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entation.xml" ContentType="application/vnd.openxmlformats-officedocument.presentationml.presentation.main+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slideLayouts/slideLayout34.xml" ContentType="application/vnd.openxmlformats-officedocument.presentationml.slideLayou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1.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ppt/tags/tag2.xml" ContentType="application/vnd.openxmlformats-officedocument.presentationml.tags+xml"/>
  <Override PartName="/ppt/tags/tag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35"/>
  </p:notesMasterIdLst>
  <p:handoutMasterIdLst>
    <p:handoutMasterId r:id="rId36"/>
  </p:handoutMasterIdLst>
  <p:sldIdLst>
    <p:sldId id="503" r:id="rId4"/>
    <p:sldId id="258" r:id="rId5"/>
    <p:sldId id="301" r:id="rId6"/>
    <p:sldId id="479" r:id="rId7"/>
    <p:sldId id="498" r:id="rId8"/>
    <p:sldId id="504" r:id="rId9"/>
    <p:sldId id="499" r:id="rId10"/>
    <p:sldId id="259" r:id="rId11"/>
    <p:sldId id="272" r:id="rId12"/>
    <p:sldId id="288" r:id="rId13"/>
    <p:sldId id="481" r:id="rId14"/>
    <p:sldId id="482" r:id="rId15"/>
    <p:sldId id="261" r:id="rId16"/>
    <p:sldId id="262" r:id="rId17"/>
    <p:sldId id="273" r:id="rId18"/>
    <p:sldId id="486" r:id="rId19"/>
    <p:sldId id="487" r:id="rId20"/>
    <p:sldId id="263" r:id="rId21"/>
    <p:sldId id="265" r:id="rId22"/>
    <p:sldId id="264" r:id="rId23"/>
    <p:sldId id="502" r:id="rId24"/>
    <p:sldId id="274" r:id="rId25"/>
    <p:sldId id="489" r:id="rId26"/>
    <p:sldId id="490" r:id="rId27"/>
    <p:sldId id="493" r:id="rId28"/>
    <p:sldId id="492" r:id="rId29"/>
    <p:sldId id="275" r:id="rId30"/>
    <p:sldId id="480" r:id="rId31"/>
    <p:sldId id="495" r:id="rId32"/>
    <p:sldId id="500"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29C97A9-ACB2-4C0A-8DD6-4157C97EDAE1}">
          <p14:sldIdLst>
            <p14:sldId id="503"/>
            <p14:sldId id="258"/>
            <p14:sldId id="301"/>
            <p14:sldId id="479"/>
            <p14:sldId id="498"/>
            <p14:sldId id="504"/>
            <p14:sldId id="499"/>
            <p14:sldId id="259"/>
            <p14:sldId id="272"/>
            <p14:sldId id="288"/>
            <p14:sldId id="481"/>
            <p14:sldId id="482"/>
            <p14:sldId id="261"/>
            <p14:sldId id="262"/>
            <p14:sldId id="273"/>
            <p14:sldId id="486"/>
            <p14:sldId id="487"/>
            <p14:sldId id="263"/>
            <p14:sldId id="265"/>
            <p14:sldId id="264"/>
            <p14:sldId id="502"/>
            <p14:sldId id="274"/>
            <p14:sldId id="489"/>
            <p14:sldId id="490"/>
            <p14:sldId id="493"/>
            <p14:sldId id="492"/>
            <p14:sldId id="275"/>
            <p14:sldId id="480"/>
            <p14:sldId id="495"/>
            <p14:sldId id="500"/>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3746"/>
    <a:srgbClr val="FFFFFF"/>
    <a:srgbClr val="53728A"/>
    <a:srgbClr val="24A9E1"/>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1" autoAdjust="0"/>
    <p:restoredTop sz="94249" autoAdjust="0"/>
  </p:normalViewPr>
  <p:slideViewPr>
    <p:cSldViewPr snapToGrid="0">
      <p:cViewPr varScale="1">
        <p:scale>
          <a:sx n="82" d="100"/>
          <a:sy n="82" d="100"/>
        </p:scale>
        <p:origin x="355"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customXml" Target="../customXml/item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43" Type="http://schemas.openxmlformats.org/officeDocument/2006/relationships/customXml" Target="../customXml/item3.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B12E3E-77A0-4953-86C3-470F57808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6D148D2-D2A7-4A92-8D0A-B09E6A44066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637586-9A3A-4991-BD7F-26CB1FC6A396}" type="datetimeFigureOut">
              <a:rPr lang="en-US" smtClean="0"/>
              <a:t>12/4/2024</a:t>
            </a:fld>
            <a:endParaRPr lang="en-US"/>
          </a:p>
        </p:txBody>
      </p:sp>
      <p:sp>
        <p:nvSpPr>
          <p:cNvPr id="4" name="Footer Placeholder 3">
            <a:extLst>
              <a:ext uri="{FF2B5EF4-FFF2-40B4-BE49-F238E27FC236}">
                <a16:creationId xmlns:a16="http://schemas.microsoft.com/office/drawing/2014/main" id="{6F863104-6DC7-4253-B925-1CC9D12E524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3862A6B-DCC4-4A40-86C9-D814DFB692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0B5622-D44F-4C91-9CE4-FDFB33BF58CC}" type="slidenum">
              <a:rPr lang="en-US" smtClean="0"/>
              <a:t>‹#›</a:t>
            </a:fld>
            <a:endParaRPr lang="en-US"/>
          </a:p>
        </p:txBody>
      </p:sp>
    </p:spTree>
    <p:extLst>
      <p:ext uri="{BB962C8B-B14F-4D97-AF65-F5344CB8AC3E}">
        <p14:creationId xmlns:p14="http://schemas.microsoft.com/office/powerpoint/2010/main" val="358245154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421EC-2394-4C64-8BD1-F912274A28F2}" type="datetimeFigureOut">
              <a:rPr lang="en-US" smtClean="0"/>
              <a:t>12/4/2024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06C843-72DD-4C49-9F3A-F49F285D9F3C}" type="slidenum">
              <a:rPr lang="en-US" smtClean="0"/>
              <a:t>‹#›</a:t>
            </a:fld>
            <a:endParaRPr lang="en-US"/>
          </a:p>
        </p:txBody>
      </p:sp>
    </p:spTree>
    <p:extLst>
      <p:ext uri="{BB962C8B-B14F-4D97-AF65-F5344CB8AC3E}">
        <p14:creationId xmlns:p14="http://schemas.microsoft.com/office/powerpoint/2010/main" val="265792388"/>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5E3FE737-1AE3-4BFA-A40D-187D5112E0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BE0058EB-4809-4E46-B3CE-3D1ABB4CC97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5059" name="Rectangle 2">
            <a:extLst>
              <a:ext uri="{FF2B5EF4-FFF2-40B4-BE49-F238E27FC236}">
                <a16:creationId xmlns:a16="http://schemas.microsoft.com/office/drawing/2014/main" id="{7402B2ED-F6D2-4B44-94BF-B64A9807C2F1}"/>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9A461D0E-FDA5-4499-ADC1-EB13FB07A59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3E060DB7-E6AF-4BB2-88D8-A906B363ED9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6378764C-6B4C-420F-8E36-0C59C1FB226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7107" name="Rectangle 2">
            <a:extLst>
              <a:ext uri="{FF2B5EF4-FFF2-40B4-BE49-F238E27FC236}">
                <a16:creationId xmlns:a16="http://schemas.microsoft.com/office/drawing/2014/main" id="{8C9DADD3-BF2A-4CDC-BA4D-6AD25D4DF94A}"/>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B9330B80-A37E-48D8-9E0E-A35FCB5886F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F58F06C7-77A4-41D9-9294-D129DC2169E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B681A11-124F-4B70-A747-22ADC6ACC45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8131" name="Rectangle 2">
            <a:extLst>
              <a:ext uri="{FF2B5EF4-FFF2-40B4-BE49-F238E27FC236}">
                <a16:creationId xmlns:a16="http://schemas.microsoft.com/office/drawing/2014/main" id="{1ECED4E0-21D1-48FF-9359-4A9054FB310C}"/>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29A282BA-F392-46CA-8F5E-69CBCCA10D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C087F50F-A668-4522-8EB0-84AD0176A8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C66F2A2-6247-464C-AD8E-B47B742CA68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0179" name="Rectangle 2">
            <a:extLst>
              <a:ext uri="{FF2B5EF4-FFF2-40B4-BE49-F238E27FC236}">
                <a16:creationId xmlns:a16="http://schemas.microsoft.com/office/drawing/2014/main" id="{94C7F725-1994-4D88-A792-56FF348D7447}"/>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54E4B0AB-AFB6-4734-B44B-B6AF221886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D9304750-0DCD-4870-816B-EAE6130F688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4B9ADD8E-8787-4FB7-8585-EDA9B3593924}"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1203" name="Rectangle 2">
            <a:extLst>
              <a:ext uri="{FF2B5EF4-FFF2-40B4-BE49-F238E27FC236}">
                <a16:creationId xmlns:a16="http://schemas.microsoft.com/office/drawing/2014/main" id="{B42392B9-1A2F-4514-8057-44B1FF2B12E7}"/>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C0623DAB-8A53-4EDD-B549-9D0A1880A20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823B3674-7D0B-4C9E-BCBB-C0F9AC5224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A0DAE48-780A-4C2C-A5CF-B7DF3721923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9155" name="Rectangle 2">
            <a:extLst>
              <a:ext uri="{FF2B5EF4-FFF2-40B4-BE49-F238E27FC236}">
                <a16:creationId xmlns:a16="http://schemas.microsoft.com/office/drawing/2014/main" id="{2884A35B-BDB7-4916-954B-6FD6B184FED9}"/>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84EA7015-5D62-4C6F-912F-EB8F4CE4F52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4C6B09E0-747B-44AF-8287-B35B435396B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9DFFA3A7-638F-4686-B594-F11C58D73269}"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2227" name="Rectangle 2">
            <a:extLst>
              <a:ext uri="{FF2B5EF4-FFF2-40B4-BE49-F238E27FC236}">
                <a16:creationId xmlns:a16="http://schemas.microsoft.com/office/drawing/2014/main" id="{2A0E6E01-76AE-4501-B3CF-6A29F063587C}"/>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6E6D14AE-B99F-42F4-B6CE-1FA3F1AB05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DBD6898C-A6CB-43F3-A0EF-B50D8296DA9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E5F8BE01-974D-4C58-B996-62EB7A0B3BA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4275" name="Rectangle 2">
            <a:extLst>
              <a:ext uri="{FF2B5EF4-FFF2-40B4-BE49-F238E27FC236}">
                <a16:creationId xmlns:a16="http://schemas.microsoft.com/office/drawing/2014/main" id="{2B0BFBCA-4BE3-449F-B796-C6CF8767FF4D}"/>
              </a:ext>
            </a:extLst>
          </p:cNvPr>
          <p:cNvSpPr>
            <a:spLocks noGrp="1" noRot="1" noChangeAspect="1" noChangeArrowheads="1" noTextEdit="1"/>
          </p:cNvSpPr>
          <p:nvPr>
            <p:ph type="sldImg"/>
          </p:nvPr>
        </p:nvSpPr>
        <p:spPr>
          <a:ln/>
        </p:spPr>
      </p:sp>
      <p:sp>
        <p:nvSpPr>
          <p:cNvPr id="54276" name="Rectangle 3">
            <a:extLst>
              <a:ext uri="{FF2B5EF4-FFF2-40B4-BE49-F238E27FC236}">
                <a16:creationId xmlns:a16="http://schemas.microsoft.com/office/drawing/2014/main" id="{CC16E4EB-9A37-402F-A147-24D7BDCE493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0298049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7796518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C6FCBDA2-712E-4E1C-90C1-30AF34530B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56A7506D-6D68-4DDA-9C8E-7025FF507AB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5299" name="Rectangle 2">
            <a:extLst>
              <a:ext uri="{FF2B5EF4-FFF2-40B4-BE49-F238E27FC236}">
                <a16:creationId xmlns:a16="http://schemas.microsoft.com/office/drawing/2014/main" id="{90DCC23C-DA78-4E89-9B4D-EC48E7DA1D7D}"/>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47834A03-AD2F-4560-B2B4-45BE1729248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54FFA65E-4550-478E-BDA4-E2931A68D0B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3F40CBFA-2A38-4FFD-9F7D-4D182593A18C}"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6323" name="Rectangle 2">
            <a:extLst>
              <a:ext uri="{FF2B5EF4-FFF2-40B4-BE49-F238E27FC236}">
                <a16:creationId xmlns:a16="http://schemas.microsoft.com/office/drawing/2014/main" id="{82BD1A91-A744-4D68-84C5-D84AF9115FD7}"/>
              </a:ext>
            </a:extLst>
          </p:cNvPr>
          <p:cNvSpPr>
            <a:spLocks noGrp="1" noRot="1" noChangeAspect="1" noChangeArrowheads="1" noTextEdit="1"/>
          </p:cNvSpPr>
          <p:nvPr>
            <p:ph type="sldImg"/>
          </p:nvPr>
        </p:nvSpPr>
        <p:spPr>
          <a:ln/>
        </p:spPr>
      </p:sp>
      <p:sp>
        <p:nvSpPr>
          <p:cNvPr id="56324" name="Rectangle 3">
            <a:extLst>
              <a:ext uri="{FF2B5EF4-FFF2-40B4-BE49-F238E27FC236}">
                <a16:creationId xmlns:a16="http://schemas.microsoft.com/office/drawing/2014/main" id="{D5C53029-E718-463F-825B-C5FE87632B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8175B05C-6976-415A-8B10-5EBCFB9C0F2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E9F3144-8FCF-41F3-AB1C-E4180C42B203}"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8371" name="Rectangle 2">
            <a:extLst>
              <a:ext uri="{FF2B5EF4-FFF2-40B4-BE49-F238E27FC236}">
                <a16:creationId xmlns:a16="http://schemas.microsoft.com/office/drawing/2014/main" id="{678416B5-3F4C-4B19-8B01-4A799D54B933}"/>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63F6A1A6-0514-4C29-814D-0208B3A65DC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fld id="{42782097-F866-4A86-B431-796CA8F59172}" type="datetime1">
              <a:rPr lang="en-US" smtClean="0"/>
              <a:t>12/4/2024</a:t>
            </a:fld>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8458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fld id="{B011937B-9F24-4820-9479-7B2FA0EE95AD}" type="datetime1">
              <a:rPr lang="en-US" smtClean="0"/>
              <a:t>12/4/2024</a:t>
            </a:fld>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1832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fld id="{EC3BF0FD-CB6E-4B0E-9CF1-936AE0A1F48B}" type="datetime1">
              <a:rPr lang="en-US" smtClean="0"/>
              <a:t>12/4/2024</a:t>
            </a:fld>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75137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fld id="{70101738-229A-437E-BEFD-3CF64340FED3}" type="datetime1">
              <a:rPr lang="en-US" smtClean="0"/>
              <a:t>12/4/2024</a:t>
            </a:fld>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8889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fld id="{5E954ECC-7CFC-452F-886A-81B8EC2DE617}" type="datetime1">
              <a:rPr lang="en-US" smtClean="0"/>
              <a:t>12/4/2024</a:t>
            </a:fld>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025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fld id="{2A31E993-AAEE-4182-A544-ED5FAA9853C7}" type="datetime1">
              <a:rPr lang="en-US" smtClean="0"/>
              <a:t>12/4/2024</a:t>
            </a:fld>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40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fld id="{26722F9F-F55A-42E2-AEE6-1901F93C5FAE}" type="datetime1">
              <a:rPr lang="en-US" smtClean="0"/>
              <a:t>12/4/2024</a:t>
            </a:fld>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71297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fld id="{2085AE96-1805-4C9A-A4CC-48E8339E1E77}" type="datetime1">
              <a:rPr lang="en-US" smtClean="0"/>
              <a:t>12/4/2024</a:t>
            </a:fld>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871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fld id="{F7399B87-0C7A-4A4C-8F76-39E02466623A}" type="datetime1">
              <a:rPr lang="en-US" smtClean="0"/>
              <a:t>12/4/2024</a:t>
            </a:fld>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44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fld id="{5ECE6ACE-828E-4A69-B454-4529D9173C60}" type="datetime1">
              <a:rPr lang="en-US" smtClean="0"/>
              <a:t>12/4/2024</a:t>
            </a:fld>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6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fld id="{39DA0813-7BEA-4B66-AE2B-9CC5691417DE}" type="datetime1">
              <a:rPr lang="en-US" smtClean="0"/>
              <a:t>12/4/2024</a:t>
            </a:fld>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0178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61678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title" preserve="1">
  <p:cSld name="Title Slide">
    <p:spTree>
      <p:nvGrpSpPr>
        <p:cNvPr id="1" name=""/>
        <p:cNvGrpSpPr/>
        <p:nvPr/>
      </p:nvGrpSpPr>
      <p:grpSpPr>
        <a:xfrm>
          <a:off x="0" y="0"/>
          <a:ext cx="0" cy="0"/>
          <a:chOff x="0" y="0"/>
          <a:chExt cx="0" cy="0"/>
        </a:xfrm>
      </p:grpSpPr>
      <p:sp>
        <p:nvSpPr>
          <p:cNvPr id="2" name="Text Box 31">
            <a:extLst>
              <a:ext uri="{FF2B5EF4-FFF2-40B4-BE49-F238E27FC236}">
                <a16:creationId xmlns:a16="http://schemas.microsoft.com/office/drawing/2014/main" id="{978609A2-22E8-4779-A1C1-A54A64C614DE}"/>
              </a:ext>
            </a:extLst>
          </p:cNvPr>
          <p:cNvSpPr txBox="1">
            <a:spLocks noChangeArrowheads="1"/>
          </p:cNvSpPr>
          <p:nvPr userDrawn="1"/>
        </p:nvSpPr>
        <p:spPr bwMode="auto">
          <a:xfrm>
            <a:off x="7355418" y="2727325"/>
            <a:ext cx="4627033" cy="641350"/>
          </a:xfrm>
          <a:prstGeom prst="rect">
            <a:avLst/>
          </a:prstGeom>
          <a:noFill/>
          <a:ln w="9525">
            <a:noFill/>
            <a:miter lim="800000"/>
            <a:headEnd/>
            <a:tailEnd/>
          </a:ln>
          <a:effectLst/>
        </p:spPr>
        <p:txBody>
          <a:bodyPr anchorCtr="1">
            <a:spAutoFit/>
          </a:bodyPr>
          <a:lstStyle/>
          <a:p>
            <a:pPr>
              <a:spcBef>
                <a:spcPct val="50000"/>
              </a:spcBef>
              <a:defRPr/>
            </a:pPr>
            <a:r>
              <a:rPr lang="en-US" sz="3600">
                <a:latin typeface="Arial" charset="0"/>
              </a:rPr>
              <a:t>Managing Risk</a:t>
            </a:r>
          </a:p>
        </p:txBody>
      </p:sp>
      <p:sp>
        <p:nvSpPr>
          <p:cNvPr id="3" name="Text Box 34">
            <a:extLst>
              <a:ext uri="{FF2B5EF4-FFF2-40B4-BE49-F238E27FC236}">
                <a16:creationId xmlns:a16="http://schemas.microsoft.com/office/drawing/2014/main" id="{43F6865E-AEF6-4AFA-82C2-E08CA4DB5EC2}"/>
              </a:ext>
            </a:extLst>
          </p:cNvPr>
          <p:cNvSpPr txBox="1">
            <a:spLocks noChangeArrowheads="1"/>
          </p:cNvSpPr>
          <p:nvPr userDrawn="1"/>
        </p:nvSpPr>
        <p:spPr bwMode="auto">
          <a:xfrm>
            <a:off x="7437968" y="1724025"/>
            <a:ext cx="3901017" cy="336550"/>
          </a:xfrm>
          <a:prstGeom prst="rect">
            <a:avLst/>
          </a:prstGeom>
          <a:noFill/>
          <a:ln w="9525">
            <a:noFill/>
            <a:miter lim="800000"/>
            <a:headEnd/>
            <a:tailEnd/>
          </a:ln>
          <a:effectLst/>
        </p:spPr>
        <p:txBody>
          <a:bodyPr>
            <a:spAutoFit/>
          </a:bodyPr>
          <a:lstStyle/>
          <a:p>
            <a:pPr algn="ctr">
              <a:spcBef>
                <a:spcPct val="50000"/>
              </a:spcBef>
              <a:defRPr/>
            </a:pPr>
            <a:r>
              <a:rPr lang="en-US" sz="1600" b="1">
                <a:solidFill>
                  <a:srgbClr val="FFFFCC"/>
                </a:solidFill>
                <a:latin typeface="Arial" charset="0"/>
              </a:rPr>
              <a:t>CHAPTER SEVEN</a:t>
            </a:r>
          </a:p>
        </p:txBody>
      </p:sp>
      <p:sp>
        <p:nvSpPr>
          <p:cNvPr id="4" name="Text Box 37">
            <a:extLst>
              <a:ext uri="{FF2B5EF4-FFF2-40B4-BE49-F238E27FC236}">
                <a16:creationId xmlns:a16="http://schemas.microsoft.com/office/drawing/2014/main" id="{68F801DD-7D78-4B69-AA1D-1C85285A65FA}"/>
              </a:ext>
            </a:extLst>
          </p:cNvPr>
          <p:cNvSpPr txBox="1">
            <a:spLocks noChangeArrowheads="1"/>
          </p:cNvSpPr>
          <p:nvPr userDrawn="1"/>
        </p:nvSpPr>
        <p:spPr bwMode="auto">
          <a:xfrm>
            <a:off x="7010400" y="6232525"/>
            <a:ext cx="5181600" cy="646331"/>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        Copyright © 2011 by The McGraw-Hill Companies, Inc. All rights reserved.</a:t>
            </a:r>
            <a:endParaRPr lang="en-US" sz="1800" b="1" i="1">
              <a:effectLst>
                <a:outerShdw blurRad="38100" dist="38100" dir="2700000" algn="tl">
                  <a:srgbClr val="FFFFFF"/>
                </a:outerShdw>
              </a:effectLst>
              <a:latin typeface="Times New Roman" pitchFamily="18" charset="0"/>
            </a:endParaRPr>
          </a:p>
        </p:txBody>
      </p:sp>
      <p:sp>
        <p:nvSpPr>
          <p:cNvPr id="5" name="Text Box 38">
            <a:extLst>
              <a:ext uri="{FF2B5EF4-FFF2-40B4-BE49-F238E27FC236}">
                <a16:creationId xmlns:a16="http://schemas.microsoft.com/office/drawing/2014/main" id="{74F8AA01-78B2-470F-9AB2-FCAF8E89679D}"/>
              </a:ext>
            </a:extLst>
          </p:cNvPr>
          <p:cNvSpPr txBox="1">
            <a:spLocks noChangeArrowheads="1"/>
          </p:cNvSpPr>
          <p:nvPr userDrawn="1"/>
        </p:nvSpPr>
        <p:spPr bwMode="auto">
          <a:xfrm>
            <a:off x="8267700" y="6005513"/>
            <a:ext cx="2743200" cy="369332"/>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McGraw-Hill/Irwin</a:t>
            </a:r>
            <a:endParaRPr lang="en-US" sz="1800" b="1" i="1">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7437250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032650F9-9A1F-46F9-BF69-943FC895C821}"/>
              </a:ext>
            </a:extLst>
          </p:cNvPr>
          <p:cNvSpPr>
            <a:spLocks noGrp="1" noChangeArrowheads="1"/>
          </p:cNvSpPr>
          <p:nvPr>
            <p:ph type="sldNum" sz="quarter" idx="10"/>
          </p:nvPr>
        </p:nvSpPr>
        <p:spPr>
          <a:ln/>
        </p:spPr>
        <p:txBody>
          <a:bodyPr/>
          <a:lstStyle>
            <a:lvl1pPr>
              <a:defRPr/>
            </a:lvl1pPr>
          </a:lstStyle>
          <a:p>
            <a:r>
              <a:rPr lang="en-US" altLang="en-US"/>
              <a:t>7–</a:t>
            </a:r>
            <a:fld id="{4D6B50DB-1200-4C0A-885F-29F6EEE13D52}" type="slidenum">
              <a:rPr lang="en-US" altLang="en-US"/>
              <a:pPr/>
              <a:t>‹#›</a:t>
            </a:fld>
            <a:endParaRPr lang="en-US" altLang="en-US"/>
          </a:p>
        </p:txBody>
      </p:sp>
    </p:spTree>
    <p:extLst>
      <p:ext uri="{BB962C8B-B14F-4D97-AF65-F5344CB8AC3E}">
        <p14:creationId xmlns:p14="http://schemas.microsoft.com/office/powerpoint/2010/main" val="33393913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987504"/>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a:extLst>
              <a:ext uri="{FF2B5EF4-FFF2-40B4-BE49-F238E27FC236}">
                <a16:creationId xmlns:a16="http://schemas.microsoft.com/office/drawing/2014/main" id="{1D1CAD81-6A1D-48B4-AB75-DD8D38E2FE79}"/>
              </a:ext>
            </a:extLst>
          </p:cNvPr>
          <p:cNvSpPr>
            <a:spLocks noGrp="1" noChangeArrowheads="1"/>
          </p:cNvSpPr>
          <p:nvPr>
            <p:ph type="sldNum" sz="quarter" idx="10"/>
          </p:nvPr>
        </p:nvSpPr>
        <p:spPr>
          <a:ln/>
        </p:spPr>
        <p:txBody>
          <a:bodyPr/>
          <a:lstStyle>
            <a:lvl1pPr>
              <a:defRPr/>
            </a:lvl1pPr>
          </a:lstStyle>
          <a:p>
            <a:r>
              <a:rPr lang="en-US" altLang="en-US"/>
              <a:t>7–</a:t>
            </a:r>
            <a:fld id="{88B7AC8D-B700-4BCF-9CFC-99ED98C260D9}" type="slidenum">
              <a:rPr lang="en-US" altLang="en-US"/>
              <a:pPr/>
              <a:t>‹#›</a:t>
            </a:fld>
            <a:endParaRPr lang="en-US" altLang="en-US"/>
          </a:p>
        </p:txBody>
      </p:sp>
    </p:spTree>
    <p:extLst>
      <p:ext uri="{BB962C8B-B14F-4D97-AF65-F5344CB8AC3E}">
        <p14:creationId xmlns:p14="http://schemas.microsoft.com/office/powerpoint/2010/main" val="24932910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112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46206192-9813-4CA7-B6C3-D3DEE6E0A94A}"/>
              </a:ext>
            </a:extLst>
          </p:cNvPr>
          <p:cNvSpPr>
            <a:spLocks noGrp="1" noChangeArrowheads="1"/>
          </p:cNvSpPr>
          <p:nvPr>
            <p:ph type="sldNum" sz="quarter" idx="10"/>
          </p:nvPr>
        </p:nvSpPr>
        <p:spPr>
          <a:ln/>
        </p:spPr>
        <p:txBody>
          <a:bodyPr/>
          <a:lstStyle>
            <a:lvl1pPr>
              <a:defRPr/>
            </a:lvl1pPr>
          </a:lstStyle>
          <a:p>
            <a:r>
              <a:rPr lang="en-US" altLang="en-US"/>
              <a:t>7–</a:t>
            </a:r>
            <a:fld id="{20CDAA9F-8C64-4A35-8966-3C8CBB916C3A}" type="slidenum">
              <a:rPr lang="en-US" altLang="en-US"/>
              <a:pPr/>
              <a:t>‹#›</a:t>
            </a:fld>
            <a:endParaRPr lang="en-US" altLang="en-US"/>
          </a:p>
        </p:txBody>
      </p:sp>
    </p:spTree>
    <p:extLst>
      <p:ext uri="{BB962C8B-B14F-4D97-AF65-F5344CB8AC3E}">
        <p14:creationId xmlns:p14="http://schemas.microsoft.com/office/powerpoint/2010/main" val="33349765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851297"/>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a:extLst>
              <a:ext uri="{FF2B5EF4-FFF2-40B4-BE49-F238E27FC236}">
                <a16:creationId xmlns:a16="http://schemas.microsoft.com/office/drawing/2014/main" id="{C89E6D9C-1425-4906-BF7F-652DD8ABC5CF}"/>
              </a:ext>
            </a:extLst>
          </p:cNvPr>
          <p:cNvSpPr>
            <a:spLocks noGrp="1" noChangeArrowheads="1"/>
          </p:cNvSpPr>
          <p:nvPr>
            <p:ph type="sldNum" sz="quarter" idx="10"/>
          </p:nvPr>
        </p:nvSpPr>
        <p:spPr>
          <a:ln/>
        </p:spPr>
        <p:txBody>
          <a:bodyPr/>
          <a:lstStyle>
            <a:lvl1pPr>
              <a:defRPr/>
            </a:lvl1pPr>
          </a:lstStyle>
          <a:p>
            <a:r>
              <a:rPr lang="en-US" altLang="en-US"/>
              <a:t>7–</a:t>
            </a:r>
            <a:fld id="{E513B35A-6072-4CF2-A5B7-DDFFD2592401}" type="slidenum">
              <a:rPr lang="en-US" altLang="en-US"/>
              <a:pPr/>
              <a:t>‹#›</a:t>
            </a:fld>
            <a:endParaRPr lang="en-US" altLang="en-US"/>
          </a:p>
        </p:txBody>
      </p:sp>
    </p:spTree>
    <p:extLst>
      <p:ext uri="{BB962C8B-B14F-4D97-AF65-F5344CB8AC3E}">
        <p14:creationId xmlns:p14="http://schemas.microsoft.com/office/powerpoint/2010/main" val="29635294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a:extLst>
              <a:ext uri="{FF2B5EF4-FFF2-40B4-BE49-F238E27FC236}">
                <a16:creationId xmlns:a16="http://schemas.microsoft.com/office/drawing/2014/main" id="{E046C7CB-DAA8-419F-8663-7CDDD383205F}"/>
              </a:ext>
            </a:extLst>
          </p:cNvPr>
          <p:cNvSpPr>
            <a:spLocks noGrp="1" noChangeArrowheads="1"/>
          </p:cNvSpPr>
          <p:nvPr>
            <p:ph type="sldNum" sz="quarter" idx="10"/>
          </p:nvPr>
        </p:nvSpPr>
        <p:spPr>
          <a:ln/>
        </p:spPr>
        <p:txBody>
          <a:bodyPr/>
          <a:lstStyle>
            <a:lvl1pPr>
              <a:defRPr/>
            </a:lvl1pPr>
          </a:lstStyle>
          <a:p>
            <a:r>
              <a:rPr lang="en-US" altLang="en-US"/>
              <a:t>7–</a:t>
            </a:r>
            <a:fld id="{9A159FBE-FCF8-40EE-8560-DDF613CE4560}" type="slidenum">
              <a:rPr lang="en-US" altLang="en-US"/>
              <a:pPr/>
              <a:t>‹#›</a:t>
            </a:fld>
            <a:endParaRPr lang="en-US" altLang="en-US"/>
          </a:p>
        </p:txBody>
      </p:sp>
    </p:spTree>
    <p:extLst>
      <p:ext uri="{BB962C8B-B14F-4D97-AF65-F5344CB8AC3E}">
        <p14:creationId xmlns:p14="http://schemas.microsoft.com/office/powerpoint/2010/main" val="7547441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4AE1F3D-1296-41E0-A299-3DBD8AB78BA3}"/>
              </a:ext>
            </a:extLst>
          </p:cNvPr>
          <p:cNvSpPr>
            <a:spLocks noGrp="1" noChangeArrowheads="1"/>
          </p:cNvSpPr>
          <p:nvPr>
            <p:ph type="sldNum" sz="quarter" idx="10"/>
          </p:nvPr>
        </p:nvSpPr>
        <p:spPr>
          <a:ln/>
        </p:spPr>
        <p:txBody>
          <a:bodyPr/>
          <a:lstStyle>
            <a:lvl1pPr>
              <a:defRPr/>
            </a:lvl1pPr>
          </a:lstStyle>
          <a:p>
            <a:r>
              <a:rPr lang="en-US" altLang="en-US"/>
              <a:t>7–</a:t>
            </a:r>
            <a:fld id="{8D2A5597-9FBD-47C4-ADA0-513186B07DB0}" type="slidenum">
              <a:rPr lang="en-US" altLang="en-US"/>
              <a:pPr/>
              <a:t>‹#›</a:t>
            </a:fld>
            <a:endParaRPr lang="en-US" altLang="en-US"/>
          </a:p>
        </p:txBody>
      </p:sp>
    </p:spTree>
    <p:extLst>
      <p:ext uri="{BB962C8B-B14F-4D97-AF65-F5344CB8AC3E}">
        <p14:creationId xmlns:p14="http://schemas.microsoft.com/office/powerpoint/2010/main" val="33105551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788114"/>
            <a:ext cx="4011084" cy="646986"/>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476F8EBD-759D-4327-B3EE-593F73CECF31}"/>
              </a:ext>
            </a:extLst>
          </p:cNvPr>
          <p:cNvSpPr>
            <a:spLocks noGrp="1" noChangeArrowheads="1"/>
          </p:cNvSpPr>
          <p:nvPr>
            <p:ph type="sldNum" sz="quarter" idx="10"/>
          </p:nvPr>
        </p:nvSpPr>
        <p:spPr>
          <a:ln/>
        </p:spPr>
        <p:txBody>
          <a:bodyPr/>
          <a:lstStyle>
            <a:lvl1pPr>
              <a:defRPr/>
            </a:lvl1pPr>
          </a:lstStyle>
          <a:p>
            <a:r>
              <a:rPr lang="en-US" altLang="en-US"/>
              <a:t>7–</a:t>
            </a:r>
            <a:fld id="{EBF8B3C3-3697-438B-8498-F6A986C4890C}" type="slidenum">
              <a:rPr lang="en-US" altLang="en-US"/>
              <a:pPr/>
              <a:t>‹#›</a:t>
            </a:fld>
            <a:endParaRPr lang="en-US" altLang="en-US"/>
          </a:p>
        </p:txBody>
      </p:sp>
    </p:spTree>
    <p:extLst>
      <p:ext uri="{BB962C8B-B14F-4D97-AF65-F5344CB8AC3E}">
        <p14:creationId xmlns:p14="http://schemas.microsoft.com/office/powerpoint/2010/main" val="29945793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720352"/>
            <a:ext cx="7315200" cy="64698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37C8A06F-1A9C-451D-BCD4-AFB6A0038750}"/>
              </a:ext>
            </a:extLst>
          </p:cNvPr>
          <p:cNvSpPr>
            <a:spLocks noGrp="1" noChangeArrowheads="1"/>
          </p:cNvSpPr>
          <p:nvPr>
            <p:ph type="sldNum" sz="quarter" idx="10"/>
          </p:nvPr>
        </p:nvSpPr>
        <p:spPr>
          <a:ln/>
        </p:spPr>
        <p:txBody>
          <a:bodyPr/>
          <a:lstStyle>
            <a:lvl1pPr>
              <a:defRPr/>
            </a:lvl1pPr>
          </a:lstStyle>
          <a:p>
            <a:r>
              <a:rPr lang="en-US" altLang="en-US"/>
              <a:t>7–</a:t>
            </a:r>
            <a:fld id="{4F21C7EC-AD8F-4247-836B-81AA457C8D16}" type="slidenum">
              <a:rPr lang="en-US" altLang="en-US"/>
              <a:pPr/>
              <a:t>‹#›</a:t>
            </a:fld>
            <a:endParaRPr lang="en-US" altLang="en-US"/>
          </a:p>
        </p:txBody>
      </p:sp>
    </p:spTree>
    <p:extLst>
      <p:ext uri="{BB962C8B-B14F-4D97-AF65-F5344CB8AC3E}">
        <p14:creationId xmlns:p14="http://schemas.microsoft.com/office/powerpoint/2010/main" val="20482760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1622BD5F-C678-4ABE-BF22-2A02F5F3013E}"/>
              </a:ext>
            </a:extLst>
          </p:cNvPr>
          <p:cNvSpPr>
            <a:spLocks noGrp="1" noChangeArrowheads="1"/>
          </p:cNvSpPr>
          <p:nvPr>
            <p:ph type="sldNum" sz="quarter" idx="10"/>
          </p:nvPr>
        </p:nvSpPr>
        <p:spPr>
          <a:ln/>
        </p:spPr>
        <p:txBody>
          <a:bodyPr/>
          <a:lstStyle>
            <a:lvl1pPr>
              <a:defRPr/>
            </a:lvl1pPr>
          </a:lstStyle>
          <a:p>
            <a:r>
              <a:rPr lang="en-US" altLang="en-US"/>
              <a:t>7–</a:t>
            </a:r>
            <a:fld id="{C5DB7E3D-5CB0-4B8C-A5A9-8AFB857CDB61}" type="slidenum">
              <a:rPr lang="en-US" altLang="en-US"/>
              <a:pPr/>
              <a:t>‹#›</a:t>
            </a:fld>
            <a:endParaRPr lang="en-US" altLang="en-US"/>
          </a:p>
        </p:txBody>
      </p:sp>
    </p:spTree>
    <p:extLst>
      <p:ext uri="{BB962C8B-B14F-4D97-AF65-F5344CB8AC3E}">
        <p14:creationId xmlns:p14="http://schemas.microsoft.com/office/powerpoint/2010/main" val="4066572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782459" y="263526"/>
            <a:ext cx="749141" cy="58324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400" y="263526"/>
            <a:ext cx="7950200" cy="5832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D13648F8-895F-45CC-9376-509BFDEF4582}"/>
              </a:ext>
            </a:extLst>
          </p:cNvPr>
          <p:cNvSpPr>
            <a:spLocks noGrp="1" noChangeArrowheads="1"/>
          </p:cNvSpPr>
          <p:nvPr>
            <p:ph type="sldNum" sz="quarter" idx="10"/>
          </p:nvPr>
        </p:nvSpPr>
        <p:spPr>
          <a:ln/>
        </p:spPr>
        <p:txBody>
          <a:bodyPr/>
          <a:lstStyle>
            <a:lvl1pPr>
              <a:defRPr/>
            </a:lvl1pPr>
          </a:lstStyle>
          <a:p>
            <a:r>
              <a:rPr lang="en-US" altLang="en-US"/>
              <a:t>7–</a:t>
            </a:r>
            <a:fld id="{5EF996CE-26FC-4A9D-9F52-A81A892F3F09}" type="slidenum">
              <a:rPr lang="en-US" altLang="en-US"/>
              <a:pPr/>
              <a:t>‹#›</a:t>
            </a:fld>
            <a:endParaRPr lang="en-US" altLang="en-US"/>
          </a:p>
        </p:txBody>
      </p:sp>
    </p:spTree>
    <p:extLst>
      <p:ext uri="{BB962C8B-B14F-4D97-AF65-F5344CB8AC3E}">
        <p14:creationId xmlns:p14="http://schemas.microsoft.com/office/powerpoint/2010/main" val="2647035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12/4/2024</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40592343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12/4/2024</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60047841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12/4/2024</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21593422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12/4/2024</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126155282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12/4/2024</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28092453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12/4/2024</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41131144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12/4/2024</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14039009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12/4/2024</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3293184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12/4/2024</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2350351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12/4/2024</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28722086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12/4/2024</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42667218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91394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2301CD-4D77-45A6-A913-6795C57FBACB}" type="datetime1">
              <a:rPr lang="en-US" smtClean="0"/>
              <a:t>12/4/2024</a:t>
            </a:fld>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691822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709"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2" name="Rectangle 4">
            <a:extLst>
              <a:ext uri="{FF2B5EF4-FFF2-40B4-BE49-F238E27FC236}">
                <a16:creationId xmlns:a16="http://schemas.microsoft.com/office/drawing/2014/main" id="{988A1056-9959-4254-90B6-0AECFF18CFF5}"/>
              </a:ext>
            </a:extLst>
          </p:cNvPr>
          <p:cNvSpPr>
            <a:spLocks noGrp="1" noChangeArrowheads="1"/>
          </p:cNvSpPr>
          <p:nvPr>
            <p:ph type="title"/>
          </p:nvPr>
        </p:nvSpPr>
        <p:spPr bwMode="blackWhite">
          <a:xfrm>
            <a:off x="660400" y="263526"/>
            <a:ext cx="10871200" cy="851297"/>
          </a:xfrm>
          <a:prstGeom prst="roundRect">
            <a:avLst>
              <a:gd name="adj" fmla="val 16667"/>
            </a:avLst>
          </a:prstGeo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lvl="0"/>
            <a:endParaRPr lang="en-US"/>
          </a:p>
        </p:txBody>
      </p:sp>
      <p:sp>
        <p:nvSpPr>
          <p:cNvPr id="43013" name="Rectangle 5">
            <a:extLst>
              <a:ext uri="{FF2B5EF4-FFF2-40B4-BE49-F238E27FC236}">
                <a16:creationId xmlns:a16="http://schemas.microsoft.com/office/drawing/2014/main" id="{F282EBCD-E30E-4043-99B8-7F37ACF70335}"/>
              </a:ext>
            </a:extLst>
          </p:cNvPr>
          <p:cNvSpPr>
            <a:spLocks noGrp="1" noChangeArrowheads="1"/>
          </p:cNvSpPr>
          <p:nvPr>
            <p:ph type="body" idx="1"/>
          </p:nvPr>
        </p:nvSpPr>
        <p:spPr bwMode="auto">
          <a:xfrm>
            <a:off x="711200" y="1219200"/>
            <a:ext cx="1076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3017" name="Rectangle 9">
            <a:extLst>
              <a:ext uri="{FF2B5EF4-FFF2-40B4-BE49-F238E27FC236}">
                <a16:creationId xmlns:a16="http://schemas.microsoft.com/office/drawing/2014/main" id="{6D6EDFED-9E5E-4B18-9497-EE9C73656FCD}"/>
              </a:ext>
            </a:extLst>
          </p:cNvPr>
          <p:cNvSpPr>
            <a:spLocks noGrp="1" noChangeArrowheads="1"/>
          </p:cNvSpPr>
          <p:nvPr>
            <p:ph type="sldNum" sz="quarter" idx="4"/>
          </p:nvPr>
        </p:nvSpPr>
        <p:spPr bwMode="auto">
          <a:xfrm>
            <a:off x="9021234" y="6553200"/>
            <a:ext cx="2823633" cy="152400"/>
          </a:xfrm>
          <a:prstGeom prst="rect">
            <a:avLst/>
          </a:prstGeom>
          <a:noFill/>
          <a:ln w="9525" algn="ctr">
            <a:noFill/>
            <a:miter lim="800000"/>
            <a:headEnd/>
            <a:tailEnd/>
          </a:ln>
          <a:effectLst/>
        </p:spPr>
        <p:txBody>
          <a:bodyPr vert="horz" wrap="square" lIns="0" tIns="0" rIns="0" bIns="0" numCol="1" anchor="b" anchorCtr="0" compatLnSpc="1">
            <a:prstTxWarp prst="textNoShape">
              <a:avLst/>
            </a:prstTxWarp>
          </a:bodyPr>
          <a:lstStyle>
            <a:lvl1pPr algn="r">
              <a:defRPr>
                <a:latin typeface="Times New Roman" panose="02020603050405020304" pitchFamily="18" charset="0"/>
                <a:cs typeface="Times New Roman" panose="02020603050405020304" pitchFamily="18" charset="0"/>
              </a:defRPr>
            </a:lvl1pPr>
          </a:lstStyle>
          <a:p>
            <a:r>
              <a:rPr lang="en-US" altLang="en-US"/>
              <a:t>7–</a:t>
            </a:r>
            <a:fld id="{D01F1CFA-27FF-4070-AB40-61C35A17E8BF}" type="slidenum">
              <a:rPr lang="en-US" altLang="en-US"/>
              <a:pPr/>
              <a:t>‹#›</a:t>
            </a:fld>
            <a:endParaRPr lang="en-US" altLang="en-US"/>
          </a:p>
        </p:txBody>
      </p:sp>
    </p:spTree>
    <p:extLst>
      <p:ext uri="{BB962C8B-B14F-4D97-AF65-F5344CB8AC3E}">
        <p14:creationId xmlns:p14="http://schemas.microsoft.com/office/powerpoint/2010/main" val="42363356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box(out)">
                                      <p:cBhvr>
                                        <p:cTn id="7" dur="500"/>
                                        <p:tgtEl>
                                          <p:spTgt spid="430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3013">
                                            <p:txEl>
                                              <p:pRg st="0" end="0"/>
                                            </p:txEl>
                                          </p:spTgt>
                                        </p:tgtEl>
                                        <p:attrNameLst>
                                          <p:attrName>style.visibility</p:attrName>
                                        </p:attrNameLst>
                                      </p:cBhvr>
                                      <p:to>
                                        <p:strVal val="visible"/>
                                      </p:to>
                                    </p:set>
                                    <p:animEffect transition="in" filter="wipe(left)">
                                      <p:cBhvr>
                                        <p:cTn id="12" dur="1000"/>
                                        <p:tgtEl>
                                          <p:spTgt spid="43013">
                                            <p:txEl>
                                              <p:pRg st="0" end="0"/>
                                            </p:txEl>
                                          </p:spTgt>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3013">
                                            <p:txEl>
                                              <p:pRg st="1" end="1"/>
                                            </p:txEl>
                                          </p:spTgt>
                                        </p:tgtEl>
                                        <p:attrNameLst>
                                          <p:attrName>style.visibility</p:attrName>
                                        </p:attrNameLst>
                                      </p:cBhvr>
                                      <p:to>
                                        <p:strVal val="visible"/>
                                      </p:to>
                                    </p:set>
                                    <p:animEffect transition="in" filter="wipe(left)">
                                      <p:cBhvr>
                                        <p:cTn id="16" dur="1000"/>
                                        <p:tgtEl>
                                          <p:spTgt spid="43013">
                                            <p:txEl>
                                              <p:pRg st="1" end="1"/>
                                            </p:txEl>
                                          </p:spTgt>
                                        </p:tgtEl>
                                      </p:cBhvr>
                                    </p:animEffect>
                                  </p:childTnLst>
                                </p:cTn>
                              </p:par>
                            </p:childTnLst>
                          </p:cTn>
                        </p:par>
                        <p:par>
                          <p:cTn id="17" fill="hold" nodeType="afterGroup">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43013">
                                            <p:txEl>
                                              <p:pRg st="2" end="2"/>
                                            </p:txEl>
                                          </p:spTgt>
                                        </p:tgtEl>
                                        <p:attrNameLst>
                                          <p:attrName>style.visibility</p:attrName>
                                        </p:attrNameLst>
                                      </p:cBhvr>
                                      <p:to>
                                        <p:strVal val="visible"/>
                                      </p:to>
                                    </p:set>
                                    <p:animEffect transition="in" filter="wipe(left)">
                                      <p:cBhvr>
                                        <p:cTn id="20" dur="1000"/>
                                        <p:tgtEl>
                                          <p:spTgt spid="43013">
                                            <p:txEl>
                                              <p:pRg st="2" end="2"/>
                                            </p:txEl>
                                          </p:spTgt>
                                        </p:tgtEl>
                                      </p:cBhvr>
                                    </p:animEffect>
                                  </p:childTnLst>
                                </p:cTn>
                              </p:par>
                            </p:childTnLst>
                          </p:cTn>
                        </p:par>
                        <p:par>
                          <p:cTn id="21" fill="hold" nodeType="afterGroup">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43013">
                                            <p:txEl>
                                              <p:pRg st="3" end="3"/>
                                            </p:txEl>
                                          </p:spTgt>
                                        </p:tgtEl>
                                        <p:attrNameLst>
                                          <p:attrName>style.visibility</p:attrName>
                                        </p:attrNameLst>
                                      </p:cBhvr>
                                      <p:to>
                                        <p:strVal val="visible"/>
                                      </p:to>
                                    </p:set>
                                    <p:animEffect transition="in" filter="wipe(left)">
                                      <p:cBhvr>
                                        <p:cTn id="24" dur="1000"/>
                                        <p:tgtEl>
                                          <p:spTgt spid="43013">
                                            <p:txEl>
                                              <p:pRg st="3" end="3"/>
                                            </p:txEl>
                                          </p:spTgt>
                                        </p:tgtEl>
                                      </p:cBhvr>
                                    </p:animEffect>
                                  </p:childTnLst>
                                </p:cTn>
                              </p:par>
                            </p:childTnLst>
                          </p:cTn>
                        </p:par>
                        <p:par>
                          <p:cTn id="25" fill="hold" nodeType="afterGroup">
                            <p:stCondLst>
                              <p:cond delay="4000"/>
                            </p:stCondLst>
                            <p:childTnLst>
                              <p:par>
                                <p:cTn id="26" presetID="22" presetClass="entr" presetSubtype="8" fill="hold" grpId="0" nodeType="afterEffect">
                                  <p:stCondLst>
                                    <p:cond delay="0"/>
                                  </p:stCondLst>
                                  <p:childTnLst>
                                    <p:set>
                                      <p:cBhvr>
                                        <p:cTn id="27" dur="1" fill="hold">
                                          <p:stCondLst>
                                            <p:cond delay="0"/>
                                          </p:stCondLst>
                                        </p:cTn>
                                        <p:tgtEl>
                                          <p:spTgt spid="43013">
                                            <p:txEl>
                                              <p:pRg st="4" end="4"/>
                                            </p:txEl>
                                          </p:spTgt>
                                        </p:tgtEl>
                                        <p:attrNameLst>
                                          <p:attrName>style.visibility</p:attrName>
                                        </p:attrNameLst>
                                      </p:cBhvr>
                                      <p:to>
                                        <p:strVal val="visible"/>
                                      </p:to>
                                    </p:set>
                                    <p:animEffect transition="in" filter="wipe(left)">
                                      <p:cBhvr>
                                        <p:cTn id="28" dur="1000"/>
                                        <p:tgtEl>
                                          <p:spTgt spid="430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animBg="1" autoUpdateAnimBg="0"/>
      <p:bldP spid="43013" grpId="0" build="p" autoUpdateAnimBg="0">
        <p:tmplLst>
          <p:tmpl lvl="1">
            <p:tnLst>
              <p:par>
                <p:cTn presetID="22" presetClass="entr" presetSubtype="8" fill="hold" nodeType="click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2">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3">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4">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5">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Lst>
      </p:bldP>
    </p:bldLst>
  </p:timing>
  <p:hf sldNum="0" hdr="0" ftr="0" dt="0"/>
  <p:txStyles>
    <p:titleStyle>
      <a:lvl1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5pPr>
      <a:lvl6pPr marL="4572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6pPr>
      <a:lvl7pPr marL="9144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7pPr>
      <a:lvl8pPr marL="13716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8pPr>
      <a:lvl9pPr marL="18288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9pPr>
    </p:titleStyle>
    <p:bodyStyle>
      <a:lvl1pPr marL="222250" indent="-222250" algn="l" rtl="0" eaLnBrk="0" fontAlgn="base" hangingPunct="0">
        <a:spcBef>
          <a:spcPct val="20000"/>
        </a:spcBef>
        <a:spcAft>
          <a:spcPct val="0"/>
        </a:spcAft>
        <a:buChar char="•"/>
        <a:defRPr sz="2800">
          <a:solidFill>
            <a:srgbClr val="336699"/>
          </a:solidFill>
          <a:latin typeface="+mn-lt"/>
          <a:ea typeface="+mn-ea"/>
          <a:cs typeface="+mn-cs"/>
        </a:defRPr>
      </a:lvl1pPr>
      <a:lvl2pPr marL="519113" indent="-182563" algn="l" rtl="0" eaLnBrk="0" fontAlgn="base" hangingPunct="0">
        <a:spcBef>
          <a:spcPct val="20000"/>
        </a:spcBef>
        <a:spcAft>
          <a:spcPct val="0"/>
        </a:spcAft>
        <a:buChar char="–"/>
        <a:defRPr sz="2400">
          <a:solidFill>
            <a:srgbClr val="990033"/>
          </a:solidFill>
          <a:latin typeface="+mn-lt"/>
        </a:defRPr>
      </a:lvl2pPr>
      <a:lvl3pPr marL="909638" indent="-174625" algn="l" rtl="0" eaLnBrk="0" fontAlgn="base" hangingPunct="0">
        <a:spcBef>
          <a:spcPct val="20000"/>
        </a:spcBef>
        <a:spcAft>
          <a:spcPct val="0"/>
        </a:spcAft>
        <a:buChar char="•"/>
        <a:defRPr sz="2000">
          <a:solidFill>
            <a:srgbClr val="006666"/>
          </a:solidFill>
          <a:latin typeface="Tahoma" pitchFamily="34" charset="0"/>
        </a:defRPr>
      </a:lvl3pPr>
      <a:lvl4pPr marL="1196975" indent="-173038" algn="l" rtl="0" eaLnBrk="0" fontAlgn="base" hangingPunct="0">
        <a:spcBef>
          <a:spcPct val="20000"/>
        </a:spcBef>
        <a:spcAft>
          <a:spcPct val="0"/>
        </a:spcAft>
        <a:buChar char="–"/>
        <a:defRPr sz="2000">
          <a:solidFill>
            <a:schemeClr val="tx1"/>
          </a:solidFill>
          <a:latin typeface="Times New Roman" pitchFamily="18" charset="0"/>
        </a:defRPr>
      </a:lvl4pPr>
      <a:lvl5pPr marL="1595438" indent="-160338" algn="l" rtl="0" eaLnBrk="0" fontAlgn="base" hangingPunct="0">
        <a:spcBef>
          <a:spcPct val="20000"/>
        </a:spcBef>
        <a:spcAft>
          <a:spcPct val="0"/>
        </a:spcAft>
        <a:buChar char="»"/>
        <a:defRPr sz="2000">
          <a:solidFill>
            <a:schemeClr val="tx1"/>
          </a:solidFill>
          <a:latin typeface="Times New Roman" pitchFamily="18" charset="0"/>
        </a:defRPr>
      </a:lvl5pPr>
      <a:lvl6pPr marL="2052638" indent="-160338" algn="l" rtl="0" fontAlgn="base">
        <a:spcBef>
          <a:spcPct val="20000"/>
        </a:spcBef>
        <a:spcAft>
          <a:spcPct val="0"/>
        </a:spcAft>
        <a:buChar char="»"/>
        <a:defRPr sz="2000">
          <a:solidFill>
            <a:schemeClr val="tx1"/>
          </a:solidFill>
          <a:latin typeface="Times New Roman" pitchFamily="18" charset="0"/>
        </a:defRPr>
      </a:lvl6pPr>
      <a:lvl7pPr marL="2509838" indent="-160338" algn="l" rtl="0" fontAlgn="base">
        <a:spcBef>
          <a:spcPct val="20000"/>
        </a:spcBef>
        <a:spcAft>
          <a:spcPct val="0"/>
        </a:spcAft>
        <a:buChar char="»"/>
        <a:defRPr sz="2000">
          <a:solidFill>
            <a:schemeClr val="tx1"/>
          </a:solidFill>
          <a:latin typeface="Times New Roman" pitchFamily="18" charset="0"/>
        </a:defRPr>
      </a:lvl7pPr>
      <a:lvl8pPr marL="2967038" indent="-160338" algn="l" rtl="0" fontAlgn="base">
        <a:spcBef>
          <a:spcPct val="20000"/>
        </a:spcBef>
        <a:spcAft>
          <a:spcPct val="0"/>
        </a:spcAft>
        <a:buChar char="»"/>
        <a:defRPr sz="2000">
          <a:solidFill>
            <a:schemeClr val="tx1"/>
          </a:solidFill>
          <a:latin typeface="Times New Roman" pitchFamily="18" charset="0"/>
        </a:defRPr>
      </a:lvl8pPr>
      <a:lvl9pPr marL="3424238" indent="-160338" algn="l" rtl="0" fontAlgn="base">
        <a:spcBef>
          <a:spcPct val="20000"/>
        </a:spcBef>
        <a:spcAft>
          <a:spcPct val="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12/4/2024</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369725126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708" r:id="rId12"/>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2.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505169"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79034" y="547300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879034" y="3802502"/>
            <a:ext cx="4801531"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dirty="0">
                <a:latin typeface="+mj-lt"/>
                <a:ea typeface="+mj-ea"/>
                <a:cs typeface="+mj-cs"/>
              </a:rPr>
              <a:t>Estimating Time and Cost</a:t>
            </a:r>
            <a:r>
              <a:rPr lang="ar-EG" sz="2000" b="1" dirty="0">
                <a:latin typeface="+mj-lt"/>
                <a:ea typeface="+mj-ea"/>
                <a:cs typeface="+mj-cs"/>
              </a:rPr>
              <a:t>تقدير الوقت والتكلفة     </a:t>
            </a:r>
            <a:endParaRPr lang="en-US" sz="2000" b="1"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7719" y="203210"/>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spd="slow" p14:dur="2000" advTm="5374492"/>
    </mc:Choice>
    <mc:Fallback>
      <p:transition spd="slow" advTm="537449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79575" y="120626"/>
            <a:ext cx="5130795" cy="1461778"/>
          </a:xfrm>
        </p:spPr>
        <p:txBody>
          <a:bodyPr>
            <a:normAutofit/>
          </a:bodyPr>
          <a:lstStyle/>
          <a:p>
            <a:r>
              <a:rPr lang="en-GB" altLang="en-US" sz="4000" b="1" dirty="0">
                <a:solidFill>
                  <a:schemeClr val="accent1">
                    <a:lumMod val="75000"/>
                  </a:schemeClr>
                </a:solidFill>
                <a:latin typeface="+mn-lt"/>
                <a:cs typeface="Times New Roman" panose="02020603050405020304" pitchFamily="18" charset="0"/>
              </a:rPr>
              <a:t>Learning Outcomes</a:t>
            </a:r>
            <a:endParaRPr lang="en-US" sz="4000" b="1" dirty="0">
              <a:solidFill>
                <a:schemeClr val="accent1">
                  <a:lumMod val="75000"/>
                </a:schemeClr>
              </a:solidFill>
              <a:latin typeface="+mn-lt"/>
              <a:cs typeface="Times New Roman" panose="02020603050405020304" pitchFamily="18" charset="0"/>
            </a:endParaRPr>
          </a:p>
        </p:txBody>
      </p:sp>
      <p:sp>
        <p:nvSpPr>
          <p:cNvPr id="92" name="Freeform: Shape 91">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0" name="Graphic 79" descr="Teacher">
            <a:extLst>
              <a:ext uri="{FF2B5EF4-FFF2-40B4-BE49-F238E27FC236}">
                <a16:creationId xmlns:a16="http://schemas.microsoft.com/office/drawing/2014/main" id="{9D332945-3B47-4780-B332-447AF0E33EB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35330" y="2047413"/>
            <a:ext cx="3217333" cy="3217333"/>
          </a:xfrm>
          <a:prstGeom prst="rect">
            <a:avLst/>
          </a:prstGeom>
        </p:spPr>
      </p:pic>
      <p:pic>
        <p:nvPicPr>
          <p:cNvPr id="5" name="Graphic 21">
            <a:extLst>
              <a:ext uri="{FF2B5EF4-FFF2-40B4-BE49-F238E27FC236}">
                <a16:creationId xmlns:a16="http://schemas.microsoft.com/office/drawing/2014/main" id="{13CC1D41-0A76-7D2E-59C2-398359F30D3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6243" y="120626"/>
            <a:ext cx="1447345" cy="1003178"/>
          </a:xfrm>
          <a:prstGeom prst="rect">
            <a:avLst/>
          </a:prstGeom>
        </p:spPr>
      </p:pic>
      <p:graphicFrame>
        <p:nvGraphicFramePr>
          <p:cNvPr id="7" name="Content Placeholder 6">
            <a:extLst>
              <a:ext uri="{FF2B5EF4-FFF2-40B4-BE49-F238E27FC236}">
                <a16:creationId xmlns:a16="http://schemas.microsoft.com/office/drawing/2014/main" id="{E7D2D8FD-E77B-CEB5-A8B8-1FF0819DD932}"/>
              </a:ext>
            </a:extLst>
          </p:cNvPr>
          <p:cNvGraphicFramePr>
            <a:graphicFrameLocks noGrp="1"/>
          </p:cNvGraphicFramePr>
          <p:nvPr>
            <p:ph idx="1"/>
            <p:extLst>
              <p:ext uri="{D42A27DB-BD31-4B8C-83A1-F6EECF244321}">
                <p14:modId xmlns:p14="http://schemas.microsoft.com/office/powerpoint/2010/main" val="1816790434"/>
              </p:ext>
            </p:extLst>
          </p:nvPr>
        </p:nvGraphicFramePr>
        <p:xfrm>
          <a:off x="231336" y="1795136"/>
          <a:ext cx="6738632" cy="3840552"/>
        </p:xfrm>
        <a:graphic>
          <a:graphicData uri="http://schemas.openxmlformats.org/drawingml/2006/table">
            <a:tbl>
              <a:tblPr/>
              <a:tblGrid>
                <a:gridCol w="3369316">
                  <a:extLst>
                    <a:ext uri="{9D8B030D-6E8A-4147-A177-3AD203B41FA5}">
                      <a16:colId xmlns:a16="http://schemas.microsoft.com/office/drawing/2014/main" val="1201593411"/>
                    </a:ext>
                  </a:extLst>
                </a:gridCol>
                <a:gridCol w="3369316">
                  <a:extLst>
                    <a:ext uri="{9D8B030D-6E8A-4147-A177-3AD203B41FA5}">
                      <a16:colId xmlns:a16="http://schemas.microsoft.com/office/drawing/2014/main" val="3620224047"/>
                    </a:ext>
                  </a:extLst>
                </a:gridCol>
              </a:tblGrid>
              <a:tr h="960138">
                <a:tc>
                  <a:txBody>
                    <a:bodyPr/>
                    <a:lstStyle/>
                    <a:p>
                      <a:r>
                        <a:rPr lang="en-US" b="1" dirty="0">
                          <a:solidFill>
                            <a:schemeClr val="accent1"/>
                          </a:solidFill>
                        </a:rPr>
                        <a:t>Factors Influencing the Quality of Estimates.</a:t>
                      </a:r>
                      <a:endParaRPr lang="en-US" dirty="0">
                        <a:solidFill>
                          <a:schemeClr val="accent1"/>
                        </a:solidFill>
                      </a:endParaRPr>
                    </a:p>
                  </a:txBody>
                  <a:tcPr anchor="ctr">
                    <a:lnL>
                      <a:noFill/>
                    </a:lnL>
                    <a:lnR>
                      <a:noFill/>
                    </a:lnR>
                    <a:lnT>
                      <a:noFill/>
                    </a:lnT>
                    <a:lnB>
                      <a:noFill/>
                    </a:lnB>
                    <a:noFill/>
                  </a:tcPr>
                </a:tc>
                <a:tc>
                  <a:txBody>
                    <a:bodyPr/>
                    <a:lstStyle/>
                    <a:p>
                      <a:pPr algn="r"/>
                      <a:r>
                        <a:rPr lang="ar-EG" b="1" dirty="0">
                          <a:solidFill>
                            <a:schemeClr val="accent1"/>
                          </a:solidFill>
                        </a:rPr>
                        <a:t>العوامل المؤثرة على جودة التقديرات.</a:t>
                      </a:r>
                      <a:endParaRPr lang="ar-EG" dirty="0">
                        <a:solidFill>
                          <a:schemeClr val="accent1"/>
                        </a:solidFill>
                      </a:endParaRPr>
                    </a:p>
                  </a:txBody>
                  <a:tcPr anchor="ctr">
                    <a:lnL>
                      <a:noFill/>
                    </a:lnL>
                    <a:lnR>
                      <a:noFill/>
                    </a:lnR>
                    <a:lnT>
                      <a:noFill/>
                    </a:lnT>
                    <a:lnB>
                      <a:noFill/>
                    </a:lnB>
                    <a:noFill/>
                  </a:tcPr>
                </a:tc>
                <a:extLst>
                  <a:ext uri="{0D108BD9-81ED-4DB2-BD59-A6C34878D82A}">
                    <a16:rowId xmlns:a16="http://schemas.microsoft.com/office/drawing/2014/main" val="2225848863"/>
                  </a:ext>
                </a:extLst>
              </a:tr>
              <a:tr h="960138">
                <a:tc>
                  <a:txBody>
                    <a:bodyPr/>
                    <a:lstStyle/>
                    <a:p>
                      <a:r>
                        <a:rPr lang="en-US" b="1">
                          <a:solidFill>
                            <a:schemeClr val="accent1"/>
                          </a:solidFill>
                        </a:rPr>
                        <a:t>Estimating Guidelines for Times, Costs, and Resources.</a:t>
                      </a:r>
                      <a:endParaRPr lang="en-US">
                        <a:solidFill>
                          <a:schemeClr val="accent1"/>
                        </a:solidFill>
                      </a:endParaRPr>
                    </a:p>
                  </a:txBody>
                  <a:tcPr anchor="ctr">
                    <a:lnL>
                      <a:noFill/>
                    </a:lnL>
                    <a:lnR>
                      <a:noFill/>
                    </a:lnR>
                    <a:lnT>
                      <a:noFill/>
                    </a:lnT>
                    <a:lnB>
                      <a:noFill/>
                    </a:lnB>
                    <a:noFill/>
                  </a:tcPr>
                </a:tc>
                <a:tc>
                  <a:txBody>
                    <a:bodyPr/>
                    <a:lstStyle/>
                    <a:p>
                      <a:pPr algn="r"/>
                      <a:r>
                        <a:rPr lang="ar-EG" b="1" dirty="0">
                          <a:solidFill>
                            <a:schemeClr val="accent1"/>
                          </a:solidFill>
                        </a:rPr>
                        <a:t>إرشادات تقدير الأوقات، التكاليف، والموارد.</a:t>
                      </a:r>
                      <a:endParaRPr lang="ar-EG" dirty="0">
                        <a:solidFill>
                          <a:schemeClr val="accent1"/>
                        </a:solidFill>
                      </a:endParaRPr>
                    </a:p>
                  </a:txBody>
                  <a:tcPr anchor="ctr">
                    <a:lnL>
                      <a:noFill/>
                    </a:lnL>
                    <a:lnR>
                      <a:noFill/>
                    </a:lnR>
                    <a:lnT>
                      <a:noFill/>
                    </a:lnT>
                    <a:lnB>
                      <a:noFill/>
                    </a:lnB>
                    <a:noFill/>
                  </a:tcPr>
                </a:tc>
                <a:extLst>
                  <a:ext uri="{0D108BD9-81ED-4DB2-BD59-A6C34878D82A}">
                    <a16:rowId xmlns:a16="http://schemas.microsoft.com/office/drawing/2014/main" val="2951121644"/>
                  </a:ext>
                </a:extLst>
              </a:tr>
              <a:tr h="960138">
                <a:tc>
                  <a:txBody>
                    <a:bodyPr/>
                    <a:lstStyle/>
                    <a:p>
                      <a:r>
                        <a:rPr lang="en-US" b="1">
                          <a:solidFill>
                            <a:schemeClr val="accent1"/>
                          </a:solidFill>
                        </a:rPr>
                        <a:t>Top-Down versus Bottom-Up Estimating.</a:t>
                      </a:r>
                      <a:endParaRPr lang="en-US">
                        <a:solidFill>
                          <a:schemeClr val="accent1"/>
                        </a:solidFill>
                      </a:endParaRPr>
                    </a:p>
                  </a:txBody>
                  <a:tcPr anchor="ctr">
                    <a:lnL>
                      <a:noFill/>
                    </a:lnL>
                    <a:lnR>
                      <a:noFill/>
                    </a:lnR>
                    <a:lnT>
                      <a:noFill/>
                    </a:lnT>
                    <a:lnB>
                      <a:noFill/>
                    </a:lnB>
                    <a:noFill/>
                  </a:tcPr>
                </a:tc>
                <a:tc>
                  <a:txBody>
                    <a:bodyPr/>
                    <a:lstStyle/>
                    <a:p>
                      <a:pPr algn="r"/>
                      <a:r>
                        <a:rPr lang="ar-EG" b="1">
                          <a:solidFill>
                            <a:schemeClr val="accent1"/>
                          </a:solidFill>
                        </a:rPr>
                        <a:t>التقدير من الأعلى إلى الأسفل مقابل التقدير من الأسفل إلى الأعلى.</a:t>
                      </a:r>
                      <a:endParaRPr lang="ar-EG">
                        <a:solidFill>
                          <a:schemeClr val="accent1"/>
                        </a:solidFill>
                      </a:endParaRPr>
                    </a:p>
                  </a:txBody>
                  <a:tcPr anchor="ctr">
                    <a:lnL>
                      <a:noFill/>
                    </a:lnL>
                    <a:lnR>
                      <a:noFill/>
                    </a:lnR>
                    <a:lnT>
                      <a:noFill/>
                    </a:lnT>
                    <a:lnB>
                      <a:noFill/>
                    </a:lnB>
                    <a:noFill/>
                  </a:tcPr>
                </a:tc>
                <a:extLst>
                  <a:ext uri="{0D108BD9-81ED-4DB2-BD59-A6C34878D82A}">
                    <a16:rowId xmlns:a16="http://schemas.microsoft.com/office/drawing/2014/main" val="182253798"/>
                  </a:ext>
                </a:extLst>
              </a:tr>
              <a:tr h="960138">
                <a:tc>
                  <a:txBody>
                    <a:bodyPr/>
                    <a:lstStyle/>
                    <a:p>
                      <a:r>
                        <a:rPr lang="en-US" b="1">
                          <a:solidFill>
                            <a:schemeClr val="accent1"/>
                          </a:solidFill>
                        </a:rPr>
                        <a:t>Methods for Estimating Project Times and Costs.</a:t>
                      </a:r>
                      <a:endParaRPr lang="en-US">
                        <a:solidFill>
                          <a:schemeClr val="accent1"/>
                        </a:solidFill>
                      </a:endParaRPr>
                    </a:p>
                  </a:txBody>
                  <a:tcPr anchor="ctr">
                    <a:lnL>
                      <a:noFill/>
                    </a:lnL>
                    <a:lnR>
                      <a:noFill/>
                    </a:lnR>
                    <a:lnT>
                      <a:noFill/>
                    </a:lnT>
                    <a:lnB>
                      <a:noFill/>
                    </a:lnB>
                    <a:noFill/>
                  </a:tcPr>
                </a:tc>
                <a:tc>
                  <a:txBody>
                    <a:bodyPr/>
                    <a:lstStyle/>
                    <a:p>
                      <a:pPr algn="r"/>
                      <a:r>
                        <a:rPr lang="ar-EG" b="1" dirty="0">
                          <a:solidFill>
                            <a:schemeClr val="accent1"/>
                          </a:solidFill>
                        </a:rPr>
                        <a:t>طرق تقدير أوقات وتكاليف المشاريع.</a:t>
                      </a:r>
                      <a:endParaRPr lang="ar-EG" dirty="0">
                        <a:solidFill>
                          <a:schemeClr val="accent1"/>
                        </a:solidFill>
                      </a:endParaRPr>
                    </a:p>
                  </a:txBody>
                  <a:tcPr anchor="ctr">
                    <a:lnL>
                      <a:noFill/>
                    </a:lnL>
                    <a:lnR>
                      <a:noFill/>
                    </a:lnR>
                    <a:lnT>
                      <a:noFill/>
                    </a:lnT>
                    <a:lnB>
                      <a:noFill/>
                    </a:lnB>
                    <a:noFill/>
                  </a:tcPr>
                </a:tc>
                <a:extLst>
                  <a:ext uri="{0D108BD9-81ED-4DB2-BD59-A6C34878D82A}">
                    <a16:rowId xmlns:a16="http://schemas.microsoft.com/office/drawing/2014/main" val="3921684017"/>
                  </a:ext>
                </a:extLst>
              </a:tr>
            </a:tbl>
          </a:graphicData>
        </a:graphic>
      </p:graphicFrame>
      <p:sp>
        <p:nvSpPr>
          <p:cNvPr id="8" name="Rectangle 1">
            <a:extLst>
              <a:ext uri="{FF2B5EF4-FFF2-40B4-BE49-F238E27FC236}">
                <a16:creationId xmlns:a16="http://schemas.microsoft.com/office/drawing/2014/main" id="{9727EB76-257C-2B90-618E-A9210E4F1E53}"/>
              </a:ext>
            </a:extLst>
          </p:cNvPr>
          <p:cNvSpPr>
            <a:spLocks noChangeArrowheads="1"/>
          </p:cNvSpPr>
          <p:nvPr/>
        </p:nvSpPr>
        <p:spPr bwMode="auto">
          <a:xfrm>
            <a:off x="838200" y="29495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custDataLst>
      <p:tags r:id="rId1"/>
    </p:custDataLst>
    <p:extLst>
      <p:ext uri="{BB962C8B-B14F-4D97-AF65-F5344CB8AC3E}">
        <p14:creationId xmlns:p14="http://schemas.microsoft.com/office/powerpoint/2010/main" val="3105877622"/>
      </p:ext>
    </p:extLst>
  </p:cSld>
  <p:clrMapOvr>
    <a:masterClrMapping/>
  </p:clrMapOvr>
  <mc:AlternateContent xmlns:mc="http://schemas.openxmlformats.org/markup-compatibility/2006" xmlns:p14="http://schemas.microsoft.com/office/powerpoint/2010/main">
    <mc:Choice Requires="p14">
      <p:transition spd="slow" p14:dur="2000" advTm="1583830"/>
    </mc:Choice>
    <mc:Fallback xmlns="">
      <p:transition spd="slow" advTm="158383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9" name="Rectangle 118">
            <a:extLst>
              <a:ext uri="{FF2B5EF4-FFF2-40B4-BE49-F238E27FC236}">
                <a16:creationId xmlns:a16="http://schemas.microsoft.com/office/drawing/2014/main" id="{78BA5F19-D5E1-4ECC-BEC2-DF7AEDFD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Freeform: Shape 120">
            <a:extLst>
              <a:ext uri="{FF2B5EF4-FFF2-40B4-BE49-F238E27FC236}">
                <a16:creationId xmlns:a16="http://schemas.microsoft.com/office/drawing/2014/main" id="{50CC88A9-A661-4C48-866E-8734E511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1269336" cy="2008639"/>
          </a:xfrm>
          <a:custGeom>
            <a:avLst/>
            <a:gdLst>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174645 w 11269336"/>
              <a:gd name="connsiteY140" fmla="*/ 2088358 h 2323145"/>
              <a:gd name="connsiteX141" fmla="*/ 5092476 w 11269336"/>
              <a:gd name="connsiteY141" fmla="*/ 2100737 h 2323145"/>
              <a:gd name="connsiteX142" fmla="*/ 5060738 w 11269336"/>
              <a:gd name="connsiteY142" fmla="*/ 2083274 h 2323145"/>
              <a:gd name="connsiteX143" fmla="*/ 4860988 w 11269336"/>
              <a:gd name="connsiteY143" fmla="*/ 2135698 h 2323145"/>
              <a:gd name="connsiteX144" fmla="*/ 4807902 w 11269336"/>
              <a:gd name="connsiteY144" fmla="*/ 2138894 h 2323145"/>
              <a:gd name="connsiteX145" fmla="*/ 4765388 w 11269336"/>
              <a:gd name="connsiteY145" fmla="*/ 2162525 h 2323145"/>
              <a:gd name="connsiteX146" fmla="*/ 4745033 w 11269336"/>
              <a:gd name="connsiteY146" fmla="*/ 2158859 h 2323145"/>
              <a:gd name="connsiteX147" fmla="*/ 4741475 w 11269336"/>
              <a:gd name="connsiteY147" fmla="*/ 2157998 h 2323145"/>
              <a:gd name="connsiteX148" fmla="*/ 4728247 w 11269336"/>
              <a:gd name="connsiteY148" fmla="*/ 2159526 h 2323145"/>
              <a:gd name="connsiteX149" fmla="*/ 4723263 w 11269336"/>
              <a:gd name="connsiteY149" fmla="*/ 2153742 h 2323145"/>
              <a:gd name="connsiteX150" fmla="*/ 4702453 w 11269336"/>
              <a:gd name="connsiteY150" fmla="*/ 2151586 h 2323145"/>
              <a:gd name="connsiteX151" fmla="*/ 4678455 w 11269336"/>
              <a:gd name="connsiteY151" fmla="*/ 2156131 h 2323145"/>
              <a:gd name="connsiteX152" fmla="*/ 4593061 w 11269336"/>
              <a:gd name="connsiteY152" fmla="*/ 2171597 h 2323145"/>
              <a:gd name="connsiteX153" fmla="*/ 4579902 w 11269336"/>
              <a:gd name="connsiteY153" fmla="*/ 2177927 h 2323145"/>
              <a:gd name="connsiteX154" fmla="*/ 4533444 w 11269336"/>
              <a:gd name="connsiteY154" fmla="*/ 2181200 h 2323145"/>
              <a:gd name="connsiteX155" fmla="*/ 4492832 w 11269336"/>
              <a:gd name="connsiteY155" fmla="*/ 2188033 h 2323145"/>
              <a:gd name="connsiteX156" fmla="*/ 4467257 w 11269336"/>
              <a:gd name="connsiteY156" fmla="*/ 2196121 h 2323145"/>
              <a:gd name="connsiteX157" fmla="*/ 4459937 w 11269336"/>
              <a:gd name="connsiteY157" fmla="*/ 2195182 h 2323145"/>
              <a:gd name="connsiteX158" fmla="*/ 4433312 w 11269336"/>
              <a:gd name="connsiteY158" fmla="*/ 2199004 h 2323145"/>
              <a:gd name="connsiteX159" fmla="*/ 4420601 w 11269336"/>
              <a:gd name="connsiteY159" fmla="*/ 2205158 h 2323145"/>
              <a:gd name="connsiteX160" fmla="*/ 4405765 w 11269336"/>
              <a:gd name="connsiteY160" fmla="*/ 2199902 h 2323145"/>
              <a:gd name="connsiteX161" fmla="*/ 4401354 w 11269336"/>
              <a:gd name="connsiteY161" fmla="*/ 2194745 h 2323145"/>
              <a:gd name="connsiteX162" fmla="*/ 4383151 w 11269336"/>
              <a:gd name="connsiteY162" fmla="*/ 2201140 h 2323145"/>
              <a:gd name="connsiteX163" fmla="*/ 4366646 w 11269336"/>
              <a:gd name="connsiteY163" fmla="*/ 2198564 h 2323145"/>
              <a:gd name="connsiteX164" fmla="*/ 4354009 w 11269336"/>
              <a:gd name="connsiteY164" fmla="*/ 2204984 h 2323145"/>
              <a:gd name="connsiteX165" fmla="*/ 4348284 w 11269336"/>
              <a:gd name="connsiteY165" fmla="*/ 2205270 h 2323145"/>
              <a:gd name="connsiteX166" fmla="*/ 4333906 w 11269336"/>
              <a:gd name="connsiteY166" fmla="*/ 2205251 h 2323145"/>
              <a:gd name="connsiteX167" fmla="*/ 4308819 w 11269336"/>
              <a:gd name="connsiteY167" fmla="*/ 2203822 h 2323145"/>
              <a:gd name="connsiteX168" fmla="*/ 4301210 w 11269336"/>
              <a:gd name="connsiteY168" fmla="*/ 2204456 h 2323145"/>
              <a:gd name="connsiteX169" fmla="*/ 4283095 w 11269336"/>
              <a:gd name="connsiteY169" fmla="*/ 2198177 h 2323145"/>
              <a:gd name="connsiteX170" fmla="*/ 4250119 w 11269336"/>
              <a:gd name="connsiteY170" fmla="*/ 2196342 h 2323145"/>
              <a:gd name="connsiteX171" fmla="*/ 4189203 w 11269336"/>
              <a:gd name="connsiteY171" fmla="*/ 2178994 h 2323145"/>
              <a:gd name="connsiteX172" fmla="*/ 4154035 w 11269336"/>
              <a:gd name="connsiteY172" fmla="*/ 2171950 h 2323145"/>
              <a:gd name="connsiteX173" fmla="*/ 4129569 w 11269336"/>
              <a:gd name="connsiteY173" fmla="*/ 2163850 h 2323145"/>
              <a:gd name="connsiteX174" fmla="*/ 4061250 w 11269336"/>
              <a:gd name="connsiteY174" fmla="*/ 2159236 h 2323145"/>
              <a:gd name="connsiteX175" fmla="*/ 3945480 w 11269336"/>
              <a:gd name="connsiteY175" fmla="*/ 2158279 h 2323145"/>
              <a:gd name="connsiteX176" fmla="*/ 3921468 w 11269336"/>
              <a:gd name="connsiteY176" fmla="*/ 2156588 h 2323145"/>
              <a:gd name="connsiteX177" fmla="*/ 3903348 w 11269336"/>
              <a:gd name="connsiteY177" fmla="*/ 2149220 h 2323145"/>
              <a:gd name="connsiteX178" fmla="*/ 3901342 w 11269336"/>
              <a:gd name="connsiteY178" fmla="*/ 2142355 h 2323145"/>
              <a:gd name="connsiteX179" fmla="*/ 3888539 w 11269336"/>
              <a:gd name="connsiteY179" fmla="*/ 2140476 h 2323145"/>
              <a:gd name="connsiteX180" fmla="*/ 3885662 w 11269336"/>
              <a:gd name="connsiteY180" fmla="*/ 2138740 h 2323145"/>
              <a:gd name="connsiteX181" fmla="*/ 3868627 w 11269336"/>
              <a:gd name="connsiteY181" fmla="*/ 2130023 h 2323145"/>
              <a:gd name="connsiteX182" fmla="*/ 3819177 w 11269336"/>
              <a:gd name="connsiteY182" fmla="*/ 2142111 h 2323145"/>
              <a:gd name="connsiteX183" fmla="*/ 3769100 w 11269336"/>
              <a:gd name="connsiteY183" fmla="*/ 2131731 h 2323145"/>
              <a:gd name="connsiteX184" fmla="*/ 3562752 w 11269336"/>
              <a:gd name="connsiteY184" fmla="*/ 2131785 h 2323145"/>
              <a:gd name="connsiteX185" fmla="*/ 3541402 w 11269336"/>
              <a:gd name="connsiteY185" fmla="*/ 2106821 h 2323145"/>
              <a:gd name="connsiteX186" fmla="*/ 3460591 w 11269336"/>
              <a:gd name="connsiteY186" fmla="*/ 2097951 h 2323145"/>
              <a:gd name="connsiteX187" fmla="*/ 3320348 w 11269336"/>
              <a:gd name="connsiteY187" fmla="*/ 2130191 h 2323145"/>
              <a:gd name="connsiteX188" fmla="*/ 3170922 w 11269336"/>
              <a:gd name="connsiteY188" fmla="*/ 2115957 h 2323145"/>
              <a:gd name="connsiteX189" fmla="*/ 3156256 w 11269336"/>
              <a:gd name="connsiteY189" fmla="*/ 2124773 h 2323145"/>
              <a:gd name="connsiteX190" fmla="*/ 3140298 w 11269336"/>
              <a:gd name="connsiteY190" fmla="*/ 2129182 h 2323145"/>
              <a:gd name="connsiteX191" fmla="*/ 3138514 w 11269336"/>
              <a:gd name="connsiteY191" fmla="*/ 2128069 h 2323145"/>
              <a:gd name="connsiteX192" fmla="*/ 3120467 w 11269336"/>
              <a:gd name="connsiteY192" fmla="*/ 2128281 h 2323145"/>
              <a:gd name="connsiteX193" fmla="*/ 3116175 w 11269336"/>
              <a:gd name="connsiteY193" fmla="*/ 2131633 h 2323145"/>
              <a:gd name="connsiteX194" fmla="*/ 3103685 w 11269336"/>
              <a:gd name="connsiteY194" fmla="*/ 2132814 h 2323145"/>
              <a:gd name="connsiteX195" fmla="*/ 3078794 w 11269336"/>
              <a:gd name="connsiteY195" fmla="*/ 2137935 h 2323145"/>
              <a:gd name="connsiteX196" fmla="*/ 3074407 w 11269336"/>
              <a:gd name="connsiteY196" fmla="*/ 2136274 h 2323145"/>
              <a:gd name="connsiteX197" fmla="*/ 3037285 w 11269336"/>
              <a:gd name="connsiteY197" fmla="*/ 2139919 h 2323145"/>
              <a:gd name="connsiteX198" fmla="*/ 3036901 w 11269336"/>
              <a:gd name="connsiteY198" fmla="*/ 2138726 h 2323145"/>
              <a:gd name="connsiteX199" fmla="*/ 3026996 w 11269336"/>
              <a:gd name="connsiteY199" fmla="*/ 2134322 h 2323145"/>
              <a:gd name="connsiteX200" fmla="*/ 3007772 w 11269336"/>
              <a:gd name="connsiteY200" fmla="*/ 2128742 h 2323145"/>
              <a:gd name="connsiteX201" fmla="*/ 2965030 w 11269336"/>
              <a:gd name="connsiteY201" fmla="*/ 2100494 h 2323145"/>
              <a:gd name="connsiteX202" fmla="*/ 2926342 w 11269336"/>
              <a:gd name="connsiteY202" fmla="*/ 2104155 h 2323145"/>
              <a:gd name="connsiteX203" fmla="*/ 2918608 w 11269336"/>
              <a:gd name="connsiteY203" fmla="*/ 2104215 h 2323145"/>
              <a:gd name="connsiteX204" fmla="*/ 2918475 w 11269336"/>
              <a:gd name="connsiteY204" fmla="*/ 2103937 h 2323145"/>
              <a:gd name="connsiteX205" fmla="*/ 2910360 w 11269336"/>
              <a:gd name="connsiteY205" fmla="*/ 2103444 h 2323145"/>
              <a:gd name="connsiteX206" fmla="*/ 2904507 w 11269336"/>
              <a:gd name="connsiteY206" fmla="*/ 2104326 h 2323145"/>
              <a:gd name="connsiteX207" fmla="*/ 2889503 w 11269336"/>
              <a:gd name="connsiteY207" fmla="*/ 2104443 h 2323145"/>
              <a:gd name="connsiteX208" fmla="*/ 2884480 w 11269336"/>
              <a:gd name="connsiteY208" fmla="*/ 2102626 h 2323145"/>
              <a:gd name="connsiteX209" fmla="*/ 2882689 w 11269336"/>
              <a:gd name="connsiteY209" fmla="*/ 2099228 h 2323145"/>
              <a:gd name="connsiteX210" fmla="*/ 2881291 w 11269336"/>
              <a:gd name="connsiteY210" fmla="*/ 2099618 h 2323145"/>
              <a:gd name="connsiteX211" fmla="*/ 2853979 w 11269336"/>
              <a:gd name="connsiteY211" fmla="*/ 2090388 h 2323145"/>
              <a:gd name="connsiteX212" fmla="*/ 2791790 w 11269336"/>
              <a:gd name="connsiteY212" fmla="*/ 2080332 h 2323145"/>
              <a:gd name="connsiteX213" fmla="*/ 2755844 w 11269336"/>
              <a:gd name="connsiteY213" fmla="*/ 2078874 h 2323145"/>
              <a:gd name="connsiteX214" fmla="*/ 2657742 w 11269336"/>
              <a:gd name="connsiteY214" fmla="*/ 2070179 h 2323145"/>
              <a:gd name="connsiteX215" fmla="*/ 2559549 w 11269336"/>
              <a:gd name="connsiteY215" fmla="*/ 2057873 h 2323145"/>
              <a:gd name="connsiteX216" fmla="*/ 2512054 w 11269336"/>
              <a:gd name="connsiteY216" fmla="*/ 2031671 h 2323145"/>
              <a:gd name="connsiteX217" fmla="*/ 2506437 w 11269336"/>
              <a:gd name="connsiteY217" fmla="*/ 2030918 h 2323145"/>
              <a:gd name="connsiteX218" fmla="*/ 2491752 w 11269336"/>
              <a:gd name="connsiteY218" fmla="*/ 2033906 h 2323145"/>
              <a:gd name="connsiteX219" fmla="*/ 2486338 w 11269336"/>
              <a:gd name="connsiteY219" fmla="*/ 2035862 h 2323145"/>
              <a:gd name="connsiteX220" fmla="*/ 2478186 w 11269336"/>
              <a:gd name="connsiteY220" fmla="*/ 2036953 h 2323145"/>
              <a:gd name="connsiteX221" fmla="*/ 2477950 w 11269336"/>
              <a:gd name="connsiteY221" fmla="*/ 2036715 h 2323145"/>
              <a:gd name="connsiteX222" fmla="*/ 2470381 w 11269336"/>
              <a:gd name="connsiteY222" fmla="*/ 2038256 h 2323145"/>
              <a:gd name="connsiteX223" fmla="*/ 2433781 w 11269336"/>
              <a:gd name="connsiteY223" fmla="*/ 2049140 h 2323145"/>
              <a:gd name="connsiteX224" fmla="*/ 2381172 w 11269336"/>
              <a:gd name="connsiteY224" fmla="*/ 2030645 h 2323145"/>
              <a:gd name="connsiteX225" fmla="*/ 2360198 w 11269336"/>
              <a:gd name="connsiteY225" fmla="*/ 2029059 h 2323145"/>
              <a:gd name="connsiteX226" fmla="*/ 2348815 w 11269336"/>
              <a:gd name="connsiteY226" fmla="*/ 2026798 h 2323145"/>
              <a:gd name="connsiteX227" fmla="*/ 2347988 w 11269336"/>
              <a:gd name="connsiteY227" fmla="*/ 2025745 h 2323145"/>
              <a:gd name="connsiteX228" fmla="*/ 2312920 w 11269336"/>
              <a:gd name="connsiteY228" fmla="*/ 2036311 h 2323145"/>
              <a:gd name="connsiteX229" fmla="*/ 2307986 w 11269336"/>
              <a:gd name="connsiteY229" fmla="*/ 2035583 h 2323145"/>
              <a:gd name="connsiteX230" fmla="*/ 2285481 w 11269336"/>
              <a:gd name="connsiteY230" fmla="*/ 2045197 h 2323145"/>
              <a:gd name="connsiteX231" fmla="*/ 2273666 w 11269336"/>
              <a:gd name="connsiteY231" fmla="*/ 2048710 h 2323145"/>
              <a:gd name="connsiteX232" fmla="*/ 2270719 w 11269336"/>
              <a:gd name="connsiteY232" fmla="*/ 2052702 h 2323145"/>
              <a:gd name="connsiteX233" fmla="*/ 2253080 w 11269336"/>
              <a:gd name="connsiteY233" fmla="*/ 2056363 h 2323145"/>
              <a:gd name="connsiteX234" fmla="*/ 2250906 w 11269336"/>
              <a:gd name="connsiteY234" fmla="*/ 2055654 h 2323145"/>
              <a:gd name="connsiteX235" fmla="*/ 2236905 w 11269336"/>
              <a:gd name="connsiteY235" fmla="*/ 2062882 h 2323145"/>
              <a:gd name="connsiteX236" fmla="*/ 2225830 w 11269336"/>
              <a:gd name="connsiteY236" fmla="*/ 2074027 h 2323145"/>
              <a:gd name="connsiteX237" fmla="*/ 2073776 w 11269336"/>
              <a:gd name="connsiteY237" fmla="*/ 2089244 h 2323145"/>
              <a:gd name="connsiteX238" fmla="*/ 1948256 w 11269336"/>
              <a:gd name="connsiteY238" fmla="*/ 2146616 h 2323145"/>
              <a:gd name="connsiteX239" fmla="*/ 1865582 w 11269336"/>
              <a:gd name="connsiteY239" fmla="*/ 2153738 h 2323145"/>
              <a:gd name="connsiteX240" fmla="*/ 1835210 w 11269336"/>
              <a:gd name="connsiteY240" fmla="*/ 2134244 h 2323145"/>
              <a:gd name="connsiteX241" fmla="*/ 1632661 w 11269336"/>
              <a:gd name="connsiteY241" fmla="*/ 2173882 h 2323145"/>
              <a:gd name="connsiteX242" fmla="*/ 1579590 w 11269336"/>
              <a:gd name="connsiteY242" fmla="*/ 2173680 h 2323145"/>
              <a:gd name="connsiteX243" fmla="*/ 1535601 w 11269336"/>
              <a:gd name="connsiteY243" fmla="*/ 2194590 h 2323145"/>
              <a:gd name="connsiteX244" fmla="*/ 1515594 w 11269336"/>
              <a:gd name="connsiteY244" fmla="*/ 2189622 h 2323145"/>
              <a:gd name="connsiteX245" fmla="*/ 1512113 w 11269336"/>
              <a:gd name="connsiteY245" fmla="*/ 2188534 h 2323145"/>
              <a:gd name="connsiteX246" fmla="*/ 1498838 w 11269336"/>
              <a:gd name="connsiteY246" fmla="*/ 2189213 h 2323145"/>
              <a:gd name="connsiteX247" fmla="*/ 1494279 w 11269336"/>
              <a:gd name="connsiteY247" fmla="*/ 2183112 h 2323145"/>
              <a:gd name="connsiteX248" fmla="*/ 1473714 w 11269336"/>
              <a:gd name="connsiteY248" fmla="*/ 2179625 h 2323145"/>
              <a:gd name="connsiteX249" fmla="*/ 1449503 w 11269336"/>
              <a:gd name="connsiteY249" fmla="*/ 2182633 h 2323145"/>
              <a:gd name="connsiteX250" fmla="*/ 1335495 w 11269336"/>
              <a:gd name="connsiteY250" fmla="*/ 2203940 h 2323145"/>
              <a:gd name="connsiteX251" fmla="*/ 1266687 w 11269336"/>
              <a:gd name="connsiteY251" fmla="*/ 2212688 h 2323145"/>
              <a:gd name="connsiteX252" fmla="*/ 1239614 w 11269336"/>
              <a:gd name="connsiteY252" fmla="*/ 2209727 h 2323145"/>
              <a:gd name="connsiteX253" fmla="*/ 1202436 w 11269336"/>
              <a:gd name="connsiteY253" fmla="*/ 2209817 h 2323145"/>
              <a:gd name="connsiteX254" fmla="*/ 1136097 w 11269336"/>
              <a:gd name="connsiteY254" fmla="*/ 2205112 h 2323145"/>
              <a:gd name="connsiteX255" fmla="*/ 1048229 w 11269336"/>
              <a:gd name="connsiteY255" fmla="*/ 2207249 h 2323145"/>
              <a:gd name="connsiteX256" fmla="*/ 988232 w 11269336"/>
              <a:gd name="connsiteY256" fmla="*/ 2235635 h 2323145"/>
              <a:gd name="connsiteX257" fmla="*/ 981959 w 11269336"/>
              <a:gd name="connsiteY257" fmla="*/ 2231607 h 2323145"/>
              <a:gd name="connsiteX258" fmla="*/ 938600 w 11269336"/>
              <a:gd name="connsiteY258" fmla="*/ 2238113 h 2323145"/>
              <a:gd name="connsiteX259" fmla="*/ 791788 w 11269336"/>
              <a:gd name="connsiteY259" fmla="*/ 2293224 h 2323145"/>
              <a:gd name="connsiteX260" fmla="*/ 706914 w 11269336"/>
              <a:gd name="connsiteY260" fmla="*/ 2305046 h 2323145"/>
              <a:gd name="connsiteX261" fmla="*/ 675971 w 11269336"/>
              <a:gd name="connsiteY261" fmla="*/ 2304030 h 2323145"/>
              <a:gd name="connsiteX262" fmla="*/ 624180 w 11269336"/>
              <a:gd name="connsiteY262" fmla="*/ 2302650 h 2323145"/>
              <a:gd name="connsiteX263" fmla="*/ 583453 w 11269336"/>
              <a:gd name="connsiteY263" fmla="*/ 2288788 h 2323145"/>
              <a:gd name="connsiteX264" fmla="*/ 540946 w 11269336"/>
              <a:gd name="connsiteY264" fmla="*/ 2292721 h 2323145"/>
              <a:gd name="connsiteX265" fmla="*/ 533680 w 11269336"/>
              <a:gd name="connsiteY265" fmla="*/ 2310233 h 2323145"/>
              <a:gd name="connsiteX266" fmla="*/ 487366 w 11269336"/>
              <a:gd name="connsiteY266" fmla="*/ 2309053 h 2323145"/>
              <a:gd name="connsiteX267" fmla="*/ 416820 w 11269336"/>
              <a:gd name="connsiteY267" fmla="*/ 2305443 h 2323145"/>
              <a:gd name="connsiteX268" fmla="*/ 376805 w 11269336"/>
              <a:gd name="connsiteY268" fmla="*/ 2307647 h 2323145"/>
              <a:gd name="connsiteX269" fmla="*/ 266777 w 11269336"/>
              <a:gd name="connsiteY269" fmla="*/ 2309012 h 2323145"/>
              <a:gd name="connsiteX270" fmla="*/ 156013 w 11269336"/>
              <a:gd name="connsiteY270" fmla="*/ 2306832 h 2323145"/>
              <a:gd name="connsiteX271" fmla="*/ 87258 w 11269336"/>
              <a:gd name="connsiteY271" fmla="*/ 2285511 h 2323145"/>
              <a:gd name="connsiteX272" fmla="*/ 23798 w 11269336"/>
              <a:gd name="connsiteY272" fmla="*/ 2281822 h 2323145"/>
              <a:gd name="connsiteX273" fmla="*/ 0 w 11269336"/>
              <a:gd name="connsiteY273" fmla="*/ 2285369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296127 w 11269336"/>
              <a:gd name="connsiteY139" fmla="*/ 2023208 h 2323145"/>
              <a:gd name="connsiteX140" fmla="*/ 5092476 w 11269336"/>
              <a:gd name="connsiteY140" fmla="*/ 2100737 h 2323145"/>
              <a:gd name="connsiteX141" fmla="*/ 5060738 w 11269336"/>
              <a:gd name="connsiteY141" fmla="*/ 2083274 h 2323145"/>
              <a:gd name="connsiteX142" fmla="*/ 4860988 w 11269336"/>
              <a:gd name="connsiteY142" fmla="*/ 2135698 h 2323145"/>
              <a:gd name="connsiteX143" fmla="*/ 4807902 w 11269336"/>
              <a:gd name="connsiteY143" fmla="*/ 2138894 h 2323145"/>
              <a:gd name="connsiteX144" fmla="*/ 4765388 w 11269336"/>
              <a:gd name="connsiteY144" fmla="*/ 2162525 h 2323145"/>
              <a:gd name="connsiteX145" fmla="*/ 4745033 w 11269336"/>
              <a:gd name="connsiteY145" fmla="*/ 2158859 h 2323145"/>
              <a:gd name="connsiteX146" fmla="*/ 4741475 w 11269336"/>
              <a:gd name="connsiteY146" fmla="*/ 2157998 h 2323145"/>
              <a:gd name="connsiteX147" fmla="*/ 4728247 w 11269336"/>
              <a:gd name="connsiteY147" fmla="*/ 2159526 h 2323145"/>
              <a:gd name="connsiteX148" fmla="*/ 4723263 w 11269336"/>
              <a:gd name="connsiteY148" fmla="*/ 2153742 h 2323145"/>
              <a:gd name="connsiteX149" fmla="*/ 4702453 w 11269336"/>
              <a:gd name="connsiteY149" fmla="*/ 2151586 h 2323145"/>
              <a:gd name="connsiteX150" fmla="*/ 4678455 w 11269336"/>
              <a:gd name="connsiteY150" fmla="*/ 2156131 h 2323145"/>
              <a:gd name="connsiteX151" fmla="*/ 4593061 w 11269336"/>
              <a:gd name="connsiteY151" fmla="*/ 2171597 h 2323145"/>
              <a:gd name="connsiteX152" fmla="*/ 4579902 w 11269336"/>
              <a:gd name="connsiteY152" fmla="*/ 2177927 h 2323145"/>
              <a:gd name="connsiteX153" fmla="*/ 4533444 w 11269336"/>
              <a:gd name="connsiteY153" fmla="*/ 2181200 h 2323145"/>
              <a:gd name="connsiteX154" fmla="*/ 4492832 w 11269336"/>
              <a:gd name="connsiteY154" fmla="*/ 2188033 h 2323145"/>
              <a:gd name="connsiteX155" fmla="*/ 4467257 w 11269336"/>
              <a:gd name="connsiteY155" fmla="*/ 2196121 h 2323145"/>
              <a:gd name="connsiteX156" fmla="*/ 4459937 w 11269336"/>
              <a:gd name="connsiteY156" fmla="*/ 2195182 h 2323145"/>
              <a:gd name="connsiteX157" fmla="*/ 4433312 w 11269336"/>
              <a:gd name="connsiteY157" fmla="*/ 2199004 h 2323145"/>
              <a:gd name="connsiteX158" fmla="*/ 4420601 w 11269336"/>
              <a:gd name="connsiteY158" fmla="*/ 2205158 h 2323145"/>
              <a:gd name="connsiteX159" fmla="*/ 4405765 w 11269336"/>
              <a:gd name="connsiteY159" fmla="*/ 2199902 h 2323145"/>
              <a:gd name="connsiteX160" fmla="*/ 4401354 w 11269336"/>
              <a:gd name="connsiteY160" fmla="*/ 2194745 h 2323145"/>
              <a:gd name="connsiteX161" fmla="*/ 4383151 w 11269336"/>
              <a:gd name="connsiteY161" fmla="*/ 2201140 h 2323145"/>
              <a:gd name="connsiteX162" fmla="*/ 4366646 w 11269336"/>
              <a:gd name="connsiteY162" fmla="*/ 2198564 h 2323145"/>
              <a:gd name="connsiteX163" fmla="*/ 4354009 w 11269336"/>
              <a:gd name="connsiteY163" fmla="*/ 2204984 h 2323145"/>
              <a:gd name="connsiteX164" fmla="*/ 4348284 w 11269336"/>
              <a:gd name="connsiteY164" fmla="*/ 2205270 h 2323145"/>
              <a:gd name="connsiteX165" fmla="*/ 4333906 w 11269336"/>
              <a:gd name="connsiteY165" fmla="*/ 2205251 h 2323145"/>
              <a:gd name="connsiteX166" fmla="*/ 4308819 w 11269336"/>
              <a:gd name="connsiteY166" fmla="*/ 2203822 h 2323145"/>
              <a:gd name="connsiteX167" fmla="*/ 4301210 w 11269336"/>
              <a:gd name="connsiteY167" fmla="*/ 2204456 h 2323145"/>
              <a:gd name="connsiteX168" fmla="*/ 4283095 w 11269336"/>
              <a:gd name="connsiteY168" fmla="*/ 2198177 h 2323145"/>
              <a:gd name="connsiteX169" fmla="*/ 4250119 w 11269336"/>
              <a:gd name="connsiteY169" fmla="*/ 2196342 h 2323145"/>
              <a:gd name="connsiteX170" fmla="*/ 4189203 w 11269336"/>
              <a:gd name="connsiteY170" fmla="*/ 2178994 h 2323145"/>
              <a:gd name="connsiteX171" fmla="*/ 4154035 w 11269336"/>
              <a:gd name="connsiteY171" fmla="*/ 2171950 h 2323145"/>
              <a:gd name="connsiteX172" fmla="*/ 4129569 w 11269336"/>
              <a:gd name="connsiteY172" fmla="*/ 2163850 h 2323145"/>
              <a:gd name="connsiteX173" fmla="*/ 4061250 w 11269336"/>
              <a:gd name="connsiteY173" fmla="*/ 2159236 h 2323145"/>
              <a:gd name="connsiteX174" fmla="*/ 3945480 w 11269336"/>
              <a:gd name="connsiteY174" fmla="*/ 2158279 h 2323145"/>
              <a:gd name="connsiteX175" fmla="*/ 3921468 w 11269336"/>
              <a:gd name="connsiteY175" fmla="*/ 2156588 h 2323145"/>
              <a:gd name="connsiteX176" fmla="*/ 3903348 w 11269336"/>
              <a:gd name="connsiteY176" fmla="*/ 2149220 h 2323145"/>
              <a:gd name="connsiteX177" fmla="*/ 3901342 w 11269336"/>
              <a:gd name="connsiteY177" fmla="*/ 2142355 h 2323145"/>
              <a:gd name="connsiteX178" fmla="*/ 3888539 w 11269336"/>
              <a:gd name="connsiteY178" fmla="*/ 2140476 h 2323145"/>
              <a:gd name="connsiteX179" fmla="*/ 3885662 w 11269336"/>
              <a:gd name="connsiteY179" fmla="*/ 2138740 h 2323145"/>
              <a:gd name="connsiteX180" fmla="*/ 3868627 w 11269336"/>
              <a:gd name="connsiteY180" fmla="*/ 2130023 h 2323145"/>
              <a:gd name="connsiteX181" fmla="*/ 3819177 w 11269336"/>
              <a:gd name="connsiteY181" fmla="*/ 2142111 h 2323145"/>
              <a:gd name="connsiteX182" fmla="*/ 3769100 w 11269336"/>
              <a:gd name="connsiteY182" fmla="*/ 2131731 h 2323145"/>
              <a:gd name="connsiteX183" fmla="*/ 3562752 w 11269336"/>
              <a:gd name="connsiteY183" fmla="*/ 2131785 h 2323145"/>
              <a:gd name="connsiteX184" fmla="*/ 3541402 w 11269336"/>
              <a:gd name="connsiteY184" fmla="*/ 2106821 h 2323145"/>
              <a:gd name="connsiteX185" fmla="*/ 3460591 w 11269336"/>
              <a:gd name="connsiteY185" fmla="*/ 2097951 h 2323145"/>
              <a:gd name="connsiteX186" fmla="*/ 3320348 w 11269336"/>
              <a:gd name="connsiteY186" fmla="*/ 2130191 h 2323145"/>
              <a:gd name="connsiteX187" fmla="*/ 3170922 w 11269336"/>
              <a:gd name="connsiteY187" fmla="*/ 2115957 h 2323145"/>
              <a:gd name="connsiteX188" fmla="*/ 3156256 w 11269336"/>
              <a:gd name="connsiteY188" fmla="*/ 2124773 h 2323145"/>
              <a:gd name="connsiteX189" fmla="*/ 3140298 w 11269336"/>
              <a:gd name="connsiteY189" fmla="*/ 2129182 h 2323145"/>
              <a:gd name="connsiteX190" fmla="*/ 3138514 w 11269336"/>
              <a:gd name="connsiteY190" fmla="*/ 2128069 h 2323145"/>
              <a:gd name="connsiteX191" fmla="*/ 3120467 w 11269336"/>
              <a:gd name="connsiteY191" fmla="*/ 2128281 h 2323145"/>
              <a:gd name="connsiteX192" fmla="*/ 3116175 w 11269336"/>
              <a:gd name="connsiteY192" fmla="*/ 2131633 h 2323145"/>
              <a:gd name="connsiteX193" fmla="*/ 3103685 w 11269336"/>
              <a:gd name="connsiteY193" fmla="*/ 2132814 h 2323145"/>
              <a:gd name="connsiteX194" fmla="*/ 3078794 w 11269336"/>
              <a:gd name="connsiteY194" fmla="*/ 2137935 h 2323145"/>
              <a:gd name="connsiteX195" fmla="*/ 3074407 w 11269336"/>
              <a:gd name="connsiteY195" fmla="*/ 2136274 h 2323145"/>
              <a:gd name="connsiteX196" fmla="*/ 3037285 w 11269336"/>
              <a:gd name="connsiteY196" fmla="*/ 2139919 h 2323145"/>
              <a:gd name="connsiteX197" fmla="*/ 3036901 w 11269336"/>
              <a:gd name="connsiteY197" fmla="*/ 2138726 h 2323145"/>
              <a:gd name="connsiteX198" fmla="*/ 3026996 w 11269336"/>
              <a:gd name="connsiteY198" fmla="*/ 2134322 h 2323145"/>
              <a:gd name="connsiteX199" fmla="*/ 3007772 w 11269336"/>
              <a:gd name="connsiteY199" fmla="*/ 2128742 h 2323145"/>
              <a:gd name="connsiteX200" fmla="*/ 2965030 w 11269336"/>
              <a:gd name="connsiteY200" fmla="*/ 2100494 h 2323145"/>
              <a:gd name="connsiteX201" fmla="*/ 2926342 w 11269336"/>
              <a:gd name="connsiteY201" fmla="*/ 2104155 h 2323145"/>
              <a:gd name="connsiteX202" fmla="*/ 2918608 w 11269336"/>
              <a:gd name="connsiteY202" fmla="*/ 2104215 h 2323145"/>
              <a:gd name="connsiteX203" fmla="*/ 2918475 w 11269336"/>
              <a:gd name="connsiteY203" fmla="*/ 2103937 h 2323145"/>
              <a:gd name="connsiteX204" fmla="*/ 2910360 w 11269336"/>
              <a:gd name="connsiteY204" fmla="*/ 2103444 h 2323145"/>
              <a:gd name="connsiteX205" fmla="*/ 2904507 w 11269336"/>
              <a:gd name="connsiteY205" fmla="*/ 2104326 h 2323145"/>
              <a:gd name="connsiteX206" fmla="*/ 2889503 w 11269336"/>
              <a:gd name="connsiteY206" fmla="*/ 2104443 h 2323145"/>
              <a:gd name="connsiteX207" fmla="*/ 2884480 w 11269336"/>
              <a:gd name="connsiteY207" fmla="*/ 2102626 h 2323145"/>
              <a:gd name="connsiteX208" fmla="*/ 2882689 w 11269336"/>
              <a:gd name="connsiteY208" fmla="*/ 2099228 h 2323145"/>
              <a:gd name="connsiteX209" fmla="*/ 2881291 w 11269336"/>
              <a:gd name="connsiteY209" fmla="*/ 2099618 h 2323145"/>
              <a:gd name="connsiteX210" fmla="*/ 2853979 w 11269336"/>
              <a:gd name="connsiteY210" fmla="*/ 2090388 h 2323145"/>
              <a:gd name="connsiteX211" fmla="*/ 2791790 w 11269336"/>
              <a:gd name="connsiteY211" fmla="*/ 2080332 h 2323145"/>
              <a:gd name="connsiteX212" fmla="*/ 2755844 w 11269336"/>
              <a:gd name="connsiteY212" fmla="*/ 2078874 h 2323145"/>
              <a:gd name="connsiteX213" fmla="*/ 2657742 w 11269336"/>
              <a:gd name="connsiteY213" fmla="*/ 2070179 h 2323145"/>
              <a:gd name="connsiteX214" fmla="*/ 2559549 w 11269336"/>
              <a:gd name="connsiteY214" fmla="*/ 2057873 h 2323145"/>
              <a:gd name="connsiteX215" fmla="*/ 2512054 w 11269336"/>
              <a:gd name="connsiteY215" fmla="*/ 2031671 h 2323145"/>
              <a:gd name="connsiteX216" fmla="*/ 2506437 w 11269336"/>
              <a:gd name="connsiteY216" fmla="*/ 2030918 h 2323145"/>
              <a:gd name="connsiteX217" fmla="*/ 2491752 w 11269336"/>
              <a:gd name="connsiteY217" fmla="*/ 2033906 h 2323145"/>
              <a:gd name="connsiteX218" fmla="*/ 2486338 w 11269336"/>
              <a:gd name="connsiteY218" fmla="*/ 2035862 h 2323145"/>
              <a:gd name="connsiteX219" fmla="*/ 2478186 w 11269336"/>
              <a:gd name="connsiteY219" fmla="*/ 2036953 h 2323145"/>
              <a:gd name="connsiteX220" fmla="*/ 2477950 w 11269336"/>
              <a:gd name="connsiteY220" fmla="*/ 2036715 h 2323145"/>
              <a:gd name="connsiteX221" fmla="*/ 2470381 w 11269336"/>
              <a:gd name="connsiteY221" fmla="*/ 2038256 h 2323145"/>
              <a:gd name="connsiteX222" fmla="*/ 2433781 w 11269336"/>
              <a:gd name="connsiteY222" fmla="*/ 2049140 h 2323145"/>
              <a:gd name="connsiteX223" fmla="*/ 2381172 w 11269336"/>
              <a:gd name="connsiteY223" fmla="*/ 2030645 h 2323145"/>
              <a:gd name="connsiteX224" fmla="*/ 2360198 w 11269336"/>
              <a:gd name="connsiteY224" fmla="*/ 2029059 h 2323145"/>
              <a:gd name="connsiteX225" fmla="*/ 2348815 w 11269336"/>
              <a:gd name="connsiteY225" fmla="*/ 2026798 h 2323145"/>
              <a:gd name="connsiteX226" fmla="*/ 2347988 w 11269336"/>
              <a:gd name="connsiteY226" fmla="*/ 2025745 h 2323145"/>
              <a:gd name="connsiteX227" fmla="*/ 2312920 w 11269336"/>
              <a:gd name="connsiteY227" fmla="*/ 2036311 h 2323145"/>
              <a:gd name="connsiteX228" fmla="*/ 2307986 w 11269336"/>
              <a:gd name="connsiteY228" fmla="*/ 2035583 h 2323145"/>
              <a:gd name="connsiteX229" fmla="*/ 2285481 w 11269336"/>
              <a:gd name="connsiteY229" fmla="*/ 2045197 h 2323145"/>
              <a:gd name="connsiteX230" fmla="*/ 2273666 w 11269336"/>
              <a:gd name="connsiteY230" fmla="*/ 2048710 h 2323145"/>
              <a:gd name="connsiteX231" fmla="*/ 2270719 w 11269336"/>
              <a:gd name="connsiteY231" fmla="*/ 2052702 h 2323145"/>
              <a:gd name="connsiteX232" fmla="*/ 2253080 w 11269336"/>
              <a:gd name="connsiteY232" fmla="*/ 2056363 h 2323145"/>
              <a:gd name="connsiteX233" fmla="*/ 2250906 w 11269336"/>
              <a:gd name="connsiteY233" fmla="*/ 2055654 h 2323145"/>
              <a:gd name="connsiteX234" fmla="*/ 2236905 w 11269336"/>
              <a:gd name="connsiteY234" fmla="*/ 2062882 h 2323145"/>
              <a:gd name="connsiteX235" fmla="*/ 2225830 w 11269336"/>
              <a:gd name="connsiteY235" fmla="*/ 2074027 h 2323145"/>
              <a:gd name="connsiteX236" fmla="*/ 2073776 w 11269336"/>
              <a:gd name="connsiteY236" fmla="*/ 2089244 h 2323145"/>
              <a:gd name="connsiteX237" fmla="*/ 1948256 w 11269336"/>
              <a:gd name="connsiteY237" fmla="*/ 2146616 h 2323145"/>
              <a:gd name="connsiteX238" fmla="*/ 1865582 w 11269336"/>
              <a:gd name="connsiteY238" fmla="*/ 2153738 h 2323145"/>
              <a:gd name="connsiteX239" fmla="*/ 1835210 w 11269336"/>
              <a:gd name="connsiteY239" fmla="*/ 2134244 h 2323145"/>
              <a:gd name="connsiteX240" fmla="*/ 1632661 w 11269336"/>
              <a:gd name="connsiteY240" fmla="*/ 2173882 h 2323145"/>
              <a:gd name="connsiteX241" fmla="*/ 1579590 w 11269336"/>
              <a:gd name="connsiteY241" fmla="*/ 2173680 h 2323145"/>
              <a:gd name="connsiteX242" fmla="*/ 1535601 w 11269336"/>
              <a:gd name="connsiteY242" fmla="*/ 2194590 h 2323145"/>
              <a:gd name="connsiteX243" fmla="*/ 1515594 w 11269336"/>
              <a:gd name="connsiteY243" fmla="*/ 2189622 h 2323145"/>
              <a:gd name="connsiteX244" fmla="*/ 1512113 w 11269336"/>
              <a:gd name="connsiteY244" fmla="*/ 2188534 h 2323145"/>
              <a:gd name="connsiteX245" fmla="*/ 1498838 w 11269336"/>
              <a:gd name="connsiteY245" fmla="*/ 2189213 h 2323145"/>
              <a:gd name="connsiteX246" fmla="*/ 1494279 w 11269336"/>
              <a:gd name="connsiteY246" fmla="*/ 2183112 h 2323145"/>
              <a:gd name="connsiteX247" fmla="*/ 1473714 w 11269336"/>
              <a:gd name="connsiteY247" fmla="*/ 2179625 h 2323145"/>
              <a:gd name="connsiteX248" fmla="*/ 1449503 w 11269336"/>
              <a:gd name="connsiteY248" fmla="*/ 2182633 h 2323145"/>
              <a:gd name="connsiteX249" fmla="*/ 1335495 w 11269336"/>
              <a:gd name="connsiteY249" fmla="*/ 2203940 h 2323145"/>
              <a:gd name="connsiteX250" fmla="*/ 1266687 w 11269336"/>
              <a:gd name="connsiteY250" fmla="*/ 2212688 h 2323145"/>
              <a:gd name="connsiteX251" fmla="*/ 1239614 w 11269336"/>
              <a:gd name="connsiteY251" fmla="*/ 2209727 h 2323145"/>
              <a:gd name="connsiteX252" fmla="*/ 1202436 w 11269336"/>
              <a:gd name="connsiteY252" fmla="*/ 2209817 h 2323145"/>
              <a:gd name="connsiteX253" fmla="*/ 1136097 w 11269336"/>
              <a:gd name="connsiteY253" fmla="*/ 2205112 h 2323145"/>
              <a:gd name="connsiteX254" fmla="*/ 1048229 w 11269336"/>
              <a:gd name="connsiteY254" fmla="*/ 2207249 h 2323145"/>
              <a:gd name="connsiteX255" fmla="*/ 988232 w 11269336"/>
              <a:gd name="connsiteY255" fmla="*/ 2235635 h 2323145"/>
              <a:gd name="connsiteX256" fmla="*/ 981959 w 11269336"/>
              <a:gd name="connsiteY256" fmla="*/ 2231607 h 2323145"/>
              <a:gd name="connsiteX257" fmla="*/ 938600 w 11269336"/>
              <a:gd name="connsiteY257" fmla="*/ 2238113 h 2323145"/>
              <a:gd name="connsiteX258" fmla="*/ 791788 w 11269336"/>
              <a:gd name="connsiteY258" fmla="*/ 2293224 h 2323145"/>
              <a:gd name="connsiteX259" fmla="*/ 706914 w 11269336"/>
              <a:gd name="connsiteY259" fmla="*/ 2305046 h 2323145"/>
              <a:gd name="connsiteX260" fmla="*/ 675971 w 11269336"/>
              <a:gd name="connsiteY260" fmla="*/ 2304030 h 2323145"/>
              <a:gd name="connsiteX261" fmla="*/ 624180 w 11269336"/>
              <a:gd name="connsiteY261" fmla="*/ 2302650 h 2323145"/>
              <a:gd name="connsiteX262" fmla="*/ 583453 w 11269336"/>
              <a:gd name="connsiteY262" fmla="*/ 2288788 h 2323145"/>
              <a:gd name="connsiteX263" fmla="*/ 540946 w 11269336"/>
              <a:gd name="connsiteY263" fmla="*/ 2292721 h 2323145"/>
              <a:gd name="connsiteX264" fmla="*/ 533680 w 11269336"/>
              <a:gd name="connsiteY264" fmla="*/ 2310233 h 2323145"/>
              <a:gd name="connsiteX265" fmla="*/ 487366 w 11269336"/>
              <a:gd name="connsiteY265" fmla="*/ 2309053 h 2323145"/>
              <a:gd name="connsiteX266" fmla="*/ 416820 w 11269336"/>
              <a:gd name="connsiteY266" fmla="*/ 2305443 h 2323145"/>
              <a:gd name="connsiteX267" fmla="*/ 376805 w 11269336"/>
              <a:gd name="connsiteY267" fmla="*/ 2307647 h 2323145"/>
              <a:gd name="connsiteX268" fmla="*/ 266777 w 11269336"/>
              <a:gd name="connsiteY268" fmla="*/ 2309012 h 2323145"/>
              <a:gd name="connsiteX269" fmla="*/ 156013 w 11269336"/>
              <a:gd name="connsiteY269" fmla="*/ 2306832 h 2323145"/>
              <a:gd name="connsiteX270" fmla="*/ 87258 w 11269336"/>
              <a:gd name="connsiteY270" fmla="*/ 2285511 h 2323145"/>
              <a:gd name="connsiteX271" fmla="*/ 23798 w 11269336"/>
              <a:gd name="connsiteY271" fmla="*/ 2281822 h 2323145"/>
              <a:gd name="connsiteX272" fmla="*/ 0 w 11269336"/>
              <a:gd name="connsiteY272" fmla="*/ 2285369 h 2323145"/>
              <a:gd name="connsiteX273" fmla="*/ 0 w 11269336"/>
              <a:gd name="connsiteY27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092476 w 11269336"/>
              <a:gd name="connsiteY139" fmla="*/ 2100737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60738 w 11269336"/>
              <a:gd name="connsiteY140" fmla="*/ 208327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320348 w 11269336"/>
              <a:gd name="connsiteY185" fmla="*/ 2130191 h 2323145"/>
              <a:gd name="connsiteX186" fmla="*/ 3170922 w 11269336"/>
              <a:gd name="connsiteY186" fmla="*/ 2115957 h 2323145"/>
              <a:gd name="connsiteX187" fmla="*/ 3156256 w 11269336"/>
              <a:gd name="connsiteY187" fmla="*/ 2124773 h 2323145"/>
              <a:gd name="connsiteX188" fmla="*/ 3140298 w 11269336"/>
              <a:gd name="connsiteY188" fmla="*/ 2129182 h 2323145"/>
              <a:gd name="connsiteX189" fmla="*/ 3138514 w 11269336"/>
              <a:gd name="connsiteY189" fmla="*/ 2128069 h 2323145"/>
              <a:gd name="connsiteX190" fmla="*/ 3120467 w 11269336"/>
              <a:gd name="connsiteY190" fmla="*/ 2128281 h 2323145"/>
              <a:gd name="connsiteX191" fmla="*/ 3116175 w 11269336"/>
              <a:gd name="connsiteY191" fmla="*/ 2131633 h 2323145"/>
              <a:gd name="connsiteX192" fmla="*/ 3103685 w 11269336"/>
              <a:gd name="connsiteY192" fmla="*/ 2132814 h 2323145"/>
              <a:gd name="connsiteX193" fmla="*/ 3078794 w 11269336"/>
              <a:gd name="connsiteY193" fmla="*/ 2137935 h 2323145"/>
              <a:gd name="connsiteX194" fmla="*/ 3074407 w 11269336"/>
              <a:gd name="connsiteY194" fmla="*/ 2136274 h 2323145"/>
              <a:gd name="connsiteX195" fmla="*/ 3037285 w 11269336"/>
              <a:gd name="connsiteY195" fmla="*/ 2139919 h 2323145"/>
              <a:gd name="connsiteX196" fmla="*/ 3036901 w 11269336"/>
              <a:gd name="connsiteY196" fmla="*/ 2138726 h 2323145"/>
              <a:gd name="connsiteX197" fmla="*/ 3026996 w 11269336"/>
              <a:gd name="connsiteY197" fmla="*/ 2134322 h 2323145"/>
              <a:gd name="connsiteX198" fmla="*/ 3007772 w 11269336"/>
              <a:gd name="connsiteY198" fmla="*/ 2128742 h 2323145"/>
              <a:gd name="connsiteX199" fmla="*/ 2965030 w 11269336"/>
              <a:gd name="connsiteY199" fmla="*/ 2100494 h 2323145"/>
              <a:gd name="connsiteX200" fmla="*/ 2926342 w 11269336"/>
              <a:gd name="connsiteY200" fmla="*/ 2104155 h 2323145"/>
              <a:gd name="connsiteX201" fmla="*/ 2918608 w 11269336"/>
              <a:gd name="connsiteY201" fmla="*/ 2104215 h 2323145"/>
              <a:gd name="connsiteX202" fmla="*/ 2918475 w 11269336"/>
              <a:gd name="connsiteY202" fmla="*/ 2103937 h 2323145"/>
              <a:gd name="connsiteX203" fmla="*/ 2910360 w 11269336"/>
              <a:gd name="connsiteY203" fmla="*/ 2103444 h 2323145"/>
              <a:gd name="connsiteX204" fmla="*/ 2904507 w 11269336"/>
              <a:gd name="connsiteY204" fmla="*/ 2104326 h 2323145"/>
              <a:gd name="connsiteX205" fmla="*/ 2889503 w 11269336"/>
              <a:gd name="connsiteY205" fmla="*/ 2104443 h 2323145"/>
              <a:gd name="connsiteX206" fmla="*/ 2884480 w 11269336"/>
              <a:gd name="connsiteY206" fmla="*/ 2102626 h 2323145"/>
              <a:gd name="connsiteX207" fmla="*/ 2882689 w 11269336"/>
              <a:gd name="connsiteY207" fmla="*/ 2099228 h 2323145"/>
              <a:gd name="connsiteX208" fmla="*/ 2881291 w 11269336"/>
              <a:gd name="connsiteY208" fmla="*/ 2099618 h 2323145"/>
              <a:gd name="connsiteX209" fmla="*/ 2853979 w 11269336"/>
              <a:gd name="connsiteY209" fmla="*/ 2090388 h 2323145"/>
              <a:gd name="connsiteX210" fmla="*/ 2791790 w 11269336"/>
              <a:gd name="connsiteY210" fmla="*/ 2080332 h 2323145"/>
              <a:gd name="connsiteX211" fmla="*/ 2755844 w 11269336"/>
              <a:gd name="connsiteY211" fmla="*/ 2078874 h 2323145"/>
              <a:gd name="connsiteX212" fmla="*/ 2657742 w 11269336"/>
              <a:gd name="connsiteY212" fmla="*/ 2070179 h 2323145"/>
              <a:gd name="connsiteX213" fmla="*/ 2559549 w 11269336"/>
              <a:gd name="connsiteY213" fmla="*/ 2057873 h 2323145"/>
              <a:gd name="connsiteX214" fmla="*/ 2512054 w 11269336"/>
              <a:gd name="connsiteY214" fmla="*/ 2031671 h 2323145"/>
              <a:gd name="connsiteX215" fmla="*/ 2506437 w 11269336"/>
              <a:gd name="connsiteY215" fmla="*/ 2030918 h 2323145"/>
              <a:gd name="connsiteX216" fmla="*/ 2491752 w 11269336"/>
              <a:gd name="connsiteY216" fmla="*/ 2033906 h 2323145"/>
              <a:gd name="connsiteX217" fmla="*/ 2486338 w 11269336"/>
              <a:gd name="connsiteY217" fmla="*/ 2035862 h 2323145"/>
              <a:gd name="connsiteX218" fmla="*/ 2478186 w 11269336"/>
              <a:gd name="connsiteY218" fmla="*/ 2036953 h 2323145"/>
              <a:gd name="connsiteX219" fmla="*/ 2477950 w 11269336"/>
              <a:gd name="connsiteY219" fmla="*/ 2036715 h 2323145"/>
              <a:gd name="connsiteX220" fmla="*/ 2470381 w 11269336"/>
              <a:gd name="connsiteY220" fmla="*/ 2038256 h 2323145"/>
              <a:gd name="connsiteX221" fmla="*/ 2433781 w 11269336"/>
              <a:gd name="connsiteY221" fmla="*/ 2049140 h 2323145"/>
              <a:gd name="connsiteX222" fmla="*/ 2381172 w 11269336"/>
              <a:gd name="connsiteY222" fmla="*/ 2030645 h 2323145"/>
              <a:gd name="connsiteX223" fmla="*/ 2360198 w 11269336"/>
              <a:gd name="connsiteY223" fmla="*/ 2029059 h 2323145"/>
              <a:gd name="connsiteX224" fmla="*/ 2348815 w 11269336"/>
              <a:gd name="connsiteY224" fmla="*/ 2026798 h 2323145"/>
              <a:gd name="connsiteX225" fmla="*/ 2347988 w 11269336"/>
              <a:gd name="connsiteY225" fmla="*/ 2025745 h 2323145"/>
              <a:gd name="connsiteX226" fmla="*/ 2312920 w 11269336"/>
              <a:gd name="connsiteY226" fmla="*/ 2036311 h 2323145"/>
              <a:gd name="connsiteX227" fmla="*/ 2307986 w 11269336"/>
              <a:gd name="connsiteY227" fmla="*/ 2035583 h 2323145"/>
              <a:gd name="connsiteX228" fmla="*/ 2285481 w 11269336"/>
              <a:gd name="connsiteY228" fmla="*/ 2045197 h 2323145"/>
              <a:gd name="connsiteX229" fmla="*/ 2273666 w 11269336"/>
              <a:gd name="connsiteY229" fmla="*/ 2048710 h 2323145"/>
              <a:gd name="connsiteX230" fmla="*/ 2270719 w 11269336"/>
              <a:gd name="connsiteY230" fmla="*/ 2052702 h 2323145"/>
              <a:gd name="connsiteX231" fmla="*/ 2253080 w 11269336"/>
              <a:gd name="connsiteY231" fmla="*/ 2056363 h 2323145"/>
              <a:gd name="connsiteX232" fmla="*/ 2250906 w 11269336"/>
              <a:gd name="connsiteY232" fmla="*/ 2055654 h 2323145"/>
              <a:gd name="connsiteX233" fmla="*/ 2236905 w 11269336"/>
              <a:gd name="connsiteY233" fmla="*/ 2062882 h 2323145"/>
              <a:gd name="connsiteX234" fmla="*/ 2225830 w 11269336"/>
              <a:gd name="connsiteY234" fmla="*/ 2074027 h 2323145"/>
              <a:gd name="connsiteX235" fmla="*/ 2073776 w 11269336"/>
              <a:gd name="connsiteY235" fmla="*/ 2089244 h 2323145"/>
              <a:gd name="connsiteX236" fmla="*/ 1948256 w 11269336"/>
              <a:gd name="connsiteY236" fmla="*/ 2146616 h 2323145"/>
              <a:gd name="connsiteX237" fmla="*/ 1865582 w 11269336"/>
              <a:gd name="connsiteY237" fmla="*/ 2153738 h 2323145"/>
              <a:gd name="connsiteX238" fmla="*/ 1835210 w 11269336"/>
              <a:gd name="connsiteY238" fmla="*/ 2134244 h 2323145"/>
              <a:gd name="connsiteX239" fmla="*/ 1632661 w 11269336"/>
              <a:gd name="connsiteY239" fmla="*/ 2173882 h 2323145"/>
              <a:gd name="connsiteX240" fmla="*/ 1579590 w 11269336"/>
              <a:gd name="connsiteY240" fmla="*/ 2173680 h 2323145"/>
              <a:gd name="connsiteX241" fmla="*/ 1535601 w 11269336"/>
              <a:gd name="connsiteY241" fmla="*/ 2194590 h 2323145"/>
              <a:gd name="connsiteX242" fmla="*/ 1515594 w 11269336"/>
              <a:gd name="connsiteY242" fmla="*/ 2189622 h 2323145"/>
              <a:gd name="connsiteX243" fmla="*/ 1512113 w 11269336"/>
              <a:gd name="connsiteY243" fmla="*/ 2188534 h 2323145"/>
              <a:gd name="connsiteX244" fmla="*/ 1498838 w 11269336"/>
              <a:gd name="connsiteY244" fmla="*/ 2189213 h 2323145"/>
              <a:gd name="connsiteX245" fmla="*/ 1494279 w 11269336"/>
              <a:gd name="connsiteY245" fmla="*/ 2183112 h 2323145"/>
              <a:gd name="connsiteX246" fmla="*/ 1473714 w 11269336"/>
              <a:gd name="connsiteY246" fmla="*/ 2179625 h 2323145"/>
              <a:gd name="connsiteX247" fmla="*/ 1449503 w 11269336"/>
              <a:gd name="connsiteY247" fmla="*/ 2182633 h 2323145"/>
              <a:gd name="connsiteX248" fmla="*/ 1335495 w 11269336"/>
              <a:gd name="connsiteY248" fmla="*/ 2203940 h 2323145"/>
              <a:gd name="connsiteX249" fmla="*/ 1266687 w 11269336"/>
              <a:gd name="connsiteY249" fmla="*/ 2212688 h 2323145"/>
              <a:gd name="connsiteX250" fmla="*/ 1239614 w 11269336"/>
              <a:gd name="connsiteY250" fmla="*/ 2209727 h 2323145"/>
              <a:gd name="connsiteX251" fmla="*/ 1202436 w 11269336"/>
              <a:gd name="connsiteY251" fmla="*/ 2209817 h 2323145"/>
              <a:gd name="connsiteX252" fmla="*/ 1136097 w 11269336"/>
              <a:gd name="connsiteY252" fmla="*/ 2205112 h 2323145"/>
              <a:gd name="connsiteX253" fmla="*/ 1048229 w 11269336"/>
              <a:gd name="connsiteY253" fmla="*/ 2207249 h 2323145"/>
              <a:gd name="connsiteX254" fmla="*/ 988232 w 11269336"/>
              <a:gd name="connsiteY254" fmla="*/ 2235635 h 2323145"/>
              <a:gd name="connsiteX255" fmla="*/ 981959 w 11269336"/>
              <a:gd name="connsiteY255" fmla="*/ 2231607 h 2323145"/>
              <a:gd name="connsiteX256" fmla="*/ 938600 w 11269336"/>
              <a:gd name="connsiteY256" fmla="*/ 2238113 h 2323145"/>
              <a:gd name="connsiteX257" fmla="*/ 791788 w 11269336"/>
              <a:gd name="connsiteY257" fmla="*/ 2293224 h 2323145"/>
              <a:gd name="connsiteX258" fmla="*/ 706914 w 11269336"/>
              <a:gd name="connsiteY258" fmla="*/ 2305046 h 2323145"/>
              <a:gd name="connsiteX259" fmla="*/ 675971 w 11269336"/>
              <a:gd name="connsiteY259" fmla="*/ 2304030 h 2323145"/>
              <a:gd name="connsiteX260" fmla="*/ 624180 w 11269336"/>
              <a:gd name="connsiteY260" fmla="*/ 2302650 h 2323145"/>
              <a:gd name="connsiteX261" fmla="*/ 583453 w 11269336"/>
              <a:gd name="connsiteY261" fmla="*/ 2288788 h 2323145"/>
              <a:gd name="connsiteX262" fmla="*/ 540946 w 11269336"/>
              <a:gd name="connsiteY262" fmla="*/ 2292721 h 2323145"/>
              <a:gd name="connsiteX263" fmla="*/ 533680 w 11269336"/>
              <a:gd name="connsiteY263" fmla="*/ 2310233 h 2323145"/>
              <a:gd name="connsiteX264" fmla="*/ 487366 w 11269336"/>
              <a:gd name="connsiteY264" fmla="*/ 2309053 h 2323145"/>
              <a:gd name="connsiteX265" fmla="*/ 416820 w 11269336"/>
              <a:gd name="connsiteY265" fmla="*/ 2305443 h 2323145"/>
              <a:gd name="connsiteX266" fmla="*/ 376805 w 11269336"/>
              <a:gd name="connsiteY266" fmla="*/ 2307647 h 2323145"/>
              <a:gd name="connsiteX267" fmla="*/ 266777 w 11269336"/>
              <a:gd name="connsiteY267" fmla="*/ 2309012 h 2323145"/>
              <a:gd name="connsiteX268" fmla="*/ 156013 w 11269336"/>
              <a:gd name="connsiteY268" fmla="*/ 2306832 h 2323145"/>
              <a:gd name="connsiteX269" fmla="*/ 87258 w 11269336"/>
              <a:gd name="connsiteY269" fmla="*/ 2285511 h 2323145"/>
              <a:gd name="connsiteX270" fmla="*/ 23798 w 11269336"/>
              <a:gd name="connsiteY270" fmla="*/ 2281822 h 2323145"/>
              <a:gd name="connsiteX271" fmla="*/ 0 w 11269336"/>
              <a:gd name="connsiteY271" fmla="*/ 2285369 h 2323145"/>
              <a:gd name="connsiteX272" fmla="*/ 0 w 11269336"/>
              <a:gd name="connsiteY27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460591 w 11269336"/>
              <a:gd name="connsiteY184" fmla="*/ 2097951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1048229 w 11269336"/>
              <a:gd name="connsiteY252" fmla="*/ 2207249 h 2323145"/>
              <a:gd name="connsiteX253" fmla="*/ 988232 w 11269336"/>
              <a:gd name="connsiteY253" fmla="*/ 2235635 h 2323145"/>
              <a:gd name="connsiteX254" fmla="*/ 981959 w 11269336"/>
              <a:gd name="connsiteY254" fmla="*/ 2231607 h 2323145"/>
              <a:gd name="connsiteX255" fmla="*/ 938600 w 11269336"/>
              <a:gd name="connsiteY255" fmla="*/ 2238113 h 2323145"/>
              <a:gd name="connsiteX256" fmla="*/ 791788 w 11269336"/>
              <a:gd name="connsiteY256" fmla="*/ 2293224 h 2323145"/>
              <a:gd name="connsiteX257" fmla="*/ 706914 w 11269336"/>
              <a:gd name="connsiteY257" fmla="*/ 2305046 h 2323145"/>
              <a:gd name="connsiteX258" fmla="*/ 675971 w 11269336"/>
              <a:gd name="connsiteY258" fmla="*/ 2304030 h 2323145"/>
              <a:gd name="connsiteX259" fmla="*/ 624180 w 11269336"/>
              <a:gd name="connsiteY259" fmla="*/ 2302650 h 2323145"/>
              <a:gd name="connsiteX260" fmla="*/ 583453 w 11269336"/>
              <a:gd name="connsiteY260" fmla="*/ 2288788 h 2323145"/>
              <a:gd name="connsiteX261" fmla="*/ 540946 w 11269336"/>
              <a:gd name="connsiteY261" fmla="*/ 2292721 h 2323145"/>
              <a:gd name="connsiteX262" fmla="*/ 533680 w 11269336"/>
              <a:gd name="connsiteY262" fmla="*/ 2310233 h 2323145"/>
              <a:gd name="connsiteX263" fmla="*/ 487366 w 11269336"/>
              <a:gd name="connsiteY263" fmla="*/ 2309053 h 2323145"/>
              <a:gd name="connsiteX264" fmla="*/ 416820 w 11269336"/>
              <a:gd name="connsiteY264" fmla="*/ 2305443 h 2323145"/>
              <a:gd name="connsiteX265" fmla="*/ 376805 w 11269336"/>
              <a:gd name="connsiteY265" fmla="*/ 2307647 h 2323145"/>
              <a:gd name="connsiteX266" fmla="*/ 266777 w 11269336"/>
              <a:gd name="connsiteY266" fmla="*/ 2309012 h 2323145"/>
              <a:gd name="connsiteX267" fmla="*/ 156013 w 11269336"/>
              <a:gd name="connsiteY267" fmla="*/ 2306832 h 2323145"/>
              <a:gd name="connsiteX268" fmla="*/ 87258 w 11269336"/>
              <a:gd name="connsiteY268" fmla="*/ 2285511 h 2323145"/>
              <a:gd name="connsiteX269" fmla="*/ 23798 w 11269336"/>
              <a:gd name="connsiteY269" fmla="*/ 2281822 h 2323145"/>
              <a:gd name="connsiteX270" fmla="*/ 0 w 11269336"/>
              <a:gd name="connsiteY270" fmla="*/ 2285369 h 2323145"/>
              <a:gd name="connsiteX271" fmla="*/ 0 w 11269336"/>
              <a:gd name="connsiteY27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335495 w 11269336"/>
              <a:gd name="connsiteY247" fmla="*/ 2203940 h 2323145"/>
              <a:gd name="connsiteX248" fmla="*/ 1266687 w 11269336"/>
              <a:gd name="connsiteY248" fmla="*/ 2212688 h 2323145"/>
              <a:gd name="connsiteX249" fmla="*/ 1239614 w 11269336"/>
              <a:gd name="connsiteY249" fmla="*/ 2209727 h 2323145"/>
              <a:gd name="connsiteX250" fmla="*/ 1202436 w 11269336"/>
              <a:gd name="connsiteY250" fmla="*/ 2209817 h 2323145"/>
              <a:gd name="connsiteX251" fmla="*/ 1136097 w 11269336"/>
              <a:gd name="connsiteY251" fmla="*/ 2205112 h 2323145"/>
              <a:gd name="connsiteX252" fmla="*/ 988232 w 11269336"/>
              <a:gd name="connsiteY252" fmla="*/ 2235635 h 2323145"/>
              <a:gd name="connsiteX253" fmla="*/ 981959 w 11269336"/>
              <a:gd name="connsiteY253" fmla="*/ 2231607 h 2323145"/>
              <a:gd name="connsiteX254" fmla="*/ 938600 w 11269336"/>
              <a:gd name="connsiteY254" fmla="*/ 2238113 h 2323145"/>
              <a:gd name="connsiteX255" fmla="*/ 791788 w 11269336"/>
              <a:gd name="connsiteY255" fmla="*/ 2293224 h 2323145"/>
              <a:gd name="connsiteX256" fmla="*/ 706914 w 11269336"/>
              <a:gd name="connsiteY256" fmla="*/ 2305046 h 2323145"/>
              <a:gd name="connsiteX257" fmla="*/ 675971 w 11269336"/>
              <a:gd name="connsiteY257" fmla="*/ 2304030 h 2323145"/>
              <a:gd name="connsiteX258" fmla="*/ 624180 w 11269336"/>
              <a:gd name="connsiteY258" fmla="*/ 2302650 h 2323145"/>
              <a:gd name="connsiteX259" fmla="*/ 583453 w 11269336"/>
              <a:gd name="connsiteY259" fmla="*/ 2288788 h 2323145"/>
              <a:gd name="connsiteX260" fmla="*/ 540946 w 11269336"/>
              <a:gd name="connsiteY260" fmla="*/ 2292721 h 2323145"/>
              <a:gd name="connsiteX261" fmla="*/ 533680 w 11269336"/>
              <a:gd name="connsiteY261" fmla="*/ 2310233 h 2323145"/>
              <a:gd name="connsiteX262" fmla="*/ 487366 w 11269336"/>
              <a:gd name="connsiteY262" fmla="*/ 2309053 h 2323145"/>
              <a:gd name="connsiteX263" fmla="*/ 416820 w 11269336"/>
              <a:gd name="connsiteY263" fmla="*/ 2305443 h 2323145"/>
              <a:gd name="connsiteX264" fmla="*/ 376805 w 11269336"/>
              <a:gd name="connsiteY264" fmla="*/ 2307647 h 2323145"/>
              <a:gd name="connsiteX265" fmla="*/ 266777 w 11269336"/>
              <a:gd name="connsiteY265" fmla="*/ 2309012 h 2323145"/>
              <a:gd name="connsiteX266" fmla="*/ 156013 w 11269336"/>
              <a:gd name="connsiteY266" fmla="*/ 2306832 h 2323145"/>
              <a:gd name="connsiteX267" fmla="*/ 87258 w 11269336"/>
              <a:gd name="connsiteY267" fmla="*/ 2285511 h 2323145"/>
              <a:gd name="connsiteX268" fmla="*/ 23798 w 11269336"/>
              <a:gd name="connsiteY268" fmla="*/ 2281822 h 2323145"/>
              <a:gd name="connsiteX269" fmla="*/ 0 w 11269336"/>
              <a:gd name="connsiteY269" fmla="*/ 2285369 h 2323145"/>
              <a:gd name="connsiteX270" fmla="*/ 0 w 11269336"/>
              <a:gd name="connsiteY27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218531 w 11269336"/>
              <a:gd name="connsiteY54" fmla="*/ 1107622 h 2323145"/>
              <a:gd name="connsiteX55" fmla="*/ 8197391 w 11269336"/>
              <a:gd name="connsiteY55" fmla="*/ 1107746 h 2323145"/>
              <a:gd name="connsiteX56" fmla="*/ 8081474 w 11269336"/>
              <a:gd name="connsiteY56" fmla="*/ 1130125 h 2323145"/>
              <a:gd name="connsiteX57" fmla="*/ 8053585 w 11269336"/>
              <a:gd name="connsiteY57" fmla="*/ 1129169 h 2323145"/>
              <a:gd name="connsiteX58" fmla="*/ 8038422 w 11269336"/>
              <a:gd name="connsiteY58" fmla="*/ 1119092 h 2323145"/>
              <a:gd name="connsiteX59" fmla="*/ 8029450 w 11269336"/>
              <a:gd name="connsiteY59" fmla="*/ 1125592 h 2323145"/>
              <a:gd name="connsiteX60" fmla="*/ 7959552 w 11269336"/>
              <a:gd name="connsiteY60" fmla="*/ 1140188 h 2323145"/>
              <a:gd name="connsiteX61" fmla="*/ 7914188 w 11269336"/>
              <a:gd name="connsiteY61" fmla="*/ 1150862 h 2323145"/>
              <a:gd name="connsiteX62" fmla="*/ 7914918 w 11269336"/>
              <a:gd name="connsiteY62" fmla="*/ 1168758 h 2323145"/>
              <a:gd name="connsiteX63" fmla="*/ 7875510 w 11269336"/>
              <a:gd name="connsiteY63" fmla="*/ 1183153 h 2323145"/>
              <a:gd name="connsiteX64" fmla="*/ 7829932 w 11269336"/>
              <a:gd name="connsiteY64" fmla="*/ 1180782 h 2323145"/>
              <a:gd name="connsiteX65" fmla="*/ 7779182 w 11269336"/>
              <a:gd name="connsiteY65" fmla="*/ 1192665 h 2323145"/>
              <a:gd name="connsiteX66" fmla="*/ 7748774 w 11269336"/>
              <a:gd name="connsiteY66" fmla="*/ 1199586 h 2323145"/>
              <a:gd name="connsiteX67" fmla="*/ 7671846 w 11269336"/>
              <a:gd name="connsiteY67" fmla="*/ 1231966 h 2323145"/>
              <a:gd name="connsiteX68" fmla="*/ 7554146 w 11269336"/>
              <a:gd name="connsiteY68" fmla="*/ 1319748 h 2323145"/>
              <a:gd name="connsiteX69" fmla="*/ 7515052 w 11269336"/>
              <a:gd name="connsiteY69" fmla="*/ 1336718 h 2323145"/>
              <a:gd name="connsiteX70" fmla="*/ 7507193 w 11269336"/>
              <a:gd name="connsiteY70" fmla="*/ 1334617 h 2323145"/>
              <a:gd name="connsiteX71" fmla="*/ 7461694 w 11269336"/>
              <a:gd name="connsiteY71" fmla="*/ 1375866 h 2323145"/>
              <a:gd name="connsiteX72" fmla="*/ 7377571 w 11269336"/>
              <a:gd name="connsiteY72" fmla="*/ 1400128 h 2323145"/>
              <a:gd name="connsiteX73" fmla="*/ 7311261 w 11269336"/>
              <a:gd name="connsiteY73" fmla="*/ 1412652 h 2323145"/>
              <a:gd name="connsiteX74" fmla="*/ 7275307 w 11269336"/>
              <a:gd name="connsiteY74" fmla="*/ 1422171 h 2323145"/>
              <a:gd name="connsiteX75" fmla="*/ 7247783 w 11269336"/>
              <a:gd name="connsiteY75" fmla="*/ 1426330 h 2323145"/>
              <a:gd name="connsiteX76" fmla="*/ 7185047 w 11269336"/>
              <a:gd name="connsiteY76" fmla="*/ 1451812 h 2323145"/>
              <a:gd name="connsiteX77" fmla="*/ 7084117 w 11269336"/>
              <a:gd name="connsiteY77" fmla="*/ 1500281 h 2323145"/>
              <a:gd name="connsiteX78" fmla="*/ 7062011 w 11269336"/>
              <a:gd name="connsiteY78" fmla="*/ 1509183 h 2323145"/>
              <a:gd name="connsiteX79" fmla="*/ 7040555 w 11269336"/>
              <a:gd name="connsiteY79" fmla="*/ 1511207 h 2323145"/>
              <a:gd name="connsiteX80" fmla="*/ 7033438 w 11269336"/>
              <a:gd name="connsiteY80" fmla="*/ 1506772 h 2323145"/>
              <a:gd name="connsiteX81" fmla="*/ 7020886 w 11269336"/>
              <a:gd name="connsiteY81" fmla="*/ 1510764 h 2323145"/>
              <a:gd name="connsiteX82" fmla="*/ 7017033 w 11269336"/>
              <a:gd name="connsiteY82" fmla="*/ 1510650 h 2323145"/>
              <a:gd name="connsiteX83" fmla="*/ 6995460 w 11269336"/>
              <a:gd name="connsiteY83" fmla="*/ 1511173 h 2323145"/>
              <a:gd name="connsiteX84" fmla="*/ 6962144 w 11269336"/>
              <a:gd name="connsiteY84" fmla="*/ 1541508 h 2323145"/>
              <a:gd name="connsiteX85" fmla="*/ 6910674 w 11269336"/>
              <a:gd name="connsiteY85" fmla="*/ 1554793 h 2323145"/>
              <a:gd name="connsiteX86" fmla="*/ 6732152 w 11269336"/>
              <a:gd name="connsiteY86" fmla="*/ 1642538 h 2323145"/>
              <a:gd name="connsiteX87" fmla="*/ 6694106 w 11269336"/>
              <a:gd name="connsiteY87" fmla="*/ 1632377 h 2323145"/>
              <a:gd name="connsiteX88" fmla="*/ 6617223 w 11269336"/>
              <a:gd name="connsiteY88" fmla="*/ 1659889 h 2323145"/>
              <a:gd name="connsiteX89" fmla="*/ 6521138 w 11269336"/>
              <a:gd name="connsiteY89" fmla="*/ 1744340 h 2323145"/>
              <a:gd name="connsiteX90" fmla="*/ 6380677 w 11269336"/>
              <a:gd name="connsiteY90" fmla="*/ 1796883 h 2323145"/>
              <a:gd name="connsiteX91" fmla="*/ 6374897 w 11269336"/>
              <a:gd name="connsiteY91" fmla="*/ 1809910 h 2323145"/>
              <a:gd name="connsiteX92" fmla="*/ 6364545 w 11269336"/>
              <a:gd name="connsiteY92" fmla="*/ 1820090 h 2323145"/>
              <a:gd name="connsiteX93" fmla="*/ 6362126 w 11269336"/>
              <a:gd name="connsiteY93" fmla="*/ 1819991 h 2323145"/>
              <a:gd name="connsiteX94" fmla="*/ 6346673 w 11269336"/>
              <a:gd name="connsiteY94" fmla="*/ 1827824 h 2323145"/>
              <a:gd name="connsiteX95" fmla="*/ 6345588 w 11269336"/>
              <a:gd name="connsiteY95" fmla="*/ 1832232 h 2323145"/>
              <a:gd name="connsiteX96" fmla="*/ 6335708 w 11269336"/>
              <a:gd name="connsiteY96" fmla="*/ 1838451 h 2323145"/>
              <a:gd name="connsiteX97" fmla="*/ 6318182 w 11269336"/>
              <a:gd name="connsiteY97" fmla="*/ 1852975 h 2323145"/>
              <a:gd name="connsiteX98" fmla="*/ 6313084 w 11269336"/>
              <a:gd name="connsiteY98" fmla="*/ 1853561 h 2323145"/>
              <a:gd name="connsiteX99" fmla="*/ 6283816 w 11269336"/>
              <a:gd name="connsiteY99" fmla="*/ 1872148 h 2323145"/>
              <a:gd name="connsiteX100" fmla="*/ 6282550 w 11269336"/>
              <a:gd name="connsiteY100" fmla="*/ 1871392 h 2323145"/>
              <a:gd name="connsiteX101" fmla="*/ 6270527 w 11269336"/>
              <a:gd name="connsiteY101" fmla="*/ 1872208 h 2323145"/>
              <a:gd name="connsiteX102" fmla="*/ 6249518 w 11269336"/>
              <a:gd name="connsiteY102" fmla="*/ 1876079 h 2323145"/>
              <a:gd name="connsiteX103" fmla="*/ 6190386 w 11269336"/>
              <a:gd name="connsiteY103" fmla="*/ 1872478 h 2323145"/>
              <a:gd name="connsiteX104" fmla="*/ 6159777 w 11269336"/>
              <a:gd name="connsiteY104" fmla="*/ 1891745 h 2323145"/>
              <a:gd name="connsiteX105" fmla="*/ 6153131 w 11269336"/>
              <a:gd name="connsiteY105" fmla="*/ 1895079 h 2323145"/>
              <a:gd name="connsiteX106" fmla="*/ 6152798 w 11269336"/>
              <a:gd name="connsiteY106" fmla="*/ 1894920 h 2323145"/>
              <a:gd name="connsiteX107" fmla="*/ 6145388 w 11269336"/>
              <a:gd name="connsiteY107" fmla="*/ 1897990 h 2323145"/>
              <a:gd name="connsiteX108" fmla="*/ 6141014 w 11269336"/>
              <a:gd name="connsiteY108" fmla="*/ 1901155 h 2323145"/>
              <a:gd name="connsiteX109" fmla="*/ 6128122 w 11269336"/>
              <a:gd name="connsiteY109" fmla="*/ 1907623 h 2323145"/>
              <a:gd name="connsiteX110" fmla="*/ 6122351 w 11269336"/>
              <a:gd name="connsiteY110" fmla="*/ 1908359 h 2323145"/>
              <a:gd name="connsiteX111" fmla="*/ 6064750 w 11269336"/>
              <a:gd name="connsiteY111" fmla="*/ 1896394 h 2323145"/>
              <a:gd name="connsiteX112" fmla="*/ 5964230 w 11269336"/>
              <a:gd name="connsiteY112" fmla="*/ 1910038 h 2323145"/>
              <a:gd name="connsiteX113" fmla="*/ 5865399 w 11269336"/>
              <a:gd name="connsiteY113" fmla="*/ 1926966 h 2323145"/>
              <a:gd name="connsiteX114" fmla="*/ 5829951 w 11269336"/>
              <a:gd name="connsiteY114" fmla="*/ 1934755 h 2323145"/>
              <a:gd name="connsiteX115" fmla="*/ 5765285 w 11269336"/>
              <a:gd name="connsiteY115" fmla="*/ 1941322 h 2323145"/>
              <a:gd name="connsiteX116" fmla="*/ 5734750 w 11269336"/>
              <a:gd name="connsiteY116" fmla="*/ 1939793 h 2323145"/>
              <a:gd name="connsiteX117" fmla="*/ 5733569 w 11269336"/>
              <a:gd name="connsiteY117" fmla="*/ 1940505 h 2323145"/>
              <a:gd name="connsiteX118" fmla="*/ 5730329 w 11269336"/>
              <a:gd name="connsiteY118" fmla="*/ 1937845 h 2323145"/>
              <a:gd name="connsiteX119" fmla="*/ 5724661 w 11269336"/>
              <a:gd name="connsiteY119" fmla="*/ 1937455 h 2323145"/>
              <a:gd name="connsiteX120" fmla="*/ 5710186 w 11269336"/>
              <a:gd name="connsiteY120" fmla="*/ 1941370 h 2323145"/>
              <a:gd name="connsiteX121" fmla="*/ 5704910 w 11269336"/>
              <a:gd name="connsiteY121" fmla="*/ 1943663 h 2323145"/>
              <a:gd name="connsiteX122" fmla="*/ 5696836 w 11269336"/>
              <a:gd name="connsiteY122" fmla="*/ 1945271 h 2323145"/>
              <a:gd name="connsiteX123" fmla="*/ 5696583 w 11269336"/>
              <a:gd name="connsiteY123" fmla="*/ 1945050 h 2323145"/>
              <a:gd name="connsiteX124" fmla="*/ 5689123 w 11269336"/>
              <a:gd name="connsiteY124" fmla="*/ 1947067 h 2323145"/>
              <a:gd name="connsiteX125" fmla="*/ 5653291 w 11269336"/>
              <a:gd name="connsiteY125" fmla="*/ 1960245 h 2323145"/>
              <a:gd name="connsiteX126" fmla="*/ 5599385 w 11269336"/>
              <a:gd name="connsiteY126" fmla="*/ 1945198 h 2323145"/>
              <a:gd name="connsiteX127" fmla="*/ 5578300 w 11269336"/>
              <a:gd name="connsiteY127" fmla="*/ 1944963 h 2323145"/>
              <a:gd name="connsiteX128" fmla="*/ 5566758 w 11269336"/>
              <a:gd name="connsiteY128" fmla="*/ 1943441 h 2323145"/>
              <a:gd name="connsiteX129" fmla="*/ 5565857 w 11269336"/>
              <a:gd name="connsiteY129" fmla="*/ 1942445 h 2323145"/>
              <a:gd name="connsiteX130" fmla="*/ 5531534 w 11269336"/>
              <a:gd name="connsiteY130" fmla="*/ 1955208 h 2323145"/>
              <a:gd name="connsiteX131" fmla="*/ 5526552 w 11269336"/>
              <a:gd name="connsiteY131" fmla="*/ 1954799 h 2323145"/>
              <a:gd name="connsiteX132" fmla="*/ 5504723 w 11269336"/>
              <a:gd name="connsiteY132" fmla="*/ 1965811 h 2323145"/>
              <a:gd name="connsiteX133" fmla="*/ 5493156 w 11269336"/>
              <a:gd name="connsiteY133" fmla="*/ 1970063 h 2323145"/>
              <a:gd name="connsiteX134" fmla="*/ 5490486 w 11269336"/>
              <a:gd name="connsiteY134" fmla="*/ 1974227 h 2323145"/>
              <a:gd name="connsiteX135" fmla="*/ 5473107 w 11269336"/>
              <a:gd name="connsiteY135" fmla="*/ 1979001 h 2323145"/>
              <a:gd name="connsiteX136" fmla="*/ 5470885 w 11269336"/>
              <a:gd name="connsiteY136" fmla="*/ 1978432 h 2323145"/>
              <a:gd name="connsiteX137" fmla="*/ 5457393 w 11269336"/>
              <a:gd name="connsiteY137" fmla="*/ 1986525 h 2323145"/>
              <a:gd name="connsiteX138" fmla="*/ 5447102 w 11269336"/>
              <a:gd name="connsiteY138" fmla="*/ 1998329 h 2323145"/>
              <a:gd name="connsiteX139" fmla="*/ 5159151 w 11269336"/>
              <a:gd name="connsiteY139" fmla="*/ 2029640 h 2323145"/>
              <a:gd name="connsiteX140" fmla="*/ 5041688 w 11269336"/>
              <a:gd name="connsiteY140" fmla="*/ 2022334 h 2323145"/>
              <a:gd name="connsiteX141" fmla="*/ 4860988 w 11269336"/>
              <a:gd name="connsiteY141" fmla="*/ 2135698 h 2323145"/>
              <a:gd name="connsiteX142" fmla="*/ 4807902 w 11269336"/>
              <a:gd name="connsiteY142" fmla="*/ 2138894 h 2323145"/>
              <a:gd name="connsiteX143" fmla="*/ 4765388 w 11269336"/>
              <a:gd name="connsiteY143" fmla="*/ 2162525 h 2323145"/>
              <a:gd name="connsiteX144" fmla="*/ 4745033 w 11269336"/>
              <a:gd name="connsiteY144" fmla="*/ 2158859 h 2323145"/>
              <a:gd name="connsiteX145" fmla="*/ 4741475 w 11269336"/>
              <a:gd name="connsiteY145" fmla="*/ 2157998 h 2323145"/>
              <a:gd name="connsiteX146" fmla="*/ 4728247 w 11269336"/>
              <a:gd name="connsiteY146" fmla="*/ 2159526 h 2323145"/>
              <a:gd name="connsiteX147" fmla="*/ 4723263 w 11269336"/>
              <a:gd name="connsiteY147" fmla="*/ 2153742 h 2323145"/>
              <a:gd name="connsiteX148" fmla="*/ 4702453 w 11269336"/>
              <a:gd name="connsiteY148" fmla="*/ 2151586 h 2323145"/>
              <a:gd name="connsiteX149" fmla="*/ 4678455 w 11269336"/>
              <a:gd name="connsiteY149" fmla="*/ 2156131 h 2323145"/>
              <a:gd name="connsiteX150" fmla="*/ 4593061 w 11269336"/>
              <a:gd name="connsiteY150" fmla="*/ 2171597 h 2323145"/>
              <a:gd name="connsiteX151" fmla="*/ 4579902 w 11269336"/>
              <a:gd name="connsiteY151" fmla="*/ 2177927 h 2323145"/>
              <a:gd name="connsiteX152" fmla="*/ 4533444 w 11269336"/>
              <a:gd name="connsiteY152" fmla="*/ 2181200 h 2323145"/>
              <a:gd name="connsiteX153" fmla="*/ 4492832 w 11269336"/>
              <a:gd name="connsiteY153" fmla="*/ 2188033 h 2323145"/>
              <a:gd name="connsiteX154" fmla="*/ 4467257 w 11269336"/>
              <a:gd name="connsiteY154" fmla="*/ 2196121 h 2323145"/>
              <a:gd name="connsiteX155" fmla="*/ 4459937 w 11269336"/>
              <a:gd name="connsiteY155" fmla="*/ 2195182 h 2323145"/>
              <a:gd name="connsiteX156" fmla="*/ 4433312 w 11269336"/>
              <a:gd name="connsiteY156" fmla="*/ 2199004 h 2323145"/>
              <a:gd name="connsiteX157" fmla="*/ 4420601 w 11269336"/>
              <a:gd name="connsiteY157" fmla="*/ 2205158 h 2323145"/>
              <a:gd name="connsiteX158" fmla="*/ 4405765 w 11269336"/>
              <a:gd name="connsiteY158" fmla="*/ 2199902 h 2323145"/>
              <a:gd name="connsiteX159" fmla="*/ 4401354 w 11269336"/>
              <a:gd name="connsiteY159" fmla="*/ 2194745 h 2323145"/>
              <a:gd name="connsiteX160" fmla="*/ 4383151 w 11269336"/>
              <a:gd name="connsiteY160" fmla="*/ 2201140 h 2323145"/>
              <a:gd name="connsiteX161" fmla="*/ 4366646 w 11269336"/>
              <a:gd name="connsiteY161" fmla="*/ 2198564 h 2323145"/>
              <a:gd name="connsiteX162" fmla="*/ 4354009 w 11269336"/>
              <a:gd name="connsiteY162" fmla="*/ 2204984 h 2323145"/>
              <a:gd name="connsiteX163" fmla="*/ 4348284 w 11269336"/>
              <a:gd name="connsiteY163" fmla="*/ 2205270 h 2323145"/>
              <a:gd name="connsiteX164" fmla="*/ 4333906 w 11269336"/>
              <a:gd name="connsiteY164" fmla="*/ 2205251 h 2323145"/>
              <a:gd name="connsiteX165" fmla="*/ 4308819 w 11269336"/>
              <a:gd name="connsiteY165" fmla="*/ 2203822 h 2323145"/>
              <a:gd name="connsiteX166" fmla="*/ 4301210 w 11269336"/>
              <a:gd name="connsiteY166" fmla="*/ 2204456 h 2323145"/>
              <a:gd name="connsiteX167" fmla="*/ 4283095 w 11269336"/>
              <a:gd name="connsiteY167" fmla="*/ 2198177 h 2323145"/>
              <a:gd name="connsiteX168" fmla="*/ 4250119 w 11269336"/>
              <a:gd name="connsiteY168" fmla="*/ 2196342 h 2323145"/>
              <a:gd name="connsiteX169" fmla="*/ 4189203 w 11269336"/>
              <a:gd name="connsiteY169" fmla="*/ 2178994 h 2323145"/>
              <a:gd name="connsiteX170" fmla="*/ 4154035 w 11269336"/>
              <a:gd name="connsiteY170" fmla="*/ 2171950 h 2323145"/>
              <a:gd name="connsiteX171" fmla="*/ 4129569 w 11269336"/>
              <a:gd name="connsiteY171" fmla="*/ 2163850 h 2323145"/>
              <a:gd name="connsiteX172" fmla="*/ 4061250 w 11269336"/>
              <a:gd name="connsiteY172" fmla="*/ 2159236 h 2323145"/>
              <a:gd name="connsiteX173" fmla="*/ 3945480 w 11269336"/>
              <a:gd name="connsiteY173" fmla="*/ 2158279 h 2323145"/>
              <a:gd name="connsiteX174" fmla="*/ 3921468 w 11269336"/>
              <a:gd name="connsiteY174" fmla="*/ 2156588 h 2323145"/>
              <a:gd name="connsiteX175" fmla="*/ 3903348 w 11269336"/>
              <a:gd name="connsiteY175" fmla="*/ 2149220 h 2323145"/>
              <a:gd name="connsiteX176" fmla="*/ 3901342 w 11269336"/>
              <a:gd name="connsiteY176" fmla="*/ 2142355 h 2323145"/>
              <a:gd name="connsiteX177" fmla="*/ 3888539 w 11269336"/>
              <a:gd name="connsiteY177" fmla="*/ 2140476 h 2323145"/>
              <a:gd name="connsiteX178" fmla="*/ 3885662 w 11269336"/>
              <a:gd name="connsiteY178" fmla="*/ 2138740 h 2323145"/>
              <a:gd name="connsiteX179" fmla="*/ 3868627 w 11269336"/>
              <a:gd name="connsiteY179" fmla="*/ 2130023 h 2323145"/>
              <a:gd name="connsiteX180" fmla="*/ 3819177 w 11269336"/>
              <a:gd name="connsiteY180" fmla="*/ 2142111 h 2323145"/>
              <a:gd name="connsiteX181" fmla="*/ 3769100 w 11269336"/>
              <a:gd name="connsiteY181" fmla="*/ 2131731 h 2323145"/>
              <a:gd name="connsiteX182" fmla="*/ 3562752 w 11269336"/>
              <a:gd name="connsiteY182" fmla="*/ 2131785 h 2323145"/>
              <a:gd name="connsiteX183" fmla="*/ 3541402 w 11269336"/>
              <a:gd name="connsiteY183" fmla="*/ 2106821 h 2323145"/>
              <a:gd name="connsiteX184" fmla="*/ 3365341 w 11269336"/>
              <a:gd name="connsiteY184" fmla="*/ 2077638 h 2323145"/>
              <a:gd name="connsiteX185" fmla="*/ 3170922 w 11269336"/>
              <a:gd name="connsiteY185" fmla="*/ 2115957 h 2323145"/>
              <a:gd name="connsiteX186" fmla="*/ 3156256 w 11269336"/>
              <a:gd name="connsiteY186" fmla="*/ 2124773 h 2323145"/>
              <a:gd name="connsiteX187" fmla="*/ 3140298 w 11269336"/>
              <a:gd name="connsiteY187" fmla="*/ 2129182 h 2323145"/>
              <a:gd name="connsiteX188" fmla="*/ 3138514 w 11269336"/>
              <a:gd name="connsiteY188" fmla="*/ 2128069 h 2323145"/>
              <a:gd name="connsiteX189" fmla="*/ 3120467 w 11269336"/>
              <a:gd name="connsiteY189" fmla="*/ 2128281 h 2323145"/>
              <a:gd name="connsiteX190" fmla="*/ 3116175 w 11269336"/>
              <a:gd name="connsiteY190" fmla="*/ 2131633 h 2323145"/>
              <a:gd name="connsiteX191" fmla="*/ 3103685 w 11269336"/>
              <a:gd name="connsiteY191" fmla="*/ 2132814 h 2323145"/>
              <a:gd name="connsiteX192" fmla="*/ 3078794 w 11269336"/>
              <a:gd name="connsiteY192" fmla="*/ 2137935 h 2323145"/>
              <a:gd name="connsiteX193" fmla="*/ 3074407 w 11269336"/>
              <a:gd name="connsiteY193" fmla="*/ 2136274 h 2323145"/>
              <a:gd name="connsiteX194" fmla="*/ 3037285 w 11269336"/>
              <a:gd name="connsiteY194" fmla="*/ 2139919 h 2323145"/>
              <a:gd name="connsiteX195" fmla="*/ 3036901 w 11269336"/>
              <a:gd name="connsiteY195" fmla="*/ 2138726 h 2323145"/>
              <a:gd name="connsiteX196" fmla="*/ 3026996 w 11269336"/>
              <a:gd name="connsiteY196" fmla="*/ 2134322 h 2323145"/>
              <a:gd name="connsiteX197" fmla="*/ 3007772 w 11269336"/>
              <a:gd name="connsiteY197" fmla="*/ 2128742 h 2323145"/>
              <a:gd name="connsiteX198" fmla="*/ 2965030 w 11269336"/>
              <a:gd name="connsiteY198" fmla="*/ 2100494 h 2323145"/>
              <a:gd name="connsiteX199" fmla="*/ 2926342 w 11269336"/>
              <a:gd name="connsiteY199" fmla="*/ 2104155 h 2323145"/>
              <a:gd name="connsiteX200" fmla="*/ 2918608 w 11269336"/>
              <a:gd name="connsiteY200" fmla="*/ 2104215 h 2323145"/>
              <a:gd name="connsiteX201" fmla="*/ 2918475 w 11269336"/>
              <a:gd name="connsiteY201" fmla="*/ 2103937 h 2323145"/>
              <a:gd name="connsiteX202" fmla="*/ 2910360 w 11269336"/>
              <a:gd name="connsiteY202" fmla="*/ 2103444 h 2323145"/>
              <a:gd name="connsiteX203" fmla="*/ 2904507 w 11269336"/>
              <a:gd name="connsiteY203" fmla="*/ 2104326 h 2323145"/>
              <a:gd name="connsiteX204" fmla="*/ 2889503 w 11269336"/>
              <a:gd name="connsiteY204" fmla="*/ 2104443 h 2323145"/>
              <a:gd name="connsiteX205" fmla="*/ 2884480 w 11269336"/>
              <a:gd name="connsiteY205" fmla="*/ 2102626 h 2323145"/>
              <a:gd name="connsiteX206" fmla="*/ 2882689 w 11269336"/>
              <a:gd name="connsiteY206" fmla="*/ 2099228 h 2323145"/>
              <a:gd name="connsiteX207" fmla="*/ 2881291 w 11269336"/>
              <a:gd name="connsiteY207" fmla="*/ 2099618 h 2323145"/>
              <a:gd name="connsiteX208" fmla="*/ 2853979 w 11269336"/>
              <a:gd name="connsiteY208" fmla="*/ 2090388 h 2323145"/>
              <a:gd name="connsiteX209" fmla="*/ 2791790 w 11269336"/>
              <a:gd name="connsiteY209" fmla="*/ 2080332 h 2323145"/>
              <a:gd name="connsiteX210" fmla="*/ 2755844 w 11269336"/>
              <a:gd name="connsiteY210" fmla="*/ 2078874 h 2323145"/>
              <a:gd name="connsiteX211" fmla="*/ 2657742 w 11269336"/>
              <a:gd name="connsiteY211" fmla="*/ 2070179 h 2323145"/>
              <a:gd name="connsiteX212" fmla="*/ 2559549 w 11269336"/>
              <a:gd name="connsiteY212" fmla="*/ 2057873 h 2323145"/>
              <a:gd name="connsiteX213" fmla="*/ 2512054 w 11269336"/>
              <a:gd name="connsiteY213" fmla="*/ 2031671 h 2323145"/>
              <a:gd name="connsiteX214" fmla="*/ 2506437 w 11269336"/>
              <a:gd name="connsiteY214" fmla="*/ 2030918 h 2323145"/>
              <a:gd name="connsiteX215" fmla="*/ 2491752 w 11269336"/>
              <a:gd name="connsiteY215" fmla="*/ 2033906 h 2323145"/>
              <a:gd name="connsiteX216" fmla="*/ 2486338 w 11269336"/>
              <a:gd name="connsiteY216" fmla="*/ 2035862 h 2323145"/>
              <a:gd name="connsiteX217" fmla="*/ 2478186 w 11269336"/>
              <a:gd name="connsiteY217" fmla="*/ 2036953 h 2323145"/>
              <a:gd name="connsiteX218" fmla="*/ 2477950 w 11269336"/>
              <a:gd name="connsiteY218" fmla="*/ 2036715 h 2323145"/>
              <a:gd name="connsiteX219" fmla="*/ 2470381 w 11269336"/>
              <a:gd name="connsiteY219" fmla="*/ 2038256 h 2323145"/>
              <a:gd name="connsiteX220" fmla="*/ 2433781 w 11269336"/>
              <a:gd name="connsiteY220" fmla="*/ 2049140 h 2323145"/>
              <a:gd name="connsiteX221" fmla="*/ 2381172 w 11269336"/>
              <a:gd name="connsiteY221" fmla="*/ 2030645 h 2323145"/>
              <a:gd name="connsiteX222" fmla="*/ 2360198 w 11269336"/>
              <a:gd name="connsiteY222" fmla="*/ 2029059 h 2323145"/>
              <a:gd name="connsiteX223" fmla="*/ 2348815 w 11269336"/>
              <a:gd name="connsiteY223" fmla="*/ 2026798 h 2323145"/>
              <a:gd name="connsiteX224" fmla="*/ 2347988 w 11269336"/>
              <a:gd name="connsiteY224" fmla="*/ 2025745 h 2323145"/>
              <a:gd name="connsiteX225" fmla="*/ 2312920 w 11269336"/>
              <a:gd name="connsiteY225" fmla="*/ 2036311 h 2323145"/>
              <a:gd name="connsiteX226" fmla="*/ 2307986 w 11269336"/>
              <a:gd name="connsiteY226" fmla="*/ 2035583 h 2323145"/>
              <a:gd name="connsiteX227" fmla="*/ 2285481 w 11269336"/>
              <a:gd name="connsiteY227" fmla="*/ 2045197 h 2323145"/>
              <a:gd name="connsiteX228" fmla="*/ 2273666 w 11269336"/>
              <a:gd name="connsiteY228" fmla="*/ 2048710 h 2323145"/>
              <a:gd name="connsiteX229" fmla="*/ 2270719 w 11269336"/>
              <a:gd name="connsiteY229" fmla="*/ 2052702 h 2323145"/>
              <a:gd name="connsiteX230" fmla="*/ 2253080 w 11269336"/>
              <a:gd name="connsiteY230" fmla="*/ 2056363 h 2323145"/>
              <a:gd name="connsiteX231" fmla="*/ 2250906 w 11269336"/>
              <a:gd name="connsiteY231" fmla="*/ 2055654 h 2323145"/>
              <a:gd name="connsiteX232" fmla="*/ 2236905 w 11269336"/>
              <a:gd name="connsiteY232" fmla="*/ 2062882 h 2323145"/>
              <a:gd name="connsiteX233" fmla="*/ 2225830 w 11269336"/>
              <a:gd name="connsiteY233" fmla="*/ 2074027 h 2323145"/>
              <a:gd name="connsiteX234" fmla="*/ 2073776 w 11269336"/>
              <a:gd name="connsiteY234" fmla="*/ 2089244 h 2323145"/>
              <a:gd name="connsiteX235" fmla="*/ 1948256 w 11269336"/>
              <a:gd name="connsiteY235" fmla="*/ 2146616 h 2323145"/>
              <a:gd name="connsiteX236" fmla="*/ 1865582 w 11269336"/>
              <a:gd name="connsiteY236" fmla="*/ 2153738 h 2323145"/>
              <a:gd name="connsiteX237" fmla="*/ 1835210 w 11269336"/>
              <a:gd name="connsiteY237" fmla="*/ 2134244 h 2323145"/>
              <a:gd name="connsiteX238" fmla="*/ 1632661 w 11269336"/>
              <a:gd name="connsiteY238" fmla="*/ 2173882 h 2323145"/>
              <a:gd name="connsiteX239" fmla="*/ 1579590 w 11269336"/>
              <a:gd name="connsiteY239" fmla="*/ 2173680 h 2323145"/>
              <a:gd name="connsiteX240" fmla="*/ 1535601 w 11269336"/>
              <a:gd name="connsiteY240" fmla="*/ 2194590 h 2323145"/>
              <a:gd name="connsiteX241" fmla="*/ 1515594 w 11269336"/>
              <a:gd name="connsiteY241" fmla="*/ 2189622 h 2323145"/>
              <a:gd name="connsiteX242" fmla="*/ 1512113 w 11269336"/>
              <a:gd name="connsiteY242" fmla="*/ 2188534 h 2323145"/>
              <a:gd name="connsiteX243" fmla="*/ 1498838 w 11269336"/>
              <a:gd name="connsiteY243" fmla="*/ 2189213 h 2323145"/>
              <a:gd name="connsiteX244" fmla="*/ 1494279 w 11269336"/>
              <a:gd name="connsiteY244" fmla="*/ 2183112 h 2323145"/>
              <a:gd name="connsiteX245" fmla="*/ 1473714 w 11269336"/>
              <a:gd name="connsiteY245" fmla="*/ 2179625 h 2323145"/>
              <a:gd name="connsiteX246" fmla="*/ 1449503 w 11269336"/>
              <a:gd name="connsiteY246" fmla="*/ 2182633 h 2323145"/>
              <a:gd name="connsiteX247" fmla="*/ 1266687 w 11269336"/>
              <a:gd name="connsiteY247" fmla="*/ 2212688 h 2323145"/>
              <a:gd name="connsiteX248" fmla="*/ 1239614 w 11269336"/>
              <a:gd name="connsiteY248" fmla="*/ 2209727 h 2323145"/>
              <a:gd name="connsiteX249" fmla="*/ 1202436 w 11269336"/>
              <a:gd name="connsiteY249" fmla="*/ 2209817 h 2323145"/>
              <a:gd name="connsiteX250" fmla="*/ 1136097 w 11269336"/>
              <a:gd name="connsiteY250" fmla="*/ 2205112 h 2323145"/>
              <a:gd name="connsiteX251" fmla="*/ 988232 w 11269336"/>
              <a:gd name="connsiteY251" fmla="*/ 2235635 h 2323145"/>
              <a:gd name="connsiteX252" fmla="*/ 981959 w 11269336"/>
              <a:gd name="connsiteY252" fmla="*/ 2231607 h 2323145"/>
              <a:gd name="connsiteX253" fmla="*/ 938600 w 11269336"/>
              <a:gd name="connsiteY253" fmla="*/ 2238113 h 2323145"/>
              <a:gd name="connsiteX254" fmla="*/ 791788 w 11269336"/>
              <a:gd name="connsiteY254" fmla="*/ 2293224 h 2323145"/>
              <a:gd name="connsiteX255" fmla="*/ 706914 w 11269336"/>
              <a:gd name="connsiteY255" fmla="*/ 2305046 h 2323145"/>
              <a:gd name="connsiteX256" fmla="*/ 675971 w 11269336"/>
              <a:gd name="connsiteY256" fmla="*/ 2304030 h 2323145"/>
              <a:gd name="connsiteX257" fmla="*/ 624180 w 11269336"/>
              <a:gd name="connsiteY257" fmla="*/ 2302650 h 2323145"/>
              <a:gd name="connsiteX258" fmla="*/ 583453 w 11269336"/>
              <a:gd name="connsiteY258" fmla="*/ 2288788 h 2323145"/>
              <a:gd name="connsiteX259" fmla="*/ 540946 w 11269336"/>
              <a:gd name="connsiteY259" fmla="*/ 2292721 h 2323145"/>
              <a:gd name="connsiteX260" fmla="*/ 533680 w 11269336"/>
              <a:gd name="connsiteY260" fmla="*/ 2310233 h 2323145"/>
              <a:gd name="connsiteX261" fmla="*/ 487366 w 11269336"/>
              <a:gd name="connsiteY261" fmla="*/ 2309053 h 2323145"/>
              <a:gd name="connsiteX262" fmla="*/ 416820 w 11269336"/>
              <a:gd name="connsiteY262" fmla="*/ 2305443 h 2323145"/>
              <a:gd name="connsiteX263" fmla="*/ 376805 w 11269336"/>
              <a:gd name="connsiteY263" fmla="*/ 2307647 h 2323145"/>
              <a:gd name="connsiteX264" fmla="*/ 266777 w 11269336"/>
              <a:gd name="connsiteY264" fmla="*/ 2309012 h 2323145"/>
              <a:gd name="connsiteX265" fmla="*/ 156013 w 11269336"/>
              <a:gd name="connsiteY265" fmla="*/ 2306832 h 2323145"/>
              <a:gd name="connsiteX266" fmla="*/ 87258 w 11269336"/>
              <a:gd name="connsiteY266" fmla="*/ 2285511 h 2323145"/>
              <a:gd name="connsiteX267" fmla="*/ 23798 w 11269336"/>
              <a:gd name="connsiteY267" fmla="*/ 2281822 h 2323145"/>
              <a:gd name="connsiteX268" fmla="*/ 0 w 11269336"/>
              <a:gd name="connsiteY268" fmla="*/ 2285369 h 2323145"/>
              <a:gd name="connsiteX269" fmla="*/ 0 w 11269336"/>
              <a:gd name="connsiteY26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837498 w 11269336"/>
              <a:gd name="connsiteY32" fmla="*/ 885664 h 2323145"/>
              <a:gd name="connsiteX33" fmla="*/ 8795998 w 11269336"/>
              <a:gd name="connsiteY33" fmla="*/ 863337 h 2323145"/>
              <a:gd name="connsiteX34" fmla="*/ 8776970 w 11269336"/>
              <a:gd name="connsiteY34" fmla="*/ 885177 h 2323145"/>
              <a:gd name="connsiteX35" fmla="*/ 8755719 w 11269336"/>
              <a:gd name="connsiteY35" fmla="*/ 889754 h 2323145"/>
              <a:gd name="connsiteX36" fmla="*/ 8743257 w 11269336"/>
              <a:gd name="connsiteY36" fmla="*/ 904723 h 2323145"/>
              <a:gd name="connsiteX37" fmla="*/ 8721366 w 11269336"/>
              <a:gd name="connsiteY37" fmla="*/ 904711 h 2323145"/>
              <a:gd name="connsiteX38" fmla="*/ 8678353 w 11269336"/>
              <a:gd name="connsiteY38" fmla="*/ 926318 h 2323145"/>
              <a:gd name="connsiteX39" fmla="*/ 8636849 w 11269336"/>
              <a:gd name="connsiteY39" fmla="*/ 937900 h 2323145"/>
              <a:gd name="connsiteX40" fmla="*/ 8620213 w 11269336"/>
              <a:gd name="connsiteY40" fmla="*/ 943068 h 2323145"/>
              <a:gd name="connsiteX41" fmla="*/ 8612581 w 11269336"/>
              <a:gd name="connsiteY41" fmla="*/ 952695 h 2323145"/>
              <a:gd name="connsiteX42" fmla="*/ 8589038 w 11269336"/>
              <a:gd name="connsiteY42" fmla="*/ 963892 h 2323145"/>
              <a:gd name="connsiteX43" fmla="*/ 8579950 w 11269336"/>
              <a:gd name="connsiteY43" fmla="*/ 960899 h 2323145"/>
              <a:gd name="connsiteX44" fmla="*/ 8579319 w 11269336"/>
              <a:gd name="connsiteY44" fmla="*/ 965630 h 2323145"/>
              <a:gd name="connsiteX45" fmla="*/ 8547429 w 11269336"/>
              <a:gd name="connsiteY45" fmla="*/ 984506 h 2323145"/>
              <a:gd name="connsiteX46" fmla="*/ 8478704 w 11269336"/>
              <a:gd name="connsiteY46" fmla="*/ 1025490 h 2323145"/>
              <a:gd name="connsiteX47" fmla="*/ 8461421 w 11269336"/>
              <a:gd name="connsiteY47" fmla="*/ 1035512 h 2323145"/>
              <a:gd name="connsiteX48" fmla="*/ 8445003 w 11269336"/>
              <a:gd name="connsiteY48" fmla="*/ 1036851 h 2323145"/>
              <a:gd name="connsiteX49" fmla="*/ 8357350 w 11269336"/>
              <a:gd name="connsiteY49" fmla="*/ 1060213 h 2323145"/>
              <a:gd name="connsiteX50" fmla="*/ 8335565 w 11269336"/>
              <a:gd name="connsiteY50" fmla="*/ 1061151 h 2323145"/>
              <a:gd name="connsiteX51" fmla="*/ 8325267 w 11269336"/>
              <a:gd name="connsiteY51" fmla="*/ 1055919 h 2323145"/>
              <a:gd name="connsiteX52" fmla="*/ 8293586 w 11269336"/>
              <a:gd name="connsiteY52" fmla="*/ 1076144 h 2323145"/>
              <a:gd name="connsiteX53" fmla="*/ 8242405 w 11269336"/>
              <a:gd name="connsiteY53" fmla="*/ 1095960 h 2323145"/>
              <a:gd name="connsiteX54" fmla="*/ 8197391 w 11269336"/>
              <a:gd name="connsiteY54" fmla="*/ 1107746 h 2323145"/>
              <a:gd name="connsiteX55" fmla="*/ 8081474 w 11269336"/>
              <a:gd name="connsiteY55" fmla="*/ 1130125 h 2323145"/>
              <a:gd name="connsiteX56" fmla="*/ 8053585 w 11269336"/>
              <a:gd name="connsiteY56" fmla="*/ 1129169 h 2323145"/>
              <a:gd name="connsiteX57" fmla="*/ 8038422 w 11269336"/>
              <a:gd name="connsiteY57" fmla="*/ 1119092 h 2323145"/>
              <a:gd name="connsiteX58" fmla="*/ 8029450 w 11269336"/>
              <a:gd name="connsiteY58" fmla="*/ 1125592 h 2323145"/>
              <a:gd name="connsiteX59" fmla="*/ 7959552 w 11269336"/>
              <a:gd name="connsiteY59" fmla="*/ 1140188 h 2323145"/>
              <a:gd name="connsiteX60" fmla="*/ 7914188 w 11269336"/>
              <a:gd name="connsiteY60" fmla="*/ 1150862 h 2323145"/>
              <a:gd name="connsiteX61" fmla="*/ 7914918 w 11269336"/>
              <a:gd name="connsiteY61" fmla="*/ 1168758 h 2323145"/>
              <a:gd name="connsiteX62" fmla="*/ 7875510 w 11269336"/>
              <a:gd name="connsiteY62" fmla="*/ 1183153 h 2323145"/>
              <a:gd name="connsiteX63" fmla="*/ 7829932 w 11269336"/>
              <a:gd name="connsiteY63" fmla="*/ 1180782 h 2323145"/>
              <a:gd name="connsiteX64" fmla="*/ 7779182 w 11269336"/>
              <a:gd name="connsiteY64" fmla="*/ 1192665 h 2323145"/>
              <a:gd name="connsiteX65" fmla="*/ 7748774 w 11269336"/>
              <a:gd name="connsiteY65" fmla="*/ 1199586 h 2323145"/>
              <a:gd name="connsiteX66" fmla="*/ 7671846 w 11269336"/>
              <a:gd name="connsiteY66" fmla="*/ 1231966 h 2323145"/>
              <a:gd name="connsiteX67" fmla="*/ 7554146 w 11269336"/>
              <a:gd name="connsiteY67" fmla="*/ 1319748 h 2323145"/>
              <a:gd name="connsiteX68" fmla="*/ 7515052 w 11269336"/>
              <a:gd name="connsiteY68" fmla="*/ 1336718 h 2323145"/>
              <a:gd name="connsiteX69" fmla="*/ 7507193 w 11269336"/>
              <a:gd name="connsiteY69" fmla="*/ 1334617 h 2323145"/>
              <a:gd name="connsiteX70" fmla="*/ 7461694 w 11269336"/>
              <a:gd name="connsiteY70" fmla="*/ 1375866 h 2323145"/>
              <a:gd name="connsiteX71" fmla="*/ 7377571 w 11269336"/>
              <a:gd name="connsiteY71" fmla="*/ 1400128 h 2323145"/>
              <a:gd name="connsiteX72" fmla="*/ 7311261 w 11269336"/>
              <a:gd name="connsiteY72" fmla="*/ 1412652 h 2323145"/>
              <a:gd name="connsiteX73" fmla="*/ 7275307 w 11269336"/>
              <a:gd name="connsiteY73" fmla="*/ 1422171 h 2323145"/>
              <a:gd name="connsiteX74" fmla="*/ 7247783 w 11269336"/>
              <a:gd name="connsiteY74" fmla="*/ 1426330 h 2323145"/>
              <a:gd name="connsiteX75" fmla="*/ 7185047 w 11269336"/>
              <a:gd name="connsiteY75" fmla="*/ 1451812 h 2323145"/>
              <a:gd name="connsiteX76" fmla="*/ 7084117 w 11269336"/>
              <a:gd name="connsiteY76" fmla="*/ 1500281 h 2323145"/>
              <a:gd name="connsiteX77" fmla="*/ 7062011 w 11269336"/>
              <a:gd name="connsiteY77" fmla="*/ 1509183 h 2323145"/>
              <a:gd name="connsiteX78" fmla="*/ 7040555 w 11269336"/>
              <a:gd name="connsiteY78" fmla="*/ 1511207 h 2323145"/>
              <a:gd name="connsiteX79" fmla="*/ 7033438 w 11269336"/>
              <a:gd name="connsiteY79" fmla="*/ 1506772 h 2323145"/>
              <a:gd name="connsiteX80" fmla="*/ 7020886 w 11269336"/>
              <a:gd name="connsiteY80" fmla="*/ 1510764 h 2323145"/>
              <a:gd name="connsiteX81" fmla="*/ 7017033 w 11269336"/>
              <a:gd name="connsiteY81" fmla="*/ 1510650 h 2323145"/>
              <a:gd name="connsiteX82" fmla="*/ 6995460 w 11269336"/>
              <a:gd name="connsiteY82" fmla="*/ 1511173 h 2323145"/>
              <a:gd name="connsiteX83" fmla="*/ 6962144 w 11269336"/>
              <a:gd name="connsiteY83" fmla="*/ 1541508 h 2323145"/>
              <a:gd name="connsiteX84" fmla="*/ 6910674 w 11269336"/>
              <a:gd name="connsiteY84" fmla="*/ 1554793 h 2323145"/>
              <a:gd name="connsiteX85" fmla="*/ 6732152 w 11269336"/>
              <a:gd name="connsiteY85" fmla="*/ 1642538 h 2323145"/>
              <a:gd name="connsiteX86" fmla="*/ 6694106 w 11269336"/>
              <a:gd name="connsiteY86" fmla="*/ 1632377 h 2323145"/>
              <a:gd name="connsiteX87" fmla="*/ 6617223 w 11269336"/>
              <a:gd name="connsiteY87" fmla="*/ 1659889 h 2323145"/>
              <a:gd name="connsiteX88" fmla="*/ 6521138 w 11269336"/>
              <a:gd name="connsiteY88" fmla="*/ 1744340 h 2323145"/>
              <a:gd name="connsiteX89" fmla="*/ 6380677 w 11269336"/>
              <a:gd name="connsiteY89" fmla="*/ 1796883 h 2323145"/>
              <a:gd name="connsiteX90" fmla="*/ 6374897 w 11269336"/>
              <a:gd name="connsiteY90" fmla="*/ 1809910 h 2323145"/>
              <a:gd name="connsiteX91" fmla="*/ 6364545 w 11269336"/>
              <a:gd name="connsiteY91" fmla="*/ 1820090 h 2323145"/>
              <a:gd name="connsiteX92" fmla="*/ 6362126 w 11269336"/>
              <a:gd name="connsiteY92" fmla="*/ 1819991 h 2323145"/>
              <a:gd name="connsiteX93" fmla="*/ 6346673 w 11269336"/>
              <a:gd name="connsiteY93" fmla="*/ 1827824 h 2323145"/>
              <a:gd name="connsiteX94" fmla="*/ 6345588 w 11269336"/>
              <a:gd name="connsiteY94" fmla="*/ 1832232 h 2323145"/>
              <a:gd name="connsiteX95" fmla="*/ 6335708 w 11269336"/>
              <a:gd name="connsiteY95" fmla="*/ 1838451 h 2323145"/>
              <a:gd name="connsiteX96" fmla="*/ 6318182 w 11269336"/>
              <a:gd name="connsiteY96" fmla="*/ 1852975 h 2323145"/>
              <a:gd name="connsiteX97" fmla="*/ 6313084 w 11269336"/>
              <a:gd name="connsiteY97" fmla="*/ 1853561 h 2323145"/>
              <a:gd name="connsiteX98" fmla="*/ 6283816 w 11269336"/>
              <a:gd name="connsiteY98" fmla="*/ 1872148 h 2323145"/>
              <a:gd name="connsiteX99" fmla="*/ 6282550 w 11269336"/>
              <a:gd name="connsiteY99" fmla="*/ 1871392 h 2323145"/>
              <a:gd name="connsiteX100" fmla="*/ 6270527 w 11269336"/>
              <a:gd name="connsiteY100" fmla="*/ 1872208 h 2323145"/>
              <a:gd name="connsiteX101" fmla="*/ 6249518 w 11269336"/>
              <a:gd name="connsiteY101" fmla="*/ 1876079 h 2323145"/>
              <a:gd name="connsiteX102" fmla="*/ 6190386 w 11269336"/>
              <a:gd name="connsiteY102" fmla="*/ 1872478 h 2323145"/>
              <a:gd name="connsiteX103" fmla="*/ 6159777 w 11269336"/>
              <a:gd name="connsiteY103" fmla="*/ 1891745 h 2323145"/>
              <a:gd name="connsiteX104" fmla="*/ 6153131 w 11269336"/>
              <a:gd name="connsiteY104" fmla="*/ 1895079 h 2323145"/>
              <a:gd name="connsiteX105" fmla="*/ 6152798 w 11269336"/>
              <a:gd name="connsiteY105" fmla="*/ 1894920 h 2323145"/>
              <a:gd name="connsiteX106" fmla="*/ 6145388 w 11269336"/>
              <a:gd name="connsiteY106" fmla="*/ 1897990 h 2323145"/>
              <a:gd name="connsiteX107" fmla="*/ 6141014 w 11269336"/>
              <a:gd name="connsiteY107" fmla="*/ 1901155 h 2323145"/>
              <a:gd name="connsiteX108" fmla="*/ 6128122 w 11269336"/>
              <a:gd name="connsiteY108" fmla="*/ 1907623 h 2323145"/>
              <a:gd name="connsiteX109" fmla="*/ 6122351 w 11269336"/>
              <a:gd name="connsiteY109" fmla="*/ 1908359 h 2323145"/>
              <a:gd name="connsiteX110" fmla="*/ 6064750 w 11269336"/>
              <a:gd name="connsiteY110" fmla="*/ 1896394 h 2323145"/>
              <a:gd name="connsiteX111" fmla="*/ 5964230 w 11269336"/>
              <a:gd name="connsiteY111" fmla="*/ 1910038 h 2323145"/>
              <a:gd name="connsiteX112" fmla="*/ 5865399 w 11269336"/>
              <a:gd name="connsiteY112" fmla="*/ 1926966 h 2323145"/>
              <a:gd name="connsiteX113" fmla="*/ 5829951 w 11269336"/>
              <a:gd name="connsiteY113" fmla="*/ 1934755 h 2323145"/>
              <a:gd name="connsiteX114" fmla="*/ 5765285 w 11269336"/>
              <a:gd name="connsiteY114" fmla="*/ 1941322 h 2323145"/>
              <a:gd name="connsiteX115" fmla="*/ 5734750 w 11269336"/>
              <a:gd name="connsiteY115" fmla="*/ 1939793 h 2323145"/>
              <a:gd name="connsiteX116" fmla="*/ 5733569 w 11269336"/>
              <a:gd name="connsiteY116" fmla="*/ 1940505 h 2323145"/>
              <a:gd name="connsiteX117" fmla="*/ 5730329 w 11269336"/>
              <a:gd name="connsiteY117" fmla="*/ 1937845 h 2323145"/>
              <a:gd name="connsiteX118" fmla="*/ 5724661 w 11269336"/>
              <a:gd name="connsiteY118" fmla="*/ 1937455 h 2323145"/>
              <a:gd name="connsiteX119" fmla="*/ 5710186 w 11269336"/>
              <a:gd name="connsiteY119" fmla="*/ 1941370 h 2323145"/>
              <a:gd name="connsiteX120" fmla="*/ 5704910 w 11269336"/>
              <a:gd name="connsiteY120" fmla="*/ 1943663 h 2323145"/>
              <a:gd name="connsiteX121" fmla="*/ 5696836 w 11269336"/>
              <a:gd name="connsiteY121" fmla="*/ 1945271 h 2323145"/>
              <a:gd name="connsiteX122" fmla="*/ 5696583 w 11269336"/>
              <a:gd name="connsiteY122" fmla="*/ 1945050 h 2323145"/>
              <a:gd name="connsiteX123" fmla="*/ 5689123 w 11269336"/>
              <a:gd name="connsiteY123" fmla="*/ 1947067 h 2323145"/>
              <a:gd name="connsiteX124" fmla="*/ 5653291 w 11269336"/>
              <a:gd name="connsiteY124" fmla="*/ 1960245 h 2323145"/>
              <a:gd name="connsiteX125" fmla="*/ 5599385 w 11269336"/>
              <a:gd name="connsiteY125" fmla="*/ 1945198 h 2323145"/>
              <a:gd name="connsiteX126" fmla="*/ 5578300 w 11269336"/>
              <a:gd name="connsiteY126" fmla="*/ 1944963 h 2323145"/>
              <a:gd name="connsiteX127" fmla="*/ 5566758 w 11269336"/>
              <a:gd name="connsiteY127" fmla="*/ 1943441 h 2323145"/>
              <a:gd name="connsiteX128" fmla="*/ 5565857 w 11269336"/>
              <a:gd name="connsiteY128" fmla="*/ 1942445 h 2323145"/>
              <a:gd name="connsiteX129" fmla="*/ 5531534 w 11269336"/>
              <a:gd name="connsiteY129" fmla="*/ 1955208 h 2323145"/>
              <a:gd name="connsiteX130" fmla="*/ 5526552 w 11269336"/>
              <a:gd name="connsiteY130" fmla="*/ 1954799 h 2323145"/>
              <a:gd name="connsiteX131" fmla="*/ 5504723 w 11269336"/>
              <a:gd name="connsiteY131" fmla="*/ 1965811 h 2323145"/>
              <a:gd name="connsiteX132" fmla="*/ 5493156 w 11269336"/>
              <a:gd name="connsiteY132" fmla="*/ 1970063 h 2323145"/>
              <a:gd name="connsiteX133" fmla="*/ 5490486 w 11269336"/>
              <a:gd name="connsiteY133" fmla="*/ 1974227 h 2323145"/>
              <a:gd name="connsiteX134" fmla="*/ 5473107 w 11269336"/>
              <a:gd name="connsiteY134" fmla="*/ 1979001 h 2323145"/>
              <a:gd name="connsiteX135" fmla="*/ 5470885 w 11269336"/>
              <a:gd name="connsiteY135" fmla="*/ 1978432 h 2323145"/>
              <a:gd name="connsiteX136" fmla="*/ 5457393 w 11269336"/>
              <a:gd name="connsiteY136" fmla="*/ 1986525 h 2323145"/>
              <a:gd name="connsiteX137" fmla="*/ 5447102 w 11269336"/>
              <a:gd name="connsiteY137" fmla="*/ 1998329 h 2323145"/>
              <a:gd name="connsiteX138" fmla="*/ 5159151 w 11269336"/>
              <a:gd name="connsiteY138" fmla="*/ 2029640 h 2323145"/>
              <a:gd name="connsiteX139" fmla="*/ 5041688 w 11269336"/>
              <a:gd name="connsiteY139" fmla="*/ 2022334 h 2323145"/>
              <a:gd name="connsiteX140" fmla="*/ 4860988 w 11269336"/>
              <a:gd name="connsiteY140" fmla="*/ 2135698 h 2323145"/>
              <a:gd name="connsiteX141" fmla="*/ 4807902 w 11269336"/>
              <a:gd name="connsiteY141" fmla="*/ 2138894 h 2323145"/>
              <a:gd name="connsiteX142" fmla="*/ 4765388 w 11269336"/>
              <a:gd name="connsiteY142" fmla="*/ 2162525 h 2323145"/>
              <a:gd name="connsiteX143" fmla="*/ 4745033 w 11269336"/>
              <a:gd name="connsiteY143" fmla="*/ 2158859 h 2323145"/>
              <a:gd name="connsiteX144" fmla="*/ 4741475 w 11269336"/>
              <a:gd name="connsiteY144" fmla="*/ 2157998 h 2323145"/>
              <a:gd name="connsiteX145" fmla="*/ 4728247 w 11269336"/>
              <a:gd name="connsiteY145" fmla="*/ 2159526 h 2323145"/>
              <a:gd name="connsiteX146" fmla="*/ 4723263 w 11269336"/>
              <a:gd name="connsiteY146" fmla="*/ 2153742 h 2323145"/>
              <a:gd name="connsiteX147" fmla="*/ 4702453 w 11269336"/>
              <a:gd name="connsiteY147" fmla="*/ 2151586 h 2323145"/>
              <a:gd name="connsiteX148" fmla="*/ 4678455 w 11269336"/>
              <a:gd name="connsiteY148" fmla="*/ 2156131 h 2323145"/>
              <a:gd name="connsiteX149" fmla="*/ 4593061 w 11269336"/>
              <a:gd name="connsiteY149" fmla="*/ 2171597 h 2323145"/>
              <a:gd name="connsiteX150" fmla="*/ 4579902 w 11269336"/>
              <a:gd name="connsiteY150" fmla="*/ 2177927 h 2323145"/>
              <a:gd name="connsiteX151" fmla="*/ 4533444 w 11269336"/>
              <a:gd name="connsiteY151" fmla="*/ 2181200 h 2323145"/>
              <a:gd name="connsiteX152" fmla="*/ 4492832 w 11269336"/>
              <a:gd name="connsiteY152" fmla="*/ 2188033 h 2323145"/>
              <a:gd name="connsiteX153" fmla="*/ 4467257 w 11269336"/>
              <a:gd name="connsiteY153" fmla="*/ 2196121 h 2323145"/>
              <a:gd name="connsiteX154" fmla="*/ 4459937 w 11269336"/>
              <a:gd name="connsiteY154" fmla="*/ 2195182 h 2323145"/>
              <a:gd name="connsiteX155" fmla="*/ 4433312 w 11269336"/>
              <a:gd name="connsiteY155" fmla="*/ 2199004 h 2323145"/>
              <a:gd name="connsiteX156" fmla="*/ 4420601 w 11269336"/>
              <a:gd name="connsiteY156" fmla="*/ 2205158 h 2323145"/>
              <a:gd name="connsiteX157" fmla="*/ 4405765 w 11269336"/>
              <a:gd name="connsiteY157" fmla="*/ 2199902 h 2323145"/>
              <a:gd name="connsiteX158" fmla="*/ 4401354 w 11269336"/>
              <a:gd name="connsiteY158" fmla="*/ 2194745 h 2323145"/>
              <a:gd name="connsiteX159" fmla="*/ 4383151 w 11269336"/>
              <a:gd name="connsiteY159" fmla="*/ 2201140 h 2323145"/>
              <a:gd name="connsiteX160" fmla="*/ 4366646 w 11269336"/>
              <a:gd name="connsiteY160" fmla="*/ 2198564 h 2323145"/>
              <a:gd name="connsiteX161" fmla="*/ 4354009 w 11269336"/>
              <a:gd name="connsiteY161" fmla="*/ 2204984 h 2323145"/>
              <a:gd name="connsiteX162" fmla="*/ 4348284 w 11269336"/>
              <a:gd name="connsiteY162" fmla="*/ 2205270 h 2323145"/>
              <a:gd name="connsiteX163" fmla="*/ 4333906 w 11269336"/>
              <a:gd name="connsiteY163" fmla="*/ 2205251 h 2323145"/>
              <a:gd name="connsiteX164" fmla="*/ 4308819 w 11269336"/>
              <a:gd name="connsiteY164" fmla="*/ 2203822 h 2323145"/>
              <a:gd name="connsiteX165" fmla="*/ 4301210 w 11269336"/>
              <a:gd name="connsiteY165" fmla="*/ 2204456 h 2323145"/>
              <a:gd name="connsiteX166" fmla="*/ 4283095 w 11269336"/>
              <a:gd name="connsiteY166" fmla="*/ 2198177 h 2323145"/>
              <a:gd name="connsiteX167" fmla="*/ 4250119 w 11269336"/>
              <a:gd name="connsiteY167" fmla="*/ 2196342 h 2323145"/>
              <a:gd name="connsiteX168" fmla="*/ 4189203 w 11269336"/>
              <a:gd name="connsiteY168" fmla="*/ 2178994 h 2323145"/>
              <a:gd name="connsiteX169" fmla="*/ 4154035 w 11269336"/>
              <a:gd name="connsiteY169" fmla="*/ 2171950 h 2323145"/>
              <a:gd name="connsiteX170" fmla="*/ 4129569 w 11269336"/>
              <a:gd name="connsiteY170" fmla="*/ 2163850 h 2323145"/>
              <a:gd name="connsiteX171" fmla="*/ 4061250 w 11269336"/>
              <a:gd name="connsiteY171" fmla="*/ 2159236 h 2323145"/>
              <a:gd name="connsiteX172" fmla="*/ 3945480 w 11269336"/>
              <a:gd name="connsiteY172" fmla="*/ 2158279 h 2323145"/>
              <a:gd name="connsiteX173" fmla="*/ 3921468 w 11269336"/>
              <a:gd name="connsiteY173" fmla="*/ 2156588 h 2323145"/>
              <a:gd name="connsiteX174" fmla="*/ 3903348 w 11269336"/>
              <a:gd name="connsiteY174" fmla="*/ 2149220 h 2323145"/>
              <a:gd name="connsiteX175" fmla="*/ 3901342 w 11269336"/>
              <a:gd name="connsiteY175" fmla="*/ 2142355 h 2323145"/>
              <a:gd name="connsiteX176" fmla="*/ 3888539 w 11269336"/>
              <a:gd name="connsiteY176" fmla="*/ 2140476 h 2323145"/>
              <a:gd name="connsiteX177" fmla="*/ 3885662 w 11269336"/>
              <a:gd name="connsiteY177" fmla="*/ 2138740 h 2323145"/>
              <a:gd name="connsiteX178" fmla="*/ 3868627 w 11269336"/>
              <a:gd name="connsiteY178" fmla="*/ 2130023 h 2323145"/>
              <a:gd name="connsiteX179" fmla="*/ 3819177 w 11269336"/>
              <a:gd name="connsiteY179" fmla="*/ 2142111 h 2323145"/>
              <a:gd name="connsiteX180" fmla="*/ 3769100 w 11269336"/>
              <a:gd name="connsiteY180" fmla="*/ 2131731 h 2323145"/>
              <a:gd name="connsiteX181" fmla="*/ 3562752 w 11269336"/>
              <a:gd name="connsiteY181" fmla="*/ 2131785 h 2323145"/>
              <a:gd name="connsiteX182" fmla="*/ 3541402 w 11269336"/>
              <a:gd name="connsiteY182" fmla="*/ 2106821 h 2323145"/>
              <a:gd name="connsiteX183" fmla="*/ 3365341 w 11269336"/>
              <a:gd name="connsiteY183" fmla="*/ 2077638 h 2323145"/>
              <a:gd name="connsiteX184" fmla="*/ 3170922 w 11269336"/>
              <a:gd name="connsiteY184" fmla="*/ 2115957 h 2323145"/>
              <a:gd name="connsiteX185" fmla="*/ 3156256 w 11269336"/>
              <a:gd name="connsiteY185" fmla="*/ 2124773 h 2323145"/>
              <a:gd name="connsiteX186" fmla="*/ 3140298 w 11269336"/>
              <a:gd name="connsiteY186" fmla="*/ 2129182 h 2323145"/>
              <a:gd name="connsiteX187" fmla="*/ 3138514 w 11269336"/>
              <a:gd name="connsiteY187" fmla="*/ 2128069 h 2323145"/>
              <a:gd name="connsiteX188" fmla="*/ 3120467 w 11269336"/>
              <a:gd name="connsiteY188" fmla="*/ 2128281 h 2323145"/>
              <a:gd name="connsiteX189" fmla="*/ 3116175 w 11269336"/>
              <a:gd name="connsiteY189" fmla="*/ 2131633 h 2323145"/>
              <a:gd name="connsiteX190" fmla="*/ 3103685 w 11269336"/>
              <a:gd name="connsiteY190" fmla="*/ 2132814 h 2323145"/>
              <a:gd name="connsiteX191" fmla="*/ 3078794 w 11269336"/>
              <a:gd name="connsiteY191" fmla="*/ 2137935 h 2323145"/>
              <a:gd name="connsiteX192" fmla="*/ 3074407 w 11269336"/>
              <a:gd name="connsiteY192" fmla="*/ 2136274 h 2323145"/>
              <a:gd name="connsiteX193" fmla="*/ 3037285 w 11269336"/>
              <a:gd name="connsiteY193" fmla="*/ 2139919 h 2323145"/>
              <a:gd name="connsiteX194" fmla="*/ 3036901 w 11269336"/>
              <a:gd name="connsiteY194" fmla="*/ 2138726 h 2323145"/>
              <a:gd name="connsiteX195" fmla="*/ 3026996 w 11269336"/>
              <a:gd name="connsiteY195" fmla="*/ 2134322 h 2323145"/>
              <a:gd name="connsiteX196" fmla="*/ 3007772 w 11269336"/>
              <a:gd name="connsiteY196" fmla="*/ 2128742 h 2323145"/>
              <a:gd name="connsiteX197" fmla="*/ 2965030 w 11269336"/>
              <a:gd name="connsiteY197" fmla="*/ 2100494 h 2323145"/>
              <a:gd name="connsiteX198" fmla="*/ 2926342 w 11269336"/>
              <a:gd name="connsiteY198" fmla="*/ 2104155 h 2323145"/>
              <a:gd name="connsiteX199" fmla="*/ 2918608 w 11269336"/>
              <a:gd name="connsiteY199" fmla="*/ 2104215 h 2323145"/>
              <a:gd name="connsiteX200" fmla="*/ 2918475 w 11269336"/>
              <a:gd name="connsiteY200" fmla="*/ 2103937 h 2323145"/>
              <a:gd name="connsiteX201" fmla="*/ 2910360 w 11269336"/>
              <a:gd name="connsiteY201" fmla="*/ 2103444 h 2323145"/>
              <a:gd name="connsiteX202" fmla="*/ 2904507 w 11269336"/>
              <a:gd name="connsiteY202" fmla="*/ 2104326 h 2323145"/>
              <a:gd name="connsiteX203" fmla="*/ 2889503 w 11269336"/>
              <a:gd name="connsiteY203" fmla="*/ 2104443 h 2323145"/>
              <a:gd name="connsiteX204" fmla="*/ 2884480 w 11269336"/>
              <a:gd name="connsiteY204" fmla="*/ 2102626 h 2323145"/>
              <a:gd name="connsiteX205" fmla="*/ 2882689 w 11269336"/>
              <a:gd name="connsiteY205" fmla="*/ 2099228 h 2323145"/>
              <a:gd name="connsiteX206" fmla="*/ 2881291 w 11269336"/>
              <a:gd name="connsiteY206" fmla="*/ 2099618 h 2323145"/>
              <a:gd name="connsiteX207" fmla="*/ 2853979 w 11269336"/>
              <a:gd name="connsiteY207" fmla="*/ 2090388 h 2323145"/>
              <a:gd name="connsiteX208" fmla="*/ 2791790 w 11269336"/>
              <a:gd name="connsiteY208" fmla="*/ 2080332 h 2323145"/>
              <a:gd name="connsiteX209" fmla="*/ 2755844 w 11269336"/>
              <a:gd name="connsiteY209" fmla="*/ 2078874 h 2323145"/>
              <a:gd name="connsiteX210" fmla="*/ 2657742 w 11269336"/>
              <a:gd name="connsiteY210" fmla="*/ 2070179 h 2323145"/>
              <a:gd name="connsiteX211" fmla="*/ 2559549 w 11269336"/>
              <a:gd name="connsiteY211" fmla="*/ 2057873 h 2323145"/>
              <a:gd name="connsiteX212" fmla="*/ 2512054 w 11269336"/>
              <a:gd name="connsiteY212" fmla="*/ 2031671 h 2323145"/>
              <a:gd name="connsiteX213" fmla="*/ 2506437 w 11269336"/>
              <a:gd name="connsiteY213" fmla="*/ 2030918 h 2323145"/>
              <a:gd name="connsiteX214" fmla="*/ 2491752 w 11269336"/>
              <a:gd name="connsiteY214" fmla="*/ 2033906 h 2323145"/>
              <a:gd name="connsiteX215" fmla="*/ 2486338 w 11269336"/>
              <a:gd name="connsiteY215" fmla="*/ 2035862 h 2323145"/>
              <a:gd name="connsiteX216" fmla="*/ 2478186 w 11269336"/>
              <a:gd name="connsiteY216" fmla="*/ 2036953 h 2323145"/>
              <a:gd name="connsiteX217" fmla="*/ 2477950 w 11269336"/>
              <a:gd name="connsiteY217" fmla="*/ 2036715 h 2323145"/>
              <a:gd name="connsiteX218" fmla="*/ 2470381 w 11269336"/>
              <a:gd name="connsiteY218" fmla="*/ 2038256 h 2323145"/>
              <a:gd name="connsiteX219" fmla="*/ 2433781 w 11269336"/>
              <a:gd name="connsiteY219" fmla="*/ 2049140 h 2323145"/>
              <a:gd name="connsiteX220" fmla="*/ 2381172 w 11269336"/>
              <a:gd name="connsiteY220" fmla="*/ 2030645 h 2323145"/>
              <a:gd name="connsiteX221" fmla="*/ 2360198 w 11269336"/>
              <a:gd name="connsiteY221" fmla="*/ 2029059 h 2323145"/>
              <a:gd name="connsiteX222" fmla="*/ 2348815 w 11269336"/>
              <a:gd name="connsiteY222" fmla="*/ 2026798 h 2323145"/>
              <a:gd name="connsiteX223" fmla="*/ 2347988 w 11269336"/>
              <a:gd name="connsiteY223" fmla="*/ 2025745 h 2323145"/>
              <a:gd name="connsiteX224" fmla="*/ 2312920 w 11269336"/>
              <a:gd name="connsiteY224" fmla="*/ 2036311 h 2323145"/>
              <a:gd name="connsiteX225" fmla="*/ 2307986 w 11269336"/>
              <a:gd name="connsiteY225" fmla="*/ 2035583 h 2323145"/>
              <a:gd name="connsiteX226" fmla="*/ 2285481 w 11269336"/>
              <a:gd name="connsiteY226" fmla="*/ 2045197 h 2323145"/>
              <a:gd name="connsiteX227" fmla="*/ 2273666 w 11269336"/>
              <a:gd name="connsiteY227" fmla="*/ 2048710 h 2323145"/>
              <a:gd name="connsiteX228" fmla="*/ 2270719 w 11269336"/>
              <a:gd name="connsiteY228" fmla="*/ 2052702 h 2323145"/>
              <a:gd name="connsiteX229" fmla="*/ 2253080 w 11269336"/>
              <a:gd name="connsiteY229" fmla="*/ 2056363 h 2323145"/>
              <a:gd name="connsiteX230" fmla="*/ 2250906 w 11269336"/>
              <a:gd name="connsiteY230" fmla="*/ 2055654 h 2323145"/>
              <a:gd name="connsiteX231" fmla="*/ 2236905 w 11269336"/>
              <a:gd name="connsiteY231" fmla="*/ 2062882 h 2323145"/>
              <a:gd name="connsiteX232" fmla="*/ 2225830 w 11269336"/>
              <a:gd name="connsiteY232" fmla="*/ 2074027 h 2323145"/>
              <a:gd name="connsiteX233" fmla="*/ 2073776 w 11269336"/>
              <a:gd name="connsiteY233" fmla="*/ 2089244 h 2323145"/>
              <a:gd name="connsiteX234" fmla="*/ 1948256 w 11269336"/>
              <a:gd name="connsiteY234" fmla="*/ 2146616 h 2323145"/>
              <a:gd name="connsiteX235" fmla="*/ 1865582 w 11269336"/>
              <a:gd name="connsiteY235" fmla="*/ 2153738 h 2323145"/>
              <a:gd name="connsiteX236" fmla="*/ 1835210 w 11269336"/>
              <a:gd name="connsiteY236" fmla="*/ 2134244 h 2323145"/>
              <a:gd name="connsiteX237" fmla="*/ 1632661 w 11269336"/>
              <a:gd name="connsiteY237" fmla="*/ 2173882 h 2323145"/>
              <a:gd name="connsiteX238" fmla="*/ 1579590 w 11269336"/>
              <a:gd name="connsiteY238" fmla="*/ 2173680 h 2323145"/>
              <a:gd name="connsiteX239" fmla="*/ 1535601 w 11269336"/>
              <a:gd name="connsiteY239" fmla="*/ 2194590 h 2323145"/>
              <a:gd name="connsiteX240" fmla="*/ 1515594 w 11269336"/>
              <a:gd name="connsiteY240" fmla="*/ 2189622 h 2323145"/>
              <a:gd name="connsiteX241" fmla="*/ 1512113 w 11269336"/>
              <a:gd name="connsiteY241" fmla="*/ 2188534 h 2323145"/>
              <a:gd name="connsiteX242" fmla="*/ 1498838 w 11269336"/>
              <a:gd name="connsiteY242" fmla="*/ 2189213 h 2323145"/>
              <a:gd name="connsiteX243" fmla="*/ 1494279 w 11269336"/>
              <a:gd name="connsiteY243" fmla="*/ 2183112 h 2323145"/>
              <a:gd name="connsiteX244" fmla="*/ 1473714 w 11269336"/>
              <a:gd name="connsiteY244" fmla="*/ 2179625 h 2323145"/>
              <a:gd name="connsiteX245" fmla="*/ 1449503 w 11269336"/>
              <a:gd name="connsiteY245" fmla="*/ 2182633 h 2323145"/>
              <a:gd name="connsiteX246" fmla="*/ 1266687 w 11269336"/>
              <a:gd name="connsiteY246" fmla="*/ 2212688 h 2323145"/>
              <a:gd name="connsiteX247" fmla="*/ 1239614 w 11269336"/>
              <a:gd name="connsiteY247" fmla="*/ 2209727 h 2323145"/>
              <a:gd name="connsiteX248" fmla="*/ 1202436 w 11269336"/>
              <a:gd name="connsiteY248" fmla="*/ 2209817 h 2323145"/>
              <a:gd name="connsiteX249" fmla="*/ 1136097 w 11269336"/>
              <a:gd name="connsiteY249" fmla="*/ 2205112 h 2323145"/>
              <a:gd name="connsiteX250" fmla="*/ 988232 w 11269336"/>
              <a:gd name="connsiteY250" fmla="*/ 2235635 h 2323145"/>
              <a:gd name="connsiteX251" fmla="*/ 981959 w 11269336"/>
              <a:gd name="connsiteY251" fmla="*/ 2231607 h 2323145"/>
              <a:gd name="connsiteX252" fmla="*/ 938600 w 11269336"/>
              <a:gd name="connsiteY252" fmla="*/ 2238113 h 2323145"/>
              <a:gd name="connsiteX253" fmla="*/ 791788 w 11269336"/>
              <a:gd name="connsiteY253" fmla="*/ 2293224 h 2323145"/>
              <a:gd name="connsiteX254" fmla="*/ 706914 w 11269336"/>
              <a:gd name="connsiteY254" fmla="*/ 2305046 h 2323145"/>
              <a:gd name="connsiteX255" fmla="*/ 675971 w 11269336"/>
              <a:gd name="connsiteY255" fmla="*/ 2304030 h 2323145"/>
              <a:gd name="connsiteX256" fmla="*/ 624180 w 11269336"/>
              <a:gd name="connsiteY256" fmla="*/ 2302650 h 2323145"/>
              <a:gd name="connsiteX257" fmla="*/ 583453 w 11269336"/>
              <a:gd name="connsiteY257" fmla="*/ 2288788 h 2323145"/>
              <a:gd name="connsiteX258" fmla="*/ 540946 w 11269336"/>
              <a:gd name="connsiteY258" fmla="*/ 2292721 h 2323145"/>
              <a:gd name="connsiteX259" fmla="*/ 533680 w 11269336"/>
              <a:gd name="connsiteY259" fmla="*/ 2310233 h 2323145"/>
              <a:gd name="connsiteX260" fmla="*/ 487366 w 11269336"/>
              <a:gd name="connsiteY260" fmla="*/ 2309053 h 2323145"/>
              <a:gd name="connsiteX261" fmla="*/ 416820 w 11269336"/>
              <a:gd name="connsiteY261" fmla="*/ 2305443 h 2323145"/>
              <a:gd name="connsiteX262" fmla="*/ 376805 w 11269336"/>
              <a:gd name="connsiteY262" fmla="*/ 2307647 h 2323145"/>
              <a:gd name="connsiteX263" fmla="*/ 266777 w 11269336"/>
              <a:gd name="connsiteY263" fmla="*/ 2309012 h 2323145"/>
              <a:gd name="connsiteX264" fmla="*/ 156013 w 11269336"/>
              <a:gd name="connsiteY264" fmla="*/ 2306832 h 2323145"/>
              <a:gd name="connsiteX265" fmla="*/ 87258 w 11269336"/>
              <a:gd name="connsiteY265" fmla="*/ 2285511 h 2323145"/>
              <a:gd name="connsiteX266" fmla="*/ 23798 w 11269336"/>
              <a:gd name="connsiteY266" fmla="*/ 2281822 h 2323145"/>
              <a:gd name="connsiteX267" fmla="*/ 0 w 11269336"/>
              <a:gd name="connsiteY267" fmla="*/ 2285369 h 2323145"/>
              <a:gd name="connsiteX268" fmla="*/ 0 w 11269336"/>
              <a:gd name="connsiteY26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561831 w 11269336"/>
              <a:gd name="connsiteY19" fmla="*/ 547649 h 2323145"/>
              <a:gd name="connsiteX20" fmla="*/ 9380600 w 11269336"/>
              <a:gd name="connsiteY20" fmla="*/ 549821 h 2323145"/>
              <a:gd name="connsiteX21" fmla="*/ 9139429 w 11269336"/>
              <a:gd name="connsiteY21" fmla="*/ 696446 h 2323145"/>
              <a:gd name="connsiteX22" fmla="*/ 9114263 w 11269336"/>
              <a:gd name="connsiteY22" fmla="*/ 709213 h 2323145"/>
              <a:gd name="connsiteX23" fmla="*/ 9028928 w 11269336"/>
              <a:gd name="connsiteY23" fmla="*/ 745350 h 2323145"/>
              <a:gd name="connsiteX24" fmla="*/ 8977138 w 11269336"/>
              <a:gd name="connsiteY24" fmla="*/ 774970 h 2323145"/>
              <a:gd name="connsiteX25" fmla="*/ 8947030 w 11269336"/>
              <a:gd name="connsiteY25" fmla="*/ 814934 h 2323145"/>
              <a:gd name="connsiteX26" fmla="*/ 8914746 w 11269336"/>
              <a:gd name="connsiteY26" fmla="*/ 826428 h 2323145"/>
              <a:gd name="connsiteX27" fmla="*/ 8917778 w 11269336"/>
              <a:gd name="connsiteY27" fmla="*/ 835198 h 2323145"/>
              <a:gd name="connsiteX28" fmla="*/ 8905560 w 11269336"/>
              <a:gd name="connsiteY28" fmla="*/ 838358 h 2323145"/>
              <a:gd name="connsiteX29" fmla="*/ 8897564 w 11269336"/>
              <a:gd name="connsiteY29" fmla="*/ 834287 h 2323145"/>
              <a:gd name="connsiteX30" fmla="*/ 8878040 w 11269336"/>
              <a:gd name="connsiteY30" fmla="*/ 844150 h 2323145"/>
              <a:gd name="connsiteX31" fmla="*/ 8882654 w 11269336"/>
              <a:gd name="connsiteY31" fmla="*/ 892768 h 2323145"/>
              <a:gd name="connsiteX32" fmla="*/ 8795998 w 11269336"/>
              <a:gd name="connsiteY32" fmla="*/ 863337 h 2323145"/>
              <a:gd name="connsiteX33" fmla="*/ 8776970 w 11269336"/>
              <a:gd name="connsiteY33" fmla="*/ 885177 h 2323145"/>
              <a:gd name="connsiteX34" fmla="*/ 8755719 w 11269336"/>
              <a:gd name="connsiteY34" fmla="*/ 889754 h 2323145"/>
              <a:gd name="connsiteX35" fmla="*/ 8743257 w 11269336"/>
              <a:gd name="connsiteY35" fmla="*/ 904723 h 2323145"/>
              <a:gd name="connsiteX36" fmla="*/ 8721366 w 11269336"/>
              <a:gd name="connsiteY36" fmla="*/ 904711 h 2323145"/>
              <a:gd name="connsiteX37" fmla="*/ 8678353 w 11269336"/>
              <a:gd name="connsiteY37" fmla="*/ 926318 h 2323145"/>
              <a:gd name="connsiteX38" fmla="*/ 8636849 w 11269336"/>
              <a:gd name="connsiteY38" fmla="*/ 937900 h 2323145"/>
              <a:gd name="connsiteX39" fmla="*/ 8620213 w 11269336"/>
              <a:gd name="connsiteY39" fmla="*/ 943068 h 2323145"/>
              <a:gd name="connsiteX40" fmla="*/ 8612581 w 11269336"/>
              <a:gd name="connsiteY40" fmla="*/ 952695 h 2323145"/>
              <a:gd name="connsiteX41" fmla="*/ 8589038 w 11269336"/>
              <a:gd name="connsiteY41" fmla="*/ 963892 h 2323145"/>
              <a:gd name="connsiteX42" fmla="*/ 8579950 w 11269336"/>
              <a:gd name="connsiteY42" fmla="*/ 960899 h 2323145"/>
              <a:gd name="connsiteX43" fmla="*/ 8579319 w 11269336"/>
              <a:gd name="connsiteY43" fmla="*/ 965630 h 2323145"/>
              <a:gd name="connsiteX44" fmla="*/ 8547429 w 11269336"/>
              <a:gd name="connsiteY44" fmla="*/ 984506 h 2323145"/>
              <a:gd name="connsiteX45" fmla="*/ 8478704 w 11269336"/>
              <a:gd name="connsiteY45" fmla="*/ 1025490 h 2323145"/>
              <a:gd name="connsiteX46" fmla="*/ 8461421 w 11269336"/>
              <a:gd name="connsiteY46" fmla="*/ 1035512 h 2323145"/>
              <a:gd name="connsiteX47" fmla="*/ 8445003 w 11269336"/>
              <a:gd name="connsiteY47" fmla="*/ 1036851 h 2323145"/>
              <a:gd name="connsiteX48" fmla="*/ 8357350 w 11269336"/>
              <a:gd name="connsiteY48" fmla="*/ 1060213 h 2323145"/>
              <a:gd name="connsiteX49" fmla="*/ 8335565 w 11269336"/>
              <a:gd name="connsiteY49" fmla="*/ 1061151 h 2323145"/>
              <a:gd name="connsiteX50" fmla="*/ 8325267 w 11269336"/>
              <a:gd name="connsiteY50" fmla="*/ 1055919 h 2323145"/>
              <a:gd name="connsiteX51" fmla="*/ 8293586 w 11269336"/>
              <a:gd name="connsiteY51" fmla="*/ 1076144 h 2323145"/>
              <a:gd name="connsiteX52" fmla="*/ 8242405 w 11269336"/>
              <a:gd name="connsiteY52" fmla="*/ 1095960 h 2323145"/>
              <a:gd name="connsiteX53" fmla="*/ 8197391 w 11269336"/>
              <a:gd name="connsiteY53" fmla="*/ 1107746 h 2323145"/>
              <a:gd name="connsiteX54" fmla="*/ 8081474 w 11269336"/>
              <a:gd name="connsiteY54" fmla="*/ 1130125 h 2323145"/>
              <a:gd name="connsiteX55" fmla="*/ 8053585 w 11269336"/>
              <a:gd name="connsiteY55" fmla="*/ 1129169 h 2323145"/>
              <a:gd name="connsiteX56" fmla="*/ 8038422 w 11269336"/>
              <a:gd name="connsiteY56" fmla="*/ 1119092 h 2323145"/>
              <a:gd name="connsiteX57" fmla="*/ 8029450 w 11269336"/>
              <a:gd name="connsiteY57" fmla="*/ 1125592 h 2323145"/>
              <a:gd name="connsiteX58" fmla="*/ 7959552 w 11269336"/>
              <a:gd name="connsiteY58" fmla="*/ 1140188 h 2323145"/>
              <a:gd name="connsiteX59" fmla="*/ 7914188 w 11269336"/>
              <a:gd name="connsiteY59" fmla="*/ 1150862 h 2323145"/>
              <a:gd name="connsiteX60" fmla="*/ 7914918 w 11269336"/>
              <a:gd name="connsiteY60" fmla="*/ 1168758 h 2323145"/>
              <a:gd name="connsiteX61" fmla="*/ 7875510 w 11269336"/>
              <a:gd name="connsiteY61" fmla="*/ 1183153 h 2323145"/>
              <a:gd name="connsiteX62" fmla="*/ 7829932 w 11269336"/>
              <a:gd name="connsiteY62" fmla="*/ 1180782 h 2323145"/>
              <a:gd name="connsiteX63" fmla="*/ 7779182 w 11269336"/>
              <a:gd name="connsiteY63" fmla="*/ 1192665 h 2323145"/>
              <a:gd name="connsiteX64" fmla="*/ 7748774 w 11269336"/>
              <a:gd name="connsiteY64" fmla="*/ 1199586 h 2323145"/>
              <a:gd name="connsiteX65" fmla="*/ 7671846 w 11269336"/>
              <a:gd name="connsiteY65" fmla="*/ 1231966 h 2323145"/>
              <a:gd name="connsiteX66" fmla="*/ 7554146 w 11269336"/>
              <a:gd name="connsiteY66" fmla="*/ 1319748 h 2323145"/>
              <a:gd name="connsiteX67" fmla="*/ 7515052 w 11269336"/>
              <a:gd name="connsiteY67" fmla="*/ 1336718 h 2323145"/>
              <a:gd name="connsiteX68" fmla="*/ 7507193 w 11269336"/>
              <a:gd name="connsiteY68" fmla="*/ 1334617 h 2323145"/>
              <a:gd name="connsiteX69" fmla="*/ 7461694 w 11269336"/>
              <a:gd name="connsiteY69" fmla="*/ 1375866 h 2323145"/>
              <a:gd name="connsiteX70" fmla="*/ 7377571 w 11269336"/>
              <a:gd name="connsiteY70" fmla="*/ 1400128 h 2323145"/>
              <a:gd name="connsiteX71" fmla="*/ 7311261 w 11269336"/>
              <a:gd name="connsiteY71" fmla="*/ 1412652 h 2323145"/>
              <a:gd name="connsiteX72" fmla="*/ 7275307 w 11269336"/>
              <a:gd name="connsiteY72" fmla="*/ 1422171 h 2323145"/>
              <a:gd name="connsiteX73" fmla="*/ 7247783 w 11269336"/>
              <a:gd name="connsiteY73" fmla="*/ 1426330 h 2323145"/>
              <a:gd name="connsiteX74" fmla="*/ 7185047 w 11269336"/>
              <a:gd name="connsiteY74" fmla="*/ 1451812 h 2323145"/>
              <a:gd name="connsiteX75" fmla="*/ 7084117 w 11269336"/>
              <a:gd name="connsiteY75" fmla="*/ 1500281 h 2323145"/>
              <a:gd name="connsiteX76" fmla="*/ 7062011 w 11269336"/>
              <a:gd name="connsiteY76" fmla="*/ 1509183 h 2323145"/>
              <a:gd name="connsiteX77" fmla="*/ 7040555 w 11269336"/>
              <a:gd name="connsiteY77" fmla="*/ 1511207 h 2323145"/>
              <a:gd name="connsiteX78" fmla="*/ 7033438 w 11269336"/>
              <a:gd name="connsiteY78" fmla="*/ 1506772 h 2323145"/>
              <a:gd name="connsiteX79" fmla="*/ 7020886 w 11269336"/>
              <a:gd name="connsiteY79" fmla="*/ 1510764 h 2323145"/>
              <a:gd name="connsiteX80" fmla="*/ 7017033 w 11269336"/>
              <a:gd name="connsiteY80" fmla="*/ 1510650 h 2323145"/>
              <a:gd name="connsiteX81" fmla="*/ 6995460 w 11269336"/>
              <a:gd name="connsiteY81" fmla="*/ 1511173 h 2323145"/>
              <a:gd name="connsiteX82" fmla="*/ 6962144 w 11269336"/>
              <a:gd name="connsiteY82" fmla="*/ 1541508 h 2323145"/>
              <a:gd name="connsiteX83" fmla="*/ 6910674 w 11269336"/>
              <a:gd name="connsiteY83" fmla="*/ 1554793 h 2323145"/>
              <a:gd name="connsiteX84" fmla="*/ 6732152 w 11269336"/>
              <a:gd name="connsiteY84" fmla="*/ 1642538 h 2323145"/>
              <a:gd name="connsiteX85" fmla="*/ 6694106 w 11269336"/>
              <a:gd name="connsiteY85" fmla="*/ 1632377 h 2323145"/>
              <a:gd name="connsiteX86" fmla="*/ 6617223 w 11269336"/>
              <a:gd name="connsiteY86" fmla="*/ 1659889 h 2323145"/>
              <a:gd name="connsiteX87" fmla="*/ 6521138 w 11269336"/>
              <a:gd name="connsiteY87" fmla="*/ 1744340 h 2323145"/>
              <a:gd name="connsiteX88" fmla="*/ 6380677 w 11269336"/>
              <a:gd name="connsiteY88" fmla="*/ 1796883 h 2323145"/>
              <a:gd name="connsiteX89" fmla="*/ 6374897 w 11269336"/>
              <a:gd name="connsiteY89" fmla="*/ 1809910 h 2323145"/>
              <a:gd name="connsiteX90" fmla="*/ 6364545 w 11269336"/>
              <a:gd name="connsiteY90" fmla="*/ 1820090 h 2323145"/>
              <a:gd name="connsiteX91" fmla="*/ 6362126 w 11269336"/>
              <a:gd name="connsiteY91" fmla="*/ 1819991 h 2323145"/>
              <a:gd name="connsiteX92" fmla="*/ 6346673 w 11269336"/>
              <a:gd name="connsiteY92" fmla="*/ 1827824 h 2323145"/>
              <a:gd name="connsiteX93" fmla="*/ 6345588 w 11269336"/>
              <a:gd name="connsiteY93" fmla="*/ 1832232 h 2323145"/>
              <a:gd name="connsiteX94" fmla="*/ 6335708 w 11269336"/>
              <a:gd name="connsiteY94" fmla="*/ 1838451 h 2323145"/>
              <a:gd name="connsiteX95" fmla="*/ 6318182 w 11269336"/>
              <a:gd name="connsiteY95" fmla="*/ 1852975 h 2323145"/>
              <a:gd name="connsiteX96" fmla="*/ 6313084 w 11269336"/>
              <a:gd name="connsiteY96" fmla="*/ 1853561 h 2323145"/>
              <a:gd name="connsiteX97" fmla="*/ 6283816 w 11269336"/>
              <a:gd name="connsiteY97" fmla="*/ 1872148 h 2323145"/>
              <a:gd name="connsiteX98" fmla="*/ 6282550 w 11269336"/>
              <a:gd name="connsiteY98" fmla="*/ 1871392 h 2323145"/>
              <a:gd name="connsiteX99" fmla="*/ 6270527 w 11269336"/>
              <a:gd name="connsiteY99" fmla="*/ 1872208 h 2323145"/>
              <a:gd name="connsiteX100" fmla="*/ 6249518 w 11269336"/>
              <a:gd name="connsiteY100" fmla="*/ 1876079 h 2323145"/>
              <a:gd name="connsiteX101" fmla="*/ 6190386 w 11269336"/>
              <a:gd name="connsiteY101" fmla="*/ 1872478 h 2323145"/>
              <a:gd name="connsiteX102" fmla="*/ 6159777 w 11269336"/>
              <a:gd name="connsiteY102" fmla="*/ 1891745 h 2323145"/>
              <a:gd name="connsiteX103" fmla="*/ 6153131 w 11269336"/>
              <a:gd name="connsiteY103" fmla="*/ 1895079 h 2323145"/>
              <a:gd name="connsiteX104" fmla="*/ 6152798 w 11269336"/>
              <a:gd name="connsiteY104" fmla="*/ 1894920 h 2323145"/>
              <a:gd name="connsiteX105" fmla="*/ 6145388 w 11269336"/>
              <a:gd name="connsiteY105" fmla="*/ 1897990 h 2323145"/>
              <a:gd name="connsiteX106" fmla="*/ 6141014 w 11269336"/>
              <a:gd name="connsiteY106" fmla="*/ 1901155 h 2323145"/>
              <a:gd name="connsiteX107" fmla="*/ 6128122 w 11269336"/>
              <a:gd name="connsiteY107" fmla="*/ 1907623 h 2323145"/>
              <a:gd name="connsiteX108" fmla="*/ 6122351 w 11269336"/>
              <a:gd name="connsiteY108" fmla="*/ 1908359 h 2323145"/>
              <a:gd name="connsiteX109" fmla="*/ 6064750 w 11269336"/>
              <a:gd name="connsiteY109" fmla="*/ 1896394 h 2323145"/>
              <a:gd name="connsiteX110" fmla="*/ 5964230 w 11269336"/>
              <a:gd name="connsiteY110" fmla="*/ 1910038 h 2323145"/>
              <a:gd name="connsiteX111" fmla="*/ 5865399 w 11269336"/>
              <a:gd name="connsiteY111" fmla="*/ 1926966 h 2323145"/>
              <a:gd name="connsiteX112" fmla="*/ 5829951 w 11269336"/>
              <a:gd name="connsiteY112" fmla="*/ 1934755 h 2323145"/>
              <a:gd name="connsiteX113" fmla="*/ 5765285 w 11269336"/>
              <a:gd name="connsiteY113" fmla="*/ 1941322 h 2323145"/>
              <a:gd name="connsiteX114" fmla="*/ 5734750 w 11269336"/>
              <a:gd name="connsiteY114" fmla="*/ 1939793 h 2323145"/>
              <a:gd name="connsiteX115" fmla="*/ 5733569 w 11269336"/>
              <a:gd name="connsiteY115" fmla="*/ 1940505 h 2323145"/>
              <a:gd name="connsiteX116" fmla="*/ 5730329 w 11269336"/>
              <a:gd name="connsiteY116" fmla="*/ 1937845 h 2323145"/>
              <a:gd name="connsiteX117" fmla="*/ 5724661 w 11269336"/>
              <a:gd name="connsiteY117" fmla="*/ 1937455 h 2323145"/>
              <a:gd name="connsiteX118" fmla="*/ 5710186 w 11269336"/>
              <a:gd name="connsiteY118" fmla="*/ 1941370 h 2323145"/>
              <a:gd name="connsiteX119" fmla="*/ 5704910 w 11269336"/>
              <a:gd name="connsiteY119" fmla="*/ 1943663 h 2323145"/>
              <a:gd name="connsiteX120" fmla="*/ 5696836 w 11269336"/>
              <a:gd name="connsiteY120" fmla="*/ 1945271 h 2323145"/>
              <a:gd name="connsiteX121" fmla="*/ 5696583 w 11269336"/>
              <a:gd name="connsiteY121" fmla="*/ 1945050 h 2323145"/>
              <a:gd name="connsiteX122" fmla="*/ 5689123 w 11269336"/>
              <a:gd name="connsiteY122" fmla="*/ 1947067 h 2323145"/>
              <a:gd name="connsiteX123" fmla="*/ 5653291 w 11269336"/>
              <a:gd name="connsiteY123" fmla="*/ 1960245 h 2323145"/>
              <a:gd name="connsiteX124" fmla="*/ 5599385 w 11269336"/>
              <a:gd name="connsiteY124" fmla="*/ 1945198 h 2323145"/>
              <a:gd name="connsiteX125" fmla="*/ 5578300 w 11269336"/>
              <a:gd name="connsiteY125" fmla="*/ 1944963 h 2323145"/>
              <a:gd name="connsiteX126" fmla="*/ 5566758 w 11269336"/>
              <a:gd name="connsiteY126" fmla="*/ 1943441 h 2323145"/>
              <a:gd name="connsiteX127" fmla="*/ 5565857 w 11269336"/>
              <a:gd name="connsiteY127" fmla="*/ 1942445 h 2323145"/>
              <a:gd name="connsiteX128" fmla="*/ 5531534 w 11269336"/>
              <a:gd name="connsiteY128" fmla="*/ 1955208 h 2323145"/>
              <a:gd name="connsiteX129" fmla="*/ 5526552 w 11269336"/>
              <a:gd name="connsiteY129" fmla="*/ 1954799 h 2323145"/>
              <a:gd name="connsiteX130" fmla="*/ 5504723 w 11269336"/>
              <a:gd name="connsiteY130" fmla="*/ 1965811 h 2323145"/>
              <a:gd name="connsiteX131" fmla="*/ 5493156 w 11269336"/>
              <a:gd name="connsiteY131" fmla="*/ 1970063 h 2323145"/>
              <a:gd name="connsiteX132" fmla="*/ 5490486 w 11269336"/>
              <a:gd name="connsiteY132" fmla="*/ 1974227 h 2323145"/>
              <a:gd name="connsiteX133" fmla="*/ 5473107 w 11269336"/>
              <a:gd name="connsiteY133" fmla="*/ 1979001 h 2323145"/>
              <a:gd name="connsiteX134" fmla="*/ 5470885 w 11269336"/>
              <a:gd name="connsiteY134" fmla="*/ 1978432 h 2323145"/>
              <a:gd name="connsiteX135" fmla="*/ 5457393 w 11269336"/>
              <a:gd name="connsiteY135" fmla="*/ 1986525 h 2323145"/>
              <a:gd name="connsiteX136" fmla="*/ 5447102 w 11269336"/>
              <a:gd name="connsiteY136" fmla="*/ 1998329 h 2323145"/>
              <a:gd name="connsiteX137" fmla="*/ 5159151 w 11269336"/>
              <a:gd name="connsiteY137" fmla="*/ 2029640 h 2323145"/>
              <a:gd name="connsiteX138" fmla="*/ 5041688 w 11269336"/>
              <a:gd name="connsiteY138" fmla="*/ 2022334 h 2323145"/>
              <a:gd name="connsiteX139" fmla="*/ 4860988 w 11269336"/>
              <a:gd name="connsiteY139" fmla="*/ 2135698 h 2323145"/>
              <a:gd name="connsiteX140" fmla="*/ 4807902 w 11269336"/>
              <a:gd name="connsiteY140" fmla="*/ 2138894 h 2323145"/>
              <a:gd name="connsiteX141" fmla="*/ 4765388 w 11269336"/>
              <a:gd name="connsiteY141" fmla="*/ 2162525 h 2323145"/>
              <a:gd name="connsiteX142" fmla="*/ 4745033 w 11269336"/>
              <a:gd name="connsiteY142" fmla="*/ 2158859 h 2323145"/>
              <a:gd name="connsiteX143" fmla="*/ 4741475 w 11269336"/>
              <a:gd name="connsiteY143" fmla="*/ 2157998 h 2323145"/>
              <a:gd name="connsiteX144" fmla="*/ 4728247 w 11269336"/>
              <a:gd name="connsiteY144" fmla="*/ 2159526 h 2323145"/>
              <a:gd name="connsiteX145" fmla="*/ 4723263 w 11269336"/>
              <a:gd name="connsiteY145" fmla="*/ 2153742 h 2323145"/>
              <a:gd name="connsiteX146" fmla="*/ 4702453 w 11269336"/>
              <a:gd name="connsiteY146" fmla="*/ 2151586 h 2323145"/>
              <a:gd name="connsiteX147" fmla="*/ 4678455 w 11269336"/>
              <a:gd name="connsiteY147" fmla="*/ 2156131 h 2323145"/>
              <a:gd name="connsiteX148" fmla="*/ 4593061 w 11269336"/>
              <a:gd name="connsiteY148" fmla="*/ 2171597 h 2323145"/>
              <a:gd name="connsiteX149" fmla="*/ 4579902 w 11269336"/>
              <a:gd name="connsiteY149" fmla="*/ 2177927 h 2323145"/>
              <a:gd name="connsiteX150" fmla="*/ 4533444 w 11269336"/>
              <a:gd name="connsiteY150" fmla="*/ 2181200 h 2323145"/>
              <a:gd name="connsiteX151" fmla="*/ 4492832 w 11269336"/>
              <a:gd name="connsiteY151" fmla="*/ 2188033 h 2323145"/>
              <a:gd name="connsiteX152" fmla="*/ 4467257 w 11269336"/>
              <a:gd name="connsiteY152" fmla="*/ 2196121 h 2323145"/>
              <a:gd name="connsiteX153" fmla="*/ 4459937 w 11269336"/>
              <a:gd name="connsiteY153" fmla="*/ 2195182 h 2323145"/>
              <a:gd name="connsiteX154" fmla="*/ 4433312 w 11269336"/>
              <a:gd name="connsiteY154" fmla="*/ 2199004 h 2323145"/>
              <a:gd name="connsiteX155" fmla="*/ 4420601 w 11269336"/>
              <a:gd name="connsiteY155" fmla="*/ 2205158 h 2323145"/>
              <a:gd name="connsiteX156" fmla="*/ 4405765 w 11269336"/>
              <a:gd name="connsiteY156" fmla="*/ 2199902 h 2323145"/>
              <a:gd name="connsiteX157" fmla="*/ 4401354 w 11269336"/>
              <a:gd name="connsiteY157" fmla="*/ 2194745 h 2323145"/>
              <a:gd name="connsiteX158" fmla="*/ 4383151 w 11269336"/>
              <a:gd name="connsiteY158" fmla="*/ 2201140 h 2323145"/>
              <a:gd name="connsiteX159" fmla="*/ 4366646 w 11269336"/>
              <a:gd name="connsiteY159" fmla="*/ 2198564 h 2323145"/>
              <a:gd name="connsiteX160" fmla="*/ 4354009 w 11269336"/>
              <a:gd name="connsiteY160" fmla="*/ 2204984 h 2323145"/>
              <a:gd name="connsiteX161" fmla="*/ 4348284 w 11269336"/>
              <a:gd name="connsiteY161" fmla="*/ 2205270 h 2323145"/>
              <a:gd name="connsiteX162" fmla="*/ 4333906 w 11269336"/>
              <a:gd name="connsiteY162" fmla="*/ 2205251 h 2323145"/>
              <a:gd name="connsiteX163" fmla="*/ 4308819 w 11269336"/>
              <a:gd name="connsiteY163" fmla="*/ 2203822 h 2323145"/>
              <a:gd name="connsiteX164" fmla="*/ 4301210 w 11269336"/>
              <a:gd name="connsiteY164" fmla="*/ 2204456 h 2323145"/>
              <a:gd name="connsiteX165" fmla="*/ 4283095 w 11269336"/>
              <a:gd name="connsiteY165" fmla="*/ 2198177 h 2323145"/>
              <a:gd name="connsiteX166" fmla="*/ 4250119 w 11269336"/>
              <a:gd name="connsiteY166" fmla="*/ 2196342 h 2323145"/>
              <a:gd name="connsiteX167" fmla="*/ 4189203 w 11269336"/>
              <a:gd name="connsiteY167" fmla="*/ 2178994 h 2323145"/>
              <a:gd name="connsiteX168" fmla="*/ 4154035 w 11269336"/>
              <a:gd name="connsiteY168" fmla="*/ 2171950 h 2323145"/>
              <a:gd name="connsiteX169" fmla="*/ 4129569 w 11269336"/>
              <a:gd name="connsiteY169" fmla="*/ 2163850 h 2323145"/>
              <a:gd name="connsiteX170" fmla="*/ 4061250 w 11269336"/>
              <a:gd name="connsiteY170" fmla="*/ 2159236 h 2323145"/>
              <a:gd name="connsiteX171" fmla="*/ 3945480 w 11269336"/>
              <a:gd name="connsiteY171" fmla="*/ 2158279 h 2323145"/>
              <a:gd name="connsiteX172" fmla="*/ 3921468 w 11269336"/>
              <a:gd name="connsiteY172" fmla="*/ 2156588 h 2323145"/>
              <a:gd name="connsiteX173" fmla="*/ 3903348 w 11269336"/>
              <a:gd name="connsiteY173" fmla="*/ 2149220 h 2323145"/>
              <a:gd name="connsiteX174" fmla="*/ 3901342 w 11269336"/>
              <a:gd name="connsiteY174" fmla="*/ 2142355 h 2323145"/>
              <a:gd name="connsiteX175" fmla="*/ 3888539 w 11269336"/>
              <a:gd name="connsiteY175" fmla="*/ 2140476 h 2323145"/>
              <a:gd name="connsiteX176" fmla="*/ 3885662 w 11269336"/>
              <a:gd name="connsiteY176" fmla="*/ 2138740 h 2323145"/>
              <a:gd name="connsiteX177" fmla="*/ 3868627 w 11269336"/>
              <a:gd name="connsiteY177" fmla="*/ 2130023 h 2323145"/>
              <a:gd name="connsiteX178" fmla="*/ 3819177 w 11269336"/>
              <a:gd name="connsiteY178" fmla="*/ 2142111 h 2323145"/>
              <a:gd name="connsiteX179" fmla="*/ 3769100 w 11269336"/>
              <a:gd name="connsiteY179" fmla="*/ 2131731 h 2323145"/>
              <a:gd name="connsiteX180" fmla="*/ 3562752 w 11269336"/>
              <a:gd name="connsiteY180" fmla="*/ 2131785 h 2323145"/>
              <a:gd name="connsiteX181" fmla="*/ 3541402 w 11269336"/>
              <a:gd name="connsiteY181" fmla="*/ 2106821 h 2323145"/>
              <a:gd name="connsiteX182" fmla="*/ 3365341 w 11269336"/>
              <a:gd name="connsiteY182" fmla="*/ 2077638 h 2323145"/>
              <a:gd name="connsiteX183" fmla="*/ 3170922 w 11269336"/>
              <a:gd name="connsiteY183" fmla="*/ 2115957 h 2323145"/>
              <a:gd name="connsiteX184" fmla="*/ 3156256 w 11269336"/>
              <a:gd name="connsiteY184" fmla="*/ 2124773 h 2323145"/>
              <a:gd name="connsiteX185" fmla="*/ 3140298 w 11269336"/>
              <a:gd name="connsiteY185" fmla="*/ 2129182 h 2323145"/>
              <a:gd name="connsiteX186" fmla="*/ 3138514 w 11269336"/>
              <a:gd name="connsiteY186" fmla="*/ 2128069 h 2323145"/>
              <a:gd name="connsiteX187" fmla="*/ 3120467 w 11269336"/>
              <a:gd name="connsiteY187" fmla="*/ 2128281 h 2323145"/>
              <a:gd name="connsiteX188" fmla="*/ 3116175 w 11269336"/>
              <a:gd name="connsiteY188" fmla="*/ 2131633 h 2323145"/>
              <a:gd name="connsiteX189" fmla="*/ 3103685 w 11269336"/>
              <a:gd name="connsiteY189" fmla="*/ 2132814 h 2323145"/>
              <a:gd name="connsiteX190" fmla="*/ 3078794 w 11269336"/>
              <a:gd name="connsiteY190" fmla="*/ 2137935 h 2323145"/>
              <a:gd name="connsiteX191" fmla="*/ 3074407 w 11269336"/>
              <a:gd name="connsiteY191" fmla="*/ 2136274 h 2323145"/>
              <a:gd name="connsiteX192" fmla="*/ 3037285 w 11269336"/>
              <a:gd name="connsiteY192" fmla="*/ 2139919 h 2323145"/>
              <a:gd name="connsiteX193" fmla="*/ 3036901 w 11269336"/>
              <a:gd name="connsiteY193" fmla="*/ 2138726 h 2323145"/>
              <a:gd name="connsiteX194" fmla="*/ 3026996 w 11269336"/>
              <a:gd name="connsiteY194" fmla="*/ 2134322 h 2323145"/>
              <a:gd name="connsiteX195" fmla="*/ 3007772 w 11269336"/>
              <a:gd name="connsiteY195" fmla="*/ 2128742 h 2323145"/>
              <a:gd name="connsiteX196" fmla="*/ 2965030 w 11269336"/>
              <a:gd name="connsiteY196" fmla="*/ 2100494 h 2323145"/>
              <a:gd name="connsiteX197" fmla="*/ 2926342 w 11269336"/>
              <a:gd name="connsiteY197" fmla="*/ 2104155 h 2323145"/>
              <a:gd name="connsiteX198" fmla="*/ 2918608 w 11269336"/>
              <a:gd name="connsiteY198" fmla="*/ 2104215 h 2323145"/>
              <a:gd name="connsiteX199" fmla="*/ 2918475 w 11269336"/>
              <a:gd name="connsiteY199" fmla="*/ 2103937 h 2323145"/>
              <a:gd name="connsiteX200" fmla="*/ 2910360 w 11269336"/>
              <a:gd name="connsiteY200" fmla="*/ 2103444 h 2323145"/>
              <a:gd name="connsiteX201" fmla="*/ 2904507 w 11269336"/>
              <a:gd name="connsiteY201" fmla="*/ 2104326 h 2323145"/>
              <a:gd name="connsiteX202" fmla="*/ 2889503 w 11269336"/>
              <a:gd name="connsiteY202" fmla="*/ 2104443 h 2323145"/>
              <a:gd name="connsiteX203" fmla="*/ 2884480 w 11269336"/>
              <a:gd name="connsiteY203" fmla="*/ 2102626 h 2323145"/>
              <a:gd name="connsiteX204" fmla="*/ 2882689 w 11269336"/>
              <a:gd name="connsiteY204" fmla="*/ 2099228 h 2323145"/>
              <a:gd name="connsiteX205" fmla="*/ 2881291 w 11269336"/>
              <a:gd name="connsiteY205" fmla="*/ 2099618 h 2323145"/>
              <a:gd name="connsiteX206" fmla="*/ 2853979 w 11269336"/>
              <a:gd name="connsiteY206" fmla="*/ 2090388 h 2323145"/>
              <a:gd name="connsiteX207" fmla="*/ 2791790 w 11269336"/>
              <a:gd name="connsiteY207" fmla="*/ 2080332 h 2323145"/>
              <a:gd name="connsiteX208" fmla="*/ 2755844 w 11269336"/>
              <a:gd name="connsiteY208" fmla="*/ 2078874 h 2323145"/>
              <a:gd name="connsiteX209" fmla="*/ 2657742 w 11269336"/>
              <a:gd name="connsiteY209" fmla="*/ 2070179 h 2323145"/>
              <a:gd name="connsiteX210" fmla="*/ 2559549 w 11269336"/>
              <a:gd name="connsiteY210" fmla="*/ 2057873 h 2323145"/>
              <a:gd name="connsiteX211" fmla="*/ 2512054 w 11269336"/>
              <a:gd name="connsiteY211" fmla="*/ 2031671 h 2323145"/>
              <a:gd name="connsiteX212" fmla="*/ 2506437 w 11269336"/>
              <a:gd name="connsiteY212" fmla="*/ 2030918 h 2323145"/>
              <a:gd name="connsiteX213" fmla="*/ 2491752 w 11269336"/>
              <a:gd name="connsiteY213" fmla="*/ 2033906 h 2323145"/>
              <a:gd name="connsiteX214" fmla="*/ 2486338 w 11269336"/>
              <a:gd name="connsiteY214" fmla="*/ 2035862 h 2323145"/>
              <a:gd name="connsiteX215" fmla="*/ 2478186 w 11269336"/>
              <a:gd name="connsiteY215" fmla="*/ 2036953 h 2323145"/>
              <a:gd name="connsiteX216" fmla="*/ 2477950 w 11269336"/>
              <a:gd name="connsiteY216" fmla="*/ 2036715 h 2323145"/>
              <a:gd name="connsiteX217" fmla="*/ 2470381 w 11269336"/>
              <a:gd name="connsiteY217" fmla="*/ 2038256 h 2323145"/>
              <a:gd name="connsiteX218" fmla="*/ 2433781 w 11269336"/>
              <a:gd name="connsiteY218" fmla="*/ 2049140 h 2323145"/>
              <a:gd name="connsiteX219" fmla="*/ 2381172 w 11269336"/>
              <a:gd name="connsiteY219" fmla="*/ 2030645 h 2323145"/>
              <a:gd name="connsiteX220" fmla="*/ 2360198 w 11269336"/>
              <a:gd name="connsiteY220" fmla="*/ 2029059 h 2323145"/>
              <a:gd name="connsiteX221" fmla="*/ 2348815 w 11269336"/>
              <a:gd name="connsiteY221" fmla="*/ 2026798 h 2323145"/>
              <a:gd name="connsiteX222" fmla="*/ 2347988 w 11269336"/>
              <a:gd name="connsiteY222" fmla="*/ 2025745 h 2323145"/>
              <a:gd name="connsiteX223" fmla="*/ 2312920 w 11269336"/>
              <a:gd name="connsiteY223" fmla="*/ 2036311 h 2323145"/>
              <a:gd name="connsiteX224" fmla="*/ 2307986 w 11269336"/>
              <a:gd name="connsiteY224" fmla="*/ 2035583 h 2323145"/>
              <a:gd name="connsiteX225" fmla="*/ 2285481 w 11269336"/>
              <a:gd name="connsiteY225" fmla="*/ 2045197 h 2323145"/>
              <a:gd name="connsiteX226" fmla="*/ 2273666 w 11269336"/>
              <a:gd name="connsiteY226" fmla="*/ 2048710 h 2323145"/>
              <a:gd name="connsiteX227" fmla="*/ 2270719 w 11269336"/>
              <a:gd name="connsiteY227" fmla="*/ 2052702 h 2323145"/>
              <a:gd name="connsiteX228" fmla="*/ 2253080 w 11269336"/>
              <a:gd name="connsiteY228" fmla="*/ 2056363 h 2323145"/>
              <a:gd name="connsiteX229" fmla="*/ 2250906 w 11269336"/>
              <a:gd name="connsiteY229" fmla="*/ 2055654 h 2323145"/>
              <a:gd name="connsiteX230" fmla="*/ 2236905 w 11269336"/>
              <a:gd name="connsiteY230" fmla="*/ 2062882 h 2323145"/>
              <a:gd name="connsiteX231" fmla="*/ 2225830 w 11269336"/>
              <a:gd name="connsiteY231" fmla="*/ 2074027 h 2323145"/>
              <a:gd name="connsiteX232" fmla="*/ 2073776 w 11269336"/>
              <a:gd name="connsiteY232" fmla="*/ 2089244 h 2323145"/>
              <a:gd name="connsiteX233" fmla="*/ 1948256 w 11269336"/>
              <a:gd name="connsiteY233" fmla="*/ 2146616 h 2323145"/>
              <a:gd name="connsiteX234" fmla="*/ 1865582 w 11269336"/>
              <a:gd name="connsiteY234" fmla="*/ 2153738 h 2323145"/>
              <a:gd name="connsiteX235" fmla="*/ 1835210 w 11269336"/>
              <a:gd name="connsiteY235" fmla="*/ 2134244 h 2323145"/>
              <a:gd name="connsiteX236" fmla="*/ 1632661 w 11269336"/>
              <a:gd name="connsiteY236" fmla="*/ 2173882 h 2323145"/>
              <a:gd name="connsiteX237" fmla="*/ 1579590 w 11269336"/>
              <a:gd name="connsiteY237" fmla="*/ 2173680 h 2323145"/>
              <a:gd name="connsiteX238" fmla="*/ 1535601 w 11269336"/>
              <a:gd name="connsiteY238" fmla="*/ 2194590 h 2323145"/>
              <a:gd name="connsiteX239" fmla="*/ 1515594 w 11269336"/>
              <a:gd name="connsiteY239" fmla="*/ 2189622 h 2323145"/>
              <a:gd name="connsiteX240" fmla="*/ 1512113 w 11269336"/>
              <a:gd name="connsiteY240" fmla="*/ 2188534 h 2323145"/>
              <a:gd name="connsiteX241" fmla="*/ 1498838 w 11269336"/>
              <a:gd name="connsiteY241" fmla="*/ 2189213 h 2323145"/>
              <a:gd name="connsiteX242" fmla="*/ 1494279 w 11269336"/>
              <a:gd name="connsiteY242" fmla="*/ 2183112 h 2323145"/>
              <a:gd name="connsiteX243" fmla="*/ 1473714 w 11269336"/>
              <a:gd name="connsiteY243" fmla="*/ 2179625 h 2323145"/>
              <a:gd name="connsiteX244" fmla="*/ 1449503 w 11269336"/>
              <a:gd name="connsiteY244" fmla="*/ 2182633 h 2323145"/>
              <a:gd name="connsiteX245" fmla="*/ 1266687 w 11269336"/>
              <a:gd name="connsiteY245" fmla="*/ 2212688 h 2323145"/>
              <a:gd name="connsiteX246" fmla="*/ 1239614 w 11269336"/>
              <a:gd name="connsiteY246" fmla="*/ 2209727 h 2323145"/>
              <a:gd name="connsiteX247" fmla="*/ 1202436 w 11269336"/>
              <a:gd name="connsiteY247" fmla="*/ 2209817 h 2323145"/>
              <a:gd name="connsiteX248" fmla="*/ 1136097 w 11269336"/>
              <a:gd name="connsiteY248" fmla="*/ 2205112 h 2323145"/>
              <a:gd name="connsiteX249" fmla="*/ 988232 w 11269336"/>
              <a:gd name="connsiteY249" fmla="*/ 2235635 h 2323145"/>
              <a:gd name="connsiteX250" fmla="*/ 981959 w 11269336"/>
              <a:gd name="connsiteY250" fmla="*/ 2231607 h 2323145"/>
              <a:gd name="connsiteX251" fmla="*/ 938600 w 11269336"/>
              <a:gd name="connsiteY251" fmla="*/ 2238113 h 2323145"/>
              <a:gd name="connsiteX252" fmla="*/ 791788 w 11269336"/>
              <a:gd name="connsiteY252" fmla="*/ 2293224 h 2323145"/>
              <a:gd name="connsiteX253" fmla="*/ 706914 w 11269336"/>
              <a:gd name="connsiteY253" fmla="*/ 2305046 h 2323145"/>
              <a:gd name="connsiteX254" fmla="*/ 675971 w 11269336"/>
              <a:gd name="connsiteY254" fmla="*/ 2304030 h 2323145"/>
              <a:gd name="connsiteX255" fmla="*/ 624180 w 11269336"/>
              <a:gd name="connsiteY255" fmla="*/ 2302650 h 2323145"/>
              <a:gd name="connsiteX256" fmla="*/ 583453 w 11269336"/>
              <a:gd name="connsiteY256" fmla="*/ 2288788 h 2323145"/>
              <a:gd name="connsiteX257" fmla="*/ 540946 w 11269336"/>
              <a:gd name="connsiteY257" fmla="*/ 2292721 h 2323145"/>
              <a:gd name="connsiteX258" fmla="*/ 533680 w 11269336"/>
              <a:gd name="connsiteY258" fmla="*/ 2310233 h 2323145"/>
              <a:gd name="connsiteX259" fmla="*/ 487366 w 11269336"/>
              <a:gd name="connsiteY259" fmla="*/ 2309053 h 2323145"/>
              <a:gd name="connsiteX260" fmla="*/ 416820 w 11269336"/>
              <a:gd name="connsiteY260" fmla="*/ 2305443 h 2323145"/>
              <a:gd name="connsiteX261" fmla="*/ 376805 w 11269336"/>
              <a:gd name="connsiteY261" fmla="*/ 2307647 h 2323145"/>
              <a:gd name="connsiteX262" fmla="*/ 266777 w 11269336"/>
              <a:gd name="connsiteY262" fmla="*/ 2309012 h 2323145"/>
              <a:gd name="connsiteX263" fmla="*/ 156013 w 11269336"/>
              <a:gd name="connsiteY263" fmla="*/ 2306832 h 2323145"/>
              <a:gd name="connsiteX264" fmla="*/ 87258 w 11269336"/>
              <a:gd name="connsiteY264" fmla="*/ 2285511 h 2323145"/>
              <a:gd name="connsiteX265" fmla="*/ 23798 w 11269336"/>
              <a:gd name="connsiteY265" fmla="*/ 2281822 h 2323145"/>
              <a:gd name="connsiteX266" fmla="*/ 0 w 11269336"/>
              <a:gd name="connsiteY266" fmla="*/ 2285369 h 2323145"/>
              <a:gd name="connsiteX267" fmla="*/ 0 w 11269336"/>
              <a:gd name="connsiteY26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742561 w 11269336"/>
              <a:gd name="connsiteY18" fmla="*/ 50043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114263 w 11269336"/>
              <a:gd name="connsiteY21" fmla="*/ 709213 h 2323145"/>
              <a:gd name="connsiteX22" fmla="*/ 9028928 w 11269336"/>
              <a:gd name="connsiteY22" fmla="*/ 745350 h 2323145"/>
              <a:gd name="connsiteX23" fmla="*/ 8977138 w 11269336"/>
              <a:gd name="connsiteY23" fmla="*/ 774970 h 2323145"/>
              <a:gd name="connsiteX24" fmla="*/ 8947030 w 11269336"/>
              <a:gd name="connsiteY24" fmla="*/ 814934 h 2323145"/>
              <a:gd name="connsiteX25" fmla="*/ 8914746 w 11269336"/>
              <a:gd name="connsiteY25" fmla="*/ 826428 h 2323145"/>
              <a:gd name="connsiteX26" fmla="*/ 8917778 w 11269336"/>
              <a:gd name="connsiteY26" fmla="*/ 835198 h 2323145"/>
              <a:gd name="connsiteX27" fmla="*/ 8905560 w 11269336"/>
              <a:gd name="connsiteY27" fmla="*/ 838358 h 2323145"/>
              <a:gd name="connsiteX28" fmla="*/ 8897564 w 11269336"/>
              <a:gd name="connsiteY28" fmla="*/ 834287 h 2323145"/>
              <a:gd name="connsiteX29" fmla="*/ 8878040 w 11269336"/>
              <a:gd name="connsiteY29" fmla="*/ 844150 h 2323145"/>
              <a:gd name="connsiteX30" fmla="*/ 8882654 w 11269336"/>
              <a:gd name="connsiteY30" fmla="*/ 892768 h 2323145"/>
              <a:gd name="connsiteX31" fmla="*/ 8795998 w 11269336"/>
              <a:gd name="connsiteY31" fmla="*/ 863337 h 2323145"/>
              <a:gd name="connsiteX32" fmla="*/ 8776970 w 11269336"/>
              <a:gd name="connsiteY32" fmla="*/ 885177 h 2323145"/>
              <a:gd name="connsiteX33" fmla="*/ 8755719 w 11269336"/>
              <a:gd name="connsiteY33" fmla="*/ 889754 h 2323145"/>
              <a:gd name="connsiteX34" fmla="*/ 8743257 w 11269336"/>
              <a:gd name="connsiteY34" fmla="*/ 904723 h 2323145"/>
              <a:gd name="connsiteX35" fmla="*/ 8721366 w 11269336"/>
              <a:gd name="connsiteY35" fmla="*/ 904711 h 2323145"/>
              <a:gd name="connsiteX36" fmla="*/ 8678353 w 11269336"/>
              <a:gd name="connsiteY36" fmla="*/ 926318 h 2323145"/>
              <a:gd name="connsiteX37" fmla="*/ 8636849 w 11269336"/>
              <a:gd name="connsiteY37" fmla="*/ 937900 h 2323145"/>
              <a:gd name="connsiteX38" fmla="*/ 8620213 w 11269336"/>
              <a:gd name="connsiteY38" fmla="*/ 943068 h 2323145"/>
              <a:gd name="connsiteX39" fmla="*/ 8612581 w 11269336"/>
              <a:gd name="connsiteY39" fmla="*/ 952695 h 2323145"/>
              <a:gd name="connsiteX40" fmla="*/ 8589038 w 11269336"/>
              <a:gd name="connsiteY40" fmla="*/ 963892 h 2323145"/>
              <a:gd name="connsiteX41" fmla="*/ 8579950 w 11269336"/>
              <a:gd name="connsiteY41" fmla="*/ 960899 h 2323145"/>
              <a:gd name="connsiteX42" fmla="*/ 8579319 w 11269336"/>
              <a:gd name="connsiteY42" fmla="*/ 965630 h 2323145"/>
              <a:gd name="connsiteX43" fmla="*/ 8547429 w 11269336"/>
              <a:gd name="connsiteY43" fmla="*/ 984506 h 2323145"/>
              <a:gd name="connsiteX44" fmla="*/ 8478704 w 11269336"/>
              <a:gd name="connsiteY44" fmla="*/ 1025490 h 2323145"/>
              <a:gd name="connsiteX45" fmla="*/ 8461421 w 11269336"/>
              <a:gd name="connsiteY45" fmla="*/ 1035512 h 2323145"/>
              <a:gd name="connsiteX46" fmla="*/ 8445003 w 11269336"/>
              <a:gd name="connsiteY46" fmla="*/ 1036851 h 2323145"/>
              <a:gd name="connsiteX47" fmla="*/ 8357350 w 11269336"/>
              <a:gd name="connsiteY47" fmla="*/ 1060213 h 2323145"/>
              <a:gd name="connsiteX48" fmla="*/ 8335565 w 11269336"/>
              <a:gd name="connsiteY48" fmla="*/ 1061151 h 2323145"/>
              <a:gd name="connsiteX49" fmla="*/ 8325267 w 11269336"/>
              <a:gd name="connsiteY49" fmla="*/ 1055919 h 2323145"/>
              <a:gd name="connsiteX50" fmla="*/ 8293586 w 11269336"/>
              <a:gd name="connsiteY50" fmla="*/ 1076144 h 2323145"/>
              <a:gd name="connsiteX51" fmla="*/ 8242405 w 11269336"/>
              <a:gd name="connsiteY51" fmla="*/ 1095960 h 2323145"/>
              <a:gd name="connsiteX52" fmla="*/ 8197391 w 11269336"/>
              <a:gd name="connsiteY52" fmla="*/ 1107746 h 2323145"/>
              <a:gd name="connsiteX53" fmla="*/ 8081474 w 11269336"/>
              <a:gd name="connsiteY53" fmla="*/ 1130125 h 2323145"/>
              <a:gd name="connsiteX54" fmla="*/ 8053585 w 11269336"/>
              <a:gd name="connsiteY54" fmla="*/ 1129169 h 2323145"/>
              <a:gd name="connsiteX55" fmla="*/ 8038422 w 11269336"/>
              <a:gd name="connsiteY55" fmla="*/ 1119092 h 2323145"/>
              <a:gd name="connsiteX56" fmla="*/ 8029450 w 11269336"/>
              <a:gd name="connsiteY56" fmla="*/ 1125592 h 2323145"/>
              <a:gd name="connsiteX57" fmla="*/ 7959552 w 11269336"/>
              <a:gd name="connsiteY57" fmla="*/ 1140188 h 2323145"/>
              <a:gd name="connsiteX58" fmla="*/ 7914188 w 11269336"/>
              <a:gd name="connsiteY58" fmla="*/ 1150862 h 2323145"/>
              <a:gd name="connsiteX59" fmla="*/ 7914918 w 11269336"/>
              <a:gd name="connsiteY59" fmla="*/ 1168758 h 2323145"/>
              <a:gd name="connsiteX60" fmla="*/ 7875510 w 11269336"/>
              <a:gd name="connsiteY60" fmla="*/ 1183153 h 2323145"/>
              <a:gd name="connsiteX61" fmla="*/ 7829932 w 11269336"/>
              <a:gd name="connsiteY61" fmla="*/ 1180782 h 2323145"/>
              <a:gd name="connsiteX62" fmla="*/ 7779182 w 11269336"/>
              <a:gd name="connsiteY62" fmla="*/ 1192665 h 2323145"/>
              <a:gd name="connsiteX63" fmla="*/ 7748774 w 11269336"/>
              <a:gd name="connsiteY63" fmla="*/ 1199586 h 2323145"/>
              <a:gd name="connsiteX64" fmla="*/ 7671846 w 11269336"/>
              <a:gd name="connsiteY64" fmla="*/ 1231966 h 2323145"/>
              <a:gd name="connsiteX65" fmla="*/ 7554146 w 11269336"/>
              <a:gd name="connsiteY65" fmla="*/ 1319748 h 2323145"/>
              <a:gd name="connsiteX66" fmla="*/ 7515052 w 11269336"/>
              <a:gd name="connsiteY66" fmla="*/ 1336718 h 2323145"/>
              <a:gd name="connsiteX67" fmla="*/ 7507193 w 11269336"/>
              <a:gd name="connsiteY67" fmla="*/ 1334617 h 2323145"/>
              <a:gd name="connsiteX68" fmla="*/ 7461694 w 11269336"/>
              <a:gd name="connsiteY68" fmla="*/ 1375866 h 2323145"/>
              <a:gd name="connsiteX69" fmla="*/ 7377571 w 11269336"/>
              <a:gd name="connsiteY69" fmla="*/ 1400128 h 2323145"/>
              <a:gd name="connsiteX70" fmla="*/ 7311261 w 11269336"/>
              <a:gd name="connsiteY70" fmla="*/ 1412652 h 2323145"/>
              <a:gd name="connsiteX71" fmla="*/ 7275307 w 11269336"/>
              <a:gd name="connsiteY71" fmla="*/ 1422171 h 2323145"/>
              <a:gd name="connsiteX72" fmla="*/ 7247783 w 11269336"/>
              <a:gd name="connsiteY72" fmla="*/ 1426330 h 2323145"/>
              <a:gd name="connsiteX73" fmla="*/ 7185047 w 11269336"/>
              <a:gd name="connsiteY73" fmla="*/ 1451812 h 2323145"/>
              <a:gd name="connsiteX74" fmla="*/ 7084117 w 11269336"/>
              <a:gd name="connsiteY74" fmla="*/ 1500281 h 2323145"/>
              <a:gd name="connsiteX75" fmla="*/ 7062011 w 11269336"/>
              <a:gd name="connsiteY75" fmla="*/ 1509183 h 2323145"/>
              <a:gd name="connsiteX76" fmla="*/ 7040555 w 11269336"/>
              <a:gd name="connsiteY76" fmla="*/ 1511207 h 2323145"/>
              <a:gd name="connsiteX77" fmla="*/ 7033438 w 11269336"/>
              <a:gd name="connsiteY77" fmla="*/ 1506772 h 2323145"/>
              <a:gd name="connsiteX78" fmla="*/ 7020886 w 11269336"/>
              <a:gd name="connsiteY78" fmla="*/ 1510764 h 2323145"/>
              <a:gd name="connsiteX79" fmla="*/ 7017033 w 11269336"/>
              <a:gd name="connsiteY79" fmla="*/ 1510650 h 2323145"/>
              <a:gd name="connsiteX80" fmla="*/ 6995460 w 11269336"/>
              <a:gd name="connsiteY80" fmla="*/ 1511173 h 2323145"/>
              <a:gd name="connsiteX81" fmla="*/ 6962144 w 11269336"/>
              <a:gd name="connsiteY81" fmla="*/ 1541508 h 2323145"/>
              <a:gd name="connsiteX82" fmla="*/ 6910674 w 11269336"/>
              <a:gd name="connsiteY82" fmla="*/ 1554793 h 2323145"/>
              <a:gd name="connsiteX83" fmla="*/ 6732152 w 11269336"/>
              <a:gd name="connsiteY83" fmla="*/ 1642538 h 2323145"/>
              <a:gd name="connsiteX84" fmla="*/ 6694106 w 11269336"/>
              <a:gd name="connsiteY84" fmla="*/ 1632377 h 2323145"/>
              <a:gd name="connsiteX85" fmla="*/ 6617223 w 11269336"/>
              <a:gd name="connsiteY85" fmla="*/ 1659889 h 2323145"/>
              <a:gd name="connsiteX86" fmla="*/ 6521138 w 11269336"/>
              <a:gd name="connsiteY86" fmla="*/ 1744340 h 2323145"/>
              <a:gd name="connsiteX87" fmla="*/ 6380677 w 11269336"/>
              <a:gd name="connsiteY87" fmla="*/ 1796883 h 2323145"/>
              <a:gd name="connsiteX88" fmla="*/ 6374897 w 11269336"/>
              <a:gd name="connsiteY88" fmla="*/ 1809910 h 2323145"/>
              <a:gd name="connsiteX89" fmla="*/ 6364545 w 11269336"/>
              <a:gd name="connsiteY89" fmla="*/ 1820090 h 2323145"/>
              <a:gd name="connsiteX90" fmla="*/ 6362126 w 11269336"/>
              <a:gd name="connsiteY90" fmla="*/ 1819991 h 2323145"/>
              <a:gd name="connsiteX91" fmla="*/ 6346673 w 11269336"/>
              <a:gd name="connsiteY91" fmla="*/ 1827824 h 2323145"/>
              <a:gd name="connsiteX92" fmla="*/ 6345588 w 11269336"/>
              <a:gd name="connsiteY92" fmla="*/ 1832232 h 2323145"/>
              <a:gd name="connsiteX93" fmla="*/ 6335708 w 11269336"/>
              <a:gd name="connsiteY93" fmla="*/ 1838451 h 2323145"/>
              <a:gd name="connsiteX94" fmla="*/ 6318182 w 11269336"/>
              <a:gd name="connsiteY94" fmla="*/ 1852975 h 2323145"/>
              <a:gd name="connsiteX95" fmla="*/ 6313084 w 11269336"/>
              <a:gd name="connsiteY95" fmla="*/ 1853561 h 2323145"/>
              <a:gd name="connsiteX96" fmla="*/ 6283816 w 11269336"/>
              <a:gd name="connsiteY96" fmla="*/ 1872148 h 2323145"/>
              <a:gd name="connsiteX97" fmla="*/ 6282550 w 11269336"/>
              <a:gd name="connsiteY97" fmla="*/ 1871392 h 2323145"/>
              <a:gd name="connsiteX98" fmla="*/ 6270527 w 11269336"/>
              <a:gd name="connsiteY98" fmla="*/ 1872208 h 2323145"/>
              <a:gd name="connsiteX99" fmla="*/ 6249518 w 11269336"/>
              <a:gd name="connsiteY99" fmla="*/ 1876079 h 2323145"/>
              <a:gd name="connsiteX100" fmla="*/ 6190386 w 11269336"/>
              <a:gd name="connsiteY100" fmla="*/ 1872478 h 2323145"/>
              <a:gd name="connsiteX101" fmla="*/ 6159777 w 11269336"/>
              <a:gd name="connsiteY101" fmla="*/ 1891745 h 2323145"/>
              <a:gd name="connsiteX102" fmla="*/ 6153131 w 11269336"/>
              <a:gd name="connsiteY102" fmla="*/ 1895079 h 2323145"/>
              <a:gd name="connsiteX103" fmla="*/ 6152798 w 11269336"/>
              <a:gd name="connsiteY103" fmla="*/ 1894920 h 2323145"/>
              <a:gd name="connsiteX104" fmla="*/ 6145388 w 11269336"/>
              <a:gd name="connsiteY104" fmla="*/ 1897990 h 2323145"/>
              <a:gd name="connsiteX105" fmla="*/ 6141014 w 11269336"/>
              <a:gd name="connsiteY105" fmla="*/ 1901155 h 2323145"/>
              <a:gd name="connsiteX106" fmla="*/ 6128122 w 11269336"/>
              <a:gd name="connsiteY106" fmla="*/ 1907623 h 2323145"/>
              <a:gd name="connsiteX107" fmla="*/ 6122351 w 11269336"/>
              <a:gd name="connsiteY107" fmla="*/ 1908359 h 2323145"/>
              <a:gd name="connsiteX108" fmla="*/ 6064750 w 11269336"/>
              <a:gd name="connsiteY108" fmla="*/ 1896394 h 2323145"/>
              <a:gd name="connsiteX109" fmla="*/ 5964230 w 11269336"/>
              <a:gd name="connsiteY109" fmla="*/ 1910038 h 2323145"/>
              <a:gd name="connsiteX110" fmla="*/ 5865399 w 11269336"/>
              <a:gd name="connsiteY110" fmla="*/ 1926966 h 2323145"/>
              <a:gd name="connsiteX111" fmla="*/ 5829951 w 11269336"/>
              <a:gd name="connsiteY111" fmla="*/ 1934755 h 2323145"/>
              <a:gd name="connsiteX112" fmla="*/ 5765285 w 11269336"/>
              <a:gd name="connsiteY112" fmla="*/ 1941322 h 2323145"/>
              <a:gd name="connsiteX113" fmla="*/ 5734750 w 11269336"/>
              <a:gd name="connsiteY113" fmla="*/ 1939793 h 2323145"/>
              <a:gd name="connsiteX114" fmla="*/ 5733569 w 11269336"/>
              <a:gd name="connsiteY114" fmla="*/ 1940505 h 2323145"/>
              <a:gd name="connsiteX115" fmla="*/ 5730329 w 11269336"/>
              <a:gd name="connsiteY115" fmla="*/ 1937845 h 2323145"/>
              <a:gd name="connsiteX116" fmla="*/ 5724661 w 11269336"/>
              <a:gd name="connsiteY116" fmla="*/ 1937455 h 2323145"/>
              <a:gd name="connsiteX117" fmla="*/ 5710186 w 11269336"/>
              <a:gd name="connsiteY117" fmla="*/ 1941370 h 2323145"/>
              <a:gd name="connsiteX118" fmla="*/ 5704910 w 11269336"/>
              <a:gd name="connsiteY118" fmla="*/ 1943663 h 2323145"/>
              <a:gd name="connsiteX119" fmla="*/ 5696836 w 11269336"/>
              <a:gd name="connsiteY119" fmla="*/ 1945271 h 2323145"/>
              <a:gd name="connsiteX120" fmla="*/ 5696583 w 11269336"/>
              <a:gd name="connsiteY120" fmla="*/ 1945050 h 2323145"/>
              <a:gd name="connsiteX121" fmla="*/ 5689123 w 11269336"/>
              <a:gd name="connsiteY121" fmla="*/ 1947067 h 2323145"/>
              <a:gd name="connsiteX122" fmla="*/ 5653291 w 11269336"/>
              <a:gd name="connsiteY122" fmla="*/ 1960245 h 2323145"/>
              <a:gd name="connsiteX123" fmla="*/ 5599385 w 11269336"/>
              <a:gd name="connsiteY123" fmla="*/ 1945198 h 2323145"/>
              <a:gd name="connsiteX124" fmla="*/ 5578300 w 11269336"/>
              <a:gd name="connsiteY124" fmla="*/ 1944963 h 2323145"/>
              <a:gd name="connsiteX125" fmla="*/ 5566758 w 11269336"/>
              <a:gd name="connsiteY125" fmla="*/ 1943441 h 2323145"/>
              <a:gd name="connsiteX126" fmla="*/ 5565857 w 11269336"/>
              <a:gd name="connsiteY126" fmla="*/ 1942445 h 2323145"/>
              <a:gd name="connsiteX127" fmla="*/ 5531534 w 11269336"/>
              <a:gd name="connsiteY127" fmla="*/ 1955208 h 2323145"/>
              <a:gd name="connsiteX128" fmla="*/ 5526552 w 11269336"/>
              <a:gd name="connsiteY128" fmla="*/ 1954799 h 2323145"/>
              <a:gd name="connsiteX129" fmla="*/ 5504723 w 11269336"/>
              <a:gd name="connsiteY129" fmla="*/ 1965811 h 2323145"/>
              <a:gd name="connsiteX130" fmla="*/ 5493156 w 11269336"/>
              <a:gd name="connsiteY130" fmla="*/ 1970063 h 2323145"/>
              <a:gd name="connsiteX131" fmla="*/ 5490486 w 11269336"/>
              <a:gd name="connsiteY131" fmla="*/ 1974227 h 2323145"/>
              <a:gd name="connsiteX132" fmla="*/ 5473107 w 11269336"/>
              <a:gd name="connsiteY132" fmla="*/ 1979001 h 2323145"/>
              <a:gd name="connsiteX133" fmla="*/ 5470885 w 11269336"/>
              <a:gd name="connsiteY133" fmla="*/ 1978432 h 2323145"/>
              <a:gd name="connsiteX134" fmla="*/ 5457393 w 11269336"/>
              <a:gd name="connsiteY134" fmla="*/ 1986525 h 2323145"/>
              <a:gd name="connsiteX135" fmla="*/ 5447102 w 11269336"/>
              <a:gd name="connsiteY135" fmla="*/ 1998329 h 2323145"/>
              <a:gd name="connsiteX136" fmla="*/ 5159151 w 11269336"/>
              <a:gd name="connsiteY136" fmla="*/ 2029640 h 2323145"/>
              <a:gd name="connsiteX137" fmla="*/ 5041688 w 11269336"/>
              <a:gd name="connsiteY137" fmla="*/ 2022334 h 2323145"/>
              <a:gd name="connsiteX138" fmla="*/ 4860988 w 11269336"/>
              <a:gd name="connsiteY138" fmla="*/ 2135698 h 2323145"/>
              <a:gd name="connsiteX139" fmla="*/ 4807902 w 11269336"/>
              <a:gd name="connsiteY139" fmla="*/ 2138894 h 2323145"/>
              <a:gd name="connsiteX140" fmla="*/ 4765388 w 11269336"/>
              <a:gd name="connsiteY140" fmla="*/ 2162525 h 2323145"/>
              <a:gd name="connsiteX141" fmla="*/ 4745033 w 11269336"/>
              <a:gd name="connsiteY141" fmla="*/ 2158859 h 2323145"/>
              <a:gd name="connsiteX142" fmla="*/ 4741475 w 11269336"/>
              <a:gd name="connsiteY142" fmla="*/ 2157998 h 2323145"/>
              <a:gd name="connsiteX143" fmla="*/ 4728247 w 11269336"/>
              <a:gd name="connsiteY143" fmla="*/ 2159526 h 2323145"/>
              <a:gd name="connsiteX144" fmla="*/ 4723263 w 11269336"/>
              <a:gd name="connsiteY144" fmla="*/ 2153742 h 2323145"/>
              <a:gd name="connsiteX145" fmla="*/ 4702453 w 11269336"/>
              <a:gd name="connsiteY145" fmla="*/ 2151586 h 2323145"/>
              <a:gd name="connsiteX146" fmla="*/ 4678455 w 11269336"/>
              <a:gd name="connsiteY146" fmla="*/ 2156131 h 2323145"/>
              <a:gd name="connsiteX147" fmla="*/ 4593061 w 11269336"/>
              <a:gd name="connsiteY147" fmla="*/ 2171597 h 2323145"/>
              <a:gd name="connsiteX148" fmla="*/ 4579902 w 11269336"/>
              <a:gd name="connsiteY148" fmla="*/ 2177927 h 2323145"/>
              <a:gd name="connsiteX149" fmla="*/ 4533444 w 11269336"/>
              <a:gd name="connsiteY149" fmla="*/ 2181200 h 2323145"/>
              <a:gd name="connsiteX150" fmla="*/ 4492832 w 11269336"/>
              <a:gd name="connsiteY150" fmla="*/ 2188033 h 2323145"/>
              <a:gd name="connsiteX151" fmla="*/ 4467257 w 11269336"/>
              <a:gd name="connsiteY151" fmla="*/ 2196121 h 2323145"/>
              <a:gd name="connsiteX152" fmla="*/ 4459937 w 11269336"/>
              <a:gd name="connsiteY152" fmla="*/ 2195182 h 2323145"/>
              <a:gd name="connsiteX153" fmla="*/ 4433312 w 11269336"/>
              <a:gd name="connsiteY153" fmla="*/ 2199004 h 2323145"/>
              <a:gd name="connsiteX154" fmla="*/ 4420601 w 11269336"/>
              <a:gd name="connsiteY154" fmla="*/ 2205158 h 2323145"/>
              <a:gd name="connsiteX155" fmla="*/ 4405765 w 11269336"/>
              <a:gd name="connsiteY155" fmla="*/ 2199902 h 2323145"/>
              <a:gd name="connsiteX156" fmla="*/ 4401354 w 11269336"/>
              <a:gd name="connsiteY156" fmla="*/ 2194745 h 2323145"/>
              <a:gd name="connsiteX157" fmla="*/ 4383151 w 11269336"/>
              <a:gd name="connsiteY157" fmla="*/ 2201140 h 2323145"/>
              <a:gd name="connsiteX158" fmla="*/ 4366646 w 11269336"/>
              <a:gd name="connsiteY158" fmla="*/ 2198564 h 2323145"/>
              <a:gd name="connsiteX159" fmla="*/ 4354009 w 11269336"/>
              <a:gd name="connsiteY159" fmla="*/ 2204984 h 2323145"/>
              <a:gd name="connsiteX160" fmla="*/ 4348284 w 11269336"/>
              <a:gd name="connsiteY160" fmla="*/ 2205270 h 2323145"/>
              <a:gd name="connsiteX161" fmla="*/ 4333906 w 11269336"/>
              <a:gd name="connsiteY161" fmla="*/ 2205251 h 2323145"/>
              <a:gd name="connsiteX162" fmla="*/ 4308819 w 11269336"/>
              <a:gd name="connsiteY162" fmla="*/ 2203822 h 2323145"/>
              <a:gd name="connsiteX163" fmla="*/ 4301210 w 11269336"/>
              <a:gd name="connsiteY163" fmla="*/ 2204456 h 2323145"/>
              <a:gd name="connsiteX164" fmla="*/ 4283095 w 11269336"/>
              <a:gd name="connsiteY164" fmla="*/ 2198177 h 2323145"/>
              <a:gd name="connsiteX165" fmla="*/ 4250119 w 11269336"/>
              <a:gd name="connsiteY165" fmla="*/ 2196342 h 2323145"/>
              <a:gd name="connsiteX166" fmla="*/ 4189203 w 11269336"/>
              <a:gd name="connsiteY166" fmla="*/ 2178994 h 2323145"/>
              <a:gd name="connsiteX167" fmla="*/ 4154035 w 11269336"/>
              <a:gd name="connsiteY167" fmla="*/ 2171950 h 2323145"/>
              <a:gd name="connsiteX168" fmla="*/ 4129569 w 11269336"/>
              <a:gd name="connsiteY168" fmla="*/ 2163850 h 2323145"/>
              <a:gd name="connsiteX169" fmla="*/ 4061250 w 11269336"/>
              <a:gd name="connsiteY169" fmla="*/ 2159236 h 2323145"/>
              <a:gd name="connsiteX170" fmla="*/ 3945480 w 11269336"/>
              <a:gd name="connsiteY170" fmla="*/ 2158279 h 2323145"/>
              <a:gd name="connsiteX171" fmla="*/ 3921468 w 11269336"/>
              <a:gd name="connsiteY171" fmla="*/ 2156588 h 2323145"/>
              <a:gd name="connsiteX172" fmla="*/ 3903348 w 11269336"/>
              <a:gd name="connsiteY172" fmla="*/ 2149220 h 2323145"/>
              <a:gd name="connsiteX173" fmla="*/ 3901342 w 11269336"/>
              <a:gd name="connsiteY173" fmla="*/ 2142355 h 2323145"/>
              <a:gd name="connsiteX174" fmla="*/ 3888539 w 11269336"/>
              <a:gd name="connsiteY174" fmla="*/ 2140476 h 2323145"/>
              <a:gd name="connsiteX175" fmla="*/ 3885662 w 11269336"/>
              <a:gd name="connsiteY175" fmla="*/ 2138740 h 2323145"/>
              <a:gd name="connsiteX176" fmla="*/ 3868627 w 11269336"/>
              <a:gd name="connsiteY176" fmla="*/ 2130023 h 2323145"/>
              <a:gd name="connsiteX177" fmla="*/ 3819177 w 11269336"/>
              <a:gd name="connsiteY177" fmla="*/ 2142111 h 2323145"/>
              <a:gd name="connsiteX178" fmla="*/ 3769100 w 11269336"/>
              <a:gd name="connsiteY178" fmla="*/ 2131731 h 2323145"/>
              <a:gd name="connsiteX179" fmla="*/ 3562752 w 11269336"/>
              <a:gd name="connsiteY179" fmla="*/ 2131785 h 2323145"/>
              <a:gd name="connsiteX180" fmla="*/ 3541402 w 11269336"/>
              <a:gd name="connsiteY180" fmla="*/ 2106821 h 2323145"/>
              <a:gd name="connsiteX181" fmla="*/ 3365341 w 11269336"/>
              <a:gd name="connsiteY181" fmla="*/ 2077638 h 2323145"/>
              <a:gd name="connsiteX182" fmla="*/ 3170922 w 11269336"/>
              <a:gd name="connsiteY182" fmla="*/ 2115957 h 2323145"/>
              <a:gd name="connsiteX183" fmla="*/ 3156256 w 11269336"/>
              <a:gd name="connsiteY183" fmla="*/ 2124773 h 2323145"/>
              <a:gd name="connsiteX184" fmla="*/ 3140298 w 11269336"/>
              <a:gd name="connsiteY184" fmla="*/ 2129182 h 2323145"/>
              <a:gd name="connsiteX185" fmla="*/ 3138514 w 11269336"/>
              <a:gd name="connsiteY185" fmla="*/ 2128069 h 2323145"/>
              <a:gd name="connsiteX186" fmla="*/ 3120467 w 11269336"/>
              <a:gd name="connsiteY186" fmla="*/ 2128281 h 2323145"/>
              <a:gd name="connsiteX187" fmla="*/ 3116175 w 11269336"/>
              <a:gd name="connsiteY187" fmla="*/ 2131633 h 2323145"/>
              <a:gd name="connsiteX188" fmla="*/ 3103685 w 11269336"/>
              <a:gd name="connsiteY188" fmla="*/ 2132814 h 2323145"/>
              <a:gd name="connsiteX189" fmla="*/ 3078794 w 11269336"/>
              <a:gd name="connsiteY189" fmla="*/ 2137935 h 2323145"/>
              <a:gd name="connsiteX190" fmla="*/ 3074407 w 11269336"/>
              <a:gd name="connsiteY190" fmla="*/ 2136274 h 2323145"/>
              <a:gd name="connsiteX191" fmla="*/ 3037285 w 11269336"/>
              <a:gd name="connsiteY191" fmla="*/ 2139919 h 2323145"/>
              <a:gd name="connsiteX192" fmla="*/ 3036901 w 11269336"/>
              <a:gd name="connsiteY192" fmla="*/ 2138726 h 2323145"/>
              <a:gd name="connsiteX193" fmla="*/ 3026996 w 11269336"/>
              <a:gd name="connsiteY193" fmla="*/ 2134322 h 2323145"/>
              <a:gd name="connsiteX194" fmla="*/ 3007772 w 11269336"/>
              <a:gd name="connsiteY194" fmla="*/ 2128742 h 2323145"/>
              <a:gd name="connsiteX195" fmla="*/ 2965030 w 11269336"/>
              <a:gd name="connsiteY195" fmla="*/ 2100494 h 2323145"/>
              <a:gd name="connsiteX196" fmla="*/ 2926342 w 11269336"/>
              <a:gd name="connsiteY196" fmla="*/ 2104155 h 2323145"/>
              <a:gd name="connsiteX197" fmla="*/ 2918608 w 11269336"/>
              <a:gd name="connsiteY197" fmla="*/ 2104215 h 2323145"/>
              <a:gd name="connsiteX198" fmla="*/ 2918475 w 11269336"/>
              <a:gd name="connsiteY198" fmla="*/ 2103937 h 2323145"/>
              <a:gd name="connsiteX199" fmla="*/ 2910360 w 11269336"/>
              <a:gd name="connsiteY199" fmla="*/ 2103444 h 2323145"/>
              <a:gd name="connsiteX200" fmla="*/ 2904507 w 11269336"/>
              <a:gd name="connsiteY200" fmla="*/ 2104326 h 2323145"/>
              <a:gd name="connsiteX201" fmla="*/ 2889503 w 11269336"/>
              <a:gd name="connsiteY201" fmla="*/ 2104443 h 2323145"/>
              <a:gd name="connsiteX202" fmla="*/ 2884480 w 11269336"/>
              <a:gd name="connsiteY202" fmla="*/ 2102626 h 2323145"/>
              <a:gd name="connsiteX203" fmla="*/ 2882689 w 11269336"/>
              <a:gd name="connsiteY203" fmla="*/ 2099228 h 2323145"/>
              <a:gd name="connsiteX204" fmla="*/ 2881291 w 11269336"/>
              <a:gd name="connsiteY204" fmla="*/ 2099618 h 2323145"/>
              <a:gd name="connsiteX205" fmla="*/ 2853979 w 11269336"/>
              <a:gd name="connsiteY205" fmla="*/ 2090388 h 2323145"/>
              <a:gd name="connsiteX206" fmla="*/ 2791790 w 11269336"/>
              <a:gd name="connsiteY206" fmla="*/ 2080332 h 2323145"/>
              <a:gd name="connsiteX207" fmla="*/ 2755844 w 11269336"/>
              <a:gd name="connsiteY207" fmla="*/ 2078874 h 2323145"/>
              <a:gd name="connsiteX208" fmla="*/ 2657742 w 11269336"/>
              <a:gd name="connsiteY208" fmla="*/ 2070179 h 2323145"/>
              <a:gd name="connsiteX209" fmla="*/ 2559549 w 11269336"/>
              <a:gd name="connsiteY209" fmla="*/ 2057873 h 2323145"/>
              <a:gd name="connsiteX210" fmla="*/ 2512054 w 11269336"/>
              <a:gd name="connsiteY210" fmla="*/ 2031671 h 2323145"/>
              <a:gd name="connsiteX211" fmla="*/ 2506437 w 11269336"/>
              <a:gd name="connsiteY211" fmla="*/ 2030918 h 2323145"/>
              <a:gd name="connsiteX212" fmla="*/ 2491752 w 11269336"/>
              <a:gd name="connsiteY212" fmla="*/ 2033906 h 2323145"/>
              <a:gd name="connsiteX213" fmla="*/ 2486338 w 11269336"/>
              <a:gd name="connsiteY213" fmla="*/ 2035862 h 2323145"/>
              <a:gd name="connsiteX214" fmla="*/ 2478186 w 11269336"/>
              <a:gd name="connsiteY214" fmla="*/ 2036953 h 2323145"/>
              <a:gd name="connsiteX215" fmla="*/ 2477950 w 11269336"/>
              <a:gd name="connsiteY215" fmla="*/ 2036715 h 2323145"/>
              <a:gd name="connsiteX216" fmla="*/ 2470381 w 11269336"/>
              <a:gd name="connsiteY216" fmla="*/ 2038256 h 2323145"/>
              <a:gd name="connsiteX217" fmla="*/ 2433781 w 11269336"/>
              <a:gd name="connsiteY217" fmla="*/ 2049140 h 2323145"/>
              <a:gd name="connsiteX218" fmla="*/ 2381172 w 11269336"/>
              <a:gd name="connsiteY218" fmla="*/ 2030645 h 2323145"/>
              <a:gd name="connsiteX219" fmla="*/ 2360198 w 11269336"/>
              <a:gd name="connsiteY219" fmla="*/ 2029059 h 2323145"/>
              <a:gd name="connsiteX220" fmla="*/ 2348815 w 11269336"/>
              <a:gd name="connsiteY220" fmla="*/ 2026798 h 2323145"/>
              <a:gd name="connsiteX221" fmla="*/ 2347988 w 11269336"/>
              <a:gd name="connsiteY221" fmla="*/ 2025745 h 2323145"/>
              <a:gd name="connsiteX222" fmla="*/ 2312920 w 11269336"/>
              <a:gd name="connsiteY222" fmla="*/ 2036311 h 2323145"/>
              <a:gd name="connsiteX223" fmla="*/ 2307986 w 11269336"/>
              <a:gd name="connsiteY223" fmla="*/ 2035583 h 2323145"/>
              <a:gd name="connsiteX224" fmla="*/ 2285481 w 11269336"/>
              <a:gd name="connsiteY224" fmla="*/ 2045197 h 2323145"/>
              <a:gd name="connsiteX225" fmla="*/ 2273666 w 11269336"/>
              <a:gd name="connsiteY225" fmla="*/ 2048710 h 2323145"/>
              <a:gd name="connsiteX226" fmla="*/ 2270719 w 11269336"/>
              <a:gd name="connsiteY226" fmla="*/ 2052702 h 2323145"/>
              <a:gd name="connsiteX227" fmla="*/ 2253080 w 11269336"/>
              <a:gd name="connsiteY227" fmla="*/ 2056363 h 2323145"/>
              <a:gd name="connsiteX228" fmla="*/ 2250906 w 11269336"/>
              <a:gd name="connsiteY228" fmla="*/ 2055654 h 2323145"/>
              <a:gd name="connsiteX229" fmla="*/ 2236905 w 11269336"/>
              <a:gd name="connsiteY229" fmla="*/ 2062882 h 2323145"/>
              <a:gd name="connsiteX230" fmla="*/ 2225830 w 11269336"/>
              <a:gd name="connsiteY230" fmla="*/ 2074027 h 2323145"/>
              <a:gd name="connsiteX231" fmla="*/ 2073776 w 11269336"/>
              <a:gd name="connsiteY231" fmla="*/ 2089244 h 2323145"/>
              <a:gd name="connsiteX232" fmla="*/ 1948256 w 11269336"/>
              <a:gd name="connsiteY232" fmla="*/ 2146616 h 2323145"/>
              <a:gd name="connsiteX233" fmla="*/ 1865582 w 11269336"/>
              <a:gd name="connsiteY233" fmla="*/ 2153738 h 2323145"/>
              <a:gd name="connsiteX234" fmla="*/ 1835210 w 11269336"/>
              <a:gd name="connsiteY234" fmla="*/ 2134244 h 2323145"/>
              <a:gd name="connsiteX235" fmla="*/ 1632661 w 11269336"/>
              <a:gd name="connsiteY235" fmla="*/ 2173882 h 2323145"/>
              <a:gd name="connsiteX236" fmla="*/ 1579590 w 11269336"/>
              <a:gd name="connsiteY236" fmla="*/ 2173680 h 2323145"/>
              <a:gd name="connsiteX237" fmla="*/ 1535601 w 11269336"/>
              <a:gd name="connsiteY237" fmla="*/ 2194590 h 2323145"/>
              <a:gd name="connsiteX238" fmla="*/ 1515594 w 11269336"/>
              <a:gd name="connsiteY238" fmla="*/ 2189622 h 2323145"/>
              <a:gd name="connsiteX239" fmla="*/ 1512113 w 11269336"/>
              <a:gd name="connsiteY239" fmla="*/ 2188534 h 2323145"/>
              <a:gd name="connsiteX240" fmla="*/ 1498838 w 11269336"/>
              <a:gd name="connsiteY240" fmla="*/ 2189213 h 2323145"/>
              <a:gd name="connsiteX241" fmla="*/ 1494279 w 11269336"/>
              <a:gd name="connsiteY241" fmla="*/ 2183112 h 2323145"/>
              <a:gd name="connsiteX242" fmla="*/ 1473714 w 11269336"/>
              <a:gd name="connsiteY242" fmla="*/ 2179625 h 2323145"/>
              <a:gd name="connsiteX243" fmla="*/ 1449503 w 11269336"/>
              <a:gd name="connsiteY243" fmla="*/ 2182633 h 2323145"/>
              <a:gd name="connsiteX244" fmla="*/ 1266687 w 11269336"/>
              <a:gd name="connsiteY244" fmla="*/ 2212688 h 2323145"/>
              <a:gd name="connsiteX245" fmla="*/ 1239614 w 11269336"/>
              <a:gd name="connsiteY245" fmla="*/ 2209727 h 2323145"/>
              <a:gd name="connsiteX246" fmla="*/ 1202436 w 11269336"/>
              <a:gd name="connsiteY246" fmla="*/ 2209817 h 2323145"/>
              <a:gd name="connsiteX247" fmla="*/ 1136097 w 11269336"/>
              <a:gd name="connsiteY247" fmla="*/ 2205112 h 2323145"/>
              <a:gd name="connsiteX248" fmla="*/ 988232 w 11269336"/>
              <a:gd name="connsiteY248" fmla="*/ 2235635 h 2323145"/>
              <a:gd name="connsiteX249" fmla="*/ 981959 w 11269336"/>
              <a:gd name="connsiteY249" fmla="*/ 2231607 h 2323145"/>
              <a:gd name="connsiteX250" fmla="*/ 938600 w 11269336"/>
              <a:gd name="connsiteY250" fmla="*/ 2238113 h 2323145"/>
              <a:gd name="connsiteX251" fmla="*/ 791788 w 11269336"/>
              <a:gd name="connsiteY251" fmla="*/ 2293224 h 2323145"/>
              <a:gd name="connsiteX252" fmla="*/ 706914 w 11269336"/>
              <a:gd name="connsiteY252" fmla="*/ 2305046 h 2323145"/>
              <a:gd name="connsiteX253" fmla="*/ 675971 w 11269336"/>
              <a:gd name="connsiteY253" fmla="*/ 2304030 h 2323145"/>
              <a:gd name="connsiteX254" fmla="*/ 624180 w 11269336"/>
              <a:gd name="connsiteY254" fmla="*/ 2302650 h 2323145"/>
              <a:gd name="connsiteX255" fmla="*/ 583453 w 11269336"/>
              <a:gd name="connsiteY255" fmla="*/ 2288788 h 2323145"/>
              <a:gd name="connsiteX256" fmla="*/ 540946 w 11269336"/>
              <a:gd name="connsiteY256" fmla="*/ 2292721 h 2323145"/>
              <a:gd name="connsiteX257" fmla="*/ 533680 w 11269336"/>
              <a:gd name="connsiteY257" fmla="*/ 2310233 h 2323145"/>
              <a:gd name="connsiteX258" fmla="*/ 487366 w 11269336"/>
              <a:gd name="connsiteY258" fmla="*/ 2309053 h 2323145"/>
              <a:gd name="connsiteX259" fmla="*/ 416820 w 11269336"/>
              <a:gd name="connsiteY259" fmla="*/ 2305443 h 2323145"/>
              <a:gd name="connsiteX260" fmla="*/ 376805 w 11269336"/>
              <a:gd name="connsiteY260" fmla="*/ 2307647 h 2323145"/>
              <a:gd name="connsiteX261" fmla="*/ 266777 w 11269336"/>
              <a:gd name="connsiteY261" fmla="*/ 2309012 h 2323145"/>
              <a:gd name="connsiteX262" fmla="*/ 156013 w 11269336"/>
              <a:gd name="connsiteY262" fmla="*/ 2306832 h 2323145"/>
              <a:gd name="connsiteX263" fmla="*/ 87258 w 11269336"/>
              <a:gd name="connsiteY263" fmla="*/ 2285511 h 2323145"/>
              <a:gd name="connsiteX264" fmla="*/ 23798 w 11269336"/>
              <a:gd name="connsiteY264" fmla="*/ 2281822 h 2323145"/>
              <a:gd name="connsiteX265" fmla="*/ 0 w 11269336"/>
              <a:gd name="connsiteY265" fmla="*/ 2285369 h 2323145"/>
              <a:gd name="connsiteX266" fmla="*/ 0 w 11269336"/>
              <a:gd name="connsiteY26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39429 w 11269336"/>
              <a:gd name="connsiteY20" fmla="*/ 696446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028928 w 11269336"/>
              <a:gd name="connsiteY21" fmla="*/ 745350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47030 w 11269336"/>
              <a:gd name="connsiteY23" fmla="*/ 814934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882654 w 11269336"/>
              <a:gd name="connsiteY29" fmla="*/ 892768 h 2323145"/>
              <a:gd name="connsiteX30" fmla="*/ 8795998 w 11269336"/>
              <a:gd name="connsiteY30" fmla="*/ 863337 h 2323145"/>
              <a:gd name="connsiteX31" fmla="*/ 8776970 w 11269336"/>
              <a:gd name="connsiteY31" fmla="*/ 885177 h 2323145"/>
              <a:gd name="connsiteX32" fmla="*/ 8755719 w 11269336"/>
              <a:gd name="connsiteY32" fmla="*/ 889754 h 2323145"/>
              <a:gd name="connsiteX33" fmla="*/ 8743257 w 11269336"/>
              <a:gd name="connsiteY33" fmla="*/ 904723 h 2323145"/>
              <a:gd name="connsiteX34" fmla="*/ 8721366 w 11269336"/>
              <a:gd name="connsiteY34" fmla="*/ 904711 h 2323145"/>
              <a:gd name="connsiteX35" fmla="*/ 8678353 w 11269336"/>
              <a:gd name="connsiteY35" fmla="*/ 926318 h 2323145"/>
              <a:gd name="connsiteX36" fmla="*/ 8636849 w 11269336"/>
              <a:gd name="connsiteY36" fmla="*/ 937900 h 2323145"/>
              <a:gd name="connsiteX37" fmla="*/ 8620213 w 11269336"/>
              <a:gd name="connsiteY37" fmla="*/ 943068 h 2323145"/>
              <a:gd name="connsiteX38" fmla="*/ 8612581 w 11269336"/>
              <a:gd name="connsiteY38" fmla="*/ 952695 h 2323145"/>
              <a:gd name="connsiteX39" fmla="*/ 8589038 w 11269336"/>
              <a:gd name="connsiteY39" fmla="*/ 963892 h 2323145"/>
              <a:gd name="connsiteX40" fmla="*/ 8579950 w 11269336"/>
              <a:gd name="connsiteY40" fmla="*/ 960899 h 2323145"/>
              <a:gd name="connsiteX41" fmla="*/ 8579319 w 11269336"/>
              <a:gd name="connsiteY41" fmla="*/ 965630 h 2323145"/>
              <a:gd name="connsiteX42" fmla="*/ 8547429 w 11269336"/>
              <a:gd name="connsiteY42" fmla="*/ 984506 h 2323145"/>
              <a:gd name="connsiteX43" fmla="*/ 8478704 w 11269336"/>
              <a:gd name="connsiteY43" fmla="*/ 1025490 h 2323145"/>
              <a:gd name="connsiteX44" fmla="*/ 8461421 w 11269336"/>
              <a:gd name="connsiteY44" fmla="*/ 1035512 h 2323145"/>
              <a:gd name="connsiteX45" fmla="*/ 8445003 w 11269336"/>
              <a:gd name="connsiteY45" fmla="*/ 1036851 h 2323145"/>
              <a:gd name="connsiteX46" fmla="*/ 8357350 w 11269336"/>
              <a:gd name="connsiteY46" fmla="*/ 1060213 h 2323145"/>
              <a:gd name="connsiteX47" fmla="*/ 8335565 w 11269336"/>
              <a:gd name="connsiteY47" fmla="*/ 1061151 h 2323145"/>
              <a:gd name="connsiteX48" fmla="*/ 8325267 w 11269336"/>
              <a:gd name="connsiteY48" fmla="*/ 1055919 h 2323145"/>
              <a:gd name="connsiteX49" fmla="*/ 8293586 w 11269336"/>
              <a:gd name="connsiteY49" fmla="*/ 1076144 h 2323145"/>
              <a:gd name="connsiteX50" fmla="*/ 8242405 w 11269336"/>
              <a:gd name="connsiteY50" fmla="*/ 1095960 h 2323145"/>
              <a:gd name="connsiteX51" fmla="*/ 8197391 w 11269336"/>
              <a:gd name="connsiteY51" fmla="*/ 1107746 h 2323145"/>
              <a:gd name="connsiteX52" fmla="*/ 8081474 w 11269336"/>
              <a:gd name="connsiteY52" fmla="*/ 1130125 h 2323145"/>
              <a:gd name="connsiteX53" fmla="*/ 8053585 w 11269336"/>
              <a:gd name="connsiteY53" fmla="*/ 1129169 h 2323145"/>
              <a:gd name="connsiteX54" fmla="*/ 8038422 w 11269336"/>
              <a:gd name="connsiteY54" fmla="*/ 1119092 h 2323145"/>
              <a:gd name="connsiteX55" fmla="*/ 8029450 w 11269336"/>
              <a:gd name="connsiteY55" fmla="*/ 1125592 h 2323145"/>
              <a:gd name="connsiteX56" fmla="*/ 7959552 w 11269336"/>
              <a:gd name="connsiteY56" fmla="*/ 1140188 h 2323145"/>
              <a:gd name="connsiteX57" fmla="*/ 7914188 w 11269336"/>
              <a:gd name="connsiteY57" fmla="*/ 1150862 h 2323145"/>
              <a:gd name="connsiteX58" fmla="*/ 7914918 w 11269336"/>
              <a:gd name="connsiteY58" fmla="*/ 1168758 h 2323145"/>
              <a:gd name="connsiteX59" fmla="*/ 7875510 w 11269336"/>
              <a:gd name="connsiteY59" fmla="*/ 1183153 h 2323145"/>
              <a:gd name="connsiteX60" fmla="*/ 7829932 w 11269336"/>
              <a:gd name="connsiteY60" fmla="*/ 1180782 h 2323145"/>
              <a:gd name="connsiteX61" fmla="*/ 7779182 w 11269336"/>
              <a:gd name="connsiteY61" fmla="*/ 1192665 h 2323145"/>
              <a:gd name="connsiteX62" fmla="*/ 7748774 w 11269336"/>
              <a:gd name="connsiteY62" fmla="*/ 1199586 h 2323145"/>
              <a:gd name="connsiteX63" fmla="*/ 7671846 w 11269336"/>
              <a:gd name="connsiteY63" fmla="*/ 1231966 h 2323145"/>
              <a:gd name="connsiteX64" fmla="*/ 7554146 w 11269336"/>
              <a:gd name="connsiteY64" fmla="*/ 1319748 h 2323145"/>
              <a:gd name="connsiteX65" fmla="*/ 7515052 w 11269336"/>
              <a:gd name="connsiteY65" fmla="*/ 1336718 h 2323145"/>
              <a:gd name="connsiteX66" fmla="*/ 7507193 w 11269336"/>
              <a:gd name="connsiteY66" fmla="*/ 1334617 h 2323145"/>
              <a:gd name="connsiteX67" fmla="*/ 7461694 w 11269336"/>
              <a:gd name="connsiteY67" fmla="*/ 1375866 h 2323145"/>
              <a:gd name="connsiteX68" fmla="*/ 7377571 w 11269336"/>
              <a:gd name="connsiteY68" fmla="*/ 1400128 h 2323145"/>
              <a:gd name="connsiteX69" fmla="*/ 7311261 w 11269336"/>
              <a:gd name="connsiteY69" fmla="*/ 1412652 h 2323145"/>
              <a:gd name="connsiteX70" fmla="*/ 7275307 w 11269336"/>
              <a:gd name="connsiteY70" fmla="*/ 1422171 h 2323145"/>
              <a:gd name="connsiteX71" fmla="*/ 7247783 w 11269336"/>
              <a:gd name="connsiteY71" fmla="*/ 1426330 h 2323145"/>
              <a:gd name="connsiteX72" fmla="*/ 7185047 w 11269336"/>
              <a:gd name="connsiteY72" fmla="*/ 1451812 h 2323145"/>
              <a:gd name="connsiteX73" fmla="*/ 7084117 w 11269336"/>
              <a:gd name="connsiteY73" fmla="*/ 1500281 h 2323145"/>
              <a:gd name="connsiteX74" fmla="*/ 7062011 w 11269336"/>
              <a:gd name="connsiteY74" fmla="*/ 1509183 h 2323145"/>
              <a:gd name="connsiteX75" fmla="*/ 7040555 w 11269336"/>
              <a:gd name="connsiteY75" fmla="*/ 1511207 h 2323145"/>
              <a:gd name="connsiteX76" fmla="*/ 7033438 w 11269336"/>
              <a:gd name="connsiteY76" fmla="*/ 1506772 h 2323145"/>
              <a:gd name="connsiteX77" fmla="*/ 7020886 w 11269336"/>
              <a:gd name="connsiteY77" fmla="*/ 1510764 h 2323145"/>
              <a:gd name="connsiteX78" fmla="*/ 7017033 w 11269336"/>
              <a:gd name="connsiteY78" fmla="*/ 1510650 h 2323145"/>
              <a:gd name="connsiteX79" fmla="*/ 6995460 w 11269336"/>
              <a:gd name="connsiteY79" fmla="*/ 1511173 h 2323145"/>
              <a:gd name="connsiteX80" fmla="*/ 6962144 w 11269336"/>
              <a:gd name="connsiteY80" fmla="*/ 1541508 h 2323145"/>
              <a:gd name="connsiteX81" fmla="*/ 6910674 w 11269336"/>
              <a:gd name="connsiteY81" fmla="*/ 1554793 h 2323145"/>
              <a:gd name="connsiteX82" fmla="*/ 6732152 w 11269336"/>
              <a:gd name="connsiteY82" fmla="*/ 1642538 h 2323145"/>
              <a:gd name="connsiteX83" fmla="*/ 6694106 w 11269336"/>
              <a:gd name="connsiteY83" fmla="*/ 1632377 h 2323145"/>
              <a:gd name="connsiteX84" fmla="*/ 6617223 w 11269336"/>
              <a:gd name="connsiteY84" fmla="*/ 1659889 h 2323145"/>
              <a:gd name="connsiteX85" fmla="*/ 6521138 w 11269336"/>
              <a:gd name="connsiteY85" fmla="*/ 1744340 h 2323145"/>
              <a:gd name="connsiteX86" fmla="*/ 6380677 w 11269336"/>
              <a:gd name="connsiteY86" fmla="*/ 1796883 h 2323145"/>
              <a:gd name="connsiteX87" fmla="*/ 6374897 w 11269336"/>
              <a:gd name="connsiteY87" fmla="*/ 1809910 h 2323145"/>
              <a:gd name="connsiteX88" fmla="*/ 6364545 w 11269336"/>
              <a:gd name="connsiteY88" fmla="*/ 1820090 h 2323145"/>
              <a:gd name="connsiteX89" fmla="*/ 6362126 w 11269336"/>
              <a:gd name="connsiteY89" fmla="*/ 1819991 h 2323145"/>
              <a:gd name="connsiteX90" fmla="*/ 6346673 w 11269336"/>
              <a:gd name="connsiteY90" fmla="*/ 1827824 h 2323145"/>
              <a:gd name="connsiteX91" fmla="*/ 6345588 w 11269336"/>
              <a:gd name="connsiteY91" fmla="*/ 1832232 h 2323145"/>
              <a:gd name="connsiteX92" fmla="*/ 6335708 w 11269336"/>
              <a:gd name="connsiteY92" fmla="*/ 1838451 h 2323145"/>
              <a:gd name="connsiteX93" fmla="*/ 6318182 w 11269336"/>
              <a:gd name="connsiteY93" fmla="*/ 1852975 h 2323145"/>
              <a:gd name="connsiteX94" fmla="*/ 6313084 w 11269336"/>
              <a:gd name="connsiteY94" fmla="*/ 1853561 h 2323145"/>
              <a:gd name="connsiteX95" fmla="*/ 6283816 w 11269336"/>
              <a:gd name="connsiteY95" fmla="*/ 1872148 h 2323145"/>
              <a:gd name="connsiteX96" fmla="*/ 6282550 w 11269336"/>
              <a:gd name="connsiteY96" fmla="*/ 1871392 h 2323145"/>
              <a:gd name="connsiteX97" fmla="*/ 6270527 w 11269336"/>
              <a:gd name="connsiteY97" fmla="*/ 1872208 h 2323145"/>
              <a:gd name="connsiteX98" fmla="*/ 6249518 w 11269336"/>
              <a:gd name="connsiteY98" fmla="*/ 1876079 h 2323145"/>
              <a:gd name="connsiteX99" fmla="*/ 6190386 w 11269336"/>
              <a:gd name="connsiteY99" fmla="*/ 1872478 h 2323145"/>
              <a:gd name="connsiteX100" fmla="*/ 6159777 w 11269336"/>
              <a:gd name="connsiteY100" fmla="*/ 1891745 h 2323145"/>
              <a:gd name="connsiteX101" fmla="*/ 6153131 w 11269336"/>
              <a:gd name="connsiteY101" fmla="*/ 1895079 h 2323145"/>
              <a:gd name="connsiteX102" fmla="*/ 6152798 w 11269336"/>
              <a:gd name="connsiteY102" fmla="*/ 1894920 h 2323145"/>
              <a:gd name="connsiteX103" fmla="*/ 6145388 w 11269336"/>
              <a:gd name="connsiteY103" fmla="*/ 1897990 h 2323145"/>
              <a:gd name="connsiteX104" fmla="*/ 6141014 w 11269336"/>
              <a:gd name="connsiteY104" fmla="*/ 1901155 h 2323145"/>
              <a:gd name="connsiteX105" fmla="*/ 6128122 w 11269336"/>
              <a:gd name="connsiteY105" fmla="*/ 1907623 h 2323145"/>
              <a:gd name="connsiteX106" fmla="*/ 6122351 w 11269336"/>
              <a:gd name="connsiteY106" fmla="*/ 1908359 h 2323145"/>
              <a:gd name="connsiteX107" fmla="*/ 6064750 w 11269336"/>
              <a:gd name="connsiteY107" fmla="*/ 1896394 h 2323145"/>
              <a:gd name="connsiteX108" fmla="*/ 5964230 w 11269336"/>
              <a:gd name="connsiteY108" fmla="*/ 1910038 h 2323145"/>
              <a:gd name="connsiteX109" fmla="*/ 5865399 w 11269336"/>
              <a:gd name="connsiteY109" fmla="*/ 1926966 h 2323145"/>
              <a:gd name="connsiteX110" fmla="*/ 5829951 w 11269336"/>
              <a:gd name="connsiteY110" fmla="*/ 1934755 h 2323145"/>
              <a:gd name="connsiteX111" fmla="*/ 5765285 w 11269336"/>
              <a:gd name="connsiteY111" fmla="*/ 1941322 h 2323145"/>
              <a:gd name="connsiteX112" fmla="*/ 5734750 w 11269336"/>
              <a:gd name="connsiteY112" fmla="*/ 1939793 h 2323145"/>
              <a:gd name="connsiteX113" fmla="*/ 5733569 w 11269336"/>
              <a:gd name="connsiteY113" fmla="*/ 1940505 h 2323145"/>
              <a:gd name="connsiteX114" fmla="*/ 5730329 w 11269336"/>
              <a:gd name="connsiteY114" fmla="*/ 1937845 h 2323145"/>
              <a:gd name="connsiteX115" fmla="*/ 5724661 w 11269336"/>
              <a:gd name="connsiteY115" fmla="*/ 1937455 h 2323145"/>
              <a:gd name="connsiteX116" fmla="*/ 5710186 w 11269336"/>
              <a:gd name="connsiteY116" fmla="*/ 1941370 h 2323145"/>
              <a:gd name="connsiteX117" fmla="*/ 5704910 w 11269336"/>
              <a:gd name="connsiteY117" fmla="*/ 1943663 h 2323145"/>
              <a:gd name="connsiteX118" fmla="*/ 5696836 w 11269336"/>
              <a:gd name="connsiteY118" fmla="*/ 1945271 h 2323145"/>
              <a:gd name="connsiteX119" fmla="*/ 5696583 w 11269336"/>
              <a:gd name="connsiteY119" fmla="*/ 1945050 h 2323145"/>
              <a:gd name="connsiteX120" fmla="*/ 5689123 w 11269336"/>
              <a:gd name="connsiteY120" fmla="*/ 1947067 h 2323145"/>
              <a:gd name="connsiteX121" fmla="*/ 5653291 w 11269336"/>
              <a:gd name="connsiteY121" fmla="*/ 1960245 h 2323145"/>
              <a:gd name="connsiteX122" fmla="*/ 5599385 w 11269336"/>
              <a:gd name="connsiteY122" fmla="*/ 1945198 h 2323145"/>
              <a:gd name="connsiteX123" fmla="*/ 5578300 w 11269336"/>
              <a:gd name="connsiteY123" fmla="*/ 1944963 h 2323145"/>
              <a:gd name="connsiteX124" fmla="*/ 5566758 w 11269336"/>
              <a:gd name="connsiteY124" fmla="*/ 1943441 h 2323145"/>
              <a:gd name="connsiteX125" fmla="*/ 5565857 w 11269336"/>
              <a:gd name="connsiteY125" fmla="*/ 1942445 h 2323145"/>
              <a:gd name="connsiteX126" fmla="*/ 5531534 w 11269336"/>
              <a:gd name="connsiteY126" fmla="*/ 1955208 h 2323145"/>
              <a:gd name="connsiteX127" fmla="*/ 5526552 w 11269336"/>
              <a:gd name="connsiteY127" fmla="*/ 1954799 h 2323145"/>
              <a:gd name="connsiteX128" fmla="*/ 5504723 w 11269336"/>
              <a:gd name="connsiteY128" fmla="*/ 1965811 h 2323145"/>
              <a:gd name="connsiteX129" fmla="*/ 5493156 w 11269336"/>
              <a:gd name="connsiteY129" fmla="*/ 1970063 h 2323145"/>
              <a:gd name="connsiteX130" fmla="*/ 5490486 w 11269336"/>
              <a:gd name="connsiteY130" fmla="*/ 1974227 h 2323145"/>
              <a:gd name="connsiteX131" fmla="*/ 5473107 w 11269336"/>
              <a:gd name="connsiteY131" fmla="*/ 1979001 h 2323145"/>
              <a:gd name="connsiteX132" fmla="*/ 5470885 w 11269336"/>
              <a:gd name="connsiteY132" fmla="*/ 1978432 h 2323145"/>
              <a:gd name="connsiteX133" fmla="*/ 5457393 w 11269336"/>
              <a:gd name="connsiteY133" fmla="*/ 1986525 h 2323145"/>
              <a:gd name="connsiteX134" fmla="*/ 5447102 w 11269336"/>
              <a:gd name="connsiteY134" fmla="*/ 1998329 h 2323145"/>
              <a:gd name="connsiteX135" fmla="*/ 5159151 w 11269336"/>
              <a:gd name="connsiteY135" fmla="*/ 2029640 h 2323145"/>
              <a:gd name="connsiteX136" fmla="*/ 5041688 w 11269336"/>
              <a:gd name="connsiteY136" fmla="*/ 2022334 h 2323145"/>
              <a:gd name="connsiteX137" fmla="*/ 4860988 w 11269336"/>
              <a:gd name="connsiteY137" fmla="*/ 2135698 h 2323145"/>
              <a:gd name="connsiteX138" fmla="*/ 4807902 w 11269336"/>
              <a:gd name="connsiteY138" fmla="*/ 2138894 h 2323145"/>
              <a:gd name="connsiteX139" fmla="*/ 4765388 w 11269336"/>
              <a:gd name="connsiteY139" fmla="*/ 2162525 h 2323145"/>
              <a:gd name="connsiteX140" fmla="*/ 4745033 w 11269336"/>
              <a:gd name="connsiteY140" fmla="*/ 2158859 h 2323145"/>
              <a:gd name="connsiteX141" fmla="*/ 4741475 w 11269336"/>
              <a:gd name="connsiteY141" fmla="*/ 2157998 h 2323145"/>
              <a:gd name="connsiteX142" fmla="*/ 4728247 w 11269336"/>
              <a:gd name="connsiteY142" fmla="*/ 2159526 h 2323145"/>
              <a:gd name="connsiteX143" fmla="*/ 4723263 w 11269336"/>
              <a:gd name="connsiteY143" fmla="*/ 2153742 h 2323145"/>
              <a:gd name="connsiteX144" fmla="*/ 4702453 w 11269336"/>
              <a:gd name="connsiteY144" fmla="*/ 2151586 h 2323145"/>
              <a:gd name="connsiteX145" fmla="*/ 4678455 w 11269336"/>
              <a:gd name="connsiteY145" fmla="*/ 2156131 h 2323145"/>
              <a:gd name="connsiteX146" fmla="*/ 4593061 w 11269336"/>
              <a:gd name="connsiteY146" fmla="*/ 2171597 h 2323145"/>
              <a:gd name="connsiteX147" fmla="*/ 4579902 w 11269336"/>
              <a:gd name="connsiteY147" fmla="*/ 2177927 h 2323145"/>
              <a:gd name="connsiteX148" fmla="*/ 4533444 w 11269336"/>
              <a:gd name="connsiteY148" fmla="*/ 2181200 h 2323145"/>
              <a:gd name="connsiteX149" fmla="*/ 4492832 w 11269336"/>
              <a:gd name="connsiteY149" fmla="*/ 2188033 h 2323145"/>
              <a:gd name="connsiteX150" fmla="*/ 4467257 w 11269336"/>
              <a:gd name="connsiteY150" fmla="*/ 2196121 h 2323145"/>
              <a:gd name="connsiteX151" fmla="*/ 4459937 w 11269336"/>
              <a:gd name="connsiteY151" fmla="*/ 2195182 h 2323145"/>
              <a:gd name="connsiteX152" fmla="*/ 4433312 w 11269336"/>
              <a:gd name="connsiteY152" fmla="*/ 2199004 h 2323145"/>
              <a:gd name="connsiteX153" fmla="*/ 4420601 w 11269336"/>
              <a:gd name="connsiteY153" fmla="*/ 2205158 h 2323145"/>
              <a:gd name="connsiteX154" fmla="*/ 4405765 w 11269336"/>
              <a:gd name="connsiteY154" fmla="*/ 2199902 h 2323145"/>
              <a:gd name="connsiteX155" fmla="*/ 4401354 w 11269336"/>
              <a:gd name="connsiteY155" fmla="*/ 2194745 h 2323145"/>
              <a:gd name="connsiteX156" fmla="*/ 4383151 w 11269336"/>
              <a:gd name="connsiteY156" fmla="*/ 2201140 h 2323145"/>
              <a:gd name="connsiteX157" fmla="*/ 4366646 w 11269336"/>
              <a:gd name="connsiteY157" fmla="*/ 2198564 h 2323145"/>
              <a:gd name="connsiteX158" fmla="*/ 4354009 w 11269336"/>
              <a:gd name="connsiteY158" fmla="*/ 2204984 h 2323145"/>
              <a:gd name="connsiteX159" fmla="*/ 4348284 w 11269336"/>
              <a:gd name="connsiteY159" fmla="*/ 2205270 h 2323145"/>
              <a:gd name="connsiteX160" fmla="*/ 4333906 w 11269336"/>
              <a:gd name="connsiteY160" fmla="*/ 2205251 h 2323145"/>
              <a:gd name="connsiteX161" fmla="*/ 4308819 w 11269336"/>
              <a:gd name="connsiteY161" fmla="*/ 2203822 h 2323145"/>
              <a:gd name="connsiteX162" fmla="*/ 4301210 w 11269336"/>
              <a:gd name="connsiteY162" fmla="*/ 2204456 h 2323145"/>
              <a:gd name="connsiteX163" fmla="*/ 4283095 w 11269336"/>
              <a:gd name="connsiteY163" fmla="*/ 2198177 h 2323145"/>
              <a:gd name="connsiteX164" fmla="*/ 4250119 w 11269336"/>
              <a:gd name="connsiteY164" fmla="*/ 2196342 h 2323145"/>
              <a:gd name="connsiteX165" fmla="*/ 4189203 w 11269336"/>
              <a:gd name="connsiteY165" fmla="*/ 2178994 h 2323145"/>
              <a:gd name="connsiteX166" fmla="*/ 4154035 w 11269336"/>
              <a:gd name="connsiteY166" fmla="*/ 2171950 h 2323145"/>
              <a:gd name="connsiteX167" fmla="*/ 4129569 w 11269336"/>
              <a:gd name="connsiteY167" fmla="*/ 2163850 h 2323145"/>
              <a:gd name="connsiteX168" fmla="*/ 4061250 w 11269336"/>
              <a:gd name="connsiteY168" fmla="*/ 2159236 h 2323145"/>
              <a:gd name="connsiteX169" fmla="*/ 3945480 w 11269336"/>
              <a:gd name="connsiteY169" fmla="*/ 2158279 h 2323145"/>
              <a:gd name="connsiteX170" fmla="*/ 3921468 w 11269336"/>
              <a:gd name="connsiteY170" fmla="*/ 2156588 h 2323145"/>
              <a:gd name="connsiteX171" fmla="*/ 3903348 w 11269336"/>
              <a:gd name="connsiteY171" fmla="*/ 2149220 h 2323145"/>
              <a:gd name="connsiteX172" fmla="*/ 3901342 w 11269336"/>
              <a:gd name="connsiteY172" fmla="*/ 2142355 h 2323145"/>
              <a:gd name="connsiteX173" fmla="*/ 3888539 w 11269336"/>
              <a:gd name="connsiteY173" fmla="*/ 2140476 h 2323145"/>
              <a:gd name="connsiteX174" fmla="*/ 3885662 w 11269336"/>
              <a:gd name="connsiteY174" fmla="*/ 2138740 h 2323145"/>
              <a:gd name="connsiteX175" fmla="*/ 3868627 w 11269336"/>
              <a:gd name="connsiteY175" fmla="*/ 2130023 h 2323145"/>
              <a:gd name="connsiteX176" fmla="*/ 3819177 w 11269336"/>
              <a:gd name="connsiteY176" fmla="*/ 2142111 h 2323145"/>
              <a:gd name="connsiteX177" fmla="*/ 3769100 w 11269336"/>
              <a:gd name="connsiteY177" fmla="*/ 2131731 h 2323145"/>
              <a:gd name="connsiteX178" fmla="*/ 3562752 w 11269336"/>
              <a:gd name="connsiteY178" fmla="*/ 2131785 h 2323145"/>
              <a:gd name="connsiteX179" fmla="*/ 3541402 w 11269336"/>
              <a:gd name="connsiteY179" fmla="*/ 2106821 h 2323145"/>
              <a:gd name="connsiteX180" fmla="*/ 3365341 w 11269336"/>
              <a:gd name="connsiteY180" fmla="*/ 2077638 h 2323145"/>
              <a:gd name="connsiteX181" fmla="*/ 3170922 w 11269336"/>
              <a:gd name="connsiteY181" fmla="*/ 2115957 h 2323145"/>
              <a:gd name="connsiteX182" fmla="*/ 3156256 w 11269336"/>
              <a:gd name="connsiteY182" fmla="*/ 2124773 h 2323145"/>
              <a:gd name="connsiteX183" fmla="*/ 3140298 w 11269336"/>
              <a:gd name="connsiteY183" fmla="*/ 2129182 h 2323145"/>
              <a:gd name="connsiteX184" fmla="*/ 3138514 w 11269336"/>
              <a:gd name="connsiteY184" fmla="*/ 2128069 h 2323145"/>
              <a:gd name="connsiteX185" fmla="*/ 3120467 w 11269336"/>
              <a:gd name="connsiteY185" fmla="*/ 2128281 h 2323145"/>
              <a:gd name="connsiteX186" fmla="*/ 3116175 w 11269336"/>
              <a:gd name="connsiteY186" fmla="*/ 2131633 h 2323145"/>
              <a:gd name="connsiteX187" fmla="*/ 3103685 w 11269336"/>
              <a:gd name="connsiteY187" fmla="*/ 2132814 h 2323145"/>
              <a:gd name="connsiteX188" fmla="*/ 3078794 w 11269336"/>
              <a:gd name="connsiteY188" fmla="*/ 2137935 h 2323145"/>
              <a:gd name="connsiteX189" fmla="*/ 3074407 w 11269336"/>
              <a:gd name="connsiteY189" fmla="*/ 2136274 h 2323145"/>
              <a:gd name="connsiteX190" fmla="*/ 3037285 w 11269336"/>
              <a:gd name="connsiteY190" fmla="*/ 2139919 h 2323145"/>
              <a:gd name="connsiteX191" fmla="*/ 3036901 w 11269336"/>
              <a:gd name="connsiteY191" fmla="*/ 2138726 h 2323145"/>
              <a:gd name="connsiteX192" fmla="*/ 3026996 w 11269336"/>
              <a:gd name="connsiteY192" fmla="*/ 2134322 h 2323145"/>
              <a:gd name="connsiteX193" fmla="*/ 3007772 w 11269336"/>
              <a:gd name="connsiteY193" fmla="*/ 2128742 h 2323145"/>
              <a:gd name="connsiteX194" fmla="*/ 2965030 w 11269336"/>
              <a:gd name="connsiteY194" fmla="*/ 2100494 h 2323145"/>
              <a:gd name="connsiteX195" fmla="*/ 2926342 w 11269336"/>
              <a:gd name="connsiteY195" fmla="*/ 2104155 h 2323145"/>
              <a:gd name="connsiteX196" fmla="*/ 2918608 w 11269336"/>
              <a:gd name="connsiteY196" fmla="*/ 2104215 h 2323145"/>
              <a:gd name="connsiteX197" fmla="*/ 2918475 w 11269336"/>
              <a:gd name="connsiteY197" fmla="*/ 2103937 h 2323145"/>
              <a:gd name="connsiteX198" fmla="*/ 2910360 w 11269336"/>
              <a:gd name="connsiteY198" fmla="*/ 2103444 h 2323145"/>
              <a:gd name="connsiteX199" fmla="*/ 2904507 w 11269336"/>
              <a:gd name="connsiteY199" fmla="*/ 2104326 h 2323145"/>
              <a:gd name="connsiteX200" fmla="*/ 2889503 w 11269336"/>
              <a:gd name="connsiteY200" fmla="*/ 2104443 h 2323145"/>
              <a:gd name="connsiteX201" fmla="*/ 2884480 w 11269336"/>
              <a:gd name="connsiteY201" fmla="*/ 2102626 h 2323145"/>
              <a:gd name="connsiteX202" fmla="*/ 2882689 w 11269336"/>
              <a:gd name="connsiteY202" fmla="*/ 2099228 h 2323145"/>
              <a:gd name="connsiteX203" fmla="*/ 2881291 w 11269336"/>
              <a:gd name="connsiteY203" fmla="*/ 2099618 h 2323145"/>
              <a:gd name="connsiteX204" fmla="*/ 2853979 w 11269336"/>
              <a:gd name="connsiteY204" fmla="*/ 2090388 h 2323145"/>
              <a:gd name="connsiteX205" fmla="*/ 2791790 w 11269336"/>
              <a:gd name="connsiteY205" fmla="*/ 2080332 h 2323145"/>
              <a:gd name="connsiteX206" fmla="*/ 2755844 w 11269336"/>
              <a:gd name="connsiteY206" fmla="*/ 2078874 h 2323145"/>
              <a:gd name="connsiteX207" fmla="*/ 2657742 w 11269336"/>
              <a:gd name="connsiteY207" fmla="*/ 2070179 h 2323145"/>
              <a:gd name="connsiteX208" fmla="*/ 2559549 w 11269336"/>
              <a:gd name="connsiteY208" fmla="*/ 2057873 h 2323145"/>
              <a:gd name="connsiteX209" fmla="*/ 2512054 w 11269336"/>
              <a:gd name="connsiteY209" fmla="*/ 2031671 h 2323145"/>
              <a:gd name="connsiteX210" fmla="*/ 2506437 w 11269336"/>
              <a:gd name="connsiteY210" fmla="*/ 2030918 h 2323145"/>
              <a:gd name="connsiteX211" fmla="*/ 2491752 w 11269336"/>
              <a:gd name="connsiteY211" fmla="*/ 2033906 h 2323145"/>
              <a:gd name="connsiteX212" fmla="*/ 2486338 w 11269336"/>
              <a:gd name="connsiteY212" fmla="*/ 2035862 h 2323145"/>
              <a:gd name="connsiteX213" fmla="*/ 2478186 w 11269336"/>
              <a:gd name="connsiteY213" fmla="*/ 2036953 h 2323145"/>
              <a:gd name="connsiteX214" fmla="*/ 2477950 w 11269336"/>
              <a:gd name="connsiteY214" fmla="*/ 2036715 h 2323145"/>
              <a:gd name="connsiteX215" fmla="*/ 2470381 w 11269336"/>
              <a:gd name="connsiteY215" fmla="*/ 2038256 h 2323145"/>
              <a:gd name="connsiteX216" fmla="*/ 2433781 w 11269336"/>
              <a:gd name="connsiteY216" fmla="*/ 2049140 h 2323145"/>
              <a:gd name="connsiteX217" fmla="*/ 2381172 w 11269336"/>
              <a:gd name="connsiteY217" fmla="*/ 2030645 h 2323145"/>
              <a:gd name="connsiteX218" fmla="*/ 2360198 w 11269336"/>
              <a:gd name="connsiteY218" fmla="*/ 2029059 h 2323145"/>
              <a:gd name="connsiteX219" fmla="*/ 2348815 w 11269336"/>
              <a:gd name="connsiteY219" fmla="*/ 2026798 h 2323145"/>
              <a:gd name="connsiteX220" fmla="*/ 2347988 w 11269336"/>
              <a:gd name="connsiteY220" fmla="*/ 2025745 h 2323145"/>
              <a:gd name="connsiteX221" fmla="*/ 2312920 w 11269336"/>
              <a:gd name="connsiteY221" fmla="*/ 2036311 h 2323145"/>
              <a:gd name="connsiteX222" fmla="*/ 2307986 w 11269336"/>
              <a:gd name="connsiteY222" fmla="*/ 2035583 h 2323145"/>
              <a:gd name="connsiteX223" fmla="*/ 2285481 w 11269336"/>
              <a:gd name="connsiteY223" fmla="*/ 2045197 h 2323145"/>
              <a:gd name="connsiteX224" fmla="*/ 2273666 w 11269336"/>
              <a:gd name="connsiteY224" fmla="*/ 2048710 h 2323145"/>
              <a:gd name="connsiteX225" fmla="*/ 2270719 w 11269336"/>
              <a:gd name="connsiteY225" fmla="*/ 2052702 h 2323145"/>
              <a:gd name="connsiteX226" fmla="*/ 2253080 w 11269336"/>
              <a:gd name="connsiteY226" fmla="*/ 2056363 h 2323145"/>
              <a:gd name="connsiteX227" fmla="*/ 2250906 w 11269336"/>
              <a:gd name="connsiteY227" fmla="*/ 2055654 h 2323145"/>
              <a:gd name="connsiteX228" fmla="*/ 2236905 w 11269336"/>
              <a:gd name="connsiteY228" fmla="*/ 2062882 h 2323145"/>
              <a:gd name="connsiteX229" fmla="*/ 2225830 w 11269336"/>
              <a:gd name="connsiteY229" fmla="*/ 2074027 h 2323145"/>
              <a:gd name="connsiteX230" fmla="*/ 2073776 w 11269336"/>
              <a:gd name="connsiteY230" fmla="*/ 2089244 h 2323145"/>
              <a:gd name="connsiteX231" fmla="*/ 1948256 w 11269336"/>
              <a:gd name="connsiteY231" fmla="*/ 2146616 h 2323145"/>
              <a:gd name="connsiteX232" fmla="*/ 1865582 w 11269336"/>
              <a:gd name="connsiteY232" fmla="*/ 2153738 h 2323145"/>
              <a:gd name="connsiteX233" fmla="*/ 1835210 w 11269336"/>
              <a:gd name="connsiteY233" fmla="*/ 2134244 h 2323145"/>
              <a:gd name="connsiteX234" fmla="*/ 1632661 w 11269336"/>
              <a:gd name="connsiteY234" fmla="*/ 2173882 h 2323145"/>
              <a:gd name="connsiteX235" fmla="*/ 1579590 w 11269336"/>
              <a:gd name="connsiteY235" fmla="*/ 2173680 h 2323145"/>
              <a:gd name="connsiteX236" fmla="*/ 1535601 w 11269336"/>
              <a:gd name="connsiteY236" fmla="*/ 2194590 h 2323145"/>
              <a:gd name="connsiteX237" fmla="*/ 1515594 w 11269336"/>
              <a:gd name="connsiteY237" fmla="*/ 2189622 h 2323145"/>
              <a:gd name="connsiteX238" fmla="*/ 1512113 w 11269336"/>
              <a:gd name="connsiteY238" fmla="*/ 2188534 h 2323145"/>
              <a:gd name="connsiteX239" fmla="*/ 1498838 w 11269336"/>
              <a:gd name="connsiteY239" fmla="*/ 2189213 h 2323145"/>
              <a:gd name="connsiteX240" fmla="*/ 1494279 w 11269336"/>
              <a:gd name="connsiteY240" fmla="*/ 2183112 h 2323145"/>
              <a:gd name="connsiteX241" fmla="*/ 1473714 w 11269336"/>
              <a:gd name="connsiteY241" fmla="*/ 2179625 h 2323145"/>
              <a:gd name="connsiteX242" fmla="*/ 1449503 w 11269336"/>
              <a:gd name="connsiteY242" fmla="*/ 2182633 h 2323145"/>
              <a:gd name="connsiteX243" fmla="*/ 1266687 w 11269336"/>
              <a:gd name="connsiteY243" fmla="*/ 2212688 h 2323145"/>
              <a:gd name="connsiteX244" fmla="*/ 1239614 w 11269336"/>
              <a:gd name="connsiteY244" fmla="*/ 2209727 h 2323145"/>
              <a:gd name="connsiteX245" fmla="*/ 1202436 w 11269336"/>
              <a:gd name="connsiteY245" fmla="*/ 2209817 h 2323145"/>
              <a:gd name="connsiteX246" fmla="*/ 1136097 w 11269336"/>
              <a:gd name="connsiteY246" fmla="*/ 2205112 h 2323145"/>
              <a:gd name="connsiteX247" fmla="*/ 988232 w 11269336"/>
              <a:gd name="connsiteY247" fmla="*/ 2235635 h 2323145"/>
              <a:gd name="connsiteX248" fmla="*/ 981959 w 11269336"/>
              <a:gd name="connsiteY248" fmla="*/ 2231607 h 2323145"/>
              <a:gd name="connsiteX249" fmla="*/ 938600 w 11269336"/>
              <a:gd name="connsiteY249" fmla="*/ 2238113 h 2323145"/>
              <a:gd name="connsiteX250" fmla="*/ 791788 w 11269336"/>
              <a:gd name="connsiteY250" fmla="*/ 2293224 h 2323145"/>
              <a:gd name="connsiteX251" fmla="*/ 706914 w 11269336"/>
              <a:gd name="connsiteY251" fmla="*/ 2305046 h 2323145"/>
              <a:gd name="connsiteX252" fmla="*/ 675971 w 11269336"/>
              <a:gd name="connsiteY252" fmla="*/ 2304030 h 2323145"/>
              <a:gd name="connsiteX253" fmla="*/ 624180 w 11269336"/>
              <a:gd name="connsiteY253" fmla="*/ 2302650 h 2323145"/>
              <a:gd name="connsiteX254" fmla="*/ 583453 w 11269336"/>
              <a:gd name="connsiteY254" fmla="*/ 2288788 h 2323145"/>
              <a:gd name="connsiteX255" fmla="*/ 540946 w 11269336"/>
              <a:gd name="connsiteY255" fmla="*/ 2292721 h 2323145"/>
              <a:gd name="connsiteX256" fmla="*/ 533680 w 11269336"/>
              <a:gd name="connsiteY256" fmla="*/ 2310233 h 2323145"/>
              <a:gd name="connsiteX257" fmla="*/ 487366 w 11269336"/>
              <a:gd name="connsiteY257" fmla="*/ 2309053 h 2323145"/>
              <a:gd name="connsiteX258" fmla="*/ 416820 w 11269336"/>
              <a:gd name="connsiteY258" fmla="*/ 2305443 h 2323145"/>
              <a:gd name="connsiteX259" fmla="*/ 376805 w 11269336"/>
              <a:gd name="connsiteY259" fmla="*/ 2307647 h 2323145"/>
              <a:gd name="connsiteX260" fmla="*/ 266777 w 11269336"/>
              <a:gd name="connsiteY260" fmla="*/ 2309012 h 2323145"/>
              <a:gd name="connsiteX261" fmla="*/ 156013 w 11269336"/>
              <a:gd name="connsiteY261" fmla="*/ 2306832 h 2323145"/>
              <a:gd name="connsiteX262" fmla="*/ 87258 w 11269336"/>
              <a:gd name="connsiteY262" fmla="*/ 2285511 h 2323145"/>
              <a:gd name="connsiteX263" fmla="*/ 23798 w 11269336"/>
              <a:gd name="connsiteY263" fmla="*/ 2281822 h 2323145"/>
              <a:gd name="connsiteX264" fmla="*/ 0 w 11269336"/>
              <a:gd name="connsiteY264" fmla="*/ 2285369 h 2323145"/>
              <a:gd name="connsiteX265" fmla="*/ 0 w 11269336"/>
              <a:gd name="connsiteY26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9070855 w 11269336"/>
              <a:gd name="connsiteY23" fmla="*/ 794621 h 2323145"/>
              <a:gd name="connsiteX24" fmla="*/ 8914746 w 11269336"/>
              <a:gd name="connsiteY24" fmla="*/ 826428 h 2323145"/>
              <a:gd name="connsiteX25" fmla="*/ 8917778 w 11269336"/>
              <a:gd name="connsiteY25" fmla="*/ 835198 h 2323145"/>
              <a:gd name="connsiteX26" fmla="*/ 8905560 w 11269336"/>
              <a:gd name="connsiteY26" fmla="*/ 838358 h 2323145"/>
              <a:gd name="connsiteX27" fmla="*/ 8897564 w 11269336"/>
              <a:gd name="connsiteY27" fmla="*/ 834287 h 2323145"/>
              <a:gd name="connsiteX28" fmla="*/ 8878040 w 11269336"/>
              <a:gd name="connsiteY28" fmla="*/ 844150 h 2323145"/>
              <a:gd name="connsiteX29" fmla="*/ 8795998 w 11269336"/>
              <a:gd name="connsiteY29" fmla="*/ 863337 h 2323145"/>
              <a:gd name="connsiteX30" fmla="*/ 8776970 w 11269336"/>
              <a:gd name="connsiteY30" fmla="*/ 885177 h 2323145"/>
              <a:gd name="connsiteX31" fmla="*/ 8755719 w 11269336"/>
              <a:gd name="connsiteY31" fmla="*/ 889754 h 2323145"/>
              <a:gd name="connsiteX32" fmla="*/ 8743257 w 11269336"/>
              <a:gd name="connsiteY32" fmla="*/ 904723 h 2323145"/>
              <a:gd name="connsiteX33" fmla="*/ 8721366 w 11269336"/>
              <a:gd name="connsiteY33" fmla="*/ 904711 h 2323145"/>
              <a:gd name="connsiteX34" fmla="*/ 8678353 w 11269336"/>
              <a:gd name="connsiteY34" fmla="*/ 926318 h 2323145"/>
              <a:gd name="connsiteX35" fmla="*/ 8636849 w 11269336"/>
              <a:gd name="connsiteY35" fmla="*/ 937900 h 2323145"/>
              <a:gd name="connsiteX36" fmla="*/ 8620213 w 11269336"/>
              <a:gd name="connsiteY36" fmla="*/ 943068 h 2323145"/>
              <a:gd name="connsiteX37" fmla="*/ 8612581 w 11269336"/>
              <a:gd name="connsiteY37" fmla="*/ 952695 h 2323145"/>
              <a:gd name="connsiteX38" fmla="*/ 8589038 w 11269336"/>
              <a:gd name="connsiteY38" fmla="*/ 963892 h 2323145"/>
              <a:gd name="connsiteX39" fmla="*/ 8579950 w 11269336"/>
              <a:gd name="connsiteY39" fmla="*/ 960899 h 2323145"/>
              <a:gd name="connsiteX40" fmla="*/ 8579319 w 11269336"/>
              <a:gd name="connsiteY40" fmla="*/ 965630 h 2323145"/>
              <a:gd name="connsiteX41" fmla="*/ 8547429 w 11269336"/>
              <a:gd name="connsiteY41" fmla="*/ 984506 h 2323145"/>
              <a:gd name="connsiteX42" fmla="*/ 8478704 w 11269336"/>
              <a:gd name="connsiteY42" fmla="*/ 1025490 h 2323145"/>
              <a:gd name="connsiteX43" fmla="*/ 8461421 w 11269336"/>
              <a:gd name="connsiteY43" fmla="*/ 1035512 h 2323145"/>
              <a:gd name="connsiteX44" fmla="*/ 8445003 w 11269336"/>
              <a:gd name="connsiteY44" fmla="*/ 1036851 h 2323145"/>
              <a:gd name="connsiteX45" fmla="*/ 8357350 w 11269336"/>
              <a:gd name="connsiteY45" fmla="*/ 1060213 h 2323145"/>
              <a:gd name="connsiteX46" fmla="*/ 8335565 w 11269336"/>
              <a:gd name="connsiteY46" fmla="*/ 1061151 h 2323145"/>
              <a:gd name="connsiteX47" fmla="*/ 8325267 w 11269336"/>
              <a:gd name="connsiteY47" fmla="*/ 1055919 h 2323145"/>
              <a:gd name="connsiteX48" fmla="*/ 8293586 w 11269336"/>
              <a:gd name="connsiteY48" fmla="*/ 1076144 h 2323145"/>
              <a:gd name="connsiteX49" fmla="*/ 8242405 w 11269336"/>
              <a:gd name="connsiteY49" fmla="*/ 1095960 h 2323145"/>
              <a:gd name="connsiteX50" fmla="*/ 8197391 w 11269336"/>
              <a:gd name="connsiteY50" fmla="*/ 1107746 h 2323145"/>
              <a:gd name="connsiteX51" fmla="*/ 8081474 w 11269336"/>
              <a:gd name="connsiteY51" fmla="*/ 1130125 h 2323145"/>
              <a:gd name="connsiteX52" fmla="*/ 8053585 w 11269336"/>
              <a:gd name="connsiteY52" fmla="*/ 1129169 h 2323145"/>
              <a:gd name="connsiteX53" fmla="*/ 8038422 w 11269336"/>
              <a:gd name="connsiteY53" fmla="*/ 1119092 h 2323145"/>
              <a:gd name="connsiteX54" fmla="*/ 8029450 w 11269336"/>
              <a:gd name="connsiteY54" fmla="*/ 1125592 h 2323145"/>
              <a:gd name="connsiteX55" fmla="*/ 7959552 w 11269336"/>
              <a:gd name="connsiteY55" fmla="*/ 1140188 h 2323145"/>
              <a:gd name="connsiteX56" fmla="*/ 7914188 w 11269336"/>
              <a:gd name="connsiteY56" fmla="*/ 1150862 h 2323145"/>
              <a:gd name="connsiteX57" fmla="*/ 7914918 w 11269336"/>
              <a:gd name="connsiteY57" fmla="*/ 1168758 h 2323145"/>
              <a:gd name="connsiteX58" fmla="*/ 7875510 w 11269336"/>
              <a:gd name="connsiteY58" fmla="*/ 1183153 h 2323145"/>
              <a:gd name="connsiteX59" fmla="*/ 7829932 w 11269336"/>
              <a:gd name="connsiteY59" fmla="*/ 1180782 h 2323145"/>
              <a:gd name="connsiteX60" fmla="*/ 7779182 w 11269336"/>
              <a:gd name="connsiteY60" fmla="*/ 1192665 h 2323145"/>
              <a:gd name="connsiteX61" fmla="*/ 7748774 w 11269336"/>
              <a:gd name="connsiteY61" fmla="*/ 1199586 h 2323145"/>
              <a:gd name="connsiteX62" fmla="*/ 7671846 w 11269336"/>
              <a:gd name="connsiteY62" fmla="*/ 1231966 h 2323145"/>
              <a:gd name="connsiteX63" fmla="*/ 7554146 w 11269336"/>
              <a:gd name="connsiteY63" fmla="*/ 1319748 h 2323145"/>
              <a:gd name="connsiteX64" fmla="*/ 7515052 w 11269336"/>
              <a:gd name="connsiteY64" fmla="*/ 1336718 h 2323145"/>
              <a:gd name="connsiteX65" fmla="*/ 7507193 w 11269336"/>
              <a:gd name="connsiteY65" fmla="*/ 1334617 h 2323145"/>
              <a:gd name="connsiteX66" fmla="*/ 7461694 w 11269336"/>
              <a:gd name="connsiteY66" fmla="*/ 1375866 h 2323145"/>
              <a:gd name="connsiteX67" fmla="*/ 7377571 w 11269336"/>
              <a:gd name="connsiteY67" fmla="*/ 1400128 h 2323145"/>
              <a:gd name="connsiteX68" fmla="*/ 7311261 w 11269336"/>
              <a:gd name="connsiteY68" fmla="*/ 1412652 h 2323145"/>
              <a:gd name="connsiteX69" fmla="*/ 7275307 w 11269336"/>
              <a:gd name="connsiteY69" fmla="*/ 1422171 h 2323145"/>
              <a:gd name="connsiteX70" fmla="*/ 7247783 w 11269336"/>
              <a:gd name="connsiteY70" fmla="*/ 1426330 h 2323145"/>
              <a:gd name="connsiteX71" fmla="*/ 7185047 w 11269336"/>
              <a:gd name="connsiteY71" fmla="*/ 1451812 h 2323145"/>
              <a:gd name="connsiteX72" fmla="*/ 7084117 w 11269336"/>
              <a:gd name="connsiteY72" fmla="*/ 1500281 h 2323145"/>
              <a:gd name="connsiteX73" fmla="*/ 7062011 w 11269336"/>
              <a:gd name="connsiteY73" fmla="*/ 1509183 h 2323145"/>
              <a:gd name="connsiteX74" fmla="*/ 7040555 w 11269336"/>
              <a:gd name="connsiteY74" fmla="*/ 1511207 h 2323145"/>
              <a:gd name="connsiteX75" fmla="*/ 7033438 w 11269336"/>
              <a:gd name="connsiteY75" fmla="*/ 1506772 h 2323145"/>
              <a:gd name="connsiteX76" fmla="*/ 7020886 w 11269336"/>
              <a:gd name="connsiteY76" fmla="*/ 1510764 h 2323145"/>
              <a:gd name="connsiteX77" fmla="*/ 7017033 w 11269336"/>
              <a:gd name="connsiteY77" fmla="*/ 1510650 h 2323145"/>
              <a:gd name="connsiteX78" fmla="*/ 6995460 w 11269336"/>
              <a:gd name="connsiteY78" fmla="*/ 1511173 h 2323145"/>
              <a:gd name="connsiteX79" fmla="*/ 6962144 w 11269336"/>
              <a:gd name="connsiteY79" fmla="*/ 1541508 h 2323145"/>
              <a:gd name="connsiteX80" fmla="*/ 6910674 w 11269336"/>
              <a:gd name="connsiteY80" fmla="*/ 1554793 h 2323145"/>
              <a:gd name="connsiteX81" fmla="*/ 6732152 w 11269336"/>
              <a:gd name="connsiteY81" fmla="*/ 1642538 h 2323145"/>
              <a:gd name="connsiteX82" fmla="*/ 6694106 w 11269336"/>
              <a:gd name="connsiteY82" fmla="*/ 1632377 h 2323145"/>
              <a:gd name="connsiteX83" fmla="*/ 6617223 w 11269336"/>
              <a:gd name="connsiteY83" fmla="*/ 1659889 h 2323145"/>
              <a:gd name="connsiteX84" fmla="*/ 6521138 w 11269336"/>
              <a:gd name="connsiteY84" fmla="*/ 1744340 h 2323145"/>
              <a:gd name="connsiteX85" fmla="*/ 6380677 w 11269336"/>
              <a:gd name="connsiteY85" fmla="*/ 1796883 h 2323145"/>
              <a:gd name="connsiteX86" fmla="*/ 6374897 w 11269336"/>
              <a:gd name="connsiteY86" fmla="*/ 1809910 h 2323145"/>
              <a:gd name="connsiteX87" fmla="*/ 6364545 w 11269336"/>
              <a:gd name="connsiteY87" fmla="*/ 1820090 h 2323145"/>
              <a:gd name="connsiteX88" fmla="*/ 6362126 w 11269336"/>
              <a:gd name="connsiteY88" fmla="*/ 1819991 h 2323145"/>
              <a:gd name="connsiteX89" fmla="*/ 6346673 w 11269336"/>
              <a:gd name="connsiteY89" fmla="*/ 1827824 h 2323145"/>
              <a:gd name="connsiteX90" fmla="*/ 6345588 w 11269336"/>
              <a:gd name="connsiteY90" fmla="*/ 1832232 h 2323145"/>
              <a:gd name="connsiteX91" fmla="*/ 6335708 w 11269336"/>
              <a:gd name="connsiteY91" fmla="*/ 1838451 h 2323145"/>
              <a:gd name="connsiteX92" fmla="*/ 6318182 w 11269336"/>
              <a:gd name="connsiteY92" fmla="*/ 1852975 h 2323145"/>
              <a:gd name="connsiteX93" fmla="*/ 6313084 w 11269336"/>
              <a:gd name="connsiteY93" fmla="*/ 1853561 h 2323145"/>
              <a:gd name="connsiteX94" fmla="*/ 6283816 w 11269336"/>
              <a:gd name="connsiteY94" fmla="*/ 1872148 h 2323145"/>
              <a:gd name="connsiteX95" fmla="*/ 6282550 w 11269336"/>
              <a:gd name="connsiteY95" fmla="*/ 1871392 h 2323145"/>
              <a:gd name="connsiteX96" fmla="*/ 6270527 w 11269336"/>
              <a:gd name="connsiteY96" fmla="*/ 1872208 h 2323145"/>
              <a:gd name="connsiteX97" fmla="*/ 6249518 w 11269336"/>
              <a:gd name="connsiteY97" fmla="*/ 1876079 h 2323145"/>
              <a:gd name="connsiteX98" fmla="*/ 6190386 w 11269336"/>
              <a:gd name="connsiteY98" fmla="*/ 1872478 h 2323145"/>
              <a:gd name="connsiteX99" fmla="*/ 6159777 w 11269336"/>
              <a:gd name="connsiteY99" fmla="*/ 1891745 h 2323145"/>
              <a:gd name="connsiteX100" fmla="*/ 6153131 w 11269336"/>
              <a:gd name="connsiteY100" fmla="*/ 1895079 h 2323145"/>
              <a:gd name="connsiteX101" fmla="*/ 6152798 w 11269336"/>
              <a:gd name="connsiteY101" fmla="*/ 1894920 h 2323145"/>
              <a:gd name="connsiteX102" fmla="*/ 6145388 w 11269336"/>
              <a:gd name="connsiteY102" fmla="*/ 1897990 h 2323145"/>
              <a:gd name="connsiteX103" fmla="*/ 6141014 w 11269336"/>
              <a:gd name="connsiteY103" fmla="*/ 1901155 h 2323145"/>
              <a:gd name="connsiteX104" fmla="*/ 6128122 w 11269336"/>
              <a:gd name="connsiteY104" fmla="*/ 1907623 h 2323145"/>
              <a:gd name="connsiteX105" fmla="*/ 6122351 w 11269336"/>
              <a:gd name="connsiteY105" fmla="*/ 1908359 h 2323145"/>
              <a:gd name="connsiteX106" fmla="*/ 6064750 w 11269336"/>
              <a:gd name="connsiteY106" fmla="*/ 1896394 h 2323145"/>
              <a:gd name="connsiteX107" fmla="*/ 5964230 w 11269336"/>
              <a:gd name="connsiteY107" fmla="*/ 1910038 h 2323145"/>
              <a:gd name="connsiteX108" fmla="*/ 5865399 w 11269336"/>
              <a:gd name="connsiteY108" fmla="*/ 1926966 h 2323145"/>
              <a:gd name="connsiteX109" fmla="*/ 5829951 w 11269336"/>
              <a:gd name="connsiteY109" fmla="*/ 1934755 h 2323145"/>
              <a:gd name="connsiteX110" fmla="*/ 5765285 w 11269336"/>
              <a:gd name="connsiteY110" fmla="*/ 1941322 h 2323145"/>
              <a:gd name="connsiteX111" fmla="*/ 5734750 w 11269336"/>
              <a:gd name="connsiteY111" fmla="*/ 1939793 h 2323145"/>
              <a:gd name="connsiteX112" fmla="*/ 5733569 w 11269336"/>
              <a:gd name="connsiteY112" fmla="*/ 1940505 h 2323145"/>
              <a:gd name="connsiteX113" fmla="*/ 5730329 w 11269336"/>
              <a:gd name="connsiteY113" fmla="*/ 1937845 h 2323145"/>
              <a:gd name="connsiteX114" fmla="*/ 5724661 w 11269336"/>
              <a:gd name="connsiteY114" fmla="*/ 1937455 h 2323145"/>
              <a:gd name="connsiteX115" fmla="*/ 5710186 w 11269336"/>
              <a:gd name="connsiteY115" fmla="*/ 1941370 h 2323145"/>
              <a:gd name="connsiteX116" fmla="*/ 5704910 w 11269336"/>
              <a:gd name="connsiteY116" fmla="*/ 1943663 h 2323145"/>
              <a:gd name="connsiteX117" fmla="*/ 5696836 w 11269336"/>
              <a:gd name="connsiteY117" fmla="*/ 1945271 h 2323145"/>
              <a:gd name="connsiteX118" fmla="*/ 5696583 w 11269336"/>
              <a:gd name="connsiteY118" fmla="*/ 1945050 h 2323145"/>
              <a:gd name="connsiteX119" fmla="*/ 5689123 w 11269336"/>
              <a:gd name="connsiteY119" fmla="*/ 1947067 h 2323145"/>
              <a:gd name="connsiteX120" fmla="*/ 5653291 w 11269336"/>
              <a:gd name="connsiteY120" fmla="*/ 1960245 h 2323145"/>
              <a:gd name="connsiteX121" fmla="*/ 5599385 w 11269336"/>
              <a:gd name="connsiteY121" fmla="*/ 1945198 h 2323145"/>
              <a:gd name="connsiteX122" fmla="*/ 5578300 w 11269336"/>
              <a:gd name="connsiteY122" fmla="*/ 1944963 h 2323145"/>
              <a:gd name="connsiteX123" fmla="*/ 5566758 w 11269336"/>
              <a:gd name="connsiteY123" fmla="*/ 1943441 h 2323145"/>
              <a:gd name="connsiteX124" fmla="*/ 5565857 w 11269336"/>
              <a:gd name="connsiteY124" fmla="*/ 1942445 h 2323145"/>
              <a:gd name="connsiteX125" fmla="*/ 5531534 w 11269336"/>
              <a:gd name="connsiteY125" fmla="*/ 1955208 h 2323145"/>
              <a:gd name="connsiteX126" fmla="*/ 5526552 w 11269336"/>
              <a:gd name="connsiteY126" fmla="*/ 1954799 h 2323145"/>
              <a:gd name="connsiteX127" fmla="*/ 5504723 w 11269336"/>
              <a:gd name="connsiteY127" fmla="*/ 1965811 h 2323145"/>
              <a:gd name="connsiteX128" fmla="*/ 5493156 w 11269336"/>
              <a:gd name="connsiteY128" fmla="*/ 1970063 h 2323145"/>
              <a:gd name="connsiteX129" fmla="*/ 5490486 w 11269336"/>
              <a:gd name="connsiteY129" fmla="*/ 1974227 h 2323145"/>
              <a:gd name="connsiteX130" fmla="*/ 5473107 w 11269336"/>
              <a:gd name="connsiteY130" fmla="*/ 1979001 h 2323145"/>
              <a:gd name="connsiteX131" fmla="*/ 5470885 w 11269336"/>
              <a:gd name="connsiteY131" fmla="*/ 1978432 h 2323145"/>
              <a:gd name="connsiteX132" fmla="*/ 5457393 w 11269336"/>
              <a:gd name="connsiteY132" fmla="*/ 1986525 h 2323145"/>
              <a:gd name="connsiteX133" fmla="*/ 5447102 w 11269336"/>
              <a:gd name="connsiteY133" fmla="*/ 1998329 h 2323145"/>
              <a:gd name="connsiteX134" fmla="*/ 5159151 w 11269336"/>
              <a:gd name="connsiteY134" fmla="*/ 2029640 h 2323145"/>
              <a:gd name="connsiteX135" fmla="*/ 5041688 w 11269336"/>
              <a:gd name="connsiteY135" fmla="*/ 2022334 h 2323145"/>
              <a:gd name="connsiteX136" fmla="*/ 4860988 w 11269336"/>
              <a:gd name="connsiteY136" fmla="*/ 2135698 h 2323145"/>
              <a:gd name="connsiteX137" fmla="*/ 4807902 w 11269336"/>
              <a:gd name="connsiteY137" fmla="*/ 2138894 h 2323145"/>
              <a:gd name="connsiteX138" fmla="*/ 4765388 w 11269336"/>
              <a:gd name="connsiteY138" fmla="*/ 2162525 h 2323145"/>
              <a:gd name="connsiteX139" fmla="*/ 4745033 w 11269336"/>
              <a:gd name="connsiteY139" fmla="*/ 2158859 h 2323145"/>
              <a:gd name="connsiteX140" fmla="*/ 4741475 w 11269336"/>
              <a:gd name="connsiteY140" fmla="*/ 2157998 h 2323145"/>
              <a:gd name="connsiteX141" fmla="*/ 4728247 w 11269336"/>
              <a:gd name="connsiteY141" fmla="*/ 2159526 h 2323145"/>
              <a:gd name="connsiteX142" fmla="*/ 4723263 w 11269336"/>
              <a:gd name="connsiteY142" fmla="*/ 2153742 h 2323145"/>
              <a:gd name="connsiteX143" fmla="*/ 4702453 w 11269336"/>
              <a:gd name="connsiteY143" fmla="*/ 2151586 h 2323145"/>
              <a:gd name="connsiteX144" fmla="*/ 4678455 w 11269336"/>
              <a:gd name="connsiteY144" fmla="*/ 2156131 h 2323145"/>
              <a:gd name="connsiteX145" fmla="*/ 4593061 w 11269336"/>
              <a:gd name="connsiteY145" fmla="*/ 2171597 h 2323145"/>
              <a:gd name="connsiteX146" fmla="*/ 4579902 w 11269336"/>
              <a:gd name="connsiteY146" fmla="*/ 2177927 h 2323145"/>
              <a:gd name="connsiteX147" fmla="*/ 4533444 w 11269336"/>
              <a:gd name="connsiteY147" fmla="*/ 2181200 h 2323145"/>
              <a:gd name="connsiteX148" fmla="*/ 4492832 w 11269336"/>
              <a:gd name="connsiteY148" fmla="*/ 2188033 h 2323145"/>
              <a:gd name="connsiteX149" fmla="*/ 4467257 w 11269336"/>
              <a:gd name="connsiteY149" fmla="*/ 2196121 h 2323145"/>
              <a:gd name="connsiteX150" fmla="*/ 4459937 w 11269336"/>
              <a:gd name="connsiteY150" fmla="*/ 2195182 h 2323145"/>
              <a:gd name="connsiteX151" fmla="*/ 4433312 w 11269336"/>
              <a:gd name="connsiteY151" fmla="*/ 2199004 h 2323145"/>
              <a:gd name="connsiteX152" fmla="*/ 4420601 w 11269336"/>
              <a:gd name="connsiteY152" fmla="*/ 2205158 h 2323145"/>
              <a:gd name="connsiteX153" fmla="*/ 4405765 w 11269336"/>
              <a:gd name="connsiteY153" fmla="*/ 2199902 h 2323145"/>
              <a:gd name="connsiteX154" fmla="*/ 4401354 w 11269336"/>
              <a:gd name="connsiteY154" fmla="*/ 2194745 h 2323145"/>
              <a:gd name="connsiteX155" fmla="*/ 4383151 w 11269336"/>
              <a:gd name="connsiteY155" fmla="*/ 2201140 h 2323145"/>
              <a:gd name="connsiteX156" fmla="*/ 4366646 w 11269336"/>
              <a:gd name="connsiteY156" fmla="*/ 2198564 h 2323145"/>
              <a:gd name="connsiteX157" fmla="*/ 4354009 w 11269336"/>
              <a:gd name="connsiteY157" fmla="*/ 2204984 h 2323145"/>
              <a:gd name="connsiteX158" fmla="*/ 4348284 w 11269336"/>
              <a:gd name="connsiteY158" fmla="*/ 2205270 h 2323145"/>
              <a:gd name="connsiteX159" fmla="*/ 4333906 w 11269336"/>
              <a:gd name="connsiteY159" fmla="*/ 2205251 h 2323145"/>
              <a:gd name="connsiteX160" fmla="*/ 4308819 w 11269336"/>
              <a:gd name="connsiteY160" fmla="*/ 2203822 h 2323145"/>
              <a:gd name="connsiteX161" fmla="*/ 4301210 w 11269336"/>
              <a:gd name="connsiteY161" fmla="*/ 2204456 h 2323145"/>
              <a:gd name="connsiteX162" fmla="*/ 4283095 w 11269336"/>
              <a:gd name="connsiteY162" fmla="*/ 2198177 h 2323145"/>
              <a:gd name="connsiteX163" fmla="*/ 4250119 w 11269336"/>
              <a:gd name="connsiteY163" fmla="*/ 2196342 h 2323145"/>
              <a:gd name="connsiteX164" fmla="*/ 4189203 w 11269336"/>
              <a:gd name="connsiteY164" fmla="*/ 2178994 h 2323145"/>
              <a:gd name="connsiteX165" fmla="*/ 4154035 w 11269336"/>
              <a:gd name="connsiteY165" fmla="*/ 2171950 h 2323145"/>
              <a:gd name="connsiteX166" fmla="*/ 4129569 w 11269336"/>
              <a:gd name="connsiteY166" fmla="*/ 2163850 h 2323145"/>
              <a:gd name="connsiteX167" fmla="*/ 4061250 w 11269336"/>
              <a:gd name="connsiteY167" fmla="*/ 2159236 h 2323145"/>
              <a:gd name="connsiteX168" fmla="*/ 3945480 w 11269336"/>
              <a:gd name="connsiteY168" fmla="*/ 2158279 h 2323145"/>
              <a:gd name="connsiteX169" fmla="*/ 3921468 w 11269336"/>
              <a:gd name="connsiteY169" fmla="*/ 2156588 h 2323145"/>
              <a:gd name="connsiteX170" fmla="*/ 3903348 w 11269336"/>
              <a:gd name="connsiteY170" fmla="*/ 2149220 h 2323145"/>
              <a:gd name="connsiteX171" fmla="*/ 3901342 w 11269336"/>
              <a:gd name="connsiteY171" fmla="*/ 2142355 h 2323145"/>
              <a:gd name="connsiteX172" fmla="*/ 3888539 w 11269336"/>
              <a:gd name="connsiteY172" fmla="*/ 2140476 h 2323145"/>
              <a:gd name="connsiteX173" fmla="*/ 3885662 w 11269336"/>
              <a:gd name="connsiteY173" fmla="*/ 2138740 h 2323145"/>
              <a:gd name="connsiteX174" fmla="*/ 3868627 w 11269336"/>
              <a:gd name="connsiteY174" fmla="*/ 2130023 h 2323145"/>
              <a:gd name="connsiteX175" fmla="*/ 3819177 w 11269336"/>
              <a:gd name="connsiteY175" fmla="*/ 2142111 h 2323145"/>
              <a:gd name="connsiteX176" fmla="*/ 3769100 w 11269336"/>
              <a:gd name="connsiteY176" fmla="*/ 2131731 h 2323145"/>
              <a:gd name="connsiteX177" fmla="*/ 3562752 w 11269336"/>
              <a:gd name="connsiteY177" fmla="*/ 2131785 h 2323145"/>
              <a:gd name="connsiteX178" fmla="*/ 3541402 w 11269336"/>
              <a:gd name="connsiteY178" fmla="*/ 2106821 h 2323145"/>
              <a:gd name="connsiteX179" fmla="*/ 3365341 w 11269336"/>
              <a:gd name="connsiteY179" fmla="*/ 2077638 h 2323145"/>
              <a:gd name="connsiteX180" fmla="*/ 3170922 w 11269336"/>
              <a:gd name="connsiteY180" fmla="*/ 2115957 h 2323145"/>
              <a:gd name="connsiteX181" fmla="*/ 3156256 w 11269336"/>
              <a:gd name="connsiteY181" fmla="*/ 2124773 h 2323145"/>
              <a:gd name="connsiteX182" fmla="*/ 3140298 w 11269336"/>
              <a:gd name="connsiteY182" fmla="*/ 2129182 h 2323145"/>
              <a:gd name="connsiteX183" fmla="*/ 3138514 w 11269336"/>
              <a:gd name="connsiteY183" fmla="*/ 2128069 h 2323145"/>
              <a:gd name="connsiteX184" fmla="*/ 3120467 w 11269336"/>
              <a:gd name="connsiteY184" fmla="*/ 2128281 h 2323145"/>
              <a:gd name="connsiteX185" fmla="*/ 3116175 w 11269336"/>
              <a:gd name="connsiteY185" fmla="*/ 2131633 h 2323145"/>
              <a:gd name="connsiteX186" fmla="*/ 3103685 w 11269336"/>
              <a:gd name="connsiteY186" fmla="*/ 2132814 h 2323145"/>
              <a:gd name="connsiteX187" fmla="*/ 3078794 w 11269336"/>
              <a:gd name="connsiteY187" fmla="*/ 2137935 h 2323145"/>
              <a:gd name="connsiteX188" fmla="*/ 3074407 w 11269336"/>
              <a:gd name="connsiteY188" fmla="*/ 2136274 h 2323145"/>
              <a:gd name="connsiteX189" fmla="*/ 3037285 w 11269336"/>
              <a:gd name="connsiteY189" fmla="*/ 2139919 h 2323145"/>
              <a:gd name="connsiteX190" fmla="*/ 3036901 w 11269336"/>
              <a:gd name="connsiteY190" fmla="*/ 2138726 h 2323145"/>
              <a:gd name="connsiteX191" fmla="*/ 3026996 w 11269336"/>
              <a:gd name="connsiteY191" fmla="*/ 2134322 h 2323145"/>
              <a:gd name="connsiteX192" fmla="*/ 3007772 w 11269336"/>
              <a:gd name="connsiteY192" fmla="*/ 2128742 h 2323145"/>
              <a:gd name="connsiteX193" fmla="*/ 2965030 w 11269336"/>
              <a:gd name="connsiteY193" fmla="*/ 2100494 h 2323145"/>
              <a:gd name="connsiteX194" fmla="*/ 2926342 w 11269336"/>
              <a:gd name="connsiteY194" fmla="*/ 2104155 h 2323145"/>
              <a:gd name="connsiteX195" fmla="*/ 2918608 w 11269336"/>
              <a:gd name="connsiteY195" fmla="*/ 2104215 h 2323145"/>
              <a:gd name="connsiteX196" fmla="*/ 2918475 w 11269336"/>
              <a:gd name="connsiteY196" fmla="*/ 2103937 h 2323145"/>
              <a:gd name="connsiteX197" fmla="*/ 2910360 w 11269336"/>
              <a:gd name="connsiteY197" fmla="*/ 2103444 h 2323145"/>
              <a:gd name="connsiteX198" fmla="*/ 2904507 w 11269336"/>
              <a:gd name="connsiteY198" fmla="*/ 2104326 h 2323145"/>
              <a:gd name="connsiteX199" fmla="*/ 2889503 w 11269336"/>
              <a:gd name="connsiteY199" fmla="*/ 2104443 h 2323145"/>
              <a:gd name="connsiteX200" fmla="*/ 2884480 w 11269336"/>
              <a:gd name="connsiteY200" fmla="*/ 2102626 h 2323145"/>
              <a:gd name="connsiteX201" fmla="*/ 2882689 w 11269336"/>
              <a:gd name="connsiteY201" fmla="*/ 2099228 h 2323145"/>
              <a:gd name="connsiteX202" fmla="*/ 2881291 w 11269336"/>
              <a:gd name="connsiteY202" fmla="*/ 2099618 h 2323145"/>
              <a:gd name="connsiteX203" fmla="*/ 2853979 w 11269336"/>
              <a:gd name="connsiteY203" fmla="*/ 2090388 h 2323145"/>
              <a:gd name="connsiteX204" fmla="*/ 2791790 w 11269336"/>
              <a:gd name="connsiteY204" fmla="*/ 2080332 h 2323145"/>
              <a:gd name="connsiteX205" fmla="*/ 2755844 w 11269336"/>
              <a:gd name="connsiteY205" fmla="*/ 2078874 h 2323145"/>
              <a:gd name="connsiteX206" fmla="*/ 2657742 w 11269336"/>
              <a:gd name="connsiteY206" fmla="*/ 2070179 h 2323145"/>
              <a:gd name="connsiteX207" fmla="*/ 2559549 w 11269336"/>
              <a:gd name="connsiteY207" fmla="*/ 2057873 h 2323145"/>
              <a:gd name="connsiteX208" fmla="*/ 2512054 w 11269336"/>
              <a:gd name="connsiteY208" fmla="*/ 2031671 h 2323145"/>
              <a:gd name="connsiteX209" fmla="*/ 2506437 w 11269336"/>
              <a:gd name="connsiteY209" fmla="*/ 2030918 h 2323145"/>
              <a:gd name="connsiteX210" fmla="*/ 2491752 w 11269336"/>
              <a:gd name="connsiteY210" fmla="*/ 2033906 h 2323145"/>
              <a:gd name="connsiteX211" fmla="*/ 2486338 w 11269336"/>
              <a:gd name="connsiteY211" fmla="*/ 2035862 h 2323145"/>
              <a:gd name="connsiteX212" fmla="*/ 2478186 w 11269336"/>
              <a:gd name="connsiteY212" fmla="*/ 2036953 h 2323145"/>
              <a:gd name="connsiteX213" fmla="*/ 2477950 w 11269336"/>
              <a:gd name="connsiteY213" fmla="*/ 2036715 h 2323145"/>
              <a:gd name="connsiteX214" fmla="*/ 2470381 w 11269336"/>
              <a:gd name="connsiteY214" fmla="*/ 2038256 h 2323145"/>
              <a:gd name="connsiteX215" fmla="*/ 2433781 w 11269336"/>
              <a:gd name="connsiteY215" fmla="*/ 2049140 h 2323145"/>
              <a:gd name="connsiteX216" fmla="*/ 2381172 w 11269336"/>
              <a:gd name="connsiteY216" fmla="*/ 2030645 h 2323145"/>
              <a:gd name="connsiteX217" fmla="*/ 2360198 w 11269336"/>
              <a:gd name="connsiteY217" fmla="*/ 2029059 h 2323145"/>
              <a:gd name="connsiteX218" fmla="*/ 2348815 w 11269336"/>
              <a:gd name="connsiteY218" fmla="*/ 2026798 h 2323145"/>
              <a:gd name="connsiteX219" fmla="*/ 2347988 w 11269336"/>
              <a:gd name="connsiteY219" fmla="*/ 2025745 h 2323145"/>
              <a:gd name="connsiteX220" fmla="*/ 2312920 w 11269336"/>
              <a:gd name="connsiteY220" fmla="*/ 2036311 h 2323145"/>
              <a:gd name="connsiteX221" fmla="*/ 2307986 w 11269336"/>
              <a:gd name="connsiteY221" fmla="*/ 2035583 h 2323145"/>
              <a:gd name="connsiteX222" fmla="*/ 2285481 w 11269336"/>
              <a:gd name="connsiteY222" fmla="*/ 2045197 h 2323145"/>
              <a:gd name="connsiteX223" fmla="*/ 2273666 w 11269336"/>
              <a:gd name="connsiteY223" fmla="*/ 2048710 h 2323145"/>
              <a:gd name="connsiteX224" fmla="*/ 2270719 w 11269336"/>
              <a:gd name="connsiteY224" fmla="*/ 2052702 h 2323145"/>
              <a:gd name="connsiteX225" fmla="*/ 2253080 w 11269336"/>
              <a:gd name="connsiteY225" fmla="*/ 2056363 h 2323145"/>
              <a:gd name="connsiteX226" fmla="*/ 2250906 w 11269336"/>
              <a:gd name="connsiteY226" fmla="*/ 2055654 h 2323145"/>
              <a:gd name="connsiteX227" fmla="*/ 2236905 w 11269336"/>
              <a:gd name="connsiteY227" fmla="*/ 2062882 h 2323145"/>
              <a:gd name="connsiteX228" fmla="*/ 2225830 w 11269336"/>
              <a:gd name="connsiteY228" fmla="*/ 2074027 h 2323145"/>
              <a:gd name="connsiteX229" fmla="*/ 2073776 w 11269336"/>
              <a:gd name="connsiteY229" fmla="*/ 2089244 h 2323145"/>
              <a:gd name="connsiteX230" fmla="*/ 1948256 w 11269336"/>
              <a:gd name="connsiteY230" fmla="*/ 2146616 h 2323145"/>
              <a:gd name="connsiteX231" fmla="*/ 1865582 w 11269336"/>
              <a:gd name="connsiteY231" fmla="*/ 2153738 h 2323145"/>
              <a:gd name="connsiteX232" fmla="*/ 1835210 w 11269336"/>
              <a:gd name="connsiteY232" fmla="*/ 2134244 h 2323145"/>
              <a:gd name="connsiteX233" fmla="*/ 1632661 w 11269336"/>
              <a:gd name="connsiteY233" fmla="*/ 2173882 h 2323145"/>
              <a:gd name="connsiteX234" fmla="*/ 1579590 w 11269336"/>
              <a:gd name="connsiteY234" fmla="*/ 2173680 h 2323145"/>
              <a:gd name="connsiteX235" fmla="*/ 1535601 w 11269336"/>
              <a:gd name="connsiteY235" fmla="*/ 2194590 h 2323145"/>
              <a:gd name="connsiteX236" fmla="*/ 1515594 w 11269336"/>
              <a:gd name="connsiteY236" fmla="*/ 2189622 h 2323145"/>
              <a:gd name="connsiteX237" fmla="*/ 1512113 w 11269336"/>
              <a:gd name="connsiteY237" fmla="*/ 2188534 h 2323145"/>
              <a:gd name="connsiteX238" fmla="*/ 1498838 w 11269336"/>
              <a:gd name="connsiteY238" fmla="*/ 2189213 h 2323145"/>
              <a:gd name="connsiteX239" fmla="*/ 1494279 w 11269336"/>
              <a:gd name="connsiteY239" fmla="*/ 2183112 h 2323145"/>
              <a:gd name="connsiteX240" fmla="*/ 1473714 w 11269336"/>
              <a:gd name="connsiteY240" fmla="*/ 2179625 h 2323145"/>
              <a:gd name="connsiteX241" fmla="*/ 1449503 w 11269336"/>
              <a:gd name="connsiteY241" fmla="*/ 2182633 h 2323145"/>
              <a:gd name="connsiteX242" fmla="*/ 1266687 w 11269336"/>
              <a:gd name="connsiteY242" fmla="*/ 2212688 h 2323145"/>
              <a:gd name="connsiteX243" fmla="*/ 1239614 w 11269336"/>
              <a:gd name="connsiteY243" fmla="*/ 2209727 h 2323145"/>
              <a:gd name="connsiteX244" fmla="*/ 1202436 w 11269336"/>
              <a:gd name="connsiteY244" fmla="*/ 2209817 h 2323145"/>
              <a:gd name="connsiteX245" fmla="*/ 1136097 w 11269336"/>
              <a:gd name="connsiteY245" fmla="*/ 2205112 h 2323145"/>
              <a:gd name="connsiteX246" fmla="*/ 988232 w 11269336"/>
              <a:gd name="connsiteY246" fmla="*/ 2235635 h 2323145"/>
              <a:gd name="connsiteX247" fmla="*/ 981959 w 11269336"/>
              <a:gd name="connsiteY247" fmla="*/ 2231607 h 2323145"/>
              <a:gd name="connsiteX248" fmla="*/ 938600 w 11269336"/>
              <a:gd name="connsiteY248" fmla="*/ 2238113 h 2323145"/>
              <a:gd name="connsiteX249" fmla="*/ 791788 w 11269336"/>
              <a:gd name="connsiteY249" fmla="*/ 2293224 h 2323145"/>
              <a:gd name="connsiteX250" fmla="*/ 706914 w 11269336"/>
              <a:gd name="connsiteY250" fmla="*/ 2305046 h 2323145"/>
              <a:gd name="connsiteX251" fmla="*/ 675971 w 11269336"/>
              <a:gd name="connsiteY251" fmla="*/ 2304030 h 2323145"/>
              <a:gd name="connsiteX252" fmla="*/ 624180 w 11269336"/>
              <a:gd name="connsiteY252" fmla="*/ 2302650 h 2323145"/>
              <a:gd name="connsiteX253" fmla="*/ 583453 w 11269336"/>
              <a:gd name="connsiteY253" fmla="*/ 2288788 h 2323145"/>
              <a:gd name="connsiteX254" fmla="*/ 540946 w 11269336"/>
              <a:gd name="connsiteY254" fmla="*/ 2292721 h 2323145"/>
              <a:gd name="connsiteX255" fmla="*/ 533680 w 11269336"/>
              <a:gd name="connsiteY255" fmla="*/ 2310233 h 2323145"/>
              <a:gd name="connsiteX256" fmla="*/ 487366 w 11269336"/>
              <a:gd name="connsiteY256" fmla="*/ 2309053 h 2323145"/>
              <a:gd name="connsiteX257" fmla="*/ 416820 w 11269336"/>
              <a:gd name="connsiteY257" fmla="*/ 2305443 h 2323145"/>
              <a:gd name="connsiteX258" fmla="*/ 376805 w 11269336"/>
              <a:gd name="connsiteY258" fmla="*/ 2307647 h 2323145"/>
              <a:gd name="connsiteX259" fmla="*/ 266777 w 11269336"/>
              <a:gd name="connsiteY259" fmla="*/ 2309012 h 2323145"/>
              <a:gd name="connsiteX260" fmla="*/ 156013 w 11269336"/>
              <a:gd name="connsiteY260" fmla="*/ 2306832 h 2323145"/>
              <a:gd name="connsiteX261" fmla="*/ 87258 w 11269336"/>
              <a:gd name="connsiteY261" fmla="*/ 2285511 h 2323145"/>
              <a:gd name="connsiteX262" fmla="*/ 23798 w 11269336"/>
              <a:gd name="connsiteY262" fmla="*/ 2281822 h 2323145"/>
              <a:gd name="connsiteX263" fmla="*/ 0 w 11269336"/>
              <a:gd name="connsiteY263" fmla="*/ 2285369 h 2323145"/>
              <a:gd name="connsiteX264" fmla="*/ 0 w 11269336"/>
              <a:gd name="connsiteY26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8977138 w 11269336"/>
              <a:gd name="connsiteY22" fmla="*/ 774970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263254 w 11269336"/>
              <a:gd name="connsiteY20" fmla="*/ 645662 h 2323145"/>
              <a:gd name="connsiteX21" fmla="*/ 9162278 w 11269336"/>
              <a:gd name="connsiteY21" fmla="*/ 704724 h 2323145"/>
              <a:gd name="connsiteX22" fmla="*/ 9062863 w 11269336"/>
              <a:gd name="connsiteY22" fmla="*/ 754656 h 2323145"/>
              <a:gd name="connsiteX23" fmla="*/ 8914746 w 11269336"/>
              <a:gd name="connsiteY23" fmla="*/ 826428 h 2323145"/>
              <a:gd name="connsiteX24" fmla="*/ 8917778 w 11269336"/>
              <a:gd name="connsiteY24" fmla="*/ 835198 h 2323145"/>
              <a:gd name="connsiteX25" fmla="*/ 8905560 w 11269336"/>
              <a:gd name="connsiteY25" fmla="*/ 838358 h 2323145"/>
              <a:gd name="connsiteX26" fmla="*/ 8897564 w 11269336"/>
              <a:gd name="connsiteY26" fmla="*/ 834287 h 2323145"/>
              <a:gd name="connsiteX27" fmla="*/ 8878040 w 11269336"/>
              <a:gd name="connsiteY27" fmla="*/ 844150 h 2323145"/>
              <a:gd name="connsiteX28" fmla="*/ 8795998 w 11269336"/>
              <a:gd name="connsiteY28" fmla="*/ 863337 h 2323145"/>
              <a:gd name="connsiteX29" fmla="*/ 8776970 w 11269336"/>
              <a:gd name="connsiteY29" fmla="*/ 885177 h 2323145"/>
              <a:gd name="connsiteX30" fmla="*/ 8755719 w 11269336"/>
              <a:gd name="connsiteY30" fmla="*/ 889754 h 2323145"/>
              <a:gd name="connsiteX31" fmla="*/ 8743257 w 11269336"/>
              <a:gd name="connsiteY31" fmla="*/ 904723 h 2323145"/>
              <a:gd name="connsiteX32" fmla="*/ 8721366 w 11269336"/>
              <a:gd name="connsiteY32" fmla="*/ 904711 h 2323145"/>
              <a:gd name="connsiteX33" fmla="*/ 8678353 w 11269336"/>
              <a:gd name="connsiteY33" fmla="*/ 926318 h 2323145"/>
              <a:gd name="connsiteX34" fmla="*/ 8636849 w 11269336"/>
              <a:gd name="connsiteY34" fmla="*/ 937900 h 2323145"/>
              <a:gd name="connsiteX35" fmla="*/ 8620213 w 11269336"/>
              <a:gd name="connsiteY35" fmla="*/ 943068 h 2323145"/>
              <a:gd name="connsiteX36" fmla="*/ 8612581 w 11269336"/>
              <a:gd name="connsiteY36" fmla="*/ 952695 h 2323145"/>
              <a:gd name="connsiteX37" fmla="*/ 8589038 w 11269336"/>
              <a:gd name="connsiteY37" fmla="*/ 963892 h 2323145"/>
              <a:gd name="connsiteX38" fmla="*/ 8579950 w 11269336"/>
              <a:gd name="connsiteY38" fmla="*/ 960899 h 2323145"/>
              <a:gd name="connsiteX39" fmla="*/ 8579319 w 11269336"/>
              <a:gd name="connsiteY39" fmla="*/ 965630 h 2323145"/>
              <a:gd name="connsiteX40" fmla="*/ 8547429 w 11269336"/>
              <a:gd name="connsiteY40" fmla="*/ 984506 h 2323145"/>
              <a:gd name="connsiteX41" fmla="*/ 8478704 w 11269336"/>
              <a:gd name="connsiteY41" fmla="*/ 1025490 h 2323145"/>
              <a:gd name="connsiteX42" fmla="*/ 8461421 w 11269336"/>
              <a:gd name="connsiteY42" fmla="*/ 1035512 h 2323145"/>
              <a:gd name="connsiteX43" fmla="*/ 8445003 w 11269336"/>
              <a:gd name="connsiteY43" fmla="*/ 1036851 h 2323145"/>
              <a:gd name="connsiteX44" fmla="*/ 8357350 w 11269336"/>
              <a:gd name="connsiteY44" fmla="*/ 1060213 h 2323145"/>
              <a:gd name="connsiteX45" fmla="*/ 8335565 w 11269336"/>
              <a:gd name="connsiteY45" fmla="*/ 1061151 h 2323145"/>
              <a:gd name="connsiteX46" fmla="*/ 8325267 w 11269336"/>
              <a:gd name="connsiteY46" fmla="*/ 1055919 h 2323145"/>
              <a:gd name="connsiteX47" fmla="*/ 8293586 w 11269336"/>
              <a:gd name="connsiteY47" fmla="*/ 1076144 h 2323145"/>
              <a:gd name="connsiteX48" fmla="*/ 8242405 w 11269336"/>
              <a:gd name="connsiteY48" fmla="*/ 1095960 h 2323145"/>
              <a:gd name="connsiteX49" fmla="*/ 8197391 w 11269336"/>
              <a:gd name="connsiteY49" fmla="*/ 1107746 h 2323145"/>
              <a:gd name="connsiteX50" fmla="*/ 8081474 w 11269336"/>
              <a:gd name="connsiteY50" fmla="*/ 1130125 h 2323145"/>
              <a:gd name="connsiteX51" fmla="*/ 8053585 w 11269336"/>
              <a:gd name="connsiteY51" fmla="*/ 1129169 h 2323145"/>
              <a:gd name="connsiteX52" fmla="*/ 8038422 w 11269336"/>
              <a:gd name="connsiteY52" fmla="*/ 1119092 h 2323145"/>
              <a:gd name="connsiteX53" fmla="*/ 8029450 w 11269336"/>
              <a:gd name="connsiteY53" fmla="*/ 1125592 h 2323145"/>
              <a:gd name="connsiteX54" fmla="*/ 7959552 w 11269336"/>
              <a:gd name="connsiteY54" fmla="*/ 1140188 h 2323145"/>
              <a:gd name="connsiteX55" fmla="*/ 7914188 w 11269336"/>
              <a:gd name="connsiteY55" fmla="*/ 1150862 h 2323145"/>
              <a:gd name="connsiteX56" fmla="*/ 7914918 w 11269336"/>
              <a:gd name="connsiteY56" fmla="*/ 1168758 h 2323145"/>
              <a:gd name="connsiteX57" fmla="*/ 7875510 w 11269336"/>
              <a:gd name="connsiteY57" fmla="*/ 1183153 h 2323145"/>
              <a:gd name="connsiteX58" fmla="*/ 7829932 w 11269336"/>
              <a:gd name="connsiteY58" fmla="*/ 1180782 h 2323145"/>
              <a:gd name="connsiteX59" fmla="*/ 7779182 w 11269336"/>
              <a:gd name="connsiteY59" fmla="*/ 1192665 h 2323145"/>
              <a:gd name="connsiteX60" fmla="*/ 7748774 w 11269336"/>
              <a:gd name="connsiteY60" fmla="*/ 1199586 h 2323145"/>
              <a:gd name="connsiteX61" fmla="*/ 7671846 w 11269336"/>
              <a:gd name="connsiteY61" fmla="*/ 1231966 h 2323145"/>
              <a:gd name="connsiteX62" fmla="*/ 7554146 w 11269336"/>
              <a:gd name="connsiteY62" fmla="*/ 1319748 h 2323145"/>
              <a:gd name="connsiteX63" fmla="*/ 7515052 w 11269336"/>
              <a:gd name="connsiteY63" fmla="*/ 1336718 h 2323145"/>
              <a:gd name="connsiteX64" fmla="*/ 7507193 w 11269336"/>
              <a:gd name="connsiteY64" fmla="*/ 1334617 h 2323145"/>
              <a:gd name="connsiteX65" fmla="*/ 7461694 w 11269336"/>
              <a:gd name="connsiteY65" fmla="*/ 1375866 h 2323145"/>
              <a:gd name="connsiteX66" fmla="*/ 7377571 w 11269336"/>
              <a:gd name="connsiteY66" fmla="*/ 1400128 h 2323145"/>
              <a:gd name="connsiteX67" fmla="*/ 7311261 w 11269336"/>
              <a:gd name="connsiteY67" fmla="*/ 1412652 h 2323145"/>
              <a:gd name="connsiteX68" fmla="*/ 7275307 w 11269336"/>
              <a:gd name="connsiteY68" fmla="*/ 1422171 h 2323145"/>
              <a:gd name="connsiteX69" fmla="*/ 7247783 w 11269336"/>
              <a:gd name="connsiteY69" fmla="*/ 1426330 h 2323145"/>
              <a:gd name="connsiteX70" fmla="*/ 7185047 w 11269336"/>
              <a:gd name="connsiteY70" fmla="*/ 1451812 h 2323145"/>
              <a:gd name="connsiteX71" fmla="*/ 7084117 w 11269336"/>
              <a:gd name="connsiteY71" fmla="*/ 1500281 h 2323145"/>
              <a:gd name="connsiteX72" fmla="*/ 7062011 w 11269336"/>
              <a:gd name="connsiteY72" fmla="*/ 1509183 h 2323145"/>
              <a:gd name="connsiteX73" fmla="*/ 7040555 w 11269336"/>
              <a:gd name="connsiteY73" fmla="*/ 1511207 h 2323145"/>
              <a:gd name="connsiteX74" fmla="*/ 7033438 w 11269336"/>
              <a:gd name="connsiteY74" fmla="*/ 1506772 h 2323145"/>
              <a:gd name="connsiteX75" fmla="*/ 7020886 w 11269336"/>
              <a:gd name="connsiteY75" fmla="*/ 1510764 h 2323145"/>
              <a:gd name="connsiteX76" fmla="*/ 7017033 w 11269336"/>
              <a:gd name="connsiteY76" fmla="*/ 1510650 h 2323145"/>
              <a:gd name="connsiteX77" fmla="*/ 6995460 w 11269336"/>
              <a:gd name="connsiteY77" fmla="*/ 1511173 h 2323145"/>
              <a:gd name="connsiteX78" fmla="*/ 6962144 w 11269336"/>
              <a:gd name="connsiteY78" fmla="*/ 1541508 h 2323145"/>
              <a:gd name="connsiteX79" fmla="*/ 6910674 w 11269336"/>
              <a:gd name="connsiteY79" fmla="*/ 1554793 h 2323145"/>
              <a:gd name="connsiteX80" fmla="*/ 6732152 w 11269336"/>
              <a:gd name="connsiteY80" fmla="*/ 1642538 h 2323145"/>
              <a:gd name="connsiteX81" fmla="*/ 6694106 w 11269336"/>
              <a:gd name="connsiteY81" fmla="*/ 1632377 h 2323145"/>
              <a:gd name="connsiteX82" fmla="*/ 6617223 w 11269336"/>
              <a:gd name="connsiteY82" fmla="*/ 1659889 h 2323145"/>
              <a:gd name="connsiteX83" fmla="*/ 6521138 w 11269336"/>
              <a:gd name="connsiteY83" fmla="*/ 1744340 h 2323145"/>
              <a:gd name="connsiteX84" fmla="*/ 6380677 w 11269336"/>
              <a:gd name="connsiteY84" fmla="*/ 1796883 h 2323145"/>
              <a:gd name="connsiteX85" fmla="*/ 6374897 w 11269336"/>
              <a:gd name="connsiteY85" fmla="*/ 1809910 h 2323145"/>
              <a:gd name="connsiteX86" fmla="*/ 6364545 w 11269336"/>
              <a:gd name="connsiteY86" fmla="*/ 1820090 h 2323145"/>
              <a:gd name="connsiteX87" fmla="*/ 6362126 w 11269336"/>
              <a:gd name="connsiteY87" fmla="*/ 1819991 h 2323145"/>
              <a:gd name="connsiteX88" fmla="*/ 6346673 w 11269336"/>
              <a:gd name="connsiteY88" fmla="*/ 1827824 h 2323145"/>
              <a:gd name="connsiteX89" fmla="*/ 6345588 w 11269336"/>
              <a:gd name="connsiteY89" fmla="*/ 1832232 h 2323145"/>
              <a:gd name="connsiteX90" fmla="*/ 6335708 w 11269336"/>
              <a:gd name="connsiteY90" fmla="*/ 1838451 h 2323145"/>
              <a:gd name="connsiteX91" fmla="*/ 6318182 w 11269336"/>
              <a:gd name="connsiteY91" fmla="*/ 1852975 h 2323145"/>
              <a:gd name="connsiteX92" fmla="*/ 6313084 w 11269336"/>
              <a:gd name="connsiteY92" fmla="*/ 1853561 h 2323145"/>
              <a:gd name="connsiteX93" fmla="*/ 6283816 w 11269336"/>
              <a:gd name="connsiteY93" fmla="*/ 1872148 h 2323145"/>
              <a:gd name="connsiteX94" fmla="*/ 6282550 w 11269336"/>
              <a:gd name="connsiteY94" fmla="*/ 1871392 h 2323145"/>
              <a:gd name="connsiteX95" fmla="*/ 6270527 w 11269336"/>
              <a:gd name="connsiteY95" fmla="*/ 1872208 h 2323145"/>
              <a:gd name="connsiteX96" fmla="*/ 6249518 w 11269336"/>
              <a:gd name="connsiteY96" fmla="*/ 1876079 h 2323145"/>
              <a:gd name="connsiteX97" fmla="*/ 6190386 w 11269336"/>
              <a:gd name="connsiteY97" fmla="*/ 1872478 h 2323145"/>
              <a:gd name="connsiteX98" fmla="*/ 6159777 w 11269336"/>
              <a:gd name="connsiteY98" fmla="*/ 1891745 h 2323145"/>
              <a:gd name="connsiteX99" fmla="*/ 6153131 w 11269336"/>
              <a:gd name="connsiteY99" fmla="*/ 1895079 h 2323145"/>
              <a:gd name="connsiteX100" fmla="*/ 6152798 w 11269336"/>
              <a:gd name="connsiteY100" fmla="*/ 1894920 h 2323145"/>
              <a:gd name="connsiteX101" fmla="*/ 6145388 w 11269336"/>
              <a:gd name="connsiteY101" fmla="*/ 1897990 h 2323145"/>
              <a:gd name="connsiteX102" fmla="*/ 6141014 w 11269336"/>
              <a:gd name="connsiteY102" fmla="*/ 1901155 h 2323145"/>
              <a:gd name="connsiteX103" fmla="*/ 6128122 w 11269336"/>
              <a:gd name="connsiteY103" fmla="*/ 1907623 h 2323145"/>
              <a:gd name="connsiteX104" fmla="*/ 6122351 w 11269336"/>
              <a:gd name="connsiteY104" fmla="*/ 1908359 h 2323145"/>
              <a:gd name="connsiteX105" fmla="*/ 6064750 w 11269336"/>
              <a:gd name="connsiteY105" fmla="*/ 1896394 h 2323145"/>
              <a:gd name="connsiteX106" fmla="*/ 5964230 w 11269336"/>
              <a:gd name="connsiteY106" fmla="*/ 1910038 h 2323145"/>
              <a:gd name="connsiteX107" fmla="*/ 5865399 w 11269336"/>
              <a:gd name="connsiteY107" fmla="*/ 1926966 h 2323145"/>
              <a:gd name="connsiteX108" fmla="*/ 5829951 w 11269336"/>
              <a:gd name="connsiteY108" fmla="*/ 1934755 h 2323145"/>
              <a:gd name="connsiteX109" fmla="*/ 5765285 w 11269336"/>
              <a:gd name="connsiteY109" fmla="*/ 1941322 h 2323145"/>
              <a:gd name="connsiteX110" fmla="*/ 5734750 w 11269336"/>
              <a:gd name="connsiteY110" fmla="*/ 1939793 h 2323145"/>
              <a:gd name="connsiteX111" fmla="*/ 5733569 w 11269336"/>
              <a:gd name="connsiteY111" fmla="*/ 1940505 h 2323145"/>
              <a:gd name="connsiteX112" fmla="*/ 5730329 w 11269336"/>
              <a:gd name="connsiteY112" fmla="*/ 1937845 h 2323145"/>
              <a:gd name="connsiteX113" fmla="*/ 5724661 w 11269336"/>
              <a:gd name="connsiteY113" fmla="*/ 1937455 h 2323145"/>
              <a:gd name="connsiteX114" fmla="*/ 5710186 w 11269336"/>
              <a:gd name="connsiteY114" fmla="*/ 1941370 h 2323145"/>
              <a:gd name="connsiteX115" fmla="*/ 5704910 w 11269336"/>
              <a:gd name="connsiteY115" fmla="*/ 1943663 h 2323145"/>
              <a:gd name="connsiteX116" fmla="*/ 5696836 w 11269336"/>
              <a:gd name="connsiteY116" fmla="*/ 1945271 h 2323145"/>
              <a:gd name="connsiteX117" fmla="*/ 5696583 w 11269336"/>
              <a:gd name="connsiteY117" fmla="*/ 1945050 h 2323145"/>
              <a:gd name="connsiteX118" fmla="*/ 5689123 w 11269336"/>
              <a:gd name="connsiteY118" fmla="*/ 1947067 h 2323145"/>
              <a:gd name="connsiteX119" fmla="*/ 5653291 w 11269336"/>
              <a:gd name="connsiteY119" fmla="*/ 1960245 h 2323145"/>
              <a:gd name="connsiteX120" fmla="*/ 5599385 w 11269336"/>
              <a:gd name="connsiteY120" fmla="*/ 1945198 h 2323145"/>
              <a:gd name="connsiteX121" fmla="*/ 5578300 w 11269336"/>
              <a:gd name="connsiteY121" fmla="*/ 1944963 h 2323145"/>
              <a:gd name="connsiteX122" fmla="*/ 5566758 w 11269336"/>
              <a:gd name="connsiteY122" fmla="*/ 1943441 h 2323145"/>
              <a:gd name="connsiteX123" fmla="*/ 5565857 w 11269336"/>
              <a:gd name="connsiteY123" fmla="*/ 1942445 h 2323145"/>
              <a:gd name="connsiteX124" fmla="*/ 5531534 w 11269336"/>
              <a:gd name="connsiteY124" fmla="*/ 1955208 h 2323145"/>
              <a:gd name="connsiteX125" fmla="*/ 5526552 w 11269336"/>
              <a:gd name="connsiteY125" fmla="*/ 1954799 h 2323145"/>
              <a:gd name="connsiteX126" fmla="*/ 5504723 w 11269336"/>
              <a:gd name="connsiteY126" fmla="*/ 1965811 h 2323145"/>
              <a:gd name="connsiteX127" fmla="*/ 5493156 w 11269336"/>
              <a:gd name="connsiteY127" fmla="*/ 1970063 h 2323145"/>
              <a:gd name="connsiteX128" fmla="*/ 5490486 w 11269336"/>
              <a:gd name="connsiteY128" fmla="*/ 1974227 h 2323145"/>
              <a:gd name="connsiteX129" fmla="*/ 5473107 w 11269336"/>
              <a:gd name="connsiteY129" fmla="*/ 1979001 h 2323145"/>
              <a:gd name="connsiteX130" fmla="*/ 5470885 w 11269336"/>
              <a:gd name="connsiteY130" fmla="*/ 1978432 h 2323145"/>
              <a:gd name="connsiteX131" fmla="*/ 5457393 w 11269336"/>
              <a:gd name="connsiteY131" fmla="*/ 1986525 h 2323145"/>
              <a:gd name="connsiteX132" fmla="*/ 5447102 w 11269336"/>
              <a:gd name="connsiteY132" fmla="*/ 1998329 h 2323145"/>
              <a:gd name="connsiteX133" fmla="*/ 5159151 w 11269336"/>
              <a:gd name="connsiteY133" fmla="*/ 2029640 h 2323145"/>
              <a:gd name="connsiteX134" fmla="*/ 5041688 w 11269336"/>
              <a:gd name="connsiteY134" fmla="*/ 2022334 h 2323145"/>
              <a:gd name="connsiteX135" fmla="*/ 4860988 w 11269336"/>
              <a:gd name="connsiteY135" fmla="*/ 2135698 h 2323145"/>
              <a:gd name="connsiteX136" fmla="*/ 4807902 w 11269336"/>
              <a:gd name="connsiteY136" fmla="*/ 2138894 h 2323145"/>
              <a:gd name="connsiteX137" fmla="*/ 4765388 w 11269336"/>
              <a:gd name="connsiteY137" fmla="*/ 2162525 h 2323145"/>
              <a:gd name="connsiteX138" fmla="*/ 4745033 w 11269336"/>
              <a:gd name="connsiteY138" fmla="*/ 2158859 h 2323145"/>
              <a:gd name="connsiteX139" fmla="*/ 4741475 w 11269336"/>
              <a:gd name="connsiteY139" fmla="*/ 2157998 h 2323145"/>
              <a:gd name="connsiteX140" fmla="*/ 4728247 w 11269336"/>
              <a:gd name="connsiteY140" fmla="*/ 2159526 h 2323145"/>
              <a:gd name="connsiteX141" fmla="*/ 4723263 w 11269336"/>
              <a:gd name="connsiteY141" fmla="*/ 2153742 h 2323145"/>
              <a:gd name="connsiteX142" fmla="*/ 4702453 w 11269336"/>
              <a:gd name="connsiteY142" fmla="*/ 2151586 h 2323145"/>
              <a:gd name="connsiteX143" fmla="*/ 4678455 w 11269336"/>
              <a:gd name="connsiteY143" fmla="*/ 2156131 h 2323145"/>
              <a:gd name="connsiteX144" fmla="*/ 4593061 w 11269336"/>
              <a:gd name="connsiteY144" fmla="*/ 2171597 h 2323145"/>
              <a:gd name="connsiteX145" fmla="*/ 4579902 w 11269336"/>
              <a:gd name="connsiteY145" fmla="*/ 2177927 h 2323145"/>
              <a:gd name="connsiteX146" fmla="*/ 4533444 w 11269336"/>
              <a:gd name="connsiteY146" fmla="*/ 2181200 h 2323145"/>
              <a:gd name="connsiteX147" fmla="*/ 4492832 w 11269336"/>
              <a:gd name="connsiteY147" fmla="*/ 2188033 h 2323145"/>
              <a:gd name="connsiteX148" fmla="*/ 4467257 w 11269336"/>
              <a:gd name="connsiteY148" fmla="*/ 2196121 h 2323145"/>
              <a:gd name="connsiteX149" fmla="*/ 4459937 w 11269336"/>
              <a:gd name="connsiteY149" fmla="*/ 2195182 h 2323145"/>
              <a:gd name="connsiteX150" fmla="*/ 4433312 w 11269336"/>
              <a:gd name="connsiteY150" fmla="*/ 2199004 h 2323145"/>
              <a:gd name="connsiteX151" fmla="*/ 4420601 w 11269336"/>
              <a:gd name="connsiteY151" fmla="*/ 2205158 h 2323145"/>
              <a:gd name="connsiteX152" fmla="*/ 4405765 w 11269336"/>
              <a:gd name="connsiteY152" fmla="*/ 2199902 h 2323145"/>
              <a:gd name="connsiteX153" fmla="*/ 4401354 w 11269336"/>
              <a:gd name="connsiteY153" fmla="*/ 2194745 h 2323145"/>
              <a:gd name="connsiteX154" fmla="*/ 4383151 w 11269336"/>
              <a:gd name="connsiteY154" fmla="*/ 2201140 h 2323145"/>
              <a:gd name="connsiteX155" fmla="*/ 4366646 w 11269336"/>
              <a:gd name="connsiteY155" fmla="*/ 2198564 h 2323145"/>
              <a:gd name="connsiteX156" fmla="*/ 4354009 w 11269336"/>
              <a:gd name="connsiteY156" fmla="*/ 2204984 h 2323145"/>
              <a:gd name="connsiteX157" fmla="*/ 4348284 w 11269336"/>
              <a:gd name="connsiteY157" fmla="*/ 2205270 h 2323145"/>
              <a:gd name="connsiteX158" fmla="*/ 4333906 w 11269336"/>
              <a:gd name="connsiteY158" fmla="*/ 2205251 h 2323145"/>
              <a:gd name="connsiteX159" fmla="*/ 4308819 w 11269336"/>
              <a:gd name="connsiteY159" fmla="*/ 2203822 h 2323145"/>
              <a:gd name="connsiteX160" fmla="*/ 4301210 w 11269336"/>
              <a:gd name="connsiteY160" fmla="*/ 2204456 h 2323145"/>
              <a:gd name="connsiteX161" fmla="*/ 4283095 w 11269336"/>
              <a:gd name="connsiteY161" fmla="*/ 2198177 h 2323145"/>
              <a:gd name="connsiteX162" fmla="*/ 4250119 w 11269336"/>
              <a:gd name="connsiteY162" fmla="*/ 2196342 h 2323145"/>
              <a:gd name="connsiteX163" fmla="*/ 4189203 w 11269336"/>
              <a:gd name="connsiteY163" fmla="*/ 2178994 h 2323145"/>
              <a:gd name="connsiteX164" fmla="*/ 4154035 w 11269336"/>
              <a:gd name="connsiteY164" fmla="*/ 2171950 h 2323145"/>
              <a:gd name="connsiteX165" fmla="*/ 4129569 w 11269336"/>
              <a:gd name="connsiteY165" fmla="*/ 2163850 h 2323145"/>
              <a:gd name="connsiteX166" fmla="*/ 4061250 w 11269336"/>
              <a:gd name="connsiteY166" fmla="*/ 2159236 h 2323145"/>
              <a:gd name="connsiteX167" fmla="*/ 3945480 w 11269336"/>
              <a:gd name="connsiteY167" fmla="*/ 2158279 h 2323145"/>
              <a:gd name="connsiteX168" fmla="*/ 3921468 w 11269336"/>
              <a:gd name="connsiteY168" fmla="*/ 2156588 h 2323145"/>
              <a:gd name="connsiteX169" fmla="*/ 3903348 w 11269336"/>
              <a:gd name="connsiteY169" fmla="*/ 2149220 h 2323145"/>
              <a:gd name="connsiteX170" fmla="*/ 3901342 w 11269336"/>
              <a:gd name="connsiteY170" fmla="*/ 2142355 h 2323145"/>
              <a:gd name="connsiteX171" fmla="*/ 3888539 w 11269336"/>
              <a:gd name="connsiteY171" fmla="*/ 2140476 h 2323145"/>
              <a:gd name="connsiteX172" fmla="*/ 3885662 w 11269336"/>
              <a:gd name="connsiteY172" fmla="*/ 2138740 h 2323145"/>
              <a:gd name="connsiteX173" fmla="*/ 3868627 w 11269336"/>
              <a:gd name="connsiteY173" fmla="*/ 2130023 h 2323145"/>
              <a:gd name="connsiteX174" fmla="*/ 3819177 w 11269336"/>
              <a:gd name="connsiteY174" fmla="*/ 2142111 h 2323145"/>
              <a:gd name="connsiteX175" fmla="*/ 3769100 w 11269336"/>
              <a:gd name="connsiteY175" fmla="*/ 2131731 h 2323145"/>
              <a:gd name="connsiteX176" fmla="*/ 3562752 w 11269336"/>
              <a:gd name="connsiteY176" fmla="*/ 2131785 h 2323145"/>
              <a:gd name="connsiteX177" fmla="*/ 3541402 w 11269336"/>
              <a:gd name="connsiteY177" fmla="*/ 2106821 h 2323145"/>
              <a:gd name="connsiteX178" fmla="*/ 3365341 w 11269336"/>
              <a:gd name="connsiteY178" fmla="*/ 2077638 h 2323145"/>
              <a:gd name="connsiteX179" fmla="*/ 3170922 w 11269336"/>
              <a:gd name="connsiteY179" fmla="*/ 2115957 h 2323145"/>
              <a:gd name="connsiteX180" fmla="*/ 3156256 w 11269336"/>
              <a:gd name="connsiteY180" fmla="*/ 2124773 h 2323145"/>
              <a:gd name="connsiteX181" fmla="*/ 3140298 w 11269336"/>
              <a:gd name="connsiteY181" fmla="*/ 2129182 h 2323145"/>
              <a:gd name="connsiteX182" fmla="*/ 3138514 w 11269336"/>
              <a:gd name="connsiteY182" fmla="*/ 2128069 h 2323145"/>
              <a:gd name="connsiteX183" fmla="*/ 3120467 w 11269336"/>
              <a:gd name="connsiteY183" fmla="*/ 2128281 h 2323145"/>
              <a:gd name="connsiteX184" fmla="*/ 3116175 w 11269336"/>
              <a:gd name="connsiteY184" fmla="*/ 2131633 h 2323145"/>
              <a:gd name="connsiteX185" fmla="*/ 3103685 w 11269336"/>
              <a:gd name="connsiteY185" fmla="*/ 2132814 h 2323145"/>
              <a:gd name="connsiteX186" fmla="*/ 3078794 w 11269336"/>
              <a:gd name="connsiteY186" fmla="*/ 2137935 h 2323145"/>
              <a:gd name="connsiteX187" fmla="*/ 3074407 w 11269336"/>
              <a:gd name="connsiteY187" fmla="*/ 2136274 h 2323145"/>
              <a:gd name="connsiteX188" fmla="*/ 3037285 w 11269336"/>
              <a:gd name="connsiteY188" fmla="*/ 2139919 h 2323145"/>
              <a:gd name="connsiteX189" fmla="*/ 3036901 w 11269336"/>
              <a:gd name="connsiteY189" fmla="*/ 2138726 h 2323145"/>
              <a:gd name="connsiteX190" fmla="*/ 3026996 w 11269336"/>
              <a:gd name="connsiteY190" fmla="*/ 2134322 h 2323145"/>
              <a:gd name="connsiteX191" fmla="*/ 3007772 w 11269336"/>
              <a:gd name="connsiteY191" fmla="*/ 2128742 h 2323145"/>
              <a:gd name="connsiteX192" fmla="*/ 2965030 w 11269336"/>
              <a:gd name="connsiteY192" fmla="*/ 2100494 h 2323145"/>
              <a:gd name="connsiteX193" fmla="*/ 2926342 w 11269336"/>
              <a:gd name="connsiteY193" fmla="*/ 2104155 h 2323145"/>
              <a:gd name="connsiteX194" fmla="*/ 2918608 w 11269336"/>
              <a:gd name="connsiteY194" fmla="*/ 2104215 h 2323145"/>
              <a:gd name="connsiteX195" fmla="*/ 2918475 w 11269336"/>
              <a:gd name="connsiteY195" fmla="*/ 2103937 h 2323145"/>
              <a:gd name="connsiteX196" fmla="*/ 2910360 w 11269336"/>
              <a:gd name="connsiteY196" fmla="*/ 2103444 h 2323145"/>
              <a:gd name="connsiteX197" fmla="*/ 2904507 w 11269336"/>
              <a:gd name="connsiteY197" fmla="*/ 2104326 h 2323145"/>
              <a:gd name="connsiteX198" fmla="*/ 2889503 w 11269336"/>
              <a:gd name="connsiteY198" fmla="*/ 2104443 h 2323145"/>
              <a:gd name="connsiteX199" fmla="*/ 2884480 w 11269336"/>
              <a:gd name="connsiteY199" fmla="*/ 2102626 h 2323145"/>
              <a:gd name="connsiteX200" fmla="*/ 2882689 w 11269336"/>
              <a:gd name="connsiteY200" fmla="*/ 2099228 h 2323145"/>
              <a:gd name="connsiteX201" fmla="*/ 2881291 w 11269336"/>
              <a:gd name="connsiteY201" fmla="*/ 2099618 h 2323145"/>
              <a:gd name="connsiteX202" fmla="*/ 2853979 w 11269336"/>
              <a:gd name="connsiteY202" fmla="*/ 2090388 h 2323145"/>
              <a:gd name="connsiteX203" fmla="*/ 2791790 w 11269336"/>
              <a:gd name="connsiteY203" fmla="*/ 2080332 h 2323145"/>
              <a:gd name="connsiteX204" fmla="*/ 2755844 w 11269336"/>
              <a:gd name="connsiteY204" fmla="*/ 2078874 h 2323145"/>
              <a:gd name="connsiteX205" fmla="*/ 2657742 w 11269336"/>
              <a:gd name="connsiteY205" fmla="*/ 2070179 h 2323145"/>
              <a:gd name="connsiteX206" fmla="*/ 2559549 w 11269336"/>
              <a:gd name="connsiteY206" fmla="*/ 2057873 h 2323145"/>
              <a:gd name="connsiteX207" fmla="*/ 2512054 w 11269336"/>
              <a:gd name="connsiteY207" fmla="*/ 2031671 h 2323145"/>
              <a:gd name="connsiteX208" fmla="*/ 2506437 w 11269336"/>
              <a:gd name="connsiteY208" fmla="*/ 2030918 h 2323145"/>
              <a:gd name="connsiteX209" fmla="*/ 2491752 w 11269336"/>
              <a:gd name="connsiteY209" fmla="*/ 2033906 h 2323145"/>
              <a:gd name="connsiteX210" fmla="*/ 2486338 w 11269336"/>
              <a:gd name="connsiteY210" fmla="*/ 2035862 h 2323145"/>
              <a:gd name="connsiteX211" fmla="*/ 2478186 w 11269336"/>
              <a:gd name="connsiteY211" fmla="*/ 2036953 h 2323145"/>
              <a:gd name="connsiteX212" fmla="*/ 2477950 w 11269336"/>
              <a:gd name="connsiteY212" fmla="*/ 2036715 h 2323145"/>
              <a:gd name="connsiteX213" fmla="*/ 2470381 w 11269336"/>
              <a:gd name="connsiteY213" fmla="*/ 2038256 h 2323145"/>
              <a:gd name="connsiteX214" fmla="*/ 2433781 w 11269336"/>
              <a:gd name="connsiteY214" fmla="*/ 2049140 h 2323145"/>
              <a:gd name="connsiteX215" fmla="*/ 2381172 w 11269336"/>
              <a:gd name="connsiteY215" fmla="*/ 2030645 h 2323145"/>
              <a:gd name="connsiteX216" fmla="*/ 2360198 w 11269336"/>
              <a:gd name="connsiteY216" fmla="*/ 2029059 h 2323145"/>
              <a:gd name="connsiteX217" fmla="*/ 2348815 w 11269336"/>
              <a:gd name="connsiteY217" fmla="*/ 2026798 h 2323145"/>
              <a:gd name="connsiteX218" fmla="*/ 2347988 w 11269336"/>
              <a:gd name="connsiteY218" fmla="*/ 2025745 h 2323145"/>
              <a:gd name="connsiteX219" fmla="*/ 2312920 w 11269336"/>
              <a:gd name="connsiteY219" fmla="*/ 2036311 h 2323145"/>
              <a:gd name="connsiteX220" fmla="*/ 2307986 w 11269336"/>
              <a:gd name="connsiteY220" fmla="*/ 2035583 h 2323145"/>
              <a:gd name="connsiteX221" fmla="*/ 2285481 w 11269336"/>
              <a:gd name="connsiteY221" fmla="*/ 2045197 h 2323145"/>
              <a:gd name="connsiteX222" fmla="*/ 2273666 w 11269336"/>
              <a:gd name="connsiteY222" fmla="*/ 2048710 h 2323145"/>
              <a:gd name="connsiteX223" fmla="*/ 2270719 w 11269336"/>
              <a:gd name="connsiteY223" fmla="*/ 2052702 h 2323145"/>
              <a:gd name="connsiteX224" fmla="*/ 2253080 w 11269336"/>
              <a:gd name="connsiteY224" fmla="*/ 2056363 h 2323145"/>
              <a:gd name="connsiteX225" fmla="*/ 2250906 w 11269336"/>
              <a:gd name="connsiteY225" fmla="*/ 2055654 h 2323145"/>
              <a:gd name="connsiteX226" fmla="*/ 2236905 w 11269336"/>
              <a:gd name="connsiteY226" fmla="*/ 2062882 h 2323145"/>
              <a:gd name="connsiteX227" fmla="*/ 2225830 w 11269336"/>
              <a:gd name="connsiteY227" fmla="*/ 2074027 h 2323145"/>
              <a:gd name="connsiteX228" fmla="*/ 2073776 w 11269336"/>
              <a:gd name="connsiteY228" fmla="*/ 2089244 h 2323145"/>
              <a:gd name="connsiteX229" fmla="*/ 1948256 w 11269336"/>
              <a:gd name="connsiteY229" fmla="*/ 2146616 h 2323145"/>
              <a:gd name="connsiteX230" fmla="*/ 1865582 w 11269336"/>
              <a:gd name="connsiteY230" fmla="*/ 2153738 h 2323145"/>
              <a:gd name="connsiteX231" fmla="*/ 1835210 w 11269336"/>
              <a:gd name="connsiteY231" fmla="*/ 2134244 h 2323145"/>
              <a:gd name="connsiteX232" fmla="*/ 1632661 w 11269336"/>
              <a:gd name="connsiteY232" fmla="*/ 2173882 h 2323145"/>
              <a:gd name="connsiteX233" fmla="*/ 1579590 w 11269336"/>
              <a:gd name="connsiteY233" fmla="*/ 2173680 h 2323145"/>
              <a:gd name="connsiteX234" fmla="*/ 1535601 w 11269336"/>
              <a:gd name="connsiteY234" fmla="*/ 2194590 h 2323145"/>
              <a:gd name="connsiteX235" fmla="*/ 1515594 w 11269336"/>
              <a:gd name="connsiteY235" fmla="*/ 2189622 h 2323145"/>
              <a:gd name="connsiteX236" fmla="*/ 1512113 w 11269336"/>
              <a:gd name="connsiteY236" fmla="*/ 2188534 h 2323145"/>
              <a:gd name="connsiteX237" fmla="*/ 1498838 w 11269336"/>
              <a:gd name="connsiteY237" fmla="*/ 2189213 h 2323145"/>
              <a:gd name="connsiteX238" fmla="*/ 1494279 w 11269336"/>
              <a:gd name="connsiteY238" fmla="*/ 2183112 h 2323145"/>
              <a:gd name="connsiteX239" fmla="*/ 1473714 w 11269336"/>
              <a:gd name="connsiteY239" fmla="*/ 2179625 h 2323145"/>
              <a:gd name="connsiteX240" fmla="*/ 1449503 w 11269336"/>
              <a:gd name="connsiteY240" fmla="*/ 2182633 h 2323145"/>
              <a:gd name="connsiteX241" fmla="*/ 1266687 w 11269336"/>
              <a:gd name="connsiteY241" fmla="*/ 2212688 h 2323145"/>
              <a:gd name="connsiteX242" fmla="*/ 1239614 w 11269336"/>
              <a:gd name="connsiteY242" fmla="*/ 2209727 h 2323145"/>
              <a:gd name="connsiteX243" fmla="*/ 1202436 w 11269336"/>
              <a:gd name="connsiteY243" fmla="*/ 2209817 h 2323145"/>
              <a:gd name="connsiteX244" fmla="*/ 1136097 w 11269336"/>
              <a:gd name="connsiteY244" fmla="*/ 2205112 h 2323145"/>
              <a:gd name="connsiteX245" fmla="*/ 988232 w 11269336"/>
              <a:gd name="connsiteY245" fmla="*/ 2235635 h 2323145"/>
              <a:gd name="connsiteX246" fmla="*/ 981959 w 11269336"/>
              <a:gd name="connsiteY246" fmla="*/ 2231607 h 2323145"/>
              <a:gd name="connsiteX247" fmla="*/ 938600 w 11269336"/>
              <a:gd name="connsiteY247" fmla="*/ 2238113 h 2323145"/>
              <a:gd name="connsiteX248" fmla="*/ 791788 w 11269336"/>
              <a:gd name="connsiteY248" fmla="*/ 2293224 h 2323145"/>
              <a:gd name="connsiteX249" fmla="*/ 706914 w 11269336"/>
              <a:gd name="connsiteY249" fmla="*/ 2305046 h 2323145"/>
              <a:gd name="connsiteX250" fmla="*/ 675971 w 11269336"/>
              <a:gd name="connsiteY250" fmla="*/ 2304030 h 2323145"/>
              <a:gd name="connsiteX251" fmla="*/ 624180 w 11269336"/>
              <a:gd name="connsiteY251" fmla="*/ 2302650 h 2323145"/>
              <a:gd name="connsiteX252" fmla="*/ 583453 w 11269336"/>
              <a:gd name="connsiteY252" fmla="*/ 2288788 h 2323145"/>
              <a:gd name="connsiteX253" fmla="*/ 540946 w 11269336"/>
              <a:gd name="connsiteY253" fmla="*/ 2292721 h 2323145"/>
              <a:gd name="connsiteX254" fmla="*/ 533680 w 11269336"/>
              <a:gd name="connsiteY254" fmla="*/ 2310233 h 2323145"/>
              <a:gd name="connsiteX255" fmla="*/ 487366 w 11269336"/>
              <a:gd name="connsiteY255" fmla="*/ 2309053 h 2323145"/>
              <a:gd name="connsiteX256" fmla="*/ 416820 w 11269336"/>
              <a:gd name="connsiteY256" fmla="*/ 2305443 h 2323145"/>
              <a:gd name="connsiteX257" fmla="*/ 376805 w 11269336"/>
              <a:gd name="connsiteY257" fmla="*/ 2307647 h 2323145"/>
              <a:gd name="connsiteX258" fmla="*/ 266777 w 11269336"/>
              <a:gd name="connsiteY258" fmla="*/ 2309012 h 2323145"/>
              <a:gd name="connsiteX259" fmla="*/ 156013 w 11269336"/>
              <a:gd name="connsiteY259" fmla="*/ 2306832 h 2323145"/>
              <a:gd name="connsiteX260" fmla="*/ 87258 w 11269336"/>
              <a:gd name="connsiteY260" fmla="*/ 2285511 h 2323145"/>
              <a:gd name="connsiteX261" fmla="*/ 23798 w 11269336"/>
              <a:gd name="connsiteY261" fmla="*/ 2281822 h 2323145"/>
              <a:gd name="connsiteX262" fmla="*/ 0 w 11269336"/>
              <a:gd name="connsiteY262" fmla="*/ 2285369 h 2323145"/>
              <a:gd name="connsiteX263" fmla="*/ 0 w 11269336"/>
              <a:gd name="connsiteY26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380600 w 11269336"/>
              <a:gd name="connsiteY19" fmla="*/ 549821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41688 w 11269336"/>
              <a:gd name="connsiteY133" fmla="*/ 2022334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79902 w 11269336"/>
              <a:gd name="connsiteY144" fmla="*/ 2177927 h 2323145"/>
              <a:gd name="connsiteX145" fmla="*/ 4533444 w 11269336"/>
              <a:gd name="connsiteY145" fmla="*/ 2181200 h 2323145"/>
              <a:gd name="connsiteX146" fmla="*/ 4492832 w 11269336"/>
              <a:gd name="connsiteY146" fmla="*/ 2188033 h 2323145"/>
              <a:gd name="connsiteX147" fmla="*/ 4467257 w 11269336"/>
              <a:gd name="connsiteY147" fmla="*/ 2196121 h 2323145"/>
              <a:gd name="connsiteX148" fmla="*/ 4459937 w 11269336"/>
              <a:gd name="connsiteY148" fmla="*/ 2195182 h 2323145"/>
              <a:gd name="connsiteX149" fmla="*/ 4433312 w 11269336"/>
              <a:gd name="connsiteY149" fmla="*/ 2199004 h 2323145"/>
              <a:gd name="connsiteX150" fmla="*/ 4420601 w 11269336"/>
              <a:gd name="connsiteY150" fmla="*/ 2205158 h 2323145"/>
              <a:gd name="connsiteX151" fmla="*/ 4405765 w 11269336"/>
              <a:gd name="connsiteY151" fmla="*/ 2199902 h 2323145"/>
              <a:gd name="connsiteX152" fmla="*/ 4401354 w 11269336"/>
              <a:gd name="connsiteY152" fmla="*/ 2194745 h 2323145"/>
              <a:gd name="connsiteX153" fmla="*/ 4383151 w 11269336"/>
              <a:gd name="connsiteY153" fmla="*/ 2201140 h 2323145"/>
              <a:gd name="connsiteX154" fmla="*/ 4366646 w 11269336"/>
              <a:gd name="connsiteY154" fmla="*/ 2198564 h 2323145"/>
              <a:gd name="connsiteX155" fmla="*/ 4354009 w 11269336"/>
              <a:gd name="connsiteY155" fmla="*/ 2204984 h 2323145"/>
              <a:gd name="connsiteX156" fmla="*/ 4348284 w 11269336"/>
              <a:gd name="connsiteY156" fmla="*/ 2205270 h 2323145"/>
              <a:gd name="connsiteX157" fmla="*/ 4333906 w 11269336"/>
              <a:gd name="connsiteY157" fmla="*/ 2205251 h 2323145"/>
              <a:gd name="connsiteX158" fmla="*/ 4308819 w 11269336"/>
              <a:gd name="connsiteY158" fmla="*/ 2203822 h 2323145"/>
              <a:gd name="connsiteX159" fmla="*/ 4301210 w 11269336"/>
              <a:gd name="connsiteY159" fmla="*/ 2204456 h 2323145"/>
              <a:gd name="connsiteX160" fmla="*/ 4283095 w 11269336"/>
              <a:gd name="connsiteY160" fmla="*/ 2198177 h 2323145"/>
              <a:gd name="connsiteX161" fmla="*/ 4250119 w 11269336"/>
              <a:gd name="connsiteY161" fmla="*/ 2196342 h 2323145"/>
              <a:gd name="connsiteX162" fmla="*/ 4189203 w 11269336"/>
              <a:gd name="connsiteY162" fmla="*/ 2178994 h 2323145"/>
              <a:gd name="connsiteX163" fmla="*/ 4154035 w 11269336"/>
              <a:gd name="connsiteY163" fmla="*/ 2171950 h 2323145"/>
              <a:gd name="connsiteX164" fmla="*/ 4129569 w 11269336"/>
              <a:gd name="connsiteY164" fmla="*/ 2163850 h 2323145"/>
              <a:gd name="connsiteX165" fmla="*/ 4061250 w 11269336"/>
              <a:gd name="connsiteY165" fmla="*/ 2159236 h 2323145"/>
              <a:gd name="connsiteX166" fmla="*/ 3945480 w 11269336"/>
              <a:gd name="connsiteY166" fmla="*/ 2158279 h 2323145"/>
              <a:gd name="connsiteX167" fmla="*/ 3921468 w 11269336"/>
              <a:gd name="connsiteY167" fmla="*/ 2156588 h 2323145"/>
              <a:gd name="connsiteX168" fmla="*/ 3903348 w 11269336"/>
              <a:gd name="connsiteY168" fmla="*/ 2149220 h 2323145"/>
              <a:gd name="connsiteX169" fmla="*/ 3901342 w 11269336"/>
              <a:gd name="connsiteY169" fmla="*/ 2142355 h 2323145"/>
              <a:gd name="connsiteX170" fmla="*/ 3888539 w 11269336"/>
              <a:gd name="connsiteY170" fmla="*/ 2140476 h 2323145"/>
              <a:gd name="connsiteX171" fmla="*/ 3885662 w 11269336"/>
              <a:gd name="connsiteY171" fmla="*/ 2138740 h 2323145"/>
              <a:gd name="connsiteX172" fmla="*/ 3868627 w 11269336"/>
              <a:gd name="connsiteY172" fmla="*/ 2130023 h 2323145"/>
              <a:gd name="connsiteX173" fmla="*/ 3819177 w 11269336"/>
              <a:gd name="connsiteY173" fmla="*/ 2142111 h 2323145"/>
              <a:gd name="connsiteX174" fmla="*/ 3769100 w 11269336"/>
              <a:gd name="connsiteY174" fmla="*/ 2131731 h 2323145"/>
              <a:gd name="connsiteX175" fmla="*/ 3562752 w 11269336"/>
              <a:gd name="connsiteY175" fmla="*/ 2131785 h 2323145"/>
              <a:gd name="connsiteX176" fmla="*/ 3541402 w 11269336"/>
              <a:gd name="connsiteY176" fmla="*/ 2106821 h 2323145"/>
              <a:gd name="connsiteX177" fmla="*/ 3365341 w 11269336"/>
              <a:gd name="connsiteY177" fmla="*/ 2077638 h 2323145"/>
              <a:gd name="connsiteX178" fmla="*/ 3170922 w 11269336"/>
              <a:gd name="connsiteY178" fmla="*/ 2115957 h 2323145"/>
              <a:gd name="connsiteX179" fmla="*/ 3156256 w 11269336"/>
              <a:gd name="connsiteY179" fmla="*/ 2124773 h 2323145"/>
              <a:gd name="connsiteX180" fmla="*/ 3140298 w 11269336"/>
              <a:gd name="connsiteY180" fmla="*/ 2129182 h 2323145"/>
              <a:gd name="connsiteX181" fmla="*/ 3138514 w 11269336"/>
              <a:gd name="connsiteY181" fmla="*/ 2128069 h 2323145"/>
              <a:gd name="connsiteX182" fmla="*/ 3120467 w 11269336"/>
              <a:gd name="connsiteY182" fmla="*/ 2128281 h 2323145"/>
              <a:gd name="connsiteX183" fmla="*/ 3116175 w 11269336"/>
              <a:gd name="connsiteY183" fmla="*/ 2131633 h 2323145"/>
              <a:gd name="connsiteX184" fmla="*/ 3103685 w 11269336"/>
              <a:gd name="connsiteY184" fmla="*/ 2132814 h 2323145"/>
              <a:gd name="connsiteX185" fmla="*/ 3078794 w 11269336"/>
              <a:gd name="connsiteY185" fmla="*/ 2137935 h 2323145"/>
              <a:gd name="connsiteX186" fmla="*/ 3074407 w 11269336"/>
              <a:gd name="connsiteY186" fmla="*/ 2136274 h 2323145"/>
              <a:gd name="connsiteX187" fmla="*/ 3037285 w 11269336"/>
              <a:gd name="connsiteY187" fmla="*/ 2139919 h 2323145"/>
              <a:gd name="connsiteX188" fmla="*/ 3036901 w 11269336"/>
              <a:gd name="connsiteY188" fmla="*/ 2138726 h 2323145"/>
              <a:gd name="connsiteX189" fmla="*/ 3026996 w 11269336"/>
              <a:gd name="connsiteY189" fmla="*/ 2134322 h 2323145"/>
              <a:gd name="connsiteX190" fmla="*/ 3007772 w 11269336"/>
              <a:gd name="connsiteY190" fmla="*/ 2128742 h 2323145"/>
              <a:gd name="connsiteX191" fmla="*/ 2965030 w 11269336"/>
              <a:gd name="connsiteY191" fmla="*/ 2100494 h 2323145"/>
              <a:gd name="connsiteX192" fmla="*/ 2926342 w 11269336"/>
              <a:gd name="connsiteY192" fmla="*/ 2104155 h 2323145"/>
              <a:gd name="connsiteX193" fmla="*/ 2918608 w 11269336"/>
              <a:gd name="connsiteY193" fmla="*/ 2104215 h 2323145"/>
              <a:gd name="connsiteX194" fmla="*/ 2918475 w 11269336"/>
              <a:gd name="connsiteY194" fmla="*/ 2103937 h 2323145"/>
              <a:gd name="connsiteX195" fmla="*/ 2910360 w 11269336"/>
              <a:gd name="connsiteY195" fmla="*/ 2103444 h 2323145"/>
              <a:gd name="connsiteX196" fmla="*/ 2904507 w 11269336"/>
              <a:gd name="connsiteY196" fmla="*/ 2104326 h 2323145"/>
              <a:gd name="connsiteX197" fmla="*/ 2889503 w 11269336"/>
              <a:gd name="connsiteY197" fmla="*/ 2104443 h 2323145"/>
              <a:gd name="connsiteX198" fmla="*/ 2884480 w 11269336"/>
              <a:gd name="connsiteY198" fmla="*/ 2102626 h 2323145"/>
              <a:gd name="connsiteX199" fmla="*/ 2882689 w 11269336"/>
              <a:gd name="connsiteY199" fmla="*/ 2099228 h 2323145"/>
              <a:gd name="connsiteX200" fmla="*/ 2881291 w 11269336"/>
              <a:gd name="connsiteY200" fmla="*/ 2099618 h 2323145"/>
              <a:gd name="connsiteX201" fmla="*/ 2853979 w 11269336"/>
              <a:gd name="connsiteY201" fmla="*/ 2090388 h 2323145"/>
              <a:gd name="connsiteX202" fmla="*/ 2791790 w 11269336"/>
              <a:gd name="connsiteY202" fmla="*/ 2080332 h 2323145"/>
              <a:gd name="connsiteX203" fmla="*/ 2755844 w 11269336"/>
              <a:gd name="connsiteY203" fmla="*/ 2078874 h 2323145"/>
              <a:gd name="connsiteX204" fmla="*/ 2657742 w 11269336"/>
              <a:gd name="connsiteY204" fmla="*/ 2070179 h 2323145"/>
              <a:gd name="connsiteX205" fmla="*/ 2559549 w 11269336"/>
              <a:gd name="connsiteY205" fmla="*/ 2057873 h 2323145"/>
              <a:gd name="connsiteX206" fmla="*/ 2512054 w 11269336"/>
              <a:gd name="connsiteY206" fmla="*/ 2031671 h 2323145"/>
              <a:gd name="connsiteX207" fmla="*/ 2506437 w 11269336"/>
              <a:gd name="connsiteY207" fmla="*/ 2030918 h 2323145"/>
              <a:gd name="connsiteX208" fmla="*/ 2491752 w 11269336"/>
              <a:gd name="connsiteY208" fmla="*/ 2033906 h 2323145"/>
              <a:gd name="connsiteX209" fmla="*/ 2486338 w 11269336"/>
              <a:gd name="connsiteY209" fmla="*/ 2035862 h 2323145"/>
              <a:gd name="connsiteX210" fmla="*/ 2478186 w 11269336"/>
              <a:gd name="connsiteY210" fmla="*/ 2036953 h 2323145"/>
              <a:gd name="connsiteX211" fmla="*/ 2477950 w 11269336"/>
              <a:gd name="connsiteY211" fmla="*/ 2036715 h 2323145"/>
              <a:gd name="connsiteX212" fmla="*/ 2470381 w 11269336"/>
              <a:gd name="connsiteY212" fmla="*/ 2038256 h 2323145"/>
              <a:gd name="connsiteX213" fmla="*/ 2433781 w 11269336"/>
              <a:gd name="connsiteY213" fmla="*/ 2049140 h 2323145"/>
              <a:gd name="connsiteX214" fmla="*/ 2381172 w 11269336"/>
              <a:gd name="connsiteY214" fmla="*/ 2030645 h 2323145"/>
              <a:gd name="connsiteX215" fmla="*/ 2360198 w 11269336"/>
              <a:gd name="connsiteY215" fmla="*/ 2029059 h 2323145"/>
              <a:gd name="connsiteX216" fmla="*/ 2348815 w 11269336"/>
              <a:gd name="connsiteY216" fmla="*/ 2026798 h 2323145"/>
              <a:gd name="connsiteX217" fmla="*/ 2347988 w 11269336"/>
              <a:gd name="connsiteY217" fmla="*/ 2025745 h 2323145"/>
              <a:gd name="connsiteX218" fmla="*/ 2312920 w 11269336"/>
              <a:gd name="connsiteY218" fmla="*/ 2036311 h 2323145"/>
              <a:gd name="connsiteX219" fmla="*/ 2307986 w 11269336"/>
              <a:gd name="connsiteY219" fmla="*/ 2035583 h 2323145"/>
              <a:gd name="connsiteX220" fmla="*/ 2285481 w 11269336"/>
              <a:gd name="connsiteY220" fmla="*/ 2045197 h 2323145"/>
              <a:gd name="connsiteX221" fmla="*/ 2273666 w 11269336"/>
              <a:gd name="connsiteY221" fmla="*/ 2048710 h 2323145"/>
              <a:gd name="connsiteX222" fmla="*/ 2270719 w 11269336"/>
              <a:gd name="connsiteY222" fmla="*/ 2052702 h 2323145"/>
              <a:gd name="connsiteX223" fmla="*/ 2253080 w 11269336"/>
              <a:gd name="connsiteY223" fmla="*/ 2056363 h 2323145"/>
              <a:gd name="connsiteX224" fmla="*/ 2250906 w 11269336"/>
              <a:gd name="connsiteY224" fmla="*/ 2055654 h 2323145"/>
              <a:gd name="connsiteX225" fmla="*/ 2236905 w 11269336"/>
              <a:gd name="connsiteY225" fmla="*/ 2062882 h 2323145"/>
              <a:gd name="connsiteX226" fmla="*/ 2225830 w 11269336"/>
              <a:gd name="connsiteY226" fmla="*/ 2074027 h 2323145"/>
              <a:gd name="connsiteX227" fmla="*/ 2073776 w 11269336"/>
              <a:gd name="connsiteY227" fmla="*/ 2089244 h 2323145"/>
              <a:gd name="connsiteX228" fmla="*/ 1948256 w 11269336"/>
              <a:gd name="connsiteY228" fmla="*/ 2146616 h 2323145"/>
              <a:gd name="connsiteX229" fmla="*/ 1865582 w 11269336"/>
              <a:gd name="connsiteY229" fmla="*/ 2153738 h 2323145"/>
              <a:gd name="connsiteX230" fmla="*/ 1835210 w 11269336"/>
              <a:gd name="connsiteY230" fmla="*/ 2134244 h 2323145"/>
              <a:gd name="connsiteX231" fmla="*/ 1632661 w 11269336"/>
              <a:gd name="connsiteY231" fmla="*/ 2173882 h 2323145"/>
              <a:gd name="connsiteX232" fmla="*/ 1579590 w 11269336"/>
              <a:gd name="connsiteY232" fmla="*/ 2173680 h 2323145"/>
              <a:gd name="connsiteX233" fmla="*/ 1535601 w 11269336"/>
              <a:gd name="connsiteY233" fmla="*/ 2194590 h 2323145"/>
              <a:gd name="connsiteX234" fmla="*/ 1515594 w 11269336"/>
              <a:gd name="connsiteY234" fmla="*/ 2189622 h 2323145"/>
              <a:gd name="connsiteX235" fmla="*/ 1512113 w 11269336"/>
              <a:gd name="connsiteY235" fmla="*/ 2188534 h 2323145"/>
              <a:gd name="connsiteX236" fmla="*/ 1498838 w 11269336"/>
              <a:gd name="connsiteY236" fmla="*/ 2189213 h 2323145"/>
              <a:gd name="connsiteX237" fmla="*/ 1494279 w 11269336"/>
              <a:gd name="connsiteY237" fmla="*/ 2183112 h 2323145"/>
              <a:gd name="connsiteX238" fmla="*/ 1473714 w 11269336"/>
              <a:gd name="connsiteY238" fmla="*/ 2179625 h 2323145"/>
              <a:gd name="connsiteX239" fmla="*/ 1449503 w 11269336"/>
              <a:gd name="connsiteY239" fmla="*/ 2182633 h 2323145"/>
              <a:gd name="connsiteX240" fmla="*/ 1266687 w 11269336"/>
              <a:gd name="connsiteY240" fmla="*/ 2212688 h 2323145"/>
              <a:gd name="connsiteX241" fmla="*/ 1239614 w 11269336"/>
              <a:gd name="connsiteY241" fmla="*/ 2209727 h 2323145"/>
              <a:gd name="connsiteX242" fmla="*/ 1202436 w 11269336"/>
              <a:gd name="connsiteY242" fmla="*/ 2209817 h 2323145"/>
              <a:gd name="connsiteX243" fmla="*/ 1136097 w 11269336"/>
              <a:gd name="connsiteY243" fmla="*/ 2205112 h 2323145"/>
              <a:gd name="connsiteX244" fmla="*/ 988232 w 11269336"/>
              <a:gd name="connsiteY244" fmla="*/ 2235635 h 2323145"/>
              <a:gd name="connsiteX245" fmla="*/ 981959 w 11269336"/>
              <a:gd name="connsiteY245" fmla="*/ 2231607 h 2323145"/>
              <a:gd name="connsiteX246" fmla="*/ 938600 w 11269336"/>
              <a:gd name="connsiteY246" fmla="*/ 2238113 h 2323145"/>
              <a:gd name="connsiteX247" fmla="*/ 791788 w 11269336"/>
              <a:gd name="connsiteY247" fmla="*/ 2293224 h 2323145"/>
              <a:gd name="connsiteX248" fmla="*/ 706914 w 11269336"/>
              <a:gd name="connsiteY248" fmla="*/ 2305046 h 2323145"/>
              <a:gd name="connsiteX249" fmla="*/ 675971 w 11269336"/>
              <a:gd name="connsiteY249" fmla="*/ 2304030 h 2323145"/>
              <a:gd name="connsiteX250" fmla="*/ 624180 w 11269336"/>
              <a:gd name="connsiteY250" fmla="*/ 2302650 h 2323145"/>
              <a:gd name="connsiteX251" fmla="*/ 583453 w 11269336"/>
              <a:gd name="connsiteY251" fmla="*/ 2288788 h 2323145"/>
              <a:gd name="connsiteX252" fmla="*/ 540946 w 11269336"/>
              <a:gd name="connsiteY252" fmla="*/ 2292721 h 2323145"/>
              <a:gd name="connsiteX253" fmla="*/ 533680 w 11269336"/>
              <a:gd name="connsiteY253" fmla="*/ 2310233 h 2323145"/>
              <a:gd name="connsiteX254" fmla="*/ 487366 w 11269336"/>
              <a:gd name="connsiteY254" fmla="*/ 2309053 h 2323145"/>
              <a:gd name="connsiteX255" fmla="*/ 416820 w 11269336"/>
              <a:gd name="connsiteY255" fmla="*/ 2305443 h 2323145"/>
              <a:gd name="connsiteX256" fmla="*/ 376805 w 11269336"/>
              <a:gd name="connsiteY256" fmla="*/ 2307647 h 2323145"/>
              <a:gd name="connsiteX257" fmla="*/ 266777 w 11269336"/>
              <a:gd name="connsiteY257" fmla="*/ 2309012 h 2323145"/>
              <a:gd name="connsiteX258" fmla="*/ 156013 w 11269336"/>
              <a:gd name="connsiteY258" fmla="*/ 2306832 h 2323145"/>
              <a:gd name="connsiteX259" fmla="*/ 87258 w 11269336"/>
              <a:gd name="connsiteY259" fmla="*/ 2285511 h 2323145"/>
              <a:gd name="connsiteX260" fmla="*/ 23798 w 11269336"/>
              <a:gd name="connsiteY260" fmla="*/ 2281822 h 2323145"/>
              <a:gd name="connsiteX261" fmla="*/ 0 w 11269336"/>
              <a:gd name="connsiteY261" fmla="*/ 2285369 h 2323145"/>
              <a:gd name="connsiteX262" fmla="*/ 0 w 11269336"/>
              <a:gd name="connsiteY26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678455 w 11269336"/>
              <a:gd name="connsiteY142" fmla="*/ 2156131 h 2323145"/>
              <a:gd name="connsiteX143" fmla="*/ 4593061 w 11269336"/>
              <a:gd name="connsiteY143" fmla="*/ 2171597 h 2323145"/>
              <a:gd name="connsiteX144" fmla="*/ 4533444 w 11269336"/>
              <a:gd name="connsiteY144" fmla="*/ 2181200 h 2323145"/>
              <a:gd name="connsiteX145" fmla="*/ 4492832 w 11269336"/>
              <a:gd name="connsiteY145" fmla="*/ 2188033 h 2323145"/>
              <a:gd name="connsiteX146" fmla="*/ 4467257 w 11269336"/>
              <a:gd name="connsiteY146" fmla="*/ 2196121 h 2323145"/>
              <a:gd name="connsiteX147" fmla="*/ 4459937 w 11269336"/>
              <a:gd name="connsiteY147" fmla="*/ 2195182 h 2323145"/>
              <a:gd name="connsiteX148" fmla="*/ 4433312 w 11269336"/>
              <a:gd name="connsiteY148" fmla="*/ 2199004 h 2323145"/>
              <a:gd name="connsiteX149" fmla="*/ 4420601 w 11269336"/>
              <a:gd name="connsiteY149" fmla="*/ 2205158 h 2323145"/>
              <a:gd name="connsiteX150" fmla="*/ 4405765 w 11269336"/>
              <a:gd name="connsiteY150" fmla="*/ 2199902 h 2323145"/>
              <a:gd name="connsiteX151" fmla="*/ 4401354 w 11269336"/>
              <a:gd name="connsiteY151" fmla="*/ 2194745 h 2323145"/>
              <a:gd name="connsiteX152" fmla="*/ 4383151 w 11269336"/>
              <a:gd name="connsiteY152" fmla="*/ 2201140 h 2323145"/>
              <a:gd name="connsiteX153" fmla="*/ 4366646 w 11269336"/>
              <a:gd name="connsiteY153" fmla="*/ 2198564 h 2323145"/>
              <a:gd name="connsiteX154" fmla="*/ 4354009 w 11269336"/>
              <a:gd name="connsiteY154" fmla="*/ 2204984 h 2323145"/>
              <a:gd name="connsiteX155" fmla="*/ 4348284 w 11269336"/>
              <a:gd name="connsiteY155" fmla="*/ 2205270 h 2323145"/>
              <a:gd name="connsiteX156" fmla="*/ 4333906 w 11269336"/>
              <a:gd name="connsiteY156" fmla="*/ 2205251 h 2323145"/>
              <a:gd name="connsiteX157" fmla="*/ 4308819 w 11269336"/>
              <a:gd name="connsiteY157" fmla="*/ 2203822 h 2323145"/>
              <a:gd name="connsiteX158" fmla="*/ 4301210 w 11269336"/>
              <a:gd name="connsiteY158" fmla="*/ 2204456 h 2323145"/>
              <a:gd name="connsiteX159" fmla="*/ 4283095 w 11269336"/>
              <a:gd name="connsiteY159" fmla="*/ 2198177 h 2323145"/>
              <a:gd name="connsiteX160" fmla="*/ 4250119 w 11269336"/>
              <a:gd name="connsiteY160" fmla="*/ 2196342 h 2323145"/>
              <a:gd name="connsiteX161" fmla="*/ 4189203 w 11269336"/>
              <a:gd name="connsiteY161" fmla="*/ 2178994 h 2323145"/>
              <a:gd name="connsiteX162" fmla="*/ 4154035 w 11269336"/>
              <a:gd name="connsiteY162" fmla="*/ 2171950 h 2323145"/>
              <a:gd name="connsiteX163" fmla="*/ 4129569 w 11269336"/>
              <a:gd name="connsiteY163" fmla="*/ 2163850 h 2323145"/>
              <a:gd name="connsiteX164" fmla="*/ 4061250 w 11269336"/>
              <a:gd name="connsiteY164" fmla="*/ 2159236 h 2323145"/>
              <a:gd name="connsiteX165" fmla="*/ 3945480 w 11269336"/>
              <a:gd name="connsiteY165" fmla="*/ 2158279 h 2323145"/>
              <a:gd name="connsiteX166" fmla="*/ 3921468 w 11269336"/>
              <a:gd name="connsiteY166" fmla="*/ 2156588 h 2323145"/>
              <a:gd name="connsiteX167" fmla="*/ 3903348 w 11269336"/>
              <a:gd name="connsiteY167" fmla="*/ 2149220 h 2323145"/>
              <a:gd name="connsiteX168" fmla="*/ 3901342 w 11269336"/>
              <a:gd name="connsiteY168" fmla="*/ 2142355 h 2323145"/>
              <a:gd name="connsiteX169" fmla="*/ 3888539 w 11269336"/>
              <a:gd name="connsiteY169" fmla="*/ 2140476 h 2323145"/>
              <a:gd name="connsiteX170" fmla="*/ 3885662 w 11269336"/>
              <a:gd name="connsiteY170" fmla="*/ 2138740 h 2323145"/>
              <a:gd name="connsiteX171" fmla="*/ 3868627 w 11269336"/>
              <a:gd name="connsiteY171" fmla="*/ 2130023 h 2323145"/>
              <a:gd name="connsiteX172" fmla="*/ 3819177 w 11269336"/>
              <a:gd name="connsiteY172" fmla="*/ 2142111 h 2323145"/>
              <a:gd name="connsiteX173" fmla="*/ 3769100 w 11269336"/>
              <a:gd name="connsiteY173" fmla="*/ 2131731 h 2323145"/>
              <a:gd name="connsiteX174" fmla="*/ 3562752 w 11269336"/>
              <a:gd name="connsiteY174" fmla="*/ 2131785 h 2323145"/>
              <a:gd name="connsiteX175" fmla="*/ 3541402 w 11269336"/>
              <a:gd name="connsiteY175" fmla="*/ 2106821 h 2323145"/>
              <a:gd name="connsiteX176" fmla="*/ 3365341 w 11269336"/>
              <a:gd name="connsiteY176" fmla="*/ 2077638 h 2323145"/>
              <a:gd name="connsiteX177" fmla="*/ 3170922 w 11269336"/>
              <a:gd name="connsiteY177" fmla="*/ 2115957 h 2323145"/>
              <a:gd name="connsiteX178" fmla="*/ 3156256 w 11269336"/>
              <a:gd name="connsiteY178" fmla="*/ 2124773 h 2323145"/>
              <a:gd name="connsiteX179" fmla="*/ 3140298 w 11269336"/>
              <a:gd name="connsiteY179" fmla="*/ 2129182 h 2323145"/>
              <a:gd name="connsiteX180" fmla="*/ 3138514 w 11269336"/>
              <a:gd name="connsiteY180" fmla="*/ 2128069 h 2323145"/>
              <a:gd name="connsiteX181" fmla="*/ 3120467 w 11269336"/>
              <a:gd name="connsiteY181" fmla="*/ 2128281 h 2323145"/>
              <a:gd name="connsiteX182" fmla="*/ 3116175 w 11269336"/>
              <a:gd name="connsiteY182" fmla="*/ 2131633 h 2323145"/>
              <a:gd name="connsiteX183" fmla="*/ 3103685 w 11269336"/>
              <a:gd name="connsiteY183" fmla="*/ 2132814 h 2323145"/>
              <a:gd name="connsiteX184" fmla="*/ 3078794 w 11269336"/>
              <a:gd name="connsiteY184" fmla="*/ 2137935 h 2323145"/>
              <a:gd name="connsiteX185" fmla="*/ 3074407 w 11269336"/>
              <a:gd name="connsiteY185" fmla="*/ 2136274 h 2323145"/>
              <a:gd name="connsiteX186" fmla="*/ 3037285 w 11269336"/>
              <a:gd name="connsiteY186" fmla="*/ 2139919 h 2323145"/>
              <a:gd name="connsiteX187" fmla="*/ 3036901 w 11269336"/>
              <a:gd name="connsiteY187" fmla="*/ 2138726 h 2323145"/>
              <a:gd name="connsiteX188" fmla="*/ 3026996 w 11269336"/>
              <a:gd name="connsiteY188" fmla="*/ 2134322 h 2323145"/>
              <a:gd name="connsiteX189" fmla="*/ 3007772 w 11269336"/>
              <a:gd name="connsiteY189" fmla="*/ 2128742 h 2323145"/>
              <a:gd name="connsiteX190" fmla="*/ 2965030 w 11269336"/>
              <a:gd name="connsiteY190" fmla="*/ 2100494 h 2323145"/>
              <a:gd name="connsiteX191" fmla="*/ 2926342 w 11269336"/>
              <a:gd name="connsiteY191" fmla="*/ 2104155 h 2323145"/>
              <a:gd name="connsiteX192" fmla="*/ 2918608 w 11269336"/>
              <a:gd name="connsiteY192" fmla="*/ 2104215 h 2323145"/>
              <a:gd name="connsiteX193" fmla="*/ 2918475 w 11269336"/>
              <a:gd name="connsiteY193" fmla="*/ 2103937 h 2323145"/>
              <a:gd name="connsiteX194" fmla="*/ 2910360 w 11269336"/>
              <a:gd name="connsiteY194" fmla="*/ 2103444 h 2323145"/>
              <a:gd name="connsiteX195" fmla="*/ 2904507 w 11269336"/>
              <a:gd name="connsiteY195" fmla="*/ 2104326 h 2323145"/>
              <a:gd name="connsiteX196" fmla="*/ 2889503 w 11269336"/>
              <a:gd name="connsiteY196" fmla="*/ 2104443 h 2323145"/>
              <a:gd name="connsiteX197" fmla="*/ 2884480 w 11269336"/>
              <a:gd name="connsiteY197" fmla="*/ 2102626 h 2323145"/>
              <a:gd name="connsiteX198" fmla="*/ 2882689 w 11269336"/>
              <a:gd name="connsiteY198" fmla="*/ 2099228 h 2323145"/>
              <a:gd name="connsiteX199" fmla="*/ 2881291 w 11269336"/>
              <a:gd name="connsiteY199" fmla="*/ 2099618 h 2323145"/>
              <a:gd name="connsiteX200" fmla="*/ 2853979 w 11269336"/>
              <a:gd name="connsiteY200" fmla="*/ 2090388 h 2323145"/>
              <a:gd name="connsiteX201" fmla="*/ 2791790 w 11269336"/>
              <a:gd name="connsiteY201" fmla="*/ 2080332 h 2323145"/>
              <a:gd name="connsiteX202" fmla="*/ 2755844 w 11269336"/>
              <a:gd name="connsiteY202" fmla="*/ 2078874 h 2323145"/>
              <a:gd name="connsiteX203" fmla="*/ 2657742 w 11269336"/>
              <a:gd name="connsiteY203" fmla="*/ 2070179 h 2323145"/>
              <a:gd name="connsiteX204" fmla="*/ 2559549 w 11269336"/>
              <a:gd name="connsiteY204" fmla="*/ 2057873 h 2323145"/>
              <a:gd name="connsiteX205" fmla="*/ 2512054 w 11269336"/>
              <a:gd name="connsiteY205" fmla="*/ 2031671 h 2323145"/>
              <a:gd name="connsiteX206" fmla="*/ 2506437 w 11269336"/>
              <a:gd name="connsiteY206" fmla="*/ 2030918 h 2323145"/>
              <a:gd name="connsiteX207" fmla="*/ 2491752 w 11269336"/>
              <a:gd name="connsiteY207" fmla="*/ 2033906 h 2323145"/>
              <a:gd name="connsiteX208" fmla="*/ 2486338 w 11269336"/>
              <a:gd name="connsiteY208" fmla="*/ 2035862 h 2323145"/>
              <a:gd name="connsiteX209" fmla="*/ 2478186 w 11269336"/>
              <a:gd name="connsiteY209" fmla="*/ 2036953 h 2323145"/>
              <a:gd name="connsiteX210" fmla="*/ 2477950 w 11269336"/>
              <a:gd name="connsiteY210" fmla="*/ 2036715 h 2323145"/>
              <a:gd name="connsiteX211" fmla="*/ 2470381 w 11269336"/>
              <a:gd name="connsiteY211" fmla="*/ 2038256 h 2323145"/>
              <a:gd name="connsiteX212" fmla="*/ 2433781 w 11269336"/>
              <a:gd name="connsiteY212" fmla="*/ 2049140 h 2323145"/>
              <a:gd name="connsiteX213" fmla="*/ 2381172 w 11269336"/>
              <a:gd name="connsiteY213" fmla="*/ 2030645 h 2323145"/>
              <a:gd name="connsiteX214" fmla="*/ 2360198 w 11269336"/>
              <a:gd name="connsiteY214" fmla="*/ 2029059 h 2323145"/>
              <a:gd name="connsiteX215" fmla="*/ 2348815 w 11269336"/>
              <a:gd name="connsiteY215" fmla="*/ 2026798 h 2323145"/>
              <a:gd name="connsiteX216" fmla="*/ 2347988 w 11269336"/>
              <a:gd name="connsiteY216" fmla="*/ 2025745 h 2323145"/>
              <a:gd name="connsiteX217" fmla="*/ 2312920 w 11269336"/>
              <a:gd name="connsiteY217" fmla="*/ 2036311 h 2323145"/>
              <a:gd name="connsiteX218" fmla="*/ 2307986 w 11269336"/>
              <a:gd name="connsiteY218" fmla="*/ 2035583 h 2323145"/>
              <a:gd name="connsiteX219" fmla="*/ 2285481 w 11269336"/>
              <a:gd name="connsiteY219" fmla="*/ 2045197 h 2323145"/>
              <a:gd name="connsiteX220" fmla="*/ 2273666 w 11269336"/>
              <a:gd name="connsiteY220" fmla="*/ 2048710 h 2323145"/>
              <a:gd name="connsiteX221" fmla="*/ 2270719 w 11269336"/>
              <a:gd name="connsiteY221" fmla="*/ 2052702 h 2323145"/>
              <a:gd name="connsiteX222" fmla="*/ 2253080 w 11269336"/>
              <a:gd name="connsiteY222" fmla="*/ 2056363 h 2323145"/>
              <a:gd name="connsiteX223" fmla="*/ 2250906 w 11269336"/>
              <a:gd name="connsiteY223" fmla="*/ 2055654 h 2323145"/>
              <a:gd name="connsiteX224" fmla="*/ 2236905 w 11269336"/>
              <a:gd name="connsiteY224" fmla="*/ 2062882 h 2323145"/>
              <a:gd name="connsiteX225" fmla="*/ 2225830 w 11269336"/>
              <a:gd name="connsiteY225" fmla="*/ 2074027 h 2323145"/>
              <a:gd name="connsiteX226" fmla="*/ 2073776 w 11269336"/>
              <a:gd name="connsiteY226" fmla="*/ 2089244 h 2323145"/>
              <a:gd name="connsiteX227" fmla="*/ 1948256 w 11269336"/>
              <a:gd name="connsiteY227" fmla="*/ 2146616 h 2323145"/>
              <a:gd name="connsiteX228" fmla="*/ 1865582 w 11269336"/>
              <a:gd name="connsiteY228" fmla="*/ 2153738 h 2323145"/>
              <a:gd name="connsiteX229" fmla="*/ 1835210 w 11269336"/>
              <a:gd name="connsiteY229" fmla="*/ 2134244 h 2323145"/>
              <a:gd name="connsiteX230" fmla="*/ 1632661 w 11269336"/>
              <a:gd name="connsiteY230" fmla="*/ 2173882 h 2323145"/>
              <a:gd name="connsiteX231" fmla="*/ 1579590 w 11269336"/>
              <a:gd name="connsiteY231" fmla="*/ 2173680 h 2323145"/>
              <a:gd name="connsiteX232" fmla="*/ 1535601 w 11269336"/>
              <a:gd name="connsiteY232" fmla="*/ 2194590 h 2323145"/>
              <a:gd name="connsiteX233" fmla="*/ 1515594 w 11269336"/>
              <a:gd name="connsiteY233" fmla="*/ 2189622 h 2323145"/>
              <a:gd name="connsiteX234" fmla="*/ 1512113 w 11269336"/>
              <a:gd name="connsiteY234" fmla="*/ 2188534 h 2323145"/>
              <a:gd name="connsiteX235" fmla="*/ 1498838 w 11269336"/>
              <a:gd name="connsiteY235" fmla="*/ 2189213 h 2323145"/>
              <a:gd name="connsiteX236" fmla="*/ 1494279 w 11269336"/>
              <a:gd name="connsiteY236" fmla="*/ 2183112 h 2323145"/>
              <a:gd name="connsiteX237" fmla="*/ 1473714 w 11269336"/>
              <a:gd name="connsiteY237" fmla="*/ 2179625 h 2323145"/>
              <a:gd name="connsiteX238" fmla="*/ 1449503 w 11269336"/>
              <a:gd name="connsiteY238" fmla="*/ 2182633 h 2323145"/>
              <a:gd name="connsiteX239" fmla="*/ 1266687 w 11269336"/>
              <a:gd name="connsiteY239" fmla="*/ 2212688 h 2323145"/>
              <a:gd name="connsiteX240" fmla="*/ 1239614 w 11269336"/>
              <a:gd name="connsiteY240" fmla="*/ 2209727 h 2323145"/>
              <a:gd name="connsiteX241" fmla="*/ 1202436 w 11269336"/>
              <a:gd name="connsiteY241" fmla="*/ 2209817 h 2323145"/>
              <a:gd name="connsiteX242" fmla="*/ 1136097 w 11269336"/>
              <a:gd name="connsiteY242" fmla="*/ 2205112 h 2323145"/>
              <a:gd name="connsiteX243" fmla="*/ 988232 w 11269336"/>
              <a:gd name="connsiteY243" fmla="*/ 2235635 h 2323145"/>
              <a:gd name="connsiteX244" fmla="*/ 981959 w 11269336"/>
              <a:gd name="connsiteY244" fmla="*/ 2231607 h 2323145"/>
              <a:gd name="connsiteX245" fmla="*/ 938600 w 11269336"/>
              <a:gd name="connsiteY245" fmla="*/ 2238113 h 2323145"/>
              <a:gd name="connsiteX246" fmla="*/ 791788 w 11269336"/>
              <a:gd name="connsiteY246" fmla="*/ 2293224 h 2323145"/>
              <a:gd name="connsiteX247" fmla="*/ 706914 w 11269336"/>
              <a:gd name="connsiteY247" fmla="*/ 2305046 h 2323145"/>
              <a:gd name="connsiteX248" fmla="*/ 675971 w 11269336"/>
              <a:gd name="connsiteY248" fmla="*/ 2304030 h 2323145"/>
              <a:gd name="connsiteX249" fmla="*/ 624180 w 11269336"/>
              <a:gd name="connsiteY249" fmla="*/ 2302650 h 2323145"/>
              <a:gd name="connsiteX250" fmla="*/ 583453 w 11269336"/>
              <a:gd name="connsiteY250" fmla="*/ 2288788 h 2323145"/>
              <a:gd name="connsiteX251" fmla="*/ 540946 w 11269336"/>
              <a:gd name="connsiteY251" fmla="*/ 2292721 h 2323145"/>
              <a:gd name="connsiteX252" fmla="*/ 533680 w 11269336"/>
              <a:gd name="connsiteY252" fmla="*/ 2310233 h 2323145"/>
              <a:gd name="connsiteX253" fmla="*/ 487366 w 11269336"/>
              <a:gd name="connsiteY253" fmla="*/ 2309053 h 2323145"/>
              <a:gd name="connsiteX254" fmla="*/ 416820 w 11269336"/>
              <a:gd name="connsiteY254" fmla="*/ 2305443 h 2323145"/>
              <a:gd name="connsiteX255" fmla="*/ 376805 w 11269336"/>
              <a:gd name="connsiteY255" fmla="*/ 2307647 h 2323145"/>
              <a:gd name="connsiteX256" fmla="*/ 266777 w 11269336"/>
              <a:gd name="connsiteY256" fmla="*/ 2309012 h 2323145"/>
              <a:gd name="connsiteX257" fmla="*/ 156013 w 11269336"/>
              <a:gd name="connsiteY257" fmla="*/ 2306832 h 2323145"/>
              <a:gd name="connsiteX258" fmla="*/ 87258 w 11269336"/>
              <a:gd name="connsiteY258" fmla="*/ 2285511 h 2323145"/>
              <a:gd name="connsiteX259" fmla="*/ 23798 w 11269336"/>
              <a:gd name="connsiteY259" fmla="*/ 2281822 h 2323145"/>
              <a:gd name="connsiteX260" fmla="*/ 0 w 11269336"/>
              <a:gd name="connsiteY260" fmla="*/ 2285369 h 2323145"/>
              <a:gd name="connsiteX261" fmla="*/ 0 w 11269336"/>
              <a:gd name="connsiteY261"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702453 w 11269336"/>
              <a:gd name="connsiteY141" fmla="*/ 2151586 h 2323145"/>
              <a:gd name="connsiteX142" fmla="*/ 4593061 w 11269336"/>
              <a:gd name="connsiteY142" fmla="*/ 2171597 h 2323145"/>
              <a:gd name="connsiteX143" fmla="*/ 4533444 w 11269336"/>
              <a:gd name="connsiteY143" fmla="*/ 2181200 h 2323145"/>
              <a:gd name="connsiteX144" fmla="*/ 4492832 w 11269336"/>
              <a:gd name="connsiteY144" fmla="*/ 2188033 h 2323145"/>
              <a:gd name="connsiteX145" fmla="*/ 4467257 w 11269336"/>
              <a:gd name="connsiteY145" fmla="*/ 2196121 h 2323145"/>
              <a:gd name="connsiteX146" fmla="*/ 4459937 w 11269336"/>
              <a:gd name="connsiteY146" fmla="*/ 2195182 h 2323145"/>
              <a:gd name="connsiteX147" fmla="*/ 4433312 w 11269336"/>
              <a:gd name="connsiteY147" fmla="*/ 2199004 h 2323145"/>
              <a:gd name="connsiteX148" fmla="*/ 4420601 w 11269336"/>
              <a:gd name="connsiteY148" fmla="*/ 2205158 h 2323145"/>
              <a:gd name="connsiteX149" fmla="*/ 4405765 w 11269336"/>
              <a:gd name="connsiteY149" fmla="*/ 2199902 h 2323145"/>
              <a:gd name="connsiteX150" fmla="*/ 4401354 w 11269336"/>
              <a:gd name="connsiteY150" fmla="*/ 2194745 h 2323145"/>
              <a:gd name="connsiteX151" fmla="*/ 4383151 w 11269336"/>
              <a:gd name="connsiteY151" fmla="*/ 2201140 h 2323145"/>
              <a:gd name="connsiteX152" fmla="*/ 4366646 w 11269336"/>
              <a:gd name="connsiteY152" fmla="*/ 2198564 h 2323145"/>
              <a:gd name="connsiteX153" fmla="*/ 4354009 w 11269336"/>
              <a:gd name="connsiteY153" fmla="*/ 2204984 h 2323145"/>
              <a:gd name="connsiteX154" fmla="*/ 4348284 w 11269336"/>
              <a:gd name="connsiteY154" fmla="*/ 2205270 h 2323145"/>
              <a:gd name="connsiteX155" fmla="*/ 4333906 w 11269336"/>
              <a:gd name="connsiteY155" fmla="*/ 2205251 h 2323145"/>
              <a:gd name="connsiteX156" fmla="*/ 4308819 w 11269336"/>
              <a:gd name="connsiteY156" fmla="*/ 2203822 h 2323145"/>
              <a:gd name="connsiteX157" fmla="*/ 4301210 w 11269336"/>
              <a:gd name="connsiteY157" fmla="*/ 2204456 h 2323145"/>
              <a:gd name="connsiteX158" fmla="*/ 4283095 w 11269336"/>
              <a:gd name="connsiteY158" fmla="*/ 2198177 h 2323145"/>
              <a:gd name="connsiteX159" fmla="*/ 4250119 w 11269336"/>
              <a:gd name="connsiteY159" fmla="*/ 2196342 h 2323145"/>
              <a:gd name="connsiteX160" fmla="*/ 4189203 w 11269336"/>
              <a:gd name="connsiteY160" fmla="*/ 2178994 h 2323145"/>
              <a:gd name="connsiteX161" fmla="*/ 4154035 w 11269336"/>
              <a:gd name="connsiteY161" fmla="*/ 2171950 h 2323145"/>
              <a:gd name="connsiteX162" fmla="*/ 4129569 w 11269336"/>
              <a:gd name="connsiteY162" fmla="*/ 2163850 h 2323145"/>
              <a:gd name="connsiteX163" fmla="*/ 4061250 w 11269336"/>
              <a:gd name="connsiteY163" fmla="*/ 2159236 h 2323145"/>
              <a:gd name="connsiteX164" fmla="*/ 3945480 w 11269336"/>
              <a:gd name="connsiteY164" fmla="*/ 2158279 h 2323145"/>
              <a:gd name="connsiteX165" fmla="*/ 3921468 w 11269336"/>
              <a:gd name="connsiteY165" fmla="*/ 2156588 h 2323145"/>
              <a:gd name="connsiteX166" fmla="*/ 3903348 w 11269336"/>
              <a:gd name="connsiteY166" fmla="*/ 2149220 h 2323145"/>
              <a:gd name="connsiteX167" fmla="*/ 3901342 w 11269336"/>
              <a:gd name="connsiteY167" fmla="*/ 2142355 h 2323145"/>
              <a:gd name="connsiteX168" fmla="*/ 3888539 w 11269336"/>
              <a:gd name="connsiteY168" fmla="*/ 2140476 h 2323145"/>
              <a:gd name="connsiteX169" fmla="*/ 3885662 w 11269336"/>
              <a:gd name="connsiteY169" fmla="*/ 2138740 h 2323145"/>
              <a:gd name="connsiteX170" fmla="*/ 3868627 w 11269336"/>
              <a:gd name="connsiteY170" fmla="*/ 2130023 h 2323145"/>
              <a:gd name="connsiteX171" fmla="*/ 3819177 w 11269336"/>
              <a:gd name="connsiteY171" fmla="*/ 2142111 h 2323145"/>
              <a:gd name="connsiteX172" fmla="*/ 3769100 w 11269336"/>
              <a:gd name="connsiteY172" fmla="*/ 2131731 h 2323145"/>
              <a:gd name="connsiteX173" fmla="*/ 3562752 w 11269336"/>
              <a:gd name="connsiteY173" fmla="*/ 2131785 h 2323145"/>
              <a:gd name="connsiteX174" fmla="*/ 3541402 w 11269336"/>
              <a:gd name="connsiteY174" fmla="*/ 2106821 h 2323145"/>
              <a:gd name="connsiteX175" fmla="*/ 3365341 w 11269336"/>
              <a:gd name="connsiteY175" fmla="*/ 2077638 h 2323145"/>
              <a:gd name="connsiteX176" fmla="*/ 3170922 w 11269336"/>
              <a:gd name="connsiteY176" fmla="*/ 2115957 h 2323145"/>
              <a:gd name="connsiteX177" fmla="*/ 3156256 w 11269336"/>
              <a:gd name="connsiteY177" fmla="*/ 2124773 h 2323145"/>
              <a:gd name="connsiteX178" fmla="*/ 3140298 w 11269336"/>
              <a:gd name="connsiteY178" fmla="*/ 2129182 h 2323145"/>
              <a:gd name="connsiteX179" fmla="*/ 3138514 w 11269336"/>
              <a:gd name="connsiteY179" fmla="*/ 2128069 h 2323145"/>
              <a:gd name="connsiteX180" fmla="*/ 3120467 w 11269336"/>
              <a:gd name="connsiteY180" fmla="*/ 2128281 h 2323145"/>
              <a:gd name="connsiteX181" fmla="*/ 3116175 w 11269336"/>
              <a:gd name="connsiteY181" fmla="*/ 2131633 h 2323145"/>
              <a:gd name="connsiteX182" fmla="*/ 3103685 w 11269336"/>
              <a:gd name="connsiteY182" fmla="*/ 2132814 h 2323145"/>
              <a:gd name="connsiteX183" fmla="*/ 3078794 w 11269336"/>
              <a:gd name="connsiteY183" fmla="*/ 2137935 h 2323145"/>
              <a:gd name="connsiteX184" fmla="*/ 3074407 w 11269336"/>
              <a:gd name="connsiteY184" fmla="*/ 2136274 h 2323145"/>
              <a:gd name="connsiteX185" fmla="*/ 3037285 w 11269336"/>
              <a:gd name="connsiteY185" fmla="*/ 2139919 h 2323145"/>
              <a:gd name="connsiteX186" fmla="*/ 3036901 w 11269336"/>
              <a:gd name="connsiteY186" fmla="*/ 2138726 h 2323145"/>
              <a:gd name="connsiteX187" fmla="*/ 3026996 w 11269336"/>
              <a:gd name="connsiteY187" fmla="*/ 2134322 h 2323145"/>
              <a:gd name="connsiteX188" fmla="*/ 3007772 w 11269336"/>
              <a:gd name="connsiteY188" fmla="*/ 2128742 h 2323145"/>
              <a:gd name="connsiteX189" fmla="*/ 2965030 w 11269336"/>
              <a:gd name="connsiteY189" fmla="*/ 2100494 h 2323145"/>
              <a:gd name="connsiteX190" fmla="*/ 2926342 w 11269336"/>
              <a:gd name="connsiteY190" fmla="*/ 2104155 h 2323145"/>
              <a:gd name="connsiteX191" fmla="*/ 2918608 w 11269336"/>
              <a:gd name="connsiteY191" fmla="*/ 2104215 h 2323145"/>
              <a:gd name="connsiteX192" fmla="*/ 2918475 w 11269336"/>
              <a:gd name="connsiteY192" fmla="*/ 2103937 h 2323145"/>
              <a:gd name="connsiteX193" fmla="*/ 2910360 w 11269336"/>
              <a:gd name="connsiteY193" fmla="*/ 2103444 h 2323145"/>
              <a:gd name="connsiteX194" fmla="*/ 2904507 w 11269336"/>
              <a:gd name="connsiteY194" fmla="*/ 2104326 h 2323145"/>
              <a:gd name="connsiteX195" fmla="*/ 2889503 w 11269336"/>
              <a:gd name="connsiteY195" fmla="*/ 2104443 h 2323145"/>
              <a:gd name="connsiteX196" fmla="*/ 2884480 w 11269336"/>
              <a:gd name="connsiteY196" fmla="*/ 2102626 h 2323145"/>
              <a:gd name="connsiteX197" fmla="*/ 2882689 w 11269336"/>
              <a:gd name="connsiteY197" fmla="*/ 2099228 h 2323145"/>
              <a:gd name="connsiteX198" fmla="*/ 2881291 w 11269336"/>
              <a:gd name="connsiteY198" fmla="*/ 2099618 h 2323145"/>
              <a:gd name="connsiteX199" fmla="*/ 2853979 w 11269336"/>
              <a:gd name="connsiteY199" fmla="*/ 2090388 h 2323145"/>
              <a:gd name="connsiteX200" fmla="*/ 2791790 w 11269336"/>
              <a:gd name="connsiteY200" fmla="*/ 2080332 h 2323145"/>
              <a:gd name="connsiteX201" fmla="*/ 2755844 w 11269336"/>
              <a:gd name="connsiteY201" fmla="*/ 2078874 h 2323145"/>
              <a:gd name="connsiteX202" fmla="*/ 2657742 w 11269336"/>
              <a:gd name="connsiteY202" fmla="*/ 2070179 h 2323145"/>
              <a:gd name="connsiteX203" fmla="*/ 2559549 w 11269336"/>
              <a:gd name="connsiteY203" fmla="*/ 2057873 h 2323145"/>
              <a:gd name="connsiteX204" fmla="*/ 2512054 w 11269336"/>
              <a:gd name="connsiteY204" fmla="*/ 2031671 h 2323145"/>
              <a:gd name="connsiteX205" fmla="*/ 2506437 w 11269336"/>
              <a:gd name="connsiteY205" fmla="*/ 2030918 h 2323145"/>
              <a:gd name="connsiteX206" fmla="*/ 2491752 w 11269336"/>
              <a:gd name="connsiteY206" fmla="*/ 2033906 h 2323145"/>
              <a:gd name="connsiteX207" fmla="*/ 2486338 w 11269336"/>
              <a:gd name="connsiteY207" fmla="*/ 2035862 h 2323145"/>
              <a:gd name="connsiteX208" fmla="*/ 2478186 w 11269336"/>
              <a:gd name="connsiteY208" fmla="*/ 2036953 h 2323145"/>
              <a:gd name="connsiteX209" fmla="*/ 2477950 w 11269336"/>
              <a:gd name="connsiteY209" fmla="*/ 2036715 h 2323145"/>
              <a:gd name="connsiteX210" fmla="*/ 2470381 w 11269336"/>
              <a:gd name="connsiteY210" fmla="*/ 2038256 h 2323145"/>
              <a:gd name="connsiteX211" fmla="*/ 2433781 w 11269336"/>
              <a:gd name="connsiteY211" fmla="*/ 2049140 h 2323145"/>
              <a:gd name="connsiteX212" fmla="*/ 2381172 w 11269336"/>
              <a:gd name="connsiteY212" fmla="*/ 2030645 h 2323145"/>
              <a:gd name="connsiteX213" fmla="*/ 2360198 w 11269336"/>
              <a:gd name="connsiteY213" fmla="*/ 2029059 h 2323145"/>
              <a:gd name="connsiteX214" fmla="*/ 2348815 w 11269336"/>
              <a:gd name="connsiteY214" fmla="*/ 2026798 h 2323145"/>
              <a:gd name="connsiteX215" fmla="*/ 2347988 w 11269336"/>
              <a:gd name="connsiteY215" fmla="*/ 2025745 h 2323145"/>
              <a:gd name="connsiteX216" fmla="*/ 2312920 w 11269336"/>
              <a:gd name="connsiteY216" fmla="*/ 2036311 h 2323145"/>
              <a:gd name="connsiteX217" fmla="*/ 2307986 w 11269336"/>
              <a:gd name="connsiteY217" fmla="*/ 2035583 h 2323145"/>
              <a:gd name="connsiteX218" fmla="*/ 2285481 w 11269336"/>
              <a:gd name="connsiteY218" fmla="*/ 2045197 h 2323145"/>
              <a:gd name="connsiteX219" fmla="*/ 2273666 w 11269336"/>
              <a:gd name="connsiteY219" fmla="*/ 2048710 h 2323145"/>
              <a:gd name="connsiteX220" fmla="*/ 2270719 w 11269336"/>
              <a:gd name="connsiteY220" fmla="*/ 2052702 h 2323145"/>
              <a:gd name="connsiteX221" fmla="*/ 2253080 w 11269336"/>
              <a:gd name="connsiteY221" fmla="*/ 2056363 h 2323145"/>
              <a:gd name="connsiteX222" fmla="*/ 2250906 w 11269336"/>
              <a:gd name="connsiteY222" fmla="*/ 2055654 h 2323145"/>
              <a:gd name="connsiteX223" fmla="*/ 2236905 w 11269336"/>
              <a:gd name="connsiteY223" fmla="*/ 2062882 h 2323145"/>
              <a:gd name="connsiteX224" fmla="*/ 2225830 w 11269336"/>
              <a:gd name="connsiteY224" fmla="*/ 2074027 h 2323145"/>
              <a:gd name="connsiteX225" fmla="*/ 2073776 w 11269336"/>
              <a:gd name="connsiteY225" fmla="*/ 2089244 h 2323145"/>
              <a:gd name="connsiteX226" fmla="*/ 1948256 w 11269336"/>
              <a:gd name="connsiteY226" fmla="*/ 2146616 h 2323145"/>
              <a:gd name="connsiteX227" fmla="*/ 1865582 w 11269336"/>
              <a:gd name="connsiteY227" fmla="*/ 2153738 h 2323145"/>
              <a:gd name="connsiteX228" fmla="*/ 1835210 w 11269336"/>
              <a:gd name="connsiteY228" fmla="*/ 2134244 h 2323145"/>
              <a:gd name="connsiteX229" fmla="*/ 1632661 w 11269336"/>
              <a:gd name="connsiteY229" fmla="*/ 2173882 h 2323145"/>
              <a:gd name="connsiteX230" fmla="*/ 1579590 w 11269336"/>
              <a:gd name="connsiteY230" fmla="*/ 2173680 h 2323145"/>
              <a:gd name="connsiteX231" fmla="*/ 1535601 w 11269336"/>
              <a:gd name="connsiteY231" fmla="*/ 2194590 h 2323145"/>
              <a:gd name="connsiteX232" fmla="*/ 1515594 w 11269336"/>
              <a:gd name="connsiteY232" fmla="*/ 2189622 h 2323145"/>
              <a:gd name="connsiteX233" fmla="*/ 1512113 w 11269336"/>
              <a:gd name="connsiteY233" fmla="*/ 2188534 h 2323145"/>
              <a:gd name="connsiteX234" fmla="*/ 1498838 w 11269336"/>
              <a:gd name="connsiteY234" fmla="*/ 2189213 h 2323145"/>
              <a:gd name="connsiteX235" fmla="*/ 1494279 w 11269336"/>
              <a:gd name="connsiteY235" fmla="*/ 2183112 h 2323145"/>
              <a:gd name="connsiteX236" fmla="*/ 1473714 w 11269336"/>
              <a:gd name="connsiteY236" fmla="*/ 2179625 h 2323145"/>
              <a:gd name="connsiteX237" fmla="*/ 1449503 w 11269336"/>
              <a:gd name="connsiteY237" fmla="*/ 2182633 h 2323145"/>
              <a:gd name="connsiteX238" fmla="*/ 1266687 w 11269336"/>
              <a:gd name="connsiteY238" fmla="*/ 2212688 h 2323145"/>
              <a:gd name="connsiteX239" fmla="*/ 1239614 w 11269336"/>
              <a:gd name="connsiteY239" fmla="*/ 2209727 h 2323145"/>
              <a:gd name="connsiteX240" fmla="*/ 1202436 w 11269336"/>
              <a:gd name="connsiteY240" fmla="*/ 2209817 h 2323145"/>
              <a:gd name="connsiteX241" fmla="*/ 1136097 w 11269336"/>
              <a:gd name="connsiteY241" fmla="*/ 2205112 h 2323145"/>
              <a:gd name="connsiteX242" fmla="*/ 988232 w 11269336"/>
              <a:gd name="connsiteY242" fmla="*/ 2235635 h 2323145"/>
              <a:gd name="connsiteX243" fmla="*/ 981959 w 11269336"/>
              <a:gd name="connsiteY243" fmla="*/ 2231607 h 2323145"/>
              <a:gd name="connsiteX244" fmla="*/ 938600 w 11269336"/>
              <a:gd name="connsiteY244" fmla="*/ 2238113 h 2323145"/>
              <a:gd name="connsiteX245" fmla="*/ 791788 w 11269336"/>
              <a:gd name="connsiteY245" fmla="*/ 2293224 h 2323145"/>
              <a:gd name="connsiteX246" fmla="*/ 706914 w 11269336"/>
              <a:gd name="connsiteY246" fmla="*/ 2305046 h 2323145"/>
              <a:gd name="connsiteX247" fmla="*/ 675971 w 11269336"/>
              <a:gd name="connsiteY247" fmla="*/ 2304030 h 2323145"/>
              <a:gd name="connsiteX248" fmla="*/ 624180 w 11269336"/>
              <a:gd name="connsiteY248" fmla="*/ 2302650 h 2323145"/>
              <a:gd name="connsiteX249" fmla="*/ 583453 w 11269336"/>
              <a:gd name="connsiteY249" fmla="*/ 2288788 h 2323145"/>
              <a:gd name="connsiteX250" fmla="*/ 540946 w 11269336"/>
              <a:gd name="connsiteY250" fmla="*/ 2292721 h 2323145"/>
              <a:gd name="connsiteX251" fmla="*/ 533680 w 11269336"/>
              <a:gd name="connsiteY251" fmla="*/ 2310233 h 2323145"/>
              <a:gd name="connsiteX252" fmla="*/ 487366 w 11269336"/>
              <a:gd name="connsiteY252" fmla="*/ 2309053 h 2323145"/>
              <a:gd name="connsiteX253" fmla="*/ 416820 w 11269336"/>
              <a:gd name="connsiteY253" fmla="*/ 2305443 h 2323145"/>
              <a:gd name="connsiteX254" fmla="*/ 376805 w 11269336"/>
              <a:gd name="connsiteY254" fmla="*/ 2307647 h 2323145"/>
              <a:gd name="connsiteX255" fmla="*/ 266777 w 11269336"/>
              <a:gd name="connsiteY255" fmla="*/ 2309012 h 2323145"/>
              <a:gd name="connsiteX256" fmla="*/ 156013 w 11269336"/>
              <a:gd name="connsiteY256" fmla="*/ 2306832 h 2323145"/>
              <a:gd name="connsiteX257" fmla="*/ 87258 w 11269336"/>
              <a:gd name="connsiteY257" fmla="*/ 2285511 h 2323145"/>
              <a:gd name="connsiteX258" fmla="*/ 23798 w 11269336"/>
              <a:gd name="connsiteY258" fmla="*/ 2281822 h 2323145"/>
              <a:gd name="connsiteX259" fmla="*/ 0 w 11269336"/>
              <a:gd name="connsiteY259" fmla="*/ 2285369 h 2323145"/>
              <a:gd name="connsiteX260" fmla="*/ 0 w 11269336"/>
              <a:gd name="connsiteY260"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807902 w 11269336"/>
              <a:gd name="connsiteY135" fmla="*/ 2138894 h 2323145"/>
              <a:gd name="connsiteX136" fmla="*/ 4765388 w 11269336"/>
              <a:gd name="connsiteY136" fmla="*/ 2162525 h 2323145"/>
              <a:gd name="connsiteX137" fmla="*/ 4745033 w 11269336"/>
              <a:gd name="connsiteY137" fmla="*/ 2158859 h 2323145"/>
              <a:gd name="connsiteX138" fmla="*/ 4741475 w 11269336"/>
              <a:gd name="connsiteY138" fmla="*/ 2157998 h 2323145"/>
              <a:gd name="connsiteX139" fmla="*/ 4728247 w 11269336"/>
              <a:gd name="connsiteY139" fmla="*/ 2159526 h 2323145"/>
              <a:gd name="connsiteX140" fmla="*/ 4723263 w 11269336"/>
              <a:gd name="connsiteY140" fmla="*/ 2153742 h 2323145"/>
              <a:gd name="connsiteX141" fmla="*/ 4593061 w 11269336"/>
              <a:gd name="connsiteY141" fmla="*/ 2171597 h 2323145"/>
              <a:gd name="connsiteX142" fmla="*/ 4533444 w 11269336"/>
              <a:gd name="connsiteY142" fmla="*/ 2181200 h 2323145"/>
              <a:gd name="connsiteX143" fmla="*/ 4492832 w 11269336"/>
              <a:gd name="connsiteY143" fmla="*/ 2188033 h 2323145"/>
              <a:gd name="connsiteX144" fmla="*/ 4467257 w 11269336"/>
              <a:gd name="connsiteY144" fmla="*/ 2196121 h 2323145"/>
              <a:gd name="connsiteX145" fmla="*/ 4459937 w 11269336"/>
              <a:gd name="connsiteY145" fmla="*/ 2195182 h 2323145"/>
              <a:gd name="connsiteX146" fmla="*/ 4433312 w 11269336"/>
              <a:gd name="connsiteY146" fmla="*/ 2199004 h 2323145"/>
              <a:gd name="connsiteX147" fmla="*/ 4420601 w 11269336"/>
              <a:gd name="connsiteY147" fmla="*/ 2205158 h 2323145"/>
              <a:gd name="connsiteX148" fmla="*/ 4405765 w 11269336"/>
              <a:gd name="connsiteY148" fmla="*/ 2199902 h 2323145"/>
              <a:gd name="connsiteX149" fmla="*/ 4401354 w 11269336"/>
              <a:gd name="connsiteY149" fmla="*/ 2194745 h 2323145"/>
              <a:gd name="connsiteX150" fmla="*/ 4383151 w 11269336"/>
              <a:gd name="connsiteY150" fmla="*/ 2201140 h 2323145"/>
              <a:gd name="connsiteX151" fmla="*/ 4366646 w 11269336"/>
              <a:gd name="connsiteY151" fmla="*/ 2198564 h 2323145"/>
              <a:gd name="connsiteX152" fmla="*/ 4354009 w 11269336"/>
              <a:gd name="connsiteY152" fmla="*/ 2204984 h 2323145"/>
              <a:gd name="connsiteX153" fmla="*/ 4348284 w 11269336"/>
              <a:gd name="connsiteY153" fmla="*/ 2205270 h 2323145"/>
              <a:gd name="connsiteX154" fmla="*/ 4333906 w 11269336"/>
              <a:gd name="connsiteY154" fmla="*/ 2205251 h 2323145"/>
              <a:gd name="connsiteX155" fmla="*/ 4308819 w 11269336"/>
              <a:gd name="connsiteY155" fmla="*/ 2203822 h 2323145"/>
              <a:gd name="connsiteX156" fmla="*/ 4301210 w 11269336"/>
              <a:gd name="connsiteY156" fmla="*/ 2204456 h 2323145"/>
              <a:gd name="connsiteX157" fmla="*/ 4283095 w 11269336"/>
              <a:gd name="connsiteY157" fmla="*/ 2198177 h 2323145"/>
              <a:gd name="connsiteX158" fmla="*/ 4250119 w 11269336"/>
              <a:gd name="connsiteY158" fmla="*/ 2196342 h 2323145"/>
              <a:gd name="connsiteX159" fmla="*/ 4189203 w 11269336"/>
              <a:gd name="connsiteY159" fmla="*/ 2178994 h 2323145"/>
              <a:gd name="connsiteX160" fmla="*/ 4154035 w 11269336"/>
              <a:gd name="connsiteY160" fmla="*/ 2171950 h 2323145"/>
              <a:gd name="connsiteX161" fmla="*/ 4129569 w 11269336"/>
              <a:gd name="connsiteY161" fmla="*/ 2163850 h 2323145"/>
              <a:gd name="connsiteX162" fmla="*/ 4061250 w 11269336"/>
              <a:gd name="connsiteY162" fmla="*/ 2159236 h 2323145"/>
              <a:gd name="connsiteX163" fmla="*/ 3945480 w 11269336"/>
              <a:gd name="connsiteY163" fmla="*/ 2158279 h 2323145"/>
              <a:gd name="connsiteX164" fmla="*/ 3921468 w 11269336"/>
              <a:gd name="connsiteY164" fmla="*/ 2156588 h 2323145"/>
              <a:gd name="connsiteX165" fmla="*/ 3903348 w 11269336"/>
              <a:gd name="connsiteY165" fmla="*/ 2149220 h 2323145"/>
              <a:gd name="connsiteX166" fmla="*/ 3901342 w 11269336"/>
              <a:gd name="connsiteY166" fmla="*/ 2142355 h 2323145"/>
              <a:gd name="connsiteX167" fmla="*/ 3888539 w 11269336"/>
              <a:gd name="connsiteY167" fmla="*/ 2140476 h 2323145"/>
              <a:gd name="connsiteX168" fmla="*/ 3885662 w 11269336"/>
              <a:gd name="connsiteY168" fmla="*/ 2138740 h 2323145"/>
              <a:gd name="connsiteX169" fmla="*/ 3868627 w 11269336"/>
              <a:gd name="connsiteY169" fmla="*/ 2130023 h 2323145"/>
              <a:gd name="connsiteX170" fmla="*/ 3819177 w 11269336"/>
              <a:gd name="connsiteY170" fmla="*/ 2142111 h 2323145"/>
              <a:gd name="connsiteX171" fmla="*/ 3769100 w 11269336"/>
              <a:gd name="connsiteY171" fmla="*/ 2131731 h 2323145"/>
              <a:gd name="connsiteX172" fmla="*/ 3562752 w 11269336"/>
              <a:gd name="connsiteY172" fmla="*/ 2131785 h 2323145"/>
              <a:gd name="connsiteX173" fmla="*/ 3541402 w 11269336"/>
              <a:gd name="connsiteY173" fmla="*/ 2106821 h 2323145"/>
              <a:gd name="connsiteX174" fmla="*/ 3365341 w 11269336"/>
              <a:gd name="connsiteY174" fmla="*/ 2077638 h 2323145"/>
              <a:gd name="connsiteX175" fmla="*/ 3170922 w 11269336"/>
              <a:gd name="connsiteY175" fmla="*/ 2115957 h 2323145"/>
              <a:gd name="connsiteX176" fmla="*/ 3156256 w 11269336"/>
              <a:gd name="connsiteY176" fmla="*/ 2124773 h 2323145"/>
              <a:gd name="connsiteX177" fmla="*/ 3140298 w 11269336"/>
              <a:gd name="connsiteY177" fmla="*/ 2129182 h 2323145"/>
              <a:gd name="connsiteX178" fmla="*/ 3138514 w 11269336"/>
              <a:gd name="connsiteY178" fmla="*/ 2128069 h 2323145"/>
              <a:gd name="connsiteX179" fmla="*/ 3120467 w 11269336"/>
              <a:gd name="connsiteY179" fmla="*/ 2128281 h 2323145"/>
              <a:gd name="connsiteX180" fmla="*/ 3116175 w 11269336"/>
              <a:gd name="connsiteY180" fmla="*/ 2131633 h 2323145"/>
              <a:gd name="connsiteX181" fmla="*/ 3103685 w 11269336"/>
              <a:gd name="connsiteY181" fmla="*/ 2132814 h 2323145"/>
              <a:gd name="connsiteX182" fmla="*/ 3078794 w 11269336"/>
              <a:gd name="connsiteY182" fmla="*/ 2137935 h 2323145"/>
              <a:gd name="connsiteX183" fmla="*/ 3074407 w 11269336"/>
              <a:gd name="connsiteY183" fmla="*/ 2136274 h 2323145"/>
              <a:gd name="connsiteX184" fmla="*/ 3037285 w 11269336"/>
              <a:gd name="connsiteY184" fmla="*/ 2139919 h 2323145"/>
              <a:gd name="connsiteX185" fmla="*/ 3036901 w 11269336"/>
              <a:gd name="connsiteY185" fmla="*/ 2138726 h 2323145"/>
              <a:gd name="connsiteX186" fmla="*/ 3026996 w 11269336"/>
              <a:gd name="connsiteY186" fmla="*/ 2134322 h 2323145"/>
              <a:gd name="connsiteX187" fmla="*/ 3007772 w 11269336"/>
              <a:gd name="connsiteY187" fmla="*/ 2128742 h 2323145"/>
              <a:gd name="connsiteX188" fmla="*/ 2965030 w 11269336"/>
              <a:gd name="connsiteY188" fmla="*/ 2100494 h 2323145"/>
              <a:gd name="connsiteX189" fmla="*/ 2926342 w 11269336"/>
              <a:gd name="connsiteY189" fmla="*/ 2104155 h 2323145"/>
              <a:gd name="connsiteX190" fmla="*/ 2918608 w 11269336"/>
              <a:gd name="connsiteY190" fmla="*/ 2104215 h 2323145"/>
              <a:gd name="connsiteX191" fmla="*/ 2918475 w 11269336"/>
              <a:gd name="connsiteY191" fmla="*/ 2103937 h 2323145"/>
              <a:gd name="connsiteX192" fmla="*/ 2910360 w 11269336"/>
              <a:gd name="connsiteY192" fmla="*/ 2103444 h 2323145"/>
              <a:gd name="connsiteX193" fmla="*/ 2904507 w 11269336"/>
              <a:gd name="connsiteY193" fmla="*/ 2104326 h 2323145"/>
              <a:gd name="connsiteX194" fmla="*/ 2889503 w 11269336"/>
              <a:gd name="connsiteY194" fmla="*/ 2104443 h 2323145"/>
              <a:gd name="connsiteX195" fmla="*/ 2884480 w 11269336"/>
              <a:gd name="connsiteY195" fmla="*/ 2102626 h 2323145"/>
              <a:gd name="connsiteX196" fmla="*/ 2882689 w 11269336"/>
              <a:gd name="connsiteY196" fmla="*/ 2099228 h 2323145"/>
              <a:gd name="connsiteX197" fmla="*/ 2881291 w 11269336"/>
              <a:gd name="connsiteY197" fmla="*/ 2099618 h 2323145"/>
              <a:gd name="connsiteX198" fmla="*/ 2853979 w 11269336"/>
              <a:gd name="connsiteY198" fmla="*/ 2090388 h 2323145"/>
              <a:gd name="connsiteX199" fmla="*/ 2791790 w 11269336"/>
              <a:gd name="connsiteY199" fmla="*/ 2080332 h 2323145"/>
              <a:gd name="connsiteX200" fmla="*/ 2755844 w 11269336"/>
              <a:gd name="connsiteY200" fmla="*/ 2078874 h 2323145"/>
              <a:gd name="connsiteX201" fmla="*/ 2657742 w 11269336"/>
              <a:gd name="connsiteY201" fmla="*/ 2070179 h 2323145"/>
              <a:gd name="connsiteX202" fmla="*/ 2559549 w 11269336"/>
              <a:gd name="connsiteY202" fmla="*/ 2057873 h 2323145"/>
              <a:gd name="connsiteX203" fmla="*/ 2512054 w 11269336"/>
              <a:gd name="connsiteY203" fmla="*/ 2031671 h 2323145"/>
              <a:gd name="connsiteX204" fmla="*/ 2506437 w 11269336"/>
              <a:gd name="connsiteY204" fmla="*/ 2030918 h 2323145"/>
              <a:gd name="connsiteX205" fmla="*/ 2491752 w 11269336"/>
              <a:gd name="connsiteY205" fmla="*/ 2033906 h 2323145"/>
              <a:gd name="connsiteX206" fmla="*/ 2486338 w 11269336"/>
              <a:gd name="connsiteY206" fmla="*/ 2035862 h 2323145"/>
              <a:gd name="connsiteX207" fmla="*/ 2478186 w 11269336"/>
              <a:gd name="connsiteY207" fmla="*/ 2036953 h 2323145"/>
              <a:gd name="connsiteX208" fmla="*/ 2477950 w 11269336"/>
              <a:gd name="connsiteY208" fmla="*/ 2036715 h 2323145"/>
              <a:gd name="connsiteX209" fmla="*/ 2470381 w 11269336"/>
              <a:gd name="connsiteY209" fmla="*/ 2038256 h 2323145"/>
              <a:gd name="connsiteX210" fmla="*/ 2433781 w 11269336"/>
              <a:gd name="connsiteY210" fmla="*/ 2049140 h 2323145"/>
              <a:gd name="connsiteX211" fmla="*/ 2381172 w 11269336"/>
              <a:gd name="connsiteY211" fmla="*/ 2030645 h 2323145"/>
              <a:gd name="connsiteX212" fmla="*/ 2360198 w 11269336"/>
              <a:gd name="connsiteY212" fmla="*/ 2029059 h 2323145"/>
              <a:gd name="connsiteX213" fmla="*/ 2348815 w 11269336"/>
              <a:gd name="connsiteY213" fmla="*/ 2026798 h 2323145"/>
              <a:gd name="connsiteX214" fmla="*/ 2347988 w 11269336"/>
              <a:gd name="connsiteY214" fmla="*/ 2025745 h 2323145"/>
              <a:gd name="connsiteX215" fmla="*/ 2312920 w 11269336"/>
              <a:gd name="connsiteY215" fmla="*/ 2036311 h 2323145"/>
              <a:gd name="connsiteX216" fmla="*/ 2307986 w 11269336"/>
              <a:gd name="connsiteY216" fmla="*/ 2035583 h 2323145"/>
              <a:gd name="connsiteX217" fmla="*/ 2285481 w 11269336"/>
              <a:gd name="connsiteY217" fmla="*/ 2045197 h 2323145"/>
              <a:gd name="connsiteX218" fmla="*/ 2273666 w 11269336"/>
              <a:gd name="connsiteY218" fmla="*/ 2048710 h 2323145"/>
              <a:gd name="connsiteX219" fmla="*/ 2270719 w 11269336"/>
              <a:gd name="connsiteY219" fmla="*/ 2052702 h 2323145"/>
              <a:gd name="connsiteX220" fmla="*/ 2253080 w 11269336"/>
              <a:gd name="connsiteY220" fmla="*/ 2056363 h 2323145"/>
              <a:gd name="connsiteX221" fmla="*/ 2250906 w 11269336"/>
              <a:gd name="connsiteY221" fmla="*/ 2055654 h 2323145"/>
              <a:gd name="connsiteX222" fmla="*/ 2236905 w 11269336"/>
              <a:gd name="connsiteY222" fmla="*/ 2062882 h 2323145"/>
              <a:gd name="connsiteX223" fmla="*/ 2225830 w 11269336"/>
              <a:gd name="connsiteY223" fmla="*/ 2074027 h 2323145"/>
              <a:gd name="connsiteX224" fmla="*/ 2073776 w 11269336"/>
              <a:gd name="connsiteY224" fmla="*/ 2089244 h 2323145"/>
              <a:gd name="connsiteX225" fmla="*/ 1948256 w 11269336"/>
              <a:gd name="connsiteY225" fmla="*/ 2146616 h 2323145"/>
              <a:gd name="connsiteX226" fmla="*/ 1865582 w 11269336"/>
              <a:gd name="connsiteY226" fmla="*/ 2153738 h 2323145"/>
              <a:gd name="connsiteX227" fmla="*/ 1835210 w 11269336"/>
              <a:gd name="connsiteY227" fmla="*/ 2134244 h 2323145"/>
              <a:gd name="connsiteX228" fmla="*/ 1632661 w 11269336"/>
              <a:gd name="connsiteY228" fmla="*/ 2173882 h 2323145"/>
              <a:gd name="connsiteX229" fmla="*/ 1579590 w 11269336"/>
              <a:gd name="connsiteY229" fmla="*/ 2173680 h 2323145"/>
              <a:gd name="connsiteX230" fmla="*/ 1535601 w 11269336"/>
              <a:gd name="connsiteY230" fmla="*/ 2194590 h 2323145"/>
              <a:gd name="connsiteX231" fmla="*/ 1515594 w 11269336"/>
              <a:gd name="connsiteY231" fmla="*/ 2189622 h 2323145"/>
              <a:gd name="connsiteX232" fmla="*/ 1512113 w 11269336"/>
              <a:gd name="connsiteY232" fmla="*/ 2188534 h 2323145"/>
              <a:gd name="connsiteX233" fmla="*/ 1498838 w 11269336"/>
              <a:gd name="connsiteY233" fmla="*/ 2189213 h 2323145"/>
              <a:gd name="connsiteX234" fmla="*/ 1494279 w 11269336"/>
              <a:gd name="connsiteY234" fmla="*/ 2183112 h 2323145"/>
              <a:gd name="connsiteX235" fmla="*/ 1473714 w 11269336"/>
              <a:gd name="connsiteY235" fmla="*/ 2179625 h 2323145"/>
              <a:gd name="connsiteX236" fmla="*/ 1449503 w 11269336"/>
              <a:gd name="connsiteY236" fmla="*/ 2182633 h 2323145"/>
              <a:gd name="connsiteX237" fmla="*/ 1266687 w 11269336"/>
              <a:gd name="connsiteY237" fmla="*/ 2212688 h 2323145"/>
              <a:gd name="connsiteX238" fmla="*/ 1239614 w 11269336"/>
              <a:gd name="connsiteY238" fmla="*/ 2209727 h 2323145"/>
              <a:gd name="connsiteX239" fmla="*/ 1202436 w 11269336"/>
              <a:gd name="connsiteY239" fmla="*/ 2209817 h 2323145"/>
              <a:gd name="connsiteX240" fmla="*/ 1136097 w 11269336"/>
              <a:gd name="connsiteY240" fmla="*/ 2205112 h 2323145"/>
              <a:gd name="connsiteX241" fmla="*/ 988232 w 11269336"/>
              <a:gd name="connsiteY241" fmla="*/ 2235635 h 2323145"/>
              <a:gd name="connsiteX242" fmla="*/ 981959 w 11269336"/>
              <a:gd name="connsiteY242" fmla="*/ 2231607 h 2323145"/>
              <a:gd name="connsiteX243" fmla="*/ 938600 w 11269336"/>
              <a:gd name="connsiteY243" fmla="*/ 2238113 h 2323145"/>
              <a:gd name="connsiteX244" fmla="*/ 791788 w 11269336"/>
              <a:gd name="connsiteY244" fmla="*/ 2293224 h 2323145"/>
              <a:gd name="connsiteX245" fmla="*/ 706914 w 11269336"/>
              <a:gd name="connsiteY245" fmla="*/ 2305046 h 2323145"/>
              <a:gd name="connsiteX246" fmla="*/ 675971 w 11269336"/>
              <a:gd name="connsiteY246" fmla="*/ 2304030 h 2323145"/>
              <a:gd name="connsiteX247" fmla="*/ 624180 w 11269336"/>
              <a:gd name="connsiteY247" fmla="*/ 2302650 h 2323145"/>
              <a:gd name="connsiteX248" fmla="*/ 583453 w 11269336"/>
              <a:gd name="connsiteY248" fmla="*/ 2288788 h 2323145"/>
              <a:gd name="connsiteX249" fmla="*/ 540946 w 11269336"/>
              <a:gd name="connsiteY249" fmla="*/ 2292721 h 2323145"/>
              <a:gd name="connsiteX250" fmla="*/ 533680 w 11269336"/>
              <a:gd name="connsiteY250" fmla="*/ 2310233 h 2323145"/>
              <a:gd name="connsiteX251" fmla="*/ 487366 w 11269336"/>
              <a:gd name="connsiteY251" fmla="*/ 2309053 h 2323145"/>
              <a:gd name="connsiteX252" fmla="*/ 416820 w 11269336"/>
              <a:gd name="connsiteY252" fmla="*/ 2305443 h 2323145"/>
              <a:gd name="connsiteX253" fmla="*/ 376805 w 11269336"/>
              <a:gd name="connsiteY253" fmla="*/ 2307647 h 2323145"/>
              <a:gd name="connsiteX254" fmla="*/ 266777 w 11269336"/>
              <a:gd name="connsiteY254" fmla="*/ 2309012 h 2323145"/>
              <a:gd name="connsiteX255" fmla="*/ 156013 w 11269336"/>
              <a:gd name="connsiteY255" fmla="*/ 2306832 h 2323145"/>
              <a:gd name="connsiteX256" fmla="*/ 87258 w 11269336"/>
              <a:gd name="connsiteY256" fmla="*/ 2285511 h 2323145"/>
              <a:gd name="connsiteX257" fmla="*/ 23798 w 11269336"/>
              <a:gd name="connsiteY257" fmla="*/ 2281822 h 2323145"/>
              <a:gd name="connsiteX258" fmla="*/ 0 w 11269336"/>
              <a:gd name="connsiteY258" fmla="*/ 2285369 h 2323145"/>
              <a:gd name="connsiteX259" fmla="*/ 0 w 11269336"/>
              <a:gd name="connsiteY259"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83151 w 11269336"/>
              <a:gd name="connsiteY149" fmla="*/ 2201140 h 2323145"/>
              <a:gd name="connsiteX150" fmla="*/ 4366646 w 11269336"/>
              <a:gd name="connsiteY150" fmla="*/ 2198564 h 2323145"/>
              <a:gd name="connsiteX151" fmla="*/ 4354009 w 11269336"/>
              <a:gd name="connsiteY151" fmla="*/ 2204984 h 2323145"/>
              <a:gd name="connsiteX152" fmla="*/ 4348284 w 11269336"/>
              <a:gd name="connsiteY152" fmla="*/ 2205270 h 2323145"/>
              <a:gd name="connsiteX153" fmla="*/ 4333906 w 11269336"/>
              <a:gd name="connsiteY153" fmla="*/ 2205251 h 2323145"/>
              <a:gd name="connsiteX154" fmla="*/ 4308819 w 11269336"/>
              <a:gd name="connsiteY154" fmla="*/ 2203822 h 2323145"/>
              <a:gd name="connsiteX155" fmla="*/ 4301210 w 11269336"/>
              <a:gd name="connsiteY155" fmla="*/ 2204456 h 2323145"/>
              <a:gd name="connsiteX156" fmla="*/ 4283095 w 11269336"/>
              <a:gd name="connsiteY156" fmla="*/ 2198177 h 2323145"/>
              <a:gd name="connsiteX157" fmla="*/ 4250119 w 11269336"/>
              <a:gd name="connsiteY157" fmla="*/ 2196342 h 2323145"/>
              <a:gd name="connsiteX158" fmla="*/ 4189203 w 11269336"/>
              <a:gd name="connsiteY158" fmla="*/ 2178994 h 2323145"/>
              <a:gd name="connsiteX159" fmla="*/ 4154035 w 11269336"/>
              <a:gd name="connsiteY159" fmla="*/ 2171950 h 2323145"/>
              <a:gd name="connsiteX160" fmla="*/ 4129569 w 11269336"/>
              <a:gd name="connsiteY160" fmla="*/ 2163850 h 2323145"/>
              <a:gd name="connsiteX161" fmla="*/ 4061250 w 11269336"/>
              <a:gd name="connsiteY161" fmla="*/ 2159236 h 2323145"/>
              <a:gd name="connsiteX162" fmla="*/ 3945480 w 11269336"/>
              <a:gd name="connsiteY162" fmla="*/ 2158279 h 2323145"/>
              <a:gd name="connsiteX163" fmla="*/ 3921468 w 11269336"/>
              <a:gd name="connsiteY163" fmla="*/ 2156588 h 2323145"/>
              <a:gd name="connsiteX164" fmla="*/ 3903348 w 11269336"/>
              <a:gd name="connsiteY164" fmla="*/ 2149220 h 2323145"/>
              <a:gd name="connsiteX165" fmla="*/ 3901342 w 11269336"/>
              <a:gd name="connsiteY165" fmla="*/ 2142355 h 2323145"/>
              <a:gd name="connsiteX166" fmla="*/ 3888539 w 11269336"/>
              <a:gd name="connsiteY166" fmla="*/ 2140476 h 2323145"/>
              <a:gd name="connsiteX167" fmla="*/ 3885662 w 11269336"/>
              <a:gd name="connsiteY167" fmla="*/ 2138740 h 2323145"/>
              <a:gd name="connsiteX168" fmla="*/ 3868627 w 11269336"/>
              <a:gd name="connsiteY168" fmla="*/ 2130023 h 2323145"/>
              <a:gd name="connsiteX169" fmla="*/ 3819177 w 11269336"/>
              <a:gd name="connsiteY169" fmla="*/ 2142111 h 2323145"/>
              <a:gd name="connsiteX170" fmla="*/ 3769100 w 11269336"/>
              <a:gd name="connsiteY170" fmla="*/ 2131731 h 2323145"/>
              <a:gd name="connsiteX171" fmla="*/ 3562752 w 11269336"/>
              <a:gd name="connsiteY171" fmla="*/ 2131785 h 2323145"/>
              <a:gd name="connsiteX172" fmla="*/ 3541402 w 11269336"/>
              <a:gd name="connsiteY172" fmla="*/ 2106821 h 2323145"/>
              <a:gd name="connsiteX173" fmla="*/ 3365341 w 11269336"/>
              <a:gd name="connsiteY173" fmla="*/ 2077638 h 2323145"/>
              <a:gd name="connsiteX174" fmla="*/ 3170922 w 11269336"/>
              <a:gd name="connsiteY174" fmla="*/ 2115957 h 2323145"/>
              <a:gd name="connsiteX175" fmla="*/ 3156256 w 11269336"/>
              <a:gd name="connsiteY175" fmla="*/ 2124773 h 2323145"/>
              <a:gd name="connsiteX176" fmla="*/ 3140298 w 11269336"/>
              <a:gd name="connsiteY176" fmla="*/ 2129182 h 2323145"/>
              <a:gd name="connsiteX177" fmla="*/ 3138514 w 11269336"/>
              <a:gd name="connsiteY177" fmla="*/ 2128069 h 2323145"/>
              <a:gd name="connsiteX178" fmla="*/ 3120467 w 11269336"/>
              <a:gd name="connsiteY178" fmla="*/ 2128281 h 2323145"/>
              <a:gd name="connsiteX179" fmla="*/ 3116175 w 11269336"/>
              <a:gd name="connsiteY179" fmla="*/ 2131633 h 2323145"/>
              <a:gd name="connsiteX180" fmla="*/ 3103685 w 11269336"/>
              <a:gd name="connsiteY180" fmla="*/ 2132814 h 2323145"/>
              <a:gd name="connsiteX181" fmla="*/ 3078794 w 11269336"/>
              <a:gd name="connsiteY181" fmla="*/ 2137935 h 2323145"/>
              <a:gd name="connsiteX182" fmla="*/ 3074407 w 11269336"/>
              <a:gd name="connsiteY182" fmla="*/ 2136274 h 2323145"/>
              <a:gd name="connsiteX183" fmla="*/ 3037285 w 11269336"/>
              <a:gd name="connsiteY183" fmla="*/ 2139919 h 2323145"/>
              <a:gd name="connsiteX184" fmla="*/ 3036901 w 11269336"/>
              <a:gd name="connsiteY184" fmla="*/ 2138726 h 2323145"/>
              <a:gd name="connsiteX185" fmla="*/ 3026996 w 11269336"/>
              <a:gd name="connsiteY185" fmla="*/ 2134322 h 2323145"/>
              <a:gd name="connsiteX186" fmla="*/ 3007772 w 11269336"/>
              <a:gd name="connsiteY186" fmla="*/ 2128742 h 2323145"/>
              <a:gd name="connsiteX187" fmla="*/ 2965030 w 11269336"/>
              <a:gd name="connsiteY187" fmla="*/ 2100494 h 2323145"/>
              <a:gd name="connsiteX188" fmla="*/ 2926342 w 11269336"/>
              <a:gd name="connsiteY188" fmla="*/ 2104155 h 2323145"/>
              <a:gd name="connsiteX189" fmla="*/ 2918608 w 11269336"/>
              <a:gd name="connsiteY189" fmla="*/ 2104215 h 2323145"/>
              <a:gd name="connsiteX190" fmla="*/ 2918475 w 11269336"/>
              <a:gd name="connsiteY190" fmla="*/ 2103937 h 2323145"/>
              <a:gd name="connsiteX191" fmla="*/ 2910360 w 11269336"/>
              <a:gd name="connsiteY191" fmla="*/ 2103444 h 2323145"/>
              <a:gd name="connsiteX192" fmla="*/ 2904507 w 11269336"/>
              <a:gd name="connsiteY192" fmla="*/ 2104326 h 2323145"/>
              <a:gd name="connsiteX193" fmla="*/ 2889503 w 11269336"/>
              <a:gd name="connsiteY193" fmla="*/ 2104443 h 2323145"/>
              <a:gd name="connsiteX194" fmla="*/ 2884480 w 11269336"/>
              <a:gd name="connsiteY194" fmla="*/ 2102626 h 2323145"/>
              <a:gd name="connsiteX195" fmla="*/ 2882689 w 11269336"/>
              <a:gd name="connsiteY195" fmla="*/ 2099228 h 2323145"/>
              <a:gd name="connsiteX196" fmla="*/ 2881291 w 11269336"/>
              <a:gd name="connsiteY196" fmla="*/ 2099618 h 2323145"/>
              <a:gd name="connsiteX197" fmla="*/ 2853979 w 11269336"/>
              <a:gd name="connsiteY197" fmla="*/ 2090388 h 2323145"/>
              <a:gd name="connsiteX198" fmla="*/ 2791790 w 11269336"/>
              <a:gd name="connsiteY198" fmla="*/ 2080332 h 2323145"/>
              <a:gd name="connsiteX199" fmla="*/ 2755844 w 11269336"/>
              <a:gd name="connsiteY199" fmla="*/ 2078874 h 2323145"/>
              <a:gd name="connsiteX200" fmla="*/ 2657742 w 11269336"/>
              <a:gd name="connsiteY200" fmla="*/ 2070179 h 2323145"/>
              <a:gd name="connsiteX201" fmla="*/ 2559549 w 11269336"/>
              <a:gd name="connsiteY201" fmla="*/ 2057873 h 2323145"/>
              <a:gd name="connsiteX202" fmla="*/ 2512054 w 11269336"/>
              <a:gd name="connsiteY202" fmla="*/ 2031671 h 2323145"/>
              <a:gd name="connsiteX203" fmla="*/ 2506437 w 11269336"/>
              <a:gd name="connsiteY203" fmla="*/ 2030918 h 2323145"/>
              <a:gd name="connsiteX204" fmla="*/ 2491752 w 11269336"/>
              <a:gd name="connsiteY204" fmla="*/ 2033906 h 2323145"/>
              <a:gd name="connsiteX205" fmla="*/ 2486338 w 11269336"/>
              <a:gd name="connsiteY205" fmla="*/ 2035862 h 2323145"/>
              <a:gd name="connsiteX206" fmla="*/ 2478186 w 11269336"/>
              <a:gd name="connsiteY206" fmla="*/ 2036953 h 2323145"/>
              <a:gd name="connsiteX207" fmla="*/ 2477950 w 11269336"/>
              <a:gd name="connsiteY207" fmla="*/ 2036715 h 2323145"/>
              <a:gd name="connsiteX208" fmla="*/ 2470381 w 11269336"/>
              <a:gd name="connsiteY208" fmla="*/ 2038256 h 2323145"/>
              <a:gd name="connsiteX209" fmla="*/ 2433781 w 11269336"/>
              <a:gd name="connsiteY209" fmla="*/ 2049140 h 2323145"/>
              <a:gd name="connsiteX210" fmla="*/ 2381172 w 11269336"/>
              <a:gd name="connsiteY210" fmla="*/ 2030645 h 2323145"/>
              <a:gd name="connsiteX211" fmla="*/ 2360198 w 11269336"/>
              <a:gd name="connsiteY211" fmla="*/ 2029059 h 2323145"/>
              <a:gd name="connsiteX212" fmla="*/ 2348815 w 11269336"/>
              <a:gd name="connsiteY212" fmla="*/ 2026798 h 2323145"/>
              <a:gd name="connsiteX213" fmla="*/ 2347988 w 11269336"/>
              <a:gd name="connsiteY213" fmla="*/ 2025745 h 2323145"/>
              <a:gd name="connsiteX214" fmla="*/ 2312920 w 11269336"/>
              <a:gd name="connsiteY214" fmla="*/ 2036311 h 2323145"/>
              <a:gd name="connsiteX215" fmla="*/ 2307986 w 11269336"/>
              <a:gd name="connsiteY215" fmla="*/ 2035583 h 2323145"/>
              <a:gd name="connsiteX216" fmla="*/ 2285481 w 11269336"/>
              <a:gd name="connsiteY216" fmla="*/ 2045197 h 2323145"/>
              <a:gd name="connsiteX217" fmla="*/ 2273666 w 11269336"/>
              <a:gd name="connsiteY217" fmla="*/ 2048710 h 2323145"/>
              <a:gd name="connsiteX218" fmla="*/ 2270719 w 11269336"/>
              <a:gd name="connsiteY218" fmla="*/ 2052702 h 2323145"/>
              <a:gd name="connsiteX219" fmla="*/ 2253080 w 11269336"/>
              <a:gd name="connsiteY219" fmla="*/ 2056363 h 2323145"/>
              <a:gd name="connsiteX220" fmla="*/ 2250906 w 11269336"/>
              <a:gd name="connsiteY220" fmla="*/ 2055654 h 2323145"/>
              <a:gd name="connsiteX221" fmla="*/ 2236905 w 11269336"/>
              <a:gd name="connsiteY221" fmla="*/ 2062882 h 2323145"/>
              <a:gd name="connsiteX222" fmla="*/ 2225830 w 11269336"/>
              <a:gd name="connsiteY222" fmla="*/ 2074027 h 2323145"/>
              <a:gd name="connsiteX223" fmla="*/ 2073776 w 11269336"/>
              <a:gd name="connsiteY223" fmla="*/ 2089244 h 2323145"/>
              <a:gd name="connsiteX224" fmla="*/ 1948256 w 11269336"/>
              <a:gd name="connsiteY224" fmla="*/ 2146616 h 2323145"/>
              <a:gd name="connsiteX225" fmla="*/ 1865582 w 11269336"/>
              <a:gd name="connsiteY225" fmla="*/ 2153738 h 2323145"/>
              <a:gd name="connsiteX226" fmla="*/ 1835210 w 11269336"/>
              <a:gd name="connsiteY226" fmla="*/ 2134244 h 2323145"/>
              <a:gd name="connsiteX227" fmla="*/ 1632661 w 11269336"/>
              <a:gd name="connsiteY227" fmla="*/ 2173882 h 2323145"/>
              <a:gd name="connsiteX228" fmla="*/ 1579590 w 11269336"/>
              <a:gd name="connsiteY228" fmla="*/ 2173680 h 2323145"/>
              <a:gd name="connsiteX229" fmla="*/ 1535601 w 11269336"/>
              <a:gd name="connsiteY229" fmla="*/ 2194590 h 2323145"/>
              <a:gd name="connsiteX230" fmla="*/ 1515594 w 11269336"/>
              <a:gd name="connsiteY230" fmla="*/ 2189622 h 2323145"/>
              <a:gd name="connsiteX231" fmla="*/ 1512113 w 11269336"/>
              <a:gd name="connsiteY231" fmla="*/ 2188534 h 2323145"/>
              <a:gd name="connsiteX232" fmla="*/ 1498838 w 11269336"/>
              <a:gd name="connsiteY232" fmla="*/ 2189213 h 2323145"/>
              <a:gd name="connsiteX233" fmla="*/ 1494279 w 11269336"/>
              <a:gd name="connsiteY233" fmla="*/ 2183112 h 2323145"/>
              <a:gd name="connsiteX234" fmla="*/ 1473714 w 11269336"/>
              <a:gd name="connsiteY234" fmla="*/ 2179625 h 2323145"/>
              <a:gd name="connsiteX235" fmla="*/ 1449503 w 11269336"/>
              <a:gd name="connsiteY235" fmla="*/ 2182633 h 2323145"/>
              <a:gd name="connsiteX236" fmla="*/ 1266687 w 11269336"/>
              <a:gd name="connsiteY236" fmla="*/ 2212688 h 2323145"/>
              <a:gd name="connsiteX237" fmla="*/ 1239614 w 11269336"/>
              <a:gd name="connsiteY237" fmla="*/ 2209727 h 2323145"/>
              <a:gd name="connsiteX238" fmla="*/ 1202436 w 11269336"/>
              <a:gd name="connsiteY238" fmla="*/ 2209817 h 2323145"/>
              <a:gd name="connsiteX239" fmla="*/ 1136097 w 11269336"/>
              <a:gd name="connsiteY239" fmla="*/ 2205112 h 2323145"/>
              <a:gd name="connsiteX240" fmla="*/ 988232 w 11269336"/>
              <a:gd name="connsiteY240" fmla="*/ 2235635 h 2323145"/>
              <a:gd name="connsiteX241" fmla="*/ 981959 w 11269336"/>
              <a:gd name="connsiteY241" fmla="*/ 2231607 h 2323145"/>
              <a:gd name="connsiteX242" fmla="*/ 938600 w 11269336"/>
              <a:gd name="connsiteY242" fmla="*/ 2238113 h 2323145"/>
              <a:gd name="connsiteX243" fmla="*/ 791788 w 11269336"/>
              <a:gd name="connsiteY243" fmla="*/ 2293224 h 2323145"/>
              <a:gd name="connsiteX244" fmla="*/ 706914 w 11269336"/>
              <a:gd name="connsiteY244" fmla="*/ 2305046 h 2323145"/>
              <a:gd name="connsiteX245" fmla="*/ 675971 w 11269336"/>
              <a:gd name="connsiteY245" fmla="*/ 2304030 h 2323145"/>
              <a:gd name="connsiteX246" fmla="*/ 624180 w 11269336"/>
              <a:gd name="connsiteY246" fmla="*/ 2302650 h 2323145"/>
              <a:gd name="connsiteX247" fmla="*/ 583453 w 11269336"/>
              <a:gd name="connsiteY247" fmla="*/ 2288788 h 2323145"/>
              <a:gd name="connsiteX248" fmla="*/ 540946 w 11269336"/>
              <a:gd name="connsiteY248" fmla="*/ 2292721 h 2323145"/>
              <a:gd name="connsiteX249" fmla="*/ 533680 w 11269336"/>
              <a:gd name="connsiteY249" fmla="*/ 2310233 h 2323145"/>
              <a:gd name="connsiteX250" fmla="*/ 487366 w 11269336"/>
              <a:gd name="connsiteY250" fmla="*/ 2309053 h 2323145"/>
              <a:gd name="connsiteX251" fmla="*/ 416820 w 11269336"/>
              <a:gd name="connsiteY251" fmla="*/ 2305443 h 2323145"/>
              <a:gd name="connsiteX252" fmla="*/ 376805 w 11269336"/>
              <a:gd name="connsiteY252" fmla="*/ 2307647 h 2323145"/>
              <a:gd name="connsiteX253" fmla="*/ 266777 w 11269336"/>
              <a:gd name="connsiteY253" fmla="*/ 2309012 h 2323145"/>
              <a:gd name="connsiteX254" fmla="*/ 156013 w 11269336"/>
              <a:gd name="connsiteY254" fmla="*/ 2306832 h 2323145"/>
              <a:gd name="connsiteX255" fmla="*/ 87258 w 11269336"/>
              <a:gd name="connsiteY255" fmla="*/ 2285511 h 2323145"/>
              <a:gd name="connsiteX256" fmla="*/ 23798 w 11269336"/>
              <a:gd name="connsiteY256" fmla="*/ 2281822 h 2323145"/>
              <a:gd name="connsiteX257" fmla="*/ 0 w 11269336"/>
              <a:gd name="connsiteY257" fmla="*/ 2285369 h 2323145"/>
              <a:gd name="connsiteX258" fmla="*/ 0 w 11269336"/>
              <a:gd name="connsiteY258"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20601 w 11269336"/>
              <a:gd name="connsiteY146" fmla="*/ 2205158 h 2323145"/>
              <a:gd name="connsiteX147" fmla="*/ 4405765 w 11269336"/>
              <a:gd name="connsiteY147" fmla="*/ 2199902 h 2323145"/>
              <a:gd name="connsiteX148" fmla="*/ 4401354 w 11269336"/>
              <a:gd name="connsiteY148" fmla="*/ 2194745 h 2323145"/>
              <a:gd name="connsiteX149" fmla="*/ 4366646 w 11269336"/>
              <a:gd name="connsiteY149" fmla="*/ 2198564 h 2323145"/>
              <a:gd name="connsiteX150" fmla="*/ 4354009 w 11269336"/>
              <a:gd name="connsiteY150" fmla="*/ 2204984 h 2323145"/>
              <a:gd name="connsiteX151" fmla="*/ 4348284 w 11269336"/>
              <a:gd name="connsiteY151" fmla="*/ 2205270 h 2323145"/>
              <a:gd name="connsiteX152" fmla="*/ 4333906 w 11269336"/>
              <a:gd name="connsiteY152" fmla="*/ 2205251 h 2323145"/>
              <a:gd name="connsiteX153" fmla="*/ 4308819 w 11269336"/>
              <a:gd name="connsiteY153" fmla="*/ 2203822 h 2323145"/>
              <a:gd name="connsiteX154" fmla="*/ 4301210 w 11269336"/>
              <a:gd name="connsiteY154" fmla="*/ 2204456 h 2323145"/>
              <a:gd name="connsiteX155" fmla="*/ 4283095 w 11269336"/>
              <a:gd name="connsiteY155" fmla="*/ 2198177 h 2323145"/>
              <a:gd name="connsiteX156" fmla="*/ 4250119 w 11269336"/>
              <a:gd name="connsiteY156" fmla="*/ 2196342 h 2323145"/>
              <a:gd name="connsiteX157" fmla="*/ 4189203 w 11269336"/>
              <a:gd name="connsiteY157" fmla="*/ 2178994 h 2323145"/>
              <a:gd name="connsiteX158" fmla="*/ 4154035 w 11269336"/>
              <a:gd name="connsiteY158" fmla="*/ 2171950 h 2323145"/>
              <a:gd name="connsiteX159" fmla="*/ 4129569 w 11269336"/>
              <a:gd name="connsiteY159" fmla="*/ 2163850 h 2323145"/>
              <a:gd name="connsiteX160" fmla="*/ 4061250 w 11269336"/>
              <a:gd name="connsiteY160" fmla="*/ 2159236 h 2323145"/>
              <a:gd name="connsiteX161" fmla="*/ 3945480 w 11269336"/>
              <a:gd name="connsiteY161" fmla="*/ 2158279 h 2323145"/>
              <a:gd name="connsiteX162" fmla="*/ 3921468 w 11269336"/>
              <a:gd name="connsiteY162" fmla="*/ 2156588 h 2323145"/>
              <a:gd name="connsiteX163" fmla="*/ 3903348 w 11269336"/>
              <a:gd name="connsiteY163" fmla="*/ 2149220 h 2323145"/>
              <a:gd name="connsiteX164" fmla="*/ 3901342 w 11269336"/>
              <a:gd name="connsiteY164" fmla="*/ 2142355 h 2323145"/>
              <a:gd name="connsiteX165" fmla="*/ 3888539 w 11269336"/>
              <a:gd name="connsiteY165" fmla="*/ 2140476 h 2323145"/>
              <a:gd name="connsiteX166" fmla="*/ 3885662 w 11269336"/>
              <a:gd name="connsiteY166" fmla="*/ 2138740 h 2323145"/>
              <a:gd name="connsiteX167" fmla="*/ 3868627 w 11269336"/>
              <a:gd name="connsiteY167" fmla="*/ 2130023 h 2323145"/>
              <a:gd name="connsiteX168" fmla="*/ 3819177 w 11269336"/>
              <a:gd name="connsiteY168" fmla="*/ 2142111 h 2323145"/>
              <a:gd name="connsiteX169" fmla="*/ 3769100 w 11269336"/>
              <a:gd name="connsiteY169" fmla="*/ 2131731 h 2323145"/>
              <a:gd name="connsiteX170" fmla="*/ 3562752 w 11269336"/>
              <a:gd name="connsiteY170" fmla="*/ 2131785 h 2323145"/>
              <a:gd name="connsiteX171" fmla="*/ 3541402 w 11269336"/>
              <a:gd name="connsiteY171" fmla="*/ 2106821 h 2323145"/>
              <a:gd name="connsiteX172" fmla="*/ 3365341 w 11269336"/>
              <a:gd name="connsiteY172" fmla="*/ 2077638 h 2323145"/>
              <a:gd name="connsiteX173" fmla="*/ 3170922 w 11269336"/>
              <a:gd name="connsiteY173" fmla="*/ 2115957 h 2323145"/>
              <a:gd name="connsiteX174" fmla="*/ 3156256 w 11269336"/>
              <a:gd name="connsiteY174" fmla="*/ 2124773 h 2323145"/>
              <a:gd name="connsiteX175" fmla="*/ 3140298 w 11269336"/>
              <a:gd name="connsiteY175" fmla="*/ 2129182 h 2323145"/>
              <a:gd name="connsiteX176" fmla="*/ 3138514 w 11269336"/>
              <a:gd name="connsiteY176" fmla="*/ 2128069 h 2323145"/>
              <a:gd name="connsiteX177" fmla="*/ 3120467 w 11269336"/>
              <a:gd name="connsiteY177" fmla="*/ 2128281 h 2323145"/>
              <a:gd name="connsiteX178" fmla="*/ 3116175 w 11269336"/>
              <a:gd name="connsiteY178" fmla="*/ 2131633 h 2323145"/>
              <a:gd name="connsiteX179" fmla="*/ 3103685 w 11269336"/>
              <a:gd name="connsiteY179" fmla="*/ 2132814 h 2323145"/>
              <a:gd name="connsiteX180" fmla="*/ 3078794 w 11269336"/>
              <a:gd name="connsiteY180" fmla="*/ 2137935 h 2323145"/>
              <a:gd name="connsiteX181" fmla="*/ 3074407 w 11269336"/>
              <a:gd name="connsiteY181" fmla="*/ 2136274 h 2323145"/>
              <a:gd name="connsiteX182" fmla="*/ 3037285 w 11269336"/>
              <a:gd name="connsiteY182" fmla="*/ 2139919 h 2323145"/>
              <a:gd name="connsiteX183" fmla="*/ 3036901 w 11269336"/>
              <a:gd name="connsiteY183" fmla="*/ 2138726 h 2323145"/>
              <a:gd name="connsiteX184" fmla="*/ 3026996 w 11269336"/>
              <a:gd name="connsiteY184" fmla="*/ 2134322 h 2323145"/>
              <a:gd name="connsiteX185" fmla="*/ 3007772 w 11269336"/>
              <a:gd name="connsiteY185" fmla="*/ 2128742 h 2323145"/>
              <a:gd name="connsiteX186" fmla="*/ 2965030 w 11269336"/>
              <a:gd name="connsiteY186" fmla="*/ 2100494 h 2323145"/>
              <a:gd name="connsiteX187" fmla="*/ 2926342 w 11269336"/>
              <a:gd name="connsiteY187" fmla="*/ 2104155 h 2323145"/>
              <a:gd name="connsiteX188" fmla="*/ 2918608 w 11269336"/>
              <a:gd name="connsiteY188" fmla="*/ 2104215 h 2323145"/>
              <a:gd name="connsiteX189" fmla="*/ 2918475 w 11269336"/>
              <a:gd name="connsiteY189" fmla="*/ 2103937 h 2323145"/>
              <a:gd name="connsiteX190" fmla="*/ 2910360 w 11269336"/>
              <a:gd name="connsiteY190" fmla="*/ 2103444 h 2323145"/>
              <a:gd name="connsiteX191" fmla="*/ 2904507 w 11269336"/>
              <a:gd name="connsiteY191" fmla="*/ 2104326 h 2323145"/>
              <a:gd name="connsiteX192" fmla="*/ 2889503 w 11269336"/>
              <a:gd name="connsiteY192" fmla="*/ 2104443 h 2323145"/>
              <a:gd name="connsiteX193" fmla="*/ 2884480 w 11269336"/>
              <a:gd name="connsiteY193" fmla="*/ 2102626 h 2323145"/>
              <a:gd name="connsiteX194" fmla="*/ 2882689 w 11269336"/>
              <a:gd name="connsiteY194" fmla="*/ 2099228 h 2323145"/>
              <a:gd name="connsiteX195" fmla="*/ 2881291 w 11269336"/>
              <a:gd name="connsiteY195" fmla="*/ 2099618 h 2323145"/>
              <a:gd name="connsiteX196" fmla="*/ 2853979 w 11269336"/>
              <a:gd name="connsiteY196" fmla="*/ 2090388 h 2323145"/>
              <a:gd name="connsiteX197" fmla="*/ 2791790 w 11269336"/>
              <a:gd name="connsiteY197" fmla="*/ 2080332 h 2323145"/>
              <a:gd name="connsiteX198" fmla="*/ 2755844 w 11269336"/>
              <a:gd name="connsiteY198" fmla="*/ 2078874 h 2323145"/>
              <a:gd name="connsiteX199" fmla="*/ 2657742 w 11269336"/>
              <a:gd name="connsiteY199" fmla="*/ 2070179 h 2323145"/>
              <a:gd name="connsiteX200" fmla="*/ 2559549 w 11269336"/>
              <a:gd name="connsiteY200" fmla="*/ 2057873 h 2323145"/>
              <a:gd name="connsiteX201" fmla="*/ 2512054 w 11269336"/>
              <a:gd name="connsiteY201" fmla="*/ 2031671 h 2323145"/>
              <a:gd name="connsiteX202" fmla="*/ 2506437 w 11269336"/>
              <a:gd name="connsiteY202" fmla="*/ 2030918 h 2323145"/>
              <a:gd name="connsiteX203" fmla="*/ 2491752 w 11269336"/>
              <a:gd name="connsiteY203" fmla="*/ 2033906 h 2323145"/>
              <a:gd name="connsiteX204" fmla="*/ 2486338 w 11269336"/>
              <a:gd name="connsiteY204" fmla="*/ 2035862 h 2323145"/>
              <a:gd name="connsiteX205" fmla="*/ 2478186 w 11269336"/>
              <a:gd name="connsiteY205" fmla="*/ 2036953 h 2323145"/>
              <a:gd name="connsiteX206" fmla="*/ 2477950 w 11269336"/>
              <a:gd name="connsiteY206" fmla="*/ 2036715 h 2323145"/>
              <a:gd name="connsiteX207" fmla="*/ 2470381 w 11269336"/>
              <a:gd name="connsiteY207" fmla="*/ 2038256 h 2323145"/>
              <a:gd name="connsiteX208" fmla="*/ 2433781 w 11269336"/>
              <a:gd name="connsiteY208" fmla="*/ 2049140 h 2323145"/>
              <a:gd name="connsiteX209" fmla="*/ 2381172 w 11269336"/>
              <a:gd name="connsiteY209" fmla="*/ 2030645 h 2323145"/>
              <a:gd name="connsiteX210" fmla="*/ 2360198 w 11269336"/>
              <a:gd name="connsiteY210" fmla="*/ 2029059 h 2323145"/>
              <a:gd name="connsiteX211" fmla="*/ 2348815 w 11269336"/>
              <a:gd name="connsiteY211" fmla="*/ 2026798 h 2323145"/>
              <a:gd name="connsiteX212" fmla="*/ 2347988 w 11269336"/>
              <a:gd name="connsiteY212" fmla="*/ 2025745 h 2323145"/>
              <a:gd name="connsiteX213" fmla="*/ 2312920 w 11269336"/>
              <a:gd name="connsiteY213" fmla="*/ 2036311 h 2323145"/>
              <a:gd name="connsiteX214" fmla="*/ 2307986 w 11269336"/>
              <a:gd name="connsiteY214" fmla="*/ 2035583 h 2323145"/>
              <a:gd name="connsiteX215" fmla="*/ 2285481 w 11269336"/>
              <a:gd name="connsiteY215" fmla="*/ 2045197 h 2323145"/>
              <a:gd name="connsiteX216" fmla="*/ 2273666 w 11269336"/>
              <a:gd name="connsiteY216" fmla="*/ 2048710 h 2323145"/>
              <a:gd name="connsiteX217" fmla="*/ 2270719 w 11269336"/>
              <a:gd name="connsiteY217" fmla="*/ 2052702 h 2323145"/>
              <a:gd name="connsiteX218" fmla="*/ 2253080 w 11269336"/>
              <a:gd name="connsiteY218" fmla="*/ 2056363 h 2323145"/>
              <a:gd name="connsiteX219" fmla="*/ 2250906 w 11269336"/>
              <a:gd name="connsiteY219" fmla="*/ 2055654 h 2323145"/>
              <a:gd name="connsiteX220" fmla="*/ 2236905 w 11269336"/>
              <a:gd name="connsiteY220" fmla="*/ 2062882 h 2323145"/>
              <a:gd name="connsiteX221" fmla="*/ 2225830 w 11269336"/>
              <a:gd name="connsiteY221" fmla="*/ 2074027 h 2323145"/>
              <a:gd name="connsiteX222" fmla="*/ 2073776 w 11269336"/>
              <a:gd name="connsiteY222" fmla="*/ 2089244 h 2323145"/>
              <a:gd name="connsiteX223" fmla="*/ 1948256 w 11269336"/>
              <a:gd name="connsiteY223" fmla="*/ 2146616 h 2323145"/>
              <a:gd name="connsiteX224" fmla="*/ 1865582 w 11269336"/>
              <a:gd name="connsiteY224" fmla="*/ 2153738 h 2323145"/>
              <a:gd name="connsiteX225" fmla="*/ 1835210 w 11269336"/>
              <a:gd name="connsiteY225" fmla="*/ 2134244 h 2323145"/>
              <a:gd name="connsiteX226" fmla="*/ 1632661 w 11269336"/>
              <a:gd name="connsiteY226" fmla="*/ 2173882 h 2323145"/>
              <a:gd name="connsiteX227" fmla="*/ 1579590 w 11269336"/>
              <a:gd name="connsiteY227" fmla="*/ 2173680 h 2323145"/>
              <a:gd name="connsiteX228" fmla="*/ 1535601 w 11269336"/>
              <a:gd name="connsiteY228" fmla="*/ 2194590 h 2323145"/>
              <a:gd name="connsiteX229" fmla="*/ 1515594 w 11269336"/>
              <a:gd name="connsiteY229" fmla="*/ 2189622 h 2323145"/>
              <a:gd name="connsiteX230" fmla="*/ 1512113 w 11269336"/>
              <a:gd name="connsiteY230" fmla="*/ 2188534 h 2323145"/>
              <a:gd name="connsiteX231" fmla="*/ 1498838 w 11269336"/>
              <a:gd name="connsiteY231" fmla="*/ 2189213 h 2323145"/>
              <a:gd name="connsiteX232" fmla="*/ 1494279 w 11269336"/>
              <a:gd name="connsiteY232" fmla="*/ 2183112 h 2323145"/>
              <a:gd name="connsiteX233" fmla="*/ 1473714 w 11269336"/>
              <a:gd name="connsiteY233" fmla="*/ 2179625 h 2323145"/>
              <a:gd name="connsiteX234" fmla="*/ 1449503 w 11269336"/>
              <a:gd name="connsiteY234" fmla="*/ 2182633 h 2323145"/>
              <a:gd name="connsiteX235" fmla="*/ 1266687 w 11269336"/>
              <a:gd name="connsiteY235" fmla="*/ 2212688 h 2323145"/>
              <a:gd name="connsiteX236" fmla="*/ 1239614 w 11269336"/>
              <a:gd name="connsiteY236" fmla="*/ 2209727 h 2323145"/>
              <a:gd name="connsiteX237" fmla="*/ 1202436 w 11269336"/>
              <a:gd name="connsiteY237" fmla="*/ 2209817 h 2323145"/>
              <a:gd name="connsiteX238" fmla="*/ 1136097 w 11269336"/>
              <a:gd name="connsiteY238" fmla="*/ 2205112 h 2323145"/>
              <a:gd name="connsiteX239" fmla="*/ 988232 w 11269336"/>
              <a:gd name="connsiteY239" fmla="*/ 2235635 h 2323145"/>
              <a:gd name="connsiteX240" fmla="*/ 981959 w 11269336"/>
              <a:gd name="connsiteY240" fmla="*/ 2231607 h 2323145"/>
              <a:gd name="connsiteX241" fmla="*/ 938600 w 11269336"/>
              <a:gd name="connsiteY241" fmla="*/ 2238113 h 2323145"/>
              <a:gd name="connsiteX242" fmla="*/ 791788 w 11269336"/>
              <a:gd name="connsiteY242" fmla="*/ 2293224 h 2323145"/>
              <a:gd name="connsiteX243" fmla="*/ 706914 w 11269336"/>
              <a:gd name="connsiteY243" fmla="*/ 2305046 h 2323145"/>
              <a:gd name="connsiteX244" fmla="*/ 675971 w 11269336"/>
              <a:gd name="connsiteY244" fmla="*/ 2304030 h 2323145"/>
              <a:gd name="connsiteX245" fmla="*/ 624180 w 11269336"/>
              <a:gd name="connsiteY245" fmla="*/ 2302650 h 2323145"/>
              <a:gd name="connsiteX246" fmla="*/ 583453 w 11269336"/>
              <a:gd name="connsiteY246" fmla="*/ 2288788 h 2323145"/>
              <a:gd name="connsiteX247" fmla="*/ 540946 w 11269336"/>
              <a:gd name="connsiteY247" fmla="*/ 2292721 h 2323145"/>
              <a:gd name="connsiteX248" fmla="*/ 533680 w 11269336"/>
              <a:gd name="connsiteY248" fmla="*/ 2310233 h 2323145"/>
              <a:gd name="connsiteX249" fmla="*/ 487366 w 11269336"/>
              <a:gd name="connsiteY249" fmla="*/ 2309053 h 2323145"/>
              <a:gd name="connsiteX250" fmla="*/ 416820 w 11269336"/>
              <a:gd name="connsiteY250" fmla="*/ 2305443 h 2323145"/>
              <a:gd name="connsiteX251" fmla="*/ 376805 w 11269336"/>
              <a:gd name="connsiteY251" fmla="*/ 2307647 h 2323145"/>
              <a:gd name="connsiteX252" fmla="*/ 266777 w 11269336"/>
              <a:gd name="connsiteY252" fmla="*/ 2309012 h 2323145"/>
              <a:gd name="connsiteX253" fmla="*/ 156013 w 11269336"/>
              <a:gd name="connsiteY253" fmla="*/ 2306832 h 2323145"/>
              <a:gd name="connsiteX254" fmla="*/ 87258 w 11269336"/>
              <a:gd name="connsiteY254" fmla="*/ 2285511 h 2323145"/>
              <a:gd name="connsiteX255" fmla="*/ 23798 w 11269336"/>
              <a:gd name="connsiteY255" fmla="*/ 2281822 h 2323145"/>
              <a:gd name="connsiteX256" fmla="*/ 0 w 11269336"/>
              <a:gd name="connsiteY256" fmla="*/ 2285369 h 2323145"/>
              <a:gd name="connsiteX257" fmla="*/ 0 w 11269336"/>
              <a:gd name="connsiteY257"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33312 w 11269336"/>
              <a:gd name="connsiteY145" fmla="*/ 2199004 h 2323145"/>
              <a:gd name="connsiteX146" fmla="*/ 4405765 w 11269336"/>
              <a:gd name="connsiteY146" fmla="*/ 2199902 h 2323145"/>
              <a:gd name="connsiteX147" fmla="*/ 4401354 w 11269336"/>
              <a:gd name="connsiteY147" fmla="*/ 2194745 h 2323145"/>
              <a:gd name="connsiteX148" fmla="*/ 4366646 w 11269336"/>
              <a:gd name="connsiteY148" fmla="*/ 2198564 h 2323145"/>
              <a:gd name="connsiteX149" fmla="*/ 4354009 w 11269336"/>
              <a:gd name="connsiteY149" fmla="*/ 2204984 h 2323145"/>
              <a:gd name="connsiteX150" fmla="*/ 4348284 w 11269336"/>
              <a:gd name="connsiteY150" fmla="*/ 2205270 h 2323145"/>
              <a:gd name="connsiteX151" fmla="*/ 4333906 w 11269336"/>
              <a:gd name="connsiteY151" fmla="*/ 2205251 h 2323145"/>
              <a:gd name="connsiteX152" fmla="*/ 4308819 w 11269336"/>
              <a:gd name="connsiteY152" fmla="*/ 2203822 h 2323145"/>
              <a:gd name="connsiteX153" fmla="*/ 4301210 w 11269336"/>
              <a:gd name="connsiteY153" fmla="*/ 2204456 h 2323145"/>
              <a:gd name="connsiteX154" fmla="*/ 4283095 w 11269336"/>
              <a:gd name="connsiteY154" fmla="*/ 2198177 h 2323145"/>
              <a:gd name="connsiteX155" fmla="*/ 4250119 w 11269336"/>
              <a:gd name="connsiteY155" fmla="*/ 2196342 h 2323145"/>
              <a:gd name="connsiteX156" fmla="*/ 4189203 w 11269336"/>
              <a:gd name="connsiteY156" fmla="*/ 2178994 h 2323145"/>
              <a:gd name="connsiteX157" fmla="*/ 4154035 w 11269336"/>
              <a:gd name="connsiteY157" fmla="*/ 2171950 h 2323145"/>
              <a:gd name="connsiteX158" fmla="*/ 4129569 w 11269336"/>
              <a:gd name="connsiteY158" fmla="*/ 2163850 h 2323145"/>
              <a:gd name="connsiteX159" fmla="*/ 4061250 w 11269336"/>
              <a:gd name="connsiteY159" fmla="*/ 2159236 h 2323145"/>
              <a:gd name="connsiteX160" fmla="*/ 3945480 w 11269336"/>
              <a:gd name="connsiteY160" fmla="*/ 2158279 h 2323145"/>
              <a:gd name="connsiteX161" fmla="*/ 3921468 w 11269336"/>
              <a:gd name="connsiteY161" fmla="*/ 2156588 h 2323145"/>
              <a:gd name="connsiteX162" fmla="*/ 3903348 w 11269336"/>
              <a:gd name="connsiteY162" fmla="*/ 2149220 h 2323145"/>
              <a:gd name="connsiteX163" fmla="*/ 3901342 w 11269336"/>
              <a:gd name="connsiteY163" fmla="*/ 2142355 h 2323145"/>
              <a:gd name="connsiteX164" fmla="*/ 3888539 w 11269336"/>
              <a:gd name="connsiteY164" fmla="*/ 2140476 h 2323145"/>
              <a:gd name="connsiteX165" fmla="*/ 3885662 w 11269336"/>
              <a:gd name="connsiteY165" fmla="*/ 2138740 h 2323145"/>
              <a:gd name="connsiteX166" fmla="*/ 3868627 w 11269336"/>
              <a:gd name="connsiteY166" fmla="*/ 2130023 h 2323145"/>
              <a:gd name="connsiteX167" fmla="*/ 3819177 w 11269336"/>
              <a:gd name="connsiteY167" fmla="*/ 2142111 h 2323145"/>
              <a:gd name="connsiteX168" fmla="*/ 3769100 w 11269336"/>
              <a:gd name="connsiteY168" fmla="*/ 2131731 h 2323145"/>
              <a:gd name="connsiteX169" fmla="*/ 3562752 w 11269336"/>
              <a:gd name="connsiteY169" fmla="*/ 2131785 h 2323145"/>
              <a:gd name="connsiteX170" fmla="*/ 3541402 w 11269336"/>
              <a:gd name="connsiteY170" fmla="*/ 2106821 h 2323145"/>
              <a:gd name="connsiteX171" fmla="*/ 3365341 w 11269336"/>
              <a:gd name="connsiteY171" fmla="*/ 2077638 h 2323145"/>
              <a:gd name="connsiteX172" fmla="*/ 3170922 w 11269336"/>
              <a:gd name="connsiteY172" fmla="*/ 2115957 h 2323145"/>
              <a:gd name="connsiteX173" fmla="*/ 3156256 w 11269336"/>
              <a:gd name="connsiteY173" fmla="*/ 2124773 h 2323145"/>
              <a:gd name="connsiteX174" fmla="*/ 3140298 w 11269336"/>
              <a:gd name="connsiteY174" fmla="*/ 2129182 h 2323145"/>
              <a:gd name="connsiteX175" fmla="*/ 3138514 w 11269336"/>
              <a:gd name="connsiteY175" fmla="*/ 2128069 h 2323145"/>
              <a:gd name="connsiteX176" fmla="*/ 3120467 w 11269336"/>
              <a:gd name="connsiteY176" fmla="*/ 2128281 h 2323145"/>
              <a:gd name="connsiteX177" fmla="*/ 3116175 w 11269336"/>
              <a:gd name="connsiteY177" fmla="*/ 2131633 h 2323145"/>
              <a:gd name="connsiteX178" fmla="*/ 3103685 w 11269336"/>
              <a:gd name="connsiteY178" fmla="*/ 2132814 h 2323145"/>
              <a:gd name="connsiteX179" fmla="*/ 3078794 w 11269336"/>
              <a:gd name="connsiteY179" fmla="*/ 2137935 h 2323145"/>
              <a:gd name="connsiteX180" fmla="*/ 3074407 w 11269336"/>
              <a:gd name="connsiteY180" fmla="*/ 2136274 h 2323145"/>
              <a:gd name="connsiteX181" fmla="*/ 3037285 w 11269336"/>
              <a:gd name="connsiteY181" fmla="*/ 2139919 h 2323145"/>
              <a:gd name="connsiteX182" fmla="*/ 3036901 w 11269336"/>
              <a:gd name="connsiteY182" fmla="*/ 2138726 h 2323145"/>
              <a:gd name="connsiteX183" fmla="*/ 3026996 w 11269336"/>
              <a:gd name="connsiteY183" fmla="*/ 2134322 h 2323145"/>
              <a:gd name="connsiteX184" fmla="*/ 3007772 w 11269336"/>
              <a:gd name="connsiteY184" fmla="*/ 2128742 h 2323145"/>
              <a:gd name="connsiteX185" fmla="*/ 2965030 w 11269336"/>
              <a:gd name="connsiteY185" fmla="*/ 2100494 h 2323145"/>
              <a:gd name="connsiteX186" fmla="*/ 2926342 w 11269336"/>
              <a:gd name="connsiteY186" fmla="*/ 2104155 h 2323145"/>
              <a:gd name="connsiteX187" fmla="*/ 2918608 w 11269336"/>
              <a:gd name="connsiteY187" fmla="*/ 2104215 h 2323145"/>
              <a:gd name="connsiteX188" fmla="*/ 2918475 w 11269336"/>
              <a:gd name="connsiteY188" fmla="*/ 2103937 h 2323145"/>
              <a:gd name="connsiteX189" fmla="*/ 2910360 w 11269336"/>
              <a:gd name="connsiteY189" fmla="*/ 2103444 h 2323145"/>
              <a:gd name="connsiteX190" fmla="*/ 2904507 w 11269336"/>
              <a:gd name="connsiteY190" fmla="*/ 2104326 h 2323145"/>
              <a:gd name="connsiteX191" fmla="*/ 2889503 w 11269336"/>
              <a:gd name="connsiteY191" fmla="*/ 2104443 h 2323145"/>
              <a:gd name="connsiteX192" fmla="*/ 2884480 w 11269336"/>
              <a:gd name="connsiteY192" fmla="*/ 2102626 h 2323145"/>
              <a:gd name="connsiteX193" fmla="*/ 2882689 w 11269336"/>
              <a:gd name="connsiteY193" fmla="*/ 2099228 h 2323145"/>
              <a:gd name="connsiteX194" fmla="*/ 2881291 w 11269336"/>
              <a:gd name="connsiteY194" fmla="*/ 2099618 h 2323145"/>
              <a:gd name="connsiteX195" fmla="*/ 2853979 w 11269336"/>
              <a:gd name="connsiteY195" fmla="*/ 2090388 h 2323145"/>
              <a:gd name="connsiteX196" fmla="*/ 2791790 w 11269336"/>
              <a:gd name="connsiteY196" fmla="*/ 2080332 h 2323145"/>
              <a:gd name="connsiteX197" fmla="*/ 2755844 w 11269336"/>
              <a:gd name="connsiteY197" fmla="*/ 2078874 h 2323145"/>
              <a:gd name="connsiteX198" fmla="*/ 2657742 w 11269336"/>
              <a:gd name="connsiteY198" fmla="*/ 2070179 h 2323145"/>
              <a:gd name="connsiteX199" fmla="*/ 2559549 w 11269336"/>
              <a:gd name="connsiteY199" fmla="*/ 2057873 h 2323145"/>
              <a:gd name="connsiteX200" fmla="*/ 2512054 w 11269336"/>
              <a:gd name="connsiteY200" fmla="*/ 2031671 h 2323145"/>
              <a:gd name="connsiteX201" fmla="*/ 2506437 w 11269336"/>
              <a:gd name="connsiteY201" fmla="*/ 2030918 h 2323145"/>
              <a:gd name="connsiteX202" fmla="*/ 2491752 w 11269336"/>
              <a:gd name="connsiteY202" fmla="*/ 2033906 h 2323145"/>
              <a:gd name="connsiteX203" fmla="*/ 2486338 w 11269336"/>
              <a:gd name="connsiteY203" fmla="*/ 2035862 h 2323145"/>
              <a:gd name="connsiteX204" fmla="*/ 2478186 w 11269336"/>
              <a:gd name="connsiteY204" fmla="*/ 2036953 h 2323145"/>
              <a:gd name="connsiteX205" fmla="*/ 2477950 w 11269336"/>
              <a:gd name="connsiteY205" fmla="*/ 2036715 h 2323145"/>
              <a:gd name="connsiteX206" fmla="*/ 2470381 w 11269336"/>
              <a:gd name="connsiteY206" fmla="*/ 2038256 h 2323145"/>
              <a:gd name="connsiteX207" fmla="*/ 2433781 w 11269336"/>
              <a:gd name="connsiteY207" fmla="*/ 2049140 h 2323145"/>
              <a:gd name="connsiteX208" fmla="*/ 2381172 w 11269336"/>
              <a:gd name="connsiteY208" fmla="*/ 2030645 h 2323145"/>
              <a:gd name="connsiteX209" fmla="*/ 2360198 w 11269336"/>
              <a:gd name="connsiteY209" fmla="*/ 2029059 h 2323145"/>
              <a:gd name="connsiteX210" fmla="*/ 2348815 w 11269336"/>
              <a:gd name="connsiteY210" fmla="*/ 2026798 h 2323145"/>
              <a:gd name="connsiteX211" fmla="*/ 2347988 w 11269336"/>
              <a:gd name="connsiteY211" fmla="*/ 2025745 h 2323145"/>
              <a:gd name="connsiteX212" fmla="*/ 2312920 w 11269336"/>
              <a:gd name="connsiteY212" fmla="*/ 2036311 h 2323145"/>
              <a:gd name="connsiteX213" fmla="*/ 2307986 w 11269336"/>
              <a:gd name="connsiteY213" fmla="*/ 2035583 h 2323145"/>
              <a:gd name="connsiteX214" fmla="*/ 2285481 w 11269336"/>
              <a:gd name="connsiteY214" fmla="*/ 2045197 h 2323145"/>
              <a:gd name="connsiteX215" fmla="*/ 2273666 w 11269336"/>
              <a:gd name="connsiteY215" fmla="*/ 2048710 h 2323145"/>
              <a:gd name="connsiteX216" fmla="*/ 2270719 w 11269336"/>
              <a:gd name="connsiteY216" fmla="*/ 2052702 h 2323145"/>
              <a:gd name="connsiteX217" fmla="*/ 2253080 w 11269336"/>
              <a:gd name="connsiteY217" fmla="*/ 2056363 h 2323145"/>
              <a:gd name="connsiteX218" fmla="*/ 2250906 w 11269336"/>
              <a:gd name="connsiteY218" fmla="*/ 2055654 h 2323145"/>
              <a:gd name="connsiteX219" fmla="*/ 2236905 w 11269336"/>
              <a:gd name="connsiteY219" fmla="*/ 2062882 h 2323145"/>
              <a:gd name="connsiteX220" fmla="*/ 2225830 w 11269336"/>
              <a:gd name="connsiteY220" fmla="*/ 2074027 h 2323145"/>
              <a:gd name="connsiteX221" fmla="*/ 2073776 w 11269336"/>
              <a:gd name="connsiteY221" fmla="*/ 2089244 h 2323145"/>
              <a:gd name="connsiteX222" fmla="*/ 1948256 w 11269336"/>
              <a:gd name="connsiteY222" fmla="*/ 2146616 h 2323145"/>
              <a:gd name="connsiteX223" fmla="*/ 1865582 w 11269336"/>
              <a:gd name="connsiteY223" fmla="*/ 2153738 h 2323145"/>
              <a:gd name="connsiteX224" fmla="*/ 1835210 w 11269336"/>
              <a:gd name="connsiteY224" fmla="*/ 2134244 h 2323145"/>
              <a:gd name="connsiteX225" fmla="*/ 1632661 w 11269336"/>
              <a:gd name="connsiteY225" fmla="*/ 2173882 h 2323145"/>
              <a:gd name="connsiteX226" fmla="*/ 1579590 w 11269336"/>
              <a:gd name="connsiteY226" fmla="*/ 2173680 h 2323145"/>
              <a:gd name="connsiteX227" fmla="*/ 1535601 w 11269336"/>
              <a:gd name="connsiteY227" fmla="*/ 2194590 h 2323145"/>
              <a:gd name="connsiteX228" fmla="*/ 1515594 w 11269336"/>
              <a:gd name="connsiteY228" fmla="*/ 2189622 h 2323145"/>
              <a:gd name="connsiteX229" fmla="*/ 1512113 w 11269336"/>
              <a:gd name="connsiteY229" fmla="*/ 2188534 h 2323145"/>
              <a:gd name="connsiteX230" fmla="*/ 1498838 w 11269336"/>
              <a:gd name="connsiteY230" fmla="*/ 2189213 h 2323145"/>
              <a:gd name="connsiteX231" fmla="*/ 1494279 w 11269336"/>
              <a:gd name="connsiteY231" fmla="*/ 2183112 h 2323145"/>
              <a:gd name="connsiteX232" fmla="*/ 1473714 w 11269336"/>
              <a:gd name="connsiteY232" fmla="*/ 2179625 h 2323145"/>
              <a:gd name="connsiteX233" fmla="*/ 1449503 w 11269336"/>
              <a:gd name="connsiteY233" fmla="*/ 2182633 h 2323145"/>
              <a:gd name="connsiteX234" fmla="*/ 1266687 w 11269336"/>
              <a:gd name="connsiteY234" fmla="*/ 2212688 h 2323145"/>
              <a:gd name="connsiteX235" fmla="*/ 1239614 w 11269336"/>
              <a:gd name="connsiteY235" fmla="*/ 2209727 h 2323145"/>
              <a:gd name="connsiteX236" fmla="*/ 1202436 w 11269336"/>
              <a:gd name="connsiteY236" fmla="*/ 2209817 h 2323145"/>
              <a:gd name="connsiteX237" fmla="*/ 1136097 w 11269336"/>
              <a:gd name="connsiteY237" fmla="*/ 2205112 h 2323145"/>
              <a:gd name="connsiteX238" fmla="*/ 988232 w 11269336"/>
              <a:gd name="connsiteY238" fmla="*/ 2235635 h 2323145"/>
              <a:gd name="connsiteX239" fmla="*/ 981959 w 11269336"/>
              <a:gd name="connsiteY239" fmla="*/ 2231607 h 2323145"/>
              <a:gd name="connsiteX240" fmla="*/ 938600 w 11269336"/>
              <a:gd name="connsiteY240" fmla="*/ 2238113 h 2323145"/>
              <a:gd name="connsiteX241" fmla="*/ 791788 w 11269336"/>
              <a:gd name="connsiteY241" fmla="*/ 2293224 h 2323145"/>
              <a:gd name="connsiteX242" fmla="*/ 706914 w 11269336"/>
              <a:gd name="connsiteY242" fmla="*/ 2305046 h 2323145"/>
              <a:gd name="connsiteX243" fmla="*/ 675971 w 11269336"/>
              <a:gd name="connsiteY243" fmla="*/ 2304030 h 2323145"/>
              <a:gd name="connsiteX244" fmla="*/ 624180 w 11269336"/>
              <a:gd name="connsiteY244" fmla="*/ 2302650 h 2323145"/>
              <a:gd name="connsiteX245" fmla="*/ 583453 w 11269336"/>
              <a:gd name="connsiteY245" fmla="*/ 2288788 h 2323145"/>
              <a:gd name="connsiteX246" fmla="*/ 540946 w 11269336"/>
              <a:gd name="connsiteY246" fmla="*/ 2292721 h 2323145"/>
              <a:gd name="connsiteX247" fmla="*/ 533680 w 11269336"/>
              <a:gd name="connsiteY247" fmla="*/ 2310233 h 2323145"/>
              <a:gd name="connsiteX248" fmla="*/ 487366 w 11269336"/>
              <a:gd name="connsiteY248" fmla="*/ 2309053 h 2323145"/>
              <a:gd name="connsiteX249" fmla="*/ 416820 w 11269336"/>
              <a:gd name="connsiteY249" fmla="*/ 2305443 h 2323145"/>
              <a:gd name="connsiteX250" fmla="*/ 376805 w 11269336"/>
              <a:gd name="connsiteY250" fmla="*/ 2307647 h 2323145"/>
              <a:gd name="connsiteX251" fmla="*/ 266777 w 11269336"/>
              <a:gd name="connsiteY251" fmla="*/ 2309012 h 2323145"/>
              <a:gd name="connsiteX252" fmla="*/ 156013 w 11269336"/>
              <a:gd name="connsiteY252" fmla="*/ 2306832 h 2323145"/>
              <a:gd name="connsiteX253" fmla="*/ 87258 w 11269336"/>
              <a:gd name="connsiteY253" fmla="*/ 2285511 h 2323145"/>
              <a:gd name="connsiteX254" fmla="*/ 23798 w 11269336"/>
              <a:gd name="connsiteY254" fmla="*/ 2281822 h 2323145"/>
              <a:gd name="connsiteX255" fmla="*/ 0 w 11269336"/>
              <a:gd name="connsiteY255" fmla="*/ 2285369 h 2323145"/>
              <a:gd name="connsiteX256" fmla="*/ 0 w 11269336"/>
              <a:gd name="connsiteY256"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59937 w 11269336"/>
              <a:gd name="connsiteY144" fmla="*/ 2195182 h 2323145"/>
              <a:gd name="connsiteX145" fmla="*/ 4405765 w 11269336"/>
              <a:gd name="connsiteY145" fmla="*/ 2199902 h 2323145"/>
              <a:gd name="connsiteX146" fmla="*/ 4401354 w 11269336"/>
              <a:gd name="connsiteY146" fmla="*/ 2194745 h 2323145"/>
              <a:gd name="connsiteX147" fmla="*/ 4366646 w 11269336"/>
              <a:gd name="connsiteY147" fmla="*/ 2198564 h 2323145"/>
              <a:gd name="connsiteX148" fmla="*/ 4354009 w 11269336"/>
              <a:gd name="connsiteY148" fmla="*/ 2204984 h 2323145"/>
              <a:gd name="connsiteX149" fmla="*/ 4348284 w 11269336"/>
              <a:gd name="connsiteY149" fmla="*/ 2205270 h 2323145"/>
              <a:gd name="connsiteX150" fmla="*/ 4333906 w 11269336"/>
              <a:gd name="connsiteY150" fmla="*/ 2205251 h 2323145"/>
              <a:gd name="connsiteX151" fmla="*/ 4308819 w 11269336"/>
              <a:gd name="connsiteY151" fmla="*/ 2203822 h 2323145"/>
              <a:gd name="connsiteX152" fmla="*/ 4301210 w 11269336"/>
              <a:gd name="connsiteY152" fmla="*/ 2204456 h 2323145"/>
              <a:gd name="connsiteX153" fmla="*/ 4283095 w 11269336"/>
              <a:gd name="connsiteY153" fmla="*/ 2198177 h 2323145"/>
              <a:gd name="connsiteX154" fmla="*/ 4250119 w 11269336"/>
              <a:gd name="connsiteY154" fmla="*/ 2196342 h 2323145"/>
              <a:gd name="connsiteX155" fmla="*/ 4189203 w 11269336"/>
              <a:gd name="connsiteY155" fmla="*/ 2178994 h 2323145"/>
              <a:gd name="connsiteX156" fmla="*/ 4154035 w 11269336"/>
              <a:gd name="connsiteY156" fmla="*/ 2171950 h 2323145"/>
              <a:gd name="connsiteX157" fmla="*/ 4129569 w 11269336"/>
              <a:gd name="connsiteY157" fmla="*/ 2163850 h 2323145"/>
              <a:gd name="connsiteX158" fmla="*/ 4061250 w 11269336"/>
              <a:gd name="connsiteY158" fmla="*/ 2159236 h 2323145"/>
              <a:gd name="connsiteX159" fmla="*/ 3945480 w 11269336"/>
              <a:gd name="connsiteY159" fmla="*/ 2158279 h 2323145"/>
              <a:gd name="connsiteX160" fmla="*/ 3921468 w 11269336"/>
              <a:gd name="connsiteY160" fmla="*/ 2156588 h 2323145"/>
              <a:gd name="connsiteX161" fmla="*/ 3903348 w 11269336"/>
              <a:gd name="connsiteY161" fmla="*/ 2149220 h 2323145"/>
              <a:gd name="connsiteX162" fmla="*/ 3901342 w 11269336"/>
              <a:gd name="connsiteY162" fmla="*/ 2142355 h 2323145"/>
              <a:gd name="connsiteX163" fmla="*/ 3888539 w 11269336"/>
              <a:gd name="connsiteY163" fmla="*/ 2140476 h 2323145"/>
              <a:gd name="connsiteX164" fmla="*/ 3885662 w 11269336"/>
              <a:gd name="connsiteY164" fmla="*/ 2138740 h 2323145"/>
              <a:gd name="connsiteX165" fmla="*/ 3868627 w 11269336"/>
              <a:gd name="connsiteY165" fmla="*/ 2130023 h 2323145"/>
              <a:gd name="connsiteX166" fmla="*/ 3819177 w 11269336"/>
              <a:gd name="connsiteY166" fmla="*/ 2142111 h 2323145"/>
              <a:gd name="connsiteX167" fmla="*/ 3769100 w 11269336"/>
              <a:gd name="connsiteY167" fmla="*/ 2131731 h 2323145"/>
              <a:gd name="connsiteX168" fmla="*/ 3562752 w 11269336"/>
              <a:gd name="connsiteY168" fmla="*/ 2131785 h 2323145"/>
              <a:gd name="connsiteX169" fmla="*/ 3541402 w 11269336"/>
              <a:gd name="connsiteY169" fmla="*/ 2106821 h 2323145"/>
              <a:gd name="connsiteX170" fmla="*/ 3365341 w 11269336"/>
              <a:gd name="connsiteY170" fmla="*/ 2077638 h 2323145"/>
              <a:gd name="connsiteX171" fmla="*/ 3170922 w 11269336"/>
              <a:gd name="connsiteY171" fmla="*/ 2115957 h 2323145"/>
              <a:gd name="connsiteX172" fmla="*/ 3156256 w 11269336"/>
              <a:gd name="connsiteY172" fmla="*/ 2124773 h 2323145"/>
              <a:gd name="connsiteX173" fmla="*/ 3140298 w 11269336"/>
              <a:gd name="connsiteY173" fmla="*/ 2129182 h 2323145"/>
              <a:gd name="connsiteX174" fmla="*/ 3138514 w 11269336"/>
              <a:gd name="connsiteY174" fmla="*/ 2128069 h 2323145"/>
              <a:gd name="connsiteX175" fmla="*/ 3120467 w 11269336"/>
              <a:gd name="connsiteY175" fmla="*/ 2128281 h 2323145"/>
              <a:gd name="connsiteX176" fmla="*/ 3116175 w 11269336"/>
              <a:gd name="connsiteY176" fmla="*/ 2131633 h 2323145"/>
              <a:gd name="connsiteX177" fmla="*/ 3103685 w 11269336"/>
              <a:gd name="connsiteY177" fmla="*/ 2132814 h 2323145"/>
              <a:gd name="connsiteX178" fmla="*/ 3078794 w 11269336"/>
              <a:gd name="connsiteY178" fmla="*/ 2137935 h 2323145"/>
              <a:gd name="connsiteX179" fmla="*/ 3074407 w 11269336"/>
              <a:gd name="connsiteY179" fmla="*/ 2136274 h 2323145"/>
              <a:gd name="connsiteX180" fmla="*/ 3037285 w 11269336"/>
              <a:gd name="connsiteY180" fmla="*/ 2139919 h 2323145"/>
              <a:gd name="connsiteX181" fmla="*/ 3036901 w 11269336"/>
              <a:gd name="connsiteY181" fmla="*/ 2138726 h 2323145"/>
              <a:gd name="connsiteX182" fmla="*/ 3026996 w 11269336"/>
              <a:gd name="connsiteY182" fmla="*/ 2134322 h 2323145"/>
              <a:gd name="connsiteX183" fmla="*/ 3007772 w 11269336"/>
              <a:gd name="connsiteY183" fmla="*/ 2128742 h 2323145"/>
              <a:gd name="connsiteX184" fmla="*/ 2965030 w 11269336"/>
              <a:gd name="connsiteY184" fmla="*/ 2100494 h 2323145"/>
              <a:gd name="connsiteX185" fmla="*/ 2926342 w 11269336"/>
              <a:gd name="connsiteY185" fmla="*/ 2104155 h 2323145"/>
              <a:gd name="connsiteX186" fmla="*/ 2918608 w 11269336"/>
              <a:gd name="connsiteY186" fmla="*/ 2104215 h 2323145"/>
              <a:gd name="connsiteX187" fmla="*/ 2918475 w 11269336"/>
              <a:gd name="connsiteY187" fmla="*/ 2103937 h 2323145"/>
              <a:gd name="connsiteX188" fmla="*/ 2910360 w 11269336"/>
              <a:gd name="connsiteY188" fmla="*/ 2103444 h 2323145"/>
              <a:gd name="connsiteX189" fmla="*/ 2904507 w 11269336"/>
              <a:gd name="connsiteY189" fmla="*/ 2104326 h 2323145"/>
              <a:gd name="connsiteX190" fmla="*/ 2889503 w 11269336"/>
              <a:gd name="connsiteY190" fmla="*/ 2104443 h 2323145"/>
              <a:gd name="connsiteX191" fmla="*/ 2884480 w 11269336"/>
              <a:gd name="connsiteY191" fmla="*/ 2102626 h 2323145"/>
              <a:gd name="connsiteX192" fmla="*/ 2882689 w 11269336"/>
              <a:gd name="connsiteY192" fmla="*/ 2099228 h 2323145"/>
              <a:gd name="connsiteX193" fmla="*/ 2881291 w 11269336"/>
              <a:gd name="connsiteY193" fmla="*/ 2099618 h 2323145"/>
              <a:gd name="connsiteX194" fmla="*/ 2853979 w 11269336"/>
              <a:gd name="connsiteY194" fmla="*/ 2090388 h 2323145"/>
              <a:gd name="connsiteX195" fmla="*/ 2791790 w 11269336"/>
              <a:gd name="connsiteY195" fmla="*/ 2080332 h 2323145"/>
              <a:gd name="connsiteX196" fmla="*/ 2755844 w 11269336"/>
              <a:gd name="connsiteY196" fmla="*/ 2078874 h 2323145"/>
              <a:gd name="connsiteX197" fmla="*/ 2657742 w 11269336"/>
              <a:gd name="connsiteY197" fmla="*/ 2070179 h 2323145"/>
              <a:gd name="connsiteX198" fmla="*/ 2559549 w 11269336"/>
              <a:gd name="connsiteY198" fmla="*/ 2057873 h 2323145"/>
              <a:gd name="connsiteX199" fmla="*/ 2512054 w 11269336"/>
              <a:gd name="connsiteY199" fmla="*/ 2031671 h 2323145"/>
              <a:gd name="connsiteX200" fmla="*/ 2506437 w 11269336"/>
              <a:gd name="connsiteY200" fmla="*/ 2030918 h 2323145"/>
              <a:gd name="connsiteX201" fmla="*/ 2491752 w 11269336"/>
              <a:gd name="connsiteY201" fmla="*/ 2033906 h 2323145"/>
              <a:gd name="connsiteX202" fmla="*/ 2486338 w 11269336"/>
              <a:gd name="connsiteY202" fmla="*/ 2035862 h 2323145"/>
              <a:gd name="connsiteX203" fmla="*/ 2478186 w 11269336"/>
              <a:gd name="connsiteY203" fmla="*/ 2036953 h 2323145"/>
              <a:gd name="connsiteX204" fmla="*/ 2477950 w 11269336"/>
              <a:gd name="connsiteY204" fmla="*/ 2036715 h 2323145"/>
              <a:gd name="connsiteX205" fmla="*/ 2470381 w 11269336"/>
              <a:gd name="connsiteY205" fmla="*/ 2038256 h 2323145"/>
              <a:gd name="connsiteX206" fmla="*/ 2433781 w 11269336"/>
              <a:gd name="connsiteY206" fmla="*/ 2049140 h 2323145"/>
              <a:gd name="connsiteX207" fmla="*/ 2381172 w 11269336"/>
              <a:gd name="connsiteY207" fmla="*/ 2030645 h 2323145"/>
              <a:gd name="connsiteX208" fmla="*/ 2360198 w 11269336"/>
              <a:gd name="connsiteY208" fmla="*/ 2029059 h 2323145"/>
              <a:gd name="connsiteX209" fmla="*/ 2348815 w 11269336"/>
              <a:gd name="connsiteY209" fmla="*/ 2026798 h 2323145"/>
              <a:gd name="connsiteX210" fmla="*/ 2347988 w 11269336"/>
              <a:gd name="connsiteY210" fmla="*/ 2025745 h 2323145"/>
              <a:gd name="connsiteX211" fmla="*/ 2312920 w 11269336"/>
              <a:gd name="connsiteY211" fmla="*/ 2036311 h 2323145"/>
              <a:gd name="connsiteX212" fmla="*/ 2307986 w 11269336"/>
              <a:gd name="connsiteY212" fmla="*/ 2035583 h 2323145"/>
              <a:gd name="connsiteX213" fmla="*/ 2285481 w 11269336"/>
              <a:gd name="connsiteY213" fmla="*/ 2045197 h 2323145"/>
              <a:gd name="connsiteX214" fmla="*/ 2273666 w 11269336"/>
              <a:gd name="connsiteY214" fmla="*/ 2048710 h 2323145"/>
              <a:gd name="connsiteX215" fmla="*/ 2270719 w 11269336"/>
              <a:gd name="connsiteY215" fmla="*/ 2052702 h 2323145"/>
              <a:gd name="connsiteX216" fmla="*/ 2253080 w 11269336"/>
              <a:gd name="connsiteY216" fmla="*/ 2056363 h 2323145"/>
              <a:gd name="connsiteX217" fmla="*/ 2250906 w 11269336"/>
              <a:gd name="connsiteY217" fmla="*/ 2055654 h 2323145"/>
              <a:gd name="connsiteX218" fmla="*/ 2236905 w 11269336"/>
              <a:gd name="connsiteY218" fmla="*/ 2062882 h 2323145"/>
              <a:gd name="connsiteX219" fmla="*/ 2225830 w 11269336"/>
              <a:gd name="connsiteY219" fmla="*/ 2074027 h 2323145"/>
              <a:gd name="connsiteX220" fmla="*/ 2073776 w 11269336"/>
              <a:gd name="connsiteY220" fmla="*/ 2089244 h 2323145"/>
              <a:gd name="connsiteX221" fmla="*/ 1948256 w 11269336"/>
              <a:gd name="connsiteY221" fmla="*/ 2146616 h 2323145"/>
              <a:gd name="connsiteX222" fmla="*/ 1865582 w 11269336"/>
              <a:gd name="connsiteY222" fmla="*/ 2153738 h 2323145"/>
              <a:gd name="connsiteX223" fmla="*/ 1835210 w 11269336"/>
              <a:gd name="connsiteY223" fmla="*/ 2134244 h 2323145"/>
              <a:gd name="connsiteX224" fmla="*/ 1632661 w 11269336"/>
              <a:gd name="connsiteY224" fmla="*/ 2173882 h 2323145"/>
              <a:gd name="connsiteX225" fmla="*/ 1579590 w 11269336"/>
              <a:gd name="connsiteY225" fmla="*/ 2173680 h 2323145"/>
              <a:gd name="connsiteX226" fmla="*/ 1535601 w 11269336"/>
              <a:gd name="connsiteY226" fmla="*/ 2194590 h 2323145"/>
              <a:gd name="connsiteX227" fmla="*/ 1515594 w 11269336"/>
              <a:gd name="connsiteY227" fmla="*/ 2189622 h 2323145"/>
              <a:gd name="connsiteX228" fmla="*/ 1512113 w 11269336"/>
              <a:gd name="connsiteY228" fmla="*/ 2188534 h 2323145"/>
              <a:gd name="connsiteX229" fmla="*/ 1498838 w 11269336"/>
              <a:gd name="connsiteY229" fmla="*/ 2189213 h 2323145"/>
              <a:gd name="connsiteX230" fmla="*/ 1494279 w 11269336"/>
              <a:gd name="connsiteY230" fmla="*/ 2183112 h 2323145"/>
              <a:gd name="connsiteX231" fmla="*/ 1473714 w 11269336"/>
              <a:gd name="connsiteY231" fmla="*/ 2179625 h 2323145"/>
              <a:gd name="connsiteX232" fmla="*/ 1449503 w 11269336"/>
              <a:gd name="connsiteY232" fmla="*/ 2182633 h 2323145"/>
              <a:gd name="connsiteX233" fmla="*/ 1266687 w 11269336"/>
              <a:gd name="connsiteY233" fmla="*/ 2212688 h 2323145"/>
              <a:gd name="connsiteX234" fmla="*/ 1239614 w 11269336"/>
              <a:gd name="connsiteY234" fmla="*/ 2209727 h 2323145"/>
              <a:gd name="connsiteX235" fmla="*/ 1202436 w 11269336"/>
              <a:gd name="connsiteY235" fmla="*/ 2209817 h 2323145"/>
              <a:gd name="connsiteX236" fmla="*/ 1136097 w 11269336"/>
              <a:gd name="connsiteY236" fmla="*/ 2205112 h 2323145"/>
              <a:gd name="connsiteX237" fmla="*/ 988232 w 11269336"/>
              <a:gd name="connsiteY237" fmla="*/ 2235635 h 2323145"/>
              <a:gd name="connsiteX238" fmla="*/ 981959 w 11269336"/>
              <a:gd name="connsiteY238" fmla="*/ 2231607 h 2323145"/>
              <a:gd name="connsiteX239" fmla="*/ 938600 w 11269336"/>
              <a:gd name="connsiteY239" fmla="*/ 2238113 h 2323145"/>
              <a:gd name="connsiteX240" fmla="*/ 791788 w 11269336"/>
              <a:gd name="connsiteY240" fmla="*/ 2293224 h 2323145"/>
              <a:gd name="connsiteX241" fmla="*/ 706914 w 11269336"/>
              <a:gd name="connsiteY241" fmla="*/ 2305046 h 2323145"/>
              <a:gd name="connsiteX242" fmla="*/ 675971 w 11269336"/>
              <a:gd name="connsiteY242" fmla="*/ 2304030 h 2323145"/>
              <a:gd name="connsiteX243" fmla="*/ 624180 w 11269336"/>
              <a:gd name="connsiteY243" fmla="*/ 2302650 h 2323145"/>
              <a:gd name="connsiteX244" fmla="*/ 583453 w 11269336"/>
              <a:gd name="connsiteY244" fmla="*/ 2288788 h 2323145"/>
              <a:gd name="connsiteX245" fmla="*/ 540946 w 11269336"/>
              <a:gd name="connsiteY245" fmla="*/ 2292721 h 2323145"/>
              <a:gd name="connsiteX246" fmla="*/ 533680 w 11269336"/>
              <a:gd name="connsiteY246" fmla="*/ 2310233 h 2323145"/>
              <a:gd name="connsiteX247" fmla="*/ 487366 w 11269336"/>
              <a:gd name="connsiteY247" fmla="*/ 2309053 h 2323145"/>
              <a:gd name="connsiteX248" fmla="*/ 416820 w 11269336"/>
              <a:gd name="connsiteY248" fmla="*/ 2305443 h 2323145"/>
              <a:gd name="connsiteX249" fmla="*/ 376805 w 11269336"/>
              <a:gd name="connsiteY249" fmla="*/ 2307647 h 2323145"/>
              <a:gd name="connsiteX250" fmla="*/ 266777 w 11269336"/>
              <a:gd name="connsiteY250" fmla="*/ 2309012 h 2323145"/>
              <a:gd name="connsiteX251" fmla="*/ 156013 w 11269336"/>
              <a:gd name="connsiteY251" fmla="*/ 2306832 h 2323145"/>
              <a:gd name="connsiteX252" fmla="*/ 87258 w 11269336"/>
              <a:gd name="connsiteY252" fmla="*/ 2285511 h 2323145"/>
              <a:gd name="connsiteX253" fmla="*/ 23798 w 11269336"/>
              <a:gd name="connsiteY253" fmla="*/ 2281822 h 2323145"/>
              <a:gd name="connsiteX254" fmla="*/ 0 w 11269336"/>
              <a:gd name="connsiteY254" fmla="*/ 2285369 h 2323145"/>
              <a:gd name="connsiteX255" fmla="*/ 0 w 11269336"/>
              <a:gd name="connsiteY255"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92832 w 11269336"/>
              <a:gd name="connsiteY142" fmla="*/ 2188033 h 2323145"/>
              <a:gd name="connsiteX143" fmla="*/ 4467257 w 11269336"/>
              <a:gd name="connsiteY143" fmla="*/ 2196121 h 2323145"/>
              <a:gd name="connsiteX144" fmla="*/ 4405765 w 11269336"/>
              <a:gd name="connsiteY144" fmla="*/ 2199902 h 2323145"/>
              <a:gd name="connsiteX145" fmla="*/ 4401354 w 11269336"/>
              <a:gd name="connsiteY145" fmla="*/ 2194745 h 2323145"/>
              <a:gd name="connsiteX146" fmla="*/ 4366646 w 11269336"/>
              <a:gd name="connsiteY146" fmla="*/ 2198564 h 2323145"/>
              <a:gd name="connsiteX147" fmla="*/ 4354009 w 11269336"/>
              <a:gd name="connsiteY147" fmla="*/ 2204984 h 2323145"/>
              <a:gd name="connsiteX148" fmla="*/ 4348284 w 11269336"/>
              <a:gd name="connsiteY148" fmla="*/ 2205270 h 2323145"/>
              <a:gd name="connsiteX149" fmla="*/ 4333906 w 11269336"/>
              <a:gd name="connsiteY149" fmla="*/ 2205251 h 2323145"/>
              <a:gd name="connsiteX150" fmla="*/ 4308819 w 11269336"/>
              <a:gd name="connsiteY150" fmla="*/ 2203822 h 2323145"/>
              <a:gd name="connsiteX151" fmla="*/ 4301210 w 11269336"/>
              <a:gd name="connsiteY151" fmla="*/ 2204456 h 2323145"/>
              <a:gd name="connsiteX152" fmla="*/ 4283095 w 11269336"/>
              <a:gd name="connsiteY152" fmla="*/ 2198177 h 2323145"/>
              <a:gd name="connsiteX153" fmla="*/ 4250119 w 11269336"/>
              <a:gd name="connsiteY153" fmla="*/ 2196342 h 2323145"/>
              <a:gd name="connsiteX154" fmla="*/ 4189203 w 11269336"/>
              <a:gd name="connsiteY154" fmla="*/ 2178994 h 2323145"/>
              <a:gd name="connsiteX155" fmla="*/ 4154035 w 11269336"/>
              <a:gd name="connsiteY155" fmla="*/ 2171950 h 2323145"/>
              <a:gd name="connsiteX156" fmla="*/ 4129569 w 11269336"/>
              <a:gd name="connsiteY156" fmla="*/ 2163850 h 2323145"/>
              <a:gd name="connsiteX157" fmla="*/ 4061250 w 11269336"/>
              <a:gd name="connsiteY157" fmla="*/ 2159236 h 2323145"/>
              <a:gd name="connsiteX158" fmla="*/ 3945480 w 11269336"/>
              <a:gd name="connsiteY158" fmla="*/ 2158279 h 2323145"/>
              <a:gd name="connsiteX159" fmla="*/ 3921468 w 11269336"/>
              <a:gd name="connsiteY159" fmla="*/ 2156588 h 2323145"/>
              <a:gd name="connsiteX160" fmla="*/ 3903348 w 11269336"/>
              <a:gd name="connsiteY160" fmla="*/ 2149220 h 2323145"/>
              <a:gd name="connsiteX161" fmla="*/ 3901342 w 11269336"/>
              <a:gd name="connsiteY161" fmla="*/ 2142355 h 2323145"/>
              <a:gd name="connsiteX162" fmla="*/ 3888539 w 11269336"/>
              <a:gd name="connsiteY162" fmla="*/ 2140476 h 2323145"/>
              <a:gd name="connsiteX163" fmla="*/ 3885662 w 11269336"/>
              <a:gd name="connsiteY163" fmla="*/ 2138740 h 2323145"/>
              <a:gd name="connsiteX164" fmla="*/ 3868627 w 11269336"/>
              <a:gd name="connsiteY164" fmla="*/ 2130023 h 2323145"/>
              <a:gd name="connsiteX165" fmla="*/ 3819177 w 11269336"/>
              <a:gd name="connsiteY165" fmla="*/ 2142111 h 2323145"/>
              <a:gd name="connsiteX166" fmla="*/ 3769100 w 11269336"/>
              <a:gd name="connsiteY166" fmla="*/ 2131731 h 2323145"/>
              <a:gd name="connsiteX167" fmla="*/ 3562752 w 11269336"/>
              <a:gd name="connsiteY167" fmla="*/ 2131785 h 2323145"/>
              <a:gd name="connsiteX168" fmla="*/ 3541402 w 11269336"/>
              <a:gd name="connsiteY168" fmla="*/ 2106821 h 2323145"/>
              <a:gd name="connsiteX169" fmla="*/ 3365341 w 11269336"/>
              <a:gd name="connsiteY169" fmla="*/ 2077638 h 2323145"/>
              <a:gd name="connsiteX170" fmla="*/ 3170922 w 11269336"/>
              <a:gd name="connsiteY170" fmla="*/ 2115957 h 2323145"/>
              <a:gd name="connsiteX171" fmla="*/ 3156256 w 11269336"/>
              <a:gd name="connsiteY171" fmla="*/ 2124773 h 2323145"/>
              <a:gd name="connsiteX172" fmla="*/ 3140298 w 11269336"/>
              <a:gd name="connsiteY172" fmla="*/ 2129182 h 2323145"/>
              <a:gd name="connsiteX173" fmla="*/ 3138514 w 11269336"/>
              <a:gd name="connsiteY173" fmla="*/ 2128069 h 2323145"/>
              <a:gd name="connsiteX174" fmla="*/ 3120467 w 11269336"/>
              <a:gd name="connsiteY174" fmla="*/ 2128281 h 2323145"/>
              <a:gd name="connsiteX175" fmla="*/ 3116175 w 11269336"/>
              <a:gd name="connsiteY175" fmla="*/ 2131633 h 2323145"/>
              <a:gd name="connsiteX176" fmla="*/ 3103685 w 11269336"/>
              <a:gd name="connsiteY176" fmla="*/ 2132814 h 2323145"/>
              <a:gd name="connsiteX177" fmla="*/ 3078794 w 11269336"/>
              <a:gd name="connsiteY177" fmla="*/ 2137935 h 2323145"/>
              <a:gd name="connsiteX178" fmla="*/ 3074407 w 11269336"/>
              <a:gd name="connsiteY178" fmla="*/ 2136274 h 2323145"/>
              <a:gd name="connsiteX179" fmla="*/ 3037285 w 11269336"/>
              <a:gd name="connsiteY179" fmla="*/ 2139919 h 2323145"/>
              <a:gd name="connsiteX180" fmla="*/ 3036901 w 11269336"/>
              <a:gd name="connsiteY180" fmla="*/ 2138726 h 2323145"/>
              <a:gd name="connsiteX181" fmla="*/ 3026996 w 11269336"/>
              <a:gd name="connsiteY181" fmla="*/ 2134322 h 2323145"/>
              <a:gd name="connsiteX182" fmla="*/ 3007772 w 11269336"/>
              <a:gd name="connsiteY182" fmla="*/ 2128742 h 2323145"/>
              <a:gd name="connsiteX183" fmla="*/ 2965030 w 11269336"/>
              <a:gd name="connsiteY183" fmla="*/ 2100494 h 2323145"/>
              <a:gd name="connsiteX184" fmla="*/ 2926342 w 11269336"/>
              <a:gd name="connsiteY184" fmla="*/ 2104155 h 2323145"/>
              <a:gd name="connsiteX185" fmla="*/ 2918608 w 11269336"/>
              <a:gd name="connsiteY185" fmla="*/ 2104215 h 2323145"/>
              <a:gd name="connsiteX186" fmla="*/ 2918475 w 11269336"/>
              <a:gd name="connsiteY186" fmla="*/ 2103937 h 2323145"/>
              <a:gd name="connsiteX187" fmla="*/ 2910360 w 11269336"/>
              <a:gd name="connsiteY187" fmla="*/ 2103444 h 2323145"/>
              <a:gd name="connsiteX188" fmla="*/ 2904507 w 11269336"/>
              <a:gd name="connsiteY188" fmla="*/ 2104326 h 2323145"/>
              <a:gd name="connsiteX189" fmla="*/ 2889503 w 11269336"/>
              <a:gd name="connsiteY189" fmla="*/ 2104443 h 2323145"/>
              <a:gd name="connsiteX190" fmla="*/ 2884480 w 11269336"/>
              <a:gd name="connsiteY190" fmla="*/ 2102626 h 2323145"/>
              <a:gd name="connsiteX191" fmla="*/ 2882689 w 11269336"/>
              <a:gd name="connsiteY191" fmla="*/ 2099228 h 2323145"/>
              <a:gd name="connsiteX192" fmla="*/ 2881291 w 11269336"/>
              <a:gd name="connsiteY192" fmla="*/ 2099618 h 2323145"/>
              <a:gd name="connsiteX193" fmla="*/ 2853979 w 11269336"/>
              <a:gd name="connsiteY193" fmla="*/ 2090388 h 2323145"/>
              <a:gd name="connsiteX194" fmla="*/ 2791790 w 11269336"/>
              <a:gd name="connsiteY194" fmla="*/ 2080332 h 2323145"/>
              <a:gd name="connsiteX195" fmla="*/ 2755844 w 11269336"/>
              <a:gd name="connsiteY195" fmla="*/ 2078874 h 2323145"/>
              <a:gd name="connsiteX196" fmla="*/ 2657742 w 11269336"/>
              <a:gd name="connsiteY196" fmla="*/ 2070179 h 2323145"/>
              <a:gd name="connsiteX197" fmla="*/ 2559549 w 11269336"/>
              <a:gd name="connsiteY197" fmla="*/ 2057873 h 2323145"/>
              <a:gd name="connsiteX198" fmla="*/ 2512054 w 11269336"/>
              <a:gd name="connsiteY198" fmla="*/ 2031671 h 2323145"/>
              <a:gd name="connsiteX199" fmla="*/ 2506437 w 11269336"/>
              <a:gd name="connsiteY199" fmla="*/ 2030918 h 2323145"/>
              <a:gd name="connsiteX200" fmla="*/ 2491752 w 11269336"/>
              <a:gd name="connsiteY200" fmla="*/ 2033906 h 2323145"/>
              <a:gd name="connsiteX201" fmla="*/ 2486338 w 11269336"/>
              <a:gd name="connsiteY201" fmla="*/ 2035862 h 2323145"/>
              <a:gd name="connsiteX202" fmla="*/ 2478186 w 11269336"/>
              <a:gd name="connsiteY202" fmla="*/ 2036953 h 2323145"/>
              <a:gd name="connsiteX203" fmla="*/ 2477950 w 11269336"/>
              <a:gd name="connsiteY203" fmla="*/ 2036715 h 2323145"/>
              <a:gd name="connsiteX204" fmla="*/ 2470381 w 11269336"/>
              <a:gd name="connsiteY204" fmla="*/ 2038256 h 2323145"/>
              <a:gd name="connsiteX205" fmla="*/ 2433781 w 11269336"/>
              <a:gd name="connsiteY205" fmla="*/ 2049140 h 2323145"/>
              <a:gd name="connsiteX206" fmla="*/ 2381172 w 11269336"/>
              <a:gd name="connsiteY206" fmla="*/ 2030645 h 2323145"/>
              <a:gd name="connsiteX207" fmla="*/ 2360198 w 11269336"/>
              <a:gd name="connsiteY207" fmla="*/ 2029059 h 2323145"/>
              <a:gd name="connsiteX208" fmla="*/ 2348815 w 11269336"/>
              <a:gd name="connsiteY208" fmla="*/ 2026798 h 2323145"/>
              <a:gd name="connsiteX209" fmla="*/ 2347988 w 11269336"/>
              <a:gd name="connsiteY209" fmla="*/ 2025745 h 2323145"/>
              <a:gd name="connsiteX210" fmla="*/ 2312920 w 11269336"/>
              <a:gd name="connsiteY210" fmla="*/ 2036311 h 2323145"/>
              <a:gd name="connsiteX211" fmla="*/ 2307986 w 11269336"/>
              <a:gd name="connsiteY211" fmla="*/ 2035583 h 2323145"/>
              <a:gd name="connsiteX212" fmla="*/ 2285481 w 11269336"/>
              <a:gd name="connsiteY212" fmla="*/ 2045197 h 2323145"/>
              <a:gd name="connsiteX213" fmla="*/ 2273666 w 11269336"/>
              <a:gd name="connsiteY213" fmla="*/ 2048710 h 2323145"/>
              <a:gd name="connsiteX214" fmla="*/ 2270719 w 11269336"/>
              <a:gd name="connsiteY214" fmla="*/ 2052702 h 2323145"/>
              <a:gd name="connsiteX215" fmla="*/ 2253080 w 11269336"/>
              <a:gd name="connsiteY215" fmla="*/ 2056363 h 2323145"/>
              <a:gd name="connsiteX216" fmla="*/ 2250906 w 11269336"/>
              <a:gd name="connsiteY216" fmla="*/ 2055654 h 2323145"/>
              <a:gd name="connsiteX217" fmla="*/ 2236905 w 11269336"/>
              <a:gd name="connsiteY217" fmla="*/ 2062882 h 2323145"/>
              <a:gd name="connsiteX218" fmla="*/ 2225830 w 11269336"/>
              <a:gd name="connsiteY218" fmla="*/ 2074027 h 2323145"/>
              <a:gd name="connsiteX219" fmla="*/ 2073776 w 11269336"/>
              <a:gd name="connsiteY219" fmla="*/ 2089244 h 2323145"/>
              <a:gd name="connsiteX220" fmla="*/ 1948256 w 11269336"/>
              <a:gd name="connsiteY220" fmla="*/ 2146616 h 2323145"/>
              <a:gd name="connsiteX221" fmla="*/ 1865582 w 11269336"/>
              <a:gd name="connsiteY221" fmla="*/ 2153738 h 2323145"/>
              <a:gd name="connsiteX222" fmla="*/ 1835210 w 11269336"/>
              <a:gd name="connsiteY222" fmla="*/ 2134244 h 2323145"/>
              <a:gd name="connsiteX223" fmla="*/ 1632661 w 11269336"/>
              <a:gd name="connsiteY223" fmla="*/ 2173882 h 2323145"/>
              <a:gd name="connsiteX224" fmla="*/ 1579590 w 11269336"/>
              <a:gd name="connsiteY224" fmla="*/ 2173680 h 2323145"/>
              <a:gd name="connsiteX225" fmla="*/ 1535601 w 11269336"/>
              <a:gd name="connsiteY225" fmla="*/ 2194590 h 2323145"/>
              <a:gd name="connsiteX226" fmla="*/ 1515594 w 11269336"/>
              <a:gd name="connsiteY226" fmla="*/ 2189622 h 2323145"/>
              <a:gd name="connsiteX227" fmla="*/ 1512113 w 11269336"/>
              <a:gd name="connsiteY227" fmla="*/ 2188534 h 2323145"/>
              <a:gd name="connsiteX228" fmla="*/ 1498838 w 11269336"/>
              <a:gd name="connsiteY228" fmla="*/ 2189213 h 2323145"/>
              <a:gd name="connsiteX229" fmla="*/ 1494279 w 11269336"/>
              <a:gd name="connsiteY229" fmla="*/ 2183112 h 2323145"/>
              <a:gd name="connsiteX230" fmla="*/ 1473714 w 11269336"/>
              <a:gd name="connsiteY230" fmla="*/ 2179625 h 2323145"/>
              <a:gd name="connsiteX231" fmla="*/ 1449503 w 11269336"/>
              <a:gd name="connsiteY231" fmla="*/ 2182633 h 2323145"/>
              <a:gd name="connsiteX232" fmla="*/ 1266687 w 11269336"/>
              <a:gd name="connsiteY232" fmla="*/ 2212688 h 2323145"/>
              <a:gd name="connsiteX233" fmla="*/ 1239614 w 11269336"/>
              <a:gd name="connsiteY233" fmla="*/ 2209727 h 2323145"/>
              <a:gd name="connsiteX234" fmla="*/ 1202436 w 11269336"/>
              <a:gd name="connsiteY234" fmla="*/ 2209817 h 2323145"/>
              <a:gd name="connsiteX235" fmla="*/ 1136097 w 11269336"/>
              <a:gd name="connsiteY235" fmla="*/ 2205112 h 2323145"/>
              <a:gd name="connsiteX236" fmla="*/ 988232 w 11269336"/>
              <a:gd name="connsiteY236" fmla="*/ 2235635 h 2323145"/>
              <a:gd name="connsiteX237" fmla="*/ 981959 w 11269336"/>
              <a:gd name="connsiteY237" fmla="*/ 2231607 h 2323145"/>
              <a:gd name="connsiteX238" fmla="*/ 938600 w 11269336"/>
              <a:gd name="connsiteY238" fmla="*/ 2238113 h 2323145"/>
              <a:gd name="connsiteX239" fmla="*/ 791788 w 11269336"/>
              <a:gd name="connsiteY239" fmla="*/ 2293224 h 2323145"/>
              <a:gd name="connsiteX240" fmla="*/ 706914 w 11269336"/>
              <a:gd name="connsiteY240" fmla="*/ 2305046 h 2323145"/>
              <a:gd name="connsiteX241" fmla="*/ 675971 w 11269336"/>
              <a:gd name="connsiteY241" fmla="*/ 2304030 h 2323145"/>
              <a:gd name="connsiteX242" fmla="*/ 624180 w 11269336"/>
              <a:gd name="connsiteY242" fmla="*/ 2302650 h 2323145"/>
              <a:gd name="connsiteX243" fmla="*/ 583453 w 11269336"/>
              <a:gd name="connsiteY243" fmla="*/ 2288788 h 2323145"/>
              <a:gd name="connsiteX244" fmla="*/ 540946 w 11269336"/>
              <a:gd name="connsiteY244" fmla="*/ 2292721 h 2323145"/>
              <a:gd name="connsiteX245" fmla="*/ 533680 w 11269336"/>
              <a:gd name="connsiteY245" fmla="*/ 2310233 h 2323145"/>
              <a:gd name="connsiteX246" fmla="*/ 487366 w 11269336"/>
              <a:gd name="connsiteY246" fmla="*/ 2309053 h 2323145"/>
              <a:gd name="connsiteX247" fmla="*/ 416820 w 11269336"/>
              <a:gd name="connsiteY247" fmla="*/ 2305443 h 2323145"/>
              <a:gd name="connsiteX248" fmla="*/ 376805 w 11269336"/>
              <a:gd name="connsiteY248" fmla="*/ 2307647 h 2323145"/>
              <a:gd name="connsiteX249" fmla="*/ 266777 w 11269336"/>
              <a:gd name="connsiteY249" fmla="*/ 2309012 h 2323145"/>
              <a:gd name="connsiteX250" fmla="*/ 156013 w 11269336"/>
              <a:gd name="connsiteY250" fmla="*/ 2306832 h 2323145"/>
              <a:gd name="connsiteX251" fmla="*/ 87258 w 11269336"/>
              <a:gd name="connsiteY251" fmla="*/ 2285511 h 2323145"/>
              <a:gd name="connsiteX252" fmla="*/ 23798 w 11269336"/>
              <a:gd name="connsiteY252" fmla="*/ 2281822 h 2323145"/>
              <a:gd name="connsiteX253" fmla="*/ 0 w 11269336"/>
              <a:gd name="connsiteY253" fmla="*/ 2285369 h 2323145"/>
              <a:gd name="connsiteX254" fmla="*/ 0 w 11269336"/>
              <a:gd name="connsiteY254"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533444 w 11269336"/>
              <a:gd name="connsiteY141" fmla="*/ 2181200 h 2323145"/>
              <a:gd name="connsiteX142" fmla="*/ 4467257 w 11269336"/>
              <a:gd name="connsiteY142" fmla="*/ 2196121 h 2323145"/>
              <a:gd name="connsiteX143" fmla="*/ 4405765 w 11269336"/>
              <a:gd name="connsiteY143" fmla="*/ 2199902 h 2323145"/>
              <a:gd name="connsiteX144" fmla="*/ 4401354 w 11269336"/>
              <a:gd name="connsiteY144" fmla="*/ 2194745 h 2323145"/>
              <a:gd name="connsiteX145" fmla="*/ 4366646 w 11269336"/>
              <a:gd name="connsiteY145" fmla="*/ 2198564 h 2323145"/>
              <a:gd name="connsiteX146" fmla="*/ 4354009 w 11269336"/>
              <a:gd name="connsiteY146" fmla="*/ 2204984 h 2323145"/>
              <a:gd name="connsiteX147" fmla="*/ 4348284 w 11269336"/>
              <a:gd name="connsiteY147" fmla="*/ 2205270 h 2323145"/>
              <a:gd name="connsiteX148" fmla="*/ 4333906 w 11269336"/>
              <a:gd name="connsiteY148" fmla="*/ 2205251 h 2323145"/>
              <a:gd name="connsiteX149" fmla="*/ 4308819 w 11269336"/>
              <a:gd name="connsiteY149" fmla="*/ 2203822 h 2323145"/>
              <a:gd name="connsiteX150" fmla="*/ 4301210 w 11269336"/>
              <a:gd name="connsiteY150" fmla="*/ 2204456 h 2323145"/>
              <a:gd name="connsiteX151" fmla="*/ 4283095 w 11269336"/>
              <a:gd name="connsiteY151" fmla="*/ 2198177 h 2323145"/>
              <a:gd name="connsiteX152" fmla="*/ 4250119 w 11269336"/>
              <a:gd name="connsiteY152" fmla="*/ 2196342 h 2323145"/>
              <a:gd name="connsiteX153" fmla="*/ 4189203 w 11269336"/>
              <a:gd name="connsiteY153" fmla="*/ 2178994 h 2323145"/>
              <a:gd name="connsiteX154" fmla="*/ 4154035 w 11269336"/>
              <a:gd name="connsiteY154" fmla="*/ 2171950 h 2323145"/>
              <a:gd name="connsiteX155" fmla="*/ 4129569 w 11269336"/>
              <a:gd name="connsiteY155" fmla="*/ 2163850 h 2323145"/>
              <a:gd name="connsiteX156" fmla="*/ 4061250 w 11269336"/>
              <a:gd name="connsiteY156" fmla="*/ 2159236 h 2323145"/>
              <a:gd name="connsiteX157" fmla="*/ 3945480 w 11269336"/>
              <a:gd name="connsiteY157" fmla="*/ 2158279 h 2323145"/>
              <a:gd name="connsiteX158" fmla="*/ 3921468 w 11269336"/>
              <a:gd name="connsiteY158" fmla="*/ 2156588 h 2323145"/>
              <a:gd name="connsiteX159" fmla="*/ 3903348 w 11269336"/>
              <a:gd name="connsiteY159" fmla="*/ 2149220 h 2323145"/>
              <a:gd name="connsiteX160" fmla="*/ 3901342 w 11269336"/>
              <a:gd name="connsiteY160" fmla="*/ 2142355 h 2323145"/>
              <a:gd name="connsiteX161" fmla="*/ 3888539 w 11269336"/>
              <a:gd name="connsiteY161" fmla="*/ 2140476 h 2323145"/>
              <a:gd name="connsiteX162" fmla="*/ 3885662 w 11269336"/>
              <a:gd name="connsiteY162" fmla="*/ 2138740 h 2323145"/>
              <a:gd name="connsiteX163" fmla="*/ 3868627 w 11269336"/>
              <a:gd name="connsiteY163" fmla="*/ 2130023 h 2323145"/>
              <a:gd name="connsiteX164" fmla="*/ 3819177 w 11269336"/>
              <a:gd name="connsiteY164" fmla="*/ 2142111 h 2323145"/>
              <a:gd name="connsiteX165" fmla="*/ 3769100 w 11269336"/>
              <a:gd name="connsiteY165" fmla="*/ 2131731 h 2323145"/>
              <a:gd name="connsiteX166" fmla="*/ 3562752 w 11269336"/>
              <a:gd name="connsiteY166" fmla="*/ 2131785 h 2323145"/>
              <a:gd name="connsiteX167" fmla="*/ 3541402 w 11269336"/>
              <a:gd name="connsiteY167" fmla="*/ 2106821 h 2323145"/>
              <a:gd name="connsiteX168" fmla="*/ 3365341 w 11269336"/>
              <a:gd name="connsiteY168" fmla="*/ 2077638 h 2323145"/>
              <a:gd name="connsiteX169" fmla="*/ 3170922 w 11269336"/>
              <a:gd name="connsiteY169" fmla="*/ 2115957 h 2323145"/>
              <a:gd name="connsiteX170" fmla="*/ 3156256 w 11269336"/>
              <a:gd name="connsiteY170" fmla="*/ 2124773 h 2323145"/>
              <a:gd name="connsiteX171" fmla="*/ 3140298 w 11269336"/>
              <a:gd name="connsiteY171" fmla="*/ 2129182 h 2323145"/>
              <a:gd name="connsiteX172" fmla="*/ 3138514 w 11269336"/>
              <a:gd name="connsiteY172" fmla="*/ 2128069 h 2323145"/>
              <a:gd name="connsiteX173" fmla="*/ 3120467 w 11269336"/>
              <a:gd name="connsiteY173" fmla="*/ 2128281 h 2323145"/>
              <a:gd name="connsiteX174" fmla="*/ 3116175 w 11269336"/>
              <a:gd name="connsiteY174" fmla="*/ 2131633 h 2323145"/>
              <a:gd name="connsiteX175" fmla="*/ 3103685 w 11269336"/>
              <a:gd name="connsiteY175" fmla="*/ 2132814 h 2323145"/>
              <a:gd name="connsiteX176" fmla="*/ 3078794 w 11269336"/>
              <a:gd name="connsiteY176" fmla="*/ 2137935 h 2323145"/>
              <a:gd name="connsiteX177" fmla="*/ 3074407 w 11269336"/>
              <a:gd name="connsiteY177" fmla="*/ 2136274 h 2323145"/>
              <a:gd name="connsiteX178" fmla="*/ 3037285 w 11269336"/>
              <a:gd name="connsiteY178" fmla="*/ 2139919 h 2323145"/>
              <a:gd name="connsiteX179" fmla="*/ 3036901 w 11269336"/>
              <a:gd name="connsiteY179" fmla="*/ 2138726 h 2323145"/>
              <a:gd name="connsiteX180" fmla="*/ 3026996 w 11269336"/>
              <a:gd name="connsiteY180" fmla="*/ 2134322 h 2323145"/>
              <a:gd name="connsiteX181" fmla="*/ 3007772 w 11269336"/>
              <a:gd name="connsiteY181" fmla="*/ 2128742 h 2323145"/>
              <a:gd name="connsiteX182" fmla="*/ 2965030 w 11269336"/>
              <a:gd name="connsiteY182" fmla="*/ 2100494 h 2323145"/>
              <a:gd name="connsiteX183" fmla="*/ 2926342 w 11269336"/>
              <a:gd name="connsiteY183" fmla="*/ 2104155 h 2323145"/>
              <a:gd name="connsiteX184" fmla="*/ 2918608 w 11269336"/>
              <a:gd name="connsiteY184" fmla="*/ 2104215 h 2323145"/>
              <a:gd name="connsiteX185" fmla="*/ 2918475 w 11269336"/>
              <a:gd name="connsiteY185" fmla="*/ 2103937 h 2323145"/>
              <a:gd name="connsiteX186" fmla="*/ 2910360 w 11269336"/>
              <a:gd name="connsiteY186" fmla="*/ 2103444 h 2323145"/>
              <a:gd name="connsiteX187" fmla="*/ 2904507 w 11269336"/>
              <a:gd name="connsiteY187" fmla="*/ 2104326 h 2323145"/>
              <a:gd name="connsiteX188" fmla="*/ 2889503 w 11269336"/>
              <a:gd name="connsiteY188" fmla="*/ 2104443 h 2323145"/>
              <a:gd name="connsiteX189" fmla="*/ 2884480 w 11269336"/>
              <a:gd name="connsiteY189" fmla="*/ 2102626 h 2323145"/>
              <a:gd name="connsiteX190" fmla="*/ 2882689 w 11269336"/>
              <a:gd name="connsiteY190" fmla="*/ 2099228 h 2323145"/>
              <a:gd name="connsiteX191" fmla="*/ 2881291 w 11269336"/>
              <a:gd name="connsiteY191" fmla="*/ 2099618 h 2323145"/>
              <a:gd name="connsiteX192" fmla="*/ 2853979 w 11269336"/>
              <a:gd name="connsiteY192" fmla="*/ 2090388 h 2323145"/>
              <a:gd name="connsiteX193" fmla="*/ 2791790 w 11269336"/>
              <a:gd name="connsiteY193" fmla="*/ 2080332 h 2323145"/>
              <a:gd name="connsiteX194" fmla="*/ 2755844 w 11269336"/>
              <a:gd name="connsiteY194" fmla="*/ 2078874 h 2323145"/>
              <a:gd name="connsiteX195" fmla="*/ 2657742 w 11269336"/>
              <a:gd name="connsiteY195" fmla="*/ 2070179 h 2323145"/>
              <a:gd name="connsiteX196" fmla="*/ 2559549 w 11269336"/>
              <a:gd name="connsiteY196" fmla="*/ 2057873 h 2323145"/>
              <a:gd name="connsiteX197" fmla="*/ 2512054 w 11269336"/>
              <a:gd name="connsiteY197" fmla="*/ 2031671 h 2323145"/>
              <a:gd name="connsiteX198" fmla="*/ 2506437 w 11269336"/>
              <a:gd name="connsiteY198" fmla="*/ 2030918 h 2323145"/>
              <a:gd name="connsiteX199" fmla="*/ 2491752 w 11269336"/>
              <a:gd name="connsiteY199" fmla="*/ 2033906 h 2323145"/>
              <a:gd name="connsiteX200" fmla="*/ 2486338 w 11269336"/>
              <a:gd name="connsiteY200" fmla="*/ 2035862 h 2323145"/>
              <a:gd name="connsiteX201" fmla="*/ 2478186 w 11269336"/>
              <a:gd name="connsiteY201" fmla="*/ 2036953 h 2323145"/>
              <a:gd name="connsiteX202" fmla="*/ 2477950 w 11269336"/>
              <a:gd name="connsiteY202" fmla="*/ 2036715 h 2323145"/>
              <a:gd name="connsiteX203" fmla="*/ 2470381 w 11269336"/>
              <a:gd name="connsiteY203" fmla="*/ 2038256 h 2323145"/>
              <a:gd name="connsiteX204" fmla="*/ 2433781 w 11269336"/>
              <a:gd name="connsiteY204" fmla="*/ 2049140 h 2323145"/>
              <a:gd name="connsiteX205" fmla="*/ 2381172 w 11269336"/>
              <a:gd name="connsiteY205" fmla="*/ 2030645 h 2323145"/>
              <a:gd name="connsiteX206" fmla="*/ 2360198 w 11269336"/>
              <a:gd name="connsiteY206" fmla="*/ 2029059 h 2323145"/>
              <a:gd name="connsiteX207" fmla="*/ 2348815 w 11269336"/>
              <a:gd name="connsiteY207" fmla="*/ 2026798 h 2323145"/>
              <a:gd name="connsiteX208" fmla="*/ 2347988 w 11269336"/>
              <a:gd name="connsiteY208" fmla="*/ 2025745 h 2323145"/>
              <a:gd name="connsiteX209" fmla="*/ 2312920 w 11269336"/>
              <a:gd name="connsiteY209" fmla="*/ 2036311 h 2323145"/>
              <a:gd name="connsiteX210" fmla="*/ 2307986 w 11269336"/>
              <a:gd name="connsiteY210" fmla="*/ 2035583 h 2323145"/>
              <a:gd name="connsiteX211" fmla="*/ 2285481 w 11269336"/>
              <a:gd name="connsiteY211" fmla="*/ 2045197 h 2323145"/>
              <a:gd name="connsiteX212" fmla="*/ 2273666 w 11269336"/>
              <a:gd name="connsiteY212" fmla="*/ 2048710 h 2323145"/>
              <a:gd name="connsiteX213" fmla="*/ 2270719 w 11269336"/>
              <a:gd name="connsiteY213" fmla="*/ 2052702 h 2323145"/>
              <a:gd name="connsiteX214" fmla="*/ 2253080 w 11269336"/>
              <a:gd name="connsiteY214" fmla="*/ 2056363 h 2323145"/>
              <a:gd name="connsiteX215" fmla="*/ 2250906 w 11269336"/>
              <a:gd name="connsiteY215" fmla="*/ 2055654 h 2323145"/>
              <a:gd name="connsiteX216" fmla="*/ 2236905 w 11269336"/>
              <a:gd name="connsiteY216" fmla="*/ 2062882 h 2323145"/>
              <a:gd name="connsiteX217" fmla="*/ 2225830 w 11269336"/>
              <a:gd name="connsiteY217" fmla="*/ 2074027 h 2323145"/>
              <a:gd name="connsiteX218" fmla="*/ 2073776 w 11269336"/>
              <a:gd name="connsiteY218" fmla="*/ 2089244 h 2323145"/>
              <a:gd name="connsiteX219" fmla="*/ 1948256 w 11269336"/>
              <a:gd name="connsiteY219" fmla="*/ 2146616 h 2323145"/>
              <a:gd name="connsiteX220" fmla="*/ 1865582 w 11269336"/>
              <a:gd name="connsiteY220" fmla="*/ 2153738 h 2323145"/>
              <a:gd name="connsiteX221" fmla="*/ 1835210 w 11269336"/>
              <a:gd name="connsiteY221" fmla="*/ 2134244 h 2323145"/>
              <a:gd name="connsiteX222" fmla="*/ 1632661 w 11269336"/>
              <a:gd name="connsiteY222" fmla="*/ 2173882 h 2323145"/>
              <a:gd name="connsiteX223" fmla="*/ 1579590 w 11269336"/>
              <a:gd name="connsiteY223" fmla="*/ 2173680 h 2323145"/>
              <a:gd name="connsiteX224" fmla="*/ 1535601 w 11269336"/>
              <a:gd name="connsiteY224" fmla="*/ 2194590 h 2323145"/>
              <a:gd name="connsiteX225" fmla="*/ 1515594 w 11269336"/>
              <a:gd name="connsiteY225" fmla="*/ 2189622 h 2323145"/>
              <a:gd name="connsiteX226" fmla="*/ 1512113 w 11269336"/>
              <a:gd name="connsiteY226" fmla="*/ 2188534 h 2323145"/>
              <a:gd name="connsiteX227" fmla="*/ 1498838 w 11269336"/>
              <a:gd name="connsiteY227" fmla="*/ 2189213 h 2323145"/>
              <a:gd name="connsiteX228" fmla="*/ 1494279 w 11269336"/>
              <a:gd name="connsiteY228" fmla="*/ 2183112 h 2323145"/>
              <a:gd name="connsiteX229" fmla="*/ 1473714 w 11269336"/>
              <a:gd name="connsiteY229" fmla="*/ 2179625 h 2323145"/>
              <a:gd name="connsiteX230" fmla="*/ 1449503 w 11269336"/>
              <a:gd name="connsiteY230" fmla="*/ 2182633 h 2323145"/>
              <a:gd name="connsiteX231" fmla="*/ 1266687 w 11269336"/>
              <a:gd name="connsiteY231" fmla="*/ 2212688 h 2323145"/>
              <a:gd name="connsiteX232" fmla="*/ 1239614 w 11269336"/>
              <a:gd name="connsiteY232" fmla="*/ 2209727 h 2323145"/>
              <a:gd name="connsiteX233" fmla="*/ 1202436 w 11269336"/>
              <a:gd name="connsiteY233" fmla="*/ 2209817 h 2323145"/>
              <a:gd name="connsiteX234" fmla="*/ 1136097 w 11269336"/>
              <a:gd name="connsiteY234" fmla="*/ 2205112 h 2323145"/>
              <a:gd name="connsiteX235" fmla="*/ 988232 w 11269336"/>
              <a:gd name="connsiteY235" fmla="*/ 2235635 h 2323145"/>
              <a:gd name="connsiteX236" fmla="*/ 981959 w 11269336"/>
              <a:gd name="connsiteY236" fmla="*/ 2231607 h 2323145"/>
              <a:gd name="connsiteX237" fmla="*/ 938600 w 11269336"/>
              <a:gd name="connsiteY237" fmla="*/ 2238113 h 2323145"/>
              <a:gd name="connsiteX238" fmla="*/ 791788 w 11269336"/>
              <a:gd name="connsiteY238" fmla="*/ 2293224 h 2323145"/>
              <a:gd name="connsiteX239" fmla="*/ 706914 w 11269336"/>
              <a:gd name="connsiteY239" fmla="*/ 2305046 h 2323145"/>
              <a:gd name="connsiteX240" fmla="*/ 675971 w 11269336"/>
              <a:gd name="connsiteY240" fmla="*/ 2304030 h 2323145"/>
              <a:gd name="connsiteX241" fmla="*/ 624180 w 11269336"/>
              <a:gd name="connsiteY241" fmla="*/ 2302650 h 2323145"/>
              <a:gd name="connsiteX242" fmla="*/ 583453 w 11269336"/>
              <a:gd name="connsiteY242" fmla="*/ 2288788 h 2323145"/>
              <a:gd name="connsiteX243" fmla="*/ 540946 w 11269336"/>
              <a:gd name="connsiteY243" fmla="*/ 2292721 h 2323145"/>
              <a:gd name="connsiteX244" fmla="*/ 533680 w 11269336"/>
              <a:gd name="connsiteY244" fmla="*/ 2310233 h 2323145"/>
              <a:gd name="connsiteX245" fmla="*/ 487366 w 11269336"/>
              <a:gd name="connsiteY245" fmla="*/ 2309053 h 2323145"/>
              <a:gd name="connsiteX246" fmla="*/ 416820 w 11269336"/>
              <a:gd name="connsiteY246" fmla="*/ 2305443 h 2323145"/>
              <a:gd name="connsiteX247" fmla="*/ 376805 w 11269336"/>
              <a:gd name="connsiteY247" fmla="*/ 2307647 h 2323145"/>
              <a:gd name="connsiteX248" fmla="*/ 266777 w 11269336"/>
              <a:gd name="connsiteY248" fmla="*/ 2309012 h 2323145"/>
              <a:gd name="connsiteX249" fmla="*/ 156013 w 11269336"/>
              <a:gd name="connsiteY249" fmla="*/ 2306832 h 2323145"/>
              <a:gd name="connsiteX250" fmla="*/ 87258 w 11269336"/>
              <a:gd name="connsiteY250" fmla="*/ 2285511 h 2323145"/>
              <a:gd name="connsiteX251" fmla="*/ 23798 w 11269336"/>
              <a:gd name="connsiteY251" fmla="*/ 2281822 h 2323145"/>
              <a:gd name="connsiteX252" fmla="*/ 0 w 11269336"/>
              <a:gd name="connsiteY252" fmla="*/ 2285369 h 2323145"/>
              <a:gd name="connsiteX253" fmla="*/ 0 w 11269336"/>
              <a:gd name="connsiteY253"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67257 w 11269336"/>
              <a:gd name="connsiteY141" fmla="*/ 2196121 h 2323145"/>
              <a:gd name="connsiteX142" fmla="*/ 4405765 w 11269336"/>
              <a:gd name="connsiteY142" fmla="*/ 2199902 h 2323145"/>
              <a:gd name="connsiteX143" fmla="*/ 4401354 w 11269336"/>
              <a:gd name="connsiteY143" fmla="*/ 2194745 h 2323145"/>
              <a:gd name="connsiteX144" fmla="*/ 4366646 w 11269336"/>
              <a:gd name="connsiteY144" fmla="*/ 2198564 h 2323145"/>
              <a:gd name="connsiteX145" fmla="*/ 4354009 w 11269336"/>
              <a:gd name="connsiteY145" fmla="*/ 2204984 h 2323145"/>
              <a:gd name="connsiteX146" fmla="*/ 4348284 w 11269336"/>
              <a:gd name="connsiteY146" fmla="*/ 2205270 h 2323145"/>
              <a:gd name="connsiteX147" fmla="*/ 4333906 w 11269336"/>
              <a:gd name="connsiteY147" fmla="*/ 2205251 h 2323145"/>
              <a:gd name="connsiteX148" fmla="*/ 4308819 w 11269336"/>
              <a:gd name="connsiteY148" fmla="*/ 2203822 h 2323145"/>
              <a:gd name="connsiteX149" fmla="*/ 4301210 w 11269336"/>
              <a:gd name="connsiteY149" fmla="*/ 2204456 h 2323145"/>
              <a:gd name="connsiteX150" fmla="*/ 4283095 w 11269336"/>
              <a:gd name="connsiteY150" fmla="*/ 2198177 h 2323145"/>
              <a:gd name="connsiteX151" fmla="*/ 4250119 w 11269336"/>
              <a:gd name="connsiteY151" fmla="*/ 2196342 h 2323145"/>
              <a:gd name="connsiteX152" fmla="*/ 4189203 w 11269336"/>
              <a:gd name="connsiteY152" fmla="*/ 2178994 h 2323145"/>
              <a:gd name="connsiteX153" fmla="*/ 4154035 w 11269336"/>
              <a:gd name="connsiteY153" fmla="*/ 2171950 h 2323145"/>
              <a:gd name="connsiteX154" fmla="*/ 4129569 w 11269336"/>
              <a:gd name="connsiteY154" fmla="*/ 2163850 h 2323145"/>
              <a:gd name="connsiteX155" fmla="*/ 4061250 w 11269336"/>
              <a:gd name="connsiteY155" fmla="*/ 2159236 h 2323145"/>
              <a:gd name="connsiteX156" fmla="*/ 3945480 w 11269336"/>
              <a:gd name="connsiteY156" fmla="*/ 2158279 h 2323145"/>
              <a:gd name="connsiteX157" fmla="*/ 3921468 w 11269336"/>
              <a:gd name="connsiteY157" fmla="*/ 2156588 h 2323145"/>
              <a:gd name="connsiteX158" fmla="*/ 3903348 w 11269336"/>
              <a:gd name="connsiteY158" fmla="*/ 2149220 h 2323145"/>
              <a:gd name="connsiteX159" fmla="*/ 3901342 w 11269336"/>
              <a:gd name="connsiteY159" fmla="*/ 2142355 h 2323145"/>
              <a:gd name="connsiteX160" fmla="*/ 3888539 w 11269336"/>
              <a:gd name="connsiteY160" fmla="*/ 2140476 h 2323145"/>
              <a:gd name="connsiteX161" fmla="*/ 3885662 w 11269336"/>
              <a:gd name="connsiteY161" fmla="*/ 2138740 h 2323145"/>
              <a:gd name="connsiteX162" fmla="*/ 3868627 w 11269336"/>
              <a:gd name="connsiteY162" fmla="*/ 2130023 h 2323145"/>
              <a:gd name="connsiteX163" fmla="*/ 3819177 w 11269336"/>
              <a:gd name="connsiteY163" fmla="*/ 2142111 h 2323145"/>
              <a:gd name="connsiteX164" fmla="*/ 3769100 w 11269336"/>
              <a:gd name="connsiteY164" fmla="*/ 2131731 h 2323145"/>
              <a:gd name="connsiteX165" fmla="*/ 3562752 w 11269336"/>
              <a:gd name="connsiteY165" fmla="*/ 2131785 h 2323145"/>
              <a:gd name="connsiteX166" fmla="*/ 3541402 w 11269336"/>
              <a:gd name="connsiteY166" fmla="*/ 2106821 h 2323145"/>
              <a:gd name="connsiteX167" fmla="*/ 3365341 w 11269336"/>
              <a:gd name="connsiteY167" fmla="*/ 2077638 h 2323145"/>
              <a:gd name="connsiteX168" fmla="*/ 3170922 w 11269336"/>
              <a:gd name="connsiteY168" fmla="*/ 2115957 h 2323145"/>
              <a:gd name="connsiteX169" fmla="*/ 3156256 w 11269336"/>
              <a:gd name="connsiteY169" fmla="*/ 2124773 h 2323145"/>
              <a:gd name="connsiteX170" fmla="*/ 3140298 w 11269336"/>
              <a:gd name="connsiteY170" fmla="*/ 2129182 h 2323145"/>
              <a:gd name="connsiteX171" fmla="*/ 3138514 w 11269336"/>
              <a:gd name="connsiteY171" fmla="*/ 2128069 h 2323145"/>
              <a:gd name="connsiteX172" fmla="*/ 3120467 w 11269336"/>
              <a:gd name="connsiteY172" fmla="*/ 2128281 h 2323145"/>
              <a:gd name="connsiteX173" fmla="*/ 3116175 w 11269336"/>
              <a:gd name="connsiteY173" fmla="*/ 2131633 h 2323145"/>
              <a:gd name="connsiteX174" fmla="*/ 3103685 w 11269336"/>
              <a:gd name="connsiteY174" fmla="*/ 2132814 h 2323145"/>
              <a:gd name="connsiteX175" fmla="*/ 3078794 w 11269336"/>
              <a:gd name="connsiteY175" fmla="*/ 2137935 h 2323145"/>
              <a:gd name="connsiteX176" fmla="*/ 3074407 w 11269336"/>
              <a:gd name="connsiteY176" fmla="*/ 2136274 h 2323145"/>
              <a:gd name="connsiteX177" fmla="*/ 3037285 w 11269336"/>
              <a:gd name="connsiteY177" fmla="*/ 2139919 h 2323145"/>
              <a:gd name="connsiteX178" fmla="*/ 3036901 w 11269336"/>
              <a:gd name="connsiteY178" fmla="*/ 2138726 h 2323145"/>
              <a:gd name="connsiteX179" fmla="*/ 3026996 w 11269336"/>
              <a:gd name="connsiteY179" fmla="*/ 2134322 h 2323145"/>
              <a:gd name="connsiteX180" fmla="*/ 3007772 w 11269336"/>
              <a:gd name="connsiteY180" fmla="*/ 2128742 h 2323145"/>
              <a:gd name="connsiteX181" fmla="*/ 2965030 w 11269336"/>
              <a:gd name="connsiteY181" fmla="*/ 2100494 h 2323145"/>
              <a:gd name="connsiteX182" fmla="*/ 2926342 w 11269336"/>
              <a:gd name="connsiteY182" fmla="*/ 2104155 h 2323145"/>
              <a:gd name="connsiteX183" fmla="*/ 2918608 w 11269336"/>
              <a:gd name="connsiteY183" fmla="*/ 2104215 h 2323145"/>
              <a:gd name="connsiteX184" fmla="*/ 2918475 w 11269336"/>
              <a:gd name="connsiteY184" fmla="*/ 2103937 h 2323145"/>
              <a:gd name="connsiteX185" fmla="*/ 2910360 w 11269336"/>
              <a:gd name="connsiteY185" fmla="*/ 2103444 h 2323145"/>
              <a:gd name="connsiteX186" fmla="*/ 2904507 w 11269336"/>
              <a:gd name="connsiteY186" fmla="*/ 2104326 h 2323145"/>
              <a:gd name="connsiteX187" fmla="*/ 2889503 w 11269336"/>
              <a:gd name="connsiteY187" fmla="*/ 2104443 h 2323145"/>
              <a:gd name="connsiteX188" fmla="*/ 2884480 w 11269336"/>
              <a:gd name="connsiteY188" fmla="*/ 2102626 h 2323145"/>
              <a:gd name="connsiteX189" fmla="*/ 2882689 w 11269336"/>
              <a:gd name="connsiteY189" fmla="*/ 2099228 h 2323145"/>
              <a:gd name="connsiteX190" fmla="*/ 2881291 w 11269336"/>
              <a:gd name="connsiteY190" fmla="*/ 2099618 h 2323145"/>
              <a:gd name="connsiteX191" fmla="*/ 2853979 w 11269336"/>
              <a:gd name="connsiteY191" fmla="*/ 2090388 h 2323145"/>
              <a:gd name="connsiteX192" fmla="*/ 2791790 w 11269336"/>
              <a:gd name="connsiteY192" fmla="*/ 2080332 h 2323145"/>
              <a:gd name="connsiteX193" fmla="*/ 2755844 w 11269336"/>
              <a:gd name="connsiteY193" fmla="*/ 2078874 h 2323145"/>
              <a:gd name="connsiteX194" fmla="*/ 2657742 w 11269336"/>
              <a:gd name="connsiteY194" fmla="*/ 2070179 h 2323145"/>
              <a:gd name="connsiteX195" fmla="*/ 2559549 w 11269336"/>
              <a:gd name="connsiteY195" fmla="*/ 2057873 h 2323145"/>
              <a:gd name="connsiteX196" fmla="*/ 2512054 w 11269336"/>
              <a:gd name="connsiteY196" fmla="*/ 2031671 h 2323145"/>
              <a:gd name="connsiteX197" fmla="*/ 2506437 w 11269336"/>
              <a:gd name="connsiteY197" fmla="*/ 2030918 h 2323145"/>
              <a:gd name="connsiteX198" fmla="*/ 2491752 w 11269336"/>
              <a:gd name="connsiteY198" fmla="*/ 2033906 h 2323145"/>
              <a:gd name="connsiteX199" fmla="*/ 2486338 w 11269336"/>
              <a:gd name="connsiteY199" fmla="*/ 2035862 h 2323145"/>
              <a:gd name="connsiteX200" fmla="*/ 2478186 w 11269336"/>
              <a:gd name="connsiteY200" fmla="*/ 2036953 h 2323145"/>
              <a:gd name="connsiteX201" fmla="*/ 2477950 w 11269336"/>
              <a:gd name="connsiteY201" fmla="*/ 2036715 h 2323145"/>
              <a:gd name="connsiteX202" fmla="*/ 2470381 w 11269336"/>
              <a:gd name="connsiteY202" fmla="*/ 2038256 h 2323145"/>
              <a:gd name="connsiteX203" fmla="*/ 2433781 w 11269336"/>
              <a:gd name="connsiteY203" fmla="*/ 2049140 h 2323145"/>
              <a:gd name="connsiteX204" fmla="*/ 2381172 w 11269336"/>
              <a:gd name="connsiteY204" fmla="*/ 2030645 h 2323145"/>
              <a:gd name="connsiteX205" fmla="*/ 2360198 w 11269336"/>
              <a:gd name="connsiteY205" fmla="*/ 2029059 h 2323145"/>
              <a:gd name="connsiteX206" fmla="*/ 2348815 w 11269336"/>
              <a:gd name="connsiteY206" fmla="*/ 2026798 h 2323145"/>
              <a:gd name="connsiteX207" fmla="*/ 2347988 w 11269336"/>
              <a:gd name="connsiteY207" fmla="*/ 2025745 h 2323145"/>
              <a:gd name="connsiteX208" fmla="*/ 2312920 w 11269336"/>
              <a:gd name="connsiteY208" fmla="*/ 2036311 h 2323145"/>
              <a:gd name="connsiteX209" fmla="*/ 2307986 w 11269336"/>
              <a:gd name="connsiteY209" fmla="*/ 2035583 h 2323145"/>
              <a:gd name="connsiteX210" fmla="*/ 2285481 w 11269336"/>
              <a:gd name="connsiteY210" fmla="*/ 2045197 h 2323145"/>
              <a:gd name="connsiteX211" fmla="*/ 2273666 w 11269336"/>
              <a:gd name="connsiteY211" fmla="*/ 2048710 h 2323145"/>
              <a:gd name="connsiteX212" fmla="*/ 2270719 w 11269336"/>
              <a:gd name="connsiteY212" fmla="*/ 2052702 h 2323145"/>
              <a:gd name="connsiteX213" fmla="*/ 2253080 w 11269336"/>
              <a:gd name="connsiteY213" fmla="*/ 2056363 h 2323145"/>
              <a:gd name="connsiteX214" fmla="*/ 2250906 w 11269336"/>
              <a:gd name="connsiteY214" fmla="*/ 2055654 h 2323145"/>
              <a:gd name="connsiteX215" fmla="*/ 2236905 w 11269336"/>
              <a:gd name="connsiteY215" fmla="*/ 2062882 h 2323145"/>
              <a:gd name="connsiteX216" fmla="*/ 2225830 w 11269336"/>
              <a:gd name="connsiteY216" fmla="*/ 2074027 h 2323145"/>
              <a:gd name="connsiteX217" fmla="*/ 2073776 w 11269336"/>
              <a:gd name="connsiteY217" fmla="*/ 2089244 h 2323145"/>
              <a:gd name="connsiteX218" fmla="*/ 1948256 w 11269336"/>
              <a:gd name="connsiteY218" fmla="*/ 2146616 h 2323145"/>
              <a:gd name="connsiteX219" fmla="*/ 1865582 w 11269336"/>
              <a:gd name="connsiteY219" fmla="*/ 2153738 h 2323145"/>
              <a:gd name="connsiteX220" fmla="*/ 1835210 w 11269336"/>
              <a:gd name="connsiteY220" fmla="*/ 2134244 h 2323145"/>
              <a:gd name="connsiteX221" fmla="*/ 1632661 w 11269336"/>
              <a:gd name="connsiteY221" fmla="*/ 2173882 h 2323145"/>
              <a:gd name="connsiteX222" fmla="*/ 1579590 w 11269336"/>
              <a:gd name="connsiteY222" fmla="*/ 2173680 h 2323145"/>
              <a:gd name="connsiteX223" fmla="*/ 1535601 w 11269336"/>
              <a:gd name="connsiteY223" fmla="*/ 2194590 h 2323145"/>
              <a:gd name="connsiteX224" fmla="*/ 1515594 w 11269336"/>
              <a:gd name="connsiteY224" fmla="*/ 2189622 h 2323145"/>
              <a:gd name="connsiteX225" fmla="*/ 1512113 w 11269336"/>
              <a:gd name="connsiteY225" fmla="*/ 2188534 h 2323145"/>
              <a:gd name="connsiteX226" fmla="*/ 1498838 w 11269336"/>
              <a:gd name="connsiteY226" fmla="*/ 2189213 h 2323145"/>
              <a:gd name="connsiteX227" fmla="*/ 1494279 w 11269336"/>
              <a:gd name="connsiteY227" fmla="*/ 2183112 h 2323145"/>
              <a:gd name="connsiteX228" fmla="*/ 1473714 w 11269336"/>
              <a:gd name="connsiteY228" fmla="*/ 2179625 h 2323145"/>
              <a:gd name="connsiteX229" fmla="*/ 1449503 w 11269336"/>
              <a:gd name="connsiteY229" fmla="*/ 2182633 h 2323145"/>
              <a:gd name="connsiteX230" fmla="*/ 1266687 w 11269336"/>
              <a:gd name="connsiteY230" fmla="*/ 2212688 h 2323145"/>
              <a:gd name="connsiteX231" fmla="*/ 1239614 w 11269336"/>
              <a:gd name="connsiteY231" fmla="*/ 2209727 h 2323145"/>
              <a:gd name="connsiteX232" fmla="*/ 1202436 w 11269336"/>
              <a:gd name="connsiteY232" fmla="*/ 2209817 h 2323145"/>
              <a:gd name="connsiteX233" fmla="*/ 1136097 w 11269336"/>
              <a:gd name="connsiteY233" fmla="*/ 2205112 h 2323145"/>
              <a:gd name="connsiteX234" fmla="*/ 988232 w 11269336"/>
              <a:gd name="connsiteY234" fmla="*/ 2235635 h 2323145"/>
              <a:gd name="connsiteX235" fmla="*/ 981959 w 11269336"/>
              <a:gd name="connsiteY235" fmla="*/ 2231607 h 2323145"/>
              <a:gd name="connsiteX236" fmla="*/ 938600 w 11269336"/>
              <a:gd name="connsiteY236" fmla="*/ 2238113 h 2323145"/>
              <a:gd name="connsiteX237" fmla="*/ 791788 w 11269336"/>
              <a:gd name="connsiteY237" fmla="*/ 2293224 h 2323145"/>
              <a:gd name="connsiteX238" fmla="*/ 706914 w 11269336"/>
              <a:gd name="connsiteY238" fmla="*/ 2305046 h 2323145"/>
              <a:gd name="connsiteX239" fmla="*/ 675971 w 11269336"/>
              <a:gd name="connsiteY239" fmla="*/ 2304030 h 2323145"/>
              <a:gd name="connsiteX240" fmla="*/ 624180 w 11269336"/>
              <a:gd name="connsiteY240" fmla="*/ 2302650 h 2323145"/>
              <a:gd name="connsiteX241" fmla="*/ 583453 w 11269336"/>
              <a:gd name="connsiteY241" fmla="*/ 2288788 h 2323145"/>
              <a:gd name="connsiteX242" fmla="*/ 540946 w 11269336"/>
              <a:gd name="connsiteY242" fmla="*/ 2292721 h 2323145"/>
              <a:gd name="connsiteX243" fmla="*/ 533680 w 11269336"/>
              <a:gd name="connsiteY243" fmla="*/ 2310233 h 2323145"/>
              <a:gd name="connsiteX244" fmla="*/ 487366 w 11269336"/>
              <a:gd name="connsiteY244" fmla="*/ 2309053 h 2323145"/>
              <a:gd name="connsiteX245" fmla="*/ 416820 w 11269336"/>
              <a:gd name="connsiteY245" fmla="*/ 2305443 h 2323145"/>
              <a:gd name="connsiteX246" fmla="*/ 376805 w 11269336"/>
              <a:gd name="connsiteY246" fmla="*/ 2307647 h 2323145"/>
              <a:gd name="connsiteX247" fmla="*/ 266777 w 11269336"/>
              <a:gd name="connsiteY247" fmla="*/ 2309012 h 2323145"/>
              <a:gd name="connsiteX248" fmla="*/ 156013 w 11269336"/>
              <a:gd name="connsiteY248" fmla="*/ 2306832 h 2323145"/>
              <a:gd name="connsiteX249" fmla="*/ 87258 w 11269336"/>
              <a:gd name="connsiteY249" fmla="*/ 2285511 h 2323145"/>
              <a:gd name="connsiteX250" fmla="*/ 23798 w 11269336"/>
              <a:gd name="connsiteY250" fmla="*/ 2281822 h 2323145"/>
              <a:gd name="connsiteX251" fmla="*/ 0 w 11269336"/>
              <a:gd name="connsiteY251" fmla="*/ 2285369 h 2323145"/>
              <a:gd name="connsiteX252" fmla="*/ 0 w 11269336"/>
              <a:gd name="connsiteY252" fmla="*/ 0 h 2323145"/>
              <a:gd name="connsiteX0" fmla="*/ 0 w 11269336"/>
              <a:gd name="connsiteY0" fmla="*/ 0 h 2323145"/>
              <a:gd name="connsiteX1" fmla="*/ 11269336 w 11269336"/>
              <a:gd name="connsiteY1" fmla="*/ 0 h 2323145"/>
              <a:gd name="connsiteX2" fmla="*/ 11268645 w 11269336"/>
              <a:gd name="connsiteY2" fmla="*/ 511 h 2323145"/>
              <a:gd name="connsiteX3" fmla="*/ 11230739 w 11269336"/>
              <a:gd name="connsiteY3" fmla="*/ 37096 h 2323145"/>
              <a:gd name="connsiteX4" fmla="*/ 11082485 w 11269336"/>
              <a:gd name="connsiteY4" fmla="*/ 78590 h 2323145"/>
              <a:gd name="connsiteX5" fmla="*/ 11031776 w 11269336"/>
              <a:gd name="connsiteY5" fmla="*/ 79197 h 2323145"/>
              <a:gd name="connsiteX6" fmla="*/ 10995894 w 11269336"/>
              <a:gd name="connsiteY6" fmla="*/ 83459 h 2323145"/>
              <a:gd name="connsiteX7" fmla="*/ 10861177 w 11269336"/>
              <a:gd name="connsiteY7" fmla="*/ 147419 h 2323145"/>
              <a:gd name="connsiteX8" fmla="*/ 10782732 w 11269336"/>
              <a:gd name="connsiteY8" fmla="*/ 135645 h 2323145"/>
              <a:gd name="connsiteX9" fmla="*/ 10660773 w 11269336"/>
              <a:gd name="connsiteY9" fmla="*/ 179312 h 2323145"/>
              <a:gd name="connsiteX10" fmla="*/ 10564442 w 11269336"/>
              <a:gd name="connsiteY10" fmla="*/ 160738 h 2323145"/>
              <a:gd name="connsiteX11" fmla="*/ 10490200 w 11269336"/>
              <a:gd name="connsiteY11" fmla="*/ 183533 h 2323145"/>
              <a:gd name="connsiteX12" fmla="*/ 10271351 w 11269336"/>
              <a:gd name="connsiteY12" fmla="*/ 243104 h 2323145"/>
              <a:gd name="connsiteX13" fmla="*/ 10061033 w 11269336"/>
              <a:gd name="connsiteY13" fmla="*/ 364937 h 2323145"/>
              <a:gd name="connsiteX14" fmla="*/ 9921770 w 11269336"/>
              <a:gd name="connsiteY14" fmla="*/ 406154 h 2323145"/>
              <a:gd name="connsiteX15" fmla="*/ 9858388 w 11269336"/>
              <a:gd name="connsiteY15" fmla="*/ 439489 h 2323145"/>
              <a:gd name="connsiteX16" fmla="*/ 9811914 w 11269336"/>
              <a:gd name="connsiteY16" fmla="*/ 449865 h 2323145"/>
              <a:gd name="connsiteX17" fmla="*/ 9784394 w 11269336"/>
              <a:gd name="connsiteY17" fmla="*/ 457816 h 2323145"/>
              <a:gd name="connsiteX18" fmla="*/ 9656836 w 11269336"/>
              <a:gd name="connsiteY18" fmla="*/ 469967 h 2323145"/>
              <a:gd name="connsiteX19" fmla="*/ 9561575 w 11269336"/>
              <a:gd name="connsiteY19" fmla="*/ 559978 h 2323145"/>
              <a:gd name="connsiteX20" fmla="*/ 9162278 w 11269336"/>
              <a:gd name="connsiteY20" fmla="*/ 704724 h 2323145"/>
              <a:gd name="connsiteX21" fmla="*/ 9062863 w 11269336"/>
              <a:gd name="connsiteY21" fmla="*/ 754656 h 2323145"/>
              <a:gd name="connsiteX22" fmla="*/ 8914746 w 11269336"/>
              <a:gd name="connsiteY22" fmla="*/ 826428 h 2323145"/>
              <a:gd name="connsiteX23" fmla="*/ 8917778 w 11269336"/>
              <a:gd name="connsiteY23" fmla="*/ 835198 h 2323145"/>
              <a:gd name="connsiteX24" fmla="*/ 8905560 w 11269336"/>
              <a:gd name="connsiteY24" fmla="*/ 838358 h 2323145"/>
              <a:gd name="connsiteX25" fmla="*/ 8897564 w 11269336"/>
              <a:gd name="connsiteY25" fmla="*/ 834287 h 2323145"/>
              <a:gd name="connsiteX26" fmla="*/ 8878040 w 11269336"/>
              <a:gd name="connsiteY26" fmla="*/ 844150 h 2323145"/>
              <a:gd name="connsiteX27" fmla="*/ 8795998 w 11269336"/>
              <a:gd name="connsiteY27" fmla="*/ 863337 h 2323145"/>
              <a:gd name="connsiteX28" fmla="*/ 8776970 w 11269336"/>
              <a:gd name="connsiteY28" fmla="*/ 885177 h 2323145"/>
              <a:gd name="connsiteX29" fmla="*/ 8755719 w 11269336"/>
              <a:gd name="connsiteY29" fmla="*/ 889754 h 2323145"/>
              <a:gd name="connsiteX30" fmla="*/ 8743257 w 11269336"/>
              <a:gd name="connsiteY30" fmla="*/ 904723 h 2323145"/>
              <a:gd name="connsiteX31" fmla="*/ 8721366 w 11269336"/>
              <a:gd name="connsiteY31" fmla="*/ 904711 h 2323145"/>
              <a:gd name="connsiteX32" fmla="*/ 8678353 w 11269336"/>
              <a:gd name="connsiteY32" fmla="*/ 926318 h 2323145"/>
              <a:gd name="connsiteX33" fmla="*/ 8636849 w 11269336"/>
              <a:gd name="connsiteY33" fmla="*/ 937900 h 2323145"/>
              <a:gd name="connsiteX34" fmla="*/ 8620213 w 11269336"/>
              <a:gd name="connsiteY34" fmla="*/ 943068 h 2323145"/>
              <a:gd name="connsiteX35" fmla="*/ 8612581 w 11269336"/>
              <a:gd name="connsiteY35" fmla="*/ 952695 h 2323145"/>
              <a:gd name="connsiteX36" fmla="*/ 8589038 w 11269336"/>
              <a:gd name="connsiteY36" fmla="*/ 963892 h 2323145"/>
              <a:gd name="connsiteX37" fmla="*/ 8579950 w 11269336"/>
              <a:gd name="connsiteY37" fmla="*/ 960899 h 2323145"/>
              <a:gd name="connsiteX38" fmla="*/ 8579319 w 11269336"/>
              <a:gd name="connsiteY38" fmla="*/ 965630 h 2323145"/>
              <a:gd name="connsiteX39" fmla="*/ 8547429 w 11269336"/>
              <a:gd name="connsiteY39" fmla="*/ 984506 h 2323145"/>
              <a:gd name="connsiteX40" fmla="*/ 8478704 w 11269336"/>
              <a:gd name="connsiteY40" fmla="*/ 1025490 h 2323145"/>
              <a:gd name="connsiteX41" fmla="*/ 8461421 w 11269336"/>
              <a:gd name="connsiteY41" fmla="*/ 1035512 h 2323145"/>
              <a:gd name="connsiteX42" fmla="*/ 8445003 w 11269336"/>
              <a:gd name="connsiteY42" fmla="*/ 1036851 h 2323145"/>
              <a:gd name="connsiteX43" fmla="*/ 8357350 w 11269336"/>
              <a:gd name="connsiteY43" fmla="*/ 1060213 h 2323145"/>
              <a:gd name="connsiteX44" fmla="*/ 8335565 w 11269336"/>
              <a:gd name="connsiteY44" fmla="*/ 1061151 h 2323145"/>
              <a:gd name="connsiteX45" fmla="*/ 8325267 w 11269336"/>
              <a:gd name="connsiteY45" fmla="*/ 1055919 h 2323145"/>
              <a:gd name="connsiteX46" fmla="*/ 8293586 w 11269336"/>
              <a:gd name="connsiteY46" fmla="*/ 1076144 h 2323145"/>
              <a:gd name="connsiteX47" fmla="*/ 8242405 w 11269336"/>
              <a:gd name="connsiteY47" fmla="*/ 1095960 h 2323145"/>
              <a:gd name="connsiteX48" fmla="*/ 8197391 w 11269336"/>
              <a:gd name="connsiteY48" fmla="*/ 1107746 h 2323145"/>
              <a:gd name="connsiteX49" fmla="*/ 8081474 w 11269336"/>
              <a:gd name="connsiteY49" fmla="*/ 1130125 h 2323145"/>
              <a:gd name="connsiteX50" fmla="*/ 8053585 w 11269336"/>
              <a:gd name="connsiteY50" fmla="*/ 1129169 h 2323145"/>
              <a:gd name="connsiteX51" fmla="*/ 8038422 w 11269336"/>
              <a:gd name="connsiteY51" fmla="*/ 1119092 h 2323145"/>
              <a:gd name="connsiteX52" fmla="*/ 8029450 w 11269336"/>
              <a:gd name="connsiteY52" fmla="*/ 1125592 h 2323145"/>
              <a:gd name="connsiteX53" fmla="*/ 7959552 w 11269336"/>
              <a:gd name="connsiteY53" fmla="*/ 1140188 h 2323145"/>
              <a:gd name="connsiteX54" fmla="*/ 7914188 w 11269336"/>
              <a:gd name="connsiteY54" fmla="*/ 1150862 h 2323145"/>
              <a:gd name="connsiteX55" fmla="*/ 7914918 w 11269336"/>
              <a:gd name="connsiteY55" fmla="*/ 1168758 h 2323145"/>
              <a:gd name="connsiteX56" fmla="*/ 7875510 w 11269336"/>
              <a:gd name="connsiteY56" fmla="*/ 1183153 h 2323145"/>
              <a:gd name="connsiteX57" fmla="*/ 7829932 w 11269336"/>
              <a:gd name="connsiteY57" fmla="*/ 1180782 h 2323145"/>
              <a:gd name="connsiteX58" fmla="*/ 7779182 w 11269336"/>
              <a:gd name="connsiteY58" fmla="*/ 1192665 h 2323145"/>
              <a:gd name="connsiteX59" fmla="*/ 7748774 w 11269336"/>
              <a:gd name="connsiteY59" fmla="*/ 1199586 h 2323145"/>
              <a:gd name="connsiteX60" fmla="*/ 7671846 w 11269336"/>
              <a:gd name="connsiteY60" fmla="*/ 1231966 h 2323145"/>
              <a:gd name="connsiteX61" fmla="*/ 7554146 w 11269336"/>
              <a:gd name="connsiteY61" fmla="*/ 1319748 h 2323145"/>
              <a:gd name="connsiteX62" fmla="*/ 7515052 w 11269336"/>
              <a:gd name="connsiteY62" fmla="*/ 1336718 h 2323145"/>
              <a:gd name="connsiteX63" fmla="*/ 7507193 w 11269336"/>
              <a:gd name="connsiteY63" fmla="*/ 1334617 h 2323145"/>
              <a:gd name="connsiteX64" fmla="*/ 7461694 w 11269336"/>
              <a:gd name="connsiteY64" fmla="*/ 1375866 h 2323145"/>
              <a:gd name="connsiteX65" fmla="*/ 7377571 w 11269336"/>
              <a:gd name="connsiteY65" fmla="*/ 1400128 h 2323145"/>
              <a:gd name="connsiteX66" fmla="*/ 7311261 w 11269336"/>
              <a:gd name="connsiteY66" fmla="*/ 1412652 h 2323145"/>
              <a:gd name="connsiteX67" fmla="*/ 7275307 w 11269336"/>
              <a:gd name="connsiteY67" fmla="*/ 1422171 h 2323145"/>
              <a:gd name="connsiteX68" fmla="*/ 7247783 w 11269336"/>
              <a:gd name="connsiteY68" fmla="*/ 1426330 h 2323145"/>
              <a:gd name="connsiteX69" fmla="*/ 7185047 w 11269336"/>
              <a:gd name="connsiteY69" fmla="*/ 1451812 h 2323145"/>
              <a:gd name="connsiteX70" fmla="*/ 7084117 w 11269336"/>
              <a:gd name="connsiteY70" fmla="*/ 1500281 h 2323145"/>
              <a:gd name="connsiteX71" fmla="*/ 7062011 w 11269336"/>
              <a:gd name="connsiteY71" fmla="*/ 1509183 h 2323145"/>
              <a:gd name="connsiteX72" fmla="*/ 7040555 w 11269336"/>
              <a:gd name="connsiteY72" fmla="*/ 1511207 h 2323145"/>
              <a:gd name="connsiteX73" fmla="*/ 7033438 w 11269336"/>
              <a:gd name="connsiteY73" fmla="*/ 1506772 h 2323145"/>
              <a:gd name="connsiteX74" fmla="*/ 7020886 w 11269336"/>
              <a:gd name="connsiteY74" fmla="*/ 1510764 h 2323145"/>
              <a:gd name="connsiteX75" fmla="*/ 7017033 w 11269336"/>
              <a:gd name="connsiteY75" fmla="*/ 1510650 h 2323145"/>
              <a:gd name="connsiteX76" fmla="*/ 6995460 w 11269336"/>
              <a:gd name="connsiteY76" fmla="*/ 1511173 h 2323145"/>
              <a:gd name="connsiteX77" fmla="*/ 6962144 w 11269336"/>
              <a:gd name="connsiteY77" fmla="*/ 1541508 h 2323145"/>
              <a:gd name="connsiteX78" fmla="*/ 6910674 w 11269336"/>
              <a:gd name="connsiteY78" fmla="*/ 1554793 h 2323145"/>
              <a:gd name="connsiteX79" fmla="*/ 6732152 w 11269336"/>
              <a:gd name="connsiteY79" fmla="*/ 1642538 h 2323145"/>
              <a:gd name="connsiteX80" fmla="*/ 6694106 w 11269336"/>
              <a:gd name="connsiteY80" fmla="*/ 1632377 h 2323145"/>
              <a:gd name="connsiteX81" fmla="*/ 6617223 w 11269336"/>
              <a:gd name="connsiteY81" fmla="*/ 1659889 h 2323145"/>
              <a:gd name="connsiteX82" fmla="*/ 6521138 w 11269336"/>
              <a:gd name="connsiteY82" fmla="*/ 1744340 h 2323145"/>
              <a:gd name="connsiteX83" fmla="*/ 6380677 w 11269336"/>
              <a:gd name="connsiteY83" fmla="*/ 1796883 h 2323145"/>
              <a:gd name="connsiteX84" fmla="*/ 6374897 w 11269336"/>
              <a:gd name="connsiteY84" fmla="*/ 1809910 h 2323145"/>
              <a:gd name="connsiteX85" fmla="*/ 6364545 w 11269336"/>
              <a:gd name="connsiteY85" fmla="*/ 1820090 h 2323145"/>
              <a:gd name="connsiteX86" fmla="*/ 6362126 w 11269336"/>
              <a:gd name="connsiteY86" fmla="*/ 1819991 h 2323145"/>
              <a:gd name="connsiteX87" fmla="*/ 6346673 w 11269336"/>
              <a:gd name="connsiteY87" fmla="*/ 1827824 h 2323145"/>
              <a:gd name="connsiteX88" fmla="*/ 6345588 w 11269336"/>
              <a:gd name="connsiteY88" fmla="*/ 1832232 h 2323145"/>
              <a:gd name="connsiteX89" fmla="*/ 6335708 w 11269336"/>
              <a:gd name="connsiteY89" fmla="*/ 1838451 h 2323145"/>
              <a:gd name="connsiteX90" fmla="*/ 6318182 w 11269336"/>
              <a:gd name="connsiteY90" fmla="*/ 1852975 h 2323145"/>
              <a:gd name="connsiteX91" fmla="*/ 6313084 w 11269336"/>
              <a:gd name="connsiteY91" fmla="*/ 1853561 h 2323145"/>
              <a:gd name="connsiteX92" fmla="*/ 6283816 w 11269336"/>
              <a:gd name="connsiteY92" fmla="*/ 1872148 h 2323145"/>
              <a:gd name="connsiteX93" fmla="*/ 6282550 w 11269336"/>
              <a:gd name="connsiteY93" fmla="*/ 1871392 h 2323145"/>
              <a:gd name="connsiteX94" fmla="*/ 6270527 w 11269336"/>
              <a:gd name="connsiteY94" fmla="*/ 1872208 h 2323145"/>
              <a:gd name="connsiteX95" fmla="*/ 6249518 w 11269336"/>
              <a:gd name="connsiteY95" fmla="*/ 1876079 h 2323145"/>
              <a:gd name="connsiteX96" fmla="*/ 6190386 w 11269336"/>
              <a:gd name="connsiteY96" fmla="*/ 1872478 h 2323145"/>
              <a:gd name="connsiteX97" fmla="*/ 6159777 w 11269336"/>
              <a:gd name="connsiteY97" fmla="*/ 1891745 h 2323145"/>
              <a:gd name="connsiteX98" fmla="*/ 6153131 w 11269336"/>
              <a:gd name="connsiteY98" fmla="*/ 1895079 h 2323145"/>
              <a:gd name="connsiteX99" fmla="*/ 6152798 w 11269336"/>
              <a:gd name="connsiteY99" fmla="*/ 1894920 h 2323145"/>
              <a:gd name="connsiteX100" fmla="*/ 6145388 w 11269336"/>
              <a:gd name="connsiteY100" fmla="*/ 1897990 h 2323145"/>
              <a:gd name="connsiteX101" fmla="*/ 6141014 w 11269336"/>
              <a:gd name="connsiteY101" fmla="*/ 1901155 h 2323145"/>
              <a:gd name="connsiteX102" fmla="*/ 6128122 w 11269336"/>
              <a:gd name="connsiteY102" fmla="*/ 1907623 h 2323145"/>
              <a:gd name="connsiteX103" fmla="*/ 6122351 w 11269336"/>
              <a:gd name="connsiteY103" fmla="*/ 1908359 h 2323145"/>
              <a:gd name="connsiteX104" fmla="*/ 6064750 w 11269336"/>
              <a:gd name="connsiteY104" fmla="*/ 1896394 h 2323145"/>
              <a:gd name="connsiteX105" fmla="*/ 5964230 w 11269336"/>
              <a:gd name="connsiteY105" fmla="*/ 1910038 h 2323145"/>
              <a:gd name="connsiteX106" fmla="*/ 5865399 w 11269336"/>
              <a:gd name="connsiteY106" fmla="*/ 1926966 h 2323145"/>
              <a:gd name="connsiteX107" fmla="*/ 5829951 w 11269336"/>
              <a:gd name="connsiteY107" fmla="*/ 1934755 h 2323145"/>
              <a:gd name="connsiteX108" fmla="*/ 5765285 w 11269336"/>
              <a:gd name="connsiteY108" fmla="*/ 1941322 h 2323145"/>
              <a:gd name="connsiteX109" fmla="*/ 5734750 w 11269336"/>
              <a:gd name="connsiteY109" fmla="*/ 1939793 h 2323145"/>
              <a:gd name="connsiteX110" fmla="*/ 5733569 w 11269336"/>
              <a:gd name="connsiteY110" fmla="*/ 1940505 h 2323145"/>
              <a:gd name="connsiteX111" fmla="*/ 5730329 w 11269336"/>
              <a:gd name="connsiteY111" fmla="*/ 1937845 h 2323145"/>
              <a:gd name="connsiteX112" fmla="*/ 5724661 w 11269336"/>
              <a:gd name="connsiteY112" fmla="*/ 1937455 h 2323145"/>
              <a:gd name="connsiteX113" fmla="*/ 5710186 w 11269336"/>
              <a:gd name="connsiteY113" fmla="*/ 1941370 h 2323145"/>
              <a:gd name="connsiteX114" fmla="*/ 5704910 w 11269336"/>
              <a:gd name="connsiteY114" fmla="*/ 1943663 h 2323145"/>
              <a:gd name="connsiteX115" fmla="*/ 5696836 w 11269336"/>
              <a:gd name="connsiteY115" fmla="*/ 1945271 h 2323145"/>
              <a:gd name="connsiteX116" fmla="*/ 5696583 w 11269336"/>
              <a:gd name="connsiteY116" fmla="*/ 1945050 h 2323145"/>
              <a:gd name="connsiteX117" fmla="*/ 5689123 w 11269336"/>
              <a:gd name="connsiteY117" fmla="*/ 1947067 h 2323145"/>
              <a:gd name="connsiteX118" fmla="*/ 5653291 w 11269336"/>
              <a:gd name="connsiteY118" fmla="*/ 1960245 h 2323145"/>
              <a:gd name="connsiteX119" fmla="*/ 5599385 w 11269336"/>
              <a:gd name="connsiteY119" fmla="*/ 1945198 h 2323145"/>
              <a:gd name="connsiteX120" fmla="*/ 5578300 w 11269336"/>
              <a:gd name="connsiteY120" fmla="*/ 1944963 h 2323145"/>
              <a:gd name="connsiteX121" fmla="*/ 5566758 w 11269336"/>
              <a:gd name="connsiteY121" fmla="*/ 1943441 h 2323145"/>
              <a:gd name="connsiteX122" fmla="*/ 5565857 w 11269336"/>
              <a:gd name="connsiteY122" fmla="*/ 1942445 h 2323145"/>
              <a:gd name="connsiteX123" fmla="*/ 5531534 w 11269336"/>
              <a:gd name="connsiteY123" fmla="*/ 1955208 h 2323145"/>
              <a:gd name="connsiteX124" fmla="*/ 5526552 w 11269336"/>
              <a:gd name="connsiteY124" fmla="*/ 1954799 h 2323145"/>
              <a:gd name="connsiteX125" fmla="*/ 5504723 w 11269336"/>
              <a:gd name="connsiteY125" fmla="*/ 1965811 h 2323145"/>
              <a:gd name="connsiteX126" fmla="*/ 5493156 w 11269336"/>
              <a:gd name="connsiteY126" fmla="*/ 1970063 h 2323145"/>
              <a:gd name="connsiteX127" fmla="*/ 5490486 w 11269336"/>
              <a:gd name="connsiteY127" fmla="*/ 1974227 h 2323145"/>
              <a:gd name="connsiteX128" fmla="*/ 5473107 w 11269336"/>
              <a:gd name="connsiteY128" fmla="*/ 1979001 h 2323145"/>
              <a:gd name="connsiteX129" fmla="*/ 5470885 w 11269336"/>
              <a:gd name="connsiteY129" fmla="*/ 1978432 h 2323145"/>
              <a:gd name="connsiteX130" fmla="*/ 5457393 w 11269336"/>
              <a:gd name="connsiteY130" fmla="*/ 1986525 h 2323145"/>
              <a:gd name="connsiteX131" fmla="*/ 5447102 w 11269336"/>
              <a:gd name="connsiteY131" fmla="*/ 1998329 h 2323145"/>
              <a:gd name="connsiteX132" fmla="*/ 5159151 w 11269336"/>
              <a:gd name="connsiteY132" fmla="*/ 2029640 h 2323145"/>
              <a:gd name="connsiteX133" fmla="*/ 5098838 w 11269336"/>
              <a:gd name="connsiteY133" fmla="*/ 2062961 h 2323145"/>
              <a:gd name="connsiteX134" fmla="*/ 4860988 w 11269336"/>
              <a:gd name="connsiteY134" fmla="*/ 2135698 h 2323145"/>
              <a:gd name="connsiteX135" fmla="*/ 4765388 w 11269336"/>
              <a:gd name="connsiteY135" fmla="*/ 2162525 h 2323145"/>
              <a:gd name="connsiteX136" fmla="*/ 4745033 w 11269336"/>
              <a:gd name="connsiteY136" fmla="*/ 2158859 h 2323145"/>
              <a:gd name="connsiteX137" fmla="*/ 4741475 w 11269336"/>
              <a:gd name="connsiteY137" fmla="*/ 2157998 h 2323145"/>
              <a:gd name="connsiteX138" fmla="*/ 4728247 w 11269336"/>
              <a:gd name="connsiteY138" fmla="*/ 2159526 h 2323145"/>
              <a:gd name="connsiteX139" fmla="*/ 4723263 w 11269336"/>
              <a:gd name="connsiteY139" fmla="*/ 2153742 h 2323145"/>
              <a:gd name="connsiteX140" fmla="*/ 4593061 w 11269336"/>
              <a:gd name="connsiteY140" fmla="*/ 2171597 h 2323145"/>
              <a:gd name="connsiteX141" fmla="*/ 4405765 w 11269336"/>
              <a:gd name="connsiteY141" fmla="*/ 2199902 h 2323145"/>
              <a:gd name="connsiteX142" fmla="*/ 4401354 w 11269336"/>
              <a:gd name="connsiteY142" fmla="*/ 2194745 h 2323145"/>
              <a:gd name="connsiteX143" fmla="*/ 4366646 w 11269336"/>
              <a:gd name="connsiteY143" fmla="*/ 2198564 h 2323145"/>
              <a:gd name="connsiteX144" fmla="*/ 4354009 w 11269336"/>
              <a:gd name="connsiteY144" fmla="*/ 2204984 h 2323145"/>
              <a:gd name="connsiteX145" fmla="*/ 4348284 w 11269336"/>
              <a:gd name="connsiteY145" fmla="*/ 2205270 h 2323145"/>
              <a:gd name="connsiteX146" fmla="*/ 4333906 w 11269336"/>
              <a:gd name="connsiteY146" fmla="*/ 2205251 h 2323145"/>
              <a:gd name="connsiteX147" fmla="*/ 4308819 w 11269336"/>
              <a:gd name="connsiteY147" fmla="*/ 2203822 h 2323145"/>
              <a:gd name="connsiteX148" fmla="*/ 4301210 w 11269336"/>
              <a:gd name="connsiteY148" fmla="*/ 2204456 h 2323145"/>
              <a:gd name="connsiteX149" fmla="*/ 4283095 w 11269336"/>
              <a:gd name="connsiteY149" fmla="*/ 2198177 h 2323145"/>
              <a:gd name="connsiteX150" fmla="*/ 4250119 w 11269336"/>
              <a:gd name="connsiteY150" fmla="*/ 2196342 h 2323145"/>
              <a:gd name="connsiteX151" fmla="*/ 4189203 w 11269336"/>
              <a:gd name="connsiteY151" fmla="*/ 2178994 h 2323145"/>
              <a:gd name="connsiteX152" fmla="*/ 4154035 w 11269336"/>
              <a:gd name="connsiteY152" fmla="*/ 2171950 h 2323145"/>
              <a:gd name="connsiteX153" fmla="*/ 4129569 w 11269336"/>
              <a:gd name="connsiteY153" fmla="*/ 2163850 h 2323145"/>
              <a:gd name="connsiteX154" fmla="*/ 4061250 w 11269336"/>
              <a:gd name="connsiteY154" fmla="*/ 2159236 h 2323145"/>
              <a:gd name="connsiteX155" fmla="*/ 3945480 w 11269336"/>
              <a:gd name="connsiteY155" fmla="*/ 2158279 h 2323145"/>
              <a:gd name="connsiteX156" fmla="*/ 3921468 w 11269336"/>
              <a:gd name="connsiteY156" fmla="*/ 2156588 h 2323145"/>
              <a:gd name="connsiteX157" fmla="*/ 3903348 w 11269336"/>
              <a:gd name="connsiteY157" fmla="*/ 2149220 h 2323145"/>
              <a:gd name="connsiteX158" fmla="*/ 3901342 w 11269336"/>
              <a:gd name="connsiteY158" fmla="*/ 2142355 h 2323145"/>
              <a:gd name="connsiteX159" fmla="*/ 3888539 w 11269336"/>
              <a:gd name="connsiteY159" fmla="*/ 2140476 h 2323145"/>
              <a:gd name="connsiteX160" fmla="*/ 3885662 w 11269336"/>
              <a:gd name="connsiteY160" fmla="*/ 2138740 h 2323145"/>
              <a:gd name="connsiteX161" fmla="*/ 3868627 w 11269336"/>
              <a:gd name="connsiteY161" fmla="*/ 2130023 h 2323145"/>
              <a:gd name="connsiteX162" fmla="*/ 3819177 w 11269336"/>
              <a:gd name="connsiteY162" fmla="*/ 2142111 h 2323145"/>
              <a:gd name="connsiteX163" fmla="*/ 3769100 w 11269336"/>
              <a:gd name="connsiteY163" fmla="*/ 2131731 h 2323145"/>
              <a:gd name="connsiteX164" fmla="*/ 3562752 w 11269336"/>
              <a:gd name="connsiteY164" fmla="*/ 2131785 h 2323145"/>
              <a:gd name="connsiteX165" fmla="*/ 3541402 w 11269336"/>
              <a:gd name="connsiteY165" fmla="*/ 2106821 h 2323145"/>
              <a:gd name="connsiteX166" fmla="*/ 3365341 w 11269336"/>
              <a:gd name="connsiteY166" fmla="*/ 2077638 h 2323145"/>
              <a:gd name="connsiteX167" fmla="*/ 3170922 w 11269336"/>
              <a:gd name="connsiteY167" fmla="*/ 2115957 h 2323145"/>
              <a:gd name="connsiteX168" fmla="*/ 3156256 w 11269336"/>
              <a:gd name="connsiteY168" fmla="*/ 2124773 h 2323145"/>
              <a:gd name="connsiteX169" fmla="*/ 3140298 w 11269336"/>
              <a:gd name="connsiteY169" fmla="*/ 2129182 h 2323145"/>
              <a:gd name="connsiteX170" fmla="*/ 3138514 w 11269336"/>
              <a:gd name="connsiteY170" fmla="*/ 2128069 h 2323145"/>
              <a:gd name="connsiteX171" fmla="*/ 3120467 w 11269336"/>
              <a:gd name="connsiteY171" fmla="*/ 2128281 h 2323145"/>
              <a:gd name="connsiteX172" fmla="*/ 3116175 w 11269336"/>
              <a:gd name="connsiteY172" fmla="*/ 2131633 h 2323145"/>
              <a:gd name="connsiteX173" fmla="*/ 3103685 w 11269336"/>
              <a:gd name="connsiteY173" fmla="*/ 2132814 h 2323145"/>
              <a:gd name="connsiteX174" fmla="*/ 3078794 w 11269336"/>
              <a:gd name="connsiteY174" fmla="*/ 2137935 h 2323145"/>
              <a:gd name="connsiteX175" fmla="*/ 3074407 w 11269336"/>
              <a:gd name="connsiteY175" fmla="*/ 2136274 h 2323145"/>
              <a:gd name="connsiteX176" fmla="*/ 3037285 w 11269336"/>
              <a:gd name="connsiteY176" fmla="*/ 2139919 h 2323145"/>
              <a:gd name="connsiteX177" fmla="*/ 3036901 w 11269336"/>
              <a:gd name="connsiteY177" fmla="*/ 2138726 h 2323145"/>
              <a:gd name="connsiteX178" fmla="*/ 3026996 w 11269336"/>
              <a:gd name="connsiteY178" fmla="*/ 2134322 h 2323145"/>
              <a:gd name="connsiteX179" fmla="*/ 3007772 w 11269336"/>
              <a:gd name="connsiteY179" fmla="*/ 2128742 h 2323145"/>
              <a:gd name="connsiteX180" fmla="*/ 2965030 w 11269336"/>
              <a:gd name="connsiteY180" fmla="*/ 2100494 h 2323145"/>
              <a:gd name="connsiteX181" fmla="*/ 2926342 w 11269336"/>
              <a:gd name="connsiteY181" fmla="*/ 2104155 h 2323145"/>
              <a:gd name="connsiteX182" fmla="*/ 2918608 w 11269336"/>
              <a:gd name="connsiteY182" fmla="*/ 2104215 h 2323145"/>
              <a:gd name="connsiteX183" fmla="*/ 2918475 w 11269336"/>
              <a:gd name="connsiteY183" fmla="*/ 2103937 h 2323145"/>
              <a:gd name="connsiteX184" fmla="*/ 2910360 w 11269336"/>
              <a:gd name="connsiteY184" fmla="*/ 2103444 h 2323145"/>
              <a:gd name="connsiteX185" fmla="*/ 2904507 w 11269336"/>
              <a:gd name="connsiteY185" fmla="*/ 2104326 h 2323145"/>
              <a:gd name="connsiteX186" fmla="*/ 2889503 w 11269336"/>
              <a:gd name="connsiteY186" fmla="*/ 2104443 h 2323145"/>
              <a:gd name="connsiteX187" fmla="*/ 2884480 w 11269336"/>
              <a:gd name="connsiteY187" fmla="*/ 2102626 h 2323145"/>
              <a:gd name="connsiteX188" fmla="*/ 2882689 w 11269336"/>
              <a:gd name="connsiteY188" fmla="*/ 2099228 h 2323145"/>
              <a:gd name="connsiteX189" fmla="*/ 2881291 w 11269336"/>
              <a:gd name="connsiteY189" fmla="*/ 2099618 h 2323145"/>
              <a:gd name="connsiteX190" fmla="*/ 2853979 w 11269336"/>
              <a:gd name="connsiteY190" fmla="*/ 2090388 h 2323145"/>
              <a:gd name="connsiteX191" fmla="*/ 2791790 w 11269336"/>
              <a:gd name="connsiteY191" fmla="*/ 2080332 h 2323145"/>
              <a:gd name="connsiteX192" fmla="*/ 2755844 w 11269336"/>
              <a:gd name="connsiteY192" fmla="*/ 2078874 h 2323145"/>
              <a:gd name="connsiteX193" fmla="*/ 2657742 w 11269336"/>
              <a:gd name="connsiteY193" fmla="*/ 2070179 h 2323145"/>
              <a:gd name="connsiteX194" fmla="*/ 2559549 w 11269336"/>
              <a:gd name="connsiteY194" fmla="*/ 2057873 h 2323145"/>
              <a:gd name="connsiteX195" fmla="*/ 2512054 w 11269336"/>
              <a:gd name="connsiteY195" fmla="*/ 2031671 h 2323145"/>
              <a:gd name="connsiteX196" fmla="*/ 2506437 w 11269336"/>
              <a:gd name="connsiteY196" fmla="*/ 2030918 h 2323145"/>
              <a:gd name="connsiteX197" fmla="*/ 2491752 w 11269336"/>
              <a:gd name="connsiteY197" fmla="*/ 2033906 h 2323145"/>
              <a:gd name="connsiteX198" fmla="*/ 2486338 w 11269336"/>
              <a:gd name="connsiteY198" fmla="*/ 2035862 h 2323145"/>
              <a:gd name="connsiteX199" fmla="*/ 2478186 w 11269336"/>
              <a:gd name="connsiteY199" fmla="*/ 2036953 h 2323145"/>
              <a:gd name="connsiteX200" fmla="*/ 2477950 w 11269336"/>
              <a:gd name="connsiteY200" fmla="*/ 2036715 h 2323145"/>
              <a:gd name="connsiteX201" fmla="*/ 2470381 w 11269336"/>
              <a:gd name="connsiteY201" fmla="*/ 2038256 h 2323145"/>
              <a:gd name="connsiteX202" fmla="*/ 2433781 w 11269336"/>
              <a:gd name="connsiteY202" fmla="*/ 2049140 h 2323145"/>
              <a:gd name="connsiteX203" fmla="*/ 2381172 w 11269336"/>
              <a:gd name="connsiteY203" fmla="*/ 2030645 h 2323145"/>
              <a:gd name="connsiteX204" fmla="*/ 2360198 w 11269336"/>
              <a:gd name="connsiteY204" fmla="*/ 2029059 h 2323145"/>
              <a:gd name="connsiteX205" fmla="*/ 2348815 w 11269336"/>
              <a:gd name="connsiteY205" fmla="*/ 2026798 h 2323145"/>
              <a:gd name="connsiteX206" fmla="*/ 2347988 w 11269336"/>
              <a:gd name="connsiteY206" fmla="*/ 2025745 h 2323145"/>
              <a:gd name="connsiteX207" fmla="*/ 2312920 w 11269336"/>
              <a:gd name="connsiteY207" fmla="*/ 2036311 h 2323145"/>
              <a:gd name="connsiteX208" fmla="*/ 2307986 w 11269336"/>
              <a:gd name="connsiteY208" fmla="*/ 2035583 h 2323145"/>
              <a:gd name="connsiteX209" fmla="*/ 2285481 w 11269336"/>
              <a:gd name="connsiteY209" fmla="*/ 2045197 h 2323145"/>
              <a:gd name="connsiteX210" fmla="*/ 2273666 w 11269336"/>
              <a:gd name="connsiteY210" fmla="*/ 2048710 h 2323145"/>
              <a:gd name="connsiteX211" fmla="*/ 2270719 w 11269336"/>
              <a:gd name="connsiteY211" fmla="*/ 2052702 h 2323145"/>
              <a:gd name="connsiteX212" fmla="*/ 2253080 w 11269336"/>
              <a:gd name="connsiteY212" fmla="*/ 2056363 h 2323145"/>
              <a:gd name="connsiteX213" fmla="*/ 2250906 w 11269336"/>
              <a:gd name="connsiteY213" fmla="*/ 2055654 h 2323145"/>
              <a:gd name="connsiteX214" fmla="*/ 2236905 w 11269336"/>
              <a:gd name="connsiteY214" fmla="*/ 2062882 h 2323145"/>
              <a:gd name="connsiteX215" fmla="*/ 2225830 w 11269336"/>
              <a:gd name="connsiteY215" fmla="*/ 2074027 h 2323145"/>
              <a:gd name="connsiteX216" fmla="*/ 2073776 w 11269336"/>
              <a:gd name="connsiteY216" fmla="*/ 2089244 h 2323145"/>
              <a:gd name="connsiteX217" fmla="*/ 1948256 w 11269336"/>
              <a:gd name="connsiteY217" fmla="*/ 2146616 h 2323145"/>
              <a:gd name="connsiteX218" fmla="*/ 1865582 w 11269336"/>
              <a:gd name="connsiteY218" fmla="*/ 2153738 h 2323145"/>
              <a:gd name="connsiteX219" fmla="*/ 1835210 w 11269336"/>
              <a:gd name="connsiteY219" fmla="*/ 2134244 h 2323145"/>
              <a:gd name="connsiteX220" fmla="*/ 1632661 w 11269336"/>
              <a:gd name="connsiteY220" fmla="*/ 2173882 h 2323145"/>
              <a:gd name="connsiteX221" fmla="*/ 1579590 w 11269336"/>
              <a:gd name="connsiteY221" fmla="*/ 2173680 h 2323145"/>
              <a:gd name="connsiteX222" fmla="*/ 1535601 w 11269336"/>
              <a:gd name="connsiteY222" fmla="*/ 2194590 h 2323145"/>
              <a:gd name="connsiteX223" fmla="*/ 1515594 w 11269336"/>
              <a:gd name="connsiteY223" fmla="*/ 2189622 h 2323145"/>
              <a:gd name="connsiteX224" fmla="*/ 1512113 w 11269336"/>
              <a:gd name="connsiteY224" fmla="*/ 2188534 h 2323145"/>
              <a:gd name="connsiteX225" fmla="*/ 1498838 w 11269336"/>
              <a:gd name="connsiteY225" fmla="*/ 2189213 h 2323145"/>
              <a:gd name="connsiteX226" fmla="*/ 1494279 w 11269336"/>
              <a:gd name="connsiteY226" fmla="*/ 2183112 h 2323145"/>
              <a:gd name="connsiteX227" fmla="*/ 1473714 w 11269336"/>
              <a:gd name="connsiteY227" fmla="*/ 2179625 h 2323145"/>
              <a:gd name="connsiteX228" fmla="*/ 1449503 w 11269336"/>
              <a:gd name="connsiteY228" fmla="*/ 2182633 h 2323145"/>
              <a:gd name="connsiteX229" fmla="*/ 1266687 w 11269336"/>
              <a:gd name="connsiteY229" fmla="*/ 2212688 h 2323145"/>
              <a:gd name="connsiteX230" fmla="*/ 1239614 w 11269336"/>
              <a:gd name="connsiteY230" fmla="*/ 2209727 h 2323145"/>
              <a:gd name="connsiteX231" fmla="*/ 1202436 w 11269336"/>
              <a:gd name="connsiteY231" fmla="*/ 2209817 h 2323145"/>
              <a:gd name="connsiteX232" fmla="*/ 1136097 w 11269336"/>
              <a:gd name="connsiteY232" fmla="*/ 2205112 h 2323145"/>
              <a:gd name="connsiteX233" fmla="*/ 988232 w 11269336"/>
              <a:gd name="connsiteY233" fmla="*/ 2235635 h 2323145"/>
              <a:gd name="connsiteX234" fmla="*/ 981959 w 11269336"/>
              <a:gd name="connsiteY234" fmla="*/ 2231607 h 2323145"/>
              <a:gd name="connsiteX235" fmla="*/ 938600 w 11269336"/>
              <a:gd name="connsiteY235" fmla="*/ 2238113 h 2323145"/>
              <a:gd name="connsiteX236" fmla="*/ 791788 w 11269336"/>
              <a:gd name="connsiteY236" fmla="*/ 2293224 h 2323145"/>
              <a:gd name="connsiteX237" fmla="*/ 706914 w 11269336"/>
              <a:gd name="connsiteY237" fmla="*/ 2305046 h 2323145"/>
              <a:gd name="connsiteX238" fmla="*/ 675971 w 11269336"/>
              <a:gd name="connsiteY238" fmla="*/ 2304030 h 2323145"/>
              <a:gd name="connsiteX239" fmla="*/ 624180 w 11269336"/>
              <a:gd name="connsiteY239" fmla="*/ 2302650 h 2323145"/>
              <a:gd name="connsiteX240" fmla="*/ 583453 w 11269336"/>
              <a:gd name="connsiteY240" fmla="*/ 2288788 h 2323145"/>
              <a:gd name="connsiteX241" fmla="*/ 540946 w 11269336"/>
              <a:gd name="connsiteY241" fmla="*/ 2292721 h 2323145"/>
              <a:gd name="connsiteX242" fmla="*/ 533680 w 11269336"/>
              <a:gd name="connsiteY242" fmla="*/ 2310233 h 2323145"/>
              <a:gd name="connsiteX243" fmla="*/ 487366 w 11269336"/>
              <a:gd name="connsiteY243" fmla="*/ 2309053 h 2323145"/>
              <a:gd name="connsiteX244" fmla="*/ 416820 w 11269336"/>
              <a:gd name="connsiteY244" fmla="*/ 2305443 h 2323145"/>
              <a:gd name="connsiteX245" fmla="*/ 376805 w 11269336"/>
              <a:gd name="connsiteY245" fmla="*/ 2307647 h 2323145"/>
              <a:gd name="connsiteX246" fmla="*/ 266777 w 11269336"/>
              <a:gd name="connsiteY246" fmla="*/ 2309012 h 2323145"/>
              <a:gd name="connsiteX247" fmla="*/ 156013 w 11269336"/>
              <a:gd name="connsiteY247" fmla="*/ 2306832 h 2323145"/>
              <a:gd name="connsiteX248" fmla="*/ 87258 w 11269336"/>
              <a:gd name="connsiteY248" fmla="*/ 2285511 h 2323145"/>
              <a:gd name="connsiteX249" fmla="*/ 23798 w 11269336"/>
              <a:gd name="connsiteY249" fmla="*/ 2281822 h 2323145"/>
              <a:gd name="connsiteX250" fmla="*/ 0 w 11269336"/>
              <a:gd name="connsiteY250" fmla="*/ 2285369 h 2323145"/>
              <a:gd name="connsiteX251" fmla="*/ 0 w 11269336"/>
              <a:gd name="connsiteY251" fmla="*/ 0 h 232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11269336" h="2323145">
                <a:moveTo>
                  <a:pt x="0" y="0"/>
                </a:moveTo>
                <a:lnTo>
                  <a:pt x="11269336" y="0"/>
                </a:lnTo>
                <a:lnTo>
                  <a:pt x="11268645" y="511"/>
                </a:lnTo>
                <a:cubicBezTo>
                  <a:pt x="11257520" y="14091"/>
                  <a:pt x="11248967" y="32073"/>
                  <a:pt x="11230739" y="37096"/>
                </a:cubicBezTo>
                <a:cubicBezTo>
                  <a:pt x="11194283" y="47141"/>
                  <a:pt x="11124351" y="55013"/>
                  <a:pt x="11082485" y="78590"/>
                </a:cubicBezTo>
                <a:cubicBezTo>
                  <a:pt x="11064655" y="69818"/>
                  <a:pt x="11049588" y="97621"/>
                  <a:pt x="11031776" y="79197"/>
                </a:cubicBezTo>
                <a:cubicBezTo>
                  <a:pt x="11016683" y="85023"/>
                  <a:pt x="11009945" y="92832"/>
                  <a:pt x="10995894" y="83459"/>
                </a:cubicBezTo>
                <a:cubicBezTo>
                  <a:pt x="10971843" y="134740"/>
                  <a:pt x="10888992" y="106042"/>
                  <a:pt x="10861177" y="147419"/>
                </a:cubicBezTo>
                <a:cubicBezTo>
                  <a:pt x="10850370" y="129415"/>
                  <a:pt x="10807086" y="138624"/>
                  <a:pt x="10782732" y="135645"/>
                </a:cubicBezTo>
                <a:cubicBezTo>
                  <a:pt x="10869014" y="196205"/>
                  <a:pt x="10693356" y="147304"/>
                  <a:pt x="10660773" y="179312"/>
                </a:cubicBezTo>
                <a:cubicBezTo>
                  <a:pt x="10667385" y="121467"/>
                  <a:pt x="10595265" y="182241"/>
                  <a:pt x="10564442" y="160738"/>
                </a:cubicBezTo>
                <a:cubicBezTo>
                  <a:pt x="10544419" y="190949"/>
                  <a:pt x="10518436" y="167191"/>
                  <a:pt x="10490200" y="183533"/>
                </a:cubicBezTo>
                <a:cubicBezTo>
                  <a:pt x="10423905" y="202688"/>
                  <a:pt x="10362764" y="244779"/>
                  <a:pt x="10271351" y="243104"/>
                </a:cubicBezTo>
                <a:cubicBezTo>
                  <a:pt x="10247818" y="329775"/>
                  <a:pt x="10135674" y="303068"/>
                  <a:pt x="10061033" y="364937"/>
                </a:cubicBezTo>
                <a:cubicBezTo>
                  <a:pt x="10014289" y="383940"/>
                  <a:pt x="9930032" y="360289"/>
                  <a:pt x="9921770" y="406154"/>
                </a:cubicBezTo>
                <a:cubicBezTo>
                  <a:pt x="9894276" y="384665"/>
                  <a:pt x="9881945" y="430851"/>
                  <a:pt x="9858388" y="439489"/>
                </a:cubicBezTo>
                <a:cubicBezTo>
                  <a:pt x="9835642" y="426888"/>
                  <a:pt x="9828901" y="443125"/>
                  <a:pt x="9811914" y="449865"/>
                </a:cubicBezTo>
                <a:cubicBezTo>
                  <a:pt x="9801869" y="441287"/>
                  <a:pt x="9787055" y="444835"/>
                  <a:pt x="9784394" y="457816"/>
                </a:cubicBezTo>
                <a:cubicBezTo>
                  <a:pt x="9797169" y="483924"/>
                  <a:pt x="9656844" y="450179"/>
                  <a:pt x="9656836" y="469967"/>
                </a:cubicBezTo>
                <a:cubicBezTo>
                  <a:pt x="9589537" y="485301"/>
                  <a:pt x="9662097" y="527310"/>
                  <a:pt x="9561575" y="559978"/>
                </a:cubicBezTo>
                <a:cubicBezTo>
                  <a:pt x="9479149" y="599104"/>
                  <a:pt x="9215234" y="670585"/>
                  <a:pt x="9162278" y="704724"/>
                </a:cubicBezTo>
                <a:cubicBezTo>
                  <a:pt x="9173017" y="730567"/>
                  <a:pt x="9063215" y="727685"/>
                  <a:pt x="9062863" y="754656"/>
                </a:cubicBezTo>
                <a:cubicBezTo>
                  <a:pt x="9021608" y="774940"/>
                  <a:pt x="8924639" y="816390"/>
                  <a:pt x="8914746" y="826428"/>
                </a:cubicBezTo>
                <a:lnTo>
                  <a:pt x="8917778" y="835198"/>
                </a:lnTo>
                <a:lnTo>
                  <a:pt x="8905560" y="838358"/>
                </a:lnTo>
                <a:lnTo>
                  <a:pt x="8897564" y="834287"/>
                </a:lnTo>
                <a:lnTo>
                  <a:pt x="8878040" y="844150"/>
                </a:lnTo>
                <a:cubicBezTo>
                  <a:pt x="8861112" y="848992"/>
                  <a:pt x="8812843" y="856499"/>
                  <a:pt x="8795998" y="863337"/>
                </a:cubicBezTo>
                <a:cubicBezTo>
                  <a:pt x="8792888" y="873975"/>
                  <a:pt x="8786153" y="880792"/>
                  <a:pt x="8776970" y="885177"/>
                </a:cubicBezTo>
                <a:lnTo>
                  <a:pt x="8755719" y="889754"/>
                </a:lnTo>
                <a:lnTo>
                  <a:pt x="8743257" y="904723"/>
                </a:lnTo>
                <a:cubicBezTo>
                  <a:pt x="8737642" y="908108"/>
                  <a:pt x="8730651" y="908759"/>
                  <a:pt x="8721366" y="904711"/>
                </a:cubicBezTo>
                <a:cubicBezTo>
                  <a:pt x="8711895" y="915873"/>
                  <a:pt x="8676250" y="900745"/>
                  <a:pt x="8678353" y="926318"/>
                </a:cubicBezTo>
                <a:cubicBezTo>
                  <a:pt x="8658506" y="928813"/>
                  <a:pt x="8647569" y="933735"/>
                  <a:pt x="8636849" y="937900"/>
                </a:cubicBezTo>
                <a:lnTo>
                  <a:pt x="8620213" y="943068"/>
                </a:lnTo>
                <a:lnTo>
                  <a:pt x="8612581" y="952695"/>
                </a:lnTo>
                <a:cubicBezTo>
                  <a:pt x="8605836" y="959769"/>
                  <a:pt x="8598255" y="964412"/>
                  <a:pt x="8589038" y="963892"/>
                </a:cubicBezTo>
                <a:lnTo>
                  <a:pt x="8579950" y="960899"/>
                </a:lnTo>
                <a:cubicBezTo>
                  <a:pt x="8579740" y="962476"/>
                  <a:pt x="8579529" y="964053"/>
                  <a:pt x="8579319" y="965630"/>
                </a:cubicBezTo>
                <a:cubicBezTo>
                  <a:pt x="8579138" y="972972"/>
                  <a:pt x="8576531" y="980010"/>
                  <a:pt x="8547429" y="984506"/>
                </a:cubicBezTo>
                <a:cubicBezTo>
                  <a:pt x="8529238" y="1001725"/>
                  <a:pt x="8505565" y="1015840"/>
                  <a:pt x="8478704" y="1025490"/>
                </a:cubicBezTo>
                <a:cubicBezTo>
                  <a:pt x="8473109" y="1019545"/>
                  <a:pt x="8465819" y="1032194"/>
                  <a:pt x="8461421" y="1035512"/>
                </a:cubicBezTo>
                <a:cubicBezTo>
                  <a:pt x="8459739" y="1031087"/>
                  <a:pt x="8447663" y="1032074"/>
                  <a:pt x="8445003" y="1036851"/>
                </a:cubicBezTo>
                <a:cubicBezTo>
                  <a:pt x="8366593" y="1075951"/>
                  <a:pt x="8398773" y="1021402"/>
                  <a:pt x="8357350" y="1060213"/>
                </a:cubicBezTo>
                <a:cubicBezTo>
                  <a:pt x="8349366" y="1063843"/>
                  <a:pt x="8342208" y="1063367"/>
                  <a:pt x="8335565" y="1061151"/>
                </a:cubicBezTo>
                <a:lnTo>
                  <a:pt x="8325267" y="1055919"/>
                </a:lnTo>
                <a:lnTo>
                  <a:pt x="8293586" y="1076144"/>
                </a:lnTo>
                <a:cubicBezTo>
                  <a:pt x="8277595" y="1084193"/>
                  <a:pt x="8260401" y="1090863"/>
                  <a:pt x="8242405" y="1095960"/>
                </a:cubicBezTo>
                <a:cubicBezTo>
                  <a:pt x="8226373" y="1101227"/>
                  <a:pt x="8224213" y="1102052"/>
                  <a:pt x="8197391" y="1107746"/>
                </a:cubicBezTo>
                <a:cubicBezTo>
                  <a:pt x="8090266" y="1152133"/>
                  <a:pt x="8141491" y="1082372"/>
                  <a:pt x="8081474" y="1130125"/>
                </a:cubicBezTo>
                <a:cubicBezTo>
                  <a:pt x="8070634" y="1134173"/>
                  <a:pt x="8061619" y="1132810"/>
                  <a:pt x="8053585" y="1129169"/>
                </a:cubicBezTo>
                <a:lnTo>
                  <a:pt x="8038422" y="1119092"/>
                </a:lnTo>
                <a:lnTo>
                  <a:pt x="8029450" y="1125592"/>
                </a:lnTo>
                <a:cubicBezTo>
                  <a:pt x="7992226" y="1133484"/>
                  <a:pt x="7978616" y="1122765"/>
                  <a:pt x="7959552" y="1140188"/>
                </a:cubicBezTo>
                <a:cubicBezTo>
                  <a:pt x="7922008" y="1119572"/>
                  <a:pt x="7937737" y="1141786"/>
                  <a:pt x="7914188" y="1150862"/>
                </a:cubicBezTo>
                <a:cubicBezTo>
                  <a:pt x="7896037" y="1160155"/>
                  <a:pt x="7933463" y="1163411"/>
                  <a:pt x="7914918" y="1168758"/>
                </a:cubicBezTo>
                <a:cubicBezTo>
                  <a:pt x="7893102" y="1165887"/>
                  <a:pt x="7898453" y="1187420"/>
                  <a:pt x="7875510" y="1183153"/>
                </a:cubicBezTo>
                <a:cubicBezTo>
                  <a:pt x="7877354" y="1165743"/>
                  <a:pt x="7834286" y="1194789"/>
                  <a:pt x="7829932" y="1180782"/>
                </a:cubicBezTo>
                <a:cubicBezTo>
                  <a:pt x="7816047" y="1204874"/>
                  <a:pt x="7801901" y="1181513"/>
                  <a:pt x="7779182" y="1192665"/>
                </a:cubicBezTo>
                <a:cubicBezTo>
                  <a:pt x="7769446" y="1202686"/>
                  <a:pt x="7761564" y="1205661"/>
                  <a:pt x="7748774" y="1199586"/>
                </a:cubicBezTo>
                <a:cubicBezTo>
                  <a:pt x="7704339" y="1247771"/>
                  <a:pt x="7717626" y="1207638"/>
                  <a:pt x="7671846" y="1231966"/>
                </a:cubicBezTo>
                <a:cubicBezTo>
                  <a:pt x="7632956" y="1255682"/>
                  <a:pt x="7587383" y="1275180"/>
                  <a:pt x="7554146" y="1319748"/>
                </a:cubicBezTo>
                <a:cubicBezTo>
                  <a:pt x="7548775" y="1331557"/>
                  <a:pt x="7531272" y="1339155"/>
                  <a:pt x="7515052" y="1336718"/>
                </a:cubicBezTo>
                <a:cubicBezTo>
                  <a:pt x="7512260" y="1336298"/>
                  <a:pt x="7509613" y="1335590"/>
                  <a:pt x="7507193" y="1334617"/>
                </a:cubicBezTo>
                <a:cubicBezTo>
                  <a:pt x="7488273" y="1365207"/>
                  <a:pt x="7468925" y="1356298"/>
                  <a:pt x="7461694" y="1375866"/>
                </a:cubicBezTo>
                <a:cubicBezTo>
                  <a:pt x="7422434" y="1391917"/>
                  <a:pt x="7384603" y="1382819"/>
                  <a:pt x="7377571" y="1400128"/>
                </a:cubicBezTo>
                <a:cubicBezTo>
                  <a:pt x="7356236" y="1403926"/>
                  <a:pt x="7322509" y="1393138"/>
                  <a:pt x="7311261" y="1412652"/>
                </a:cubicBezTo>
                <a:cubicBezTo>
                  <a:pt x="7305349" y="1400071"/>
                  <a:pt x="7289966" y="1428039"/>
                  <a:pt x="7275307" y="1422171"/>
                </a:cubicBezTo>
                <a:cubicBezTo>
                  <a:pt x="7264529" y="1416601"/>
                  <a:pt x="7257348" y="1423786"/>
                  <a:pt x="7247783" y="1426330"/>
                </a:cubicBezTo>
                <a:cubicBezTo>
                  <a:pt x="7233839" y="1423056"/>
                  <a:pt x="7194363" y="1442037"/>
                  <a:pt x="7185047" y="1451812"/>
                </a:cubicBezTo>
                <a:cubicBezTo>
                  <a:pt x="7164447" y="1483396"/>
                  <a:pt x="7101577" y="1475742"/>
                  <a:pt x="7084117" y="1500281"/>
                </a:cubicBezTo>
                <a:cubicBezTo>
                  <a:pt x="7076899" y="1504821"/>
                  <a:pt x="7069494" y="1507565"/>
                  <a:pt x="7062011" y="1509183"/>
                </a:cubicBezTo>
                <a:lnTo>
                  <a:pt x="7040555" y="1511207"/>
                </a:lnTo>
                <a:lnTo>
                  <a:pt x="7033438" y="1506772"/>
                </a:lnTo>
                <a:lnTo>
                  <a:pt x="7020886" y="1510764"/>
                </a:lnTo>
                <a:lnTo>
                  <a:pt x="7017033" y="1510650"/>
                </a:lnTo>
                <a:lnTo>
                  <a:pt x="6995460" y="1511173"/>
                </a:lnTo>
                <a:cubicBezTo>
                  <a:pt x="7010208" y="1537643"/>
                  <a:pt x="6938512" y="1522467"/>
                  <a:pt x="6962144" y="1541508"/>
                </a:cubicBezTo>
                <a:cubicBezTo>
                  <a:pt x="6926351" y="1550586"/>
                  <a:pt x="6958236" y="1566326"/>
                  <a:pt x="6910674" y="1554793"/>
                </a:cubicBezTo>
                <a:cubicBezTo>
                  <a:pt x="6859225" y="1589274"/>
                  <a:pt x="6769015" y="1598548"/>
                  <a:pt x="6732152" y="1642538"/>
                </a:cubicBezTo>
                <a:cubicBezTo>
                  <a:pt x="6734901" y="1628031"/>
                  <a:pt x="6709146" y="1622413"/>
                  <a:pt x="6694106" y="1632377"/>
                </a:cubicBezTo>
                <a:cubicBezTo>
                  <a:pt x="6702628" y="1575914"/>
                  <a:pt x="6638899" y="1692862"/>
                  <a:pt x="6617223" y="1659889"/>
                </a:cubicBezTo>
                <a:cubicBezTo>
                  <a:pt x="6623246" y="1693349"/>
                  <a:pt x="6561228" y="1764690"/>
                  <a:pt x="6521138" y="1744340"/>
                </a:cubicBezTo>
                <a:cubicBezTo>
                  <a:pt x="6469831" y="1761656"/>
                  <a:pt x="6438109" y="1796731"/>
                  <a:pt x="6380677" y="1796883"/>
                </a:cubicBezTo>
                <a:cubicBezTo>
                  <a:pt x="6379865" y="1801686"/>
                  <a:pt x="6377810" y="1805986"/>
                  <a:pt x="6374897" y="1809910"/>
                </a:cubicBezTo>
                <a:lnTo>
                  <a:pt x="6364545" y="1820090"/>
                </a:lnTo>
                <a:lnTo>
                  <a:pt x="6362126" y="1819991"/>
                </a:lnTo>
                <a:cubicBezTo>
                  <a:pt x="6353055" y="1821720"/>
                  <a:pt x="6348796" y="1824537"/>
                  <a:pt x="6346673" y="1827824"/>
                </a:cubicBezTo>
                <a:lnTo>
                  <a:pt x="6345588" y="1832232"/>
                </a:lnTo>
                <a:lnTo>
                  <a:pt x="6335708" y="1838451"/>
                </a:lnTo>
                <a:lnTo>
                  <a:pt x="6318182" y="1852975"/>
                </a:lnTo>
                <a:lnTo>
                  <a:pt x="6313084" y="1853561"/>
                </a:lnTo>
                <a:lnTo>
                  <a:pt x="6283816" y="1872148"/>
                </a:lnTo>
                <a:lnTo>
                  <a:pt x="6282550" y="1871392"/>
                </a:lnTo>
                <a:cubicBezTo>
                  <a:pt x="6279041" y="1870121"/>
                  <a:pt x="6275192" y="1869982"/>
                  <a:pt x="6270527" y="1872208"/>
                </a:cubicBezTo>
                <a:cubicBezTo>
                  <a:pt x="6265029" y="1853962"/>
                  <a:pt x="6262790" y="1867903"/>
                  <a:pt x="6249518" y="1876079"/>
                </a:cubicBezTo>
                <a:cubicBezTo>
                  <a:pt x="6238019" y="1849564"/>
                  <a:pt x="6207959" y="1881750"/>
                  <a:pt x="6190386" y="1872478"/>
                </a:cubicBezTo>
                <a:cubicBezTo>
                  <a:pt x="6180893" y="1879083"/>
                  <a:pt x="6170646" y="1885584"/>
                  <a:pt x="6159777" y="1891745"/>
                </a:cubicBezTo>
                <a:lnTo>
                  <a:pt x="6153131" y="1895079"/>
                </a:lnTo>
                <a:lnTo>
                  <a:pt x="6152798" y="1894920"/>
                </a:lnTo>
                <a:cubicBezTo>
                  <a:pt x="6150925" y="1895166"/>
                  <a:pt x="6148578" y="1896082"/>
                  <a:pt x="6145388" y="1897990"/>
                </a:cubicBezTo>
                <a:lnTo>
                  <a:pt x="6141014" y="1901155"/>
                </a:lnTo>
                <a:lnTo>
                  <a:pt x="6128122" y="1907623"/>
                </a:lnTo>
                <a:lnTo>
                  <a:pt x="6122351" y="1908359"/>
                </a:lnTo>
                <a:cubicBezTo>
                  <a:pt x="6099508" y="1905910"/>
                  <a:pt x="6088334" y="1869006"/>
                  <a:pt x="6064750" y="1896394"/>
                </a:cubicBezTo>
                <a:cubicBezTo>
                  <a:pt x="6025977" y="1903785"/>
                  <a:pt x="5997095" y="1889190"/>
                  <a:pt x="5964230" y="1910038"/>
                </a:cubicBezTo>
                <a:cubicBezTo>
                  <a:pt x="5927910" y="1916874"/>
                  <a:pt x="5894873" y="1914928"/>
                  <a:pt x="5865399" y="1926966"/>
                </a:cubicBezTo>
                <a:cubicBezTo>
                  <a:pt x="5851644" y="1923038"/>
                  <a:pt x="5839380" y="1922808"/>
                  <a:pt x="5829951" y="1934755"/>
                </a:cubicBezTo>
                <a:cubicBezTo>
                  <a:pt x="5795498" y="1938369"/>
                  <a:pt x="5784532" y="1926246"/>
                  <a:pt x="5765285" y="1941322"/>
                </a:cubicBezTo>
                <a:cubicBezTo>
                  <a:pt x="5741789" y="1922874"/>
                  <a:pt x="5742385" y="1931607"/>
                  <a:pt x="5734750" y="1939793"/>
                </a:cubicBezTo>
                <a:lnTo>
                  <a:pt x="5733569" y="1940505"/>
                </a:lnTo>
                <a:lnTo>
                  <a:pt x="5730329" y="1937845"/>
                </a:lnTo>
                <a:lnTo>
                  <a:pt x="5724661" y="1937455"/>
                </a:lnTo>
                <a:lnTo>
                  <a:pt x="5710186" y="1941370"/>
                </a:lnTo>
                <a:lnTo>
                  <a:pt x="5704910" y="1943663"/>
                </a:lnTo>
                <a:cubicBezTo>
                  <a:pt x="5701213" y="1944937"/>
                  <a:pt x="5698678" y="1945391"/>
                  <a:pt x="5696836" y="1945271"/>
                </a:cubicBezTo>
                <a:lnTo>
                  <a:pt x="5696583" y="1945050"/>
                </a:lnTo>
                <a:lnTo>
                  <a:pt x="5689123" y="1947067"/>
                </a:lnTo>
                <a:cubicBezTo>
                  <a:pt x="5676655" y="1951072"/>
                  <a:pt x="5664639" y="1955533"/>
                  <a:pt x="5653291" y="1960245"/>
                </a:cubicBezTo>
                <a:cubicBezTo>
                  <a:pt x="5640346" y="1947636"/>
                  <a:pt x="5600180" y="1973739"/>
                  <a:pt x="5599385" y="1945198"/>
                </a:cubicBezTo>
                <a:cubicBezTo>
                  <a:pt x="5583913" y="1950736"/>
                  <a:pt x="5576590" y="1964134"/>
                  <a:pt x="5578300" y="1944963"/>
                </a:cubicBezTo>
                <a:cubicBezTo>
                  <a:pt x="5573104" y="1946266"/>
                  <a:pt x="5569560" y="1945382"/>
                  <a:pt x="5566758" y="1943441"/>
                </a:cubicBezTo>
                <a:lnTo>
                  <a:pt x="5565857" y="1942445"/>
                </a:lnTo>
                <a:lnTo>
                  <a:pt x="5531534" y="1955208"/>
                </a:lnTo>
                <a:lnTo>
                  <a:pt x="5526552" y="1954799"/>
                </a:lnTo>
                <a:lnTo>
                  <a:pt x="5504723" y="1965811"/>
                </a:lnTo>
                <a:lnTo>
                  <a:pt x="5493156" y="1970063"/>
                </a:lnTo>
                <a:lnTo>
                  <a:pt x="5490486" y="1974227"/>
                </a:lnTo>
                <a:cubicBezTo>
                  <a:pt x="5487271" y="1977077"/>
                  <a:pt x="5482233" y="1979045"/>
                  <a:pt x="5473107" y="1979001"/>
                </a:cubicBezTo>
                <a:lnTo>
                  <a:pt x="5470885" y="1978432"/>
                </a:lnTo>
                <a:lnTo>
                  <a:pt x="5457393" y="1986525"/>
                </a:lnTo>
                <a:cubicBezTo>
                  <a:pt x="5453194" y="1989853"/>
                  <a:pt x="5449663" y="1993721"/>
                  <a:pt x="5447102" y="1998329"/>
                </a:cubicBezTo>
                <a:cubicBezTo>
                  <a:pt x="5386283" y="2017364"/>
                  <a:pt x="5223545" y="2015483"/>
                  <a:pt x="5159151" y="2029640"/>
                </a:cubicBezTo>
                <a:cubicBezTo>
                  <a:pt x="5141359" y="2036610"/>
                  <a:pt x="5090827" y="2076822"/>
                  <a:pt x="5098838" y="2062961"/>
                </a:cubicBezTo>
                <a:cubicBezTo>
                  <a:pt x="5047883" y="2099457"/>
                  <a:pt x="4922007" y="2111466"/>
                  <a:pt x="4860988" y="2135698"/>
                </a:cubicBezTo>
                <a:cubicBezTo>
                  <a:pt x="4805413" y="2152292"/>
                  <a:pt x="4784714" y="2158665"/>
                  <a:pt x="4765388" y="2162525"/>
                </a:cubicBezTo>
                <a:cubicBezTo>
                  <a:pt x="4758560" y="2161978"/>
                  <a:pt x="4751823" y="2160531"/>
                  <a:pt x="4745033" y="2158859"/>
                </a:cubicBezTo>
                <a:lnTo>
                  <a:pt x="4741475" y="2157998"/>
                </a:lnTo>
                <a:lnTo>
                  <a:pt x="4728247" y="2159526"/>
                </a:lnTo>
                <a:lnTo>
                  <a:pt x="4723263" y="2153742"/>
                </a:lnTo>
                <a:lnTo>
                  <a:pt x="4593061" y="2171597"/>
                </a:lnTo>
                <a:lnTo>
                  <a:pt x="4405765" y="2199902"/>
                </a:lnTo>
                <a:cubicBezTo>
                  <a:pt x="4403942" y="2198353"/>
                  <a:pt x="4402457" y="2196614"/>
                  <a:pt x="4401354" y="2194745"/>
                </a:cubicBezTo>
                <a:lnTo>
                  <a:pt x="4366646" y="2198564"/>
                </a:lnTo>
                <a:lnTo>
                  <a:pt x="4354009" y="2204984"/>
                </a:lnTo>
                <a:lnTo>
                  <a:pt x="4348284" y="2205270"/>
                </a:lnTo>
                <a:lnTo>
                  <a:pt x="4333906" y="2205251"/>
                </a:lnTo>
                <a:cubicBezTo>
                  <a:pt x="4326429" y="2204713"/>
                  <a:pt x="4318024" y="2203940"/>
                  <a:pt x="4308819" y="2203822"/>
                </a:cubicBezTo>
                <a:lnTo>
                  <a:pt x="4301210" y="2204456"/>
                </a:lnTo>
                <a:lnTo>
                  <a:pt x="4283095" y="2198177"/>
                </a:lnTo>
                <a:cubicBezTo>
                  <a:pt x="4269863" y="2193337"/>
                  <a:pt x="4259612" y="2190345"/>
                  <a:pt x="4250119" y="2196342"/>
                </a:cubicBezTo>
                <a:cubicBezTo>
                  <a:pt x="4230702" y="2190559"/>
                  <a:pt x="4213171" y="2166890"/>
                  <a:pt x="4189203" y="2178994"/>
                </a:cubicBezTo>
                <a:cubicBezTo>
                  <a:pt x="4194512" y="2165594"/>
                  <a:pt x="4160734" y="2183257"/>
                  <a:pt x="4154035" y="2171950"/>
                </a:cubicBezTo>
                <a:cubicBezTo>
                  <a:pt x="4150098" y="2162547"/>
                  <a:pt x="4138934" y="2165714"/>
                  <a:pt x="4129569" y="2163850"/>
                </a:cubicBezTo>
                <a:cubicBezTo>
                  <a:pt x="4121391" y="2155090"/>
                  <a:pt x="4076089" y="2154737"/>
                  <a:pt x="4061250" y="2159236"/>
                </a:cubicBezTo>
                <a:cubicBezTo>
                  <a:pt x="4020618" y="2177811"/>
                  <a:pt x="3978175" y="2144465"/>
                  <a:pt x="3945480" y="2158279"/>
                </a:cubicBezTo>
                <a:cubicBezTo>
                  <a:pt x="3936362" y="2159139"/>
                  <a:pt x="3928502" y="2158369"/>
                  <a:pt x="3921468" y="2156588"/>
                </a:cubicBezTo>
                <a:lnTo>
                  <a:pt x="3903348" y="2149220"/>
                </a:lnTo>
                <a:lnTo>
                  <a:pt x="3901342" y="2142355"/>
                </a:lnTo>
                <a:lnTo>
                  <a:pt x="3888539" y="2140476"/>
                </a:lnTo>
                <a:lnTo>
                  <a:pt x="3885662" y="2138740"/>
                </a:lnTo>
                <a:cubicBezTo>
                  <a:pt x="3880178" y="2135398"/>
                  <a:pt x="3874645" y="2132286"/>
                  <a:pt x="3868627" y="2130023"/>
                </a:cubicBezTo>
                <a:cubicBezTo>
                  <a:pt x="3859240" y="2159198"/>
                  <a:pt x="3815892" y="2115590"/>
                  <a:pt x="3819177" y="2142111"/>
                </a:cubicBezTo>
                <a:cubicBezTo>
                  <a:pt x="3784478" y="2134756"/>
                  <a:pt x="3796708" y="2161930"/>
                  <a:pt x="3769100" y="2131731"/>
                </a:cubicBezTo>
                <a:cubicBezTo>
                  <a:pt x="3702423" y="2139704"/>
                  <a:pt x="3625642" y="2109386"/>
                  <a:pt x="3562752" y="2131785"/>
                </a:cubicBezTo>
                <a:cubicBezTo>
                  <a:pt x="3576244" y="2120400"/>
                  <a:pt x="3560801" y="2104591"/>
                  <a:pt x="3541402" y="2106821"/>
                </a:cubicBezTo>
                <a:cubicBezTo>
                  <a:pt x="3592232" y="2061584"/>
                  <a:pt x="3356194" y="2115384"/>
                  <a:pt x="3365341" y="2077638"/>
                </a:cubicBezTo>
                <a:cubicBezTo>
                  <a:pt x="3303594" y="2079161"/>
                  <a:pt x="3221644" y="2111487"/>
                  <a:pt x="3170922" y="2115957"/>
                </a:cubicBezTo>
                <a:cubicBezTo>
                  <a:pt x="3166532" y="2119769"/>
                  <a:pt x="3161579" y="2122617"/>
                  <a:pt x="3156256" y="2124773"/>
                </a:cubicBezTo>
                <a:lnTo>
                  <a:pt x="3140298" y="2129182"/>
                </a:lnTo>
                <a:lnTo>
                  <a:pt x="3138514" y="2128069"/>
                </a:lnTo>
                <a:cubicBezTo>
                  <a:pt x="3130169" y="2125710"/>
                  <a:pt x="3124679" y="2126336"/>
                  <a:pt x="3120467" y="2128281"/>
                </a:cubicBezTo>
                <a:lnTo>
                  <a:pt x="3116175" y="2131633"/>
                </a:lnTo>
                <a:lnTo>
                  <a:pt x="3103685" y="2132814"/>
                </a:lnTo>
                <a:lnTo>
                  <a:pt x="3078794" y="2137935"/>
                </a:lnTo>
                <a:lnTo>
                  <a:pt x="3074407" y="2136274"/>
                </a:lnTo>
                <a:lnTo>
                  <a:pt x="3037285" y="2139919"/>
                </a:lnTo>
                <a:lnTo>
                  <a:pt x="3036901" y="2138726"/>
                </a:lnTo>
                <a:cubicBezTo>
                  <a:pt x="3035193" y="2136135"/>
                  <a:pt x="3032337" y="2134379"/>
                  <a:pt x="3026996" y="2134322"/>
                </a:cubicBezTo>
                <a:cubicBezTo>
                  <a:pt x="3037063" y="2116196"/>
                  <a:pt x="3024412" y="2127308"/>
                  <a:pt x="3007772" y="2128742"/>
                </a:cubicBezTo>
                <a:cubicBezTo>
                  <a:pt x="3019697" y="2100910"/>
                  <a:pt x="2971305" y="2115987"/>
                  <a:pt x="2965030" y="2100494"/>
                </a:cubicBezTo>
                <a:cubicBezTo>
                  <a:pt x="2952539" y="2102174"/>
                  <a:pt x="2939545" y="2103445"/>
                  <a:pt x="2926342" y="2104155"/>
                </a:cubicBezTo>
                <a:lnTo>
                  <a:pt x="2918608" y="2104215"/>
                </a:lnTo>
                <a:cubicBezTo>
                  <a:pt x="2918564" y="2104122"/>
                  <a:pt x="2918519" y="2104030"/>
                  <a:pt x="2918475" y="2103937"/>
                </a:cubicBezTo>
                <a:cubicBezTo>
                  <a:pt x="2916840" y="2103354"/>
                  <a:pt x="2914314" y="2103149"/>
                  <a:pt x="2910360" y="2103444"/>
                </a:cubicBezTo>
                <a:lnTo>
                  <a:pt x="2904507" y="2104326"/>
                </a:lnTo>
                <a:lnTo>
                  <a:pt x="2889503" y="2104443"/>
                </a:lnTo>
                <a:lnTo>
                  <a:pt x="2884480" y="2102626"/>
                </a:lnTo>
                <a:lnTo>
                  <a:pt x="2882689" y="2099228"/>
                </a:lnTo>
                <a:lnTo>
                  <a:pt x="2881291" y="2099618"/>
                </a:lnTo>
                <a:cubicBezTo>
                  <a:pt x="2870663" y="2105606"/>
                  <a:pt x="2867338" y="2114210"/>
                  <a:pt x="2853979" y="2090388"/>
                </a:cubicBezTo>
                <a:cubicBezTo>
                  <a:pt x="2829652" y="2100099"/>
                  <a:pt x="2824975" y="2085577"/>
                  <a:pt x="2791790" y="2080332"/>
                </a:cubicBezTo>
                <a:cubicBezTo>
                  <a:pt x="2777850" y="2089504"/>
                  <a:pt x="2766709" y="2086170"/>
                  <a:pt x="2755844" y="2078874"/>
                </a:cubicBezTo>
                <a:cubicBezTo>
                  <a:pt x="2723488" y="2083049"/>
                  <a:pt x="2694065" y="2072780"/>
                  <a:pt x="2657742" y="2070179"/>
                </a:cubicBezTo>
                <a:cubicBezTo>
                  <a:pt x="2618372" y="2082020"/>
                  <a:pt x="2598368" y="2060559"/>
                  <a:pt x="2559549" y="2057873"/>
                </a:cubicBezTo>
                <a:cubicBezTo>
                  <a:pt x="2525789" y="2078403"/>
                  <a:pt x="2531908" y="2039838"/>
                  <a:pt x="2512054" y="2031671"/>
                </a:cubicBezTo>
                <a:lnTo>
                  <a:pt x="2506437" y="2030918"/>
                </a:lnTo>
                <a:lnTo>
                  <a:pt x="2491752" y="2033906"/>
                </a:lnTo>
                <a:lnTo>
                  <a:pt x="2486338" y="2035862"/>
                </a:lnTo>
                <a:cubicBezTo>
                  <a:pt x="2482568" y="2036899"/>
                  <a:pt x="2480011" y="2037191"/>
                  <a:pt x="2478186" y="2036953"/>
                </a:cubicBezTo>
                <a:lnTo>
                  <a:pt x="2477950" y="2036715"/>
                </a:lnTo>
                <a:lnTo>
                  <a:pt x="2470381" y="2038256"/>
                </a:lnTo>
                <a:cubicBezTo>
                  <a:pt x="2457686" y="2041461"/>
                  <a:pt x="2445410" y="2045155"/>
                  <a:pt x="2433781" y="2049140"/>
                </a:cubicBezTo>
                <a:cubicBezTo>
                  <a:pt x="2421781" y="2035703"/>
                  <a:pt x="2379959" y="2059234"/>
                  <a:pt x="2381172" y="2030645"/>
                </a:cubicBezTo>
                <a:cubicBezTo>
                  <a:pt x="2365380" y="2035192"/>
                  <a:pt x="2357148" y="2048120"/>
                  <a:pt x="2360198" y="2029059"/>
                </a:cubicBezTo>
                <a:cubicBezTo>
                  <a:pt x="2354933" y="2030031"/>
                  <a:pt x="2351467" y="2028919"/>
                  <a:pt x="2348815" y="2026798"/>
                </a:cubicBezTo>
                <a:lnTo>
                  <a:pt x="2347988" y="2025745"/>
                </a:lnTo>
                <a:lnTo>
                  <a:pt x="2312920" y="2036311"/>
                </a:lnTo>
                <a:lnTo>
                  <a:pt x="2307986" y="2035583"/>
                </a:lnTo>
                <a:lnTo>
                  <a:pt x="2285481" y="2045197"/>
                </a:lnTo>
                <a:lnTo>
                  <a:pt x="2273666" y="2048710"/>
                </a:lnTo>
                <a:lnTo>
                  <a:pt x="2270719" y="2052702"/>
                </a:lnTo>
                <a:cubicBezTo>
                  <a:pt x="2267315" y="2055347"/>
                  <a:pt x="2262161" y="2056992"/>
                  <a:pt x="2253080" y="2056363"/>
                </a:cubicBezTo>
                <a:lnTo>
                  <a:pt x="2250906" y="2055654"/>
                </a:lnTo>
                <a:lnTo>
                  <a:pt x="2236905" y="2062882"/>
                </a:lnTo>
                <a:cubicBezTo>
                  <a:pt x="2232493" y="2065942"/>
                  <a:pt x="2228705" y="2069583"/>
                  <a:pt x="2225830" y="2074027"/>
                </a:cubicBezTo>
                <a:cubicBezTo>
                  <a:pt x="2173117" y="2059597"/>
                  <a:pt x="2128486" y="2085502"/>
                  <a:pt x="2073776" y="2089244"/>
                </a:cubicBezTo>
                <a:cubicBezTo>
                  <a:pt x="2046050" y="2059365"/>
                  <a:pt x="1957570" y="2112693"/>
                  <a:pt x="1948256" y="2146616"/>
                </a:cubicBezTo>
                <a:cubicBezTo>
                  <a:pt x="1943005" y="2109192"/>
                  <a:pt x="1832736" y="2206239"/>
                  <a:pt x="1865582" y="2153738"/>
                </a:cubicBezTo>
                <a:cubicBezTo>
                  <a:pt x="1847376" y="2159567"/>
                  <a:pt x="1826258" y="2147592"/>
                  <a:pt x="1835210" y="2134244"/>
                </a:cubicBezTo>
                <a:cubicBezTo>
                  <a:pt x="1781916" y="2167476"/>
                  <a:pt x="1695112" y="2153556"/>
                  <a:pt x="1632661" y="2173882"/>
                </a:cubicBezTo>
                <a:cubicBezTo>
                  <a:pt x="1594177" y="2150642"/>
                  <a:pt x="1616426" y="2173975"/>
                  <a:pt x="1579590" y="2173680"/>
                </a:cubicBezTo>
                <a:cubicBezTo>
                  <a:pt x="1592812" y="2198112"/>
                  <a:pt x="1533818" y="2165220"/>
                  <a:pt x="1535601" y="2194590"/>
                </a:cubicBezTo>
                <a:cubicBezTo>
                  <a:pt x="1528840" y="2193608"/>
                  <a:pt x="1522236" y="2191728"/>
                  <a:pt x="1515594" y="2189622"/>
                </a:cubicBezTo>
                <a:lnTo>
                  <a:pt x="1512113" y="2188534"/>
                </a:lnTo>
                <a:lnTo>
                  <a:pt x="1498838" y="2189213"/>
                </a:lnTo>
                <a:lnTo>
                  <a:pt x="1494279" y="2183112"/>
                </a:lnTo>
                <a:lnTo>
                  <a:pt x="1473714" y="2179625"/>
                </a:lnTo>
                <a:cubicBezTo>
                  <a:pt x="1466138" y="2179292"/>
                  <a:pt x="1458132" y="2180071"/>
                  <a:pt x="1449503" y="2182633"/>
                </a:cubicBezTo>
                <a:lnTo>
                  <a:pt x="1266687" y="2212688"/>
                </a:lnTo>
                <a:cubicBezTo>
                  <a:pt x="1256792" y="2212722"/>
                  <a:pt x="1247024" y="2217857"/>
                  <a:pt x="1239614" y="2209727"/>
                </a:cubicBezTo>
                <a:cubicBezTo>
                  <a:pt x="1228778" y="2200326"/>
                  <a:pt x="1202276" y="2223497"/>
                  <a:pt x="1202436" y="2209817"/>
                </a:cubicBezTo>
                <a:cubicBezTo>
                  <a:pt x="1183471" y="2225854"/>
                  <a:pt x="1157340" y="2206849"/>
                  <a:pt x="1136097" y="2205112"/>
                </a:cubicBezTo>
                <a:cubicBezTo>
                  <a:pt x="1100396" y="2209415"/>
                  <a:pt x="1013922" y="2231219"/>
                  <a:pt x="988232" y="2235635"/>
                </a:cubicBezTo>
                <a:cubicBezTo>
                  <a:pt x="986445" y="2234079"/>
                  <a:pt x="984332" y="2232722"/>
                  <a:pt x="981959" y="2231607"/>
                </a:cubicBezTo>
                <a:cubicBezTo>
                  <a:pt x="968170" y="2225130"/>
                  <a:pt x="948759" y="2228043"/>
                  <a:pt x="938600" y="2238113"/>
                </a:cubicBezTo>
                <a:cubicBezTo>
                  <a:pt x="888371" y="2272824"/>
                  <a:pt x="837950" y="2280135"/>
                  <a:pt x="791788" y="2293224"/>
                </a:cubicBezTo>
                <a:cubicBezTo>
                  <a:pt x="739035" y="2305159"/>
                  <a:pt x="769009" y="2269676"/>
                  <a:pt x="706914" y="2305046"/>
                </a:cubicBezTo>
                <a:cubicBezTo>
                  <a:pt x="697882" y="2295919"/>
                  <a:pt x="689339" y="2296797"/>
                  <a:pt x="675971" y="2304030"/>
                </a:cubicBezTo>
                <a:cubicBezTo>
                  <a:pt x="650201" y="2309060"/>
                  <a:pt x="647591" y="2282853"/>
                  <a:pt x="624180" y="2302650"/>
                </a:cubicBezTo>
                <a:cubicBezTo>
                  <a:pt x="626400" y="2287987"/>
                  <a:pt x="574045" y="2305175"/>
                  <a:pt x="583453" y="2288788"/>
                </a:cubicBezTo>
                <a:cubicBezTo>
                  <a:pt x="564313" y="2278832"/>
                  <a:pt x="559671" y="2301039"/>
                  <a:pt x="540946" y="2292721"/>
                </a:cubicBezTo>
                <a:cubicBezTo>
                  <a:pt x="521576" y="2293191"/>
                  <a:pt x="554439" y="2305843"/>
                  <a:pt x="533680" y="2310233"/>
                </a:cubicBezTo>
                <a:cubicBezTo>
                  <a:pt x="508069" y="2313043"/>
                  <a:pt x="512638" y="2338541"/>
                  <a:pt x="487366" y="2309053"/>
                </a:cubicBezTo>
                <a:cubicBezTo>
                  <a:pt x="462164" y="2321083"/>
                  <a:pt x="454441" y="2307251"/>
                  <a:pt x="416820" y="2305443"/>
                </a:cubicBezTo>
                <a:cubicBezTo>
                  <a:pt x="403012" y="2315890"/>
                  <a:pt x="390105" y="2313733"/>
                  <a:pt x="376805" y="2307647"/>
                </a:cubicBezTo>
                <a:cubicBezTo>
                  <a:pt x="341751" y="2315035"/>
                  <a:pt x="307408" y="2307897"/>
                  <a:pt x="266777" y="2309012"/>
                </a:cubicBezTo>
                <a:cubicBezTo>
                  <a:pt x="225310" y="2324664"/>
                  <a:pt x="199419" y="2305548"/>
                  <a:pt x="156013" y="2306832"/>
                </a:cubicBezTo>
                <a:cubicBezTo>
                  <a:pt x="117457" y="2333851"/>
                  <a:pt x="122965" y="2279562"/>
                  <a:pt x="87258" y="2285511"/>
                </a:cubicBezTo>
                <a:cubicBezTo>
                  <a:pt x="38977" y="2309189"/>
                  <a:pt x="74043" y="2277969"/>
                  <a:pt x="23798" y="2281822"/>
                </a:cubicBezTo>
                <a:lnTo>
                  <a:pt x="0" y="2285369"/>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123" name="Freeform: Shape 122">
            <a:extLst>
              <a:ext uri="{FF2B5EF4-FFF2-40B4-BE49-F238E27FC236}">
                <a16:creationId xmlns:a16="http://schemas.microsoft.com/office/drawing/2014/main" id="{CFDF195F-784B-4D00-8C92-6FC1B0499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7088" y="6277971"/>
            <a:ext cx="6884912" cy="580030"/>
          </a:xfrm>
          <a:custGeom>
            <a:avLst/>
            <a:gdLst>
              <a:gd name="connsiteX0" fmla="*/ 6884912 w 6884912"/>
              <a:gd name="connsiteY0" fmla="*/ 0 h 1161397"/>
              <a:gd name="connsiteX1" fmla="*/ 6884912 w 6884912"/>
              <a:gd name="connsiteY1" fmla="*/ 1161397 h 1161397"/>
              <a:gd name="connsiteX2" fmla="*/ 0 w 6884912"/>
              <a:gd name="connsiteY2" fmla="*/ 1161397 h 1161397"/>
              <a:gd name="connsiteX3" fmla="*/ 27135 w 6884912"/>
              <a:gd name="connsiteY3" fmla="*/ 1147460 h 1161397"/>
              <a:gd name="connsiteX4" fmla="*/ 115388 w 6884912"/>
              <a:gd name="connsiteY4" fmla="*/ 1159043 h 1161397"/>
              <a:gd name="connsiteX5" fmla="*/ 119094 w 6884912"/>
              <a:gd name="connsiteY5" fmla="*/ 1148463 h 1161397"/>
              <a:gd name="connsiteX6" fmla="*/ 171824 w 6884912"/>
              <a:gd name="connsiteY6" fmla="*/ 1133224 h 1161397"/>
              <a:gd name="connsiteX7" fmla="*/ 376455 w 6884912"/>
              <a:gd name="connsiteY7" fmla="*/ 1137381 h 1161397"/>
              <a:gd name="connsiteX8" fmla="*/ 478946 w 6884912"/>
              <a:gd name="connsiteY8" fmla="*/ 1106011 h 1161397"/>
              <a:gd name="connsiteX9" fmla="*/ 512111 w 6884912"/>
              <a:gd name="connsiteY9" fmla="*/ 1085599 h 1161397"/>
              <a:gd name="connsiteX10" fmla="*/ 567875 w 6884912"/>
              <a:gd name="connsiteY10" fmla="*/ 1051976 h 1161397"/>
              <a:gd name="connsiteX11" fmla="*/ 601644 w 6884912"/>
              <a:gd name="connsiteY11" fmla="*/ 1003997 h 1161397"/>
              <a:gd name="connsiteX12" fmla="*/ 651408 w 6884912"/>
              <a:gd name="connsiteY12" fmla="*/ 984938 h 1161397"/>
              <a:gd name="connsiteX13" fmla="*/ 673197 w 6884912"/>
              <a:gd name="connsiteY13" fmla="*/ 1010060 h 1161397"/>
              <a:gd name="connsiteX14" fmla="*/ 723108 w 6884912"/>
              <a:gd name="connsiteY14" fmla="*/ 980081 h 1161397"/>
              <a:gd name="connsiteX15" fmla="*/ 797699 w 6884912"/>
              <a:gd name="connsiteY15" fmla="*/ 931362 h 1161397"/>
              <a:gd name="connsiteX16" fmla="*/ 843359 w 6884912"/>
              <a:gd name="connsiteY16" fmla="*/ 910894 h 1161397"/>
              <a:gd name="connsiteX17" fmla="*/ 965215 w 6884912"/>
              <a:gd name="connsiteY17" fmla="*/ 846701 h 1161397"/>
              <a:gd name="connsiteX18" fmla="*/ 1085080 w 6884912"/>
              <a:gd name="connsiteY18" fmla="*/ 776086 h 1161397"/>
              <a:gd name="connsiteX19" fmla="*/ 1131224 w 6884912"/>
              <a:gd name="connsiteY19" fmla="*/ 706160 h 1161397"/>
              <a:gd name="connsiteX20" fmla="*/ 1138051 w 6884912"/>
              <a:gd name="connsiteY20" fmla="*/ 702034 h 1161397"/>
              <a:gd name="connsiteX21" fmla="*/ 1158800 w 6884912"/>
              <a:gd name="connsiteY21" fmla="*/ 700004 h 1161397"/>
              <a:gd name="connsiteX22" fmla="*/ 1166947 w 6884912"/>
              <a:gd name="connsiteY22" fmla="*/ 700762 h 1161397"/>
              <a:gd name="connsiteX23" fmla="*/ 1178135 w 6884912"/>
              <a:gd name="connsiteY23" fmla="*/ 698631 h 1161397"/>
              <a:gd name="connsiteX24" fmla="*/ 1178301 w 6884912"/>
              <a:gd name="connsiteY24" fmla="*/ 698094 h 1161397"/>
              <a:gd name="connsiteX25" fmla="*/ 1188995 w 6884912"/>
              <a:gd name="connsiteY25" fmla="*/ 697048 h 1161397"/>
              <a:gd name="connsiteX26" fmla="*/ 1242716 w 6884912"/>
              <a:gd name="connsiteY26" fmla="*/ 698052 h 1161397"/>
              <a:gd name="connsiteX27" fmla="*/ 1299977 w 6884912"/>
              <a:gd name="connsiteY27" fmla="*/ 639196 h 1161397"/>
              <a:gd name="connsiteX28" fmla="*/ 1326190 w 6884912"/>
              <a:gd name="connsiteY28" fmla="*/ 625955 h 1161397"/>
              <a:gd name="connsiteX29" fmla="*/ 1339600 w 6884912"/>
              <a:gd name="connsiteY29" fmla="*/ 616295 h 1161397"/>
              <a:gd name="connsiteX30" fmla="*/ 1340054 w 6884912"/>
              <a:gd name="connsiteY30" fmla="*/ 614022 h 1161397"/>
              <a:gd name="connsiteX31" fmla="*/ 1391606 w 6884912"/>
              <a:gd name="connsiteY31" fmla="*/ 615229 h 1161397"/>
              <a:gd name="connsiteX32" fmla="*/ 1397565 w 6884912"/>
              <a:gd name="connsiteY32" fmla="*/ 611490 h 1161397"/>
              <a:gd name="connsiteX33" fmla="*/ 1432302 w 6884912"/>
              <a:gd name="connsiteY33" fmla="*/ 617267 h 1161397"/>
              <a:gd name="connsiteX34" fmla="*/ 1449644 w 6884912"/>
              <a:gd name="connsiteY34" fmla="*/ 617591 h 1161397"/>
              <a:gd name="connsiteX35" fmla="*/ 1455793 w 6884912"/>
              <a:gd name="connsiteY35" fmla="*/ 623174 h 1161397"/>
              <a:gd name="connsiteX36" fmla="*/ 1480758 w 6884912"/>
              <a:gd name="connsiteY36" fmla="*/ 620863 h 1161397"/>
              <a:gd name="connsiteX37" fmla="*/ 1483154 w 6884912"/>
              <a:gd name="connsiteY37" fmla="*/ 618527 h 1161397"/>
              <a:gd name="connsiteX38" fmla="*/ 1505495 w 6884912"/>
              <a:gd name="connsiteY38" fmla="*/ 624325 h 1161397"/>
              <a:gd name="connsiteX39" fmla="*/ 1526340 w 6884912"/>
              <a:gd name="connsiteY39" fmla="*/ 638496 h 1161397"/>
              <a:gd name="connsiteX40" fmla="*/ 1731986 w 6884912"/>
              <a:gd name="connsiteY40" fmla="*/ 589682 h 1161397"/>
              <a:gd name="connsiteX41" fmla="*/ 1927935 w 6884912"/>
              <a:gd name="connsiteY41" fmla="*/ 628540 h 1161397"/>
              <a:gd name="connsiteX42" fmla="*/ 2039075 w 6884912"/>
              <a:gd name="connsiteY42" fmla="*/ 599964 h 1161397"/>
              <a:gd name="connsiteX43" fmla="*/ 2066980 w 6884912"/>
              <a:gd name="connsiteY43" fmla="*/ 550413 h 1161397"/>
              <a:gd name="connsiteX44" fmla="*/ 2352236 w 6884912"/>
              <a:gd name="connsiteY44" fmla="*/ 519602 h 1161397"/>
              <a:gd name="connsiteX45" fmla="*/ 2420791 w 6884912"/>
              <a:gd name="connsiteY45" fmla="*/ 492826 h 1161397"/>
              <a:gd name="connsiteX46" fmla="*/ 2489932 w 6884912"/>
              <a:gd name="connsiteY46" fmla="*/ 507864 h 1161397"/>
              <a:gd name="connsiteX47" fmla="*/ 2512917 w 6884912"/>
              <a:gd name="connsiteY47" fmla="*/ 489127 h 1161397"/>
              <a:gd name="connsiteX48" fmla="*/ 2516783 w 6884912"/>
              <a:gd name="connsiteY48" fmla="*/ 485473 h 1161397"/>
              <a:gd name="connsiteX49" fmla="*/ 2534360 w 6884912"/>
              <a:gd name="connsiteY49" fmla="*/ 480064 h 1161397"/>
              <a:gd name="connsiteX50" fmla="*/ 2536691 w 6884912"/>
              <a:gd name="connsiteY50" fmla="*/ 467018 h 1161397"/>
              <a:gd name="connsiteX51" fmla="*/ 2561265 w 6884912"/>
              <a:gd name="connsiteY51" fmla="*/ 450623 h 1161397"/>
              <a:gd name="connsiteX52" fmla="*/ 2594349 w 6884912"/>
              <a:gd name="connsiteY52" fmla="*/ 443884 h 1161397"/>
              <a:gd name="connsiteX53" fmla="*/ 2754324 w 6884912"/>
              <a:gd name="connsiteY53" fmla="*/ 424766 h 1161397"/>
              <a:gd name="connsiteX54" fmla="*/ 2848470 w 6884912"/>
              <a:gd name="connsiteY54" fmla="*/ 405966 h 1161397"/>
              <a:gd name="connsiteX55" fmla="*/ 2881772 w 6884912"/>
              <a:gd name="connsiteY55" fmla="*/ 387260 h 1161397"/>
              <a:gd name="connsiteX56" fmla="*/ 2929932 w 6884912"/>
              <a:gd name="connsiteY56" fmla="*/ 368912 h 1161397"/>
              <a:gd name="connsiteX57" fmla="*/ 3013020 w 6884912"/>
              <a:gd name="connsiteY57" fmla="*/ 327578 h 1161397"/>
              <a:gd name="connsiteX58" fmla="*/ 3127968 w 6884912"/>
              <a:gd name="connsiteY58" fmla="*/ 287613 h 1161397"/>
              <a:gd name="connsiteX59" fmla="*/ 3222191 w 6884912"/>
              <a:gd name="connsiteY59" fmla="*/ 307887 h 1161397"/>
              <a:gd name="connsiteX60" fmla="*/ 3227953 w 6884912"/>
              <a:gd name="connsiteY60" fmla="*/ 297650 h 1161397"/>
              <a:gd name="connsiteX61" fmla="*/ 3287859 w 6884912"/>
              <a:gd name="connsiteY61" fmla="*/ 287558 h 1161397"/>
              <a:gd name="connsiteX62" fmla="*/ 3510042 w 6884912"/>
              <a:gd name="connsiteY62" fmla="*/ 311820 h 1161397"/>
              <a:gd name="connsiteX63" fmla="*/ 3626773 w 6884912"/>
              <a:gd name="connsiteY63" fmla="*/ 290452 h 1161397"/>
              <a:gd name="connsiteX64" fmla="*/ 3666217 w 6884912"/>
              <a:gd name="connsiteY64" fmla="*/ 273255 h 1161397"/>
              <a:gd name="connsiteX65" fmla="*/ 3732427 w 6884912"/>
              <a:gd name="connsiteY65" fmla="*/ 245039 h 1161397"/>
              <a:gd name="connsiteX66" fmla="*/ 3777022 w 6884912"/>
              <a:gd name="connsiteY66" fmla="*/ 200276 h 1161397"/>
              <a:gd name="connsiteX67" fmla="*/ 3791246 w 6884912"/>
              <a:gd name="connsiteY67" fmla="*/ 189996 h 1161397"/>
              <a:gd name="connsiteX68" fmla="*/ 3819864 w 6884912"/>
              <a:gd name="connsiteY68" fmla="*/ 194605 h 1161397"/>
              <a:gd name="connsiteX69" fmla="*/ 3830398 w 6884912"/>
              <a:gd name="connsiteY69" fmla="*/ 188383 h 1161397"/>
              <a:gd name="connsiteX70" fmla="*/ 3834360 w 6884912"/>
              <a:gd name="connsiteY70" fmla="*/ 188992 h 1161397"/>
              <a:gd name="connsiteX71" fmla="*/ 3843715 w 6884912"/>
              <a:gd name="connsiteY71" fmla="*/ 188752 h 1161397"/>
              <a:gd name="connsiteX72" fmla="*/ 3842609 w 6884912"/>
              <a:gd name="connsiteY72" fmla="*/ 197386 h 1161397"/>
              <a:gd name="connsiteX73" fmla="*/ 3853961 w 6884912"/>
              <a:gd name="connsiteY73" fmla="*/ 213380 h 1161397"/>
              <a:gd name="connsiteX74" fmla="*/ 3907640 w 6884912"/>
              <a:gd name="connsiteY74" fmla="*/ 207568 h 1161397"/>
              <a:gd name="connsiteX75" fmla="*/ 3910449 w 6884912"/>
              <a:gd name="connsiteY75" fmla="*/ 197808 h 1161397"/>
              <a:gd name="connsiteX76" fmla="*/ 3917197 w 6884912"/>
              <a:gd name="connsiteY76" fmla="*/ 196121 h 1161397"/>
              <a:gd name="connsiteX77" fmla="*/ 3922400 w 6884912"/>
              <a:gd name="connsiteY77" fmla="*/ 205056 h 1161397"/>
              <a:gd name="connsiteX78" fmla="*/ 4013061 w 6884912"/>
              <a:gd name="connsiteY78" fmla="*/ 224874 h 1161397"/>
              <a:gd name="connsiteX79" fmla="*/ 4134285 w 6884912"/>
              <a:gd name="connsiteY79" fmla="*/ 235592 h 1161397"/>
              <a:gd name="connsiteX80" fmla="*/ 4220717 w 6884912"/>
              <a:gd name="connsiteY80" fmla="*/ 192946 h 1161397"/>
              <a:gd name="connsiteX81" fmla="*/ 4228802 w 6884912"/>
              <a:gd name="connsiteY81" fmla="*/ 201468 h 1161397"/>
              <a:gd name="connsiteX82" fmla="*/ 4289361 w 6884912"/>
              <a:gd name="connsiteY82" fmla="*/ 196642 h 1161397"/>
              <a:gd name="connsiteX83" fmla="*/ 4498913 w 6884912"/>
              <a:gd name="connsiteY83" fmla="*/ 118915 h 1161397"/>
              <a:gd name="connsiteX84" fmla="*/ 4617330 w 6884912"/>
              <a:gd name="connsiteY84" fmla="*/ 111163 h 1161397"/>
              <a:gd name="connsiteX85" fmla="*/ 4659778 w 6884912"/>
              <a:gd name="connsiteY85" fmla="*/ 118219 h 1161397"/>
              <a:gd name="connsiteX86" fmla="*/ 4730870 w 6884912"/>
              <a:gd name="connsiteY86" fmla="*/ 129432 h 1161397"/>
              <a:gd name="connsiteX87" fmla="*/ 4785037 w 6884912"/>
              <a:gd name="connsiteY87" fmla="*/ 161964 h 1161397"/>
              <a:gd name="connsiteX88" fmla="*/ 4844073 w 6884912"/>
              <a:gd name="connsiteY88" fmla="*/ 161768 h 1161397"/>
              <a:gd name="connsiteX89" fmla="*/ 4856454 w 6884912"/>
              <a:gd name="connsiteY89" fmla="*/ 130488 h 1161397"/>
              <a:gd name="connsiteX90" fmla="*/ 4920038 w 6884912"/>
              <a:gd name="connsiteY90" fmla="*/ 140418 h 1161397"/>
              <a:gd name="connsiteX91" fmla="*/ 5016639 w 6884912"/>
              <a:gd name="connsiteY91" fmla="*/ 158905 h 1161397"/>
              <a:gd name="connsiteX92" fmla="*/ 5072009 w 6884912"/>
              <a:gd name="connsiteY92" fmla="*/ 161502 h 1161397"/>
              <a:gd name="connsiteX93" fmla="*/ 5223626 w 6884912"/>
              <a:gd name="connsiteY93" fmla="*/ 177356 h 1161397"/>
              <a:gd name="connsiteX94" fmla="*/ 5375773 w 6884912"/>
              <a:gd name="connsiteY94" fmla="*/ 199913 h 1161397"/>
              <a:gd name="connsiteX95" fmla="*/ 5467502 w 6884912"/>
              <a:gd name="connsiteY95" fmla="*/ 250963 h 1161397"/>
              <a:gd name="connsiteX96" fmla="*/ 5592395 w 6884912"/>
              <a:gd name="connsiteY96" fmla="*/ 265434 h 1161397"/>
              <a:gd name="connsiteX97" fmla="*/ 5613532 w 6884912"/>
              <a:gd name="connsiteY97" fmla="*/ 273379 h 1161397"/>
              <a:gd name="connsiteX98" fmla="*/ 5642173 w 6884912"/>
              <a:gd name="connsiteY98" fmla="*/ 266904 h 1161397"/>
              <a:gd name="connsiteX99" fmla="*/ 5756910 w 6884912"/>
              <a:gd name="connsiteY99" fmla="*/ 239211 h 1161397"/>
              <a:gd name="connsiteX100" fmla="*/ 5846667 w 6884912"/>
              <a:gd name="connsiteY100" fmla="*/ 201786 h 1161397"/>
              <a:gd name="connsiteX101" fmla="*/ 5960732 w 6884912"/>
              <a:gd name="connsiteY101" fmla="*/ 220708 h 1161397"/>
              <a:gd name="connsiteX102" fmla="*/ 6029542 w 6884912"/>
              <a:gd name="connsiteY102" fmla="*/ 210339 h 1161397"/>
              <a:gd name="connsiteX103" fmla="*/ 6141123 w 6884912"/>
              <a:gd name="connsiteY103" fmla="*/ 159923 h 1161397"/>
              <a:gd name="connsiteX104" fmla="*/ 6290640 w 6884912"/>
              <a:gd name="connsiteY104" fmla="*/ 167441 h 1161397"/>
              <a:gd name="connsiteX105" fmla="*/ 6322806 w 6884912"/>
              <a:gd name="connsiteY105" fmla="*/ 213293 h 1161397"/>
              <a:gd name="connsiteX106" fmla="*/ 6364914 w 6884912"/>
              <a:gd name="connsiteY106" fmla="*/ 240140 h 1161397"/>
              <a:gd name="connsiteX107" fmla="*/ 6380420 w 6884912"/>
              <a:gd name="connsiteY107" fmla="*/ 173195 h 1161397"/>
              <a:gd name="connsiteX108" fmla="*/ 6507891 w 6884912"/>
              <a:gd name="connsiteY108" fmla="*/ 118474 h 1161397"/>
              <a:gd name="connsiteX109" fmla="*/ 6571807 w 6884912"/>
              <a:gd name="connsiteY109" fmla="*/ 98636 h 1161397"/>
              <a:gd name="connsiteX110" fmla="*/ 6671880 w 6884912"/>
              <a:gd name="connsiteY110" fmla="*/ 82931 h 1161397"/>
              <a:gd name="connsiteX111" fmla="*/ 6702266 w 6884912"/>
              <a:gd name="connsiteY111" fmla="*/ 75470 h 1161397"/>
              <a:gd name="connsiteX112" fmla="*/ 6845802 w 6884912"/>
              <a:gd name="connsiteY112" fmla="*/ 24496 h 1161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884912" h="1161397">
                <a:moveTo>
                  <a:pt x="6884912" y="0"/>
                </a:moveTo>
                <a:lnTo>
                  <a:pt x="6884912" y="1161397"/>
                </a:lnTo>
                <a:lnTo>
                  <a:pt x="0" y="1161397"/>
                </a:lnTo>
                <a:lnTo>
                  <a:pt x="27135" y="1147460"/>
                </a:lnTo>
                <a:cubicBezTo>
                  <a:pt x="57431" y="1167048"/>
                  <a:pt x="61886" y="1135904"/>
                  <a:pt x="115388" y="1159043"/>
                </a:cubicBezTo>
                <a:cubicBezTo>
                  <a:pt x="116121" y="1155340"/>
                  <a:pt x="117370" y="1151777"/>
                  <a:pt x="119094" y="1148463"/>
                </a:cubicBezTo>
                <a:cubicBezTo>
                  <a:pt x="129121" y="1129214"/>
                  <a:pt x="152727" y="1122391"/>
                  <a:pt x="171824" y="1133224"/>
                </a:cubicBezTo>
                <a:cubicBezTo>
                  <a:pt x="254344" y="1161369"/>
                  <a:pt x="315458" y="1143220"/>
                  <a:pt x="376455" y="1137381"/>
                </a:cubicBezTo>
                <a:cubicBezTo>
                  <a:pt x="443775" y="1125614"/>
                  <a:pt x="382885" y="1083927"/>
                  <a:pt x="478946" y="1106011"/>
                </a:cubicBezTo>
                <a:cubicBezTo>
                  <a:pt x="481662" y="1085172"/>
                  <a:pt x="491731" y="1081489"/>
                  <a:pt x="512111" y="1085599"/>
                </a:cubicBezTo>
                <a:cubicBezTo>
                  <a:pt x="544368" y="1078502"/>
                  <a:pt x="526559" y="1032754"/>
                  <a:pt x="567875" y="1051976"/>
                </a:cubicBezTo>
                <a:cubicBezTo>
                  <a:pt x="553871" y="1028602"/>
                  <a:pt x="624901" y="1025930"/>
                  <a:pt x="601644" y="1003997"/>
                </a:cubicBezTo>
                <a:cubicBezTo>
                  <a:pt x="614803" y="975652"/>
                  <a:pt x="637415" y="1010272"/>
                  <a:pt x="651408" y="984938"/>
                </a:cubicBezTo>
                <a:cubicBezTo>
                  <a:pt x="673042" y="974024"/>
                  <a:pt x="646948" y="1015207"/>
                  <a:pt x="673197" y="1010060"/>
                </a:cubicBezTo>
                <a:cubicBezTo>
                  <a:pt x="703527" y="999318"/>
                  <a:pt x="718626" y="1045053"/>
                  <a:pt x="723108" y="980081"/>
                </a:cubicBezTo>
                <a:cubicBezTo>
                  <a:pt x="760262" y="985126"/>
                  <a:pt x="757827" y="957145"/>
                  <a:pt x="797699" y="931362"/>
                </a:cubicBezTo>
                <a:cubicBezTo>
                  <a:pt x="821097" y="940623"/>
                  <a:pt x="833565" y="929189"/>
                  <a:pt x="843359" y="910894"/>
                </a:cubicBezTo>
                <a:cubicBezTo>
                  <a:pt x="887668" y="902160"/>
                  <a:pt x="919738" y="869376"/>
                  <a:pt x="965215" y="846701"/>
                </a:cubicBezTo>
                <a:cubicBezTo>
                  <a:pt x="1023081" y="848019"/>
                  <a:pt x="1036422" y="800154"/>
                  <a:pt x="1085080" y="776086"/>
                </a:cubicBezTo>
                <a:cubicBezTo>
                  <a:pt x="1140763" y="795544"/>
                  <a:pt x="1110309" y="730471"/>
                  <a:pt x="1131224" y="706160"/>
                </a:cubicBezTo>
                <a:lnTo>
                  <a:pt x="1138051" y="702034"/>
                </a:lnTo>
                <a:lnTo>
                  <a:pt x="1158800" y="700004"/>
                </a:lnTo>
                <a:lnTo>
                  <a:pt x="1166947" y="700762"/>
                </a:lnTo>
                <a:cubicBezTo>
                  <a:pt x="1172432" y="700717"/>
                  <a:pt x="1175913" y="699961"/>
                  <a:pt x="1178135" y="698631"/>
                </a:cubicBezTo>
                <a:lnTo>
                  <a:pt x="1178301" y="698094"/>
                </a:lnTo>
                <a:lnTo>
                  <a:pt x="1188995" y="697048"/>
                </a:lnTo>
                <a:cubicBezTo>
                  <a:pt x="1207294" y="696390"/>
                  <a:pt x="1225337" y="696802"/>
                  <a:pt x="1242716" y="698052"/>
                </a:cubicBezTo>
                <a:cubicBezTo>
                  <a:pt x="1250387" y="668345"/>
                  <a:pt x="1318259" y="689091"/>
                  <a:pt x="1299977" y="639196"/>
                </a:cubicBezTo>
                <a:cubicBezTo>
                  <a:pt x="1323072" y="639367"/>
                  <a:pt x="1341279" y="658105"/>
                  <a:pt x="1326190" y="625955"/>
                </a:cubicBezTo>
                <a:cubicBezTo>
                  <a:pt x="1333572" y="625050"/>
                  <a:pt x="1337406" y="621362"/>
                  <a:pt x="1339600" y="616295"/>
                </a:cubicBezTo>
                <a:lnTo>
                  <a:pt x="1340054" y="614022"/>
                </a:lnTo>
                <a:lnTo>
                  <a:pt x="1391606" y="615229"/>
                </a:lnTo>
                <a:lnTo>
                  <a:pt x="1397565" y="611490"/>
                </a:lnTo>
                <a:lnTo>
                  <a:pt x="1432302" y="617267"/>
                </a:lnTo>
                <a:lnTo>
                  <a:pt x="1449644" y="617591"/>
                </a:lnTo>
                <a:lnTo>
                  <a:pt x="1455793" y="623174"/>
                </a:lnTo>
                <a:cubicBezTo>
                  <a:pt x="1461744" y="626151"/>
                  <a:pt x="1469373" y="626493"/>
                  <a:pt x="1480758" y="620863"/>
                </a:cubicBezTo>
                <a:lnTo>
                  <a:pt x="1483154" y="618527"/>
                </a:lnTo>
                <a:lnTo>
                  <a:pt x="1505495" y="624325"/>
                </a:lnTo>
                <a:cubicBezTo>
                  <a:pt x="1512992" y="627532"/>
                  <a:pt x="1520025" y="632078"/>
                  <a:pt x="1526340" y="638496"/>
                </a:cubicBezTo>
                <a:cubicBezTo>
                  <a:pt x="1586113" y="586768"/>
                  <a:pt x="1659006" y="610309"/>
                  <a:pt x="1731986" y="589682"/>
                </a:cubicBezTo>
                <a:cubicBezTo>
                  <a:pt x="1750397" y="523106"/>
                  <a:pt x="1896056" y="573257"/>
                  <a:pt x="1927935" y="628540"/>
                </a:cubicBezTo>
                <a:cubicBezTo>
                  <a:pt x="1912854" y="559823"/>
                  <a:pt x="2112261" y="676347"/>
                  <a:pt x="2039075" y="599964"/>
                </a:cubicBezTo>
                <a:cubicBezTo>
                  <a:pt x="2066036" y="601198"/>
                  <a:pt x="2086366" y="569532"/>
                  <a:pt x="2066980" y="550413"/>
                </a:cubicBezTo>
                <a:cubicBezTo>
                  <a:pt x="2155364" y="582582"/>
                  <a:pt x="2259548" y="514786"/>
                  <a:pt x="2352236" y="519602"/>
                </a:cubicBezTo>
                <a:cubicBezTo>
                  <a:pt x="2388450" y="459394"/>
                  <a:pt x="2373298" y="511682"/>
                  <a:pt x="2420791" y="492826"/>
                </a:cubicBezTo>
                <a:cubicBezTo>
                  <a:pt x="2417962" y="542563"/>
                  <a:pt x="2475071" y="455098"/>
                  <a:pt x="2489932" y="507864"/>
                </a:cubicBezTo>
                <a:cubicBezTo>
                  <a:pt x="2498105" y="502761"/>
                  <a:pt x="2505553" y="496153"/>
                  <a:pt x="2512917" y="489127"/>
                </a:cubicBezTo>
                <a:lnTo>
                  <a:pt x="2516783" y="485473"/>
                </a:lnTo>
                <a:lnTo>
                  <a:pt x="2534360" y="480064"/>
                </a:lnTo>
                <a:lnTo>
                  <a:pt x="2536691" y="467018"/>
                </a:lnTo>
                <a:lnTo>
                  <a:pt x="2561265" y="450623"/>
                </a:lnTo>
                <a:cubicBezTo>
                  <a:pt x="2570872" y="446262"/>
                  <a:pt x="2581686" y="443655"/>
                  <a:pt x="2594349" y="443884"/>
                </a:cubicBezTo>
                <a:cubicBezTo>
                  <a:pt x="2640435" y="464638"/>
                  <a:pt x="2696955" y="396361"/>
                  <a:pt x="2754324" y="424766"/>
                </a:cubicBezTo>
                <a:cubicBezTo>
                  <a:pt x="2775130" y="430896"/>
                  <a:pt x="2837731" y="423458"/>
                  <a:pt x="2848470" y="405966"/>
                </a:cubicBezTo>
                <a:cubicBezTo>
                  <a:pt x="2861295" y="401100"/>
                  <a:pt x="2876936" y="405309"/>
                  <a:pt x="2881772" y="387260"/>
                </a:cubicBezTo>
                <a:cubicBezTo>
                  <a:pt x="2890299" y="365261"/>
                  <a:pt x="2938134" y="392997"/>
                  <a:pt x="2929932" y="368912"/>
                </a:cubicBezTo>
                <a:cubicBezTo>
                  <a:pt x="2963844" y="387799"/>
                  <a:pt x="2986550" y="341223"/>
                  <a:pt x="3013020" y="327578"/>
                </a:cubicBezTo>
                <a:cubicBezTo>
                  <a:pt x="3040041" y="346996"/>
                  <a:pt x="3068934" y="299222"/>
                  <a:pt x="3127968" y="287613"/>
                </a:cubicBezTo>
                <a:cubicBezTo>
                  <a:pt x="3157770" y="310215"/>
                  <a:pt x="3167695" y="279445"/>
                  <a:pt x="3222191" y="307887"/>
                </a:cubicBezTo>
                <a:cubicBezTo>
                  <a:pt x="3223593" y="304249"/>
                  <a:pt x="3225533" y="300801"/>
                  <a:pt x="3227953" y="297650"/>
                </a:cubicBezTo>
                <a:cubicBezTo>
                  <a:pt x="3242008" y="279345"/>
                  <a:pt x="3268831" y="274825"/>
                  <a:pt x="3287859" y="287558"/>
                </a:cubicBezTo>
                <a:cubicBezTo>
                  <a:pt x="3373144" y="323866"/>
                  <a:pt x="3442657" y="311681"/>
                  <a:pt x="3510042" y="311820"/>
                </a:cubicBezTo>
                <a:cubicBezTo>
                  <a:pt x="3585274" y="306641"/>
                  <a:pt x="3525753" y="258887"/>
                  <a:pt x="3626773" y="290452"/>
                </a:cubicBezTo>
                <a:cubicBezTo>
                  <a:pt x="3633124" y="269835"/>
                  <a:pt x="3644693" y="267134"/>
                  <a:pt x="3666217" y="273255"/>
                </a:cubicBezTo>
                <a:cubicBezTo>
                  <a:pt x="3702502" y="269310"/>
                  <a:pt x="3690563" y="221720"/>
                  <a:pt x="3732427" y="245039"/>
                </a:cubicBezTo>
                <a:cubicBezTo>
                  <a:pt x="3720985" y="220241"/>
                  <a:pt x="3798776" y="224539"/>
                  <a:pt x="3777022" y="200276"/>
                </a:cubicBezTo>
                <a:cubicBezTo>
                  <a:pt x="3781759" y="193499"/>
                  <a:pt x="3786499" y="190723"/>
                  <a:pt x="3791246" y="189996"/>
                </a:cubicBezTo>
                <a:cubicBezTo>
                  <a:pt x="3800740" y="188542"/>
                  <a:pt x="3810265" y="195284"/>
                  <a:pt x="3819864" y="194605"/>
                </a:cubicBezTo>
                <a:lnTo>
                  <a:pt x="3830398" y="188383"/>
                </a:lnTo>
                <a:lnTo>
                  <a:pt x="3834360" y="188992"/>
                </a:lnTo>
                <a:lnTo>
                  <a:pt x="3843715" y="188752"/>
                </a:lnTo>
                <a:lnTo>
                  <a:pt x="3842609" y="197386"/>
                </a:lnTo>
                <a:cubicBezTo>
                  <a:pt x="3840673" y="205638"/>
                  <a:pt x="3839248" y="214671"/>
                  <a:pt x="3853961" y="213380"/>
                </a:cubicBezTo>
                <a:cubicBezTo>
                  <a:pt x="3884396" y="206569"/>
                  <a:pt x="3895082" y="241941"/>
                  <a:pt x="3907640" y="207568"/>
                </a:cubicBezTo>
                <a:lnTo>
                  <a:pt x="3910449" y="197808"/>
                </a:lnTo>
                <a:lnTo>
                  <a:pt x="3917197" y="196121"/>
                </a:lnTo>
                <a:cubicBezTo>
                  <a:pt x="3920833" y="196372"/>
                  <a:pt x="3922919" y="198717"/>
                  <a:pt x="3922400" y="205056"/>
                </a:cubicBezTo>
                <a:cubicBezTo>
                  <a:pt x="3950680" y="178467"/>
                  <a:pt x="3984062" y="218098"/>
                  <a:pt x="4013061" y="224874"/>
                </a:cubicBezTo>
                <a:cubicBezTo>
                  <a:pt x="4034530" y="199451"/>
                  <a:pt x="4074202" y="238734"/>
                  <a:pt x="4134285" y="235592"/>
                </a:cubicBezTo>
                <a:cubicBezTo>
                  <a:pt x="4157674" y="206403"/>
                  <a:pt x="4174806" y="233822"/>
                  <a:pt x="4220717" y="192946"/>
                </a:cubicBezTo>
                <a:cubicBezTo>
                  <a:pt x="4222964" y="196132"/>
                  <a:pt x="4225687" y="199002"/>
                  <a:pt x="4228802" y="201468"/>
                </a:cubicBezTo>
                <a:cubicBezTo>
                  <a:pt x="4246898" y="215792"/>
                  <a:pt x="4274013" y="213632"/>
                  <a:pt x="4289361" y="196642"/>
                </a:cubicBezTo>
                <a:cubicBezTo>
                  <a:pt x="4363212" y="140627"/>
                  <a:pt x="4433598" y="135488"/>
                  <a:pt x="4498913" y="118915"/>
                </a:cubicBezTo>
                <a:cubicBezTo>
                  <a:pt x="4573135" y="105586"/>
                  <a:pt x="4527062" y="166416"/>
                  <a:pt x="4617330" y="111163"/>
                </a:cubicBezTo>
                <a:cubicBezTo>
                  <a:pt x="4628518" y="129608"/>
                  <a:pt x="4640397" y="129405"/>
                  <a:pt x="4659778" y="118219"/>
                </a:cubicBezTo>
                <a:cubicBezTo>
                  <a:pt x="4695929" y="113193"/>
                  <a:pt x="4695958" y="162259"/>
                  <a:pt x="4730870" y="129432"/>
                </a:cubicBezTo>
                <a:cubicBezTo>
                  <a:pt x="4725822" y="156271"/>
                  <a:pt x="4800214" y="133127"/>
                  <a:pt x="4785037" y="161964"/>
                </a:cubicBezTo>
                <a:cubicBezTo>
                  <a:pt x="4810025" y="183633"/>
                  <a:pt x="4819434" y="143205"/>
                  <a:pt x="4844073" y="161768"/>
                </a:cubicBezTo>
                <a:cubicBezTo>
                  <a:pt x="4870797" y="164132"/>
                  <a:pt x="4827288" y="135164"/>
                  <a:pt x="4856454" y="130488"/>
                </a:cubicBezTo>
                <a:cubicBezTo>
                  <a:pt x="4892086" y="129553"/>
                  <a:pt x="4889263" y="81477"/>
                  <a:pt x="4920038" y="140418"/>
                </a:cubicBezTo>
                <a:cubicBezTo>
                  <a:pt x="4956358" y="122308"/>
                  <a:pt x="4965108" y="149263"/>
                  <a:pt x="5016639" y="158905"/>
                </a:cubicBezTo>
                <a:cubicBezTo>
                  <a:pt x="5037063" y="141828"/>
                  <a:pt x="5054534" y="147986"/>
                  <a:pt x="5072009" y="161502"/>
                </a:cubicBezTo>
                <a:cubicBezTo>
                  <a:pt x="5121260" y="153653"/>
                  <a:pt x="5167555" y="172635"/>
                  <a:pt x="5223626" y="177356"/>
                </a:cubicBezTo>
                <a:cubicBezTo>
                  <a:pt x="5282824" y="155243"/>
                  <a:pt x="5315859" y="195041"/>
                  <a:pt x="5375773" y="199913"/>
                </a:cubicBezTo>
                <a:cubicBezTo>
                  <a:pt x="5432511" y="156218"/>
                  <a:pt x="5417550" y="256036"/>
                  <a:pt x="5467502" y="250963"/>
                </a:cubicBezTo>
                <a:cubicBezTo>
                  <a:pt x="5547124" y="209975"/>
                  <a:pt x="5467171" y="283839"/>
                  <a:pt x="5592395" y="265434"/>
                </a:cubicBezTo>
                <a:cubicBezTo>
                  <a:pt x="5599201" y="258867"/>
                  <a:pt x="5614752" y="264706"/>
                  <a:pt x="5613532" y="273379"/>
                </a:cubicBezTo>
                <a:cubicBezTo>
                  <a:pt x="5621390" y="270408"/>
                  <a:pt x="5639720" y="253173"/>
                  <a:pt x="5642173" y="266904"/>
                </a:cubicBezTo>
                <a:cubicBezTo>
                  <a:pt x="5682296" y="267049"/>
                  <a:pt x="5721812" y="257513"/>
                  <a:pt x="5756910" y="239211"/>
                </a:cubicBezTo>
                <a:cubicBezTo>
                  <a:pt x="5834998" y="260050"/>
                  <a:pt x="5790596" y="197229"/>
                  <a:pt x="5846667" y="201786"/>
                </a:cubicBezTo>
                <a:cubicBezTo>
                  <a:pt x="5892444" y="227312"/>
                  <a:pt x="5908324" y="204527"/>
                  <a:pt x="5960732" y="220708"/>
                </a:cubicBezTo>
                <a:cubicBezTo>
                  <a:pt x="5977124" y="175349"/>
                  <a:pt x="6009640" y="223654"/>
                  <a:pt x="6029542" y="210339"/>
                </a:cubicBezTo>
                <a:cubicBezTo>
                  <a:pt x="6063108" y="261420"/>
                  <a:pt x="6107411" y="160034"/>
                  <a:pt x="6141123" y="159923"/>
                </a:cubicBezTo>
                <a:cubicBezTo>
                  <a:pt x="6198068" y="167749"/>
                  <a:pt x="6260628" y="219715"/>
                  <a:pt x="6290640" y="167441"/>
                </a:cubicBezTo>
                <a:cubicBezTo>
                  <a:pt x="6295193" y="188689"/>
                  <a:pt x="6290494" y="217816"/>
                  <a:pt x="6322806" y="213293"/>
                </a:cubicBezTo>
                <a:cubicBezTo>
                  <a:pt x="6335911" y="223881"/>
                  <a:pt x="6338726" y="256581"/>
                  <a:pt x="6364914" y="240140"/>
                </a:cubicBezTo>
                <a:cubicBezTo>
                  <a:pt x="6331888" y="211628"/>
                  <a:pt x="6385856" y="207033"/>
                  <a:pt x="6380420" y="173195"/>
                </a:cubicBezTo>
                <a:cubicBezTo>
                  <a:pt x="6420580" y="151473"/>
                  <a:pt x="6513519" y="179296"/>
                  <a:pt x="6507891" y="118474"/>
                </a:cubicBezTo>
                <a:cubicBezTo>
                  <a:pt x="6519398" y="82452"/>
                  <a:pt x="6571830" y="137398"/>
                  <a:pt x="6571807" y="98636"/>
                </a:cubicBezTo>
                <a:cubicBezTo>
                  <a:pt x="6594702" y="123421"/>
                  <a:pt x="6634676" y="82071"/>
                  <a:pt x="6671880" y="82931"/>
                </a:cubicBezTo>
                <a:cubicBezTo>
                  <a:pt x="6678855" y="65407"/>
                  <a:pt x="6687415" y="66196"/>
                  <a:pt x="6702266" y="75470"/>
                </a:cubicBezTo>
                <a:cubicBezTo>
                  <a:pt x="6747004" y="78450"/>
                  <a:pt x="6798307" y="53072"/>
                  <a:pt x="6845802" y="24496"/>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4F38F4C-A25C-49B4-81F3-7671368EDBC9}"/>
              </a:ext>
            </a:extLst>
          </p:cNvPr>
          <p:cNvSpPr txBox="1"/>
          <p:nvPr/>
        </p:nvSpPr>
        <p:spPr>
          <a:xfrm>
            <a:off x="3293572" y="88127"/>
            <a:ext cx="6752203" cy="1325563"/>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b="1" kern="1200" dirty="0">
              <a:solidFill>
                <a:schemeClr val="tx1"/>
              </a:solidFill>
              <a:latin typeface="+mj-lt"/>
              <a:ea typeface="+mj-ea"/>
              <a:cs typeface="+mj-cs"/>
            </a:endParaRPr>
          </a:p>
        </p:txBody>
      </p:sp>
      <p:pic>
        <p:nvPicPr>
          <p:cNvPr id="3" name="Graphic 21">
            <a:extLst>
              <a:ext uri="{FF2B5EF4-FFF2-40B4-BE49-F238E27FC236}">
                <a16:creationId xmlns:a16="http://schemas.microsoft.com/office/drawing/2014/main" id="{9A76C0B7-DA94-4FEA-EFB4-968E4ADEC97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96428" y="-52251"/>
            <a:ext cx="2305141" cy="1076343"/>
          </a:xfrm>
          <a:prstGeom prst="rect">
            <a:avLst/>
          </a:prstGeom>
        </p:spPr>
      </p:pic>
      <p:graphicFrame>
        <p:nvGraphicFramePr>
          <p:cNvPr id="2" name="Table 1">
            <a:extLst>
              <a:ext uri="{FF2B5EF4-FFF2-40B4-BE49-F238E27FC236}">
                <a16:creationId xmlns:a16="http://schemas.microsoft.com/office/drawing/2014/main" id="{9C288B68-3027-504A-C93E-DB03C0C59470}"/>
              </a:ext>
            </a:extLst>
          </p:cNvPr>
          <p:cNvGraphicFramePr>
            <a:graphicFrameLocks noGrp="1"/>
          </p:cNvGraphicFramePr>
          <p:nvPr>
            <p:extLst>
              <p:ext uri="{D42A27DB-BD31-4B8C-83A1-F6EECF244321}">
                <p14:modId xmlns:p14="http://schemas.microsoft.com/office/powerpoint/2010/main" val="3167723646"/>
              </p:ext>
            </p:extLst>
          </p:nvPr>
        </p:nvGraphicFramePr>
        <p:xfrm>
          <a:off x="882682" y="1276366"/>
          <a:ext cx="10425080" cy="4017056"/>
        </p:xfrm>
        <a:graphic>
          <a:graphicData uri="http://schemas.openxmlformats.org/drawingml/2006/table">
            <a:tbl>
              <a:tblPr/>
              <a:tblGrid>
                <a:gridCol w="5212540">
                  <a:extLst>
                    <a:ext uri="{9D8B030D-6E8A-4147-A177-3AD203B41FA5}">
                      <a16:colId xmlns:a16="http://schemas.microsoft.com/office/drawing/2014/main" val="887544858"/>
                    </a:ext>
                  </a:extLst>
                </a:gridCol>
                <a:gridCol w="5212540">
                  <a:extLst>
                    <a:ext uri="{9D8B030D-6E8A-4147-A177-3AD203B41FA5}">
                      <a16:colId xmlns:a16="http://schemas.microsoft.com/office/drawing/2014/main" val="569468798"/>
                    </a:ext>
                  </a:extLst>
                </a:gridCol>
              </a:tblGrid>
              <a:tr h="362611">
                <a:tc>
                  <a:txBody>
                    <a:bodyPr/>
                    <a:lstStyle/>
                    <a:p>
                      <a:r>
                        <a:rPr lang="en-US" sz="1800" b="1" dirty="0"/>
                        <a:t>Why Estimating Time and Cost Is Important?</a:t>
                      </a:r>
                      <a:endParaRPr lang="en-US" sz="1800" dirty="0"/>
                    </a:p>
                  </a:txBody>
                  <a:tcPr marL="90653" marR="90653" marT="45326" marB="45326" anchor="ctr">
                    <a:lnL>
                      <a:noFill/>
                    </a:lnL>
                    <a:lnR>
                      <a:noFill/>
                    </a:lnR>
                    <a:lnT>
                      <a:noFill/>
                    </a:lnT>
                    <a:lnB>
                      <a:noFill/>
                    </a:lnB>
                    <a:noFill/>
                  </a:tcPr>
                </a:tc>
                <a:tc>
                  <a:txBody>
                    <a:bodyPr/>
                    <a:lstStyle/>
                    <a:p>
                      <a:pPr algn="r"/>
                      <a:r>
                        <a:rPr lang="ar-EG" sz="1800" b="1" dirty="0"/>
                        <a:t>لماذا يعتبر تقدير الوقت والتكلفة مهماً؟</a:t>
                      </a:r>
                      <a:endParaRPr lang="ar-EG" sz="1800" dirty="0"/>
                    </a:p>
                  </a:txBody>
                  <a:tcPr marL="90653" marR="90653" marT="45326" marB="45326" anchor="ctr">
                    <a:lnL>
                      <a:noFill/>
                    </a:lnL>
                    <a:lnR>
                      <a:noFill/>
                    </a:lnR>
                    <a:lnT>
                      <a:noFill/>
                    </a:lnT>
                    <a:lnB>
                      <a:noFill/>
                    </a:lnB>
                    <a:noFill/>
                  </a:tcPr>
                </a:tc>
                <a:extLst>
                  <a:ext uri="{0D108BD9-81ED-4DB2-BD59-A6C34878D82A}">
                    <a16:rowId xmlns:a16="http://schemas.microsoft.com/office/drawing/2014/main" val="2466321041"/>
                  </a:ext>
                </a:extLst>
              </a:tr>
              <a:tr h="362611">
                <a:tc>
                  <a:txBody>
                    <a:bodyPr/>
                    <a:lstStyle/>
                    <a:p>
                      <a:r>
                        <a:rPr lang="en-US" sz="1800"/>
                        <a:t>Estimates are needed to support good decisions.</a:t>
                      </a:r>
                    </a:p>
                  </a:txBody>
                  <a:tcPr marL="90653" marR="90653" marT="45326" marB="45326" anchor="ctr">
                    <a:lnL>
                      <a:noFill/>
                    </a:lnL>
                    <a:lnR>
                      <a:noFill/>
                    </a:lnR>
                    <a:lnT>
                      <a:noFill/>
                    </a:lnT>
                    <a:lnB>
                      <a:noFill/>
                    </a:lnB>
                    <a:noFill/>
                  </a:tcPr>
                </a:tc>
                <a:tc>
                  <a:txBody>
                    <a:bodyPr/>
                    <a:lstStyle/>
                    <a:p>
                      <a:pPr algn="r"/>
                      <a:r>
                        <a:rPr lang="ar-EG" sz="1800"/>
                        <a:t>التقديرات ضرورية لدعم القرارات الجيدة.</a:t>
                      </a:r>
                    </a:p>
                  </a:txBody>
                  <a:tcPr marL="90653" marR="90653" marT="45326" marB="45326" anchor="ctr">
                    <a:lnL>
                      <a:noFill/>
                    </a:lnL>
                    <a:lnR>
                      <a:noFill/>
                    </a:lnR>
                    <a:lnT>
                      <a:noFill/>
                    </a:lnT>
                    <a:lnB>
                      <a:noFill/>
                    </a:lnB>
                    <a:noFill/>
                  </a:tcPr>
                </a:tc>
                <a:extLst>
                  <a:ext uri="{0D108BD9-81ED-4DB2-BD59-A6C34878D82A}">
                    <a16:rowId xmlns:a16="http://schemas.microsoft.com/office/drawing/2014/main" val="286266791"/>
                  </a:ext>
                </a:extLst>
              </a:tr>
              <a:tr h="362611">
                <a:tc>
                  <a:txBody>
                    <a:bodyPr/>
                    <a:lstStyle/>
                    <a:p>
                      <a:r>
                        <a:rPr lang="en-US" sz="1800"/>
                        <a:t>Estimates are needed to schedule work.</a:t>
                      </a:r>
                    </a:p>
                  </a:txBody>
                  <a:tcPr marL="90653" marR="90653" marT="45326" marB="45326" anchor="ctr">
                    <a:lnL>
                      <a:noFill/>
                    </a:lnL>
                    <a:lnR>
                      <a:noFill/>
                    </a:lnR>
                    <a:lnT>
                      <a:noFill/>
                    </a:lnT>
                    <a:lnB>
                      <a:noFill/>
                    </a:lnB>
                    <a:noFill/>
                  </a:tcPr>
                </a:tc>
                <a:tc>
                  <a:txBody>
                    <a:bodyPr/>
                    <a:lstStyle/>
                    <a:p>
                      <a:pPr algn="r"/>
                      <a:r>
                        <a:rPr lang="ar-EG" sz="1800"/>
                        <a:t>التقديرات ضرورية لجدولة العمل.</a:t>
                      </a:r>
                    </a:p>
                  </a:txBody>
                  <a:tcPr marL="90653" marR="90653" marT="45326" marB="45326" anchor="ctr">
                    <a:lnL>
                      <a:noFill/>
                    </a:lnL>
                    <a:lnR>
                      <a:noFill/>
                    </a:lnR>
                    <a:lnT>
                      <a:noFill/>
                    </a:lnT>
                    <a:lnB>
                      <a:noFill/>
                    </a:lnB>
                    <a:noFill/>
                  </a:tcPr>
                </a:tc>
                <a:extLst>
                  <a:ext uri="{0D108BD9-81ED-4DB2-BD59-A6C34878D82A}">
                    <a16:rowId xmlns:a16="http://schemas.microsoft.com/office/drawing/2014/main" val="1263374003"/>
                  </a:ext>
                </a:extLst>
              </a:tr>
              <a:tr h="634570">
                <a:tc>
                  <a:txBody>
                    <a:bodyPr/>
                    <a:lstStyle/>
                    <a:p>
                      <a:r>
                        <a:rPr lang="en-US" sz="1800"/>
                        <a:t>Estimates are needed to determine how long the project should take and its cost.</a:t>
                      </a:r>
                    </a:p>
                  </a:txBody>
                  <a:tcPr marL="90653" marR="90653" marT="45326" marB="45326" anchor="ctr">
                    <a:lnL>
                      <a:noFill/>
                    </a:lnL>
                    <a:lnR>
                      <a:noFill/>
                    </a:lnR>
                    <a:lnT>
                      <a:noFill/>
                    </a:lnT>
                    <a:lnB>
                      <a:noFill/>
                    </a:lnB>
                    <a:noFill/>
                  </a:tcPr>
                </a:tc>
                <a:tc>
                  <a:txBody>
                    <a:bodyPr/>
                    <a:lstStyle/>
                    <a:p>
                      <a:pPr algn="r"/>
                      <a:r>
                        <a:rPr lang="ar-EG" sz="1800"/>
                        <a:t>التقديرات ضرورية لتحديد مدة المشروع وتكلفته.</a:t>
                      </a:r>
                    </a:p>
                  </a:txBody>
                  <a:tcPr marL="90653" marR="90653" marT="45326" marB="45326" anchor="ctr">
                    <a:lnL>
                      <a:noFill/>
                    </a:lnL>
                    <a:lnR>
                      <a:noFill/>
                    </a:lnR>
                    <a:lnT>
                      <a:noFill/>
                    </a:lnT>
                    <a:lnB>
                      <a:noFill/>
                    </a:lnB>
                    <a:noFill/>
                  </a:tcPr>
                </a:tc>
                <a:extLst>
                  <a:ext uri="{0D108BD9-81ED-4DB2-BD59-A6C34878D82A}">
                    <a16:rowId xmlns:a16="http://schemas.microsoft.com/office/drawing/2014/main" val="1583749752"/>
                  </a:ext>
                </a:extLst>
              </a:tr>
              <a:tr h="634570">
                <a:tc>
                  <a:txBody>
                    <a:bodyPr/>
                    <a:lstStyle/>
                    <a:p>
                      <a:r>
                        <a:rPr lang="en-US" sz="1800"/>
                        <a:t>Estimates are needed to determine whether the project is worth doing.</a:t>
                      </a:r>
                    </a:p>
                  </a:txBody>
                  <a:tcPr marL="90653" marR="90653" marT="45326" marB="45326" anchor="ctr">
                    <a:lnL>
                      <a:noFill/>
                    </a:lnL>
                    <a:lnR>
                      <a:noFill/>
                    </a:lnR>
                    <a:lnT>
                      <a:noFill/>
                    </a:lnT>
                    <a:lnB>
                      <a:noFill/>
                    </a:lnB>
                    <a:noFill/>
                  </a:tcPr>
                </a:tc>
                <a:tc>
                  <a:txBody>
                    <a:bodyPr/>
                    <a:lstStyle/>
                    <a:p>
                      <a:pPr algn="r"/>
                      <a:r>
                        <a:rPr lang="ar-EG" sz="1800"/>
                        <a:t>التقديرات ضرورية لتحديد ما إذا كان المشروع يستحق التنفيذ.</a:t>
                      </a:r>
                    </a:p>
                  </a:txBody>
                  <a:tcPr marL="90653" marR="90653" marT="45326" marB="45326" anchor="ctr">
                    <a:lnL>
                      <a:noFill/>
                    </a:lnL>
                    <a:lnR>
                      <a:noFill/>
                    </a:lnR>
                    <a:lnT>
                      <a:noFill/>
                    </a:lnT>
                    <a:lnB>
                      <a:noFill/>
                    </a:lnB>
                    <a:noFill/>
                  </a:tcPr>
                </a:tc>
                <a:extLst>
                  <a:ext uri="{0D108BD9-81ED-4DB2-BD59-A6C34878D82A}">
                    <a16:rowId xmlns:a16="http://schemas.microsoft.com/office/drawing/2014/main" val="842906252"/>
                  </a:ext>
                </a:extLst>
              </a:tr>
              <a:tr h="362611">
                <a:tc>
                  <a:txBody>
                    <a:bodyPr/>
                    <a:lstStyle/>
                    <a:p>
                      <a:r>
                        <a:rPr lang="en-US" sz="1800"/>
                        <a:t>Estimates are needed to develop cash flow needs.</a:t>
                      </a:r>
                    </a:p>
                  </a:txBody>
                  <a:tcPr marL="90653" marR="90653" marT="45326" marB="45326" anchor="ctr">
                    <a:lnL>
                      <a:noFill/>
                    </a:lnL>
                    <a:lnR>
                      <a:noFill/>
                    </a:lnR>
                    <a:lnT>
                      <a:noFill/>
                    </a:lnT>
                    <a:lnB>
                      <a:noFill/>
                    </a:lnB>
                    <a:noFill/>
                  </a:tcPr>
                </a:tc>
                <a:tc>
                  <a:txBody>
                    <a:bodyPr/>
                    <a:lstStyle/>
                    <a:p>
                      <a:pPr algn="r"/>
                      <a:r>
                        <a:rPr lang="ar-EG" sz="1800"/>
                        <a:t>التقديرات ضرورية لتطوير احتياجات التدفق النقدي.</a:t>
                      </a:r>
                    </a:p>
                  </a:txBody>
                  <a:tcPr marL="90653" marR="90653" marT="45326" marB="45326" anchor="ctr">
                    <a:lnL>
                      <a:noFill/>
                    </a:lnL>
                    <a:lnR>
                      <a:noFill/>
                    </a:lnR>
                    <a:lnT>
                      <a:noFill/>
                    </a:lnT>
                    <a:lnB>
                      <a:noFill/>
                    </a:lnB>
                    <a:noFill/>
                  </a:tcPr>
                </a:tc>
                <a:extLst>
                  <a:ext uri="{0D108BD9-81ED-4DB2-BD59-A6C34878D82A}">
                    <a16:rowId xmlns:a16="http://schemas.microsoft.com/office/drawing/2014/main" val="1103597260"/>
                  </a:ext>
                </a:extLst>
              </a:tr>
              <a:tr h="634570">
                <a:tc>
                  <a:txBody>
                    <a:bodyPr/>
                    <a:lstStyle/>
                    <a:p>
                      <a:r>
                        <a:rPr lang="en-US" sz="1800"/>
                        <a:t>Estimates are needed to determine how well the project is progressing.</a:t>
                      </a:r>
                    </a:p>
                  </a:txBody>
                  <a:tcPr marL="90653" marR="90653" marT="45326" marB="45326" anchor="ctr">
                    <a:lnL>
                      <a:noFill/>
                    </a:lnL>
                    <a:lnR>
                      <a:noFill/>
                    </a:lnR>
                    <a:lnT>
                      <a:noFill/>
                    </a:lnT>
                    <a:lnB>
                      <a:noFill/>
                    </a:lnB>
                    <a:noFill/>
                  </a:tcPr>
                </a:tc>
                <a:tc>
                  <a:txBody>
                    <a:bodyPr/>
                    <a:lstStyle/>
                    <a:p>
                      <a:pPr algn="r"/>
                      <a:r>
                        <a:rPr lang="ar-EG" sz="1800"/>
                        <a:t>التقديرات ضرورية لتحديد مدى تقدم المشروع.</a:t>
                      </a:r>
                    </a:p>
                  </a:txBody>
                  <a:tcPr marL="90653" marR="90653" marT="45326" marB="45326" anchor="ctr">
                    <a:lnL>
                      <a:noFill/>
                    </a:lnL>
                    <a:lnR>
                      <a:noFill/>
                    </a:lnR>
                    <a:lnT>
                      <a:noFill/>
                    </a:lnT>
                    <a:lnB>
                      <a:noFill/>
                    </a:lnB>
                    <a:noFill/>
                  </a:tcPr>
                </a:tc>
                <a:extLst>
                  <a:ext uri="{0D108BD9-81ED-4DB2-BD59-A6C34878D82A}">
                    <a16:rowId xmlns:a16="http://schemas.microsoft.com/office/drawing/2014/main" val="1272837204"/>
                  </a:ext>
                </a:extLst>
              </a:tr>
              <a:tr h="634570">
                <a:tc>
                  <a:txBody>
                    <a:bodyPr/>
                    <a:lstStyle/>
                    <a:p>
                      <a:r>
                        <a:rPr lang="en-US" sz="1800"/>
                        <a:t>Estimates are needed to develop time-phased budgets and establish the project baseline.</a:t>
                      </a:r>
                    </a:p>
                  </a:txBody>
                  <a:tcPr marL="90653" marR="90653" marT="45326" marB="45326" anchor="ctr">
                    <a:lnL>
                      <a:noFill/>
                    </a:lnL>
                    <a:lnR>
                      <a:noFill/>
                    </a:lnR>
                    <a:lnT>
                      <a:noFill/>
                    </a:lnT>
                    <a:lnB>
                      <a:noFill/>
                    </a:lnB>
                    <a:noFill/>
                  </a:tcPr>
                </a:tc>
                <a:tc>
                  <a:txBody>
                    <a:bodyPr/>
                    <a:lstStyle/>
                    <a:p>
                      <a:pPr algn="r"/>
                      <a:r>
                        <a:rPr lang="ar-EG" sz="1800" dirty="0"/>
                        <a:t>التقديرات ضرورية لتطوير ميزانيات زمنية وإنشاء خط الأساس للمشروع.</a:t>
                      </a:r>
                    </a:p>
                  </a:txBody>
                  <a:tcPr marL="90653" marR="90653" marT="45326" marB="45326" anchor="ctr">
                    <a:lnL>
                      <a:noFill/>
                    </a:lnL>
                    <a:lnR>
                      <a:noFill/>
                    </a:lnR>
                    <a:lnT>
                      <a:noFill/>
                    </a:lnT>
                    <a:lnB>
                      <a:noFill/>
                    </a:lnB>
                    <a:noFill/>
                  </a:tcPr>
                </a:tc>
                <a:extLst>
                  <a:ext uri="{0D108BD9-81ED-4DB2-BD59-A6C34878D82A}">
                    <a16:rowId xmlns:a16="http://schemas.microsoft.com/office/drawing/2014/main" val="3887771330"/>
                  </a:ext>
                </a:extLst>
              </a:tr>
            </a:tbl>
          </a:graphicData>
        </a:graphic>
      </p:graphicFrame>
      <p:sp>
        <p:nvSpPr>
          <p:cNvPr id="4" name="Rectangle 1">
            <a:extLst>
              <a:ext uri="{FF2B5EF4-FFF2-40B4-BE49-F238E27FC236}">
                <a16:creationId xmlns:a16="http://schemas.microsoft.com/office/drawing/2014/main" id="{35FA8819-4FE2-6772-7B61-0B4F9E28D4D6}"/>
              </a:ext>
            </a:extLst>
          </p:cNvPr>
          <p:cNvSpPr>
            <a:spLocks noChangeArrowheads="1"/>
          </p:cNvSpPr>
          <p:nvPr/>
        </p:nvSpPr>
        <p:spPr bwMode="auto">
          <a:xfrm>
            <a:off x="884238" y="18097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custDataLst>
      <p:tags r:id="rId1"/>
    </p:custDataLst>
    <p:extLst>
      <p:ext uri="{BB962C8B-B14F-4D97-AF65-F5344CB8AC3E}">
        <p14:creationId xmlns:p14="http://schemas.microsoft.com/office/powerpoint/2010/main" val="1167668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E9C666A5-B450-BDBC-0110-F60368F33FA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graphicFrame>
        <p:nvGraphicFramePr>
          <p:cNvPr id="5" name="Table 4">
            <a:extLst>
              <a:ext uri="{FF2B5EF4-FFF2-40B4-BE49-F238E27FC236}">
                <a16:creationId xmlns:a16="http://schemas.microsoft.com/office/drawing/2014/main" id="{9085BD08-9977-B1B6-01D1-9E6FA26C8963}"/>
              </a:ext>
            </a:extLst>
          </p:cNvPr>
          <p:cNvGraphicFramePr>
            <a:graphicFrameLocks noGrp="1"/>
          </p:cNvGraphicFramePr>
          <p:nvPr>
            <p:extLst>
              <p:ext uri="{D42A27DB-BD31-4B8C-83A1-F6EECF244321}">
                <p14:modId xmlns:p14="http://schemas.microsoft.com/office/powerpoint/2010/main" val="3868706745"/>
              </p:ext>
            </p:extLst>
          </p:nvPr>
        </p:nvGraphicFramePr>
        <p:xfrm>
          <a:off x="777679" y="1192104"/>
          <a:ext cx="10636642" cy="4566360"/>
        </p:xfrm>
        <a:graphic>
          <a:graphicData uri="http://schemas.openxmlformats.org/drawingml/2006/table">
            <a:tbl>
              <a:tblPr/>
              <a:tblGrid>
                <a:gridCol w="5318321">
                  <a:extLst>
                    <a:ext uri="{9D8B030D-6E8A-4147-A177-3AD203B41FA5}">
                      <a16:colId xmlns:a16="http://schemas.microsoft.com/office/drawing/2014/main" val="1614578522"/>
                    </a:ext>
                  </a:extLst>
                </a:gridCol>
                <a:gridCol w="5318321">
                  <a:extLst>
                    <a:ext uri="{9D8B030D-6E8A-4147-A177-3AD203B41FA5}">
                      <a16:colId xmlns:a16="http://schemas.microsoft.com/office/drawing/2014/main" val="3637921407"/>
                    </a:ext>
                  </a:extLst>
                </a:gridCol>
              </a:tblGrid>
              <a:tr h="903111">
                <a:tc>
                  <a:txBody>
                    <a:bodyPr/>
                    <a:lstStyle/>
                    <a:p>
                      <a:r>
                        <a:rPr lang="en-US" sz="1800" b="1" dirty="0"/>
                        <a:t>Understand estimating project times and costs are the foundation for project planning and control</a:t>
                      </a:r>
                      <a:endParaRPr lang="en-US" sz="1800" dirty="0"/>
                    </a:p>
                  </a:txBody>
                  <a:tcPr marL="90311" marR="90311" marT="45156" marB="45156" anchor="ctr">
                    <a:lnL>
                      <a:noFill/>
                    </a:lnL>
                    <a:lnR>
                      <a:noFill/>
                    </a:lnR>
                    <a:lnT>
                      <a:noFill/>
                    </a:lnT>
                    <a:lnB>
                      <a:noFill/>
                    </a:lnB>
                    <a:noFill/>
                  </a:tcPr>
                </a:tc>
                <a:tc>
                  <a:txBody>
                    <a:bodyPr/>
                    <a:lstStyle/>
                    <a:p>
                      <a:pPr algn="r"/>
                      <a:r>
                        <a:rPr lang="ar-EG" sz="1800" b="1" dirty="0"/>
                        <a:t>فهم تقدير أوقات وتكاليف المشروع هو الأساس للتخطيط والسيطرة على المشروع</a:t>
                      </a:r>
                      <a:endParaRPr lang="ar-EG" sz="1800" dirty="0"/>
                    </a:p>
                  </a:txBody>
                  <a:tcPr marL="90311" marR="90311" marT="45156" marB="45156" anchor="ctr">
                    <a:lnL>
                      <a:noFill/>
                    </a:lnL>
                    <a:lnR>
                      <a:noFill/>
                    </a:lnR>
                    <a:lnT>
                      <a:noFill/>
                    </a:lnT>
                    <a:lnB>
                      <a:noFill/>
                    </a:lnB>
                    <a:noFill/>
                  </a:tcPr>
                </a:tc>
                <a:extLst>
                  <a:ext uri="{0D108BD9-81ED-4DB2-BD59-A6C34878D82A}">
                    <a16:rowId xmlns:a16="http://schemas.microsoft.com/office/drawing/2014/main" val="3790299878"/>
                  </a:ext>
                </a:extLst>
              </a:tr>
              <a:tr h="903111">
                <a:tc>
                  <a:txBody>
                    <a:bodyPr/>
                    <a:lstStyle/>
                    <a:p>
                      <a:r>
                        <a:rPr lang="en-US" sz="1800" b="1"/>
                        <a:t>Estimating</a:t>
                      </a:r>
                      <a:r>
                        <a:rPr lang="en-US" sz="1800"/>
                        <a:t> is the process of forecasting or approximating the time and cost of completing project deliverables.</a:t>
                      </a:r>
                    </a:p>
                  </a:txBody>
                  <a:tcPr marL="90311" marR="90311" marT="45156" marB="45156" anchor="ctr">
                    <a:lnL>
                      <a:noFill/>
                    </a:lnL>
                    <a:lnR>
                      <a:noFill/>
                    </a:lnR>
                    <a:lnT>
                      <a:noFill/>
                    </a:lnT>
                    <a:lnB>
                      <a:noFill/>
                    </a:lnB>
                    <a:noFill/>
                  </a:tcPr>
                </a:tc>
                <a:tc>
                  <a:txBody>
                    <a:bodyPr/>
                    <a:lstStyle/>
                    <a:p>
                      <a:pPr algn="r"/>
                      <a:r>
                        <a:rPr lang="ar-EG" sz="1800" b="1"/>
                        <a:t>التقدير</a:t>
                      </a:r>
                      <a:r>
                        <a:rPr lang="ar-EG" sz="1800"/>
                        <a:t> هو عملية توقع أو تقريب الوقت والتكلفة لإكمال تسليمات المشروع.</a:t>
                      </a:r>
                    </a:p>
                  </a:txBody>
                  <a:tcPr marL="90311" marR="90311" marT="45156" marB="45156" anchor="ctr">
                    <a:lnL>
                      <a:noFill/>
                    </a:lnL>
                    <a:lnR>
                      <a:noFill/>
                    </a:lnR>
                    <a:lnT>
                      <a:noFill/>
                    </a:lnT>
                    <a:lnB>
                      <a:noFill/>
                    </a:lnB>
                    <a:noFill/>
                  </a:tcPr>
                </a:tc>
                <a:extLst>
                  <a:ext uri="{0D108BD9-81ED-4DB2-BD59-A6C34878D82A}">
                    <a16:rowId xmlns:a16="http://schemas.microsoft.com/office/drawing/2014/main" val="3431281707"/>
                  </a:ext>
                </a:extLst>
              </a:tr>
              <a:tr h="361244">
                <a:tc>
                  <a:txBody>
                    <a:bodyPr/>
                    <a:lstStyle/>
                    <a:p>
                      <a:r>
                        <a:rPr lang="en-US" sz="1800"/>
                        <a:t>Estimating processes are frequently classified as:</a:t>
                      </a:r>
                    </a:p>
                  </a:txBody>
                  <a:tcPr marL="90311" marR="90311" marT="45156" marB="45156" anchor="ctr">
                    <a:lnL>
                      <a:noFill/>
                    </a:lnL>
                    <a:lnR>
                      <a:noFill/>
                    </a:lnR>
                    <a:lnT>
                      <a:noFill/>
                    </a:lnT>
                    <a:lnB>
                      <a:noFill/>
                    </a:lnB>
                    <a:noFill/>
                  </a:tcPr>
                </a:tc>
                <a:tc>
                  <a:txBody>
                    <a:bodyPr/>
                    <a:lstStyle/>
                    <a:p>
                      <a:pPr algn="r"/>
                      <a:r>
                        <a:rPr lang="ar-EG" sz="1800"/>
                        <a:t>غالبًا ما تصنف عمليات التقدير على النحو التالي:</a:t>
                      </a:r>
                    </a:p>
                  </a:txBody>
                  <a:tcPr marL="90311" marR="90311" marT="45156" marB="45156" anchor="ctr">
                    <a:lnL>
                      <a:noFill/>
                    </a:lnL>
                    <a:lnR>
                      <a:noFill/>
                    </a:lnR>
                    <a:lnT>
                      <a:noFill/>
                    </a:lnT>
                    <a:lnB>
                      <a:noFill/>
                    </a:lnB>
                    <a:noFill/>
                  </a:tcPr>
                </a:tc>
                <a:extLst>
                  <a:ext uri="{0D108BD9-81ED-4DB2-BD59-A6C34878D82A}">
                    <a16:rowId xmlns:a16="http://schemas.microsoft.com/office/drawing/2014/main" val="1990729379"/>
                  </a:ext>
                </a:extLst>
              </a:tr>
              <a:tr h="1174044">
                <a:tc>
                  <a:txBody>
                    <a:bodyPr/>
                    <a:lstStyle/>
                    <a:p>
                      <a:r>
                        <a:rPr lang="en-US" sz="1800" b="1"/>
                        <a:t>Top-down</a:t>
                      </a:r>
                      <a:r>
                        <a:rPr lang="en-US" sz="1800"/>
                        <a:t>: Top-down estimates are usually done by senior management. Management will often derive estimates from analogy, group consensus, or mathematical relationships.</a:t>
                      </a:r>
                    </a:p>
                  </a:txBody>
                  <a:tcPr marL="90311" marR="90311" marT="45156" marB="45156" anchor="ctr">
                    <a:lnL>
                      <a:noFill/>
                    </a:lnL>
                    <a:lnR>
                      <a:noFill/>
                    </a:lnR>
                    <a:lnT>
                      <a:noFill/>
                    </a:lnT>
                    <a:lnB>
                      <a:noFill/>
                    </a:lnB>
                    <a:noFill/>
                  </a:tcPr>
                </a:tc>
                <a:tc>
                  <a:txBody>
                    <a:bodyPr/>
                    <a:lstStyle/>
                    <a:p>
                      <a:pPr algn="r"/>
                      <a:r>
                        <a:rPr lang="ar-EG" sz="1800" b="1"/>
                        <a:t>من الأعلى إلى الأسفل</a:t>
                      </a:r>
                      <a:r>
                        <a:rPr lang="ar-EG" sz="1800"/>
                        <a:t>: يتم عادةً إجراء التقديرات من الأعلى إلى الأسفل بواسطة الإدارة العليا. غالبًا ما تستمد الإدارة التقديرات من التشابه أو الإجماع الجماعي أو العلاقات الرياضية.</a:t>
                      </a:r>
                    </a:p>
                  </a:txBody>
                  <a:tcPr marL="90311" marR="90311" marT="45156" marB="45156" anchor="ctr">
                    <a:lnL>
                      <a:noFill/>
                    </a:lnL>
                    <a:lnR>
                      <a:noFill/>
                    </a:lnR>
                    <a:lnT>
                      <a:noFill/>
                    </a:lnT>
                    <a:lnB>
                      <a:noFill/>
                    </a:lnB>
                    <a:noFill/>
                  </a:tcPr>
                </a:tc>
                <a:extLst>
                  <a:ext uri="{0D108BD9-81ED-4DB2-BD59-A6C34878D82A}">
                    <a16:rowId xmlns:a16="http://schemas.microsoft.com/office/drawing/2014/main" val="1640159094"/>
                  </a:ext>
                </a:extLst>
              </a:tr>
              <a:tr h="1174044">
                <a:tc>
                  <a:txBody>
                    <a:bodyPr/>
                    <a:lstStyle/>
                    <a:p>
                      <a:r>
                        <a:rPr lang="en-US" sz="1800" b="1"/>
                        <a:t>Bottom-up</a:t>
                      </a:r>
                      <a:r>
                        <a:rPr lang="en-US" sz="1800"/>
                        <a:t>: Bottom-up estimates are typically performed by the people who are doing the work. Their estimates are based on estimates of elements found in the work breakdown structure.</a:t>
                      </a:r>
                    </a:p>
                  </a:txBody>
                  <a:tcPr marL="90311" marR="90311" marT="45156" marB="45156" anchor="ctr">
                    <a:lnL>
                      <a:noFill/>
                    </a:lnL>
                    <a:lnR>
                      <a:noFill/>
                    </a:lnR>
                    <a:lnT>
                      <a:noFill/>
                    </a:lnT>
                    <a:lnB>
                      <a:noFill/>
                    </a:lnB>
                    <a:noFill/>
                  </a:tcPr>
                </a:tc>
                <a:tc>
                  <a:txBody>
                    <a:bodyPr/>
                    <a:lstStyle/>
                    <a:p>
                      <a:pPr algn="r"/>
                      <a:r>
                        <a:rPr lang="ar-EG" sz="1800" b="1" dirty="0"/>
                        <a:t>من الأسفل إلى الأعلى</a:t>
                      </a:r>
                      <a:r>
                        <a:rPr lang="ar-EG" sz="1800" dirty="0"/>
                        <a:t>: يتم عادةً إجراء التقديرات من الأسفل إلى الأعلى بواسطة الأشخاص الذين يقومون بالعمل. تعتمد تقديراتهم على تقديرات العناصر الموجودة في هيكل تقسيم العمل.</a:t>
                      </a:r>
                    </a:p>
                  </a:txBody>
                  <a:tcPr marL="90311" marR="90311" marT="45156" marB="45156" anchor="ctr">
                    <a:lnL>
                      <a:noFill/>
                    </a:lnL>
                    <a:lnR>
                      <a:noFill/>
                    </a:lnR>
                    <a:lnT>
                      <a:noFill/>
                    </a:lnT>
                    <a:lnB>
                      <a:noFill/>
                    </a:lnB>
                    <a:noFill/>
                  </a:tcPr>
                </a:tc>
                <a:extLst>
                  <a:ext uri="{0D108BD9-81ED-4DB2-BD59-A6C34878D82A}">
                    <a16:rowId xmlns:a16="http://schemas.microsoft.com/office/drawing/2014/main" val="2966927089"/>
                  </a:ext>
                </a:extLst>
              </a:tr>
            </a:tbl>
          </a:graphicData>
        </a:graphic>
      </p:graphicFrame>
      <p:sp>
        <p:nvSpPr>
          <p:cNvPr id="6" name="Rectangle 1">
            <a:extLst>
              <a:ext uri="{FF2B5EF4-FFF2-40B4-BE49-F238E27FC236}">
                <a16:creationId xmlns:a16="http://schemas.microsoft.com/office/drawing/2014/main" id="{43B648F1-C8FC-E192-DC98-B92F0D9F55CF}"/>
              </a:ext>
            </a:extLst>
          </p:cNvPr>
          <p:cNvSpPr>
            <a:spLocks noChangeArrowheads="1"/>
          </p:cNvSpPr>
          <p:nvPr/>
        </p:nvSpPr>
        <p:spPr bwMode="auto">
          <a:xfrm>
            <a:off x="777875" y="11922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F37429B5-1686-2187-9969-3323A4FDDA1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graphicFrame>
        <p:nvGraphicFramePr>
          <p:cNvPr id="8" name="Table 7">
            <a:extLst>
              <a:ext uri="{FF2B5EF4-FFF2-40B4-BE49-F238E27FC236}">
                <a16:creationId xmlns:a16="http://schemas.microsoft.com/office/drawing/2014/main" id="{C5B0AA3A-0269-00A8-0033-86C42FF071A8}"/>
              </a:ext>
            </a:extLst>
          </p:cNvPr>
          <p:cNvGraphicFramePr>
            <a:graphicFrameLocks noGrp="1"/>
          </p:cNvGraphicFramePr>
          <p:nvPr>
            <p:extLst>
              <p:ext uri="{D42A27DB-BD31-4B8C-83A1-F6EECF244321}">
                <p14:modId xmlns:p14="http://schemas.microsoft.com/office/powerpoint/2010/main" val="2445995866"/>
              </p:ext>
            </p:extLst>
          </p:nvPr>
        </p:nvGraphicFramePr>
        <p:xfrm>
          <a:off x="777679" y="1192104"/>
          <a:ext cx="10636642" cy="4566360"/>
        </p:xfrm>
        <a:graphic>
          <a:graphicData uri="http://schemas.openxmlformats.org/drawingml/2006/table">
            <a:tbl>
              <a:tblPr/>
              <a:tblGrid>
                <a:gridCol w="5318321">
                  <a:extLst>
                    <a:ext uri="{9D8B030D-6E8A-4147-A177-3AD203B41FA5}">
                      <a16:colId xmlns:a16="http://schemas.microsoft.com/office/drawing/2014/main" val="1093346828"/>
                    </a:ext>
                  </a:extLst>
                </a:gridCol>
                <a:gridCol w="5318321">
                  <a:extLst>
                    <a:ext uri="{9D8B030D-6E8A-4147-A177-3AD203B41FA5}">
                      <a16:colId xmlns:a16="http://schemas.microsoft.com/office/drawing/2014/main" val="2536306782"/>
                    </a:ext>
                  </a:extLst>
                </a:gridCol>
              </a:tblGrid>
              <a:tr h="903111">
                <a:tc>
                  <a:txBody>
                    <a:bodyPr/>
                    <a:lstStyle/>
                    <a:p>
                      <a:r>
                        <a:rPr lang="en-US" sz="1800" b="1" dirty="0"/>
                        <a:t>Understand estimating project times and costs are the foundation for project planning and control</a:t>
                      </a:r>
                      <a:endParaRPr lang="en-US" sz="1800" dirty="0"/>
                    </a:p>
                  </a:txBody>
                  <a:tcPr marL="90311" marR="90311" marT="45156" marB="45156" anchor="ctr">
                    <a:lnL>
                      <a:noFill/>
                    </a:lnL>
                    <a:lnR>
                      <a:noFill/>
                    </a:lnR>
                    <a:lnT>
                      <a:noFill/>
                    </a:lnT>
                    <a:lnB>
                      <a:noFill/>
                    </a:lnB>
                    <a:noFill/>
                  </a:tcPr>
                </a:tc>
                <a:tc>
                  <a:txBody>
                    <a:bodyPr/>
                    <a:lstStyle/>
                    <a:p>
                      <a:pPr algn="r"/>
                      <a:r>
                        <a:rPr lang="ar-EG" sz="1800" b="1" dirty="0"/>
                        <a:t>فهم تقدير أوقات وتكاليف المشروع هو الأساس للتخطيط والسيطرة على المشروع</a:t>
                      </a:r>
                      <a:endParaRPr lang="ar-EG" sz="1800" dirty="0"/>
                    </a:p>
                  </a:txBody>
                  <a:tcPr marL="90311" marR="90311" marT="45156" marB="45156" anchor="ctr">
                    <a:lnL>
                      <a:noFill/>
                    </a:lnL>
                    <a:lnR>
                      <a:noFill/>
                    </a:lnR>
                    <a:lnT>
                      <a:noFill/>
                    </a:lnT>
                    <a:lnB>
                      <a:noFill/>
                    </a:lnB>
                    <a:noFill/>
                  </a:tcPr>
                </a:tc>
                <a:extLst>
                  <a:ext uri="{0D108BD9-81ED-4DB2-BD59-A6C34878D82A}">
                    <a16:rowId xmlns:a16="http://schemas.microsoft.com/office/drawing/2014/main" val="1683069921"/>
                  </a:ext>
                </a:extLst>
              </a:tr>
              <a:tr h="903111">
                <a:tc>
                  <a:txBody>
                    <a:bodyPr/>
                    <a:lstStyle/>
                    <a:p>
                      <a:r>
                        <a:rPr lang="en-US" sz="1800" b="1"/>
                        <a:t>Estimating</a:t>
                      </a:r>
                      <a:r>
                        <a:rPr lang="en-US" sz="1800"/>
                        <a:t> is the process of forecasting or approximating the time and cost of completing project deliverables.</a:t>
                      </a:r>
                    </a:p>
                  </a:txBody>
                  <a:tcPr marL="90311" marR="90311" marT="45156" marB="45156" anchor="ctr">
                    <a:lnL>
                      <a:noFill/>
                    </a:lnL>
                    <a:lnR>
                      <a:noFill/>
                    </a:lnR>
                    <a:lnT>
                      <a:noFill/>
                    </a:lnT>
                    <a:lnB>
                      <a:noFill/>
                    </a:lnB>
                    <a:noFill/>
                  </a:tcPr>
                </a:tc>
                <a:tc>
                  <a:txBody>
                    <a:bodyPr/>
                    <a:lstStyle/>
                    <a:p>
                      <a:pPr algn="r"/>
                      <a:r>
                        <a:rPr lang="ar-EG" sz="1800" b="1"/>
                        <a:t>التقدير</a:t>
                      </a:r>
                      <a:r>
                        <a:rPr lang="ar-EG" sz="1800"/>
                        <a:t> هو عملية توقع أو تقريب الوقت والتكلفة لإكمال تسليمات المشروع.</a:t>
                      </a:r>
                    </a:p>
                  </a:txBody>
                  <a:tcPr marL="90311" marR="90311" marT="45156" marB="45156" anchor="ctr">
                    <a:lnL>
                      <a:noFill/>
                    </a:lnL>
                    <a:lnR>
                      <a:noFill/>
                    </a:lnR>
                    <a:lnT>
                      <a:noFill/>
                    </a:lnT>
                    <a:lnB>
                      <a:noFill/>
                    </a:lnB>
                    <a:noFill/>
                  </a:tcPr>
                </a:tc>
                <a:extLst>
                  <a:ext uri="{0D108BD9-81ED-4DB2-BD59-A6C34878D82A}">
                    <a16:rowId xmlns:a16="http://schemas.microsoft.com/office/drawing/2014/main" val="265078285"/>
                  </a:ext>
                </a:extLst>
              </a:tr>
              <a:tr h="361244">
                <a:tc>
                  <a:txBody>
                    <a:bodyPr/>
                    <a:lstStyle/>
                    <a:p>
                      <a:r>
                        <a:rPr lang="en-US" sz="1800"/>
                        <a:t>Estimating processes are frequently classified as:</a:t>
                      </a:r>
                    </a:p>
                  </a:txBody>
                  <a:tcPr marL="90311" marR="90311" marT="45156" marB="45156" anchor="ctr">
                    <a:lnL>
                      <a:noFill/>
                    </a:lnL>
                    <a:lnR>
                      <a:noFill/>
                    </a:lnR>
                    <a:lnT>
                      <a:noFill/>
                    </a:lnT>
                    <a:lnB>
                      <a:noFill/>
                    </a:lnB>
                    <a:noFill/>
                  </a:tcPr>
                </a:tc>
                <a:tc>
                  <a:txBody>
                    <a:bodyPr/>
                    <a:lstStyle/>
                    <a:p>
                      <a:pPr algn="r"/>
                      <a:r>
                        <a:rPr lang="ar-EG" sz="1800"/>
                        <a:t>غالبًا ما تصنف عمليات التقدير على النحو التالي:</a:t>
                      </a:r>
                    </a:p>
                  </a:txBody>
                  <a:tcPr marL="90311" marR="90311" marT="45156" marB="45156" anchor="ctr">
                    <a:lnL>
                      <a:noFill/>
                    </a:lnL>
                    <a:lnR>
                      <a:noFill/>
                    </a:lnR>
                    <a:lnT>
                      <a:noFill/>
                    </a:lnT>
                    <a:lnB>
                      <a:noFill/>
                    </a:lnB>
                    <a:noFill/>
                  </a:tcPr>
                </a:tc>
                <a:extLst>
                  <a:ext uri="{0D108BD9-81ED-4DB2-BD59-A6C34878D82A}">
                    <a16:rowId xmlns:a16="http://schemas.microsoft.com/office/drawing/2014/main" val="1973133897"/>
                  </a:ext>
                </a:extLst>
              </a:tr>
              <a:tr h="1174044">
                <a:tc>
                  <a:txBody>
                    <a:bodyPr/>
                    <a:lstStyle/>
                    <a:p>
                      <a:r>
                        <a:rPr lang="en-US" sz="1800" b="1"/>
                        <a:t>Top-down</a:t>
                      </a:r>
                      <a:r>
                        <a:rPr lang="en-US" sz="1800"/>
                        <a:t>: Top-down estimates are usually done by senior management. Management will often derive estimates from analogy, group consensus, or mathematical relationships.</a:t>
                      </a:r>
                    </a:p>
                  </a:txBody>
                  <a:tcPr marL="90311" marR="90311" marT="45156" marB="45156" anchor="ctr">
                    <a:lnL>
                      <a:noFill/>
                    </a:lnL>
                    <a:lnR>
                      <a:noFill/>
                    </a:lnR>
                    <a:lnT>
                      <a:noFill/>
                    </a:lnT>
                    <a:lnB>
                      <a:noFill/>
                    </a:lnB>
                    <a:noFill/>
                  </a:tcPr>
                </a:tc>
                <a:tc>
                  <a:txBody>
                    <a:bodyPr/>
                    <a:lstStyle/>
                    <a:p>
                      <a:pPr algn="r"/>
                      <a:r>
                        <a:rPr lang="ar-EG" sz="1800" b="1"/>
                        <a:t>من الأعلى إلى الأسفل</a:t>
                      </a:r>
                      <a:r>
                        <a:rPr lang="ar-EG" sz="1800"/>
                        <a:t>: يتم عادةً إجراء التقديرات من الأعلى إلى الأسفل بواسطة الإدارة العليا. غالبًا ما تستمد الإدارة التقديرات من التشابه أو الإجماع الجماعي أو العلاقات الرياضية.</a:t>
                      </a:r>
                    </a:p>
                  </a:txBody>
                  <a:tcPr marL="90311" marR="90311" marT="45156" marB="45156" anchor="ctr">
                    <a:lnL>
                      <a:noFill/>
                    </a:lnL>
                    <a:lnR>
                      <a:noFill/>
                    </a:lnR>
                    <a:lnT>
                      <a:noFill/>
                    </a:lnT>
                    <a:lnB>
                      <a:noFill/>
                    </a:lnB>
                    <a:noFill/>
                  </a:tcPr>
                </a:tc>
                <a:extLst>
                  <a:ext uri="{0D108BD9-81ED-4DB2-BD59-A6C34878D82A}">
                    <a16:rowId xmlns:a16="http://schemas.microsoft.com/office/drawing/2014/main" val="3040845038"/>
                  </a:ext>
                </a:extLst>
              </a:tr>
              <a:tr h="1174044">
                <a:tc>
                  <a:txBody>
                    <a:bodyPr/>
                    <a:lstStyle/>
                    <a:p>
                      <a:r>
                        <a:rPr lang="en-US" sz="1800" b="1"/>
                        <a:t>Bottom-up</a:t>
                      </a:r>
                      <a:r>
                        <a:rPr lang="en-US" sz="1800"/>
                        <a:t>: Bottom-up estimates are typically performed by the people who are doing the work. Their estimates are based on estimates of elements found in the work breakdown structure.</a:t>
                      </a:r>
                    </a:p>
                  </a:txBody>
                  <a:tcPr marL="90311" marR="90311" marT="45156" marB="45156" anchor="ctr">
                    <a:lnL>
                      <a:noFill/>
                    </a:lnL>
                    <a:lnR>
                      <a:noFill/>
                    </a:lnR>
                    <a:lnT>
                      <a:noFill/>
                    </a:lnT>
                    <a:lnB>
                      <a:noFill/>
                    </a:lnB>
                    <a:noFill/>
                  </a:tcPr>
                </a:tc>
                <a:tc>
                  <a:txBody>
                    <a:bodyPr/>
                    <a:lstStyle/>
                    <a:p>
                      <a:pPr algn="r"/>
                      <a:r>
                        <a:rPr lang="ar-EG" sz="1800" b="1" dirty="0"/>
                        <a:t>من الأسفل إلى الأعلى</a:t>
                      </a:r>
                      <a:r>
                        <a:rPr lang="ar-EG" sz="1800" dirty="0"/>
                        <a:t>: يتم عادةً إجراء التقديرات من الأسفل إلى الأعلى بواسطة الأشخاص الذين يقومون بالعمل. تعتمد تقديراتهم على تقديرات العناصر الموجودة في هيكل تقسيم العمل.</a:t>
                      </a:r>
                    </a:p>
                  </a:txBody>
                  <a:tcPr marL="90311" marR="90311" marT="45156" marB="45156" anchor="ctr">
                    <a:lnL>
                      <a:noFill/>
                    </a:lnL>
                    <a:lnR>
                      <a:noFill/>
                    </a:lnR>
                    <a:lnT>
                      <a:noFill/>
                    </a:lnT>
                    <a:lnB>
                      <a:noFill/>
                    </a:lnB>
                    <a:noFill/>
                  </a:tcPr>
                </a:tc>
                <a:extLst>
                  <a:ext uri="{0D108BD9-81ED-4DB2-BD59-A6C34878D82A}">
                    <a16:rowId xmlns:a16="http://schemas.microsoft.com/office/drawing/2014/main" val="3702016627"/>
                  </a:ext>
                </a:extLst>
              </a:tr>
            </a:tbl>
          </a:graphicData>
        </a:graphic>
      </p:graphicFrame>
      <p:sp>
        <p:nvSpPr>
          <p:cNvPr id="9" name="Rectangle 1">
            <a:extLst>
              <a:ext uri="{FF2B5EF4-FFF2-40B4-BE49-F238E27FC236}">
                <a16:creationId xmlns:a16="http://schemas.microsoft.com/office/drawing/2014/main" id="{2C20FD06-5EC9-8D6C-9E7D-12B36BB491E0}"/>
              </a:ext>
            </a:extLst>
          </p:cNvPr>
          <p:cNvSpPr>
            <a:spLocks noChangeArrowheads="1"/>
          </p:cNvSpPr>
          <p:nvPr/>
        </p:nvSpPr>
        <p:spPr bwMode="auto">
          <a:xfrm>
            <a:off x="777875" y="11922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581755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94E6BA01-57BA-9534-A21C-651C32066A55}"/>
              </a:ext>
            </a:extLst>
          </p:cNvPr>
          <p:cNvGraphicFramePr>
            <a:graphicFrameLocks noGrp="1"/>
          </p:cNvGraphicFramePr>
          <p:nvPr>
            <p:extLst>
              <p:ext uri="{D42A27DB-BD31-4B8C-83A1-F6EECF244321}">
                <p14:modId xmlns:p14="http://schemas.microsoft.com/office/powerpoint/2010/main" val="811026000"/>
              </p:ext>
            </p:extLst>
          </p:nvPr>
        </p:nvGraphicFramePr>
        <p:xfrm>
          <a:off x="1000125" y="905368"/>
          <a:ext cx="10801352" cy="4635710"/>
        </p:xfrm>
        <a:graphic>
          <a:graphicData uri="http://schemas.openxmlformats.org/drawingml/2006/table">
            <a:tbl>
              <a:tblPr/>
              <a:tblGrid>
                <a:gridCol w="5400676">
                  <a:extLst>
                    <a:ext uri="{9D8B030D-6E8A-4147-A177-3AD203B41FA5}">
                      <a16:colId xmlns:a16="http://schemas.microsoft.com/office/drawing/2014/main" val="4039263195"/>
                    </a:ext>
                  </a:extLst>
                </a:gridCol>
                <a:gridCol w="5400676">
                  <a:extLst>
                    <a:ext uri="{9D8B030D-6E8A-4147-A177-3AD203B41FA5}">
                      <a16:colId xmlns:a16="http://schemas.microsoft.com/office/drawing/2014/main" val="2125930241"/>
                    </a:ext>
                  </a:extLst>
                </a:gridCol>
              </a:tblGrid>
              <a:tr h="558786">
                <a:tc>
                  <a:txBody>
                    <a:bodyPr/>
                    <a:lstStyle/>
                    <a:p>
                      <a:r>
                        <a:rPr lang="en-US" sz="1400" dirty="0"/>
                        <a:t>All project stakeholders prefer accurate cost and time estimates, but they also understand the inherent uncertainty in all projects.</a:t>
                      </a:r>
                    </a:p>
                  </a:txBody>
                  <a:tcPr marL="60207" marR="60207" marT="30104" marB="30104" anchor="ctr">
                    <a:lnL>
                      <a:noFill/>
                    </a:lnL>
                    <a:lnR>
                      <a:noFill/>
                    </a:lnR>
                    <a:lnT>
                      <a:noFill/>
                    </a:lnT>
                    <a:lnB>
                      <a:noFill/>
                    </a:lnB>
                    <a:noFill/>
                  </a:tcPr>
                </a:tc>
                <a:tc>
                  <a:txBody>
                    <a:bodyPr/>
                    <a:lstStyle/>
                    <a:p>
                      <a:pPr algn="r"/>
                      <a:r>
                        <a:rPr lang="ar-EG" sz="1400" dirty="0"/>
                        <a:t>جميع أصحاب المصلحة في المشروع يفضلون تقديرات دقيقة للتكلفة والوقت، ولكنهم أيضًا يفهمون عدم اليقين المتأصل في جميع المشاريع.</a:t>
                      </a:r>
                    </a:p>
                  </a:txBody>
                  <a:tcPr marL="60207" marR="60207" marT="30104" marB="30104" anchor="ctr">
                    <a:lnL>
                      <a:noFill/>
                    </a:lnL>
                    <a:lnR>
                      <a:noFill/>
                    </a:lnR>
                    <a:lnT>
                      <a:noFill/>
                    </a:lnT>
                    <a:lnB>
                      <a:noFill/>
                    </a:lnB>
                    <a:noFill/>
                  </a:tcPr>
                </a:tc>
                <a:extLst>
                  <a:ext uri="{0D108BD9-81ED-4DB2-BD59-A6C34878D82A}">
                    <a16:rowId xmlns:a16="http://schemas.microsoft.com/office/drawing/2014/main" val="3424434178"/>
                  </a:ext>
                </a:extLst>
              </a:tr>
              <a:tr h="395342">
                <a:tc>
                  <a:txBody>
                    <a:bodyPr/>
                    <a:lstStyle/>
                    <a:p>
                      <a:r>
                        <a:rPr lang="en-US" sz="1400"/>
                        <a:t>Inaccurate estimates lead to false expectations and consumer dissatisfaction.</a:t>
                      </a:r>
                    </a:p>
                  </a:txBody>
                  <a:tcPr marL="60207" marR="60207" marT="30104" marB="30104" anchor="ctr">
                    <a:lnL>
                      <a:noFill/>
                    </a:lnL>
                    <a:lnR>
                      <a:noFill/>
                    </a:lnR>
                    <a:lnT>
                      <a:noFill/>
                    </a:lnT>
                    <a:lnB>
                      <a:noFill/>
                    </a:lnB>
                    <a:noFill/>
                  </a:tcPr>
                </a:tc>
                <a:tc>
                  <a:txBody>
                    <a:bodyPr/>
                    <a:lstStyle/>
                    <a:p>
                      <a:pPr algn="r"/>
                      <a:r>
                        <a:rPr lang="ar-EG" sz="1400" dirty="0"/>
                        <a:t>التقديرات غير الدقيقة تؤدي إلى توقعات خاطئة واستياء العملاء.</a:t>
                      </a:r>
                    </a:p>
                  </a:txBody>
                  <a:tcPr marL="60207" marR="60207" marT="30104" marB="30104" anchor="ctr">
                    <a:lnL>
                      <a:noFill/>
                    </a:lnL>
                    <a:lnR>
                      <a:noFill/>
                    </a:lnR>
                    <a:lnT>
                      <a:noFill/>
                    </a:lnT>
                    <a:lnB>
                      <a:noFill/>
                    </a:lnB>
                    <a:noFill/>
                  </a:tcPr>
                </a:tc>
                <a:extLst>
                  <a:ext uri="{0D108BD9-81ED-4DB2-BD59-A6C34878D82A}">
                    <a16:rowId xmlns:a16="http://schemas.microsoft.com/office/drawing/2014/main" val="927027706"/>
                  </a:ext>
                </a:extLst>
              </a:tr>
              <a:tr h="395342">
                <a:tc>
                  <a:txBody>
                    <a:bodyPr/>
                    <a:lstStyle/>
                    <a:p>
                      <a:r>
                        <a:rPr lang="en-US" sz="1400"/>
                        <a:t>Accuracy is improved with greater effort but is it worth the time and cost?—estimating costs money!</a:t>
                      </a:r>
                    </a:p>
                  </a:txBody>
                  <a:tcPr marL="60207" marR="60207" marT="30104" marB="30104" anchor="ctr">
                    <a:lnL>
                      <a:noFill/>
                    </a:lnL>
                    <a:lnR>
                      <a:noFill/>
                    </a:lnR>
                    <a:lnT>
                      <a:noFill/>
                    </a:lnT>
                    <a:lnB>
                      <a:noFill/>
                    </a:lnB>
                    <a:noFill/>
                  </a:tcPr>
                </a:tc>
                <a:tc>
                  <a:txBody>
                    <a:bodyPr/>
                    <a:lstStyle/>
                    <a:p>
                      <a:pPr algn="r"/>
                      <a:r>
                        <a:rPr lang="ar-EG" sz="1400" dirty="0"/>
                        <a:t>تتحسن الدقة مع زيادة الجهد المبذول، ولكن هل يستحق ذلك الوقت والتكلفة؟—فالتقدير يكلف المال!</a:t>
                      </a:r>
                    </a:p>
                  </a:txBody>
                  <a:tcPr marL="60207" marR="60207" marT="30104" marB="30104" anchor="ctr">
                    <a:lnL>
                      <a:noFill/>
                    </a:lnL>
                    <a:lnR>
                      <a:noFill/>
                    </a:lnR>
                    <a:lnT>
                      <a:noFill/>
                    </a:lnT>
                    <a:lnB>
                      <a:noFill/>
                    </a:lnB>
                    <a:noFill/>
                  </a:tcPr>
                </a:tc>
                <a:extLst>
                  <a:ext uri="{0D108BD9-81ED-4DB2-BD59-A6C34878D82A}">
                    <a16:rowId xmlns:a16="http://schemas.microsoft.com/office/drawing/2014/main" val="3892738837"/>
                  </a:ext>
                </a:extLst>
              </a:tr>
              <a:tr h="558786">
                <a:tc>
                  <a:txBody>
                    <a:bodyPr/>
                    <a:lstStyle/>
                    <a:p>
                      <a:r>
                        <a:rPr lang="en-US" sz="1400"/>
                        <a:t>Project estimating becomes a trade-off, balancing the benefits of better accuracy against the costs for securing increased accuracy.</a:t>
                      </a:r>
                    </a:p>
                  </a:txBody>
                  <a:tcPr marL="60207" marR="60207" marT="30104" marB="30104" anchor="ctr">
                    <a:lnL>
                      <a:noFill/>
                    </a:lnL>
                    <a:lnR>
                      <a:noFill/>
                    </a:lnR>
                    <a:lnT>
                      <a:noFill/>
                    </a:lnT>
                    <a:lnB>
                      <a:noFill/>
                    </a:lnB>
                    <a:noFill/>
                  </a:tcPr>
                </a:tc>
                <a:tc>
                  <a:txBody>
                    <a:bodyPr/>
                    <a:lstStyle/>
                    <a:p>
                      <a:pPr algn="r"/>
                      <a:r>
                        <a:rPr lang="ar-EG" sz="1400" dirty="0"/>
                        <a:t>يصبح تقدير المشروع توازنًا بين فوائد تحسين الدقة والتكاليف اللازمة لتحقيق دقة أعلى.</a:t>
                      </a:r>
                    </a:p>
                  </a:txBody>
                  <a:tcPr marL="60207" marR="60207" marT="30104" marB="30104" anchor="ctr">
                    <a:lnL>
                      <a:noFill/>
                    </a:lnL>
                    <a:lnR>
                      <a:noFill/>
                    </a:lnR>
                    <a:lnT>
                      <a:noFill/>
                    </a:lnT>
                    <a:lnB>
                      <a:noFill/>
                    </a:lnB>
                    <a:noFill/>
                  </a:tcPr>
                </a:tc>
                <a:extLst>
                  <a:ext uri="{0D108BD9-81ED-4DB2-BD59-A6C34878D82A}">
                    <a16:rowId xmlns:a16="http://schemas.microsoft.com/office/drawing/2014/main" val="2600402750"/>
                  </a:ext>
                </a:extLst>
              </a:tr>
              <a:tr h="565073">
                <a:tc>
                  <a:txBody>
                    <a:bodyPr/>
                    <a:lstStyle/>
                    <a:p>
                      <a:r>
                        <a:rPr lang="en-US" sz="1400"/>
                        <a:t>Cost, time, and budget estimates are the lifeline for control; they serve as the standard for comparison of actual and plan throughout the life of the project.</a:t>
                      </a:r>
                    </a:p>
                  </a:txBody>
                  <a:tcPr marL="60207" marR="60207" marT="30104" marB="30104" anchor="ctr">
                    <a:lnL>
                      <a:noFill/>
                    </a:lnL>
                    <a:lnR>
                      <a:noFill/>
                    </a:lnR>
                    <a:lnT>
                      <a:noFill/>
                    </a:lnT>
                    <a:lnB>
                      <a:noFill/>
                    </a:lnB>
                    <a:noFill/>
                  </a:tcPr>
                </a:tc>
                <a:tc>
                  <a:txBody>
                    <a:bodyPr/>
                    <a:lstStyle/>
                    <a:p>
                      <a:pPr algn="r"/>
                      <a:r>
                        <a:rPr lang="ar-EG" sz="1400" dirty="0"/>
                        <a:t>تقديرات التكلفة، الوقت، والميزانية هي شريان الحياة للسيطرة؛ فهي بمثابة المعيار لمقارنة الواقع بالخطة طوال دورة حياة المشروع.</a:t>
                      </a:r>
                    </a:p>
                  </a:txBody>
                  <a:tcPr marL="60207" marR="60207" marT="30104" marB="30104" anchor="ctr">
                    <a:lnL>
                      <a:noFill/>
                    </a:lnL>
                    <a:lnR>
                      <a:noFill/>
                    </a:lnR>
                    <a:lnT>
                      <a:noFill/>
                    </a:lnT>
                    <a:lnB>
                      <a:noFill/>
                    </a:lnB>
                    <a:noFill/>
                  </a:tcPr>
                </a:tc>
                <a:extLst>
                  <a:ext uri="{0D108BD9-81ED-4DB2-BD59-A6C34878D82A}">
                    <a16:rowId xmlns:a16="http://schemas.microsoft.com/office/drawing/2014/main" val="3150125388"/>
                  </a:ext>
                </a:extLst>
              </a:tr>
              <a:tr h="558786">
                <a:tc>
                  <a:txBody>
                    <a:bodyPr/>
                    <a:lstStyle/>
                    <a:p>
                      <a:r>
                        <a:rPr lang="en-US" sz="1400"/>
                        <a:t>Project status reports depend on reliable estimates as the major input for measuring variances and taking corrective action.</a:t>
                      </a:r>
                    </a:p>
                  </a:txBody>
                  <a:tcPr marL="60207" marR="60207" marT="30104" marB="30104" anchor="ctr">
                    <a:lnL>
                      <a:noFill/>
                    </a:lnL>
                    <a:lnR>
                      <a:noFill/>
                    </a:lnR>
                    <a:lnT>
                      <a:noFill/>
                    </a:lnT>
                    <a:lnB>
                      <a:noFill/>
                    </a:lnB>
                    <a:noFill/>
                  </a:tcPr>
                </a:tc>
                <a:tc>
                  <a:txBody>
                    <a:bodyPr/>
                    <a:lstStyle/>
                    <a:p>
                      <a:pPr algn="r"/>
                      <a:r>
                        <a:rPr lang="ar-EG" sz="1400" dirty="0"/>
                        <a:t>تعتمد تقارير حالة المشروع على تقديرات موثوقة كمدخل رئيسي لقياس الفجوات واتخاذ الإجراءات التصحيحية.</a:t>
                      </a:r>
                    </a:p>
                  </a:txBody>
                  <a:tcPr marL="60207" marR="60207" marT="30104" marB="30104" anchor="ctr">
                    <a:lnL>
                      <a:noFill/>
                    </a:lnL>
                    <a:lnR>
                      <a:noFill/>
                    </a:lnR>
                    <a:lnT>
                      <a:noFill/>
                    </a:lnT>
                    <a:lnB>
                      <a:noFill/>
                    </a:lnB>
                    <a:noFill/>
                  </a:tcPr>
                </a:tc>
                <a:extLst>
                  <a:ext uri="{0D108BD9-81ED-4DB2-BD59-A6C34878D82A}">
                    <a16:rowId xmlns:a16="http://schemas.microsoft.com/office/drawing/2014/main" val="1566738388"/>
                  </a:ext>
                </a:extLst>
              </a:tr>
              <a:tr h="726422">
                <a:tc>
                  <a:txBody>
                    <a:bodyPr/>
                    <a:lstStyle/>
                    <a:p>
                      <a:r>
                        <a:rPr lang="en-US" sz="1400"/>
                        <a:t>Ideally, the project manager, and in most cases the project owner, would prefer to have a database of detailed schedule and cost estimates for every work package in the project.</a:t>
                      </a:r>
                    </a:p>
                  </a:txBody>
                  <a:tcPr marL="60207" marR="60207" marT="30104" marB="30104" anchor="ctr">
                    <a:lnL>
                      <a:noFill/>
                    </a:lnL>
                    <a:lnR>
                      <a:noFill/>
                    </a:lnR>
                    <a:lnT>
                      <a:noFill/>
                    </a:lnT>
                    <a:lnB>
                      <a:noFill/>
                    </a:lnB>
                    <a:noFill/>
                  </a:tcPr>
                </a:tc>
                <a:tc>
                  <a:txBody>
                    <a:bodyPr/>
                    <a:lstStyle/>
                    <a:p>
                      <a:pPr algn="r"/>
                      <a:r>
                        <a:rPr lang="ar-EG" sz="1400" dirty="0"/>
                        <a:t>في الوضع المثالي، يفضل مدير المشروع، وفي معظم الحالات مالك المشروع، أن يكون لديه قاعدة بيانات تحتوي على جدول زمني مفصل وتقديرات التكلفة لكل حزمة عمل في المشروع.</a:t>
                      </a:r>
                    </a:p>
                  </a:txBody>
                  <a:tcPr marL="60207" marR="60207" marT="30104" marB="30104" anchor="ctr">
                    <a:lnL>
                      <a:noFill/>
                    </a:lnL>
                    <a:lnR>
                      <a:noFill/>
                    </a:lnR>
                    <a:lnT>
                      <a:noFill/>
                    </a:lnT>
                    <a:lnB>
                      <a:noFill/>
                    </a:lnB>
                    <a:noFill/>
                  </a:tcPr>
                </a:tc>
                <a:extLst>
                  <a:ext uri="{0D108BD9-81ED-4DB2-BD59-A6C34878D82A}">
                    <a16:rowId xmlns:a16="http://schemas.microsoft.com/office/drawing/2014/main" val="2577736065"/>
                  </a:ext>
                </a:extLst>
              </a:tr>
              <a:tr h="558786">
                <a:tc>
                  <a:txBody>
                    <a:bodyPr/>
                    <a:lstStyle/>
                    <a:p>
                      <a:r>
                        <a:rPr lang="en-US" sz="1400"/>
                        <a:t>Regrettably, such detailed data gathering is not always possible or practical and other methods are used to develop project estimates.</a:t>
                      </a:r>
                    </a:p>
                  </a:txBody>
                  <a:tcPr marL="60207" marR="60207" marT="30104" marB="30104" anchor="ctr">
                    <a:lnL>
                      <a:noFill/>
                    </a:lnL>
                    <a:lnR>
                      <a:noFill/>
                    </a:lnR>
                    <a:lnT>
                      <a:noFill/>
                    </a:lnT>
                    <a:lnB>
                      <a:noFill/>
                    </a:lnB>
                    <a:noFill/>
                  </a:tcPr>
                </a:tc>
                <a:tc>
                  <a:txBody>
                    <a:bodyPr/>
                    <a:lstStyle/>
                    <a:p>
                      <a:pPr algn="r"/>
                      <a:r>
                        <a:rPr lang="ar-EG" sz="1400" dirty="0"/>
                        <a:t>للأسف، لا يكون جمع مثل هذه البيانات التفصيلية ممكنًا دائمًا أو عمليًا، لذلك تُستخدم طرق أخرى لتطوير تقديرات المشروع.</a:t>
                      </a:r>
                    </a:p>
                  </a:txBody>
                  <a:tcPr marL="60207" marR="60207" marT="30104" marB="30104" anchor="ctr">
                    <a:lnL>
                      <a:noFill/>
                    </a:lnL>
                    <a:lnR>
                      <a:noFill/>
                    </a:lnR>
                    <a:lnT>
                      <a:noFill/>
                    </a:lnT>
                    <a:lnB>
                      <a:noFill/>
                    </a:lnB>
                    <a:noFill/>
                  </a:tcPr>
                </a:tc>
                <a:extLst>
                  <a:ext uri="{0D108BD9-81ED-4DB2-BD59-A6C34878D82A}">
                    <a16:rowId xmlns:a16="http://schemas.microsoft.com/office/drawing/2014/main" val="1045983686"/>
                  </a:ext>
                </a:extLst>
              </a:tr>
            </a:tbl>
          </a:graphicData>
        </a:graphic>
      </p:graphicFrame>
      <p:sp>
        <p:nvSpPr>
          <p:cNvPr id="5" name="Rectangle 1">
            <a:extLst>
              <a:ext uri="{FF2B5EF4-FFF2-40B4-BE49-F238E27FC236}">
                <a16:creationId xmlns:a16="http://schemas.microsoft.com/office/drawing/2014/main" id="{B68149D1-B838-9486-A728-3068CF2E8621}"/>
              </a:ext>
            </a:extLst>
          </p:cNvPr>
          <p:cNvSpPr>
            <a:spLocks noChangeArrowheads="1"/>
          </p:cNvSpPr>
          <p:nvPr/>
        </p:nvSpPr>
        <p:spPr bwMode="auto">
          <a:xfrm>
            <a:off x="1146578" y="778818"/>
            <a:ext cx="1678612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sz="2400"/>
          </a:p>
        </p:txBody>
      </p:sp>
    </p:spTree>
    <p:extLst>
      <p:ext uri="{BB962C8B-B14F-4D97-AF65-F5344CB8AC3E}">
        <p14:creationId xmlns:p14="http://schemas.microsoft.com/office/powerpoint/2010/main" val="3318068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6FC9463-A8D6-4886-83AE-1C55B856091D}"/>
              </a:ext>
            </a:extLst>
          </p:cNvPr>
          <p:cNvPicPr>
            <a:picLocks noChangeAspect="1"/>
          </p:cNvPicPr>
          <p:nvPr/>
        </p:nvPicPr>
        <p:blipFill>
          <a:blip r:embed="rId2"/>
          <a:stretch>
            <a:fillRect/>
          </a:stretch>
        </p:blipFill>
        <p:spPr>
          <a:xfrm>
            <a:off x="0" y="4228149"/>
            <a:ext cx="12192000" cy="2708434"/>
          </a:xfrm>
          <a:prstGeom prst="rect">
            <a:avLst/>
          </a:prstGeom>
        </p:spPr>
      </p:pic>
      <p:pic>
        <p:nvPicPr>
          <p:cNvPr id="4" name="Graphic 21">
            <a:extLst>
              <a:ext uri="{FF2B5EF4-FFF2-40B4-BE49-F238E27FC236}">
                <a16:creationId xmlns:a16="http://schemas.microsoft.com/office/drawing/2014/main" id="{4B7D51B5-915B-FAFD-7FF8-534DB37F1E8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graphicFrame>
        <p:nvGraphicFramePr>
          <p:cNvPr id="8" name="Table 7">
            <a:extLst>
              <a:ext uri="{FF2B5EF4-FFF2-40B4-BE49-F238E27FC236}">
                <a16:creationId xmlns:a16="http://schemas.microsoft.com/office/drawing/2014/main" id="{836A973B-69D2-76EC-FFEC-EA5B9FFABE08}"/>
              </a:ext>
            </a:extLst>
          </p:cNvPr>
          <p:cNvGraphicFramePr>
            <a:graphicFrameLocks noGrp="1"/>
          </p:cNvGraphicFramePr>
          <p:nvPr>
            <p:extLst>
              <p:ext uri="{D42A27DB-BD31-4B8C-83A1-F6EECF244321}">
                <p14:modId xmlns:p14="http://schemas.microsoft.com/office/powerpoint/2010/main" val="1797989391"/>
              </p:ext>
            </p:extLst>
          </p:nvPr>
        </p:nvGraphicFramePr>
        <p:xfrm>
          <a:off x="543249" y="249127"/>
          <a:ext cx="10149634" cy="4206240"/>
        </p:xfrm>
        <a:graphic>
          <a:graphicData uri="http://schemas.openxmlformats.org/drawingml/2006/table">
            <a:tbl>
              <a:tblPr/>
              <a:tblGrid>
                <a:gridCol w="5074817">
                  <a:extLst>
                    <a:ext uri="{9D8B030D-6E8A-4147-A177-3AD203B41FA5}">
                      <a16:colId xmlns:a16="http://schemas.microsoft.com/office/drawing/2014/main" val="2614057968"/>
                    </a:ext>
                  </a:extLst>
                </a:gridCol>
                <a:gridCol w="5074817">
                  <a:extLst>
                    <a:ext uri="{9D8B030D-6E8A-4147-A177-3AD203B41FA5}">
                      <a16:colId xmlns:a16="http://schemas.microsoft.com/office/drawing/2014/main" val="4158433551"/>
                    </a:ext>
                  </a:extLst>
                </a:gridCol>
              </a:tblGrid>
              <a:tr h="0">
                <a:tc>
                  <a:txBody>
                    <a:bodyPr/>
                    <a:lstStyle/>
                    <a:p>
                      <a:r>
                        <a:rPr lang="en-US" b="1" dirty="0"/>
                        <a:t>What Is a Work Package in Project Management?</a:t>
                      </a:r>
                      <a:endParaRPr lang="en-US" dirty="0"/>
                    </a:p>
                  </a:txBody>
                  <a:tcPr anchor="ctr">
                    <a:lnL>
                      <a:noFill/>
                    </a:lnL>
                    <a:lnR>
                      <a:noFill/>
                    </a:lnR>
                    <a:lnT>
                      <a:noFill/>
                    </a:lnT>
                    <a:lnB>
                      <a:noFill/>
                    </a:lnB>
                    <a:noFill/>
                  </a:tcPr>
                </a:tc>
                <a:tc>
                  <a:txBody>
                    <a:bodyPr/>
                    <a:lstStyle/>
                    <a:p>
                      <a:pPr algn="r" rtl="1"/>
                      <a:r>
                        <a:rPr lang="ar-EG" b="1" dirty="0"/>
                        <a:t>ما هي حزمة العمل في إدارة المشاريع؟</a:t>
                      </a:r>
                      <a:endParaRPr lang="ar-EG" dirty="0"/>
                    </a:p>
                  </a:txBody>
                  <a:tcPr anchor="ctr">
                    <a:lnL>
                      <a:noFill/>
                    </a:lnL>
                    <a:lnR>
                      <a:noFill/>
                    </a:lnR>
                    <a:lnT>
                      <a:noFill/>
                    </a:lnT>
                    <a:lnB>
                      <a:noFill/>
                    </a:lnB>
                    <a:noFill/>
                  </a:tcPr>
                </a:tc>
                <a:extLst>
                  <a:ext uri="{0D108BD9-81ED-4DB2-BD59-A6C34878D82A}">
                    <a16:rowId xmlns:a16="http://schemas.microsoft.com/office/drawing/2014/main" val="921280829"/>
                  </a:ext>
                </a:extLst>
              </a:tr>
              <a:tr h="0">
                <a:tc>
                  <a:txBody>
                    <a:bodyPr/>
                    <a:lstStyle/>
                    <a:p>
                      <a:r>
                        <a:rPr lang="en-US"/>
                        <a:t>A work package is a group of related tasks within a project. Because they look like projects themselves, they are often thought of as sub-projects within a larger project.</a:t>
                      </a:r>
                    </a:p>
                  </a:txBody>
                  <a:tcPr anchor="ctr">
                    <a:lnL>
                      <a:noFill/>
                    </a:lnL>
                    <a:lnR>
                      <a:noFill/>
                    </a:lnR>
                    <a:lnT>
                      <a:noFill/>
                    </a:lnT>
                    <a:lnB>
                      <a:noFill/>
                    </a:lnB>
                    <a:noFill/>
                  </a:tcPr>
                </a:tc>
                <a:tc>
                  <a:txBody>
                    <a:bodyPr/>
                    <a:lstStyle/>
                    <a:p>
                      <a:pPr algn="r" rtl="1"/>
                      <a:r>
                        <a:rPr lang="ar-EG"/>
                        <a:t>حزمة العمل هي مجموعة من المهام ذات الصلة داخل المشروع. نظرًا لأنها تشبه المشاريع نفسها، غالبًا ما يُنظر إليها على أنها مشاريع فرعية داخل مشروع أكبر.</a:t>
                      </a:r>
                    </a:p>
                  </a:txBody>
                  <a:tcPr anchor="ctr">
                    <a:lnL>
                      <a:noFill/>
                    </a:lnL>
                    <a:lnR>
                      <a:noFill/>
                    </a:lnR>
                    <a:lnT>
                      <a:noFill/>
                    </a:lnT>
                    <a:lnB>
                      <a:noFill/>
                    </a:lnB>
                    <a:noFill/>
                  </a:tcPr>
                </a:tc>
                <a:extLst>
                  <a:ext uri="{0D108BD9-81ED-4DB2-BD59-A6C34878D82A}">
                    <a16:rowId xmlns:a16="http://schemas.microsoft.com/office/drawing/2014/main" val="873863834"/>
                  </a:ext>
                </a:extLst>
              </a:tr>
              <a:tr h="0">
                <a:tc>
                  <a:txBody>
                    <a:bodyPr/>
                    <a:lstStyle/>
                    <a:p>
                      <a:r>
                        <a:rPr lang="en-US"/>
                        <a:t>Work packages are the smallest unit of work that a project can be broken down into when creating your </a:t>
                      </a:r>
                      <a:r>
                        <a:rPr lang="en-US" b="1"/>
                        <a:t>Work Breakdown Structure (WBS)</a:t>
                      </a:r>
                      <a:r>
                        <a:rPr lang="en-US"/>
                        <a:t>.</a:t>
                      </a:r>
                    </a:p>
                  </a:txBody>
                  <a:tcPr anchor="ctr">
                    <a:lnL>
                      <a:noFill/>
                    </a:lnL>
                    <a:lnR>
                      <a:noFill/>
                    </a:lnR>
                    <a:lnT>
                      <a:noFill/>
                    </a:lnT>
                    <a:lnB>
                      <a:noFill/>
                    </a:lnB>
                    <a:noFill/>
                  </a:tcPr>
                </a:tc>
                <a:tc>
                  <a:txBody>
                    <a:bodyPr/>
                    <a:lstStyle/>
                    <a:p>
                      <a:pPr algn="r" rtl="1"/>
                      <a:r>
                        <a:rPr lang="ar-EG"/>
                        <a:t>حزم العمل هي أصغر وحدة عمل يمكن تقسيم المشروع إليها عند إنشاء </a:t>
                      </a:r>
                      <a:r>
                        <a:rPr lang="ar-EG" b="1"/>
                        <a:t>هيكل تقسيم العمل (</a:t>
                      </a:r>
                      <a:r>
                        <a:rPr lang="en-US" b="1"/>
                        <a:t>WBS)</a:t>
                      </a:r>
                      <a:r>
                        <a:rPr lang="en-US"/>
                        <a:t>.</a:t>
                      </a:r>
                    </a:p>
                  </a:txBody>
                  <a:tcPr anchor="ctr">
                    <a:lnL>
                      <a:noFill/>
                    </a:lnL>
                    <a:lnR>
                      <a:noFill/>
                    </a:lnR>
                    <a:lnT>
                      <a:noFill/>
                    </a:lnT>
                    <a:lnB>
                      <a:noFill/>
                    </a:lnB>
                    <a:noFill/>
                  </a:tcPr>
                </a:tc>
                <a:extLst>
                  <a:ext uri="{0D108BD9-81ED-4DB2-BD59-A6C34878D82A}">
                    <a16:rowId xmlns:a16="http://schemas.microsoft.com/office/drawing/2014/main" val="379949467"/>
                  </a:ext>
                </a:extLst>
              </a:tr>
              <a:tr h="0">
                <a:tc>
                  <a:txBody>
                    <a:bodyPr/>
                    <a:lstStyle/>
                    <a:p>
                      <a:r>
                        <a:rPr lang="en-US"/>
                        <a:t>Tasks are typically grouped into work packages based on geographical area, engineering discipline, technology, or the time needed to accomplish them.</a:t>
                      </a:r>
                    </a:p>
                  </a:txBody>
                  <a:tcPr anchor="ctr">
                    <a:lnL>
                      <a:noFill/>
                    </a:lnL>
                    <a:lnR>
                      <a:noFill/>
                    </a:lnR>
                    <a:lnT>
                      <a:noFill/>
                    </a:lnT>
                    <a:lnB>
                      <a:noFill/>
                    </a:lnB>
                    <a:noFill/>
                  </a:tcPr>
                </a:tc>
                <a:tc>
                  <a:txBody>
                    <a:bodyPr/>
                    <a:lstStyle/>
                    <a:p>
                      <a:pPr algn="r" rtl="1"/>
                      <a:r>
                        <a:rPr lang="ar-EG" dirty="0"/>
                        <a:t>يتم عادةً تجميع المهام في حزم عمل بناءً على المنطقة الجغرافية، التخصص الهندسي، التكنولوجيا، أو الوقت اللازم لإكمالها.</a:t>
                      </a:r>
                    </a:p>
                  </a:txBody>
                  <a:tcPr anchor="ctr">
                    <a:lnL>
                      <a:noFill/>
                    </a:lnL>
                    <a:lnR>
                      <a:noFill/>
                    </a:lnR>
                    <a:lnT>
                      <a:noFill/>
                    </a:lnT>
                    <a:lnB>
                      <a:noFill/>
                    </a:lnB>
                    <a:noFill/>
                  </a:tcPr>
                </a:tc>
                <a:extLst>
                  <a:ext uri="{0D108BD9-81ED-4DB2-BD59-A6C34878D82A}">
                    <a16:rowId xmlns:a16="http://schemas.microsoft.com/office/drawing/2014/main" val="139885762"/>
                  </a:ext>
                </a:extLst>
              </a:tr>
            </a:tbl>
          </a:graphicData>
        </a:graphic>
      </p:graphicFrame>
      <p:sp>
        <p:nvSpPr>
          <p:cNvPr id="9" name="Rectangle 1">
            <a:extLst>
              <a:ext uri="{FF2B5EF4-FFF2-40B4-BE49-F238E27FC236}">
                <a16:creationId xmlns:a16="http://schemas.microsoft.com/office/drawing/2014/main" id="{2F0172F5-6E4A-6C31-E516-D1023F8316FE}"/>
              </a:ext>
            </a:extLst>
          </p:cNvPr>
          <p:cNvSpPr>
            <a:spLocks noChangeArrowheads="1"/>
          </p:cNvSpPr>
          <p:nvPr/>
        </p:nvSpPr>
        <p:spPr bwMode="auto">
          <a:xfrm>
            <a:off x="711200" y="15081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588384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059940" y="303529"/>
            <a:ext cx="8154670" cy="825500"/>
            <a:chOff x="535940" y="303529"/>
            <a:chExt cx="8154670" cy="825500"/>
          </a:xfrm>
        </p:grpSpPr>
        <p:sp>
          <p:nvSpPr>
            <p:cNvPr id="3" name="object 3"/>
            <p:cNvSpPr/>
            <p:nvPr/>
          </p:nvSpPr>
          <p:spPr>
            <a:xfrm>
              <a:off x="612140" y="379729"/>
              <a:ext cx="8073390" cy="744220"/>
            </a:xfrm>
            <a:custGeom>
              <a:avLst/>
              <a:gdLst/>
              <a:ahLst/>
              <a:cxnLst/>
              <a:rect l="l" t="t" r="r" b="b"/>
              <a:pathLst>
                <a:path w="8073390" h="744219">
                  <a:moveTo>
                    <a:pt x="8073389" y="0"/>
                  </a:moveTo>
                  <a:lnTo>
                    <a:pt x="0" y="0"/>
                  </a:lnTo>
                  <a:lnTo>
                    <a:pt x="0" y="744220"/>
                  </a:lnTo>
                  <a:lnTo>
                    <a:pt x="8073389" y="744220"/>
                  </a:lnTo>
                  <a:lnTo>
                    <a:pt x="8073389" y="0"/>
                  </a:lnTo>
                  <a:close/>
                </a:path>
              </a:pathLst>
            </a:custGeom>
            <a:solidFill>
              <a:srgbClr val="7F7F7F">
                <a:alpha val="50000"/>
              </a:srgbClr>
            </a:solidFill>
          </p:spPr>
          <p:txBody>
            <a:bodyPr wrap="square" lIns="0" tIns="0" rIns="0" bIns="0" rtlCol="0"/>
            <a:lstStyle/>
            <a:p>
              <a:endParaRPr/>
            </a:p>
          </p:txBody>
        </p:sp>
        <p:sp>
          <p:nvSpPr>
            <p:cNvPr id="4" name="object 4"/>
            <p:cNvSpPr/>
            <p:nvPr/>
          </p:nvSpPr>
          <p:spPr>
            <a:xfrm>
              <a:off x="612140" y="379729"/>
              <a:ext cx="8073390" cy="744220"/>
            </a:xfrm>
            <a:custGeom>
              <a:avLst/>
              <a:gdLst/>
              <a:ahLst/>
              <a:cxnLst/>
              <a:rect l="l" t="t" r="r" b="b"/>
              <a:pathLst>
                <a:path w="8073390" h="744219">
                  <a:moveTo>
                    <a:pt x="4036060" y="744220"/>
                  </a:moveTo>
                  <a:lnTo>
                    <a:pt x="0" y="744220"/>
                  </a:lnTo>
                  <a:lnTo>
                    <a:pt x="0" y="0"/>
                  </a:lnTo>
                  <a:lnTo>
                    <a:pt x="8073389" y="0"/>
                  </a:lnTo>
                  <a:lnTo>
                    <a:pt x="8073389" y="744220"/>
                  </a:lnTo>
                  <a:lnTo>
                    <a:pt x="4036060" y="744220"/>
                  </a:lnTo>
                  <a:close/>
                </a:path>
              </a:pathLst>
            </a:custGeom>
            <a:ln w="9344">
              <a:solidFill>
                <a:srgbClr val="7F7F7F"/>
              </a:solidFill>
            </a:ln>
          </p:spPr>
          <p:txBody>
            <a:bodyPr wrap="square" lIns="0" tIns="0" rIns="0" bIns="0" rtlCol="0"/>
            <a:lstStyle/>
            <a:p>
              <a:endParaRPr/>
            </a:p>
          </p:txBody>
        </p:sp>
        <p:pic>
          <p:nvPicPr>
            <p:cNvPr id="5" name="object 5"/>
            <p:cNvPicPr/>
            <p:nvPr/>
          </p:nvPicPr>
          <p:blipFill>
            <a:blip r:embed="rId2" cstate="print"/>
            <a:stretch>
              <a:fillRect/>
            </a:stretch>
          </p:blipFill>
          <p:spPr>
            <a:xfrm>
              <a:off x="8397102" y="836852"/>
              <a:ext cx="212228" cy="212167"/>
            </a:xfrm>
            <a:prstGeom prst="rect">
              <a:avLst/>
            </a:prstGeom>
          </p:spPr>
        </p:pic>
        <p:sp>
          <p:nvSpPr>
            <p:cNvPr id="6" name="object 6"/>
            <p:cNvSpPr/>
            <p:nvPr/>
          </p:nvSpPr>
          <p:spPr>
            <a:xfrm>
              <a:off x="8344045" y="783659"/>
              <a:ext cx="265430" cy="265430"/>
            </a:xfrm>
            <a:custGeom>
              <a:avLst/>
              <a:gdLst/>
              <a:ahLst/>
              <a:cxnLst/>
              <a:rect l="l" t="t" r="r" b="b"/>
              <a:pathLst>
                <a:path w="265429" h="265430">
                  <a:moveTo>
                    <a:pt x="265284" y="0"/>
                  </a:moveTo>
                  <a:lnTo>
                    <a:pt x="0" y="265360"/>
                  </a:lnTo>
                  <a:lnTo>
                    <a:pt x="53055" y="265360"/>
                  </a:lnTo>
                  <a:lnTo>
                    <a:pt x="265284" y="53193"/>
                  </a:lnTo>
                  <a:lnTo>
                    <a:pt x="265284" y="0"/>
                  </a:lnTo>
                  <a:close/>
                </a:path>
              </a:pathLst>
            </a:custGeom>
            <a:solidFill>
              <a:srgbClr val="316395"/>
            </a:solidFill>
          </p:spPr>
          <p:txBody>
            <a:bodyPr wrap="square" lIns="0" tIns="0" rIns="0" bIns="0" rtlCol="0"/>
            <a:lstStyle/>
            <a:p>
              <a:endParaRPr/>
            </a:p>
          </p:txBody>
        </p:sp>
        <p:sp>
          <p:nvSpPr>
            <p:cNvPr id="7" name="object 7"/>
            <p:cNvSpPr/>
            <p:nvPr/>
          </p:nvSpPr>
          <p:spPr>
            <a:xfrm>
              <a:off x="8291830" y="731520"/>
              <a:ext cx="317500" cy="317500"/>
            </a:xfrm>
            <a:custGeom>
              <a:avLst/>
              <a:gdLst/>
              <a:ahLst/>
              <a:cxnLst/>
              <a:rect l="l" t="t" r="r" b="b"/>
              <a:pathLst>
                <a:path w="317500" h="317500">
                  <a:moveTo>
                    <a:pt x="317500" y="0"/>
                  </a:moveTo>
                  <a:lnTo>
                    <a:pt x="0" y="317500"/>
                  </a:lnTo>
                  <a:lnTo>
                    <a:pt x="52215" y="317500"/>
                  </a:lnTo>
                  <a:lnTo>
                    <a:pt x="317500" y="52139"/>
                  </a:lnTo>
                  <a:lnTo>
                    <a:pt x="317500" y="0"/>
                  </a:lnTo>
                  <a:close/>
                </a:path>
              </a:pathLst>
            </a:custGeom>
            <a:solidFill>
              <a:srgbClr val="316294"/>
            </a:solidFill>
          </p:spPr>
          <p:txBody>
            <a:bodyPr wrap="square" lIns="0" tIns="0" rIns="0" bIns="0" rtlCol="0"/>
            <a:lstStyle/>
            <a:p>
              <a:endParaRPr/>
            </a:p>
          </p:txBody>
        </p:sp>
        <p:sp>
          <p:nvSpPr>
            <p:cNvPr id="8" name="object 8"/>
            <p:cNvSpPr/>
            <p:nvPr/>
          </p:nvSpPr>
          <p:spPr>
            <a:xfrm>
              <a:off x="8238490" y="678179"/>
              <a:ext cx="370840" cy="370840"/>
            </a:xfrm>
            <a:custGeom>
              <a:avLst/>
              <a:gdLst/>
              <a:ahLst/>
              <a:cxnLst/>
              <a:rect l="l" t="t" r="r" b="b"/>
              <a:pathLst>
                <a:path w="370840" h="370840">
                  <a:moveTo>
                    <a:pt x="370840" y="0"/>
                  </a:moveTo>
                  <a:lnTo>
                    <a:pt x="0" y="370840"/>
                  </a:lnTo>
                  <a:lnTo>
                    <a:pt x="53339" y="370840"/>
                  </a:lnTo>
                  <a:lnTo>
                    <a:pt x="370840" y="53339"/>
                  </a:lnTo>
                  <a:lnTo>
                    <a:pt x="370840" y="0"/>
                  </a:lnTo>
                  <a:close/>
                </a:path>
              </a:pathLst>
            </a:custGeom>
            <a:solidFill>
              <a:srgbClr val="316293"/>
            </a:solidFill>
          </p:spPr>
          <p:txBody>
            <a:bodyPr wrap="square" lIns="0" tIns="0" rIns="0" bIns="0" rtlCol="0"/>
            <a:lstStyle/>
            <a:p>
              <a:endParaRPr/>
            </a:p>
          </p:txBody>
        </p:sp>
        <p:sp>
          <p:nvSpPr>
            <p:cNvPr id="9" name="object 9"/>
            <p:cNvSpPr/>
            <p:nvPr/>
          </p:nvSpPr>
          <p:spPr>
            <a:xfrm>
              <a:off x="8185149" y="624839"/>
              <a:ext cx="424180" cy="424180"/>
            </a:xfrm>
            <a:custGeom>
              <a:avLst/>
              <a:gdLst/>
              <a:ahLst/>
              <a:cxnLst/>
              <a:rect l="l" t="t" r="r" b="b"/>
              <a:pathLst>
                <a:path w="424179" h="424180">
                  <a:moveTo>
                    <a:pt x="424180" y="0"/>
                  </a:moveTo>
                  <a:lnTo>
                    <a:pt x="0" y="424180"/>
                  </a:lnTo>
                  <a:lnTo>
                    <a:pt x="53340" y="424180"/>
                  </a:lnTo>
                  <a:lnTo>
                    <a:pt x="424180" y="53340"/>
                  </a:lnTo>
                  <a:lnTo>
                    <a:pt x="424180" y="0"/>
                  </a:lnTo>
                  <a:close/>
                </a:path>
              </a:pathLst>
            </a:custGeom>
            <a:solidFill>
              <a:srgbClr val="306192"/>
            </a:solidFill>
          </p:spPr>
          <p:txBody>
            <a:bodyPr wrap="square" lIns="0" tIns="0" rIns="0" bIns="0" rtlCol="0"/>
            <a:lstStyle/>
            <a:p>
              <a:endParaRPr/>
            </a:p>
          </p:txBody>
        </p:sp>
        <p:sp>
          <p:nvSpPr>
            <p:cNvPr id="10" name="object 10"/>
            <p:cNvSpPr/>
            <p:nvPr/>
          </p:nvSpPr>
          <p:spPr>
            <a:xfrm>
              <a:off x="8133256" y="572809"/>
              <a:ext cx="476250" cy="476250"/>
            </a:xfrm>
            <a:custGeom>
              <a:avLst/>
              <a:gdLst/>
              <a:ahLst/>
              <a:cxnLst/>
              <a:rect l="l" t="t" r="r" b="b"/>
              <a:pathLst>
                <a:path w="476250" h="476250">
                  <a:moveTo>
                    <a:pt x="476073" y="0"/>
                  </a:moveTo>
                  <a:lnTo>
                    <a:pt x="0" y="476210"/>
                  </a:lnTo>
                  <a:lnTo>
                    <a:pt x="51893" y="476210"/>
                  </a:lnTo>
                  <a:lnTo>
                    <a:pt x="476073" y="52030"/>
                  </a:lnTo>
                  <a:lnTo>
                    <a:pt x="476073" y="0"/>
                  </a:lnTo>
                  <a:close/>
                </a:path>
              </a:pathLst>
            </a:custGeom>
            <a:solidFill>
              <a:srgbClr val="306091"/>
            </a:solidFill>
          </p:spPr>
          <p:txBody>
            <a:bodyPr wrap="square" lIns="0" tIns="0" rIns="0" bIns="0" rtlCol="0"/>
            <a:lstStyle/>
            <a:p>
              <a:endParaRPr/>
            </a:p>
          </p:txBody>
        </p:sp>
        <p:sp>
          <p:nvSpPr>
            <p:cNvPr id="11" name="object 11"/>
            <p:cNvSpPr/>
            <p:nvPr/>
          </p:nvSpPr>
          <p:spPr>
            <a:xfrm>
              <a:off x="8079923" y="519461"/>
              <a:ext cx="529590" cy="529590"/>
            </a:xfrm>
            <a:custGeom>
              <a:avLst/>
              <a:gdLst/>
              <a:ahLst/>
              <a:cxnLst/>
              <a:rect l="l" t="t" r="r" b="b"/>
              <a:pathLst>
                <a:path w="529590" h="529590">
                  <a:moveTo>
                    <a:pt x="529406" y="0"/>
                  </a:moveTo>
                  <a:lnTo>
                    <a:pt x="0" y="529558"/>
                  </a:lnTo>
                  <a:lnTo>
                    <a:pt x="53332" y="529558"/>
                  </a:lnTo>
                  <a:lnTo>
                    <a:pt x="529406" y="53347"/>
                  </a:lnTo>
                  <a:lnTo>
                    <a:pt x="529406" y="0"/>
                  </a:lnTo>
                  <a:close/>
                </a:path>
              </a:pathLst>
            </a:custGeom>
            <a:solidFill>
              <a:srgbClr val="306090"/>
            </a:solidFill>
          </p:spPr>
          <p:txBody>
            <a:bodyPr wrap="square" lIns="0" tIns="0" rIns="0" bIns="0" rtlCol="0"/>
            <a:lstStyle/>
            <a:p>
              <a:endParaRPr/>
            </a:p>
          </p:txBody>
        </p:sp>
        <p:sp>
          <p:nvSpPr>
            <p:cNvPr id="12" name="object 12"/>
            <p:cNvSpPr/>
            <p:nvPr/>
          </p:nvSpPr>
          <p:spPr>
            <a:xfrm>
              <a:off x="8027670" y="467359"/>
              <a:ext cx="581660" cy="581660"/>
            </a:xfrm>
            <a:custGeom>
              <a:avLst/>
              <a:gdLst/>
              <a:ahLst/>
              <a:cxnLst/>
              <a:rect l="l" t="t" r="r" b="b"/>
              <a:pathLst>
                <a:path w="581659" h="581660">
                  <a:moveTo>
                    <a:pt x="581660" y="0"/>
                  </a:moveTo>
                  <a:lnTo>
                    <a:pt x="0" y="581660"/>
                  </a:lnTo>
                  <a:lnTo>
                    <a:pt x="52253" y="581660"/>
                  </a:lnTo>
                  <a:lnTo>
                    <a:pt x="581660" y="52101"/>
                  </a:lnTo>
                  <a:lnTo>
                    <a:pt x="581660" y="0"/>
                  </a:lnTo>
                  <a:close/>
                </a:path>
              </a:pathLst>
            </a:custGeom>
            <a:solidFill>
              <a:srgbClr val="2F5F8F"/>
            </a:solidFill>
          </p:spPr>
          <p:txBody>
            <a:bodyPr wrap="square" lIns="0" tIns="0" rIns="0" bIns="0" rtlCol="0"/>
            <a:lstStyle/>
            <a:p>
              <a:endParaRPr/>
            </a:p>
          </p:txBody>
        </p:sp>
        <p:sp>
          <p:nvSpPr>
            <p:cNvPr id="13" name="object 13"/>
            <p:cNvSpPr/>
            <p:nvPr/>
          </p:nvSpPr>
          <p:spPr>
            <a:xfrm>
              <a:off x="7974330" y="414019"/>
              <a:ext cx="635000" cy="635000"/>
            </a:xfrm>
            <a:custGeom>
              <a:avLst/>
              <a:gdLst/>
              <a:ahLst/>
              <a:cxnLst/>
              <a:rect l="l" t="t" r="r" b="b"/>
              <a:pathLst>
                <a:path w="635000" h="635000">
                  <a:moveTo>
                    <a:pt x="635000" y="0"/>
                  </a:moveTo>
                  <a:lnTo>
                    <a:pt x="0" y="635000"/>
                  </a:lnTo>
                  <a:lnTo>
                    <a:pt x="53340" y="635000"/>
                  </a:lnTo>
                  <a:lnTo>
                    <a:pt x="635000" y="53340"/>
                  </a:lnTo>
                  <a:lnTo>
                    <a:pt x="635000" y="0"/>
                  </a:lnTo>
                  <a:close/>
                </a:path>
              </a:pathLst>
            </a:custGeom>
            <a:solidFill>
              <a:srgbClr val="2F5E8E"/>
            </a:solidFill>
          </p:spPr>
          <p:txBody>
            <a:bodyPr wrap="square" lIns="0" tIns="0" rIns="0" bIns="0" rtlCol="0"/>
            <a:lstStyle/>
            <a:p>
              <a:endParaRPr/>
            </a:p>
          </p:txBody>
        </p:sp>
        <p:sp>
          <p:nvSpPr>
            <p:cNvPr id="14" name="object 14"/>
            <p:cNvSpPr/>
            <p:nvPr/>
          </p:nvSpPr>
          <p:spPr>
            <a:xfrm>
              <a:off x="7922053" y="361941"/>
              <a:ext cx="687705" cy="687705"/>
            </a:xfrm>
            <a:custGeom>
              <a:avLst/>
              <a:gdLst/>
              <a:ahLst/>
              <a:cxnLst/>
              <a:rect l="l" t="t" r="r" b="b"/>
              <a:pathLst>
                <a:path w="687704" h="687705">
                  <a:moveTo>
                    <a:pt x="687276" y="0"/>
                  </a:moveTo>
                  <a:lnTo>
                    <a:pt x="0" y="687078"/>
                  </a:lnTo>
                  <a:lnTo>
                    <a:pt x="52276" y="687078"/>
                  </a:lnTo>
                  <a:lnTo>
                    <a:pt x="687276" y="52078"/>
                  </a:lnTo>
                  <a:lnTo>
                    <a:pt x="687276" y="0"/>
                  </a:lnTo>
                  <a:close/>
                </a:path>
              </a:pathLst>
            </a:custGeom>
            <a:solidFill>
              <a:srgbClr val="2F5E8D"/>
            </a:solidFill>
          </p:spPr>
          <p:txBody>
            <a:bodyPr wrap="square" lIns="0" tIns="0" rIns="0" bIns="0" rtlCol="0"/>
            <a:lstStyle/>
            <a:p>
              <a:endParaRPr/>
            </a:p>
          </p:txBody>
        </p:sp>
        <p:sp>
          <p:nvSpPr>
            <p:cNvPr id="15" name="object 15"/>
            <p:cNvSpPr/>
            <p:nvPr/>
          </p:nvSpPr>
          <p:spPr>
            <a:xfrm>
              <a:off x="7869134" y="308611"/>
              <a:ext cx="740410" cy="740410"/>
            </a:xfrm>
            <a:custGeom>
              <a:avLst/>
              <a:gdLst/>
              <a:ahLst/>
              <a:cxnLst/>
              <a:rect l="l" t="t" r="r" b="b"/>
              <a:pathLst>
                <a:path w="740409" h="740410">
                  <a:moveTo>
                    <a:pt x="740195" y="0"/>
                  </a:moveTo>
                  <a:lnTo>
                    <a:pt x="0" y="740408"/>
                  </a:lnTo>
                  <a:lnTo>
                    <a:pt x="52919" y="740408"/>
                  </a:lnTo>
                  <a:lnTo>
                    <a:pt x="740195" y="53330"/>
                  </a:lnTo>
                  <a:lnTo>
                    <a:pt x="740195" y="0"/>
                  </a:lnTo>
                  <a:close/>
                </a:path>
              </a:pathLst>
            </a:custGeom>
            <a:solidFill>
              <a:srgbClr val="2E5D8C"/>
            </a:solidFill>
          </p:spPr>
          <p:txBody>
            <a:bodyPr wrap="square" lIns="0" tIns="0" rIns="0" bIns="0" rtlCol="0"/>
            <a:lstStyle/>
            <a:p>
              <a:endParaRPr/>
            </a:p>
          </p:txBody>
        </p:sp>
        <p:sp>
          <p:nvSpPr>
            <p:cNvPr id="16" name="object 16"/>
            <p:cNvSpPr/>
            <p:nvPr/>
          </p:nvSpPr>
          <p:spPr>
            <a:xfrm>
              <a:off x="7815801" y="303529"/>
              <a:ext cx="793750" cy="745490"/>
            </a:xfrm>
            <a:custGeom>
              <a:avLst/>
              <a:gdLst/>
              <a:ahLst/>
              <a:cxnLst/>
              <a:rect l="l" t="t" r="r" b="b"/>
              <a:pathLst>
                <a:path w="793750" h="745490">
                  <a:moveTo>
                    <a:pt x="793528" y="0"/>
                  </a:moveTo>
                  <a:lnTo>
                    <a:pt x="745275" y="0"/>
                  </a:lnTo>
                  <a:lnTo>
                    <a:pt x="0" y="745489"/>
                  </a:lnTo>
                  <a:lnTo>
                    <a:pt x="53332" y="745489"/>
                  </a:lnTo>
                  <a:lnTo>
                    <a:pt x="793528" y="5081"/>
                  </a:lnTo>
                  <a:lnTo>
                    <a:pt x="793528" y="0"/>
                  </a:lnTo>
                  <a:close/>
                </a:path>
              </a:pathLst>
            </a:custGeom>
            <a:solidFill>
              <a:srgbClr val="2E5C8B"/>
            </a:solidFill>
          </p:spPr>
          <p:txBody>
            <a:bodyPr wrap="square" lIns="0" tIns="0" rIns="0" bIns="0" rtlCol="0"/>
            <a:lstStyle/>
            <a:p>
              <a:endParaRPr/>
            </a:p>
          </p:txBody>
        </p:sp>
        <p:sp>
          <p:nvSpPr>
            <p:cNvPr id="17" name="object 17"/>
            <p:cNvSpPr/>
            <p:nvPr/>
          </p:nvSpPr>
          <p:spPr>
            <a:xfrm>
              <a:off x="7763509" y="303529"/>
              <a:ext cx="798195" cy="745490"/>
            </a:xfrm>
            <a:custGeom>
              <a:avLst/>
              <a:gdLst/>
              <a:ahLst/>
              <a:cxnLst/>
              <a:rect l="l" t="t" r="r" b="b"/>
              <a:pathLst>
                <a:path w="798195" h="745490">
                  <a:moveTo>
                    <a:pt x="797567" y="0"/>
                  </a:moveTo>
                  <a:lnTo>
                    <a:pt x="745490" y="0"/>
                  </a:lnTo>
                  <a:lnTo>
                    <a:pt x="0" y="745490"/>
                  </a:lnTo>
                  <a:lnTo>
                    <a:pt x="52291" y="745490"/>
                  </a:lnTo>
                  <a:lnTo>
                    <a:pt x="797567" y="0"/>
                  </a:lnTo>
                  <a:close/>
                </a:path>
              </a:pathLst>
            </a:custGeom>
            <a:solidFill>
              <a:srgbClr val="2E5C8A"/>
            </a:solidFill>
          </p:spPr>
          <p:txBody>
            <a:bodyPr wrap="square" lIns="0" tIns="0" rIns="0" bIns="0" rtlCol="0"/>
            <a:lstStyle/>
            <a:p>
              <a:endParaRPr/>
            </a:p>
          </p:txBody>
        </p:sp>
        <p:sp>
          <p:nvSpPr>
            <p:cNvPr id="18" name="object 18"/>
            <p:cNvSpPr/>
            <p:nvPr/>
          </p:nvSpPr>
          <p:spPr>
            <a:xfrm>
              <a:off x="7711202" y="303529"/>
              <a:ext cx="798195" cy="745490"/>
            </a:xfrm>
            <a:custGeom>
              <a:avLst/>
              <a:gdLst/>
              <a:ahLst/>
              <a:cxnLst/>
              <a:rect l="l" t="t" r="r" b="b"/>
              <a:pathLst>
                <a:path w="798195" h="745490">
                  <a:moveTo>
                    <a:pt x="797796" y="0"/>
                  </a:moveTo>
                  <a:lnTo>
                    <a:pt x="745704" y="0"/>
                  </a:lnTo>
                  <a:lnTo>
                    <a:pt x="0" y="745490"/>
                  </a:lnTo>
                  <a:lnTo>
                    <a:pt x="52306" y="745490"/>
                  </a:lnTo>
                  <a:lnTo>
                    <a:pt x="797796" y="0"/>
                  </a:lnTo>
                  <a:close/>
                </a:path>
              </a:pathLst>
            </a:custGeom>
            <a:solidFill>
              <a:srgbClr val="2D5B89"/>
            </a:solidFill>
          </p:spPr>
          <p:txBody>
            <a:bodyPr wrap="square" lIns="0" tIns="0" rIns="0" bIns="0" rtlCol="0"/>
            <a:lstStyle/>
            <a:p>
              <a:endParaRPr/>
            </a:p>
          </p:txBody>
        </p:sp>
        <p:sp>
          <p:nvSpPr>
            <p:cNvPr id="19" name="object 19"/>
            <p:cNvSpPr/>
            <p:nvPr/>
          </p:nvSpPr>
          <p:spPr>
            <a:xfrm>
              <a:off x="7657855" y="303529"/>
              <a:ext cx="799465" cy="745490"/>
            </a:xfrm>
            <a:custGeom>
              <a:avLst/>
              <a:gdLst/>
              <a:ahLst/>
              <a:cxnLst/>
              <a:rect l="l" t="t" r="r" b="b"/>
              <a:pathLst>
                <a:path w="799465" h="745490">
                  <a:moveTo>
                    <a:pt x="799052" y="0"/>
                  </a:moveTo>
                  <a:lnTo>
                    <a:pt x="745704" y="0"/>
                  </a:lnTo>
                  <a:lnTo>
                    <a:pt x="0" y="745490"/>
                  </a:lnTo>
                  <a:lnTo>
                    <a:pt x="53347" y="745490"/>
                  </a:lnTo>
                  <a:lnTo>
                    <a:pt x="799052" y="0"/>
                  </a:lnTo>
                  <a:close/>
                </a:path>
              </a:pathLst>
            </a:custGeom>
            <a:solidFill>
              <a:srgbClr val="2D5A88"/>
            </a:solidFill>
          </p:spPr>
          <p:txBody>
            <a:bodyPr wrap="square" lIns="0" tIns="0" rIns="0" bIns="0" rtlCol="0"/>
            <a:lstStyle/>
            <a:p>
              <a:endParaRPr/>
            </a:p>
          </p:txBody>
        </p:sp>
        <p:sp>
          <p:nvSpPr>
            <p:cNvPr id="20" name="object 20"/>
            <p:cNvSpPr/>
            <p:nvPr/>
          </p:nvSpPr>
          <p:spPr>
            <a:xfrm>
              <a:off x="7605012" y="303529"/>
              <a:ext cx="798830" cy="745490"/>
            </a:xfrm>
            <a:custGeom>
              <a:avLst/>
              <a:gdLst/>
              <a:ahLst/>
              <a:cxnLst/>
              <a:rect l="l" t="t" r="r" b="b"/>
              <a:pathLst>
                <a:path w="798829" h="745490">
                  <a:moveTo>
                    <a:pt x="798547" y="0"/>
                  </a:moveTo>
                  <a:lnTo>
                    <a:pt x="745275" y="0"/>
                  </a:lnTo>
                  <a:lnTo>
                    <a:pt x="0" y="745490"/>
                  </a:lnTo>
                  <a:lnTo>
                    <a:pt x="52843" y="745490"/>
                  </a:lnTo>
                  <a:lnTo>
                    <a:pt x="798547" y="0"/>
                  </a:lnTo>
                  <a:close/>
                </a:path>
              </a:pathLst>
            </a:custGeom>
            <a:solidFill>
              <a:srgbClr val="2D5A87"/>
            </a:solidFill>
          </p:spPr>
          <p:txBody>
            <a:bodyPr wrap="square" lIns="0" tIns="0" rIns="0" bIns="0" rtlCol="0"/>
            <a:lstStyle/>
            <a:p>
              <a:endParaRPr/>
            </a:p>
          </p:txBody>
        </p:sp>
        <p:sp>
          <p:nvSpPr>
            <p:cNvPr id="21" name="object 21"/>
            <p:cNvSpPr/>
            <p:nvPr/>
          </p:nvSpPr>
          <p:spPr>
            <a:xfrm>
              <a:off x="7551679"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C5986"/>
            </a:solidFill>
          </p:spPr>
          <p:txBody>
            <a:bodyPr wrap="square" lIns="0" tIns="0" rIns="0" bIns="0" rtlCol="0"/>
            <a:lstStyle/>
            <a:p>
              <a:endParaRPr/>
            </a:p>
          </p:txBody>
        </p:sp>
        <p:sp>
          <p:nvSpPr>
            <p:cNvPr id="22" name="object 22"/>
            <p:cNvSpPr/>
            <p:nvPr/>
          </p:nvSpPr>
          <p:spPr>
            <a:xfrm>
              <a:off x="7499349" y="303529"/>
              <a:ext cx="798195" cy="745490"/>
            </a:xfrm>
            <a:custGeom>
              <a:avLst/>
              <a:gdLst/>
              <a:ahLst/>
              <a:cxnLst/>
              <a:rect l="l" t="t" r="r" b="b"/>
              <a:pathLst>
                <a:path w="798195" h="745490">
                  <a:moveTo>
                    <a:pt x="797605" y="0"/>
                  </a:moveTo>
                  <a:lnTo>
                    <a:pt x="745490" y="0"/>
                  </a:lnTo>
                  <a:lnTo>
                    <a:pt x="0" y="745490"/>
                  </a:lnTo>
                  <a:lnTo>
                    <a:pt x="52329" y="745490"/>
                  </a:lnTo>
                  <a:lnTo>
                    <a:pt x="797605" y="0"/>
                  </a:lnTo>
                  <a:close/>
                </a:path>
              </a:pathLst>
            </a:custGeom>
            <a:solidFill>
              <a:srgbClr val="2C5885"/>
            </a:solidFill>
          </p:spPr>
          <p:txBody>
            <a:bodyPr wrap="square" lIns="0" tIns="0" rIns="0" bIns="0" rtlCol="0"/>
            <a:lstStyle/>
            <a:p>
              <a:endParaRPr/>
            </a:p>
          </p:txBody>
        </p:sp>
        <p:sp>
          <p:nvSpPr>
            <p:cNvPr id="23" name="object 23"/>
            <p:cNvSpPr/>
            <p:nvPr/>
          </p:nvSpPr>
          <p:spPr>
            <a:xfrm>
              <a:off x="74460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C5884"/>
            </a:solidFill>
          </p:spPr>
          <p:txBody>
            <a:bodyPr wrap="square" lIns="0" tIns="0" rIns="0" bIns="0" rtlCol="0"/>
            <a:lstStyle/>
            <a:p>
              <a:endParaRPr/>
            </a:p>
          </p:txBody>
        </p:sp>
        <p:sp>
          <p:nvSpPr>
            <p:cNvPr id="24" name="object 24"/>
            <p:cNvSpPr/>
            <p:nvPr/>
          </p:nvSpPr>
          <p:spPr>
            <a:xfrm>
              <a:off x="7393657" y="303529"/>
              <a:ext cx="798195" cy="745490"/>
            </a:xfrm>
            <a:custGeom>
              <a:avLst/>
              <a:gdLst/>
              <a:ahLst/>
              <a:cxnLst/>
              <a:rect l="l" t="t" r="r" b="b"/>
              <a:pathLst>
                <a:path w="798195" h="745490">
                  <a:moveTo>
                    <a:pt x="797842" y="0"/>
                  </a:moveTo>
                  <a:lnTo>
                    <a:pt x="745704" y="0"/>
                  </a:lnTo>
                  <a:lnTo>
                    <a:pt x="0" y="745490"/>
                  </a:lnTo>
                  <a:lnTo>
                    <a:pt x="52352" y="745490"/>
                  </a:lnTo>
                  <a:lnTo>
                    <a:pt x="797842" y="0"/>
                  </a:lnTo>
                  <a:close/>
                </a:path>
              </a:pathLst>
            </a:custGeom>
            <a:solidFill>
              <a:srgbClr val="2B5783"/>
            </a:solidFill>
          </p:spPr>
          <p:txBody>
            <a:bodyPr wrap="square" lIns="0" tIns="0" rIns="0" bIns="0" rtlCol="0"/>
            <a:lstStyle/>
            <a:p>
              <a:endParaRPr/>
            </a:p>
          </p:txBody>
        </p:sp>
        <p:sp>
          <p:nvSpPr>
            <p:cNvPr id="25" name="object 25"/>
            <p:cNvSpPr/>
            <p:nvPr/>
          </p:nvSpPr>
          <p:spPr>
            <a:xfrm>
              <a:off x="7340890" y="303529"/>
              <a:ext cx="798830" cy="745490"/>
            </a:xfrm>
            <a:custGeom>
              <a:avLst/>
              <a:gdLst/>
              <a:ahLst/>
              <a:cxnLst/>
              <a:rect l="l" t="t" r="r" b="b"/>
              <a:pathLst>
                <a:path w="798829" h="745490">
                  <a:moveTo>
                    <a:pt x="798471" y="0"/>
                  </a:moveTo>
                  <a:lnTo>
                    <a:pt x="745275" y="0"/>
                  </a:lnTo>
                  <a:lnTo>
                    <a:pt x="0" y="745490"/>
                  </a:lnTo>
                  <a:lnTo>
                    <a:pt x="52767" y="745490"/>
                  </a:lnTo>
                  <a:lnTo>
                    <a:pt x="798471" y="0"/>
                  </a:lnTo>
                  <a:close/>
                </a:path>
              </a:pathLst>
            </a:custGeom>
            <a:solidFill>
              <a:srgbClr val="2B5782"/>
            </a:solidFill>
          </p:spPr>
          <p:txBody>
            <a:bodyPr wrap="square" lIns="0" tIns="0" rIns="0" bIns="0" rtlCol="0"/>
            <a:lstStyle/>
            <a:p>
              <a:endParaRPr/>
            </a:p>
          </p:txBody>
        </p:sp>
        <p:sp>
          <p:nvSpPr>
            <p:cNvPr id="26" name="object 26"/>
            <p:cNvSpPr/>
            <p:nvPr/>
          </p:nvSpPr>
          <p:spPr>
            <a:xfrm>
              <a:off x="7288530" y="303529"/>
              <a:ext cx="798195" cy="745490"/>
            </a:xfrm>
            <a:custGeom>
              <a:avLst/>
              <a:gdLst/>
              <a:ahLst/>
              <a:cxnLst/>
              <a:rect l="l" t="t" r="r" b="b"/>
              <a:pathLst>
                <a:path w="798195" h="745490">
                  <a:moveTo>
                    <a:pt x="797635" y="0"/>
                  </a:moveTo>
                  <a:lnTo>
                    <a:pt x="745490" y="0"/>
                  </a:lnTo>
                  <a:lnTo>
                    <a:pt x="0" y="745490"/>
                  </a:lnTo>
                  <a:lnTo>
                    <a:pt x="52360" y="745490"/>
                  </a:lnTo>
                  <a:lnTo>
                    <a:pt x="797635" y="0"/>
                  </a:lnTo>
                  <a:close/>
                </a:path>
              </a:pathLst>
            </a:custGeom>
            <a:solidFill>
              <a:srgbClr val="2B5681"/>
            </a:solidFill>
          </p:spPr>
          <p:txBody>
            <a:bodyPr wrap="square" lIns="0" tIns="0" rIns="0" bIns="0" rtlCol="0"/>
            <a:lstStyle/>
            <a:p>
              <a:endParaRPr/>
            </a:p>
          </p:txBody>
        </p:sp>
        <p:sp>
          <p:nvSpPr>
            <p:cNvPr id="27" name="object 27"/>
            <p:cNvSpPr/>
            <p:nvPr/>
          </p:nvSpPr>
          <p:spPr>
            <a:xfrm>
              <a:off x="72351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A5580"/>
            </a:solidFill>
          </p:spPr>
          <p:txBody>
            <a:bodyPr wrap="square" lIns="0" tIns="0" rIns="0" bIns="0" rtlCol="0"/>
            <a:lstStyle/>
            <a:p>
              <a:endParaRPr/>
            </a:p>
          </p:txBody>
        </p:sp>
        <p:sp>
          <p:nvSpPr>
            <p:cNvPr id="28" name="object 28"/>
            <p:cNvSpPr/>
            <p:nvPr/>
          </p:nvSpPr>
          <p:spPr>
            <a:xfrm>
              <a:off x="71818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57F"/>
            </a:solidFill>
          </p:spPr>
          <p:txBody>
            <a:bodyPr wrap="square" lIns="0" tIns="0" rIns="0" bIns="0" rtlCol="0"/>
            <a:lstStyle/>
            <a:p>
              <a:endParaRPr/>
            </a:p>
          </p:txBody>
        </p:sp>
        <p:sp>
          <p:nvSpPr>
            <p:cNvPr id="29" name="object 29"/>
            <p:cNvSpPr/>
            <p:nvPr/>
          </p:nvSpPr>
          <p:spPr>
            <a:xfrm>
              <a:off x="712850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A547E"/>
            </a:solidFill>
          </p:spPr>
          <p:txBody>
            <a:bodyPr wrap="square" lIns="0" tIns="0" rIns="0" bIns="0" rtlCol="0"/>
            <a:lstStyle/>
            <a:p>
              <a:endParaRPr/>
            </a:p>
          </p:txBody>
        </p:sp>
        <p:sp>
          <p:nvSpPr>
            <p:cNvPr id="30" name="object 30"/>
            <p:cNvSpPr/>
            <p:nvPr/>
          </p:nvSpPr>
          <p:spPr>
            <a:xfrm>
              <a:off x="7077709" y="303529"/>
              <a:ext cx="796290" cy="745490"/>
            </a:xfrm>
            <a:custGeom>
              <a:avLst/>
              <a:gdLst/>
              <a:ahLst/>
              <a:cxnLst/>
              <a:rect l="l" t="t" r="r" b="b"/>
              <a:pathLst>
                <a:path w="796290" h="745490">
                  <a:moveTo>
                    <a:pt x="796290" y="0"/>
                  </a:moveTo>
                  <a:lnTo>
                    <a:pt x="745489" y="0"/>
                  </a:lnTo>
                  <a:lnTo>
                    <a:pt x="0" y="745490"/>
                  </a:lnTo>
                  <a:lnTo>
                    <a:pt x="50800" y="745490"/>
                  </a:lnTo>
                  <a:lnTo>
                    <a:pt x="796290" y="0"/>
                  </a:lnTo>
                  <a:close/>
                </a:path>
              </a:pathLst>
            </a:custGeom>
            <a:solidFill>
              <a:srgbClr val="29537D"/>
            </a:solidFill>
          </p:spPr>
          <p:txBody>
            <a:bodyPr wrap="square" lIns="0" tIns="0" rIns="0" bIns="0" rtlCol="0"/>
            <a:lstStyle/>
            <a:p>
              <a:endParaRPr/>
            </a:p>
          </p:txBody>
        </p:sp>
        <p:sp>
          <p:nvSpPr>
            <p:cNvPr id="31" name="object 31"/>
            <p:cNvSpPr/>
            <p:nvPr/>
          </p:nvSpPr>
          <p:spPr>
            <a:xfrm>
              <a:off x="7024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9537C"/>
            </a:solidFill>
          </p:spPr>
          <p:txBody>
            <a:bodyPr wrap="square" lIns="0" tIns="0" rIns="0" bIns="0" rtlCol="0"/>
            <a:lstStyle/>
            <a:p>
              <a:endParaRPr/>
            </a:p>
          </p:txBody>
        </p:sp>
        <p:sp>
          <p:nvSpPr>
            <p:cNvPr id="32" name="object 32"/>
            <p:cNvSpPr/>
            <p:nvPr/>
          </p:nvSpPr>
          <p:spPr>
            <a:xfrm>
              <a:off x="69710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9527B"/>
            </a:solidFill>
          </p:spPr>
          <p:txBody>
            <a:bodyPr wrap="square" lIns="0" tIns="0" rIns="0" bIns="0" rtlCol="0"/>
            <a:lstStyle/>
            <a:p>
              <a:endParaRPr/>
            </a:p>
          </p:txBody>
        </p:sp>
        <p:sp>
          <p:nvSpPr>
            <p:cNvPr id="33" name="object 33"/>
            <p:cNvSpPr/>
            <p:nvPr/>
          </p:nvSpPr>
          <p:spPr>
            <a:xfrm>
              <a:off x="69176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8517A"/>
            </a:solidFill>
          </p:spPr>
          <p:txBody>
            <a:bodyPr wrap="square" lIns="0" tIns="0" rIns="0" bIns="0" rtlCol="0"/>
            <a:lstStyle/>
            <a:p>
              <a:endParaRPr/>
            </a:p>
          </p:txBody>
        </p:sp>
        <p:sp>
          <p:nvSpPr>
            <p:cNvPr id="34" name="object 34"/>
            <p:cNvSpPr/>
            <p:nvPr/>
          </p:nvSpPr>
          <p:spPr>
            <a:xfrm>
              <a:off x="6865619" y="303529"/>
              <a:ext cx="797560" cy="745490"/>
            </a:xfrm>
            <a:custGeom>
              <a:avLst/>
              <a:gdLst/>
              <a:ahLst/>
              <a:cxnLst/>
              <a:rect l="l" t="t" r="r" b="b"/>
              <a:pathLst>
                <a:path w="797559" h="745490">
                  <a:moveTo>
                    <a:pt x="797559" y="0"/>
                  </a:moveTo>
                  <a:lnTo>
                    <a:pt x="745489" y="0"/>
                  </a:lnTo>
                  <a:lnTo>
                    <a:pt x="0" y="745490"/>
                  </a:lnTo>
                  <a:lnTo>
                    <a:pt x="52069" y="745490"/>
                  </a:lnTo>
                  <a:lnTo>
                    <a:pt x="797559" y="0"/>
                  </a:lnTo>
                  <a:close/>
                </a:path>
              </a:pathLst>
            </a:custGeom>
            <a:solidFill>
              <a:srgbClr val="285179"/>
            </a:solidFill>
          </p:spPr>
          <p:txBody>
            <a:bodyPr wrap="square" lIns="0" tIns="0" rIns="0" bIns="0" rtlCol="0"/>
            <a:lstStyle/>
            <a:p>
              <a:endParaRPr/>
            </a:p>
          </p:txBody>
        </p:sp>
        <p:sp>
          <p:nvSpPr>
            <p:cNvPr id="35" name="object 35"/>
            <p:cNvSpPr/>
            <p:nvPr/>
          </p:nvSpPr>
          <p:spPr>
            <a:xfrm>
              <a:off x="6813549" y="303529"/>
              <a:ext cx="797560" cy="745490"/>
            </a:xfrm>
            <a:custGeom>
              <a:avLst/>
              <a:gdLst/>
              <a:ahLst/>
              <a:cxnLst/>
              <a:rect l="l" t="t" r="r" b="b"/>
              <a:pathLst>
                <a:path w="797559" h="745490">
                  <a:moveTo>
                    <a:pt x="797560" y="0"/>
                  </a:moveTo>
                  <a:lnTo>
                    <a:pt x="745490" y="0"/>
                  </a:lnTo>
                  <a:lnTo>
                    <a:pt x="0" y="745490"/>
                  </a:lnTo>
                  <a:lnTo>
                    <a:pt x="52070" y="745490"/>
                  </a:lnTo>
                  <a:lnTo>
                    <a:pt x="797560" y="0"/>
                  </a:lnTo>
                  <a:close/>
                </a:path>
              </a:pathLst>
            </a:custGeom>
            <a:solidFill>
              <a:srgbClr val="285078"/>
            </a:solidFill>
          </p:spPr>
          <p:txBody>
            <a:bodyPr wrap="square" lIns="0" tIns="0" rIns="0" bIns="0" rtlCol="0"/>
            <a:lstStyle/>
            <a:p>
              <a:endParaRPr/>
            </a:p>
          </p:txBody>
        </p:sp>
        <p:sp>
          <p:nvSpPr>
            <p:cNvPr id="36" name="object 36"/>
            <p:cNvSpPr/>
            <p:nvPr/>
          </p:nvSpPr>
          <p:spPr>
            <a:xfrm>
              <a:off x="6760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74F77"/>
            </a:solidFill>
          </p:spPr>
          <p:txBody>
            <a:bodyPr wrap="square" lIns="0" tIns="0" rIns="0" bIns="0" rtlCol="0"/>
            <a:lstStyle/>
            <a:p>
              <a:endParaRPr/>
            </a:p>
          </p:txBody>
        </p:sp>
        <p:sp>
          <p:nvSpPr>
            <p:cNvPr id="37" name="object 37"/>
            <p:cNvSpPr/>
            <p:nvPr/>
          </p:nvSpPr>
          <p:spPr>
            <a:xfrm>
              <a:off x="67068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74F76"/>
            </a:solidFill>
          </p:spPr>
          <p:txBody>
            <a:bodyPr wrap="square" lIns="0" tIns="0" rIns="0" bIns="0" rtlCol="0"/>
            <a:lstStyle/>
            <a:p>
              <a:endParaRPr/>
            </a:p>
          </p:txBody>
        </p:sp>
        <p:sp>
          <p:nvSpPr>
            <p:cNvPr id="38" name="object 38"/>
            <p:cNvSpPr/>
            <p:nvPr/>
          </p:nvSpPr>
          <p:spPr>
            <a:xfrm>
              <a:off x="66535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74E75"/>
            </a:solidFill>
          </p:spPr>
          <p:txBody>
            <a:bodyPr wrap="square" lIns="0" tIns="0" rIns="0" bIns="0" rtlCol="0"/>
            <a:lstStyle/>
            <a:p>
              <a:endParaRPr/>
            </a:p>
          </p:txBody>
        </p:sp>
        <p:sp>
          <p:nvSpPr>
            <p:cNvPr id="39" name="object 39"/>
            <p:cNvSpPr/>
            <p:nvPr/>
          </p:nvSpPr>
          <p:spPr>
            <a:xfrm>
              <a:off x="6601063" y="303529"/>
              <a:ext cx="798195" cy="745490"/>
            </a:xfrm>
            <a:custGeom>
              <a:avLst/>
              <a:gdLst/>
              <a:ahLst/>
              <a:cxnLst/>
              <a:rect l="l" t="t" r="r" b="b"/>
              <a:pathLst>
                <a:path w="798195" h="745490">
                  <a:moveTo>
                    <a:pt x="797956" y="0"/>
                  </a:moveTo>
                  <a:lnTo>
                    <a:pt x="745704" y="0"/>
                  </a:lnTo>
                  <a:lnTo>
                    <a:pt x="0" y="745489"/>
                  </a:lnTo>
                  <a:lnTo>
                    <a:pt x="52466" y="745489"/>
                  </a:lnTo>
                  <a:lnTo>
                    <a:pt x="797956" y="0"/>
                  </a:lnTo>
                  <a:close/>
                </a:path>
              </a:pathLst>
            </a:custGeom>
            <a:solidFill>
              <a:srgbClr val="264D74"/>
            </a:solidFill>
          </p:spPr>
          <p:txBody>
            <a:bodyPr wrap="square" lIns="0" tIns="0" rIns="0" bIns="0" rtlCol="0"/>
            <a:lstStyle/>
            <a:p>
              <a:endParaRPr/>
            </a:p>
          </p:txBody>
        </p:sp>
        <p:sp>
          <p:nvSpPr>
            <p:cNvPr id="40" name="object 40"/>
            <p:cNvSpPr/>
            <p:nvPr/>
          </p:nvSpPr>
          <p:spPr>
            <a:xfrm>
              <a:off x="6549390" y="303529"/>
              <a:ext cx="797560" cy="745490"/>
            </a:xfrm>
            <a:custGeom>
              <a:avLst/>
              <a:gdLst/>
              <a:ahLst/>
              <a:cxnLst/>
              <a:rect l="l" t="t" r="r" b="b"/>
              <a:pathLst>
                <a:path w="797559" h="745490">
                  <a:moveTo>
                    <a:pt x="797377" y="0"/>
                  </a:moveTo>
                  <a:lnTo>
                    <a:pt x="745490" y="0"/>
                  </a:lnTo>
                  <a:lnTo>
                    <a:pt x="0" y="745489"/>
                  </a:lnTo>
                  <a:lnTo>
                    <a:pt x="51673" y="745489"/>
                  </a:lnTo>
                  <a:lnTo>
                    <a:pt x="797377" y="0"/>
                  </a:lnTo>
                  <a:close/>
                </a:path>
              </a:pathLst>
            </a:custGeom>
            <a:solidFill>
              <a:srgbClr val="264D73"/>
            </a:solidFill>
          </p:spPr>
          <p:txBody>
            <a:bodyPr wrap="square" lIns="0" tIns="0" rIns="0" bIns="0" rtlCol="0"/>
            <a:lstStyle/>
            <a:p>
              <a:endParaRPr/>
            </a:p>
          </p:txBody>
        </p:sp>
        <p:sp>
          <p:nvSpPr>
            <p:cNvPr id="41" name="object 41"/>
            <p:cNvSpPr/>
            <p:nvPr/>
          </p:nvSpPr>
          <p:spPr>
            <a:xfrm>
              <a:off x="6496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64C72"/>
            </a:solidFill>
          </p:spPr>
          <p:txBody>
            <a:bodyPr wrap="square" lIns="0" tIns="0" rIns="0" bIns="0" rtlCol="0"/>
            <a:lstStyle/>
            <a:p>
              <a:endParaRPr/>
            </a:p>
          </p:txBody>
        </p:sp>
        <p:sp>
          <p:nvSpPr>
            <p:cNvPr id="42" name="object 42"/>
            <p:cNvSpPr/>
            <p:nvPr/>
          </p:nvSpPr>
          <p:spPr>
            <a:xfrm>
              <a:off x="64427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54B71"/>
            </a:solidFill>
          </p:spPr>
          <p:txBody>
            <a:bodyPr wrap="square" lIns="0" tIns="0" rIns="0" bIns="0" rtlCol="0"/>
            <a:lstStyle/>
            <a:p>
              <a:endParaRPr/>
            </a:p>
          </p:txBody>
        </p:sp>
        <p:sp>
          <p:nvSpPr>
            <p:cNvPr id="43" name="object 43"/>
            <p:cNvSpPr/>
            <p:nvPr/>
          </p:nvSpPr>
          <p:spPr>
            <a:xfrm>
              <a:off x="63893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54B70"/>
            </a:solidFill>
          </p:spPr>
          <p:txBody>
            <a:bodyPr wrap="square" lIns="0" tIns="0" rIns="0" bIns="0" rtlCol="0"/>
            <a:lstStyle/>
            <a:p>
              <a:endParaRPr/>
            </a:p>
          </p:txBody>
        </p:sp>
        <p:sp>
          <p:nvSpPr>
            <p:cNvPr id="44" name="object 44"/>
            <p:cNvSpPr/>
            <p:nvPr/>
          </p:nvSpPr>
          <p:spPr>
            <a:xfrm>
              <a:off x="6336865" y="303529"/>
              <a:ext cx="798195" cy="745490"/>
            </a:xfrm>
            <a:custGeom>
              <a:avLst/>
              <a:gdLst/>
              <a:ahLst/>
              <a:cxnLst/>
              <a:rect l="l" t="t" r="r" b="b"/>
              <a:pathLst>
                <a:path w="798195" h="745490">
                  <a:moveTo>
                    <a:pt x="797994" y="0"/>
                  </a:moveTo>
                  <a:lnTo>
                    <a:pt x="745704" y="0"/>
                  </a:lnTo>
                  <a:lnTo>
                    <a:pt x="0" y="745490"/>
                  </a:lnTo>
                  <a:lnTo>
                    <a:pt x="52504" y="745490"/>
                  </a:lnTo>
                  <a:lnTo>
                    <a:pt x="797994" y="0"/>
                  </a:lnTo>
                  <a:close/>
                </a:path>
              </a:pathLst>
            </a:custGeom>
            <a:solidFill>
              <a:srgbClr val="254A6F"/>
            </a:solidFill>
          </p:spPr>
          <p:txBody>
            <a:bodyPr wrap="square" lIns="0" tIns="0" rIns="0" bIns="0" rtlCol="0"/>
            <a:lstStyle/>
            <a:p>
              <a:endParaRPr/>
            </a:p>
          </p:txBody>
        </p:sp>
        <p:sp>
          <p:nvSpPr>
            <p:cNvPr id="45" name="object 45"/>
            <p:cNvSpPr/>
            <p:nvPr/>
          </p:nvSpPr>
          <p:spPr>
            <a:xfrm>
              <a:off x="6283960" y="303529"/>
              <a:ext cx="798830" cy="745490"/>
            </a:xfrm>
            <a:custGeom>
              <a:avLst/>
              <a:gdLst/>
              <a:ahLst/>
              <a:cxnLst/>
              <a:rect l="l" t="t" r="r" b="b"/>
              <a:pathLst>
                <a:path w="798829" h="745490">
                  <a:moveTo>
                    <a:pt x="798609" y="0"/>
                  </a:moveTo>
                  <a:lnTo>
                    <a:pt x="745490" y="0"/>
                  </a:lnTo>
                  <a:lnTo>
                    <a:pt x="0" y="745489"/>
                  </a:lnTo>
                  <a:lnTo>
                    <a:pt x="52905" y="745489"/>
                  </a:lnTo>
                  <a:lnTo>
                    <a:pt x="798609" y="0"/>
                  </a:lnTo>
                  <a:close/>
                </a:path>
              </a:pathLst>
            </a:custGeom>
            <a:solidFill>
              <a:srgbClr val="244A6E"/>
            </a:solidFill>
          </p:spPr>
          <p:txBody>
            <a:bodyPr wrap="square" lIns="0" tIns="0" rIns="0" bIns="0" rtlCol="0"/>
            <a:lstStyle/>
            <a:p>
              <a:endParaRPr/>
            </a:p>
          </p:txBody>
        </p:sp>
        <p:sp>
          <p:nvSpPr>
            <p:cNvPr id="46" name="object 46"/>
            <p:cNvSpPr/>
            <p:nvPr/>
          </p:nvSpPr>
          <p:spPr>
            <a:xfrm>
              <a:off x="6231890" y="303529"/>
              <a:ext cx="797560" cy="745490"/>
            </a:xfrm>
            <a:custGeom>
              <a:avLst/>
              <a:gdLst/>
              <a:ahLst/>
              <a:cxnLst/>
              <a:rect l="l" t="t" r="r" b="b"/>
              <a:pathLst>
                <a:path w="797559" h="745490">
                  <a:moveTo>
                    <a:pt x="797559" y="0"/>
                  </a:moveTo>
                  <a:lnTo>
                    <a:pt x="745490" y="0"/>
                  </a:lnTo>
                  <a:lnTo>
                    <a:pt x="0" y="745490"/>
                  </a:lnTo>
                  <a:lnTo>
                    <a:pt x="52069" y="745490"/>
                  </a:lnTo>
                  <a:lnTo>
                    <a:pt x="797559" y="0"/>
                  </a:lnTo>
                  <a:close/>
                </a:path>
              </a:pathLst>
            </a:custGeom>
            <a:solidFill>
              <a:srgbClr val="24496D"/>
            </a:solidFill>
          </p:spPr>
          <p:txBody>
            <a:bodyPr wrap="square" lIns="0" tIns="0" rIns="0" bIns="0" rtlCol="0"/>
            <a:lstStyle/>
            <a:p>
              <a:endParaRPr/>
            </a:p>
          </p:txBody>
        </p:sp>
        <p:sp>
          <p:nvSpPr>
            <p:cNvPr id="47" name="object 47"/>
            <p:cNvSpPr/>
            <p:nvPr/>
          </p:nvSpPr>
          <p:spPr>
            <a:xfrm>
              <a:off x="61785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24486C"/>
            </a:solidFill>
          </p:spPr>
          <p:txBody>
            <a:bodyPr wrap="square" lIns="0" tIns="0" rIns="0" bIns="0" rtlCol="0"/>
            <a:lstStyle/>
            <a:p>
              <a:endParaRPr/>
            </a:p>
          </p:txBody>
        </p:sp>
        <p:sp>
          <p:nvSpPr>
            <p:cNvPr id="48" name="object 48"/>
            <p:cNvSpPr/>
            <p:nvPr/>
          </p:nvSpPr>
          <p:spPr>
            <a:xfrm>
              <a:off x="6125210" y="303529"/>
              <a:ext cx="798830" cy="745490"/>
            </a:xfrm>
            <a:custGeom>
              <a:avLst/>
              <a:gdLst/>
              <a:ahLst/>
              <a:cxnLst/>
              <a:rect l="l" t="t" r="r" b="b"/>
              <a:pathLst>
                <a:path w="798829" h="745490">
                  <a:moveTo>
                    <a:pt x="798830" y="0"/>
                  </a:moveTo>
                  <a:lnTo>
                    <a:pt x="745489" y="0"/>
                  </a:lnTo>
                  <a:lnTo>
                    <a:pt x="0" y="745490"/>
                  </a:lnTo>
                  <a:lnTo>
                    <a:pt x="53340" y="745490"/>
                  </a:lnTo>
                  <a:lnTo>
                    <a:pt x="798830" y="0"/>
                  </a:lnTo>
                  <a:close/>
                </a:path>
              </a:pathLst>
            </a:custGeom>
            <a:solidFill>
              <a:srgbClr val="23486B"/>
            </a:solidFill>
          </p:spPr>
          <p:txBody>
            <a:bodyPr wrap="square" lIns="0" tIns="0" rIns="0" bIns="0" rtlCol="0"/>
            <a:lstStyle/>
            <a:p>
              <a:endParaRPr/>
            </a:p>
          </p:txBody>
        </p:sp>
        <p:sp>
          <p:nvSpPr>
            <p:cNvPr id="49" name="object 49"/>
            <p:cNvSpPr/>
            <p:nvPr/>
          </p:nvSpPr>
          <p:spPr>
            <a:xfrm>
              <a:off x="6072667" y="303529"/>
              <a:ext cx="798195" cy="745490"/>
            </a:xfrm>
            <a:custGeom>
              <a:avLst/>
              <a:gdLst/>
              <a:ahLst/>
              <a:cxnLst/>
              <a:rect l="l" t="t" r="r" b="b"/>
              <a:pathLst>
                <a:path w="798195" h="745490">
                  <a:moveTo>
                    <a:pt x="798032" y="0"/>
                  </a:moveTo>
                  <a:lnTo>
                    <a:pt x="745704" y="0"/>
                  </a:lnTo>
                  <a:lnTo>
                    <a:pt x="0" y="745490"/>
                  </a:lnTo>
                  <a:lnTo>
                    <a:pt x="52542" y="745490"/>
                  </a:lnTo>
                  <a:lnTo>
                    <a:pt x="798032" y="0"/>
                  </a:lnTo>
                  <a:close/>
                </a:path>
              </a:pathLst>
            </a:custGeom>
            <a:solidFill>
              <a:srgbClr val="23476A"/>
            </a:solidFill>
          </p:spPr>
          <p:txBody>
            <a:bodyPr wrap="square" lIns="0" tIns="0" rIns="0" bIns="0" rtlCol="0"/>
            <a:lstStyle/>
            <a:p>
              <a:endParaRPr/>
            </a:p>
          </p:txBody>
        </p:sp>
        <p:sp>
          <p:nvSpPr>
            <p:cNvPr id="50" name="object 50"/>
            <p:cNvSpPr/>
            <p:nvPr/>
          </p:nvSpPr>
          <p:spPr>
            <a:xfrm>
              <a:off x="6020280" y="303529"/>
              <a:ext cx="798195" cy="745490"/>
            </a:xfrm>
            <a:custGeom>
              <a:avLst/>
              <a:gdLst/>
              <a:ahLst/>
              <a:cxnLst/>
              <a:rect l="l" t="t" r="r" b="b"/>
              <a:pathLst>
                <a:path w="798195" h="745490">
                  <a:moveTo>
                    <a:pt x="798091" y="0"/>
                  </a:moveTo>
                  <a:lnTo>
                    <a:pt x="745275" y="0"/>
                  </a:lnTo>
                  <a:lnTo>
                    <a:pt x="0" y="745490"/>
                  </a:lnTo>
                  <a:lnTo>
                    <a:pt x="52386" y="745490"/>
                  </a:lnTo>
                  <a:lnTo>
                    <a:pt x="798091" y="0"/>
                  </a:lnTo>
                  <a:close/>
                </a:path>
              </a:pathLst>
            </a:custGeom>
            <a:solidFill>
              <a:srgbClr val="234669"/>
            </a:solidFill>
          </p:spPr>
          <p:txBody>
            <a:bodyPr wrap="square" lIns="0" tIns="0" rIns="0" bIns="0" rtlCol="0"/>
            <a:lstStyle/>
            <a:p>
              <a:endParaRPr/>
            </a:p>
          </p:txBody>
        </p:sp>
        <p:sp>
          <p:nvSpPr>
            <p:cNvPr id="51" name="object 51"/>
            <p:cNvSpPr/>
            <p:nvPr/>
          </p:nvSpPr>
          <p:spPr>
            <a:xfrm>
              <a:off x="5967730" y="303529"/>
              <a:ext cx="798195" cy="745490"/>
            </a:xfrm>
            <a:custGeom>
              <a:avLst/>
              <a:gdLst/>
              <a:ahLst/>
              <a:cxnLst/>
              <a:rect l="l" t="t" r="r" b="b"/>
              <a:pathLst>
                <a:path w="798195" h="745490">
                  <a:moveTo>
                    <a:pt x="797825" y="0"/>
                  </a:moveTo>
                  <a:lnTo>
                    <a:pt x="745490" y="0"/>
                  </a:lnTo>
                  <a:lnTo>
                    <a:pt x="0" y="745490"/>
                  </a:lnTo>
                  <a:lnTo>
                    <a:pt x="52550" y="745490"/>
                  </a:lnTo>
                  <a:lnTo>
                    <a:pt x="797825" y="0"/>
                  </a:lnTo>
                  <a:close/>
                </a:path>
              </a:pathLst>
            </a:custGeom>
            <a:solidFill>
              <a:srgbClr val="224668"/>
            </a:solidFill>
          </p:spPr>
          <p:txBody>
            <a:bodyPr wrap="square" lIns="0" tIns="0" rIns="0" bIns="0" rtlCol="0"/>
            <a:lstStyle/>
            <a:p>
              <a:endParaRPr/>
            </a:p>
          </p:txBody>
        </p:sp>
        <p:sp>
          <p:nvSpPr>
            <p:cNvPr id="52" name="object 52"/>
            <p:cNvSpPr/>
            <p:nvPr/>
          </p:nvSpPr>
          <p:spPr>
            <a:xfrm>
              <a:off x="59143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24567"/>
            </a:solidFill>
          </p:spPr>
          <p:txBody>
            <a:bodyPr wrap="square" lIns="0" tIns="0" rIns="0" bIns="0" rtlCol="0"/>
            <a:lstStyle/>
            <a:p>
              <a:endParaRPr/>
            </a:p>
          </p:txBody>
        </p:sp>
        <p:sp>
          <p:nvSpPr>
            <p:cNvPr id="53" name="object 53"/>
            <p:cNvSpPr/>
            <p:nvPr/>
          </p:nvSpPr>
          <p:spPr>
            <a:xfrm>
              <a:off x="586104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224466"/>
            </a:solidFill>
          </p:spPr>
          <p:txBody>
            <a:bodyPr wrap="square" lIns="0" tIns="0" rIns="0" bIns="0" rtlCol="0"/>
            <a:lstStyle/>
            <a:p>
              <a:endParaRPr/>
            </a:p>
          </p:txBody>
        </p:sp>
        <p:sp>
          <p:nvSpPr>
            <p:cNvPr id="54" name="object 54"/>
            <p:cNvSpPr/>
            <p:nvPr/>
          </p:nvSpPr>
          <p:spPr>
            <a:xfrm>
              <a:off x="5809490" y="303529"/>
              <a:ext cx="797560" cy="745490"/>
            </a:xfrm>
            <a:custGeom>
              <a:avLst/>
              <a:gdLst/>
              <a:ahLst/>
              <a:cxnLst/>
              <a:rect l="l" t="t" r="r" b="b"/>
              <a:pathLst>
                <a:path w="797559" h="745490">
                  <a:moveTo>
                    <a:pt x="797049" y="0"/>
                  </a:moveTo>
                  <a:lnTo>
                    <a:pt x="745275" y="0"/>
                  </a:lnTo>
                  <a:lnTo>
                    <a:pt x="0" y="745490"/>
                  </a:lnTo>
                  <a:lnTo>
                    <a:pt x="51559" y="745490"/>
                  </a:lnTo>
                  <a:lnTo>
                    <a:pt x="797049" y="0"/>
                  </a:lnTo>
                  <a:close/>
                </a:path>
              </a:pathLst>
            </a:custGeom>
            <a:solidFill>
              <a:srgbClr val="214466"/>
            </a:solidFill>
          </p:spPr>
          <p:txBody>
            <a:bodyPr wrap="square" lIns="0" tIns="0" rIns="0" bIns="0" rtlCol="0"/>
            <a:lstStyle/>
            <a:p>
              <a:endParaRPr/>
            </a:p>
          </p:txBody>
        </p:sp>
        <p:sp>
          <p:nvSpPr>
            <p:cNvPr id="55" name="object 55"/>
            <p:cNvSpPr/>
            <p:nvPr/>
          </p:nvSpPr>
          <p:spPr>
            <a:xfrm>
              <a:off x="57561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214364"/>
            </a:solidFill>
          </p:spPr>
          <p:txBody>
            <a:bodyPr wrap="square" lIns="0" tIns="0" rIns="0" bIns="0" rtlCol="0"/>
            <a:lstStyle/>
            <a:p>
              <a:endParaRPr/>
            </a:p>
          </p:txBody>
        </p:sp>
        <p:sp>
          <p:nvSpPr>
            <p:cNvPr id="56" name="object 56"/>
            <p:cNvSpPr/>
            <p:nvPr/>
          </p:nvSpPr>
          <p:spPr>
            <a:xfrm>
              <a:off x="5703569" y="303529"/>
              <a:ext cx="798195" cy="745490"/>
            </a:xfrm>
            <a:custGeom>
              <a:avLst/>
              <a:gdLst/>
              <a:ahLst/>
              <a:cxnLst/>
              <a:rect l="l" t="t" r="r" b="b"/>
              <a:pathLst>
                <a:path w="798195" h="745490">
                  <a:moveTo>
                    <a:pt x="797863" y="0"/>
                  </a:moveTo>
                  <a:lnTo>
                    <a:pt x="745490" y="0"/>
                  </a:lnTo>
                  <a:lnTo>
                    <a:pt x="0" y="745490"/>
                  </a:lnTo>
                  <a:lnTo>
                    <a:pt x="52588" y="745490"/>
                  </a:lnTo>
                  <a:lnTo>
                    <a:pt x="797863" y="0"/>
                  </a:lnTo>
                  <a:close/>
                </a:path>
              </a:pathLst>
            </a:custGeom>
            <a:solidFill>
              <a:srgbClr val="214263"/>
            </a:solidFill>
          </p:spPr>
          <p:txBody>
            <a:bodyPr wrap="square" lIns="0" tIns="0" rIns="0" bIns="0" rtlCol="0"/>
            <a:lstStyle/>
            <a:p>
              <a:endParaRPr/>
            </a:p>
          </p:txBody>
        </p:sp>
        <p:sp>
          <p:nvSpPr>
            <p:cNvPr id="57" name="object 57"/>
            <p:cNvSpPr/>
            <p:nvPr/>
          </p:nvSpPr>
          <p:spPr>
            <a:xfrm>
              <a:off x="565023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204262"/>
            </a:solidFill>
          </p:spPr>
          <p:txBody>
            <a:bodyPr wrap="square" lIns="0" tIns="0" rIns="0" bIns="0" rtlCol="0"/>
            <a:lstStyle/>
            <a:p>
              <a:endParaRPr/>
            </a:p>
          </p:txBody>
        </p:sp>
        <p:sp>
          <p:nvSpPr>
            <p:cNvPr id="58" name="object 58"/>
            <p:cNvSpPr/>
            <p:nvPr/>
          </p:nvSpPr>
          <p:spPr>
            <a:xfrm>
              <a:off x="5597618" y="303529"/>
              <a:ext cx="798195" cy="745490"/>
            </a:xfrm>
            <a:custGeom>
              <a:avLst/>
              <a:gdLst/>
              <a:ahLst/>
              <a:cxnLst/>
              <a:rect l="l" t="t" r="r" b="b"/>
              <a:pathLst>
                <a:path w="798195" h="745490">
                  <a:moveTo>
                    <a:pt x="798101" y="0"/>
                  </a:moveTo>
                  <a:lnTo>
                    <a:pt x="745704" y="0"/>
                  </a:lnTo>
                  <a:lnTo>
                    <a:pt x="0" y="745490"/>
                  </a:lnTo>
                  <a:lnTo>
                    <a:pt x="52611" y="745490"/>
                  </a:lnTo>
                  <a:lnTo>
                    <a:pt x="798101" y="0"/>
                  </a:lnTo>
                  <a:close/>
                </a:path>
              </a:pathLst>
            </a:custGeom>
            <a:solidFill>
              <a:srgbClr val="204161"/>
            </a:solidFill>
          </p:spPr>
          <p:txBody>
            <a:bodyPr wrap="square" lIns="0" tIns="0" rIns="0" bIns="0" rtlCol="0"/>
            <a:lstStyle/>
            <a:p>
              <a:endParaRPr/>
            </a:p>
          </p:txBody>
        </p:sp>
        <p:sp>
          <p:nvSpPr>
            <p:cNvPr id="59" name="object 59"/>
            <p:cNvSpPr/>
            <p:nvPr/>
          </p:nvSpPr>
          <p:spPr>
            <a:xfrm>
              <a:off x="5545368" y="303529"/>
              <a:ext cx="798195" cy="745490"/>
            </a:xfrm>
            <a:custGeom>
              <a:avLst/>
              <a:gdLst/>
              <a:ahLst/>
              <a:cxnLst/>
              <a:rect l="l" t="t" r="r" b="b"/>
              <a:pathLst>
                <a:path w="798195" h="745490">
                  <a:moveTo>
                    <a:pt x="797954" y="0"/>
                  </a:moveTo>
                  <a:lnTo>
                    <a:pt x="745275" y="0"/>
                  </a:lnTo>
                  <a:lnTo>
                    <a:pt x="0" y="745490"/>
                  </a:lnTo>
                  <a:lnTo>
                    <a:pt x="52250" y="745490"/>
                  </a:lnTo>
                  <a:lnTo>
                    <a:pt x="797954" y="0"/>
                  </a:lnTo>
                  <a:close/>
                </a:path>
              </a:pathLst>
            </a:custGeom>
            <a:solidFill>
              <a:srgbClr val="204061"/>
            </a:solidFill>
          </p:spPr>
          <p:txBody>
            <a:bodyPr wrap="square" lIns="0" tIns="0" rIns="0" bIns="0" rtlCol="0"/>
            <a:lstStyle/>
            <a:p>
              <a:endParaRPr/>
            </a:p>
          </p:txBody>
        </p:sp>
        <p:sp>
          <p:nvSpPr>
            <p:cNvPr id="60" name="object 60"/>
            <p:cNvSpPr/>
            <p:nvPr/>
          </p:nvSpPr>
          <p:spPr>
            <a:xfrm>
              <a:off x="54920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F4060"/>
            </a:solidFill>
          </p:spPr>
          <p:txBody>
            <a:bodyPr wrap="square" lIns="0" tIns="0" rIns="0" bIns="0" rtlCol="0"/>
            <a:lstStyle/>
            <a:p>
              <a:endParaRPr/>
            </a:p>
          </p:txBody>
        </p:sp>
        <p:sp>
          <p:nvSpPr>
            <p:cNvPr id="61" name="object 61"/>
            <p:cNvSpPr/>
            <p:nvPr/>
          </p:nvSpPr>
          <p:spPr>
            <a:xfrm>
              <a:off x="5439410" y="303529"/>
              <a:ext cx="798195" cy="745490"/>
            </a:xfrm>
            <a:custGeom>
              <a:avLst/>
              <a:gdLst/>
              <a:ahLst/>
              <a:cxnLst/>
              <a:rect l="l" t="t" r="r" b="b"/>
              <a:pathLst>
                <a:path w="798195" h="745490">
                  <a:moveTo>
                    <a:pt x="797901" y="0"/>
                  </a:moveTo>
                  <a:lnTo>
                    <a:pt x="745490" y="0"/>
                  </a:lnTo>
                  <a:lnTo>
                    <a:pt x="0" y="745490"/>
                  </a:lnTo>
                  <a:lnTo>
                    <a:pt x="52626" y="745490"/>
                  </a:lnTo>
                  <a:lnTo>
                    <a:pt x="797901" y="0"/>
                  </a:lnTo>
                  <a:close/>
                </a:path>
              </a:pathLst>
            </a:custGeom>
            <a:solidFill>
              <a:srgbClr val="1F3F5F"/>
            </a:solidFill>
          </p:spPr>
          <p:txBody>
            <a:bodyPr wrap="square" lIns="0" tIns="0" rIns="0" bIns="0" rtlCol="0"/>
            <a:lstStyle/>
            <a:p>
              <a:endParaRPr/>
            </a:p>
          </p:txBody>
        </p:sp>
        <p:sp>
          <p:nvSpPr>
            <p:cNvPr id="62" name="object 62"/>
            <p:cNvSpPr/>
            <p:nvPr/>
          </p:nvSpPr>
          <p:spPr>
            <a:xfrm>
              <a:off x="53860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3E5E"/>
            </a:solidFill>
          </p:spPr>
          <p:txBody>
            <a:bodyPr wrap="square" lIns="0" tIns="0" rIns="0" bIns="0" rtlCol="0"/>
            <a:lstStyle/>
            <a:p>
              <a:endParaRPr/>
            </a:p>
          </p:txBody>
        </p:sp>
        <p:sp>
          <p:nvSpPr>
            <p:cNvPr id="63" name="object 63"/>
            <p:cNvSpPr/>
            <p:nvPr/>
          </p:nvSpPr>
          <p:spPr>
            <a:xfrm>
              <a:off x="5333420" y="303529"/>
              <a:ext cx="798195" cy="745490"/>
            </a:xfrm>
            <a:custGeom>
              <a:avLst/>
              <a:gdLst/>
              <a:ahLst/>
              <a:cxnLst/>
              <a:rect l="l" t="t" r="r" b="b"/>
              <a:pathLst>
                <a:path w="798195" h="745490">
                  <a:moveTo>
                    <a:pt x="798139" y="0"/>
                  </a:moveTo>
                  <a:lnTo>
                    <a:pt x="745704" y="0"/>
                  </a:lnTo>
                  <a:lnTo>
                    <a:pt x="0" y="745490"/>
                  </a:lnTo>
                  <a:lnTo>
                    <a:pt x="52649" y="745490"/>
                  </a:lnTo>
                  <a:lnTo>
                    <a:pt x="798139" y="0"/>
                  </a:lnTo>
                  <a:close/>
                </a:path>
              </a:pathLst>
            </a:custGeom>
            <a:solidFill>
              <a:srgbClr val="1E3E5D"/>
            </a:solidFill>
          </p:spPr>
          <p:txBody>
            <a:bodyPr wrap="square" lIns="0" tIns="0" rIns="0" bIns="0" rtlCol="0"/>
            <a:lstStyle/>
            <a:p>
              <a:endParaRPr/>
            </a:p>
          </p:txBody>
        </p:sp>
        <p:sp>
          <p:nvSpPr>
            <p:cNvPr id="64" name="object 64"/>
            <p:cNvSpPr/>
            <p:nvPr/>
          </p:nvSpPr>
          <p:spPr>
            <a:xfrm>
              <a:off x="5281246" y="303529"/>
              <a:ext cx="798195" cy="745490"/>
            </a:xfrm>
            <a:custGeom>
              <a:avLst/>
              <a:gdLst/>
              <a:ahLst/>
              <a:cxnLst/>
              <a:rect l="l" t="t" r="r" b="b"/>
              <a:pathLst>
                <a:path w="798195" h="745490">
                  <a:moveTo>
                    <a:pt x="797878" y="0"/>
                  </a:moveTo>
                  <a:lnTo>
                    <a:pt x="745275" y="0"/>
                  </a:lnTo>
                  <a:lnTo>
                    <a:pt x="0" y="745490"/>
                  </a:lnTo>
                  <a:lnTo>
                    <a:pt x="52174" y="745490"/>
                  </a:lnTo>
                  <a:lnTo>
                    <a:pt x="797878" y="0"/>
                  </a:lnTo>
                  <a:close/>
                </a:path>
              </a:pathLst>
            </a:custGeom>
            <a:solidFill>
              <a:srgbClr val="1E3D5C"/>
            </a:solidFill>
          </p:spPr>
          <p:txBody>
            <a:bodyPr wrap="square" lIns="0" tIns="0" rIns="0" bIns="0" rtlCol="0"/>
            <a:lstStyle/>
            <a:p>
              <a:endParaRPr/>
            </a:p>
          </p:txBody>
        </p:sp>
        <p:sp>
          <p:nvSpPr>
            <p:cNvPr id="65" name="object 65"/>
            <p:cNvSpPr/>
            <p:nvPr/>
          </p:nvSpPr>
          <p:spPr>
            <a:xfrm>
              <a:off x="52279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E3C5B"/>
            </a:solidFill>
          </p:spPr>
          <p:txBody>
            <a:bodyPr wrap="square" lIns="0" tIns="0" rIns="0" bIns="0" rtlCol="0"/>
            <a:lstStyle/>
            <a:p>
              <a:endParaRPr/>
            </a:p>
          </p:txBody>
        </p:sp>
        <p:sp>
          <p:nvSpPr>
            <p:cNvPr id="66" name="object 66"/>
            <p:cNvSpPr/>
            <p:nvPr/>
          </p:nvSpPr>
          <p:spPr>
            <a:xfrm>
              <a:off x="5175249" y="303529"/>
              <a:ext cx="798195" cy="745490"/>
            </a:xfrm>
            <a:custGeom>
              <a:avLst/>
              <a:gdLst/>
              <a:ahLst/>
              <a:cxnLst/>
              <a:rect l="l" t="t" r="r" b="b"/>
              <a:pathLst>
                <a:path w="798195" h="745490">
                  <a:moveTo>
                    <a:pt x="797939" y="0"/>
                  </a:moveTo>
                  <a:lnTo>
                    <a:pt x="745490" y="0"/>
                  </a:lnTo>
                  <a:lnTo>
                    <a:pt x="0" y="745490"/>
                  </a:lnTo>
                  <a:lnTo>
                    <a:pt x="52664" y="745490"/>
                  </a:lnTo>
                  <a:lnTo>
                    <a:pt x="797939" y="0"/>
                  </a:lnTo>
                  <a:close/>
                </a:path>
              </a:pathLst>
            </a:custGeom>
            <a:solidFill>
              <a:srgbClr val="1D3C5A"/>
            </a:solidFill>
          </p:spPr>
          <p:txBody>
            <a:bodyPr wrap="square" lIns="0" tIns="0" rIns="0" bIns="0" rtlCol="0"/>
            <a:lstStyle/>
            <a:p>
              <a:endParaRPr/>
            </a:p>
          </p:txBody>
        </p:sp>
        <p:sp>
          <p:nvSpPr>
            <p:cNvPr id="67" name="object 67"/>
            <p:cNvSpPr/>
            <p:nvPr/>
          </p:nvSpPr>
          <p:spPr>
            <a:xfrm>
              <a:off x="51219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B59"/>
            </a:solidFill>
          </p:spPr>
          <p:txBody>
            <a:bodyPr wrap="square" lIns="0" tIns="0" rIns="0" bIns="0" rtlCol="0"/>
            <a:lstStyle/>
            <a:p>
              <a:endParaRPr/>
            </a:p>
          </p:txBody>
        </p:sp>
        <p:sp>
          <p:nvSpPr>
            <p:cNvPr id="68" name="object 68"/>
            <p:cNvSpPr/>
            <p:nvPr/>
          </p:nvSpPr>
          <p:spPr>
            <a:xfrm>
              <a:off x="506984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B58"/>
            </a:solidFill>
          </p:spPr>
          <p:txBody>
            <a:bodyPr wrap="square" lIns="0" tIns="0" rIns="0" bIns="0" rtlCol="0"/>
            <a:lstStyle/>
            <a:p>
              <a:endParaRPr/>
            </a:p>
          </p:txBody>
        </p:sp>
        <p:sp>
          <p:nvSpPr>
            <p:cNvPr id="69" name="object 69"/>
            <p:cNvSpPr/>
            <p:nvPr/>
          </p:nvSpPr>
          <p:spPr>
            <a:xfrm>
              <a:off x="501776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C3A57"/>
            </a:solidFill>
          </p:spPr>
          <p:txBody>
            <a:bodyPr wrap="square" lIns="0" tIns="0" rIns="0" bIns="0" rtlCol="0"/>
            <a:lstStyle/>
            <a:p>
              <a:endParaRPr/>
            </a:p>
          </p:txBody>
        </p:sp>
        <p:sp>
          <p:nvSpPr>
            <p:cNvPr id="70" name="object 70"/>
            <p:cNvSpPr/>
            <p:nvPr/>
          </p:nvSpPr>
          <p:spPr>
            <a:xfrm>
              <a:off x="496443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956"/>
            </a:solidFill>
          </p:spPr>
          <p:txBody>
            <a:bodyPr wrap="square" lIns="0" tIns="0" rIns="0" bIns="0" rtlCol="0"/>
            <a:lstStyle/>
            <a:p>
              <a:endParaRPr/>
            </a:p>
          </p:txBody>
        </p:sp>
        <p:sp>
          <p:nvSpPr>
            <p:cNvPr id="71" name="object 71"/>
            <p:cNvSpPr/>
            <p:nvPr/>
          </p:nvSpPr>
          <p:spPr>
            <a:xfrm>
              <a:off x="4911090" y="303529"/>
              <a:ext cx="798830" cy="745490"/>
            </a:xfrm>
            <a:custGeom>
              <a:avLst/>
              <a:gdLst/>
              <a:ahLst/>
              <a:cxnLst/>
              <a:rect l="l" t="t" r="r" b="b"/>
              <a:pathLst>
                <a:path w="798829" h="745490">
                  <a:moveTo>
                    <a:pt x="798829" y="0"/>
                  </a:moveTo>
                  <a:lnTo>
                    <a:pt x="745490" y="0"/>
                  </a:lnTo>
                  <a:lnTo>
                    <a:pt x="0" y="745490"/>
                  </a:lnTo>
                  <a:lnTo>
                    <a:pt x="53339" y="745490"/>
                  </a:lnTo>
                  <a:lnTo>
                    <a:pt x="798829" y="0"/>
                  </a:lnTo>
                  <a:close/>
                </a:path>
              </a:pathLst>
            </a:custGeom>
            <a:solidFill>
              <a:srgbClr val="1C3955"/>
            </a:solidFill>
          </p:spPr>
          <p:txBody>
            <a:bodyPr wrap="square" lIns="0" tIns="0" rIns="0" bIns="0" rtlCol="0"/>
            <a:lstStyle/>
            <a:p>
              <a:endParaRPr/>
            </a:p>
          </p:txBody>
        </p:sp>
        <p:sp>
          <p:nvSpPr>
            <p:cNvPr id="72" name="object 72"/>
            <p:cNvSpPr/>
            <p:nvPr/>
          </p:nvSpPr>
          <p:spPr>
            <a:xfrm>
              <a:off x="485774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B3854"/>
            </a:solidFill>
          </p:spPr>
          <p:txBody>
            <a:bodyPr wrap="square" lIns="0" tIns="0" rIns="0" bIns="0" rtlCol="0"/>
            <a:lstStyle/>
            <a:p>
              <a:endParaRPr/>
            </a:p>
          </p:txBody>
        </p:sp>
        <p:sp>
          <p:nvSpPr>
            <p:cNvPr id="73" name="object 73"/>
            <p:cNvSpPr/>
            <p:nvPr/>
          </p:nvSpPr>
          <p:spPr>
            <a:xfrm>
              <a:off x="480568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3"/>
            </a:solidFill>
          </p:spPr>
          <p:txBody>
            <a:bodyPr wrap="square" lIns="0" tIns="0" rIns="0" bIns="0" rtlCol="0"/>
            <a:lstStyle/>
            <a:p>
              <a:endParaRPr/>
            </a:p>
          </p:txBody>
        </p:sp>
        <p:sp>
          <p:nvSpPr>
            <p:cNvPr id="74" name="object 74"/>
            <p:cNvSpPr/>
            <p:nvPr/>
          </p:nvSpPr>
          <p:spPr>
            <a:xfrm>
              <a:off x="47536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B3752"/>
            </a:solidFill>
          </p:spPr>
          <p:txBody>
            <a:bodyPr wrap="square" lIns="0" tIns="0" rIns="0" bIns="0" rtlCol="0"/>
            <a:lstStyle/>
            <a:p>
              <a:endParaRPr/>
            </a:p>
          </p:txBody>
        </p:sp>
        <p:sp>
          <p:nvSpPr>
            <p:cNvPr id="75" name="object 75"/>
            <p:cNvSpPr/>
            <p:nvPr/>
          </p:nvSpPr>
          <p:spPr>
            <a:xfrm>
              <a:off x="47002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651"/>
            </a:solidFill>
          </p:spPr>
          <p:txBody>
            <a:bodyPr wrap="square" lIns="0" tIns="0" rIns="0" bIns="0" rtlCol="0"/>
            <a:lstStyle/>
            <a:p>
              <a:endParaRPr/>
            </a:p>
          </p:txBody>
        </p:sp>
        <p:sp>
          <p:nvSpPr>
            <p:cNvPr id="76" name="object 76"/>
            <p:cNvSpPr/>
            <p:nvPr/>
          </p:nvSpPr>
          <p:spPr>
            <a:xfrm>
              <a:off x="464693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A3550"/>
            </a:solidFill>
          </p:spPr>
          <p:txBody>
            <a:bodyPr wrap="square" lIns="0" tIns="0" rIns="0" bIns="0" rtlCol="0"/>
            <a:lstStyle/>
            <a:p>
              <a:endParaRPr/>
            </a:p>
          </p:txBody>
        </p:sp>
        <p:sp>
          <p:nvSpPr>
            <p:cNvPr id="77" name="object 77"/>
            <p:cNvSpPr/>
            <p:nvPr/>
          </p:nvSpPr>
          <p:spPr>
            <a:xfrm>
              <a:off x="4594174" y="303529"/>
              <a:ext cx="798830" cy="745490"/>
            </a:xfrm>
            <a:custGeom>
              <a:avLst/>
              <a:gdLst/>
              <a:ahLst/>
              <a:cxnLst/>
              <a:rect l="l" t="t" r="r" b="b"/>
              <a:pathLst>
                <a:path w="798829" h="745490">
                  <a:moveTo>
                    <a:pt x="798245" y="0"/>
                  </a:moveTo>
                  <a:lnTo>
                    <a:pt x="745704" y="0"/>
                  </a:lnTo>
                  <a:lnTo>
                    <a:pt x="0" y="745490"/>
                  </a:lnTo>
                  <a:lnTo>
                    <a:pt x="52755" y="745490"/>
                  </a:lnTo>
                  <a:lnTo>
                    <a:pt x="798245" y="0"/>
                  </a:lnTo>
                  <a:close/>
                </a:path>
              </a:pathLst>
            </a:custGeom>
            <a:solidFill>
              <a:srgbClr val="1A354F"/>
            </a:solidFill>
          </p:spPr>
          <p:txBody>
            <a:bodyPr wrap="square" lIns="0" tIns="0" rIns="0" bIns="0" rtlCol="0"/>
            <a:lstStyle/>
            <a:p>
              <a:endParaRPr/>
            </a:p>
          </p:txBody>
        </p:sp>
        <p:sp>
          <p:nvSpPr>
            <p:cNvPr id="78" name="object 78"/>
            <p:cNvSpPr/>
            <p:nvPr/>
          </p:nvSpPr>
          <p:spPr>
            <a:xfrm>
              <a:off x="4540826"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9344E"/>
            </a:solidFill>
          </p:spPr>
          <p:txBody>
            <a:bodyPr wrap="square" lIns="0" tIns="0" rIns="0" bIns="0" rtlCol="0"/>
            <a:lstStyle/>
            <a:p>
              <a:endParaRPr/>
            </a:p>
          </p:txBody>
        </p:sp>
        <p:sp>
          <p:nvSpPr>
            <p:cNvPr id="79" name="object 79"/>
            <p:cNvSpPr/>
            <p:nvPr/>
          </p:nvSpPr>
          <p:spPr>
            <a:xfrm>
              <a:off x="4489449" y="303529"/>
              <a:ext cx="797560" cy="745490"/>
            </a:xfrm>
            <a:custGeom>
              <a:avLst/>
              <a:gdLst/>
              <a:ahLst/>
              <a:cxnLst/>
              <a:rect l="l" t="t" r="r" b="b"/>
              <a:pathLst>
                <a:path w="797560" h="745490">
                  <a:moveTo>
                    <a:pt x="797081" y="0"/>
                  </a:moveTo>
                  <a:lnTo>
                    <a:pt x="745490" y="0"/>
                  </a:lnTo>
                  <a:lnTo>
                    <a:pt x="0" y="745490"/>
                  </a:lnTo>
                  <a:lnTo>
                    <a:pt x="51376" y="745490"/>
                  </a:lnTo>
                  <a:lnTo>
                    <a:pt x="797081" y="0"/>
                  </a:lnTo>
                  <a:close/>
                </a:path>
              </a:pathLst>
            </a:custGeom>
            <a:solidFill>
              <a:srgbClr val="19334D"/>
            </a:solidFill>
          </p:spPr>
          <p:txBody>
            <a:bodyPr wrap="square" lIns="0" tIns="0" rIns="0" bIns="0" rtlCol="0"/>
            <a:lstStyle/>
            <a:p>
              <a:endParaRPr/>
            </a:p>
          </p:txBody>
        </p:sp>
        <p:sp>
          <p:nvSpPr>
            <p:cNvPr id="80" name="object 80"/>
            <p:cNvSpPr/>
            <p:nvPr/>
          </p:nvSpPr>
          <p:spPr>
            <a:xfrm>
              <a:off x="44361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9334C"/>
            </a:solidFill>
          </p:spPr>
          <p:txBody>
            <a:bodyPr wrap="square" lIns="0" tIns="0" rIns="0" bIns="0" rtlCol="0"/>
            <a:lstStyle/>
            <a:p>
              <a:endParaRPr/>
            </a:p>
          </p:txBody>
        </p:sp>
        <p:sp>
          <p:nvSpPr>
            <p:cNvPr id="81" name="object 81"/>
            <p:cNvSpPr/>
            <p:nvPr/>
          </p:nvSpPr>
          <p:spPr>
            <a:xfrm>
              <a:off x="4382769"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8334B"/>
            </a:solidFill>
          </p:spPr>
          <p:txBody>
            <a:bodyPr wrap="square" lIns="0" tIns="0" rIns="0" bIns="0" rtlCol="0"/>
            <a:lstStyle/>
            <a:p>
              <a:endParaRPr/>
            </a:p>
          </p:txBody>
        </p:sp>
        <p:sp>
          <p:nvSpPr>
            <p:cNvPr id="82" name="object 82"/>
            <p:cNvSpPr/>
            <p:nvPr/>
          </p:nvSpPr>
          <p:spPr>
            <a:xfrm>
              <a:off x="4329976" y="303529"/>
              <a:ext cx="798830" cy="745490"/>
            </a:xfrm>
            <a:custGeom>
              <a:avLst/>
              <a:gdLst/>
              <a:ahLst/>
              <a:cxnLst/>
              <a:rect l="l" t="t" r="r" b="b"/>
              <a:pathLst>
                <a:path w="798829" h="745490">
                  <a:moveTo>
                    <a:pt x="798283" y="0"/>
                  </a:moveTo>
                  <a:lnTo>
                    <a:pt x="745704" y="0"/>
                  </a:lnTo>
                  <a:lnTo>
                    <a:pt x="0" y="745490"/>
                  </a:lnTo>
                  <a:lnTo>
                    <a:pt x="52793" y="745490"/>
                  </a:lnTo>
                  <a:lnTo>
                    <a:pt x="798283" y="0"/>
                  </a:lnTo>
                  <a:close/>
                </a:path>
              </a:pathLst>
            </a:custGeom>
            <a:solidFill>
              <a:srgbClr val="18314A"/>
            </a:solidFill>
          </p:spPr>
          <p:txBody>
            <a:bodyPr wrap="square" lIns="0" tIns="0" rIns="0" bIns="0" rtlCol="0"/>
            <a:lstStyle/>
            <a:p>
              <a:endParaRPr/>
            </a:p>
          </p:txBody>
        </p:sp>
        <p:sp>
          <p:nvSpPr>
            <p:cNvPr id="83" name="object 83"/>
            <p:cNvSpPr/>
            <p:nvPr/>
          </p:nvSpPr>
          <p:spPr>
            <a:xfrm>
              <a:off x="4278091" y="303529"/>
              <a:ext cx="798195" cy="745490"/>
            </a:xfrm>
            <a:custGeom>
              <a:avLst/>
              <a:gdLst/>
              <a:ahLst/>
              <a:cxnLst/>
              <a:rect l="l" t="t" r="r" b="b"/>
              <a:pathLst>
                <a:path w="798195" h="745490">
                  <a:moveTo>
                    <a:pt x="797589" y="0"/>
                  </a:moveTo>
                  <a:lnTo>
                    <a:pt x="745275" y="0"/>
                  </a:lnTo>
                  <a:lnTo>
                    <a:pt x="0" y="745490"/>
                  </a:lnTo>
                  <a:lnTo>
                    <a:pt x="51885" y="745490"/>
                  </a:lnTo>
                  <a:lnTo>
                    <a:pt x="797589" y="0"/>
                  </a:lnTo>
                  <a:close/>
                </a:path>
              </a:pathLst>
            </a:custGeom>
            <a:solidFill>
              <a:srgbClr val="183149"/>
            </a:solidFill>
          </p:spPr>
          <p:txBody>
            <a:bodyPr wrap="square" lIns="0" tIns="0" rIns="0" bIns="0" rtlCol="0"/>
            <a:lstStyle/>
            <a:p>
              <a:endParaRPr/>
            </a:p>
          </p:txBody>
        </p:sp>
        <p:sp>
          <p:nvSpPr>
            <p:cNvPr id="84" name="object 84"/>
            <p:cNvSpPr/>
            <p:nvPr/>
          </p:nvSpPr>
          <p:spPr>
            <a:xfrm>
              <a:off x="4224758"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85" name="object 85"/>
            <p:cNvSpPr/>
            <p:nvPr/>
          </p:nvSpPr>
          <p:spPr>
            <a:xfrm>
              <a:off x="4171949" y="303529"/>
              <a:ext cx="798195" cy="745490"/>
            </a:xfrm>
            <a:custGeom>
              <a:avLst/>
              <a:gdLst/>
              <a:ahLst/>
              <a:cxnLst/>
              <a:rect l="l" t="t" r="r" b="b"/>
              <a:pathLst>
                <a:path w="798195" h="745490">
                  <a:moveTo>
                    <a:pt x="798084" y="0"/>
                  </a:moveTo>
                  <a:lnTo>
                    <a:pt x="745490" y="0"/>
                  </a:lnTo>
                  <a:lnTo>
                    <a:pt x="0" y="745490"/>
                  </a:lnTo>
                  <a:lnTo>
                    <a:pt x="52808" y="745490"/>
                  </a:lnTo>
                  <a:lnTo>
                    <a:pt x="798084" y="0"/>
                  </a:lnTo>
                  <a:close/>
                </a:path>
              </a:pathLst>
            </a:custGeom>
            <a:solidFill>
              <a:srgbClr val="172F47"/>
            </a:solidFill>
          </p:spPr>
          <p:txBody>
            <a:bodyPr wrap="square" lIns="0" tIns="0" rIns="0" bIns="0" rtlCol="0"/>
            <a:lstStyle/>
            <a:p>
              <a:endParaRPr/>
            </a:p>
          </p:txBody>
        </p:sp>
        <p:sp>
          <p:nvSpPr>
            <p:cNvPr id="86" name="object 86"/>
            <p:cNvSpPr/>
            <p:nvPr/>
          </p:nvSpPr>
          <p:spPr>
            <a:xfrm>
              <a:off x="41186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62E45"/>
            </a:solidFill>
          </p:spPr>
          <p:txBody>
            <a:bodyPr wrap="square" lIns="0" tIns="0" rIns="0" bIns="0" rtlCol="0"/>
            <a:lstStyle/>
            <a:p>
              <a:endParaRPr/>
            </a:p>
          </p:txBody>
        </p:sp>
        <p:sp>
          <p:nvSpPr>
            <p:cNvPr id="87" name="object 87"/>
            <p:cNvSpPr/>
            <p:nvPr/>
          </p:nvSpPr>
          <p:spPr>
            <a:xfrm>
              <a:off x="4065778" y="303529"/>
              <a:ext cx="798830" cy="745490"/>
            </a:xfrm>
            <a:custGeom>
              <a:avLst/>
              <a:gdLst/>
              <a:ahLst/>
              <a:cxnLst/>
              <a:rect l="l" t="t" r="r" b="b"/>
              <a:pathLst>
                <a:path w="798829" h="745490">
                  <a:moveTo>
                    <a:pt x="798321" y="0"/>
                  </a:moveTo>
                  <a:lnTo>
                    <a:pt x="745704" y="0"/>
                  </a:lnTo>
                  <a:lnTo>
                    <a:pt x="0" y="745490"/>
                  </a:lnTo>
                  <a:lnTo>
                    <a:pt x="52831" y="745490"/>
                  </a:lnTo>
                  <a:lnTo>
                    <a:pt x="798321" y="0"/>
                  </a:lnTo>
                  <a:close/>
                </a:path>
              </a:pathLst>
            </a:custGeom>
            <a:solidFill>
              <a:srgbClr val="162F46"/>
            </a:solidFill>
          </p:spPr>
          <p:txBody>
            <a:bodyPr wrap="square" lIns="0" tIns="0" rIns="0" bIns="0" rtlCol="0"/>
            <a:lstStyle/>
            <a:p>
              <a:endParaRPr/>
            </a:p>
          </p:txBody>
        </p:sp>
        <p:sp>
          <p:nvSpPr>
            <p:cNvPr id="88" name="object 88"/>
            <p:cNvSpPr/>
            <p:nvPr/>
          </p:nvSpPr>
          <p:spPr>
            <a:xfrm>
              <a:off x="4013969" y="303529"/>
              <a:ext cx="797560" cy="745490"/>
            </a:xfrm>
            <a:custGeom>
              <a:avLst/>
              <a:gdLst/>
              <a:ahLst/>
              <a:cxnLst/>
              <a:rect l="l" t="t" r="r" b="b"/>
              <a:pathLst>
                <a:path w="797560" h="745490">
                  <a:moveTo>
                    <a:pt x="797513" y="0"/>
                  </a:moveTo>
                  <a:lnTo>
                    <a:pt x="745275" y="0"/>
                  </a:lnTo>
                  <a:lnTo>
                    <a:pt x="0" y="745490"/>
                  </a:lnTo>
                  <a:lnTo>
                    <a:pt x="51809" y="745490"/>
                  </a:lnTo>
                  <a:lnTo>
                    <a:pt x="797513" y="0"/>
                  </a:lnTo>
                  <a:close/>
                </a:path>
              </a:pathLst>
            </a:custGeom>
            <a:solidFill>
              <a:srgbClr val="162F47"/>
            </a:solidFill>
          </p:spPr>
          <p:txBody>
            <a:bodyPr wrap="square" lIns="0" tIns="0" rIns="0" bIns="0" rtlCol="0"/>
            <a:lstStyle/>
            <a:p>
              <a:endParaRPr/>
            </a:p>
          </p:txBody>
        </p:sp>
        <p:sp>
          <p:nvSpPr>
            <p:cNvPr id="89" name="object 89"/>
            <p:cNvSpPr/>
            <p:nvPr/>
          </p:nvSpPr>
          <p:spPr>
            <a:xfrm>
              <a:off x="3960636"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73048"/>
            </a:solidFill>
          </p:spPr>
          <p:txBody>
            <a:bodyPr wrap="square" lIns="0" tIns="0" rIns="0" bIns="0" rtlCol="0"/>
            <a:lstStyle/>
            <a:p>
              <a:endParaRPr/>
            </a:p>
          </p:txBody>
        </p:sp>
        <p:sp>
          <p:nvSpPr>
            <p:cNvPr id="90" name="object 90"/>
            <p:cNvSpPr/>
            <p:nvPr/>
          </p:nvSpPr>
          <p:spPr>
            <a:xfrm>
              <a:off x="3907790" y="303529"/>
              <a:ext cx="798195" cy="745490"/>
            </a:xfrm>
            <a:custGeom>
              <a:avLst/>
              <a:gdLst/>
              <a:ahLst/>
              <a:cxnLst/>
              <a:rect l="l" t="t" r="r" b="b"/>
              <a:pathLst>
                <a:path w="798195" h="745490">
                  <a:moveTo>
                    <a:pt x="798122" y="0"/>
                  </a:moveTo>
                  <a:lnTo>
                    <a:pt x="745490" y="0"/>
                  </a:lnTo>
                  <a:lnTo>
                    <a:pt x="0" y="745490"/>
                  </a:lnTo>
                  <a:lnTo>
                    <a:pt x="52846" y="745490"/>
                  </a:lnTo>
                  <a:lnTo>
                    <a:pt x="798122" y="0"/>
                  </a:lnTo>
                  <a:close/>
                </a:path>
              </a:pathLst>
            </a:custGeom>
            <a:solidFill>
              <a:srgbClr val="173149"/>
            </a:solidFill>
          </p:spPr>
          <p:txBody>
            <a:bodyPr wrap="square" lIns="0" tIns="0" rIns="0" bIns="0" rtlCol="0"/>
            <a:lstStyle/>
            <a:p>
              <a:endParaRPr/>
            </a:p>
          </p:txBody>
        </p:sp>
        <p:sp>
          <p:nvSpPr>
            <p:cNvPr id="91" name="object 91"/>
            <p:cNvSpPr/>
            <p:nvPr/>
          </p:nvSpPr>
          <p:spPr>
            <a:xfrm>
              <a:off x="3854928" y="303529"/>
              <a:ext cx="798830" cy="745490"/>
            </a:xfrm>
            <a:custGeom>
              <a:avLst/>
              <a:gdLst/>
              <a:ahLst/>
              <a:cxnLst/>
              <a:rect l="l" t="t" r="r" b="b"/>
              <a:pathLst>
                <a:path w="798829" h="745490">
                  <a:moveTo>
                    <a:pt x="798352" y="0"/>
                  </a:moveTo>
                  <a:lnTo>
                    <a:pt x="745704" y="0"/>
                  </a:lnTo>
                  <a:lnTo>
                    <a:pt x="0" y="745490"/>
                  </a:lnTo>
                  <a:lnTo>
                    <a:pt x="52862" y="745490"/>
                  </a:lnTo>
                  <a:lnTo>
                    <a:pt x="798352" y="0"/>
                  </a:lnTo>
                  <a:close/>
                </a:path>
              </a:pathLst>
            </a:custGeom>
            <a:solidFill>
              <a:srgbClr val="17314A"/>
            </a:solidFill>
          </p:spPr>
          <p:txBody>
            <a:bodyPr wrap="square" lIns="0" tIns="0" rIns="0" bIns="0" rtlCol="0"/>
            <a:lstStyle/>
            <a:p>
              <a:endParaRPr/>
            </a:p>
          </p:txBody>
        </p:sp>
        <p:sp>
          <p:nvSpPr>
            <p:cNvPr id="92" name="object 92"/>
            <p:cNvSpPr/>
            <p:nvPr/>
          </p:nvSpPr>
          <p:spPr>
            <a:xfrm>
              <a:off x="3801580"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18334B"/>
            </a:solidFill>
          </p:spPr>
          <p:txBody>
            <a:bodyPr wrap="square" lIns="0" tIns="0" rIns="0" bIns="0" rtlCol="0"/>
            <a:lstStyle/>
            <a:p>
              <a:endParaRPr/>
            </a:p>
          </p:txBody>
        </p:sp>
        <p:sp>
          <p:nvSpPr>
            <p:cNvPr id="93" name="object 93"/>
            <p:cNvSpPr/>
            <p:nvPr/>
          </p:nvSpPr>
          <p:spPr>
            <a:xfrm>
              <a:off x="3749847" y="303529"/>
              <a:ext cx="797560" cy="745490"/>
            </a:xfrm>
            <a:custGeom>
              <a:avLst/>
              <a:gdLst/>
              <a:ahLst/>
              <a:cxnLst/>
              <a:rect l="l" t="t" r="r" b="b"/>
              <a:pathLst>
                <a:path w="797560" h="745490">
                  <a:moveTo>
                    <a:pt x="797437" y="0"/>
                  </a:moveTo>
                  <a:lnTo>
                    <a:pt x="745275" y="0"/>
                  </a:lnTo>
                  <a:lnTo>
                    <a:pt x="0" y="745490"/>
                  </a:lnTo>
                  <a:lnTo>
                    <a:pt x="51733" y="745490"/>
                  </a:lnTo>
                  <a:lnTo>
                    <a:pt x="797437" y="0"/>
                  </a:lnTo>
                  <a:close/>
                </a:path>
              </a:pathLst>
            </a:custGeom>
            <a:solidFill>
              <a:srgbClr val="18334C"/>
            </a:solidFill>
          </p:spPr>
          <p:txBody>
            <a:bodyPr wrap="square" lIns="0" tIns="0" rIns="0" bIns="0" rtlCol="0"/>
            <a:lstStyle/>
            <a:p>
              <a:endParaRPr/>
            </a:p>
          </p:txBody>
        </p:sp>
        <p:sp>
          <p:nvSpPr>
            <p:cNvPr id="94" name="object 94"/>
            <p:cNvSpPr/>
            <p:nvPr/>
          </p:nvSpPr>
          <p:spPr>
            <a:xfrm>
              <a:off x="3696514" y="303529"/>
              <a:ext cx="798830" cy="745490"/>
            </a:xfrm>
            <a:custGeom>
              <a:avLst/>
              <a:gdLst/>
              <a:ahLst/>
              <a:cxnLst/>
              <a:rect l="l" t="t" r="r" b="b"/>
              <a:pathLst>
                <a:path w="798829" h="745490">
                  <a:moveTo>
                    <a:pt x="798607" y="0"/>
                  </a:moveTo>
                  <a:lnTo>
                    <a:pt x="745275" y="0"/>
                  </a:lnTo>
                  <a:lnTo>
                    <a:pt x="0" y="745490"/>
                  </a:lnTo>
                  <a:lnTo>
                    <a:pt x="53332" y="745490"/>
                  </a:lnTo>
                  <a:lnTo>
                    <a:pt x="798607" y="0"/>
                  </a:lnTo>
                  <a:close/>
                </a:path>
              </a:pathLst>
            </a:custGeom>
            <a:solidFill>
              <a:srgbClr val="18334D"/>
            </a:solidFill>
          </p:spPr>
          <p:txBody>
            <a:bodyPr wrap="square" lIns="0" tIns="0" rIns="0" bIns="0" rtlCol="0"/>
            <a:lstStyle/>
            <a:p>
              <a:endParaRPr/>
            </a:p>
          </p:txBody>
        </p:sp>
        <p:sp>
          <p:nvSpPr>
            <p:cNvPr id="95" name="object 95"/>
            <p:cNvSpPr/>
            <p:nvPr/>
          </p:nvSpPr>
          <p:spPr>
            <a:xfrm>
              <a:off x="3643629" y="303529"/>
              <a:ext cx="798195" cy="745490"/>
            </a:xfrm>
            <a:custGeom>
              <a:avLst/>
              <a:gdLst/>
              <a:ahLst/>
              <a:cxnLst/>
              <a:rect l="l" t="t" r="r" b="b"/>
              <a:pathLst>
                <a:path w="798195" h="745490">
                  <a:moveTo>
                    <a:pt x="798160" y="0"/>
                  </a:moveTo>
                  <a:lnTo>
                    <a:pt x="745490" y="0"/>
                  </a:lnTo>
                  <a:lnTo>
                    <a:pt x="0" y="745490"/>
                  </a:lnTo>
                  <a:lnTo>
                    <a:pt x="52884" y="745490"/>
                  </a:lnTo>
                  <a:lnTo>
                    <a:pt x="798160" y="0"/>
                  </a:lnTo>
                  <a:close/>
                </a:path>
              </a:pathLst>
            </a:custGeom>
            <a:solidFill>
              <a:srgbClr val="19344E"/>
            </a:solidFill>
          </p:spPr>
          <p:txBody>
            <a:bodyPr wrap="square" lIns="0" tIns="0" rIns="0" bIns="0" rtlCol="0"/>
            <a:lstStyle/>
            <a:p>
              <a:endParaRPr/>
            </a:p>
          </p:txBody>
        </p:sp>
        <p:sp>
          <p:nvSpPr>
            <p:cNvPr id="96" name="object 96"/>
            <p:cNvSpPr/>
            <p:nvPr/>
          </p:nvSpPr>
          <p:spPr>
            <a:xfrm>
              <a:off x="3590729" y="303529"/>
              <a:ext cx="798830" cy="745490"/>
            </a:xfrm>
            <a:custGeom>
              <a:avLst/>
              <a:gdLst/>
              <a:ahLst/>
              <a:cxnLst/>
              <a:rect l="l" t="t" r="r" b="b"/>
              <a:pathLst>
                <a:path w="798829" h="745490">
                  <a:moveTo>
                    <a:pt x="798390" y="0"/>
                  </a:moveTo>
                  <a:lnTo>
                    <a:pt x="745704" y="0"/>
                  </a:lnTo>
                  <a:lnTo>
                    <a:pt x="0" y="745490"/>
                  </a:lnTo>
                  <a:lnTo>
                    <a:pt x="52900" y="745490"/>
                  </a:lnTo>
                  <a:lnTo>
                    <a:pt x="798390" y="0"/>
                  </a:lnTo>
                  <a:close/>
                </a:path>
              </a:pathLst>
            </a:custGeom>
            <a:solidFill>
              <a:srgbClr val="19354F"/>
            </a:solidFill>
          </p:spPr>
          <p:txBody>
            <a:bodyPr wrap="square" lIns="0" tIns="0" rIns="0" bIns="0" rtlCol="0"/>
            <a:lstStyle/>
            <a:p>
              <a:endParaRPr/>
            </a:p>
          </p:txBody>
        </p:sp>
        <p:sp>
          <p:nvSpPr>
            <p:cNvPr id="97" name="object 97"/>
            <p:cNvSpPr/>
            <p:nvPr/>
          </p:nvSpPr>
          <p:spPr>
            <a:xfrm>
              <a:off x="3538219" y="303529"/>
              <a:ext cx="798830" cy="745490"/>
            </a:xfrm>
            <a:custGeom>
              <a:avLst/>
              <a:gdLst/>
              <a:ahLst/>
              <a:cxnLst/>
              <a:rect l="l" t="t" r="r" b="b"/>
              <a:pathLst>
                <a:path w="798829" h="745490">
                  <a:moveTo>
                    <a:pt x="798214" y="0"/>
                  </a:moveTo>
                  <a:lnTo>
                    <a:pt x="745489" y="0"/>
                  </a:lnTo>
                  <a:lnTo>
                    <a:pt x="0" y="745490"/>
                  </a:lnTo>
                  <a:lnTo>
                    <a:pt x="52509" y="745490"/>
                  </a:lnTo>
                  <a:lnTo>
                    <a:pt x="798214" y="0"/>
                  </a:lnTo>
                  <a:close/>
                </a:path>
              </a:pathLst>
            </a:custGeom>
            <a:solidFill>
              <a:srgbClr val="193550"/>
            </a:solidFill>
          </p:spPr>
          <p:txBody>
            <a:bodyPr wrap="square" lIns="0" tIns="0" rIns="0" bIns="0" rtlCol="0"/>
            <a:lstStyle/>
            <a:p>
              <a:endParaRPr/>
            </a:p>
          </p:txBody>
        </p:sp>
        <p:sp>
          <p:nvSpPr>
            <p:cNvPr id="98" name="object 98"/>
            <p:cNvSpPr/>
            <p:nvPr/>
          </p:nvSpPr>
          <p:spPr>
            <a:xfrm>
              <a:off x="3485725" y="303529"/>
              <a:ext cx="798195" cy="745490"/>
            </a:xfrm>
            <a:custGeom>
              <a:avLst/>
              <a:gdLst/>
              <a:ahLst/>
              <a:cxnLst/>
              <a:rect l="l" t="t" r="r" b="b"/>
              <a:pathLst>
                <a:path w="798195" h="745490">
                  <a:moveTo>
                    <a:pt x="797984" y="0"/>
                  </a:moveTo>
                  <a:lnTo>
                    <a:pt x="745275" y="0"/>
                  </a:lnTo>
                  <a:lnTo>
                    <a:pt x="0" y="745490"/>
                  </a:lnTo>
                  <a:lnTo>
                    <a:pt x="52494" y="745490"/>
                  </a:lnTo>
                  <a:lnTo>
                    <a:pt x="797984" y="0"/>
                  </a:lnTo>
                  <a:close/>
                </a:path>
              </a:pathLst>
            </a:custGeom>
            <a:solidFill>
              <a:srgbClr val="1A3651"/>
            </a:solidFill>
          </p:spPr>
          <p:txBody>
            <a:bodyPr wrap="square" lIns="0" tIns="0" rIns="0" bIns="0" rtlCol="0"/>
            <a:lstStyle/>
            <a:p>
              <a:endParaRPr/>
            </a:p>
          </p:txBody>
        </p:sp>
        <p:sp>
          <p:nvSpPr>
            <p:cNvPr id="99" name="object 99"/>
            <p:cNvSpPr/>
            <p:nvPr/>
          </p:nvSpPr>
          <p:spPr>
            <a:xfrm>
              <a:off x="3432810" y="303529"/>
              <a:ext cx="798195" cy="745490"/>
            </a:xfrm>
            <a:custGeom>
              <a:avLst/>
              <a:gdLst/>
              <a:ahLst/>
              <a:cxnLst/>
              <a:rect l="l" t="t" r="r" b="b"/>
              <a:pathLst>
                <a:path w="798195" h="745490">
                  <a:moveTo>
                    <a:pt x="798190" y="0"/>
                  </a:moveTo>
                  <a:lnTo>
                    <a:pt x="745490" y="0"/>
                  </a:lnTo>
                  <a:lnTo>
                    <a:pt x="0" y="745490"/>
                  </a:lnTo>
                  <a:lnTo>
                    <a:pt x="52915" y="745490"/>
                  </a:lnTo>
                  <a:lnTo>
                    <a:pt x="798190" y="0"/>
                  </a:lnTo>
                  <a:close/>
                </a:path>
              </a:pathLst>
            </a:custGeom>
            <a:solidFill>
              <a:srgbClr val="1A3752"/>
            </a:solidFill>
          </p:spPr>
          <p:txBody>
            <a:bodyPr wrap="square" lIns="0" tIns="0" rIns="0" bIns="0" rtlCol="0"/>
            <a:lstStyle/>
            <a:p>
              <a:endParaRPr/>
            </a:p>
          </p:txBody>
        </p:sp>
        <p:sp>
          <p:nvSpPr>
            <p:cNvPr id="100" name="object 100"/>
            <p:cNvSpPr/>
            <p:nvPr/>
          </p:nvSpPr>
          <p:spPr>
            <a:xfrm>
              <a:off x="33794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A3753"/>
            </a:solidFill>
          </p:spPr>
          <p:txBody>
            <a:bodyPr wrap="square" lIns="0" tIns="0" rIns="0" bIns="0" rtlCol="0"/>
            <a:lstStyle/>
            <a:p>
              <a:endParaRPr/>
            </a:p>
          </p:txBody>
        </p:sp>
        <p:sp>
          <p:nvSpPr>
            <p:cNvPr id="101" name="object 101"/>
            <p:cNvSpPr/>
            <p:nvPr/>
          </p:nvSpPr>
          <p:spPr>
            <a:xfrm>
              <a:off x="3326531" y="303529"/>
              <a:ext cx="798830" cy="745490"/>
            </a:xfrm>
            <a:custGeom>
              <a:avLst/>
              <a:gdLst/>
              <a:ahLst/>
              <a:cxnLst/>
              <a:rect l="l" t="t" r="r" b="b"/>
              <a:pathLst>
                <a:path w="798829" h="745490">
                  <a:moveTo>
                    <a:pt x="798428" y="0"/>
                  </a:moveTo>
                  <a:lnTo>
                    <a:pt x="745704" y="0"/>
                  </a:lnTo>
                  <a:lnTo>
                    <a:pt x="0" y="745490"/>
                  </a:lnTo>
                  <a:lnTo>
                    <a:pt x="52938" y="745490"/>
                  </a:lnTo>
                  <a:lnTo>
                    <a:pt x="798428" y="0"/>
                  </a:lnTo>
                  <a:close/>
                </a:path>
              </a:pathLst>
            </a:custGeom>
            <a:solidFill>
              <a:srgbClr val="1B3854"/>
            </a:solidFill>
          </p:spPr>
          <p:txBody>
            <a:bodyPr wrap="square" lIns="0" tIns="0" rIns="0" bIns="0" rtlCol="0"/>
            <a:lstStyle/>
            <a:p>
              <a:endParaRPr/>
            </a:p>
          </p:txBody>
        </p:sp>
        <p:sp>
          <p:nvSpPr>
            <p:cNvPr id="102" name="object 102"/>
            <p:cNvSpPr/>
            <p:nvPr/>
          </p:nvSpPr>
          <p:spPr>
            <a:xfrm>
              <a:off x="3274060" y="303529"/>
              <a:ext cx="798195" cy="745490"/>
            </a:xfrm>
            <a:custGeom>
              <a:avLst/>
              <a:gdLst/>
              <a:ahLst/>
              <a:cxnLst/>
              <a:rect l="l" t="t" r="r" b="b"/>
              <a:pathLst>
                <a:path w="798195" h="745490">
                  <a:moveTo>
                    <a:pt x="798176" y="0"/>
                  </a:moveTo>
                  <a:lnTo>
                    <a:pt x="745490" y="0"/>
                  </a:lnTo>
                  <a:lnTo>
                    <a:pt x="0" y="745490"/>
                  </a:lnTo>
                  <a:lnTo>
                    <a:pt x="52471" y="745490"/>
                  </a:lnTo>
                  <a:lnTo>
                    <a:pt x="798176" y="0"/>
                  </a:lnTo>
                  <a:close/>
                </a:path>
              </a:pathLst>
            </a:custGeom>
            <a:solidFill>
              <a:srgbClr val="1B3955"/>
            </a:solidFill>
          </p:spPr>
          <p:txBody>
            <a:bodyPr wrap="square" lIns="0" tIns="0" rIns="0" bIns="0" rtlCol="0"/>
            <a:lstStyle/>
            <a:p>
              <a:endParaRPr/>
            </a:p>
          </p:txBody>
        </p:sp>
        <p:sp>
          <p:nvSpPr>
            <p:cNvPr id="103" name="object 103"/>
            <p:cNvSpPr/>
            <p:nvPr/>
          </p:nvSpPr>
          <p:spPr>
            <a:xfrm>
              <a:off x="3221990" y="303529"/>
              <a:ext cx="797560" cy="745490"/>
            </a:xfrm>
            <a:custGeom>
              <a:avLst/>
              <a:gdLst/>
              <a:ahLst/>
              <a:cxnLst/>
              <a:rect l="l" t="t" r="r" b="b"/>
              <a:pathLst>
                <a:path w="797560" h="745490">
                  <a:moveTo>
                    <a:pt x="797560" y="0"/>
                  </a:moveTo>
                  <a:lnTo>
                    <a:pt x="745489" y="0"/>
                  </a:lnTo>
                  <a:lnTo>
                    <a:pt x="0" y="745490"/>
                  </a:lnTo>
                  <a:lnTo>
                    <a:pt x="52069" y="745490"/>
                  </a:lnTo>
                  <a:lnTo>
                    <a:pt x="797560" y="0"/>
                  </a:lnTo>
                  <a:close/>
                </a:path>
              </a:pathLst>
            </a:custGeom>
            <a:solidFill>
              <a:srgbClr val="1B3956"/>
            </a:solidFill>
          </p:spPr>
          <p:txBody>
            <a:bodyPr wrap="square" lIns="0" tIns="0" rIns="0" bIns="0" rtlCol="0"/>
            <a:lstStyle/>
            <a:p>
              <a:endParaRPr/>
            </a:p>
          </p:txBody>
        </p:sp>
        <p:sp>
          <p:nvSpPr>
            <p:cNvPr id="104" name="object 104"/>
            <p:cNvSpPr/>
            <p:nvPr/>
          </p:nvSpPr>
          <p:spPr>
            <a:xfrm>
              <a:off x="31686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C3A57"/>
            </a:solidFill>
          </p:spPr>
          <p:txBody>
            <a:bodyPr wrap="square" lIns="0" tIns="0" rIns="0" bIns="0" rtlCol="0"/>
            <a:lstStyle/>
            <a:p>
              <a:endParaRPr/>
            </a:p>
          </p:txBody>
        </p:sp>
        <p:sp>
          <p:nvSpPr>
            <p:cNvPr id="105" name="object 105"/>
            <p:cNvSpPr/>
            <p:nvPr/>
          </p:nvSpPr>
          <p:spPr>
            <a:xfrm>
              <a:off x="311531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C3B58"/>
            </a:solidFill>
          </p:spPr>
          <p:txBody>
            <a:bodyPr wrap="square" lIns="0" tIns="0" rIns="0" bIns="0" rtlCol="0"/>
            <a:lstStyle/>
            <a:p>
              <a:endParaRPr/>
            </a:p>
          </p:txBody>
        </p:sp>
        <p:sp>
          <p:nvSpPr>
            <p:cNvPr id="106" name="object 106"/>
            <p:cNvSpPr/>
            <p:nvPr/>
          </p:nvSpPr>
          <p:spPr>
            <a:xfrm>
              <a:off x="3061969" y="303529"/>
              <a:ext cx="798830" cy="745490"/>
            </a:xfrm>
            <a:custGeom>
              <a:avLst/>
              <a:gdLst/>
              <a:ahLst/>
              <a:cxnLst/>
              <a:rect l="l" t="t" r="r" b="b"/>
              <a:pathLst>
                <a:path w="798829" h="745490">
                  <a:moveTo>
                    <a:pt x="798830" y="0"/>
                  </a:moveTo>
                  <a:lnTo>
                    <a:pt x="745489" y="0"/>
                  </a:lnTo>
                  <a:lnTo>
                    <a:pt x="0" y="745490"/>
                  </a:lnTo>
                  <a:lnTo>
                    <a:pt x="53339" y="745490"/>
                  </a:lnTo>
                  <a:lnTo>
                    <a:pt x="798830" y="0"/>
                  </a:lnTo>
                  <a:close/>
                </a:path>
              </a:pathLst>
            </a:custGeom>
            <a:solidFill>
              <a:srgbClr val="1C3B59"/>
            </a:solidFill>
          </p:spPr>
          <p:txBody>
            <a:bodyPr wrap="square" lIns="0" tIns="0" rIns="0" bIns="0" rtlCol="0"/>
            <a:lstStyle/>
            <a:p>
              <a:endParaRPr/>
            </a:p>
          </p:txBody>
        </p:sp>
        <p:sp>
          <p:nvSpPr>
            <p:cNvPr id="107" name="object 107"/>
            <p:cNvSpPr/>
            <p:nvPr/>
          </p:nvSpPr>
          <p:spPr>
            <a:xfrm>
              <a:off x="300990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A"/>
            </a:solidFill>
          </p:spPr>
          <p:txBody>
            <a:bodyPr wrap="square" lIns="0" tIns="0" rIns="0" bIns="0" rtlCol="0"/>
            <a:lstStyle/>
            <a:p>
              <a:endParaRPr/>
            </a:p>
          </p:txBody>
        </p:sp>
        <p:sp>
          <p:nvSpPr>
            <p:cNvPr id="108" name="object 108"/>
            <p:cNvSpPr/>
            <p:nvPr/>
          </p:nvSpPr>
          <p:spPr>
            <a:xfrm>
              <a:off x="295782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D3C5B"/>
            </a:solidFill>
          </p:spPr>
          <p:txBody>
            <a:bodyPr wrap="square" lIns="0" tIns="0" rIns="0" bIns="0" rtlCol="0"/>
            <a:lstStyle/>
            <a:p>
              <a:endParaRPr/>
            </a:p>
          </p:txBody>
        </p:sp>
        <p:sp>
          <p:nvSpPr>
            <p:cNvPr id="109" name="object 109"/>
            <p:cNvSpPr/>
            <p:nvPr/>
          </p:nvSpPr>
          <p:spPr>
            <a:xfrm>
              <a:off x="29044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D3D5C"/>
            </a:solidFill>
          </p:spPr>
          <p:txBody>
            <a:bodyPr wrap="square" lIns="0" tIns="0" rIns="0" bIns="0" rtlCol="0"/>
            <a:lstStyle/>
            <a:p>
              <a:endParaRPr/>
            </a:p>
          </p:txBody>
        </p:sp>
        <p:sp>
          <p:nvSpPr>
            <p:cNvPr id="110" name="object 110"/>
            <p:cNvSpPr/>
            <p:nvPr/>
          </p:nvSpPr>
          <p:spPr>
            <a:xfrm>
              <a:off x="2851150"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E3E5D"/>
            </a:solidFill>
          </p:spPr>
          <p:txBody>
            <a:bodyPr wrap="square" lIns="0" tIns="0" rIns="0" bIns="0" rtlCol="0"/>
            <a:lstStyle/>
            <a:p>
              <a:endParaRPr/>
            </a:p>
          </p:txBody>
        </p:sp>
        <p:sp>
          <p:nvSpPr>
            <p:cNvPr id="111" name="object 111"/>
            <p:cNvSpPr/>
            <p:nvPr/>
          </p:nvSpPr>
          <p:spPr>
            <a:xfrm>
              <a:off x="27990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1E3E5E"/>
            </a:solidFill>
          </p:spPr>
          <p:txBody>
            <a:bodyPr wrap="square" lIns="0" tIns="0" rIns="0" bIns="0" rtlCol="0"/>
            <a:lstStyle/>
            <a:p>
              <a:endParaRPr/>
            </a:p>
          </p:txBody>
        </p:sp>
        <p:sp>
          <p:nvSpPr>
            <p:cNvPr id="112" name="object 112"/>
            <p:cNvSpPr/>
            <p:nvPr/>
          </p:nvSpPr>
          <p:spPr>
            <a:xfrm>
              <a:off x="274574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E3F5F"/>
            </a:solidFill>
          </p:spPr>
          <p:txBody>
            <a:bodyPr wrap="square" lIns="0" tIns="0" rIns="0" bIns="0" rtlCol="0"/>
            <a:lstStyle/>
            <a:p>
              <a:endParaRPr/>
            </a:p>
          </p:txBody>
        </p:sp>
        <p:sp>
          <p:nvSpPr>
            <p:cNvPr id="113" name="object 113"/>
            <p:cNvSpPr/>
            <p:nvPr/>
          </p:nvSpPr>
          <p:spPr>
            <a:xfrm>
              <a:off x="2693669" y="303529"/>
              <a:ext cx="797560" cy="745490"/>
            </a:xfrm>
            <a:custGeom>
              <a:avLst/>
              <a:gdLst/>
              <a:ahLst/>
              <a:cxnLst/>
              <a:rect l="l" t="t" r="r" b="b"/>
              <a:pathLst>
                <a:path w="797560" h="745490">
                  <a:moveTo>
                    <a:pt x="797560" y="0"/>
                  </a:moveTo>
                  <a:lnTo>
                    <a:pt x="745490" y="0"/>
                  </a:lnTo>
                  <a:lnTo>
                    <a:pt x="0" y="745490"/>
                  </a:lnTo>
                  <a:lnTo>
                    <a:pt x="52069" y="745490"/>
                  </a:lnTo>
                  <a:lnTo>
                    <a:pt x="797560" y="0"/>
                  </a:lnTo>
                  <a:close/>
                </a:path>
              </a:pathLst>
            </a:custGeom>
            <a:solidFill>
              <a:srgbClr val="1F4060"/>
            </a:solidFill>
          </p:spPr>
          <p:txBody>
            <a:bodyPr wrap="square" lIns="0" tIns="0" rIns="0" bIns="0" rtlCol="0"/>
            <a:lstStyle/>
            <a:p>
              <a:endParaRPr/>
            </a:p>
          </p:txBody>
        </p:sp>
        <p:sp>
          <p:nvSpPr>
            <p:cNvPr id="114" name="object 114"/>
            <p:cNvSpPr/>
            <p:nvPr/>
          </p:nvSpPr>
          <p:spPr>
            <a:xfrm>
              <a:off x="2640329" y="303529"/>
              <a:ext cx="798830" cy="745490"/>
            </a:xfrm>
            <a:custGeom>
              <a:avLst/>
              <a:gdLst/>
              <a:ahLst/>
              <a:cxnLst/>
              <a:rect l="l" t="t" r="r" b="b"/>
              <a:pathLst>
                <a:path w="798829" h="745490">
                  <a:moveTo>
                    <a:pt x="798830" y="0"/>
                  </a:moveTo>
                  <a:lnTo>
                    <a:pt x="745490" y="0"/>
                  </a:lnTo>
                  <a:lnTo>
                    <a:pt x="0" y="745490"/>
                  </a:lnTo>
                  <a:lnTo>
                    <a:pt x="53339" y="745490"/>
                  </a:lnTo>
                  <a:lnTo>
                    <a:pt x="798830" y="0"/>
                  </a:lnTo>
                  <a:close/>
                </a:path>
              </a:pathLst>
            </a:custGeom>
            <a:solidFill>
              <a:srgbClr val="1F4061"/>
            </a:solidFill>
          </p:spPr>
          <p:txBody>
            <a:bodyPr wrap="square" lIns="0" tIns="0" rIns="0" bIns="0" rtlCol="0"/>
            <a:lstStyle/>
            <a:p>
              <a:endParaRPr/>
            </a:p>
          </p:txBody>
        </p:sp>
        <p:sp>
          <p:nvSpPr>
            <p:cNvPr id="115" name="object 115"/>
            <p:cNvSpPr/>
            <p:nvPr/>
          </p:nvSpPr>
          <p:spPr>
            <a:xfrm>
              <a:off x="2586990" y="303529"/>
              <a:ext cx="798830" cy="745490"/>
            </a:xfrm>
            <a:custGeom>
              <a:avLst/>
              <a:gdLst/>
              <a:ahLst/>
              <a:cxnLst/>
              <a:rect l="l" t="t" r="r" b="b"/>
              <a:pathLst>
                <a:path w="798829" h="745490">
                  <a:moveTo>
                    <a:pt x="798830" y="0"/>
                  </a:moveTo>
                  <a:lnTo>
                    <a:pt x="745490" y="0"/>
                  </a:lnTo>
                  <a:lnTo>
                    <a:pt x="0" y="745490"/>
                  </a:lnTo>
                  <a:lnTo>
                    <a:pt x="53340" y="745490"/>
                  </a:lnTo>
                  <a:lnTo>
                    <a:pt x="798830" y="0"/>
                  </a:lnTo>
                  <a:close/>
                </a:path>
              </a:pathLst>
            </a:custGeom>
            <a:solidFill>
              <a:srgbClr val="1F4162"/>
            </a:solidFill>
          </p:spPr>
          <p:txBody>
            <a:bodyPr wrap="square" lIns="0" tIns="0" rIns="0" bIns="0" rtlCol="0"/>
            <a:lstStyle/>
            <a:p>
              <a:endParaRPr/>
            </a:p>
          </p:txBody>
        </p:sp>
        <p:sp>
          <p:nvSpPr>
            <p:cNvPr id="116" name="object 116"/>
            <p:cNvSpPr/>
            <p:nvPr/>
          </p:nvSpPr>
          <p:spPr>
            <a:xfrm>
              <a:off x="2533937" y="303529"/>
              <a:ext cx="798830" cy="745490"/>
            </a:xfrm>
            <a:custGeom>
              <a:avLst/>
              <a:gdLst/>
              <a:ahLst/>
              <a:cxnLst/>
              <a:rect l="l" t="t" r="r" b="b"/>
              <a:pathLst>
                <a:path w="798829" h="745490">
                  <a:moveTo>
                    <a:pt x="798542" y="0"/>
                  </a:moveTo>
                  <a:lnTo>
                    <a:pt x="745704" y="0"/>
                  </a:lnTo>
                  <a:lnTo>
                    <a:pt x="0" y="745490"/>
                  </a:lnTo>
                  <a:lnTo>
                    <a:pt x="53052" y="745490"/>
                  </a:lnTo>
                  <a:lnTo>
                    <a:pt x="798542" y="0"/>
                  </a:lnTo>
                  <a:close/>
                </a:path>
              </a:pathLst>
            </a:custGeom>
            <a:solidFill>
              <a:srgbClr val="204263"/>
            </a:solidFill>
          </p:spPr>
          <p:txBody>
            <a:bodyPr wrap="square" lIns="0" tIns="0" rIns="0" bIns="0" rtlCol="0"/>
            <a:lstStyle/>
            <a:p>
              <a:endParaRPr/>
            </a:p>
          </p:txBody>
        </p:sp>
        <p:sp>
          <p:nvSpPr>
            <p:cNvPr id="117" name="object 117"/>
            <p:cNvSpPr/>
            <p:nvPr/>
          </p:nvSpPr>
          <p:spPr>
            <a:xfrm>
              <a:off x="2481579" y="303529"/>
              <a:ext cx="798195" cy="745490"/>
            </a:xfrm>
            <a:custGeom>
              <a:avLst/>
              <a:gdLst/>
              <a:ahLst/>
              <a:cxnLst/>
              <a:rect l="l" t="t" r="r" b="b"/>
              <a:pathLst>
                <a:path w="798195" h="745490">
                  <a:moveTo>
                    <a:pt x="798062" y="0"/>
                  </a:moveTo>
                  <a:lnTo>
                    <a:pt x="745490" y="0"/>
                  </a:lnTo>
                  <a:lnTo>
                    <a:pt x="0" y="745490"/>
                  </a:lnTo>
                  <a:lnTo>
                    <a:pt x="52357" y="745490"/>
                  </a:lnTo>
                  <a:lnTo>
                    <a:pt x="798062" y="0"/>
                  </a:lnTo>
                  <a:close/>
                </a:path>
              </a:pathLst>
            </a:custGeom>
            <a:solidFill>
              <a:srgbClr val="204264"/>
            </a:solidFill>
          </p:spPr>
          <p:txBody>
            <a:bodyPr wrap="square" lIns="0" tIns="0" rIns="0" bIns="0" rtlCol="0"/>
            <a:lstStyle/>
            <a:p>
              <a:endParaRPr/>
            </a:p>
          </p:txBody>
        </p:sp>
        <p:sp>
          <p:nvSpPr>
            <p:cNvPr id="118" name="object 118"/>
            <p:cNvSpPr/>
            <p:nvPr/>
          </p:nvSpPr>
          <p:spPr>
            <a:xfrm>
              <a:off x="2429510"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04366"/>
            </a:solidFill>
          </p:spPr>
          <p:txBody>
            <a:bodyPr wrap="square" lIns="0" tIns="0" rIns="0" bIns="0" rtlCol="0"/>
            <a:lstStyle/>
            <a:p>
              <a:endParaRPr/>
            </a:p>
          </p:txBody>
        </p:sp>
        <p:sp>
          <p:nvSpPr>
            <p:cNvPr id="119" name="object 119"/>
            <p:cNvSpPr/>
            <p:nvPr/>
          </p:nvSpPr>
          <p:spPr>
            <a:xfrm>
              <a:off x="237616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6"/>
            </a:solidFill>
          </p:spPr>
          <p:txBody>
            <a:bodyPr wrap="square" lIns="0" tIns="0" rIns="0" bIns="0" rtlCol="0"/>
            <a:lstStyle/>
            <a:p>
              <a:endParaRPr/>
            </a:p>
          </p:txBody>
        </p:sp>
        <p:sp>
          <p:nvSpPr>
            <p:cNvPr id="120" name="object 120"/>
            <p:cNvSpPr/>
            <p:nvPr/>
          </p:nvSpPr>
          <p:spPr>
            <a:xfrm>
              <a:off x="2322829"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14467"/>
            </a:solidFill>
          </p:spPr>
          <p:txBody>
            <a:bodyPr wrap="square" lIns="0" tIns="0" rIns="0" bIns="0" rtlCol="0"/>
            <a:lstStyle/>
            <a:p>
              <a:endParaRPr/>
            </a:p>
          </p:txBody>
        </p:sp>
        <p:sp>
          <p:nvSpPr>
            <p:cNvPr id="121" name="object 121"/>
            <p:cNvSpPr/>
            <p:nvPr/>
          </p:nvSpPr>
          <p:spPr>
            <a:xfrm>
              <a:off x="2269739" y="303529"/>
              <a:ext cx="798830" cy="745490"/>
            </a:xfrm>
            <a:custGeom>
              <a:avLst/>
              <a:gdLst/>
              <a:ahLst/>
              <a:cxnLst/>
              <a:rect l="l" t="t" r="r" b="b"/>
              <a:pathLst>
                <a:path w="798830" h="745490">
                  <a:moveTo>
                    <a:pt x="798580" y="0"/>
                  </a:moveTo>
                  <a:lnTo>
                    <a:pt x="745704" y="0"/>
                  </a:lnTo>
                  <a:lnTo>
                    <a:pt x="0" y="745490"/>
                  </a:lnTo>
                  <a:lnTo>
                    <a:pt x="53090" y="745490"/>
                  </a:lnTo>
                  <a:lnTo>
                    <a:pt x="798580" y="0"/>
                  </a:lnTo>
                  <a:close/>
                </a:path>
              </a:pathLst>
            </a:custGeom>
            <a:solidFill>
              <a:srgbClr val="214568"/>
            </a:solidFill>
          </p:spPr>
          <p:txBody>
            <a:bodyPr wrap="square" lIns="0" tIns="0" rIns="0" bIns="0" rtlCol="0"/>
            <a:lstStyle/>
            <a:p>
              <a:endParaRPr/>
            </a:p>
          </p:txBody>
        </p:sp>
        <p:sp>
          <p:nvSpPr>
            <p:cNvPr id="122" name="object 122"/>
            <p:cNvSpPr/>
            <p:nvPr/>
          </p:nvSpPr>
          <p:spPr>
            <a:xfrm>
              <a:off x="2216392"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24669"/>
            </a:solidFill>
          </p:spPr>
          <p:txBody>
            <a:bodyPr wrap="square" lIns="0" tIns="0" rIns="0" bIns="0" rtlCol="0"/>
            <a:lstStyle/>
            <a:p>
              <a:endParaRPr/>
            </a:p>
          </p:txBody>
        </p:sp>
        <p:sp>
          <p:nvSpPr>
            <p:cNvPr id="123" name="object 123"/>
            <p:cNvSpPr/>
            <p:nvPr/>
          </p:nvSpPr>
          <p:spPr>
            <a:xfrm>
              <a:off x="2164079" y="303529"/>
              <a:ext cx="798195" cy="745490"/>
            </a:xfrm>
            <a:custGeom>
              <a:avLst/>
              <a:gdLst/>
              <a:ahLst/>
              <a:cxnLst/>
              <a:rect l="l" t="t" r="r" b="b"/>
              <a:pathLst>
                <a:path w="798194" h="745490">
                  <a:moveTo>
                    <a:pt x="798016" y="0"/>
                  </a:moveTo>
                  <a:lnTo>
                    <a:pt x="745490" y="0"/>
                  </a:lnTo>
                  <a:lnTo>
                    <a:pt x="0" y="745490"/>
                  </a:lnTo>
                  <a:lnTo>
                    <a:pt x="52312" y="745490"/>
                  </a:lnTo>
                  <a:lnTo>
                    <a:pt x="798016" y="0"/>
                  </a:lnTo>
                  <a:close/>
                </a:path>
              </a:pathLst>
            </a:custGeom>
            <a:solidFill>
              <a:srgbClr val="22466A"/>
            </a:solidFill>
          </p:spPr>
          <p:txBody>
            <a:bodyPr wrap="square" lIns="0" tIns="0" rIns="0" bIns="0" rtlCol="0"/>
            <a:lstStyle/>
            <a:p>
              <a:endParaRPr/>
            </a:p>
          </p:txBody>
        </p:sp>
        <p:sp>
          <p:nvSpPr>
            <p:cNvPr id="124" name="object 124"/>
            <p:cNvSpPr/>
            <p:nvPr/>
          </p:nvSpPr>
          <p:spPr>
            <a:xfrm>
              <a:off x="211200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2476B"/>
            </a:solidFill>
          </p:spPr>
          <p:txBody>
            <a:bodyPr wrap="square" lIns="0" tIns="0" rIns="0" bIns="0" rtlCol="0"/>
            <a:lstStyle/>
            <a:p>
              <a:endParaRPr/>
            </a:p>
          </p:txBody>
        </p:sp>
        <p:sp>
          <p:nvSpPr>
            <p:cNvPr id="125" name="object 125"/>
            <p:cNvSpPr/>
            <p:nvPr/>
          </p:nvSpPr>
          <p:spPr>
            <a:xfrm>
              <a:off x="20586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3486C"/>
            </a:solidFill>
          </p:spPr>
          <p:txBody>
            <a:bodyPr wrap="square" lIns="0" tIns="0" rIns="0" bIns="0" rtlCol="0"/>
            <a:lstStyle/>
            <a:p>
              <a:endParaRPr/>
            </a:p>
          </p:txBody>
        </p:sp>
        <p:sp>
          <p:nvSpPr>
            <p:cNvPr id="126" name="object 126"/>
            <p:cNvSpPr/>
            <p:nvPr/>
          </p:nvSpPr>
          <p:spPr>
            <a:xfrm>
              <a:off x="2005541" y="303529"/>
              <a:ext cx="798830" cy="745490"/>
            </a:xfrm>
            <a:custGeom>
              <a:avLst/>
              <a:gdLst/>
              <a:ahLst/>
              <a:cxnLst/>
              <a:rect l="l" t="t" r="r" b="b"/>
              <a:pathLst>
                <a:path w="798830" h="745490">
                  <a:moveTo>
                    <a:pt x="798618" y="0"/>
                  </a:moveTo>
                  <a:lnTo>
                    <a:pt x="745704" y="0"/>
                  </a:lnTo>
                  <a:lnTo>
                    <a:pt x="0" y="745490"/>
                  </a:lnTo>
                  <a:lnTo>
                    <a:pt x="53128" y="745490"/>
                  </a:lnTo>
                  <a:lnTo>
                    <a:pt x="798618" y="0"/>
                  </a:lnTo>
                  <a:close/>
                </a:path>
              </a:pathLst>
            </a:custGeom>
            <a:solidFill>
              <a:srgbClr val="23486D"/>
            </a:solidFill>
          </p:spPr>
          <p:txBody>
            <a:bodyPr wrap="square" lIns="0" tIns="0" rIns="0" bIns="0" rtlCol="0"/>
            <a:lstStyle/>
            <a:p>
              <a:endParaRPr/>
            </a:p>
          </p:txBody>
        </p:sp>
        <p:sp>
          <p:nvSpPr>
            <p:cNvPr id="127" name="object 127"/>
            <p:cNvSpPr/>
            <p:nvPr/>
          </p:nvSpPr>
          <p:spPr>
            <a:xfrm>
              <a:off x="1952194" y="303529"/>
              <a:ext cx="799465" cy="745490"/>
            </a:xfrm>
            <a:custGeom>
              <a:avLst/>
              <a:gdLst/>
              <a:ahLst/>
              <a:cxnLst/>
              <a:rect l="l" t="t" r="r" b="b"/>
              <a:pathLst>
                <a:path w="799464" h="745490">
                  <a:moveTo>
                    <a:pt x="799052" y="0"/>
                  </a:moveTo>
                  <a:lnTo>
                    <a:pt x="745704" y="0"/>
                  </a:lnTo>
                  <a:lnTo>
                    <a:pt x="0" y="745490"/>
                  </a:lnTo>
                  <a:lnTo>
                    <a:pt x="53347" y="745490"/>
                  </a:lnTo>
                  <a:lnTo>
                    <a:pt x="799052" y="0"/>
                  </a:lnTo>
                  <a:close/>
                </a:path>
              </a:pathLst>
            </a:custGeom>
            <a:solidFill>
              <a:srgbClr val="23496E"/>
            </a:solidFill>
          </p:spPr>
          <p:txBody>
            <a:bodyPr wrap="square" lIns="0" tIns="0" rIns="0" bIns="0" rtlCol="0"/>
            <a:lstStyle/>
            <a:p>
              <a:endParaRPr/>
            </a:p>
          </p:txBody>
        </p:sp>
        <p:sp>
          <p:nvSpPr>
            <p:cNvPr id="128" name="object 128"/>
            <p:cNvSpPr/>
            <p:nvPr/>
          </p:nvSpPr>
          <p:spPr>
            <a:xfrm>
              <a:off x="1900993" y="303529"/>
              <a:ext cx="796925" cy="745490"/>
            </a:xfrm>
            <a:custGeom>
              <a:avLst/>
              <a:gdLst/>
              <a:ahLst/>
              <a:cxnLst/>
              <a:rect l="l" t="t" r="r" b="b"/>
              <a:pathLst>
                <a:path w="796925" h="745490">
                  <a:moveTo>
                    <a:pt x="796905" y="0"/>
                  </a:moveTo>
                  <a:lnTo>
                    <a:pt x="745275" y="0"/>
                  </a:lnTo>
                  <a:lnTo>
                    <a:pt x="0" y="745490"/>
                  </a:lnTo>
                  <a:lnTo>
                    <a:pt x="51200" y="745490"/>
                  </a:lnTo>
                  <a:lnTo>
                    <a:pt x="796905" y="0"/>
                  </a:lnTo>
                  <a:close/>
                </a:path>
              </a:pathLst>
            </a:custGeom>
            <a:solidFill>
              <a:srgbClr val="24496F"/>
            </a:solidFill>
          </p:spPr>
          <p:txBody>
            <a:bodyPr wrap="square" lIns="0" tIns="0" rIns="0" bIns="0" rtlCol="0"/>
            <a:lstStyle/>
            <a:p>
              <a:endParaRPr/>
            </a:p>
          </p:txBody>
        </p:sp>
        <p:sp>
          <p:nvSpPr>
            <p:cNvPr id="129" name="object 129"/>
            <p:cNvSpPr/>
            <p:nvPr/>
          </p:nvSpPr>
          <p:spPr>
            <a:xfrm>
              <a:off x="1847850" y="303529"/>
              <a:ext cx="798830" cy="745490"/>
            </a:xfrm>
            <a:custGeom>
              <a:avLst/>
              <a:gdLst/>
              <a:ahLst/>
              <a:cxnLst/>
              <a:rect l="l" t="t" r="r" b="b"/>
              <a:pathLst>
                <a:path w="798830" h="745490">
                  <a:moveTo>
                    <a:pt x="798418" y="0"/>
                  </a:moveTo>
                  <a:lnTo>
                    <a:pt x="745490" y="0"/>
                  </a:lnTo>
                  <a:lnTo>
                    <a:pt x="0" y="745490"/>
                  </a:lnTo>
                  <a:lnTo>
                    <a:pt x="53143" y="745490"/>
                  </a:lnTo>
                  <a:lnTo>
                    <a:pt x="798418" y="0"/>
                  </a:lnTo>
                  <a:close/>
                </a:path>
              </a:pathLst>
            </a:custGeom>
            <a:solidFill>
              <a:srgbClr val="244A70"/>
            </a:solidFill>
          </p:spPr>
          <p:txBody>
            <a:bodyPr wrap="square" lIns="0" tIns="0" rIns="0" bIns="0" rtlCol="0"/>
            <a:lstStyle/>
            <a:p>
              <a:endParaRPr/>
            </a:p>
          </p:txBody>
        </p:sp>
        <p:sp>
          <p:nvSpPr>
            <p:cNvPr id="130" name="object 130"/>
            <p:cNvSpPr/>
            <p:nvPr/>
          </p:nvSpPr>
          <p:spPr>
            <a:xfrm>
              <a:off x="1794509"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44B71"/>
            </a:solidFill>
          </p:spPr>
          <p:txBody>
            <a:bodyPr wrap="square" lIns="0" tIns="0" rIns="0" bIns="0" rtlCol="0"/>
            <a:lstStyle/>
            <a:p>
              <a:endParaRPr/>
            </a:p>
          </p:txBody>
        </p:sp>
        <p:sp>
          <p:nvSpPr>
            <p:cNvPr id="131" name="object 131"/>
            <p:cNvSpPr/>
            <p:nvPr/>
          </p:nvSpPr>
          <p:spPr>
            <a:xfrm>
              <a:off x="1741343" y="303529"/>
              <a:ext cx="798830" cy="745490"/>
            </a:xfrm>
            <a:custGeom>
              <a:avLst/>
              <a:gdLst/>
              <a:ahLst/>
              <a:cxnLst/>
              <a:rect l="l" t="t" r="r" b="b"/>
              <a:pathLst>
                <a:path w="798830" h="745490">
                  <a:moveTo>
                    <a:pt x="798656" y="0"/>
                  </a:moveTo>
                  <a:lnTo>
                    <a:pt x="745704" y="0"/>
                  </a:lnTo>
                  <a:lnTo>
                    <a:pt x="0" y="745490"/>
                  </a:lnTo>
                  <a:lnTo>
                    <a:pt x="53166" y="745490"/>
                  </a:lnTo>
                  <a:lnTo>
                    <a:pt x="798656" y="0"/>
                  </a:lnTo>
                  <a:close/>
                </a:path>
              </a:pathLst>
            </a:custGeom>
            <a:solidFill>
              <a:srgbClr val="254B72"/>
            </a:solidFill>
          </p:spPr>
          <p:txBody>
            <a:bodyPr wrap="square" lIns="0" tIns="0" rIns="0" bIns="0" rtlCol="0"/>
            <a:lstStyle/>
            <a:p>
              <a:endParaRPr/>
            </a:p>
          </p:txBody>
        </p:sp>
        <p:sp>
          <p:nvSpPr>
            <p:cNvPr id="132" name="object 132"/>
            <p:cNvSpPr/>
            <p:nvPr/>
          </p:nvSpPr>
          <p:spPr>
            <a:xfrm>
              <a:off x="1690203" y="303529"/>
              <a:ext cx="796925" cy="745490"/>
            </a:xfrm>
            <a:custGeom>
              <a:avLst/>
              <a:gdLst/>
              <a:ahLst/>
              <a:cxnLst/>
              <a:rect l="l" t="t" r="r" b="b"/>
              <a:pathLst>
                <a:path w="796925" h="745490">
                  <a:moveTo>
                    <a:pt x="796844" y="0"/>
                  </a:moveTo>
                  <a:lnTo>
                    <a:pt x="745275" y="0"/>
                  </a:lnTo>
                  <a:lnTo>
                    <a:pt x="0" y="745490"/>
                  </a:lnTo>
                  <a:lnTo>
                    <a:pt x="51140" y="745490"/>
                  </a:lnTo>
                  <a:lnTo>
                    <a:pt x="796844" y="0"/>
                  </a:lnTo>
                  <a:close/>
                </a:path>
              </a:pathLst>
            </a:custGeom>
            <a:solidFill>
              <a:srgbClr val="254C73"/>
            </a:solidFill>
          </p:spPr>
          <p:txBody>
            <a:bodyPr wrap="square" lIns="0" tIns="0" rIns="0" bIns="0" rtlCol="0"/>
            <a:lstStyle/>
            <a:p>
              <a:endParaRPr/>
            </a:p>
          </p:txBody>
        </p:sp>
        <p:sp>
          <p:nvSpPr>
            <p:cNvPr id="133" name="object 133"/>
            <p:cNvSpPr/>
            <p:nvPr/>
          </p:nvSpPr>
          <p:spPr>
            <a:xfrm>
              <a:off x="1636871"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54D74"/>
            </a:solidFill>
          </p:spPr>
          <p:txBody>
            <a:bodyPr wrap="square" lIns="0" tIns="0" rIns="0" bIns="0" rtlCol="0"/>
            <a:lstStyle/>
            <a:p>
              <a:endParaRPr/>
            </a:p>
          </p:txBody>
        </p:sp>
        <p:sp>
          <p:nvSpPr>
            <p:cNvPr id="134" name="object 134"/>
            <p:cNvSpPr/>
            <p:nvPr/>
          </p:nvSpPr>
          <p:spPr>
            <a:xfrm>
              <a:off x="1583690" y="303529"/>
              <a:ext cx="798830" cy="745490"/>
            </a:xfrm>
            <a:custGeom>
              <a:avLst/>
              <a:gdLst/>
              <a:ahLst/>
              <a:cxnLst/>
              <a:rect l="l" t="t" r="r" b="b"/>
              <a:pathLst>
                <a:path w="798830" h="745490">
                  <a:moveTo>
                    <a:pt x="798456" y="0"/>
                  </a:moveTo>
                  <a:lnTo>
                    <a:pt x="745490" y="0"/>
                  </a:lnTo>
                  <a:lnTo>
                    <a:pt x="0" y="745490"/>
                  </a:lnTo>
                  <a:lnTo>
                    <a:pt x="53181" y="745490"/>
                  </a:lnTo>
                  <a:lnTo>
                    <a:pt x="798456" y="0"/>
                  </a:lnTo>
                  <a:close/>
                </a:path>
              </a:pathLst>
            </a:custGeom>
            <a:solidFill>
              <a:srgbClr val="264D75"/>
            </a:solidFill>
          </p:spPr>
          <p:txBody>
            <a:bodyPr wrap="square" lIns="0" tIns="0" rIns="0" bIns="0" rtlCol="0"/>
            <a:lstStyle/>
            <a:p>
              <a:endParaRPr/>
            </a:p>
          </p:txBody>
        </p:sp>
        <p:sp>
          <p:nvSpPr>
            <p:cNvPr id="135" name="object 135"/>
            <p:cNvSpPr/>
            <p:nvPr/>
          </p:nvSpPr>
          <p:spPr>
            <a:xfrm>
              <a:off x="153035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64E76"/>
            </a:solidFill>
          </p:spPr>
          <p:txBody>
            <a:bodyPr wrap="square" lIns="0" tIns="0" rIns="0" bIns="0" rtlCol="0"/>
            <a:lstStyle/>
            <a:p>
              <a:endParaRPr/>
            </a:p>
          </p:txBody>
        </p:sp>
        <p:sp>
          <p:nvSpPr>
            <p:cNvPr id="136" name="object 136"/>
            <p:cNvSpPr/>
            <p:nvPr/>
          </p:nvSpPr>
          <p:spPr>
            <a:xfrm>
              <a:off x="147827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64F77"/>
            </a:solidFill>
          </p:spPr>
          <p:txBody>
            <a:bodyPr wrap="square" lIns="0" tIns="0" rIns="0" bIns="0" rtlCol="0"/>
            <a:lstStyle/>
            <a:p>
              <a:endParaRPr/>
            </a:p>
          </p:txBody>
        </p:sp>
        <p:sp>
          <p:nvSpPr>
            <p:cNvPr id="137" name="object 137"/>
            <p:cNvSpPr/>
            <p:nvPr/>
          </p:nvSpPr>
          <p:spPr>
            <a:xfrm>
              <a:off x="1426081" y="303529"/>
              <a:ext cx="798195" cy="745490"/>
            </a:xfrm>
            <a:custGeom>
              <a:avLst/>
              <a:gdLst/>
              <a:ahLst/>
              <a:cxnLst/>
              <a:rect l="l" t="t" r="r" b="b"/>
              <a:pathLst>
                <a:path w="798194" h="745490">
                  <a:moveTo>
                    <a:pt x="797688" y="0"/>
                  </a:moveTo>
                  <a:lnTo>
                    <a:pt x="745275" y="0"/>
                  </a:lnTo>
                  <a:lnTo>
                    <a:pt x="0" y="745490"/>
                  </a:lnTo>
                  <a:lnTo>
                    <a:pt x="52198" y="745490"/>
                  </a:lnTo>
                  <a:lnTo>
                    <a:pt x="797688" y="0"/>
                  </a:lnTo>
                  <a:close/>
                </a:path>
              </a:pathLst>
            </a:custGeom>
            <a:solidFill>
              <a:srgbClr val="274F78"/>
            </a:solidFill>
          </p:spPr>
          <p:txBody>
            <a:bodyPr wrap="square" lIns="0" tIns="0" rIns="0" bIns="0" rtlCol="0"/>
            <a:lstStyle/>
            <a:p>
              <a:endParaRPr/>
            </a:p>
          </p:txBody>
        </p:sp>
        <p:sp>
          <p:nvSpPr>
            <p:cNvPr id="138" name="object 138"/>
            <p:cNvSpPr/>
            <p:nvPr/>
          </p:nvSpPr>
          <p:spPr>
            <a:xfrm>
              <a:off x="1372749"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75079"/>
            </a:solidFill>
          </p:spPr>
          <p:txBody>
            <a:bodyPr wrap="square" lIns="0" tIns="0" rIns="0" bIns="0" rtlCol="0"/>
            <a:lstStyle/>
            <a:p>
              <a:endParaRPr/>
            </a:p>
          </p:txBody>
        </p:sp>
        <p:sp>
          <p:nvSpPr>
            <p:cNvPr id="139" name="object 139"/>
            <p:cNvSpPr/>
            <p:nvPr/>
          </p:nvSpPr>
          <p:spPr>
            <a:xfrm>
              <a:off x="1319530" y="303529"/>
              <a:ext cx="798830" cy="745490"/>
            </a:xfrm>
            <a:custGeom>
              <a:avLst/>
              <a:gdLst/>
              <a:ahLst/>
              <a:cxnLst/>
              <a:rect l="l" t="t" r="r" b="b"/>
              <a:pathLst>
                <a:path w="798830" h="745490">
                  <a:moveTo>
                    <a:pt x="798494" y="0"/>
                  </a:moveTo>
                  <a:lnTo>
                    <a:pt x="745490" y="0"/>
                  </a:lnTo>
                  <a:lnTo>
                    <a:pt x="0" y="745490"/>
                  </a:lnTo>
                  <a:lnTo>
                    <a:pt x="53219" y="745490"/>
                  </a:lnTo>
                  <a:lnTo>
                    <a:pt x="798494" y="0"/>
                  </a:lnTo>
                  <a:close/>
                </a:path>
              </a:pathLst>
            </a:custGeom>
            <a:solidFill>
              <a:srgbClr val="27517A"/>
            </a:solidFill>
          </p:spPr>
          <p:txBody>
            <a:bodyPr wrap="square" lIns="0" tIns="0" rIns="0" bIns="0" rtlCol="0"/>
            <a:lstStyle/>
            <a:p>
              <a:endParaRPr/>
            </a:p>
          </p:txBody>
        </p:sp>
        <p:sp>
          <p:nvSpPr>
            <p:cNvPr id="140" name="object 140"/>
            <p:cNvSpPr/>
            <p:nvPr/>
          </p:nvSpPr>
          <p:spPr>
            <a:xfrm>
              <a:off x="1266295" y="303529"/>
              <a:ext cx="798830" cy="745490"/>
            </a:xfrm>
            <a:custGeom>
              <a:avLst/>
              <a:gdLst/>
              <a:ahLst/>
              <a:cxnLst/>
              <a:rect l="l" t="t" r="r" b="b"/>
              <a:pathLst>
                <a:path w="798830" h="745490">
                  <a:moveTo>
                    <a:pt x="798724" y="0"/>
                  </a:moveTo>
                  <a:lnTo>
                    <a:pt x="745704" y="0"/>
                  </a:lnTo>
                  <a:lnTo>
                    <a:pt x="0" y="745490"/>
                  </a:lnTo>
                  <a:lnTo>
                    <a:pt x="53234" y="745490"/>
                  </a:lnTo>
                  <a:lnTo>
                    <a:pt x="798724" y="0"/>
                  </a:lnTo>
                  <a:close/>
                </a:path>
              </a:pathLst>
            </a:custGeom>
            <a:solidFill>
              <a:srgbClr val="28517B"/>
            </a:solidFill>
          </p:spPr>
          <p:txBody>
            <a:bodyPr wrap="square" lIns="0" tIns="0" rIns="0" bIns="0" rtlCol="0"/>
            <a:lstStyle/>
            <a:p>
              <a:endParaRPr/>
            </a:p>
          </p:txBody>
        </p:sp>
        <p:sp>
          <p:nvSpPr>
            <p:cNvPr id="141" name="object 141"/>
            <p:cNvSpPr/>
            <p:nvPr/>
          </p:nvSpPr>
          <p:spPr>
            <a:xfrm>
              <a:off x="1214120" y="303529"/>
              <a:ext cx="798195" cy="745490"/>
            </a:xfrm>
            <a:custGeom>
              <a:avLst/>
              <a:gdLst/>
              <a:ahLst/>
              <a:cxnLst/>
              <a:rect l="l" t="t" r="r" b="b"/>
              <a:pathLst>
                <a:path w="798194" h="745490">
                  <a:moveTo>
                    <a:pt x="797879" y="0"/>
                  </a:moveTo>
                  <a:lnTo>
                    <a:pt x="745490" y="0"/>
                  </a:lnTo>
                  <a:lnTo>
                    <a:pt x="0" y="745490"/>
                  </a:lnTo>
                  <a:lnTo>
                    <a:pt x="52175" y="745490"/>
                  </a:lnTo>
                  <a:lnTo>
                    <a:pt x="797879" y="0"/>
                  </a:lnTo>
                  <a:close/>
                </a:path>
              </a:pathLst>
            </a:custGeom>
            <a:solidFill>
              <a:srgbClr val="28527C"/>
            </a:solidFill>
          </p:spPr>
          <p:txBody>
            <a:bodyPr wrap="square" lIns="0" tIns="0" rIns="0" bIns="0" rtlCol="0"/>
            <a:lstStyle/>
            <a:p>
              <a:endParaRPr/>
            </a:p>
          </p:txBody>
        </p:sp>
        <p:sp>
          <p:nvSpPr>
            <p:cNvPr id="142" name="object 142"/>
            <p:cNvSpPr/>
            <p:nvPr/>
          </p:nvSpPr>
          <p:spPr>
            <a:xfrm>
              <a:off x="1161959" y="303529"/>
              <a:ext cx="798195" cy="745490"/>
            </a:xfrm>
            <a:custGeom>
              <a:avLst/>
              <a:gdLst/>
              <a:ahLst/>
              <a:cxnLst/>
              <a:rect l="l" t="t" r="r" b="b"/>
              <a:pathLst>
                <a:path w="798194" h="745490">
                  <a:moveTo>
                    <a:pt x="797650" y="0"/>
                  </a:moveTo>
                  <a:lnTo>
                    <a:pt x="745275" y="0"/>
                  </a:lnTo>
                  <a:lnTo>
                    <a:pt x="0" y="745490"/>
                  </a:lnTo>
                  <a:lnTo>
                    <a:pt x="52160" y="745490"/>
                  </a:lnTo>
                  <a:lnTo>
                    <a:pt x="797650" y="0"/>
                  </a:lnTo>
                  <a:close/>
                </a:path>
              </a:pathLst>
            </a:custGeom>
            <a:solidFill>
              <a:srgbClr val="28537C"/>
            </a:solidFill>
          </p:spPr>
          <p:txBody>
            <a:bodyPr wrap="square" lIns="0" tIns="0" rIns="0" bIns="0" rtlCol="0"/>
            <a:lstStyle/>
            <a:p>
              <a:endParaRPr/>
            </a:p>
          </p:txBody>
        </p:sp>
        <p:sp>
          <p:nvSpPr>
            <p:cNvPr id="143" name="object 143"/>
            <p:cNvSpPr/>
            <p:nvPr/>
          </p:nvSpPr>
          <p:spPr>
            <a:xfrm>
              <a:off x="1108627" y="303529"/>
              <a:ext cx="798830" cy="745490"/>
            </a:xfrm>
            <a:custGeom>
              <a:avLst/>
              <a:gdLst/>
              <a:ahLst/>
              <a:cxnLst/>
              <a:rect l="l" t="t" r="r" b="b"/>
              <a:pathLst>
                <a:path w="798830" h="745490">
                  <a:moveTo>
                    <a:pt x="798607" y="0"/>
                  </a:moveTo>
                  <a:lnTo>
                    <a:pt x="745275" y="0"/>
                  </a:lnTo>
                  <a:lnTo>
                    <a:pt x="0" y="745490"/>
                  </a:lnTo>
                  <a:lnTo>
                    <a:pt x="53332" y="745490"/>
                  </a:lnTo>
                  <a:lnTo>
                    <a:pt x="798607" y="0"/>
                  </a:lnTo>
                  <a:close/>
                </a:path>
              </a:pathLst>
            </a:custGeom>
            <a:solidFill>
              <a:srgbClr val="29537D"/>
            </a:solidFill>
          </p:spPr>
          <p:txBody>
            <a:bodyPr wrap="square" lIns="0" tIns="0" rIns="0" bIns="0" rtlCol="0"/>
            <a:lstStyle/>
            <a:p>
              <a:endParaRPr/>
            </a:p>
          </p:txBody>
        </p:sp>
        <p:sp>
          <p:nvSpPr>
            <p:cNvPr id="144" name="object 144"/>
            <p:cNvSpPr/>
            <p:nvPr/>
          </p:nvSpPr>
          <p:spPr>
            <a:xfrm>
              <a:off x="1055370" y="303529"/>
              <a:ext cx="798830" cy="745490"/>
            </a:xfrm>
            <a:custGeom>
              <a:avLst/>
              <a:gdLst/>
              <a:ahLst/>
              <a:cxnLst/>
              <a:rect l="l" t="t" r="r" b="b"/>
              <a:pathLst>
                <a:path w="798830" h="745490">
                  <a:moveTo>
                    <a:pt x="798532" y="0"/>
                  </a:moveTo>
                  <a:lnTo>
                    <a:pt x="745490" y="0"/>
                  </a:lnTo>
                  <a:lnTo>
                    <a:pt x="0" y="745490"/>
                  </a:lnTo>
                  <a:lnTo>
                    <a:pt x="53257" y="745490"/>
                  </a:lnTo>
                  <a:lnTo>
                    <a:pt x="798532" y="0"/>
                  </a:lnTo>
                  <a:close/>
                </a:path>
              </a:pathLst>
            </a:custGeom>
            <a:solidFill>
              <a:srgbClr val="29547E"/>
            </a:solidFill>
          </p:spPr>
          <p:txBody>
            <a:bodyPr wrap="square" lIns="0" tIns="0" rIns="0" bIns="0" rtlCol="0"/>
            <a:lstStyle/>
            <a:p>
              <a:endParaRPr/>
            </a:p>
          </p:txBody>
        </p:sp>
        <p:sp>
          <p:nvSpPr>
            <p:cNvPr id="145" name="object 145"/>
            <p:cNvSpPr/>
            <p:nvPr/>
          </p:nvSpPr>
          <p:spPr>
            <a:xfrm>
              <a:off x="10020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9557F"/>
            </a:solidFill>
          </p:spPr>
          <p:txBody>
            <a:bodyPr wrap="square" lIns="0" tIns="0" rIns="0" bIns="0" rtlCol="0"/>
            <a:lstStyle/>
            <a:p>
              <a:endParaRPr/>
            </a:p>
          </p:txBody>
        </p:sp>
        <p:sp>
          <p:nvSpPr>
            <p:cNvPr id="146" name="object 146"/>
            <p:cNvSpPr/>
            <p:nvPr/>
          </p:nvSpPr>
          <p:spPr>
            <a:xfrm>
              <a:off x="949959" y="303529"/>
              <a:ext cx="797560" cy="745490"/>
            </a:xfrm>
            <a:custGeom>
              <a:avLst/>
              <a:gdLst/>
              <a:ahLst/>
              <a:cxnLst/>
              <a:rect l="l" t="t" r="r" b="b"/>
              <a:pathLst>
                <a:path w="797560" h="745490">
                  <a:moveTo>
                    <a:pt x="797560" y="0"/>
                  </a:moveTo>
                  <a:lnTo>
                    <a:pt x="745490" y="0"/>
                  </a:lnTo>
                  <a:lnTo>
                    <a:pt x="0" y="745490"/>
                  </a:lnTo>
                  <a:lnTo>
                    <a:pt x="52070" y="745490"/>
                  </a:lnTo>
                  <a:lnTo>
                    <a:pt x="797560" y="0"/>
                  </a:lnTo>
                  <a:close/>
                </a:path>
              </a:pathLst>
            </a:custGeom>
            <a:solidFill>
              <a:srgbClr val="2A5580"/>
            </a:solidFill>
          </p:spPr>
          <p:txBody>
            <a:bodyPr wrap="square" lIns="0" tIns="0" rIns="0" bIns="0" rtlCol="0"/>
            <a:lstStyle/>
            <a:p>
              <a:endParaRPr/>
            </a:p>
          </p:txBody>
        </p:sp>
        <p:sp>
          <p:nvSpPr>
            <p:cNvPr id="147" name="object 147"/>
            <p:cNvSpPr/>
            <p:nvPr/>
          </p:nvSpPr>
          <p:spPr>
            <a:xfrm>
              <a:off x="897837" y="303529"/>
              <a:ext cx="798195" cy="745490"/>
            </a:xfrm>
            <a:custGeom>
              <a:avLst/>
              <a:gdLst/>
              <a:ahLst/>
              <a:cxnLst/>
              <a:rect l="l" t="t" r="r" b="b"/>
              <a:pathLst>
                <a:path w="798194" h="745490">
                  <a:moveTo>
                    <a:pt x="797612" y="0"/>
                  </a:moveTo>
                  <a:lnTo>
                    <a:pt x="745275" y="0"/>
                  </a:lnTo>
                  <a:lnTo>
                    <a:pt x="0" y="745490"/>
                  </a:lnTo>
                  <a:lnTo>
                    <a:pt x="52122" y="745490"/>
                  </a:lnTo>
                  <a:lnTo>
                    <a:pt x="797612" y="0"/>
                  </a:lnTo>
                  <a:close/>
                </a:path>
              </a:pathLst>
            </a:custGeom>
            <a:solidFill>
              <a:srgbClr val="2A5681"/>
            </a:solidFill>
          </p:spPr>
          <p:txBody>
            <a:bodyPr wrap="square" lIns="0" tIns="0" rIns="0" bIns="0" rtlCol="0"/>
            <a:lstStyle/>
            <a:p>
              <a:endParaRPr/>
            </a:p>
          </p:txBody>
        </p:sp>
        <p:sp>
          <p:nvSpPr>
            <p:cNvPr id="148" name="object 148"/>
            <p:cNvSpPr/>
            <p:nvPr/>
          </p:nvSpPr>
          <p:spPr>
            <a:xfrm>
              <a:off x="844550" y="303529"/>
              <a:ext cx="798830" cy="745490"/>
            </a:xfrm>
            <a:custGeom>
              <a:avLst/>
              <a:gdLst/>
              <a:ahLst/>
              <a:cxnLst/>
              <a:rect l="l" t="t" r="r" b="b"/>
              <a:pathLst>
                <a:path w="798830" h="745490">
                  <a:moveTo>
                    <a:pt x="798563" y="0"/>
                  </a:moveTo>
                  <a:lnTo>
                    <a:pt x="745490" y="0"/>
                  </a:lnTo>
                  <a:lnTo>
                    <a:pt x="0" y="745490"/>
                  </a:lnTo>
                  <a:lnTo>
                    <a:pt x="53287" y="745490"/>
                  </a:lnTo>
                  <a:lnTo>
                    <a:pt x="798563" y="0"/>
                  </a:lnTo>
                  <a:close/>
                </a:path>
              </a:pathLst>
            </a:custGeom>
            <a:solidFill>
              <a:srgbClr val="2A5782"/>
            </a:solidFill>
          </p:spPr>
          <p:txBody>
            <a:bodyPr wrap="square" lIns="0" tIns="0" rIns="0" bIns="0" rtlCol="0"/>
            <a:lstStyle/>
            <a:p>
              <a:endParaRPr/>
            </a:p>
          </p:txBody>
        </p:sp>
        <p:sp>
          <p:nvSpPr>
            <p:cNvPr id="149" name="object 149"/>
            <p:cNvSpPr/>
            <p:nvPr/>
          </p:nvSpPr>
          <p:spPr>
            <a:xfrm>
              <a:off x="791210" y="303529"/>
              <a:ext cx="798830" cy="745490"/>
            </a:xfrm>
            <a:custGeom>
              <a:avLst/>
              <a:gdLst/>
              <a:ahLst/>
              <a:cxnLst/>
              <a:rect l="l" t="t" r="r" b="b"/>
              <a:pathLst>
                <a:path w="798830" h="745490">
                  <a:moveTo>
                    <a:pt x="798830" y="0"/>
                  </a:moveTo>
                  <a:lnTo>
                    <a:pt x="745489" y="0"/>
                  </a:lnTo>
                  <a:lnTo>
                    <a:pt x="0" y="745489"/>
                  </a:lnTo>
                  <a:lnTo>
                    <a:pt x="53340" y="745489"/>
                  </a:lnTo>
                  <a:lnTo>
                    <a:pt x="798830" y="0"/>
                  </a:lnTo>
                  <a:close/>
                </a:path>
              </a:pathLst>
            </a:custGeom>
            <a:solidFill>
              <a:srgbClr val="2B5783"/>
            </a:solidFill>
          </p:spPr>
          <p:txBody>
            <a:bodyPr wrap="square" lIns="0" tIns="0" rIns="0" bIns="0" rtlCol="0"/>
            <a:lstStyle/>
            <a:p>
              <a:endParaRPr/>
            </a:p>
          </p:txBody>
        </p:sp>
        <p:sp>
          <p:nvSpPr>
            <p:cNvPr id="150" name="object 150"/>
            <p:cNvSpPr/>
            <p:nvPr/>
          </p:nvSpPr>
          <p:spPr>
            <a:xfrm>
              <a:off x="737870" y="303529"/>
              <a:ext cx="798830" cy="745490"/>
            </a:xfrm>
            <a:custGeom>
              <a:avLst/>
              <a:gdLst/>
              <a:ahLst/>
              <a:cxnLst/>
              <a:rect l="l" t="t" r="r" b="b"/>
              <a:pathLst>
                <a:path w="798830" h="745490">
                  <a:moveTo>
                    <a:pt x="798830" y="0"/>
                  </a:moveTo>
                  <a:lnTo>
                    <a:pt x="745490" y="0"/>
                  </a:lnTo>
                  <a:lnTo>
                    <a:pt x="0" y="745490"/>
                  </a:lnTo>
                  <a:lnTo>
                    <a:pt x="53339" y="745490"/>
                  </a:lnTo>
                  <a:lnTo>
                    <a:pt x="798830" y="0"/>
                  </a:lnTo>
                  <a:close/>
                </a:path>
              </a:pathLst>
            </a:custGeom>
            <a:solidFill>
              <a:srgbClr val="2B5884"/>
            </a:solidFill>
          </p:spPr>
          <p:txBody>
            <a:bodyPr wrap="square" lIns="0" tIns="0" rIns="0" bIns="0" rtlCol="0"/>
            <a:lstStyle/>
            <a:p>
              <a:endParaRPr/>
            </a:p>
          </p:txBody>
        </p:sp>
        <p:sp>
          <p:nvSpPr>
            <p:cNvPr id="151" name="object 151"/>
            <p:cNvSpPr/>
            <p:nvPr/>
          </p:nvSpPr>
          <p:spPr>
            <a:xfrm>
              <a:off x="684530" y="303529"/>
              <a:ext cx="798830" cy="745490"/>
            </a:xfrm>
            <a:custGeom>
              <a:avLst/>
              <a:gdLst/>
              <a:ahLst/>
              <a:cxnLst/>
              <a:rect l="l" t="t" r="r" b="b"/>
              <a:pathLst>
                <a:path w="798830" h="745490">
                  <a:moveTo>
                    <a:pt x="798829" y="0"/>
                  </a:moveTo>
                  <a:lnTo>
                    <a:pt x="745490" y="0"/>
                  </a:lnTo>
                  <a:lnTo>
                    <a:pt x="0" y="745490"/>
                  </a:lnTo>
                  <a:lnTo>
                    <a:pt x="53340" y="745490"/>
                  </a:lnTo>
                  <a:lnTo>
                    <a:pt x="798829" y="0"/>
                  </a:lnTo>
                  <a:close/>
                </a:path>
              </a:pathLst>
            </a:custGeom>
            <a:solidFill>
              <a:srgbClr val="2B5885"/>
            </a:solidFill>
          </p:spPr>
          <p:txBody>
            <a:bodyPr wrap="square" lIns="0" tIns="0" rIns="0" bIns="0" rtlCol="0"/>
            <a:lstStyle/>
            <a:p>
              <a:endParaRPr/>
            </a:p>
          </p:txBody>
        </p:sp>
        <p:sp>
          <p:nvSpPr>
            <p:cNvPr id="152" name="object 152"/>
            <p:cNvSpPr/>
            <p:nvPr/>
          </p:nvSpPr>
          <p:spPr>
            <a:xfrm>
              <a:off x="633730" y="303529"/>
              <a:ext cx="796290" cy="745490"/>
            </a:xfrm>
            <a:custGeom>
              <a:avLst/>
              <a:gdLst/>
              <a:ahLst/>
              <a:cxnLst/>
              <a:rect l="l" t="t" r="r" b="b"/>
              <a:pathLst>
                <a:path w="796290" h="745490">
                  <a:moveTo>
                    <a:pt x="796290" y="0"/>
                  </a:moveTo>
                  <a:lnTo>
                    <a:pt x="745490" y="0"/>
                  </a:lnTo>
                  <a:lnTo>
                    <a:pt x="0" y="745490"/>
                  </a:lnTo>
                  <a:lnTo>
                    <a:pt x="50800" y="745490"/>
                  </a:lnTo>
                  <a:lnTo>
                    <a:pt x="796290" y="0"/>
                  </a:lnTo>
                  <a:close/>
                </a:path>
              </a:pathLst>
            </a:custGeom>
            <a:solidFill>
              <a:srgbClr val="2C5986"/>
            </a:solidFill>
          </p:spPr>
          <p:txBody>
            <a:bodyPr wrap="square" lIns="0" tIns="0" rIns="0" bIns="0" rtlCol="0"/>
            <a:lstStyle/>
            <a:p>
              <a:endParaRPr/>
            </a:p>
          </p:txBody>
        </p:sp>
        <p:sp>
          <p:nvSpPr>
            <p:cNvPr id="153" name="object 153"/>
            <p:cNvSpPr/>
            <p:nvPr/>
          </p:nvSpPr>
          <p:spPr>
            <a:xfrm>
              <a:off x="580390" y="303529"/>
              <a:ext cx="798830" cy="745490"/>
            </a:xfrm>
            <a:custGeom>
              <a:avLst/>
              <a:gdLst/>
              <a:ahLst/>
              <a:cxnLst/>
              <a:rect l="l" t="t" r="r" b="b"/>
              <a:pathLst>
                <a:path w="798830" h="745490">
                  <a:moveTo>
                    <a:pt x="798830" y="0"/>
                  </a:moveTo>
                  <a:lnTo>
                    <a:pt x="745490" y="0"/>
                  </a:lnTo>
                  <a:lnTo>
                    <a:pt x="0" y="745490"/>
                  </a:lnTo>
                  <a:lnTo>
                    <a:pt x="53340" y="745490"/>
                  </a:lnTo>
                  <a:lnTo>
                    <a:pt x="798830" y="0"/>
                  </a:lnTo>
                  <a:close/>
                </a:path>
              </a:pathLst>
            </a:custGeom>
            <a:solidFill>
              <a:srgbClr val="2C5A87"/>
            </a:solidFill>
          </p:spPr>
          <p:txBody>
            <a:bodyPr wrap="square" lIns="0" tIns="0" rIns="0" bIns="0" rtlCol="0"/>
            <a:lstStyle/>
            <a:p>
              <a:endParaRPr/>
            </a:p>
          </p:txBody>
        </p:sp>
        <p:sp>
          <p:nvSpPr>
            <p:cNvPr id="154" name="object 154"/>
            <p:cNvSpPr/>
            <p:nvPr/>
          </p:nvSpPr>
          <p:spPr>
            <a:xfrm>
              <a:off x="535940" y="303529"/>
              <a:ext cx="789940" cy="745490"/>
            </a:xfrm>
            <a:custGeom>
              <a:avLst/>
              <a:gdLst/>
              <a:ahLst/>
              <a:cxnLst/>
              <a:rect l="l" t="t" r="r" b="b"/>
              <a:pathLst>
                <a:path w="789940" h="745490">
                  <a:moveTo>
                    <a:pt x="789940" y="0"/>
                  </a:moveTo>
                  <a:lnTo>
                    <a:pt x="736600" y="0"/>
                  </a:lnTo>
                  <a:lnTo>
                    <a:pt x="0" y="736600"/>
                  </a:lnTo>
                  <a:lnTo>
                    <a:pt x="0" y="745490"/>
                  </a:lnTo>
                  <a:lnTo>
                    <a:pt x="44449" y="745490"/>
                  </a:lnTo>
                  <a:lnTo>
                    <a:pt x="789940" y="0"/>
                  </a:lnTo>
                  <a:close/>
                </a:path>
              </a:pathLst>
            </a:custGeom>
            <a:solidFill>
              <a:srgbClr val="2C5A88"/>
            </a:solidFill>
          </p:spPr>
          <p:txBody>
            <a:bodyPr wrap="square" lIns="0" tIns="0" rIns="0" bIns="0" rtlCol="0"/>
            <a:lstStyle/>
            <a:p>
              <a:endParaRPr/>
            </a:p>
          </p:txBody>
        </p:sp>
        <p:sp>
          <p:nvSpPr>
            <p:cNvPr id="155" name="object 155"/>
            <p:cNvSpPr/>
            <p:nvPr/>
          </p:nvSpPr>
          <p:spPr>
            <a:xfrm>
              <a:off x="535940" y="303529"/>
              <a:ext cx="736600" cy="736600"/>
            </a:xfrm>
            <a:custGeom>
              <a:avLst/>
              <a:gdLst/>
              <a:ahLst/>
              <a:cxnLst/>
              <a:rect l="l" t="t" r="r" b="b"/>
              <a:pathLst>
                <a:path w="736600" h="736600">
                  <a:moveTo>
                    <a:pt x="736600" y="0"/>
                  </a:moveTo>
                  <a:lnTo>
                    <a:pt x="683260" y="0"/>
                  </a:lnTo>
                  <a:lnTo>
                    <a:pt x="0" y="683260"/>
                  </a:lnTo>
                  <a:lnTo>
                    <a:pt x="0" y="736600"/>
                  </a:lnTo>
                  <a:lnTo>
                    <a:pt x="736600" y="0"/>
                  </a:lnTo>
                  <a:close/>
                </a:path>
              </a:pathLst>
            </a:custGeom>
            <a:solidFill>
              <a:srgbClr val="2D5B89"/>
            </a:solidFill>
          </p:spPr>
          <p:txBody>
            <a:bodyPr wrap="square" lIns="0" tIns="0" rIns="0" bIns="0" rtlCol="0"/>
            <a:lstStyle/>
            <a:p>
              <a:endParaRPr/>
            </a:p>
          </p:txBody>
        </p:sp>
        <p:sp>
          <p:nvSpPr>
            <p:cNvPr id="156" name="object 156"/>
            <p:cNvSpPr/>
            <p:nvPr/>
          </p:nvSpPr>
          <p:spPr>
            <a:xfrm>
              <a:off x="535940" y="303529"/>
              <a:ext cx="683260" cy="683260"/>
            </a:xfrm>
            <a:custGeom>
              <a:avLst/>
              <a:gdLst/>
              <a:ahLst/>
              <a:cxnLst/>
              <a:rect l="l" t="t" r="r" b="b"/>
              <a:pathLst>
                <a:path w="683260" h="683260">
                  <a:moveTo>
                    <a:pt x="683260" y="0"/>
                  </a:moveTo>
                  <a:lnTo>
                    <a:pt x="631190" y="0"/>
                  </a:lnTo>
                  <a:lnTo>
                    <a:pt x="0" y="631189"/>
                  </a:lnTo>
                  <a:lnTo>
                    <a:pt x="0" y="683260"/>
                  </a:lnTo>
                  <a:lnTo>
                    <a:pt x="683260" y="0"/>
                  </a:lnTo>
                  <a:close/>
                </a:path>
              </a:pathLst>
            </a:custGeom>
            <a:solidFill>
              <a:srgbClr val="2D5C8A"/>
            </a:solidFill>
          </p:spPr>
          <p:txBody>
            <a:bodyPr wrap="square" lIns="0" tIns="0" rIns="0" bIns="0" rtlCol="0"/>
            <a:lstStyle/>
            <a:p>
              <a:endParaRPr/>
            </a:p>
          </p:txBody>
        </p:sp>
        <p:sp>
          <p:nvSpPr>
            <p:cNvPr id="157" name="object 157"/>
            <p:cNvSpPr/>
            <p:nvPr/>
          </p:nvSpPr>
          <p:spPr>
            <a:xfrm>
              <a:off x="535940" y="303529"/>
              <a:ext cx="631190" cy="631190"/>
            </a:xfrm>
            <a:custGeom>
              <a:avLst/>
              <a:gdLst/>
              <a:ahLst/>
              <a:cxnLst/>
              <a:rect l="l" t="t" r="r" b="b"/>
              <a:pathLst>
                <a:path w="631190" h="631190">
                  <a:moveTo>
                    <a:pt x="631190" y="0"/>
                  </a:moveTo>
                  <a:lnTo>
                    <a:pt x="579120" y="0"/>
                  </a:lnTo>
                  <a:lnTo>
                    <a:pt x="0" y="579120"/>
                  </a:lnTo>
                  <a:lnTo>
                    <a:pt x="0" y="631189"/>
                  </a:lnTo>
                  <a:lnTo>
                    <a:pt x="631190" y="0"/>
                  </a:lnTo>
                  <a:close/>
                </a:path>
              </a:pathLst>
            </a:custGeom>
            <a:solidFill>
              <a:srgbClr val="2D5C8B"/>
            </a:solidFill>
          </p:spPr>
          <p:txBody>
            <a:bodyPr wrap="square" lIns="0" tIns="0" rIns="0" bIns="0" rtlCol="0"/>
            <a:lstStyle/>
            <a:p>
              <a:endParaRPr/>
            </a:p>
          </p:txBody>
        </p:sp>
        <p:sp>
          <p:nvSpPr>
            <p:cNvPr id="158" name="object 158"/>
            <p:cNvSpPr/>
            <p:nvPr/>
          </p:nvSpPr>
          <p:spPr>
            <a:xfrm>
              <a:off x="535940" y="303529"/>
              <a:ext cx="579120" cy="579120"/>
            </a:xfrm>
            <a:custGeom>
              <a:avLst/>
              <a:gdLst/>
              <a:ahLst/>
              <a:cxnLst/>
              <a:rect l="l" t="t" r="r" b="b"/>
              <a:pathLst>
                <a:path w="579119" h="579119">
                  <a:moveTo>
                    <a:pt x="579120" y="0"/>
                  </a:moveTo>
                  <a:lnTo>
                    <a:pt x="525780" y="0"/>
                  </a:lnTo>
                  <a:lnTo>
                    <a:pt x="0" y="525780"/>
                  </a:lnTo>
                  <a:lnTo>
                    <a:pt x="0" y="579120"/>
                  </a:lnTo>
                  <a:lnTo>
                    <a:pt x="579120" y="0"/>
                  </a:lnTo>
                  <a:close/>
                </a:path>
              </a:pathLst>
            </a:custGeom>
            <a:solidFill>
              <a:srgbClr val="2E5D8C"/>
            </a:solidFill>
          </p:spPr>
          <p:txBody>
            <a:bodyPr wrap="square" lIns="0" tIns="0" rIns="0" bIns="0" rtlCol="0"/>
            <a:lstStyle/>
            <a:p>
              <a:endParaRPr/>
            </a:p>
          </p:txBody>
        </p:sp>
        <p:sp>
          <p:nvSpPr>
            <p:cNvPr id="159" name="object 159"/>
            <p:cNvSpPr/>
            <p:nvPr/>
          </p:nvSpPr>
          <p:spPr>
            <a:xfrm>
              <a:off x="535940" y="303529"/>
              <a:ext cx="525780" cy="525780"/>
            </a:xfrm>
            <a:custGeom>
              <a:avLst/>
              <a:gdLst/>
              <a:ahLst/>
              <a:cxnLst/>
              <a:rect l="l" t="t" r="r" b="b"/>
              <a:pathLst>
                <a:path w="525780" h="525780">
                  <a:moveTo>
                    <a:pt x="525780" y="0"/>
                  </a:moveTo>
                  <a:lnTo>
                    <a:pt x="472440" y="0"/>
                  </a:lnTo>
                  <a:lnTo>
                    <a:pt x="0" y="472439"/>
                  </a:lnTo>
                  <a:lnTo>
                    <a:pt x="0" y="525780"/>
                  </a:lnTo>
                  <a:lnTo>
                    <a:pt x="525780" y="0"/>
                  </a:lnTo>
                  <a:close/>
                </a:path>
              </a:pathLst>
            </a:custGeom>
            <a:solidFill>
              <a:srgbClr val="2E5E8D"/>
            </a:solidFill>
          </p:spPr>
          <p:txBody>
            <a:bodyPr wrap="square" lIns="0" tIns="0" rIns="0" bIns="0" rtlCol="0"/>
            <a:lstStyle/>
            <a:p>
              <a:endParaRPr/>
            </a:p>
          </p:txBody>
        </p:sp>
        <p:sp>
          <p:nvSpPr>
            <p:cNvPr id="160" name="object 160"/>
            <p:cNvSpPr/>
            <p:nvPr/>
          </p:nvSpPr>
          <p:spPr>
            <a:xfrm>
              <a:off x="535940" y="303529"/>
              <a:ext cx="472440" cy="472440"/>
            </a:xfrm>
            <a:custGeom>
              <a:avLst/>
              <a:gdLst/>
              <a:ahLst/>
              <a:cxnLst/>
              <a:rect l="l" t="t" r="r" b="b"/>
              <a:pathLst>
                <a:path w="472440" h="472440">
                  <a:moveTo>
                    <a:pt x="472439" y="0"/>
                  </a:moveTo>
                  <a:lnTo>
                    <a:pt x="419267" y="0"/>
                  </a:lnTo>
                  <a:lnTo>
                    <a:pt x="0" y="419147"/>
                  </a:lnTo>
                  <a:lnTo>
                    <a:pt x="0" y="472439"/>
                  </a:lnTo>
                  <a:lnTo>
                    <a:pt x="472439" y="0"/>
                  </a:lnTo>
                  <a:close/>
                </a:path>
              </a:pathLst>
            </a:custGeom>
            <a:solidFill>
              <a:srgbClr val="2E5E8E"/>
            </a:solidFill>
          </p:spPr>
          <p:txBody>
            <a:bodyPr wrap="square" lIns="0" tIns="0" rIns="0" bIns="0" rtlCol="0"/>
            <a:lstStyle/>
            <a:p>
              <a:endParaRPr/>
            </a:p>
          </p:txBody>
        </p:sp>
        <p:sp>
          <p:nvSpPr>
            <p:cNvPr id="161" name="object 161"/>
            <p:cNvSpPr/>
            <p:nvPr/>
          </p:nvSpPr>
          <p:spPr>
            <a:xfrm>
              <a:off x="535940" y="303529"/>
              <a:ext cx="419734" cy="419734"/>
            </a:xfrm>
            <a:custGeom>
              <a:avLst/>
              <a:gdLst/>
              <a:ahLst/>
              <a:cxnLst/>
              <a:rect l="l" t="t" r="r" b="b"/>
              <a:pathLst>
                <a:path w="419734" h="419734">
                  <a:moveTo>
                    <a:pt x="419267" y="0"/>
                  </a:moveTo>
                  <a:lnTo>
                    <a:pt x="365920" y="0"/>
                  </a:lnTo>
                  <a:lnTo>
                    <a:pt x="0" y="365814"/>
                  </a:lnTo>
                  <a:lnTo>
                    <a:pt x="0" y="419147"/>
                  </a:lnTo>
                  <a:lnTo>
                    <a:pt x="419267" y="0"/>
                  </a:lnTo>
                  <a:close/>
                </a:path>
              </a:pathLst>
            </a:custGeom>
            <a:solidFill>
              <a:srgbClr val="2F5F8F"/>
            </a:solidFill>
          </p:spPr>
          <p:txBody>
            <a:bodyPr wrap="square" lIns="0" tIns="0" rIns="0" bIns="0" rtlCol="0"/>
            <a:lstStyle/>
            <a:p>
              <a:endParaRPr/>
            </a:p>
          </p:txBody>
        </p:sp>
        <p:sp>
          <p:nvSpPr>
            <p:cNvPr id="162" name="object 162"/>
            <p:cNvSpPr/>
            <p:nvPr/>
          </p:nvSpPr>
          <p:spPr>
            <a:xfrm>
              <a:off x="535940" y="303529"/>
              <a:ext cx="366395" cy="366395"/>
            </a:xfrm>
            <a:custGeom>
              <a:avLst/>
              <a:gdLst/>
              <a:ahLst/>
              <a:cxnLst/>
              <a:rect l="l" t="t" r="r" b="b"/>
              <a:pathLst>
                <a:path w="366395" h="366395">
                  <a:moveTo>
                    <a:pt x="365920" y="0"/>
                  </a:moveTo>
                  <a:lnTo>
                    <a:pt x="314807" y="0"/>
                  </a:lnTo>
                  <a:lnTo>
                    <a:pt x="0" y="314897"/>
                  </a:lnTo>
                  <a:lnTo>
                    <a:pt x="0" y="365814"/>
                  </a:lnTo>
                  <a:lnTo>
                    <a:pt x="365920" y="0"/>
                  </a:lnTo>
                  <a:close/>
                </a:path>
              </a:pathLst>
            </a:custGeom>
            <a:solidFill>
              <a:srgbClr val="2F6090"/>
            </a:solidFill>
          </p:spPr>
          <p:txBody>
            <a:bodyPr wrap="square" lIns="0" tIns="0" rIns="0" bIns="0" rtlCol="0"/>
            <a:lstStyle/>
            <a:p>
              <a:endParaRPr/>
            </a:p>
          </p:txBody>
        </p:sp>
        <p:sp>
          <p:nvSpPr>
            <p:cNvPr id="163" name="object 163"/>
            <p:cNvSpPr/>
            <p:nvPr/>
          </p:nvSpPr>
          <p:spPr>
            <a:xfrm>
              <a:off x="535940" y="303529"/>
              <a:ext cx="314960" cy="314960"/>
            </a:xfrm>
            <a:custGeom>
              <a:avLst/>
              <a:gdLst/>
              <a:ahLst/>
              <a:cxnLst/>
              <a:rect l="l" t="t" r="r" b="b"/>
              <a:pathLst>
                <a:path w="314959" h="314959">
                  <a:moveTo>
                    <a:pt x="314807" y="0"/>
                  </a:moveTo>
                  <a:lnTo>
                    <a:pt x="261620" y="0"/>
                  </a:lnTo>
                  <a:lnTo>
                    <a:pt x="0" y="261620"/>
                  </a:lnTo>
                  <a:lnTo>
                    <a:pt x="0" y="314897"/>
                  </a:lnTo>
                  <a:lnTo>
                    <a:pt x="314807" y="0"/>
                  </a:lnTo>
                  <a:close/>
                </a:path>
              </a:pathLst>
            </a:custGeom>
            <a:solidFill>
              <a:srgbClr val="2F6091"/>
            </a:solidFill>
          </p:spPr>
          <p:txBody>
            <a:bodyPr wrap="square" lIns="0" tIns="0" rIns="0" bIns="0" rtlCol="0"/>
            <a:lstStyle/>
            <a:p>
              <a:endParaRPr/>
            </a:p>
          </p:txBody>
        </p:sp>
        <p:sp>
          <p:nvSpPr>
            <p:cNvPr id="164" name="object 164"/>
            <p:cNvSpPr/>
            <p:nvPr/>
          </p:nvSpPr>
          <p:spPr>
            <a:xfrm>
              <a:off x="535940" y="303529"/>
              <a:ext cx="261620" cy="261620"/>
            </a:xfrm>
            <a:custGeom>
              <a:avLst/>
              <a:gdLst/>
              <a:ahLst/>
              <a:cxnLst/>
              <a:rect l="l" t="t" r="r" b="b"/>
              <a:pathLst>
                <a:path w="261620" h="261620">
                  <a:moveTo>
                    <a:pt x="261620" y="0"/>
                  </a:moveTo>
                  <a:lnTo>
                    <a:pt x="208280" y="0"/>
                  </a:lnTo>
                  <a:lnTo>
                    <a:pt x="0" y="208280"/>
                  </a:lnTo>
                  <a:lnTo>
                    <a:pt x="0" y="261620"/>
                  </a:lnTo>
                  <a:lnTo>
                    <a:pt x="261620" y="0"/>
                  </a:lnTo>
                  <a:close/>
                </a:path>
              </a:pathLst>
            </a:custGeom>
            <a:solidFill>
              <a:srgbClr val="306192"/>
            </a:solidFill>
          </p:spPr>
          <p:txBody>
            <a:bodyPr wrap="square" lIns="0" tIns="0" rIns="0" bIns="0" rtlCol="0"/>
            <a:lstStyle/>
            <a:p>
              <a:endParaRPr/>
            </a:p>
          </p:txBody>
        </p:sp>
        <p:pic>
          <p:nvPicPr>
            <p:cNvPr id="165" name="object 165"/>
            <p:cNvPicPr/>
            <p:nvPr/>
          </p:nvPicPr>
          <p:blipFill>
            <a:blip r:embed="rId3" cstate="print"/>
            <a:stretch>
              <a:fillRect/>
            </a:stretch>
          </p:blipFill>
          <p:spPr>
            <a:xfrm>
              <a:off x="535940" y="303529"/>
              <a:ext cx="208280" cy="208280"/>
            </a:xfrm>
            <a:prstGeom prst="rect">
              <a:avLst/>
            </a:prstGeom>
          </p:spPr>
        </p:pic>
      </p:grpSp>
      <p:sp>
        <p:nvSpPr>
          <p:cNvPr id="166" name="object 166"/>
          <p:cNvSpPr txBox="1">
            <a:spLocks noGrp="1"/>
          </p:cNvSpPr>
          <p:nvPr>
            <p:ph type="title"/>
          </p:nvPr>
        </p:nvSpPr>
        <p:spPr>
          <a:xfrm>
            <a:off x="2059940" y="303529"/>
            <a:ext cx="8072120" cy="592470"/>
          </a:xfrm>
          <a:prstGeom prst="rect">
            <a:avLst/>
          </a:prstGeom>
          <a:solidFill>
            <a:srgbClr val="7F7F7F">
              <a:alpha val="50000"/>
            </a:srgbClr>
          </a:solidFill>
          <a:ln w="9344">
            <a:solidFill>
              <a:srgbClr val="4C4C4C"/>
            </a:solidFill>
          </a:ln>
        </p:spPr>
        <p:txBody>
          <a:bodyPr vert="horz" wrap="square" lIns="0" tIns="99060" rIns="0" bIns="0" numCol="1" rtlCol="0" anchor="t" anchorCtr="0" compatLnSpc="1">
            <a:prstTxWarp prst="textNoShape">
              <a:avLst/>
            </a:prstTxWarp>
            <a:spAutoFit/>
          </a:bodyPr>
          <a:lstStyle/>
          <a:p>
            <a:pPr marL="107950">
              <a:spcBef>
                <a:spcPts val="780"/>
              </a:spcBef>
            </a:pPr>
            <a:r>
              <a:rPr dirty="0"/>
              <a:t>Factors</a:t>
            </a:r>
            <a:r>
              <a:rPr spc="-10" dirty="0"/>
              <a:t> </a:t>
            </a:r>
            <a:r>
              <a:rPr dirty="0"/>
              <a:t>Influencing</a:t>
            </a:r>
            <a:r>
              <a:rPr spc="5" dirty="0"/>
              <a:t> </a:t>
            </a:r>
            <a:r>
              <a:rPr dirty="0"/>
              <a:t>the</a:t>
            </a:r>
            <a:r>
              <a:rPr spc="-15" dirty="0"/>
              <a:t> </a:t>
            </a:r>
            <a:r>
              <a:rPr dirty="0"/>
              <a:t>Quality</a:t>
            </a:r>
            <a:r>
              <a:rPr spc="-5" dirty="0"/>
              <a:t> </a:t>
            </a:r>
            <a:r>
              <a:rPr dirty="0"/>
              <a:t>of</a:t>
            </a:r>
            <a:r>
              <a:rPr spc="-5" dirty="0"/>
              <a:t> Estimates</a:t>
            </a:r>
            <a:endParaRPr/>
          </a:p>
        </p:txBody>
      </p:sp>
      <p:pic>
        <p:nvPicPr>
          <p:cNvPr id="167" name="object 167"/>
          <p:cNvPicPr/>
          <p:nvPr/>
        </p:nvPicPr>
        <p:blipFill>
          <a:blip r:embed="rId4" cstate="print"/>
          <a:stretch>
            <a:fillRect/>
          </a:stretch>
        </p:blipFill>
        <p:spPr>
          <a:xfrm>
            <a:off x="2147977" y="1464717"/>
            <a:ext cx="7991294" cy="4689294"/>
          </a:xfrm>
          <a:prstGeom prst="rect">
            <a:avLst/>
          </a:prstGeom>
        </p:spPr>
      </p:pic>
      <p:sp>
        <p:nvSpPr>
          <p:cNvPr id="168" name="object 168"/>
          <p:cNvSpPr txBox="1"/>
          <p:nvPr/>
        </p:nvSpPr>
        <p:spPr>
          <a:xfrm>
            <a:off x="5379720" y="3597909"/>
            <a:ext cx="1466850" cy="756920"/>
          </a:xfrm>
          <a:prstGeom prst="rect">
            <a:avLst/>
          </a:prstGeom>
        </p:spPr>
        <p:txBody>
          <a:bodyPr vert="horz" wrap="square" lIns="0" tIns="12700" rIns="0" bIns="0" rtlCol="0">
            <a:spAutoFit/>
          </a:bodyPr>
          <a:lstStyle/>
          <a:p>
            <a:pPr marL="12700" marR="5080" indent="16510">
              <a:spcBef>
                <a:spcPts val="100"/>
              </a:spcBef>
            </a:pPr>
            <a:r>
              <a:rPr sz="2400" b="1" dirty="0">
                <a:solidFill>
                  <a:srgbClr val="FFFFEE"/>
                </a:solidFill>
                <a:latin typeface="Arial"/>
                <a:cs typeface="Arial"/>
              </a:rPr>
              <a:t>Quality </a:t>
            </a:r>
            <a:r>
              <a:rPr sz="2400" b="1" spc="-5" dirty="0">
                <a:solidFill>
                  <a:srgbClr val="FFFFEE"/>
                </a:solidFill>
                <a:latin typeface="Arial"/>
                <a:cs typeface="Arial"/>
              </a:rPr>
              <a:t>of </a:t>
            </a:r>
            <a:r>
              <a:rPr sz="2400" b="1" spc="-655" dirty="0">
                <a:solidFill>
                  <a:srgbClr val="FFFFEE"/>
                </a:solidFill>
                <a:latin typeface="Arial"/>
                <a:cs typeface="Arial"/>
              </a:rPr>
              <a:t> </a:t>
            </a:r>
            <a:r>
              <a:rPr sz="2400" b="1" dirty="0">
                <a:solidFill>
                  <a:srgbClr val="FFFFEE"/>
                </a:solidFill>
                <a:latin typeface="Arial"/>
                <a:cs typeface="Arial"/>
              </a:rPr>
              <a:t>E</a:t>
            </a:r>
            <a:r>
              <a:rPr sz="2400" b="1" spc="-10" dirty="0">
                <a:solidFill>
                  <a:srgbClr val="FFFFEE"/>
                </a:solidFill>
                <a:latin typeface="Arial"/>
                <a:cs typeface="Arial"/>
              </a:rPr>
              <a:t>s</a:t>
            </a:r>
            <a:r>
              <a:rPr sz="2400" b="1" dirty="0">
                <a:solidFill>
                  <a:srgbClr val="FFFFEE"/>
                </a:solidFill>
                <a:latin typeface="Arial"/>
                <a:cs typeface="Arial"/>
              </a:rPr>
              <a:t>t</a:t>
            </a:r>
            <a:r>
              <a:rPr sz="2400" b="1" spc="10" dirty="0">
                <a:solidFill>
                  <a:srgbClr val="FFFFEE"/>
                </a:solidFill>
                <a:latin typeface="Arial"/>
                <a:cs typeface="Arial"/>
              </a:rPr>
              <a:t>i</a:t>
            </a:r>
            <a:r>
              <a:rPr sz="2400" b="1" spc="-5" dirty="0">
                <a:solidFill>
                  <a:srgbClr val="FFFFEE"/>
                </a:solidFill>
                <a:latin typeface="Arial"/>
                <a:cs typeface="Arial"/>
              </a:rPr>
              <a:t>m</a:t>
            </a:r>
            <a:r>
              <a:rPr sz="2400" b="1" spc="-10" dirty="0">
                <a:solidFill>
                  <a:srgbClr val="FFFFEE"/>
                </a:solidFill>
                <a:latin typeface="Arial"/>
                <a:cs typeface="Arial"/>
              </a:rPr>
              <a:t>a</a:t>
            </a:r>
            <a:r>
              <a:rPr sz="2400" b="1" spc="10" dirty="0">
                <a:solidFill>
                  <a:srgbClr val="FFFFEE"/>
                </a:solidFill>
                <a:latin typeface="Arial"/>
                <a:cs typeface="Arial"/>
              </a:rPr>
              <a:t>t</a:t>
            </a:r>
            <a:r>
              <a:rPr sz="2400" b="1" spc="-10" dirty="0">
                <a:solidFill>
                  <a:srgbClr val="FFFFEE"/>
                </a:solidFill>
                <a:latin typeface="Arial"/>
                <a:cs typeface="Arial"/>
              </a:rPr>
              <a:t>e</a:t>
            </a:r>
            <a:r>
              <a:rPr sz="2400" b="1" dirty="0">
                <a:solidFill>
                  <a:srgbClr val="FFFFEE"/>
                </a:solidFill>
                <a:latin typeface="Arial"/>
                <a:cs typeface="Arial"/>
              </a:rPr>
              <a:t>s</a:t>
            </a:r>
            <a:endParaRPr sz="2400">
              <a:latin typeface="Arial"/>
              <a:cs typeface="Arial"/>
            </a:endParaRPr>
          </a:p>
        </p:txBody>
      </p:sp>
      <p:sp>
        <p:nvSpPr>
          <p:cNvPr id="169" name="object 169"/>
          <p:cNvSpPr txBox="1"/>
          <p:nvPr/>
        </p:nvSpPr>
        <p:spPr>
          <a:xfrm>
            <a:off x="8153401" y="2575559"/>
            <a:ext cx="858519" cy="513080"/>
          </a:xfrm>
          <a:prstGeom prst="rect">
            <a:avLst/>
          </a:prstGeom>
        </p:spPr>
        <p:txBody>
          <a:bodyPr vert="horz" wrap="square" lIns="0" tIns="12700" rIns="0" bIns="0" rtlCol="0">
            <a:spAutoFit/>
          </a:bodyPr>
          <a:lstStyle/>
          <a:p>
            <a:pPr marL="12700" marR="5080" indent="72390">
              <a:spcBef>
                <a:spcPts val="100"/>
              </a:spcBef>
            </a:pPr>
            <a:r>
              <a:rPr sz="1600" b="1" spc="-5" dirty="0">
                <a:solidFill>
                  <a:srgbClr val="FFFFEE"/>
                </a:solidFill>
                <a:latin typeface="Arial"/>
                <a:cs typeface="Arial"/>
              </a:rPr>
              <a:t>Project </a:t>
            </a:r>
            <a:r>
              <a:rPr sz="1600" b="1" dirty="0">
                <a:solidFill>
                  <a:srgbClr val="FFFFEE"/>
                </a:solidFill>
                <a:latin typeface="Arial"/>
                <a:cs typeface="Arial"/>
              </a:rPr>
              <a:t> </a:t>
            </a:r>
            <a:r>
              <a:rPr sz="1600" b="1" spc="-10" dirty="0">
                <a:solidFill>
                  <a:srgbClr val="FFFFEE"/>
                </a:solidFill>
                <a:latin typeface="Arial"/>
                <a:cs typeface="Arial"/>
              </a:rPr>
              <a:t>Du</a:t>
            </a:r>
            <a:r>
              <a:rPr sz="1600" b="1" spc="5" dirty="0">
                <a:solidFill>
                  <a:srgbClr val="FFFFEE"/>
                </a:solidFill>
                <a:latin typeface="Arial"/>
                <a:cs typeface="Arial"/>
              </a:rPr>
              <a:t>r</a:t>
            </a:r>
            <a:r>
              <a:rPr sz="1600" b="1" spc="-5" dirty="0">
                <a:solidFill>
                  <a:srgbClr val="FFFFEE"/>
                </a:solidFill>
                <a:latin typeface="Arial"/>
                <a:cs typeface="Arial"/>
              </a:rPr>
              <a:t>a</a:t>
            </a:r>
            <a:r>
              <a:rPr sz="1600" b="1" spc="-15" dirty="0">
                <a:solidFill>
                  <a:srgbClr val="FFFFEE"/>
                </a:solidFill>
                <a:latin typeface="Arial"/>
                <a:cs typeface="Arial"/>
              </a:rPr>
              <a:t>t</a:t>
            </a:r>
            <a:r>
              <a:rPr sz="1600" b="1" spc="5" dirty="0">
                <a:solidFill>
                  <a:srgbClr val="FFFFEE"/>
                </a:solidFill>
                <a:latin typeface="Arial"/>
                <a:cs typeface="Arial"/>
              </a:rPr>
              <a:t>i</a:t>
            </a:r>
            <a:r>
              <a:rPr sz="1600" b="1" spc="-10" dirty="0">
                <a:solidFill>
                  <a:srgbClr val="FFFFEE"/>
                </a:solidFill>
                <a:latin typeface="Arial"/>
                <a:cs typeface="Arial"/>
              </a:rPr>
              <a:t>o</a:t>
            </a:r>
            <a:r>
              <a:rPr sz="1600" b="1" dirty="0">
                <a:solidFill>
                  <a:srgbClr val="FFFFEE"/>
                </a:solidFill>
                <a:latin typeface="Arial"/>
                <a:cs typeface="Arial"/>
              </a:rPr>
              <a:t>n</a:t>
            </a:r>
            <a:endParaRPr sz="1600">
              <a:latin typeface="Arial"/>
              <a:cs typeface="Arial"/>
            </a:endParaRPr>
          </a:p>
        </p:txBody>
      </p:sp>
      <p:sp>
        <p:nvSpPr>
          <p:cNvPr id="170" name="object 170"/>
          <p:cNvSpPr txBox="1"/>
          <p:nvPr/>
        </p:nvSpPr>
        <p:spPr>
          <a:xfrm>
            <a:off x="8389620" y="4119879"/>
            <a:ext cx="690245" cy="269240"/>
          </a:xfrm>
          <a:prstGeom prst="rect">
            <a:avLst/>
          </a:prstGeom>
        </p:spPr>
        <p:txBody>
          <a:bodyPr vert="horz" wrap="square" lIns="0" tIns="12700" rIns="0" bIns="0" rtlCol="0">
            <a:spAutoFit/>
          </a:bodyPr>
          <a:lstStyle/>
          <a:p>
            <a:pPr marL="12700">
              <a:spcBef>
                <a:spcPts val="100"/>
              </a:spcBef>
            </a:pPr>
            <a:r>
              <a:rPr sz="1600" b="1" dirty="0">
                <a:solidFill>
                  <a:srgbClr val="FFFFEE"/>
                </a:solidFill>
                <a:latin typeface="Arial"/>
                <a:cs typeface="Arial"/>
              </a:rPr>
              <a:t>P</a:t>
            </a:r>
            <a:r>
              <a:rPr sz="1600" b="1" spc="-10" dirty="0">
                <a:solidFill>
                  <a:srgbClr val="FFFFEE"/>
                </a:solidFill>
                <a:latin typeface="Arial"/>
                <a:cs typeface="Arial"/>
              </a:rPr>
              <a:t>e</a:t>
            </a:r>
            <a:r>
              <a:rPr sz="1600" b="1" dirty="0">
                <a:solidFill>
                  <a:srgbClr val="FFFFEE"/>
                </a:solidFill>
                <a:latin typeface="Arial"/>
                <a:cs typeface="Arial"/>
              </a:rPr>
              <a:t>o</a:t>
            </a:r>
            <a:r>
              <a:rPr sz="1600" b="1" spc="-10" dirty="0">
                <a:solidFill>
                  <a:srgbClr val="FFFFEE"/>
                </a:solidFill>
                <a:latin typeface="Arial"/>
                <a:cs typeface="Arial"/>
              </a:rPr>
              <a:t>p</a:t>
            </a:r>
            <a:r>
              <a:rPr sz="1600" b="1" spc="-5" dirty="0">
                <a:solidFill>
                  <a:srgbClr val="FFFFEE"/>
                </a:solidFill>
                <a:latin typeface="Arial"/>
                <a:cs typeface="Arial"/>
              </a:rPr>
              <a:t>l</a:t>
            </a:r>
            <a:r>
              <a:rPr sz="1600" b="1" dirty="0">
                <a:solidFill>
                  <a:srgbClr val="FFFFEE"/>
                </a:solidFill>
                <a:latin typeface="Arial"/>
                <a:cs typeface="Arial"/>
              </a:rPr>
              <a:t>e</a:t>
            </a:r>
            <a:endParaRPr sz="1600">
              <a:latin typeface="Arial"/>
              <a:cs typeface="Arial"/>
            </a:endParaRPr>
          </a:p>
        </p:txBody>
      </p:sp>
      <p:sp>
        <p:nvSpPr>
          <p:cNvPr id="171" name="object 171"/>
          <p:cNvSpPr txBox="1"/>
          <p:nvPr/>
        </p:nvSpPr>
        <p:spPr>
          <a:xfrm>
            <a:off x="6979920" y="5293360"/>
            <a:ext cx="1680210" cy="511809"/>
          </a:xfrm>
          <a:prstGeom prst="rect">
            <a:avLst/>
          </a:prstGeom>
        </p:spPr>
        <p:txBody>
          <a:bodyPr vert="horz" wrap="square" lIns="0" tIns="21590" rIns="0" bIns="0" rtlCol="0">
            <a:spAutoFit/>
          </a:bodyPr>
          <a:lstStyle/>
          <a:p>
            <a:pPr marL="12700" marR="5080" indent="5080">
              <a:lnSpc>
                <a:spcPts val="1910"/>
              </a:lnSpc>
              <a:spcBef>
                <a:spcPts val="170"/>
              </a:spcBef>
            </a:pPr>
            <a:r>
              <a:rPr sz="1600" b="1" spc="-5" dirty="0">
                <a:solidFill>
                  <a:srgbClr val="FFFFEE"/>
                </a:solidFill>
                <a:latin typeface="Arial"/>
                <a:cs typeface="Arial"/>
              </a:rPr>
              <a:t>Project</a:t>
            </a:r>
            <a:r>
              <a:rPr sz="1600" b="1" spc="-80" dirty="0">
                <a:solidFill>
                  <a:srgbClr val="FFFFEE"/>
                </a:solidFill>
                <a:latin typeface="Arial"/>
                <a:cs typeface="Arial"/>
              </a:rPr>
              <a:t> </a:t>
            </a:r>
            <a:r>
              <a:rPr sz="1600" b="1" spc="-5" dirty="0">
                <a:solidFill>
                  <a:srgbClr val="FFFFEE"/>
                </a:solidFill>
                <a:latin typeface="Arial"/>
                <a:cs typeface="Arial"/>
              </a:rPr>
              <a:t>Structure </a:t>
            </a:r>
            <a:r>
              <a:rPr sz="1600" b="1" spc="-430" dirty="0">
                <a:solidFill>
                  <a:srgbClr val="FFFFEE"/>
                </a:solidFill>
                <a:latin typeface="Arial"/>
                <a:cs typeface="Arial"/>
              </a:rPr>
              <a:t> </a:t>
            </a:r>
            <a:r>
              <a:rPr sz="1600" b="1" spc="-5" dirty="0">
                <a:solidFill>
                  <a:srgbClr val="FFFFEE"/>
                </a:solidFill>
                <a:latin typeface="Arial"/>
                <a:cs typeface="Arial"/>
              </a:rPr>
              <a:t>and</a:t>
            </a:r>
            <a:r>
              <a:rPr sz="1600" b="1" spc="-95" dirty="0">
                <a:solidFill>
                  <a:srgbClr val="FFFFEE"/>
                </a:solidFill>
                <a:latin typeface="Arial"/>
                <a:cs typeface="Arial"/>
              </a:rPr>
              <a:t> </a:t>
            </a:r>
            <a:r>
              <a:rPr sz="1600" b="1" spc="-5" dirty="0">
                <a:solidFill>
                  <a:srgbClr val="FFFFEE"/>
                </a:solidFill>
                <a:latin typeface="Arial"/>
                <a:cs typeface="Arial"/>
              </a:rPr>
              <a:t>Organization</a:t>
            </a:r>
            <a:endParaRPr sz="1600">
              <a:latin typeface="Arial"/>
              <a:cs typeface="Arial"/>
            </a:endParaRPr>
          </a:p>
        </p:txBody>
      </p:sp>
      <p:sp>
        <p:nvSpPr>
          <p:cNvPr id="172" name="object 172"/>
          <p:cNvSpPr txBox="1"/>
          <p:nvPr/>
        </p:nvSpPr>
        <p:spPr>
          <a:xfrm>
            <a:off x="3803650" y="5293360"/>
            <a:ext cx="982980" cy="511809"/>
          </a:xfrm>
          <a:prstGeom prst="rect">
            <a:avLst/>
          </a:prstGeom>
        </p:spPr>
        <p:txBody>
          <a:bodyPr vert="horz" wrap="square" lIns="0" tIns="21590" rIns="0" bIns="0" rtlCol="0">
            <a:spAutoFit/>
          </a:bodyPr>
          <a:lstStyle/>
          <a:p>
            <a:pPr marL="12700" marR="5080" indent="80010">
              <a:lnSpc>
                <a:spcPts val="1910"/>
              </a:lnSpc>
              <a:spcBef>
                <a:spcPts val="170"/>
              </a:spcBef>
            </a:pPr>
            <a:r>
              <a:rPr sz="1600" b="1" spc="-5" dirty="0">
                <a:solidFill>
                  <a:srgbClr val="FFFFEE"/>
                </a:solidFill>
                <a:latin typeface="Arial"/>
                <a:cs typeface="Arial"/>
              </a:rPr>
              <a:t>Padding </a:t>
            </a:r>
            <a:r>
              <a:rPr sz="1600" b="1" dirty="0">
                <a:solidFill>
                  <a:srgbClr val="FFFFEE"/>
                </a:solidFill>
                <a:latin typeface="Arial"/>
                <a:cs typeface="Arial"/>
              </a:rPr>
              <a:t> E</a:t>
            </a:r>
            <a:r>
              <a:rPr sz="1600" b="1" spc="-5" dirty="0">
                <a:solidFill>
                  <a:srgbClr val="FFFFEE"/>
                </a:solidFill>
                <a:latin typeface="Arial"/>
                <a:cs typeface="Arial"/>
              </a:rPr>
              <a:t>s</a:t>
            </a:r>
            <a:r>
              <a:rPr sz="1600" b="1" spc="-15" dirty="0">
                <a:solidFill>
                  <a:srgbClr val="FFFFEE"/>
                </a:solidFill>
                <a:latin typeface="Arial"/>
                <a:cs typeface="Arial"/>
              </a:rPr>
              <a:t>t</a:t>
            </a:r>
            <a:r>
              <a:rPr sz="1600" b="1" spc="5" dirty="0">
                <a:solidFill>
                  <a:srgbClr val="FFFFEE"/>
                </a:solidFill>
                <a:latin typeface="Arial"/>
                <a:cs typeface="Arial"/>
              </a:rPr>
              <a:t>i</a:t>
            </a:r>
            <a:r>
              <a:rPr sz="1600" b="1" spc="-15" dirty="0">
                <a:solidFill>
                  <a:srgbClr val="FFFFEE"/>
                </a:solidFill>
                <a:latin typeface="Arial"/>
                <a:cs typeface="Arial"/>
              </a:rPr>
              <a:t>m</a:t>
            </a:r>
            <a:r>
              <a:rPr sz="1600" b="1" spc="-5" dirty="0">
                <a:solidFill>
                  <a:srgbClr val="FFFFEE"/>
                </a:solidFill>
                <a:latin typeface="Arial"/>
                <a:cs typeface="Arial"/>
              </a:rPr>
              <a:t>ates</a:t>
            </a:r>
            <a:endParaRPr sz="1600">
              <a:latin typeface="Arial"/>
              <a:cs typeface="Arial"/>
            </a:endParaRPr>
          </a:p>
        </p:txBody>
      </p:sp>
      <p:sp>
        <p:nvSpPr>
          <p:cNvPr id="173" name="object 173"/>
          <p:cNvSpPr txBox="1"/>
          <p:nvPr/>
        </p:nvSpPr>
        <p:spPr>
          <a:xfrm>
            <a:off x="2844800" y="3997959"/>
            <a:ext cx="1263650" cy="513080"/>
          </a:xfrm>
          <a:prstGeom prst="rect">
            <a:avLst/>
          </a:prstGeom>
        </p:spPr>
        <p:txBody>
          <a:bodyPr vert="horz" wrap="square" lIns="0" tIns="12700" rIns="0" bIns="0" rtlCol="0">
            <a:spAutoFit/>
          </a:bodyPr>
          <a:lstStyle/>
          <a:p>
            <a:pPr marL="276225" marR="5080" indent="-264160">
              <a:spcBef>
                <a:spcPts val="100"/>
              </a:spcBef>
            </a:pPr>
            <a:r>
              <a:rPr sz="1600" b="1" spc="-5" dirty="0">
                <a:solidFill>
                  <a:srgbClr val="FFFFEE"/>
                </a:solidFill>
                <a:latin typeface="Arial"/>
                <a:cs typeface="Arial"/>
              </a:rPr>
              <a:t>Or</a:t>
            </a:r>
            <a:r>
              <a:rPr sz="1600" b="1" spc="-10" dirty="0">
                <a:solidFill>
                  <a:srgbClr val="FFFFEE"/>
                </a:solidFill>
                <a:latin typeface="Arial"/>
                <a:cs typeface="Arial"/>
              </a:rPr>
              <a:t>g</a:t>
            </a:r>
            <a:r>
              <a:rPr sz="1600" b="1" spc="-5" dirty="0">
                <a:solidFill>
                  <a:srgbClr val="FFFFEE"/>
                </a:solidFill>
                <a:latin typeface="Arial"/>
                <a:cs typeface="Arial"/>
              </a:rPr>
              <a:t>a</a:t>
            </a:r>
            <a:r>
              <a:rPr sz="1600" b="1" spc="-10" dirty="0">
                <a:solidFill>
                  <a:srgbClr val="FFFFEE"/>
                </a:solidFill>
                <a:latin typeface="Arial"/>
                <a:cs typeface="Arial"/>
              </a:rPr>
              <a:t>n</a:t>
            </a:r>
            <a:r>
              <a:rPr sz="1600" b="1" spc="5" dirty="0">
                <a:solidFill>
                  <a:srgbClr val="FFFFEE"/>
                </a:solidFill>
                <a:latin typeface="Arial"/>
                <a:cs typeface="Arial"/>
              </a:rPr>
              <a:t>i</a:t>
            </a:r>
            <a:r>
              <a:rPr sz="1600" b="1" dirty="0">
                <a:solidFill>
                  <a:srgbClr val="FFFFEE"/>
                </a:solidFill>
                <a:latin typeface="Arial"/>
                <a:cs typeface="Arial"/>
              </a:rPr>
              <a:t>za</a:t>
            </a:r>
            <a:r>
              <a:rPr sz="1600" b="1" spc="-5" dirty="0">
                <a:solidFill>
                  <a:srgbClr val="FFFFEE"/>
                </a:solidFill>
                <a:latin typeface="Arial"/>
                <a:cs typeface="Arial"/>
              </a:rPr>
              <a:t>ti</a:t>
            </a:r>
            <a:r>
              <a:rPr sz="1600" b="1" spc="-10" dirty="0">
                <a:solidFill>
                  <a:srgbClr val="FFFFEE"/>
                </a:solidFill>
                <a:latin typeface="Arial"/>
                <a:cs typeface="Arial"/>
              </a:rPr>
              <a:t>o</a:t>
            </a:r>
            <a:r>
              <a:rPr sz="1600" b="1" dirty="0">
                <a:solidFill>
                  <a:srgbClr val="FFFFEE"/>
                </a:solidFill>
                <a:latin typeface="Arial"/>
                <a:cs typeface="Arial"/>
              </a:rPr>
              <a:t>n  </a:t>
            </a:r>
            <a:r>
              <a:rPr sz="1600" b="1" spc="-5" dirty="0">
                <a:solidFill>
                  <a:srgbClr val="FFFFEE"/>
                </a:solidFill>
                <a:latin typeface="Arial"/>
                <a:cs typeface="Arial"/>
              </a:rPr>
              <a:t>Culture</a:t>
            </a:r>
            <a:endParaRPr sz="1600">
              <a:latin typeface="Arial"/>
              <a:cs typeface="Arial"/>
            </a:endParaRPr>
          </a:p>
        </p:txBody>
      </p:sp>
      <p:sp>
        <p:nvSpPr>
          <p:cNvPr id="174" name="object 174"/>
          <p:cNvSpPr txBox="1"/>
          <p:nvPr/>
        </p:nvSpPr>
        <p:spPr>
          <a:xfrm>
            <a:off x="2621281" y="2575559"/>
            <a:ext cx="1824355" cy="513080"/>
          </a:xfrm>
          <a:prstGeom prst="rect">
            <a:avLst/>
          </a:prstGeom>
        </p:spPr>
        <p:txBody>
          <a:bodyPr vert="horz" wrap="square" lIns="0" tIns="12700" rIns="0" bIns="0" rtlCol="0">
            <a:spAutoFit/>
          </a:bodyPr>
          <a:lstStyle/>
          <a:p>
            <a:pPr marL="546100" marR="5080" indent="-533400">
              <a:spcBef>
                <a:spcPts val="100"/>
              </a:spcBef>
            </a:pPr>
            <a:r>
              <a:rPr sz="1600" b="1" spc="-10" dirty="0">
                <a:solidFill>
                  <a:srgbClr val="FFFFEE"/>
                </a:solidFill>
                <a:latin typeface="Arial"/>
                <a:cs typeface="Arial"/>
              </a:rPr>
              <a:t>Other (Nonproject) </a:t>
            </a:r>
            <a:r>
              <a:rPr sz="1600" b="1" spc="-430" dirty="0">
                <a:solidFill>
                  <a:srgbClr val="FFFFEE"/>
                </a:solidFill>
                <a:latin typeface="Arial"/>
                <a:cs typeface="Arial"/>
              </a:rPr>
              <a:t> </a:t>
            </a:r>
            <a:r>
              <a:rPr sz="1600" b="1" spc="-10" dirty="0">
                <a:solidFill>
                  <a:srgbClr val="FFFFEE"/>
                </a:solidFill>
                <a:latin typeface="Arial"/>
                <a:cs typeface="Arial"/>
              </a:rPr>
              <a:t>Factors</a:t>
            </a:r>
            <a:endParaRPr sz="1600">
              <a:latin typeface="Arial"/>
              <a:cs typeface="Arial"/>
            </a:endParaRPr>
          </a:p>
        </p:txBody>
      </p:sp>
      <p:sp>
        <p:nvSpPr>
          <p:cNvPr id="175" name="object 175"/>
          <p:cNvSpPr txBox="1"/>
          <p:nvPr/>
        </p:nvSpPr>
        <p:spPr>
          <a:xfrm>
            <a:off x="5621021" y="1706879"/>
            <a:ext cx="993775" cy="574040"/>
          </a:xfrm>
          <a:prstGeom prst="rect">
            <a:avLst/>
          </a:prstGeom>
        </p:spPr>
        <p:txBody>
          <a:bodyPr vert="horz" wrap="square" lIns="0" tIns="12700" rIns="0" bIns="0" rtlCol="0">
            <a:spAutoFit/>
          </a:bodyPr>
          <a:lstStyle/>
          <a:p>
            <a:pPr marL="70485" marR="5080" indent="-58419">
              <a:spcBef>
                <a:spcPts val="100"/>
              </a:spcBef>
            </a:pPr>
            <a:r>
              <a:rPr b="1" dirty="0">
                <a:solidFill>
                  <a:srgbClr val="FFFFEE"/>
                </a:solidFill>
                <a:latin typeface="Arial"/>
                <a:cs typeface="Arial"/>
              </a:rPr>
              <a:t>Pl</a:t>
            </a:r>
            <a:r>
              <a:rPr b="1" spc="-5" dirty="0">
                <a:solidFill>
                  <a:srgbClr val="FFFFEE"/>
                </a:solidFill>
                <a:latin typeface="Arial"/>
                <a:cs typeface="Arial"/>
              </a:rPr>
              <a:t>a</a:t>
            </a:r>
            <a:r>
              <a:rPr b="1" dirty="0">
                <a:solidFill>
                  <a:srgbClr val="FFFFEE"/>
                </a:solidFill>
                <a:latin typeface="Arial"/>
                <a:cs typeface="Arial"/>
              </a:rPr>
              <a:t>n</a:t>
            </a:r>
            <a:r>
              <a:rPr b="1" spc="10" dirty="0">
                <a:solidFill>
                  <a:srgbClr val="FFFFEE"/>
                </a:solidFill>
                <a:latin typeface="Arial"/>
                <a:cs typeface="Arial"/>
              </a:rPr>
              <a:t>n</a:t>
            </a:r>
            <a:r>
              <a:rPr b="1" dirty="0">
                <a:solidFill>
                  <a:srgbClr val="FFFFEE"/>
                </a:solidFill>
                <a:latin typeface="Arial"/>
                <a:cs typeface="Arial"/>
              </a:rPr>
              <a:t>i</a:t>
            </a:r>
            <a:r>
              <a:rPr b="1" spc="10" dirty="0">
                <a:solidFill>
                  <a:srgbClr val="FFFFEE"/>
                </a:solidFill>
                <a:latin typeface="Arial"/>
                <a:cs typeface="Arial"/>
              </a:rPr>
              <a:t>n</a:t>
            </a:r>
            <a:r>
              <a:rPr b="1" dirty="0">
                <a:solidFill>
                  <a:srgbClr val="FFFFEE"/>
                </a:solidFill>
                <a:latin typeface="Arial"/>
                <a:cs typeface="Arial"/>
              </a:rPr>
              <a:t>g  </a:t>
            </a:r>
            <a:r>
              <a:rPr b="1" spc="-5" dirty="0">
                <a:solidFill>
                  <a:srgbClr val="FFFFEE"/>
                </a:solidFill>
                <a:latin typeface="Arial"/>
                <a:cs typeface="Arial"/>
              </a:rPr>
              <a:t>Horizon</a:t>
            </a:r>
            <a:endParaRPr>
              <a:latin typeface="Arial"/>
              <a:cs typeface="Arial"/>
            </a:endParaRPr>
          </a:p>
        </p:txBody>
      </p:sp>
      <p:pic>
        <p:nvPicPr>
          <p:cNvPr id="176" name="Graphic 21">
            <a:extLst>
              <a:ext uri="{FF2B5EF4-FFF2-40B4-BE49-F238E27FC236}">
                <a16:creationId xmlns:a16="http://schemas.microsoft.com/office/drawing/2014/main" id="{C11A826D-2FF8-2841-C69F-6F942ED16BB6}"/>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1115" y="157949"/>
            <a:ext cx="1131763" cy="78444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0D511C5E-EDC0-09C1-5683-F80D2871E76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92490" y="0"/>
            <a:ext cx="1131763" cy="569838"/>
          </a:xfrm>
          <a:prstGeom prst="rect">
            <a:avLst/>
          </a:prstGeom>
        </p:spPr>
      </p:pic>
      <p:graphicFrame>
        <p:nvGraphicFramePr>
          <p:cNvPr id="5" name="Table 4">
            <a:extLst>
              <a:ext uri="{FF2B5EF4-FFF2-40B4-BE49-F238E27FC236}">
                <a16:creationId xmlns:a16="http://schemas.microsoft.com/office/drawing/2014/main" id="{40FD1129-95DD-6AAA-191B-7E1BA8C7447A}"/>
              </a:ext>
            </a:extLst>
          </p:cNvPr>
          <p:cNvGraphicFramePr>
            <a:graphicFrameLocks noGrp="1"/>
          </p:cNvGraphicFramePr>
          <p:nvPr>
            <p:extLst>
              <p:ext uri="{D42A27DB-BD31-4B8C-83A1-F6EECF244321}">
                <p14:modId xmlns:p14="http://schemas.microsoft.com/office/powerpoint/2010/main" val="3090777361"/>
              </p:ext>
            </p:extLst>
          </p:nvPr>
        </p:nvGraphicFramePr>
        <p:xfrm>
          <a:off x="693575" y="550170"/>
          <a:ext cx="10804850" cy="6291072"/>
        </p:xfrm>
        <a:graphic>
          <a:graphicData uri="http://schemas.openxmlformats.org/drawingml/2006/table">
            <a:tbl>
              <a:tblPr/>
              <a:tblGrid>
                <a:gridCol w="5402425">
                  <a:extLst>
                    <a:ext uri="{9D8B030D-6E8A-4147-A177-3AD203B41FA5}">
                      <a16:colId xmlns:a16="http://schemas.microsoft.com/office/drawing/2014/main" val="3758841085"/>
                    </a:ext>
                  </a:extLst>
                </a:gridCol>
                <a:gridCol w="5402425">
                  <a:extLst>
                    <a:ext uri="{9D8B030D-6E8A-4147-A177-3AD203B41FA5}">
                      <a16:colId xmlns:a16="http://schemas.microsoft.com/office/drawing/2014/main" val="1380170222"/>
                    </a:ext>
                  </a:extLst>
                </a:gridCol>
              </a:tblGrid>
              <a:tr h="195072">
                <a:tc>
                  <a:txBody>
                    <a:bodyPr/>
                    <a:lstStyle/>
                    <a:p>
                      <a:r>
                        <a:rPr lang="en-US" sz="1600" b="1" dirty="0"/>
                        <a:t>Factors Influencing the Quality of Estimates</a:t>
                      </a:r>
                      <a:endParaRPr lang="en-US" sz="1600" dirty="0"/>
                    </a:p>
                  </a:txBody>
                  <a:tcPr marL="48768" marR="48768" marT="24384" marB="24384" anchor="ctr">
                    <a:lnL>
                      <a:noFill/>
                    </a:lnL>
                    <a:lnR>
                      <a:noFill/>
                    </a:lnR>
                    <a:lnT>
                      <a:noFill/>
                    </a:lnT>
                    <a:lnB>
                      <a:noFill/>
                    </a:lnB>
                    <a:noFill/>
                  </a:tcPr>
                </a:tc>
                <a:tc>
                  <a:txBody>
                    <a:bodyPr/>
                    <a:lstStyle/>
                    <a:p>
                      <a:pPr algn="r" rtl="1"/>
                      <a:r>
                        <a:rPr lang="ar-EG" sz="1600" b="1" dirty="0"/>
                        <a:t>العوامل المؤثرة على جودة التقديرات</a:t>
                      </a:r>
                      <a:endParaRPr lang="ar-EG" sz="1600" dirty="0"/>
                    </a:p>
                  </a:txBody>
                  <a:tcPr marL="48768" marR="48768" marT="24384" marB="24384" anchor="ctr">
                    <a:lnL>
                      <a:noFill/>
                    </a:lnL>
                    <a:lnR>
                      <a:noFill/>
                    </a:lnR>
                    <a:lnT>
                      <a:noFill/>
                    </a:lnT>
                    <a:lnB>
                      <a:noFill/>
                    </a:lnB>
                    <a:noFill/>
                  </a:tcPr>
                </a:tc>
                <a:extLst>
                  <a:ext uri="{0D108BD9-81ED-4DB2-BD59-A6C34878D82A}">
                    <a16:rowId xmlns:a16="http://schemas.microsoft.com/office/drawing/2014/main" val="1359926652"/>
                  </a:ext>
                </a:extLst>
              </a:tr>
              <a:tr h="1072896">
                <a:tc>
                  <a:txBody>
                    <a:bodyPr/>
                    <a:lstStyle/>
                    <a:p>
                      <a:r>
                        <a:rPr lang="en-US" sz="1600" dirty="0"/>
                        <a:t>A typical statement in the field is the desire to “have a 95 percent probability of meeting time and cost estimates.” Experience is a good starting point for developing time and cost estimates. But experience estimates must almost always be refined by other considerations to reach the 95 percent probability level.</a:t>
                      </a:r>
                    </a:p>
                  </a:txBody>
                  <a:tcPr marL="48768" marR="48768" marT="24384" marB="24384" anchor="ctr">
                    <a:lnL>
                      <a:noFill/>
                    </a:lnL>
                    <a:lnR>
                      <a:noFill/>
                    </a:lnR>
                    <a:lnT>
                      <a:noFill/>
                    </a:lnT>
                    <a:lnB>
                      <a:noFill/>
                    </a:lnB>
                    <a:noFill/>
                  </a:tcPr>
                </a:tc>
                <a:tc>
                  <a:txBody>
                    <a:bodyPr/>
                    <a:lstStyle/>
                    <a:p>
                      <a:pPr algn="r" rtl="1"/>
                      <a:r>
                        <a:rPr lang="ar-EG" sz="1600" dirty="0"/>
                        <a:t>عبارة شائعة في المجال هي الرغبة في "تحقيق احتمالية بنسبة 95٪ للالتزام بتقديرات الوقت والتكلفة." تعتبر الخبرة نقطة انطلاق جيدة لتطوير تقديرات الوقت والتكلفة. ولكن، يجب تنقيح التقديرات المستندة إلى الخبرة بأخذ اعتبارات أخرى في الحسبان للوصول إلى مستوى احتمالية 95٪.</a:t>
                      </a:r>
                    </a:p>
                  </a:txBody>
                  <a:tcPr marL="48768" marR="48768" marT="24384" marB="24384" anchor="ctr">
                    <a:lnL>
                      <a:noFill/>
                    </a:lnL>
                    <a:lnR>
                      <a:noFill/>
                    </a:lnR>
                    <a:lnT>
                      <a:noFill/>
                    </a:lnT>
                    <a:lnB>
                      <a:noFill/>
                    </a:lnB>
                    <a:noFill/>
                  </a:tcPr>
                </a:tc>
                <a:extLst>
                  <a:ext uri="{0D108BD9-81ED-4DB2-BD59-A6C34878D82A}">
                    <a16:rowId xmlns:a16="http://schemas.microsoft.com/office/drawing/2014/main" val="2061811239"/>
                  </a:ext>
                </a:extLst>
              </a:tr>
              <a:tr h="487680">
                <a:tc>
                  <a:txBody>
                    <a:bodyPr/>
                    <a:lstStyle/>
                    <a:p>
                      <a:r>
                        <a:rPr lang="en-US" sz="1600" dirty="0"/>
                        <a:t>Factors related to the uniqueness of the project will have a strong influence on the accuracy of estimates.</a:t>
                      </a:r>
                    </a:p>
                  </a:txBody>
                  <a:tcPr marL="48768" marR="48768" marT="24384" marB="24384" anchor="ctr">
                    <a:lnL>
                      <a:noFill/>
                    </a:lnL>
                    <a:lnR>
                      <a:noFill/>
                    </a:lnR>
                    <a:lnT>
                      <a:noFill/>
                    </a:lnT>
                    <a:lnB>
                      <a:noFill/>
                    </a:lnB>
                    <a:noFill/>
                  </a:tcPr>
                </a:tc>
                <a:tc>
                  <a:txBody>
                    <a:bodyPr/>
                    <a:lstStyle/>
                    <a:p>
                      <a:pPr algn="r" rtl="1"/>
                      <a:r>
                        <a:rPr lang="ar-EG" sz="1600"/>
                        <a:t>العوامل المرتبطة بخصوصية المشروع سيكون لها تأثير قوي على دقة التقديرات.</a:t>
                      </a:r>
                    </a:p>
                  </a:txBody>
                  <a:tcPr marL="48768" marR="48768" marT="24384" marB="24384" anchor="ctr">
                    <a:lnL>
                      <a:noFill/>
                    </a:lnL>
                    <a:lnR>
                      <a:noFill/>
                    </a:lnR>
                    <a:lnT>
                      <a:noFill/>
                    </a:lnT>
                    <a:lnB>
                      <a:noFill/>
                    </a:lnB>
                    <a:noFill/>
                  </a:tcPr>
                </a:tc>
                <a:extLst>
                  <a:ext uri="{0D108BD9-81ED-4DB2-BD59-A6C34878D82A}">
                    <a16:rowId xmlns:a16="http://schemas.microsoft.com/office/drawing/2014/main" val="3659334368"/>
                  </a:ext>
                </a:extLst>
              </a:tr>
              <a:tr h="487680">
                <a:tc>
                  <a:txBody>
                    <a:bodyPr/>
                    <a:lstStyle/>
                    <a:p>
                      <a:r>
                        <a:rPr lang="en-US" sz="1600"/>
                        <a:t>Project, people, and external factors all need to be considered to improve quality of estimates for project times and costs.</a:t>
                      </a:r>
                    </a:p>
                  </a:txBody>
                  <a:tcPr marL="48768" marR="48768" marT="24384" marB="24384" anchor="ctr">
                    <a:lnL>
                      <a:noFill/>
                    </a:lnL>
                    <a:lnR>
                      <a:noFill/>
                    </a:lnR>
                    <a:lnT>
                      <a:noFill/>
                    </a:lnT>
                    <a:lnB>
                      <a:noFill/>
                    </a:lnB>
                    <a:noFill/>
                  </a:tcPr>
                </a:tc>
                <a:tc>
                  <a:txBody>
                    <a:bodyPr/>
                    <a:lstStyle/>
                    <a:p>
                      <a:pPr algn="r" rtl="1"/>
                      <a:r>
                        <a:rPr lang="ar-EG" sz="1600"/>
                        <a:t>يجب أخذ المشروع والأفراد والعوامل الخارجية في الاعتبار لتحسين جودة التقديرات لأوقات وتكاليف المشروع.</a:t>
                      </a:r>
                    </a:p>
                  </a:txBody>
                  <a:tcPr marL="48768" marR="48768" marT="24384" marB="24384" anchor="ctr">
                    <a:lnL>
                      <a:noFill/>
                    </a:lnL>
                    <a:lnR>
                      <a:noFill/>
                    </a:lnR>
                    <a:lnT>
                      <a:noFill/>
                    </a:lnT>
                    <a:lnB>
                      <a:noFill/>
                    </a:lnB>
                    <a:noFill/>
                  </a:tcPr>
                </a:tc>
                <a:extLst>
                  <a:ext uri="{0D108BD9-81ED-4DB2-BD59-A6C34878D82A}">
                    <a16:rowId xmlns:a16="http://schemas.microsoft.com/office/drawing/2014/main" val="1826989671"/>
                  </a:ext>
                </a:extLst>
              </a:tr>
              <a:tr h="195072">
                <a:tc>
                  <a:txBody>
                    <a:bodyPr/>
                    <a:lstStyle/>
                    <a:p>
                      <a:r>
                        <a:rPr lang="en-US" sz="1600" b="1"/>
                        <a:t>1. Planning Horizon</a:t>
                      </a:r>
                      <a:endParaRPr lang="en-US" sz="1600"/>
                    </a:p>
                  </a:txBody>
                  <a:tcPr marL="48768" marR="48768" marT="24384" marB="24384" anchor="ctr">
                    <a:lnL>
                      <a:noFill/>
                    </a:lnL>
                    <a:lnR>
                      <a:noFill/>
                    </a:lnR>
                    <a:lnT>
                      <a:noFill/>
                    </a:lnT>
                    <a:lnB>
                      <a:noFill/>
                    </a:lnB>
                    <a:noFill/>
                  </a:tcPr>
                </a:tc>
                <a:tc>
                  <a:txBody>
                    <a:bodyPr/>
                    <a:lstStyle/>
                    <a:p>
                      <a:pPr algn="r" rtl="1"/>
                      <a:r>
                        <a:rPr lang="ar-EG" sz="1600" b="1"/>
                        <a:t>1. أفق التخطيط</a:t>
                      </a:r>
                      <a:endParaRPr lang="ar-EG" sz="1600"/>
                    </a:p>
                  </a:txBody>
                  <a:tcPr marL="48768" marR="48768" marT="24384" marB="24384" anchor="ctr">
                    <a:lnL>
                      <a:noFill/>
                    </a:lnL>
                    <a:lnR>
                      <a:noFill/>
                    </a:lnR>
                    <a:lnT>
                      <a:noFill/>
                    </a:lnT>
                    <a:lnB>
                      <a:noFill/>
                    </a:lnB>
                    <a:noFill/>
                  </a:tcPr>
                </a:tc>
                <a:extLst>
                  <a:ext uri="{0D108BD9-81ED-4DB2-BD59-A6C34878D82A}">
                    <a16:rowId xmlns:a16="http://schemas.microsoft.com/office/drawing/2014/main" val="753270680"/>
                  </a:ext>
                </a:extLst>
              </a:tr>
              <a:tr h="633984">
                <a:tc>
                  <a:txBody>
                    <a:bodyPr/>
                    <a:lstStyle/>
                    <a:p>
                      <a:r>
                        <a:rPr lang="en-US" sz="1600"/>
                        <a:t>The quality of the estimate depends on the planning horizon; estimates of current events are close to 100 percent accurate but are reduced for more distant events.</a:t>
                      </a:r>
                    </a:p>
                  </a:txBody>
                  <a:tcPr marL="48768" marR="48768" marT="24384" marB="24384" anchor="ctr">
                    <a:lnL>
                      <a:noFill/>
                    </a:lnL>
                    <a:lnR>
                      <a:noFill/>
                    </a:lnR>
                    <a:lnT>
                      <a:noFill/>
                    </a:lnT>
                    <a:lnB>
                      <a:noFill/>
                    </a:lnB>
                    <a:noFill/>
                  </a:tcPr>
                </a:tc>
                <a:tc>
                  <a:txBody>
                    <a:bodyPr/>
                    <a:lstStyle/>
                    <a:p>
                      <a:pPr algn="r" rtl="1"/>
                      <a:r>
                        <a:rPr lang="ar-EG" sz="1600"/>
                        <a:t>تعتمد جودة التقدير على أفق التخطيط؛ تقديرات الأحداث الحالية تكون دقيقة بنسبة قريبة من 100٪، ولكنها تقل للأحداث الأكثر بعدًا.</a:t>
                      </a:r>
                    </a:p>
                  </a:txBody>
                  <a:tcPr marL="48768" marR="48768" marT="24384" marB="24384" anchor="ctr">
                    <a:lnL>
                      <a:noFill/>
                    </a:lnL>
                    <a:lnR>
                      <a:noFill/>
                    </a:lnR>
                    <a:lnT>
                      <a:noFill/>
                    </a:lnT>
                    <a:lnB>
                      <a:noFill/>
                    </a:lnB>
                    <a:noFill/>
                  </a:tcPr>
                </a:tc>
                <a:extLst>
                  <a:ext uri="{0D108BD9-81ED-4DB2-BD59-A6C34878D82A}">
                    <a16:rowId xmlns:a16="http://schemas.microsoft.com/office/drawing/2014/main" val="946513472"/>
                  </a:ext>
                </a:extLst>
              </a:tr>
              <a:tr h="633984">
                <a:tc>
                  <a:txBody>
                    <a:bodyPr/>
                    <a:lstStyle/>
                    <a:p>
                      <a:r>
                        <a:rPr lang="en-US" sz="1600"/>
                        <a:t>For example, cost estimates for a party you are organizing this weekend should be much more accurate than the estimates for a party that will take place in six months.</a:t>
                      </a:r>
                    </a:p>
                  </a:txBody>
                  <a:tcPr marL="48768" marR="48768" marT="24384" marB="24384" anchor="ctr">
                    <a:lnL>
                      <a:noFill/>
                    </a:lnL>
                    <a:lnR>
                      <a:noFill/>
                    </a:lnR>
                    <a:lnT>
                      <a:noFill/>
                    </a:lnT>
                    <a:lnB>
                      <a:noFill/>
                    </a:lnB>
                    <a:noFill/>
                  </a:tcPr>
                </a:tc>
                <a:tc>
                  <a:txBody>
                    <a:bodyPr/>
                    <a:lstStyle/>
                    <a:p>
                      <a:pPr algn="r" rtl="1"/>
                      <a:r>
                        <a:rPr lang="ar-EG" sz="1600"/>
                        <a:t>على سبيل المثال، يجب أن تكون تقديرات تكلفة حفل تنظمه هذا الأسبوع أكثر دقة بكثير من التقديرات لحفل سيُقام بعد ستة أشهر.</a:t>
                      </a:r>
                    </a:p>
                  </a:txBody>
                  <a:tcPr marL="48768" marR="48768" marT="24384" marB="24384" anchor="ctr">
                    <a:lnL>
                      <a:noFill/>
                    </a:lnL>
                    <a:lnR>
                      <a:noFill/>
                    </a:lnR>
                    <a:lnT>
                      <a:noFill/>
                    </a:lnT>
                    <a:lnB>
                      <a:noFill/>
                    </a:lnB>
                    <a:noFill/>
                  </a:tcPr>
                </a:tc>
                <a:extLst>
                  <a:ext uri="{0D108BD9-81ED-4DB2-BD59-A6C34878D82A}">
                    <a16:rowId xmlns:a16="http://schemas.microsoft.com/office/drawing/2014/main" val="3343818037"/>
                  </a:ext>
                </a:extLst>
              </a:tr>
              <a:tr h="633984">
                <a:tc>
                  <a:txBody>
                    <a:bodyPr/>
                    <a:lstStyle/>
                    <a:p>
                      <a:r>
                        <a:rPr lang="en-US" sz="1600"/>
                        <a:t>The accuracy of time and cost estimates should improve as you move from the conceptual phase to the point where individual work packages are defined.</a:t>
                      </a:r>
                    </a:p>
                  </a:txBody>
                  <a:tcPr marL="48768" marR="48768" marT="24384" marB="24384" anchor="ctr">
                    <a:lnL>
                      <a:noFill/>
                    </a:lnL>
                    <a:lnR>
                      <a:noFill/>
                    </a:lnR>
                    <a:lnT>
                      <a:noFill/>
                    </a:lnT>
                    <a:lnB>
                      <a:noFill/>
                    </a:lnB>
                    <a:noFill/>
                  </a:tcPr>
                </a:tc>
                <a:tc>
                  <a:txBody>
                    <a:bodyPr/>
                    <a:lstStyle/>
                    <a:p>
                      <a:pPr algn="r" rtl="1"/>
                      <a:r>
                        <a:rPr lang="ar-EG" sz="1600"/>
                        <a:t>يجب أن تتحسن دقة تقديرات الوقت والتكلفة مع انتقالك من المرحلة المفاهيمية إلى النقطة التي يتم فيها تحديد حزم العمل الفردية.</a:t>
                      </a:r>
                    </a:p>
                  </a:txBody>
                  <a:tcPr marL="48768" marR="48768" marT="24384" marB="24384" anchor="ctr">
                    <a:lnL>
                      <a:noFill/>
                    </a:lnL>
                    <a:lnR>
                      <a:noFill/>
                    </a:lnR>
                    <a:lnT>
                      <a:noFill/>
                    </a:lnT>
                    <a:lnB>
                      <a:noFill/>
                    </a:lnB>
                    <a:noFill/>
                  </a:tcPr>
                </a:tc>
                <a:extLst>
                  <a:ext uri="{0D108BD9-81ED-4DB2-BD59-A6C34878D82A}">
                    <a16:rowId xmlns:a16="http://schemas.microsoft.com/office/drawing/2014/main" val="2261407064"/>
                  </a:ext>
                </a:extLst>
              </a:tr>
              <a:tr h="341376">
                <a:tc>
                  <a:txBody>
                    <a:bodyPr/>
                    <a:lstStyle/>
                    <a:p>
                      <a:r>
                        <a:rPr lang="en-US" sz="1600"/>
                        <a:t>Long-duration projects increase the uncertainty in estimates.</a:t>
                      </a:r>
                    </a:p>
                  </a:txBody>
                  <a:tcPr marL="48768" marR="48768" marT="24384" marB="24384" anchor="ctr">
                    <a:lnL>
                      <a:noFill/>
                    </a:lnL>
                    <a:lnR>
                      <a:noFill/>
                    </a:lnR>
                    <a:lnT>
                      <a:noFill/>
                    </a:lnT>
                    <a:lnB>
                      <a:noFill/>
                    </a:lnB>
                    <a:noFill/>
                  </a:tcPr>
                </a:tc>
                <a:tc>
                  <a:txBody>
                    <a:bodyPr/>
                    <a:lstStyle/>
                    <a:p>
                      <a:pPr algn="r" rtl="1"/>
                      <a:r>
                        <a:rPr lang="ar-EG" sz="1600" dirty="0"/>
                        <a:t>تزيد المشاريع طويلة المدى من عدم اليقين في التقديرات.</a:t>
                      </a:r>
                    </a:p>
                  </a:txBody>
                  <a:tcPr marL="48768" marR="48768" marT="24384" marB="24384" anchor="ctr">
                    <a:lnL>
                      <a:noFill/>
                    </a:lnL>
                    <a:lnR>
                      <a:noFill/>
                    </a:lnR>
                    <a:lnT>
                      <a:noFill/>
                    </a:lnT>
                    <a:lnB>
                      <a:noFill/>
                    </a:lnB>
                    <a:noFill/>
                  </a:tcPr>
                </a:tc>
                <a:extLst>
                  <a:ext uri="{0D108BD9-81ED-4DB2-BD59-A6C34878D82A}">
                    <a16:rowId xmlns:a16="http://schemas.microsoft.com/office/drawing/2014/main" val="1315744787"/>
                  </a:ext>
                </a:extLst>
              </a:tr>
            </a:tbl>
          </a:graphicData>
        </a:graphic>
      </p:graphicFrame>
      <p:sp>
        <p:nvSpPr>
          <p:cNvPr id="6" name="Rectangle 1">
            <a:extLst>
              <a:ext uri="{FF2B5EF4-FFF2-40B4-BE49-F238E27FC236}">
                <a16:creationId xmlns:a16="http://schemas.microsoft.com/office/drawing/2014/main" id="{A7D01DF2-8192-E73C-0B2C-CA1A6158B621}"/>
              </a:ext>
            </a:extLst>
          </p:cNvPr>
          <p:cNvSpPr>
            <a:spLocks noChangeArrowheads="1"/>
          </p:cNvSpPr>
          <p:nvPr/>
        </p:nvSpPr>
        <p:spPr bwMode="auto">
          <a:xfrm>
            <a:off x="3224213" y="11271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7D32639F-EF28-EEF4-596C-DA607317BD0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6633" y="0"/>
            <a:ext cx="1131763" cy="559837"/>
          </a:xfrm>
          <a:prstGeom prst="rect">
            <a:avLst/>
          </a:prstGeom>
        </p:spPr>
      </p:pic>
      <p:graphicFrame>
        <p:nvGraphicFramePr>
          <p:cNvPr id="6" name="Table 5">
            <a:extLst>
              <a:ext uri="{FF2B5EF4-FFF2-40B4-BE49-F238E27FC236}">
                <a16:creationId xmlns:a16="http://schemas.microsoft.com/office/drawing/2014/main" id="{3FF6C39D-9B39-1B5A-AAE5-5348C0BA4130}"/>
              </a:ext>
            </a:extLst>
          </p:cNvPr>
          <p:cNvGraphicFramePr>
            <a:graphicFrameLocks noGrp="1"/>
          </p:cNvGraphicFramePr>
          <p:nvPr>
            <p:extLst>
              <p:ext uri="{D42A27DB-BD31-4B8C-83A1-F6EECF244321}">
                <p14:modId xmlns:p14="http://schemas.microsoft.com/office/powerpoint/2010/main" val="788435398"/>
              </p:ext>
            </p:extLst>
          </p:nvPr>
        </p:nvGraphicFramePr>
        <p:xfrm>
          <a:off x="618288" y="690555"/>
          <a:ext cx="10955423" cy="5564287"/>
        </p:xfrm>
        <a:graphic>
          <a:graphicData uri="http://schemas.openxmlformats.org/drawingml/2006/table">
            <a:tbl>
              <a:tblPr/>
              <a:tblGrid>
                <a:gridCol w="5437279">
                  <a:extLst>
                    <a:ext uri="{9D8B030D-6E8A-4147-A177-3AD203B41FA5}">
                      <a16:colId xmlns:a16="http://schemas.microsoft.com/office/drawing/2014/main" val="979860933"/>
                    </a:ext>
                  </a:extLst>
                </a:gridCol>
                <a:gridCol w="5518144">
                  <a:extLst>
                    <a:ext uri="{9D8B030D-6E8A-4147-A177-3AD203B41FA5}">
                      <a16:colId xmlns:a16="http://schemas.microsoft.com/office/drawing/2014/main" val="2365904411"/>
                    </a:ext>
                  </a:extLst>
                </a:gridCol>
              </a:tblGrid>
              <a:tr h="216747">
                <a:tc>
                  <a:txBody>
                    <a:bodyPr/>
                    <a:lstStyle/>
                    <a:p>
                      <a:r>
                        <a:rPr lang="en-US" sz="1400" b="1" dirty="0"/>
                        <a:t>2. Project Duration</a:t>
                      </a:r>
                      <a:endParaRPr lang="en-US" sz="1400" dirty="0"/>
                    </a:p>
                  </a:txBody>
                  <a:tcPr marL="54187" marR="54187" marT="27093" marB="27093" anchor="ctr">
                    <a:lnL>
                      <a:noFill/>
                    </a:lnL>
                    <a:lnR>
                      <a:noFill/>
                    </a:lnR>
                    <a:lnT>
                      <a:noFill/>
                    </a:lnT>
                    <a:lnB>
                      <a:noFill/>
                    </a:lnB>
                    <a:noFill/>
                  </a:tcPr>
                </a:tc>
                <a:tc>
                  <a:txBody>
                    <a:bodyPr/>
                    <a:lstStyle/>
                    <a:p>
                      <a:pPr algn="r" rtl="1"/>
                      <a:r>
                        <a:rPr lang="ar-EG" sz="1400" b="1" dirty="0"/>
                        <a:t>2. مدة المشروع</a:t>
                      </a:r>
                      <a:endParaRPr lang="ar-EG" sz="1400" dirty="0"/>
                    </a:p>
                  </a:txBody>
                  <a:tcPr marL="54187" marR="54187" marT="27093" marB="27093" anchor="ctr">
                    <a:lnL>
                      <a:noFill/>
                    </a:lnL>
                    <a:lnR>
                      <a:noFill/>
                    </a:lnR>
                    <a:lnT>
                      <a:noFill/>
                    </a:lnT>
                    <a:lnB>
                      <a:noFill/>
                    </a:lnB>
                    <a:noFill/>
                  </a:tcPr>
                </a:tc>
                <a:extLst>
                  <a:ext uri="{0D108BD9-81ED-4DB2-BD59-A6C34878D82A}">
                    <a16:rowId xmlns:a16="http://schemas.microsoft.com/office/drawing/2014/main" val="294664915"/>
                  </a:ext>
                </a:extLst>
              </a:tr>
              <a:tr h="379307">
                <a:tc>
                  <a:txBody>
                    <a:bodyPr/>
                    <a:lstStyle/>
                    <a:p>
                      <a:r>
                        <a:rPr lang="en-US" sz="1400"/>
                        <a:t>Time to implement new technology has a habit of expanding in an increasing, nonlinear fashion.</a:t>
                      </a:r>
                    </a:p>
                  </a:txBody>
                  <a:tcPr marL="54187" marR="54187" marT="27093" marB="27093" anchor="ctr">
                    <a:lnL>
                      <a:noFill/>
                    </a:lnL>
                    <a:lnR>
                      <a:noFill/>
                    </a:lnR>
                    <a:lnT>
                      <a:noFill/>
                    </a:lnT>
                    <a:lnB>
                      <a:noFill/>
                    </a:lnB>
                    <a:noFill/>
                  </a:tcPr>
                </a:tc>
                <a:tc>
                  <a:txBody>
                    <a:bodyPr/>
                    <a:lstStyle/>
                    <a:p>
                      <a:pPr algn="r" rtl="1"/>
                      <a:r>
                        <a:rPr lang="ar-EG" sz="1400"/>
                        <a:t>يميل الوقت اللازم لتنفيذ التكنولوجيا الجديدة إلى التوسع بطريقة متزايدة وغير خطية.</a:t>
                      </a:r>
                    </a:p>
                  </a:txBody>
                  <a:tcPr marL="54187" marR="54187" marT="27093" marB="27093" anchor="ctr">
                    <a:lnL>
                      <a:noFill/>
                    </a:lnL>
                    <a:lnR>
                      <a:noFill/>
                    </a:lnR>
                    <a:lnT>
                      <a:noFill/>
                    </a:lnT>
                    <a:lnB>
                      <a:noFill/>
                    </a:lnB>
                    <a:noFill/>
                  </a:tcPr>
                </a:tc>
                <a:extLst>
                  <a:ext uri="{0D108BD9-81ED-4DB2-BD59-A6C34878D82A}">
                    <a16:rowId xmlns:a16="http://schemas.microsoft.com/office/drawing/2014/main" val="845413710"/>
                  </a:ext>
                </a:extLst>
              </a:tr>
              <a:tr h="541867">
                <a:tc>
                  <a:txBody>
                    <a:bodyPr/>
                    <a:lstStyle/>
                    <a:p>
                      <a:r>
                        <a:rPr lang="en-US" sz="1400"/>
                        <a:t>Sometimes poorly written scope specifications for new technology result in errors in estimating times and costs.</a:t>
                      </a:r>
                    </a:p>
                  </a:txBody>
                  <a:tcPr marL="54187" marR="54187" marT="27093" marB="27093" anchor="ctr">
                    <a:lnL>
                      <a:noFill/>
                    </a:lnL>
                    <a:lnR>
                      <a:noFill/>
                    </a:lnR>
                    <a:lnT>
                      <a:noFill/>
                    </a:lnT>
                    <a:lnB>
                      <a:noFill/>
                    </a:lnB>
                    <a:noFill/>
                  </a:tcPr>
                </a:tc>
                <a:tc>
                  <a:txBody>
                    <a:bodyPr/>
                    <a:lstStyle/>
                    <a:p>
                      <a:pPr algn="r" rtl="1"/>
                      <a:r>
                        <a:rPr lang="ar-EG" sz="1400"/>
                        <a:t>أحيانًا تؤدي المواصفات المكتوبة بشكل سيئ لنطاق التكنولوجيا الجديدة إلى أخطاء في تقدير الأوقات والتكاليف.</a:t>
                      </a:r>
                    </a:p>
                  </a:txBody>
                  <a:tcPr marL="54187" marR="54187" marT="27093" marB="27093" anchor="ctr">
                    <a:lnL>
                      <a:noFill/>
                    </a:lnL>
                    <a:lnR>
                      <a:noFill/>
                    </a:lnR>
                    <a:lnT>
                      <a:noFill/>
                    </a:lnT>
                    <a:lnB>
                      <a:noFill/>
                    </a:lnB>
                    <a:noFill/>
                  </a:tcPr>
                </a:tc>
                <a:extLst>
                  <a:ext uri="{0D108BD9-81ED-4DB2-BD59-A6C34878D82A}">
                    <a16:rowId xmlns:a16="http://schemas.microsoft.com/office/drawing/2014/main" val="3718130268"/>
                  </a:ext>
                </a:extLst>
              </a:tr>
              <a:tr h="216747">
                <a:tc>
                  <a:txBody>
                    <a:bodyPr/>
                    <a:lstStyle/>
                    <a:p>
                      <a:r>
                        <a:rPr lang="en-US" sz="1400" b="1"/>
                        <a:t>3. People</a:t>
                      </a:r>
                      <a:endParaRPr lang="en-US" sz="1400"/>
                    </a:p>
                  </a:txBody>
                  <a:tcPr marL="54187" marR="54187" marT="27093" marB="27093" anchor="ctr">
                    <a:lnL>
                      <a:noFill/>
                    </a:lnL>
                    <a:lnR>
                      <a:noFill/>
                    </a:lnR>
                    <a:lnT>
                      <a:noFill/>
                    </a:lnT>
                    <a:lnB>
                      <a:noFill/>
                    </a:lnB>
                    <a:noFill/>
                  </a:tcPr>
                </a:tc>
                <a:tc>
                  <a:txBody>
                    <a:bodyPr/>
                    <a:lstStyle/>
                    <a:p>
                      <a:pPr algn="r" rtl="1"/>
                      <a:r>
                        <a:rPr lang="ar-EG" sz="1400" b="1"/>
                        <a:t>3. الأفراد</a:t>
                      </a:r>
                      <a:endParaRPr lang="ar-EG" sz="1400"/>
                    </a:p>
                  </a:txBody>
                  <a:tcPr marL="54187" marR="54187" marT="27093" marB="27093" anchor="ctr">
                    <a:lnL>
                      <a:noFill/>
                    </a:lnL>
                    <a:lnR>
                      <a:noFill/>
                    </a:lnR>
                    <a:lnT>
                      <a:noFill/>
                    </a:lnT>
                    <a:lnB>
                      <a:noFill/>
                    </a:lnB>
                    <a:noFill/>
                  </a:tcPr>
                </a:tc>
                <a:extLst>
                  <a:ext uri="{0D108BD9-81ED-4DB2-BD59-A6C34878D82A}">
                    <a16:rowId xmlns:a16="http://schemas.microsoft.com/office/drawing/2014/main" val="4081453527"/>
                  </a:ext>
                </a:extLst>
              </a:tr>
              <a:tr h="379307">
                <a:tc>
                  <a:txBody>
                    <a:bodyPr/>
                    <a:lstStyle/>
                    <a:p>
                      <a:r>
                        <a:rPr lang="en-US" sz="1400"/>
                        <a:t>The people factor can influence the quality of time and cost estimates.</a:t>
                      </a:r>
                    </a:p>
                  </a:txBody>
                  <a:tcPr marL="54187" marR="54187" marT="27093" marB="27093" anchor="ctr">
                    <a:lnL>
                      <a:noFill/>
                    </a:lnL>
                    <a:lnR>
                      <a:noFill/>
                    </a:lnR>
                    <a:lnT>
                      <a:noFill/>
                    </a:lnT>
                    <a:lnB>
                      <a:noFill/>
                    </a:lnB>
                    <a:noFill/>
                  </a:tcPr>
                </a:tc>
                <a:tc>
                  <a:txBody>
                    <a:bodyPr/>
                    <a:lstStyle/>
                    <a:p>
                      <a:pPr algn="r" rtl="1"/>
                      <a:r>
                        <a:rPr lang="ar-EG" sz="1400"/>
                        <a:t>يمكن لعامل الأفراد أن يؤثر على جودة تقديرات الوقت والتكلفة.</a:t>
                      </a:r>
                    </a:p>
                  </a:txBody>
                  <a:tcPr marL="54187" marR="54187" marT="27093" marB="27093" anchor="ctr">
                    <a:lnL>
                      <a:noFill/>
                    </a:lnL>
                    <a:lnR>
                      <a:noFill/>
                    </a:lnR>
                    <a:lnT>
                      <a:noFill/>
                    </a:lnT>
                    <a:lnB>
                      <a:noFill/>
                    </a:lnB>
                    <a:noFill/>
                  </a:tcPr>
                </a:tc>
                <a:extLst>
                  <a:ext uri="{0D108BD9-81ED-4DB2-BD59-A6C34878D82A}">
                    <a16:rowId xmlns:a16="http://schemas.microsoft.com/office/drawing/2014/main" val="2838005525"/>
                  </a:ext>
                </a:extLst>
              </a:tr>
              <a:tr h="541867">
                <a:tc>
                  <a:txBody>
                    <a:bodyPr/>
                    <a:lstStyle/>
                    <a:p>
                      <a:r>
                        <a:rPr lang="en-US" sz="1400"/>
                        <a:t>For example, accuracy of estimates depends on the skills of the people making the estimates. How familiar are they with the task they are estimating?</a:t>
                      </a:r>
                    </a:p>
                  </a:txBody>
                  <a:tcPr marL="54187" marR="54187" marT="27093" marB="27093" anchor="ctr">
                    <a:lnL>
                      <a:noFill/>
                    </a:lnL>
                    <a:lnR>
                      <a:noFill/>
                    </a:lnR>
                    <a:lnT>
                      <a:noFill/>
                    </a:lnT>
                    <a:lnB>
                      <a:noFill/>
                    </a:lnB>
                    <a:noFill/>
                  </a:tcPr>
                </a:tc>
                <a:tc>
                  <a:txBody>
                    <a:bodyPr/>
                    <a:lstStyle/>
                    <a:p>
                      <a:pPr algn="r" rtl="1"/>
                      <a:r>
                        <a:rPr lang="ar-EG" sz="1400"/>
                        <a:t>على سبيل المثال، تعتمد دقة التقديرات على مهارات الأشخاص الذين يقومون بإعداد التقديرات. ما مدى إلمامهم بالمهمة التي يقومون بتقديرها؟</a:t>
                      </a:r>
                    </a:p>
                  </a:txBody>
                  <a:tcPr marL="54187" marR="54187" marT="27093" marB="27093" anchor="ctr">
                    <a:lnL>
                      <a:noFill/>
                    </a:lnL>
                    <a:lnR>
                      <a:noFill/>
                    </a:lnR>
                    <a:lnT>
                      <a:noFill/>
                    </a:lnT>
                    <a:lnB>
                      <a:noFill/>
                    </a:lnB>
                    <a:noFill/>
                  </a:tcPr>
                </a:tc>
                <a:extLst>
                  <a:ext uri="{0D108BD9-81ED-4DB2-BD59-A6C34878D82A}">
                    <a16:rowId xmlns:a16="http://schemas.microsoft.com/office/drawing/2014/main" val="1557954927"/>
                  </a:ext>
                </a:extLst>
              </a:tr>
              <a:tr h="216747">
                <a:tc>
                  <a:txBody>
                    <a:bodyPr/>
                    <a:lstStyle/>
                    <a:p>
                      <a:r>
                        <a:rPr lang="en-US" sz="1400" b="1"/>
                        <a:t>4. Project Structure and Organization</a:t>
                      </a:r>
                      <a:endParaRPr lang="en-US" sz="1400"/>
                    </a:p>
                  </a:txBody>
                  <a:tcPr marL="54187" marR="54187" marT="27093" marB="27093" anchor="ctr">
                    <a:lnL>
                      <a:noFill/>
                    </a:lnL>
                    <a:lnR>
                      <a:noFill/>
                    </a:lnR>
                    <a:lnT>
                      <a:noFill/>
                    </a:lnT>
                    <a:lnB>
                      <a:noFill/>
                    </a:lnB>
                    <a:noFill/>
                  </a:tcPr>
                </a:tc>
                <a:tc>
                  <a:txBody>
                    <a:bodyPr/>
                    <a:lstStyle/>
                    <a:p>
                      <a:pPr algn="r" rtl="1"/>
                      <a:r>
                        <a:rPr lang="ar-EG" sz="1400" b="1"/>
                        <a:t>4. هيكل المشروع والتنظيم</a:t>
                      </a:r>
                      <a:endParaRPr lang="ar-EG" sz="1400"/>
                    </a:p>
                  </a:txBody>
                  <a:tcPr marL="54187" marR="54187" marT="27093" marB="27093" anchor="ctr">
                    <a:lnL>
                      <a:noFill/>
                    </a:lnL>
                    <a:lnR>
                      <a:noFill/>
                    </a:lnR>
                    <a:lnT>
                      <a:noFill/>
                    </a:lnT>
                    <a:lnB>
                      <a:noFill/>
                    </a:lnB>
                    <a:noFill/>
                  </a:tcPr>
                </a:tc>
                <a:extLst>
                  <a:ext uri="{0D108BD9-81ED-4DB2-BD59-A6C34878D82A}">
                    <a16:rowId xmlns:a16="http://schemas.microsoft.com/office/drawing/2014/main" val="1047926201"/>
                  </a:ext>
                </a:extLst>
              </a:tr>
              <a:tr h="379307">
                <a:tc>
                  <a:txBody>
                    <a:bodyPr/>
                    <a:lstStyle/>
                    <a:p>
                      <a:r>
                        <a:rPr lang="en-US" sz="1400"/>
                        <a:t>Which project structure is chosen to manage the project will influence time and cost estimates.</a:t>
                      </a:r>
                    </a:p>
                  </a:txBody>
                  <a:tcPr marL="54187" marR="54187" marT="27093" marB="27093" anchor="ctr">
                    <a:lnL>
                      <a:noFill/>
                    </a:lnL>
                    <a:lnR>
                      <a:noFill/>
                    </a:lnR>
                    <a:lnT>
                      <a:noFill/>
                    </a:lnT>
                    <a:lnB>
                      <a:noFill/>
                    </a:lnB>
                    <a:noFill/>
                  </a:tcPr>
                </a:tc>
                <a:tc>
                  <a:txBody>
                    <a:bodyPr/>
                    <a:lstStyle/>
                    <a:p>
                      <a:pPr algn="r" rtl="1"/>
                      <a:r>
                        <a:rPr lang="ar-EG" sz="1400"/>
                        <a:t>يؤثر الهيكل الذي يتم اختياره لإدارة المشروع على تقديرات الوقت والتكلفة.</a:t>
                      </a:r>
                    </a:p>
                  </a:txBody>
                  <a:tcPr marL="54187" marR="54187" marT="27093" marB="27093" anchor="ctr">
                    <a:lnL>
                      <a:noFill/>
                    </a:lnL>
                    <a:lnR>
                      <a:noFill/>
                    </a:lnR>
                    <a:lnT>
                      <a:noFill/>
                    </a:lnT>
                    <a:lnB>
                      <a:noFill/>
                    </a:lnB>
                    <a:noFill/>
                  </a:tcPr>
                </a:tc>
                <a:extLst>
                  <a:ext uri="{0D108BD9-81ED-4DB2-BD59-A6C34878D82A}">
                    <a16:rowId xmlns:a16="http://schemas.microsoft.com/office/drawing/2014/main" val="41270571"/>
                  </a:ext>
                </a:extLst>
              </a:tr>
              <a:tr h="541867">
                <a:tc>
                  <a:txBody>
                    <a:bodyPr/>
                    <a:lstStyle/>
                    <a:p>
                      <a:r>
                        <a:rPr lang="en-US" sz="1400"/>
                        <a:t>One of the major advantages of a dedicated project team is the speed gained from concentrated focus and localized project decisions.</a:t>
                      </a:r>
                    </a:p>
                  </a:txBody>
                  <a:tcPr marL="54187" marR="54187" marT="27093" marB="27093" anchor="ctr">
                    <a:lnL>
                      <a:noFill/>
                    </a:lnL>
                    <a:lnR>
                      <a:noFill/>
                    </a:lnR>
                    <a:lnT>
                      <a:noFill/>
                    </a:lnT>
                    <a:lnB>
                      <a:noFill/>
                    </a:lnB>
                    <a:noFill/>
                  </a:tcPr>
                </a:tc>
                <a:tc>
                  <a:txBody>
                    <a:bodyPr/>
                    <a:lstStyle/>
                    <a:p>
                      <a:pPr algn="r" rtl="1"/>
                      <a:r>
                        <a:rPr lang="ar-EG" sz="1400"/>
                        <a:t>من المزايا الرئيسية لفريق مشروع مخصص هو السرعة المكتسبة من التركيز المتكامل والقرارات المحلية للمشروع.</a:t>
                      </a:r>
                    </a:p>
                  </a:txBody>
                  <a:tcPr marL="54187" marR="54187" marT="27093" marB="27093" anchor="ctr">
                    <a:lnL>
                      <a:noFill/>
                    </a:lnL>
                    <a:lnR>
                      <a:noFill/>
                    </a:lnR>
                    <a:lnT>
                      <a:noFill/>
                    </a:lnT>
                    <a:lnB>
                      <a:noFill/>
                    </a:lnB>
                    <a:noFill/>
                  </a:tcPr>
                </a:tc>
                <a:extLst>
                  <a:ext uri="{0D108BD9-81ED-4DB2-BD59-A6C34878D82A}">
                    <a16:rowId xmlns:a16="http://schemas.microsoft.com/office/drawing/2014/main" val="2371640028"/>
                  </a:ext>
                </a:extLst>
              </a:tr>
              <a:tr h="379307">
                <a:tc>
                  <a:txBody>
                    <a:bodyPr/>
                    <a:lstStyle/>
                    <a:p>
                      <a:r>
                        <a:rPr lang="en-US" sz="1400"/>
                        <a:t>This speed comes at an additional cost of tying up personnel full time.</a:t>
                      </a:r>
                    </a:p>
                  </a:txBody>
                  <a:tcPr marL="54187" marR="54187" marT="27093" marB="27093" anchor="ctr">
                    <a:lnL>
                      <a:noFill/>
                    </a:lnL>
                    <a:lnR>
                      <a:noFill/>
                    </a:lnR>
                    <a:lnT>
                      <a:noFill/>
                    </a:lnT>
                    <a:lnB>
                      <a:noFill/>
                    </a:lnB>
                    <a:noFill/>
                  </a:tcPr>
                </a:tc>
                <a:tc>
                  <a:txBody>
                    <a:bodyPr/>
                    <a:lstStyle/>
                    <a:p>
                      <a:pPr algn="r" rtl="1"/>
                      <a:r>
                        <a:rPr lang="ar-EG" sz="1400"/>
                        <a:t>هذه السرعة تأتي بتكلفة إضافية تتمثل في تخصيص الموظفين للعمل بدوام كامل.</a:t>
                      </a:r>
                    </a:p>
                  </a:txBody>
                  <a:tcPr marL="54187" marR="54187" marT="27093" marB="27093" anchor="ctr">
                    <a:lnL>
                      <a:noFill/>
                    </a:lnL>
                    <a:lnR>
                      <a:noFill/>
                    </a:lnR>
                    <a:lnT>
                      <a:noFill/>
                    </a:lnT>
                    <a:lnB>
                      <a:noFill/>
                    </a:lnB>
                    <a:noFill/>
                  </a:tcPr>
                </a:tc>
                <a:extLst>
                  <a:ext uri="{0D108BD9-81ED-4DB2-BD59-A6C34878D82A}">
                    <a16:rowId xmlns:a16="http://schemas.microsoft.com/office/drawing/2014/main" val="604159209"/>
                  </a:ext>
                </a:extLst>
              </a:tr>
              <a:tr h="866987">
                <a:tc>
                  <a:txBody>
                    <a:bodyPr/>
                    <a:lstStyle/>
                    <a:p>
                      <a:r>
                        <a:rPr lang="en-US" sz="1400"/>
                        <a:t>Conversely, projects operating in a matrix environment may reduce costs by more efficiently sharing personnel across projects but may take longer to complete since attention is divided and coordination demands are higher.</a:t>
                      </a:r>
                    </a:p>
                  </a:txBody>
                  <a:tcPr marL="54187" marR="54187" marT="27093" marB="27093" anchor="ctr">
                    <a:lnL>
                      <a:noFill/>
                    </a:lnL>
                    <a:lnR>
                      <a:noFill/>
                    </a:lnR>
                    <a:lnT>
                      <a:noFill/>
                    </a:lnT>
                    <a:lnB>
                      <a:noFill/>
                    </a:lnB>
                    <a:noFill/>
                  </a:tcPr>
                </a:tc>
                <a:tc>
                  <a:txBody>
                    <a:bodyPr/>
                    <a:lstStyle/>
                    <a:p>
                      <a:pPr algn="r" rtl="1"/>
                      <a:r>
                        <a:rPr lang="ar-EG" sz="1400" dirty="0"/>
                        <a:t>على العكس، قد تقلل المشاريع التي تعمل في بيئة مصفوفة من التكاليف من خلال مشاركة الموظفين بكفاءة أكبر عبر المشاريع، ولكنها قد تستغرق وقتًا أطول لإكمالها نظرًا لتقسيم الانتباه وزيادة متطلبات التنسيق.</a:t>
                      </a:r>
                    </a:p>
                  </a:txBody>
                  <a:tcPr marL="54187" marR="54187" marT="27093" marB="27093" anchor="ctr">
                    <a:lnL>
                      <a:noFill/>
                    </a:lnL>
                    <a:lnR>
                      <a:noFill/>
                    </a:lnR>
                    <a:lnT>
                      <a:noFill/>
                    </a:lnT>
                    <a:lnB>
                      <a:noFill/>
                    </a:lnB>
                    <a:noFill/>
                  </a:tcPr>
                </a:tc>
                <a:extLst>
                  <a:ext uri="{0D108BD9-81ED-4DB2-BD59-A6C34878D82A}">
                    <a16:rowId xmlns:a16="http://schemas.microsoft.com/office/drawing/2014/main" val="1579898126"/>
                  </a:ext>
                </a:extLst>
              </a:tr>
            </a:tbl>
          </a:graphicData>
        </a:graphic>
      </p:graphicFrame>
      <p:sp>
        <p:nvSpPr>
          <p:cNvPr id="7" name="Rectangle 1">
            <a:extLst>
              <a:ext uri="{FF2B5EF4-FFF2-40B4-BE49-F238E27FC236}">
                <a16:creationId xmlns:a16="http://schemas.microsoft.com/office/drawing/2014/main" id="{4AA25944-0B09-3D91-EC87-2882C06CC685}"/>
              </a:ext>
            </a:extLst>
          </p:cNvPr>
          <p:cNvSpPr>
            <a:spLocks noChangeArrowheads="1"/>
          </p:cNvSpPr>
          <p:nvPr/>
        </p:nvSpPr>
        <p:spPr bwMode="auto">
          <a:xfrm>
            <a:off x="2905125" y="9858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1984324"/>
    </mc:Choice>
    <mc:Fallback xmlns="">
      <p:transition spd="slow" advTm="198432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1332EFB9-2FFE-903E-AEF1-81A3D3A1F60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94577" y="0"/>
            <a:ext cx="1131763" cy="784443"/>
          </a:xfrm>
          <a:prstGeom prst="rect">
            <a:avLst/>
          </a:prstGeom>
        </p:spPr>
      </p:pic>
      <p:graphicFrame>
        <p:nvGraphicFramePr>
          <p:cNvPr id="6" name="Table 5">
            <a:extLst>
              <a:ext uri="{FF2B5EF4-FFF2-40B4-BE49-F238E27FC236}">
                <a16:creationId xmlns:a16="http://schemas.microsoft.com/office/drawing/2014/main" id="{4D0FD848-2F46-E157-93D9-3D700116F154}"/>
              </a:ext>
            </a:extLst>
          </p:cNvPr>
          <p:cNvGraphicFramePr>
            <a:graphicFrameLocks noGrp="1"/>
          </p:cNvGraphicFramePr>
          <p:nvPr>
            <p:extLst>
              <p:ext uri="{D42A27DB-BD31-4B8C-83A1-F6EECF244321}">
                <p14:modId xmlns:p14="http://schemas.microsoft.com/office/powerpoint/2010/main" val="987136682"/>
              </p:ext>
            </p:extLst>
          </p:nvPr>
        </p:nvGraphicFramePr>
        <p:xfrm>
          <a:off x="572857" y="824097"/>
          <a:ext cx="10954139" cy="5209805"/>
        </p:xfrm>
        <a:graphic>
          <a:graphicData uri="http://schemas.openxmlformats.org/drawingml/2006/table">
            <a:tbl>
              <a:tblPr/>
              <a:tblGrid>
                <a:gridCol w="5436637">
                  <a:extLst>
                    <a:ext uri="{9D8B030D-6E8A-4147-A177-3AD203B41FA5}">
                      <a16:colId xmlns:a16="http://schemas.microsoft.com/office/drawing/2014/main" val="893270218"/>
                    </a:ext>
                  </a:extLst>
                </a:gridCol>
                <a:gridCol w="5517502">
                  <a:extLst>
                    <a:ext uri="{9D8B030D-6E8A-4147-A177-3AD203B41FA5}">
                      <a16:colId xmlns:a16="http://schemas.microsoft.com/office/drawing/2014/main" val="3669222995"/>
                    </a:ext>
                  </a:extLst>
                </a:gridCol>
              </a:tblGrid>
              <a:tr h="182310">
                <a:tc>
                  <a:txBody>
                    <a:bodyPr/>
                    <a:lstStyle/>
                    <a:p>
                      <a:r>
                        <a:rPr lang="en-US" sz="1400" b="1" dirty="0"/>
                        <a:t>5. Padding Estimates</a:t>
                      </a:r>
                      <a:endParaRPr lang="en-US" sz="1400" dirty="0"/>
                    </a:p>
                  </a:txBody>
                  <a:tcPr marL="45578" marR="45578" marT="22789" marB="22789" anchor="ctr">
                    <a:lnL>
                      <a:noFill/>
                    </a:lnL>
                    <a:lnR>
                      <a:noFill/>
                    </a:lnR>
                    <a:lnT>
                      <a:noFill/>
                    </a:lnT>
                    <a:lnB>
                      <a:noFill/>
                    </a:lnB>
                    <a:noFill/>
                  </a:tcPr>
                </a:tc>
                <a:tc>
                  <a:txBody>
                    <a:bodyPr/>
                    <a:lstStyle/>
                    <a:p>
                      <a:pPr algn="r" rtl="1"/>
                      <a:r>
                        <a:rPr lang="ar-EG" sz="1400" b="1" dirty="0"/>
                        <a:t>5. تقدير الاحتياطيات</a:t>
                      </a:r>
                      <a:endParaRPr lang="ar-EG" sz="1400" dirty="0"/>
                    </a:p>
                  </a:txBody>
                  <a:tcPr marL="45578" marR="45578" marT="22789" marB="22789" anchor="ctr">
                    <a:lnL>
                      <a:noFill/>
                    </a:lnL>
                    <a:lnR>
                      <a:noFill/>
                    </a:lnR>
                    <a:lnT>
                      <a:noFill/>
                    </a:lnT>
                    <a:lnB>
                      <a:noFill/>
                    </a:lnB>
                    <a:noFill/>
                  </a:tcPr>
                </a:tc>
                <a:extLst>
                  <a:ext uri="{0D108BD9-81ED-4DB2-BD59-A6C34878D82A}">
                    <a16:rowId xmlns:a16="http://schemas.microsoft.com/office/drawing/2014/main" val="190036445"/>
                  </a:ext>
                </a:extLst>
              </a:tr>
              <a:tr h="319043">
                <a:tc>
                  <a:txBody>
                    <a:bodyPr/>
                    <a:lstStyle/>
                    <a:p>
                      <a:r>
                        <a:rPr lang="en-US" sz="1400" dirty="0"/>
                        <a:t>In some cases, people are inclined to pad estimates.</a:t>
                      </a:r>
                    </a:p>
                  </a:txBody>
                  <a:tcPr marL="45578" marR="45578" marT="22789" marB="22789" anchor="ctr">
                    <a:lnL>
                      <a:noFill/>
                    </a:lnL>
                    <a:lnR>
                      <a:noFill/>
                    </a:lnR>
                    <a:lnT>
                      <a:noFill/>
                    </a:lnT>
                    <a:lnB>
                      <a:noFill/>
                    </a:lnB>
                    <a:noFill/>
                  </a:tcPr>
                </a:tc>
                <a:tc>
                  <a:txBody>
                    <a:bodyPr/>
                    <a:lstStyle/>
                    <a:p>
                      <a:pPr algn="r" rtl="1"/>
                      <a:r>
                        <a:rPr lang="ar-EG" sz="1400"/>
                        <a:t>في بعض الحالات، يميل الأشخاص إلى إضافة احتياطيات للتقديرات.</a:t>
                      </a:r>
                    </a:p>
                  </a:txBody>
                  <a:tcPr marL="45578" marR="45578" marT="22789" marB="22789" anchor="ctr">
                    <a:lnL>
                      <a:noFill/>
                    </a:lnL>
                    <a:lnR>
                      <a:noFill/>
                    </a:lnR>
                    <a:lnT>
                      <a:noFill/>
                    </a:lnT>
                    <a:lnB>
                      <a:noFill/>
                    </a:lnB>
                    <a:noFill/>
                  </a:tcPr>
                </a:tc>
                <a:extLst>
                  <a:ext uri="{0D108BD9-81ED-4DB2-BD59-A6C34878D82A}">
                    <a16:rowId xmlns:a16="http://schemas.microsoft.com/office/drawing/2014/main" val="3891356237"/>
                  </a:ext>
                </a:extLst>
              </a:tr>
              <a:tr h="592508">
                <a:tc>
                  <a:txBody>
                    <a:bodyPr/>
                    <a:lstStyle/>
                    <a:p>
                      <a:r>
                        <a:rPr lang="en-US" sz="1400" dirty="0"/>
                        <a:t>For example, if you are asked how long it takes you to drive to the airport, you might give an average time of 30 minutes, assuming a 50/50 chance of getting there in 30 minutes.</a:t>
                      </a:r>
                    </a:p>
                  </a:txBody>
                  <a:tcPr marL="45578" marR="45578" marT="22789" marB="22789" anchor="ctr">
                    <a:lnL>
                      <a:noFill/>
                    </a:lnL>
                    <a:lnR>
                      <a:noFill/>
                    </a:lnR>
                    <a:lnT>
                      <a:noFill/>
                    </a:lnT>
                    <a:lnB>
                      <a:noFill/>
                    </a:lnB>
                    <a:noFill/>
                  </a:tcPr>
                </a:tc>
                <a:tc>
                  <a:txBody>
                    <a:bodyPr/>
                    <a:lstStyle/>
                    <a:p>
                      <a:pPr algn="r" rtl="1"/>
                      <a:r>
                        <a:rPr lang="ar-EG" sz="1400"/>
                        <a:t>على سبيل المثال، إذا طُلب منك تحديد الوقت اللازم للوصول إلى المطار، قد تقدّم متوسط زمن يبلغ 30 دقيقة، بافتراض احتمال 50/50 للوصول في هذا الوقت.</a:t>
                      </a:r>
                    </a:p>
                  </a:txBody>
                  <a:tcPr marL="45578" marR="45578" marT="22789" marB="22789" anchor="ctr">
                    <a:lnL>
                      <a:noFill/>
                    </a:lnL>
                    <a:lnR>
                      <a:noFill/>
                    </a:lnR>
                    <a:lnT>
                      <a:noFill/>
                    </a:lnT>
                    <a:lnB>
                      <a:noFill/>
                    </a:lnB>
                    <a:noFill/>
                  </a:tcPr>
                </a:tc>
                <a:extLst>
                  <a:ext uri="{0D108BD9-81ED-4DB2-BD59-A6C34878D82A}">
                    <a16:rowId xmlns:a16="http://schemas.microsoft.com/office/drawing/2014/main" val="1693536773"/>
                  </a:ext>
                </a:extLst>
              </a:tr>
              <a:tr h="455776">
                <a:tc>
                  <a:txBody>
                    <a:bodyPr/>
                    <a:lstStyle/>
                    <a:p>
                      <a:r>
                        <a:rPr lang="en-US" sz="1400"/>
                        <a:t>If you are asked the fastest you could possibly get there, you might reduce the driving time to 20 minutes.</a:t>
                      </a:r>
                    </a:p>
                  </a:txBody>
                  <a:tcPr marL="45578" marR="45578" marT="22789" marB="22789" anchor="ctr">
                    <a:lnL>
                      <a:noFill/>
                    </a:lnL>
                    <a:lnR>
                      <a:noFill/>
                    </a:lnR>
                    <a:lnT>
                      <a:noFill/>
                    </a:lnT>
                    <a:lnB>
                      <a:noFill/>
                    </a:lnB>
                    <a:noFill/>
                  </a:tcPr>
                </a:tc>
                <a:tc>
                  <a:txBody>
                    <a:bodyPr/>
                    <a:lstStyle/>
                    <a:p>
                      <a:pPr algn="r" rtl="1"/>
                      <a:r>
                        <a:rPr lang="ar-EG" sz="1400"/>
                        <a:t>وإذا طُلب منك تقدير أقصر وقت للوصول، قد تخفض زمن القيادة إلى 20 دقيقة.</a:t>
                      </a:r>
                    </a:p>
                  </a:txBody>
                  <a:tcPr marL="45578" marR="45578" marT="22789" marB="22789" anchor="ctr">
                    <a:lnL>
                      <a:noFill/>
                    </a:lnL>
                    <a:lnR>
                      <a:noFill/>
                    </a:lnR>
                    <a:lnT>
                      <a:noFill/>
                    </a:lnT>
                    <a:lnB>
                      <a:noFill/>
                    </a:lnB>
                    <a:noFill/>
                  </a:tcPr>
                </a:tc>
                <a:extLst>
                  <a:ext uri="{0D108BD9-81ED-4DB2-BD59-A6C34878D82A}">
                    <a16:rowId xmlns:a16="http://schemas.microsoft.com/office/drawing/2014/main" val="1509464871"/>
                  </a:ext>
                </a:extLst>
              </a:tr>
              <a:tr h="729241">
                <a:tc>
                  <a:txBody>
                    <a:bodyPr/>
                    <a:lstStyle/>
                    <a:p>
                      <a:r>
                        <a:rPr lang="en-US" sz="1400"/>
                        <a:t>Finally, if you are asked how long the drive would take if you absolutely had to be there to meet with the president, it is likely you would increase the estimate to say 50 minutes to ensure not being late.</a:t>
                      </a:r>
                    </a:p>
                  </a:txBody>
                  <a:tcPr marL="45578" marR="45578" marT="22789" marB="22789" anchor="ctr">
                    <a:lnL>
                      <a:noFill/>
                    </a:lnL>
                    <a:lnR>
                      <a:noFill/>
                    </a:lnR>
                    <a:lnT>
                      <a:noFill/>
                    </a:lnT>
                    <a:lnB>
                      <a:noFill/>
                    </a:lnB>
                    <a:noFill/>
                  </a:tcPr>
                </a:tc>
                <a:tc>
                  <a:txBody>
                    <a:bodyPr/>
                    <a:lstStyle/>
                    <a:p>
                      <a:pPr algn="r" rtl="1"/>
                      <a:r>
                        <a:rPr lang="ar-EG" sz="1400"/>
                        <a:t>وأخيرًا، إذا طُلب منك تقدير الزمن للوصول عند الضرورة القصوى للقاء الرئيس، قد تزيد التقدير ليصبح 50 دقيقة لضمان عدم التأخر.</a:t>
                      </a:r>
                    </a:p>
                  </a:txBody>
                  <a:tcPr marL="45578" marR="45578" marT="22789" marB="22789" anchor="ctr">
                    <a:lnL>
                      <a:noFill/>
                    </a:lnL>
                    <a:lnR>
                      <a:noFill/>
                    </a:lnR>
                    <a:lnT>
                      <a:noFill/>
                    </a:lnT>
                    <a:lnB>
                      <a:noFill/>
                    </a:lnB>
                    <a:noFill/>
                  </a:tcPr>
                </a:tc>
                <a:extLst>
                  <a:ext uri="{0D108BD9-81ED-4DB2-BD59-A6C34878D82A}">
                    <a16:rowId xmlns:a16="http://schemas.microsoft.com/office/drawing/2014/main" val="329974581"/>
                  </a:ext>
                </a:extLst>
              </a:tr>
              <a:tr h="592508">
                <a:tc>
                  <a:txBody>
                    <a:bodyPr/>
                    <a:lstStyle/>
                    <a:p>
                      <a:r>
                        <a:rPr lang="en-US" sz="1400"/>
                        <a:t>In work situations where you are asked for time and cost estimates, most of us are inclined to add a little padding to increase the probability and reduce the risk of being late.</a:t>
                      </a:r>
                    </a:p>
                  </a:txBody>
                  <a:tcPr marL="45578" marR="45578" marT="22789" marB="22789" anchor="ctr">
                    <a:lnL>
                      <a:noFill/>
                    </a:lnL>
                    <a:lnR>
                      <a:noFill/>
                    </a:lnR>
                    <a:lnT>
                      <a:noFill/>
                    </a:lnT>
                    <a:lnB>
                      <a:noFill/>
                    </a:lnB>
                    <a:noFill/>
                  </a:tcPr>
                </a:tc>
                <a:tc>
                  <a:txBody>
                    <a:bodyPr/>
                    <a:lstStyle/>
                    <a:p>
                      <a:pPr algn="r" rtl="1"/>
                      <a:r>
                        <a:rPr lang="ar-EG" sz="1400"/>
                        <a:t>في مواقف العمل التي يُطلب فيها تقديرات للوقت والتكلفة، يميل معظمنا إلى إضافة بعض الاحتياطيات لزيادة الاحتمالية وتقليل خطر التأخر.</a:t>
                      </a:r>
                    </a:p>
                  </a:txBody>
                  <a:tcPr marL="45578" marR="45578" marT="22789" marB="22789" anchor="ctr">
                    <a:lnL>
                      <a:noFill/>
                    </a:lnL>
                    <a:lnR>
                      <a:noFill/>
                    </a:lnR>
                    <a:lnT>
                      <a:noFill/>
                    </a:lnT>
                    <a:lnB>
                      <a:noFill/>
                    </a:lnB>
                    <a:noFill/>
                  </a:tcPr>
                </a:tc>
                <a:extLst>
                  <a:ext uri="{0D108BD9-81ED-4DB2-BD59-A6C34878D82A}">
                    <a16:rowId xmlns:a16="http://schemas.microsoft.com/office/drawing/2014/main" val="4075418512"/>
                  </a:ext>
                </a:extLst>
              </a:tr>
              <a:tr h="455776">
                <a:tc>
                  <a:txBody>
                    <a:bodyPr/>
                    <a:lstStyle/>
                    <a:p>
                      <a:r>
                        <a:rPr lang="en-US" sz="1400"/>
                        <a:t>If everyone at all levels of the project adds a little padding to reduce risk, the project duration and cost are seriously overstated.</a:t>
                      </a:r>
                    </a:p>
                  </a:txBody>
                  <a:tcPr marL="45578" marR="45578" marT="22789" marB="22789" anchor="ctr">
                    <a:lnL>
                      <a:noFill/>
                    </a:lnL>
                    <a:lnR>
                      <a:noFill/>
                    </a:lnR>
                    <a:lnT>
                      <a:noFill/>
                    </a:lnT>
                    <a:lnB>
                      <a:noFill/>
                    </a:lnB>
                    <a:noFill/>
                  </a:tcPr>
                </a:tc>
                <a:tc>
                  <a:txBody>
                    <a:bodyPr/>
                    <a:lstStyle/>
                    <a:p>
                      <a:pPr algn="r" rtl="1"/>
                      <a:r>
                        <a:rPr lang="ar-EG" sz="1400"/>
                        <a:t>إذا أضاف الجميع على جميع مستويات المشروع بعض الاحتياطيات لتقليل المخاطر، فسيتم المبالغة بشكل كبير في مدة المشروع وتكاليفه.</a:t>
                      </a:r>
                    </a:p>
                  </a:txBody>
                  <a:tcPr marL="45578" marR="45578" marT="22789" marB="22789" anchor="ctr">
                    <a:lnL>
                      <a:noFill/>
                    </a:lnL>
                    <a:lnR>
                      <a:noFill/>
                    </a:lnR>
                    <a:lnT>
                      <a:noFill/>
                    </a:lnT>
                    <a:lnB>
                      <a:noFill/>
                    </a:lnB>
                    <a:noFill/>
                  </a:tcPr>
                </a:tc>
                <a:extLst>
                  <a:ext uri="{0D108BD9-81ED-4DB2-BD59-A6C34878D82A}">
                    <a16:rowId xmlns:a16="http://schemas.microsoft.com/office/drawing/2014/main" val="926619620"/>
                  </a:ext>
                </a:extLst>
              </a:tr>
              <a:tr h="455776">
                <a:tc>
                  <a:txBody>
                    <a:bodyPr/>
                    <a:lstStyle/>
                    <a:p>
                      <a:r>
                        <a:rPr lang="en-US" sz="1400"/>
                        <a:t>This phenomenon causes some managers or owners to call for a 10–15 percent cut in time and/or cost for the project.</a:t>
                      </a:r>
                    </a:p>
                  </a:txBody>
                  <a:tcPr marL="45578" marR="45578" marT="22789" marB="22789" anchor="ctr">
                    <a:lnL>
                      <a:noFill/>
                    </a:lnL>
                    <a:lnR>
                      <a:noFill/>
                    </a:lnR>
                    <a:lnT>
                      <a:noFill/>
                    </a:lnT>
                    <a:lnB>
                      <a:noFill/>
                    </a:lnB>
                    <a:noFill/>
                  </a:tcPr>
                </a:tc>
                <a:tc>
                  <a:txBody>
                    <a:bodyPr/>
                    <a:lstStyle/>
                    <a:p>
                      <a:pPr algn="r" rtl="1"/>
                      <a:r>
                        <a:rPr lang="ar-EG" sz="1400"/>
                        <a:t>تؤدي هذه الظاهرة إلى مطالبة بعض المديرين أو المالكين بتقليص مدة المشروع أو تكاليفه بنسبة 10-15%.</a:t>
                      </a:r>
                    </a:p>
                  </a:txBody>
                  <a:tcPr marL="45578" marR="45578" marT="22789" marB="22789" anchor="ctr">
                    <a:lnL>
                      <a:noFill/>
                    </a:lnL>
                    <a:lnR>
                      <a:noFill/>
                    </a:lnR>
                    <a:lnT>
                      <a:noFill/>
                    </a:lnT>
                    <a:lnB>
                      <a:noFill/>
                    </a:lnB>
                    <a:noFill/>
                  </a:tcPr>
                </a:tc>
                <a:extLst>
                  <a:ext uri="{0D108BD9-81ED-4DB2-BD59-A6C34878D82A}">
                    <a16:rowId xmlns:a16="http://schemas.microsoft.com/office/drawing/2014/main" val="1648792412"/>
                  </a:ext>
                </a:extLst>
              </a:tr>
              <a:tr h="455776">
                <a:tc>
                  <a:txBody>
                    <a:bodyPr/>
                    <a:lstStyle/>
                    <a:p>
                      <a:r>
                        <a:rPr lang="en-US" sz="1400"/>
                        <a:t>Of course, the next time the game is played, the person estimating cost and/or time will pad the estimate to 20 percent or more.</a:t>
                      </a:r>
                    </a:p>
                  </a:txBody>
                  <a:tcPr marL="45578" marR="45578" marT="22789" marB="22789" anchor="ctr">
                    <a:lnL>
                      <a:noFill/>
                    </a:lnL>
                    <a:lnR>
                      <a:noFill/>
                    </a:lnR>
                    <a:lnT>
                      <a:noFill/>
                    </a:lnT>
                    <a:lnB>
                      <a:noFill/>
                    </a:lnB>
                    <a:noFill/>
                  </a:tcPr>
                </a:tc>
                <a:tc>
                  <a:txBody>
                    <a:bodyPr/>
                    <a:lstStyle/>
                    <a:p>
                      <a:pPr algn="r" rtl="1"/>
                      <a:r>
                        <a:rPr lang="ar-EG" sz="1400"/>
                        <a:t>بالطبع، في المرة القادمة التي يُكرّر فيها الأمر، قد يزيد الشخص الذي يقوم بالتقدير الاحتياطيات إلى 20% أو أكثر.</a:t>
                      </a:r>
                    </a:p>
                  </a:txBody>
                  <a:tcPr marL="45578" marR="45578" marT="22789" marB="22789" anchor="ctr">
                    <a:lnL>
                      <a:noFill/>
                    </a:lnL>
                    <a:lnR>
                      <a:noFill/>
                    </a:lnR>
                    <a:lnT>
                      <a:noFill/>
                    </a:lnT>
                    <a:lnB>
                      <a:noFill/>
                    </a:lnB>
                    <a:noFill/>
                  </a:tcPr>
                </a:tc>
                <a:extLst>
                  <a:ext uri="{0D108BD9-81ED-4DB2-BD59-A6C34878D82A}">
                    <a16:rowId xmlns:a16="http://schemas.microsoft.com/office/drawing/2014/main" val="618663740"/>
                  </a:ext>
                </a:extLst>
              </a:tr>
              <a:tr h="455776">
                <a:tc>
                  <a:txBody>
                    <a:bodyPr/>
                    <a:lstStyle/>
                    <a:p>
                      <a:r>
                        <a:rPr lang="en-US" sz="1400"/>
                        <a:t>Clearly such games defeat chances for realistic estimates, which is what is needed to be competitive.</a:t>
                      </a:r>
                    </a:p>
                  </a:txBody>
                  <a:tcPr marL="45578" marR="45578" marT="22789" marB="22789" anchor="ctr">
                    <a:lnL>
                      <a:noFill/>
                    </a:lnL>
                    <a:lnR>
                      <a:noFill/>
                    </a:lnR>
                    <a:lnT>
                      <a:noFill/>
                    </a:lnT>
                    <a:lnB>
                      <a:noFill/>
                    </a:lnB>
                    <a:noFill/>
                  </a:tcPr>
                </a:tc>
                <a:tc>
                  <a:txBody>
                    <a:bodyPr/>
                    <a:lstStyle/>
                    <a:p>
                      <a:pPr algn="r" rtl="1"/>
                      <a:r>
                        <a:rPr lang="ar-EG" sz="1400" dirty="0"/>
                        <a:t>من الواضح أن مثل هذه الممارسات تقوّض فرص الحصول على تقديرات واقعية، وهو ما يُعد ضروريًا للبقاء في المنافسة.</a:t>
                      </a:r>
                    </a:p>
                  </a:txBody>
                  <a:tcPr marL="45578" marR="45578" marT="22789" marB="22789" anchor="ctr">
                    <a:lnL>
                      <a:noFill/>
                    </a:lnL>
                    <a:lnR>
                      <a:noFill/>
                    </a:lnR>
                    <a:lnT>
                      <a:noFill/>
                    </a:lnT>
                    <a:lnB>
                      <a:noFill/>
                    </a:lnB>
                    <a:noFill/>
                  </a:tcPr>
                </a:tc>
                <a:extLst>
                  <a:ext uri="{0D108BD9-81ED-4DB2-BD59-A6C34878D82A}">
                    <a16:rowId xmlns:a16="http://schemas.microsoft.com/office/drawing/2014/main" val="126005482"/>
                  </a:ext>
                </a:extLst>
              </a:tr>
            </a:tbl>
          </a:graphicData>
        </a:graphic>
      </p:graphicFrame>
      <p:sp>
        <p:nvSpPr>
          <p:cNvPr id="7" name="Rectangle 1">
            <a:extLst>
              <a:ext uri="{FF2B5EF4-FFF2-40B4-BE49-F238E27FC236}">
                <a16:creationId xmlns:a16="http://schemas.microsoft.com/office/drawing/2014/main" id="{01A260F0-1CE6-CD6C-3019-FF8274BDB57B}"/>
              </a:ext>
            </a:extLst>
          </p:cNvPr>
          <p:cNvSpPr>
            <a:spLocks noChangeArrowheads="1"/>
          </p:cNvSpPr>
          <p:nvPr/>
        </p:nvSpPr>
        <p:spPr bwMode="auto">
          <a:xfrm>
            <a:off x="3411538" y="12128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471135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6DE35BA1-321F-B961-29FC-769EACDFBCA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32449" y="0"/>
            <a:ext cx="1131763" cy="429880"/>
          </a:xfrm>
          <a:prstGeom prst="rect">
            <a:avLst/>
          </a:prstGeom>
        </p:spPr>
      </p:pic>
      <p:graphicFrame>
        <p:nvGraphicFramePr>
          <p:cNvPr id="6" name="Table 5">
            <a:extLst>
              <a:ext uri="{FF2B5EF4-FFF2-40B4-BE49-F238E27FC236}">
                <a16:creationId xmlns:a16="http://schemas.microsoft.com/office/drawing/2014/main" id="{41E32B0C-D81A-D27F-660D-ECE642D50800}"/>
              </a:ext>
            </a:extLst>
          </p:cNvPr>
          <p:cNvGraphicFramePr>
            <a:graphicFrameLocks noGrp="1"/>
          </p:cNvGraphicFramePr>
          <p:nvPr>
            <p:extLst>
              <p:ext uri="{D42A27DB-BD31-4B8C-83A1-F6EECF244321}">
                <p14:modId xmlns:p14="http://schemas.microsoft.com/office/powerpoint/2010/main" val="1212282588"/>
              </p:ext>
            </p:extLst>
          </p:nvPr>
        </p:nvGraphicFramePr>
        <p:xfrm>
          <a:off x="587828" y="437787"/>
          <a:ext cx="10702214" cy="5982426"/>
        </p:xfrm>
        <a:graphic>
          <a:graphicData uri="http://schemas.openxmlformats.org/drawingml/2006/table">
            <a:tbl>
              <a:tblPr/>
              <a:tblGrid>
                <a:gridCol w="5351107">
                  <a:extLst>
                    <a:ext uri="{9D8B030D-6E8A-4147-A177-3AD203B41FA5}">
                      <a16:colId xmlns:a16="http://schemas.microsoft.com/office/drawing/2014/main" val="1888238383"/>
                    </a:ext>
                  </a:extLst>
                </a:gridCol>
                <a:gridCol w="5351107">
                  <a:extLst>
                    <a:ext uri="{9D8B030D-6E8A-4147-A177-3AD203B41FA5}">
                      <a16:colId xmlns:a16="http://schemas.microsoft.com/office/drawing/2014/main" val="3375827806"/>
                    </a:ext>
                  </a:extLst>
                </a:gridCol>
              </a:tblGrid>
              <a:tr h="227667">
                <a:tc>
                  <a:txBody>
                    <a:bodyPr/>
                    <a:lstStyle/>
                    <a:p>
                      <a:r>
                        <a:rPr lang="en-US" sz="1400" b="1" dirty="0"/>
                        <a:t>6. Organization Culture</a:t>
                      </a:r>
                      <a:endParaRPr lang="en-US" sz="1400" dirty="0"/>
                    </a:p>
                  </a:txBody>
                  <a:tcPr marL="46892" marR="46892" marT="23446" marB="23446" anchor="ctr">
                    <a:lnL>
                      <a:noFill/>
                    </a:lnL>
                    <a:lnR>
                      <a:noFill/>
                    </a:lnR>
                    <a:lnT>
                      <a:noFill/>
                    </a:lnT>
                    <a:lnB>
                      <a:noFill/>
                    </a:lnB>
                    <a:noFill/>
                  </a:tcPr>
                </a:tc>
                <a:tc>
                  <a:txBody>
                    <a:bodyPr/>
                    <a:lstStyle/>
                    <a:p>
                      <a:pPr algn="r" rtl="1"/>
                      <a:r>
                        <a:rPr lang="ar-EG" sz="1400" b="1" dirty="0"/>
                        <a:t>6. ثقافة المنظمة</a:t>
                      </a:r>
                      <a:endParaRPr lang="ar-EG" sz="1400" dirty="0"/>
                    </a:p>
                  </a:txBody>
                  <a:tcPr marL="46892" marR="46892" marT="23446" marB="23446" anchor="ctr">
                    <a:lnL>
                      <a:noFill/>
                    </a:lnL>
                    <a:lnR>
                      <a:noFill/>
                    </a:lnR>
                    <a:lnT>
                      <a:noFill/>
                    </a:lnT>
                    <a:lnB>
                      <a:noFill/>
                    </a:lnB>
                    <a:noFill/>
                  </a:tcPr>
                </a:tc>
                <a:extLst>
                  <a:ext uri="{0D108BD9-81ED-4DB2-BD59-A6C34878D82A}">
                    <a16:rowId xmlns:a16="http://schemas.microsoft.com/office/drawing/2014/main" val="876842077"/>
                  </a:ext>
                </a:extLst>
              </a:tr>
              <a:tr h="398417">
                <a:tc>
                  <a:txBody>
                    <a:bodyPr/>
                    <a:lstStyle/>
                    <a:p>
                      <a:r>
                        <a:rPr lang="en-US" sz="1400"/>
                        <a:t>Organization culture can significantly influence project estimates.</a:t>
                      </a:r>
                    </a:p>
                  </a:txBody>
                  <a:tcPr marL="46892" marR="46892" marT="23446" marB="23446" anchor="ctr">
                    <a:lnL>
                      <a:noFill/>
                    </a:lnL>
                    <a:lnR>
                      <a:noFill/>
                    </a:lnR>
                    <a:lnT>
                      <a:noFill/>
                    </a:lnT>
                    <a:lnB>
                      <a:noFill/>
                    </a:lnB>
                    <a:noFill/>
                  </a:tcPr>
                </a:tc>
                <a:tc>
                  <a:txBody>
                    <a:bodyPr/>
                    <a:lstStyle/>
                    <a:p>
                      <a:pPr algn="r" rtl="1"/>
                      <a:r>
                        <a:rPr lang="ar-EG" sz="1400" dirty="0"/>
                        <a:t>يمكن لثقافة المنظمة أن تؤثر بشكل كبير على تقديرات المشروع.</a:t>
                      </a:r>
                    </a:p>
                  </a:txBody>
                  <a:tcPr marL="46892" marR="46892" marT="23446" marB="23446" anchor="ctr">
                    <a:lnL>
                      <a:noFill/>
                    </a:lnL>
                    <a:lnR>
                      <a:noFill/>
                    </a:lnR>
                    <a:lnT>
                      <a:noFill/>
                    </a:lnT>
                    <a:lnB>
                      <a:noFill/>
                    </a:lnB>
                    <a:noFill/>
                  </a:tcPr>
                </a:tc>
                <a:extLst>
                  <a:ext uri="{0D108BD9-81ED-4DB2-BD59-A6C34878D82A}">
                    <a16:rowId xmlns:a16="http://schemas.microsoft.com/office/drawing/2014/main" val="1963461411"/>
                  </a:ext>
                </a:extLst>
              </a:tr>
              <a:tr h="398417">
                <a:tc>
                  <a:txBody>
                    <a:bodyPr/>
                    <a:lstStyle/>
                    <a:p>
                      <a:r>
                        <a:rPr lang="en-US" sz="1400" dirty="0"/>
                        <a:t>In some organizations, padding estimates is tolerated and even privately encouraged.</a:t>
                      </a:r>
                    </a:p>
                  </a:txBody>
                  <a:tcPr marL="46892" marR="46892" marT="23446" marB="23446" anchor="ctr">
                    <a:lnL>
                      <a:noFill/>
                    </a:lnL>
                    <a:lnR>
                      <a:noFill/>
                    </a:lnR>
                    <a:lnT>
                      <a:noFill/>
                    </a:lnT>
                    <a:lnB>
                      <a:noFill/>
                    </a:lnB>
                    <a:noFill/>
                  </a:tcPr>
                </a:tc>
                <a:tc>
                  <a:txBody>
                    <a:bodyPr/>
                    <a:lstStyle/>
                    <a:p>
                      <a:pPr algn="r" rtl="1"/>
                      <a:r>
                        <a:rPr lang="ar-EG" sz="1400"/>
                        <a:t>في بعض المنظمات، يتم تحمل إضافة الاحتياطيات للتقديرات بل وتشجيعها بشكل خاص.</a:t>
                      </a:r>
                    </a:p>
                  </a:txBody>
                  <a:tcPr marL="46892" marR="46892" marT="23446" marB="23446" anchor="ctr">
                    <a:lnL>
                      <a:noFill/>
                    </a:lnL>
                    <a:lnR>
                      <a:noFill/>
                    </a:lnR>
                    <a:lnT>
                      <a:noFill/>
                    </a:lnT>
                    <a:lnB>
                      <a:noFill/>
                    </a:lnB>
                    <a:noFill/>
                  </a:tcPr>
                </a:tc>
                <a:extLst>
                  <a:ext uri="{0D108BD9-81ED-4DB2-BD59-A6C34878D82A}">
                    <a16:rowId xmlns:a16="http://schemas.microsoft.com/office/drawing/2014/main" val="1071161581"/>
                  </a:ext>
                </a:extLst>
              </a:tr>
              <a:tr h="569167">
                <a:tc>
                  <a:txBody>
                    <a:bodyPr/>
                    <a:lstStyle/>
                    <a:p>
                      <a:r>
                        <a:rPr lang="en-US" sz="1400"/>
                        <a:t>Other organizations place a premium on accuracy and strongly discourage estimating gamesmanship.</a:t>
                      </a:r>
                    </a:p>
                  </a:txBody>
                  <a:tcPr marL="46892" marR="46892" marT="23446" marB="23446" anchor="ctr">
                    <a:lnL>
                      <a:noFill/>
                    </a:lnL>
                    <a:lnR>
                      <a:noFill/>
                    </a:lnR>
                    <a:lnT>
                      <a:noFill/>
                    </a:lnT>
                    <a:lnB>
                      <a:noFill/>
                    </a:lnB>
                    <a:noFill/>
                  </a:tcPr>
                </a:tc>
                <a:tc>
                  <a:txBody>
                    <a:bodyPr/>
                    <a:lstStyle/>
                    <a:p>
                      <a:pPr algn="r" rtl="1"/>
                      <a:r>
                        <a:rPr lang="ar-EG" sz="1400"/>
                        <a:t>بينما تضع منظمات أخرى أولوية كبيرة للدقة وتمنع بشدة التلاعب في التقديرات.</a:t>
                      </a:r>
                    </a:p>
                  </a:txBody>
                  <a:tcPr marL="46892" marR="46892" marT="23446" marB="23446" anchor="ctr">
                    <a:lnL>
                      <a:noFill/>
                    </a:lnL>
                    <a:lnR>
                      <a:noFill/>
                    </a:lnR>
                    <a:lnT>
                      <a:noFill/>
                    </a:lnT>
                    <a:lnB>
                      <a:noFill/>
                    </a:lnB>
                    <a:noFill/>
                  </a:tcPr>
                </a:tc>
                <a:extLst>
                  <a:ext uri="{0D108BD9-81ED-4DB2-BD59-A6C34878D82A}">
                    <a16:rowId xmlns:a16="http://schemas.microsoft.com/office/drawing/2014/main" val="3706247724"/>
                  </a:ext>
                </a:extLst>
              </a:tr>
              <a:tr h="398417">
                <a:tc>
                  <a:txBody>
                    <a:bodyPr/>
                    <a:lstStyle/>
                    <a:p>
                      <a:r>
                        <a:rPr lang="en-US" sz="1400"/>
                        <a:t>Organizations vary in the importance they attach to estimates.</a:t>
                      </a:r>
                    </a:p>
                  </a:txBody>
                  <a:tcPr marL="46892" marR="46892" marT="23446" marB="23446" anchor="ctr">
                    <a:lnL>
                      <a:noFill/>
                    </a:lnL>
                    <a:lnR>
                      <a:noFill/>
                    </a:lnR>
                    <a:lnT>
                      <a:noFill/>
                    </a:lnT>
                    <a:lnB>
                      <a:noFill/>
                    </a:lnB>
                    <a:noFill/>
                  </a:tcPr>
                </a:tc>
                <a:tc>
                  <a:txBody>
                    <a:bodyPr/>
                    <a:lstStyle/>
                    <a:p>
                      <a:pPr algn="r" rtl="1"/>
                      <a:r>
                        <a:rPr lang="ar-EG" sz="1400"/>
                        <a:t>تختلف المنظمات في مدى الأهمية التي توليها للتقديرات.</a:t>
                      </a:r>
                    </a:p>
                  </a:txBody>
                  <a:tcPr marL="46892" marR="46892" marT="23446" marB="23446" anchor="ctr">
                    <a:lnL>
                      <a:noFill/>
                    </a:lnL>
                    <a:lnR>
                      <a:noFill/>
                    </a:lnR>
                    <a:lnT>
                      <a:noFill/>
                    </a:lnT>
                    <a:lnB>
                      <a:noFill/>
                    </a:lnB>
                    <a:noFill/>
                  </a:tcPr>
                </a:tc>
                <a:extLst>
                  <a:ext uri="{0D108BD9-81ED-4DB2-BD59-A6C34878D82A}">
                    <a16:rowId xmlns:a16="http://schemas.microsoft.com/office/drawing/2014/main" val="579703615"/>
                  </a:ext>
                </a:extLst>
              </a:tr>
              <a:tr h="739917">
                <a:tc>
                  <a:txBody>
                    <a:bodyPr/>
                    <a:lstStyle/>
                    <a:p>
                      <a:r>
                        <a:rPr lang="en-US" sz="1400"/>
                        <a:t>The prevailing belief in some organizations is that detailed estimating takes too much time and is not worth the effort or that it’s impossible to predict the future.</a:t>
                      </a:r>
                    </a:p>
                  </a:txBody>
                  <a:tcPr marL="46892" marR="46892" marT="23446" marB="23446" anchor="ctr">
                    <a:lnL>
                      <a:noFill/>
                    </a:lnL>
                    <a:lnR>
                      <a:noFill/>
                    </a:lnR>
                    <a:lnT>
                      <a:noFill/>
                    </a:lnT>
                    <a:lnB>
                      <a:noFill/>
                    </a:lnB>
                    <a:noFill/>
                  </a:tcPr>
                </a:tc>
                <a:tc>
                  <a:txBody>
                    <a:bodyPr/>
                    <a:lstStyle/>
                    <a:p>
                      <a:pPr algn="r" rtl="1"/>
                      <a:r>
                        <a:rPr lang="ar-EG" sz="1400"/>
                        <a:t>الاعتقاد السائد في بعض المنظمات هو أن التقدير التفصيلي يستغرق وقتًا طويلاً ولا يستحق الجهد أو أنه من المستحيل التنبؤ بالمستقبل.</a:t>
                      </a:r>
                    </a:p>
                  </a:txBody>
                  <a:tcPr marL="46892" marR="46892" marT="23446" marB="23446" anchor="ctr">
                    <a:lnL>
                      <a:noFill/>
                    </a:lnL>
                    <a:lnR>
                      <a:noFill/>
                    </a:lnR>
                    <a:lnT>
                      <a:noFill/>
                    </a:lnT>
                    <a:lnB>
                      <a:noFill/>
                    </a:lnB>
                    <a:noFill/>
                  </a:tcPr>
                </a:tc>
                <a:extLst>
                  <a:ext uri="{0D108BD9-81ED-4DB2-BD59-A6C34878D82A}">
                    <a16:rowId xmlns:a16="http://schemas.microsoft.com/office/drawing/2014/main" val="4146630727"/>
                  </a:ext>
                </a:extLst>
              </a:tr>
              <a:tr h="569167">
                <a:tc>
                  <a:txBody>
                    <a:bodyPr/>
                    <a:lstStyle/>
                    <a:p>
                      <a:r>
                        <a:rPr lang="en-US" sz="1400"/>
                        <a:t>Other organizations subscribe to the belief that accurate estimates are the bedrock of effective project management.</a:t>
                      </a:r>
                    </a:p>
                  </a:txBody>
                  <a:tcPr marL="46892" marR="46892" marT="23446" marB="23446" anchor="ctr">
                    <a:lnL>
                      <a:noFill/>
                    </a:lnL>
                    <a:lnR>
                      <a:noFill/>
                    </a:lnR>
                    <a:lnT>
                      <a:noFill/>
                    </a:lnT>
                    <a:lnB>
                      <a:noFill/>
                    </a:lnB>
                    <a:noFill/>
                  </a:tcPr>
                </a:tc>
                <a:tc>
                  <a:txBody>
                    <a:bodyPr/>
                    <a:lstStyle/>
                    <a:p>
                      <a:pPr algn="r" rtl="1"/>
                      <a:r>
                        <a:rPr lang="ar-EG" sz="1400"/>
                        <a:t>بينما تعتقد منظمات أخرى أن التقديرات الدقيقة هي الأساس لإدارة المشاريع الفعّالة.</a:t>
                      </a:r>
                    </a:p>
                  </a:txBody>
                  <a:tcPr marL="46892" marR="46892" marT="23446" marB="23446" anchor="ctr">
                    <a:lnL>
                      <a:noFill/>
                    </a:lnL>
                    <a:lnR>
                      <a:noFill/>
                    </a:lnR>
                    <a:lnT>
                      <a:noFill/>
                    </a:lnT>
                    <a:lnB>
                      <a:noFill/>
                    </a:lnB>
                    <a:noFill/>
                  </a:tcPr>
                </a:tc>
                <a:extLst>
                  <a:ext uri="{0D108BD9-81ED-4DB2-BD59-A6C34878D82A}">
                    <a16:rowId xmlns:a16="http://schemas.microsoft.com/office/drawing/2014/main" val="3299550146"/>
                  </a:ext>
                </a:extLst>
              </a:tr>
              <a:tr h="569167">
                <a:tc>
                  <a:txBody>
                    <a:bodyPr/>
                    <a:lstStyle/>
                    <a:p>
                      <a:r>
                        <a:rPr lang="en-US" sz="1400"/>
                        <a:t>Organization culture shapes every dimension of project management; estimating is not immune to this influence.</a:t>
                      </a:r>
                    </a:p>
                  </a:txBody>
                  <a:tcPr marL="46892" marR="46892" marT="23446" marB="23446" anchor="ctr">
                    <a:lnL>
                      <a:noFill/>
                    </a:lnL>
                    <a:lnR>
                      <a:noFill/>
                    </a:lnR>
                    <a:lnT>
                      <a:noFill/>
                    </a:lnT>
                    <a:lnB>
                      <a:noFill/>
                    </a:lnB>
                    <a:noFill/>
                  </a:tcPr>
                </a:tc>
                <a:tc>
                  <a:txBody>
                    <a:bodyPr/>
                    <a:lstStyle/>
                    <a:p>
                      <a:pPr algn="r" rtl="1"/>
                      <a:r>
                        <a:rPr lang="ar-EG" sz="1400"/>
                        <a:t>تشكّل ثقافة المنظمة كل بُعد من أبعاد إدارة المشاريع؛ والتقدير ليس بمنأى عن هذا التأثير.</a:t>
                      </a:r>
                    </a:p>
                  </a:txBody>
                  <a:tcPr marL="46892" marR="46892" marT="23446" marB="23446" anchor="ctr">
                    <a:lnL>
                      <a:noFill/>
                    </a:lnL>
                    <a:lnR>
                      <a:noFill/>
                    </a:lnR>
                    <a:lnT>
                      <a:noFill/>
                    </a:lnT>
                    <a:lnB>
                      <a:noFill/>
                    </a:lnB>
                    <a:noFill/>
                  </a:tcPr>
                </a:tc>
                <a:extLst>
                  <a:ext uri="{0D108BD9-81ED-4DB2-BD59-A6C34878D82A}">
                    <a16:rowId xmlns:a16="http://schemas.microsoft.com/office/drawing/2014/main" val="587486918"/>
                  </a:ext>
                </a:extLst>
              </a:tr>
              <a:tr h="227667">
                <a:tc>
                  <a:txBody>
                    <a:bodyPr/>
                    <a:lstStyle/>
                    <a:p>
                      <a:r>
                        <a:rPr lang="en-US" sz="1400" b="1"/>
                        <a:t>7. Other Factors</a:t>
                      </a:r>
                      <a:endParaRPr lang="en-US" sz="1400"/>
                    </a:p>
                  </a:txBody>
                  <a:tcPr marL="46892" marR="46892" marT="23446" marB="23446" anchor="ctr">
                    <a:lnL>
                      <a:noFill/>
                    </a:lnL>
                    <a:lnR>
                      <a:noFill/>
                    </a:lnR>
                    <a:lnT>
                      <a:noFill/>
                    </a:lnT>
                    <a:lnB>
                      <a:noFill/>
                    </a:lnB>
                    <a:noFill/>
                  </a:tcPr>
                </a:tc>
                <a:tc>
                  <a:txBody>
                    <a:bodyPr/>
                    <a:lstStyle/>
                    <a:p>
                      <a:pPr algn="r" rtl="1"/>
                      <a:r>
                        <a:rPr lang="ar-EG" sz="1400" b="1"/>
                        <a:t>7. عوامل أخرى</a:t>
                      </a:r>
                      <a:endParaRPr lang="ar-EG" sz="1400"/>
                    </a:p>
                  </a:txBody>
                  <a:tcPr marL="46892" marR="46892" marT="23446" marB="23446" anchor="ctr">
                    <a:lnL>
                      <a:noFill/>
                    </a:lnL>
                    <a:lnR>
                      <a:noFill/>
                    </a:lnR>
                    <a:lnT>
                      <a:noFill/>
                    </a:lnT>
                    <a:lnB>
                      <a:noFill/>
                    </a:lnB>
                    <a:noFill/>
                  </a:tcPr>
                </a:tc>
                <a:extLst>
                  <a:ext uri="{0D108BD9-81ED-4DB2-BD59-A6C34878D82A}">
                    <a16:rowId xmlns:a16="http://schemas.microsoft.com/office/drawing/2014/main" val="2608365976"/>
                  </a:ext>
                </a:extLst>
              </a:tr>
              <a:tr h="398417">
                <a:tc>
                  <a:txBody>
                    <a:bodyPr/>
                    <a:lstStyle/>
                    <a:p>
                      <a:r>
                        <a:rPr lang="en-US" sz="1400"/>
                        <a:t>Finally, non-project factors can impact time and cost estimates.</a:t>
                      </a:r>
                    </a:p>
                  </a:txBody>
                  <a:tcPr marL="46892" marR="46892" marT="23446" marB="23446" anchor="ctr">
                    <a:lnL>
                      <a:noFill/>
                    </a:lnL>
                    <a:lnR>
                      <a:noFill/>
                    </a:lnR>
                    <a:lnT>
                      <a:noFill/>
                    </a:lnT>
                    <a:lnB>
                      <a:noFill/>
                    </a:lnB>
                    <a:noFill/>
                  </a:tcPr>
                </a:tc>
                <a:tc>
                  <a:txBody>
                    <a:bodyPr/>
                    <a:lstStyle/>
                    <a:p>
                      <a:pPr algn="r" rtl="1"/>
                      <a:r>
                        <a:rPr lang="ar-EG" sz="1400"/>
                        <a:t>أخيرًا، يمكن للعوامل غير المتعلقة بالمشروع أن تؤثر على تقديرات الوقت والتكلفة.</a:t>
                      </a:r>
                    </a:p>
                  </a:txBody>
                  <a:tcPr marL="46892" marR="46892" marT="23446" marB="23446" anchor="ctr">
                    <a:lnL>
                      <a:noFill/>
                    </a:lnL>
                    <a:lnR>
                      <a:noFill/>
                    </a:lnR>
                    <a:lnT>
                      <a:noFill/>
                    </a:lnT>
                    <a:lnB>
                      <a:noFill/>
                    </a:lnB>
                    <a:noFill/>
                  </a:tcPr>
                </a:tc>
                <a:extLst>
                  <a:ext uri="{0D108BD9-81ED-4DB2-BD59-A6C34878D82A}">
                    <a16:rowId xmlns:a16="http://schemas.microsoft.com/office/drawing/2014/main" val="2542096008"/>
                  </a:ext>
                </a:extLst>
              </a:tr>
              <a:tr h="398417">
                <a:tc>
                  <a:txBody>
                    <a:bodyPr/>
                    <a:lstStyle/>
                    <a:p>
                      <a:r>
                        <a:rPr lang="en-US" sz="1400"/>
                        <a:t>For example, equipment down-time can alter time estimates.</a:t>
                      </a:r>
                    </a:p>
                  </a:txBody>
                  <a:tcPr marL="46892" marR="46892" marT="23446" marB="23446" anchor="ctr">
                    <a:lnL>
                      <a:noFill/>
                    </a:lnL>
                    <a:lnR>
                      <a:noFill/>
                    </a:lnR>
                    <a:lnT>
                      <a:noFill/>
                    </a:lnT>
                    <a:lnB>
                      <a:noFill/>
                    </a:lnB>
                    <a:noFill/>
                  </a:tcPr>
                </a:tc>
                <a:tc>
                  <a:txBody>
                    <a:bodyPr/>
                    <a:lstStyle/>
                    <a:p>
                      <a:pPr algn="r" rtl="1"/>
                      <a:r>
                        <a:rPr lang="ar-EG" sz="1400"/>
                        <a:t>على سبيل المثال، يمكن لتعطّل المعدات أن يؤثر على تقديرات الوقت.</a:t>
                      </a:r>
                    </a:p>
                  </a:txBody>
                  <a:tcPr marL="46892" marR="46892" marT="23446" marB="23446" anchor="ctr">
                    <a:lnL>
                      <a:noFill/>
                    </a:lnL>
                    <a:lnR>
                      <a:noFill/>
                    </a:lnR>
                    <a:lnT>
                      <a:noFill/>
                    </a:lnT>
                    <a:lnB>
                      <a:noFill/>
                    </a:lnB>
                    <a:noFill/>
                  </a:tcPr>
                </a:tc>
                <a:extLst>
                  <a:ext uri="{0D108BD9-81ED-4DB2-BD59-A6C34878D82A}">
                    <a16:rowId xmlns:a16="http://schemas.microsoft.com/office/drawing/2014/main" val="3339131808"/>
                  </a:ext>
                </a:extLst>
              </a:tr>
              <a:tr h="398417">
                <a:tc>
                  <a:txBody>
                    <a:bodyPr/>
                    <a:lstStyle/>
                    <a:p>
                      <a:r>
                        <a:rPr lang="en-US" sz="1400"/>
                        <a:t>National holidays, vacations, and legal limits can influence project estimates.</a:t>
                      </a:r>
                    </a:p>
                  </a:txBody>
                  <a:tcPr marL="46892" marR="46892" marT="23446" marB="23446" anchor="ctr">
                    <a:lnL>
                      <a:noFill/>
                    </a:lnL>
                    <a:lnR>
                      <a:noFill/>
                    </a:lnR>
                    <a:lnT>
                      <a:noFill/>
                    </a:lnT>
                    <a:lnB>
                      <a:noFill/>
                    </a:lnB>
                    <a:noFill/>
                  </a:tcPr>
                </a:tc>
                <a:tc>
                  <a:txBody>
                    <a:bodyPr/>
                    <a:lstStyle/>
                    <a:p>
                      <a:pPr algn="r" rtl="1"/>
                      <a:r>
                        <a:rPr lang="ar-EG" sz="1400"/>
                        <a:t>يمكن للعطلات الوطنية والإجازات والقيود القانونية أن تؤثر على تقديرات المشروع.</a:t>
                      </a:r>
                    </a:p>
                  </a:txBody>
                  <a:tcPr marL="46892" marR="46892" marT="23446" marB="23446" anchor="ctr">
                    <a:lnL>
                      <a:noFill/>
                    </a:lnL>
                    <a:lnR>
                      <a:noFill/>
                    </a:lnR>
                    <a:lnT>
                      <a:noFill/>
                    </a:lnT>
                    <a:lnB>
                      <a:noFill/>
                    </a:lnB>
                    <a:noFill/>
                  </a:tcPr>
                </a:tc>
                <a:extLst>
                  <a:ext uri="{0D108BD9-81ED-4DB2-BD59-A6C34878D82A}">
                    <a16:rowId xmlns:a16="http://schemas.microsoft.com/office/drawing/2014/main" val="987503420"/>
                  </a:ext>
                </a:extLst>
              </a:tr>
              <a:tr h="398417">
                <a:tc>
                  <a:txBody>
                    <a:bodyPr/>
                    <a:lstStyle/>
                    <a:p>
                      <a:r>
                        <a:rPr lang="en-US" sz="1400"/>
                        <a:t>Project priority can influence resource assignment and impact time and cost.</a:t>
                      </a:r>
                    </a:p>
                  </a:txBody>
                  <a:tcPr marL="46892" marR="46892" marT="23446" marB="23446" anchor="ctr">
                    <a:lnL>
                      <a:noFill/>
                    </a:lnL>
                    <a:lnR>
                      <a:noFill/>
                    </a:lnR>
                    <a:lnT>
                      <a:noFill/>
                    </a:lnT>
                    <a:lnB>
                      <a:noFill/>
                    </a:lnB>
                    <a:noFill/>
                  </a:tcPr>
                </a:tc>
                <a:tc>
                  <a:txBody>
                    <a:bodyPr/>
                    <a:lstStyle/>
                    <a:p>
                      <a:pPr algn="r" rtl="1"/>
                      <a:r>
                        <a:rPr lang="ar-EG" sz="1400" dirty="0"/>
                        <a:t>كما يمكن لأولويات المشروع أن تؤثر على تخصيص الموارد وتؤثر على الوقت والتكلفة.</a:t>
                      </a:r>
                    </a:p>
                  </a:txBody>
                  <a:tcPr marL="46892" marR="46892" marT="23446" marB="23446" anchor="ctr">
                    <a:lnL>
                      <a:noFill/>
                    </a:lnL>
                    <a:lnR>
                      <a:noFill/>
                    </a:lnR>
                    <a:lnT>
                      <a:noFill/>
                    </a:lnT>
                    <a:lnB>
                      <a:noFill/>
                    </a:lnB>
                    <a:noFill/>
                  </a:tcPr>
                </a:tc>
                <a:extLst>
                  <a:ext uri="{0D108BD9-81ED-4DB2-BD59-A6C34878D82A}">
                    <a16:rowId xmlns:a16="http://schemas.microsoft.com/office/drawing/2014/main" val="1212890463"/>
                  </a:ext>
                </a:extLst>
              </a:tr>
            </a:tbl>
          </a:graphicData>
        </a:graphic>
      </p:graphicFrame>
      <p:sp>
        <p:nvSpPr>
          <p:cNvPr id="8" name="Rectangle 1">
            <a:extLst>
              <a:ext uri="{FF2B5EF4-FFF2-40B4-BE49-F238E27FC236}">
                <a16:creationId xmlns:a16="http://schemas.microsoft.com/office/drawing/2014/main" id="{49C38E7D-92C0-6AB1-2FD2-0F2512420A37}"/>
              </a:ext>
            </a:extLst>
          </p:cNvPr>
          <p:cNvSpPr>
            <a:spLocks noChangeArrowheads="1"/>
          </p:cNvSpPr>
          <p:nvPr/>
        </p:nvSpPr>
        <p:spPr bwMode="auto">
          <a:xfrm>
            <a:off x="3335338" y="1219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5670818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F35029D5-A598-E91C-F2B1-CCC176EE357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3118" y="0"/>
            <a:ext cx="1131763" cy="467202"/>
          </a:xfrm>
          <a:prstGeom prst="rect">
            <a:avLst/>
          </a:prstGeom>
        </p:spPr>
      </p:pic>
      <p:graphicFrame>
        <p:nvGraphicFramePr>
          <p:cNvPr id="5" name="Table 4">
            <a:extLst>
              <a:ext uri="{FF2B5EF4-FFF2-40B4-BE49-F238E27FC236}">
                <a16:creationId xmlns:a16="http://schemas.microsoft.com/office/drawing/2014/main" id="{3970D00C-D101-0562-B579-8E45A940C5A3}"/>
              </a:ext>
            </a:extLst>
          </p:cNvPr>
          <p:cNvGraphicFramePr>
            <a:graphicFrameLocks noGrp="1"/>
          </p:cNvGraphicFramePr>
          <p:nvPr>
            <p:extLst>
              <p:ext uri="{D42A27DB-BD31-4B8C-83A1-F6EECF244321}">
                <p14:modId xmlns:p14="http://schemas.microsoft.com/office/powerpoint/2010/main" val="2214064277"/>
              </p:ext>
            </p:extLst>
          </p:nvPr>
        </p:nvGraphicFramePr>
        <p:xfrm>
          <a:off x="718456" y="467202"/>
          <a:ext cx="10543592" cy="6319047"/>
        </p:xfrm>
        <a:graphic>
          <a:graphicData uri="http://schemas.openxmlformats.org/drawingml/2006/table">
            <a:tbl>
              <a:tblPr/>
              <a:tblGrid>
                <a:gridCol w="5271796">
                  <a:extLst>
                    <a:ext uri="{9D8B030D-6E8A-4147-A177-3AD203B41FA5}">
                      <a16:colId xmlns:a16="http://schemas.microsoft.com/office/drawing/2014/main" val="3046869542"/>
                    </a:ext>
                  </a:extLst>
                </a:gridCol>
                <a:gridCol w="5271796">
                  <a:extLst>
                    <a:ext uri="{9D8B030D-6E8A-4147-A177-3AD203B41FA5}">
                      <a16:colId xmlns:a16="http://schemas.microsoft.com/office/drawing/2014/main" val="3666916622"/>
                    </a:ext>
                  </a:extLst>
                </a:gridCol>
              </a:tblGrid>
              <a:tr h="332831">
                <a:tc>
                  <a:txBody>
                    <a:bodyPr/>
                    <a:lstStyle/>
                    <a:p>
                      <a:r>
                        <a:rPr lang="en-US" sz="1400" b="1" dirty="0"/>
                        <a:t>Estimating Guidelines for Times, Costs, and Resources</a:t>
                      </a:r>
                      <a:endParaRPr lang="en-US" sz="1400" dirty="0"/>
                    </a:p>
                  </a:txBody>
                  <a:tcPr marL="40640" marR="40640" marT="20320" marB="20320" anchor="ctr">
                    <a:lnL>
                      <a:noFill/>
                    </a:lnL>
                    <a:lnR>
                      <a:noFill/>
                    </a:lnR>
                    <a:lnT>
                      <a:noFill/>
                    </a:lnT>
                    <a:lnB>
                      <a:noFill/>
                    </a:lnB>
                    <a:noFill/>
                  </a:tcPr>
                </a:tc>
                <a:tc>
                  <a:txBody>
                    <a:bodyPr/>
                    <a:lstStyle/>
                    <a:p>
                      <a:pPr algn="r"/>
                      <a:r>
                        <a:rPr lang="ar-EG" sz="1400" b="1" dirty="0"/>
                        <a:t>إرشادات تقدير الأوقات والتكاليف والموارد</a:t>
                      </a:r>
                      <a:endParaRPr lang="ar-EG" sz="1400" dirty="0"/>
                    </a:p>
                  </a:txBody>
                  <a:tcPr marL="40640" marR="40640" marT="20320" marB="20320" anchor="ctr">
                    <a:lnL>
                      <a:noFill/>
                    </a:lnL>
                    <a:lnR>
                      <a:noFill/>
                    </a:lnR>
                    <a:lnT>
                      <a:noFill/>
                    </a:lnT>
                    <a:lnB>
                      <a:noFill/>
                    </a:lnB>
                    <a:noFill/>
                  </a:tcPr>
                </a:tc>
                <a:extLst>
                  <a:ext uri="{0D108BD9-81ED-4DB2-BD59-A6C34878D82A}">
                    <a16:rowId xmlns:a16="http://schemas.microsoft.com/office/drawing/2014/main" val="3708609119"/>
                  </a:ext>
                </a:extLst>
              </a:tr>
              <a:tr h="657572">
                <a:tc>
                  <a:txBody>
                    <a:bodyPr/>
                    <a:lstStyle/>
                    <a:p>
                      <a:r>
                        <a:rPr lang="en-US" sz="1400"/>
                        <a:t>Managers recognize time, cost, and resource estimates must be accurate if project planning, scheduling, and controlling are to be effective.</a:t>
                      </a:r>
                    </a:p>
                  </a:txBody>
                  <a:tcPr marL="40640" marR="40640" marT="20320" marB="20320" anchor="ctr">
                    <a:lnL>
                      <a:noFill/>
                    </a:lnL>
                    <a:lnR>
                      <a:noFill/>
                    </a:lnR>
                    <a:lnT>
                      <a:noFill/>
                    </a:lnT>
                    <a:lnB>
                      <a:noFill/>
                    </a:lnB>
                    <a:noFill/>
                  </a:tcPr>
                </a:tc>
                <a:tc>
                  <a:txBody>
                    <a:bodyPr/>
                    <a:lstStyle/>
                    <a:p>
                      <a:pPr algn="r"/>
                      <a:r>
                        <a:rPr lang="ar-EG" sz="1400" dirty="0"/>
                        <a:t>يدرك المديرون أن تقديرات الوقت والتكلفة والموارد يجب أن تكون دقيقة لضمان فعالية تخطيط المشروع وجدولته والتحكم فيه.</a:t>
                      </a:r>
                    </a:p>
                  </a:txBody>
                  <a:tcPr marL="40640" marR="40640" marT="20320" marB="20320" anchor="ctr">
                    <a:lnL>
                      <a:noFill/>
                    </a:lnL>
                    <a:lnR>
                      <a:noFill/>
                    </a:lnR>
                    <a:lnT>
                      <a:noFill/>
                    </a:lnT>
                    <a:lnB>
                      <a:noFill/>
                    </a:lnB>
                    <a:noFill/>
                  </a:tcPr>
                </a:tc>
                <a:extLst>
                  <a:ext uri="{0D108BD9-81ED-4DB2-BD59-A6C34878D82A}">
                    <a16:rowId xmlns:a16="http://schemas.microsoft.com/office/drawing/2014/main" val="3071960868"/>
                  </a:ext>
                </a:extLst>
              </a:tr>
              <a:tr h="475474">
                <a:tc>
                  <a:txBody>
                    <a:bodyPr/>
                    <a:lstStyle/>
                    <a:p>
                      <a:r>
                        <a:rPr lang="en-US" sz="1400"/>
                        <a:t>However, there is substantial evidence suggesting poor estimates are a major contributor to projects that have failed.</a:t>
                      </a:r>
                    </a:p>
                  </a:txBody>
                  <a:tcPr marL="40640" marR="40640" marT="20320" marB="20320" anchor="ctr">
                    <a:lnL>
                      <a:noFill/>
                    </a:lnL>
                    <a:lnR>
                      <a:noFill/>
                    </a:lnR>
                    <a:lnT>
                      <a:noFill/>
                    </a:lnT>
                    <a:lnB>
                      <a:noFill/>
                    </a:lnB>
                    <a:noFill/>
                  </a:tcPr>
                </a:tc>
                <a:tc>
                  <a:txBody>
                    <a:bodyPr/>
                    <a:lstStyle/>
                    <a:p>
                      <a:pPr algn="r"/>
                      <a:r>
                        <a:rPr lang="ar-EG" sz="1400" dirty="0"/>
                        <a:t>ومع ذلك، هناك أدلة كبيرة تشير إلى أن التقديرات السيئة تعد مساهمًا رئيسيًا في فشل المشاريع.</a:t>
                      </a:r>
                    </a:p>
                  </a:txBody>
                  <a:tcPr marL="40640" marR="40640" marT="20320" marB="20320" anchor="ctr">
                    <a:lnL>
                      <a:noFill/>
                    </a:lnL>
                    <a:lnR>
                      <a:noFill/>
                    </a:lnR>
                    <a:lnT>
                      <a:noFill/>
                    </a:lnT>
                    <a:lnB>
                      <a:noFill/>
                    </a:lnB>
                    <a:noFill/>
                  </a:tcPr>
                </a:tc>
                <a:extLst>
                  <a:ext uri="{0D108BD9-81ED-4DB2-BD59-A6C34878D82A}">
                    <a16:rowId xmlns:a16="http://schemas.microsoft.com/office/drawing/2014/main" val="2611058983"/>
                  </a:ext>
                </a:extLst>
              </a:tr>
              <a:tr h="760759">
                <a:tc>
                  <a:txBody>
                    <a:bodyPr/>
                    <a:lstStyle/>
                    <a:p>
                      <a:r>
                        <a:rPr lang="en-US" sz="1400"/>
                        <a:t>Therefore, every effort should be made to see that initial estimates are as accurate as possible since the choice of no estimates leaves a great deal to luck and is not palatable to serious project managers.</a:t>
                      </a:r>
                    </a:p>
                  </a:txBody>
                  <a:tcPr marL="40640" marR="40640" marT="20320" marB="20320" anchor="ctr">
                    <a:lnL>
                      <a:noFill/>
                    </a:lnL>
                    <a:lnR>
                      <a:noFill/>
                    </a:lnR>
                    <a:lnT>
                      <a:noFill/>
                    </a:lnT>
                    <a:lnB>
                      <a:noFill/>
                    </a:lnB>
                    <a:noFill/>
                  </a:tcPr>
                </a:tc>
                <a:tc>
                  <a:txBody>
                    <a:bodyPr/>
                    <a:lstStyle/>
                    <a:p>
                      <a:pPr algn="r"/>
                      <a:r>
                        <a:rPr lang="ar-EG" sz="1400"/>
                        <a:t>لذلك، يجب بذل كل جهد ممكن لضمان أن تكون التقديرات الأولية دقيقة قدر الإمكان لأن عدم وجود تقديرات يترك الأمور للحظ ولا يمكن قبوله من قبل مديري المشاريع الجادين.</a:t>
                      </a:r>
                    </a:p>
                  </a:txBody>
                  <a:tcPr marL="40640" marR="40640" marT="20320" marB="20320" anchor="ctr">
                    <a:lnL>
                      <a:noFill/>
                    </a:lnL>
                    <a:lnR>
                      <a:noFill/>
                    </a:lnR>
                    <a:lnT>
                      <a:noFill/>
                    </a:lnT>
                    <a:lnB>
                      <a:noFill/>
                    </a:lnB>
                    <a:noFill/>
                  </a:tcPr>
                </a:tc>
                <a:extLst>
                  <a:ext uri="{0D108BD9-81ED-4DB2-BD59-A6C34878D82A}">
                    <a16:rowId xmlns:a16="http://schemas.microsoft.com/office/drawing/2014/main" val="3397491654"/>
                  </a:ext>
                </a:extLst>
              </a:tr>
              <a:tr h="657572">
                <a:tc>
                  <a:txBody>
                    <a:bodyPr/>
                    <a:lstStyle/>
                    <a:p>
                      <a:r>
                        <a:rPr lang="en-US" sz="1400"/>
                        <a:t>Even though a project has never been done before, </a:t>
                      </a:r>
                      <a:r>
                        <a:rPr lang="en-US" sz="1400" b="1"/>
                        <a:t>a manager can follow seven guidelines to develop useful work package estimates.</a:t>
                      </a:r>
                      <a:endParaRPr lang="en-US" sz="1400"/>
                    </a:p>
                  </a:txBody>
                  <a:tcPr marL="40640" marR="40640" marT="20320" marB="20320" anchor="ctr">
                    <a:lnL>
                      <a:noFill/>
                    </a:lnL>
                    <a:lnR>
                      <a:noFill/>
                    </a:lnR>
                    <a:lnT>
                      <a:noFill/>
                    </a:lnT>
                    <a:lnB>
                      <a:noFill/>
                    </a:lnB>
                    <a:noFill/>
                  </a:tcPr>
                </a:tc>
                <a:tc>
                  <a:txBody>
                    <a:bodyPr/>
                    <a:lstStyle/>
                    <a:p>
                      <a:pPr algn="r"/>
                      <a:r>
                        <a:rPr lang="ar-EG" sz="1400"/>
                        <a:t>حتى لو لم يتم تنفيذ مشروع من قبل، يمكن للمدير اتباع سبعة إرشادات لتطوير تقديرات فعالة لحزم العمل.</a:t>
                      </a:r>
                    </a:p>
                  </a:txBody>
                  <a:tcPr marL="40640" marR="40640" marT="20320" marB="20320" anchor="ctr">
                    <a:lnL>
                      <a:noFill/>
                    </a:lnL>
                    <a:lnR>
                      <a:noFill/>
                    </a:lnR>
                    <a:lnT>
                      <a:noFill/>
                    </a:lnT>
                    <a:lnB>
                      <a:noFill/>
                    </a:lnB>
                    <a:noFill/>
                  </a:tcPr>
                </a:tc>
                <a:extLst>
                  <a:ext uri="{0D108BD9-81ED-4DB2-BD59-A6C34878D82A}">
                    <a16:rowId xmlns:a16="http://schemas.microsoft.com/office/drawing/2014/main" val="1268104697"/>
                  </a:ext>
                </a:extLst>
              </a:tr>
              <a:tr h="245363">
                <a:tc>
                  <a:txBody>
                    <a:bodyPr/>
                    <a:lstStyle/>
                    <a:p>
                      <a:r>
                        <a:rPr lang="en-US" sz="1400" b="1"/>
                        <a:t>1. Responsibility.</a:t>
                      </a:r>
                      <a:endParaRPr lang="en-US" sz="1400"/>
                    </a:p>
                  </a:txBody>
                  <a:tcPr marL="40640" marR="40640" marT="20320" marB="20320" anchor="ctr">
                    <a:lnL>
                      <a:noFill/>
                    </a:lnL>
                    <a:lnR>
                      <a:noFill/>
                    </a:lnR>
                    <a:lnT>
                      <a:noFill/>
                    </a:lnT>
                    <a:lnB>
                      <a:noFill/>
                    </a:lnB>
                    <a:noFill/>
                  </a:tcPr>
                </a:tc>
                <a:tc>
                  <a:txBody>
                    <a:bodyPr/>
                    <a:lstStyle/>
                    <a:p>
                      <a:pPr algn="r"/>
                      <a:r>
                        <a:rPr lang="ar-EG" sz="1400" b="1"/>
                        <a:t>1. المسؤولية.</a:t>
                      </a:r>
                      <a:endParaRPr lang="ar-EG" sz="1400"/>
                    </a:p>
                  </a:txBody>
                  <a:tcPr marL="40640" marR="40640" marT="20320" marB="20320" anchor="ctr">
                    <a:lnL>
                      <a:noFill/>
                    </a:lnL>
                    <a:lnR>
                      <a:noFill/>
                    </a:lnR>
                    <a:lnT>
                      <a:noFill/>
                    </a:lnT>
                    <a:lnB>
                      <a:noFill/>
                    </a:lnB>
                    <a:noFill/>
                  </a:tcPr>
                </a:tc>
                <a:extLst>
                  <a:ext uri="{0D108BD9-81ED-4DB2-BD59-A6C34878D82A}">
                    <a16:rowId xmlns:a16="http://schemas.microsoft.com/office/drawing/2014/main" val="1790041373"/>
                  </a:ext>
                </a:extLst>
              </a:tr>
              <a:tr h="475474">
                <a:tc>
                  <a:txBody>
                    <a:bodyPr/>
                    <a:lstStyle/>
                    <a:p>
                      <a:r>
                        <a:rPr lang="en-US" sz="1400"/>
                        <a:t>At the work package level, estimates should be made by the person(s) most familiar with the task. Draw on their expertise!</a:t>
                      </a:r>
                    </a:p>
                  </a:txBody>
                  <a:tcPr marL="40640" marR="40640" marT="20320" marB="20320" anchor="ctr">
                    <a:lnL>
                      <a:noFill/>
                    </a:lnL>
                    <a:lnR>
                      <a:noFill/>
                    </a:lnR>
                    <a:lnT>
                      <a:noFill/>
                    </a:lnT>
                    <a:lnB>
                      <a:noFill/>
                    </a:lnB>
                    <a:noFill/>
                  </a:tcPr>
                </a:tc>
                <a:tc>
                  <a:txBody>
                    <a:bodyPr/>
                    <a:lstStyle/>
                    <a:p>
                      <a:pPr algn="r"/>
                      <a:r>
                        <a:rPr lang="ar-EG" sz="1400"/>
                        <a:t>على مستوى حزمة العمل، يجب أن يتم التقدير من قبل الأشخاص الأكثر دراية بالمهمة. استعن بخبراتهم!</a:t>
                      </a:r>
                    </a:p>
                  </a:txBody>
                  <a:tcPr marL="40640" marR="40640" marT="20320" marB="20320" anchor="ctr">
                    <a:lnL>
                      <a:noFill/>
                    </a:lnL>
                    <a:lnR>
                      <a:noFill/>
                    </a:lnR>
                    <a:lnT>
                      <a:noFill/>
                    </a:lnT>
                    <a:lnB>
                      <a:noFill/>
                    </a:lnB>
                    <a:noFill/>
                  </a:tcPr>
                </a:tc>
                <a:extLst>
                  <a:ext uri="{0D108BD9-81ED-4DB2-BD59-A6C34878D82A}">
                    <a16:rowId xmlns:a16="http://schemas.microsoft.com/office/drawing/2014/main" val="2761025557"/>
                  </a:ext>
                </a:extLst>
              </a:tr>
              <a:tr h="863676">
                <a:tc>
                  <a:txBody>
                    <a:bodyPr/>
                    <a:lstStyle/>
                    <a:p>
                      <a:r>
                        <a:rPr lang="en-US" sz="1400"/>
                        <a:t>Except for super technical tasks, those responsible for getting the job done on schedule and within budget are usually first-line supervisors or technicians who are experienced and familiar with the type of work involved.</a:t>
                      </a:r>
                    </a:p>
                  </a:txBody>
                  <a:tcPr marL="40640" marR="40640" marT="20320" marB="20320" anchor="ctr">
                    <a:lnL>
                      <a:noFill/>
                    </a:lnL>
                    <a:lnR>
                      <a:noFill/>
                    </a:lnR>
                    <a:lnT>
                      <a:noFill/>
                    </a:lnT>
                    <a:lnB>
                      <a:noFill/>
                    </a:lnB>
                    <a:noFill/>
                  </a:tcPr>
                </a:tc>
                <a:tc>
                  <a:txBody>
                    <a:bodyPr/>
                    <a:lstStyle/>
                    <a:p>
                      <a:pPr algn="r"/>
                      <a:r>
                        <a:rPr lang="ar-EG" sz="1400"/>
                        <a:t>باستثناء المهام التقنية للغاية، فإن المسؤولين عن إتمام العمل ضمن الجدول الزمني والميزانية هم عادةً مشرفو الخط الأول أو الفنيون ذوو الخبرة والمطلعين على نوعية العمل المعني.</a:t>
                      </a:r>
                    </a:p>
                  </a:txBody>
                  <a:tcPr marL="40640" marR="40640" marT="20320" marB="20320" anchor="ctr">
                    <a:lnL>
                      <a:noFill/>
                    </a:lnL>
                    <a:lnR>
                      <a:noFill/>
                    </a:lnR>
                    <a:lnT>
                      <a:noFill/>
                    </a:lnT>
                    <a:lnB>
                      <a:noFill/>
                    </a:lnB>
                    <a:noFill/>
                  </a:tcPr>
                </a:tc>
                <a:extLst>
                  <a:ext uri="{0D108BD9-81ED-4DB2-BD59-A6C34878D82A}">
                    <a16:rowId xmlns:a16="http://schemas.microsoft.com/office/drawing/2014/main" val="1108272733"/>
                  </a:ext>
                </a:extLst>
              </a:tr>
              <a:tr h="657572">
                <a:tc>
                  <a:txBody>
                    <a:bodyPr/>
                    <a:lstStyle/>
                    <a:p>
                      <a:r>
                        <a:rPr lang="en-US" sz="1400" dirty="0"/>
                        <a:t>These people will not have some preconceived, imposed duration for a deliverable in mind. They will give an estimate based on experience and best judgment.</a:t>
                      </a:r>
                    </a:p>
                  </a:txBody>
                  <a:tcPr marL="40640" marR="40640" marT="20320" marB="20320" anchor="ctr">
                    <a:lnL>
                      <a:noFill/>
                    </a:lnL>
                    <a:lnR>
                      <a:noFill/>
                    </a:lnR>
                    <a:lnT>
                      <a:noFill/>
                    </a:lnT>
                    <a:lnB>
                      <a:noFill/>
                    </a:lnB>
                    <a:noFill/>
                  </a:tcPr>
                </a:tc>
                <a:tc>
                  <a:txBody>
                    <a:bodyPr/>
                    <a:lstStyle/>
                    <a:p>
                      <a:pPr algn="r"/>
                      <a:r>
                        <a:rPr lang="ar-EG" sz="1400"/>
                        <a:t>لن يكون لدى هؤلاء الأشخاص مدة مفروضة مسبقًا لتسليم معين. سيقدمون تقديرًا يعتمد على الخبرة والحكم السليم.</a:t>
                      </a:r>
                    </a:p>
                  </a:txBody>
                  <a:tcPr marL="40640" marR="40640" marT="20320" marB="20320" anchor="ctr">
                    <a:lnL>
                      <a:noFill/>
                    </a:lnL>
                    <a:lnR>
                      <a:noFill/>
                    </a:lnR>
                    <a:lnT>
                      <a:noFill/>
                    </a:lnT>
                    <a:lnB>
                      <a:noFill/>
                    </a:lnB>
                    <a:noFill/>
                  </a:tcPr>
                </a:tc>
                <a:extLst>
                  <a:ext uri="{0D108BD9-81ED-4DB2-BD59-A6C34878D82A}">
                    <a16:rowId xmlns:a16="http://schemas.microsoft.com/office/drawing/2014/main" val="71595010"/>
                  </a:ext>
                </a:extLst>
              </a:tr>
              <a:tr h="475474">
                <a:tc>
                  <a:txBody>
                    <a:bodyPr/>
                    <a:lstStyle/>
                    <a:p>
                      <a:r>
                        <a:rPr lang="en-US" sz="1400"/>
                        <a:t>If those involved are not consulted, it will be difficult to hold them responsible for failure to achieve the estimated time.</a:t>
                      </a:r>
                    </a:p>
                  </a:txBody>
                  <a:tcPr marL="40640" marR="40640" marT="20320" marB="20320" anchor="ctr">
                    <a:lnL>
                      <a:noFill/>
                    </a:lnL>
                    <a:lnR>
                      <a:noFill/>
                    </a:lnR>
                    <a:lnT>
                      <a:noFill/>
                    </a:lnT>
                    <a:lnB>
                      <a:noFill/>
                    </a:lnB>
                    <a:noFill/>
                  </a:tcPr>
                </a:tc>
                <a:tc>
                  <a:txBody>
                    <a:bodyPr/>
                    <a:lstStyle/>
                    <a:p>
                      <a:pPr algn="r"/>
                      <a:r>
                        <a:rPr lang="ar-EG" sz="1400"/>
                        <a:t>إذا لم يتم استشارة المعنيين، فسيكون من الصعب تحميلهم مسؤولية الفشل في تحقيق الوقت المقدر.</a:t>
                      </a:r>
                    </a:p>
                  </a:txBody>
                  <a:tcPr marL="40640" marR="40640" marT="20320" marB="20320" anchor="ctr">
                    <a:lnL>
                      <a:noFill/>
                    </a:lnL>
                    <a:lnR>
                      <a:noFill/>
                    </a:lnR>
                    <a:lnT>
                      <a:noFill/>
                    </a:lnT>
                    <a:lnB>
                      <a:noFill/>
                    </a:lnB>
                    <a:noFill/>
                  </a:tcPr>
                </a:tc>
                <a:extLst>
                  <a:ext uri="{0D108BD9-81ED-4DB2-BD59-A6C34878D82A}">
                    <a16:rowId xmlns:a16="http://schemas.microsoft.com/office/drawing/2014/main" val="1425111471"/>
                  </a:ext>
                </a:extLst>
              </a:tr>
              <a:tr h="475474">
                <a:tc>
                  <a:txBody>
                    <a:bodyPr/>
                    <a:lstStyle/>
                    <a:p>
                      <a:r>
                        <a:rPr lang="en-US" sz="1400"/>
                        <a:t>Finally, drawing on the expertise of team members who will be responsible helps to build communication channels early.</a:t>
                      </a:r>
                    </a:p>
                  </a:txBody>
                  <a:tcPr marL="40640" marR="40640" marT="20320" marB="20320" anchor="ctr">
                    <a:lnL>
                      <a:noFill/>
                    </a:lnL>
                    <a:lnR>
                      <a:noFill/>
                    </a:lnR>
                    <a:lnT>
                      <a:noFill/>
                    </a:lnT>
                    <a:lnB>
                      <a:noFill/>
                    </a:lnB>
                    <a:noFill/>
                  </a:tcPr>
                </a:tc>
                <a:tc>
                  <a:txBody>
                    <a:bodyPr/>
                    <a:lstStyle/>
                    <a:p>
                      <a:pPr algn="r"/>
                      <a:r>
                        <a:rPr lang="ar-EG" sz="1400" dirty="0"/>
                        <a:t>وأخيرًا، الاستفادة من خبرات أعضاء الفريق الذين سيكونون مسؤولين تساعد في بناء قنوات اتصال مبكرًا.</a:t>
                      </a:r>
                    </a:p>
                  </a:txBody>
                  <a:tcPr marL="40640" marR="40640" marT="20320" marB="20320" anchor="ctr">
                    <a:lnL>
                      <a:noFill/>
                    </a:lnL>
                    <a:lnR>
                      <a:noFill/>
                    </a:lnR>
                    <a:lnT>
                      <a:noFill/>
                    </a:lnT>
                    <a:lnB>
                      <a:noFill/>
                    </a:lnB>
                    <a:noFill/>
                  </a:tcPr>
                </a:tc>
                <a:extLst>
                  <a:ext uri="{0D108BD9-81ED-4DB2-BD59-A6C34878D82A}">
                    <a16:rowId xmlns:a16="http://schemas.microsoft.com/office/drawing/2014/main" val="1349149102"/>
                  </a:ext>
                </a:extLst>
              </a:tr>
            </a:tbl>
          </a:graphicData>
        </a:graphic>
      </p:graphicFrame>
      <p:sp>
        <p:nvSpPr>
          <p:cNvPr id="6" name="Rectangle 1">
            <a:extLst>
              <a:ext uri="{FF2B5EF4-FFF2-40B4-BE49-F238E27FC236}">
                <a16:creationId xmlns:a16="http://schemas.microsoft.com/office/drawing/2014/main" id="{6EE167A9-B96B-A4AA-54AE-BDDE60D1808F}"/>
              </a:ext>
            </a:extLst>
          </p:cNvPr>
          <p:cNvSpPr>
            <a:spLocks noChangeArrowheads="1"/>
          </p:cNvSpPr>
          <p:nvPr/>
        </p:nvSpPr>
        <p:spPr bwMode="auto">
          <a:xfrm>
            <a:off x="3702050" y="1219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BCF2541B-EA3F-7D70-7C23-428F305B804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63955" y="111294"/>
            <a:ext cx="1131763" cy="784443"/>
          </a:xfrm>
          <a:prstGeom prst="rect">
            <a:avLst/>
          </a:prstGeom>
        </p:spPr>
      </p:pic>
      <p:graphicFrame>
        <p:nvGraphicFramePr>
          <p:cNvPr id="5" name="Table 4">
            <a:extLst>
              <a:ext uri="{FF2B5EF4-FFF2-40B4-BE49-F238E27FC236}">
                <a16:creationId xmlns:a16="http://schemas.microsoft.com/office/drawing/2014/main" id="{7D702FD5-B9A5-ACA1-FF32-339898D31396}"/>
              </a:ext>
            </a:extLst>
          </p:cNvPr>
          <p:cNvGraphicFramePr>
            <a:graphicFrameLocks noGrp="1"/>
          </p:cNvGraphicFramePr>
          <p:nvPr>
            <p:extLst>
              <p:ext uri="{D42A27DB-BD31-4B8C-83A1-F6EECF244321}">
                <p14:modId xmlns:p14="http://schemas.microsoft.com/office/powerpoint/2010/main" val="830729670"/>
              </p:ext>
            </p:extLst>
          </p:nvPr>
        </p:nvGraphicFramePr>
        <p:xfrm>
          <a:off x="711200" y="1463040"/>
          <a:ext cx="10769600" cy="4023360"/>
        </p:xfrm>
        <a:graphic>
          <a:graphicData uri="http://schemas.openxmlformats.org/drawingml/2006/table">
            <a:tbl>
              <a:tblPr/>
              <a:tblGrid>
                <a:gridCol w="5384800">
                  <a:extLst>
                    <a:ext uri="{9D8B030D-6E8A-4147-A177-3AD203B41FA5}">
                      <a16:colId xmlns:a16="http://schemas.microsoft.com/office/drawing/2014/main" val="3807582772"/>
                    </a:ext>
                  </a:extLst>
                </a:gridCol>
                <a:gridCol w="5384800">
                  <a:extLst>
                    <a:ext uri="{9D8B030D-6E8A-4147-A177-3AD203B41FA5}">
                      <a16:colId xmlns:a16="http://schemas.microsoft.com/office/drawing/2014/main" val="141930434"/>
                    </a:ext>
                  </a:extLst>
                </a:gridCol>
              </a:tblGrid>
              <a:tr h="0">
                <a:tc>
                  <a:txBody>
                    <a:bodyPr/>
                    <a:lstStyle/>
                    <a:p>
                      <a:r>
                        <a:rPr lang="en-US" b="1" dirty="0"/>
                        <a:t>Estimating Guidelines for Times, Costs, and Resources</a:t>
                      </a:r>
                      <a:endParaRPr lang="en-US" dirty="0"/>
                    </a:p>
                  </a:txBody>
                  <a:tcPr anchor="ctr">
                    <a:lnL>
                      <a:noFill/>
                    </a:lnL>
                    <a:lnR>
                      <a:noFill/>
                    </a:lnR>
                    <a:lnT>
                      <a:noFill/>
                    </a:lnT>
                    <a:lnB>
                      <a:noFill/>
                    </a:lnB>
                    <a:noFill/>
                  </a:tcPr>
                </a:tc>
                <a:tc>
                  <a:txBody>
                    <a:bodyPr/>
                    <a:lstStyle/>
                    <a:p>
                      <a:pPr algn="r" rtl="1"/>
                      <a:r>
                        <a:rPr lang="ar-EG" b="1" dirty="0"/>
                        <a:t>إرشادات تقدير الأوقات والتكاليف والموارد</a:t>
                      </a:r>
                      <a:endParaRPr lang="ar-EG" dirty="0"/>
                    </a:p>
                  </a:txBody>
                  <a:tcPr anchor="ctr">
                    <a:lnL>
                      <a:noFill/>
                    </a:lnL>
                    <a:lnR>
                      <a:noFill/>
                    </a:lnR>
                    <a:lnT>
                      <a:noFill/>
                    </a:lnT>
                    <a:lnB>
                      <a:noFill/>
                    </a:lnB>
                    <a:noFill/>
                  </a:tcPr>
                </a:tc>
                <a:extLst>
                  <a:ext uri="{0D108BD9-81ED-4DB2-BD59-A6C34878D82A}">
                    <a16:rowId xmlns:a16="http://schemas.microsoft.com/office/drawing/2014/main" val="543357831"/>
                  </a:ext>
                </a:extLst>
              </a:tr>
              <a:tr h="0">
                <a:tc>
                  <a:txBody>
                    <a:bodyPr/>
                    <a:lstStyle/>
                    <a:p>
                      <a:r>
                        <a:rPr lang="en-US" b="1"/>
                        <a:t>2. Use several people to estimate.</a:t>
                      </a:r>
                      <a:endParaRPr lang="en-US"/>
                    </a:p>
                  </a:txBody>
                  <a:tcPr anchor="ctr">
                    <a:lnL>
                      <a:noFill/>
                    </a:lnL>
                    <a:lnR>
                      <a:noFill/>
                    </a:lnR>
                    <a:lnT>
                      <a:noFill/>
                    </a:lnT>
                    <a:lnB>
                      <a:noFill/>
                    </a:lnB>
                    <a:noFill/>
                  </a:tcPr>
                </a:tc>
                <a:tc>
                  <a:txBody>
                    <a:bodyPr/>
                    <a:lstStyle/>
                    <a:p>
                      <a:pPr algn="r" rtl="1"/>
                      <a:r>
                        <a:rPr lang="ar-EG" b="1"/>
                        <a:t>2. استخدم عدة أشخاص للتقدير.</a:t>
                      </a:r>
                      <a:endParaRPr lang="ar-EG"/>
                    </a:p>
                  </a:txBody>
                  <a:tcPr anchor="ctr">
                    <a:lnL>
                      <a:noFill/>
                    </a:lnL>
                    <a:lnR>
                      <a:noFill/>
                    </a:lnR>
                    <a:lnT>
                      <a:noFill/>
                    </a:lnT>
                    <a:lnB>
                      <a:noFill/>
                    </a:lnB>
                    <a:noFill/>
                  </a:tcPr>
                </a:tc>
                <a:extLst>
                  <a:ext uri="{0D108BD9-81ED-4DB2-BD59-A6C34878D82A}">
                    <a16:rowId xmlns:a16="http://schemas.microsoft.com/office/drawing/2014/main" val="1050376160"/>
                  </a:ext>
                </a:extLst>
              </a:tr>
              <a:tr h="0">
                <a:tc>
                  <a:txBody>
                    <a:bodyPr/>
                    <a:lstStyle/>
                    <a:p>
                      <a:r>
                        <a:rPr lang="en-US"/>
                        <a:t>It is well known that a cost or time estimate usually has a better chance of being reasonable and realistic when several people with relevant experience and/or knowledge of the task are used (sometimes called “crowdsourcing” </a:t>
                      </a:r>
                      <a:r>
                        <a:rPr lang="ar-EG"/>
                        <a:t>التعهيد الجماعي).</a:t>
                      </a:r>
                    </a:p>
                  </a:txBody>
                  <a:tcPr anchor="ctr">
                    <a:lnL>
                      <a:noFill/>
                    </a:lnL>
                    <a:lnR>
                      <a:noFill/>
                    </a:lnR>
                    <a:lnT>
                      <a:noFill/>
                    </a:lnT>
                    <a:lnB>
                      <a:noFill/>
                    </a:lnB>
                    <a:noFill/>
                  </a:tcPr>
                </a:tc>
                <a:tc>
                  <a:txBody>
                    <a:bodyPr/>
                    <a:lstStyle/>
                    <a:p>
                      <a:pPr algn="r" rtl="1"/>
                      <a:r>
                        <a:rPr lang="ar-EG"/>
                        <a:t>من المعروف أن تقدير التكلفة أو الوقت يكون غالبًا أكثر واقعية ومنطقية عند استخدام عدة أشخاص لديهم خبرة ذات صلة و/أو معرفة بالمهمة (يطلق عليه أحيانًا "التعهيد الجماعي").</a:t>
                      </a:r>
                    </a:p>
                  </a:txBody>
                  <a:tcPr anchor="ctr">
                    <a:lnL>
                      <a:noFill/>
                    </a:lnL>
                    <a:lnR>
                      <a:noFill/>
                    </a:lnR>
                    <a:lnT>
                      <a:noFill/>
                    </a:lnT>
                    <a:lnB>
                      <a:noFill/>
                    </a:lnB>
                    <a:noFill/>
                  </a:tcPr>
                </a:tc>
                <a:extLst>
                  <a:ext uri="{0D108BD9-81ED-4DB2-BD59-A6C34878D82A}">
                    <a16:rowId xmlns:a16="http://schemas.microsoft.com/office/drawing/2014/main" val="875170424"/>
                  </a:ext>
                </a:extLst>
              </a:tr>
              <a:tr h="0">
                <a:tc>
                  <a:txBody>
                    <a:bodyPr/>
                    <a:lstStyle/>
                    <a:p>
                      <a:r>
                        <a:rPr lang="en-US"/>
                        <a:t>True, people bring different biases based on their experience.</a:t>
                      </a:r>
                    </a:p>
                  </a:txBody>
                  <a:tcPr anchor="ctr">
                    <a:lnL>
                      <a:noFill/>
                    </a:lnL>
                    <a:lnR>
                      <a:noFill/>
                    </a:lnR>
                    <a:lnT>
                      <a:noFill/>
                    </a:lnT>
                    <a:lnB>
                      <a:noFill/>
                    </a:lnB>
                    <a:noFill/>
                  </a:tcPr>
                </a:tc>
                <a:tc>
                  <a:txBody>
                    <a:bodyPr/>
                    <a:lstStyle/>
                    <a:p>
                      <a:pPr algn="r" rtl="1"/>
                      <a:r>
                        <a:rPr lang="ar-EG"/>
                        <a:t>صحيح، يجلب الناس تحيزات مختلفة بناءً على خبراتهم.</a:t>
                      </a:r>
                    </a:p>
                  </a:txBody>
                  <a:tcPr anchor="ctr">
                    <a:lnL>
                      <a:noFill/>
                    </a:lnL>
                    <a:lnR>
                      <a:noFill/>
                    </a:lnR>
                    <a:lnT>
                      <a:noFill/>
                    </a:lnT>
                    <a:lnB>
                      <a:noFill/>
                    </a:lnB>
                    <a:noFill/>
                  </a:tcPr>
                </a:tc>
                <a:extLst>
                  <a:ext uri="{0D108BD9-81ED-4DB2-BD59-A6C34878D82A}">
                    <a16:rowId xmlns:a16="http://schemas.microsoft.com/office/drawing/2014/main" val="654683342"/>
                  </a:ext>
                </a:extLst>
              </a:tr>
              <a:tr h="0">
                <a:tc>
                  <a:txBody>
                    <a:bodyPr/>
                    <a:lstStyle/>
                    <a:p>
                      <a:r>
                        <a:rPr lang="en-US"/>
                        <a:t>But discussion of the individual differences in their estimate leads to consensus and tends to eliminate extreme estimate errors.</a:t>
                      </a:r>
                    </a:p>
                  </a:txBody>
                  <a:tcPr anchor="ctr">
                    <a:lnL>
                      <a:noFill/>
                    </a:lnL>
                    <a:lnR>
                      <a:noFill/>
                    </a:lnR>
                    <a:lnT>
                      <a:noFill/>
                    </a:lnT>
                    <a:lnB>
                      <a:noFill/>
                    </a:lnB>
                    <a:noFill/>
                  </a:tcPr>
                </a:tc>
                <a:tc>
                  <a:txBody>
                    <a:bodyPr/>
                    <a:lstStyle/>
                    <a:p>
                      <a:pPr algn="r" rtl="1"/>
                      <a:r>
                        <a:rPr lang="ar-EG" dirty="0"/>
                        <a:t>ولكن مناقشة الاختلافات الفردية في تقديراتهم تؤدي إلى التوافق وتميل إلى القضاء على أخطاء التقديرات المبالغ فيها.</a:t>
                      </a:r>
                    </a:p>
                  </a:txBody>
                  <a:tcPr anchor="ctr">
                    <a:lnL>
                      <a:noFill/>
                    </a:lnL>
                    <a:lnR>
                      <a:noFill/>
                    </a:lnR>
                    <a:lnT>
                      <a:noFill/>
                    </a:lnT>
                    <a:lnB>
                      <a:noFill/>
                    </a:lnB>
                    <a:noFill/>
                  </a:tcPr>
                </a:tc>
                <a:extLst>
                  <a:ext uri="{0D108BD9-81ED-4DB2-BD59-A6C34878D82A}">
                    <a16:rowId xmlns:a16="http://schemas.microsoft.com/office/drawing/2014/main" val="135282586"/>
                  </a:ext>
                </a:extLst>
              </a:tr>
            </a:tbl>
          </a:graphicData>
        </a:graphic>
      </p:graphicFrame>
      <p:sp>
        <p:nvSpPr>
          <p:cNvPr id="6" name="Rectangle 1">
            <a:extLst>
              <a:ext uri="{FF2B5EF4-FFF2-40B4-BE49-F238E27FC236}">
                <a16:creationId xmlns:a16="http://schemas.microsoft.com/office/drawing/2014/main" id="{1FD652C9-8EE9-690C-2F8A-5783A2966796}"/>
              </a:ext>
            </a:extLst>
          </p:cNvPr>
          <p:cNvSpPr>
            <a:spLocks noChangeArrowheads="1"/>
          </p:cNvSpPr>
          <p:nvPr/>
        </p:nvSpPr>
        <p:spPr bwMode="auto">
          <a:xfrm>
            <a:off x="711200" y="14636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69F6FFD1-DF58-2DBC-0A69-FA2B4AB3AA1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7835" y="180838"/>
            <a:ext cx="1131763" cy="373896"/>
          </a:xfrm>
          <a:prstGeom prst="rect">
            <a:avLst/>
          </a:prstGeom>
        </p:spPr>
      </p:pic>
      <p:sp>
        <p:nvSpPr>
          <p:cNvPr id="9" name="Rectangle 2">
            <a:extLst>
              <a:ext uri="{FF2B5EF4-FFF2-40B4-BE49-F238E27FC236}">
                <a16:creationId xmlns:a16="http://schemas.microsoft.com/office/drawing/2014/main" id="{DC28438E-D467-6579-BF82-B5AE46EA13B3}"/>
              </a:ext>
            </a:extLst>
          </p:cNvPr>
          <p:cNvSpPr>
            <a:spLocks noChangeArrowheads="1"/>
          </p:cNvSpPr>
          <p:nvPr/>
        </p:nvSpPr>
        <p:spPr bwMode="auto">
          <a:xfrm>
            <a:off x="3586901" y="180838"/>
            <a:ext cx="4237507"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a:ln>
                  <a:noFill/>
                </a:ln>
                <a:solidFill>
                  <a:schemeClr val="tx1"/>
                </a:solidFill>
                <a:effectLst/>
                <a:latin typeface="Arial" panose="020B0604020202020204" pitchFamily="34" charset="0"/>
              </a:rPr>
              <a:t>Estimating Guidelines for Times, Costs, and Resources</a:t>
            </a:r>
          </a:p>
          <a:p>
            <a:pPr marL="0" marR="0" lvl="0" indent="0" algn="ctr" defTabSz="914400" rtl="0" eaLnBrk="0" fontAlgn="base" latinLnBrk="0" hangingPunct="0">
              <a:lnSpc>
                <a:spcPct val="100000"/>
              </a:lnSpc>
              <a:spcBef>
                <a:spcPct val="0"/>
              </a:spcBef>
              <a:spcAft>
                <a:spcPct val="0"/>
              </a:spcAft>
              <a:buClrTx/>
              <a:buSzTx/>
              <a:buFontTx/>
              <a:buNone/>
              <a:tabLst/>
            </a:pPr>
            <a:r>
              <a:rPr kumimoji="0" lang="ar-SA" altLang="en-US" sz="12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إرشادات التقدير للوقت والتكاليف والموارد</a:t>
            </a:r>
            <a:endParaRPr kumimoji="0" lang="en-US" altLang="en-US" sz="12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10" name="Table 9">
            <a:extLst>
              <a:ext uri="{FF2B5EF4-FFF2-40B4-BE49-F238E27FC236}">
                <a16:creationId xmlns:a16="http://schemas.microsoft.com/office/drawing/2014/main" id="{2FDF9A54-6AC6-1970-22A9-F07270CB4B55}"/>
              </a:ext>
            </a:extLst>
          </p:cNvPr>
          <p:cNvGraphicFramePr>
            <a:graphicFrameLocks noGrp="1"/>
          </p:cNvGraphicFramePr>
          <p:nvPr>
            <p:extLst>
              <p:ext uri="{D42A27DB-BD31-4B8C-83A1-F6EECF244321}">
                <p14:modId xmlns:p14="http://schemas.microsoft.com/office/powerpoint/2010/main" val="1140246021"/>
              </p:ext>
            </p:extLst>
          </p:nvPr>
        </p:nvGraphicFramePr>
        <p:xfrm>
          <a:off x="637592" y="807533"/>
          <a:ext cx="10916816" cy="5407361"/>
        </p:xfrm>
        <a:graphic>
          <a:graphicData uri="http://schemas.openxmlformats.org/drawingml/2006/table">
            <a:tbl>
              <a:tblPr/>
              <a:tblGrid>
                <a:gridCol w="2729204">
                  <a:extLst>
                    <a:ext uri="{9D8B030D-6E8A-4147-A177-3AD203B41FA5}">
                      <a16:colId xmlns:a16="http://schemas.microsoft.com/office/drawing/2014/main" val="459085567"/>
                    </a:ext>
                  </a:extLst>
                </a:gridCol>
                <a:gridCol w="2729204">
                  <a:extLst>
                    <a:ext uri="{9D8B030D-6E8A-4147-A177-3AD203B41FA5}">
                      <a16:colId xmlns:a16="http://schemas.microsoft.com/office/drawing/2014/main" val="678992704"/>
                    </a:ext>
                  </a:extLst>
                </a:gridCol>
                <a:gridCol w="2729204">
                  <a:extLst>
                    <a:ext uri="{9D8B030D-6E8A-4147-A177-3AD203B41FA5}">
                      <a16:colId xmlns:a16="http://schemas.microsoft.com/office/drawing/2014/main" val="3294787732"/>
                    </a:ext>
                  </a:extLst>
                </a:gridCol>
                <a:gridCol w="2729204">
                  <a:extLst>
                    <a:ext uri="{9D8B030D-6E8A-4147-A177-3AD203B41FA5}">
                      <a16:colId xmlns:a16="http://schemas.microsoft.com/office/drawing/2014/main" val="1509640984"/>
                    </a:ext>
                  </a:extLst>
                </a:gridCol>
              </a:tblGrid>
              <a:tr h="158116">
                <a:tc>
                  <a:txBody>
                    <a:bodyPr/>
                    <a:lstStyle/>
                    <a:p>
                      <a:r>
                        <a:rPr lang="en-US" sz="1200" b="1"/>
                        <a:t>Title</a:t>
                      </a:r>
                      <a:endParaRPr lang="en-US" sz="1200"/>
                    </a:p>
                  </a:txBody>
                  <a:tcPr marL="36668" marR="36668" marT="18334" marB="18334" anchor="ctr">
                    <a:lnL>
                      <a:noFill/>
                    </a:lnL>
                    <a:lnR>
                      <a:noFill/>
                    </a:lnR>
                    <a:lnT>
                      <a:noFill/>
                    </a:lnT>
                    <a:lnB>
                      <a:noFill/>
                    </a:lnB>
                    <a:noFill/>
                  </a:tcPr>
                </a:tc>
                <a:tc>
                  <a:txBody>
                    <a:bodyPr/>
                    <a:lstStyle/>
                    <a:p>
                      <a:r>
                        <a:rPr lang="ar-EG" sz="1200" b="1"/>
                        <a:t>العنوان</a:t>
                      </a:r>
                      <a:endParaRPr lang="ar-EG" sz="1200"/>
                    </a:p>
                  </a:txBody>
                  <a:tcPr marL="36668" marR="36668" marT="18334" marB="18334" anchor="ctr">
                    <a:lnL>
                      <a:noFill/>
                    </a:lnL>
                    <a:lnR>
                      <a:noFill/>
                    </a:lnR>
                    <a:lnT>
                      <a:noFill/>
                    </a:lnT>
                    <a:lnB>
                      <a:noFill/>
                    </a:lnB>
                    <a:noFill/>
                  </a:tcPr>
                </a:tc>
                <a:tc>
                  <a:txBody>
                    <a:bodyPr/>
                    <a:lstStyle/>
                    <a:p>
                      <a:r>
                        <a:rPr lang="en-US" sz="1200" b="1"/>
                        <a:t>Description</a:t>
                      </a:r>
                      <a:endParaRPr lang="en-US" sz="1200"/>
                    </a:p>
                  </a:txBody>
                  <a:tcPr marL="36668" marR="36668" marT="18334" marB="18334" anchor="ctr">
                    <a:lnL>
                      <a:noFill/>
                    </a:lnL>
                    <a:lnR>
                      <a:noFill/>
                    </a:lnR>
                    <a:lnT>
                      <a:noFill/>
                    </a:lnT>
                    <a:lnB>
                      <a:noFill/>
                    </a:lnB>
                    <a:noFill/>
                  </a:tcPr>
                </a:tc>
                <a:tc>
                  <a:txBody>
                    <a:bodyPr/>
                    <a:lstStyle/>
                    <a:p>
                      <a:r>
                        <a:rPr lang="ar-EG" sz="1200" b="1"/>
                        <a:t>الوصف</a:t>
                      </a:r>
                      <a:endParaRPr lang="ar-EG" sz="1200"/>
                    </a:p>
                  </a:txBody>
                  <a:tcPr marL="36668" marR="36668" marT="18334" marB="18334" anchor="ctr">
                    <a:lnL>
                      <a:noFill/>
                    </a:lnL>
                    <a:lnR>
                      <a:noFill/>
                    </a:lnR>
                    <a:lnT>
                      <a:noFill/>
                    </a:lnT>
                    <a:lnB>
                      <a:noFill/>
                    </a:lnB>
                    <a:noFill/>
                  </a:tcPr>
                </a:tc>
                <a:extLst>
                  <a:ext uri="{0D108BD9-81ED-4DB2-BD59-A6C34878D82A}">
                    <a16:rowId xmlns:a16="http://schemas.microsoft.com/office/drawing/2014/main" val="3547624309"/>
                  </a:ext>
                </a:extLst>
              </a:tr>
              <a:tr h="988226">
                <a:tc>
                  <a:txBody>
                    <a:bodyPr/>
                    <a:lstStyle/>
                    <a:p>
                      <a:r>
                        <a:rPr lang="en-US" sz="1200" b="1"/>
                        <a:t>3. Normal Conditions</a:t>
                      </a:r>
                      <a:endParaRPr lang="en-US" sz="1200"/>
                    </a:p>
                  </a:txBody>
                  <a:tcPr marL="36668" marR="36668" marT="18334" marB="18334" anchor="ctr">
                    <a:lnL>
                      <a:noFill/>
                    </a:lnL>
                    <a:lnR>
                      <a:noFill/>
                    </a:lnR>
                    <a:lnT>
                      <a:noFill/>
                    </a:lnT>
                    <a:lnB>
                      <a:noFill/>
                    </a:lnB>
                    <a:noFill/>
                  </a:tcPr>
                </a:tc>
                <a:tc>
                  <a:txBody>
                    <a:bodyPr/>
                    <a:lstStyle/>
                    <a:p>
                      <a:r>
                        <a:rPr lang="ar-EG" sz="1200" b="1"/>
                        <a:t>3. الظروف العادية</a:t>
                      </a:r>
                      <a:endParaRPr lang="ar-EG" sz="1200"/>
                    </a:p>
                  </a:txBody>
                  <a:tcPr marL="36668" marR="36668" marT="18334" marB="18334" anchor="ctr">
                    <a:lnL>
                      <a:noFill/>
                    </a:lnL>
                    <a:lnR>
                      <a:noFill/>
                    </a:lnR>
                    <a:lnT>
                      <a:noFill/>
                    </a:lnT>
                    <a:lnB>
                      <a:noFill/>
                    </a:lnB>
                    <a:noFill/>
                  </a:tcPr>
                </a:tc>
                <a:tc>
                  <a:txBody>
                    <a:bodyPr/>
                    <a:lstStyle/>
                    <a:p>
                      <a:r>
                        <a:rPr lang="en-US" sz="1200" dirty="0"/>
                        <a:t>When task time, cost, and resource estimates are determined, they are based on certain assumptions of normal conditions, efficient methods, and a normal level of resources.</a:t>
                      </a:r>
                    </a:p>
                  </a:txBody>
                  <a:tcPr marL="36668" marR="36668" marT="18334" marB="18334" anchor="ctr">
                    <a:lnL>
                      <a:noFill/>
                    </a:lnL>
                    <a:lnR>
                      <a:noFill/>
                    </a:lnR>
                    <a:lnT>
                      <a:noFill/>
                    </a:lnT>
                    <a:lnB>
                      <a:noFill/>
                    </a:lnB>
                    <a:noFill/>
                  </a:tcPr>
                </a:tc>
                <a:tc>
                  <a:txBody>
                    <a:bodyPr/>
                    <a:lstStyle/>
                    <a:p>
                      <a:pPr algn="r" rtl="1"/>
                      <a:r>
                        <a:rPr lang="ar-EG" sz="1200"/>
                        <a:t>عند تحديد تقديرات الوقت، التكاليف، والموارد لمهمة معينة، يتم الاعتماد على ظروف عادية، أساليب فعالة، ومستوى طبيعي من الموارد.</a:t>
                      </a:r>
                    </a:p>
                  </a:txBody>
                  <a:tcPr marL="36668" marR="36668" marT="18334" marB="18334" anchor="ctr">
                    <a:lnL>
                      <a:noFill/>
                    </a:lnL>
                    <a:lnR>
                      <a:noFill/>
                    </a:lnR>
                    <a:lnT>
                      <a:noFill/>
                    </a:lnT>
                    <a:lnB>
                      <a:noFill/>
                    </a:lnB>
                    <a:noFill/>
                  </a:tcPr>
                </a:tc>
                <a:extLst>
                  <a:ext uri="{0D108BD9-81ED-4DB2-BD59-A6C34878D82A}">
                    <a16:rowId xmlns:a16="http://schemas.microsoft.com/office/drawing/2014/main" val="1952084830"/>
                  </a:ext>
                </a:extLst>
              </a:tr>
              <a:tr h="988226">
                <a:tc>
                  <a:txBody>
                    <a:bodyPr/>
                    <a:lstStyle/>
                    <a:p>
                      <a:r>
                        <a:rPr lang="en-US" sz="1200" b="1" dirty="0"/>
                        <a:t>Defining Normal Conditions</a:t>
                      </a:r>
                      <a:endParaRPr lang="en-US" sz="1200" dirty="0"/>
                    </a:p>
                  </a:txBody>
                  <a:tcPr marL="36668" marR="36668" marT="18334" marB="18334" anchor="ctr">
                    <a:lnL>
                      <a:noFill/>
                    </a:lnL>
                    <a:lnR>
                      <a:noFill/>
                    </a:lnR>
                    <a:lnT>
                      <a:noFill/>
                    </a:lnT>
                    <a:lnB>
                      <a:noFill/>
                    </a:lnB>
                    <a:noFill/>
                  </a:tcPr>
                </a:tc>
                <a:tc>
                  <a:txBody>
                    <a:bodyPr/>
                    <a:lstStyle/>
                    <a:p>
                      <a:r>
                        <a:rPr lang="ar-EG" sz="1200" b="1" dirty="0"/>
                        <a:t>تحديد الظروف العادية</a:t>
                      </a:r>
                      <a:endParaRPr lang="ar-EG" sz="1200" dirty="0"/>
                    </a:p>
                  </a:txBody>
                  <a:tcPr marL="36668" marR="36668" marT="18334" marB="18334" anchor="ctr">
                    <a:lnL>
                      <a:noFill/>
                    </a:lnL>
                    <a:lnR>
                      <a:noFill/>
                    </a:lnR>
                    <a:lnT>
                      <a:noFill/>
                    </a:lnT>
                    <a:lnB>
                      <a:noFill/>
                    </a:lnB>
                    <a:noFill/>
                  </a:tcPr>
                </a:tc>
                <a:tc>
                  <a:txBody>
                    <a:bodyPr/>
                    <a:lstStyle/>
                    <a:p>
                      <a:r>
                        <a:rPr lang="en-US" sz="1200" dirty="0"/>
                        <a:t>It is necessary to have a consensus within the organization on what normal conditions mean for the project, although they may be difficult to precisely discern in some cases.</a:t>
                      </a:r>
                    </a:p>
                  </a:txBody>
                  <a:tcPr marL="36668" marR="36668" marT="18334" marB="18334" anchor="ctr">
                    <a:lnL>
                      <a:noFill/>
                    </a:lnL>
                    <a:lnR>
                      <a:noFill/>
                    </a:lnR>
                    <a:lnT>
                      <a:noFill/>
                    </a:lnT>
                    <a:lnB>
                      <a:noFill/>
                    </a:lnB>
                    <a:noFill/>
                  </a:tcPr>
                </a:tc>
                <a:tc>
                  <a:txBody>
                    <a:bodyPr/>
                    <a:lstStyle/>
                    <a:p>
                      <a:pPr algn="r" rtl="1"/>
                      <a:r>
                        <a:rPr lang="ar-EG" sz="1200"/>
                        <a:t>من الضروري الوصول إلى إجماع داخل المنظمة حول تعريف الظروف العادية في المشروع، رغم صعوبة التعرف بدقة عليها في بعض الأحيان.</a:t>
                      </a:r>
                    </a:p>
                  </a:txBody>
                  <a:tcPr marL="36668" marR="36668" marT="18334" marB="18334" anchor="ctr">
                    <a:lnL>
                      <a:noFill/>
                    </a:lnL>
                    <a:lnR>
                      <a:noFill/>
                    </a:lnR>
                    <a:lnT>
                      <a:noFill/>
                    </a:lnT>
                    <a:lnB>
                      <a:noFill/>
                    </a:lnB>
                    <a:noFill/>
                  </a:tcPr>
                </a:tc>
                <a:extLst>
                  <a:ext uri="{0D108BD9-81ED-4DB2-BD59-A6C34878D82A}">
                    <a16:rowId xmlns:a16="http://schemas.microsoft.com/office/drawing/2014/main" val="1382618334"/>
                  </a:ext>
                </a:extLst>
              </a:tr>
              <a:tr h="751052">
                <a:tc>
                  <a:txBody>
                    <a:bodyPr/>
                    <a:lstStyle/>
                    <a:p>
                      <a:r>
                        <a:rPr lang="en-US" sz="1200" b="1"/>
                        <a:t>Example</a:t>
                      </a:r>
                      <a:endParaRPr lang="en-US" sz="1200"/>
                    </a:p>
                  </a:txBody>
                  <a:tcPr marL="36668" marR="36668" marT="18334" marB="18334" anchor="ctr">
                    <a:lnL>
                      <a:noFill/>
                    </a:lnL>
                    <a:lnR>
                      <a:noFill/>
                    </a:lnR>
                    <a:lnT>
                      <a:noFill/>
                    </a:lnT>
                    <a:lnB>
                      <a:noFill/>
                    </a:lnB>
                    <a:noFill/>
                  </a:tcPr>
                </a:tc>
                <a:tc>
                  <a:txBody>
                    <a:bodyPr/>
                    <a:lstStyle/>
                    <a:p>
                      <a:r>
                        <a:rPr lang="ar-EG" sz="1200" b="1"/>
                        <a:t>مثال</a:t>
                      </a:r>
                      <a:endParaRPr lang="ar-EG" sz="1200"/>
                    </a:p>
                  </a:txBody>
                  <a:tcPr marL="36668" marR="36668" marT="18334" marB="18334" anchor="ctr">
                    <a:lnL>
                      <a:noFill/>
                    </a:lnL>
                    <a:lnR>
                      <a:noFill/>
                    </a:lnR>
                    <a:lnT>
                      <a:noFill/>
                    </a:lnT>
                    <a:lnB>
                      <a:noFill/>
                    </a:lnB>
                    <a:noFill/>
                  </a:tcPr>
                </a:tc>
                <a:tc>
                  <a:txBody>
                    <a:bodyPr/>
                    <a:lstStyle/>
                    <a:p>
                      <a:r>
                        <a:rPr lang="en-US" sz="1200"/>
                        <a:t>If the normal workday is 8 hours, time estimates should be based on this duration. If the workday is two shifts, estimates should account for that.</a:t>
                      </a:r>
                    </a:p>
                  </a:txBody>
                  <a:tcPr marL="36668" marR="36668" marT="18334" marB="18334" anchor="ctr">
                    <a:lnL>
                      <a:noFill/>
                    </a:lnL>
                    <a:lnR>
                      <a:noFill/>
                    </a:lnR>
                    <a:lnT>
                      <a:noFill/>
                    </a:lnT>
                    <a:lnB>
                      <a:noFill/>
                    </a:lnB>
                    <a:noFill/>
                  </a:tcPr>
                </a:tc>
                <a:tc>
                  <a:txBody>
                    <a:bodyPr/>
                    <a:lstStyle/>
                    <a:p>
                      <a:pPr algn="r" rtl="1"/>
                      <a:r>
                        <a:rPr lang="ar-EG" sz="1200" dirty="0"/>
                        <a:t>إذا كان يوم العمل الطبيعي هو 8 ساعات، فيجب أن تُبنى التقديرات الزمنية على هذه المدة. وإذا كان اليوم يتكون من ورديتين، يجب أن تستند التقديرات إلى ذلك.</a:t>
                      </a:r>
                    </a:p>
                  </a:txBody>
                  <a:tcPr marL="36668" marR="36668" marT="18334" marB="18334" anchor="ctr">
                    <a:lnL>
                      <a:noFill/>
                    </a:lnL>
                    <a:lnR>
                      <a:noFill/>
                    </a:lnR>
                    <a:lnT>
                      <a:noFill/>
                    </a:lnT>
                    <a:lnB>
                      <a:noFill/>
                    </a:lnB>
                    <a:noFill/>
                  </a:tcPr>
                </a:tc>
                <a:extLst>
                  <a:ext uri="{0D108BD9-81ED-4DB2-BD59-A6C34878D82A}">
                    <a16:rowId xmlns:a16="http://schemas.microsoft.com/office/drawing/2014/main" val="769631301"/>
                  </a:ext>
                </a:extLst>
              </a:tr>
              <a:tr h="513878">
                <a:tc>
                  <a:txBody>
                    <a:bodyPr/>
                    <a:lstStyle/>
                    <a:p>
                      <a:r>
                        <a:rPr lang="en-US" sz="1200" b="1"/>
                        <a:t>Clarification</a:t>
                      </a:r>
                      <a:endParaRPr lang="en-US" sz="1200"/>
                    </a:p>
                  </a:txBody>
                  <a:tcPr marL="36668" marR="36668" marT="18334" marB="18334" anchor="ctr">
                    <a:lnL>
                      <a:noFill/>
                    </a:lnL>
                    <a:lnR>
                      <a:noFill/>
                    </a:lnR>
                    <a:lnT>
                      <a:noFill/>
                    </a:lnT>
                    <a:lnB>
                      <a:noFill/>
                    </a:lnB>
                    <a:noFill/>
                  </a:tcPr>
                </a:tc>
                <a:tc>
                  <a:txBody>
                    <a:bodyPr/>
                    <a:lstStyle/>
                    <a:p>
                      <a:r>
                        <a:rPr lang="ar-EG" sz="1200" b="1"/>
                        <a:t>التوضيح</a:t>
                      </a:r>
                      <a:endParaRPr lang="ar-EG" sz="1200"/>
                    </a:p>
                  </a:txBody>
                  <a:tcPr marL="36668" marR="36668" marT="18334" marB="18334" anchor="ctr">
                    <a:lnL>
                      <a:noFill/>
                    </a:lnL>
                    <a:lnR>
                      <a:noFill/>
                    </a:lnR>
                    <a:lnT>
                      <a:noFill/>
                    </a:lnT>
                    <a:lnB>
                      <a:noFill/>
                    </a:lnB>
                    <a:noFill/>
                  </a:tcPr>
                </a:tc>
                <a:tc>
                  <a:txBody>
                    <a:bodyPr/>
                    <a:lstStyle/>
                    <a:p>
                      <a:r>
                        <a:rPr lang="en-US" sz="1200"/>
                        <a:t>Time estimates should reflect efficient methods and the normal level of resources available.</a:t>
                      </a:r>
                    </a:p>
                  </a:txBody>
                  <a:tcPr marL="36668" marR="36668" marT="18334" marB="18334" anchor="ctr">
                    <a:lnL>
                      <a:noFill/>
                    </a:lnL>
                    <a:lnR>
                      <a:noFill/>
                    </a:lnR>
                    <a:lnT>
                      <a:noFill/>
                    </a:lnT>
                    <a:lnB>
                      <a:noFill/>
                    </a:lnB>
                    <a:noFill/>
                  </a:tcPr>
                </a:tc>
                <a:tc>
                  <a:txBody>
                    <a:bodyPr/>
                    <a:lstStyle/>
                    <a:p>
                      <a:pPr algn="r" rtl="1"/>
                      <a:r>
                        <a:rPr lang="ar-EG" sz="1200"/>
                        <a:t>أي تقديرات زمنية يجب أن تعكس الأساليب الفعالة ومستويات الموارد المتوفرة بشكل طبيعي.</a:t>
                      </a:r>
                    </a:p>
                  </a:txBody>
                  <a:tcPr marL="36668" marR="36668" marT="18334" marB="18334" anchor="ctr">
                    <a:lnL>
                      <a:noFill/>
                    </a:lnL>
                    <a:lnR>
                      <a:noFill/>
                    </a:lnR>
                    <a:lnT>
                      <a:noFill/>
                    </a:lnT>
                    <a:lnB>
                      <a:noFill/>
                    </a:lnB>
                    <a:noFill/>
                  </a:tcPr>
                </a:tc>
                <a:extLst>
                  <a:ext uri="{0D108BD9-81ED-4DB2-BD59-A6C34878D82A}">
                    <a16:rowId xmlns:a16="http://schemas.microsoft.com/office/drawing/2014/main" val="3073168793"/>
                  </a:ext>
                </a:extLst>
              </a:tr>
              <a:tr h="988226">
                <a:tc>
                  <a:txBody>
                    <a:bodyPr/>
                    <a:lstStyle/>
                    <a:p>
                      <a:r>
                        <a:rPr lang="en-US" sz="1200" b="1"/>
                        <a:t>Practical Application</a:t>
                      </a:r>
                      <a:endParaRPr lang="en-US" sz="1200"/>
                    </a:p>
                  </a:txBody>
                  <a:tcPr marL="36668" marR="36668" marT="18334" marB="18334" anchor="ctr">
                    <a:lnL>
                      <a:noFill/>
                    </a:lnL>
                    <a:lnR>
                      <a:noFill/>
                    </a:lnR>
                    <a:lnT>
                      <a:noFill/>
                    </a:lnT>
                    <a:lnB>
                      <a:noFill/>
                    </a:lnB>
                    <a:noFill/>
                  </a:tcPr>
                </a:tc>
                <a:tc>
                  <a:txBody>
                    <a:bodyPr/>
                    <a:lstStyle/>
                    <a:p>
                      <a:r>
                        <a:rPr lang="ar-EG" sz="1200" b="1"/>
                        <a:t>التطبيق العملي</a:t>
                      </a:r>
                      <a:endParaRPr lang="ar-EG" sz="1200"/>
                    </a:p>
                  </a:txBody>
                  <a:tcPr marL="36668" marR="36668" marT="18334" marB="18334" anchor="ctr">
                    <a:lnL>
                      <a:noFill/>
                    </a:lnL>
                    <a:lnR>
                      <a:noFill/>
                    </a:lnR>
                    <a:lnT>
                      <a:noFill/>
                    </a:lnT>
                    <a:lnB>
                      <a:noFill/>
                    </a:lnB>
                    <a:noFill/>
                  </a:tcPr>
                </a:tc>
                <a:tc>
                  <a:txBody>
                    <a:bodyPr/>
                    <a:lstStyle/>
                    <a:p>
                      <a:r>
                        <a:rPr lang="en-US" sz="1200"/>
                        <a:t>For example, if three programmers are available or two road graders are available, time and cost estimates should be based on these levels of resources.</a:t>
                      </a:r>
                    </a:p>
                  </a:txBody>
                  <a:tcPr marL="36668" marR="36668" marT="18334" marB="18334" anchor="ctr">
                    <a:lnL>
                      <a:noFill/>
                    </a:lnL>
                    <a:lnR>
                      <a:noFill/>
                    </a:lnR>
                    <a:lnT>
                      <a:noFill/>
                    </a:lnT>
                    <a:lnB>
                      <a:noFill/>
                    </a:lnB>
                    <a:noFill/>
                  </a:tcPr>
                </a:tc>
                <a:tc>
                  <a:txBody>
                    <a:bodyPr/>
                    <a:lstStyle/>
                    <a:p>
                      <a:pPr algn="r" rtl="1"/>
                      <a:r>
                        <a:rPr lang="ar-EG" sz="1200"/>
                        <a:t>إذا كان هناك 3 مبرمجين متاحين أو جهازا تمهيد طرق متاحان، يجب أن تستند التقديرات الزمنية والتكلفة على هذه المستويات من الموارد.</a:t>
                      </a:r>
                    </a:p>
                  </a:txBody>
                  <a:tcPr marL="36668" marR="36668" marT="18334" marB="18334" anchor="ctr">
                    <a:lnL>
                      <a:noFill/>
                    </a:lnL>
                    <a:lnR>
                      <a:noFill/>
                    </a:lnR>
                    <a:lnT>
                      <a:noFill/>
                    </a:lnT>
                    <a:lnB>
                      <a:noFill/>
                    </a:lnB>
                    <a:noFill/>
                  </a:tcPr>
                </a:tc>
                <a:extLst>
                  <a:ext uri="{0D108BD9-81ED-4DB2-BD59-A6C34878D82A}">
                    <a16:rowId xmlns:a16="http://schemas.microsoft.com/office/drawing/2014/main" val="2291176220"/>
                  </a:ext>
                </a:extLst>
              </a:tr>
              <a:tr h="869639">
                <a:tc>
                  <a:txBody>
                    <a:bodyPr/>
                    <a:lstStyle/>
                    <a:p>
                      <a:r>
                        <a:rPr lang="en-US" sz="1200" b="1"/>
                        <a:t>Warning</a:t>
                      </a:r>
                      <a:endParaRPr lang="en-US" sz="1200"/>
                    </a:p>
                  </a:txBody>
                  <a:tcPr marL="36668" marR="36668" marT="18334" marB="18334" anchor="ctr">
                    <a:lnL>
                      <a:noFill/>
                    </a:lnL>
                    <a:lnR>
                      <a:noFill/>
                    </a:lnR>
                    <a:lnT>
                      <a:noFill/>
                    </a:lnT>
                    <a:lnB>
                      <a:noFill/>
                    </a:lnB>
                    <a:noFill/>
                  </a:tcPr>
                </a:tc>
                <a:tc>
                  <a:txBody>
                    <a:bodyPr/>
                    <a:lstStyle/>
                    <a:p>
                      <a:r>
                        <a:rPr lang="ar-EG" sz="1200" b="1"/>
                        <a:t>التحذير</a:t>
                      </a:r>
                      <a:endParaRPr lang="ar-EG" sz="1200"/>
                    </a:p>
                  </a:txBody>
                  <a:tcPr marL="36668" marR="36668" marT="18334" marB="18334" anchor="ctr">
                    <a:lnL>
                      <a:noFill/>
                    </a:lnL>
                    <a:lnR>
                      <a:noFill/>
                    </a:lnR>
                    <a:lnT>
                      <a:noFill/>
                    </a:lnT>
                    <a:lnB>
                      <a:noFill/>
                    </a:lnB>
                    <a:noFill/>
                  </a:tcPr>
                </a:tc>
                <a:tc>
                  <a:txBody>
                    <a:bodyPr/>
                    <a:lstStyle/>
                    <a:p>
                      <a:r>
                        <a:rPr lang="en-US" sz="1200"/>
                        <a:t>Changes to or deviations from normal resources should not occur unless the project anticipates significant alterations to the current normal state.</a:t>
                      </a:r>
                    </a:p>
                  </a:txBody>
                  <a:tcPr marL="36668" marR="36668" marT="18334" marB="18334" anchor="ctr">
                    <a:lnL>
                      <a:noFill/>
                    </a:lnL>
                    <a:lnR>
                      <a:noFill/>
                    </a:lnR>
                    <a:lnT>
                      <a:noFill/>
                    </a:lnT>
                    <a:lnB>
                      <a:noFill/>
                    </a:lnB>
                    <a:noFill/>
                  </a:tcPr>
                </a:tc>
                <a:tc>
                  <a:txBody>
                    <a:bodyPr/>
                    <a:lstStyle/>
                    <a:p>
                      <a:pPr algn="r" rtl="1"/>
                      <a:r>
                        <a:rPr lang="ar-EG" sz="1200" dirty="0"/>
                        <a:t>لا يجب تغيير أو تعديل الموارد إلا إذا كان من المتوقع أن يشهد المشروع تغييرات عن الظروف الطبيعية الحالية.</a:t>
                      </a:r>
                    </a:p>
                  </a:txBody>
                  <a:tcPr marL="36668" marR="36668" marT="18334" marB="18334" anchor="ctr">
                    <a:lnL>
                      <a:noFill/>
                    </a:lnL>
                    <a:lnR>
                      <a:noFill/>
                    </a:lnR>
                    <a:lnT>
                      <a:noFill/>
                    </a:lnT>
                    <a:lnB>
                      <a:noFill/>
                    </a:lnB>
                    <a:noFill/>
                  </a:tcPr>
                </a:tc>
                <a:extLst>
                  <a:ext uri="{0D108BD9-81ED-4DB2-BD59-A6C34878D82A}">
                    <a16:rowId xmlns:a16="http://schemas.microsoft.com/office/drawing/2014/main" val="1334043763"/>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9219D5FB-DAFF-1BDB-B93C-CF523EE1CFE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3788" y="0"/>
            <a:ext cx="1131763" cy="532516"/>
          </a:xfrm>
          <a:prstGeom prst="rect">
            <a:avLst/>
          </a:prstGeom>
        </p:spPr>
      </p:pic>
      <p:sp>
        <p:nvSpPr>
          <p:cNvPr id="8" name="Rectangle 1">
            <a:extLst>
              <a:ext uri="{FF2B5EF4-FFF2-40B4-BE49-F238E27FC236}">
                <a16:creationId xmlns:a16="http://schemas.microsoft.com/office/drawing/2014/main" id="{46507084-B298-60C7-61B4-A8D4F197D863}"/>
              </a:ext>
            </a:extLst>
          </p:cNvPr>
          <p:cNvSpPr>
            <a:spLocks noChangeArrowheads="1"/>
          </p:cNvSpPr>
          <p:nvPr/>
        </p:nvSpPr>
        <p:spPr bwMode="auto">
          <a:xfrm>
            <a:off x="4500563" y="1219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2">
            <a:extLst>
              <a:ext uri="{FF2B5EF4-FFF2-40B4-BE49-F238E27FC236}">
                <a16:creationId xmlns:a16="http://schemas.microsoft.com/office/drawing/2014/main" id="{41F59CD4-8A4C-7931-DF83-3859E4D81C00}"/>
              </a:ext>
            </a:extLst>
          </p:cNvPr>
          <p:cNvSpPr>
            <a:spLocks noChangeArrowheads="1"/>
          </p:cNvSpPr>
          <p:nvPr/>
        </p:nvSpPr>
        <p:spPr bwMode="auto">
          <a:xfrm>
            <a:off x="2460625" y="1219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Table 10">
            <a:extLst>
              <a:ext uri="{FF2B5EF4-FFF2-40B4-BE49-F238E27FC236}">
                <a16:creationId xmlns:a16="http://schemas.microsoft.com/office/drawing/2014/main" id="{2EDC9EC8-4C99-BB60-F85B-07EC32E07696}"/>
              </a:ext>
            </a:extLst>
          </p:cNvPr>
          <p:cNvGraphicFramePr>
            <a:graphicFrameLocks noGrp="1"/>
          </p:cNvGraphicFramePr>
          <p:nvPr>
            <p:extLst>
              <p:ext uri="{D42A27DB-BD31-4B8C-83A1-F6EECF244321}">
                <p14:modId xmlns:p14="http://schemas.microsoft.com/office/powerpoint/2010/main" val="1518476401"/>
              </p:ext>
            </p:extLst>
          </p:nvPr>
        </p:nvGraphicFramePr>
        <p:xfrm>
          <a:off x="957127" y="687440"/>
          <a:ext cx="10103110" cy="5483119"/>
        </p:xfrm>
        <a:graphic>
          <a:graphicData uri="http://schemas.openxmlformats.org/drawingml/2006/table">
            <a:tbl>
              <a:tblPr/>
              <a:tblGrid>
                <a:gridCol w="5051555">
                  <a:extLst>
                    <a:ext uri="{9D8B030D-6E8A-4147-A177-3AD203B41FA5}">
                      <a16:colId xmlns:a16="http://schemas.microsoft.com/office/drawing/2014/main" val="359375261"/>
                    </a:ext>
                  </a:extLst>
                </a:gridCol>
                <a:gridCol w="5051555">
                  <a:extLst>
                    <a:ext uri="{9D8B030D-6E8A-4147-A177-3AD203B41FA5}">
                      <a16:colId xmlns:a16="http://schemas.microsoft.com/office/drawing/2014/main" val="3504877859"/>
                    </a:ext>
                  </a:extLst>
                </a:gridCol>
              </a:tblGrid>
              <a:tr h="445017">
                <a:tc>
                  <a:txBody>
                    <a:bodyPr/>
                    <a:lstStyle/>
                    <a:p>
                      <a:r>
                        <a:rPr lang="en-US" sz="1400" b="1" dirty="0"/>
                        <a:t>Estimating Guidelines for Times, Costs, and Resources</a:t>
                      </a:r>
                      <a:endParaRPr lang="en-US" sz="1400" dirty="0"/>
                    </a:p>
                  </a:txBody>
                  <a:tcPr marL="56707" marR="56707" marT="28353" marB="28353" anchor="ctr">
                    <a:lnL>
                      <a:noFill/>
                    </a:lnL>
                    <a:lnR>
                      <a:noFill/>
                    </a:lnR>
                    <a:lnT>
                      <a:noFill/>
                    </a:lnT>
                    <a:lnB>
                      <a:noFill/>
                    </a:lnB>
                    <a:noFill/>
                  </a:tcPr>
                </a:tc>
                <a:tc>
                  <a:txBody>
                    <a:bodyPr/>
                    <a:lstStyle/>
                    <a:p>
                      <a:pPr algn="r"/>
                      <a:r>
                        <a:rPr lang="ar-EG" sz="1400" b="1"/>
                        <a:t>إرشادات تقدير الوقت، التكاليف، والموارد</a:t>
                      </a:r>
                      <a:endParaRPr lang="ar-EG" sz="1400"/>
                    </a:p>
                  </a:txBody>
                  <a:tcPr marL="56707" marR="56707" marT="28353" marB="28353" anchor="ctr">
                    <a:lnL>
                      <a:noFill/>
                    </a:lnL>
                    <a:lnR>
                      <a:noFill/>
                    </a:lnR>
                    <a:lnT>
                      <a:noFill/>
                    </a:lnT>
                    <a:lnB>
                      <a:noFill/>
                    </a:lnB>
                    <a:noFill/>
                  </a:tcPr>
                </a:tc>
                <a:extLst>
                  <a:ext uri="{0D108BD9-81ED-4DB2-BD59-A6C34878D82A}">
                    <a16:rowId xmlns:a16="http://schemas.microsoft.com/office/drawing/2014/main" val="3905316582"/>
                  </a:ext>
                </a:extLst>
              </a:tr>
              <a:tr h="254295">
                <a:tc>
                  <a:txBody>
                    <a:bodyPr/>
                    <a:lstStyle/>
                    <a:p>
                      <a:r>
                        <a:rPr lang="en-US" sz="1400" b="1"/>
                        <a:t>4. Time units</a:t>
                      </a:r>
                      <a:endParaRPr lang="en-US" sz="1400"/>
                    </a:p>
                  </a:txBody>
                  <a:tcPr marL="56707" marR="56707" marT="28353" marB="28353" anchor="ctr">
                    <a:lnL>
                      <a:noFill/>
                    </a:lnL>
                    <a:lnR>
                      <a:noFill/>
                    </a:lnR>
                    <a:lnT>
                      <a:noFill/>
                    </a:lnT>
                    <a:lnB>
                      <a:noFill/>
                    </a:lnB>
                    <a:noFill/>
                  </a:tcPr>
                </a:tc>
                <a:tc>
                  <a:txBody>
                    <a:bodyPr/>
                    <a:lstStyle/>
                    <a:p>
                      <a:pPr algn="r"/>
                      <a:r>
                        <a:rPr lang="ar-EG" sz="1400" b="1"/>
                        <a:t>4. وحدات الزمن</a:t>
                      </a:r>
                      <a:endParaRPr lang="ar-EG" sz="1400"/>
                    </a:p>
                  </a:txBody>
                  <a:tcPr marL="56707" marR="56707" marT="28353" marB="28353" anchor="ctr">
                    <a:lnL>
                      <a:noFill/>
                    </a:lnL>
                    <a:lnR>
                      <a:noFill/>
                    </a:lnR>
                    <a:lnT>
                      <a:noFill/>
                    </a:lnT>
                    <a:lnB>
                      <a:noFill/>
                    </a:lnB>
                    <a:noFill/>
                  </a:tcPr>
                </a:tc>
                <a:extLst>
                  <a:ext uri="{0D108BD9-81ED-4DB2-BD59-A6C34878D82A}">
                    <a16:rowId xmlns:a16="http://schemas.microsoft.com/office/drawing/2014/main" val="1010788522"/>
                  </a:ext>
                </a:extLst>
              </a:tr>
              <a:tr h="1589345">
                <a:tc>
                  <a:txBody>
                    <a:bodyPr/>
                    <a:lstStyle/>
                    <a:p>
                      <a:r>
                        <a:rPr lang="en-US" sz="1400"/>
                        <a:t>Specific time units to use should be selected early in the development phase of the project network. All task time estimates need consistent time units. Estimates of time must consider whether normal time is represented by calendar days, workdays, workweeks, person days, single shift, hours, minutes, etc. In practice, the use of workdays is the dominant choice for expressing task duration.</a:t>
                      </a:r>
                    </a:p>
                  </a:txBody>
                  <a:tcPr marL="56707" marR="56707" marT="28353" marB="28353" anchor="ctr">
                    <a:lnL>
                      <a:noFill/>
                    </a:lnL>
                    <a:lnR>
                      <a:noFill/>
                    </a:lnR>
                    <a:lnT>
                      <a:noFill/>
                    </a:lnT>
                    <a:lnB>
                      <a:noFill/>
                    </a:lnB>
                    <a:noFill/>
                  </a:tcPr>
                </a:tc>
                <a:tc>
                  <a:txBody>
                    <a:bodyPr/>
                    <a:lstStyle/>
                    <a:p>
                      <a:pPr algn="r"/>
                      <a:r>
                        <a:rPr lang="ar-EG" sz="1400"/>
                        <a:t>يجب اختيار وحدات الزمن المناسبة في وقت مبكر من مرحلة تطوير شبكة المشروع. يجب أن تكون جميع تقديرات وقت المهام متسقة بوحدات زمنية محددة. يجب مراعاة ما إذا كان الزمن الطبيعي يتمثل في أيام التقويم، أيام العمل، أسابيع العمل، أيام الشخص، وردية واحدة، ساعات، دقائق، إلخ. في الممارسة العملية، يُعد استخدام أيام العمل الخيار السائد للتعبير عن مدة المهام.</a:t>
                      </a:r>
                    </a:p>
                  </a:txBody>
                  <a:tcPr marL="56707" marR="56707" marT="28353" marB="28353" anchor="ctr">
                    <a:lnL>
                      <a:noFill/>
                    </a:lnL>
                    <a:lnR>
                      <a:noFill/>
                    </a:lnR>
                    <a:lnT>
                      <a:noFill/>
                    </a:lnT>
                    <a:lnB>
                      <a:noFill/>
                    </a:lnB>
                    <a:noFill/>
                  </a:tcPr>
                </a:tc>
                <a:extLst>
                  <a:ext uri="{0D108BD9-81ED-4DB2-BD59-A6C34878D82A}">
                    <a16:rowId xmlns:a16="http://schemas.microsoft.com/office/drawing/2014/main" val="1953452135"/>
                  </a:ext>
                </a:extLst>
              </a:tr>
              <a:tr h="1780067">
                <a:tc>
                  <a:txBody>
                    <a:bodyPr/>
                    <a:lstStyle/>
                    <a:p>
                      <a:r>
                        <a:rPr lang="en-US" sz="1400" dirty="0"/>
                        <a:t>However, in projects such as a heart transplant operation, minutes probably would be more appropriate as a time unit. One project that used minutes as the time unit was the movement of patients from an old hospital to an elegant new one across town. Since there were several life-endangering moves, minutes were used to ensure patient safety so proper emergency life-support systems would be available if needed.</a:t>
                      </a:r>
                    </a:p>
                  </a:txBody>
                  <a:tcPr marL="56707" marR="56707" marT="28353" marB="28353" anchor="ctr">
                    <a:lnL>
                      <a:noFill/>
                    </a:lnL>
                    <a:lnR>
                      <a:noFill/>
                    </a:lnR>
                    <a:lnT>
                      <a:noFill/>
                    </a:lnT>
                    <a:lnB>
                      <a:noFill/>
                    </a:lnB>
                    <a:noFill/>
                  </a:tcPr>
                </a:tc>
                <a:tc>
                  <a:txBody>
                    <a:bodyPr/>
                    <a:lstStyle/>
                    <a:p>
                      <a:pPr algn="r"/>
                      <a:r>
                        <a:rPr lang="ar-EG" sz="1400"/>
                        <a:t>ومع ذلك، في مشاريع مثل عمليات زراعة القلب، قد تكون الدقائق وحدة زمنية أكثر ملاءمة. أحد المشاريع التي استخدمت الدقائق كوحدة زمنية كان نقل المرضى من مستشفى قديم إلى مستشفى جديد وأنيق عبر المدينة. نظرًا لوجود العديد من التحركات التي تهدد الحياة، تم استخدام الدقائق لضمان سلامة المرضى وتوافر أنظمة دعم الحياة الطارئة عند الحاجة.</a:t>
                      </a:r>
                    </a:p>
                  </a:txBody>
                  <a:tcPr marL="56707" marR="56707" marT="28353" marB="28353" anchor="ctr">
                    <a:lnL>
                      <a:noFill/>
                    </a:lnL>
                    <a:lnR>
                      <a:noFill/>
                    </a:lnR>
                    <a:lnT>
                      <a:noFill/>
                    </a:lnT>
                    <a:lnB>
                      <a:noFill/>
                    </a:lnB>
                    <a:noFill/>
                  </a:tcPr>
                </a:tc>
                <a:extLst>
                  <a:ext uri="{0D108BD9-81ED-4DB2-BD59-A6C34878D82A}">
                    <a16:rowId xmlns:a16="http://schemas.microsoft.com/office/drawing/2014/main" val="250861046"/>
                  </a:ext>
                </a:extLst>
              </a:tr>
              <a:tr h="1398624">
                <a:tc>
                  <a:txBody>
                    <a:bodyPr/>
                    <a:lstStyle/>
                    <a:p>
                      <a:r>
                        <a:rPr lang="en-US" sz="1400"/>
                        <a:t>The point is, network analysis requires a standard unit of time. When computer programs allow more than one option, some notation should be made of any variance from the standard unit of time. If the standard unit of time is a five-day workweek and the estimated activity duration is in calendar days, it must be converted to the normal workweek.</a:t>
                      </a:r>
                    </a:p>
                  </a:txBody>
                  <a:tcPr marL="56707" marR="56707" marT="28353" marB="28353" anchor="ctr">
                    <a:lnL>
                      <a:noFill/>
                    </a:lnL>
                    <a:lnR>
                      <a:noFill/>
                    </a:lnR>
                    <a:lnT>
                      <a:noFill/>
                    </a:lnT>
                    <a:lnB>
                      <a:noFill/>
                    </a:lnB>
                    <a:noFill/>
                  </a:tcPr>
                </a:tc>
                <a:tc>
                  <a:txBody>
                    <a:bodyPr/>
                    <a:lstStyle/>
                    <a:p>
                      <a:pPr algn="r"/>
                      <a:r>
                        <a:rPr lang="ar-EG" sz="1400" dirty="0"/>
                        <a:t>النقطة المهمة هي أن تحليل الشبكة يتطلب وجود وحدة زمنية قياسية. عندما تسمح برامج الحاسوب بأكثر من خيار، يجب توضيح أي انحراف عن الوحدة الزمنية القياسية. إذا كانت الوحدة الزمنية القياسية هي أسبوع عمل مكون من خمسة أيام وكانت مدة النشاط المقدرة بالأيام التقويمية، فيجب تحويلها إلى أسبوع العمل الطبيعي.</a:t>
                      </a:r>
                    </a:p>
                  </a:txBody>
                  <a:tcPr marL="56707" marR="56707" marT="28353" marB="28353" anchor="ctr">
                    <a:lnL>
                      <a:noFill/>
                    </a:lnL>
                    <a:lnR>
                      <a:noFill/>
                    </a:lnR>
                    <a:lnT>
                      <a:noFill/>
                    </a:lnT>
                    <a:lnB>
                      <a:noFill/>
                    </a:lnB>
                    <a:noFill/>
                  </a:tcPr>
                </a:tc>
                <a:extLst>
                  <a:ext uri="{0D108BD9-81ED-4DB2-BD59-A6C34878D82A}">
                    <a16:rowId xmlns:a16="http://schemas.microsoft.com/office/drawing/2014/main" val="262024347"/>
                  </a:ext>
                </a:extLst>
              </a:tr>
            </a:tbl>
          </a:graphicData>
        </a:graphic>
      </p:graphicFrame>
    </p:spTree>
    <p:extLst>
      <p:ext uri="{BB962C8B-B14F-4D97-AF65-F5344CB8AC3E}">
        <p14:creationId xmlns:p14="http://schemas.microsoft.com/office/powerpoint/2010/main" val="1587966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C2617509-3D89-CA46-9234-7A0EEB9CD1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018723" y="36869"/>
            <a:ext cx="1131763" cy="578498"/>
          </a:xfrm>
          <a:prstGeom prst="rect">
            <a:avLst/>
          </a:prstGeom>
        </p:spPr>
      </p:pic>
      <p:graphicFrame>
        <p:nvGraphicFramePr>
          <p:cNvPr id="6" name="Table 5">
            <a:extLst>
              <a:ext uri="{FF2B5EF4-FFF2-40B4-BE49-F238E27FC236}">
                <a16:creationId xmlns:a16="http://schemas.microsoft.com/office/drawing/2014/main" id="{FEA82629-FC76-48B6-65F1-2F9FC0ABCF21}"/>
              </a:ext>
            </a:extLst>
          </p:cNvPr>
          <p:cNvGraphicFramePr>
            <a:graphicFrameLocks noGrp="1"/>
          </p:cNvGraphicFramePr>
          <p:nvPr>
            <p:extLst>
              <p:ext uri="{D42A27DB-BD31-4B8C-83A1-F6EECF244321}">
                <p14:modId xmlns:p14="http://schemas.microsoft.com/office/powerpoint/2010/main" val="1085539214"/>
              </p:ext>
            </p:extLst>
          </p:nvPr>
        </p:nvGraphicFramePr>
        <p:xfrm>
          <a:off x="354562" y="1115405"/>
          <a:ext cx="10954140" cy="5463331"/>
        </p:xfrm>
        <a:graphic>
          <a:graphicData uri="http://schemas.openxmlformats.org/drawingml/2006/table">
            <a:tbl>
              <a:tblPr/>
              <a:tblGrid>
                <a:gridCol w="5477070">
                  <a:extLst>
                    <a:ext uri="{9D8B030D-6E8A-4147-A177-3AD203B41FA5}">
                      <a16:colId xmlns:a16="http://schemas.microsoft.com/office/drawing/2014/main" val="2735939243"/>
                    </a:ext>
                  </a:extLst>
                </a:gridCol>
                <a:gridCol w="5477070">
                  <a:extLst>
                    <a:ext uri="{9D8B030D-6E8A-4147-A177-3AD203B41FA5}">
                      <a16:colId xmlns:a16="http://schemas.microsoft.com/office/drawing/2014/main" val="2057160597"/>
                    </a:ext>
                  </a:extLst>
                </a:gridCol>
              </a:tblGrid>
              <a:tr h="461319">
                <a:tc>
                  <a:txBody>
                    <a:bodyPr/>
                    <a:lstStyle/>
                    <a:p>
                      <a:r>
                        <a:rPr lang="en-US" sz="1600" b="1"/>
                        <a:t>Estimating Guidelines for Times, Costs, and Resources</a:t>
                      </a:r>
                      <a:endParaRPr lang="en-US" sz="1600"/>
                    </a:p>
                  </a:txBody>
                  <a:tcPr marL="65903" marR="65903" marT="32951" marB="32951" anchor="ctr">
                    <a:lnL>
                      <a:noFill/>
                    </a:lnL>
                    <a:lnR>
                      <a:noFill/>
                    </a:lnR>
                    <a:lnT>
                      <a:noFill/>
                    </a:lnT>
                    <a:lnB>
                      <a:noFill/>
                    </a:lnB>
                    <a:noFill/>
                  </a:tcPr>
                </a:tc>
                <a:tc>
                  <a:txBody>
                    <a:bodyPr/>
                    <a:lstStyle/>
                    <a:p>
                      <a:pPr algn="r" rtl="1"/>
                      <a:r>
                        <a:rPr lang="ar-EG" sz="1600" b="1" dirty="0"/>
                        <a:t>إرشادات تقدير الوقت، التكاليف، والموارد</a:t>
                      </a:r>
                      <a:endParaRPr lang="ar-EG" sz="1600" dirty="0"/>
                    </a:p>
                  </a:txBody>
                  <a:tcPr marL="65903" marR="65903" marT="32951" marB="32951" anchor="ctr">
                    <a:lnL>
                      <a:noFill/>
                    </a:lnL>
                    <a:lnR>
                      <a:noFill/>
                    </a:lnR>
                    <a:lnT>
                      <a:noFill/>
                    </a:lnT>
                    <a:lnB>
                      <a:noFill/>
                    </a:lnB>
                    <a:noFill/>
                  </a:tcPr>
                </a:tc>
                <a:extLst>
                  <a:ext uri="{0D108BD9-81ED-4DB2-BD59-A6C34878D82A}">
                    <a16:rowId xmlns:a16="http://schemas.microsoft.com/office/drawing/2014/main" val="3716982091"/>
                  </a:ext>
                </a:extLst>
              </a:tr>
              <a:tr h="263611">
                <a:tc>
                  <a:txBody>
                    <a:bodyPr/>
                    <a:lstStyle/>
                    <a:p>
                      <a:r>
                        <a:rPr lang="en-US" sz="1600" b="1"/>
                        <a:t>5. Independence</a:t>
                      </a:r>
                      <a:endParaRPr lang="en-US" sz="1600"/>
                    </a:p>
                  </a:txBody>
                  <a:tcPr marL="65903" marR="65903" marT="32951" marB="32951" anchor="ctr">
                    <a:lnL>
                      <a:noFill/>
                    </a:lnL>
                    <a:lnR>
                      <a:noFill/>
                    </a:lnR>
                    <a:lnT>
                      <a:noFill/>
                    </a:lnT>
                    <a:lnB>
                      <a:noFill/>
                    </a:lnB>
                    <a:noFill/>
                  </a:tcPr>
                </a:tc>
                <a:tc>
                  <a:txBody>
                    <a:bodyPr/>
                    <a:lstStyle/>
                    <a:p>
                      <a:pPr algn="r" rtl="1"/>
                      <a:r>
                        <a:rPr lang="ar-EG" sz="1600" b="1"/>
                        <a:t>5. الاستقلالية</a:t>
                      </a:r>
                      <a:endParaRPr lang="ar-EG" sz="1600"/>
                    </a:p>
                  </a:txBody>
                  <a:tcPr marL="65903" marR="65903" marT="32951" marB="32951" anchor="ctr">
                    <a:lnL>
                      <a:noFill/>
                    </a:lnL>
                    <a:lnR>
                      <a:noFill/>
                    </a:lnR>
                    <a:lnT>
                      <a:noFill/>
                    </a:lnT>
                    <a:lnB>
                      <a:noFill/>
                    </a:lnB>
                    <a:noFill/>
                  </a:tcPr>
                </a:tc>
                <a:extLst>
                  <a:ext uri="{0D108BD9-81ED-4DB2-BD59-A6C34878D82A}">
                    <a16:rowId xmlns:a16="http://schemas.microsoft.com/office/drawing/2014/main" val="1311381095"/>
                  </a:ext>
                </a:extLst>
              </a:tr>
              <a:tr h="1449859">
                <a:tc>
                  <a:txBody>
                    <a:bodyPr/>
                    <a:lstStyle/>
                    <a:p>
                      <a:r>
                        <a:rPr lang="en-US" sz="1600"/>
                        <a:t>Estimators should treat each task as independent of other tasks that might be integrated by the WBS. Use of first-line managers usually results in considering tasks independently; this is good. Top managers are prone to aggregate many tasks into one time estimate and then deductively make the individual task time estimates add to the total.</a:t>
                      </a:r>
                    </a:p>
                  </a:txBody>
                  <a:tcPr marL="65903" marR="65903" marT="32951" marB="32951" anchor="ctr">
                    <a:lnL>
                      <a:noFill/>
                    </a:lnL>
                    <a:lnR>
                      <a:noFill/>
                    </a:lnR>
                    <a:lnT>
                      <a:noFill/>
                    </a:lnT>
                    <a:lnB>
                      <a:noFill/>
                    </a:lnB>
                    <a:noFill/>
                  </a:tcPr>
                </a:tc>
                <a:tc>
                  <a:txBody>
                    <a:bodyPr/>
                    <a:lstStyle/>
                    <a:p>
                      <a:pPr algn="r" rtl="1"/>
                      <a:r>
                        <a:rPr lang="ar-EG" sz="1600" dirty="0"/>
                        <a:t>يجب على القائمين بالتقدير التعامل مع كل مهمة ككيان مستقل عن المهام الأخرى التي قد يتم دمجها في هيكل تقسيم العمل (</a:t>
                      </a:r>
                      <a:r>
                        <a:rPr lang="en-US" sz="1600" dirty="0"/>
                        <a:t>WBS). </a:t>
                      </a:r>
                      <a:r>
                        <a:rPr lang="ar-EG" sz="1600" dirty="0"/>
                        <a:t>يؤدي استخدام مديري الخط الأول عادة إلى اعتبار المهام بشكل مستقل، وهذا أمر جيد. يميل كبار المديرين إلى دمج العديد من المهام في تقدير زمني واحد ثم استنتاج الوقت لكل مهمة بشكل فردي بحيث يضاف إلى الإجمالي.</a:t>
                      </a:r>
                    </a:p>
                  </a:txBody>
                  <a:tcPr marL="65903" marR="65903" marT="32951" marB="32951" anchor="ctr">
                    <a:lnL>
                      <a:noFill/>
                    </a:lnL>
                    <a:lnR>
                      <a:noFill/>
                    </a:lnR>
                    <a:lnT>
                      <a:noFill/>
                    </a:lnT>
                    <a:lnB>
                      <a:noFill/>
                    </a:lnB>
                    <a:noFill/>
                  </a:tcPr>
                </a:tc>
                <a:extLst>
                  <a:ext uri="{0D108BD9-81ED-4DB2-BD59-A6C34878D82A}">
                    <a16:rowId xmlns:a16="http://schemas.microsoft.com/office/drawing/2014/main" val="1433625950"/>
                  </a:ext>
                </a:extLst>
              </a:tr>
              <a:tr h="1647567">
                <a:tc>
                  <a:txBody>
                    <a:bodyPr/>
                    <a:lstStyle/>
                    <a:p>
                      <a:r>
                        <a:rPr lang="en-US" sz="1600"/>
                        <a:t>If tasks are in a chain and performed by the same group or department, it is best not to ask for all the time estimates in the sequence at once to avoid the tendency for a planner or a supervisor to look at the whole path and try to adjust individual task times in the sequence to meet an arbitrary imposed schedule or some rough “guesstimate” of the total time for the whole path or segment of the project.</a:t>
                      </a:r>
                    </a:p>
                  </a:txBody>
                  <a:tcPr marL="65903" marR="65903" marT="32951" marB="32951" anchor="ctr">
                    <a:lnL>
                      <a:noFill/>
                    </a:lnL>
                    <a:lnR>
                      <a:noFill/>
                    </a:lnR>
                    <a:lnT>
                      <a:noFill/>
                    </a:lnT>
                    <a:lnB>
                      <a:noFill/>
                    </a:lnB>
                    <a:noFill/>
                  </a:tcPr>
                </a:tc>
                <a:tc>
                  <a:txBody>
                    <a:bodyPr/>
                    <a:lstStyle/>
                    <a:p>
                      <a:pPr algn="r" rtl="1"/>
                      <a:r>
                        <a:rPr lang="ar-EG" sz="1600"/>
                        <a:t>إذا كانت المهام متسلسلة ويتم تنفيذها من قبل نفس المجموعة أو القسم، فمن الأفضل عدم طلب تقديرات الوقت لجميع المهام المتتالية دفعة واحدة لتجنب ميل المخطط أو المشرف إلى النظر إلى المسار الكامل ومحاولة تعديل أوقات المهام الفردية في التسلسل لتلبية جدول زمني مفروض أو تقدير تقريبي لإجمالي الوقت للمسار أو الجزء الكامل من المشروع.</a:t>
                      </a:r>
                    </a:p>
                  </a:txBody>
                  <a:tcPr marL="65903" marR="65903" marT="32951" marB="32951" anchor="ctr">
                    <a:lnL>
                      <a:noFill/>
                    </a:lnL>
                    <a:lnR>
                      <a:noFill/>
                    </a:lnR>
                    <a:lnT>
                      <a:noFill/>
                    </a:lnT>
                    <a:lnB>
                      <a:noFill/>
                    </a:lnB>
                    <a:noFill/>
                  </a:tcPr>
                </a:tc>
                <a:extLst>
                  <a:ext uri="{0D108BD9-81ED-4DB2-BD59-A6C34878D82A}">
                    <a16:rowId xmlns:a16="http://schemas.microsoft.com/office/drawing/2014/main" val="675135608"/>
                  </a:ext>
                </a:extLst>
              </a:tr>
              <a:tr h="1054443">
                <a:tc>
                  <a:txBody>
                    <a:bodyPr/>
                    <a:lstStyle/>
                    <a:p>
                      <a:r>
                        <a:rPr lang="en-US" sz="1600"/>
                        <a:t>This tendency does not reflect the uncertainties of individual activities and generally results in optimistic task time estimates. In summary, each task time estimate should be considered independently of other activities.</a:t>
                      </a:r>
                    </a:p>
                  </a:txBody>
                  <a:tcPr marL="65903" marR="65903" marT="32951" marB="32951" anchor="ctr">
                    <a:lnL>
                      <a:noFill/>
                    </a:lnL>
                    <a:lnR>
                      <a:noFill/>
                    </a:lnR>
                    <a:lnT>
                      <a:noFill/>
                    </a:lnT>
                    <a:lnB>
                      <a:noFill/>
                    </a:lnB>
                    <a:noFill/>
                  </a:tcPr>
                </a:tc>
                <a:tc>
                  <a:txBody>
                    <a:bodyPr/>
                    <a:lstStyle/>
                    <a:p>
                      <a:pPr algn="r" rtl="1"/>
                      <a:r>
                        <a:rPr lang="ar-EG" sz="1600" dirty="0"/>
                        <a:t>هذا الميل لا يعكس عدم اليقين في الأنشطة الفردية وعادة ما يؤدي إلى تقديرات زمنية متفائلة للمهام. باختصار، يجب اعتبار تقدير وقت كل مهمة بشكل مستقل عن الأنشطة الأخرى.</a:t>
                      </a:r>
                    </a:p>
                  </a:txBody>
                  <a:tcPr marL="65903" marR="65903" marT="32951" marB="32951" anchor="ctr">
                    <a:lnL>
                      <a:noFill/>
                    </a:lnL>
                    <a:lnR>
                      <a:noFill/>
                    </a:lnR>
                    <a:lnT>
                      <a:noFill/>
                    </a:lnT>
                    <a:lnB>
                      <a:noFill/>
                    </a:lnB>
                    <a:noFill/>
                  </a:tcPr>
                </a:tc>
                <a:extLst>
                  <a:ext uri="{0D108BD9-81ED-4DB2-BD59-A6C34878D82A}">
                    <a16:rowId xmlns:a16="http://schemas.microsoft.com/office/drawing/2014/main" val="2910391786"/>
                  </a:ext>
                </a:extLst>
              </a:tr>
            </a:tbl>
          </a:graphicData>
        </a:graphic>
      </p:graphicFrame>
      <p:sp>
        <p:nvSpPr>
          <p:cNvPr id="7" name="Rectangle 1">
            <a:extLst>
              <a:ext uri="{FF2B5EF4-FFF2-40B4-BE49-F238E27FC236}">
                <a16:creationId xmlns:a16="http://schemas.microsoft.com/office/drawing/2014/main" id="{3C35CBB9-D705-185C-C850-01856BFA41E9}"/>
              </a:ext>
            </a:extLst>
          </p:cNvPr>
          <p:cNvSpPr>
            <a:spLocks noChangeArrowheads="1"/>
          </p:cNvSpPr>
          <p:nvPr/>
        </p:nvSpPr>
        <p:spPr bwMode="auto">
          <a:xfrm>
            <a:off x="2214563" y="1116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198973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00268F66-7908-61D0-28A0-9611D8FFDBF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60470" y="0"/>
            <a:ext cx="1131763" cy="551178"/>
          </a:xfrm>
          <a:prstGeom prst="rect">
            <a:avLst/>
          </a:prstGeom>
        </p:spPr>
      </p:pic>
      <p:graphicFrame>
        <p:nvGraphicFramePr>
          <p:cNvPr id="5" name="Table 4">
            <a:extLst>
              <a:ext uri="{FF2B5EF4-FFF2-40B4-BE49-F238E27FC236}">
                <a16:creationId xmlns:a16="http://schemas.microsoft.com/office/drawing/2014/main" id="{3276C82C-3C38-4CF2-4E17-668B4348EB67}"/>
              </a:ext>
            </a:extLst>
          </p:cNvPr>
          <p:cNvGraphicFramePr>
            <a:graphicFrameLocks noGrp="1"/>
          </p:cNvGraphicFramePr>
          <p:nvPr>
            <p:extLst>
              <p:ext uri="{D42A27DB-BD31-4B8C-83A1-F6EECF244321}">
                <p14:modId xmlns:p14="http://schemas.microsoft.com/office/powerpoint/2010/main" val="2343757681"/>
              </p:ext>
            </p:extLst>
          </p:nvPr>
        </p:nvGraphicFramePr>
        <p:xfrm>
          <a:off x="251927" y="233040"/>
          <a:ext cx="10832842" cy="6559046"/>
        </p:xfrm>
        <a:graphic>
          <a:graphicData uri="http://schemas.openxmlformats.org/drawingml/2006/table">
            <a:tbl>
              <a:tblPr/>
              <a:tblGrid>
                <a:gridCol w="5416421">
                  <a:extLst>
                    <a:ext uri="{9D8B030D-6E8A-4147-A177-3AD203B41FA5}">
                      <a16:colId xmlns:a16="http://schemas.microsoft.com/office/drawing/2014/main" val="4248806516"/>
                    </a:ext>
                  </a:extLst>
                </a:gridCol>
                <a:gridCol w="5416421">
                  <a:extLst>
                    <a:ext uri="{9D8B030D-6E8A-4147-A177-3AD203B41FA5}">
                      <a16:colId xmlns:a16="http://schemas.microsoft.com/office/drawing/2014/main" val="1980452136"/>
                    </a:ext>
                  </a:extLst>
                </a:gridCol>
              </a:tblGrid>
              <a:tr h="591755">
                <a:tc>
                  <a:txBody>
                    <a:bodyPr/>
                    <a:lstStyle/>
                    <a:p>
                      <a:r>
                        <a:rPr lang="en-US" sz="1800" b="1"/>
                        <a:t>Estimating Guidelines for Times, Costs, and Resources</a:t>
                      </a:r>
                      <a:endParaRPr lang="en-US" sz="1800"/>
                    </a:p>
                  </a:txBody>
                  <a:tcPr marL="68687" marR="68687" marT="34344" marB="34344" anchor="ctr">
                    <a:lnL>
                      <a:noFill/>
                    </a:lnL>
                    <a:lnR>
                      <a:noFill/>
                    </a:lnR>
                    <a:lnT>
                      <a:noFill/>
                    </a:lnT>
                    <a:lnB>
                      <a:noFill/>
                    </a:lnB>
                    <a:noFill/>
                  </a:tcPr>
                </a:tc>
                <a:tc>
                  <a:txBody>
                    <a:bodyPr/>
                    <a:lstStyle/>
                    <a:p>
                      <a:pPr algn="r" rtl="1"/>
                      <a:r>
                        <a:rPr lang="ar-EG" sz="1800" b="1"/>
                        <a:t>إرشادات تقدير الوقت، التكاليف، والموارد</a:t>
                      </a:r>
                      <a:endParaRPr lang="ar-EG" sz="1800"/>
                    </a:p>
                  </a:txBody>
                  <a:tcPr marL="68687" marR="68687" marT="34344" marB="34344" anchor="ctr">
                    <a:lnL>
                      <a:noFill/>
                    </a:lnL>
                    <a:lnR>
                      <a:noFill/>
                    </a:lnR>
                    <a:lnT>
                      <a:noFill/>
                    </a:lnT>
                    <a:lnB>
                      <a:noFill/>
                    </a:lnB>
                    <a:noFill/>
                  </a:tcPr>
                </a:tc>
                <a:extLst>
                  <a:ext uri="{0D108BD9-81ED-4DB2-BD59-A6C34878D82A}">
                    <a16:rowId xmlns:a16="http://schemas.microsoft.com/office/drawing/2014/main" val="2192724572"/>
                  </a:ext>
                </a:extLst>
              </a:tr>
              <a:tr h="328799">
                <a:tc>
                  <a:txBody>
                    <a:bodyPr/>
                    <a:lstStyle/>
                    <a:p>
                      <a:r>
                        <a:rPr lang="en-US" sz="1800" b="1"/>
                        <a:t>6. Contingencies</a:t>
                      </a:r>
                      <a:endParaRPr lang="en-US" sz="1800"/>
                    </a:p>
                  </a:txBody>
                  <a:tcPr marL="68687" marR="68687" marT="34344" marB="34344" anchor="ctr">
                    <a:lnL>
                      <a:noFill/>
                    </a:lnL>
                    <a:lnR>
                      <a:noFill/>
                    </a:lnR>
                    <a:lnT>
                      <a:noFill/>
                    </a:lnT>
                    <a:lnB>
                      <a:noFill/>
                    </a:lnB>
                    <a:noFill/>
                  </a:tcPr>
                </a:tc>
                <a:tc>
                  <a:txBody>
                    <a:bodyPr/>
                    <a:lstStyle/>
                    <a:p>
                      <a:pPr algn="r" rtl="1"/>
                      <a:r>
                        <a:rPr lang="ar-EG" sz="1800" b="1"/>
                        <a:t>6. الاحتياطات</a:t>
                      </a:r>
                      <a:endParaRPr lang="ar-EG" sz="1800"/>
                    </a:p>
                  </a:txBody>
                  <a:tcPr marL="68687" marR="68687" marT="34344" marB="34344" anchor="ctr">
                    <a:lnL>
                      <a:noFill/>
                    </a:lnL>
                    <a:lnR>
                      <a:noFill/>
                    </a:lnR>
                    <a:lnT>
                      <a:noFill/>
                    </a:lnT>
                    <a:lnB>
                      <a:noFill/>
                    </a:lnB>
                    <a:noFill/>
                  </a:tcPr>
                </a:tc>
                <a:extLst>
                  <a:ext uri="{0D108BD9-81ED-4DB2-BD59-A6C34878D82A}">
                    <a16:rowId xmlns:a16="http://schemas.microsoft.com/office/drawing/2014/main" val="3577183937"/>
                  </a:ext>
                </a:extLst>
              </a:tr>
              <a:tr h="2169494">
                <a:tc>
                  <a:txBody>
                    <a:bodyPr/>
                    <a:lstStyle/>
                    <a:p>
                      <a:r>
                        <a:rPr lang="en-US" sz="1800"/>
                        <a:t>Work package estimates should not include allowances for contingencies. The estimate should assume normal or average conditions even though every work package will not materialize as planned. For this reason, top management needs to create an extra fund for contingencies that can be used to cover unforeseen events.</a:t>
                      </a:r>
                    </a:p>
                  </a:txBody>
                  <a:tcPr marL="68687" marR="68687" marT="34344" marB="34344" anchor="ctr">
                    <a:lnL>
                      <a:noFill/>
                    </a:lnL>
                    <a:lnR>
                      <a:noFill/>
                    </a:lnR>
                    <a:lnT>
                      <a:noFill/>
                    </a:lnT>
                    <a:lnB>
                      <a:noFill/>
                    </a:lnB>
                    <a:noFill/>
                  </a:tcPr>
                </a:tc>
                <a:tc>
                  <a:txBody>
                    <a:bodyPr/>
                    <a:lstStyle/>
                    <a:p>
                      <a:pPr algn="r" rtl="1"/>
                      <a:r>
                        <a:rPr lang="ar-EG" sz="1800" dirty="0"/>
                        <a:t>يجب ألا تتضمن تقديرات حزم العمل مخصصات للاحتياطات. يجب أن يفترض التقدير ظروفاً طبيعية أو عادية على الرغم من أن كل حزمة عمل لن تتحقق كما هو مخطط لها. لهذا السبب، يحتاج الإدارة العليا إلى إنشاء صندوق إضافي للاحتياطات يمكن استخدامه لتغطية الأحداث غير المتوقعة.</a:t>
                      </a:r>
                    </a:p>
                  </a:txBody>
                  <a:tcPr marL="68687" marR="68687" marT="34344" marB="34344" anchor="ctr">
                    <a:lnL>
                      <a:noFill/>
                    </a:lnL>
                    <a:lnR>
                      <a:noFill/>
                    </a:lnR>
                    <a:lnT>
                      <a:noFill/>
                    </a:lnT>
                    <a:lnB>
                      <a:noFill/>
                    </a:lnB>
                    <a:noFill/>
                  </a:tcPr>
                </a:tc>
                <a:extLst>
                  <a:ext uri="{0D108BD9-81ED-4DB2-BD59-A6C34878D82A}">
                    <a16:rowId xmlns:a16="http://schemas.microsoft.com/office/drawing/2014/main" val="2871055218"/>
                  </a:ext>
                </a:extLst>
              </a:tr>
              <a:tr h="328799">
                <a:tc>
                  <a:txBody>
                    <a:bodyPr/>
                    <a:lstStyle/>
                    <a:p>
                      <a:r>
                        <a:rPr lang="en-US" sz="1800" b="1"/>
                        <a:t>7. Adding risk assessment</a:t>
                      </a:r>
                      <a:endParaRPr lang="en-US" sz="1800"/>
                    </a:p>
                  </a:txBody>
                  <a:tcPr marL="68687" marR="68687" marT="34344" marB="34344" anchor="ctr">
                    <a:lnL>
                      <a:noFill/>
                    </a:lnL>
                    <a:lnR>
                      <a:noFill/>
                    </a:lnR>
                    <a:lnT>
                      <a:noFill/>
                    </a:lnT>
                    <a:lnB>
                      <a:noFill/>
                    </a:lnB>
                    <a:noFill/>
                  </a:tcPr>
                </a:tc>
                <a:tc>
                  <a:txBody>
                    <a:bodyPr/>
                    <a:lstStyle/>
                    <a:p>
                      <a:pPr algn="r" rtl="1"/>
                      <a:r>
                        <a:rPr lang="ar-EG" sz="1800" b="1"/>
                        <a:t>7. إضافة تقييم المخاطر</a:t>
                      </a:r>
                      <a:endParaRPr lang="ar-EG" sz="1800"/>
                    </a:p>
                  </a:txBody>
                  <a:tcPr marL="68687" marR="68687" marT="34344" marB="34344" anchor="ctr">
                    <a:lnL>
                      <a:noFill/>
                    </a:lnL>
                    <a:lnR>
                      <a:noFill/>
                    </a:lnR>
                    <a:lnT>
                      <a:noFill/>
                    </a:lnT>
                    <a:lnB>
                      <a:noFill/>
                    </a:lnB>
                    <a:noFill/>
                  </a:tcPr>
                </a:tc>
                <a:extLst>
                  <a:ext uri="{0D108BD9-81ED-4DB2-BD59-A6C34878D82A}">
                    <a16:rowId xmlns:a16="http://schemas.microsoft.com/office/drawing/2014/main" val="2451354369"/>
                  </a:ext>
                </a:extLst>
              </a:tr>
              <a:tr h="2958363">
                <a:tc>
                  <a:txBody>
                    <a:bodyPr/>
                    <a:lstStyle/>
                    <a:p>
                      <a:r>
                        <a:rPr lang="en-US" sz="1800"/>
                        <a:t>Adding risk assessment to the estimate helps to avoid surprises to stakeholders. It is obvious some tasks carry more time and cost risks than others. For example, a new technology usually carries more time and cost risks than a proven process. Simply identifying the degree of risk lets stakeholders consider alternative methods and alter process decisions. A simple breakdown by optimistic, most likely, and pessimistic for task time could provide valuable information regarding time and cost.</a:t>
                      </a:r>
                    </a:p>
                  </a:txBody>
                  <a:tcPr marL="68687" marR="68687" marT="34344" marB="34344" anchor="ctr">
                    <a:lnL>
                      <a:noFill/>
                    </a:lnL>
                    <a:lnR>
                      <a:noFill/>
                    </a:lnR>
                    <a:lnT>
                      <a:noFill/>
                    </a:lnT>
                    <a:lnB>
                      <a:noFill/>
                    </a:lnB>
                    <a:noFill/>
                  </a:tcPr>
                </a:tc>
                <a:tc>
                  <a:txBody>
                    <a:bodyPr/>
                    <a:lstStyle/>
                    <a:p>
                      <a:pPr algn="r" rtl="1"/>
                      <a:r>
                        <a:rPr lang="ar-EG" sz="1800" dirty="0"/>
                        <a:t>إضافة تقييم المخاطر إلى التقدير يساعد على تجنب المفاجآت لأصحاب المصلحة. من الواضح أن بعض المهام تحمل مخاطر أكبر من حيث الوقت والتكاليف مقارنة بغيرها. على سبيل المثال، عادة ما تحمل التكنولوجيا الجديدة مخاطر زمنية وتكلفة أكبر مقارنة بعملية مثبتة. يتيح ببساطة تحديد درجة المخاطر لأصحاب المصلحة النظر في أساليب بديلة وتعديل قرارات العملية. يمكن أن يوفر التحليل البسيط للتقدير بناءً على السيناريوهات المتفائلة والأكثر احتمالية والمتشائمة معلومات قيمة حول الوقت والتكلفة.</a:t>
                      </a:r>
                    </a:p>
                  </a:txBody>
                  <a:tcPr marL="68687" marR="68687" marT="34344" marB="34344" anchor="ctr">
                    <a:lnL>
                      <a:noFill/>
                    </a:lnL>
                    <a:lnR>
                      <a:noFill/>
                    </a:lnR>
                    <a:lnT>
                      <a:noFill/>
                    </a:lnT>
                    <a:lnB>
                      <a:noFill/>
                    </a:lnB>
                    <a:noFill/>
                  </a:tcPr>
                </a:tc>
                <a:extLst>
                  <a:ext uri="{0D108BD9-81ED-4DB2-BD59-A6C34878D82A}">
                    <a16:rowId xmlns:a16="http://schemas.microsoft.com/office/drawing/2014/main" val="3178050426"/>
                  </a:ext>
                </a:extLst>
              </a:tr>
            </a:tbl>
          </a:graphicData>
        </a:graphic>
      </p:graphicFrame>
      <p:sp>
        <p:nvSpPr>
          <p:cNvPr id="7" name="Rectangle 1">
            <a:extLst>
              <a:ext uri="{FF2B5EF4-FFF2-40B4-BE49-F238E27FC236}">
                <a16:creationId xmlns:a16="http://schemas.microsoft.com/office/drawing/2014/main" id="{57219276-49A0-ECA5-373C-3BB13E38791F}"/>
              </a:ext>
            </a:extLst>
          </p:cNvPr>
          <p:cNvSpPr>
            <a:spLocks noChangeArrowheads="1"/>
          </p:cNvSpPr>
          <p:nvPr/>
        </p:nvSpPr>
        <p:spPr bwMode="auto">
          <a:xfrm>
            <a:off x="2051050" y="10318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1790447"/>
    </mc:Choice>
    <mc:Fallback xmlns="">
      <p:transition spd="slow" advTm="179044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41652281-CAE2-CEAA-FD49-B18FC50F1C8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02780" y="89638"/>
            <a:ext cx="1280093" cy="597716"/>
          </a:xfrm>
          <a:prstGeom prst="rect">
            <a:avLst/>
          </a:prstGeom>
        </p:spPr>
      </p:pic>
      <p:graphicFrame>
        <p:nvGraphicFramePr>
          <p:cNvPr id="5" name="Table 4">
            <a:extLst>
              <a:ext uri="{FF2B5EF4-FFF2-40B4-BE49-F238E27FC236}">
                <a16:creationId xmlns:a16="http://schemas.microsoft.com/office/drawing/2014/main" id="{F31AF7E4-956E-FDFE-8BFB-44B05C765BB5}"/>
              </a:ext>
            </a:extLst>
          </p:cNvPr>
          <p:cNvGraphicFramePr>
            <a:graphicFrameLocks noGrp="1"/>
          </p:cNvGraphicFramePr>
          <p:nvPr>
            <p:extLst>
              <p:ext uri="{D42A27DB-BD31-4B8C-83A1-F6EECF244321}">
                <p14:modId xmlns:p14="http://schemas.microsoft.com/office/powerpoint/2010/main" val="3735257136"/>
              </p:ext>
            </p:extLst>
          </p:nvPr>
        </p:nvGraphicFramePr>
        <p:xfrm>
          <a:off x="874039" y="864636"/>
          <a:ext cx="10443248" cy="5284130"/>
        </p:xfrm>
        <a:graphic>
          <a:graphicData uri="http://schemas.openxmlformats.org/drawingml/2006/table">
            <a:tbl>
              <a:tblPr/>
              <a:tblGrid>
                <a:gridCol w="5221624">
                  <a:extLst>
                    <a:ext uri="{9D8B030D-6E8A-4147-A177-3AD203B41FA5}">
                      <a16:colId xmlns:a16="http://schemas.microsoft.com/office/drawing/2014/main" val="1153098315"/>
                    </a:ext>
                  </a:extLst>
                </a:gridCol>
                <a:gridCol w="5221624">
                  <a:extLst>
                    <a:ext uri="{9D8B030D-6E8A-4147-A177-3AD203B41FA5}">
                      <a16:colId xmlns:a16="http://schemas.microsoft.com/office/drawing/2014/main" val="405258723"/>
                    </a:ext>
                  </a:extLst>
                </a:gridCol>
              </a:tblGrid>
              <a:tr h="354676">
                <a:tc>
                  <a:txBody>
                    <a:bodyPr/>
                    <a:lstStyle/>
                    <a:p>
                      <a:r>
                        <a:rPr lang="en-US" sz="1800" b="1"/>
                        <a:t>Top-Down versus Bottom-Up Estimating</a:t>
                      </a:r>
                      <a:endParaRPr lang="en-US" sz="1800"/>
                    </a:p>
                  </a:txBody>
                  <a:tcPr marL="88669" marR="88669" marT="44335" marB="44335" anchor="ctr">
                    <a:lnL>
                      <a:noFill/>
                    </a:lnL>
                    <a:lnR>
                      <a:noFill/>
                    </a:lnR>
                    <a:lnT>
                      <a:noFill/>
                    </a:lnT>
                    <a:lnB>
                      <a:noFill/>
                    </a:lnB>
                    <a:noFill/>
                  </a:tcPr>
                </a:tc>
                <a:tc>
                  <a:txBody>
                    <a:bodyPr/>
                    <a:lstStyle/>
                    <a:p>
                      <a:pPr algn="r"/>
                      <a:r>
                        <a:rPr lang="ar-EG" sz="1800" b="1" dirty="0"/>
                        <a:t>التقدير من الأعلى إلى الأسفل مقابل من الأسفل إلى الأعلى</a:t>
                      </a:r>
                      <a:endParaRPr lang="ar-EG" sz="1800" dirty="0"/>
                    </a:p>
                  </a:txBody>
                  <a:tcPr marL="88669" marR="88669" marT="44335" marB="44335" anchor="ctr">
                    <a:lnL>
                      <a:noFill/>
                    </a:lnL>
                    <a:lnR>
                      <a:noFill/>
                    </a:lnR>
                    <a:lnT>
                      <a:noFill/>
                    </a:lnT>
                    <a:lnB>
                      <a:noFill/>
                    </a:lnB>
                    <a:noFill/>
                  </a:tcPr>
                </a:tc>
                <a:extLst>
                  <a:ext uri="{0D108BD9-81ED-4DB2-BD59-A6C34878D82A}">
                    <a16:rowId xmlns:a16="http://schemas.microsoft.com/office/drawing/2014/main" val="2056901416"/>
                  </a:ext>
                </a:extLst>
              </a:tr>
              <a:tr h="886691">
                <a:tc>
                  <a:txBody>
                    <a:bodyPr/>
                    <a:lstStyle/>
                    <a:p>
                      <a:r>
                        <a:rPr lang="en-US" sz="1800"/>
                        <a:t>Since estimating efforts cost money, the time and detail devoted to estimating are important decisions.</a:t>
                      </a:r>
                    </a:p>
                  </a:txBody>
                  <a:tcPr marL="88669" marR="88669" marT="44335" marB="44335" anchor="ctr">
                    <a:lnL>
                      <a:noFill/>
                    </a:lnL>
                    <a:lnR>
                      <a:noFill/>
                    </a:lnR>
                    <a:lnT>
                      <a:noFill/>
                    </a:lnT>
                    <a:lnB>
                      <a:noFill/>
                    </a:lnB>
                    <a:noFill/>
                  </a:tcPr>
                </a:tc>
                <a:tc>
                  <a:txBody>
                    <a:bodyPr/>
                    <a:lstStyle/>
                    <a:p>
                      <a:pPr algn="r"/>
                      <a:r>
                        <a:rPr lang="ar-EG" sz="1800" dirty="0"/>
                        <a:t>بما أن جهود التقدير تكلف المال، فإن الوقت والتفاصيل المخصصة للتقدير هي قرارات هامة.</a:t>
                      </a:r>
                    </a:p>
                  </a:txBody>
                  <a:tcPr marL="88669" marR="88669" marT="44335" marB="44335" anchor="ctr">
                    <a:lnL>
                      <a:noFill/>
                    </a:lnL>
                    <a:lnR>
                      <a:noFill/>
                    </a:lnR>
                    <a:lnT>
                      <a:noFill/>
                    </a:lnT>
                    <a:lnB>
                      <a:noFill/>
                    </a:lnB>
                    <a:noFill/>
                  </a:tcPr>
                </a:tc>
                <a:extLst>
                  <a:ext uri="{0D108BD9-81ED-4DB2-BD59-A6C34878D82A}">
                    <a16:rowId xmlns:a16="http://schemas.microsoft.com/office/drawing/2014/main" val="3260507887"/>
                  </a:ext>
                </a:extLst>
              </a:tr>
              <a:tr h="886691">
                <a:tc>
                  <a:txBody>
                    <a:bodyPr/>
                    <a:lstStyle/>
                    <a:p>
                      <a:r>
                        <a:rPr lang="en-US" sz="1800"/>
                        <a:t>Yet, when estimating is considered, you as a project manager may hear statements such as these:</a:t>
                      </a:r>
                    </a:p>
                  </a:txBody>
                  <a:tcPr marL="88669" marR="88669" marT="44335" marB="44335" anchor="ctr">
                    <a:lnL>
                      <a:noFill/>
                    </a:lnL>
                    <a:lnR>
                      <a:noFill/>
                    </a:lnR>
                    <a:lnT>
                      <a:noFill/>
                    </a:lnT>
                    <a:lnB>
                      <a:noFill/>
                    </a:lnB>
                    <a:noFill/>
                  </a:tcPr>
                </a:tc>
                <a:tc>
                  <a:txBody>
                    <a:bodyPr/>
                    <a:lstStyle/>
                    <a:p>
                      <a:pPr algn="r"/>
                      <a:r>
                        <a:rPr lang="ar-EG" sz="1800"/>
                        <a:t>ومع ذلك، عند النظر في التقدير، قد تسمع كمدير مشروع عبارات مثل:</a:t>
                      </a:r>
                    </a:p>
                  </a:txBody>
                  <a:tcPr marL="88669" marR="88669" marT="44335" marB="44335" anchor="ctr">
                    <a:lnL>
                      <a:noFill/>
                    </a:lnL>
                    <a:lnR>
                      <a:noFill/>
                    </a:lnR>
                    <a:lnT>
                      <a:noFill/>
                    </a:lnT>
                    <a:lnB>
                      <a:noFill/>
                    </a:lnB>
                    <a:noFill/>
                  </a:tcPr>
                </a:tc>
                <a:extLst>
                  <a:ext uri="{0D108BD9-81ED-4DB2-BD59-A6C34878D82A}">
                    <a16:rowId xmlns:a16="http://schemas.microsoft.com/office/drawing/2014/main" val="744761336"/>
                  </a:ext>
                </a:extLst>
              </a:tr>
              <a:tr h="886691">
                <a:tc>
                  <a:txBody>
                    <a:bodyPr/>
                    <a:lstStyle/>
                    <a:p>
                      <a:r>
                        <a:rPr lang="en-US" sz="1800"/>
                        <a:t>Rough order of magnitude is good enough. Spending time on detailed estimating wastes money.</a:t>
                      </a:r>
                    </a:p>
                  </a:txBody>
                  <a:tcPr marL="88669" marR="88669" marT="44335" marB="44335" anchor="ctr">
                    <a:lnL>
                      <a:noFill/>
                    </a:lnL>
                    <a:lnR>
                      <a:noFill/>
                    </a:lnR>
                    <a:lnT>
                      <a:noFill/>
                    </a:lnT>
                    <a:lnB>
                      <a:noFill/>
                    </a:lnB>
                    <a:noFill/>
                  </a:tcPr>
                </a:tc>
                <a:tc>
                  <a:txBody>
                    <a:bodyPr/>
                    <a:lstStyle/>
                    <a:p>
                      <a:pPr algn="r"/>
                      <a:r>
                        <a:rPr lang="ar-EG" sz="1800" dirty="0"/>
                        <a:t>ترتيب تقريبي للحجم يعتبر كافياً. قضاء الوقت في التقدير المفصل يهدر المال.</a:t>
                      </a:r>
                    </a:p>
                  </a:txBody>
                  <a:tcPr marL="88669" marR="88669" marT="44335" marB="44335" anchor="ctr">
                    <a:lnL>
                      <a:noFill/>
                    </a:lnL>
                    <a:lnR>
                      <a:noFill/>
                    </a:lnR>
                    <a:lnT>
                      <a:noFill/>
                    </a:lnT>
                    <a:lnB>
                      <a:noFill/>
                    </a:lnB>
                    <a:noFill/>
                  </a:tcPr>
                </a:tc>
                <a:extLst>
                  <a:ext uri="{0D108BD9-81ED-4DB2-BD59-A6C34878D82A}">
                    <a16:rowId xmlns:a16="http://schemas.microsoft.com/office/drawing/2014/main" val="557718529"/>
                  </a:ext>
                </a:extLst>
              </a:tr>
              <a:tr h="620684">
                <a:tc>
                  <a:txBody>
                    <a:bodyPr/>
                    <a:lstStyle/>
                    <a:p>
                      <a:r>
                        <a:rPr lang="en-US" sz="1800"/>
                        <a:t>Time is everything; our survival depends on getting there first! Time and cost accuracy is not an issue.</a:t>
                      </a:r>
                    </a:p>
                  </a:txBody>
                  <a:tcPr marL="88669" marR="88669" marT="44335" marB="44335" anchor="ctr">
                    <a:lnL>
                      <a:noFill/>
                    </a:lnL>
                    <a:lnR>
                      <a:noFill/>
                    </a:lnR>
                    <a:lnT>
                      <a:noFill/>
                    </a:lnT>
                    <a:lnB>
                      <a:noFill/>
                    </a:lnB>
                    <a:noFill/>
                  </a:tcPr>
                </a:tc>
                <a:tc>
                  <a:txBody>
                    <a:bodyPr/>
                    <a:lstStyle/>
                    <a:p>
                      <a:pPr algn="r"/>
                      <a:r>
                        <a:rPr lang="ar-EG" sz="1800" dirty="0"/>
                        <a:t>الوقت هو كل شيء؛ يعتمد بقاؤنا على الوصول أولاً! دقة الوقت والتكلفة ليست مشكلة.</a:t>
                      </a:r>
                    </a:p>
                  </a:txBody>
                  <a:tcPr marL="88669" marR="88669" marT="44335" marB="44335" anchor="ctr">
                    <a:lnL>
                      <a:noFill/>
                    </a:lnL>
                    <a:lnR>
                      <a:noFill/>
                    </a:lnR>
                    <a:lnT>
                      <a:noFill/>
                    </a:lnT>
                    <a:lnB>
                      <a:noFill/>
                    </a:lnB>
                    <a:noFill/>
                  </a:tcPr>
                </a:tc>
                <a:extLst>
                  <a:ext uri="{0D108BD9-81ED-4DB2-BD59-A6C34878D82A}">
                    <a16:rowId xmlns:a16="http://schemas.microsoft.com/office/drawing/2014/main" val="2754977223"/>
                  </a:ext>
                </a:extLst>
              </a:tr>
              <a:tr h="620684">
                <a:tc>
                  <a:txBody>
                    <a:bodyPr/>
                    <a:lstStyle/>
                    <a:p>
                      <a:r>
                        <a:rPr lang="en-US" sz="1800"/>
                        <a:t>The project is internal. We don’t need to worry about cost.</a:t>
                      </a:r>
                    </a:p>
                  </a:txBody>
                  <a:tcPr marL="88669" marR="88669" marT="44335" marB="44335" anchor="ctr">
                    <a:lnL>
                      <a:noFill/>
                    </a:lnL>
                    <a:lnR>
                      <a:noFill/>
                    </a:lnR>
                    <a:lnT>
                      <a:noFill/>
                    </a:lnT>
                    <a:lnB>
                      <a:noFill/>
                    </a:lnB>
                    <a:noFill/>
                  </a:tcPr>
                </a:tc>
                <a:tc>
                  <a:txBody>
                    <a:bodyPr/>
                    <a:lstStyle/>
                    <a:p>
                      <a:pPr algn="r"/>
                      <a:r>
                        <a:rPr lang="ar-EG" sz="1800" dirty="0"/>
                        <a:t>المشروع داخلي. لا داعي للقلق بشأن التكلفة.</a:t>
                      </a:r>
                    </a:p>
                  </a:txBody>
                  <a:tcPr marL="88669" marR="88669" marT="44335" marB="44335" anchor="ctr">
                    <a:lnL>
                      <a:noFill/>
                    </a:lnL>
                    <a:lnR>
                      <a:noFill/>
                    </a:lnR>
                    <a:lnT>
                      <a:noFill/>
                    </a:lnT>
                    <a:lnB>
                      <a:noFill/>
                    </a:lnB>
                    <a:noFill/>
                  </a:tcPr>
                </a:tc>
                <a:extLst>
                  <a:ext uri="{0D108BD9-81ED-4DB2-BD59-A6C34878D82A}">
                    <a16:rowId xmlns:a16="http://schemas.microsoft.com/office/drawing/2014/main" val="3503447461"/>
                  </a:ext>
                </a:extLst>
              </a:tr>
              <a:tr h="620684">
                <a:tc>
                  <a:txBody>
                    <a:bodyPr/>
                    <a:lstStyle/>
                    <a:p>
                      <a:r>
                        <a:rPr lang="en-US" sz="1800"/>
                        <a:t>The project is so small, we don’t need to bother with estimates. Just do it.</a:t>
                      </a:r>
                    </a:p>
                  </a:txBody>
                  <a:tcPr marL="88669" marR="88669" marT="44335" marB="44335" anchor="ctr">
                    <a:lnL>
                      <a:noFill/>
                    </a:lnL>
                    <a:lnR>
                      <a:noFill/>
                    </a:lnR>
                    <a:lnT>
                      <a:noFill/>
                    </a:lnT>
                    <a:lnB>
                      <a:noFill/>
                    </a:lnB>
                    <a:noFill/>
                  </a:tcPr>
                </a:tc>
                <a:tc>
                  <a:txBody>
                    <a:bodyPr/>
                    <a:lstStyle/>
                    <a:p>
                      <a:pPr algn="r"/>
                      <a:r>
                        <a:rPr lang="ar-EG" sz="1800" dirty="0"/>
                        <a:t>المشروع صغير جداً، لا حاجة للانشغال بالتقديرات. فقط قم به.</a:t>
                      </a:r>
                    </a:p>
                  </a:txBody>
                  <a:tcPr marL="88669" marR="88669" marT="44335" marB="44335" anchor="ctr">
                    <a:lnL>
                      <a:noFill/>
                    </a:lnL>
                    <a:lnR>
                      <a:noFill/>
                    </a:lnR>
                    <a:lnT>
                      <a:noFill/>
                    </a:lnT>
                    <a:lnB>
                      <a:noFill/>
                    </a:lnB>
                    <a:noFill/>
                  </a:tcPr>
                </a:tc>
                <a:extLst>
                  <a:ext uri="{0D108BD9-81ED-4DB2-BD59-A6C34878D82A}">
                    <a16:rowId xmlns:a16="http://schemas.microsoft.com/office/drawing/2014/main" val="2020777190"/>
                  </a:ext>
                </a:extLst>
              </a:tr>
            </a:tbl>
          </a:graphicData>
        </a:graphic>
      </p:graphicFrame>
      <p:sp>
        <p:nvSpPr>
          <p:cNvPr id="6" name="Rectangle 1">
            <a:extLst>
              <a:ext uri="{FF2B5EF4-FFF2-40B4-BE49-F238E27FC236}">
                <a16:creationId xmlns:a16="http://schemas.microsoft.com/office/drawing/2014/main" id="{A99BED78-F6A3-4FAC-4213-95B592F9FBF7}"/>
              </a:ext>
            </a:extLst>
          </p:cNvPr>
          <p:cNvSpPr>
            <a:spLocks noChangeArrowheads="1"/>
          </p:cNvSpPr>
          <p:nvPr/>
        </p:nvSpPr>
        <p:spPr bwMode="auto">
          <a:xfrm>
            <a:off x="874713" y="1219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7431479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874A84A1-D278-216A-3F01-A12F87A9E03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32062" y="1"/>
            <a:ext cx="1459938" cy="485192"/>
          </a:xfrm>
          <a:prstGeom prst="rect">
            <a:avLst/>
          </a:prstGeom>
        </p:spPr>
      </p:pic>
      <p:graphicFrame>
        <p:nvGraphicFramePr>
          <p:cNvPr id="5" name="Table 4">
            <a:extLst>
              <a:ext uri="{FF2B5EF4-FFF2-40B4-BE49-F238E27FC236}">
                <a16:creationId xmlns:a16="http://schemas.microsoft.com/office/drawing/2014/main" id="{8F68B976-5431-2EB3-9744-DBFD75C945B2}"/>
              </a:ext>
            </a:extLst>
          </p:cNvPr>
          <p:cNvGraphicFramePr>
            <a:graphicFrameLocks noGrp="1"/>
          </p:cNvGraphicFramePr>
          <p:nvPr>
            <p:extLst>
              <p:ext uri="{D42A27DB-BD31-4B8C-83A1-F6EECF244321}">
                <p14:modId xmlns:p14="http://schemas.microsoft.com/office/powerpoint/2010/main" val="3436570730"/>
              </p:ext>
            </p:extLst>
          </p:nvPr>
        </p:nvGraphicFramePr>
        <p:xfrm>
          <a:off x="539620" y="485193"/>
          <a:ext cx="11112760" cy="5583380"/>
        </p:xfrm>
        <a:graphic>
          <a:graphicData uri="http://schemas.openxmlformats.org/drawingml/2006/table">
            <a:tbl>
              <a:tblPr/>
              <a:tblGrid>
                <a:gridCol w="5556380">
                  <a:extLst>
                    <a:ext uri="{9D8B030D-6E8A-4147-A177-3AD203B41FA5}">
                      <a16:colId xmlns:a16="http://schemas.microsoft.com/office/drawing/2014/main" val="3058553182"/>
                    </a:ext>
                  </a:extLst>
                </a:gridCol>
                <a:gridCol w="5556380">
                  <a:extLst>
                    <a:ext uri="{9D8B030D-6E8A-4147-A177-3AD203B41FA5}">
                      <a16:colId xmlns:a16="http://schemas.microsoft.com/office/drawing/2014/main" val="1528785124"/>
                    </a:ext>
                  </a:extLst>
                </a:gridCol>
              </a:tblGrid>
              <a:tr h="221673">
                <a:tc>
                  <a:txBody>
                    <a:bodyPr/>
                    <a:lstStyle/>
                    <a:p>
                      <a:r>
                        <a:rPr lang="en-US" sz="1400" b="1"/>
                        <a:t>Top-Down versus Bottom-Up Estimating</a:t>
                      </a:r>
                      <a:endParaRPr lang="en-US" sz="1400"/>
                    </a:p>
                  </a:txBody>
                  <a:tcPr marL="55418" marR="55418" marT="27709" marB="27709" anchor="ctr">
                    <a:lnL>
                      <a:noFill/>
                    </a:lnL>
                    <a:lnR>
                      <a:noFill/>
                    </a:lnR>
                    <a:lnT>
                      <a:noFill/>
                    </a:lnT>
                    <a:lnB>
                      <a:noFill/>
                    </a:lnB>
                    <a:noFill/>
                  </a:tcPr>
                </a:tc>
                <a:tc>
                  <a:txBody>
                    <a:bodyPr/>
                    <a:lstStyle/>
                    <a:p>
                      <a:pPr algn="r"/>
                      <a:r>
                        <a:rPr lang="ar-EG" sz="1400" b="1" dirty="0"/>
                        <a:t>التقدير من الأعلى إلى الأسفل مقابل من الأسفل إلى الأعلى</a:t>
                      </a:r>
                      <a:endParaRPr lang="ar-EG" sz="1400" dirty="0"/>
                    </a:p>
                  </a:txBody>
                  <a:tcPr marL="55418" marR="55418" marT="27709" marB="27709" anchor="ctr">
                    <a:lnL>
                      <a:noFill/>
                    </a:lnL>
                    <a:lnR>
                      <a:noFill/>
                    </a:lnR>
                    <a:lnT>
                      <a:noFill/>
                    </a:lnT>
                    <a:lnB>
                      <a:noFill/>
                    </a:lnB>
                    <a:noFill/>
                  </a:tcPr>
                </a:tc>
                <a:extLst>
                  <a:ext uri="{0D108BD9-81ED-4DB2-BD59-A6C34878D82A}">
                    <a16:rowId xmlns:a16="http://schemas.microsoft.com/office/drawing/2014/main" val="1415546724"/>
                  </a:ext>
                </a:extLst>
              </a:tr>
              <a:tr h="387927">
                <a:tc>
                  <a:txBody>
                    <a:bodyPr/>
                    <a:lstStyle/>
                    <a:p>
                      <a:r>
                        <a:rPr lang="en-US" sz="1400"/>
                        <a:t>However, there are sound reasons for using top-down or bottom-up estimates.</a:t>
                      </a:r>
                    </a:p>
                  </a:txBody>
                  <a:tcPr marL="55418" marR="55418" marT="27709" marB="27709" anchor="ctr">
                    <a:lnL>
                      <a:noFill/>
                    </a:lnL>
                    <a:lnR>
                      <a:noFill/>
                    </a:lnR>
                    <a:lnT>
                      <a:noFill/>
                    </a:lnT>
                    <a:lnB>
                      <a:noFill/>
                    </a:lnB>
                    <a:noFill/>
                  </a:tcPr>
                </a:tc>
                <a:tc>
                  <a:txBody>
                    <a:bodyPr/>
                    <a:lstStyle/>
                    <a:p>
                      <a:pPr algn="r"/>
                      <a:r>
                        <a:rPr lang="ar-EG" sz="1400"/>
                        <a:t>ومع ذلك، هناك أسباب منطقية لاستخدام التقديرات من الأعلى إلى الأسفل أو من الأسفل إلى الأعلى.</a:t>
                      </a:r>
                    </a:p>
                  </a:txBody>
                  <a:tcPr marL="55418" marR="55418" marT="27709" marB="27709" anchor="ctr">
                    <a:lnL>
                      <a:noFill/>
                    </a:lnL>
                    <a:lnR>
                      <a:noFill/>
                    </a:lnR>
                    <a:lnT>
                      <a:noFill/>
                    </a:lnT>
                    <a:lnB>
                      <a:noFill/>
                    </a:lnB>
                    <a:noFill/>
                  </a:tcPr>
                </a:tc>
                <a:extLst>
                  <a:ext uri="{0D108BD9-81ED-4DB2-BD59-A6C34878D82A}">
                    <a16:rowId xmlns:a16="http://schemas.microsoft.com/office/drawing/2014/main" val="1112666326"/>
                  </a:ext>
                </a:extLst>
              </a:tr>
              <a:tr h="387927">
                <a:tc>
                  <a:txBody>
                    <a:bodyPr/>
                    <a:lstStyle/>
                    <a:p>
                      <a:r>
                        <a:rPr lang="en-US" sz="1400"/>
                        <a:t>Table 5.1 depicts conditions that suggest when one approach is preferred over another.</a:t>
                      </a:r>
                    </a:p>
                  </a:txBody>
                  <a:tcPr marL="55418" marR="55418" marT="27709" marB="27709" anchor="ctr">
                    <a:lnL>
                      <a:noFill/>
                    </a:lnL>
                    <a:lnR>
                      <a:noFill/>
                    </a:lnR>
                    <a:lnT>
                      <a:noFill/>
                    </a:lnT>
                    <a:lnB>
                      <a:noFill/>
                    </a:lnB>
                    <a:noFill/>
                  </a:tcPr>
                </a:tc>
                <a:tc>
                  <a:txBody>
                    <a:bodyPr/>
                    <a:lstStyle/>
                    <a:p>
                      <a:pPr algn="r"/>
                      <a:r>
                        <a:rPr lang="ar-EG" sz="1400"/>
                        <a:t>يوضح الجدول 5.1 الشروط التي تشير إلى تفضيل نهج معين على الآخر.</a:t>
                      </a:r>
                    </a:p>
                  </a:txBody>
                  <a:tcPr marL="55418" marR="55418" marT="27709" marB="27709" anchor="ctr">
                    <a:lnL>
                      <a:noFill/>
                    </a:lnL>
                    <a:lnR>
                      <a:noFill/>
                    </a:lnR>
                    <a:lnT>
                      <a:noFill/>
                    </a:lnT>
                    <a:lnB>
                      <a:noFill/>
                    </a:lnB>
                    <a:noFill/>
                  </a:tcPr>
                </a:tc>
                <a:extLst>
                  <a:ext uri="{0D108BD9-81ED-4DB2-BD59-A6C34878D82A}">
                    <a16:rowId xmlns:a16="http://schemas.microsoft.com/office/drawing/2014/main" val="2530282282"/>
                  </a:ext>
                </a:extLst>
              </a:tr>
              <a:tr h="554182">
                <a:tc>
                  <a:txBody>
                    <a:bodyPr/>
                    <a:lstStyle/>
                    <a:p>
                      <a:r>
                        <a:rPr lang="en-US" sz="1400"/>
                        <a:t>Top-down estimates usually are derived from someone who uses experience and/or information to determine the project duration and total cost.</a:t>
                      </a:r>
                    </a:p>
                  </a:txBody>
                  <a:tcPr marL="55418" marR="55418" marT="27709" marB="27709" anchor="ctr">
                    <a:lnL>
                      <a:noFill/>
                    </a:lnL>
                    <a:lnR>
                      <a:noFill/>
                    </a:lnR>
                    <a:lnT>
                      <a:noFill/>
                    </a:lnT>
                    <a:lnB>
                      <a:noFill/>
                    </a:lnB>
                    <a:noFill/>
                  </a:tcPr>
                </a:tc>
                <a:tc>
                  <a:txBody>
                    <a:bodyPr/>
                    <a:lstStyle/>
                    <a:p>
                      <a:pPr algn="r"/>
                      <a:r>
                        <a:rPr lang="ar-EG" sz="1400" dirty="0"/>
                        <a:t>عادةً ما تستند التقديرات من الأعلى إلى الأسفل إلى شخص يستخدم الخبرة و/أو المعلومات لتحديد مدة المشروع والتكلفة الإجمالية.</a:t>
                      </a:r>
                    </a:p>
                  </a:txBody>
                  <a:tcPr marL="55418" marR="55418" marT="27709" marB="27709" anchor="ctr">
                    <a:lnL>
                      <a:noFill/>
                    </a:lnL>
                    <a:lnR>
                      <a:noFill/>
                    </a:lnR>
                    <a:lnT>
                      <a:noFill/>
                    </a:lnT>
                    <a:lnB>
                      <a:noFill/>
                    </a:lnB>
                    <a:noFill/>
                  </a:tcPr>
                </a:tc>
                <a:extLst>
                  <a:ext uri="{0D108BD9-81ED-4DB2-BD59-A6C34878D82A}">
                    <a16:rowId xmlns:a16="http://schemas.microsoft.com/office/drawing/2014/main" val="446497113"/>
                  </a:ext>
                </a:extLst>
              </a:tr>
              <a:tr h="554182">
                <a:tc>
                  <a:txBody>
                    <a:bodyPr/>
                    <a:lstStyle/>
                    <a:p>
                      <a:r>
                        <a:rPr lang="en-US" sz="1400"/>
                        <a:t>However, these estimates are sometimes made by top managers who have very little knowledge of the component activities used to complete the project.</a:t>
                      </a:r>
                    </a:p>
                  </a:txBody>
                  <a:tcPr marL="55418" marR="55418" marT="27709" marB="27709" anchor="ctr">
                    <a:lnL>
                      <a:noFill/>
                    </a:lnL>
                    <a:lnR>
                      <a:noFill/>
                    </a:lnR>
                    <a:lnT>
                      <a:noFill/>
                    </a:lnT>
                    <a:lnB>
                      <a:noFill/>
                    </a:lnB>
                    <a:noFill/>
                  </a:tcPr>
                </a:tc>
                <a:tc>
                  <a:txBody>
                    <a:bodyPr/>
                    <a:lstStyle/>
                    <a:p>
                      <a:pPr algn="r"/>
                      <a:r>
                        <a:rPr lang="ar-EG" sz="1400"/>
                        <a:t>ومع ذلك، فإن هذه التقديرات يتم إعدادها أحيانًا من قبل المدراء الكبار الذين لديهم معرفة قليلة بالأنشطة المكونة اللازمة لإكمال المشروع.</a:t>
                      </a:r>
                    </a:p>
                  </a:txBody>
                  <a:tcPr marL="55418" marR="55418" marT="27709" marB="27709" anchor="ctr">
                    <a:lnL>
                      <a:noFill/>
                    </a:lnL>
                    <a:lnR>
                      <a:noFill/>
                    </a:lnR>
                    <a:lnT>
                      <a:noFill/>
                    </a:lnT>
                    <a:lnB>
                      <a:noFill/>
                    </a:lnB>
                    <a:noFill/>
                  </a:tcPr>
                </a:tc>
                <a:extLst>
                  <a:ext uri="{0D108BD9-81ED-4DB2-BD59-A6C34878D82A}">
                    <a16:rowId xmlns:a16="http://schemas.microsoft.com/office/drawing/2014/main" val="1850389171"/>
                  </a:ext>
                </a:extLst>
              </a:tr>
              <a:tr h="720436">
                <a:tc>
                  <a:txBody>
                    <a:bodyPr/>
                    <a:lstStyle/>
                    <a:p>
                      <a:r>
                        <a:rPr lang="en-US" sz="1400"/>
                        <a:t>For example, a mayor of a major city making a speech noted that a new law building would be constructed at a cost of $23 million and would be ready for occupancy in two and one-half years.</a:t>
                      </a:r>
                    </a:p>
                  </a:txBody>
                  <a:tcPr marL="55418" marR="55418" marT="27709" marB="27709" anchor="ctr">
                    <a:lnL>
                      <a:noFill/>
                    </a:lnL>
                    <a:lnR>
                      <a:noFill/>
                    </a:lnR>
                    <a:lnT>
                      <a:noFill/>
                    </a:lnT>
                    <a:lnB>
                      <a:noFill/>
                    </a:lnB>
                    <a:noFill/>
                  </a:tcPr>
                </a:tc>
                <a:tc>
                  <a:txBody>
                    <a:bodyPr/>
                    <a:lstStyle/>
                    <a:p>
                      <a:pPr algn="r"/>
                      <a:r>
                        <a:rPr lang="ar-EG" sz="1400"/>
                        <a:t>على سبيل المثال، أشار عمدة مدينة كبيرة في خطاب أن بناءًا جديدًا للقانون سيتم تشييده بتكلفة 23 مليون دولار وسيكون جاهزًا للاستخدام خلال عامين ونصف.</a:t>
                      </a:r>
                    </a:p>
                  </a:txBody>
                  <a:tcPr marL="55418" marR="55418" marT="27709" marB="27709" anchor="ctr">
                    <a:lnL>
                      <a:noFill/>
                    </a:lnL>
                    <a:lnR>
                      <a:noFill/>
                    </a:lnR>
                    <a:lnT>
                      <a:noFill/>
                    </a:lnT>
                    <a:lnB>
                      <a:noFill/>
                    </a:lnB>
                    <a:noFill/>
                  </a:tcPr>
                </a:tc>
                <a:extLst>
                  <a:ext uri="{0D108BD9-81ED-4DB2-BD59-A6C34878D82A}">
                    <a16:rowId xmlns:a16="http://schemas.microsoft.com/office/drawing/2014/main" val="4257412025"/>
                  </a:ext>
                </a:extLst>
              </a:tr>
              <a:tr h="720436">
                <a:tc>
                  <a:txBody>
                    <a:bodyPr/>
                    <a:lstStyle/>
                    <a:p>
                      <a:r>
                        <a:rPr lang="en-US" sz="1400"/>
                        <a:t>Although the mayor probably asked for an estimate from someone, the estimate could have come from a luncheon meeting with a local contractor who wrote an estimate (guesstimate) on a napkin.</a:t>
                      </a:r>
                    </a:p>
                  </a:txBody>
                  <a:tcPr marL="55418" marR="55418" marT="27709" marB="27709" anchor="ctr">
                    <a:lnL>
                      <a:noFill/>
                    </a:lnL>
                    <a:lnR>
                      <a:noFill/>
                    </a:lnR>
                    <a:lnT>
                      <a:noFill/>
                    </a:lnT>
                    <a:lnB>
                      <a:noFill/>
                    </a:lnB>
                    <a:noFill/>
                  </a:tcPr>
                </a:tc>
                <a:tc>
                  <a:txBody>
                    <a:bodyPr/>
                    <a:lstStyle/>
                    <a:p>
                      <a:pPr algn="r"/>
                      <a:r>
                        <a:rPr lang="ar-EG" sz="1400"/>
                        <a:t>على الرغم من أن العمدة ربما طلب تقديرًا من شخص ما، إلا أن التقدير قد يكون قد تم تقديمه في اجتماع غداء مع مقاول محلي كتب التقدير (تخمينًا) على منديل.</a:t>
                      </a:r>
                    </a:p>
                  </a:txBody>
                  <a:tcPr marL="55418" marR="55418" marT="27709" marB="27709" anchor="ctr">
                    <a:lnL>
                      <a:noFill/>
                    </a:lnL>
                    <a:lnR>
                      <a:noFill/>
                    </a:lnR>
                    <a:lnT>
                      <a:noFill/>
                    </a:lnT>
                    <a:lnB>
                      <a:noFill/>
                    </a:lnB>
                    <a:noFill/>
                  </a:tcPr>
                </a:tc>
                <a:extLst>
                  <a:ext uri="{0D108BD9-81ED-4DB2-BD59-A6C34878D82A}">
                    <a16:rowId xmlns:a16="http://schemas.microsoft.com/office/drawing/2014/main" val="3051363462"/>
                  </a:ext>
                </a:extLst>
              </a:tr>
              <a:tr h="387927">
                <a:tc>
                  <a:txBody>
                    <a:bodyPr/>
                    <a:lstStyle/>
                    <a:p>
                      <a:r>
                        <a:rPr lang="en-US" sz="1400"/>
                        <a:t>This is an extreme example, but in a relative sense this scenario is frequently played out in practice.</a:t>
                      </a:r>
                    </a:p>
                  </a:txBody>
                  <a:tcPr marL="55418" marR="55418" marT="27709" marB="27709" anchor="ctr">
                    <a:lnL>
                      <a:noFill/>
                    </a:lnL>
                    <a:lnR>
                      <a:noFill/>
                    </a:lnR>
                    <a:lnT>
                      <a:noFill/>
                    </a:lnT>
                    <a:lnB>
                      <a:noFill/>
                    </a:lnB>
                    <a:noFill/>
                  </a:tcPr>
                </a:tc>
                <a:tc>
                  <a:txBody>
                    <a:bodyPr/>
                    <a:lstStyle/>
                    <a:p>
                      <a:pPr algn="r"/>
                      <a:r>
                        <a:rPr lang="ar-EG" sz="1400"/>
                        <a:t>هذا مثال متطرف، ولكن في السياق النسبي يتم تكرار هذا السيناريو في الواقع بشكل متكرر.</a:t>
                      </a:r>
                    </a:p>
                  </a:txBody>
                  <a:tcPr marL="55418" marR="55418" marT="27709" marB="27709" anchor="ctr">
                    <a:lnL>
                      <a:noFill/>
                    </a:lnL>
                    <a:lnR>
                      <a:noFill/>
                    </a:lnR>
                    <a:lnT>
                      <a:noFill/>
                    </a:lnT>
                    <a:lnB>
                      <a:noFill/>
                    </a:lnB>
                    <a:noFill/>
                  </a:tcPr>
                </a:tc>
                <a:extLst>
                  <a:ext uri="{0D108BD9-81ED-4DB2-BD59-A6C34878D82A}">
                    <a16:rowId xmlns:a16="http://schemas.microsoft.com/office/drawing/2014/main" val="2299242862"/>
                  </a:ext>
                </a:extLst>
              </a:tr>
              <a:tr h="387927">
                <a:tc>
                  <a:txBody>
                    <a:bodyPr/>
                    <a:lstStyle/>
                    <a:p>
                      <a:r>
                        <a:rPr lang="en-US" sz="1400"/>
                        <a:t>The question actually is, do these estimates represent low cost, efficient methods? Seldom.</a:t>
                      </a:r>
                    </a:p>
                  </a:txBody>
                  <a:tcPr marL="55418" marR="55418" marT="27709" marB="27709" anchor="ctr">
                    <a:lnL>
                      <a:noFill/>
                    </a:lnL>
                    <a:lnR>
                      <a:noFill/>
                    </a:lnR>
                    <a:lnT>
                      <a:noFill/>
                    </a:lnT>
                    <a:lnB>
                      <a:noFill/>
                    </a:lnB>
                    <a:noFill/>
                  </a:tcPr>
                </a:tc>
                <a:tc>
                  <a:txBody>
                    <a:bodyPr/>
                    <a:lstStyle/>
                    <a:p>
                      <a:pPr algn="r"/>
                      <a:r>
                        <a:rPr lang="ar-EG" sz="1400"/>
                        <a:t>السؤال الحقيقي هو: هل تمثل هذه التقديرات طرقًا منخفضة التكلفة وفعالة؟ نادرًا.</a:t>
                      </a:r>
                    </a:p>
                  </a:txBody>
                  <a:tcPr marL="55418" marR="55418" marT="27709" marB="27709" anchor="ctr">
                    <a:lnL>
                      <a:noFill/>
                    </a:lnL>
                    <a:lnR>
                      <a:noFill/>
                    </a:lnR>
                    <a:lnT>
                      <a:noFill/>
                    </a:lnT>
                    <a:lnB>
                      <a:noFill/>
                    </a:lnB>
                    <a:noFill/>
                  </a:tcPr>
                </a:tc>
                <a:extLst>
                  <a:ext uri="{0D108BD9-81ED-4DB2-BD59-A6C34878D82A}">
                    <a16:rowId xmlns:a16="http://schemas.microsoft.com/office/drawing/2014/main" val="2955910535"/>
                  </a:ext>
                </a:extLst>
              </a:tr>
              <a:tr h="554182">
                <a:tc>
                  <a:txBody>
                    <a:bodyPr/>
                    <a:lstStyle/>
                    <a:p>
                      <a:r>
                        <a:rPr lang="en-US" sz="1400"/>
                        <a:t>The fact that the estimate came from the top can influence people responsible to “do what it takes to make the estimate.”</a:t>
                      </a:r>
                    </a:p>
                  </a:txBody>
                  <a:tcPr marL="55418" marR="55418" marT="27709" marB="27709" anchor="ctr">
                    <a:lnL>
                      <a:noFill/>
                    </a:lnL>
                    <a:lnR>
                      <a:noFill/>
                    </a:lnR>
                    <a:lnT>
                      <a:noFill/>
                    </a:lnT>
                    <a:lnB>
                      <a:noFill/>
                    </a:lnB>
                    <a:noFill/>
                  </a:tcPr>
                </a:tc>
                <a:tc>
                  <a:txBody>
                    <a:bodyPr/>
                    <a:lstStyle/>
                    <a:p>
                      <a:pPr algn="r"/>
                      <a:r>
                        <a:rPr lang="ar-EG" sz="1400" dirty="0"/>
                        <a:t>حقيقة أن التقدير جاء من الأعلى يمكن أن يؤثر على الأشخاص المسؤولين ليقوموا "بكل ما يلزم لتحقيق التقدير."</a:t>
                      </a:r>
                    </a:p>
                  </a:txBody>
                  <a:tcPr marL="55418" marR="55418" marT="27709" marB="27709" anchor="ctr">
                    <a:lnL>
                      <a:noFill/>
                    </a:lnL>
                    <a:lnR>
                      <a:noFill/>
                    </a:lnR>
                    <a:lnT>
                      <a:noFill/>
                    </a:lnT>
                    <a:lnB>
                      <a:noFill/>
                    </a:lnB>
                    <a:noFill/>
                  </a:tcPr>
                </a:tc>
                <a:extLst>
                  <a:ext uri="{0D108BD9-81ED-4DB2-BD59-A6C34878D82A}">
                    <a16:rowId xmlns:a16="http://schemas.microsoft.com/office/drawing/2014/main" val="306242832"/>
                  </a:ext>
                </a:extLst>
              </a:tr>
            </a:tbl>
          </a:graphicData>
        </a:graphic>
      </p:graphicFrame>
      <p:sp>
        <p:nvSpPr>
          <p:cNvPr id="6" name="Rectangle 1">
            <a:extLst>
              <a:ext uri="{FF2B5EF4-FFF2-40B4-BE49-F238E27FC236}">
                <a16:creationId xmlns:a16="http://schemas.microsoft.com/office/drawing/2014/main" id="{57AE5CF5-8CD8-0391-6926-926CDEBB45EE}"/>
              </a:ext>
            </a:extLst>
          </p:cNvPr>
          <p:cNvSpPr>
            <a:spLocks noChangeArrowheads="1"/>
          </p:cNvSpPr>
          <p:nvPr/>
        </p:nvSpPr>
        <p:spPr bwMode="auto">
          <a:xfrm>
            <a:off x="2832100" y="103346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0D68311-8A7D-4CCF-B573-1B6B13E7D488}"/>
              </a:ext>
            </a:extLst>
          </p:cNvPr>
          <p:cNvPicPr>
            <a:picLocks noChangeAspect="1"/>
          </p:cNvPicPr>
          <p:nvPr/>
        </p:nvPicPr>
        <p:blipFill>
          <a:blip r:embed="rId3"/>
          <a:stretch>
            <a:fillRect/>
          </a:stretch>
        </p:blipFill>
        <p:spPr>
          <a:xfrm>
            <a:off x="146504" y="1474238"/>
            <a:ext cx="11478519" cy="4460032"/>
          </a:xfrm>
          <a:prstGeom prst="rect">
            <a:avLst/>
          </a:prstGeom>
        </p:spPr>
      </p:pic>
      <p:sp>
        <p:nvSpPr>
          <p:cNvPr id="7" name="AutoShape 2">
            <a:extLst>
              <a:ext uri="{FF2B5EF4-FFF2-40B4-BE49-F238E27FC236}">
                <a16:creationId xmlns:a16="http://schemas.microsoft.com/office/drawing/2014/main" id="{A2B56DE9-27D1-472A-8096-7FBA932FB5EC}"/>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Top-Down versus Bottom-Up Estimating</a:t>
            </a:r>
          </a:p>
        </p:txBody>
      </p:sp>
      <p:pic>
        <p:nvPicPr>
          <p:cNvPr id="2" name="Graphic 21">
            <a:extLst>
              <a:ext uri="{FF2B5EF4-FFF2-40B4-BE49-F238E27FC236}">
                <a16:creationId xmlns:a16="http://schemas.microsoft.com/office/drawing/2014/main" id="{BFB339B7-1202-DA95-1312-DF3115A486A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95419" y="0"/>
            <a:ext cx="2305141" cy="1076343"/>
          </a:xfrm>
          <a:prstGeom prst="rect">
            <a:avLst/>
          </a:prstGeom>
        </p:spPr>
      </p:pic>
    </p:spTree>
    <p:extLst>
      <p:ext uri="{BB962C8B-B14F-4D97-AF65-F5344CB8AC3E}">
        <p14:creationId xmlns:p14="http://schemas.microsoft.com/office/powerpoint/2010/main" val="26470768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474D2B7F-982B-AE02-C234-B453568D8B0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70445" y="0"/>
            <a:ext cx="1131763" cy="457871"/>
          </a:xfrm>
          <a:prstGeom prst="rect">
            <a:avLst/>
          </a:prstGeom>
        </p:spPr>
      </p:pic>
      <p:graphicFrame>
        <p:nvGraphicFramePr>
          <p:cNvPr id="5" name="Table 4">
            <a:extLst>
              <a:ext uri="{FF2B5EF4-FFF2-40B4-BE49-F238E27FC236}">
                <a16:creationId xmlns:a16="http://schemas.microsoft.com/office/drawing/2014/main" id="{8ED28669-76BB-9182-6869-14AA8D253C2A}"/>
              </a:ext>
            </a:extLst>
          </p:cNvPr>
          <p:cNvGraphicFramePr>
            <a:graphicFrameLocks noGrp="1"/>
          </p:cNvGraphicFramePr>
          <p:nvPr>
            <p:extLst>
              <p:ext uri="{D42A27DB-BD31-4B8C-83A1-F6EECF244321}">
                <p14:modId xmlns:p14="http://schemas.microsoft.com/office/powerpoint/2010/main" val="683148387"/>
              </p:ext>
            </p:extLst>
          </p:nvPr>
        </p:nvGraphicFramePr>
        <p:xfrm>
          <a:off x="102637" y="590116"/>
          <a:ext cx="11271380" cy="5245852"/>
        </p:xfrm>
        <a:graphic>
          <a:graphicData uri="http://schemas.openxmlformats.org/drawingml/2006/table">
            <a:tbl>
              <a:tblPr/>
              <a:tblGrid>
                <a:gridCol w="5635690">
                  <a:extLst>
                    <a:ext uri="{9D8B030D-6E8A-4147-A177-3AD203B41FA5}">
                      <a16:colId xmlns:a16="http://schemas.microsoft.com/office/drawing/2014/main" val="1198232137"/>
                    </a:ext>
                  </a:extLst>
                </a:gridCol>
                <a:gridCol w="5635690">
                  <a:extLst>
                    <a:ext uri="{9D8B030D-6E8A-4147-A177-3AD203B41FA5}">
                      <a16:colId xmlns:a16="http://schemas.microsoft.com/office/drawing/2014/main" val="956346779"/>
                    </a:ext>
                  </a:extLst>
                </a:gridCol>
              </a:tblGrid>
              <a:tr h="263611">
                <a:tc>
                  <a:txBody>
                    <a:bodyPr/>
                    <a:lstStyle/>
                    <a:p>
                      <a:r>
                        <a:rPr lang="en-US" sz="1600" b="1"/>
                        <a:t>Top-Down versus Bottom-Up Estimating</a:t>
                      </a:r>
                      <a:endParaRPr lang="en-US" sz="1600"/>
                    </a:p>
                  </a:txBody>
                  <a:tcPr marL="65903" marR="65903" marT="32951" marB="32951" anchor="ctr">
                    <a:lnL>
                      <a:noFill/>
                    </a:lnL>
                    <a:lnR>
                      <a:noFill/>
                    </a:lnR>
                    <a:lnT>
                      <a:noFill/>
                    </a:lnT>
                    <a:lnB>
                      <a:noFill/>
                    </a:lnB>
                    <a:noFill/>
                  </a:tcPr>
                </a:tc>
                <a:tc>
                  <a:txBody>
                    <a:bodyPr/>
                    <a:lstStyle/>
                    <a:p>
                      <a:pPr algn="r"/>
                      <a:r>
                        <a:rPr lang="ar-EG" sz="1600" b="1"/>
                        <a:t>التقدير من الأعلى إلى الأسفل مقابل التقدير من الأسفل إلى الأعلى</a:t>
                      </a:r>
                      <a:endParaRPr lang="ar-EG" sz="1600"/>
                    </a:p>
                  </a:txBody>
                  <a:tcPr marL="65903" marR="65903" marT="32951" marB="32951" anchor="ctr">
                    <a:lnL>
                      <a:noFill/>
                    </a:lnL>
                    <a:lnR>
                      <a:noFill/>
                    </a:lnR>
                    <a:lnT>
                      <a:noFill/>
                    </a:lnT>
                    <a:lnB>
                      <a:noFill/>
                    </a:lnB>
                    <a:noFill/>
                  </a:tcPr>
                </a:tc>
                <a:extLst>
                  <a:ext uri="{0D108BD9-81ED-4DB2-BD59-A6C34878D82A}">
                    <a16:rowId xmlns:a16="http://schemas.microsoft.com/office/drawing/2014/main" val="2168764954"/>
                  </a:ext>
                </a:extLst>
              </a:tr>
              <a:tr h="856735">
                <a:tc>
                  <a:txBody>
                    <a:bodyPr/>
                    <a:lstStyle/>
                    <a:p>
                      <a:r>
                        <a:rPr lang="en-US" sz="1600"/>
                        <a:t>If possible and practical, you want to push the estimating process down to the work package level for bottom-up estimates that establish low-cost, efficient methods.</a:t>
                      </a:r>
                    </a:p>
                  </a:txBody>
                  <a:tcPr marL="65903" marR="65903" marT="32951" marB="32951" anchor="ctr">
                    <a:lnL>
                      <a:noFill/>
                    </a:lnL>
                    <a:lnR>
                      <a:noFill/>
                    </a:lnR>
                    <a:lnT>
                      <a:noFill/>
                    </a:lnT>
                    <a:lnB>
                      <a:noFill/>
                    </a:lnB>
                    <a:noFill/>
                  </a:tcPr>
                </a:tc>
                <a:tc>
                  <a:txBody>
                    <a:bodyPr/>
                    <a:lstStyle/>
                    <a:p>
                      <a:pPr algn="r"/>
                      <a:r>
                        <a:rPr lang="ar-EG" sz="1600"/>
                        <a:t>إذا كان ذلك ممكنًا وعمليًا، ينبغي دفع عملية التقدير إلى مستوى حزمة العمل للحصول على تقديرات من الأسفل إلى الأعلى التي تحقق أساليب منخفضة التكلفة وفعالة.</a:t>
                      </a:r>
                    </a:p>
                  </a:txBody>
                  <a:tcPr marL="65903" marR="65903" marT="32951" marB="32951" anchor="ctr">
                    <a:lnL>
                      <a:noFill/>
                    </a:lnL>
                    <a:lnR>
                      <a:noFill/>
                    </a:lnR>
                    <a:lnT>
                      <a:noFill/>
                    </a:lnT>
                    <a:lnB>
                      <a:noFill/>
                    </a:lnB>
                    <a:noFill/>
                  </a:tcPr>
                </a:tc>
                <a:extLst>
                  <a:ext uri="{0D108BD9-81ED-4DB2-BD59-A6C34878D82A}">
                    <a16:rowId xmlns:a16="http://schemas.microsoft.com/office/drawing/2014/main" val="4039594446"/>
                  </a:ext>
                </a:extLst>
              </a:tr>
              <a:tr h="461319">
                <a:tc>
                  <a:txBody>
                    <a:bodyPr/>
                    <a:lstStyle/>
                    <a:p>
                      <a:r>
                        <a:rPr lang="en-US" sz="1600"/>
                        <a:t>This process can take place after the project has been defined in detail.</a:t>
                      </a:r>
                    </a:p>
                  </a:txBody>
                  <a:tcPr marL="65903" marR="65903" marT="32951" marB="32951" anchor="ctr">
                    <a:lnL>
                      <a:noFill/>
                    </a:lnL>
                    <a:lnR>
                      <a:noFill/>
                    </a:lnR>
                    <a:lnT>
                      <a:noFill/>
                    </a:lnT>
                    <a:lnB>
                      <a:noFill/>
                    </a:lnB>
                    <a:noFill/>
                  </a:tcPr>
                </a:tc>
                <a:tc>
                  <a:txBody>
                    <a:bodyPr/>
                    <a:lstStyle/>
                    <a:p>
                      <a:pPr algn="r"/>
                      <a:r>
                        <a:rPr lang="ar-EG" sz="1600"/>
                        <a:t>يمكن تنفيذ هذه العملية بعد تحديد المشروع بالتفصيل.</a:t>
                      </a:r>
                    </a:p>
                  </a:txBody>
                  <a:tcPr marL="65903" marR="65903" marT="32951" marB="32951" anchor="ctr">
                    <a:lnL>
                      <a:noFill/>
                    </a:lnL>
                    <a:lnR>
                      <a:noFill/>
                    </a:lnR>
                    <a:lnT>
                      <a:noFill/>
                    </a:lnT>
                    <a:lnB>
                      <a:noFill/>
                    </a:lnB>
                    <a:noFill/>
                  </a:tcPr>
                </a:tc>
                <a:extLst>
                  <a:ext uri="{0D108BD9-81ED-4DB2-BD59-A6C34878D82A}">
                    <a16:rowId xmlns:a16="http://schemas.microsoft.com/office/drawing/2014/main" val="2211507129"/>
                  </a:ext>
                </a:extLst>
              </a:tr>
              <a:tr h="659027">
                <a:tc>
                  <a:txBody>
                    <a:bodyPr/>
                    <a:lstStyle/>
                    <a:p>
                      <a:r>
                        <a:rPr lang="en-US" sz="1600"/>
                        <a:t>Good sense suggests project estimates should come from the people most knowledgeable about the estimate needed.</a:t>
                      </a:r>
                    </a:p>
                  </a:txBody>
                  <a:tcPr marL="65903" marR="65903" marT="32951" marB="32951" anchor="ctr">
                    <a:lnL>
                      <a:noFill/>
                    </a:lnL>
                    <a:lnR>
                      <a:noFill/>
                    </a:lnR>
                    <a:lnT>
                      <a:noFill/>
                    </a:lnT>
                    <a:lnB>
                      <a:noFill/>
                    </a:lnB>
                    <a:noFill/>
                  </a:tcPr>
                </a:tc>
                <a:tc>
                  <a:txBody>
                    <a:bodyPr/>
                    <a:lstStyle/>
                    <a:p>
                      <a:pPr algn="r"/>
                      <a:r>
                        <a:rPr lang="ar-EG" sz="1600" dirty="0"/>
                        <a:t>تشير الفطرة السليمة إلى أن تقديرات المشروع يجب أن تأتي من الأشخاص الأكثر معرفة بالتقدير المطلوب.</a:t>
                      </a:r>
                    </a:p>
                  </a:txBody>
                  <a:tcPr marL="65903" marR="65903" marT="32951" marB="32951" anchor="ctr">
                    <a:lnL>
                      <a:noFill/>
                    </a:lnL>
                    <a:lnR>
                      <a:noFill/>
                    </a:lnR>
                    <a:lnT>
                      <a:noFill/>
                    </a:lnT>
                    <a:lnB>
                      <a:noFill/>
                    </a:lnB>
                    <a:noFill/>
                  </a:tcPr>
                </a:tc>
                <a:extLst>
                  <a:ext uri="{0D108BD9-81ED-4DB2-BD59-A6C34878D82A}">
                    <a16:rowId xmlns:a16="http://schemas.microsoft.com/office/drawing/2014/main" val="629017983"/>
                  </a:ext>
                </a:extLst>
              </a:tr>
              <a:tr h="659027">
                <a:tc>
                  <a:txBody>
                    <a:bodyPr/>
                    <a:lstStyle/>
                    <a:p>
                      <a:r>
                        <a:rPr lang="en-US" sz="1600"/>
                        <a:t>The use of several people with relevant experience with the task can improve the time and cost estimate.</a:t>
                      </a:r>
                    </a:p>
                  </a:txBody>
                  <a:tcPr marL="65903" marR="65903" marT="32951" marB="32951" anchor="ctr">
                    <a:lnL>
                      <a:noFill/>
                    </a:lnL>
                    <a:lnR>
                      <a:noFill/>
                    </a:lnR>
                    <a:lnT>
                      <a:noFill/>
                    </a:lnT>
                    <a:lnB>
                      <a:noFill/>
                    </a:lnB>
                    <a:noFill/>
                  </a:tcPr>
                </a:tc>
                <a:tc>
                  <a:txBody>
                    <a:bodyPr/>
                    <a:lstStyle/>
                    <a:p>
                      <a:pPr algn="r"/>
                      <a:r>
                        <a:rPr lang="ar-EG" sz="1600"/>
                        <a:t>استخدام عدة أشخاص لديهم خبرة ذات صلة بالمهمة يمكن أن يحسن تقديرات الوقت والتكلفة.</a:t>
                      </a:r>
                    </a:p>
                  </a:txBody>
                  <a:tcPr marL="65903" marR="65903" marT="32951" marB="32951" anchor="ctr">
                    <a:lnL>
                      <a:noFill/>
                    </a:lnL>
                    <a:lnR>
                      <a:noFill/>
                    </a:lnR>
                    <a:lnT>
                      <a:noFill/>
                    </a:lnT>
                    <a:lnB>
                      <a:noFill/>
                    </a:lnB>
                    <a:noFill/>
                  </a:tcPr>
                </a:tc>
                <a:extLst>
                  <a:ext uri="{0D108BD9-81ED-4DB2-BD59-A6C34878D82A}">
                    <a16:rowId xmlns:a16="http://schemas.microsoft.com/office/drawing/2014/main" val="4245857702"/>
                  </a:ext>
                </a:extLst>
              </a:tr>
              <a:tr h="856735">
                <a:tc>
                  <a:txBody>
                    <a:bodyPr/>
                    <a:lstStyle/>
                    <a:p>
                      <a:r>
                        <a:rPr lang="en-US" sz="1600"/>
                        <a:t>The bottom-up approach at the work package level can serve as a check on cost elements in the WBS by rolling up the work packages and associated cost accounts to major deliverables.</a:t>
                      </a:r>
                    </a:p>
                  </a:txBody>
                  <a:tcPr marL="65903" marR="65903" marT="32951" marB="32951" anchor="ctr">
                    <a:lnL>
                      <a:noFill/>
                    </a:lnL>
                    <a:lnR>
                      <a:noFill/>
                    </a:lnR>
                    <a:lnT>
                      <a:noFill/>
                    </a:lnT>
                    <a:lnB>
                      <a:noFill/>
                    </a:lnB>
                    <a:noFill/>
                  </a:tcPr>
                </a:tc>
                <a:tc>
                  <a:txBody>
                    <a:bodyPr/>
                    <a:lstStyle/>
                    <a:p>
                      <a:pPr algn="r"/>
                      <a:r>
                        <a:rPr lang="ar-EG" sz="1600"/>
                        <a:t>يمكن أن يعمل النهج من الأسفل إلى الأعلى على مستوى حزمة العمل كأداة تحقق من عناصر التكلفة في هيكل تقسيم العمل (</a:t>
                      </a:r>
                      <a:r>
                        <a:rPr lang="en-US" sz="1600"/>
                        <a:t>WBS) </a:t>
                      </a:r>
                      <a:r>
                        <a:rPr lang="ar-EG" sz="1600"/>
                        <a:t>من خلال جمع حزم العمل وحسابات التكلفة المرتبطة بها وصولًا إلى النتائج الرئيسية.</a:t>
                      </a:r>
                    </a:p>
                  </a:txBody>
                  <a:tcPr marL="65903" marR="65903" marT="32951" marB="32951" anchor="ctr">
                    <a:lnL>
                      <a:noFill/>
                    </a:lnL>
                    <a:lnR>
                      <a:noFill/>
                    </a:lnR>
                    <a:lnT>
                      <a:noFill/>
                    </a:lnT>
                    <a:lnB>
                      <a:noFill/>
                    </a:lnB>
                    <a:noFill/>
                  </a:tcPr>
                </a:tc>
                <a:extLst>
                  <a:ext uri="{0D108BD9-81ED-4DB2-BD59-A6C34878D82A}">
                    <a16:rowId xmlns:a16="http://schemas.microsoft.com/office/drawing/2014/main" val="2995165770"/>
                  </a:ext>
                </a:extLst>
              </a:tr>
              <a:tr h="263611">
                <a:tc>
                  <a:txBody>
                    <a:bodyPr/>
                    <a:lstStyle/>
                    <a:p>
                      <a:r>
                        <a:rPr lang="en-US" sz="1600"/>
                        <a:t>Similarly, resource requirements can be checked.</a:t>
                      </a:r>
                    </a:p>
                  </a:txBody>
                  <a:tcPr marL="65903" marR="65903" marT="32951" marB="32951" anchor="ctr">
                    <a:lnL>
                      <a:noFill/>
                    </a:lnL>
                    <a:lnR>
                      <a:noFill/>
                    </a:lnR>
                    <a:lnT>
                      <a:noFill/>
                    </a:lnT>
                    <a:lnB>
                      <a:noFill/>
                    </a:lnB>
                    <a:noFill/>
                  </a:tcPr>
                </a:tc>
                <a:tc>
                  <a:txBody>
                    <a:bodyPr/>
                    <a:lstStyle/>
                    <a:p>
                      <a:pPr algn="r"/>
                      <a:r>
                        <a:rPr lang="ar-EG" sz="1600"/>
                        <a:t>وبالمثل، يمكن التحقق من متطلبات الموارد.</a:t>
                      </a:r>
                    </a:p>
                  </a:txBody>
                  <a:tcPr marL="65903" marR="65903" marT="32951" marB="32951" anchor="ctr">
                    <a:lnL>
                      <a:noFill/>
                    </a:lnL>
                    <a:lnR>
                      <a:noFill/>
                    </a:lnR>
                    <a:lnT>
                      <a:noFill/>
                    </a:lnT>
                    <a:lnB>
                      <a:noFill/>
                    </a:lnB>
                    <a:noFill/>
                  </a:tcPr>
                </a:tc>
                <a:extLst>
                  <a:ext uri="{0D108BD9-81ED-4DB2-BD59-A6C34878D82A}">
                    <a16:rowId xmlns:a16="http://schemas.microsoft.com/office/drawing/2014/main" val="2785468236"/>
                  </a:ext>
                </a:extLst>
              </a:tr>
              <a:tr h="856735">
                <a:tc>
                  <a:txBody>
                    <a:bodyPr/>
                    <a:lstStyle/>
                    <a:p>
                      <a:r>
                        <a:rPr lang="en-US" sz="1600" dirty="0"/>
                        <a:t>Later, the time, resource, and cost estimates from the work packages can be consolidated into time-phased networks, resource schedules, and budgets that are used for control.</a:t>
                      </a:r>
                    </a:p>
                  </a:txBody>
                  <a:tcPr marL="65903" marR="65903" marT="32951" marB="32951" anchor="ctr">
                    <a:lnL>
                      <a:noFill/>
                    </a:lnL>
                    <a:lnR>
                      <a:noFill/>
                    </a:lnR>
                    <a:lnT>
                      <a:noFill/>
                    </a:lnT>
                    <a:lnB>
                      <a:noFill/>
                    </a:lnB>
                    <a:noFill/>
                  </a:tcPr>
                </a:tc>
                <a:tc>
                  <a:txBody>
                    <a:bodyPr/>
                    <a:lstStyle/>
                    <a:p>
                      <a:pPr algn="r"/>
                      <a:r>
                        <a:rPr lang="ar-EG" sz="1600" dirty="0"/>
                        <a:t>لاحقًا، يمكن دمج تقديرات الوقت والموارد والتكاليف من حزم العمل في شبكات مجدولة زمنياً، وجداول موارد، وميزانيات تُستخدم للتحكم.</a:t>
                      </a:r>
                    </a:p>
                  </a:txBody>
                  <a:tcPr marL="65903" marR="65903" marT="32951" marB="32951" anchor="ctr">
                    <a:lnL>
                      <a:noFill/>
                    </a:lnL>
                    <a:lnR>
                      <a:noFill/>
                    </a:lnR>
                    <a:lnT>
                      <a:noFill/>
                    </a:lnT>
                    <a:lnB>
                      <a:noFill/>
                    </a:lnB>
                    <a:noFill/>
                  </a:tcPr>
                </a:tc>
                <a:extLst>
                  <a:ext uri="{0D108BD9-81ED-4DB2-BD59-A6C34878D82A}">
                    <a16:rowId xmlns:a16="http://schemas.microsoft.com/office/drawing/2014/main" val="1550468446"/>
                  </a:ext>
                </a:extLst>
              </a:tr>
            </a:tbl>
          </a:graphicData>
        </a:graphic>
      </p:graphicFrame>
      <p:sp>
        <p:nvSpPr>
          <p:cNvPr id="6" name="Rectangle 1">
            <a:extLst>
              <a:ext uri="{FF2B5EF4-FFF2-40B4-BE49-F238E27FC236}">
                <a16:creationId xmlns:a16="http://schemas.microsoft.com/office/drawing/2014/main" id="{642F8BD1-7414-E092-9CE4-DD282587F23E}"/>
              </a:ext>
            </a:extLst>
          </p:cNvPr>
          <p:cNvSpPr>
            <a:spLocks noChangeArrowheads="1"/>
          </p:cNvSpPr>
          <p:nvPr/>
        </p:nvSpPr>
        <p:spPr bwMode="auto">
          <a:xfrm>
            <a:off x="2214563" y="1214438"/>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99D2B5EC-9339-568D-6EE4-9361AD70F82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45837" y="0"/>
            <a:ext cx="1131763" cy="523186"/>
          </a:xfrm>
          <a:prstGeom prst="rect">
            <a:avLst/>
          </a:prstGeom>
        </p:spPr>
      </p:pic>
      <p:graphicFrame>
        <p:nvGraphicFramePr>
          <p:cNvPr id="8" name="Table 7">
            <a:extLst>
              <a:ext uri="{FF2B5EF4-FFF2-40B4-BE49-F238E27FC236}">
                <a16:creationId xmlns:a16="http://schemas.microsoft.com/office/drawing/2014/main" id="{4A100B9A-B8FD-01BD-9653-C22BE5FF3E0B}"/>
              </a:ext>
            </a:extLst>
          </p:cNvPr>
          <p:cNvGraphicFramePr>
            <a:graphicFrameLocks noGrp="1"/>
          </p:cNvGraphicFramePr>
          <p:nvPr>
            <p:extLst>
              <p:ext uri="{D42A27DB-BD31-4B8C-83A1-F6EECF244321}">
                <p14:modId xmlns:p14="http://schemas.microsoft.com/office/powerpoint/2010/main" val="2586575470"/>
              </p:ext>
            </p:extLst>
          </p:nvPr>
        </p:nvGraphicFramePr>
        <p:xfrm>
          <a:off x="177282" y="426147"/>
          <a:ext cx="11243388" cy="5850483"/>
        </p:xfrm>
        <a:graphic>
          <a:graphicData uri="http://schemas.openxmlformats.org/drawingml/2006/table">
            <a:tbl>
              <a:tblPr/>
              <a:tblGrid>
                <a:gridCol w="5621694">
                  <a:extLst>
                    <a:ext uri="{9D8B030D-6E8A-4147-A177-3AD203B41FA5}">
                      <a16:colId xmlns:a16="http://schemas.microsoft.com/office/drawing/2014/main" val="119361584"/>
                    </a:ext>
                  </a:extLst>
                </a:gridCol>
                <a:gridCol w="5621694">
                  <a:extLst>
                    <a:ext uri="{9D8B030D-6E8A-4147-A177-3AD203B41FA5}">
                      <a16:colId xmlns:a16="http://schemas.microsoft.com/office/drawing/2014/main" val="4173699825"/>
                    </a:ext>
                  </a:extLst>
                </a:gridCol>
              </a:tblGrid>
              <a:tr h="204800">
                <a:tc>
                  <a:txBody>
                    <a:bodyPr/>
                    <a:lstStyle/>
                    <a:p>
                      <a:r>
                        <a:rPr lang="en-US" sz="1400" b="1" dirty="0"/>
                        <a:t>Top-Down versus Bottom-Up Estimating</a:t>
                      </a:r>
                      <a:endParaRPr lang="en-US" sz="1400" dirty="0"/>
                    </a:p>
                  </a:txBody>
                  <a:tcPr marL="45156" marR="45156" marT="22578" marB="22578" anchor="ctr">
                    <a:lnL>
                      <a:noFill/>
                    </a:lnL>
                    <a:lnR>
                      <a:noFill/>
                    </a:lnR>
                    <a:lnT>
                      <a:noFill/>
                    </a:lnT>
                    <a:lnB>
                      <a:noFill/>
                    </a:lnB>
                    <a:noFill/>
                  </a:tcPr>
                </a:tc>
                <a:tc>
                  <a:txBody>
                    <a:bodyPr/>
                    <a:lstStyle/>
                    <a:p>
                      <a:pPr algn="r"/>
                      <a:r>
                        <a:rPr lang="ar-EG" sz="1400" b="1"/>
                        <a:t>التقدير من الأعلى إلى الأسفل مقابل التقدير من الأسفل إلى الأعلى</a:t>
                      </a:r>
                      <a:endParaRPr lang="ar-EG" sz="1400"/>
                    </a:p>
                  </a:txBody>
                  <a:tcPr marL="45156" marR="45156" marT="22578" marB="22578" anchor="ctr">
                    <a:lnL>
                      <a:noFill/>
                    </a:lnL>
                    <a:lnR>
                      <a:noFill/>
                    </a:lnR>
                    <a:lnT>
                      <a:noFill/>
                    </a:lnT>
                    <a:lnB>
                      <a:noFill/>
                    </a:lnB>
                    <a:noFill/>
                  </a:tcPr>
                </a:tc>
                <a:extLst>
                  <a:ext uri="{0D108BD9-81ED-4DB2-BD59-A6C34878D82A}">
                    <a16:rowId xmlns:a16="http://schemas.microsoft.com/office/drawing/2014/main" val="2999885372"/>
                  </a:ext>
                </a:extLst>
              </a:tr>
              <a:tr h="659415">
                <a:tc>
                  <a:txBody>
                    <a:bodyPr/>
                    <a:lstStyle/>
                    <a:p>
                      <a:r>
                        <a:rPr lang="en-US" sz="1400"/>
                        <a:t>The bottom-up approach also provides the customer with an opportunity to compare the low-cost, efficient method approach with any imposed restrictions.</a:t>
                      </a:r>
                    </a:p>
                  </a:txBody>
                  <a:tcPr marL="45156" marR="45156" marT="22578" marB="22578" anchor="ctr">
                    <a:lnL>
                      <a:noFill/>
                    </a:lnL>
                    <a:lnR>
                      <a:noFill/>
                    </a:lnR>
                    <a:lnT>
                      <a:noFill/>
                    </a:lnT>
                    <a:lnB>
                      <a:noFill/>
                    </a:lnB>
                    <a:noFill/>
                  </a:tcPr>
                </a:tc>
                <a:tc>
                  <a:txBody>
                    <a:bodyPr/>
                    <a:lstStyle/>
                    <a:p>
                      <a:pPr algn="r"/>
                      <a:r>
                        <a:rPr lang="ar-EG" sz="1400"/>
                        <a:t>النهج من الأسفل إلى الأعلى يوفر أيضًا للعميل فرصة مقارنة طريقة التكلفة المنخفضة والأسلوب الفعّال مع أي قيود مفروضة.</a:t>
                      </a:r>
                    </a:p>
                  </a:txBody>
                  <a:tcPr marL="45156" marR="45156" marT="22578" marB="22578" anchor="ctr">
                    <a:lnL>
                      <a:noFill/>
                    </a:lnL>
                    <a:lnR>
                      <a:noFill/>
                    </a:lnR>
                    <a:lnT>
                      <a:noFill/>
                    </a:lnT>
                    <a:lnB>
                      <a:noFill/>
                    </a:lnB>
                    <a:noFill/>
                  </a:tcPr>
                </a:tc>
                <a:extLst>
                  <a:ext uri="{0D108BD9-81ED-4DB2-BD59-A6C34878D82A}">
                    <a16:rowId xmlns:a16="http://schemas.microsoft.com/office/drawing/2014/main" val="4271501196"/>
                  </a:ext>
                </a:extLst>
              </a:tr>
              <a:tr h="1115934">
                <a:tc>
                  <a:txBody>
                    <a:bodyPr/>
                    <a:lstStyle/>
                    <a:p>
                      <a:r>
                        <a:rPr lang="en-US" sz="1400" dirty="0"/>
                        <a:t>For example, if the project completion duration is imposed at two years and your bottom-up analysis tells you the project will take two and one-half years, the client can now consider the trade-off of the low-cost method versus compressing the project to two years—or in rare cases canceling the project.</a:t>
                      </a:r>
                    </a:p>
                  </a:txBody>
                  <a:tcPr marL="45156" marR="45156" marT="22578" marB="22578" anchor="ctr">
                    <a:lnL>
                      <a:noFill/>
                    </a:lnL>
                    <a:lnR>
                      <a:noFill/>
                    </a:lnR>
                    <a:lnT>
                      <a:noFill/>
                    </a:lnT>
                    <a:lnB>
                      <a:noFill/>
                    </a:lnB>
                    <a:noFill/>
                  </a:tcPr>
                </a:tc>
                <a:tc>
                  <a:txBody>
                    <a:bodyPr/>
                    <a:lstStyle/>
                    <a:p>
                      <a:pPr algn="r"/>
                      <a:r>
                        <a:rPr lang="ar-EG" sz="1400"/>
                        <a:t>على سبيل المثال، إذا تم تحديد مدة إنجاز المشروع بسنتين، وأظهرت تحليلاتك من الأسفل إلى الأعلى أن المشروع سيستغرق سنتين ونصف، يمكن للعميل الآن النظر في المفاضلة بين طريقة التكلفة المنخفضة وضغط المشروع ليتم في غضون سنتين - أو في حالات نادرة إلغاء المشروع.</a:t>
                      </a:r>
                    </a:p>
                  </a:txBody>
                  <a:tcPr marL="45156" marR="45156" marT="22578" marB="22578" anchor="ctr">
                    <a:lnL>
                      <a:noFill/>
                    </a:lnL>
                    <a:lnR>
                      <a:noFill/>
                    </a:lnR>
                    <a:lnT>
                      <a:noFill/>
                    </a:lnT>
                    <a:lnB>
                      <a:noFill/>
                    </a:lnB>
                    <a:noFill/>
                  </a:tcPr>
                </a:tc>
                <a:extLst>
                  <a:ext uri="{0D108BD9-81ED-4DB2-BD59-A6C34878D82A}">
                    <a16:rowId xmlns:a16="http://schemas.microsoft.com/office/drawing/2014/main" val="3435323853"/>
                  </a:ext>
                </a:extLst>
              </a:tr>
              <a:tr h="507243">
                <a:tc>
                  <a:txBody>
                    <a:bodyPr/>
                    <a:lstStyle/>
                    <a:p>
                      <a:r>
                        <a:rPr lang="en-US" sz="1400"/>
                        <a:t>Similar trade-offs can be compared for different levels of resources or increases in technical performance.</a:t>
                      </a:r>
                    </a:p>
                  </a:txBody>
                  <a:tcPr marL="45156" marR="45156" marT="22578" marB="22578" anchor="ctr">
                    <a:lnL>
                      <a:noFill/>
                    </a:lnL>
                    <a:lnR>
                      <a:noFill/>
                    </a:lnR>
                    <a:lnT>
                      <a:noFill/>
                    </a:lnT>
                    <a:lnB>
                      <a:noFill/>
                    </a:lnB>
                    <a:noFill/>
                  </a:tcPr>
                </a:tc>
                <a:tc>
                  <a:txBody>
                    <a:bodyPr/>
                    <a:lstStyle/>
                    <a:p>
                      <a:pPr algn="r"/>
                      <a:r>
                        <a:rPr lang="ar-EG" sz="1400"/>
                        <a:t>يمكن مقارنة مفاضلات مشابهة لمستويات مختلفة من الموارد أو زيادات في الأداء الفني.</a:t>
                      </a:r>
                    </a:p>
                  </a:txBody>
                  <a:tcPr marL="45156" marR="45156" marT="22578" marB="22578" anchor="ctr">
                    <a:lnL>
                      <a:noFill/>
                    </a:lnL>
                    <a:lnR>
                      <a:noFill/>
                    </a:lnR>
                    <a:lnT>
                      <a:noFill/>
                    </a:lnT>
                    <a:lnB>
                      <a:noFill/>
                    </a:lnB>
                    <a:noFill/>
                  </a:tcPr>
                </a:tc>
                <a:extLst>
                  <a:ext uri="{0D108BD9-81ED-4DB2-BD59-A6C34878D82A}">
                    <a16:rowId xmlns:a16="http://schemas.microsoft.com/office/drawing/2014/main" val="2453663696"/>
                  </a:ext>
                </a:extLst>
              </a:tr>
              <a:tr h="507243">
                <a:tc>
                  <a:txBody>
                    <a:bodyPr/>
                    <a:lstStyle/>
                    <a:p>
                      <a:r>
                        <a:rPr lang="en-US" sz="1400"/>
                        <a:t>The assumption is any movement away from the low-cost, efficient method will increase costs—e.g., overtime.</a:t>
                      </a:r>
                    </a:p>
                  </a:txBody>
                  <a:tcPr marL="45156" marR="45156" marT="22578" marB="22578" anchor="ctr">
                    <a:lnL>
                      <a:noFill/>
                    </a:lnL>
                    <a:lnR>
                      <a:noFill/>
                    </a:lnR>
                    <a:lnT>
                      <a:noFill/>
                    </a:lnT>
                    <a:lnB>
                      <a:noFill/>
                    </a:lnB>
                    <a:noFill/>
                  </a:tcPr>
                </a:tc>
                <a:tc>
                  <a:txBody>
                    <a:bodyPr/>
                    <a:lstStyle/>
                    <a:p>
                      <a:pPr algn="r"/>
                      <a:r>
                        <a:rPr lang="ar-EG" sz="1400"/>
                        <a:t>الافتراض هو أن أي انحراف عن الأسلوب الفعّال ذي التكلفة المنخفضة سيؤدي إلى زيادة التكاليف - على سبيل المثال، العمل الإضافي.</a:t>
                      </a:r>
                    </a:p>
                  </a:txBody>
                  <a:tcPr marL="45156" marR="45156" marT="22578" marB="22578" anchor="ctr">
                    <a:lnL>
                      <a:noFill/>
                    </a:lnL>
                    <a:lnR>
                      <a:noFill/>
                    </a:lnR>
                    <a:lnT>
                      <a:noFill/>
                    </a:lnT>
                    <a:lnB>
                      <a:noFill/>
                    </a:lnB>
                    <a:noFill/>
                  </a:tcPr>
                </a:tc>
                <a:extLst>
                  <a:ext uri="{0D108BD9-81ED-4DB2-BD59-A6C34878D82A}">
                    <a16:rowId xmlns:a16="http://schemas.microsoft.com/office/drawing/2014/main" val="2808674068"/>
                  </a:ext>
                </a:extLst>
              </a:tr>
              <a:tr h="811589">
                <a:tc>
                  <a:txBody>
                    <a:bodyPr/>
                    <a:lstStyle/>
                    <a:p>
                      <a:r>
                        <a:rPr lang="en-US" sz="1400"/>
                        <a:t>The preferred approach in defining the project is to make rough top-down estimates, develop the WBS/OBS, make bottom-up estimates, develop schedules and budgets, and reconcile differences between top-down and bottom-up estimates.</a:t>
                      </a:r>
                    </a:p>
                  </a:txBody>
                  <a:tcPr marL="45156" marR="45156" marT="22578" marB="22578" anchor="ctr">
                    <a:lnL>
                      <a:noFill/>
                    </a:lnL>
                    <a:lnR>
                      <a:noFill/>
                    </a:lnR>
                    <a:lnT>
                      <a:noFill/>
                    </a:lnT>
                    <a:lnB>
                      <a:noFill/>
                    </a:lnB>
                    <a:noFill/>
                  </a:tcPr>
                </a:tc>
                <a:tc>
                  <a:txBody>
                    <a:bodyPr/>
                    <a:lstStyle/>
                    <a:p>
                      <a:pPr algn="r"/>
                      <a:r>
                        <a:rPr lang="ar-EG" sz="1400"/>
                        <a:t>النهج المفضل في تحديد المشروع هو إعداد تقديرات تقريبية من الأعلى إلى الأسفل، وتطوير هيكل تقسيم العمل (</a:t>
                      </a:r>
                      <a:r>
                        <a:rPr lang="en-US" sz="1400"/>
                        <a:t>WBS/OBS)، </a:t>
                      </a:r>
                      <a:r>
                        <a:rPr lang="ar-EG" sz="1400"/>
                        <a:t>وإعداد تقديرات من الأسفل إلى الأعلى، وتطوير الجداول الزمنية والميزانيات، وتسوية الفروقات بين تقديرات الأعلى والأسفل.</a:t>
                      </a:r>
                    </a:p>
                  </a:txBody>
                  <a:tcPr marL="45156" marR="45156" marT="22578" marB="22578" anchor="ctr">
                    <a:lnL>
                      <a:noFill/>
                    </a:lnL>
                    <a:lnR>
                      <a:noFill/>
                    </a:lnR>
                    <a:lnT>
                      <a:noFill/>
                    </a:lnT>
                    <a:lnB>
                      <a:noFill/>
                    </a:lnB>
                    <a:noFill/>
                  </a:tcPr>
                </a:tc>
                <a:extLst>
                  <a:ext uri="{0D108BD9-81ED-4DB2-BD59-A6C34878D82A}">
                    <a16:rowId xmlns:a16="http://schemas.microsoft.com/office/drawing/2014/main" val="1301379004"/>
                  </a:ext>
                </a:extLst>
              </a:tr>
              <a:tr h="507243">
                <a:tc>
                  <a:txBody>
                    <a:bodyPr/>
                    <a:lstStyle/>
                    <a:p>
                      <a:r>
                        <a:rPr lang="en-US" sz="1400"/>
                        <a:t>Hopefully, these steps will be done before final negotiation with either an internal or external customer.</a:t>
                      </a:r>
                    </a:p>
                  </a:txBody>
                  <a:tcPr marL="45156" marR="45156" marT="22578" marB="22578" anchor="ctr">
                    <a:lnL>
                      <a:noFill/>
                    </a:lnL>
                    <a:lnR>
                      <a:noFill/>
                    </a:lnR>
                    <a:lnT>
                      <a:noFill/>
                    </a:lnT>
                    <a:lnB>
                      <a:noFill/>
                    </a:lnB>
                    <a:noFill/>
                  </a:tcPr>
                </a:tc>
                <a:tc>
                  <a:txBody>
                    <a:bodyPr/>
                    <a:lstStyle/>
                    <a:p>
                      <a:pPr algn="r"/>
                      <a:r>
                        <a:rPr lang="ar-EG" sz="1400" dirty="0"/>
                        <a:t>نأمل أن يتم تنفيذ هذه الخطوات قبل المفاوضات النهائية مع العميل الداخلي أو الخارجي.</a:t>
                      </a:r>
                    </a:p>
                  </a:txBody>
                  <a:tcPr marL="45156" marR="45156" marT="22578" marB="22578" anchor="ctr">
                    <a:lnL>
                      <a:noFill/>
                    </a:lnL>
                    <a:lnR>
                      <a:noFill/>
                    </a:lnR>
                    <a:lnT>
                      <a:noFill/>
                    </a:lnT>
                    <a:lnB>
                      <a:noFill/>
                    </a:lnB>
                    <a:noFill/>
                  </a:tcPr>
                </a:tc>
                <a:extLst>
                  <a:ext uri="{0D108BD9-81ED-4DB2-BD59-A6C34878D82A}">
                    <a16:rowId xmlns:a16="http://schemas.microsoft.com/office/drawing/2014/main" val="688261123"/>
                  </a:ext>
                </a:extLst>
              </a:tr>
              <a:tr h="811589">
                <a:tc>
                  <a:txBody>
                    <a:bodyPr/>
                    <a:lstStyle/>
                    <a:p>
                      <a:r>
                        <a:rPr lang="en-US" sz="1400"/>
                        <a:t>In conclusion, the ideal approach is for the project manager to allow enough time for both the top-down and bottom-up estimates to be worked out so a complete plan based on reliable estimates can be offered to the customer.</a:t>
                      </a:r>
                    </a:p>
                  </a:txBody>
                  <a:tcPr marL="45156" marR="45156" marT="22578" marB="22578" anchor="ctr">
                    <a:lnL>
                      <a:noFill/>
                    </a:lnL>
                    <a:lnR>
                      <a:noFill/>
                    </a:lnR>
                    <a:lnT>
                      <a:noFill/>
                    </a:lnT>
                    <a:lnB>
                      <a:noFill/>
                    </a:lnB>
                    <a:noFill/>
                  </a:tcPr>
                </a:tc>
                <a:tc>
                  <a:txBody>
                    <a:bodyPr/>
                    <a:lstStyle/>
                    <a:p>
                      <a:pPr algn="r"/>
                      <a:r>
                        <a:rPr lang="ar-EG" sz="1400"/>
                        <a:t>في الختام، النهج المثالي هو أن يتيح مدير المشروع وقتًا كافيًا لتطوير التقديرات من الأعلى والأسفل بحيث يتم تقديم خطة كاملة تستند إلى تقديرات موثوقة للعميل.</a:t>
                      </a:r>
                    </a:p>
                  </a:txBody>
                  <a:tcPr marL="45156" marR="45156" marT="22578" marB="22578" anchor="ctr">
                    <a:lnL>
                      <a:noFill/>
                    </a:lnL>
                    <a:lnR>
                      <a:noFill/>
                    </a:lnR>
                    <a:lnT>
                      <a:noFill/>
                    </a:lnT>
                    <a:lnB>
                      <a:noFill/>
                    </a:lnB>
                    <a:noFill/>
                  </a:tcPr>
                </a:tc>
                <a:extLst>
                  <a:ext uri="{0D108BD9-81ED-4DB2-BD59-A6C34878D82A}">
                    <a16:rowId xmlns:a16="http://schemas.microsoft.com/office/drawing/2014/main" val="3386037284"/>
                  </a:ext>
                </a:extLst>
              </a:tr>
              <a:tr h="355070">
                <a:tc>
                  <a:txBody>
                    <a:bodyPr/>
                    <a:lstStyle/>
                    <a:p>
                      <a:r>
                        <a:rPr lang="en-US" sz="1400"/>
                        <a:t>In this way false expectations are minimized for all stakeholders and negotiation is reduced.</a:t>
                      </a:r>
                    </a:p>
                  </a:txBody>
                  <a:tcPr marL="45156" marR="45156" marT="22578" marB="22578" anchor="ctr">
                    <a:lnL>
                      <a:noFill/>
                    </a:lnL>
                    <a:lnR>
                      <a:noFill/>
                    </a:lnR>
                    <a:lnT>
                      <a:noFill/>
                    </a:lnT>
                    <a:lnB>
                      <a:noFill/>
                    </a:lnB>
                    <a:noFill/>
                  </a:tcPr>
                </a:tc>
                <a:tc>
                  <a:txBody>
                    <a:bodyPr/>
                    <a:lstStyle/>
                    <a:p>
                      <a:pPr algn="r"/>
                      <a:r>
                        <a:rPr lang="ar-EG" sz="1400" dirty="0"/>
                        <a:t>بهذه الطريقة يتم تقليل التوقعات الخاطئة لجميع أصحاب المصلحة ويتم تقليل المفاوضات.</a:t>
                      </a:r>
                    </a:p>
                  </a:txBody>
                  <a:tcPr marL="45156" marR="45156" marT="22578" marB="22578" anchor="ctr">
                    <a:lnL>
                      <a:noFill/>
                    </a:lnL>
                    <a:lnR>
                      <a:noFill/>
                    </a:lnR>
                    <a:lnT>
                      <a:noFill/>
                    </a:lnT>
                    <a:lnB>
                      <a:noFill/>
                    </a:lnB>
                    <a:noFill/>
                  </a:tcPr>
                </a:tc>
                <a:extLst>
                  <a:ext uri="{0D108BD9-81ED-4DB2-BD59-A6C34878D82A}">
                    <a16:rowId xmlns:a16="http://schemas.microsoft.com/office/drawing/2014/main" val="615760009"/>
                  </a:ext>
                </a:extLst>
              </a:tr>
            </a:tbl>
          </a:graphicData>
        </a:graphic>
      </p:graphicFrame>
      <p:sp>
        <p:nvSpPr>
          <p:cNvPr id="9" name="Rectangle 1">
            <a:extLst>
              <a:ext uri="{FF2B5EF4-FFF2-40B4-BE49-F238E27FC236}">
                <a16:creationId xmlns:a16="http://schemas.microsoft.com/office/drawing/2014/main" id="{47A9D16E-947E-C793-3103-FEBBA6BD735A}"/>
              </a:ext>
            </a:extLst>
          </p:cNvPr>
          <p:cNvSpPr>
            <a:spLocks noChangeArrowheads="1"/>
          </p:cNvSpPr>
          <p:nvPr/>
        </p:nvSpPr>
        <p:spPr bwMode="auto">
          <a:xfrm>
            <a:off x="3436938" y="11906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3911974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012C9930-423D-CD20-EA28-D09075A64E7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69712" y="13430"/>
            <a:ext cx="1131763" cy="495194"/>
          </a:xfrm>
          <a:prstGeom prst="rect">
            <a:avLst/>
          </a:prstGeom>
        </p:spPr>
      </p:pic>
      <p:graphicFrame>
        <p:nvGraphicFramePr>
          <p:cNvPr id="6" name="Table 5">
            <a:extLst>
              <a:ext uri="{FF2B5EF4-FFF2-40B4-BE49-F238E27FC236}">
                <a16:creationId xmlns:a16="http://schemas.microsoft.com/office/drawing/2014/main" id="{4875DC09-2861-468A-304F-4B8B65842C7B}"/>
              </a:ext>
            </a:extLst>
          </p:cNvPr>
          <p:cNvGraphicFramePr>
            <a:graphicFrameLocks noGrp="1"/>
          </p:cNvGraphicFramePr>
          <p:nvPr>
            <p:extLst>
              <p:ext uri="{D42A27DB-BD31-4B8C-83A1-F6EECF244321}">
                <p14:modId xmlns:p14="http://schemas.microsoft.com/office/powerpoint/2010/main" val="395598610"/>
              </p:ext>
            </p:extLst>
          </p:nvPr>
        </p:nvGraphicFramePr>
        <p:xfrm>
          <a:off x="695325" y="495194"/>
          <a:ext cx="10801350" cy="6101779"/>
        </p:xfrm>
        <a:graphic>
          <a:graphicData uri="http://schemas.openxmlformats.org/drawingml/2006/table">
            <a:tbl>
              <a:tblPr/>
              <a:tblGrid>
                <a:gridCol w="5400675">
                  <a:extLst>
                    <a:ext uri="{9D8B030D-6E8A-4147-A177-3AD203B41FA5}">
                      <a16:colId xmlns:a16="http://schemas.microsoft.com/office/drawing/2014/main" val="2734680210"/>
                    </a:ext>
                  </a:extLst>
                </a:gridCol>
                <a:gridCol w="5400675">
                  <a:extLst>
                    <a:ext uri="{9D8B030D-6E8A-4147-A177-3AD203B41FA5}">
                      <a16:colId xmlns:a16="http://schemas.microsoft.com/office/drawing/2014/main" val="3872024874"/>
                    </a:ext>
                  </a:extLst>
                </a:gridCol>
              </a:tblGrid>
              <a:tr h="460209">
                <a:tc>
                  <a:txBody>
                    <a:bodyPr/>
                    <a:lstStyle/>
                    <a:p>
                      <a:r>
                        <a:rPr lang="en-US" sz="1600" b="1" dirty="0"/>
                        <a:t>Methods for Estimating Project Times and Costs</a:t>
                      </a:r>
                      <a:endParaRPr lang="en-US" sz="1600" dirty="0"/>
                    </a:p>
                  </a:txBody>
                  <a:tcPr marL="55418" marR="55418" marT="27709" marB="27709" anchor="ctr">
                    <a:lnL>
                      <a:noFill/>
                    </a:lnL>
                    <a:lnR>
                      <a:noFill/>
                    </a:lnR>
                    <a:lnT>
                      <a:noFill/>
                    </a:lnT>
                    <a:lnB>
                      <a:noFill/>
                    </a:lnB>
                    <a:noFill/>
                  </a:tcPr>
                </a:tc>
                <a:tc>
                  <a:txBody>
                    <a:bodyPr/>
                    <a:lstStyle/>
                    <a:p>
                      <a:pPr algn="r" rtl="1"/>
                      <a:r>
                        <a:rPr lang="ar-EG" sz="1600" b="1" dirty="0"/>
                        <a:t>طرق تقدير أوقات وتكاليف المشاريع</a:t>
                      </a:r>
                      <a:endParaRPr lang="ar-EG" sz="1600" dirty="0"/>
                    </a:p>
                  </a:txBody>
                  <a:tcPr marL="55418" marR="55418" marT="27709" marB="27709" anchor="ctr">
                    <a:lnL>
                      <a:noFill/>
                    </a:lnL>
                    <a:lnR>
                      <a:noFill/>
                    </a:lnR>
                    <a:lnT>
                      <a:noFill/>
                    </a:lnT>
                    <a:lnB>
                      <a:noFill/>
                    </a:lnB>
                    <a:noFill/>
                  </a:tcPr>
                </a:tc>
                <a:extLst>
                  <a:ext uri="{0D108BD9-81ED-4DB2-BD59-A6C34878D82A}">
                    <a16:rowId xmlns:a16="http://schemas.microsoft.com/office/drawing/2014/main" val="2289582417"/>
                  </a:ext>
                </a:extLst>
              </a:tr>
              <a:tr h="460209">
                <a:tc>
                  <a:txBody>
                    <a:bodyPr/>
                    <a:lstStyle/>
                    <a:p>
                      <a:r>
                        <a:rPr lang="en-US" sz="1600" b="1"/>
                        <a:t>Top-Down Approaches for Estimating Project Times and Costs</a:t>
                      </a:r>
                      <a:endParaRPr lang="en-US" sz="1600"/>
                    </a:p>
                  </a:txBody>
                  <a:tcPr marL="55418" marR="55418" marT="27709" marB="27709" anchor="ctr">
                    <a:lnL>
                      <a:noFill/>
                    </a:lnL>
                    <a:lnR>
                      <a:noFill/>
                    </a:lnR>
                    <a:lnT>
                      <a:noFill/>
                    </a:lnT>
                    <a:lnB>
                      <a:noFill/>
                    </a:lnB>
                    <a:noFill/>
                  </a:tcPr>
                </a:tc>
                <a:tc>
                  <a:txBody>
                    <a:bodyPr/>
                    <a:lstStyle/>
                    <a:p>
                      <a:pPr algn="r" rtl="1"/>
                      <a:r>
                        <a:rPr lang="ar-EG" sz="1600" b="1"/>
                        <a:t>الأساليب العلوية لتقدير أوقات وتكاليف المشاريع</a:t>
                      </a:r>
                      <a:endParaRPr lang="ar-EG" sz="1600"/>
                    </a:p>
                  </a:txBody>
                  <a:tcPr marL="55418" marR="55418" marT="27709" marB="27709" anchor="ctr">
                    <a:lnL>
                      <a:noFill/>
                    </a:lnL>
                    <a:lnR>
                      <a:noFill/>
                    </a:lnR>
                    <a:lnT>
                      <a:noFill/>
                    </a:lnT>
                    <a:lnB>
                      <a:noFill/>
                    </a:lnB>
                    <a:noFill/>
                  </a:tcPr>
                </a:tc>
                <a:extLst>
                  <a:ext uri="{0D108BD9-81ED-4DB2-BD59-A6C34878D82A}">
                    <a16:rowId xmlns:a16="http://schemas.microsoft.com/office/drawing/2014/main" val="3437443440"/>
                  </a:ext>
                </a:extLst>
              </a:tr>
              <a:tr h="1643604">
                <a:tc>
                  <a:txBody>
                    <a:bodyPr/>
                    <a:lstStyle/>
                    <a:p>
                      <a:r>
                        <a:rPr lang="en-US" sz="1600"/>
                        <a:t>At the strategic level, top-down estimating methods are used to evaluate the project proposal. Sometimes much of the information needed to derive accurate time and cost estimates is not available in the initial phase of the project—for example, design is not finalized. In these situations, top-down estimates are used until the tasks in the WBS are clearly defined.</a:t>
                      </a:r>
                    </a:p>
                  </a:txBody>
                  <a:tcPr marL="55418" marR="55418" marT="27709" marB="27709" anchor="ctr">
                    <a:lnL>
                      <a:noFill/>
                    </a:lnL>
                    <a:lnR>
                      <a:noFill/>
                    </a:lnR>
                    <a:lnT>
                      <a:noFill/>
                    </a:lnT>
                    <a:lnB>
                      <a:noFill/>
                    </a:lnB>
                    <a:noFill/>
                  </a:tcPr>
                </a:tc>
                <a:tc>
                  <a:txBody>
                    <a:bodyPr/>
                    <a:lstStyle/>
                    <a:p>
                      <a:pPr algn="r" rtl="1"/>
                      <a:r>
                        <a:rPr lang="ar-EG" sz="1600" dirty="0"/>
                        <a:t>على المستوى الاستراتيجي، تُستخدم أساليب التقدير العلوية لتقييم مقترح المشروع. في بعض الأحيان، لا تكون معظم المعلومات اللازمة لتقديم تقديرات دقيقة للوقت والتكلفة متاحة في المرحلة الأولية من المشروع، مثل عدم الانتهاء من التصميم. في هذه الحالات، تُستخدم التقديرات العلوية حتى يتم تعريف المهام في هيكل تقسيم العمل (</a:t>
                      </a:r>
                      <a:r>
                        <a:rPr lang="en-US" sz="1600" dirty="0"/>
                        <a:t>WBS) </a:t>
                      </a:r>
                      <a:r>
                        <a:rPr lang="ar-EG" sz="1600" dirty="0"/>
                        <a:t>بشكل واضح.</a:t>
                      </a:r>
                    </a:p>
                  </a:txBody>
                  <a:tcPr marL="55418" marR="55418" marT="27709" marB="27709" anchor="ctr">
                    <a:lnL>
                      <a:noFill/>
                    </a:lnL>
                    <a:lnR>
                      <a:noFill/>
                    </a:lnR>
                    <a:lnT>
                      <a:noFill/>
                    </a:lnT>
                    <a:lnB>
                      <a:noFill/>
                    </a:lnB>
                    <a:noFill/>
                  </a:tcPr>
                </a:tc>
                <a:extLst>
                  <a:ext uri="{0D108BD9-81ED-4DB2-BD59-A6C34878D82A}">
                    <a16:rowId xmlns:a16="http://schemas.microsoft.com/office/drawing/2014/main" val="1049071090"/>
                  </a:ext>
                </a:extLst>
              </a:tr>
              <a:tr h="264620">
                <a:tc>
                  <a:txBody>
                    <a:bodyPr/>
                    <a:lstStyle/>
                    <a:p>
                      <a:r>
                        <a:rPr lang="en-US" sz="1600" b="1"/>
                        <a:t>1. Consensus Methods</a:t>
                      </a:r>
                      <a:endParaRPr lang="en-US" sz="1600"/>
                    </a:p>
                  </a:txBody>
                  <a:tcPr marL="55418" marR="55418" marT="27709" marB="27709" anchor="ctr">
                    <a:lnL>
                      <a:noFill/>
                    </a:lnL>
                    <a:lnR>
                      <a:noFill/>
                    </a:lnR>
                    <a:lnT>
                      <a:noFill/>
                    </a:lnT>
                    <a:lnB>
                      <a:noFill/>
                    </a:lnB>
                    <a:noFill/>
                  </a:tcPr>
                </a:tc>
                <a:tc>
                  <a:txBody>
                    <a:bodyPr/>
                    <a:lstStyle/>
                    <a:p>
                      <a:pPr algn="r" rtl="1"/>
                      <a:r>
                        <a:rPr lang="ar-EG" sz="1600" b="1" dirty="0"/>
                        <a:t>1. الطرق الجماعية</a:t>
                      </a:r>
                      <a:endParaRPr lang="ar-EG" sz="1600" dirty="0"/>
                    </a:p>
                  </a:txBody>
                  <a:tcPr marL="55418" marR="55418" marT="27709" marB="27709" anchor="ctr">
                    <a:lnL>
                      <a:noFill/>
                    </a:lnL>
                    <a:lnR>
                      <a:noFill/>
                    </a:lnR>
                    <a:lnT>
                      <a:noFill/>
                    </a:lnT>
                    <a:lnB>
                      <a:noFill/>
                    </a:lnB>
                    <a:noFill/>
                  </a:tcPr>
                </a:tc>
                <a:extLst>
                  <a:ext uri="{0D108BD9-81ED-4DB2-BD59-A6C34878D82A}">
                    <a16:rowId xmlns:a16="http://schemas.microsoft.com/office/drawing/2014/main" val="3734163167"/>
                  </a:ext>
                </a:extLst>
              </a:tr>
              <a:tr h="1643604">
                <a:tc>
                  <a:txBody>
                    <a:bodyPr/>
                    <a:lstStyle/>
                    <a:p>
                      <a:r>
                        <a:rPr lang="en-US" sz="1600"/>
                        <a:t>This method simply uses the pooled experience of senior and/or middle managers to estimate the total project duration and cost. This typically involves a meeting where experts discuss, argue, and ultimately reach a decision as to their best guess estimate. Firms seeking greater rigor will use the Delphi Method to make these macro estimates.</a:t>
                      </a:r>
                    </a:p>
                  </a:txBody>
                  <a:tcPr marL="55418" marR="55418" marT="27709" marB="27709" anchor="ctr">
                    <a:lnL>
                      <a:noFill/>
                    </a:lnL>
                    <a:lnR>
                      <a:noFill/>
                    </a:lnR>
                    <a:lnT>
                      <a:noFill/>
                    </a:lnT>
                    <a:lnB>
                      <a:noFill/>
                    </a:lnB>
                    <a:noFill/>
                  </a:tcPr>
                </a:tc>
                <a:tc>
                  <a:txBody>
                    <a:bodyPr/>
                    <a:lstStyle/>
                    <a:p>
                      <a:pPr algn="r" rtl="1"/>
                      <a:r>
                        <a:rPr lang="ar-EG" sz="1600" dirty="0"/>
                        <a:t>تعتمد هذه الطريقة ببساطة على التجربة المشتركة للمديرين الكبار و/أو المديرين المتوسطين لتقدير إجمالي مدة المشروع وتكلفته. يتضمن ذلك عادةً اجتماعًا يناقش فيه الخبراء ويتجادلون وفي النهاية يتوصلون إلى قرار حول أفضل تقدير ممكن. ستستخدم الشركات التي تسعى إلى دقة أكبر طريقة دلفي لإجراء هذه التقديرات الكبيرة.</a:t>
                      </a:r>
                    </a:p>
                  </a:txBody>
                  <a:tcPr marL="55418" marR="55418" marT="27709" marB="27709" anchor="ctr">
                    <a:lnL>
                      <a:noFill/>
                    </a:lnL>
                    <a:lnR>
                      <a:noFill/>
                    </a:lnR>
                    <a:lnT>
                      <a:noFill/>
                    </a:lnT>
                    <a:lnB>
                      <a:noFill/>
                    </a:lnB>
                    <a:noFill/>
                  </a:tcPr>
                </a:tc>
                <a:extLst>
                  <a:ext uri="{0D108BD9-81ED-4DB2-BD59-A6C34878D82A}">
                    <a16:rowId xmlns:a16="http://schemas.microsoft.com/office/drawing/2014/main" val="775087571"/>
                  </a:ext>
                </a:extLst>
              </a:tr>
              <a:tr h="1051907">
                <a:tc>
                  <a:txBody>
                    <a:bodyPr/>
                    <a:lstStyle/>
                    <a:p>
                      <a:r>
                        <a:rPr lang="en-US" sz="1600" b="1"/>
                        <a:t>The Delphi method</a:t>
                      </a:r>
                      <a:r>
                        <a:rPr lang="en-US" sz="1600"/>
                        <a:t> is a process used to arrive at a group opinion or decision by surveying a panel of experts. Experts respond to several rounds of questionnaires, and the responses are aggregated and shared with the group after each round.</a:t>
                      </a:r>
                    </a:p>
                  </a:txBody>
                  <a:tcPr marL="55418" marR="55418" marT="27709" marB="27709" anchor="ctr">
                    <a:lnL>
                      <a:noFill/>
                    </a:lnL>
                    <a:lnR>
                      <a:noFill/>
                    </a:lnR>
                    <a:lnT>
                      <a:noFill/>
                    </a:lnT>
                    <a:lnB>
                      <a:noFill/>
                    </a:lnB>
                    <a:noFill/>
                  </a:tcPr>
                </a:tc>
                <a:tc>
                  <a:txBody>
                    <a:bodyPr/>
                    <a:lstStyle/>
                    <a:p>
                      <a:pPr algn="r" rtl="1"/>
                      <a:r>
                        <a:rPr lang="ar-EG" sz="1600" b="1" dirty="0"/>
                        <a:t>طريقة دلفي</a:t>
                      </a:r>
                      <a:r>
                        <a:rPr lang="ar-EG" sz="1600" dirty="0"/>
                        <a:t> هي عملية تُستخدم للوصول إلى رأي جماعي أو قرار عن طريق استطلاع آراء لجنة من الخبراء. يجيب الخبراء على عدة جولات من الاستبيانات، ويتم تجميع الردود ومشاركتها مع المجموعة بعد كل جولة.</a:t>
                      </a:r>
                    </a:p>
                  </a:txBody>
                  <a:tcPr marL="55418" marR="55418" marT="27709" marB="27709" anchor="ctr">
                    <a:lnL>
                      <a:noFill/>
                    </a:lnL>
                    <a:lnR>
                      <a:noFill/>
                    </a:lnR>
                    <a:lnT>
                      <a:noFill/>
                    </a:lnT>
                    <a:lnB>
                      <a:noFill/>
                    </a:lnB>
                    <a:noFill/>
                  </a:tcPr>
                </a:tc>
                <a:extLst>
                  <a:ext uri="{0D108BD9-81ED-4DB2-BD59-A6C34878D82A}">
                    <a16:rowId xmlns:a16="http://schemas.microsoft.com/office/drawing/2014/main" val="2043343370"/>
                  </a:ext>
                </a:extLst>
              </a:tr>
            </a:tbl>
          </a:graphicData>
        </a:graphic>
      </p:graphicFrame>
      <p:sp>
        <p:nvSpPr>
          <p:cNvPr id="8" name="Rectangle 1">
            <a:extLst>
              <a:ext uri="{FF2B5EF4-FFF2-40B4-BE49-F238E27FC236}">
                <a16:creationId xmlns:a16="http://schemas.microsoft.com/office/drawing/2014/main" id="{37144FF8-F163-CC17-BE6A-7A7CEA16B18E}"/>
              </a:ext>
            </a:extLst>
          </p:cNvPr>
          <p:cNvSpPr>
            <a:spLocks noChangeArrowheads="1"/>
          </p:cNvSpPr>
          <p:nvPr/>
        </p:nvSpPr>
        <p:spPr bwMode="auto">
          <a:xfrm>
            <a:off x="2832100" y="1200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8589846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78EB397F-2424-F9CD-E5D4-A866A02C3F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28392" y="0"/>
            <a:ext cx="1131763" cy="495194"/>
          </a:xfrm>
          <a:prstGeom prst="rect">
            <a:avLst/>
          </a:prstGeom>
        </p:spPr>
      </p:pic>
      <p:graphicFrame>
        <p:nvGraphicFramePr>
          <p:cNvPr id="3" name="Table 2">
            <a:extLst>
              <a:ext uri="{FF2B5EF4-FFF2-40B4-BE49-F238E27FC236}">
                <a16:creationId xmlns:a16="http://schemas.microsoft.com/office/drawing/2014/main" id="{12AA8131-7CE7-3F5E-835C-EF0D4BEE06C1}"/>
              </a:ext>
            </a:extLst>
          </p:cNvPr>
          <p:cNvGraphicFramePr>
            <a:graphicFrameLocks noGrp="1"/>
          </p:cNvGraphicFramePr>
          <p:nvPr>
            <p:extLst>
              <p:ext uri="{D42A27DB-BD31-4B8C-83A1-F6EECF244321}">
                <p14:modId xmlns:p14="http://schemas.microsoft.com/office/powerpoint/2010/main" val="992570456"/>
              </p:ext>
            </p:extLst>
          </p:nvPr>
        </p:nvGraphicFramePr>
        <p:xfrm>
          <a:off x="634482" y="774442"/>
          <a:ext cx="10879494" cy="5514390"/>
        </p:xfrm>
        <a:graphic>
          <a:graphicData uri="http://schemas.openxmlformats.org/drawingml/2006/table">
            <a:tbl>
              <a:tblPr/>
              <a:tblGrid>
                <a:gridCol w="5439747">
                  <a:extLst>
                    <a:ext uri="{9D8B030D-6E8A-4147-A177-3AD203B41FA5}">
                      <a16:colId xmlns:a16="http://schemas.microsoft.com/office/drawing/2014/main" val="3328365975"/>
                    </a:ext>
                  </a:extLst>
                </a:gridCol>
                <a:gridCol w="5439747">
                  <a:extLst>
                    <a:ext uri="{9D8B030D-6E8A-4147-A177-3AD203B41FA5}">
                      <a16:colId xmlns:a16="http://schemas.microsoft.com/office/drawing/2014/main" val="283309190"/>
                    </a:ext>
                  </a:extLst>
                </a:gridCol>
              </a:tblGrid>
              <a:tr h="373857">
                <a:tc>
                  <a:txBody>
                    <a:bodyPr/>
                    <a:lstStyle/>
                    <a:p>
                      <a:r>
                        <a:rPr lang="en-US" sz="1800" b="1" dirty="0"/>
                        <a:t>2. Ratio Methods</a:t>
                      </a:r>
                      <a:endParaRPr lang="en-US" sz="1800" dirty="0"/>
                    </a:p>
                  </a:txBody>
                  <a:tcPr marL="77410" marR="77410" marT="38705" marB="38705" anchor="ctr">
                    <a:lnL>
                      <a:noFill/>
                    </a:lnL>
                    <a:lnR>
                      <a:noFill/>
                    </a:lnR>
                    <a:lnT>
                      <a:noFill/>
                    </a:lnT>
                    <a:lnB>
                      <a:noFill/>
                    </a:lnB>
                    <a:noFill/>
                  </a:tcPr>
                </a:tc>
                <a:tc>
                  <a:txBody>
                    <a:bodyPr/>
                    <a:lstStyle/>
                    <a:p>
                      <a:pPr algn="r" rtl="1"/>
                      <a:r>
                        <a:rPr lang="ar-EG" sz="1800" b="1" dirty="0"/>
                        <a:t>2. طرق النسب</a:t>
                      </a:r>
                      <a:endParaRPr lang="ar-EG" sz="1800" dirty="0"/>
                    </a:p>
                  </a:txBody>
                  <a:tcPr marL="77410" marR="77410" marT="38705" marB="38705" anchor="ctr">
                    <a:lnL>
                      <a:noFill/>
                    </a:lnL>
                    <a:lnR>
                      <a:noFill/>
                    </a:lnR>
                    <a:lnT>
                      <a:noFill/>
                    </a:lnT>
                    <a:lnB>
                      <a:noFill/>
                    </a:lnB>
                    <a:noFill/>
                  </a:tcPr>
                </a:tc>
                <a:extLst>
                  <a:ext uri="{0D108BD9-81ED-4DB2-BD59-A6C34878D82A}">
                    <a16:rowId xmlns:a16="http://schemas.microsoft.com/office/drawing/2014/main" val="3965185542"/>
                  </a:ext>
                </a:extLst>
              </a:tr>
              <a:tr h="1495427">
                <a:tc>
                  <a:txBody>
                    <a:bodyPr/>
                    <a:lstStyle/>
                    <a:p>
                      <a:r>
                        <a:rPr lang="en-US" sz="1800" dirty="0"/>
                        <a:t>Top-down methods (sometimes called parametric) usually use ratios to estimate project times or costs. Top-down approaches are often used in the concept or “need” phase of a project to get an initial duration and cost estimate for the project.</a:t>
                      </a:r>
                    </a:p>
                  </a:txBody>
                  <a:tcPr marL="77410" marR="77410" marT="38705" marB="38705" anchor="ctr">
                    <a:lnL>
                      <a:noFill/>
                    </a:lnL>
                    <a:lnR>
                      <a:noFill/>
                    </a:lnR>
                    <a:lnT>
                      <a:noFill/>
                    </a:lnT>
                    <a:lnB>
                      <a:noFill/>
                    </a:lnB>
                    <a:noFill/>
                  </a:tcPr>
                </a:tc>
                <a:tc>
                  <a:txBody>
                    <a:bodyPr/>
                    <a:lstStyle/>
                    <a:p>
                      <a:pPr algn="r" rtl="1"/>
                      <a:r>
                        <a:rPr lang="ar-EG" sz="1800" dirty="0"/>
                        <a:t>تستخدم الأساليب العلوية (التي تُعرف أحيانًا بالأساليب </a:t>
                      </a:r>
                      <a:r>
                        <a:rPr lang="ar-EG" sz="1800" dirty="0" err="1"/>
                        <a:t>المعلمية</a:t>
                      </a:r>
                      <a:r>
                        <a:rPr lang="ar-EG" sz="1800" dirty="0"/>
                        <a:t>) عادةً النسب لتقدير أوقات أو تكاليف المشروع. تُستخدم الأساليب العلوية غالبًا في مرحلة المفهوم أو "الحاجة" للمشروع للحصول على تقدير أولي لمدة وتكلفة المشروع.</a:t>
                      </a:r>
                    </a:p>
                  </a:txBody>
                  <a:tcPr marL="77410" marR="77410" marT="38705" marB="38705" anchor="ctr">
                    <a:lnL>
                      <a:noFill/>
                    </a:lnL>
                    <a:lnR>
                      <a:noFill/>
                    </a:lnR>
                    <a:lnT>
                      <a:noFill/>
                    </a:lnT>
                    <a:lnB>
                      <a:noFill/>
                    </a:lnB>
                    <a:noFill/>
                  </a:tcPr>
                </a:tc>
                <a:extLst>
                  <a:ext uri="{0D108BD9-81ED-4DB2-BD59-A6C34878D82A}">
                    <a16:rowId xmlns:a16="http://schemas.microsoft.com/office/drawing/2014/main" val="2685136716"/>
                  </a:ext>
                </a:extLst>
              </a:tr>
              <a:tr h="1495427">
                <a:tc>
                  <a:txBody>
                    <a:bodyPr/>
                    <a:lstStyle/>
                    <a:p>
                      <a:r>
                        <a:rPr lang="en-US" sz="1800"/>
                        <a:t>For example, contractors frequently use the number of square feet to estimate the cost and time to build a house; that is, a house of 2,700 square feet might cost $160 per square foot (2,700 feet × $160 per foot equals $432,000).</a:t>
                      </a:r>
                    </a:p>
                  </a:txBody>
                  <a:tcPr marL="77410" marR="77410" marT="38705" marB="38705" anchor="ctr">
                    <a:lnL>
                      <a:noFill/>
                    </a:lnL>
                    <a:lnR>
                      <a:noFill/>
                    </a:lnR>
                    <a:lnT>
                      <a:noFill/>
                    </a:lnT>
                    <a:lnB>
                      <a:noFill/>
                    </a:lnB>
                    <a:noFill/>
                  </a:tcPr>
                </a:tc>
                <a:tc>
                  <a:txBody>
                    <a:bodyPr/>
                    <a:lstStyle/>
                    <a:p>
                      <a:pPr algn="r" rtl="1"/>
                      <a:r>
                        <a:rPr lang="ar-EG" sz="1800" dirty="0"/>
                        <a:t>على سبيل المثال، يستخدم المقاولون عادةً عدد الأقدام المربعة لتقدير تكلفة ووقت بناء منزل؛ أي أن منزلًا مساحته 2700 قدم مربع قد يكلف 160 دولارًا لكل قدم مربع (2700 قدم × 160 دولارًا للقدم = 432,000 دولار).</a:t>
                      </a:r>
                    </a:p>
                  </a:txBody>
                  <a:tcPr marL="77410" marR="77410" marT="38705" marB="38705" anchor="ctr">
                    <a:lnL>
                      <a:noFill/>
                    </a:lnL>
                    <a:lnR>
                      <a:noFill/>
                    </a:lnR>
                    <a:lnT>
                      <a:noFill/>
                    </a:lnT>
                    <a:lnB>
                      <a:noFill/>
                    </a:lnB>
                    <a:noFill/>
                  </a:tcPr>
                </a:tc>
                <a:extLst>
                  <a:ext uri="{0D108BD9-81ED-4DB2-BD59-A6C34878D82A}">
                    <a16:rowId xmlns:a16="http://schemas.microsoft.com/office/drawing/2014/main" val="280795376"/>
                  </a:ext>
                </a:extLst>
              </a:tr>
              <a:tr h="934643">
                <a:tc>
                  <a:txBody>
                    <a:bodyPr/>
                    <a:lstStyle/>
                    <a:p>
                      <a:r>
                        <a:rPr lang="en-US" sz="1800"/>
                        <a:t>Likewise, knowing the square feet and dollars per square foot, experience suggests it should take approximately 100 days to complete.</a:t>
                      </a:r>
                    </a:p>
                  </a:txBody>
                  <a:tcPr marL="77410" marR="77410" marT="38705" marB="38705" anchor="ctr">
                    <a:lnL>
                      <a:noFill/>
                    </a:lnL>
                    <a:lnR>
                      <a:noFill/>
                    </a:lnR>
                    <a:lnT>
                      <a:noFill/>
                    </a:lnT>
                    <a:lnB>
                      <a:noFill/>
                    </a:lnB>
                    <a:noFill/>
                  </a:tcPr>
                </a:tc>
                <a:tc>
                  <a:txBody>
                    <a:bodyPr/>
                    <a:lstStyle/>
                    <a:p>
                      <a:pPr algn="r" rtl="1"/>
                      <a:r>
                        <a:rPr lang="ar-EG" sz="1800" dirty="0"/>
                        <a:t>وبالمثل، تشير الخبرة إلى أنه بمعرفة عدد الأقدام المربعة وتكلفة القدم المربع بالدولار، سيستغرق إكمال المشروع حوالي 100 يوم.</a:t>
                      </a:r>
                    </a:p>
                  </a:txBody>
                  <a:tcPr marL="77410" marR="77410" marT="38705" marB="38705" anchor="ctr">
                    <a:lnL>
                      <a:noFill/>
                    </a:lnL>
                    <a:lnR>
                      <a:noFill/>
                    </a:lnR>
                    <a:lnT>
                      <a:noFill/>
                    </a:lnT>
                    <a:lnB>
                      <a:noFill/>
                    </a:lnB>
                    <a:noFill/>
                  </a:tcPr>
                </a:tc>
                <a:extLst>
                  <a:ext uri="{0D108BD9-81ED-4DB2-BD59-A6C34878D82A}">
                    <a16:rowId xmlns:a16="http://schemas.microsoft.com/office/drawing/2014/main" val="1177538265"/>
                  </a:ext>
                </a:extLst>
              </a:tr>
              <a:tr h="1215036">
                <a:tc>
                  <a:txBody>
                    <a:bodyPr/>
                    <a:lstStyle/>
                    <a:p>
                      <a:r>
                        <a:rPr lang="en-US" sz="1800"/>
                        <a:t>Two other common examples of top-down cost estimates are the cost for a new plant estimated by capacity size, or a software product estimated by features and complexity.</a:t>
                      </a:r>
                    </a:p>
                  </a:txBody>
                  <a:tcPr marL="77410" marR="77410" marT="38705" marB="38705" anchor="ctr">
                    <a:lnL>
                      <a:noFill/>
                    </a:lnL>
                    <a:lnR>
                      <a:noFill/>
                    </a:lnR>
                    <a:lnT>
                      <a:noFill/>
                    </a:lnT>
                    <a:lnB>
                      <a:noFill/>
                    </a:lnB>
                    <a:noFill/>
                  </a:tcPr>
                </a:tc>
                <a:tc>
                  <a:txBody>
                    <a:bodyPr/>
                    <a:lstStyle/>
                    <a:p>
                      <a:pPr algn="r" rtl="1"/>
                      <a:r>
                        <a:rPr lang="ar-EG" sz="1800" dirty="0"/>
                        <a:t>مثالان آخران شائعان للتقديرات العلوية للتكاليف هما تكلفة مصنع جديد تُقدر بحجم السعة، أو منتج برمجي يُقدر بناءً على الميزات والتعقيد.</a:t>
                      </a:r>
                    </a:p>
                  </a:txBody>
                  <a:tcPr marL="77410" marR="77410" marT="38705" marB="38705" anchor="ctr">
                    <a:lnL>
                      <a:noFill/>
                    </a:lnL>
                    <a:lnR>
                      <a:noFill/>
                    </a:lnR>
                    <a:lnT>
                      <a:noFill/>
                    </a:lnT>
                    <a:lnB>
                      <a:noFill/>
                    </a:lnB>
                    <a:noFill/>
                  </a:tcPr>
                </a:tc>
                <a:extLst>
                  <a:ext uri="{0D108BD9-81ED-4DB2-BD59-A6C34878D82A}">
                    <a16:rowId xmlns:a16="http://schemas.microsoft.com/office/drawing/2014/main" val="2488725400"/>
                  </a:ext>
                </a:extLst>
              </a:tr>
            </a:tbl>
          </a:graphicData>
        </a:graphic>
      </p:graphicFrame>
      <p:sp>
        <p:nvSpPr>
          <p:cNvPr id="4" name="Rectangle 1">
            <a:extLst>
              <a:ext uri="{FF2B5EF4-FFF2-40B4-BE49-F238E27FC236}">
                <a16:creationId xmlns:a16="http://schemas.microsoft.com/office/drawing/2014/main" id="{07D3016A-9FDD-57F5-A2AA-A8DAA353B0ED}"/>
              </a:ext>
            </a:extLst>
          </p:cNvPr>
          <p:cNvSpPr>
            <a:spLocks noChangeArrowheads="1"/>
          </p:cNvSpPr>
          <p:nvPr/>
        </p:nvSpPr>
        <p:spPr bwMode="auto">
          <a:xfrm>
            <a:off x="1536700" y="1219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6413580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533712BE-7BBE-2B07-6EAA-8C390085C93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9731" y="-42051"/>
            <a:ext cx="1131763" cy="615820"/>
          </a:xfrm>
          <a:prstGeom prst="rect">
            <a:avLst/>
          </a:prstGeom>
        </p:spPr>
      </p:pic>
      <p:graphicFrame>
        <p:nvGraphicFramePr>
          <p:cNvPr id="3" name="Table 2">
            <a:extLst>
              <a:ext uri="{FF2B5EF4-FFF2-40B4-BE49-F238E27FC236}">
                <a16:creationId xmlns:a16="http://schemas.microsoft.com/office/drawing/2014/main" id="{220BCEEF-53E6-C0B9-2804-BF3626A40307}"/>
              </a:ext>
            </a:extLst>
          </p:cNvPr>
          <p:cNvGraphicFramePr>
            <a:graphicFrameLocks noGrp="1"/>
          </p:cNvGraphicFramePr>
          <p:nvPr>
            <p:extLst>
              <p:ext uri="{D42A27DB-BD31-4B8C-83A1-F6EECF244321}">
                <p14:modId xmlns:p14="http://schemas.microsoft.com/office/powerpoint/2010/main" val="3971243228"/>
              </p:ext>
            </p:extLst>
          </p:nvPr>
        </p:nvGraphicFramePr>
        <p:xfrm>
          <a:off x="877078" y="550507"/>
          <a:ext cx="10608906" cy="6098600"/>
        </p:xfrm>
        <a:graphic>
          <a:graphicData uri="http://schemas.openxmlformats.org/drawingml/2006/table">
            <a:tbl>
              <a:tblPr/>
              <a:tblGrid>
                <a:gridCol w="5304453">
                  <a:extLst>
                    <a:ext uri="{9D8B030D-6E8A-4147-A177-3AD203B41FA5}">
                      <a16:colId xmlns:a16="http://schemas.microsoft.com/office/drawing/2014/main" val="4177532504"/>
                    </a:ext>
                  </a:extLst>
                </a:gridCol>
                <a:gridCol w="5304453">
                  <a:extLst>
                    <a:ext uri="{9D8B030D-6E8A-4147-A177-3AD203B41FA5}">
                      <a16:colId xmlns:a16="http://schemas.microsoft.com/office/drawing/2014/main" val="932893369"/>
                    </a:ext>
                  </a:extLst>
                </a:gridCol>
              </a:tblGrid>
              <a:tr h="208499">
                <a:tc>
                  <a:txBody>
                    <a:bodyPr/>
                    <a:lstStyle/>
                    <a:p>
                      <a:r>
                        <a:rPr lang="en-US" sz="1400" b="1" dirty="0"/>
                        <a:t>3. Apportion Methods</a:t>
                      </a:r>
                      <a:endParaRPr lang="en-US" sz="1400" dirty="0"/>
                    </a:p>
                  </a:txBody>
                  <a:tcPr marL="45578" marR="45578" marT="22789" marB="22789" anchor="ctr">
                    <a:lnL>
                      <a:noFill/>
                    </a:lnL>
                    <a:lnR>
                      <a:noFill/>
                    </a:lnR>
                    <a:lnT>
                      <a:noFill/>
                    </a:lnT>
                    <a:lnB>
                      <a:noFill/>
                    </a:lnB>
                    <a:noFill/>
                  </a:tcPr>
                </a:tc>
                <a:tc>
                  <a:txBody>
                    <a:bodyPr/>
                    <a:lstStyle/>
                    <a:p>
                      <a:pPr algn="r"/>
                      <a:r>
                        <a:rPr lang="ar-EG" sz="1400" b="1" dirty="0"/>
                        <a:t>3. طريقة التقسيم</a:t>
                      </a:r>
                      <a:endParaRPr lang="ar-EG" sz="1400" dirty="0"/>
                    </a:p>
                  </a:txBody>
                  <a:tcPr marL="45578" marR="45578" marT="22789" marB="22789" anchor="ctr">
                    <a:lnL>
                      <a:noFill/>
                    </a:lnL>
                    <a:lnR>
                      <a:noFill/>
                    </a:lnR>
                    <a:lnT>
                      <a:noFill/>
                    </a:lnT>
                    <a:lnB>
                      <a:noFill/>
                    </a:lnB>
                    <a:noFill/>
                  </a:tcPr>
                </a:tc>
                <a:extLst>
                  <a:ext uri="{0D108BD9-81ED-4DB2-BD59-A6C34878D82A}">
                    <a16:rowId xmlns:a16="http://schemas.microsoft.com/office/drawing/2014/main" val="744468548"/>
                  </a:ext>
                </a:extLst>
              </a:tr>
              <a:tr h="520028">
                <a:tc>
                  <a:txBody>
                    <a:bodyPr/>
                    <a:lstStyle/>
                    <a:p>
                      <a:r>
                        <a:rPr lang="en-US" sz="1400"/>
                        <a:t>This method is an extension to the ratio method. Apportionment is used when projects closely follow past projects in features and costs.</a:t>
                      </a:r>
                    </a:p>
                  </a:txBody>
                  <a:tcPr marL="45578" marR="45578" marT="22789" marB="22789" anchor="ctr">
                    <a:lnL>
                      <a:noFill/>
                    </a:lnL>
                    <a:lnR>
                      <a:noFill/>
                    </a:lnR>
                    <a:lnT>
                      <a:noFill/>
                    </a:lnT>
                    <a:lnB>
                      <a:noFill/>
                    </a:lnB>
                    <a:noFill/>
                  </a:tcPr>
                </a:tc>
                <a:tc>
                  <a:txBody>
                    <a:bodyPr/>
                    <a:lstStyle/>
                    <a:p>
                      <a:pPr algn="r"/>
                      <a:r>
                        <a:rPr lang="ar-EG" sz="1400" dirty="0"/>
                        <a:t>هذه الطريقة هي امتداد لطريقة النسبة. تُستخدم طريقة التقسيم عندما تتبع المشاريع عن كثب المشاريع السابقة من حيث الميزات والتكاليف.</a:t>
                      </a:r>
                    </a:p>
                  </a:txBody>
                  <a:tcPr marL="45578" marR="45578" marT="22789" marB="22789" anchor="ctr">
                    <a:lnL>
                      <a:noFill/>
                    </a:lnL>
                    <a:lnR>
                      <a:noFill/>
                    </a:lnR>
                    <a:lnT>
                      <a:noFill/>
                    </a:lnT>
                    <a:lnB>
                      <a:noFill/>
                    </a:lnB>
                    <a:noFill/>
                  </a:tcPr>
                </a:tc>
                <a:extLst>
                  <a:ext uri="{0D108BD9-81ED-4DB2-BD59-A6C34878D82A}">
                    <a16:rowId xmlns:a16="http://schemas.microsoft.com/office/drawing/2014/main" val="1892822217"/>
                  </a:ext>
                </a:extLst>
              </a:tr>
              <a:tr h="832044">
                <a:tc>
                  <a:txBody>
                    <a:bodyPr/>
                    <a:lstStyle/>
                    <a:p>
                      <a:r>
                        <a:rPr lang="en-US" sz="1400"/>
                        <a:t>Given good historical data, estimates can be made quickly with little effort and reasonable accuracy. This method is very common in projects that are relatively standard but have some small variation or customization.</a:t>
                      </a:r>
                    </a:p>
                  </a:txBody>
                  <a:tcPr marL="45578" marR="45578" marT="22789" marB="22789" anchor="ctr">
                    <a:lnL>
                      <a:noFill/>
                    </a:lnL>
                    <a:lnR>
                      <a:noFill/>
                    </a:lnR>
                    <a:lnT>
                      <a:noFill/>
                    </a:lnT>
                    <a:lnB>
                      <a:noFill/>
                    </a:lnB>
                    <a:noFill/>
                  </a:tcPr>
                </a:tc>
                <a:tc>
                  <a:txBody>
                    <a:bodyPr/>
                    <a:lstStyle/>
                    <a:p>
                      <a:pPr algn="r"/>
                      <a:r>
                        <a:rPr lang="ar-EG" sz="1400"/>
                        <a:t>مع توفر بيانات تاريخية جيدة، يمكن إجراء التقديرات بسرعة وبجهد قليل وبدقة معقولة. هذه الطريقة شائعة جدًا في المشاريع القياسية نسبيًا التي تحتوي على بعض التعديلات أو الاختلافات الصغيرة.</a:t>
                      </a:r>
                    </a:p>
                  </a:txBody>
                  <a:tcPr marL="45578" marR="45578" marT="22789" marB="22789" anchor="ctr">
                    <a:lnL>
                      <a:noFill/>
                    </a:lnL>
                    <a:lnR>
                      <a:noFill/>
                    </a:lnR>
                    <a:lnT>
                      <a:noFill/>
                    </a:lnT>
                    <a:lnB>
                      <a:noFill/>
                    </a:lnB>
                    <a:noFill/>
                  </a:tcPr>
                </a:tc>
                <a:extLst>
                  <a:ext uri="{0D108BD9-81ED-4DB2-BD59-A6C34878D82A}">
                    <a16:rowId xmlns:a16="http://schemas.microsoft.com/office/drawing/2014/main" val="3777615502"/>
                  </a:ext>
                </a:extLst>
              </a:tr>
              <a:tr h="364019">
                <a:tc>
                  <a:txBody>
                    <a:bodyPr/>
                    <a:lstStyle/>
                    <a:p>
                      <a:r>
                        <a:rPr lang="en-US" sz="1400"/>
                        <a:t>Anyone who has borrowed money from a bank to build a house has been exposed to this process.</a:t>
                      </a:r>
                    </a:p>
                  </a:txBody>
                  <a:tcPr marL="45578" marR="45578" marT="22789" marB="22789" anchor="ctr">
                    <a:lnL>
                      <a:noFill/>
                    </a:lnL>
                    <a:lnR>
                      <a:noFill/>
                    </a:lnR>
                    <a:lnT>
                      <a:noFill/>
                    </a:lnT>
                    <a:lnB>
                      <a:noFill/>
                    </a:lnB>
                    <a:noFill/>
                  </a:tcPr>
                </a:tc>
                <a:tc>
                  <a:txBody>
                    <a:bodyPr/>
                    <a:lstStyle/>
                    <a:p>
                      <a:pPr algn="r"/>
                      <a:r>
                        <a:rPr lang="ar-EG" sz="1400" dirty="0"/>
                        <a:t>أي شخص اقترض أموالًا من بنك لبناء منزل مر بهذه العملية.</a:t>
                      </a:r>
                    </a:p>
                  </a:txBody>
                  <a:tcPr marL="45578" marR="45578" marT="22789" marB="22789" anchor="ctr">
                    <a:lnL>
                      <a:noFill/>
                    </a:lnL>
                    <a:lnR>
                      <a:noFill/>
                    </a:lnR>
                    <a:lnT>
                      <a:noFill/>
                    </a:lnT>
                    <a:lnB>
                      <a:noFill/>
                    </a:lnB>
                    <a:noFill/>
                  </a:tcPr>
                </a:tc>
                <a:extLst>
                  <a:ext uri="{0D108BD9-81ED-4DB2-BD59-A6C34878D82A}">
                    <a16:rowId xmlns:a16="http://schemas.microsoft.com/office/drawing/2014/main" val="2909774306"/>
                  </a:ext>
                </a:extLst>
              </a:tr>
              <a:tr h="676035">
                <a:tc>
                  <a:txBody>
                    <a:bodyPr/>
                    <a:lstStyle/>
                    <a:p>
                      <a:r>
                        <a:rPr lang="en-US" sz="1400"/>
                        <a:t>Given an estimated total cost for the house, banks and the FHA (Federal Housing Authority) authorize pay to the contractor by completion of specific segments of the house.</a:t>
                      </a:r>
                    </a:p>
                  </a:txBody>
                  <a:tcPr marL="45578" marR="45578" marT="22789" marB="22789" anchor="ctr">
                    <a:lnL>
                      <a:noFill/>
                    </a:lnL>
                    <a:lnR>
                      <a:noFill/>
                    </a:lnR>
                    <a:lnT>
                      <a:noFill/>
                    </a:lnT>
                    <a:lnB>
                      <a:noFill/>
                    </a:lnB>
                    <a:noFill/>
                  </a:tcPr>
                </a:tc>
                <a:tc>
                  <a:txBody>
                    <a:bodyPr/>
                    <a:lstStyle/>
                    <a:p>
                      <a:pPr algn="r"/>
                      <a:r>
                        <a:rPr lang="ar-EG" sz="1400"/>
                        <a:t>بالنظر إلى التكلفة الإجمالية المقدرة للمنزل، تسمح البنوك وهيئة الإسكان الفيدرالية بالدفع للمقاول عند اكتمال أجزاء معينة من المنزل.</a:t>
                      </a:r>
                    </a:p>
                  </a:txBody>
                  <a:tcPr marL="45578" marR="45578" marT="22789" marB="22789" anchor="ctr">
                    <a:lnL>
                      <a:noFill/>
                    </a:lnL>
                    <a:lnR>
                      <a:noFill/>
                    </a:lnR>
                    <a:lnT>
                      <a:noFill/>
                    </a:lnT>
                    <a:lnB>
                      <a:noFill/>
                    </a:lnB>
                    <a:noFill/>
                  </a:tcPr>
                </a:tc>
                <a:extLst>
                  <a:ext uri="{0D108BD9-81ED-4DB2-BD59-A6C34878D82A}">
                    <a16:rowId xmlns:a16="http://schemas.microsoft.com/office/drawing/2014/main" val="3459653766"/>
                  </a:ext>
                </a:extLst>
              </a:tr>
              <a:tr h="676035">
                <a:tc>
                  <a:txBody>
                    <a:bodyPr/>
                    <a:lstStyle/>
                    <a:p>
                      <a:r>
                        <a:rPr lang="en-US" sz="1400"/>
                        <a:t>For example, foundation might represent 3 percent of the total loan, framing 25 percent, electric, plumbing and heating 15 percent, etc. Payments are made as these items are completed.</a:t>
                      </a:r>
                    </a:p>
                  </a:txBody>
                  <a:tcPr marL="45578" marR="45578" marT="22789" marB="22789" anchor="ctr">
                    <a:lnL>
                      <a:noFill/>
                    </a:lnL>
                    <a:lnR>
                      <a:noFill/>
                    </a:lnR>
                    <a:lnT>
                      <a:noFill/>
                    </a:lnT>
                    <a:lnB>
                      <a:noFill/>
                    </a:lnB>
                    <a:noFill/>
                  </a:tcPr>
                </a:tc>
                <a:tc>
                  <a:txBody>
                    <a:bodyPr/>
                    <a:lstStyle/>
                    <a:p>
                      <a:pPr algn="r"/>
                      <a:r>
                        <a:rPr lang="ar-EG" sz="1400"/>
                        <a:t>على سبيل المثال، قد تمثل الأساسات 3٪ من إجمالي القرض، والإطارات 25٪، والكهرباء والسباكة والتدفئة 15٪، وما إلى ذلك. يتم الدفع عند الانتهاء من هذه العناصر.</a:t>
                      </a:r>
                    </a:p>
                  </a:txBody>
                  <a:tcPr marL="45578" marR="45578" marT="22789" marB="22789" anchor="ctr">
                    <a:lnL>
                      <a:noFill/>
                    </a:lnL>
                    <a:lnR>
                      <a:noFill/>
                    </a:lnR>
                    <a:lnT>
                      <a:noFill/>
                    </a:lnT>
                    <a:lnB>
                      <a:noFill/>
                    </a:lnB>
                    <a:noFill/>
                  </a:tcPr>
                </a:tc>
                <a:extLst>
                  <a:ext uri="{0D108BD9-81ED-4DB2-BD59-A6C34878D82A}">
                    <a16:rowId xmlns:a16="http://schemas.microsoft.com/office/drawing/2014/main" val="3575348956"/>
                  </a:ext>
                </a:extLst>
              </a:tr>
              <a:tr h="520028">
                <a:tc>
                  <a:txBody>
                    <a:bodyPr/>
                    <a:lstStyle/>
                    <a:p>
                      <a:r>
                        <a:rPr lang="en-US" sz="1400"/>
                        <a:t>An analogous process is used by some companies that apportion costs to deliverables in the WBS—given average cost percentages from past projects.</a:t>
                      </a:r>
                    </a:p>
                  </a:txBody>
                  <a:tcPr marL="45578" marR="45578" marT="22789" marB="22789" anchor="ctr">
                    <a:lnL>
                      <a:noFill/>
                    </a:lnL>
                    <a:lnR>
                      <a:noFill/>
                    </a:lnR>
                    <a:lnT>
                      <a:noFill/>
                    </a:lnT>
                    <a:lnB>
                      <a:noFill/>
                    </a:lnB>
                    <a:noFill/>
                  </a:tcPr>
                </a:tc>
                <a:tc>
                  <a:txBody>
                    <a:bodyPr/>
                    <a:lstStyle/>
                    <a:p>
                      <a:pPr algn="r"/>
                      <a:r>
                        <a:rPr lang="ar-EG" sz="1400"/>
                        <a:t>تستخدم بعض الشركات عملية مماثلة لتقسيم التكاليف على المخرجات في هيكل تقسيم العمل (</a:t>
                      </a:r>
                      <a:r>
                        <a:rPr lang="en-US" sz="1400"/>
                        <a:t>WBS) </a:t>
                      </a:r>
                      <a:r>
                        <a:rPr lang="ar-EG" sz="1400"/>
                        <a:t>بناءً على نسب التكلفة المتوسطة من المشاريع السابقة.</a:t>
                      </a:r>
                    </a:p>
                  </a:txBody>
                  <a:tcPr marL="45578" marR="45578" marT="22789" marB="22789" anchor="ctr">
                    <a:lnL>
                      <a:noFill/>
                    </a:lnL>
                    <a:lnR>
                      <a:noFill/>
                    </a:lnR>
                    <a:lnT>
                      <a:noFill/>
                    </a:lnT>
                    <a:lnB>
                      <a:noFill/>
                    </a:lnB>
                    <a:noFill/>
                  </a:tcPr>
                </a:tc>
                <a:extLst>
                  <a:ext uri="{0D108BD9-81ED-4DB2-BD59-A6C34878D82A}">
                    <a16:rowId xmlns:a16="http://schemas.microsoft.com/office/drawing/2014/main" val="3516673671"/>
                  </a:ext>
                </a:extLst>
              </a:tr>
              <a:tr h="520028">
                <a:tc>
                  <a:txBody>
                    <a:bodyPr/>
                    <a:lstStyle/>
                    <a:p>
                      <a:r>
                        <a:rPr lang="en-US" sz="1400"/>
                        <a:t>Assuming the total project cost is estimated, using a top-down estimate, to be $500,000, the costs are apportioned as a percentage of the total cost.</a:t>
                      </a:r>
                    </a:p>
                  </a:txBody>
                  <a:tcPr marL="45578" marR="45578" marT="22789" marB="22789" anchor="ctr">
                    <a:lnL>
                      <a:noFill/>
                    </a:lnL>
                    <a:lnR>
                      <a:noFill/>
                    </a:lnR>
                    <a:lnT>
                      <a:noFill/>
                    </a:lnT>
                    <a:lnB>
                      <a:noFill/>
                    </a:lnB>
                    <a:noFill/>
                  </a:tcPr>
                </a:tc>
                <a:tc>
                  <a:txBody>
                    <a:bodyPr/>
                    <a:lstStyle/>
                    <a:p>
                      <a:pPr algn="r"/>
                      <a:r>
                        <a:rPr lang="ar-EG" sz="1400"/>
                        <a:t>على افتراض أن التكلفة الإجمالية للمشروع مقدرة باستخدام تقدير علوي لتكون 500,000 دولار، يتم تقسيم التكاليف كنسبة مئوية من التكلفة الإجمالية.</a:t>
                      </a:r>
                    </a:p>
                  </a:txBody>
                  <a:tcPr marL="45578" marR="45578" marT="22789" marB="22789" anchor="ctr">
                    <a:lnL>
                      <a:noFill/>
                    </a:lnL>
                    <a:lnR>
                      <a:noFill/>
                    </a:lnR>
                    <a:lnT>
                      <a:noFill/>
                    </a:lnT>
                    <a:lnB>
                      <a:noFill/>
                    </a:lnB>
                    <a:noFill/>
                  </a:tcPr>
                </a:tc>
                <a:extLst>
                  <a:ext uri="{0D108BD9-81ED-4DB2-BD59-A6C34878D82A}">
                    <a16:rowId xmlns:a16="http://schemas.microsoft.com/office/drawing/2014/main" val="188844083"/>
                  </a:ext>
                </a:extLst>
              </a:tr>
              <a:tr h="520028">
                <a:tc>
                  <a:txBody>
                    <a:bodyPr/>
                    <a:lstStyle/>
                    <a:p>
                      <a:r>
                        <a:rPr lang="en-US" sz="1400"/>
                        <a:t>For example, the costs apportioned to the “Document” deliverable are 5 percent of the total, or $25,000.</a:t>
                      </a:r>
                    </a:p>
                  </a:txBody>
                  <a:tcPr marL="45578" marR="45578" marT="22789" marB="22789" anchor="ctr">
                    <a:lnL>
                      <a:noFill/>
                    </a:lnL>
                    <a:lnR>
                      <a:noFill/>
                    </a:lnR>
                    <a:lnT>
                      <a:noFill/>
                    </a:lnT>
                    <a:lnB>
                      <a:noFill/>
                    </a:lnB>
                    <a:noFill/>
                  </a:tcPr>
                </a:tc>
                <a:tc>
                  <a:txBody>
                    <a:bodyPr/>
                    <a:lstStyle/>
                    <a:p>
                      <a:pPr algn="r"/>
                      <a:r>
                        <a:rPr lang="ar-EG" sz="1400"/>
                        <a:t>على سبيل المثال، التكاليف المخصصة للمخرجات "المستند" هي 5٪ من الإجمالي، أو 25,000 دولار.</a:t>
                      </a:r>
                    </a:p>
                  </a:txBody>
                  <a:tcPr marL="45578" marR="45578" marT="22789" marB="22789" anchor="ctr">
                    <a:lnL>
                      <a:noFill/>
                    </a:lnL>
                    <a:lnR>
                      <a:noFill/>
                    </a:lnR>
                    <a:lnT>
                      <a:noFill/>
                    </a:lnT>
                    <a:lnB>
                      <a:noFill/>
                    </a:lnB>
                    <a:noFill/>
                  </a:tcPr>
                </a:tc>
                <a:extLst>
                  <a:ext uri="{0D108BD9-81ED-4DB2-BD59-A6C34878D82A}">
                    <a16:rowId xmlns:a16="http://schemas.microsoft.com/office/drawing/2014/main" val="977645041"/>
                  </a:ext>
                </a:extLst>
              </a:tr>
              <a:tr h="520028">
                <a:tc>
                  <a:txBody>
                    <a:bodyPr/>
                    <a:lstStyle/>
                    <a:p>
                      <a:r>
                        <a:rPr lang="en-US" sz="1400" dirty="0"/>
                        <a:t>The sub deliverables “Doc-1 and Doc-2” are allocated 2 and 3 percent of the total—$10,000 and $15,000, respectively.</a:t>
                      </a:r>
                    </a:p>
                  </a:txBody>
                  <a:tcPr marL="45578" marR="45578" marT="22789" marB="22789" anchor="ctr">
                    <a:lnL>
                      <a:noFill/>
                    </a:lnL>
                    <a:lnR>
                      <a:noFill/>
                    </a:lnR>
                    <a:lnT>
                      <a:noFill/>
                    </a:lnT>
                    <a:lnB>
                      <a:noFill/>
                    </a:lnB>
                    <a:noFill/>
                  </a:tcPr>
                </a:tc>
                <a:tc>
                  <a:txBody>
                    <a:bodyPr/>
                    <a:lstStyle/>
                    <a:p>
                      <a:pPr algn="r"/>
                      <a:r>
                        <a:rPr lang="ar-EG" sz="1400" dirty="0"/>
                        <a:t>المخرجات الفرعية "المستند 1 والمستند 2" مخصص لها 2٪ و3٪ من الإجمالي، أي 10,000 دولار و15,000 دولار على التوالي.</a:t>
                      </a:r>
                    </a:p>
                  </a:txBody>
                  <a:tcPr marL="45578" marR="45578" marT="22789" marB="22789" anchor="ctr">
                    <a:lnL>
                      <a:noFill/>
                    </a:lnL>
                    <a:lnR>
                      <a:noFill/>
                    </a:lnR>
                    <a:lnT>
                      <a:noFill/>
                    </a:lnT>
                    <a:lnB>
                      <a:noFill/>
                    </a:lnB>
                    <a:noFill/>
                  </a:tcPr>
                </a:tc>
                <a:extLst>
                  <a:ext uri="{0D108BD9-81ED-4DB2-BD59-A6C34878D82A}">
                    <a16:rowId xmlns:a16="http://schemas.microsoft.com/office/drawing/2014/main" val="3125208791"/>
                  </a:ext>
                </a:extLst>
              </a:tr>
            </a:tbl>
          </a:graphicData>
        </a:graphic>
      </p:graphicFrame>
      <p:sp>
        <p:nvSpPr>
          <p:cNvPr id="4" name="Rectangle 1">
            <a:extLst>
              <a:ext uri="{FF2B5EF4-FFF2-40B4-BE49-F238E27FC236}">
                <a16:creationId xmlns:a16="http://schemas.microsoft.com/office/drawing/2014/main" id="{A630EF86-5A56-0385-CBC1-3CBB1DC62304}"/>
              </a:ext>
            </a:extLst>
          </p:cNvPr>
          <p:cNvSpPr>
            <a:spLocks noChangeArrowheads="1"/>
          </p:cNvSpPr>
          <p:nvPr/>
        </p:nvSpPr>
        <p:spPr bwMode="auto">
          <a:xfrm>
            <a:off x="3411538" y="12128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1158010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EFECDE2-4E49-40CC-B22A-DA9AADCA3C7A}"/>
              </a:ext>
            </a:extLst>
          </p:cNvPr>
          <p:cNvPicPr>
            <a:picLocks noChangeAspect="1"/>
          </p:cNvPicPr>
          <p:nvPr/>
        </p:nvPicPr>
        <p:blipFill>
          <a:blip r:embed="rId3"/>
          <a:stretch>
            <a:fillRect/>
          </a:stretch>
        </p:blipFill>
        <p:spPr>
          <a:xfrm>
            <a:off x="1079500" y="1193800"/>
            <a:ext cx="9702800" cy="5067300"/>
          </a:xfrm>
          <a:prstGeom prst="rect">
            <a:avLst/>
          </a:prstGeom>
        </p:spPr>
      </p:pic>
      <p:pic>
        <p:nvPicPr>
          <p:cNvPr id="4" name="Picture 3">
            <a:extLst>
              <a:ext uri="{FF2B5EF4-FFF2-40B4-BE49-F238E27FC236}">
                <a16:creationId xmlns:a16="http://schemas.microsoft.com/office/drawing/2014/main" id="{0A446411-93C4-4514-AFE6-033EAFF787FE}"/>
              </a:ext>
            </a:extLst>
          </p:cNvPr>
          <p:cNvPicPr>
            <a:picLocks noChangeAspect="1"/>
          </p:cNvPicPr>
          <p:nvPr/>
        </p:nvPicPr>
        <p:blipFill>
          <a:blip r:embed="rId4"/>
          <a:stretch>
            <a:fillRect/>
          </a:stretch>
        </p:blipFill>
        <p:spPr>
          <a:xfrm>
            <a:off x="1363416" y="196948"/>
            <a:ext cx="8863796" cy="576775"/>
          </a:xfrm>
          <a:prstGeom prst="rect">
            <a:avLst/>
          </a:prstGeom>
        </p:spPr>
      </p:pic>
      <p:pic>
        <p:nvPicPr>
          <p:cNvPr id="3" name="Graphic 21">
            <a:extLst>
              <a:ext uri="{FF2B5EF4-FFF2-40B4-BE49-F238E27FC236}">
                <a16:creationId xmlns:a16="http://schemas.microsoft.com/office/drawing/2014/main" id="{570AF92B-4556-C53E-8773-3F9668AC2E2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7931" y="-10720"/>
            <a:ext cx="1131763" cy="7844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31BA0EE4-2E7D-8B4E-7833-98C610F330C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0162" y="0"/>
            <a:ext cx="1131763" cy="504825"/>
          </a:xfrm>
          <a:prstGeom prst="rect">
            <a:avLst/>
          </a:prstGeom>
        </p:spPr>
      </p:pic>
      <p:graphicFrame>
        <p:nvGraphicFramePr>
          <p:cNvPr id="5" name="Table 4">
            <a:extLst>
              <a:ext uri="{FF2B5EF4-FFF2-40B4-BE49-F238E27FC236}">
                <a16:creationId xmlns:a16="http://schemas.microsoft.com/office/drawing/2014/main" id="{4F63E317-BF28-62D4-BAEE-FBD69240931E}"/>
              </a:ext>
            </a:extLst>
          </p:cNvPr>
          <p:cNvGraphicFramePr>
            <a:graphicFrameLocks noGrp="1"/>
          </p:cNvGraphicFramePr>
          <p:nvPr>
            <p:extLst>
              <p:ext uri="{D42A27DB-BD31-4B8C-83A1-F6EECF244321}">
                <p14:modId xmlns:p14="http://schemas.microsoft.com/office/powerpoint/2010/main" val="2880991523"/>
              </p:ext>
            </p:extLst>
          </p:nvPr>
        </p:nvGraphicFramePr>
        <p:xfrm>
          <a:off x="676275" y="723902"/>
          <a:ext cx="10915650" cy="5660910"/>
        </p:xfrm>
        <a:graphic>
          <a:graphicData uri="http://schemas.openxmlformats.org/drawingml/2006/table">
            <a:tbl>
              <a:tblPr/>
              <a:tblGrid>
                <a:gridCol w="5457825">
                  <a:extLst>
                    <a:ext uri="{9D8B030D-6E8A-4147-A177-3AD203B41FA5}">
                      <a16:colId xmlns:a16="http://schemas.microsoft.com/office/drawing/2014/main" val="4045644073"/>
                    </a:ext>
                  </a:extLst>
                </a:gridCol>
                <a:gridCol w="5457825">
                  <a:extLst>
                    <a:ext uri="{9D8B030D-6E8A-4147-A177-3AD203B41FA5}">
                      <a16:colId xmlns:a16="http://schemas.microsoft.com/office/drawing/2014/main" val="3828271159"/>
                    </a:ext>
                  </a:extLst>
                </a:gridCol>
              </a:tblGrid>
              <a:tr h="484515">
                <a:tc>
                  <a:txBody>
                    <a:bodyPr/>
                    <a:lstStyle/>
                    <a:p>
                      <a:r>
                        <a:rPr lang="en-US" sz="1600" b="1" dirty="0"/>
                        <a:t>Bottom-Up Approaches for Estimating Project Times and Costs</a:t>
                      </a:r>
                      <a:endParaRPr lang="en-US" sz="1600" dirty="0"/>
                    </a:p>
                  </a:txBody>
                  <a:tcPr marL="62523" marR="62523" marT="31262" marB="31262" anchor="ctr">
                    <a:lnL>
                      <a:noFill/>
                    </a:lnL>
                    <a:lnR>
                      <a:noFill/>
                    </a:lnR>
                    <a:lnT>
                      <a:noFill/>
                    </a:lnT>
                    <a:lnB>
                      <a:noFill/>
                    </a:lnB>
                    <a:noFill/>
                  </a:tcPr>
                </a:tc>
                <a:tc>
                  <a:txBody>
                    <a:bodyPr/>
                    <a:lstStyle/>
                    <a:p>
                      <a:pPr algn="r" rtl="1"/>
                      <a:r>
                        <a:rPr lang="ar-EG" sz="1600" b="1" dirty="0"/>
                        <a:t>الأساليب التصاعدية لتقدير أوقات وتكاليف المشاريع</a:t>
                      </a:r>
                      <a:endParaRPr lang="ar-EG" sz="1600" dirty="0"/>
                    </a:p>
                  </a:txBody>
                  <a:tcPr marL="62523" marR="62523" marT="31262" marB="31262" anchor="ctr">
                    <a:lnL>
                      <a:noFill/>
                    </a:lnL>
                    <a:lnR>
                      <a:noFill/>
                    </a:lnR>
                    <a:lnT>
                      <a:noFill/>
                    </a:lnT>
                    <a:lnB>
                      <a:noFill/>
                    </a:lnB>
                    <a:noFill/>
                  </a:tcPr>
                </a:tc>
                <a:extLst>
                  <a:ext uri="{0D108BD9-81ED-4DB2-BD59-A6C34878D82A}">
                    <a16:rowId xmlns:a16="http://schemas.microsoft.com/office/drawing/2014/main" val="535737431"/>
                  </a:ext>
                </a:extLst>
              </a:tr>
              <a:tr h="276865">
                <a:tc>
                  <a:txBody>
                    <a:bodyPr/>
                    <a:lstStyle/>
                    <a:p>
                      <a:r>
                        <a:rPr lang="en-US" sz="1600" b="1"/>
                        <a:t>1. Template Methods</a:t>
                      </a:r>
                      <a:endParaRPr lang="en-US" sz="1600"/>
                    </a:p>
                  </a:txBody>
                  <a:tcPr marL="62523" marR="62523" marT="31262" marB="31262" anchor="ctr">
                    <a:lnL>
                      <a:noFill/>
                    </a:lnL>
                    <a:lnR>
                      <a:noFill/>
                    </a:lnR>
                    <a:lnT>
                      <a:noFill/>
                    </a:lnT>
                    <a:lnB>
                      <a:noFill/>
                    </a:lnB>
                    <a:noFill/>
                  </a:tcPr>
                </a:tc>
                <a:tc>
                  <a:txBody>
                    <a:bodyPr/>
                    <a:lstStyle/>
                    <a:p>
                      <a:pPr algn="r" rtl="1"/>
                      <a:r>
                        <a:rPr lang="ar-EG" sz="1600" b="1"/>
                        <a:t>1. طرق القوالب</a:t>
                      </a:r>
                      <a:endParaRPr lang="ar-EG" sz="1600"/>
                    </a:p>
                  </a:txBody>
                  <a:tcPr marL="62523" marR="62523" marT="31262" marB="31262" anchor="ctr">
                    <a:lnL>
                      <a:noFill/>
                    </a:lnL>
                    <a:lnR>
                      <a:noFill/>
                    </a:lnR>
                    <a:lnT>
                      <a:noFill/>
                    </a:lnT>
                    <a:lnB>
                      <a:noFill/>
                    </a:lnB>
                    <a:noFill/>
                  </a:tcPr>
                </a:tc>
                <a:extLst>
                  <a:ext uri="{0D108BD9-81ED-4DB2-BD59-A6C34878D82A}">
                    <a16:rowId xmlns:a16="http://schemas.microsoft.com/office/drawing/2014/main" val="357403746"/>
                  </a:ext>
                </a:extLst>
              </a:tr>
              <a:tr h="692163">
                <a:tc>
                  <a:txBody>
                    <a:bodyPr/>
                    <a:lstStyle/>
                    <a:p>
                      <a:r>
                        <a:rPr lang="en-US" sz="1600"/>
                        <a:t>If the project is similar to past projects, the costs from past projects can be used as a starting point for the new project.</a:t>
                      </a:r>
                    </a:p>
                  </a:txBody>
                  <a:tcPr marL="62523" marR="62523" marT="31262" marB="31262" anchor="ctr">
                    <a:lnL>
                      <a:noFill/>
                    </a:lnL>
                    <a:lnR>
                      <a:noFill/>
                    </a:lnR>
                    <a:lnT>
                      <a:noFill/>
                    </a:lnT>
                    <a:lnB>
                      <a:noFill/>
                    </a:lnB>
                    <a:noFill/>
                  </a:tcPr>
                </a:tc>
                <a:tc>
                  <a:txBody>
                    <a:bodyPr/>
                    <a:lstStyle/>
                    <a:p>
                      <a:pPr algn="r" rtl="1"/>
                      <a:r>
                        <a:rPr lang="ar-EG" sz="1600"/>
                        <a:t>إذا كان المشروع مشابهًا للمشاريع السابقة، يمكن استخدام تكاليف المشاريع السابقة كنقطة انطلاق للمشروع الجديد.</a:t>
                      </a:r>
                    </a:p>
                  </a:txBody>
                  <a:tcPr marL="62523" marR="62523" marT="31262" marB="31262" anchor="ctr">
                    <a:lnL>
                      <a:noFill/>
                    </a:lnL>
                    <a:lnR>
                      <a:noFill/>
                    </a:lnR>
                    <a:lnT>
                      <a:noFill/>
                    </a:lnT>
                    <a:lnB>
                      <a:noFill/>
                    </a:lnB>
                    <a:noFill/>
                  </a:tcPr>
                </a:tc>
                <a:extLst>
                  <a:ext uri="{0D108BD9-81ED-4DB2-BD59-A6C34878D82A}">
                    <a16:rowId xmlns:a16="http://schemas.microsoft.com/office/drawing/2014/main" val="2982880795"/>
                  </a:ext>
                </a:extLst>
              </a:tr>
              <a:tr h="692163">
                <a:tc>
                  <a:txBody>
                    <a:bodyPr/>
                    <a:lstStyle/>
                    <a:p>
                      <a:r>
                        <a:rPr lang="en-US" sz="1600"/>
                        <a:t>Differences in the new project can be noted and past times and costs adjusted to reflect these differences.</a:t>
                      </a:r>
                    </a:p>
                  </a:txBody>
                  <a:tcPr marL="62523" marR="62523" marT="31262" marB="31262" anchor="ctr">
                    <a:lnL>
                      <a:noFill/>
                    </a:lnL>
                    <a:lnR>
                      <a:noFill/>
                    </a:lnR>
                    <a:lnT>
                      <a:noFill/>
                    </a:lnT>
                    <a:lnB>
                      <a:noFill/>
                    </a:lnB>
                    <a:noFill/>
                  </a:tcPr>
                </a:tc>
                <a:tc>
                  <a:txBody>
                    <a:bodyPr/>
                    <a:lstStyle/>
                    <a:p>
                      <a:pPr algn="r" rtl="1"/>
                      <a:r>
                        <a:rPr lang="ar-EG" sz="1600"/>
                        <a:t>يمكن ملاحظة الاختلافات في المشروع الجديد وتعديل الأوقات والتكاليف السابقة لتعكس هذه الاختلافات.</a:t>
                      </a:r>
                    </a:p>
                  </a:txBody>
                  <a:tcPr marL="62523" marR="62523" marT="31262" marB="31262" anchor="ctr">
                    <a:lnL>
                      <a:noFill/>
                    </a:lnL>
                    <a:lnR>
                      <a:noFill/>
                    </a:lnR>
                    <a:lnT>
                      <a:noFill/>
                    </a:lnT>
                    <a:lnB>
                      <a:noFill/>
                    </a:lnB>
                    <a:noFill/>
                  </a:tcPr>
                </a:tc>
                <a:extLst>
                  <a:ext uri="{0D108BD9-81ED-4DB2-BD59-A6C34878D82A}">
                    <a16:rowId xmlns:a16="http://schemas.microsoft.com/office/drawing/2014/main" val="3272328804"/>
                  </a:ext>
                </a:extLst>
              </a:tr>
              <a:tr h="1107461">
                <a:tc>
                  <a:txBody>
                    <a:bodyPr/>
                    <a:lstStyle/>
                    <a:p>
                      <a:r>
                        <a:rPr lang="en-US" sz="1600"/>
                        <a:t>For example, a ship repair drydock firm has a set of standard repair projects (i.e., templates for overhaul </a:t>
                      </a:r>
                      <a:r>
                        <a:rPr lang="ar-EG" sz="1600"/>
                        <a:t>شامل للإصلاح, </a:t>
                      </a:r>
                      <a:r>
                        <a:rPr lang="en-US" sz="1600"/>
                        <a:t>electrical, mechanical) that are used as starting points for estimating the cost and duration of any new project.</a:t>
                      </a:r>
                    </a:p>
                  </a:txBody>
                  <a:tcPr marL="62523" marR="62523" marT="31262" marB="31262" anchor="ctr">
                    <a:lnL>
                      <a:noFill/>
                    </a:lnL>
                    <a:lnR>
                      <a:noFill/>
                    </a:lnR>
                    <a:lnT>
                      <a:noFill/>
                    </a:lnT>
                    <a:lnB>
                      <a:noFill/>
                    </a:lnB>
                    <a:noFill/>
                  </a:tcPr>
                </a:tc>
                <a:tc>
                  <a:txBody>
                    <a:bodyPr/>
                    <a:lstStyle/>
                    <a:p>
                      <a:pPr algn="r" rtl="1"/>
                      <a:r>
                        <a:rPr lang="ar-EG" sz="1600" dirty="0"/>
                        <a:t>على سبيل المثال، تمتلك شركة لإصلاح السفن مجموعة من المشاريع الإصلاحية القياسية (أي قوالب للإصلاح الشامل، الكهربائية، الميكانيكية) التي تُستخدم كنقاط انطلاق لتقدير تكلفة ومدة أي مشروع جديد.</a:t>
                      </a:r>
                    </a:p>
                  </a:txBody>
                  <a:tcPr marL="62523" marR="62523" marT="31262" marB="31262" anchor="ctr">
                    <a:lnL>
                      <a:noFill/>
                    </a:lnL>
                    <a:lnR>
                      <a:noFill/>
                    </a:lnR>
                    <a:lnT>
                      <a:noFill/>
                    </a:lnT>
                    <a:lnB>
                      <a:noFill/>
                    </a:lnB>
                    <a:noFill/>
                  </a:tcPr>
                </a:tc>
                <a:extLst>
                  <a:ext uri="{0D108BD9-81ED-4DB2-BD59-A6C34878D82A}">
                    <a16:rowId xmlns:a16="http://schemas.microsoft.com/office/drawing/2014/main" val="2459264158"/>
                  </a:ext>
                </a:extLst>
              </a:tr>
              <a:tr h="692163">
                <a:tc>
                  <a:txBody>
                    <a:bodyPr/>
                    <a:lstStyle/>
                    <a:p>
                      <a:r>
                        <a:rPr lang="en-US" sz="1600"/>
                        <a:t>Differences from the appropriate standardized project are noted (for times, costs, and resources) and changes are made.</a:t>
                      </a:r>
                    </a:p>
                  </a:txBody>
                  <a:tcPr marL="62523" marR="62523" marT="31262" marB="31262" anchor="ctr">
                    <a:lnL>
                      <a:noFill/>
                    </a:lnL>
                    <a:lnR>
                      <a:noFill/>
                    </a:lnR>
                    <a:lnT>
                      <a:noFill/>
                    </a:lnT>
                    <a:lnB>
                      <a:noFill/>
                    </a:lnB>
                    <a:noFill/>
                  </a:tcPr>
                </a:tc>
                <a:tc>
                  <a:txBody>
                    <a:bodyPr/>
                    <a:lstStyle/>
                    <a:p>
                      <a:pPr algn="r" rtl="1"/>
                      <a:r>
                        <a:rPr lang="ar-EG" sz="1600"/>
                        <a:t>يتم ملاحظة الاختلافات من المشروع القياسي المناسب (للأوقات، التكاليف، والموارد) ويتم إجراء التعديلات.</a:t>
                      </a:r>
                    </a:p>
                  </a:txBody>
                  <a:tcPr marL="62523" marR="62523" marT="31262" marB="31262" anchor="ctr">
                    <a:lnL>
                      <a:noFill/>
                    </a:lnL>
                    <a:lnR>
                      <a:noFill/>
                    </a:lnR>
                    <a:lnT>
                      <a:noFill/>
                    </a:lnT>
                    <a:lnB>
                      <a:noFill/>
                    </a:lnB>
                    <a:noFill/>
                  </a:tcPr>
                </a:tc>
                <a:extLst>
                  <a:ext uri="{0D108BD9-81ED-4DB2-BD59-A6C34878D82A}">
                    <a16:rowId xmlns:a16="http://schemas.microsoft.com/office/drawing/2014/main" val="1327363417"/>
                  </a:ext>
                </a:extLst>
              </a:tr>
              <a:tr h="692163">
                <a:tc>
                  <a:txBody>
                    <a:bodyPr/>
                    <a:lstStyle/>
                    <a:p>
                      <a:r>
                        <a:rPr lang="en-US" sz="1600"/>
                        <a:t>This approach enables the firm to develop a potential schedule, estimate costs, and develop a budget in a very short time span.</a:t>
                      </a:r>
                    </a:p>
                  </a:txBody>
                  <a:tcPr marL="62523" marR="62523" marT="31262" marB="31262" anchor="ctr">
                    <a:lnL>
                      <a:noFill/>
                    </a:lnL>
                    <a:lnR>
                      <a:noFill/>
                    </a:lnR>
                    <a:lnT>
                      <a:noFill/>
                    </a:lnT>
                    <a:lnB>
                      <a:noFill/>
                    </a:lnB>
                    <a:noFill/>
                  </a:tcPr>
                </a:tc>
                <a:tc>
                  <a:txBody>
                    <a:bodyPr/>
                    <a:lstStyle/>
                    <a:p>
                      <a:pPr algn="r" rtl="1"/>
                      <a:r>
                        <a:rPr lang="ar-EG" sz="1600"/>
                        <a:t>تمكن هذه الطريقة الشركة من تطوير جدول زمني محتمل، وتقدير التكاليف، ووضع ميزانية في فترة زمنية قصيرة جدًا.</a:t>
                      </a:r>
                    </a:p>
                  </a:txBody>
                  <a:tcPr marL="62523" marR="62523" marT="31262" marB="31262" anchor="ctr">
                    <a:lnL>
                      <a:noFill/>
                    </a:lnL>
                    <a:lnR>
                      <a:noFill/>
                    </a:lnR>
                    <a:lnT>
                      <a:noFill/>
                    </a:lnT>
                    <a:lnB>
                      <a:noFill/>
                    </a:lnB>
                    <a:noFill/>
                  </a:tcPr>
                </a:tc>
                <a:extLst>
                  <a:ext uri="{0D108BD9-81ED-4DB2-BD59-A6C34878D82A}">
                    <a16:rowId xmlns:a16="http://schemas.microsoft.com/office/drawing/2014/main" val="802414562"/>
                  </a:ext>
                </a:extLst>
              </a:tr>
              <a:tr h="484515">
                <a:tc>
                  <a:txBody>
                    <a:bodyPr/>
                    <a:lstStyle/>
                    <a:p>
                      <a:r>
                        <a:rPr lang="en-US" sz="1600"/>
                        <a:t>Development of such templates in a database can quickly reduce estimate errors.</a:t>
                      </a:r>
                    </a:p>
                  </a:txBody>
                  <a:tcPr marL="62523" marR="62523" marT="31262" marB="31262" anchor="ctr">
                    <a:lnL>
                      <a:noFill/>
                    </a:lnL>
                    <a:lnR>
                      <a:noFill/>
                    </a:lnR>
                    <a:lnT>
                      <a:noFill/>
                    </a:lnT>
                    <a:lnB>
                      <a:noFill/>
                    </a:lnB>
                    <a:noFill/>
                  </a:tcPr>
                </a:tc>
                <a:tc>
                  <a:txBody>
                    <a:bodyPr/>
                    <a:lstStyle/>
                    <a:p>
                      <a:pPr algn="r" rtl="1"/>
                      <a:r>
                        <a:rPr lang="ar-EG" sz="1600" dirty="0"/>
                        <a:t>يمكن أن يقلل تطوير مثل هذه القوالب في قاعدة بيانات من أخطاء التقدير بسرعة.</a:t>
                      </a:r>
                    </a:p>
                  </a:txBody>
                  <a:tcPr marL="62523" marR="62523" marT="31262" marB="31262" anchor="ctr">
                    <a:lnL>
                      <a:noFill/>
                    </a:lnL>
                    <a:lnR>
                      <a:noFill/>
                    </a:lnR>
                    <a:lnT>
                      <a:noFill/>
                    </a:lnT>
                    <a:lnB>
                      <a:noFill/>
                    </a:lnB>
                    <a:noFill/>
                  </a:tcPr>
                </a:tc>
                <a:extLst>
                  <a:ext uri="{0D108BD9-81ED-4DB2-BD59-A6C34878D82A}">
                    <a16:rowId xmlns:a16="http://schemas.microsoft.com/office/drawing/2014/main" val="2637209264"/>
                  </a:ext>
                </a:extLst>
              </a:tr>
            </a:tbl>
          </a:graphicData>
        </a:graphic>
      </p:graphicFrame>
      <p:sp>
        <p:nvSpPr>
          <p:cNvPr id="6" name="Rectangle 1">
            <a:extLst>
              <a:ext uri="{FF2B5EF4-FFF2-40B4-BE49-F238E27FC236}">
                <a16:creationId xmlns:a16="http://schemas.microsoft.com/office/drawing/2014/main" id="{34E215A5-BAA1-6B09-DB5E-BB974B1CF2E8}"/>
              </a:ext>
            </a:extLst>
          </p:cNvPr>
          <p:cNvSpPr>
            <a:spLocks noChangeArrowheads="1"/>
          </p:cNvSpPr>
          <p:nvPr/>
        </p:nvSpPr>
        <p:spPr bwMode="auto">
          <a:xfrm>
            <a:off x="2414588" y="1219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1">
            <a:extLst>
              <a:ext uri="{FF2B5EF4-FFF2-40B4-BE49-F238E27FC236}">
                <a16:creationId xmlns:a16="http://schemas.microsoft.com/office/drawing/2014/main" id="{FD6AB2A0-03DF-FA37-FFDA-DD62FEED99C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83160" y="76306"/>
            <a:ext cx="1131763" cy="495194"/>
          </a:xfrm>
          <a:prstGeom prst="rect">
            <a:avLst/>
          </a:prstGeom>
        </p:spPr>
      </p:pic>
      <p:graphicFrame>
        <p:nvGraphicFramePr>
          <p:cNvPr id="3" name="Table 2">
            <a:extLst>
              <a:ext uri="{FF2B5EF4-FFF2-40B4-BE49-F238E27FC236}">
                <a16:creationId xmlns:a16="http://schemas.microsoft.com/office/drawing/2014/main" id="{5B37820D-CA17-9A93-66F9-8D468DEC8E3F}"/>
              </a:ext>
            </a:extLst>
          </p:cNvPr>
          <p:cNvGraphicFramePr>
            <a:graphicFrameLocks noGrp="1"/>
          </p:cNvGraphicFramePr>
          <p:nvPr>
            <p:extLst>
              <p:ext uri="{D42A27DB-BD31-4B8C-83A1-F6EECF244321}">
                <p14:modId xmlns:p14="http://schemas.microsoft.com/office/powerpoint/2010/main" val="3708822242"/>
              </p:ext>
            </p:extLst>
          </p:nvPr>
        </p:nvGraphicFramePr>
        <p:xfrm>
          <a:off x="227725" y="571500"/>
          <a:ext cx="11363326" cy="5951127"/>
        </p:xfrm>
        <a:graphic>
          <a:graphicData uri="http://schemas.openxmlformats.org/drawingml/2006/table">
            <a:tbl>
              <a:tblPr/>
              <a:tblGrid>
                <a:gridCol w="5681663">
                  <a:extLst>
                    <a:ext uri="{9D8B030D-6E8A-4147-A177-3AD203B41FA5}">
                      <a16:colId xmlns:a16="http://schemas.microsoft.com/office/drawing/2014/main" val="3564173353"/>
                    </a:ext>
                  </a:extLst>
                </a:gridCol>
                <a:gridCol w="5681663">
                  <a:extLst>
                    <a:ext uri="{9D8B030D-6E8A-4147-A177-3AD203B41FA5}">
                      <a16:colId xmlns:a16="http://schemas.microsoft.com/office/drawing/2014/main" val="2778209949"/>
                    </a:ext>
                  </a:extLst>
                </a:gridCol>
              </a:tblGrid>
              <a:tr h="443345">
                <a:tc>
                  <a:txBody>
                    <a:bodyPr/>
                    <a:lstStyle/>
                    <a:p>
                      <a:r>
                        <a:rPr lang="en-US" sz="1800" b="1" dirty="0"/>
                        <a:t>2. Parametric Procedures Applied to Specific Tasks</a:t>
                      </a:r>
                      <a:endParaRPr lang="en-US" sz="1800" dirty="0"/>
                    </a:p>
                  </a:txBody>
                  <a:tcPr marL="63335" marR="63335" marT="31668" marB="31668" anchor="ctr">
                    <a:lnL>
                      <a:noFill/>
                    </a:lnL>
                    <a:lnR>
                      <a:noFill/>
                    </a:lnR>
                    <a:lnT>
                      <a:noFill/>
                    </a:lnT>
                    <a:lnB>
                      <a:noFill/>
                    </a:lnB>
                    <a:noFill/>
                  </a:tcPr>
                </a:tc>
                <a:tc>
                  <a:txBody>
                    <a:bodyPr/>
                    <a:lstStyle/>
                    <a:p>
                      <a:pPr algn="r" rtl="1"/>
                      <a:r>
                        <a:rPr lang="ar-EG" sz="1800" b="1" dirty="0"/>
                        <a:t>2. الإجراءات </a:t>
                      </a:r>
                      <a:r>
                        <a:rPr lang="ar-EG" sz="1800" b="1" dirty="0" err="1"/>
                        <a:t>البرامترية</a:t>
                      </a:r>
                      <a:r>
                        <a:rPr lang="ar-EG" sz="1800" b="1" dirty="0"/>
                        <a:t> المطبقة على المهام المحددة</a:t>
                      </a:r>
                      <a:endParaRPr lang="ar-EG" sz="1800" dirty="0"/>
                    </a:p>
                  </a:txBody>
                  <a:tcPr marL="63335" marR="63335" marT="31668" marB="31668" anchor="ctr">
                    <a:lnL>
                      <a:noFill/>
                    </a:lnL>
                    <a:lnR>
                      <a:noFill/>
                    </a:lnR>
                    <a:lnT>
                      <a:noFill/>
                    </a:lnT>
                    <a:lnB>
                      <a:noFill/>
                    </a:lnB>
                    <a:noFill/>
                  </a:tcPr>
                </a:tc>
                <a:extLst>
                  <a:ext uri="{0D108BD9-81ED-4DB2-BD59-A6C34878D82A}">
                    <a16:rowId xmlns:a16="http://schemas.microsoft.com/office/drawing/2014/main" val="508628283"/>
                  </a:ext>
                </a:extLst>
              </a:tr>
              <a:tr h="823356">
                <a:tc>
                  <a:txBody>
                    <a:bodyPr/>
                    <a:lstStyle/>
                    <a:p>
                      <a:r>
                        <a:rPr lang="en-US" sz="1800"/>
                        <a:t>Just as parametric techniques such as cost per square foot can be the source of top-down estimates, the same technique can be applied to specific tasks.</a:t>
                      </a:r>
                    </a:p>
                  </a:txBody>
                  <a:tcPr marL="63335" marR="63335" marT="31668" marB="31668" anchor="ctr">
                    <a:lnL>
                      <a:noFill/>
                    </a:lnL>
                    <a:lnR>
                      <a:noFill/>
                    </a:lnR>
                    <a:lnT>
                      <a:noFill/>
                    </a:lnT>
                    <a:lnB>
                      <a:noFill/>
                    </a:lnB>
                    <a:noFill/>
                  </a:tcPr>
                </a:tc>
                <a:tc>
                  <a:txBody>
                    <a:bodyPr/>
                    <a:lstStyle/>
                    <a:p>
                      <a:pPr algn="r" rtl="1"/>
                      <a:r>
                        <a:rPr lang="ar-EG" sz="1800"/>
                        <a:t>كما يمكن أن تكون التقنيات البرامترية مثل تكلفة القدم المربعة مصدرًا لتقديرات من أعلى إلى أسفل، يمكن تطبيق التقنية نفسها على المهام المحددة.</a:t>
                      </a:r>
                    </a:p>
                  </a:txBody>
                  <a:tcPr marL="63335" marR="63335" marT="31668" marB="31668" anchor="ctr">
                    <a:lnL>
                      <a:noFill/>
                    </a:lnL>
                    <a:lnR>
                      <a:noFill/>
                    </a:lnR>
                    <a:lnT>
                      <a:noFill/>
                    </a:lnT>
                    <a:lnB>
                      <a:noFill/>
                    </a:lnB>
                    <a:noFill/>
                  </a:tcPr>
                </a:tc>
                <a:extLst>
                  <a:ext uri="{0D108BD9-81ED-4DB2-BD59-A6C34878D82A}">
                    <a16:rowId xmlns:a16="http://schemas.microsoft.com/office/drawing/2014/main" val="2893019233"/>
                  </a:ext>
                </a:extLst>
              </a:tr>
              <a:tr h="633351">
                <a:tc>
                  <a:txBody>
                    <a:bodyPr/>
                    <a:lstStyle/>
                    <a:p>
                      <a:r>
                        <a:rPr lang="en-US" sz="1800"/>
                        <a:t>For example, as part of an MS Office conversion project, 36 different computer workstations needed to be converted.</a:t>
                      </a:r>
                    </a:p>
                  </a:txBody>
                  <a:tcPr marL="63335" marR="63335" marT="31668" marB="31668" anchor="ctr">
                    <a:lnL>
                      <a:noFill/>
                    </a:lnL>
                    <a:lnR>
                      <a:noFill/>
                    </a:lnR>
                    <a:lnT>
                      <a:noFill/>
                    </a:lnT>
                    <a:lnB>
                      <a:noFill/>
                    </a:lnB>
                    <a:noFill/>
                  </a:tcPr>
                </a:tc>
                <a:tc>
                  <a:txBody>
                    <a:bodyPr/>
                    <a:lstStyle/>
                    <a:p>
                      <a:pPr algn="r" rtl="1"/>
                      <a:r>
                        <a:rPr lang="ar-EG" sz="1800" dirty="0"/>
                        <a:t>على سبيل المثال، كجزء من مشروع تحويل </a:t>
                      </a:r>
                      <a:r>
                        <a:rPr lang="en-US" sz="1800" dirty="0"/>
                        <a:t>Microsoft Office، </a:t>
                      </a:r>
                      <a:r>
                        <a:rPr lang="ar-EG" sz="1800" dirty="0"/>
                        <a:t>كان يجب تحويل 36 محطة عمل كمبيوتر مختلفة.</a:t>
                      </a:r>
                    </a:p>
                  </a:txBody>
                  <a:tcPr marL="63335" marR="63335" marT="31668" marB="31668" anchor="ctr">
                    <a:lnL>
                      <a:noFill/>
                    </a:lnL>
                    <a:lnR>
                      <a:noFill/>
                    </a:lnR>
                    <a:lnT>
                      <a:noFill/>
                    </a:lnT>
                    <a:lnB>
                      <a:noFill/>
                    </a:lnB>
                    <a:noFill/>
                  </a:tcPr>
                </a:tc>
                <a:extLst>
                  <a:ext uri="{0D108BD9-81ED-4DB2-BD59-A6C34878D82A}">
                    <a16:rowId xmlns:a16="http://schemas.microsoft.com/office/drawing/2014/main" val="1954778985"/>
                  </a:ext>
                </a:extLst>
              </a:tr>
              <a:tr h="633351">
                <a:tc>
                  <a:txBody>
                    <a:bodyPr/>
                    <a:lstStyle/>
                    <a:p>
                      <a:r>
                        <a:rPr lang="en-US" sz="1800"/>
                        <a:t>Based on past conversion projects, the project manager determined that on average one person could convert three workstations per day.</a:t>
                      </a:r>
                    </a:p>
                  </a:txBody>
                  <a:tcPr marL="63335" marR="63335" marT="31668" marB="31668" anchor="ctr">
                    <a:lnL>
                      <a:noFill/>
                    </a:lnL>
                    <a:lnR>
                      <a:noFill/>
                    </a:lnR>
                    <a:lnT>
                      <a:noFill/>
                    </a:lnT>
                    <a:lnB>
                      <a:noFill/>
                    </a:lnB>
                    <a:noFill/>
                  </a:tcPr>
                </a:tc>
                <a:tc>
                  <a:txBody>
                    <a:bodyPr/>
                    <a:lstStyle/>
                    <a:p>
                      <a:pPr algn="r" rtl="1"/>
                      <a:r>
                        <a:rPr lang="ar-EG" sz="1800"/>
                        <a:t>استنادًا إلى مشاريع التحويل السابقة، قرر مدير المشروع أنه يمكن لشخص واحد تحويل ثلاث محطات عمل في اليوم في المتوسط.</a:t>
                      </a:r>
                    </a:p>
                  </a:txBody>
                  <a:tcPr marL="63335" marR="63335" marT="31668" marB="31668" anchor="ctr">
                    <a:lnL>
                      <a:noFill/>
                    </a:lnL>
                    <a:lnR>
                      <a:noFill/>
                    </a:lnR>
                    <a:lnT>
                      <a:noFill/>
                    </a:lnT>
                    <a:lnB>
                      <a:noFill/>
                    </a:lnB>
                    <a:noFill/>
                  </a:tcPr>
                </a:tc>
                <a:extLst>
                  <a:ext uri="{0D108BD9-81ED-4DB2-BD59-A6C34878D82A}">
                    <a16:rowId xmlns:a16="http://schemas.microsoft.com/office/drawing/2014/main" val="1010429921"/>
                  </a:ext>
                </a:extLst>
              </a:tr>
              <a:tr h="633351">
                <a:tc>
                  <a:txBody>
                    <a:bodyPr/>
                    <a:lstStyle/>
                    <a:p>
                      <a:r>
                        <a:rPr lang="en-US" sz="1800"/>
                        <a:t>Therefore, the task of converting the 36 workstations would take three technicians four days [(36/3)/3].</a:t>
                      </a:r>
                    </a:p>
                  </a:txBody>
                  <a:tcPr marL="63335" marR="63335" marT="31668" marB="31668" anchor="ctr">
                    <a:lnL>
                      <a:noFill/>
                    </a:lnL>
                    <a:lnR>
                      <a:noFill/>
                    </a:lnR>
                    <a:lnT>
                      <a:noFill/>
                    </a:lnT>
                    <a:lnB>
                      <a:noFill/>
                    </a:lnB>
                    <a:noFill/>
                  </a:tcPr>
                </a:tc>
                <a:tc>
                  <a:txBody>
                    <a:bodyPr/>
                    <a:lstStyle/>
                    <a:p>
                      <a:pPr algn="r" rtl="1"/>
                      <a:r>
                        <a:rPr lang="ar-EG" sz="1800" dirty="0"/>
                        <a:t>وبالتالي، ستستغرق مهمة تحويل 36 محطة عمل ثلاثة فنيين أربعة أيام [(36/3)/3].</a:t>
                      </a:r>
                    </a:p>
                  </a:txBody>
                  <a:tcPr marL="63335" marR="63335" marT="31668" marB="31668" anchor="ctr">
                    <a:lnL>
                      <a:noFill/>
                    </a:lnL>
                    <a:lnR>
                      <a:noFill/>
                    </a:lnR>
                    <a:lnT>
                      <a:noFill/>
                    </a:lnT>
                    <a:lnB>
                      <a:noFill/>
                    </a:lnB>
                    <a:noFill/>
                  </a:tcPr>
                </a:tc>
                <a:extLst>
                  <a:ext uri="{0D108BD9-81ED-4DB2-BD59-A6C34878D82A}">
                    <a16:rowId xmlns:a16="http://schemas.microsoft.com/office/drawing/2014/main" val="3510054456"/>
                  </a:ext>
                </a:extLst>
              </a:tr>
              <a:tr h="823356">
                <a:tc>
                  <a:txBody>
                    <a:bodyPr/>
                    <a:lstStyle/>
                    <a:p>
                      <a:r>
                        <a:rPr lang="en-US" sz="1800"/>
                        <a:t>Similarly, to estimate the wallpapering allowance on a house remodel, the contractor figured a cost of $5 per square yard of wallpaper and $2 per yard to install it, for a total cost of $7.</a:t>
                      </a:r>
                    </a:p>
                  </a:txBody>
                  <a:tcPr marL="63335" marR="63335" marT="31668" marB="31668" anchor="ctr">
                    <a:lnL>
                      <a:noFill/>
                    </a:lnL>
                    <a:lnR>
                      <a:noFill/>
                    </a:lnR>
                    <a:lnT>
                      <a:noFill/>
                    </a:lnT>
                    <a:lnB>
                      <a:noFill/>
                    </a:lnB>
                    <a:noFill/>
                  </a:tcPr>
                </a:tc>
                <a:tc>
                  <a:txBody>
                    <a:bodyPr/>
                    <a:lstStyle/>
                    <a:p>
                      <a:pPr algn="r" rtl="1"/>
                      <a:r>
                        <a:rPr lang="ar-EG" sz="1800"/>
                        <a:t>وبالمثل، لتقدير بدل ورق الجدران في إعادة تصميم منزل، قدر المقاول تكلفة 5 دولارات لكل ياردة مربعة من ورق الجدران و2 دولار لكل ياردة لتثبيتها، ليصل المجموع إلى 7 دولارات.</a:t>
                      </a:r>
                    </a:p>
                  </a:txBody>
                  <a:tcPr marL="63335" marR="63335" marT="31668" marB="31668" anchor="ctr">
                    <a:lnL>
                      <a:noFill/>
                    </a:lnL>
                    <a:lnR>
                      <a:noFill/>
                    </a:lnR>
                    <a:lnT>
                      <a:noFill/>
                    </a:lnT>
                    <a:lnB>
                      <a:noFill/>
                    </a:lnB>
                    <a:noFill/>
                  </a:tcPr>
                </a:tc>
                <a:extLst>
                  <a:ext uri="{0D108BD9-81ED-4DB2-BD59-A6C34878D82A}">
                    <a16:rowId xmlns:a16="http://schemas.microsoft.com/office/drawing/2014/main" val="2834041840"/>
                  </a:ext>
                </a:extLst>
              </a:tr>
              <a:tr h="633351">
                <a:tc>
                  <a:txBody>
                    <a:bodyPr/>
                    <a:lstStyle/>
                    <a:p>
                      <a:r>
                        <a:rPr lang="en-US" sz="1800"/>
                        <a:t>By measuring the length and height of all the walls, she was able to calculate the total area in square yards and multiply it by $7.</a:t>
                      </a:r>
                    </a:p>
                  </a:txBody>
                  <a:tcPr marL="63335" marR="63335" marT="31668" marB="31668" anchor="ctr">
                    <a:lnL>
                      <a:noFill/>
                    </a:lnL>
                    <a:lnR>
                      <a:noFill/>
                    </a:lnR>
                    <a:lnT>
                      <a:noFill/>
                    </a:lnT>
                    <a:lnB>
                      <a:noFill/>
                    </a:lnB>
                    <a:noFill/>
                  </a:tcPr>
                </a:tc>
                <a:tc>
                  <a:txBody>
                    <a:bodyPr/>
                    <a:lstStyle/>
                    <a:p>
                      <a:pPr algn="r" rtl="1"/>
                      <a:r>
                        <a:rPr lang="ar-EG" sz="1800" dirty="0"/>
                        <a:t>من خلال قياس الطول والارتفاع لجميع الجدران، تمكنت من حساب المساحة الإجمالية </a:t>
                      </a:r>
                      <a:r>
                        <a:rPr lang="ar-EG" sz="1800" dirty="0" err="1"/>
                        <a:t>بالياردات</a:t>
                      </a:r>
                      <a:r>
                        <a:rPr lang="ar-EG" sz="1800" dirty="0"/>
                        <a:t> المربعة وضربها في 7 دولارات.</a:t>
                      </a:r>
                    </a:p>
                  </a:txBody>
                  <a:tcPr marL="63335" marR="63335" marT="31668" marB="31668" anchor="ctr">
                    <a:lnL>
                      <a:noFill/>
                    </a:lnL>
                    <a:lnR>
                      <a:noFill/>
                    </a:lnR>
                    <a:lnT>
                      <a:noFill/>
                    </a:lnT>
                    <a:lnB>
                      <a:noFill/>
                    </a:lnB>
                    <a:noFill/>
                  </a:tcPr>
                </a:tc>
                <a:extLst>
                  <a:ext uri="{0D108BD9-81ED-4DB2-BD59-A6C34878D82A}">
                    <a16:rowId xmlns:a16="http://schemas.microsoft.com/office/drawing/2014/main" val="3781524876"/>
                  </a:ext>
                </a:extLst>
              </a:tr>
            </a:tbl>
          </a:graphicData>
        </a:graphic>
      </p:graphicFrame>
      <p:sp>
        <p:nvSpPr>
          <p:cNvPr id="4" name="Rectangle 1">
            <a:extLst>
              <a:ext uri="{FF2B5EF4-FFF2-40B4-BE49-F238E27FC236}">
                <a16:creationId xmlns:a16="http://schemas.microsoft.com/office/drawing/2014/main" id="{25034B20-9204-37DE-7C53-7F31C4B774B7}"/>
              </a:ext>
            </a:extLst>
          </p:cNvPr>
          <p:cNvSpPr>
            <a:spLocks noChangeArrowheads="1"/>
          </p:cNvSpPr>
          <p:nvPr/>
        </p:nvSpPr>
        <p:spPr bwMode="auto">
          <a:xfrm>
            <a:off x="2366963" y="1219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9030680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A245746-1834-4C8A-8F2D-F7DBD0B9474A}"/>
              </a:ext>
            </a:extLst>
          </p:cNvPr>
          <p:cNvSpPr>
            <a:spLocks noGrp="1"/>
          </p:cNvSpPr>
          <p:nvPr>
            <p:ph idx="1"/>
          </p:nvPr>
        </p:nvSpPr>
        <p:spPr>
          <a:xfrm>
            <a:off x="862366" y="175025"/>
            <a:ext cx="3427001" cy="5927663"/>
          </a:xfrm>
        </p:spPr>
        <p:txBody>
          <a:bodyPr>
            <a:normAutofit fontScale="92500" lnSpcReduction="20000"/>
          </a:bodyPr>
          <a:lstStyle/>
          <a:p>
            <a:pPr marL="0" indent="0">
              <a:lnSpc>
                <a:spcPct val="200000"/>
              </a:lnSpc>
              <a:buNone/>
            </a:pPr>
            <a:r>
              <a:rPr lang="en-US" sz="2000" b="1" i="0" dirty="0">
                <a:effectLst/>
                <a:latin typeface="CIDFont+F124"/>
              </a:rPr>
              <a:t>Apportionment</a:t>
            </a:r>
            <a:br>
              <a:rPr lang="en-US" sz="2000" b="1" i="1" dirty="0">
                <a:effectLst/>
                <a:latin typeface="CIDFont+F122"/>
              </a:rPr>
            </a:br>
            <a:r>
              <a:rPr lang="en-US" sz="2000" b="1" i="0" dirty="0">
                <a:effectLst/>
                <a:latin typeface="CIDFont+F124"/>
              </a:rPr>
              <a:t>Bottom-up estimates</a:t>
            </a:r>
            <a:br>
              <a:rPr lang="en-US" sz="2000" b="1" i="0" dirty="0">
                <a:effectLst/>
                <a:latin typeface="CIDFont+F124"/>
              </a:rPr>
            </a:br>
            <a:r>
              <a:rPr lang="en-US" sz="2000" b="1" i="0" dirty="0">
                <a:effectLst/>
                <a:latin typeface="CIDFont+F124"/>
              </a:rPr>
              <a:t>Delphi Method</a:t>
            </a:r>
            <a:r>
              <a:rPr lang="en-US" sz="2000" b="1" dirty="0"/>
              <a:t> </a:t>
            </a:r>
            <a:br>
              <a:rPr lang="en-US" sz="2000" b="1" dirty="0"/>
            </a:br>
            <a:r>
              <a:rPr lang="en-US" sz="2000" b="1" i="0" dirty="0">
                <a:effectLst/>
                <a:latin typeface="CIDFont+F124"/>
              </a:rPr>
              <a:t>Learning curves</a:t>
            </a:r>
            <a:br>
              <a:rPr lang="en-US" sz="2000" b="1" i="1" dirty="0">
                <a:effectLst/>
                <a:latin typeface="CIDFont+F122"/>
              </a:rPr>
            </a:br>
            <a:r>
              <a:rPr lang="en-US" sz="2000" b="1" i="0" dirty="0">
                <a:effectLst/>
                <a:latin typeface="CIDFont+F124"/>
              </a:rPr>
              <a:t>Padding estimates</a:t>
            </a:r>
            <a:br>
              <a:rPr lang="en-US" sz="2000" b="1" i="1" dirty="0">
                <a:effectLst/>
                <a:latin typeface="CIDFont+F122"/>
              </a:rPr>
            </a:br>
            <a:r>
              <a:rPr lang="en-US" sz="2000" b="1" i="0" dirty="0">
                <a:effectLst/>
                <a:latin typeface="CIDFont+F124"/>
              </a:rPr>
              <a:t>Phase estimating</a:t>
            </a:r>
            <a:br>
              <a:rPr lang="en-US" sz="2000" b="1" i="1" dirty="0">
                <a:effectLst/>
                <a:latin typeface="CIDFont+F122"/>
              </a:rPr>
            </a:br>
            <a:r>
              <a:rPr lang="en-US" sz="2000" b="1" i="0" dirty="0">
                <a:effectLst/>
                <a:latin typeface="CIDFont+F124"/>
              </a:rPr>
              <a:t>Range estimating</a:t>
            </a:r>
            <a:br>
              <a:rPr lang="en-US" sz="2000" b="1" i="1" dirty="0">
                <a:effectLst/>
                <a:latin typeface="CIDFont+F122"/>
              </a:rPr>
            </a:br>
            <a:r>
              <a:rPr lang="en-US" sz="2000" b="1" i="0" dirty="0">
                <a:effectLst/>
                <a:latin typeface="CIDFont+F124"/>
              </a:rPr>
              <a:t>Ratio methods</a:t>
            </a:r>
            <a:br>
              <a:rPr lang="en-US" sz="2000" b="1" dirty="0"/>
            </a:br>
            <a:r>
              <a:rPr lang="en-US" sz="2000" b="1" i="0" dirty="0">
                <a:effectLst/>
                <a:latin typeface="CIDFont+F124"/>
              </a:rPr>
              <a:t>Template method</a:t>
            </a:r>
            <a:br>
              <a:rPr lang="en-US" sz="2000" b="1" i="1" dirty="0">
                <a:effectLst/>
                <a:latin typeface="CIDFont+F122"/>
              </a:rPr>
            </a:br>
            <a:r>
              <a:rPr lang="en-US" sz="2000" b="1" i="0" dirty="0">
                <a:effectLst/>
                <a:latin typeface="CIDFont+F124"/>
              </a:rPr>
              <a:t>Top-down estimates</a:t>
            </a:r>
            <a:br>
              <a:rPr lang="en-US" sz="2000" b="1" dirty="0"/>
            </a:br>
            <a:endParaRPr lang="en-US" sz="2000" b="1" dirty="0"/>
          </a:p>
        </p:txBody>
      </p:sp>
      <p:pic>
        <p:nvPicPr>
          <p:cNvPr id="6" name="Picture 5">
            <a:extLst>
              <a:ext uri="{FF2B5EF4-FFF2-40B4-BE49-F238E27FC236}">
                <a16:creationId xmlns:a16="http://schemas.microsoft.com/office/drawing/2014/main" id="{3FDB8856-5B64-4EF1-BAA5-7C297B991587}"/>
              </a:ext>
            </a:extLst>
          </p:cNvPr>
          <p:cNvPicPr>
            <a:picLocks noChangeAspect="1"/>
          </p:cNvPicPr>
          <p:nvPr/>
        </p:nvPicPr>
        <p:blipFill>
          <a:blip r:embed="rId2"/>
          <a:stretch>
            <a:fillRect/>
          </a:stretch>
        </p:blipFill>
        <p:spPr>
          <a:xfrm>
            <a:off x="5445457" y="1392887"/>
            <a:ext cx="6155141" cy="4095966"/>
          </a:xfrm>
          <a:prstGeom prst="rect">
            <a:avLst/>
          </a:prstGeom>
        </p:spPr>
      </p:pic>
      <p:pic>
        <p:nvPicPr>
          <p:cNvPr id="2" name="Graphic 21">
            <a:extLst>
              <a:ext uri="{FF2B5EF4-FFF2-40B4-BE49-F238E27FC236}">
                <a16:creationId xmlns:a16="http://schemas.microsoft.com/office/drawing/2014/main" id="{2B4DE1C3-480B-092A-235C-600E30DCAC9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30691" y="23740"/>
            <a:ext cx="1131763" cy="784443"/>
          </a:xfrm>
          <a:prstGeom prst="rect">
            <a:avLst/>
          </a:prstGeom>
        </p:spPr>
      </p:pic>
    </p:spTree>
    <p:extLst>
      <p:ext uri="{BB962C8B-B14F-4D97-AF65-F5344CB8AC3E}">
        <p14:creationId xmlns:p14="http://schemas.microsoft.com/office/powerpoint/2010/main" val="10336782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352789" y="7112"/>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2.2|2.8|4.4|9.3|12|8.8"/>
</p:tagLst>
</file>

<file path=ppt/tags/tag2.xml><?xml version="1.0" encoding="utf-8"?>
<p:tagLst xmlns:a="http://schemas.openxmlformats.org/drawingml/2006/main" xmlns:r="http://schemas.openxmlformats.org/officeDocument/2006/relationships" xmlns:p="http://schemas.openxmlformats.org/presentationml/2006/main">
  <p:tag name="TIMING" val="|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oject Management 5e. - Gray and Larson">
  <a:themeElements>
    <a:clrScheme name="">
      <a:dk1>
        <a:srgbClr val="000000"/>
      </a:dk1>
      <a:lt1>
        <a:srgbClr val="FFFFEF"/>
      </a:lt1>
      <a:dk2>
        <a:srgbClr val="000000"/>
      </a:dk2>
      <a:lt2>
        <a:srgbClr val="808080"/>
      </a:lt2>
      <a:accent1>
        <a:srgbClr val="00CC99"/>
      </a:accent1>
      <a:accent2>
        <a:srgbClr val="3333CC"/>
      </a:accent2>
      <a:accent3>
        <a:srgbClr val="FFFFF6"/>
      </a:accent3>
      <a:accent4>
        <a:srgbClr val="000000"/>
      </a:accent4>
      <a:accent5>
        <a:srgbClr val="AAE2CA"/>
      </a:accent5>
      <a:accent6>
        <a:srgbClr val="2D2DB9"/>
      </a:accent6>
      <a:hlink>
        <a:srgbClr val="CCCCFF"/>
      </a:hlink>
      <a:folHlink>
        <a:srgbClr val="B2B2B2"/>
      </a:folHlink>
    </a:clrScheme>
    <a:fontScheme name="Project Management 5e. - Gray and Lars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lnDef>
  </a:objectDefaults>
  <a:extraClrSchemeLst>
    <a:extraClrScheme>
      <a:clrScheme name="Project Management 5e. - Gray and Larso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oject Management 5e. - Gray and Lars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oject Management 5e. - Gray and Larso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oject Management 5e. - Gray and Larso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oject Management 5e. - Gray and Lars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oject Management 5e. - Gray and Lars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oject Management 5e. - Gray and Lars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18D24D0-C067-4F64-A594-94930519C1FB}"/>
</file>

<file path=customXml/itemProps2.xml><?xml version="1.0" encoding="utf-8"?>
<ds:datastoreItem xmlns:ds="http://schemas.openxmlformats.org/officeDocument/2006/customXml" ds:itemID="{67420524-63B6-4B6F-A9EA-BA2A26A08F81}"/>
</file>

<file path=customXml/itemProps3.xml><?xml version="1.0" encoding="utf-8"?>
<ds:datastoreItem xmlns:ds="http://schemas.openxmlformats.org/officeDocument/2006/customXml" ds:itemID="{F89A9DA7-A3E1-417F-8621-1ED22271A7EE}"/>
</file>

<file path=docProps/app.xml><?xml version="1.0" encoding="utf-8"?>
<Properties xmlns="http://schemas.openxmlformats.org/officeDocument/2006/extended-properties" xmlns:vt="http://schemas.openxmlformats.org/officeDocument/2006/docPropsVTypes">
  <Template/>
  <TotalTime>6207</TotalTime>
  <Words>7722</Words>
  <Application>Microsoft Office PowerPoint</Application>
  <PresentationFormat>Widescreen</PresentationFormat>
  <Paragraphs>418</Paragraphs>
  <Slides>31</Slides>
  <Notes>14</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31</vt:i4>
      </vt:variant>
    </vt:vector>
  </HeadingPairs>
  <TitlesOfParts>
    <vt:vector size="41" baseType="lpstr">
      <vt:lpstr>Arial</vt:lpstr>
      <vt:lpstr>Calibri</vt:lpstr>
      <vt:lpstr>Calibri Light</vt:lpstr>
      <vt:lpstr>CIDFont+F122</vt:lpstr>
      <vt:lpstr>CIDFont+F124</vt:lpstr>
      <vt:lpstr>Tahoma</vt:lpstr>
      <vt:lpstr>Times New Roman</vt:lpstr>
      <vt:lpstr>Office Theme</vt:lpstr>
      <vt:lpstr>Project Management 5e. - Gray and Larson</vt:lpstr>
      <vt:lpstr>1_Office Theme</vt:lpstr>
      <vt:lpstr>PowerPoint Presentation</vt:lpstr>
      <vt:lpstr>Learning Outcomes</vt:lpstr>
      <vt:lpstr>PowerPoint Presentation</vt:lpstr>
      <vt:lpstr>PowerPoint Presentation</vt:lpstr>
      <vt:lpstr>PowerPoint Presentation</vt:lpstr>
      <vt:lpstr>PowerPoint Presentation</vt:lpstr>
      <vt:lpstr>PowerPoint Presentation</vt:lpstr>
      <vt:lpstr>Factors Influencing the Quality of Estimates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Top-Down versus Bottom-Up Estimating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Abdel Rehim Nader</dc:creator>
  <cp:lastModifiedBy>Abdel Raheem Nader</cp:lastModifiedBy>
  <cp:revision>309</cp:revision>
  <dcterms:created xsi:type="dcterms:W3CDTF">2020-10-15T07:04:09Z</dcterms:created>
  <dcterms:modified xsi:type="dcterms:W3CDTF">2024-12-04T19:39:36Z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