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303" r:id="rId6"/>
    <p:sldId id="306" r:id="rId7"/>
    <p:sldId id="481" r:id="rId8"/>
    <p:sldId id="482" r:id="rId9"/>
    <p:sldId id="483" r:id="rId10"/>
    <p:sldId id="484" r:id="rId11"/>
    <p:sldId id="485" r:id="rId12"/>
    <p:sldId id="486" r:id="rId13"/>
    <p:sldId id="487" r:id="rId14"/>
    <p:sldId id="488" r:id="rId15"/>
    <p:sldId id="489" r:id="rId16"/>
    <p:sldId id="490" r:id="rId17"/>
    <p:sldId id="491" r:id="rId18"/>
    <p:sldId id="492" r:id="rId19"/>
    <p:sldId id="493" r:id="rId20"/>
    <p:sldId id="494" r:id="rId21"/>
    <p:sldId id="495" r:id="rId22"/>
    <p:sldId id="496" r:id="rId23"/>
    <p:sldId id="497" r:id="rId24"/>
    <p:sldId id="498" r:id="rId25"/>
    <p:sldId id="499" r:id="rId26"/>
    <p:sldId id="500" r:id="rId27"/>
    <p:sldId id="501" r:id="rId28"/>
    <p:sldId id="502" r:id="rId29"/>
    <p:sldId id="503" r:id="rId30"/>
    <p:sldId id="504" r:id="rId31"/>
    <p:sldId id="505" r:id="rId32"/>
    <p:sldId id="506" r:id="rId33"/>
    <p:sldId id="507" r:id="rId34"/>
    <p:sldId id="508" r:id="rId35"/>
    <p:sldId id="509" r:id="rId36"/>
    <p:sldId id="510" r:id="rId37"/>
    <p:sldId id="511" r:id="rId38"/>
    <p:sldId id="512" r:id="rId39"/>
    <p:sldId id="513" r:id="rId40"/>
    <p:sldId id="514" r:id="rId41"/>
    <p:sldId id="515" r:id="rId42"/>
    <p:sldId id="516" r:id="rId43"/>
    <p:sldId id="517" r:id="rId44"/>
    <p:sldId id="518" r:id="rId45"/>
    <p:sldId id="519"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06"/>
            <p14:sldId id="481"/>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A23839E-0C05-4258-A965-2F08AC321553}" v="1" dt="2026-09-17T13:36:16.03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75" d="100"/>
          <a:sy n="75" d="100"/>
        </p:scale>
        <p:origin x="946"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F3671F29-872C-422A-A599-8075125A49F3}"/>
    <pc:docChg chg="modSld">
      <pc:chgData name="Kareem Ahmed" userId="668b7c42-9793-4d96-80a6-ccc644a66bcf" providerId="ADAL" clId="{F3671F29-872C-422A-A599-8075125A49F3}" dt="2026-09-17T13:38:19.735" v="66" actId="22"/>
      <pc:docMkLst>
        <pc:docMk/>
      </pc:docMkLst>
      <pc:sldChg chg="addSp modSp mod">
        <pc:chgData name="Kareem Ahmed" userId="668b7c42-9793-4d96-80a6-ccc644a66bcf" providerId="ADAL" clId="{F3671F29-872C-422A-A599-8075125A49F3}" dt="2026-09-17T13:36:24.877" v="5" actId="1076"/>
        <pc:sldMkLst>
          <pc:docMk/>
          <pc:sldMk cId="0" sldId="306"/>
        </pc:sldMkLst>
        <pc:spChg chg="add mod">
          <ac:chgData name="Kareem Ahmed" userId="668b7c42-9793-4d96-80a6-ccc644a66bcf" providerId="ADAL" clId="{F3671F29-872C-422A-A599-8075125A49F3}" dt="2026-09-17T13:36:24.877" v="5" actId="1076"/>
          <ac:spMkLst>
            <pc:docMk/>
            <pc:sldMk cId="0" sldId="306"/>
            <ac:spMk id="4" creationId="{0D2C5424-A3AA-B8A1-7EAD-8F6236DE0440}"/>
          </ac:spMkLst>
        </pc:spChg>
      </pc:sldChg>
      <pc:sldChg chg="addSp mod">
        <pc:chgData name="Kareem Ahmed" userId="668b7c42-9793-4d96-80a6-ccc644a66bcf" providerId="ADAL" clId="{F3671F29-872C-422A-A599-8075125A49F3}" dt="2026-09-17T13:36:27.876" v="6" actId="22"/>
        <pc:sldMkLst>
          <pc:docMk/>
          <pc:sldMk cId="3373065567" sldId="481"/>
        </pc:sldMkLst>
        <pc:spChg chg="add">
          <ac:chgData name="Kareem Ahmed" userId="668b7c42-9793-4d96-80a6-ccc644a66bcf" providerId="ADAL" clId="{F3671F29-872C-422A-A599-8075125A49F3}" dt="2026-09-17T13:36:27.876" v="6" actId="22"/>
          <ac:spMkLst>
            <pc:docMk/>
            <pc:sldMk cId="3373065567" sldId="481"/>
            <ac:spMk id="3" creationId="{D3E31986-0D6C-8B43-18AB-B1F4FAD9A492}"/>
          </ac:spMkLst>
        </pc:spChg>
      </pc:sldChg>
      <pc:sldChg chg="addSp mod">
        <pc:chgData name="Kareem Ahmed" userId="668b7c42-9793-4d96-80a6-ccc644a66bcf" providerId="ADAL" clId="{F3671F29-872C-422A-A599-8075125A49F3}" dt="2026-09-17T13:36:30.770" v="7" actId="22"/>
        <pc:sldMkLst>
          <pc:docMk/>
          <pc:sldMk cId="1621918960" sldId="482"/>
        </pc:sldMkLst>
        <pc:spChg chg="add">
          <ac:chgData name="Kareem Ahmed" userId="668b7c42-9793-4d96-80a6-ccc644a66bcf" providerId="ADAL" clId="{F3671F29-872C-422A-A599-8075125A49F3}" dt="2026-09-17T13:36:30.770" v="7" actId="22"/>
          <ac:spMkLst>
            <pc:docMk/>
            <pc:sldMk cId="1621918960" sldId="482"/>
            <ac:spMk id="3" creationId="{9A0FCD65-7A5D-A551-6372-F5BB17167631}"/>
          </ac:spMkLst>
        </pc:spChg>
      </pc:sldChg>
      <pc:sldChg chg="addSp mod">
        <pc:chgData name="Kareem Ahmed" userId="668b7c42-9793-4d96-80a6-ccc644a66bcf" providerId="ADAL" clId="{F3671F29-872C-422A-A599-8075125A49F3}" dt="2026-09-17T13:36:33.122" v="8" actId="22"/>
        <pc:sldMkLst>
          <pc:docMk/>
          <pc:sldMk cId="2409412776" sldId="483"/>
        </pc:sldMkLst>
        <pc:spChg chg="add">
          <ac:chgData name="Kareem Ahmed" userId="668b7c42-9793-4d96-80a6-ccc644a66bcf" providerId="ADAL" clId="{F3671F29-872C-422A-A599-8075125A49F3}" dt="2026-09-17T13:36:33.122" v="8" actId="22"/>
          <ac:spMkLst>
            <pc:docMk/>
            <pc:sldMk cId="2409412776" sldId="483"/>
            <ac:spMk id="3" creationId="{D64381CD-9BDE-0A6A-27FE-235FBEBA8777}"/>
          </ac:spMkLst>
        </pc:spChg>
      </pc:sldChg>
      <pc:sldChg chg="addSp mod">
        <pc:chgData name="Kareem Ahmed" userId="668b7c42-9793-4d96-80a6-ccc644a66bcf" providerId="ADAL" clId="{F3671F29-872C-422A-A599-8075125A49F3}" dt="2026-09-17T13:36:40.825" v="9" actId="22"/>
        <pc:sldMkLst>
          <pc:docMk/>
          <pc:sldMk cId="591812718" sldId="484"/>
        </pc:sldMkLst>
        <pc:spChg chg="add">
          <ac:chgData name="Kareem Ahmed" userId="668b7c42-9793-4d96-80a6-ccc644a66bcf" providerId="ADAL" clId="{F3671F29-872C-422A-A599-8075125A49F3}" dt="2026-09-17T13:36:40.825" v="9" actId="22"/>
          <ac:spMkLst>
            <pc:docMk/>
            <pc:sldMk cId="591812718" sldId="484"/>
            <ac:spMk id="3" creationId="{D81FCBC8-13A4-8B90-078E-5922515A8EBB}"/>
          </ac:spMkLst>
        </pc:spChg>
      </pc:sldChg>
      <pc:sldChg chg="addSp mod">
        <pc:chgData name="Kareem Ahmed" userId="668b7c42-9793-4d96-80a6-ccc644a66bcf" providerId="ADAL" clId="{F3671F29-872C-422A-A599-8075125A49F3}" dt="2026-09-17T13:36:42.668" v="10" actId="22"/>
        <pc:sldMkLst>
          <pc:docMk/>
          <pc:sldMk cId="1698208531" sldId="485"/>
        </pc:sldMkLst>
        <pc:spChg chg="add">
          <ac:chgData name="Kareem Ahmed" userId="668b7c42-9793-4d96-80a6-ccc644a66bcf" providerId="ADAL" clId="{F3671F29-872C-422A-A599-8075125A49F3}" dt="2026-09-17T13:36:42.668" v="10" actId="22"/>
          <ac:spMkLst>
            <pc:docMk/>
            <pc:sldMk cId="1698208531" sldId="485"/>
            <ac:spMk id="3" creationId="{F81CCD8A-02A2-1AFD-5538-85B59AA94CB7}"/>
          </ac:spMkLst>
        </pc:spChg>
      </pc:sldChg>
      <pc:sldChg chg="addSp modSp mod">
        <pc:chgData name="Kareem Ahmed" userId="668b7c42-9793-4d96-80a6-ccc644a66bcf" providerId="ADAL" clId="{F3671F29-872C-422A-A599-8075125A49F3}" dt="2026-09-17T13:36:54.936" v="31" actId="1036"/>
        <pc:sldMkLst>
          <pc:docMk/>
          <pc:sldMk cId="3579898567" sldId="486"/>
        </pc:sldMkLst>
        <pc:spChg chg="add mod">
          <ac:chgData name="Kareem Ahmed" userId="668b7c42-9793-4d96-80a6-ccc644a66bcf" providerId="ADAL" clId="{F3671F29-872C-422A-A599-8075125A49F3}" dt="2026-09-17T13:36:54.936" v="31" actId="1036"/>
          <ac:spMkLst>
            <pc:docMk/>
            <pc:sldMk cId="3579898567" sldId="486"/>
            <ac:spMk id="3" creationId="{0A859DF1-5F64-F296-80E6-052C11421F73}"/>
          </ac:spMkLst>
        </pc:spChg>
      </pc:sldChg>
      <pc:sldChg chg="addSp mod">
        <pc:chgData name="Kareem Ahmed" userId="668b7c42-9793-4d96-80a6-ccc644a66bcf" providerId="ADAL" clId="{F3671F29-872C-422A-A599-8075125A49F3}" dt="2026-09-17T13:36:57.415" v="32" actId="22"/>
        <pc:sldMkLst>
          <pc:docMk/>
          <pc:sldMk cId="130719627" sldId="487"/>
        </pc:sldMkLst>
        <pc:spChg chg="add">
          <ac:chgData name="Kareem Ahmed" userId="668b7c42-9793-4d96-80a6-ccc644a66bcf" providerId="ADAL" clId="{F3671F29-872C-422A-A599-8075125A49F3}" dt="2026-09-17T13:36:57.415" v="32" actId="22"/>
          <ac:spMkLst>
            <pc:docMk/>
            <pc:sldMk cId="130719627" sldId="487"/>
            <ac:spMk id="3" creationId="{0866570B-03BE-A256-A1A5-6C38B2DC11FC}"/>
          </ac:spMkLst>
        </pc:spChg>
      </pc:sldChg>
      <pc:sldChg chg="addSp mod">
        <pc:chgData name="Kareem Ahmed" userId="668b7c42-9793-4d96-80a6-ccc644a66bcf" providerId="ADAL" clId="{F3671F29-872C-422A-A599-8075125A49F3}" dt="2026-09-17T13:37:01.195" v="33" actId="22"/>
        <pc:sldMkLst>
          <pc:docMk/>
          <pc:sldMk cId="3794953167" sldId="488"/>
        </pc:sldMkLst>
        <pc:spChg chg="add">
          <ac:chgData name="Kareem Ahmed" userId="668b7c42-9793-4d96-80a6-ccc644a66bcf" providerId="ADAL" clId="{F3671F29-872C-422A-A599-8075125A49F3}" dt="2026-09-17T13:37:01.195" v="33" actId="22"/>
          <ac:spMkLst>
            <pc:docMk/>
            <pc:sldMk cId="3794953167" sldId="488"/>
            <ac:spMk id="3" creationId="{8F56FE94-75DB-32BF-314C-453091605A8B}"/>
          </ac:spMkLst>
        </pc:spChg>
      </pc:sldChg>
      <pc:sldChg chg="addSp modSp mod">
        <pc:chgData name="Kareem Ahmed" userId="668b7c42-9793-4d96-80a6-ccc644a66bcf" providerId="ADAL" clId="{F3671F29-872C-422A-A599-8075125A49F3}" dt="2026-09-17T13:37:06.210" v="35" actId="1076"/>
        <pc:sldMkLst>
          <pc:docMk/>
          <pc:sldMk cId="2730796889" sldId="489"/>
        </pc:sldMkLst>
        <pc:spChg chg="add mod">
          <ac:chgData name="Kareem Ahmed" userId="668b7c42-9793-4d96-80a6-ccc644a66bcf" providerId="ADAL" clId="{F3671F29-872C-422A-A599-8075125A49F3}" dt="2026-09-17T13:37:06.210" v="35" actId="1076"/>
          <ac:spMkLst>
            <pc:docMk/>
            <pc:sldMk cId="2730796889" sldId="489"/>
            <ac:spMk id="3" creationId="{BA480AF6-894E-E9F1-38A2-91DD8D7E442C}"/>
          </ac:spMkLst>
        </pc:spChg>
      </pc:sldChg>
      <pc:sldChg chg="addSp mod">
        <pc:chgData name="Kareem Ahmed" userId="668b7c42-9793-4d96-80a6-ccc644a66bcf" providerId="ADAL" clId="{F3671F29-872C-422A-A599-8075125A49F3}" dt="2026-09-17T13:37:08.064" v="36" actId="22"/>
        <pc:sldMkLst>
          <pc:docMk/>
          <pc:sldMk cId="152975352" sldId="490"/>
        </pc:sldMkLst>
        <pc:spChg chg="add">
          <ac:chgData name="Kareem Ahmed" userId="668b7c42-9793-4d96-80a6-ccc644a66bcf" providerId="ADAL" clId="{F3671F29-872C-422A-A599-8075125A49F3}" dt="2026-09-17T13:37:08.064" v="36" actId="22"/>
          <ac:spMkLst>
            <pc:docMk/>
            <pc:sldMk cId="152975352" sldId="490"/>
            <ac:spMk id="3" creationId="{F2A347D9-D817-3072-84F2-E7C3306CC931}"/>
          </ac:spMkLst>
        </pc:spChg>
      </pc:sldChg>
      <pc:sldChg chg="addSp modSp mod">
        <pc:chgData name="Kareem Ahmed" userId="668b7c42-9793-4d96-80a6-ccc644a66bcf" providerId="ADAL" clId="{F3671F29-872C-422A-A599-8075125A49F3}" dt="2026-09-17T13:37:12.838" v="38" actId="1076"/>
        <pc:sldMkLst>
          <pc:docMk/>
          <pc:sldMk cId="2556563351" sldId="491"/>
        </pc:sldMkLst>
        <pc:spChg chg="add mod">
          <ac:chgData name="Kareem Ahmed" userId="668b7c42-9793-4d96-80a6-ccc644a66bcf" providerId="ADAL" clId="{F3671F29-872C-422A-A599-8075125A49F3}" dt="2026-09-17T13:37:12.838" v="38" actId="1076"/>
          <ac:spMkLst>
            <pc:docMk/>
            <pc:sldMk cId="2556563351" sldId="491"/>
            <ac:spMk id="3" creationId="{B31F1F4D-43C2-859E-24C3-960E36E6706D}"/>
          </ac:spMkLst>
        </pc:spChg>
      </pc:sldChg>
      <pc:sldChg chg="addSp mod">
        <pc:chgData name="Kareem Ahmed" userId="668b7c42-9793-4d96-80a6-ccc644a66bcf" providerId="ADAL" clId="{F3671F29-872C-422A-A599-8075125A49F3}" dt="2026-09-17T13:37:16.097" v="39" actId="22"/>
        <pc:sldMkLst>
          <pc:docMk/>
          <pc:sldMk cId="1452684714" sldId="492"/>
        </pc:sldMkLst>
        <pc:spChg chg="add">
          <ac:chgData name="Kareem Ahmed" userId="668b7c42-9793-4d96-80a6-ccc644a66bcf" providerId="ADAL" clId="{F3671F29-872C-422A-A599-8075125A49F3}" dt="2026-09-17T13:37:16.097" v="39" actId="22"/>
          <ac:spMkLst>
            <pc:docMk/>
            <pc:sldMk cId="1452684714" sldId="492"/>
            <ac:spMk id="3" creationId="{4ACBD967-69EE-013F-94FA-64BEB6653E4F}"/>
          </ac:spMkLst>
        </pc:spChg>
      </pc:sldChg>
      <pc:sldChg chg="addSp mod">
        <pc:chgData name="Kareem Ahmed" userId="668b7c42-9793-4d96-80a6-ccc644a66bcf" providerId="ADAL" clId="{F3671F29-872C-422A-A599-8075125A49F3}" dt="2026-09-17T13:37:18.110" v="40" actId="22"/>
        <pc:sldMkLst>
          <pc:docMk/>
          <pc:sldMk cId="3418343076" sldId="493"/>
        </pc:sldMkLst>
        <pc:spChg chg="add">
          <ac:chgData name="Kareem Ahmed" userId="668b7c42-9793-4d96-80a6-ccc644a66bcf" providerId="ADAL" clId="{F3671F29-872C-422A-A599-8075125A49F3}" dt="2026-09-17T13:37:18.110" v="40" actId="22"/>
          <ac:spMkLst>
            <pc:docMk/>
            <pc:sldMk cId="3418343076" sldId="493"/>
            <ac:spMk id="3" creationId="{B724C91B-D4AB-95DF-C74A-A49FD130A7F7}"/>
          </ac:spMkLst>
        </pc:spChg>
      </pc:sldChg>
      <pc:sldChg chg="addSp mod">
        <pc:chgData name="Kareem Ahmed" userId="668b7c42-9793-4d96-80a6-ccc644a66bcf" providerId="ADAL" clId="{F3671F29-872C-422A-A599-8075125A49F3}" dt="2026-09-17T13:37:20.402" v="41" actId="22"/>
        <pc:sldMkLst>
          <pc:docMk/>
          <pc:sldMk cId="2962828051" sldId="494"/>
        </pc:sldMkLst>
        <pc:spChg chg="add">
          <ac:chgData name="Kareem Ahmed" userId="668b7c42-9793-4d96-80a6-ccc644a66bcf" providerId="ADAL" clId="{F3671F29-872C-422A-A599-8075125A49F3}" dt="2026-09-17T13:37:20.402" v="41" actId="22"/>
          <ac:spMkLst>
            <pc:docMk/>
            <pc:sldMk cId="2962828051" sldId="494"/>
            <ac:spMk id="3" creationId="{63C2F721-46C7-C5A4-CFE3-14FA682E71BE}"/>
          </ac:spMkLst>
        </pc:spChg>
      </pc:sldChg>
      <pc:sldChg chg="addSp mod">
        <pc:chgData name="Kareem Ahmed" userId="668b7c42-9793-4d96-80a6-ccc644a66bcf" providerId="ADAL" clId="{F3671F29-872C-422A-A599-8075125A49F3}" dt="2026-09-17T13:37:22.492" v="42" actId="22"/>
        <pc:sldMkLst>
          <pc:docMk/>
          <pc:sldMk cId="3798016584" sldId="495"/>
        </pc:sldMkLst>
        <pc:spChg chg="add">
          <ac:chgData name="Kareem Ahmed" userId="668b7c42-9793-4d96-80a6-ccc644a66bcf" providerId="ADAL" clId="{F3671F29-872C-422A-A599-8075125A49F3}" dt="2026-09-17T13:37:22.492" v="42" actId="22"/>
          <ac:spMkLst>
            <pc:docMk/>
            <pc:sldMk cId="3798016584" sldId="495"/>
            <ac:spMk id="3" creationId="{D3C769DF-F289-434A-66CC-9FDA89D62478}"/>
          </ac:spMkLst>
        </pc:spChg>
      </pc:sldChg>
      <pc:sldChg chg="addSp mod">
        <pc:chgData name="Kareem Ahmed" userId="668b7c42-9793-4d96-80a6-ccc644a66bcf" providerId="ADAL" clId="{F3671F29-872C-422A-A599-8075125A49F3}" dt="2026-09-17T13:37:24.331" v="43" actId="22"/>
        <pc:sldMkLst>
          <pc:docMk/>
          <pc:sldMk cId="3248434486" sldId="496"/>
        </pc:sldMkLst>
        <pc:spChg chg="add">
          <ac:chgData name="Kareem Ahmed" userId="668b7c42-9793-4d96-80a6-ccc644a66bcf" providerId="ADAL" clId="{F3671F29-872C-422A-A599-8075125A49F3}" dt="2026-09-17T13:37:24.331" v="43" actId="22"/>
          <ac:spMkLst>
            <pc:docMk/>
            <pc:sldMk cId="3248434486" sldId="496"/>
            <ac:spMk id="3" creationId="{C2FE6B8A-0E65-D6A5-20D9-815AFEDD3FBE}"/>
          </ac:spMkLst>
        </pc:spChg>
      </pc:sldChg>
      <pc:sldChg chg="addSp mod">
        <pc:chgData name="Kareem Ahmed" userId="668b7c42-9793-4d96-80a6-ccc644a66bcf" providerId="ADAL" clId="{F3671F29-872C-422A-A599-8075125A49F3}" dt="2026-09-17T13:37:26.391" v="44" actId="22"/>
        <pc:sldMkLst>
          <pc:docMk/>
          <pc:sldMk cId="1951186267" sldId="497"/>
        </pc:sldMkLst>
        <pc:spChg chg="add">
          <ac:chgData name="Kareem Ahmed" userId="668b7c42-9793-4d96-80a6-ccc644a66bcf" providerId="ADAL" clId="{F3671F29-872C-422A-A599-8075125A49F3}" dt="2026-09-17T13:37:26.391" v="44" actId="22"/>
          <ac:spMkLst>
            <pc:docMk/>
            <pc:sldMk cId="1951186267" sldId="497"/>
            <ac:spMk id="3" creationId="{45B10073-2724-4B08-4E7A-A14074831E2E}"/>
          </ac:spMkLst>
        </pc:spChg>
      </pc:sldChg>
      <pc:sldChg chg="addSp modSp mod">
        <pc:chgData name="Kareem Ahmed" userId="668b7c42-9793-4d96-80a6-ccc644a66bcf" providerId="ADAL" clId="{F3671F29-872C-422A-A599-8075125A49F3}" dt="2026-09-17T13:37:30.521" v="46" actId="1076"/>
        <pc:sldMkLst>
          <pc:docMk/>
          <pc:sldMk cId="837719673" sldId="498"/>
        </pc:sldMkLst>
        <pc:spChg chg="add mod">
          <ac:chgData name="Kareem Ahmed" userId="668b7c42-9793-4d96-80a6-ccc644a66bcf" providerId="ADAL" clId="{F3671F29-872C-422A-A599-8075125A49F3}" dt="2026-09-17T13:37:30.521" v="46" actId="1076"/>
          <ac:spMkLst>
            <pc:docMk/>
            <pc:sldMk cId="837719673" sldId="498"/>
            <ac:spMk id="3" creationId="{D0F238AF-7ECF-CA33-44E8-F226ED88E3DE}"/>
          </ac:spMkLst>
        </pc:spChg>
      </pc:sldChg>
      <pc:sldChg chg="addSp mod">
        <pc:chgData name="Kareem Ahmed" userId="668b7c42-9793-4d96-80a6-ccc644a66bcf" providerId="ADAL" clId="{F3671F29-872C-422A-A599-8075125A49F3}" dt="2026-09-17T13:37:32.343" v="47" actId="22"/>
        <pc:sldMkLst>
          <pc:docMk/>
          <pc:sldMk cId="3915732912" sldId="499"/>
        </pc:sldMkLst>
        <pc:spChg chg="add">
          <ac:chgData name="Kareem Ahmed" userId="668b7c42-9793-4d96-80a6-ccc644a66bcf" providerId="ADAL" clId="{F3671F29-872C-422A-A599-8075125A49F3}" dt="2026-09-17T13:37:32.343" v="47" actId="22"/>
          <ac:spMkLst>
            <pc:docMk/>
            <pc:sldMk cId="3915732912" sldId="499"/>
            <ac:spMk id="3" creationId="{B18A9E7E-3466-18A2-2EBB-780ACB157797}"/>
          </ac:spMkLst>
        </pc:spChg>
      </pc:sldChg>
      <pc:sldChg chg="addSp mod">
        <pc:chgData name="Kareem Ahmed" userId="668b7c42-9793-4d96-80a6-ccc644a66bcf" providerId="ADAL" clId="{F3671F29-872C-422A-A599-8075125A49F3}" dt="2026-09-17T13:37:34.087" v="48" actId="22"/>
        <pc:sldMkLst>
          <pc:docMk/>
          <pc:sldMk cId="1672745815" sldId="500"/>
        </pc:sldMkLst>
        <pc:spChg chg="add">
          <ac:chgData name="Kareem Ahmed" userId="668b7c42-9793-4d96-80a6-ccc644a66bcf" providerId="ADAL" clId="{F3671F29-872C-422A-A599-8075125A49F3}" dt="2026-09-17T13:37:34.087" v="48" actId="22"/>
          <ac:spMkLst>
            <pc:docMk/>
            <pc:sldMk cId="1672745815" sldId="500"/>
            <ac:spMk id="3" creationId="{02931B78-1AC6-A968-97B0-710A5AC104A7}"/>
          </ac:spMkLst>
        </pc:spChg>
      </pc:sldChg>
      <pc:sldChg chg="addSp mod">
        <pc:chgData name="Kareem Ahmed" userId="668b7c42-9793-4d96-80a6-ccc644a66bcf" providerId="ADAL" clId="{F3671F29-872C-422A-A599-8075125A49F3}" dt="2026-09-17T13:37:36.228" v="49" actId="22"/>
        <pc:sldMkLst>
          <pc:docMk/>
          <pc:sldMk cId="4182242280" sldId="501"/>
        </pc:sldMkLst>
        <pc:spChg chg="add">
          <ac:chgData name="Kareem Ahmed" userId="668b7c42-9793-4d96-80a6-ccc644a66bcf" providerId="ADAL" clId="{F3671F29-872C-422A-A599-8075125A49F3}" dt="2026-09-17T13:37:36.228" v="49" actId="22"/>
          <ac:spMkLst>
            <pc:docMk/>
            <pc:sldMk cId="4182242280" sldId="501"/>
            <ac:spMk id="3" creationId="{8594B4B4-C1B8-F5D5-1F7D-68703E8DF133}"/>
          </ac:spMkLst>
        </pc:spChg>
      </pc:sldChg>
      <pc:sldChg chg="addSp mod">
        <pc:chgData name="Kareem Ahmed" userId="668b7c42-9793-4d96-80a6-ccc644a66bcf" providerId="ADAL" clId="{F3671F29-872C-422A-A599-8075125A49F3}" dt="2026-09-17T13:37:39.845" v="50" actId="22"/>
        <pc:sldMkLst>
          <pc:docMk/>
          <pc:sldMk cId="3918343021" sldId="503"/>
        </pc:sldMkLst>
        <pc:spChg chg="add">
          <ac:chgData name="Kareem Ahmed" userId="668b7c42-9793-4d96-80a6-ccc644a66bcf" providerId="ADAL" clId="{F3671F29-872C-422A-A599-8075125A49F3}" dt="2026-09-17T13:37:39.845" v="50" actId="22"/>
          <ac:spMkLst>
            <pc:docMk/>
            <pc:sldMk cId="3918343021" sldId="503"/>
            <ac:spMk id="3" creationId="{27CCD91C-782C-F700-0A9B-3455D17250E1}"/>
          </ac:spMkLst>
        </pc:spChg>
      </pc:sldChg>
      <pc:sldChg chg="addSp mod">
        <pc:chgData name="Kareem Ahmed" userId="668b7c42-9793-4d96-80a6-ccc644a66bcf" providerId="ADAL" clId="{F3671F29-872C-422A-A599-8075125A49F3}" dt="2026-09-17T13:37:41.971" v="51" actId="22"/>
        <pc:sldMkLst>
          <pc:docMk/>
          <pc:sldMk cId="2137145140" sldId="504"/>
        </pc:sldMkLst>
        <pc:spChg chg="add">
          <ac:chgData name="Kareem Ahmed" userId="668b7c42-9793-4d96-80a6-ccc644a66bcf" providerId="ADAL" clId="{F3671F29-872C-422A-A599-8075125A49F3}" dt="2026-09-17T13:37:41.971" v="51" actId="22"/>
          <ac:spMkLst>
            <pc:docMk/>
            <pc:sldMk cId="2137145140" sldId="504"/>
            <ac:spMk id="3" creationId="{D20932DA-CA33-375F-E3BC-F160BBD591E7}"/>
          </ac:spMkLst>
        </pc:spChg>
      </pc:sldChg>
      <pc:sldChg chg="addSp mod">
        <pc:chgData name="Kareem Ahmed" userId="668b7c42-9793-4d96-80a6-ccc644a66bcf" providerId="ADAL" clId="{F3671F29-872C-422A-A599-8075125A49F3}" dt="2026-09-17T13:37:44.714" v="52" actId="22"/>
        <pc:sldMkLst>
          <pc:docMk/>
          <pc:sldMk cId="1490393460" sldId="506"/>
        </pc:sldMkLst>
        <pc:spChg chg="add">
          <ac:chgData name="Kareem Ahmed" userId="668b7c42-9793-4d96-80a6-ccc644a66bcf" providerId="ADAL" clId="{F3671F29-872C-422A-A599-8075125A49F3}" dt="2026-09-17T13:37:44.714" v="52" actId="22"/>
          <ac:spMkLst>
            <pc:docMk/>
            <pc:sldMk cId="1490393460" sldId="506"/>
            <ac:spMk id="3" creationId="{2684FD54-A1B4-5C90-6D4E-C18E22815019}"/>
          </ac:spMkLst>
        </pc:spChg>
      </pc:sldChg>
      <pc:sldChg chg="addSp modSp mod">
        <pc:chgData name="Kareem Ahmed" userId="668b7c42-9793-4d96-80a6-ccc644a66bcf" providerId="ADAL" clId="{F3671F29-872C-422A-A599-8075125A49F3}" dt="2026-09-17T13:37:49.707" v="54" actId="1076"/>
        <pc:sldMkLst>
          <pc:docMk/>
          <pc:sldMk cId="680350296" sldId="507"/>
        </pc:sldMkLst>
        <pc:spChg chg="add mod">
          <ac:chgData name="Kareem Ahmed" userId="668b7c42-9793-4d96-80a6-ccc644a66bcf" providerId="ADAL" clId="{F3671F29-872C-422A-A599-8075125A49F3}" dt="2026-09-17T13:37:49.707" v="54" actId="1076"/>
          <ac:spMkLst>
            <pc:docMk/>
            <pc:sldMk cId="680350296" sldId="507"/>
            <ac:spMk id="3" creationId="{6FA69DD4-1096-5503-25CE-E401CD755E66}"/>
          </ac:spMkLst>
        </pc:spChg>
      </pc:sldChg>
      <pc:sldChg chg="addSp mod">
        <pc:chgData name="Kareem Ahmed" userId="668b7c42-9793-4d96-80a6-ccc644a66bcf" providerId="ADAL" clId="{F3671F29-872C-422A-A599-8075125A49F3}" dt="2026-09-17T13:37:54.243" v="55" actId="22"/>
        <pc:sldMkLst>
          <pc:docMk/>
          <pc:sldMk cId="3824776927" sldId="509"/>
        </pc:sldMkLst>
        <pc:spChg chg="add">
          <ac:chgData name="Kareem Ahmed" userId="668b7c42-9793-4d96-80a6-ccc644a66bcf" providerId="ADAL" clId="{F3671F29-872C-422A-A599-8075125A49F3}" dt="2026-09-17T13:37:54.243" v="55" actId="22"/>
          <ac:spMkLst>
            <pc:docMk/>
            <pc:sldMk cId="3824776927" sldId="509"/>
            <ac:spMk id="3" creationId="{52632306-20E9-E657-7276-A4926A9F7D3A}"/>
          </ac:spMkLst>
        </pc:spChg>
      </pc:sldChg>
      <pc:sldChg chg="addSp modSp mod">
        <pc:chgData name="Kareem Ahmed" userId="668b7c42-9793-4d96-80a6-ccc644a66bcf" providerId="ADAL" clId="{F3671F29-872C-422A-A599-8075125A49F3}" dt="2026-09-17T13:37:59.529" v="57" actId="1076"/>
        <pc:sldMkLst>
          <pc:docMk/>
          <pc:sldMk cId="1240365534" sldId="510"/>
        </pc:sldMkLst>
        <pc:spChg chg="add mod">
          <ac:chgData name="Kareem Ahmed" userId="668b7c42-9793-4d96-80a6-ccc644a66bcf" providerId="ADAL" clId="{F3671F29-872C-422A-A599-8075125A49F3}" dt="2026-09-17T13:37:59.529" v="57" actId="1076"/>
          <ac:spMkLst>
            <pc:docMk/>
            <pc:sldMk cId="1240365534" sldId="510"/>
            <ac:spMk id="3" creationId="{7FC4204D-328E-D4DD-9808-54734AE5F680}"/>
          </ac:spMkLst>
        </pc:spChg>
      </pc:sldChg>
      <pc:sldChg chg="addSp modSp mod">
        <pc:chgData name="Kareem Ahmed" userId="668b7c42-9793-4d96-80a6-ccc644a66bcf" providerId="ADAL" clId="{F3671F29-872C-422A-A599-8075125A49F3}" dt="2026-09-17T13:38:05.642" v="59" actId="1076"/>
        <pc:sldMkLst>
          <pc:docMk/>
          <pc:sldMk cId="2483189357" sldId="512"/>
        </pc:sldMkLst>
        <pc:spChg chg="add mod">
          <ac:chgData name="Kareem Ahmed" userId="668b7c42-9793-4d96-80a6-ccc644a66bcf" providerId="ADAL" clId="{F3671F29-872C-422A-A599-8075125A49F3}" dt="2026-09-17T13:38:05.642" v="59" actId="1076"/>
          <ac:spMkLst>
            <pc:docMk/>
            <pc:sldMk cId="2483189357" sldId="512"/>
            <ac:spMk id="3" creationId="{36ADAECF-7B13-7857-9577-D12616A5E367}"/>
          </ac:spMkLst>
        </pc:spChg>
      </pc:sldChg>
      <pc:sldChg chg="addSp modSp mod">
        <pc:chgData name="Kareem Ahmed" userId="668b7c42-9793-4d96-80a6-ccc644a66bcf" providerId="ADAL" clId="{F3671F29-872C-422A-A599-8075125A49F3}" dt="2026-09-17T13:38:11.145" v="61" actId="1076"/>
        <pc:sldMkLst>
          <pc:docMk/>
          <pc:sldMk cId="2448854479" sldId="513"/>
        </pc:sldMkLst>
        <pc:spChg chg="add mod">
          <ac:chgData name="Kareem Ahmed" userId="668b7c42-9793-4d96-80a6-ccc644a66bcf" providerId="ADAL" clId="{F3671F29-872C-422A-A599-8075125A49F3}" dt="2026-09-17T13:38:11.145" v="61" actId="1076"/>
          <ac:spMkLst>
            <pc:docMk/>
            <pc:sldMk cId="2448854479" sldId="513"/>
            <ac:spMk id="3" creationId="{2F87B71F-E3B2-66C8-D00B-2312C56B5EBE}"/>
          </ac:spMkLst>
        </pc:spChg>
      </pc:sldChg>
      <pc:sldChg chg="addSp mod">
        <pc:chgData name="Kareem Ahmed" userId="668b7c42-9793-4d96-80a6-ccc644a66bcf" providerId="ADAL" clId="{F3671F29-872C-422A-A599-8075125A49F3}" dt="2026-09-17T13:38:12.907" v="62" actId="22"/>
        <pc:sldMkLst>
          <pc:docMk/>
          <pc:sldMk cId="2149026051" sldId="514"/>
        </pc:sldMkLst>
        <pc:spChg chg="add">
          <ac:chgData name="Kareem Ahmed" userId="668b7c42-9793-4d96-80a6-ccc644a66bcf" providerId="ADAL" clId="{F3671F29-872C-422A-A599-8075125A49F3}" dt="2026-09-17T13:38:12.907" v="62" actId="22"/>
          <ac:spMkLst>
            <pc:docMk/>
            <pc:sldMk cId="2149026051" sldId="514"/>
            <ac:spMk id="3" creationId="{9C9CE338-81DC-2481-3E7D-3051B1F1B5CE}"/>
          </ac:spMkLst>
        </pc:spChg>
      </pc:sldChg>
      <pc:sldChg chg="addSp mod">
        <pc:chgData name="Kareem Ahmed" userId="668b7c42-9793-4d96-80a6-ccc644a66bcf" providerId="ADAL" clId="{F3671F29-872C-422A-A599-8075125A49F3}" dt="2026-09-17T13:38:14.586" v="63" actId="22"/>
        <pc:sldMkLst>
          <pc:docMk/>
          <pc:sldMk cId="3509956761" sldId="515"/>
        </pc:sldMkLst>
        <pc:spChg chg="add">
          <ac:chgData name="Kareem Ahmed" userId="668b7c42-9793-4d96-80a6-ccc644a66bcf" providerId="ADAL" clId="{F3671F29-872C-422A-A599-8075125A49F3}" dt="2026-09-17T13:38:14.586" v="63" actId="22"/>
          <ac:spMkLst>
            <pc:docMk/>
            <pc:sldMk cId="3509956761" sldId="515"/>
            <ac:spMk id="3" creationId="{95DC7E92-BB3D-F61C-ED99-CDE778D17773}"/>
          </ac:spMkLst>
        </pc:spChg>
      </pc:sldChg>
      <pc:sldChg chg="addSp mod">
        <pc:chgData name="Kareem Ahmed" userId="668b7c42-9793-4d96-80a6-ccc644a66bcf" providerId="ADAL" clId="{F3671F29-872C-422A-A599-8075125A49F3}" dt="2026-09-17T13:38:16.410" v="64" actId="22"/>
        <pc:sldMkLst>
          <pc:docMk/>
          <pc:sldMk cId="2689309896" sldId="516"/>
        </pc:sldMkLst>
        <pc:spChg chg="add">
          <ac:chgData name="Kareem Ahmed" userId="668b7c42-9793-4d96-80a6-ccc644a66bcf" providerId="ADAL" clId="{F3671F29-872C-422A-A599-8075125A49F3}" dt="2026-09-17T13:38:16.410" v="64" actId="22"/>
          <ac:spMkLst>
            <pc:docMk/>
            <pc:sldMk cId="2689309896" sldId="516"/>
            <ac:spMk id="3" creationId="{5020BDBF-97C1-7DB4-252F-BCFA0B6E6330}"/>
          </ac:spMkLst>
        </pc:spChg>
      </pc:sldChg>
      <pc:sldChg chg="addSp mod">
        <pc:chgData name="Kareem Ahmed" userId="668b7c42-9793-4d96-80a6-ccc644a66bcf" providerId="ADAL" clId="{F3671F29-872C-422A-A599-8075125A49F3}" dt="2026-09-17T13:38:18.130" v="65" actId="22"/>
        <pc:sldMkLst>
          <pc:docMk/>
          <pc:sldMk cId="2997527421" sldId="517"/>
        </pc:sldMkLst>
        <pc:spChg chg="add">
          <ac:chgData name="Kareem Ahmed" userId="668b7c42-9793-4d96-80a6-ccc644a66bcf" providerId="ADAL" clId="{F3671F29-872C-422A-A599-8075125A49F3}" dt="2026-09-17T13:38:18.130" v="65" actId="22"/>
          <ac:spMkLst>
            <pc:docMk/>
            <pc:sldMk cId="2997527421" sldId="517"/>
            <ac:spMk id="3" creationId="{DAB3D8CB-EE72-5AE4-57B0-6E2755C7D2EB}"/>
          </ac:spMkLst>
        </pc:spChg>
      </pc:sldChg>
      <pc:sldChg chg="addSp mod">
        <pc:chgData name="Kareem Ahmed" userId="668b7c42-9793-4d96-80a6-ccc644a66bcf" providerId="ADAL" clId="{F3671F29-872C-422A-A599-8075125A49F3}" dt="2026-09-17T13:38:19.735" v="66" actId="22"/>
        <pc:sldMkLst>
          <pc:docMk/>
          <pc:sldMk cId="1118211796" sldId="518"/>
        </pc:sldMkLst>
        <pc:spChg chg="add">
          <ac:chgData name="Kareem Ahmed" userId="668b7c42-9793-4d96-80a6-ccc644a66bcf" providerId="ADAL" clId="{F3671F29-872C-422A-A599-8075125A49F3}" dt="2026-09-17T13:38:19.735" v="66" actId="22"/>
          <ac:spMkLst>
            <pc:docMk/>
            <pc:sldMk cId="1118211796" sldId="518"/>
            <ac:spMk id="3" creationId="{4308CCF8-5AB3-27EB-B55D-D29A70015F75}"/>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17 - 9 - 2026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17 - 9 - 2026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17 - 9 - 2026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17 - 9 - 2026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17 - 9 - 2026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17 - 9 - 2026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17 - 9 - 2026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17 - 9 - 2026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17 - 9 - 2026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17 - 9 - 2026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17 - 9 - 2026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17 - 9 - 2026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17 - 9 - 2026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jpeg"/><Relationship Id="rId1" Type="http://schemas.openxmlformats.org/officeDocument/2006/relationships/slideLayout" Target="../slideLayouts/slideLayout14.xml"/><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74971" y="-400050"/>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8310112" y="4083260"/>
            <a:ext cx="2049265" cy="830997"/>
          </a:xfrm>
          <a:prstGeom prst="rect">
            <a:avLst/>
          </a:prstGeom>
          <a:noFill/>
        </p:spPr>
        <p:txBody>
          <a:bodyPr wrap="square" rtlCol="0">
            <a:spAutoFit/>
          </a:bodyPr>
          <a:lstStyle/>
          <a:p>
            <a:pPr algn="ctr"/>
            <a:r>
              <a:rPr lang="ar-EG" sz="2400" b="1" dirty="0">
                <a:latin typeface="Alexandria" charset="0"/>
                <a:cs typeface="Alexandria" charset="0"/>
              </a:rPr>
              <a:t>إعداد </a:t>
            </a:r>
          </a:p>
          <a:p>
            <a:pPr algn="ctr"/>
            <a:r>
              <a:rPr lang="ar-EG" sz="2400" b="1" dirty="0">
                <a:latin typeface="Alexandria" charset="0"/>
                <a:cs typeface="Alexandria" charset="0"/>
              </a:rPr>
              <a:t>د. كريم أحمد </a:t>
            </a:r>
            <a:endParaRPr lang="en-US" sz="2400" b="1"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46" name="TextBox 45"/>
          <p:cNvSpPr txBox="1"/>
          <p:nvPr/>
        </p:nvSpPr>
        <p:spPr>
          <a:xfrm>
            <a:off x="7905506" y="2774740"/>
            <a:ext cx="2858475" cy="830997"/>
          </a:xfrm>
          <a:prstGeom prst="rect">
            <a:avLst/>
          </a:prstGeom>
          <a:noFill/>
        </p:spPr>
        <p:txBody>
          <a:bodyPr wrap="none" rtlCol="0">
            <a:spAutoFit/>
          </a:bodyPr>
          <a:lstStyle/>
          <a:p>
            <a:pPr algn="ctr"/>
            <a:r>
              <a:rPr lang="en-US" sz="2400" b="1" dirty="0">
                <a:latin typeface="Alexandria" charset="0"/>
                <a:cs typeface="Alexandria" charset="0"/>
              </a:rPr>
              <a:t>MKT111</a:t>
            </a:r>
          </a:p>
          <a:p>
            <a:pPr algn="ctr"/>
            <a:r>
              <a:rPr lang="ar-EG" sz="2400" b="1" dirty="0">
                <a:latin typeface="Alexandria" charset="0"/>
                <a:cs typeface="Alexandria" charset="0"/>
              </a:rPr>
              <a:t>مقدمة في التسويق الرقمي </a:t>
            </a:r>
            <a:endParaRPr lang="en-US" sz="2400" b="1" dirty="0">
              <a:latin typeface="Alexandria" charset="0"/>
              <a:cs typeface="Alexandria" charset="0"/>
            </a:endParaRPr>
          </a:p>
        </p:txBody>
      </p:sp>
      <p:sp>
        <p:nvSpPr>
          <p:cNvPr id="14" name="Oval 13"/>
          <p:cNvSpPr/>
          <p:nvPr/>
        </p:nvSpPr>
        <p:spPr>
          <a:xfrm>
            <a:off x="-429057" y="0"/>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71135" y="180698"/>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70923" y="2899911"/>
            <a:ext cx="5096267" cy="769441"/>
          </a:xfrm>
          <a:prstGeom prst="rect">
            <a:avLst/>
          </a:prstGeom>
          <a:noFill/>
        </p:spPr>
        <p:txBody>
          <a:bodyPr wrap="none" rtlCol="0">
            <a:spAutoFit/>
          </a:bodyPr>
          <a:lstStyle/>
          <a:p>
            <a:r>
              <a:rPr lang="ar-EG" sz="4400" b="1" dirty="0">
                <a:solidFill>
                  <a:srgbClr val="00B0F0"/>
                </a:solidFill>
                <a:latin typeface="Alexandria" charset="0"/>
                <a:cs typeface="Alexandria" charset="0"/>
              </a:rPr>
              <a:t>مقدمة في التسويق الرقمي </a:t>
            </a:r>
            <a:endParaRPr lang="en-US" sz="4400" b="1" dirty="0">
              <a:solidFill>
                <a:srgbClr val="00B0F0"/>
              </a:solidFill>
              <a:latin typeface="Alexandria" charset="0"/>
              <a:cs typeface="Alexandria" charset="0"/>
            </a:endParaRPr>
          </a:p>
        </p:txBody>
      </p:sp>
      <p:sp>
        <p:nvSpPr>
          <p:cNvPr id="10" name="Rectangle: Rounded Corners 9"/>
          <p:cNvSpPr/>
          <p:nvPr/>
        </p:nvSpPr>
        <p:spPr>
          <a:xfrm>
            <a:off x="7489638" y="39274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Alexandria" charset="0"/>
                <a:cs typeface="Alexandria" charset="0"/>
              </a:rPr>
              <a:t>المحاضرة الأولى </a:t>
            </a:r>
            <a:endParaRPr lang="en-US" sz="2800" b="1" dirty="0">
              <a:solidFill>
                <a:schemeClr val="tx1"/>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371306F5-476E-1B99-19DD-BBE1E03C9120}"/>
              </a:ext>
            </a:extLst>
          </p:cNvPr>
          <p:cNvSpPr txBox="1"/>
          <p:nvPr/>
        </p:nvSpPr>
        <p:spPr>
          <a:xfrm>
            <a:off x="8041522" y="4502115"/>
            <a:ext cx="2412840" cy="707886"/>
          </a:xfrm>
          <a:prstGeom prst="rect">
            <a:avLst/>
          </a:prstGeom>
          <a:noFill/>
        </p:spPr>
        <p:txBody>
          <a:bodyPr wrap="none" rtlCol="0">
            <a:spAutoFit/>
          </a:bodyPr>
          <a:lstStyle/>
          <a:p>
            <a:pPr algn="ctr"/>
            <a:r>
              <a:rPr lang="en-US" sz="2000" b="1" dirty="0">
                <a:latin typeface="Alexandria" charset="0"/>
                <a:cs typeface="Alexandria" charset="0"/>
              </a:rPr>
              <a:t>MKT111</a:t>
            </a:r>
          </a:p>
          <a:p>
            <a:pPr algn="ctr"/>
            <a:r>
              <a:rPr lang="ar-EG" sz="2000" b="1" dirty="0">
                <a:latin typeface="Alexandria" charset="0"/>
                <a:cs typeface="Alexandria" charset="0"/>
              </a:rPr>
              <a:t>مقدمة في التسويق الرقمي </a:t>
            </a:r>
            <a:endParaRPr lang="en-US" sz="2000" b="1" dirty="0">
              <a:latin typeface="Alexandria" charset="0"/>
              <a:cs typeface="Alexandria" charset="0"/>
            </a:endParaRPr>
          </a:p>
        </p:txBody>
      </p:sp>
      <p:sp>
        <p:nvSpPr>
          <p:cNvPr id="7" name="TextBox 6">
            <a:extLst>
              <a:ext uri="{FF2B5EF4-FFF2-40B4-BE49-F238E27FC236}">
                <a16:creationId xmlns:a16="http://schemas.microsoft.com/office/drawing/2014/main" id="{E6E5ABFF-1903-4C22-B095-BBD81AFC9327}"/>
              </a:ext>
            </a:extLst>
          </p:cNvPr>
          <p:cNvSpPr txBox="1"/>
          <p:nvPr/>
        </p:nvSpPr>
        <p:spPr>
          <a:xfrm>
            <a:off x="8223309" y="5807114"/>
            <a:ext cx="2049265" cy="707886"/>
          </a:xfrm>
          <a:prstGeom prst="rect">
            <a:avLst/>
          </a:prstGeom>
          <a:noFill/>
        </p:spPr>
        <p:txBody>
          <a:bodyPr wrap="square" rtlCol="0">
            <a:spAutoFit/>
          </a:bodyPr>
          <a:lstStyle/>
          <a:p>
            <a:pPr algn="ctr"/>
            <a:r>
              <a:rPr lang="ar-EG" sz="2000" b="1" dirty="0">
                <a:solidFill>
                  <a:schemeClr val="bg1"/>
                </a:solidFill>
                <a:latin typeface="Alexandria" charset="0"/>
                <a:cs typeface="Alexandria" charset="0"/>
              </a:rPr>
              <a:t>إعداد </a:t>
            </a:r>
          </a:p>
          <a:p>
            <a:pPr algn="ctr"/>
            <a:r>
              <a:rPr lang="ar-EG" sz="2000" b="1" dirty="0">
                <a:solidFill>
                  <a:schemeClr val="bg1"/>
                </a:solidFill>
                <a:latin typeface="Alexandria" charset="0"/>
                <a:cs typeface="Alexandria" charset="0"/>
              </a:rPr>
              <a:t>د. كريم أحمد </a:t>
            </a:r>
            <a:endParaRPr lang="en-US" sz="2000" b="1" dirty="0">
              <a:solidFill>
                <a:schemeClr val="bg1"/>
              </a:solidFill>
              <a:latin typeface="Alexandria" charset="0"/>
              <a:cs typeface="Alexandria"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B45C6ED8-3640-F959-B354-C96D1467A69F}"/>
              </a:ext>
            </a:extLst>
          </p:cNvPr>
          <p:cNvSpPr txBox="1"/>
          <p:nvPr/>
        </p:nvSpPr>
        <p:spPr>
          <a:xfrm>
            <a:off x="9590567" y="617697"/>
            <a:ext cx="2169042" cy="523220"/>
          </a:xfrm>
          <a:prstGeom prst="rect">
            <a:avLst/>
          </a:prstGeom>
          <a:solidFill>
            <a:schemeClr val="accent2">
              <a:lumMod val="40000"/>
              <a:lumOff val="60000"/>
            </a:schemeClr>
          </a:solidFill>
        </p:spPr>
        <p:style>
          <a:lnRef idx="2">
            <a:schemeClr val="accent2"/>
          </a:lnRef>
          <a:fillRef idx="1">
            <a:schemeClr val="lt1"/>
          </a:fillRef>
          <a:effectRef idx="0">
            <a:schemeClr val="accent2"/>
          </a:effectRef>
          <a:fontRef idx="minor">
            <a:schemeClr val="dk1"/>
          </a:fontRef>
        </p:style>
        <p:txBody>
          <a:bodyPr wrap="square" rtlCol="0">
            <a:spAutoFit/>
          </a:bodyPr>
          <a:lstStyle/>
          <a:p>
            <a:r>
              <a:rPr lang="ar-EG" sz="2800" b="1" dirty="0">
                <a:latin typeface="Tajawal Medium" panose="00000600000000000000" pitchFamily="2" charset="-78"/>
                <a:cs typeface="+mj-cs"/>
              </a:rPr>
              <a:t>أهداف المحاضرة</a:t>
            </a:r>
            <a:endParaRPr lang="en-US" sz="2800" b="1" dirty="0">
              <a:latin typeface="Tajawal Medium" panose="00000600000000000000" pitchFamily="2" charset="-78"/>
              <a:cs typeface="+mj-cs"/>
            </a:endParaRPr>
          </a:p>
        </p:txBody>
      </p:sp>
      <p:sp>
        <p:nvSpPr>
          <p:cNvPr id="3" name="Rectangle 2">
            <a:extLst>
              <a:ext uri="{FF2B5EF4-FFF2-40B4-BE49-F238E27FC236}">
                <a16:creationId xmlns:a16="http://schemas.microsoft.com/office/drawing/2014/main" id="{7B53571D-A004-8C53-A225-977B469DD658}"/>
              </a:ext>
            </a:extLst>
          </p:cNvPr>
          <p:cNvSpPr>
            <a:spLocks noChangeArrowheads="1"/>
          </p:cNvSpPr>
          <p:nvPr/>
        </p:nvSpPr>
        <p:spPr bwMode="auto">
          <a:xfrm>
            <a:off x="645414" y="1348194"/>
            <a:ext cx="10901171" cy="4608569"/>
          </a:xfrm>
          <a:prstGeom prst="rect">
            <a:avLst/>
          </a:prstGeom>
          <a:ln w="19050"/>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50000"/>
              </a:lnSpc>
              <a:spcBef>
                <a:spcPct val="0"/>
              </a:spcBef>
              <a:spcAft>
                <a:spcPct val="0"/>
              </a:spcAft>
              <a:buClrTx/>
              <a:buSzTx/>
              <a:tabLst/>
            </a:pPr>
            <a:r>
              <a:rPr lang="ar-EG" altLang="en-US" sz="2200" dirty="0">
                <a:solidFill>
                  <a:schemeClr val="dk1"/>
                </a:solidFill>
                <a:cs typeface="+mj-cs"/>
              </a:rPr>
              <a:t>تهدف هذه المحاضرة إلى تحقيق ما يلي:</a:t>
            </a:r>
          </a:p>
          <a:p>
            <a:pPr marL="457200" marR="0" lvl="0" indent="-457200" algn="r" defTabSz="914400" rtl="1" eaLnBrk="0" fontAlgn="base" latinLnBrk="0" hangingPunct="0">
              <a:lnSpc>
                <a:spcPct val="150000"/>
              </a:lnSpc>
              <a:spcBef>
                <a:spcPct val="0"/>
              </a:spcBef>
              <a:spcAft>
                <a:spcPct val="0"/>
              </a:spcAft>
              <a:buClrTx/>
              <a:buSzTx/>
              <a:buFont typeface="+mj-lt"/>
              <a:buAutoNum type="arabicParenR"/>
              <a:tabLst/>
            </a:pPr>
            <a:r>
              <a:rPr lang="ar-SA" altLang="en-US" sz="2200" dirty="0">
                <a:solidFill>
                  <a:schemeClr val="dk1"/>
                </a:solidFill>
                <a:cs typeface="+mj-cs"/>
              </a:rPr>
              <a:t>توضيح تعريف التسويق الرقمي وتمييزه عن التسويق التقليدي</a:t>
            </a:r>
            <a:r>
              <a:rPr lang="en-US" altLang="en-US" sz="2200" dirty="0">
                <a:solidFill>
                  <a:schemeClr val="dk1"/>
                </a:solidFill>
                <a:cs typeface="+mj-cs"/>
              </a:rPr>
              <a:t>.</a:t>
            </a:r>
          </a:p>
          <a:p>
            <a:pPr marL="457200" marR="0" lvl="0" indent="-457200" algn="r" defTabSz="914400" rtl="1" eaLnBrk="0" fontAlgn="base" latinLnBrk="0" hangingPunct="0">
              <a:lnSpc>
                <a:spcPct val="150000"/>
              </a:lnSpc>
              <a:spcBef>
                <a:spcPct val="0"/>
              </a:spcBef>
              <a:spcAft>
                <a:spcPct val="0"/>
              </a:spcAft>
              <a:buClrTx/>
              <a:buSzTx/>
              <a:buFont typeface="+mj-lt"/>
              <a:buAutoNum type="arabicParenR"/>
              <a:tabLst/>
            </a:pPr>
            <a:r>
              <a:rPr lang="ar-SA" altLang="en-US" sz="2200" dirty="0">
                <a:solidFill>
                  <a:schemeClr val="dk1"/>
                </a:solidFill>
                <a:cs typeface="+mj-cs"/>
              </a:rPr>
              <a:t>شرح العناصر السبعة ل</a:t>
            </a:r>
            <a:r>
              <a:rPr lang="ar-EG" altLang="en-US" sz="2200" dirty="0">
                <a:solidFill>
                  <a:schemeClr val="dk1"/>
                </a:solidFill>
                <a:cs typeface="+mj-cs"/>
              </a:rPr>
              <a:t>إدارة تفاعلات ا</a:t>
            </a:r>
            <a:r>
              <a:rPr lang="ar-SA" altLang="en-US" sz="2200" dirty="0">
                <a:solidFill>
                  <a:schemeClr val="dk1"/>
                </a:solidFill>
                <a:cs typeface="+mj-cs"/>
              </a:rPr>
              <a:t>لتسويق الرقمي</a:t>
            </a:r>
            <a:r>
              <a:rPr lang="ar-EG" altLang="en-US" sz="2200" dirty="0">
                <a:solidFill>
                  <a:schemeClr val="dk1"/>
                </a:solidFill>
                <a:cs typeface="+mj-cs"/>
              </a:rPr>
              <a:t>. </a:t>
            </a:r>
            <a:endParaRPr lang="en-US" altLang="en-US" sz="2200" dirty="0">
              <a:solidFill>
                <a:schemeClr val="dk1"/>
              </a:solidFill>
              <a:cs typeface="+mj-cs"/>
            </a:endParaRPr>
          </a:p>
          <a:p>
            <a:pPr marL="457200" marR="0" lvl="0" indent="-457200" algn="r" defTabSz="914400" rtl="1" eaLnBrk="0" fontAlgn="base" latinLnBrk="0" hangingPunct="0">
              <a:lnSpc>
                <a:spcPct val="150000"/>
              </a:lnSpc>
              <a:spcBef>
                <a:spcPct val="0"/>
              </a:spcBef>
              <a:spcAft>
                <a:spcPct val="0"/>
              </a:spcAft>
              <a:buClrTx/>
              <a:buSzTx/>
              <a:buFont typeface="+mj-lt"/>
              <a:buAutoNum type="arabicParenR"/>
              <a:tabLst/>
            </a:pPr>
            <a:r>
              <a:rPr lang="ar-SA" altLang="en-US" sz="2200" dirty="0">
                <a:solidFill>
                  <a:schemeClr val="dk1"/>
                </a:solidFill>
                <a:cs typeface="+mj-cs"/>
              </a:rPr>
              <a:t>تعزيز فهم كيفية استخدام الوسائط الرقمية بجانب وسائل الاتصال التقليدية لتحقيق أهداف تسويقية أكثر شمول</a:t>
            </a:r>
            <a:r>
              <a:rPr lang="ar-EG" altLang="en-US" sz="2200" dirty="0">
                <a:solidFill>
                  <a:schemeClr val="dk1"/>
                </a:solidFill>
                <a:cs typeface="+mj-cs"/>
              </a:rPr>
              <a:t>اً</a:t>
            </a:r>
            <a:endParaRPr lang="en-US" altLang="en-US" sz="2200" dirty="0">
              <a:solidFill>
                <a:schemeClr val="dk1"/>
              </a:solidFill>
              <a:cs typeface="+mj-cs"/>
            </a:endParaRPr>
          </a:p>
          <a:p>
            <a:pPr marL="457200" marR="0" lvl="0" indent="-457200" algn="r" defTabSz="914400" rtl="1" eaLnBrk="0" fontAlgn="base" latinLnBrk="0" hangingPunct="0">
              <a:lnSpc>
                <a:spcPct val="150000"/>
              </a:lnSpc>
              <a:spcBef>
                <a:spcPct val="0"/>
              </a:spcBef>
              <a:spcAft>
                <a:spcPct val="0"/>
              </a:spcAft>
              <a:buClrTx/>
              <a:buSzTx/>
              <a:buFont typeface="+mj-lt"/>
              <a:buAutoNum type="arabicParenR"/>
              <a:tabLst/>
            </a:pPr>
            <a:r>
              <a:rPr lang="ar-SA" altLang="en-US" sz="2200" dirty="0">
                <a:solidFill>
                  <a:schemeClr val="dk1"/>
                </a:solidFill>
                <a:cs typeface="+mj-cs"/>
              </a:rPr>
              <a:t>تحديد وفهم الأهداف الرقمية</a:t>
            </a:r>
            <a:r>
              <a:rPr lang="en-US" altLang="en-US" sz="2200" dirty="0">
                <a:solidFill>
                  <a:schemeClr val="dk1"/>
                </a:solidFill>
                <a:cs typeface="+mj-cs"/>
              </a:rPr>
              <a:t>: </a:t>
            </a:r>
            <a:r>
              <a:rPr lang="ar-SA" altLang="en-US" sz="2200" dirty="0">
                <a:solidFill>
                  <a:schemeClr val="dk1"/>
                </a:solidFill>
                <a:cs typeface="+mj-cs"/>
              </a:rPr>
              <a:t>مثل زيادة المبيعات، وتحسين التواصل مع العملاء، وإضافة القيمة، وخفض التكاليف</a:t>
            </a:r>
            <a:r>
              <a:rPr lang="en-US" altLang="en-US" sz="2200" dirty="0">
                <a:solidFill>
                  <a:schemeClr val="dk1"/>
                </a:solidFill>
                <a:cs typeface="+mj-cs"/>
              </a:rPr>
              <a:t>.</a:t>
            </a:r>
          </a:p>
          <a:p>
            <a:pPr marL="457200" marR="0" lvl="0" indent="-457200" algn="r" defTabSz="914400" rtl="1" eaLnBrk="0" fontAlgn="base" latinLnBrk="0" hangingPunct="0">
              <a:lnSpc>
                <a:spcPct val="150000"/>
              </a:lnSpc>
              <a:spcBef>
                <a:spcPct val="0"/>
              </a:spcBef>
              <a:spcAft>
                <a:spcPct val="0"/>
              </a:spcAft>
              <a:buClrTx/>
              <a:buSzTx/>
              <a:buFont typeface="+mj-lt"/>
              <a:buAutoNum type="arabicParenR"/>
              <a:tabLst/>
            </a:pPr>
            <a:r>
              <a:rPr lang="ar-SA" altLang="en-US" sz="2200" dirty="0">
                <a:solidFill>
                  <a:schemeClr val="dk1"/>
                </a:solidFill>
                <a:cs typeface="+mj-cs"/>
              </a:rPr>
              <a:t>التعرف على تحديات التسويق الرقمي</a:t>
            </a:r>
            <a:r>
              <a:rPr lang="en-US" altLang="en-US" sz="2200" dirty="0">
                <a:solidFill>
                  <a:schemeClr val="dk1"/>
                </a:solidFill>
                <a:cs typeface="+mj-cs"/>
              </a:rPr>
              <a:t>: </a:t>
            </a:r>
            <a:r>
              <a:rPr lang="ar-SA" altLang="en-US" sz="2200" dirty="0">
                <a:solidFill>
                  <a:schemeClr val="dk1"/>
                </a:solidFill>
                <a:cs typeface="+mj-cs"/>
              </a:rPr>
              <a:t>مثل التعقيد والتكلفة والاستجابة للمنافسين والتغيرات التكنولوجية وجذب الانتباه</a:t>
            </a:r>
            <a:r>
              <a:rPr lang="en-US" altLang="en-US" sz="2200" dirty="0">
                <a:solidFill>
                  <a:schemeClr val="dk1"/>
                </a:solidFill>
                <a:cs typeface="+mj-cs"/>
              </a:rPr>
              <a:t>.</a:t>
            </a:r>
          </a:p>
          <a:p>
            <a:pPr marL="457200" marR="0" lvl="0" indent="-457200" algn="r" defTabSz="914400" rtl="1" eaLnBrk="0" fontAlgn="base" latinLnBrk="0" hangingPunct="0">
              <a:lnSpc>
                <a:spcPct val="150000"/>
              </a:lnSpc>
              <a:spcBef>
                <a:spcPct val="0"/>
              </a:spcBef>
              <a:spcAft>
                <a:spcPct val="0"/>
              </a:spcAft>
              <a:buClrTx/>
              <a:buSzTx/>
              <a:buFont typeface="+mj-lt"/>
              <a:buAutoNum type="arabicParenR"/>
              <a:tabLst/>
            </a:pPr>
            <a:r>
              <a:rPr lang="ar-SA" altLang="en-US" sz="2200" dirty="0">
                <a:solidFill>
                  <a:schemeClr val="dk1"/>
                </a:solidFill>
                <a:cs typeface="+mj-cs"/>
              </a:rPr>
              <a:t>تقديم استراتيجيات استخدام الوسائط الرقمية</a:t>
            </a:r>
            <a:r>
              <a:rPr lang="en-US" altLang="en-US" sz="2200" dirty="0">
                <a:solidFill>
                  <a:schemeClr val="dk1"/>
                </a:solidFill>
                <a:cs typeface="+mj-cs"/>
              </a:rPr>
              <a:t>: </a:t>
            </a:r>
            <a:r>
              <a:rPr lang="ar-SA" altLang="en-US" sz="2200" dirty="0">
                <a:solidFill>
                  <a:schemeClr val="dk1"/>
                </a:solidFill>
                <a:cs typeface="+mj-cs"/>
              </a:rPr>
              <a:t>الوسائط المدفوعة والمملوكة والمكتسبة</a:t>
            </a:r>
            <a:r>
              <a:rPr lang="ar-EG" altLang="en-US" sz="2200" dirty="0">
                <a:solidFill>
                  <a:schemeClr val="dk1"/>
                </a:solidFill>
                <a:cs typeface="+mj-cs"/>
              </a:rPr>
              <a:t>. </a:t>
            </a:r>
            <a:endParaRPr lang="en-US" altLang="en-US" sz="2200" dirty="0">
              <a:solidFill>
                <a:schemeClr val="dk1"/>
              </a:solidFill>
              <a:cs typeface="+mj-cs"/>
            </a:endParaRPr>
          </a:p>
          <a:p>
            <a:pPr marL="457200" marR="0" lvl="0" indent="-457200" algn="r" defTabSz="914400" rtl="1" eaLnBrk="0" fontAlgn="base" latinLnBrk="0" hangingPunct="0">
              <a:lnSpc>
                <a:spcPct val="150000"/>
              </a:lnSpc>
              <a:spcBef>
                <a:spcPct val="0"/>
              </a:spcBef>
              <a:spcAft>
                <a:spcPct val="0"/>
              </a:spcAft>
              <a:buClrTx/>
              <a:buSzTx/>
              <a:buFont typeface="+mj-lt"/>
              <a:buAutoNum type="arabicParenR"/>
              <a:tabLst/>
            </a:pPr>
            <a:r>
              <a:rPr lang="ar-SA" altLang="en-US" sz="2200" dirty="0">
                <a:solidFill>
                  <a:schemeClr val="dk1"/>
                </a:solidFill>
                <a:cs typeface="+mj-cs"/>
              </a:rPr>
              <a:t>تقديم دور البيانات الرقمية في تحسين استراتيجيات التسويق واتخاذ القرارات المستندة إلى المعلومات</a:t>
            </a:r>
            <a:r>
              <a:rPr lang="en-US" altLang="en-US" sz="2200" dirty="0">
                <a:solidFill>
                  <a:schemeClr val="dk1"/>
                </a:solidFill>
                <a:cs typeface="+mj-cs"/>
              </a:rPr>
              <a:t>.</a:t>
            </a:r>
          </a:p>
          <a:p>
            <a:pPr marL="457200" marR="0" lvl="0" indent="-457200" algn="r" defTabSz="914400" rtl="1" eaLnBrk="0" fontAlgn="base" latinLnBrk="0" hangingPunct="0">
              <a:lnSpc>
                <a:spcPct val="150000"/>
              </a:lnSpc>
              <a:spcBef>
                <a:spcPct val="0"/>
              </a:spcBef>
              <a:spcAft>
                <a:spcPct val="0"/>
              </a:spcAft>
              <a:buClrTx/>
              <a:buSzTx/>
              <a:buFont typeface="+mj-lt"/>
              <a:buAutoNum type="arabicParenR"/>
              <a:tabLst/>
            </a:pPr>
            <a:r>
              <a:rPr lang="ar-SA" altLang="en-US" sz="2200" dirty="0">
                <a:solidFill>
                  <a:schemeClr val="dk1"/>
                </a:solidFill>
                <a:cs typeface="+mj-cs"/>
              </a:rPr>
              <a:t>التعرف على التقنيات والأدوات المستخدمة في حملات التسويق الرقمي لتحسين الأداء والمخرجات</a:t>
            </a:r>
            <a:r>
              <a:rPr lang="ar-EG" altLang="en-US" sz="2200" dirty="0">
                <a:solidFill>
                  <a:schemeClr val="dk1"/>
                </a:solidFill>
                <a:cs typeface="+mj-cs"/>
              </a:rPr>
              <a:t>. </a:t>
            </a:r>
            <a:endParaRPr lang="en-US" altLang="en-US" sz="2200" dirty="0">
              <a:solidFill>
                <a:schemeClr val="dk1"/>
              </a:solidFill>
              <a:cs typeface="+mj-cs"/>
            </a:endParaRPr>
          </a:p>
        </p:txBody>
      </p:sp>
      <p:sp>
        <p:nvSpPr>
          <p:cNvPr id="4" name="TextBox 3">
            <a:extLst>
              <a:ext uri="{FF2B5EF4-FFF2-40B4-BE49-F238E27FC236}">
                <a16:creationId xmlns:a16="http://schemas.microsoft.com/office/drawing/2014/main" id="{0D2C5424-A3AA-B8A1-7EAD-8F6236DE0440}"/>
              </a:ext>
            </a:extLst>
          </p:cNvPr>
          <p:cNvSpPr txBox="1"/>
          <p:nvPr/>
        </p:nvSpPr>
        <p:spPr>
          <a:xfrm>
            <a:off x="4491180" y="6112007"/>
            <a:ext cx="2786912" cy="646331"/>
          </a:xfrm>
          <a:prstGeom prst="rect">
            <a:avLst/>
          </a:prstGeom>
          <a:noFill/>
        </p:spPr>
        <p:txBody>
          <a:bodyPr wrap="square">
            <a:spAutoFit/>
          </a:bodyPr>
          <a:lstStyle/>
          <a:p>
            <a:r>
              <a:rPr lang="en-US" dirty="0">
                <a:hlinkClick r:id="rId3"/>
              </a:rPr>
              <a:t>https://midocean.edu.km</a:t>
            </a:r>
            <a:endParaRPr lang="en-US" dirty="0"/>
          </a:p>
          <a:p>
            <a:endParaRPr lang="en-US" dirty="0"/>
          </a:p>
        </p:txBody>
      </p:sp>
    </p:spTree>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02331F-F2FE-D408-B5A7-BBAC70F5739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3092B14-70E0-0A59-3DB5-F8924DF5604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9FEF3A2-A1C5-FA11-9C1B-39529DABF7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C9F9222E-79E5-0B8E-6763-8243081E0122}"/>
              </a:ext>
            </a:extLst>
          </p:cNvPr>
          <p:cNvSpPr txBox="1"/>
          <p:nvPr/>
        </p:nvSpPr>
        <p:spPr>
          <a:xfrm>
            <a:off x="8633637" y="588881"/>
            <a:ext cx="3136632" cy="523220"/>
          </a:xfrm>
          <a:prstGeom prst="rect">
            <a:avLst/>
          </a:prstGeom>
        </p:spPr>
        <p:style>
          <a:lnRef idx="3">
            <a:schemeClr val="lt1"/>
          </a:lnRef>
          <a:fillRef idx="1">
            <a:schemeClr val="accent5"/>
          </a:fillRef>
          <a:effectRef idx="1">
            <a:schemeClr val="accent5"/>
          </a:effectRef>
          <a:fontRef idx="minor">
            <a:schemeClr val="lt1"/>
          </a:fontRef>
        </p:style>
        <p:txBody>
          <a:bodyPr wrap="square" rtlCol="0">
            <a:spAutoFit/>
          </a:bodyPr>
          <a:lstStyle/>
          <a:p>
            <a:r>
              <a:rPr lang="ar-EG" sz="2800" b="1" dirty="0">
                <a:latin typeface="Tajawal Medium" panose="00000600000000000000" pitchFamily="2" charset="-78"/>
                <a:cs typeface="+mj-cs"/>
              </a:rPr>
              <a:t>موضوعات المحاضرة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F283AAF7-BFF2-D8AE-AC4B-F661CBCAF021}"/>
              </a:ext>
            </a:extLst>
          </p:cNvPr>
          <p:cNvSpPr txBox="1"/>
          <p:nvPr/>
        </p:nvSpPr>
        <p:spPr>
          <a:xfrm>
            <a:off x="520700" y="1220732"/>
            <a:ext cx="11150600" cy="556594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cs typeface="+mj-cs"/>
              </a:rPr>
              <a:t>تتناول المحاضرة الموضوعات التالية: </a:t>
            </a:r>
          </a:p>
          <a:p>
            <a:pPr marL="342900" indent="-342900" algn="r" rtl="1">
              <a:lnSpc>
                <a:spcPct val="150000"/>
              </a:lnSpc>
              <a:buFont typeface="Arial" panose="020B0604020202020204" pitchFamily="34" charset="0"/>
              <a:buChar char="•"/>
            </a:pPr>
            <a:r>
              <a:rPr lang="ar-EG" sz="2400" dirty="0">
                <a:cs typeface="+mj-cs"/>
              </a:rPr>
              <a:t>ما هو التسويق الرقمي؟</a:t>
            </a:r>
          </a:p>
          <a:p>
            <a:pPr marL="342900" indent="-342900" algn="r" rtl="1">
              <a:lnSpc>
                <a:spcPct val="150000"/>
              </a:lnSpc>
              <a:buFont typeface="Arial" panose="020B0604020202020204" pitchFamily="34" charset="0"/>
              <a:buChar char="•"/>
            </a:pPr>
            <a:r>
              <a:rPr lang="ar-EG" sz="2400" dirty="0">
                <a:cs typeface="+mj-cs"/>
              </a:rPr>
              <a:t>عناصر إدارة تفاعلات التسويق الرقمي، وسوف يتم مناقشة هذه العناصر: </a:t>
            </a:r>
          </a:p>
          <a:p>
            <a:pPr marL="342900" indent="-342900" algn="r" rtl="1">
              <a:lnSpc>
                <a:spcPct val="150000"/>
              </a:lnSpc>
              <a:buFont typeface="Wingdings" panose="05000000000000000000" pitchFamily="2" charset="2"/>
              <a:buChar char="ü"/>
            </a:pPr>
            <a:r>
              <a:rPr lang="ar-EG" sz="2400" dirty="0">
                <a:cs typeface="+mj-cs"/>
              </a:rPr>
              <a:t>الأهداف الرقمية </a:t>
            </a:r>
          </a:p>
          <a:p>
            <a:pPr marL="342900" indent="-342900" algn="r" rtl="1">
              <a:lnSpc>
                <a:spcPct val="150000"/>
              </a:lnSpc>
              <a:buFont typeface="Wingdings" panose="05000000000000000000" pitchFamily="2" charset="2"/>
              <a:buChar char="ü"/>
            </a:pPr>
            <a:r>
              <a:rPr lang="ar-EG" sz="2400" dirty="0">
                <a:cs typeface="+mj-cs"/>
              </a:rPr>
              <a:t>الجمهور الرقمي</a:t>
            </a:r>
          </a:p>
          <a:p>
            <a:pPr marL="342900" indent="-342900" algn="r" rtl="1">
              <a:lnSpc>
                <a:spcPct val="150000"/>
              </a:lnSpc>
              <a:buFont typeface="Wingdings" panose="05000000000000000000" pitchFamily="2" charset="2"/>
              <a:buChar char="ü"/>
            </a:pPr>
            <a:r>
              <a:rPr lang="ar-EG" sz="2400" dirty="0">
                <a:cs typeface="+mj-cs"/>
              </a:rPr>
              <a:t>الأجهزة الرقمية</a:t>
            </a:r>
          </a:p>
          <a:p>
            <a:pPr marL="342900" indent="-342900" algn="r" rtl="1">
              <a:lnSpc>
                <a:spcPct val="150000"/>
              </a:lnSpc>
              <a:buFont typeface="Wingdings" panose="05000000000000000000" pitchFamily="2" charset="2"/>
              <a:buChar char="ü"/>
            </a:pPr>
            <a:r>
              <a:rPr lang="ar-EG" sz="2400" dirty="0">
                <a:cs typeface="+mj-cs"/>
              </a:rPr>
              <a:t>المنصات الرقمية</a:t>
            </a:r>
          </a:p>
          <a:p>
            <a:pPr marL="342900" indent="-342900" algn="r" rtl="1">
              <a:lnSpc>
                <a:spcPct val="150000"/>
              </a:lnSpc>
              <a:buFont typeface="Wingdings" panose="05000000000000000000" pitchFamily="2" charset="2"/>
              <a:buChar char="ü"/>
            </a:pPr>
            <a:r>
              <a:rPr lang="ar-EG" sz="2400" dirty="0">
                <a:cs typeface="+mj-cs"/>
              </a:rPr>
              <a:t>الوسائط الرقمية</a:t>
            </a:r>
            <a:endParaRPr lang="en-US" sz="2400" dirty="0">
              <a:cs typeface="+mj-cs"/>
            </a:endParaRPr>
          </a:p>
          <a:p>
            <a:pPr marL="342900" indent="-342900" algn="r" rtl="1">
              <a:lnSpc>
                <a:spcPct val="150000"/>
              </a:lnSpc>
              <a:buFont typeface="Wingdings" panose="05000000000000000000" pitchFamily="2" charset="2"/>
              <a:buChar char="ü"/>
            </a:pPr>
            <a:r>
              <a:rPr lang="en-US" sz="2400" dirty="0">
                <a:cs typeface="+mj-cs"/>
              </a:rPr>
              <a:t> </a:t>
            </a:r>
            <a:r>
              <a:rPr lang="ar-EG" sz="2400" dirty="0">
                <a:cs typeface="+mj-cs"/>
              </a:rPr>
              <a:t>البيانات الرقمية</a:t>
            </a:r>
          </a:p>
          <a:p>
            <a:pPr marL="342900" indent="-342900" algn="r" rtl="1">
              <a:lnSpc>
                <a:spcPct val="150000"/>
              </a:lnSpc>
              <a:buFont typeface="Wingdings" panose="05000000000000000000" pitchFamily="2" charset="2"/>
              <a:buChar char="ü"/>
            </a:pPr>
            <a:r>
              <a:rPr lang="ar-EG" sz="2400" dirty="0">
                <a:cs typeface="+mj-cs"/>
              </a:rPr>
              <a:t>تكنولوجيا التسويق الرقمية </a:t>
            </a:r>
          </a:p>
        </p:txBody>
      </p:sp>
      <p:sp>
        <p:nvSpPr>
          <p:cNvPr id="3" name="TextBox 2">
            <a:extLst>
              <a:ext uri="{FF2B5EF4-FFF2-40B4-BE49-F238E27FC236}">
                <a16:creationId xmlns:a16="http://schemas.microsoft.com/office/drawing/2014/main" id="{D3E31986-0D6C-8B43-18AB-B1F4FAD9A492}"/>
              </a:ext>
            </a:extLst>
          </p:cNvPr>
          <p:cNvSpPr txBox="1"/>
          <p:nvPr/>
        </p:nvSpPr>
        <p:spPr>
          <a:xfrm>
            <a:off x="4491180" y="6112007"/>
            <a:ext cx="2786912" cy="646331"/>
          </a:xfrm>
          <a:prstGeom prst="rect">
            <a:avLst/>
          </a:prstGeom>
          <a:noFill/>
        </p:spPr>
        <p:txBody>
          <a:bodyPr wrap="square">
            <a:spAutoFit/>
          </a:bodyPr>
          <a:lstStyle/>
          <a:p>
            <a:r>
              <a:rPr lang="en-US" dirty="0">
                <a:hlinkClick r:id="rId3"/>
              </a:rPr>
              <a:t>https://midocean.edu.km</a:t>
            </a:r>
            <a:endParaRPr lang="en-US" dirty="0"/>
          </a:p>
          <a:p>
            <a:endParaRPr lang="en-US" dirty="0"/>
          </a:p>
        </p:txBody>
      </p:sp>
    </p:spTree>
    <p:extLst>
      <p:ext uri="{BB962C8B-B14F-4D97-AF65-F5344CB8AC3E}">
        <p14:creationId xmlns:p14="http://schemas.microsoft.com/office/powerpoint/2010/main" val="3373065567"/>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C5A79D-7754-FE54-3CE0-0DF7B513B27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32696A6-6D03-359C-52CD-BE96EBB15D7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C789184-8DBC-48E9-D189-27EEC41861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22FA7C92-2D95-7764-46C1-195EC7EBE547}"/>
              </a:ext>
            </a:extLst>
          </p:cNvPr>
          <p:cNvSpPr txBox="1"/>
          <p:nvPr/>
        </p:nvSpPr>
        <p:spPr>
          <a:xfrm>
            <a:off x="8064501" y="939389"/>
            <a:ext cx="3606800" cy="661207"/>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ما هو التسويق الرقمي ؟</a:t>
            </a:r>
          </a:p>
        </p:txBody>
      </p:sp>
      <p:sp>
        <p:nvSpPr>
          <p:cNvPr id="10" name="TextBox 9">
            <a:extLst>
              <a:ext uri="{FF2B5EF4-FFF2-40B4-BE49-F238E27FC236}">
                <a16:creationId xmlns:a16="http://schemas.microsoft.com/office/drawing/2014/main" id="{82136A3A-016A-F1E7-70FD-4E9474D35811}"/>
              </a:ext>
            </a:extLst>
          </p:cNvPr>
          <p:cNvSpPr txBox="1"/>
          <p:nvPr/>
        </p:nvSpPr>
        <p:spPr>
          <a:xfrm>
            <a:off x="520700" y="2862017"/>
            <a:ext cx="11150600" cy="113396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SA" altLang="en-US" sz="2400" dirty="0">
                <a:latin typeface="Söhne"/>
                <a:cs typeface="+mj-cs"/>
              </a:rPr>
              <a:t>يمكن تعريف </a:t>
            </a:r>
            <a:r>
              <a:rPr lang="ar-SA" altLang="en-US" sz="2400" b="1" u="sng" dirty="0">
                <a:latin typeface="Söhne"/>
                <a:cs typeface="+mj-cs"/>
              </a:rPr>
              <a:t>التسويق الرقمي </a:t>
            </a:r>
            <a:r>
              <a:rPr lang="ar-SA" altLang="en-US" sz="2400" dirty="0">
                <a:latin typeface="Söhne"/>
                <a:cs typeface="+mj-cs"/>
              </a:rPr>
              <a:t>على أنه تحقيق أهداف التسويق عن طريق استخدام </a:t>
            </a:r>
            <a:r>
              <a:rPr lang="ar-EG" altLang="en-US" sz="2400" dirty="0">
                <a:latin typeface="Söhne"/>
                <a:cs typeface="+mj-cs"/>
              </a:rPr>
              <a:t>ال</a:t>
            </a:r>
            <a:r>
              <a:rPr lang="ar-SA" altLang="en-US" sz="2400" dirty="0">
                <a:latin typeface="Söhne"/>
                <a:cs typeface="+mj-cs"/>
              </a:rPr>
              <a:t>وسائط </a:t>
            </a:r>
            <a:r>
              <a:rPr lang="ar-EG" altLang="en-US" sz="2400" dirty="0">
                <a:latin typeface="Söhne"/>
                <a:cs typeface="+mj-cs"/>
              </a:rPr>
              <a:t>ال</a:t>
            </a:r>
            <a:r>
              <a:rPr lang="ar-SA" altLang="en-US" sz="2400" dirty="0">
                <a:latin typeface="Söhne"/>
                <a:cs typeface="+mj-cs"/>
              </a:rPr>
              <a:t>رقمية وتحليل البيانات واستغلال التكنولوجيا. </a:t>
            </a:r>
            <a:endParaRPr lang="ar-EG" altLang="en-US" sz="2400" dirty="0">
              <a:latin typeface="Söhne"/>
              <a:cs typeface="+mj-cs"/>
            </a:endParaRPr>
          </a:p>
        </p:txBody>
      </p:sp>
      <p:sp>
        <p:nvSpPr>
          <p:cNvPr id="3" name="TextBox 2">
            <a:extLst>
              <a:ext uri="{FF2B5EF4-FFF2-40B4-BE49-F238E27FC236}">
                <a16:creationId xmlns:a16="http://schemas.microsoft.com/office/drawing/2014/main" id="{9A0FCD65-7A5D-A551-6372-F5BB17167631}"/>
              </a:ext>
            </a:extLst>
          </p:cNvPr>
          <p:cNvSpPr txBox="1"/>
          <p:nvPr/>
        </p:nvSpPr>
        <p:spPr>
          <a:xfrm>
            <a:off x="4491180" y="6112007"/>
            <a:ext cx="2786912" cy="646331"/>
          </a:xfrm>
          <a:prstGeom prst="rect">
            <a:avLst/>
          </a:prstGeom>
          <a:noFill/>
        </p:spPr>
        <p:txBody>
          <a:bodyPr wrap="square">
            <a:spAutoFit/>
          </a:bodyPr>
          <a:lstStyle/>
          <a:p>
            <a:r>
              <a:rPr lang="en-US" dirty="0">
                <a:hlinkClick r:id="rId3"/>
              </a:rPr>
              <a:t>https://midocean.edu.km</a:t>
            </a:r>
            <a:endParaRPr lang="en-US" dirty="0"/>
          </a:p>
          <a:p>
            <a:endParaRPr lang="en-US" dirty="0"/>
          </a:p>
        </p:txBody>
      </p:sp>
    </p:spTree>
    <p:extLst>
      <p:ext uri="{BB962C8B-B14F-4D97-AF65-F5344CB8AC3E}">
        <p14:creationId xmlns:p14="http://schemas.microsoft.com/office/powerpoint/2010/main" val="1621918960"/>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F64BC6-6540-A46C-3292-F28EBF71F6C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E2F55E1-17B2-BFB3-4895-24C9C3873D1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8BCB988-8C89-4305-EDCB-E994AE0FA1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0CF36A6F-A4DB-B7C7-8FE3-88642760EBDD}"/>
              </a:ext>
            </a:extLst>
          </p:cNvPr>
          <p:cNvSpPr txBox="1"/>
          <p:nvPr/>
        </p:nvSpPr>
        <p:spPr>
          <a:xfrm>
            <a:off x="8064501" y="939389"/>
            <a:ext cx="3606800" cy="661207"/>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ما هو التسويق الرقمي ؟</a:t>
            </a:r>
          </a:p>
        </p:txBody>
      </p:sp>
      <p:sp>
        <p:nvSpPr>
          <p:cNvPr id="10" name="TextBox 9">
            <a:extLst>
              <a:ext uri="{FF2B5EF4-FFF2-40B4-BE49-F238E27FC236}">
                <a16:creationId xmlns:a16="http://schemas.microsoft.com/office/drawing/2014/main" id="{5BDBA866-42A3-1207-2E8E-3F7FBA641511}"/>
              </a:ext>
            </a:extLst>
          </p:cNvPr>
          <p:cNvSpPr txBox="1"/>
          <p:nvPr/>
        </p:nvSpPr>
        <p:spPr>
          <a:xfrm>
            <a:off x="520700" y="2087317"/>
            <a:ext cx="11150600" cy="334995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lvl="0" algn="just" rtl="1" eaLnBrk="0" fontAlgn="base" hangingPunct="0">
              <a:lnSpc>
                <a:spcPct val="150000"/>
              </a:lnSpc>
              <a:spcBef>
                <a:spcPct val="0"/>
              </a:spcBef>
              <a:spcAft>
                <a:spcPct val="0"/>
              </a:spcAft>
            </a:pPr>
            <a:r>
              <a:rPr lang="ar-EG" altLang="en-US" sz="2400" dirty="0">
                <a:latin typeface="Söhne"/>
                <a:cs typeface="+mj-cs"/>
              </a:rPr>
              <a:t>هذا التعريف يوضح ما يلي:</a:t>
            </a:r>
          </a:p>
          <a:p>
            <a:pPr marL="342900" lvl="0" indent="-342900" algn="just" rtl="1" eaLnBrk="0" fontAlgn="base" hangingPunct="0">
              <a:lnSpc>
                <a:spcPct val="150000"/>
              </a:lnSpc>
              <a:spcBef>
                <a:spcPct val="0"/>
              </a:spcBef>
              <a:spcAft>
                <a:spcPct val="0"/>
              </a:spcAft>
              <a:buFontTx/>
              <a:buChar char="-"/>
            </a:pPr>
            <a:r>
              <a:rPr lang="ar-EG" altLang="en-US" sz="2400" dirty="0">
                <a:latin typeface="Söhne"/>
                <a:cs typeface="+mj-cs"/>
              </a:rPr>
              <a:t>أن</a:t>
            </a:r>
            <a:r>
              <a:rPr lang="ar-SA" altLang="en-US" sz="2400" dirty="0">
                <a:latin typeface="Söhne"/>
                <a:cs typeface="+mj-cs"/>
              </a:rPr>
              <a:t> الاستثمار في التسويق الرقمي </a:t>
            </a:r>
            <a:r>
              <a:rPr lang="ar-EG" altLang="en-US" sz="2400" b="1" dirty="0">
                <a:solidFill>
                  <a:schemeClr val="accent1">
                    <a:lumMod val="75000"/>
                  </a:schemeClr>
                </a:solidFill>
                <a:latin typeface="Söhne"/>
                <a:cs typeface="+mj-cs"/>
              </a:rPr>
              <a:t>يركز </a:t>
            </a:r>
            <a:r>
              <a:rPr lang="ar-SA" altLang="en-US" sz="2400" b="1" dirty="0">
                <a:solidFill>
                  <a:schemeClr val="accent1">
                    <a:lumMod val="75000"/>
                  </a:schemeClr>
                </a:solidFill>
                <a:latin typeface="Söhne"/>
                <a:cs typeface="+mj-cs"/>
              </a:rPr>
              <a:t>على النتائج </a:t>
            </a:r>
            <a:r>
              <a:rPr lang="ar-SA" altLang="en-US" sz="2400" dirty="0">
                <a:latin typeface="Söhne"/>
                <a:cs typeface="+mj-cs"/>
              </a:rPr>
              <a:t>التي </a:t>
            </a:r>
            <a:r>
              <a:rPr lang="ar-EG" altLang="en-US" sz="2400" dirty="0">
                <a:latin typeface="Söhne"/>
                <a:cs typeface="+mj-cs"/>
              </a:rPr>
              <a:t>ي</a:t>
            </a:r>
            <a:r>
              <a:rPr lang="ar-SA" altLang="en-US" sz="2400" dirty="0">
                <a:latin typeface="Söhne"/>
                <a:cs typeface="+mj-cs"/>
              </a:rPr>
              <a:t>حققها</a:t>
            </a:r>
            <a:r>
              <a:rPr lang="ar-EG" altLang="en-US" sz="2400" dirty="0">
                <a:latin typeface="Söhne"/>
                <a:cs typeface="+mj-cs"/>
              </a:rPr>
              <a:t> استخدام</a:t>
            </a:r>
            <a:r>
              <a:rPr lang="ar-SA" altLang="en-US" sz="2400" dirty="0">
                <a:latin typeface="Söhne"/>
                <a:cs typeface="+mj-cs"/>
              </a:rPr>
              <a:t> التكنولوجيا، وليس مجرد اعتماد</a:t>
            </a:r>
            <a:r>
              <a:rPr lang="ar-EG" altLang="en-US" sz="2400" dirty="0">
                <a:latin typeface="Söhne"/>
                <a:cs typeface="+mj-cs"/>
              </a:rPr>
              <a:t>/استخدام</a:t>
            </a:r>
            <a:r>
              <a:rPr lang="ar-SA" altLang="en-US" sz="2400" dirty="0">
                <a:latin typeface="Söhne"/>
                <a:cs typeface="+mj-cs"/>
              </a:rPr>
              <a:t> التكنولوجيا بحد ذاتها</a:t>
            </a:r>
            <a:r>
              <a:rPr lang="ar-EG" altLang="en-US" sz="2400" dirty="0">
                <a:latin typeface="Söhne"/>
                <a:cs typeface="+mj-cs"/>
              </a:rPr>
              <a:t>.</a:t>
            </a:r>
            <a:r>
              <a:rPr lang="ar-SA" altLang="en-US" sz="2400" dirty="0">
                <a:latin typeface="Söhne"/>
                <a:cs typeface="+mj-cs"/>
              </a:rPr>
              <a:t> </a:t>
            </a:r>
            <a:endParaRPr lang="ar-EG" altLang="en-US" sz="2400" dirty="0">
              <a:latin typeface="Söhne"/>
              <a:cs typeface="+mj-cs"/>
            </a:endParaRPr>
          </a:p>
          <a:p>
            <a:pPr marL="342900" lvl="0" indent="-342900" algn="just" rtl="1" eaLnBrk="0" fontAlgn="base" hangingPunct="0">
              <a:lnSpc>
                <a:spcPct val="150000"/>
              </a:lnSpc>
              <a:spcBef>
                <a:spcPct val="0"/>
              </a:spcBef>
              <a:spcAft>
                <a:spcPct val="0"/>
              </a:spcAft>
              <a:buFontTx/>
              <a:buChar char="-"/>
            </a:pPr>
            <a:r>
              <a:rPr lang="ar-EG" altLang="en-US" sz="2400" dirty="0">
                <a:latin typeface="Söhne"/>
                <a:cs typeface="+mj-cs"/>
              </a:rPr>
              <a:t>أهمية </a:t>
            </a:r>
            <a:r>
              <a:rPr lang="ar-SA" altLang="en-US" sz="2400" b="1" dirty="0">
                <a:solidFill>
                  <a:schemeClr val="accent1">
                    <a:lumMod val="75000"/>
                  </a:schemeClr>
                </a:solidFill>
                <a:latin typeface="Söhne"/>
              </a:rPr>
              <a:t>تكامل</a:t>
            </a:r>
            <a:r>
              <a:rPr lang="ar-EG" altLang="en-US" sz="2400" b="1" dirty="0">
                <a:solidFill>
                  <a:schemeClr val="accent1">
                    <a:lumMod val="75000"/>
                  </a:schemeClr>
                </a:solidFill>
                <a:latin typeface="Söhne"/>
              </a:rPr>
              <a:t> التسويق الرقمي</a:t>
            </a:r>
            <a:r>
              <a:rPr lang="ar-SA" altLang="en-US" sz="2400" b="1" dirty="0">
                <a:solidFill>
                  <a:schemeClr val="accent1">
                    <a:lumMod val="75000"/>
                  </a:schemeClr>
                </a:solidFill>
                <a:latin typeface="Söhne"/>
              </a:rPr>
              <a:t> مع وسائط التواصل التقليدية</a:t>
            </a:r>
            <a:r>
              <a:rPr lang="ar-EG" altLang="en-US" sz="2400" dirty="0">
                <a:latin typeface="Söhne"/>
              </a:rPr>
              <a:t>.</a:t>
            </a:r>
            <a:r>
              <a:rPr lang="ar-SA" altLang="en-US" sz="2400" dirty="0">
                <a:latin typeface="Söhne"/>
              </a:rPr>
              <a:t> </a:t>
            </a:r>
            <a:r>
              <a:rPr lang="ar-SA" altLang="en-US" sz="2400" dirty="0">
                <a:latin typeface="Söhne"/>
                <a:cs typeface="+mj-cs"/>
              </a:rPr>
              <a:t>على الرغم من انتشار الأجهزة الرقمية </a:t>
            </a:r>
            <a:r>
              <a:rPr lang="ar-EG" altLang="en-US" sz="2400" dirty="0">
                <a:latin typeface="Söhne"/>
                <a:cs typeface="+mj-cs"/>
              </a:rPr>
              <a:t>واعتماد العملاء عليها </a:t>
            </a:r>
            <a:r>
              <a:rPr lang="ar-SA" altLang="en-US" sz="2400" dirty="0">
                <a:latin typeface="Söhne"/>
                <a:cs typeface="+mj-cs"/>
              </a:rPr>
              <a:t>في </a:t>
            </a:r>
            <a:r>
              <a:rPr lang="ar-EG" altLang="en-US" sz="2400" dirty="0">
                <a:latin typeface="Söhne"/>
                <a:cs typeface="+mj-cs"/>
              </a:rPr>
              <a:t>أنشطة كثيرة مثل </a:t>
            </a:r>
            <a:r>
              <a:rPr lang="ar-SA" altLang="en-US" sz="2400" dirty="0">
                <a:latin typeface="Söhne"/>
                <a:cs typeface="+mj-cs"/>
              </a:rPr>
              <a:t>اختيار المنتجات والترفيه والعمل، لا يزال </a:t>
            </a:r>
            <a:r>
              <a:rPr lang="ar-EG" altLang="en-US" sz="2400" dirty="0">
                <a:latin typeface="Söhne"/>
                <a:cs typeface="+mj-cs"/>
              </a:rPr>
              <a:t>هناك الكثير</a:t>
            </a:r>
            <a:r>
              <a:rPr lang="ar-SA" altLang="en-US" sz="2400" dirty="0">
                <a:latin typeface="Söhne"/>
                <a:cs typeface="+mj-cs"/>
              </a:rPr>
              <a:t> من الوقت الذي </a:t>
            </a:r>
            <a:r>
              <a:rPr lang="ar-EG" altLang="en-US" sz="2400" dirty="0">
                <a:latin typeface="Söhne"/>
                <a:cs typeface="+mj-cs"/>
              </a:rPr>
              <a:t>يقضيه العملاء</a:t>
            </a:r>
            <a:r>
              <a:rPr lang="ar-SA" altLang="en-US" sz="2400" dirty="0">
                <a:latin typeface="Söhne"/>
                <a:cs typeface="+mj-cs"/>
              </a:rPr>
              <a:t> في العالم الحقيقي، لذا يظل التكامل مع وسائط التواصل التقليدية مهمًا في العديد من القطاعات</a:t>
            </a:r>
            <a:r>
              <a:rPr lang="ar-EG" altLang="en-US" sz="2400" dirty="0">
                <a:latin typeface="Söhne"/>
                <a:cs typeface="+mj-cs"/>
              </a:rPr>
              <a:t>. </a:t>
            </a:r>
            <a:endParaRPr lang="ar-SA" altLang="en-US" sz="2400" dirty="0">
              <a:latin typeface="Söhne"/>
              <a:cs typeface="+mj-cs"/>
            </a:endParaRPr>
          </a:p>
        </p:txBody>
      </p:sp>
      <p:sp>
        <p:nvSpPr>
          <p:cNvPr id="3" name="TextBox 2">
            <a:extLst>
              <a:ext uri="{FF2B5EF4-FFF2-40B4-BE49-F238E27FC236}">
                <a16:creationId xmlns:a16="http://schemas.microsoft.com/office/drawing/2014/main" id="{D64381CD-9BDE-0A6A-27FE-235FBEBA8777}"/>
              </a:ext>
            </a:extLst>
          </p:cNvPr>
          <p:cNvSpPr txBox="1"/>
          <p:nvPr/>
        </p:nvSpPr>
        <p:spPr>
          <a:xfrm>
            <a:off x="4491180" y="6112007"/>
            <a:ext cx="2786912" cy="646331"/>
          </a:xfrm>
          <a:prstGeom prst="rect">
            <a:avLst/>
          </a:prstGeom>
          <a:noFill/>
        </p:spPr>
        <p:txBody>
          <a:bodyPr wrap="square">
            <a:spAutoFit/>
          </a:bodyPr>
          <a:lstStyle/>
          <a:p>
            <a:r>
              <a:rPr lang="en-US" dirty="0">
                <a:hlinkClick r:id="rId3"/>
              </a:rPr>
              <a:t>https://midocean.edu.km</a:t>
            </a:r>
            <a:endParaRPr lang="en-US" dirty="0"/>
          </a:p>
          <a:p>
            <a:endParaRPr lang="en-US" dirty="0"/>
          </a:p>
        </p:txBody>
      </p:sp>
    </p:spTree>
    <p:extLst>
      <p:ext uri="{BB962C8B-B14F-4D97-AF65-F5344CB8AC3E}">
        <p14:creationId xmlns:p14="http://schemas.microsoft.com/office/powerpoint/2010/main" val="2409412776"/>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B5B432-7C35-BA44-6F7F-58F61633506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F3E3E72-C909-4A89-CDF5-1BB3FB1FB4E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77A7C83-CCDB-D096-0F8F-61ADD06D76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8CDD885C-235B-50F7-EBA7-21DB24FDE3CE}"/>
              </a:ext>
            </a:extLst>
          </p:cNvPr>
          <p:cNvSpPr txBox="1"/>
          <p:nvPr/>
        </p:nvSpPr>
        <p:spPr>
          <a:xfrm>
            <a:off x="8064501" y="939389"/>
            <a:ext cx="3606800" cy="661207"/>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ما هو التسويق الرقمي ؟</a:t>
            </a:r>
          </a:p>
        </p:txBody>
      </p:sp>
      <p:sp>
        <p:nvSpPr>
          <p:cNvPr id="10" name="TextBox 9">
            <a:extLst>
              <a:ext uri="{FF2B5EF4-FFF2-40B4-BE49-F238E27FC236}">
                <a16:creationId xmlns:a16="http://schemas.microsoft.com/office/drawing/2014/main" id="{A346BFBA-7192-8E07-D4FA-788088561FDC}"/>
              </a:ext>
            </a:extLst>
          </p:cNvPr>
          <p:cNvSpPr txBox="1"/>
          <p:nvPr/>
        </p:nvSpPr>
        <p:spPr>
          <a:xfrm>
            <a:off x="520700" y="2087317"/>
            <a:ext cx="11150600" cy="279557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lvl="0" algn="just" rtl="1" eaLnBrk="0" fontAlgn="base" hangingPunct="0">
              <a:lnSpc>
                <a:spcPct val="150000"/>
              </a:lnSpc>
              <a:spcBef>
                <a:spcPct val="0"/>
              </a:spcBef>
              <a:spcAft>
                <a:spcPct val="0"/>
              </a:spcAft>
            </a:pPr>
            <a:r>
              <a:rPr lang="ar-SA" altLang="en-US" sz="2400" dirty="0">
                <a:latin typeface="Söhne"/>
                <a:cs typeface="+mj-cs"/>
              </a:rPr>
              <a:t>في التطبيق العملي، يركز التسويق الرقمي على </a:t>
            </a:r>
            <a:r>
              <a:rPr lang="ar-SA" altLang="en-US" sz="2400" b="1" u="sng" dirty="0">
                <a:latin typeface="Söhne"/>
                <a:cs typeface="+mj-cs"/>
              </a:rPr>
              <a:t>إدارة وجود الشركة عبر الإنترنت </a:t>
            </a:r>
            <a:r>
              <a:rPr lang="ar-SA" altLang="en-US" sz="2400" dirty="0">
                <a:latin typeface="Söhne"/>
                <a:cs typeface="+mj-cs"/>
              </a:rPr>
              <a:t>بأشكال مختلفة، مثل موقع الشركة</a:t>
            </a:r>
            <a:r>
              <a:rPr lang="ar-EG" altLang="en-US" sz="2400" dirty="0">
                <a:latin typeface="Söhne"/>
                <a:cs typeface="+mj-cs"/>
              </a:rPr>
              <a:t> عبر الإنترنت</a:t>
            </a:r>
            <a:r>
              <a:rPr lang="ar-SA" altLang="en-US" sz="2400" dirty="0">
                <a:latin typeface="Söhne"/>
                <a:cs typeface="+mj-cs"/>
              </a:rPr>
              <a:t>، تطبيقات الجوال، وصفحات الشركة على وسائل التواصل الاجتماعي. </a:t>
            </a:r>
            <a:endParaRPr lang="ar-EG" altLang="en-US" sz="2400" dirty="0">
              <a:latin typeface="Söhne"/>
              <a:cs typeface="+mj-cs"/>
            </a:endParaRPr>
          </a:p>
          <a:p>
            <a:pPr lvl="0" algn="just" rtl="1" eaLnBrk="0" fontAlgn="base" hangingPunct="0">
              <a:lnSpc>
                <a:spcPct val="150000"/>
              </a:lnSpc>
              <a:spcBef>
                <a:spcPct val="0"/>
              </a:spcBef>
              <a:spcAft>
                <a:spcPct val="0"/>
              </a:spcAft>
            </a:pPr>
            <a:r>
              <a:rPr lang="ar-SA" altLang="en-US" sz="2400" dirty="0">
                <a:latin typeface="Söhne"/>
                <a:cs typeface="+mj-cs"/>
              </a:rPr>
              <a:t>ويتم دمج</a:t>
            </a:r>
            <a:r>
              <a:rPr lang="ar-EG" altLang="en-US" sz="2400" dirty="0">
                <a:latin typeface="Söhne"/>
                <a:cs typeface="+mj-cs"/>
              </a:rPr>
              <a:t> التسويق الرقمي</a:t>
            </a:r>
            <a:r>
              <a:rPr lang="ar-SA" altLang="en-US" sz="2400" dirty="0">
                <a:latin typeface="Söhne"/>
                <a:cs typeface="+mj-cs"/>
              </a:rPr>
              <a:t> مع تقنيات الاتصال عبر الإنترنت، وتشمل التسويق عبر محركات البحث، والتسويق بالمحتوى، والتسويق عبر وسائل التواصل الاجتماعي، والإعلان عبر الإنترنت، والتسويق عبر البريد الإلكتروني، والشراكات مع مواقع الويب الأخرى.</a:t>
            </a:r>
          </a:p>
        </p:txBody>
      </p:sp>
      <p:sp>
        <p:nvSpPr>
          <p:cNvPr id="3" name="TextBox 2">
            <a:extLst>
              <a:ext uri="{FF2B5EF4-FFF2-40B4-BE49-F238E27FC236}">
                <a16:creationId xmlns:a16="http://schemas.microsoft.com/office/drawing/2014/main" id="{D81FCBC8-13A4-8B90-078E-5922515A8EBB}"/>
              </a:ext>
            </a:extLst>
          </p:cNvPr>
          <p:cNvSpPr txBox="1"/>
          <p:nvPr/>
        </p:nvSpPr>
        <p:spPr>
          <a:xfrm>
            <a:off x="4491180" y="6112007"/>
            <a:ext cx="2786912" cy="646331"/>
          </a:xfrm>
          <a:prstGeom prst="rect">
            <a:avLst/>
          </a:prstGeom>
          <a:noFill/>
        </p:spPr>
        <p:txBody>
          <a:bodyPr wrap="square">
            <a:spAutoFit/>
          </a:bodyPr>
          <a:lstStyle/>
          <a:p>
            <a:r>
              <a:rPr lang="en-US" dirty="0">
                <a:hlinkClick r:id="rId3"/>
              </a:rPr>
              <a:t>https://midocean.edu.km</a:t>
            </a:r>
            <a:endParaRPr lang="en-US" dirty="0"/>
          </a:p>
          <a:p>
            <a:endParaRPr lang="en-US" dirty="0"/>
          </a:p>
        </p:txBody>
      </p:sp>
    </p:spTree>
    <p:extLst>
      <p:ext uri="{BB962C8B-B14F-4D97-AF65-F5344CB8AC3E}">
        <p14:creationId xmlns:p14="http://schemas.microsoft.com/office/powerpoint/2010/main" val="591812718"/>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413D77-504E-233C-F704-F8FE9F58679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A5483B0-B609-2A37-24E3-FB482A894E8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F87D22C-A8C7-8F39-47CA-35A8CA2C84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5AA2B10E-1448-8317-43BD-E94B73E129F5}"/>
              </a:ext>
            </a:extLst>
          </p:cNvPr>
          <p:cNvSpPr txBox="1"/>
          <p:nvPr/>
        </p:nvSpPr>
        <p:spPr>
          <a:xfrm>
            <a:off x="8064501" y="939389"/>
            <a:ext cx="3606800" cy="661207"/>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ما هو التسويق الرقمي ؟</a:t>
            </a:r>
          </a:p>
        </p:txBody>
      </p:sp>
      <p:sp>
        <p:nvSpPr>
          <p:cNvPr id="10" name="TextBox 9">
            <a:extLst>
              <a:ext uri="{FF2B5EF4-FFF2-40B4-BE49-F238E27FC236}">
                <a16:creationId xmlns:a16="http://schemas.microsoft.com/office/drawing/2014/main" id="{F799A3B9-1177-631A-E020-C785337CD602}"/>
              </a:ext>
            </a:extLst>
          </p:cNvPr>
          <p:cNvSpPr txBox="1"/>
          <p:nvPr/>
        </p:nvSpPr>
        <p:spPr>
          <a:xfrm>
            <a:off x="520700" y="2087317"/>
            <a:ext cx="11150600" cy="279595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lvl="0" algn="just" rtl="1">
              <a:lnSpc>
                <a:spcPct val="150000"/>
              </a:lnSpc>
            </a:pPr>
            <a:r>
              <a:rPr lang="ar-EG" altLang="en-US" sz="2400" dirty="0">
                <a:latin typeface="Söhne"/>
                <a:cs typeface="+mj-cs"/>
              </a:rPr>
              <a:t>تُستخدَم هذه التقنيات لدعم أهداف اكتساب عملاء جُدد وتقديم خدمات للعملاء الحاليين، بهدف تطوير العلاقة مع العملاء من خلال إدارة علاقات العملاء (</a:t>
            </a:r>
            <a:r>
              <a:rPr lang="en-US" altLang="en-US" sz="2400" dirty="0">
                <a:latin typeface="Söhne"/>
                <a:cs typeface="+mj-cs"/>
              </a:rPr>
              <a:t>CRM</a:t>
            </a:r>
            <a:r>
              <a:rPr lang="ar-EG" altLang="en-US" sz="2400" dirty="0">
                <a:latin typeface="Söhne"/>
                <a:cs typeface="+mj-cs"/>
              </a:rPr>
              <a:t>). </a:t>
            </a:r>
          </a:p>
          <a:p>
            <a:pPr lvl="0" algn="just" rtl="1">
              <a:lnSpc>
                <a:spcPct val="150000"/>
              </a:lnSpc>
            </a:pPr>
            <a:r>
              <a:rPr lang="ar-EG" altLang="en-US" sz="2400" dirty="0">
                <a:latin typeface="Söhne"/>
                <a:cs typeface="+mj-cs"/>
              </a:rPr>
              <a:t>ومع</a:t>
            </a:r>
            <a:r>
              <a:rPr lang="en-US" altLang="en-US" sz="2400" dirty="0">
                <a:latin typeface="Söhne"/>
                <a:cs typeface="+mj-cs"/>
              </a:rPr>
              <a:t> </a:t>
            </a:r>
            <a:r>
              <a:rPr lang="ar-EG" altLang="en-US" sz="2400" dirty="0">
                <a:latin typeface="Söhne"/>
                <a:cs typeface="+mj-cs"/>
              </a:rPr>
              <a:t>ذلك، لتحقيق نجاح التسويق الرقمي، ما زال هناك حاجة لدمج هذه التقنيات مع وسائط تقليدية خارج الإنترنت مثل الإعلانات المطبوعة والتلفزيونية والبريد المباشر والمبيعات الشخصية، كجزء من </a:t>
            </a:r>
            <a:r>
              <a:rPr lang="ar-EG" altLang="en-US" sz="2400" b="1" u="sng" dirty="0">
                <a:latin typeface="Söhne"/>
                <a:cs typeface="+mj-cs"/>
              </a:rPr>
              <a:t>استراتيجية الاتصالات التسويقية المتعددة القنوات</a:t>
            </a:r>
            <a:r>
              <a:rPr lang="ar-EG" altLang="en-US" sz="2400" dirty="0">
                <a:latin typeface="Söhne"/>
                <a:cs typeface="+mj-cs"/>
              </a:rPr>
              <a:t>.</a:t>
            </a:r>
          </a:p>
        </p:txBody>
      </p:sp>
      <p:sp>
        <p:nvSpPr>
          <p:cNvPr id="3" name="TextBox 2">
            <a:extLst>
              <a:ext uri="{FF2B5EF4-FFF2-40B4-BE49-F238E27FC236}">
                <a16:creationId xmlns:a16="http://schemas.microsoft.com/office/drawing/2014/main" id="{F81CCD8A-02A2-1AFD-5538-85B59AA94CB7}"/>
              </a:ext>
            </a:extLst>
          </p:cNvPr>
          <p:cNvSpPr txBox="1"/>
          <p:nvPr/>
        </p:nvSpPr>
        <p:spPr>
          <a:xfrm>
            <a:off x="4491180" y="6112007"/>
            <a:ext cx="2786912" cy="646331"/>
          </a:xfrm>
          <a:prstGeom prst="rect">
            <a:avLst/>
          </a:prstGeom>
          <a:noFill/>
        </p:spPr>
        <p:txBody>
          <a:bodyPr wrap="square">
            <a:spAutoFit/>
          </a:bodyPr>
          <a:lstStyle/>
          <a:p>
            <a:r>
              <a:rPr lang="en-US" dirty="0">
                <a:hlinkClick r:id="rId3"/>
              </a:rPr>
              <a:t>https://midocean.edu.km</a:t>
            </a:r>
            <a:endParaRPr lang="en-US" dirty="0"/>
          </a:p>
          <a:p>
            <a:endParaRPr lang="en-US" dirty="0"/>
          </a:p>
        </p:txBody>
      </p:sp>
    </p:spTree>
    <p:extLst>
      <p:ext uri="{BB962C8B-B14F-4D97-AF65-F5344CB8AC3E}">
        <p14:creationId xmlns:p14="http://schemas.microsoft.com/office/powerpoint/2010/main" val="1698208531"/>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70056E-DDF4-8E0B-CD05-0A87FCED5A7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0D61B0E-D93A-E988-8A6D-855106F3580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292995C-2E32-EFA3-0629-9172C101B1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600C0C6B-6132-038F-7E48-3A4C9640F2C6}"/>
              </a:ext>
            </a:extLst>
          </p:cNvPr>
          <p:cNvSpPr txBox="1"/>
          <p:nvPr/>
        </p:nvSpPr>
        <p:spPr>
          <a:xfrm>
            <a:off x="6489700" y="939389"/>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B69DE2CE-D8DD-8365-AE06-5C5BFC5A60FB}"/>
              </a:ext>
            </a:extLst>
          </p:cNvPr>
          <p:cNvSpPr txBox="1"/>
          <p:nvPr/>
        </p:nvSpPr>
        <p:spPr>
          <a:xfrm>
            <a:off x="520700" y="2061917"/>
            <a:ext cx="11150600" cy="44651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solidFill>
                  <a:srgbClr val="2D3956"/>
                </a:solidFill>
                <a:latin typeface="Tajawal ExtraBold" panose="00000800000000000000" pitchFamily="2" charset="-78"/>
                <a:cs typeface="+mj-cs"/>
              </a:rPr>
              <a:t>يتم إدارة التفاعلات في سياق التسويق الرقمي من خلال العناصر السبعة التالية (</a:t>
            </a:r>
            <a:r>
              <a:rPr lang="en-US" sz="2400" b="1" dirty="0">
                <a:solidFill>
                  <a:srgbClr val="2D3956"/>
                </a:solidFill>
                <a:latin typeface="Tajawal ExtraBold" panose="00000800000000000000" pitchFamily="2" charset="-78"/>
                <a:cs typeface="+mj-cs"/>
              </a:rPr>
              <a:t>7Ds</a:t>
            </a:r>
            <a:r>
              <a:rPr lang="ar-EG" sz="2400" b="1" dirty="0">
                <a:solidFill>
                  <a:srgbClr val="2D3956"/>
                </a:solidFill>
                <a:latin typeface="Tajawal ExtraBold" panose="00000800000000000000" pitchFamily="2" charset="-78"/>
                <a:cs typeface="+mj-cs"/>
              </a:rPr>
              <a:t>):</a:t>
            </a:r>
          </a:p>
          <a:p>
            <a:pPr marL="285750" indent="-285750" algn="r" rtl="1">
              <a:lnSpc>
                <a:spcPct val="150000"/>
              </a:lnSpc>
              <a:buFont typeface="Arial" panose="020B0604020202020204" pitchFamily="34" charset="0"/>
              <a:buChar char="•"/>
            </a:pPr>
            <a:r>
              <a:rPr lang="ar-EG" sz="2400" dirty="0">
                <a:cs typeface="+mj-cs"/>
              </a:rPr>
              <a:t>الأهداف الرقمية (</a:t>
            </a:r>
            <a:r>
              <a:rPr lang="en-US" sz="2400" dirty="0">
                <a:cs typeface="+mj-cs"/>
              </a:rPr>
              <a:t>Digital Goals</a:t>
            </a:r>
            <a:r>
              <a:rPr lang="ar-EG" sz="2400" dirty="0">
                <a:cs typeface="+mj-cs"/>
              </a:rPr>
              <a:t>). </a:t>
            </a:r>
          </a:p>
          <a:p>
            <a:pPr marL="285750" indent="-285750" algn="r" rtl="1">
              <a:lnSpc>
                <a:spcPct val="150000"/>
              </a:lnSpc>
              <a:buFont typeface="Arial" panose="020B0604020202020204" pitchFamily="34" charset="0"/>
              <a:buChar char="•"/>
            </a:pPr>
            <a:r>
              <a:rPr lang="ar-EG" sz="2400" dirty="0">
                <a:cs typeface="+mj-cs"/>
              </a:rPr>
              <a:t>الجمهور الرقمي (</a:t>
            </a:r>
            <a:r>
              <a:rPr lang="en-US" sz="2400" dirty="0">
                <a:cs typeface="+mj-cs"/>
              </a:rPr>
              <a:t>Digital audience</a:t>
            </a:r>
            <a:r>
              <a:rPr lang="ar-EG" sz="2400" dirty="0">
                <a:cs typeface="+mj-cs"/>
              </a:rPr>
              <a:t>).</a:t>
            </a:r>
          </a:p>
          <a:p>
            <a:pPr marL="285750" indent="-285750" algn="r" rtl="1">
              <a:lnSpc>
                <a:spcPct val="150000"/>
              </a:lnSpc>
              <a:buFont typeface="Arial" panose="020B0604020202020204" pitchFamily="34" charset="0"/>
              <a:buChar char="•"/>
            </a:pPr>
            <a:r>
              <a:rPr lang="ar-EG" sz="2400" dirty="0">
                <a:cs typeface="+mj-cs"/>
              </a:rPr>
              <a:t>الأجهزة الرقمية (</a:t>
            </a:r>
            <a:r>
              <a:rPr lang="en-US" sz="2400" dirty="0">
                <a:cs typeface="+mj-cs"/>
              </a:rPr>
              <a:t>Digital devices</a:t>
            </a:r>
            <a:r>
              <a:rPr lang="ar-EG" sz="2400" dirty="0">
                <a:cs typeface="+mj-cs"/>
              </a:rPr>
              <a:t>).</a:t>
            </a:r>
          </a:p>
          <a:p>
            <a:pPr marL="285750" indent="-285750" algn="r" rtl="1">
              <a:lnSpc>
                <a:spcPct val="150000"/>
              </a:lnSpc>
              <a:buFont typeface="Arial" panose="020B0604020202020204" pitchFamily="34" charset="0"/>
              <a:buChar char="•"/>
            </a:pPr>
            <a:r>
              <a:rPr lang="ar-EG" sz="2400" dirty="0">
                <a:cs typeface="+mj-cs"/>
              </a:rPr>
              <a:t>المنصات الرقمية (</a:t>
            </a:r>
            <a:r>
              <a:rPr lang="en-US" sz="2400" dirty="0">
                <a:cs typeface="+mj-cs"/>
              </a:rPr>
              <a:t>Digital Platforms</a:t>
            </a:r>
            <a:r>
              <a:rPr lang="ar-EG" sz="2400" dirty="0">
                <a:cs typeface="+mj-cs"/>
              </a:rPr>
              <a:t>).</a:t>
            </a:r>
          </a:p>
          <a:p>
            <a:pPr marL="285750" indent="-285750" algn="r" rtl="1">
              <a:lnSpc>
                <a:spcPct val="150000"/>
              </a:lnSpc>
              <a:buFont typeface="Arial" panose="020B0604020202020204" pitchFamily="34" charset="0"/>
              <a:buChar char="•"/>
            </a:pPr>
            <a:r>
              <a:rPr lang="ar-EG" sz="2400" dirty="0">
                <a:cs typeface="+mj-cs"/>
              </a:rPr>
              <a:t>الوسائط الرقمية (</a:t>
            </a:r>
            <a:r>
              <a:rPr lang="en-US" sz="2400" dirty="0">
                <a:cs typeface="+mj-cs"/>
              </a:rPr>
              <a:t>Digital Media</a:t>
            </a:r>
            <a:r>
              <a:rPr lang="ar-EG" sz="2400" dirty="0">
                <a:cs typeface="+mj-cs"/>
              </a:rPr>
              <a:t>).</a:t>
            </a:r>
          </a:p>
          <a:p>
            <a:pPr marL="285750" indent="-285750" algn="r" rtl="1">
              <a:lnSpc>
                <a:spcPct val="150000"/>
              </a:lnSpc>
              <a:buFont typeface="Arial" panose="020B0604020202020204" pitchFamily="34" charset="0"/>
              <a:buChar char="•"/>
            </a:pPr>
            <a:r>
              <a:rPr lang="ar-EG" sz="2400" dirty="0">
                <a:cs typeface="+mj-cs"/>
              </a:rPr>
              <a:t>البيانات الرقمية (</a:t>
            </a:r>
            <a:r>
              <a:rPr lang="en-US" sz="2400" dirty="0">
                <a:cs typeface="+mj-cs"/>
              </a:rPr>
              <a:t>Digital Data</a:t>
            </a:r>
            <a:r>
              <a:rPr lang="ar-EG" sz="2400" dirty="0">
                <a:cs typeface="+mj-cs"/>
              </a:rPr>
              <a:t>).</a:t>
            </a:r>
            <a:endParaRPr lang="en-US" sz="2400" dirty="0">
              <a:cs typeface="+mj-cs"/>
            </a:endParaRPr>
          </a:p>
          <a:p>
            <a:pPr marL="285750" indent="-285750" algn="r" rtl="1">
              <a:lnSpc>
                <a:spcPct val="150000"/>
              </a:lnSpc>
              <a:buFont typeface="Arial" panose="020B0604020202020204" pitchFamily="34" charset="0"/>
              <a:buChar char="•"/>
            </a:pPr>
            <a:r>
              <a:rPr lang="ar-EG" sz="2400" dirty="0">
                <a:cs typeface="+mj-cs"/>
              </a:rPr>
              <a:t>تكنولوجيا التسويق الرقمية (</a:t>
            </a:r>
            <a:r>
              <a:rPr lang="en-US" sz="2400" dirty="0">
                <a:cs typeface="+mj-cs"/>
              </a:rPr>
              <a:t>Digital marketing technology</a:t>
            </a:r>
            <a:r>
              <a:rPr lang="ar-EG" sz="2400" dirty="0">
                <a:cs typeface="+mj-cs"/>
              </a:rPr>
              <a:t>).</a:t>
            </a:r>
          </a:p>
        </p:txBody>
      </p:sp>
      <p:sp>
        <p:nvSpPr>
          <p:cNvPr id="3" name="TextBox 2">
            <a:extLst>
              <a:ext uri="{FF2B5EF4-FFF2-40B4-BE49-F238E27FC236}">
                <a16:creationId xmlns:a16="http://schemas.microsoft.com/office/drawing/2014/main" id="{0A859DF1-5F64-F296-80E6-052C11421F73}"/>
              </a:ext>
            </a:extLst>
          </p:cNvPr>
          <p:cNvSpPr txBox="1"/>
          <p:nvPr/>
        </p:nvSpPr>
        <p:spPr>
          <a:xfrm>
            <a:off x="4491180" y="6518407"/>
            <a:ext cx="2786912" cy="646331"/>
          </a:xfrm>
          <a:prstGeom prst="rect">
            <a:avLst/>
          </a:prstGeom>
          <a:noFill/>
        </p:spPr>
        <p:txBody>
          <a:bodyPr wrap="square">
            <a:spAutoFit/>
          </a:bodyPr>
          <a:lstStyle/>
          <a:p>
            <a:r>
              <a:rPr lang="en-US" dirty="0">
                <a:hlinkClick r:id="rId3"/>
              </a:rPr>
              <a:t>https://midocean.edu.km</a:t>
            </a:r>
            <a:endParaRPr lang="en-US" dirty="0"/>
          </a:p>
          <a:p>
            <a:endParaRPr lang="en-US" dirty="0"/>
          </a:p>
        </p:txBody>
      </p:sp>
    </p:spTree>
    <p:extLst>
      <p:ext uri="{BB962C8B-B14F-4D97-AF65-F5344CB8AC3E}">
        <p14:creationId xmlns:p14="http://schemas.microsoft.com/office/powerpoint/2010/main" val="3579898567"/>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83CD63-DFA5-D9FC-D150-AB6AFD83F69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090015A-D4D9-6422-0B13-1B56FD91A39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0D7DDE3-8642-37A8-FC2C-406A1D2BF9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0F72AAD9-3E1C-0046-FB60-FAECE6779BD4}"/>
              </a:ext>
            </a:extLst>
          </p:cNvPr>
          <p:cNvSpPr txBox="1"/>
          <p:nvPr/>
        </p:nvSpPr>
        <p:spPr>
          <a:xfrm>
            <a:off x="6489700" y="939389"/>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D39E34B7-1AE1-2D51-0894-262D7D9C1CF6}"/>
              </a:ext>
            </a:extLst>
          </p:cNvPr>
          <p:cNvSpPr txBox="1"/>
          <p:nvPr/>
        </p:nvSpPr>
        <p:spPr>
          <a:xfrm>
            <a:off x="520700" y="2061917"/>
            <a:ext cx="11150600" cy="334995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400" b="1" dirty="0">
                <a:solidFill>
                  <a:srgbClr val="7030A0"/>
                </a:solidFill>
                <a:latin typeface="Tajawal ExtraBold" panose="00000800000000000000" pitchFamily="2" charset="-78"/>
                <a:cs typeface="+mj-cs"/>
              </a:rPr>
              <a:t> </a:t>
            </a:r>
            <a:r>
              <a:rPr lang="ar-EG" sz="2400" b="1" dirty="0">
                <a:solidFill>
                  <a:srgbClr val="7030A0"/>
                </a:solidFill>
              </a:rPr>
              <a:t>الأهداف الرقمية (</a:t>
            </a:r>
            <a:r>
              <a:rPr lang="en-US" sz="2400" b="1" dirty="0">
                <a:solidFill>
                  <a:srgbClr val="7030A0"/>
                </a:solidFill>
              </a:rPr>
              <a:t>Digital Goals</a:t>
            </a:r>
            <a:r>
              <a:rPr lang="ar-EG" sz="2400" b="1" dirty="0">
                <a:solidFill>
                  <a:srgbClr val="7030A0"/>
                </a:solidFill>
              </a:rPr>
              <a:t>). </a:t>
            </a:r>
            <a:endParaRPr lang="ar-EG" sz="2400" b="1" dirty="0">
              <a:solidFill>
                <a:srgbClr val="7030A0"/>
              </a:solidFill>
              <a:latin typeface="Tajawal ExtraBold" panose="00000800000000000000" pitchFamily="2" charset="-78"/>
              <a:cs typeface="+mj-cs"/>
            </a:endParaRPr>
          </a:p>
          <a:p>
            <a:pPr algn="just" rtl="1">
              <a:lnSpc>
                <a:spcPct val="150000"/>
              </a:lnSpc>
            </a:pPr>
            <a:r>
              <a:rPr lang="ar-EG" sz="2400" dirty="0">
                <a:cs typeface="+mj-cs"/>
              </a:rPr>
              <a:t>تشمل تحديد ما تهدف الشركة إلى تحقيقه من خلال استخدام التسويق الرقمي ومدى مساهمة التسويق الرقمي في تحقيق أهداف الشركة. </a:t>
            </a:r>
          </a:p>
          <a:p>
            <a:pPr algn="just" rtl="1">
              <a:lnSpc>
                <a:spcPct val="150000"/>
              </a:lnSpc>
            </a:pPr>
            <a:r>
              <a:rPr lang="ar-EG" sz="2400" dirty="0">
                <a:cs typeface="+mj-cs"/>
              </a:rPr>
              <a:t>توضح الشركة هنا كيف يمكن للتسويق الرقمي تقديم المساعدة في المنافسة مع الشركات الأخرى من خلال استراتيجية التسويق الرقمي، وتحديد أولوياته. </a:t>
            </a:r>
          </a:p>
          <a:p>
            <a:pPr algn="just" rtl="1">
              <a:lnSpc>
                <a:spcPct val="150000"/>
              </a:lnSpc>
            </a:pPr>
            <a:endParaRPr lang="ar-EG" sz="2400" dirty="0">
              <a:cs typeface="+mj-cs"/>
            </a:endParaRPr>
          </a:p>
        </p:txBody>
      </p:sp>
      <p:sp>
        <p:nvSpPr>
          <p:cNvPr id="3" name="TextBox 2">
            <a:extLst>
              <a:ext uri="{FF2B5EF4-FFF2-40B4-BE49-F238E27FC236}">
                <a16:creationId xmlns:a16="http://schemas.microsoft.com/office/drawing/2014/main" id="{0866570B-03BE-A256-A1A5-6C38B2DC11FC}"/>
              </a:ext>
            </a:extLst>
          </p:cNvPr>
          <p:cNvSpPr txBox="1"/>
          <p:nvPr/>
        </p:nvSpPr>
        <p:spPr>
          <a:xfrm>
            <a:off x="4491180" y="6112007"/>
            <a:ext cx="2786912" cy="646331"/>
          </a:xfrm>
          <a:prstGeom prst="rect">
            <a:avLst/>
          </a:prstGeom>
          <a:noFill/>
        </p:spPr>
        <p:txBody>
          <a:bodyPr wrap="square">
            <a:spAutoFit/>
          </a:bodyPr>
          <a:lstStyle/>
          <a:p>
            <a:r>
              <a:rPr lang="en-US" dirty="0">
                <a:hlinkClick r:id="rId3"/>
              </a:rPr>
              <a:t>https://midocean.edu.km</a:t>
            </a:r>
            <a:endParaRPr lang="en-US" dirty="0"/>
          </a:p>
          <a:p>
            <a:endParaRPr lang="en-US" dirty="0"/>
          </a:p>
        </p:txBody>
      </p:sp>
    </p:spTree>
    <p:extLst>
      <p:ext uri="{BB962C8B-B14F-4D97-AF65-F5344CB8AC3E}">
        <p14:creationId xmlns:p14="http://schemas.microsoft.com/office/powerpoint/2010/main" val="130719627"/>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E1ACA7-F76F-D5EE-545C-EFDD06E3038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9AC1F76-C563-D028-674C-0FA8E643874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2A24BB6-B87C-885E-1E8D-B5B1796151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BC2FDEEC-CF04-3A94-E2F4-B4573633D583}"/>
              </a:ext>
            </a:extLst>
          </p:cNvPr>
          <p:cNvSpPr txBox="1"/>
          <p:nvPr/>
        </p:nvSpPr>
        <p:spPr>
          <a:xfrm>
            <a:off x="6489700" y="939389"/>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DF90945D-BD6E-38C6-7212-4D5B17DB0AB4}"/>
              </a:ext>
            </a:extLst>
          </p:cNvPr>
          <p:cNvSpPr txBox="1"/>
          <p:nvPr/>
        </p:nvSpPr>
        <p:spPr>
          <a:xfrm>
            <a:off x="520700" y="2061917"/>
            <a:ext cx="1115060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400" b="1" dirty="0">
                <a:solidFill>
                  <a:srgbClr val="7030A0"/>
                </a:solidFill>
                <a:latin typeface="Tajawal ExtraBold" panose="00000800000000000000" pitchFamily="2" charset="-78"/>
                <a:cs typeface="+mj-cs"/>
              </a:rPr>
              <a:t> </a:t>
            </a:r>
            <a:r>
              <a:rPr lang="ar-EG" sz="2400" b="1" dirty="0">
                <a:solidFill>
                  <a:srgbClr val="7030A0"/>
                </a:solidFill>
              </a:rPr>
              <a:t>الأهداف الرقمية (</a:t>
            </a:r>
            <a:r>
              <a:rPr lang="en-US" sz="2400" b="1" dirty="0">
                <a:solidFill>
                  <a:srgbClr val="7030A0"/>
                </a:solidFill>
              </a:rPr>
              <a:t>Digital Goals</a:t>
            </a:r>
            <a:r>
              <a:rPr lang="ar-EG" sz="2400" b="1" dirty="0">
                <a:solidFill>
                  <a:srgbClr val="7030A0"/>
                </a:solidFill>
              </a:rPr>
              <a:t>). </a:t>
            </a:r>
            <a:endParaRPr lang="ar-EG" sz="2400" b="1" dirty="0">
              <a:solidFill>
                <a:srgbClr val="7030A0"/>
              </a:solidFill>
              <a:latin typeface="Tajawal ExtraBold" panose="00000800000000000000" pitchFamily="2" charset="-78"/>
              <a:cs typeface="+mj-cs"/>
            </a:endParaRPr>
          </a:p>
          <a:p>
            <a:pPr algn="just" rtl="1">
              <a:lnSpc>
                <a:spcPct val="150000"/>
              </a:lnSpc>
            </a:pPr>
            <a:r>
              <a:rPr lang="ar-EG" sz="2400" dirty="0">
                <a:cs typeface="+mj-cs"/>
              </a:rPr>
              <a:t>في بعض الأحيان يكون تركيز تكنولوجيا التسويق الرقمي على تنفيذ قرارات تكنولوجية معينة دون التركيز على مدى توافقها مع الاستراتيجية العامة للشركة، على سبيل المثال قد يقول أحد المختصين:</a:t>
            </a:r>
          </a:p>
          <a:p>
            <a:pPr algn="ctr" rtl="1">
              <a:lnSpc>
                <a:spcPct val="150000"/>
              </a:lnSpc>
            </a:pPr>
            <a:r>
              <a:rPr lang="ar-EG" sz="2400" dirty="0">
                <a:cs typeface="+mj-cs"/>
              </a:rPr>
              <a:t> </a:t>
            </a:r>
            <a:r>
              <a:rPr lang="ar-EG" sz="2400" b="1" dirty="0">
                <a:cs typeface="+mj-cs"/>
              </a:rPr>
              <a:t>"نحتاج إلى استخدام استراتيجية تعلم الآلة!" </a:t>
            </a:r>
            <a:r>
              <a:rPr lang="ar-EG" sz="2400" dirty="0">
                <a:cs typeface="+mj-cs"/>
              </a:rPr>
              <a:t>نظراً لأنها موضة منتشرة بين الشركات. </a:t>
            </a:r>
          </a:p>
          <a:p>
            <a:pPr algn="just" rtl="1">
              <a:lnSpc>
                <a:spcPct val="150000"/>
              </a:lnSpc>
            </a:pPr>
            <a:r>
              <a:rPr lang="ar-EG" sz="2400" dirty="0">
                <a:cs typeface="+mj-cs"/>
              </a:rPr>
              <a:t>وهذا الأمر يمثل خطر على الشركة. </a:t>
            </a:r>
          </a:p>
          <a:p>
            <a:pPr algn="ctr" rtl="1">
              <a:lnSpc>
                <a:spcPct val="150000"/>
              </a:lnSpc>
            </a:pPr>
            <a:r>
              <a:rPr lang="ar-EG" sz="2400" b="1" dirty="0">
                <a:solidFill>
                  <a:srgbClr val="FF0000"/>
                </a:solidFill>
                <a:cs typeface="+mj-cs"/>
              </a:rPr>
              <a:t>إذن، ما هي الأهداف الرقمية؟</a:t>
            </a:r>
          </a:p>
          <a:p>
            <a:pPr algn="just" rtl="1">
              <a:lnSpc>
                <a:spcPct val="150000"/>
              </a:lnSpc>
            </a:pPr>
            <a:endParaRPr lang="ar-EG" sz="2400" dirty="0">
              <a:cs typeface="+mj-cs"/>
            </a:endParaRPr>
          </a:p>
        </p:txBody>
      </p:sp>
      <p:sp>
        <p:nvSpPr>
          <p:cNvPr id="3" name="TextBox 2">
            <a:extLst>
              <a:ext uri="{FF2B5EF4-FFF2-40B4-BE49-F238E27FC236}">
                <a16:creationId xmlns:a16="http://schemas.microsoft.com/office/drawing/2014/main" id="{8F56FE94-75DB-32BF-314C-453091605A8B}"/>
              </a:ext>
            </a:extLst>
          </p:cNvPr>
          <p:cNvSpPr txBox="1"/>
          <p:nvPr/>
        </p:nvSpPr>
        <p:spPr>
          <a:xfrm>
            <a:off x="4491180" y="6112007"/>
            <a:ext cx="2786912" cy="646331"/>
          </a:xfrm>
          <a:prstGeom prst="rect">
            <a:avLst/>
          </a:prstGeom>
          <a:noFill/>
        </p:spPr>
        <p:txBody>
          <a:bodyPr wrap="square">
            <a:spAutoFit/>
          </a:bodyPr>
          <a:lstStyle/>
          <a:p>
            <a:r>
              <a:rPr lang="en-US" dirty="0">
                <a:hlinkClick r:id="rId3"/>
              </a:rPr>
              <a:t>https://midocean.edu.km</a:t>
            </a:r>
            <a:endParaRPr lang="en-US" dirty="0"/>
          </a:p>
          <a:p>
            <a:endParaRPr lang="en-US" dirty="0"/>
          </a:p>
        </p:txBody>
      </p:sp>
    </p:spTree>
    <p:extLst>
      <p:ext uri="{BB962C8B-B14F-4D97-AF65-F5344CB8AC3E}">
        <p14:creationId xmlns:p14="http://schemas.microsoft.com/office/powerpoint/2010/main" val="3794953167"/>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5B687D-1F32-619A-671A-94B646EC73E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CDC5DEC-CEB1-E938-8F86-40E1CB7C170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E826101-7591-3073-2797-FF3D906000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DE277312-4D21-4862-EA46-F659720C90C6}"/>
              </a:ext>
            </a:extLst>
          </p:cNvPr>
          <p:cNvSpPr txBox="1"/>
          <p:nvPr/>
        </p:nvSpPr>
        <p:spPr>
          <a:xfrm>
            <a:off x="6489700" y="939389"/>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9E591486-4E2D-8F8A-4ED7-E1BAD356CEFE}"/>
              </a:ext>
            </a:extLst>
          </p:cNvPr>
          <p:cNvSpPr txBox="1"/>
          <p:nvPr/>
        </p:nvSpPr>
        <p:spPr>
          <a:xfrm>
            <a:off x="520700" y="2061917"/>
            <a:ext cx="11150600" cy="446468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400" b="1" dirty="0">
                <a:solidFill>
                  <a:srgbClr val="7030A0"/>
                </a:solidFill>
                <a:latin typeface="Tajawal ExtraBold" panose="00000800000000000000" pitchFamily="2" charset="-78"/>
                <a:cs typeface="+mj-cs"/>
              </a:rPr>
              <a:t> </a:t>
            </a:r>
            <a:r>
              <a:rPr lang="ar-EG" sz="2400" b="1" dirty="0">
                <a:solidFill>
                  <a:srgbClr val="7030A0"/>
                </a:solidFill>
              </a:rPr>
              <a:t>الأهداف الرقمية (</a:t>
            </a:r>
            <a:r>
              <a:rPr lang="en-US" sz="2400" b="1" dirty="0">
                <a:solidFill>
                  <a:srgbClr val="7030A0"/>
                </a:solidFill>
              </a:rPr>
              <a:t>Digital Goals</a:t>
            </a:r>
            <a:r>
              <a:rPr lang="ar-EG" sz="2400" b="1" dirty="0">
                <a:solidFill>
                  <a:srgbClr val="7030A0"/>
                </a:solidFill>
              </a:rPr>
              <a:t>). </a:t>
            </a:r>
            <a:endParaRPr lang="ar-EG" sz="2400" b="1" dirty="0">
              <a:solidFill>
                <a:srgbClr val="7030A0"/>
              </a:solidFill>
              <a:latin typeface="Tajawal ExtraBold" panose="00000800000000000000" pitchFamily="2" charset="-78"/>
              <a:cs typeface="+mj-cs"/>
            </a:endParaRPr>
          </a:p>
          <a:p>
            <a:pPr algn="just" rtl="1">
              <a:lnSpc>
                <a:spcPct val="150000"/>
              </a:lnSpc>
            </a:pPr>
            <a:r>
              <a:rPr lang="ar-EG" sz="2400" dirty="0">
                <a:cs typeface="+mj-cs"/>
              </a:rPr>
              <a:t>يمكن تقديم إطار لأهداف التسويق الرقمي في النقاط التالية:</a:t>
            </a:r>
          </a:p>
          <a:p>
            <a:pPr marL="342900" indent="-342900" algn="just" rtl="1">
              <a:lnSpc>
                <a:spcPct val="150000"/>
              </a:lnSpc>
              <a:buFont typeface="Wingdings" panose="05000000000000000000" pitchFamily="2" charset="2"/>
              <a:buChar char="q"/>
            </a:pPr>
            <a:r>
              <a:rPr lang="ar-EG" sz="2400" b="1" dirty="0">
                <a:solidFill>
                  <a:srgbClr val="FF0000"/>
                </a:solidFill>
                <a:cs typeface="+mj-cs"/>
              </a:rPr>
              <a:t>زيادة المبيعات </a:t>
            </a:r>
            <a:r>
              <a:rPr lang="en-US" sz="2400" b="1" dirty="0">
                <a:solidFill>
                  <a:srgbClr val="FF0000"/>
                </a:solidFill>
                <a:cs typeface="+mj-cs"/>
              </a:rPr>
              <a:t>Sell</a:t>
            </a:r>
          </a:p>
          <a:p>
            <a:pPr algn="just" rtl="1">
              <a:lnSpc>
                <a:spcPct val="150000"/>
              </a:lnSpc>
            </a:pPr>
            <a:r>
              <a:rPr lang="ar-EG" sz="2400" dirty="0">
                <a:cs typeface="+mj-cs"/>
              </a:rPr>
              <a:t>تشمل عمليات البيع المباشرة عبر الإنترنت ومبيعات من القنوات الغير متصلة بالإنترنت والتي تتأثر بالعمليات الإلكترونية. (زيادة 10 % من المبيعات عبر الإنترنت خلال سنة).</a:t>
            </a:r>
          </a:p>
          <a:p>
            <a:pPr marL="342900" indent="-342900" algn="just" rtl="1">
              <a:lnSpc>
                <a:spcPct val="150000"/>
              </a:lnSpc>
              <a:buFont typeface="Wingdings" panose="05000000000000000000" pitchFamily="2" charset="2"/>
              <a:buChar char="q"/>
            </a:pPr>
            <a:r>
              <a:rPr lang="ar-EG" sz="2400" b="1" dirty="0">
                <a:solidFill>
                  <a:srgbClr val="FF0000"/>
                </a:solidFill>
              </a:rPr>
              <a:t>التواصل مع العملاء </a:t>
            </a:r>
            <a:r>
              <a:rPr lang="en-US" sz="2400" b="1" dirty="0">
                <a:solidFill>
                  <a:srgbClr val="FF0000"/>
                </a:solidFill>
              </a:rPr>
              <a:t>Speak</a:t>
            </a:r>
          </a:p>
          <a:p>
            <a:pPr algn="just" rtl="1">
              <a:lnSpc>
                <a:spcPct val="150000"/>
              </a:lnSpc>
            </a:pPr>
            <a:r>
              <a:rPr lang="ar-EG" sz="2400" dirty="0"/>
              <a:t>تشجيع وزيادة تفاعل العملاء مع الشركة عبر الإنترنت. (زيادة عدد الزائرين في موقع الشركة بنسبة 10%، أو زيادة عدد متابعي صفحة الشركة في </a:t>
            </a:r>
            <a:r>
              <a:rPr lang="en-US" sz="2400" dirty="0"/>
              <a:t>Facebook</a:t>
            </a:r>
            <a:r>
              <a:rPr lang="ar-EG" sz="2400" dirty="0"/>
              <a:t> بنسبة 10% خلال سنة).</a:t>
            </a:r>
          </a:p>
        </p:txBody>
      </p:sp>
      <p:sp>
        <p:nvSpPr>
          <p:cNvPr id="3" name="TextBox 2">
            <a:extLst>
              <a:ext uri="{FF2B5EF4-FFF2-40B4-BE49-F238E27FC236}">
                <a16:creationId xmlns:a16="http://schemas.microsoft.com/office/drawing/2014/main" id="{BA480AF6-894E-E9F1-38A2-91DD8D7E442C}"/>
              </a:ext>
            </a:extLst>
          </p:cNvPr>
          <p:cNvSpPr txBox="1"/>
          <p:nvPr/>
        </p:nvSpPr>
        <p:spPr>
          <a:xfrm>
            <a:off x="4420060" y="6534834"/>
            <a:ext cx="2786912" cy="646331"/>
          </a:xfrm>
          <a:prstGeom prst="rect">
            <a:avLst/>
          </a:prstGeom>
          <a:noFill/>
        </p:spPr>
        <p:txBody>
          <a:bodyPr wrap="square">
            <a:spAutoFit/>
          </a:bodyPr>
          <a:lstStyle/>
          <a:p>
            <a:r>
              <a:rPr lang="en-US" dirty="0">
                <a:hlinkClick r:id="rId3"/>
              </a:rPr>
              <a:t>https://midocean.edu.km</a:t>
            </a:r>
            <a:endParaRPr lang="en-US" dirty="0"/>
          </a:p>
          <a:p>
            <a:endParaRPr lang="en-US" dirty="0"/>
          </a:p>
        </p:txBody>
      </p:sp>
    </p:spTree>
    <p:extLst>
      <p:ext uri="{BB962C8B-B14F-4D97-AF65-F5344CB8AC3E}">
        <p14:creationId xmlns:p14="http://schemas.microsoft.com/office/powerpoint/2010/main" val="2730796889"/>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D0A883-C6B2-9168-E94D-6AAEA1DED79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7033211-A8F5-91BA-A37F-BFC28ED0B92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915B844-6839-481C-53E3-BB5801AA0D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647B2A00-9C01-4440-064D-4C55215A02AE}"/>
              </a:ext>
            </a:extLst>
          </p:cNvPr>
          <p:cNvSpPr txBox="1"/>
          <p:nvPr/>
        </p:nvSpPr>
        <p:spPr>
          <a:xfrm>
            <a:off x="6489700" y="939389"/>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3DDB0DF9-5B91-55E5-54CD-DA5329142BB4}"/>
              </a:ext>
            </a:extLst>
          </p:cNvPr>
          <p:cNvSpPr txBox="1"/>
          <p:nvPr/>
        </p:nvSpPr>
        <p:spPr>
          <a:xfrm>
            <a:off x="520700" y="2061917"/>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400" b="1" dirty="0">
                <a:solidFill>
                  <a:srgbClr val="7030A0"/>
                </a:solidFill>
                <a:latin typeface="Tajawal ExtraBold" panose="00000800000000000000" pitchFamily="2" charset="-78"/>
                <a:cs typeface="+mj-cs"/>
              </a:rPr>
              <a:t> </a:t>
            </a:r>
            <a:r>
              <a:rPr lang="ar-EG" sz="2400" b="1" dirty="0">
                <a:solidFill>
                  <a:srgbClr val="7030A0"/>
                </a:solidFill>
              </a:rPr>
              <a:t>الأهداف الرقمية (</a:t>
            </a:r>
            <a:r>
              <a:rPr lang="en-US" sz="2400" b="1" dirty="0">
                <a:solidFill>
                  <a:srgbClr val="7030A0"/>
                </a:solidFill>
              </a:rPr>
              <a:t>Digital Goals</a:t>
            </a:r>
            <a:r>
              <a:rPr lang="ar-EG" sz="2400" b="1" dirty="0">
                <a:solidFill>
                  <a:srgbClr val="7030A0"/>
                </a:solidFill>
              </a:rPr>
              <a:t>). </a:t>
            </a:r>
            <a:endParaRPr lang="ar-EG" sz="2400" b="1" dirty="0">
              <a:solidFill>
                <a:srgbClr val="7030A0"/>
              </a:solidFill>
              <a:latin typeface="Tajawal ExtraBold" panose="00000800000000000000" pitchFamily="2" charset="-78"/>
              <a:cs typeface="+mj-cs"/>
            </a:endParaRPr>
          </a:p>
          <a:p>
            <a:pPr marL="342900" indent="-342900" algn="just" rtl="1">
              <a:lnSpc>
                <a:spcPct val="150000"/>
              </a:lnSpc>
              <a:buFont typeface="Wingdings" panose="05000000000000000000" pitchFamily="2" charset="2"/>
              <a:buChar char="q"/>
            </a:pPr>
            <a:r>
              <a:rPr lang="ar-EG" sz="2400" b="1" dirty="0">
                <a:solidFill>
                  <a:srgbClr val="FF0000"/>
                </a:solidFill>
                <a:cs typeface="+mj-cs"/>
              </a:rPr>
              <a:t>إضافة قيمة </a:t>
            </a:r>
            <a:r>
              <a:rPr lang="en-US" sz="2400" b="1" dirty="0">
                <a:solidFill>
                  <a:srgbClr val="FF0000"/>
                </a:solidFill>
                <a:cs typeface="+mj-cs"/>
              </a:rPr>
              <a:t>Serve</a:t>
            </a:r>
          </a:p>
          <a:p>
            <a:pPr algn="just" rtl="1">
              <a:lnSpc>
                <a:spcPct val="150000"/>
              </a:lnSpc>
            </a:pPr>
            <a:r>
              <a:rPr lang="ar-EG" sz="2400" dirty="0">
                <a:cs typeface="+mj-cs"/>
              </a:rPr>
              <a:t>تقديم محتوى وعروض تشجع تفاعل العملاء مع الشركة. (زيادة عدد المشتركين في النشرة الإلكترونية بنسبة 10% خلال 3 شهور).</a:t>
            </a:r>
          </a:p>
          <a:p>
            <a:pPr marL="342900" indent="-342900" algn="just" rtl="1">
              <a:lnSpc>
                <a:spcPct val="150000"/>
              </a:lnSpc>
              <a:buFont typeface="Wingdings" panose="05000000000000000000" pitchFamily="2" charset="2"/>
              <a:buChar char="q"/>
            </a:pPr>
            <a:r>
              <a:rPr lang="ar-EG" sz="2400" b="1" dirty="0">
                <a:solidFill>
                  <a:srgbClr val="FF0000"/>
                </a:solidFill>
              </a:rPr>
              <a:t>تخفيض التكاليف </a:t>
            </a:r>
            <a:r>
              <a:rPr lang="en-US" sz="2400" b="1" dirty="0">
                <a:solidFill>
                  <a:srgbClr val="FF0000"/>
                </a:solidFill>
              </a:rPr>
              <a:t>Save</a:t>
            </a:r>
          </a:p>
          <a:p>
            <a:pPr algn="just" rtl="1">
              <a:lnSpc>
                <a:spcPct val="150000"/>
              </a:lnSpc>
            </a:pPr>
            <a:r>
              <a:rPr lang="ar-EG" sz="2400" dirty="0"/>
              <a:t>المساهمة في تخفيض التكاليف التي تدفعها الشركة خارج الإنترنت من خلال إيجاد حلول رقمية لها. (تخفيض تكلفة خدمة كل عميل بنسبة 10%).</a:t>
            </a:r>
          </a:p>
        </p:txBody>
      </p:sp>
      <p:sp>
        <p:nvSpPr>
          <p:cNvPr id="3" name="TextBox 2">
            <a:extLst>
              <a:ext uri="{FF2B5EF4-FFF2-40B4-BE49-F238E27FC236}">
                <a16:creationId xmlns:a16="http://schemas.microsoft.com/office/drawing/2014/main" id="{F2A347D9-D817-3072-84F2-E7C3306CC931}"/>
              </a:ext>
            </a:extLst>
          </p:cNvPr>
          <p:cNvSpPr txBox="1"/>
          <p:nvPr/>
        </p:nvSpPr>
        <p:spPr>
          <a:xfrm>
            <a:off x="4491180" y="6112007"/>
            <a:ext cx="2786912" cy="646331"/>
          </a:xfrm>
          <a:prstGeom prst="rect">
            <a:avLst/>
          </a:prstGeom>
          <a:noFill/>
        </p:spPr>
        <p:txBody>
          <a:bodyPr wrap="square">
            <a:spAutoFit/>
          </a:bodyPr>
          <a:lstStyle/>
          <a:p>
            <a:r>
              <a:rPr lang="en-US" dirty="0">
                <a:hlinkClick r:id="rId3"/>
              </a:rPr>
              <a:t>https://midocean.edu.km</a:t>
            </a:r>
            <a:endParaRPr lang="en-US" dirty="0"/>
          </a:p>
          <a:p>
            <a:endParaRPr lang="en-US" dirty="0"/>
          </a:p>
        </p:txBody>
      </p:sp>
    </p:spTree>
    <p:extLst>
      <p:ext uri="{BB962C8B-B14F-4D97-AF65-F5344CB8AC3E}">
        <p14:creationId xmlns:p14="http://schemas.microsoft.com/office/powerpoint/2010/main" val="152975352"/>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920095-E241-8BD1-327B-510CF7C6962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A9EFF6F2-F615-780D-4585-F1956C38033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12F251C-1FF6-464B-6D08-67DCA53ADD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33443A8E-6FED-6A83-0131-CA10F49F8C02}"/>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136DAD80-D02D-7144-8EC8-8BF024E2982C}"/>
              </a:ext>
            </a:extLst>
          </p:cNvPr>
          <p:cNvSpPr txBox="1"/>
          <p:nvPr/>
        </p:nvSpPr>
        <p:spPr>
          <a:xfrm>
            <a:off x="520701" y="1527234"/>
            <a:ext cx="11150600" cy="510216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800" b="1" dirty="0">
                <a:solidFill>
                  <a:srgbClr val="7030A0"/>
                </a:solidFill>
                <a:latin typeface="Tajawal ExtraBold" panose="00000800000000000000" pitchFamily="2" charset="-78"/>
                <a:cs typeface="+mj-cs"/>
              </a:rPr>
              <a:t> </a:t>
            </a:r>
            <a:r>
              <a:rPr lang="ar-EG" sz="2800" b="1" dirty="0">
                <a:solidFill>
                  <a:srgbClr val="7030A0"/>
                </a:solidFill>
              </a:rPr>
              <a:t>التحديات التي تواجه التواصل الرقمي:</a:t>
            </a:r>
          </a:p>
          <a:p>
            <a:pPr algn="just" rtl="1">
              <a:lnSpc>
                <a:spcPct val="150000"/>
              </a:lnSpc>
            </a:pPr>
            <a:r>
              <a:rPr lang="ar-EG" sz="2400" dirty="0">
                <a:cs typeface="+mj-cs"/>
              </a:rPr>
              <a:t>يمكن النظر إلى التسويق الرقمي على أنه بديل "سريع ورخيص وسهل" في التنفيذ. هذا </a:t>
            </a:r>
            <a:r>
              <a:rPr lang="ar-EG" sz="2400" b="1" u="sng" dirty="0">
                <a:cs typeface="+mj-cs"/>
              </a:rPr>
              <a:t>الافتراض الخاطئ </a:t>
            </a:r>
            <a:r>
              <a:rPr lang="ar-EG" sz="2400" dirty="0">
                <a:cs typeface="+mj-cs"/>
              </a:rPr>
              <a:t>يواجه عدة تحديات. على سبيل المثال نناقش حالة إعلان في جوجل (</a:t>
            </a:r>
            <a:r>
              <a:rPr lang="en-US" sz="2400" dirty="0"/>
              <a:t>Google Ads </a:t>
            </a:r>
            <a:r>
              <a:rPr lang="ar-EG" sz="2400" dirty="0">
                <a:cs typeface="+mj-cs"/>
              </a:rPr>
              <a:t>)، نجد أنه يواجه التحديات التالية:</a:t>
            </a:r>
          </a:p>
          <a:p>
            <a:pPr algn="just" rtl="1">
              <a:lnSpc>
                <a:spcPct val="150000"/>
              </a:lnSpc>
            </a:pPr>
            <a:r>
              <a:rPr lang="ar-EG" sz="2400" b="1" dirty="0">
                <a:cs typeface="+mj-cs"/>
              </a:rPr>
              <a:t>1- التعقيد </a:t>
            </a:r>
            <a:r>
              <a:rPr lang="en-US" sz="2400" b="1" dirty="0"/>
              <a:t>Complexity</a:t>
            </a:r>
            <a:r>
              <a:rPr lang="ar-EG" sz="2400" b="1" dirty="0">
                <a:cs typeface="+mj-cs"/>
              </a:rPr>
              <a:t>: </a:t>
            </a:r>
          </a:p>
          <a:p>
            <a:pPr algn="just" rtl="1">
              <a:lnSpc>
                <a:spcPct val="150000"/>
              </a:lnSpc>
            </a:pPr>
            <a:r>
              <a:rPr lang="ar-EG" sz="2400" dirty="0"/>
              <a:t>حيث أن إعداد حملة إعلانات عبر جوجل يتطلب وقتًا وجهدًا للتكوين والتهيئة بطريقة تسمح بالتخصيص الشخصي للإعلانات، وإجراء الاختبارات، وتغيير الإعلانات بشكل ديناميكي عبر الزمن. على الرغم من أن محركات البحث توفر إعدادات افتراضية لسهولة الإعداد، إلا أنه لا بد من وجود خبرة متخصصة سواء داخل الشركة أو من خلال وكالة لإدارة الحملة. يحتاج الأمر إلى خبراء يتمتعون بالمعرفة والمهارات اللازمة لإدارة الحملة بشكل فعال وتحقيق النتائج المرجوة.</a:t>
            </a:r>
          </a:p>
        </p:txBody>
      </p:sp>
      <p:sp>
        <p:nvSpPr>
          <p:cNvPr id="3" name="TextBox 2">
            <a:extLst>
              <a:ext uri="{FF2B5EF4-FFF2-40B4-BE49-F238E27FC236}">
                <a16:creationId xmlns:a16="http://schemas.microsoft.com/office/drawing/2014/main" id="{B31F1F4D-43C2-859E-24C3-960E36E6706D}"/>
              </a:ext>
            </a:extLst>
          </p:cNvPr>
          <p:cNvSpPr txBox="1"/>
          <p:nvPr/>
        </p:nvSpPr>
        <p:spPr>
          <a:xfrm>
            <a:off x="4491180" y="6534834"/>
            <a:ext cx="2786912" cy="646331"/>
          </a:xfrm>
          <a:prstGeom prst="rect">
            <a:avLst/>
          </a:prstGeom>
          <a:noFill/>
        </p:spPr>
        <p:txBody>
          <a:bodyPr wrap="square">
            <a:spAutoFit/>
          </a:bodyPr>
          <a:lstStyle/>
          <a:p>
            <a:r>
              <a:rPr lang="en-US" dirty="0">
                <a:hlinkClick r:id="rId3"/>
              </a:rPr>
              <a:t>https://midocean.edu.km</a:t>
            </a:r>
            <a:endParaRPr lang="en-US" dirty="0"/>
          </a:p>
          <a:p>
            <a:endParaRPr lang="en-US" dirty="0"/>
          </a:p>
        </p:txBody>
      </p:sp>
    </p:spTree>
    <p:extLst>
      <p:ext uri="{BB962C8B-B14F-4D97-AF65-F5344CB8AC3E}">
        <p14:creationId xmlns:p14="http://schemas.microsoft.com/office/powerpoint/2010/main" val="2556563351"/>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2F10C2-58E5-C365-6565-9C6AC20A927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A22A06A3-E50E-9871-B157-9BBEF1CFE4C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6382D46-8ADE-4F2F-EFD5-11679D9A7F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EC6C9A9A-A2A2-BFD6-7283-0D1B995BCD1A}"/>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98B0BFAD-ADB0-21F1-5EFF-98CAA18D68F0}"/>
              </a:ext>
            </a:extLst>
          </p:cNvPr>
          <p:cNvSpPr txBox="1"/>
          <p:nvPr/>
        </p:nvSpPr>
        <p:spPr>
          <a:xfrm>
            <a:off x="520701" y="1527234"/>
            <a:ext cx="11150600" cy="344017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800" b="1" dirty="0">
                <a:solidFill>
                  <a:srgbClr val="7030A0"/>
                </a:solidFill>
                <a:latin typeface="Tajawal ExtraBold" panose="00000800000000000000" pitchFamily="2" charset="-78"/>
                <a:cs typeface="+mj-cs"/>
              </a:rPr>
              <a:t> </a:t>
            </a:r>
            <a:r>
              <a:rPr lang="ar-EG" sz="2800" b="1" dirty="0">
                <a:solidFill>
                  <a:srgbClr val="7030A0"/>
                </a:solidFill>
              </a:rPr>
              <a:t>التحديات التي تواجه التواصل الرقمي:</a:t>
            </a:r>
          </a:p>
          <a:p>
            <a:pPr algn="just" rtl="1">
              <a:lnSpc>
                <a:spcPct val="150000"/>
              </a:lnSpc>
            </a:pPr>
            <a:r>
              <a:rPr lang="ar-EG" sz="2400" b="1" dirty="0">
                <a:cs typeface="+mj-cs"/>
              </a:rPr>
              <a:t>2- الاستجابة للمنافسين </a:t>
            </a:r>
            <a:r>
              <a:rPr lang="en-US" sz="2400" b="1" dirty="0"/>
              <a:t>Responding to competitors</a:t>
            </a:r>
            <a:r>
              <a:rPr lang="ar-EG" sz="2400" b="1" dirty="0">
                <a:cs typeface="+mj-cs"/>
              </a:rPr>
              <a:t>: </a:t>
            </a:r>
          </a:p>
          <a:p>
            <a:pPr algn="just" rtl="1">
              <a:lnSpc>
                <a:spcPct val="150000"/>
              </a:lnSpc>
            </a:pPr>
            <a:r>
              <a:rPr lang="ar-EG" sz="2400" dirty="0"/>
              <a:t>نظرًا لأن المنافسين قد يقومون أيضًا بتغيير نهجهم بسرعة، فإنه يجب استخدام المزيد من الموارد لمراقبة نشاط المنافسين. يمكن أن تساعد الأدوات الآلية المعروفة باسم "أدوات إدارة العروض" في هذا الصدد، حيث تقوم تلك الأدوات بفحص تلقائي للمبالغ التي يدفعها المنافسون وفقًا لقواعد محددة مسبقًا. يتيح ذلك للشركة التكيف مع أنشطة المنافسين بشكل أسرع وأكثر فعالية والحفاظ على تنافسية قوية في سوق التسويق الرقمي.</a:t>
            </a:r>
          </a:p>
        </p:txBody>
      </p:sp>
      <p:sp>
        <p:nvSpPr>
          <p:cNvPr id="3" name="TextBox 2">
            <a:extLst>
              <a:ext uri="{FF2B5EF4-FFF2-40B4-BE49-F238E27FC236}">
                <a16:creationId xmlns:a16="http://schemas.microsoft.com/office/drawing/2014/main" id="{4ACBD967-69EE-013F-94FA-64BEB6653E4F}"/>
              </a:ext>
            </a:extLst>
          </p:cNvPr>
          <p:cNvSpPr txBox="1"/>
          <p:nvPr/>
        </p:nvSpPr>
        <p:spPr>
          <a:xfrm>
            <a:off x="4491180" y="6112007"/>
            <a:ext cx="2786912" cy="646331"/>
          </a:xfrm>
          <a:prstGeom prst="rect">
            <a:avLst/>
          </a:prstGeom>
          <a:noFill/>
        </p:spPr>
        <p:txBody>
          <a:bodyPr wrap="square">
            <a:spAutoFit/>
          </a:bodyPr>
          <a:lstStyle/>
          <a:p>
            <a:r>
              <a:rPr lang="en-US" dirty="0">
                <a:hlinkClick r:id="rId3"/>
              </a:rPr>
              <a:t>https://midocean.edu.km</a:t>
            </a:r>
            <a:endParaRPr lang="en-US" dirty="0"/>
          </a:p>
          <a:p>
            <a:endParaRPr lang="en-US" dirty="0"/>
          </a:p>
        </p:txBody>
      </p:sp>
    </p:spTree>
    <p:extLst>
      <p:ext uri="{BB962C8B-B14F-4D97-AF65-F5344CB8AC3E}">
        <p14:creationId xmlns:p14="http://schemas.microsoft.com/office/powerpoint/2010/main" val="1452684714"/>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78F16D-9263-EA8A-153A-CAD928BC694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BE09C1A-FD22-D59E-4DFD-80DADF33515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9E18571-1DB6-5F27-C6C4-935A7A4ED9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88E24444-55F0-602D-1624-DC202ED57F3B}"/>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4610490A-2169-3FE1-48C1-FF4D1DCCE016}"/>
              </a:ext>
            </a:extLst>
          </p:cNvPr>
          <p:cNvSpPr txBox="1"/>
          <p:nvPr/>
        </p:nvSpPr>
        <p:spPr>
          <a:xfrm>
            <a:off x="520701" y="1527234"/>
            <a:ext cx="11150600" cy="454816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800" b="1" dirty="0">
                <a:solidFill>
                  <a:srgbClr val="7030A0"/>
                </a:solidFill>
                <a:latin typeface="Tajawal ExtraBold" panose="00000800000000000000" pitchFamily="2" charset="-78"/>
                <a:cs typeface="+mj-cs"/>
              </a:rPr>
              <a:t> </a:t>
            </a:r>
            <a:r>
              <a:rPr lang="ar-EG" sz="2800" b="1" dirty="0">
                <a:solidFill>
                  <a:srgbClr val="7030A0"/>
                </a:solidFill>
              </a:rPr>
              <a:t>التحديات التي تواجه التواصل الرقمي:</a:t>
            </a:r>
          </a:p>
          <a:p>
            <a:pPr algn="just" rtl="1">
              <a:lnSpc>
                <a:spcPct val="150000"/>
              </a:lnSpc>
            </a:pPr>
            <a:r>
              <a:rPr lang="ar-EG" sz="2400" b="1" dirty="0">
                <a:cs typeface="+mj-cs"/>
              </a:rPr>
              <a:t>3- الاستجابة للتغيرات في التكنولوجيا ومنصات التسويق </a:t>
            </a:r>
            <a:endParaRPr lang="ar-EG" sz="2400" b="1" dirty="0"/>
          </a:p>
          <a:p>
            <a:pPr rtl="1">
              <a:lnSpc>
                <a:spcPct val="150000"/>
              </a:lnSpc>
            </a:pPr>
            <a:r>
              <a:rPr lang="en-US" sz="2400" b="1" dirty="0"/>
              <a:t>Responding to changes in technology and marketing platforms. </a:t>
            </a:r>
            <a:endParaRPr lang="ar-EG" sz="2400" b="1" dirty="0"/>
          </a:p>
          <a:p>
            <a:pPr algn="just" rtl="1">
              <a:lnSpc>
                <a:spcPct val="150000"/>
              </a:lnSpc>
            </a:pPr>
            <a:r>
              <a:rPr lang="ar-EG" sz="2400" dirty="0"/>
              <a:t>يجب أن تستجيب الشركات للتغيرات التكنولوجية وتطورات منصات التسويق. جوجل وغيرها من الشركات التي تقدم خدمات الإعلانات يبتكرون تحديثات مستمرة لتقديم إمكانات ومزايا أفضل لعملائهم. وبالتالي، يحتاج الموظفون الذين يديرون الحملات التسويقية إلى التدريب المستمر للبقاء على اطلاع بآخر التطورات.</a:t>
            </a:r>
          </a:p>
          <a:p>
            <a:pPr algn="just" rtl="1">
              <a:lnSpc>
                <a:spcPct val="150000"/>
              </a:lnSpc>
            </a:pPr>
            <a:r>
              <a:rPr lang="ar-EG" sz="2400" dirty="0"/>
              <a:t>على سبيل المثال، تقدم جوجل برنامج "محترفي إعلانات جوجل المؤهلين" حتى تتمكن الشركات من التأكد من وجود مستوى مهارات يضمن جودة الخدمة والأداء في حملات الإعلانات الرقمية.</a:t>
            </a:r>
          </a:p>
        </p:txBody>
      </p:sp>
      <p:sp>
        <p:nvSpPr>
          <p:cNvPr id="3" name="TextBox 2">
            <a:extLst>
              <a:ext uri="{FF2B5EF4-FFF2-40B4-BE49-F238E27FC236}">
                <a16:creationId xmlns:a16="http://schemas.microsoft.com/office/drawing/2014/main" id="{B724C91B-D4AB-95DF-C74A-A49FD130A7F7}"/>
              </a:ext>
            </a:extLst>
          </p:cNvPr>
          <p:cNvSpPr txBox="1"/>
          <p:nvPr/>
        </p:nvSpPr>
        <p:spPr>
          <a:xfrm>
            <a:off x="4491180" y="6112007"/>
            <a:ext cx="2786912" cy="646331"/>
          </a:xfrm>
          <a:prstGeom prst="rect">
            <a:avLst/>
          </a:prstGeom>
          <a:noFill/>
        </p:spPr>
        <p:txBody>
          <a:bodyPr wrap="square">
            <a:spAutoFit/>
          </a:bodyPr>
          <a:lstStyle/>
          <a:p>
            <a:r>
              <a:rPr lang="en-US" dirty="0">
                <a:hlinkClick r:id="rId3"/>
              </a:rPr>
              <a:t>https://midocean.edu.km</a:t>
            </a:r>
            <a:endParaRPr lang="en-US" dirty="0"/>
          </a:p>
          <a:p>
            <a:endParaRPr lang="en-US" dirty="0"/>
          </a:p>
        </p:txBody>
      </p:sp>
    </p:spTree>
    <p:extLst>
      <p:ext uri="{BB962C8B-B14F-4D97-AF65-F5344CB8AC3E}">
        <p14:creationId xmlns:p14="http://schemas.microsoft.com/office/powerpoint/2010/main" val="3418343076"/>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100982-4930-EC0D-B8DA-CEC63318D6A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8A49D53-1C16-62B9-ADC1-569B2DF50B4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BCA9A6D-9314-870F-0E46-816B32E72B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1BB3504F-FD65-0DF4-43AD-9A9323388CDB}"/>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7C54A6A1-7B59-B970-FDDF-D9F514B784DC}"/>
              </a:ext>
            </a:extLst>
          </p:cNvPr>
          <p:cNvSpPr txBox="1"/>
          <p:nvPr/>
        </p:nvSpPr>
        <p:spPr>
          <a:xfrm>
            <a:off x="520701" y="1527234"/>
            <a:ext cx="11150600" cy="344017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800" b="1" dirty="0">
                <a:solidFill>
                  <a:srgbClr val="7030A0"/>
                </a:solidFill>
                <a:latin typeface="Tajawal ExtraBold" panose="00000800000000000000" pitchFamily="2" charset="-78"/>
                <a:cs typeface="+mj-cs"/>
              </a:rPr>
              <a:t> </a:t>
            </a:r>
            <a:r>
              <a:rPr lang="ar-EG" sz="2800" b="1" dirty="0">
                <a:solidFill>
                  <a:srgbClr val="7030A0"/>
                </a:solidFill>
              </a:rPr>
              <a:t>التحديات التي تواجه التواصل الرقمي:</a:t>
            </a:r>
          </a:p>
          <a:p>
            <a:pPr algn="just" rtl="1">
              <a:lnSpc>
                <a:spcPct val="150000"/>
              </a:lnSpc>
            </a:pPr>
            <a:r>
              <a:rPr lang="ar-EG" sz="2400" b="1" dirty="0">
                <a:cs typeface="+mj-cs"/>
              </a:rPr>
              <a:t>4- التكلفة     </a:t>
            </a:r>
            <a:r>
              <a:rPr lang="en-US" sz="2400" b="1" dirty="0">
                <a:cs typeface="+mj-cs"/>
              </a:rPr>
              <a:t>Cost</a:t>
            </a:r>
            <a:endParaRPr lang="ar-EG" sz="2400" b="1" dirty="0"/>
          </a:p>
          <a:p>
            <a:pPr algn="just" rtl="1">
              <a:lnSpc>
                <a:spcPct val="150000"/>
              </a:lnSpc>
            </a:pPr>
            <a:r>
              <a:rPr lang="ar-EG" sz="2400" dirty="0"/>
              <a:t>على الرغم من إمكانية التحكم في التكاليف بسهولة في التسويق الرقمي، إلا أنه في الفئات التنافسية قد تكون التكاليف مرتفعة للغاية. فقد تصل التكاليف إلى مستويات تفوق 10 دولار لكل نقرة. هذا يعني أن الشركات التي تعمل في هذه الفئات قد تحتاج إلى موازنة مرتفعة للاستثمار في الإعلانات الرقمية وتكاليف النقرات. يجب أن تكون هناك استراتيجية محكمة للتحكم في التكاليف وتحقيق أفضل عائد على الاستثمار الممكن.</a:t>
            </a:r>
          </a:p>
        </p:txBody>
      </p:sp>
      <p:sp>
        <p:nvSpPr>
          <p:cNvPr id="3" name="TextBox 2">
            <a:extLst>
              <a:ext uri="{FF2B5EF4-FFF2-40B4-BE49-F238E27FC236}">
                <a16:creationId xmlns:a16="http://schemas.microsoft.com/office/drawing/2014/main" id="{63C2F721-46C7-C5A4-CFE3-14FA682E71BE}"/>
              </a:ext>
            </a:extLst>
          </p:cNvPr>
          <p:cNvSpPr txBox="1"/>
          <p:nvPr/>
        </p:nvSpPr>
        <p:spPr>
          <a:xfrm>
            <a:off x="4491180" y="6112007"/>
            <a:ext cx="2786912" cy="646331"/>
          </a:xfrm>
          <a:prstGeom prst="rect">
            <a:avLst/>
          </a:prstGeom>
          <a:noFill/>
        </p:spPr>
        <p:txBody>
          <a:bodyPr wrap="square">
            <a:spAutoFit/>
          </a:bodyPr>
          <a:lstStyle/>
          <a:p>
            <a:r>
              <a:rPr lang="en-US" dirty="0">
                <a:hlinkClick r:id="rId3"/>
              </a:rPr>
              <a:t>https://midocean.edu.km</a:t>
            </a:r>
            <a:endParaRPr lang="en-US" dirty="0"/>
          </a:p>
          <a:p>
            <a:endParaRPr lang="en-US" dirty="0"/>
          </a:p>
        </p:txBody>
      </p:sp>
    </p:spTree>
    <p:extLst>
      <p:ext uri="{BB962C8B-B14F-4D97-AF65-F5344CB8AC3E}">
        <p14:creationId xmlns:p14="http://schemas.microsoft.com/office/powerpoint/2010/main" val="2962828051"/>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BAEA8F-6A4C-5A7E-A588-1EAF3C60854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6B38714-A37F-8095-93E5-7AC62D03E98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456FEA9-6621-4F87-BF6C-49B661AA7A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6F48FE1F-9A41-F7D3-5D5D-4ACF94D6921D}"/>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4B58F145-10F1-9A95-AE7C-B0159CC5ACB9}"/>
              </a:ext>
            </a:extLst>
          </p:cNvPr>
          <p:cNvSpPr txBox="1"/>
          <p:nvPr/>
        </p:nvSpPr>
        <p:spPr>
          <a:xfrm>
            <a:off x="520701" y="1527234"/>
            <a:ext cx="11150600" cy="454816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800" b="1" dirty="0">
                <a:solidFill>
                  <a:srgbClr val="7030A0"/>
                </a:solidFill>
                <a:latin typeface="Tajawal ExtraBold" panose="00000800000000000000" pitchFamily="2" charset="-78"/>
                <a:cs typeface="+mj-cs"/>
              </a:rPr>
              <a:t> </a:t>
            </a:r>
            <a:r>
              <a:rPr lang="ar-EG" sz="2800" b="1" dirty="0">
                <a:solidFill>
                  <a:srgbClr val="7030A0"/>
                </a:solidFill>
              </a:rPr>
              <a:t>التحديات التي تواجه التواصل الرقمي:</a:t>
            </a:r>
          </a:p>
          <a:p>
            <a:pPr algn="just" rtl="1">
              <a:lnSpc>
                <a:spcPct val="150000"/>
              </a:lnSpc>
            </a:pPr>
            <a:r>
              <a:rPr lang="ar-EG" sz="2400" b="1" dirty="0">
                <a:cs typeface="+mj-cs"/>
              </a:rPr>
              <a:t>5- الانتباه     </a:t>
            </a:r>
            <a:r>
              <a:rPr lang="en-US" sz="2400" b="1" dirty="0">
                <a:cs typeface="+mj-cs"/>
              </a:rPr>
              <a:t>Attention</a:t>
            </a:r>
            <a:endParaRPr lang="ar-EG" sz="2400" b="1" dirty="0"/>
          </a:p>
          <a:p>
            <a:pPr algn="just" rtl="1">
              <a:lnSpc>
                <a:spcPct val="150000"/>
              </a:lnSpc>
            </a:pPr>
            <a:r>
              <a:rPr lang="ar-EG" sz="2400" dirty="0"/>
              <a:t>تعني هذه النقطة أنه على الرغم من أن إعلانات البحث المدفوعة عبر الإنترنت تستهدف بشكل دقيق ويعتبر هناك هامش تبديد قليل في الإعلانات، إلا أنه في الحقيقة لا يشاهد كل الأشخاص الإعلانات المدفوعة. </a:t>
            </a:r>
          </a:p>
          <a:p>
            <a:pPr algn="just" rtl="1">
              <a:lnSpc>
                <a:spcPct val="150000"/>
              </a:lnSpc>
            </a:pPr>
            <a:r>
              <a:rPr lang="ar-EG" sz="2400" dirty="0"/>
              <a:t>في الواقع، هناك ظاهرة تسمى "</a:t>
            </a:r>
            <a:r>
              <a:rPr lang="ar-EG" sz="2400" b="1" u="sng" dirty="0"/>
              <a:t>عمى </a:t>
            </a:r>
            <a:r>
              <a:rPr lang="ar-EG" sz="2400" b="1" u="sng" dirty="0" err="1"/>
              <a:t>البانر</a:t>
            </a:r>
            <a:r>
              <a:rPr lang="ar-EG" sz="2400" b="1" u="sng" dirty="0"/>
              <a:t>" </a:t>
            </a:r>
            <a:r>
              <a:rPr lang="en-US" sz="2400" b="1" u="sng" dirty="0"/>
              <a:t>‘banner blindness’</a:t>
            </a:r>
            <a:r>
              <a:rPr lang="ar-EG" sz="2400" b="1" u="sng" dirty="0"/>
              <a:t> </a:t>
            </a:r>
            <a:r>
              <a:rPr lang="ar-EG" sz="2400" dirty="0"/>
              <a:t>حيث يتجاهل مستخدمو الويب الإعلانات الموجودة على الإنترنت. التفاعل مع الجمهور من خلال الإعلانات أيضًا يشكل مشكلة في الشبكات الاجتماعية ومواقع النشر الأخرى، مما يؤدي إلى معدل منخفض جدًا للأشخاص الذين ينقرون على الإعلانات. يجب أن تكون هناك جهود لجذب انتباه الجمهور والتفاعل معه بطرق إبداعية وجذابة لتحقيق أفضل نتائج من الإعلانات الرقمية.</a:t>
            </a:r>
          </a:p>
        </p:txBody>
      </p:sp>
      <p:sp>
        <p:nvSpPr>
          <p:cNvPr id="3" name="TextBox 2">
            <a:extLst>
              <a:ext uri="{FF2B5EF4-FFF2-40B4-BE49-F238E27FC236}">
                <a16:creationId xmlns:a16="http://schemas.microsoft.com/office/drawing/2014/main" id="{D3C769DF-F289-434A-66CC-9FDA89D62478}"/>
              </a:ext>
            </a:extLst>
          </p:cNvPr>
          <p:cNvSpPr txBox="1"/>
          <p:nvPr/>
        </p:nvSpPr>
        <p:spPr>
          <a:xfrm>
            <a:off x="4491180" y="6112007"/>
            <a:ext cx="2786912" cy="646331"/>
          </a:xfrm>
          <a:prstGeom prst="rect">
            <a:avLst/>
          </a:prstGeom>
          <a:noFill/>
        </p:spPr>
        <p:txBody>
          <a:bodyPr wrap="square">
            <a:spAutoFit/>
          </a:bodyPr>
          <a:lstStyle/>
          <a:p>
            <a:r>
              <a:rPr lang="en-US" dirty="0">
                <a:hlinkClick r:id="rId3"/>
              </a:rPr>
              <a:t>https://midocean.edu.km</a:t>
            </a:r>
            <a:endParaRPr lang="en-US" dirty="0"/>
          </a:p>
          <a:p>
            <a:endParaRPr lang="en-US" dirty="0"/>
          </a:p>
        </p:txBody>
      </p:sp>
    </p:spTree>
    <p:extLst>
      <p:ext uri="{BB962C8B-B14F-4D97-AF65-F5344CB8AC3E}">
        <p14:creationId xmlns:p14="http://schemas.microsoft.com/office/powerpoint/2010/main" val="3798016584"/>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2CAAC2-1EF0-D8F5-0116-8F49A96FA01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AB12688-6865-2160-519D-5B23CC7EC40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0FDD848-DF0B-9846-D997-D6435666EF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EFE8AD1B-9E20-08BD-2B2C-50A4094C30AA}"/>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B9025234-0803-3432-9AB8-DAF60414F8AC}"/>
              </a:ext>
            </a:extLst>
          </p:cNvPr>
          <p:cNvSpPr txBox="1"/>
          <p:nvPr/>
        </p:nvSpPr>
        <p:spPr>
          <a:xfrm>
            <a:off x="520701" y="1527234"/>
            <a:ext cx="11150600" cy="279595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400" b="1" dirty="0">
                <a:solidFill>
                  <a:srgbClr val="7030A0"/>
                </a:solidFill>
                <a:latin typeface="Tajawal ExtraBold" panose="00000800000000000000" pitchFamily="2" charset="-78"/>
                <a:cs typeface="+mj-cs"/>
              </a:rPr>
              <a:t> </a:t>
            </a:r>
            <a:r>
              <a:rPr lang="ar-EG" sz="2400" b="1" dirty="0">
                <a:solidFill>
                  <a:srgbClr val="7030A0"/>
                </a:solidFill>
              </a:rPr>
              <a:t>الجمهور الرقمي (</a:t>
            </a:r>
            <a:r>
              <a:rPr lang="en-US" sz="2400" b="1" dirty="0">
                <a:solidFill>
                  <a:srgbClr val="7030A0"/>
                </a:solidFill>
              </a:rPr>
              <a:t>Digital audience</a:t>
            </a:r>
            <a:r>
              <a:rPr lang="ar-EG" sz="2400" b="1" dirty="0">
                <a:solidFill>
                  <a:srgbClr val="7030A0"/>
                </a:solidFill>
              </a:rPr>
              <a:t>). </a:t>
            </a:r>
            <a:endParaRPr lang="ar-EG" sz="2400" b="1" dirty="0">
              <a:solidFill>
                <a:srgbClr val="7030A0"/>
              </a:solidFill>
              <a:latin typeface="Tajawal ExtraBold" panose="00000800000000000000" pitchFamily="2" charset="-78"/>
              <a:cs typeface="+mj-cs"/>
            </a:endParaRPr>
          </a:p>
          <a:p>
            <a:pPr algn="just" rtl="1">
              <a:lnSpc>
                <a:spcPct val="150000"/>
              </a:lnSpc>
            </a:pPr>
            <a:r>
              <a:rPr lang="ar-EG" sz="2400" dirty="0">
                <a:cs typeface="+mj-cs"/>
              </a:rPr>
              <a:t>فهم خصائص الجمهور عبر الإنترنت وسلوكياته وتفضيلاته، وتلخيصها على شكل أنماط شخصية توضيحية، بهدف تقديم محتوى وتجارب أكثر صلة لفئات الجمهور المختلفة، بهدف زيادة التفاعلات وتحقيق أهداف العمل داخل سوق الإنترنت التنافسي.</a:t>
            </a:r>
          </a:p>
          <a:p>
            <a:pPr algn="just" rtl="1">
              <a:lnSpc>
                <a:spcPct val="150000"/>
              </a:lnSpc>
            </a:pPr>
            <a:endParaRPr lang="ar-EG" sz="2400" dirty="0">
              <a:cs typeface="+mj-cs"/>
            </a:endParaRPr>
          </a:p>
        </p:txBody>
      </p:sp>
      <p:sp>
        <p:nvSpPr>
          <p:cNvPr id="3" name="TextBox 2">
            <a:extLst>
              <a:ext uri="{FF2B5EF4-FFF2-40B4-BE49-F238E27FC236}">
                <a16:creationId xmlns:a16="http://schemas.microsoft.com/office/drawing/2014/main" id="{C2FE6B8A-0E65-D6A5-20D9-815AFEDD3FBE}"/>
              </a:ext>
            </a:extLst>
          </p:cNvPr>
          <p:cNvSpPr txBox="1"/>
          <p:nvPr/>
        </p:nvSpPr>
        <p:spPr>
          <a:xfrm>
            <a:off x="4491180" y="6112007"/>
            <a:ext cx="2786912" cy="646331"/>
          </a:xfrm>
          <a:prstGeom prst="rect">
            <a:avLst/>
          </a:prstGeom>
          <a:noFill/>
        </p:spPr>
        <p:txBody>
          <a:bodyPr wrap="square">
            <a:spAutoFit/>
          </a:bodyPr>
          <a:lstStyle/>
          <a:p>
            <a:r>
              <a:rPr lang="en-US" dirty="0">
                <a:hlinkClick r:id="rId3"/>
              </a:rPr>
              <a:t>https://midocean.edu.km</a:t>
            </a:r>
            <a:endParaRPr lang="en-US" dirty="0"/>
          </a:p>
          <a:p>
            <a:endParaRPr lang="en-US" dirty="0"/>
          </a:p>
        </p:txBody>
      </p:sp>
    </p:spTree>
    <p:extLst>
      <p:ext uri="{BB962C8B-B14F-4D97-AF65-F5344CB8AC3E}">
        <p14:creationId xmlns:p14="http://schemas.microsoft.com/office/powerpoint/2010/main" val="3248434486"/>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487103-C728-6345-0D54-772B881596E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22E9CAD-1CF6-C70F-51C3-8BA5FE4D089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AE4D98B-FB6E-EE8B-7A7D-62D754B654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8D252356-0B12-8E0C-0DBE-E60B49DA9885}"/>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C47CAC54-3A1F-7FA6-745C-632C28BC61C4}"/>
              </a:ext>
            </a:extLst>
          </p:cNvPr>
          <p:cNvSpPr txBox="1"/>
          <p:nvPr/>
        </p:nvSpPr>
        <p:spPr>
          <a:xfrm>
            <a:off x="520701" y="1527234"/>
            <a:ext cx="11150600" cy="279595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400" b="1" dirty="0">
                <a:solidFill>
                  <a:srgbClr val="7030A0"/>
                </a:solidFill>
                <a:latin typeface="Tajawal ExtraBold" panose="00000800000000000000" pitchFamily="2" charset="-78"/>
                <a:cs typeface="+mj-cs"/>
              </a:rPr>
              <a:t> </a:t>
            </a:r>
            <a:r>
              <a:rPr lang="ar-EG" sz="2400" b="1" dirty="0">
                <a:solidFill>
                  <a:srgbClr val="7030A0"/>
                </a:solidFill>
              </a:rPr>
              <a:t>الجمهور الرقمي (</a:t>
            </a:r>
            <a:r>
              <a:rPr lang="en-US" sz="2400" b="1" dirty="0">
                <a:solidFill>
                  <a:srgbClr val="7030A0"/>
                </a:solidFill>
              </a:rPr>
              <a:t>Digital audience</a:t>
            </a:r>
            <a:r>
              <a:rPr lang="ar-EG" sz="2400" b="1" dirty="0">
                <a:solidFill>
                  <a:srgbClr val="7030A0"/>
                </a:solidFill>
              </a:rPr>
              <a:t>). </a:t>
            </a:r>
            <a:endParaRPr lang="ar-EG" sz="2400" b="1" dirty="0">
              <a:solidFill>
                <a:srgbClr val="7030A0"/>
              </a:solidFill>
              <a:latin typeface="Tajawal ExtraBold" panose="00000800000000000000" pitchFamily="2" charset="-78"/>
              <a:cs typeface="+mj-cs"/>
            </a:endParaRPr>
          </a:p>
          <a:p>
            <a:pPr algn="just" rtl="1">
              <a:lnSpc>
                <a:spcPct val="150000"/>
              </a:lnSpc>
            </a:pPr>
            <a:r>
              <a:rPr lang="ar-EG" sz="2400" dirty="0">
                <a:cs typeface="+mj-cs"/>
              </a:rPr>
              <a:t>يتباين اعتماد/قبول الأجهزة والمنصات الرقمية بين الجمهور المستخدم لها بناءً على العمر، وهناك أجيال مختلفة تحتاج إلى توعية حول فوائد استخدام التكنولوجيا. حتى الأشخاص الذين ينشؤون مع التكنولوجيا (</a:t>
            </a:r>
            <a:r>
              <a:rPr lang="en-US" sz="2400" dirty="0">
                <a:cs typeface="+mj-cs"/>
              </a:rPr>
              <a:t>Digital natives</a:t>
            </a:r>
            <a:r>
              <a:rPr lang="ar-EG" sz="2400" dirty="0">
                <a:cs typeface="+mj-cs"/>
              </a:rPr>
              <a:t>) سيواجهون تحديات جديدة في تقييم واعتماد التكنولوجيا الجديدة، مثل الأجهزة المعتمدة على الذكاء الاصطناعي كمثال حديث على ذلك.</a:t>
            </a:r>
          </a:p>
        </p:txBody>
      </p:sp>
      <p:sp>
        <p:nvSpPr>
          <p:cNvPr id="3" name="TextBox 2">
            <a:extLst>
              <a:ext uri="{FF2B5EF4-FFF2-40B4-BE49-F238E27FC236}">
                <a16:creationId xmlns:a16="http://schemas.microsoft.com/office/drawing/2014/main" id="{45B10073-2724-4B08-4E7A-A14074831E2E}"/>
              </a:ext>
            </a:extLst>
          </p:cNvPr>
          <p:cNvSpPr txBox="1"/>
          <p:nvPr/>
        </p:nvSpPr>
        <p:spPr>
          <a:xfrm>
            <a:off x="4491180" y="6112007"/>
            <a:ext cx="2786912" cy="646331"/>
          </a:xfrm>
          <a:prstGeom prst="rect">
            <a:avLst/>
          </a:prstGeom>
          <a:noFill/>
        </p:spPr>
        <p:txBody>
          <a:bodyPr wrap="square">
            <a:spAutoFit/>
          </a:bodyPr>
          <a:lstStyle/>
          <a:p>
            <a:r>
              <a:rPr lang="en-US" dirty="0">
                <a:hlinkClick r:id="rId3"/>
              </a:rPr>
              <a:t>https://midocean.edu.km</a:t>
            </a:r>
            <a:endParaRPr lang="en-US" dirty="0"/>
          </a:p>
          <a:p>
            <a:endParaRPr lang="en-US" dirty="0"/>
          </a:p>
        </p:txBody>
      </p:sp>
    </p:spTree>
    <p:extLst>
      <p:ext uri="{BB962C8B-B14F-4D97-AF65-F5344CB8AC3E}">
        <p14:creationId xmlns:p14="http://schemas.microsoft.com/office/powerpoint/2010/main" val="1951186267"/>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02484F-0C45-32FF-1903-6A155E12218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9F163AE-77D0-974D-D030-B116B8B5287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CF8B5A7-7536-D101-1338-18624767CD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6F90932D-7A5A-4472-1BC6-E1D133F7E81D}"/>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87A8B3EB-742B-8FA1-059B-D92E368481DD}"/>
              </a:ext>
            </a:extLst>
          </p:cNvPr>
          <p:cNvSpPr txBox="1"/>
          <p:nvPr/>
        </p:nvSpPr>
        <p:spPr>
          <a:xfrm>
            <a:off x="370931" y="1336734"/>
            <a:ext cx="11490870"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400" b="1" dirty="0">
                <a:solidFill>
                  <a:srgbClr val="7030A0"/>
                </a:solidFill>
                <a:latin typeface="Tajawal ExtraBold" panose="00000800000000000000" pitchFamily="2" charset="-78"/>
                <a:cs typeface="+mj-cs"/>
              </a:rPr>
              <a:t> </a:t>
            </a:r>
            <a:r>
              <a:rPr lang="ar-EG" sz="2400" b="1" dirty="0">
                <a:solidFill>
                  <a:srgbClr val="7030A0"/>
                </a:solidFill>
              </a:rPr>
              <a:t>الجمهور الرقمي (</a:t>
            </a:r>
            <a:r>
              <a:rPr lang="en-US" sz="2400" b="1" dirty="0">
                <a:solidFill>
                  <a:srgbClr val="7030A0"/>
                </a:solidFill>
              </a:rPr>
              <a:t>Digital audience</a:t>
            </a:r>
            <a:r>
              <a:rPr lang="ar-EG" sz="2400" b="1" dirty="0">
                <a:solidFill>
                  <a:srgbClr val="7030A0"/>
                </a:solidFill>
              </a:rPr>
              <a:t>). </a:t>
            </a:r>
            <a:endParaRPr lang="ar-EG" sz="2400" b="1" dirty="0">
              <a:solidFill>
                <a:srgbClr val="7030A0"/>
              </a:solidFill>
              <a:latin typeface="Tajawal ExtraBold" panose="00000800000000000000" pitchFamily="2" charset="-78"/>
              <a:cs typeface="+mj-cs"/>
            </a:endParaRPr>
          </a:p>
          <a:p>
            <a:pPr algn="just" rtl="1">
              <a:lnSpc>
                <a:spcPct val="150000"/>
              </a:lnSpc>
            </a:pPr>
            <a:r>
              <a:rPr lang="ar-EG" sz="2400" dirty="0">
                <a:cs typeface="+mj-cs"/>
              </a:rPr>
              <a:t>في التسويق الرقمي، يمكن تصنيف أنواع الاتصال وفقًا للجهة المشاركة في العملية التسويقية. وفيما يلي نستعرض أنواع الاتصال الشائعة في التسويق الرقمي:</a:t>
            </a:r>
          </a:p>
          <a:p>
            <a:pPr algn="just" rtl="1">
              <a:lnSpc>
                <a:spcPct val="150000"/>
              </a:lnSpc>
            </a:pPr>
            <a:r>
              <a:rPr lang="ar-EG" sz="2400" b="1" dirty="0">
                <a:solidFill>
                  <a:schemeClr val="accent6">
                    <a:lumMod val="75000"/>
                  </a:schemeClr>
                </a:solidFill>
                <a:cs typeface="+mj-cs"/>
              </a:rPr>
              <a:t>1- من المستهلك إلى المستهلك (</a:t>
            </a:r>
            <a:r>
              <a:rPr lang="en-US" sz="2400" b="1" dirty="0">
                <a:solidFill>
                  <a:schemeClr val="accent6">
                    <a:lumMod val="75000"/>
                  </a:schemeClr>
                </a:solidFill>
                <a:cs typeface="+mj-cs"/>
              </a:rPr>
              <a:t>Consumer-to-Consumer</a:t>
            </a:r>
            <a:r>
              <a:rPr lang="ar-EG" sz="2400" b="1" dirty="0">
                <a:solidFill>
                  <a:schemeClr val="accent6">
                    <a:lumMod val="75000"/>
                  </a:schemeClr>
                </a:solidFill>
                <a:cs typeface="+mj-cs"/>
              </a:rPr>
              <a:t>)</a:t>
            </a:r>
          </a:p>
          <a:p>
            <a:pPr algn="just" rtl="1">
              <a:lnSpc>
                <a:spcPct val="150000"/>
              </a:lnSpc>
            </a:pPr>
            <a:r>
              <a:rPr lang="ar-EG" sz="2400" dirty="0">
                <a:cs typeface="+mj-cs"/>
              </a:rPr>
              <a:t>يشير إلى التواصل المباشر بين المستهلكين عبر منصات التواصل الاجتماعي والمنتديات والمواقع الإلكترونية الأخرى. قد يشمل ذلك مشاركة تجارب المستخدمين والتوصية بالمنتجات أو الخدمات (</a:t>
            </a:r>
            <a:r>
              <a:rPr lang="en-US" sz="2400" dirty="0">
                <a:cs typeface="+mj-cs"/>
              </a:rPr>
              <a:t>eBay – OLX - Facebook</a:t>
            </a:r>
            <a:r>
              <a:rPr lang="ar-EG" sz="2400" dirty="0">
                <a:cs typeface="+mj-cs"/>
              </a:rPr>
              <a:t>). </a:t>
            </a:r>
          </a:p>
          <a:p>
            <a:pPr algn="just" rtl="1">
              <a:lnSpc>
                <a:spcPct val="150000"/>
              </a:lnSpc>
            </a:pPr>
            <a:r>
              <a:rPr lang="ar-EG" sz="2400" b="1" dirty="0">
                <a:solidFill>
                  <a:schemeClr val="accent6">
                    <a:lumMod val="75000"/>
                  </a:schemeClr>
                </a:solidFill>
                <a:cs typeface="+mj-cs"/>
              </a:rPr>
              <a:t>2- من الشركة إلى المستهلك (</a:t>
            </a:r>
            <a:r>
              <a:rPr lang="en-US" sz="2400" b="1" dirty="0">
                <a:solidFill>
                  <a:schemeClr val="accent6">
                    <a:lumMod val="75000"/>
                  </a:schemeClr>
                </a:solidFill>
                <a:cs typeface="+mj-cs"/>
              </a:rPr>
              <a:t>Business-to-Consumer</a:t>
            </a:r>
            <a:r>
              <a:rPr lang="ar-EG" sz="2400" b="1" dirty="0">
                <a:solidFill>
                  <a:schemeClr val="accent6">
                    <a:lumMod val="75000"/>
                  </a:schemeClr>
                </a:solidFill>
                <a:cs typeface="+mj-cs"/>
              </a:rPr>
              <a:t>)</a:t>
            </a:r>
          </a:p>
          <a:p>
            <a:pPr algn="just" rtl="1">
              <a:lnSpc>
                <a:spcPct val="150000"/>
              </a:lnSpc>
            </a:pPr>
            <a:r>
              <a:rPr lang="ar-EG" sz="2400" dirty="0">
                <a:cs typeface="+mj-cs"/>
              </a:rPr>
              <a:t>يشير إلى الاتصال الذي يتم من قبل الشركات أو المؤسسات التجارية مع المستهلكين. يتضمن ذلك استخدام وسائل التواصل الاجتماعي، والإعلانات عبر الإنترنت، والبريد الإلكتروني، والمحتوى المستهدف للعملاء. </a:t>
            </a:r>
          </a:p>
        </p:txBody>
      </p:sp>
      <p:sp>
        <p:nvSpPr>
          <p:cNvPr id="3" name="TextBox 2">
            <a:extLst>
              <a:ext uri="{FF2B5EF4-FFF2-40B4-BE49-F238E27FC236}">
                <a16:creationId xmlns:a16="http://schemas.microsoft.com/office/drawing/2014/main" id="{D0F238AF-7ECF-CA33-44E8-F226ED88E3DE}"/>
              </a:ext>
            </a:extLst>
          </p:cNvPr>
          <p:cNvSpPr txBox="1"/>
          <p:nvPr/>
        </p:nvSpPr>
        <p:spPr>
          <a:xfrm>
            <a:off x="4491180" y="6406513"/>
            <a:ext cx="2786912" cy="646331"/>
          </a:xfrm>
          <a:prstGeom prst="rect">
            <a:avLst/>
          </a:prstGeom>
          <a:noFill/>
        </p:spPr>
        <p:txBody>
          <a:bodyPr wrap="square">
            <a:spAutoFit/>
          </a:bodyPr>
          <a:lstStyle/>
          <a:p>
            <a:r>
              <a:rPr lang="en-US" dirty="0">
                <a:hlinkClick r:id="rId3"/>
              </a:rPr>
              <a:t>https://midocean.edu.km</a:t>
            </a:r>
            <a:endParaRPr lang="en-US" dirty="0"/>
          </a:p>
          <a:p>
            <a:endParaRPr lang="en-US" dirty="0"/>
          </a:p>
        </p:txBody>
      </p:sp>
    </p:spTree>
    <p:extLst>
      <p:ext uri="{BB962C8B-B14F-4D97-AF65-F5344CB8AC3E}">
        <p14:creationId xmlns:p14="http://schemas.microsoft.com/office/powerpoint/2010/main" val="837719673"/>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2262B4-3965-8A4C-240D-D553DF97C4F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6617EC0-6BED-E2B0-8C88-8ED982C44FB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9B46BE9-1B58-DE97-0C54-7F6E933715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668C7598-CFBF-C50E-8747-83D524343161}"/>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E68D5575-B26F-6F37-AD8A-AEEBEBB63C1A}"/>
              </a:ext>
            </a:extLst>
          </p:cNvPr>
          <p:cNvSpPr txBox="1"/>
          <p:nvPr/>
        </p:nvSpPr>
        <p:spPr>
          <a:xfrm>
            <a:off x="520701" y="1527234"/>
            <a:ext cx="11150600" cy="399628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800" b="1" dirty="0">
                <a:solidFill>
                  <a:srgbClr val="7030A0"/>
                </a:solidFill>
                <a:latin typeface="Tajawal ExtraBold" panose="00000800000000000000" pitchFamily="2" charset="-78"/>
                <a:cs typeface="+mj-cs"/>
              </a:rPr>
              <a:t> </a:t>
            </a:r>
            <a:r>
              <a:rPr lang="ar-EG" sz="2800" b="1" dirty="0">
                <a:solidFill>
                  <a:srgbClr val="7030A0"/>
                </a:solidFill>
              </a:rPr>
              <a:t>الجمهور الرقمي (</a:t>
            </a:r>
            <a:r>
              <a:rPr lang="en-US" sz="2800" b="1" dirty="0">
                <a:solidFill>
                  <a:srgbClr val="7030A0"/>
                </a:solidFill>
              </a:rPr>
              <a:t>Digital audience</a:t>
            </a:r>
            <a:r>
              <a:rPr lang="ar-EG" sz="2800" b="1" dirty="0">
                <a:solidFill>
                  <a:srgbClr val="7030A0"/>
                </a:solidFill>
              </a:rPr>
              <a:t>). </a:t>
            </a:r>
            <a:endParaRPr lang="ar-EG" sz="2400" dirty="0">
              <a:cs typeface="+mj-cs"/>
            </a:endParaRPr>
          </a:p>
          <a:p>
            <a:pPr algn="just" rtl="1">
              <a:lnSpc>
                <a:spcPct val="150000"/>
              </a:lnSpc>
            </a:pPr>
            <a:r>
              <a:rPr lang="ar-EG" sz="2400" b="1" dirty="0">
                <a:solidFill>
                  <a:schemeClr val="accent6">
                    <a:lumMod val="75000"/>
                  </a:schemeClr>
                </a:solidFill>
                <a:cs typeface="+mj-cs"/>
              </a:rPr>
              <a:t>3- من الشركات إلى الشركات (</a:t>
            </a:r>
            <a:r>
              <a:rPr lang="en-US" sz="2400" b="1" dirty="0">
                <a:solidFill>
                  <a:schemeClr val="accent6">
                    <a:lumMod val="75000"/>
                  </a:schemeClr>
                </a:solidFill>
                <a:cs typeface="+mj-cs"/>
              </a:rPr>
              <a:t>Business-to-Business</a:t>
            </a:r>
            <a:r>
              <a:rPr lang="ar-EG" sz="2400" b="1" dirty="0">
                <a:solidFill>
                  <a:schemeClr val="accent6">
                    <a:lumMod val="75000"/>
                  </a:schemeClr>
                </a:solidFill>
                <a:cs typeface="+mj-cs"/>
              </a:rPr>
              <a:t>)</a:t>
            </a:r>
            <a:r>
              <a:rPr lang="en-US" sz="2400" b="1" dirty="0">
                <a:solidFill>
                  <a:schemeClr val="accent6">
                    <a:lumMod val="75000"/>
                  </a:schemeClr>
                </a:solidFill>
                <a:cs typeface="+mj-cs"/>
              </a:rPr>
              <a:t> </a:t>
            </a:r>
            <a:endParaRPr lang="ar-EG" sz="2400" b="1" dirty="0">
              <a:solidFill>
                <a:schemeClr val="accent6">
                  <a:lumMod val="75000"/>
                </a:schemeClr>
              </a:solidFill>
              <a:cs typeface="+mj-cs"/>
            </a:endParaRPr>
          </a:p>
          <a:p>
            <a:pPr algn="just" rtl="1">
              <a:lnSpc>
                <a:spcPct val="150000"/>
              </a:lnSpc>
            </a:pPr>
            <a:r>
              <a:rPr lang="ar-EG" sz="2400" dirty="0">
                <a:cs typeface="+mj-cs"/>
              </a:rPr>
              <a:t>يشير إلى التواصل والتسويق بين الشركات والمؤسسات التجارية. قد يشمل ذلك البريد الإلكتروني، والمواقع الإلكترونية المخصصة للأعمال، والعروض التجارية المباشرة، والتعاون في المشاريع والشراكات التجارية.</a:t>
            </a:r>
          </a:p>
          <a:p>
            <a:pPr algn="just" rtl="1">
              <a:lnSpc>
                <a:spcPct val="150000"/>
              </a:lnSpc>
            </a:pPr>
            <a:r>
              <a:rPr lang="ar-EG" sz="2400" b="1" dirty="0">
                <a:solidFill>
                  <a:schemeClr val="accent6">
                    <a:lumMod val="75000"/>
                  </a:schemeClr>
                </a:solidFill>
                <a:cs typeface="+mj-cs"/>
              </a:rPr>
              <a:t>4- من الحكومة إلى المستهلك (</a:t>
            </a:r>
            <a:r>
              <a:rPr lang="en-US" sz="2400" b="1" dirty="0">
                <a:solidFill>
                  <a:schemeClr val="accent6">
                    <a:lumMod val="75000"/>
                  </a:schemeClr>
                </a:solidFill>
                <a:cs typeface="+mj-cs"/>
              </a:rPr>
              <a:t>Government-to-Consumer</a:t>
            </a:r>
            <a:r>
              <a:rPr lang="ar-EG" sz="2400" b="1" dirty="0">
                <a:solidFill>
                  <a:schemeClr val="accent6">
                    <a:lumMod val="75000"/>
                  </a:schemeClr>
                </a:solidFill>
                <a:cs typeface="+mj-cs"/>
              </a:rPr>
              <a:t>)</a:t>
            </a:r>
            <a:r>
              <a:rPr lang="en-US" sz="2400" b="1" dirty="0">
                <a:solidFill>
                  <a:schemeClr val="accent6">
                    <a:lumMod val="75000"/>
                  </a:schemeClr>
                </a:solidFill>
                <a:cs typeface="+mj-cs"/>
              </a:rPr>
              <a:t> </a:t>
            </a:r>
            <a:endParaRPr lang="ar-EG" sz="2400" b="1" dirty="0">
              <a:solidFill>
                <a:schemeClr val="accent6">
                  <a:lumMod val="75000"/>
                </a:schemeClr>
              </a:solidFill>
              <a:cs typeface="+mj-cs"/>
            </a:endParaRPr>
          </a:p>
          <a:p>
            <a:pPr algn="just" rtl="1">
              <a:lnSpc>
                <a:spcPct val="150000"/>
              </a:lnSpc>
            </a:pPr>
            <a:r>
              <a:rPr lang="ar-EG" sz="2400" dirty="0">
                <a:cs typeface="+mj-cs"/>
              </a:rPr>
              <a:t>يشير إلى الاتصال والتواصل من قبل الجهات الحكومية مع المستهلكين. يمكن أن يشمل ذلك الحملات الحكومية للتوعية والتثقيف، والمعلومات الحكومية المتاحة عبر المواقع الرسمية ووسائل التواصل الاجتماعي.</a:t>
            </a:r>
          </a:p>
        </p:txBody>
      </p:sp>
      <p:sp>
        <p:nvSpPr>
          <p:cNvPr id="3" name="TextBox 2">
            <a:extLst>
              <a:ext uri="{FF2B5EF4-FFF2-40B4-BE49-F238E27FC236}">
                <a16:creationId xmlns:a16="http://schemas.microsoft.com/office/drawing/2014/main" id="{B18A9E7E-3466-18A2-2EBB-780ACB157797}"/>
              </a:ext>
            </a:extLst>
          </p:cNvPr>
          <p:cNvSpPr txBox="1"/>
          <p:nvPr/>
        </p:nvSpPr>
        <p:spPr>
          <a:xfrm>
            <a:off x="4491180" y="6112007"/>
            <a:ext cx="2786912" cy="646331"/>
          </a:xfrm>
          <a:prstGeom prst="rect">
            <a:avLst/>
          </a:prstGeom>
          <a:noFill/>
        </p:spPr>
        <p:txBody>
          <a:bodyPr wrap="square">
            <a:spAutoFit/>
          </a:bodyPr>
          <a:lstStyle/>
          <a:p>
            <a:r>
              <a:rPr lang="en-US" dirty="0">
                <a:hlinkClick r:id="rId3"/>
              </a:rPr>
              <a:t>https://midocean.edu.km</a:t>
            </a:r>
            <a:endParaRPr lang="en-US" dirty="0"/>
          </a:p>
          <a:p>
            <a:endParaRPr lang="en-US" dirty="0"/>
          </a:p>
        </p:txBody>
      </p:sp>
    </p:spTree>
    <p:extLst>
      <p:ext uri="{BB962C8B-B14F-4D97-AF65-F5344CB8AC3E}">
        <p14:creationId xmlns:p14="http://schemas.microsoft.com/office/powerpoint/2010/main" val="3915732912"/>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BDF486-BFE8-7DBD-2693-E350FD776A5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C260A48-BF7D-3CD0-3B9C-06A975662E5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69BA359-7BA5-D116-CF8E-5C82196B6A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DC22CA5B-532D-F83A-0A9F-43658AD30842}"/>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7C94745B-5B5A-F78C-359C-15691CA16168}"/>
              </a:ext>
            </a:extLst>
          </p:cNvPr>
          <p:cNvSpPr txBox="1"/>
          <p:nvPr/>
        </p:nvSpPr>
        <p:spPr>
          <a:xfrm>
            <a:off x="520701" y="1527234"/>
            <a:ext cx="11150600" cy="224196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400" b="1" dirty="0">
                <a:solidFill>
                  <a:srgbClr val="7030A0"/>
                </a:solidFill>
                <a:latin typeface="Tajawal ExtraBold" panose="00000800000000000000" pitchFamily="2" charset="-78"/>
                <a:cs typeface="+mj-cs"/>
              </a:rPr>
              <a:t> </a:t>
            </a:r>
            <a:r>
              <a:rPr lang="ar-EG" sz="2400" b="1" dirty="0">
                <a:solidFill>
                  <a:srgbClr val="7030A0"/>
                </a:solidFill>
              </a:rPr>
              <a:t>الجمهور الرقمي (</a:t>
            </a:r>
            <a:r>
              <a:rPr lang="en-US" sz="2400" b="1" dirty="0">
                <a:solidFill>
                  <a:srgbClr val="7030A0"/>
                </a:solidFill>
              </a:rPr>
              <a:t>Digital audience</a:t>
            </a:r>
            <a:r>
              <a:rPr lang="ar-EG" sz="2400" b="1" dirty="0">
                <a:solidFill>
                  <a:srgbClr val="7030A0"/>
                </a:solidFill>
              </a:rPr>
              <a:t>). </a:t>
            </a:r>
            <a:endParaRPr lang="ar-EG" sz="2400" dirty="0">
              <a:cs typeface="+mj-cs"/>
            </a:endParaRPr>
          </a:p>
          <a:p>
            <a:pPr algn="just" rtl="1">
              <a:lnSpc>
                <a:spcPct val="150000"/>
              </a:lnSpc>
            </a:pPr>
            <a:r>
              <a:rPr lang="ar-EG" sz="2400" b="1" dirty="0">
                <a:solidFill>
                  <a:schemeClr val="accent6">
                    <a:lumMod val="75000"/>
                  </a:schemeClr>
                </a:solidFill>
                <a:cs typeface="+mj-cs"/>
              </a:rPr>
              <a:t>5- من الحكومة إلى الشركات (</a:t>
            </a:r>
            <a:r>
              <a:rPr lang="en-US" sz="2400" b="1" dirty="0">
                <a:solidFill>
                  <a:schemeClr val="accent6">
                    <a:lumMod val="75000"/>
                  </a:schemeClr>
                </a:solidFill>
                <a:cs typeface="+mj-cs"/>
              </a:rPr>
              <a:t>Government-to-Business</a:t>
            </a:r>
            <a:r>
              <a:rPr lang="ar-EG" sz="2400" b="1" dirty="0">
                <a:solidFill>
                  <a:schemeClr val="accent6">
                    <a:lumMod val="75000"/>
                  </a:schemeClr>
                </a:solidFill>
                <a:cs typeface="+mj-cs"/>
              </a:rPr>
              <a:t>)</a:t>
            </a:r>
            <a:r>
              <a:rPr lang="en-US" sz="2400" b="1" dirty="0">
                <a:solidFill>
                  <a:schemeClr val="accent6">
                    <a:lumMod val="75000"/>
                  </a:schemeClr>
                </a:solidFill>
                <a:cs typeface="+mj-cs"/>
              </a:rPr>
              <a:t> </a:t>
            </a:r>
            <a:endParaRPr lang="ar-EG" sz="2400" b="1" dirty="0">
              <a:solidFill>
                <a:schemeClr val="accent6">
                  <a:lumMod val="75000"/>
                </a:schemeClr>
              </a:solidFill>
              <a:cs typeface="+mj-cs"/>
            </a:endParaRPr>
          </a:p>
          <a:p>
            <a:pPr algn="just" rtl="1">
              <a:lnSpc>
                <a:spcPct val="150000"/>
              </a:lnSpc>
            </a:pPr>
            <a:r>
              <a:rPr lang="ar-EG" sz="2400" dirty="0">
                <a:cs typeface="+mj-cs"/>
              </a:rPr>
              <a:t>يشير إلى الاتصال والتواصل بين الجهات الحكومية والشركات أو المؤسسات التجارية. يمكن أن يشمل ذلك المناقصات الحكومية والتعامل مع الإجراءات الحكومية والتراخيص.</a:t>
            </a:r>
          </a:p>
        </p:txBody>
      </p:sp>
      <p:sp>
        <p:nvSpPr>
          <p:cNvPr id="3" name="TextBox 2">
            <a:extLst>
              <a:ext uri="{FF2B5EF4-FFF2-40B4-BE49-F238E27FC236}">
                <a16:creationId xmlns:a16="http://schemas.microsoft.com/office/drawing/2014/main" id="{02931B78-1AC6-A968-97B0-710A5AC104A7}"/>
              </a:ext>
            </a:extLst>
          </p:cNvPr>
          <p:cNvSpPr txBox="1"/>
          <p:nvPr/>
        </p:nvSpPr>
        <p:spPr>
          <a:xfrm>
            <a:off x="4491180" y="6112007"/>
            <a:ext cx="2786912" cy="646331"/>
          </a:xfrm>
          <a:prstGeom prst="rect">
            <a:avLst/>
          </a:prstGeom>
          <a:noFill/>
        </p:spPr>
        <p:txBody>
          <a:bodyPr wrap="square">
            <a:spAutoFit/>
          </a:bodyPr>
          <a:lstStyle/>
          <a:p>
            <a:r>
              <a:rPr lang="en-US" dirty="0">
                <a:hlinkClick r:id="rId3"/>
              </a:rPr>
              <a:t>https://midocean.edu.km</a:t>
            </a:r>
            <a:endParaRPr lang="en-US" dirty="0"/>
          </a:p>
          <a:p>
            <a:endParaRPr lang="en-US" dirty="0"/>
          </a:p>
        </p:txBody>
      </p:sp>
    </p:spTree>
    <p:extLst>
      <p:ext uri="{BB962C8B-B14F-4D97-AF65-F5344CB8AC3E}">
        <p14:creationId xmlns:p14="http://schemas.microsoft.com/office/powerpoint/2010/main" val="1672745815"/>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A8FE79-81A3-3971-B8D4-59773DB77E3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0BB8ED7-0500-A81C-EC82-5AD72302EBD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E9980D9-BB09-7B8E-05F0-EE30E8AC85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17B3ED8C-AD7F-5CEE-BD8E-A010BAB9ADE5}"/>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788708BC-7920-AC87-B9BC-63A7EFBA4309}"/>
              </a:ext>
            </a:extLst>
          </p:cNvPr>
          <p:cNvSpPr txBox="1"/>
          <p:nvPr/>
        </p:nvSpPr>
        <p:spPr>
          <a:xfrm>
            <a:off x="520701" y="1527234"/>
            <a:ext cx="11150600" cy="224196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400" b="1" dirty="0">
                <a:solidFill>
                  <a:srgbClr val="7030A0"/>
                </a:solidFill>
                <a:latin typeface="Tajawal ExtraBold" panose="00000800000000000000" pitchFamily="2" charset="-78"/>
                <a:cs typeface="+mj-cs"/>
              </a:rPr>
              <a:t> </a:t>
            </a:r>
            <a:r>
              <a:rPr lang="ar-EG" sz="2400" b="1" dirty="0">
                <a:solidFill>
                  <a:srgbClr val="7030A0"/>
                </a:solidFill>
              </a:rPr>
              <a:t>الأجهزة الرقمية </a:t>
            </a:r>
            <a:r>
              <a:rPr lang="en-US" sz="2400" b="1" dirty="0">
                <a:solidFill>
                  <a:srgbClr val="7030A0"/>
                </a:solidFill>
              </a:rPr>
              <a:t>Digital devices)</a:t>
            </a:r>
            <a:r>
              <a:rPr lang="ar-EG" sz="2400" b="1" dirty="0">
                <a:solidFill>
                  <a:srgbClr val="7030A0"/>
                </a:solidFill>
              </a:rPr>
              <a:t>). </a:t>
            </a:r>
          </a:p>
          <a:p>
            <a:pPr algn="just" rtl="1">
              <a:lnSpc>
                <a:spcPct val="150000"/>
              </a:lnSpc>
            </a:pPr>
            <a:r>
              <a:rPr lang="ar-EG" sz="2400" dirty="0">
                <a:cs typeface="+mj-cs"/>
              </a:rPr>
              <a:t>فهم كيفية تفاعل جمهورنا المستخدم مع الشركات المختلفة كجزء من عملية الشراء باستخدام مجموعة من الأجهزة مثل الهواتف الذكية والأجهزة اللوحية وأجهزة الكمبيوتر المحمولة وأجهزة الكمبيوتر المكتبية والتلفزيونات الذكية وأجهزة الألعاب والمكبرات الصوتية الذكية وغيرها من الأجهزة المتصلة التي تشكل إنترنت الأشياء </a:t>
            </a:r>
            <a:r>
              <a:rPr lang="en-US" sz="2400" dirty="0">
                <a:cs typeface="+mj-cs"/>
              </a:rPr>
              <a:t>IoT)</a:t>
            </a:r>
            <a:r>
              <a:rPr lang="ar-EG" sz="2400" dirty="0">
                <a:cs typeface="+mj-cs"/>
              </a:rPr>
              <a:t>). </a:t>
            </a:r>
          </a:p>
        </p:txBody>
      </p:sp>
      <p:sp>
        <p:nvSpPr>
          <p:cNvPr id="3" name="TextBox 2">
            <a:extLst>
              <a:ext uri="{FF2B5EF4-FFF2-40B4-BE49-F238E27FC236}">
                <a16:creationId xmlns:a16="http://schemas.microsoft.com/office/drawing/2014/main" id="{8594B4B4-C1B8-F5D5-1F7D-68703E8DF133}"/>
              </a:ext>
            </a:extLst>
          </p:cNvPr>
          <p:cNvSpPr txBox="1"/>
          <p:nvPr/>
        </p:nvSpPr>
        <p:spPr>
          <a:xfrm>
            <a:off x="4491180" y="6112007"/>
            <a:ext cx="2786912" cy="646331"/>
          </a:xfrm>
          <a:prstGeom prst="rect">
            <a:avLst/>
          </a:prstGeom>
          <a:noFill/>
        </p:spPr>
        <p:txBody>
          <a:bodyPr wrap="square">
            <a:spAutoFit/>
          </a:bodyPr>
          <a:lstStyle/>
          <a:p>
            <a:r>
              <a:rPr lang="en-US" dirty="0">
                <a:hlinkClick r:id="rId3"/>
              </a:rPr>
              <a:t>https://midocean.edu.km</a:t>
            </a:r>
            <a:endParaRPr lang="en-US" dirty="0"/>
          </a:p>
          <a:p>
            <a:endParaRPr lang="en-US" dirty="0"/>
          </a:p>
        </p:txBody>
      </p:sp>
    </p:spTree>
    <p:extLst>
      <p:ext uri="{BB962C8B-B14F-4D97-AF65-F5344CB8AC3E}">
        <p14:creationId xmlns:p14="http://schemas.microsoft.com/office/powerpoint/2010/main" val="4182242280"/>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F7EAA6-1ADC-0608-41DF-4CCF574B25E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B577DD7E-E5AB-B8D7-3C90-36EA4430B7E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11B43A5-DF7D-2AEA-F011-74D65B1A1F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31B043E6-654E-F0A9-372D-2320238AA594}"/>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7E91BE95-7FAE-E751-FC71-641220CEBE24}"/>
              </a:ext>
            </a:extLst>
          </p:cNvPr>
          <p:cNvSpPr txBox="1"/>
          <p:nvPr/>
        </p:nvSpPr>
        <p:spPr>
          <a:xfrm>
            <a:off x="520701" y="1527234"/>
            <a:ext cx="11150600" cy="510428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800" b="1" dirty="0">
                <a:solidFill>
                  <a:srgbClr val="7030A0"/>
                </a:solidFill>
                <a:latin typeface="Tajawal ExtraBold" panose="00000800000000000000" pitchFamily="2" charset="-78"/>
                <a:cs typeface="+mj-cs"/>
              </a:rPr>
              <a:t> </a:t>
            </a:r>
            <a:r>
              <a:rPr lang="ar-EG" sz="2800" b="1" dirty="0">
                <a:solidFill>
                  <a:srgbClr val="7030A0"/>
                </a:solidFill>
              </a:rPr>
              <a:t>الأجهزة الرقمية </a:t>
            </a:r>
            <a:r>
              <a:rPr lang="en-US" sz="2800" b="1" dirty="0">
                <a:solidFill>
                  <a:srgbClr val="7030A0"/>
                </a:solidFill>
              </a:rPr>
              <a:t>Digital devices)</a:t>
            </a:r>
            <a:r>
              <a:rPr lang="ar-EG" sz="2800" b="1" dirty="0">
                <a:solidFill>
                  <a:srgbClr val="7030A0"/>
                </a:solidFill>
              </a:rPr>
              <a:t>). </a:t>
            </a:r>
          </a:p>
          <a:p>
            <a:pPr algn="just" rtl="1">
              <a:lnSpc>
                <a:spcPct val="150000"/>
              </a:lnSpc>
            </a:pPr>
            <a:r>
              <a:rPr lang="ar-EG" sz="2400" dirty="0">
                <a:cs typeface="+mj-cs"/>
              </a:rPr>
              <a:t>في السياق الرقمي، يعتبر فهم سياق استخدام الأجهزة الرقمية أمراً هاماً للمسوقين. ويعني ذلك فهم كيفية استخدام المستخدمين للإنترنت ومتى يقومون بالوصول إليه ولماذا، وكيف يترابط ذلك مع وسائط أخرى مثل التلفزيون أو الإعلانات المطبوعة. </a:t>
            </a:r>
          </a:p>
          <a:p>
            <a:pPr algn="just" rtl="1">
              <a:lnSpc>
                <a:spcPct val="150000"/>
              </a:lnSpc>
            </a:pPr>
            <a:r>
              <a:rPr lang="ar-EG" sz="2400" dirty="0">
                <a:cs typeface="+mj-cs"/>
              </a:rPr>
              <a:t>من أجل تحقيق ذلك، يتاح للمسوقين خيارات مختلفة ضمن وسائط الإعلان المدفوعة لتحسين استهدافهم وتوقيتهم. فمثلاً، يمكن استخدام </a:t>
            </a:r>
            <a:r>
              <a:rPr lang="ar-EG" sz="2400" b="1" u="sng" dirty="0">
                <a:cs typeface="+mj-cs"/>
              </a:rPr>
              <a:t>استهداف محدد للأجهزة </a:t>
            </a:r>
            <a:r>
              <a:rPr lang="ar-EG" sz="2400" dirty="0">
                <a:cs typeface="+mj-cs"/>
              </a:rPr>
              <a:t>للوصول إلى فئات معينة من المستخدمين، مثل استهداف مستخدمي أجهزة </a:t>
            </a:r>
            <a:r>
              <a:rPr lang="en-US" sz="2400" dirty="0">
                <a:cs typeface="+mj-cs"/>
              </a:rPr>
              <a:t>iPhone </a:t>
            </a:r>
            <a:r>
              <a:rPr lang="ar-EG" sz="2400" dirty="0">
                <a:cs typeface="+mj-cs"/>
              </a:rPr>
              <a:t> فقط. ويمكن أيضًا استخدام </a:t>
            </a:r>
            <a:r>
              <a:rPr lang="ar-EG" sz="2400" b="1" u="sng" dirty="0">
                <a:cs typeface="+mj-cs"/>
              </a:rPr>
              <a:t>تحديد أوقات اليوم </a:t>
            </a:r>
            <a:r>
              <a:rPr lang="ar-EG" sz="2400" dirty="0">
                <a:cs typeface="+mj-cs"/>
              </a:rPr>
              <a:t>لاستهداف الجمهور في الأوقات التي يكونون فيها عادةً أكثر نشاطًا، سواء خلال النهار أو الأسبوع. على سبيل المثال، يمكن للمسوقين تخفيض ميزانيتهم الإعلانية أو إيقافها خلال فترات المساء أو عطلات نهاية الأسبوع.</a:t>
            </a:r>
          </a:p>
        </p:txBody>
      </p:sp>
    </p:spTree>
    <p:extLst>
      <p:ext uri="{BB962C8B-B14F-4D97-AF65-F5344CB8AC3E}">
        <p14:creationId xmlns:p14="http://schemas.microsoft.com/office/powerpoint/2010/main" val="1629537548"/>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B46A9B-040D-A1A8-4ED3-06D4D24D40A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E8091AC-DF98-5045-1FC3-8E52766B203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4657B0D-DDB1-5FCD-471B-780DA40A8E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71CE926E-149D-DAFD-644E-23D7C9CDFCDA}"/>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55B0B8B8-5149-DF2E-FB2E-5FB2DAACC53C}"/>
              </a:ext>
            </a:extLst>
          </p:cNvPr>
          <p:cNvSpPr txBox="1"/>
          <p:nvPr/>
        </p:nvSpPr>
        <p:spPr>
          <a:xfrm>
            <a:off x="520701" y="1527234"/>
            <a:ext cx="11150600" cy="334995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400" b="1" dirty="0">
                <a:solidFill>
                  <a:srgbClr val="7030A0"/>
                </a:solidFill>
                <a:latin typeface="Tajawal ExtraBold" panose="00000800000000000000" pitchFamily="2" charset="-78"/>
                <a:cs typeface="+mj-cs"/>
              </a:rPr>
              <a:t> </a:t>
            </a:r>
            <a:r>
              <a:rPr lang="ar-EG" sz="2400" b="1" dirty="0">
                <a:solidFill>
                  <a:srgbClr val="7030A0"/>
                </a:solidFill>
              </a:rPr>
              <a:t>المنصات الرقمية (</a:t>
            </a:r>
            <a:r>
              <a:rPr lang="en-US" sz="2400" b="1" dirty="0">
                <a:solidFill>
                  <a:srgbClr val="7030A0"/>
                </a:solidFill>
              </a:rPr>
              <a:t>Digital Platforms</a:t>
            </a:r>
            <a:r>
              <a:rPr lang="ar-EG" sz="2400" b="1" dirty="0">
                <a:solidFill>
                  <a:srgbClr val="7030A0"/>
                </a:solidFill>
              </a:rPr>
              <a:t>). </a:t>
            </a:r>
          </a:p>
          <a:p>
            <a:pPr algn="just" rtl="1">
              <a:lnSpc>
                <a:spcPct val="150000"/>
              </a:lnSpc>
            </a:pPr>
            <a:r>
              <a:rPr lang="ar-EG" sz="2400" dirty="0">
                <a:cs typeface="+mj-cs"/>
              </a:rPr>
              <a:t> تقييم أهمية التفاعلات وأولوية الاتصالات على "المنصات الرقمية" الرئيسية عبر الإنترنت، مثل </a:t>
            </a:r>
            <a:r>
              <a:rPr lang="en-US" sz="2400" dirty="0">
                <a:cs typeface="+mj-cs"/>
              </a:rPr>
              <a:t>Facebook</a:t>
            </a:r>
            <a:r>
              <a:rPr lang="ar-EG" sz="2400" dirty="0">
                <a:cs typeface="+mj-cs"/>
              </a:rPr>
              <a:t> (</a:t>
            </a:r>
            <a:r>
              <a:rPr lang="en-US" sz="2400" dirty="0">
                <a:cs typeface="+mj-cs"/>
              </a:rPr>
              <a:t>Instagram</a:t>
            </a:r>
            <a:r>
              <a:rPr lang="ar-EG" sz="2400" dirty="0">
                <a:cs typeface="+mj-cs"/>
              </a:rPr>
              <a:t>، </a:t>
            </a:r>
            <a:r>
              <a:rPr lang="en-US" sz="2400" dirty="0"/>
              <a:t>WhatsApp</a:t>
            </a:r>
            <a:r>
              <a:rPr lang="ar-EG" sz="2400" dirty="0"/>
              <a:t>)، </a:t>
            </a:r>
            <a:r>
              <a:rPr lang="en-US" sz="2400" dirty="0"/>
              <a:t>Amazon</a:t>
            </a:r>
            <a:r>
              <a:rPr lang="ar-EG" sz="2400" dirty="0"/>
              <a:t>، </a:t>
            </a:r>
            <a:r>
              <a:rPr lang="en-US" sz="2400" dirty="0"/>
              <a:t>Microsoft</a:t>
            </a:r>
            <a:r>
              <a:rPr lang="ar-EG" sz="2400" dirty="0"/>
              <a:t> (</a:t>
            </a:r>
            <a:r>
              <a:rPr lang="en-US" sz="2400" dirty="0"/>
              <a:t>LinkedIn</a:t>
            </a:r>
            <a:r>
              <a:rPr lang="ar-EG" sz="2400" dirty="0"/>
              <a:t>)، </a:t>
            </a:r>
            <a:r>
              <a:rPr lang="en-US" sz="2400" dirty="0"/>
              <a:t>Google</a:t>
            </a:r>
            <a:r>
              <a:rPr lang="ar-EG" sz="2400" dirty="0"/>
              <a:t> (</a:t>
            </a:r>
            <a:r>
              <a:rPr lang="en-US" sz="2400" dirty="0"/>
              <a:t>YouTube</a:t>
            </a:r>
            <a:r>
              <a:rPr lang="ar-EG" sz="2400" dirty="0"/>
              <a:t>)، </a:t>
            </a:r>
            <a:r>
              <a:rPr lang="en-US" sz="2400" dirty="0"/>
              <a:t>Apple</a:t>
            </a:r>
            <a:r>
              <a:rPr lang="ar-EG" sz="2400" dirty="0"/>
              <a:t>. </a:t>
            </a:r>
            <a:endParaRPr lang="en-US" sz="2400" dirty="0">
              <a:cs typeface="+mj-cs"/>
            </a:endParaRPr>
          </a:p>
          <a:p>
            <a:pPr algn="just" rtl="1">
              <a:lnSpc>
                <a:spcPct val="150000"/>
              </a:lnSpc>
            </a:pPr>
            <a:r>
              <a:rPr lang="ar-EG" sz="2400" dirty="0">
                <a:cs typeface="+mj-cs"/>
              </a:rPr>
              <a:t>قد يكون لبعض القطاعات منصاتها الخاصة التي تكون مهمة في التأثير على عملية الشراء، على سبيل المثال، الناشرين المتخصصين عبر الإنترنت أو مواقع المقارنة. على سبيل المثال، في قطاع السفر، تُعد</a:t>
            </a:r>
            <a:r>
              <a:rPr lang="en-US" sz="2400" dirty="0">
                <a:cs typeface="+mj-cs"/>
              </a:rPr>
              <a:t>TripAdvisor™ </a:t>
            </a:r>
            <a:r>
              <a:rPr lang="ar-EG" sz="2400" dirty="0">
                <a:cs typeface="+mj-cs"/>
              </a:rPr>
              <a:t>منصة مهمة، تم بناؤها باستخدام البنية التحتية المقدمة من منصات مختلفة. </a:t>
            </a:r>
          </a:p>
        </p:txBody>
      </p:sp>
      <p:sp>
        <p:nvSpPr>
          <p:cNvPr id="3" name="TextBox 2">
            <a:extLst>
              <a:ext uri="{FF2B5EF4-FFF2-40B4-BE49-F238E27FC236}">
                <a16:creationId xmlns:a16="http://schemas.microsoft.com/office/drawing/2014/main" id="{27CCD91C-782C-F700-0A9B-3455D17250E1}"/>
              </a:ext>
            </a:extLst>
          </p:cNvPr>
          <p:cNvSpPr txBox="1"/>
          <p:nvPr/>
        </p:nvSpPr>
        <p:spPr>
          <a:xfrm>
            <a:off x="4491180" y="6112007"/>
            <a:ext cx="2786912" cy="646331"/>
          </a:xfrm>
          <a:prstGeom prst="rect">
            <a:avLst/>
          </a:prstGeom>
          <a:noFill/>
        </p:spPr>
        <p:txBody>
          <a:bodyPr wrap="square">
            <a:spAutoFit/>
          </a:bodyPr>
          <a:lstStyle/>
          <a:p>
            <a:r>
              <a:rPr lang="en-US" dirty="0">
                <a:hlinkClick r:id="rId3"/>
              </a:rPr>
              <a:t>https://midocean.edu.km</a:t>
            </a:r>
            <a:endParaRPr lang="en-US" dirty="0"/>
          </a:p>
          <a:p>
            <a:endParaRPr lang="en-US" dirty="0"/>
          </a:p>
        </p:txBody>
      </p:sp>
    </p:spTree>
    <p:extLst>
      <p:ext uri="{BB962C8B-B14F-4D97-AF65-F5344CB8AC3E}">
        <p14:creationId xmlns:p14="http://schemas.microsoft.com/office/powerpoint/2010/main" val="3918343021"/>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19825F-5F84-8F9B-FAD2-9315A0355D5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A65ABA9-BD56-1F2E-0630-B8834E16969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0C681C4-7068-6B35-3AD1-CAE4F9F477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D8F67811-1CAA-9669-40E9-B6DA77093327}"/>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F1EC326C-690A-1D1E-0675-ABEF02D94126}"/>
              </a:ext>
            </a:extLst>
          </p:cNvPr>
          <p:cNvSpPr txBox="1"/>
          <p:nvPr/>
        </p:nvSpPr>
        <p:spPr>
          <a:xfrm>
            <a:off x="520701" y="1527234"/>
            <a:ext cx="1115060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400" b="1" dirty="0">
                <a:solidFill>
                  <a:srgbClr val="7030A0"/>
                </a:solidFill>
                <a:latin typeface="Tajawal ExtraBold" panose="00000800000000000000" pitchFamily="2" charset="-78"/>
                <a:cs typeface="+mj-cs"/>
              </a:rPr>
              <a:t> </a:t>
            </a:r>
            <a:r>
              <a:rPr lang="ar-EG" sz="2400" b="1" dirty="0">
                <a:solidFill>
                  <a:srgbClr val="7030A0"/>
                </a:solidFill>
              </a:rPr>
              <a:t>المنصات الرقمية (</a:t>
            </a:r>
            <a:r>
              <a:rPr lang="en-US" sz="2400" b="1" dirty="0">
                <a:solidFill>
                  <a:srgbClr val="7030A0"/>
                </a:solidFill>
              </a:rPr>
              <a:t>Digital Platforms</a:t>
            </a:r>
            <a:r>
              <a:rPr lang="ar-EG" sz="2400" b="1" dirty="0">
                <a:solidFill>
                  <a:srgbClr val="7030A0"/>
                </a:solidFill>
              </a:rPr>
              <a:t>). </a:t>
            </a:r>
          </a:p>
          <a:p>
            <a:pPr algn="just" rtl="1">
              <a:lnSpc>
                <a:spcPct val="150000"/>
              </a:lnSpc>
            </a:pPr>
            <a:r>
              <a:rPr lang="ar-EG" sz="2400" dirty="0">
                <a:cs typeface="+mj-cs"/>
              </a:rPr>
              <a:t> تحدث معظم التفاعلات عبر الإنترنت عبر المنصات الرقمية. على الرغم من وجود عدد كبير من المواقع الإلكترونية، إلا أن الوصول إليها يتم عادةً عبر محركات البحث وشبكات التواصل الاجتماعي. بالتالي، لكي تكون ظاهراً وتكتسب الوعي بين الجمهور، يجب على المسوقين أن يكونوا على دراية بأحدث الاختيارات والخيارات الاتصالية المتاحة عبر المنصات الرقمية التي يستخدمها الجمهور للتفاعل عبر الإنترنت.</a:t>
            </a:r>
          </a:p>
          <a:p>
            <a:pPr algn="just" rtl="1">
              <a:lnSpc>
                <a:spcPct val="150000"/>
              </a:lnSpc>
            </a:pPr>
            <a:r>
              <a:rPr lang="ar-EG" sz="2400" dirty="0">
                <a:cs typeface="+mj-cs"/>
              </a:rPr>
              <a:t>وبما أن معظم الناس يتواصلون ويتفاعلون عبر المنصات الرقمية، فإنه من المهم للمسوقين اختيار تكتيكات التسويق الرقمي التي تناسب هذه المنصات وتستهدف الجمهور بفعالية. </a:t>
            </a:r>
          </a:p>
        </p:txBody>
      </p:sp>
      <p:sp>
        <p:nvSpPr>
          <p:cNvPr id="3" name="TextBox 2">
            <a:extLst>
              <a:ext uri="{FF2B5EF4-FFF2-40B4-BE49-F238E27FC236}">
                <a16:creationId xmlns:a16="http://schemas.microsoft.com/office/drawing/2014/main" id="{D20932DA-CA33-375F-E3BC-F160BBD591E7}"/>
              </a:ext>
            </a:extLst>
          </p:cNvPr>
          <p:cNvSpPr txBox="1"/>
          <p:nvPr/>
        </p:nvSpPr>
        <p:spPr>
          <a:xfrm>
            <a:off x="4491180" y="6112007"/>
            <a:ext cx="2786912" cy="646331"/>
          </a:xfrm>
          <a:prstGeom prst="rect">
            <a:avLst/>
          </a:prstGeom>
          <a:noFill/>
        </p:spPr>
        <p:txBody>
          <a:bodyPr wrap="square">
            <a:spAutoFit/>
          </a:bodyPr>
          <a:lstStyle/>
          <a:p>
            <a:r>
              <a:rPr lang="en-US" dirty="0">
                <a:hlinkClick r:id="rId3"/>
              </a:rPr>
              <a:t>https://midocean.edu.km</a:t>
            </a:r>
            <a:endParaRPr lang="en-US" dirty="0"/>
          </a:p>
          <a:p>
            <a:endParaRPr lang="en-US" dirty="0"/>
          </a:p>
        </p:txBody>
      </p:sp>
    </p:spTree>
    <p:extLst>
      <p:ext uri="{BB962C8B-B14F-4D97-AF65-F5344CB8AC3E}">
        <p14:creationId xmlns:p14="http://schemas.microsoft.com/office/powerpoint/2010/main" val="2137145140"/>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249A55-9A4B-41AD-401A-62E9AA229D5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94DA600-713B-A35E-8BA2-99BB1540503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BC15DA4-F128-B7BB-4783-68A9C41789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FE98AFFA-B5C6-44AC-BB48-009E16E7D40B}"/>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C842F9EF-2E4B-6AC5-6393-1A55400FDDCC}"/>
              </a:ext>
            </a:extLst>
          </p:cNvPr>
          <p:cNvSpPr txBox="1"/>
          <p:nvPr/>
        </p:nvSpPr>
        <p:spPr>
          <a:xfrm>
            <a:off x="180430" y="1527234"/>
            <a:ext cx="11757569" cy="5019131"/>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400" b="1" dirty="0">
                <a:solidFill>
                  <a:srgbClr val="7030A0"/>
                </a:solidFill>
                <a:latin typeface="Tajawal ExtraBold" panose="00000800000000000000" pitchFamily="2" charset="-78"/>
                <a:cs typeface="+mj-cs"/>
              </a:rPr>
              <a:t> </a:t>
            </a:r>
            <a:r>
              <a:rPr lang="ar-EG" sz="2400" b="1" dirty="0">
                <a:solidFill>
                  <a:srgbClr val="7030A0"/>
                </a:solidFill>
              </a:rPr>
              <a:t>المنصات الرقمية (</a:t>
            </a:r>
            <a:r>
              <a:rPr lang="en-US" sz="2400" b="1" dirty="0">
                <a:solidFill>
                  <a:srgbClr val="7030A0"/>
                </a:solidFill>
              </a:rPr>
              <a:t>Digital Platforms</a:t>
            </a:r>
            <a:r>
              <a:rPr lang="ar-EG" sz="2400" b="1" dirty="0">
                <a:solidFill>
                  <a:srgbClr val="7030A0"/>
                </a:solidFill>
              </a:rPr>
              <a:t>). </a:t>
            </a:r>
          </a:p>
          <a:p>
            <a:pPr algn="just" rtl="1">
              <a:lnSpc>
                <a:spcPct val="150000"/>
              </a:lnSpc>
            </a:pPr>
            <a:r>
              <a:rPr lang="ar-EG" sz="2400" dirty="0">
                <a:cs typeface="+mj-cs"/>
              </a:rPr>
              <a:t>اختصار </a:t>
            </a:r>
            <a:r>
              <a:rPr lang="en-US" sz="2400" dirty="0">
                <a:cs typeface="+mj-cs"/>
              </a:rPr>
              <a:t>FAMGA</a:t>
            </a:r>
            <a:r>
              <a:rPr lang="ar-EG" sz="2400" dirty="0">
                <a:cs typeface="+mj-cs"/>
              </a:rPr>
              <a:t> يشير إلى مجموعة من الشركات التكنولوجية الكبيرة والناجحة في صناعة التكنولوجيا والإنترنت. وتتكون هذه المجموعة من الشركات الخمسة التالية:</a:t>
            </a:r>
          </a:p>
          <a:p>
            <a:pPr algn="just" rtl="1">
              <a:lnSpc>
                <a:spcPct val="150000"/>
              </a:lnSpc>
            </a:pPr>
            <a:r>
              <a:rPr lang="en-US" sz="2400" b="1" dirty="0">
                <a:solidFill>
                  <a:schemeClr val="accent4">
                    <a:lumMod val="75000"/>
                  </a:schemeClr>
                </a:solidFill>
                <a:cs typeface="+mj-cs"/>
              </a:rPr>
              <a:t>Facebook</a:t>
            </a:r>
            <a:r>
              <a:rPr lang="en-US" sz="2400" dirty="0">
                <a:cs typeface="+mj-cs"/>
              </a:rPr>
              <a:t> </a:t>
            </a:r>
            <a:r>
              <a:rPr lang="ar-EG" sz="2400" dirty="0">
                <a:cs typeface="+mj-cs"/>
              </a:rPr>
              <a:t>: شركة وسائل التواصل الاجتماعي الشهيرة.</a:t>
            </a:r>
          </a:p>
          <a:p>
            <a:pPr algn="just" rtl="1">
              <a:lnSpc>
                <a:spcPct val="150000"/>
              </a:lnSpc>
            </a:pPr>
            <a:r>
              <a:rPr lang="ar-EG" sz="2400" dirty="0">
                <a:cs typeface="+mj-cs"/>
              </a:rPr>
              <a:t> </a:t>
            </a:r>
            <a:r>
              <a:rPr lang="en-US" sz="2400" b="1" dirty="0">
                <a:solidFill>
                  <a:schemeClr val="accent4">
                    <a:lumMod val="75000"/>
                  </a:schemeClr>
                </a:solidFill>
                <a:cs typeface="+mj-cs"/>
              </a:rPr>
              <a:t>Apple</a:t>
            </a:r>
            <a:r>
              <a:rPr lang="ar-EG" sz="2400" dirty="0">
                <a:cs typeface="+mj-cs"/>
              </a:rPr>
              <a:t>: شركة تكنولوجية تعمل في مجال الأجهزة الذكية والبرمجيات.</a:t>
            </a:r>
          </a:p>
          <a:p>
            <a:pPr algn="just" rtl="1">
              <a:lnSpc>
                <a:spcPct val="150000"/>
              </a:lnSpc>
            </a:pPr>
            <a:r>
              <a:rPr lang="en-US" sz="2400" b="1" dirty="0">
                <a:solidFill>
                  <a:schemeClr val="accent4">
                    <a:lumMod val="75000"/>
                  </a:schemeClr>
                </a:solidFill>
                <a:cs typeface="+mj-cs"/>
              </a:rPr>
              <a:t>Microsoft</a:t>
            </a:r>
            <a:r>
              <a:rPr lang="en-US" sz="2400" dirty="0">
                <a:cs typeface="+mj-cs"/>
              </a:rPr>
              <a:t> </a:t>
            </a:r>
            <a:r>
              <a:rPr lang="ar-EG" sz="2400" dirty="0">
                <a:cs typeface="+mj-cs"/>
              </a:rPr>
              <a:t>: شركة تكنولوجية تختص بتطوير البرمجيات وخدمات الحوسبة السحابية.</a:t>
            </a:r>
          </a:p>
          <a:p>
            <a:pPr algn="just" rtl="1">
              <a:lnSpc>
                <a:spcPct val="150000"/>
              </a:lnSpc>
            </a:pPr>
            <a:r>
              <a:rPr lang="en-US" sz="2400" b="1" dirty="0">
                <a:solidFill>
                  <a:schemeClr val="accent4">
                    <a:lumMod val="75000"/>
                  </a:schemeClr>
                </a:solidFill>
                <a:cs typeface="+mj-cs"/>
              </a:rPr>
              <a:t>Google</a:t>
            </a:r>
            <a:r>
              <a:rPr lang="en-US" sz="2400" dirty="0">
                <a:cs typeface="+mj-cs"/>
              </a:rPr>
              <a:t> </a:t>
            </a:r>
            <a:r>
              <a:rPr lang="ar-EG" sz="2400" dirty="0">
                <a:cs typeface="+mj-cs"/>
              </a:rPr>
              <a:t>: شركة تكنولوجية رائدة في مجال محركات البحث والإعلانات الرقمية وخدمات الإنترنت المتنوعة.</a:t>
            </a:r>
          </a:p>
          <a:p>
            <a:pPr algn="just" rtl="1">
              <a:lnSpc>
                <a:spcPct val="150000"/>
              </a:lnSpc>
            </a:pPr>
            <a:r>
              <a:rPr lang="en-US" sz="2400" b="1" dirty="0">
                <a:solidFill>
                  <a:schemeClr val="accent4">
                    <a:lumMod val="75000"/>
                  </a:schemeClr>
                </a:solidFill>
                <a:cs typeface="+mj-cs"/>
              </a:rPr>
              <a:t>Amazon</a:t>
            </a:r>
            <a:r>
              <a:rPr lang="en-US" sz="2400" dirty="0">
                <a:cs typeface="+mj-cs"/>
              </a:rPr>
              <a:t> </a:t>
            </a:r>
            <a:r>
              <a:rPr lang="ar-EG" sz="2400" dirty="0">
                <a:cs typeface="+mj-cs"/>
              </a:rPr>
              <a:t>: شركة التجارة الإلكترونية العملاقة التي توفر منصة للتجارة الإلكترونية وخدمات السحابة والترفيه الرقمي.</a:t>
            </a:r>
          </a:p>
          <a:p>
            <a:pPr algn="just" rtl="1">
              <a:lnSpc>
                <a:spcPct val="150000"/>
              </a:lnSpc>
            </a:pPr>
            <a:r>
              <a:rPr lang="ar-EG" sz="2400" dirty="0">
                <a:cs typeface="+mj-cs"/>
              </a:rPr>
              <a:t>استخدام اختصار</a:t>
            </a:r>
            <a:r>
              <a:rPr lang="en-US" sz="2400" dirty="0">
                <a:cs typeface="+mj-cs"/>
              </a:rPr>
              <a:t>FAMGA </a:t>
            </a:r>
            <a:r>
              <a:rPr lang="ar-EG" sz="2400" dirty="0">
                <a:cs typeface="+mj-cs"/>
              </a:rPr>
              <a:t> يساعد في التعبير عن هذه الشركات الرائدة والمؤثرة في صناعة التكنولوجيا والتسويق الرقمي.</a:t>
            </a:r>
          </a:p>
        </p:txBody>
      </p:sp>
    </p:spTree>
    <p:extLst>
      <p:ext uri="{BB962C8B-B14F-4D97-AF65-F5344CB8AC3E}">
        <p14:creationId xmlns:p14="http://schemas.microsoft.com/office/powerpoint/2010/main" val="928479856"/>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502AFC-6387-99EB-9CC0-8712C1E385C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D8FD2D0-8E7A-3EFF-84BA-4D0A5454569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527802D-53FA-26C1-ED69-9B40F6510C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F81CC515-55A9-E6B5-8E85-2EF53193F340}"/>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8F0B077D-70E7-D138-F903-ABBE908B6846}"/>
              </a:ext>
            </a:extLst>
          </p:cNvPr>
          <p:cNvSpPr txBox="1"/>
          <p:nvPr/>
        </p:nvSpPr>
        <p:spPr>
          <a:xfrm>
            <a:off x="520701" y="1527234"/>
            <a:ext cx="11150600" cy="334995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400" b="1" dirty="0">
                <a:solidFill>
                  <a:srgbClr val="7030A0"/>
                </a:solidFill>
                <a:latin typeface="Tajawal ExtraBold" panose="00000800000000000000" pitchFamily="2" charset="-78"/>
                <a:cs typeface="+mj-cs"/>
              </a:rPr>
              <a:t>الوسائط الرقمية (</a:t>
            </a:r>
            <a:r>
              <a:rPr lang="en-US" sz="2400" b="1" dirty="0">
                <a:solidFill>
                  <a:srgbClr val="7030A0"/>
                </a:solidFill>
              </a:rPr>
              <a:t>Digital Media</a:t>
            </a:r>
            <a:r>
              <a:rPr lang="ar-EG" sz="2400" b="1" dirty="0">
                <a:solidFill>
                  <a:srgbClr val="7030A0"/>
                </a:solidFill>
                <a:latin typeface="Tajawal ExtraBold" panose="00000800000000000000" pitchFamily="2" charset="-78"/>
                <a:cs typeface="+mj-cs"/>
              </a:rPr>
              <a:t>).</a:t>
            </a:r>
          </a:p>
          <a:p>
            <a:pPr algn="just" rtl="1">
              <a:lnSpc>
                <a:spcPct val="150000"/>
              </a:lnSpc>
            </a:pPr>
            <a:r>
              <a:rPr lang="ar-EG" sz="2400" dirty="0">
                <a:cs typeface="+mj-cs"/>
              </a:rPr>
              <a:t>تحديد أولوية استخدام قنوات الاتصال المختلفة للوصول إلى الجماهير/العملاء والتفاعل معها، بما في ذلك الإعلانات، البريد الإلكتروني والرسائل، محركات البحث وشبكات التواصل الاجتماعي.</a:t>
            </a:r>
          </a:p>
          <a:p>
            <a:pPr algn="just" rtl="1">
              <a:lnSpc>
                <a:spcPct val="150000"/>
              </a:lnSpc>
            </a:pPr>
            <a:r>
              <a:rPr lang="ar-EG" sz="2400" dirty="0">
                <a:cs typeface="+mj-cs"/>
              </a:rPr>
              <a:t>ويمكن تعريف الوسائط الرقمية بأنها وسائل الاتصال والخدمات التفاعلية التي تعتمد على المحتوى الرقمي والتي يمكن الوصول إليها من خلال منصات وأجهزة تكنولوجية مختلفة بما في ذلك الإنترنت والهواتف المحمولة وأجهزة الكمبيوتر والتلفزيون الذكي.</a:t>
            </a:r>
          </a:p>
        </p:txBody>
      </p:sp>
      <p:sp>
        <p:nvSpPr>
          <p:cNvPr id="3" name="TextBox 2">
            <a:extLst>
              <a:ext uri="{FF2B5EF4-FFF2-40B4-BE49-F238E27FC236}">
                <a16:creationId xmlns:a16="http://schemas.microsoft.com/office/drawing/2014/main" id="{2684FD54-A1B4-5C90-6D4E-C18E22815019}"/>
              </a:ext>
            </a:extLst>
          </p:cNvPr>
          <p:cNvSpPr txBox="1"/>
          <p:nvPr/>
        </p:nvSpPr>
        <p:spPr>
          <a:xfrm>
            <a:off x="4491180" y="6112007"/>
            <a:ext cx="2786912" cy="646331"/>
          </a:xfrm>
          <a:prstGeom prst="rect">
            <a:avLst/>
          </a:prstGeom>
          <a:noFill/>
        </p:spPr>
        <p:txBody>
          <a:bodyPr wrap="square">
            <a:spAutoFit/>
          </a:bodyPr>
          <a:lstStyle/>
          <a:p>
            <a:r>
              <a:rPr lang="en-US" dirty="0">
                <a:hlinkClick r:id="rId3"/>
              </a:rPr>
              <a:t>https://midocean.edu.km</a:t>
            </a:r>
            <a:endParaRPr lang="en-US" dirty="0"/>
          </a:p>
          <a:p>
            <a:endParaRPr lang="en-US" dirty="0"/>
          </a:p>
        </p:txBody>
      </p:sp>
    </p:spTree>
    <p:extLst>
      <p:ext uri="{BB962C8B-B14F-4D97-AF65-F5344CB8AC3E}">
        <p14:creationId xmlns:p14="http://schemas.microsoft.com/office/powerpoint/2010/main" val="1490393460"/>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1DA220-5A79-E45D-6EE1-A764F09496D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A52BADC-9ADA-C662-52C6-8ED5BA1834A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29688C7-63A0-E432-81E8-E4FFCEF317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F89465C0-DEBE-9A76-492A-F4C258A076E8}"/>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EF50A933-61CA-8709-C4FA-0146F847CCA7}"/>
              </a:ext>
            </a:extLst>
          </p:cNvPr>
          <p:cNvSpPr txBox="1"/>
          <p:nvPr/>
        </p:nvSpPr>
        <p:spPr>
          <a:xfrm>
            <a:off x="520701" y="1527234"/>
            <a:ext cx="11150600"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400" b="1" dirty="0">
                <a:solidFill>
                  <a:srgbClr val="7030A0"/>
                </a:solidFill>
                <a:latin typeface="Tajawal ExtraBold" panose="00000800000000000000" pitchFamily="2" charset="-78"/>
                <a:cs typeface="+mj-cs"/>
              </a:rPr>
              <a:t>أنواع الوسائط الرقمية (</a:t>
            </a:r>
            <a:r>
              <a:rPr lang="en-US" sz="2400" b="1" dirty="0">
                <a:solidFill>
                  <a:srgbClr val="7030A0"/>
                </a:solidFill>
              </a:rPr>
              <a:t>Digital Media</a:t>
            </a:r>
            <a:r>
              <a:rPr lang="ar-EG" sz="2400" b="1" dirty="0">
                <a:solidFill>
                  <a:srgbClr val="7030A0"/>
                </a:solidFill>
                <a:latin typeface="Tajawal ExtraBold" panose="00000800000000000000" pitchFamily="2" charset="-78"/>
                <a:cs typeface="+mj-cs"/>
              </a:rPr>
              <a:t>).</a:t>
            </a:r>
          </a:p>
          <a:p>
            <a:pPr algn="just" rtl="1">
              <a:lnSpc>
                <a:spcPct val="150000"/>
              </a:lnSpc>
            </a:pPr>
            <a:r>
              <a:rPr lang="ar-EG" sz="2400" b="1" dirty="0">
                <a:cs typeface="+mj-cs"/>
              </a:rPr>
              <a:t>أولاً: الوسائط المدفوعة </a:t>
            </a:r>
            <a:r>
              <a:rPr lang="en-US" sz="2400" b="1" dirty="0">
                <a:cs typeface="+mj-cs"/>
              </a:rPr>
              <a:t>Paid media</a:t>
            </a:r>
            <a:endParaRPr lang="ar-EG" sz="2400" b="1" dirty="0">
              <a:cs typeface="+mj-cs"/>
            </a:endParaRPr>
          </a:p>
          <a:p>
            <a:pPr algn="just" rtl="1">
              <a:lnSpc>
                <a:spcPct val="150000"/>
              </a:lnSpc>
            </a:pPr>
            <a:r>
              <a:rPr lang="ar-EG" sz="2400" dirty="0">
                <a:cs typeface="+mj-cs"/>
              </a:rPr>
              <a:t>هي الوسائط التي يتم شراؤها وتستثمر فيها الشركة للحصول على زوار لموقعها الإلكتروني أو منصاتها المختلفة، والوصول إلى الجمهور، أو تحقيق التحويلات من خلال البحث، وشبكات الإعلانات. </a:t>
            </a:r>
          </a:p>
          <a:p>
            <a:pPr algn="just" rtl="1">
              <a:lnSpc>
                <a:spcPct val="150000"/>
              </a:lnSpc>
            </a:pPr>
            <a:r>
              <a:rPr lang="ar-EG" sz="2400" dirty="0">
                <a:cs typeface="+mj-cs"/>
              </a:rPr>
              <a:t>الوسائط المدفوعة تشير إلى الجهود التسويقية التي </a:t>
            </a:r>
            <a:r>
              <a:rPr lang="ar-EG" sz="2400" u="sng" dirty="0">
                <a:cs typeface="+mj-cs"/>
              </a:rPr>
              <a:t>تتضمن دفع مبالغ مالية مباشرة</a:t>
            </a:r>
            <a:r>
              <a:rPr lang="ar-EG" sz="2400" dirty="0">
                <a:cs typeface="+mj-cs"/>
              </a:rPr>
              <a:t> للحصول على خدمات إعلانية أو توزيع المحتوى على منصات رقمية. تشمل الوسائط المدفوعة الإعلانات التي تعرض على المواقع الإلكترونية والشبكات الإعلانية، والدفع مقابل النقرة على الإعلان.</a:t>
            </a:r>
          </a:p>
          <a:p>
            <a:pPr algn="just" rtl="1">
              <a:lnSpc>
                <a:spcPct val="150000"/>
              </a:lnSpc>
            </a:pPr>
            <a:r>
              <a:rPr lang="ar-EG" sz="2400" dirty="0">
                <a:cs typeface="+mj-cs"/>
              </a:rPr>
              <a:t> هذه الوسائط تعتمد على الدفع المالي المباشر لتحقيق النتائج المرغوبة، مثل زيادة الوعي بالعلامة التجارية وزيادة حركة المرور وتوليد المبيعات.</a:t>
            </a:r>
          </a:p>
        </p:txBody>
      </p:sp>
      <p:sp>
        <p:nvSpPr>
          <p:cNvPr id="3" name="TextBox 2">
            <a:extLst>
              <a:ext uri="{FF2B5EF4-FFF2-40B4-BE49-F238E27FC236}">
                <a16:creationId xmlns:a16="http://schemas.microsoft.com/office/drawing/2014/main" id="{6FA69DD4-1096-5503-25CE-E401CD755E66}"/>
              </a:ext>
            </a:extLst>
          </p:cNvPr>
          <p:cNvSpPr txBox="1"/>
          <p:nvPr/>
        </p:nvSpPr>
        <p:spPr>
          <a:xfrm>
            <a:off x="4409900" y="6534834"/>
            <a:ext cx="2786912" cy="646331"/>
          </a:xfrm>
          <a:prstGeom prst="rect">
            <a:avLst/>
          </a:prstGeom>
          <a:noFill/>
        </p:spPr>
        <p:txBody>
          <a:bodyPr wrap="square">
            <a:spAutoFit/>
          </a:bodyPr>
          <a:lstStyle/>
          <a:p>
            <a:r>
              <a:rPr lang="en-US" dirty="0">
                <a:hlinkClick r:id="rId3"/>
              </a:rPr>
              <a:t>https://midocean.edu.km</a:t>
            </a:r>
            <a:endParaRPr lang="en-US" dirty="0"/>
          </a:p>
          <a:p>
            <a:endParaRPr lang="en-US" dirty="0"/>
          </a:p>
        </p:txBody>
      </p:sp>
    </p:spTree>
    <p:extLst>
      <p:ext uri="{BB962C8B-B14F-4D97-AF65-F5344CB8AC3E}">
        <p14:creationId xmlns:p14="http://schemas.microsoft.com/office/powerpoint/2010/main" val="680350296"/>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75333C-B6EF-8420-5D82-E6FF5ABAA35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DD29D01-3E71-F00C-B331-1EEF2888C8F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DB3690F-0377-59BC-5184-49DDD9205B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631C5E3A-FD68-73D5-D97E-D615EF46F830}"/>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46430EF0-7621-D23A-9455-74257E9A95C0}"/>
              </a:ext>
            </a:extLst>
          </p:cNvPr>
          <p:cNvSpPr txBox="1"/>
          <p:nvPr/>
        </p:nvSpPr>
        <p:spPr>
          <a:xfrm>
            <a:off x="520701" y="1527234"/>
            <a:ext cx="11150600"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400" b="1" dirty="0">
                <a:solidFill>
                  <a:srgbClr val="7030A0"/>
                </a:solidFill>
                <a:latin typeface="Tajawal ExtraBold" panose="00000800000000000000" pitchFamily="2" charset="-78"/>
                <a:cs typeface="+mj-cs"/>
              </a:rPr>
              <a:t>أنواع الوسائط الرقمية (</a:t>
            </a:r>
            <a:r>
              <a:rPr lang="en-US" sz="2400" b="1" dirty="0">
                <a:solidFill>
                  <a:srgbClr val="7030A0"/>
                </a:solidFill>
              </a:rPr>
              <a:t>Digital Media</a:t>
            </a:r>
            <a:r>
              <a:rPr lang="ar-EG" sz="2400" b="1" dirty="0">
                <a:solidFill>
                  <a:srgbClr val="7030A0"/>
                </a:solidFill>
                <a:latin typeface="Tajawal ExtraBold" panose="00000800000000000000" pitchFamily="2" charset="-78"/>
                <a:cs typeface="+mj-cs"/>
              </a:rPr>
              <a:t>).</a:t>
            </a:r>
          </a:p>
          <a:p>
            <a:pPr algn="just" rtl="1">
              <a:lnSpc>
                <a:spcPct val="150000"/>
              </a:lnSpc>
            </a:pPr>
            <a:r>
              <a:rPr lang="ar-EG" sz="2400" b="1" dirty="0">
                <a:cs typeface="+mj-cs"/>
              </a:rPr>
              <a:t>ثانياً: الوسائط المملوكة للشركة </a:t>
            </a:r>
            <a:r>
              <a:rPr lang="en-US" sz="2400" b="1" dirty="0">
                <a:cs typeface="+mj-cs"/>
              </a:rPr>
              <a:t>Owned media</a:t>
            </a:r>
          </a:p>
          <a:p>
            <a:pPr algn="just" rtl="1">
              <a:lnSpc>
                <a:spcPct val="150000"/>
              </a:lnSpc>
            </a:pPr>
            <a:r>
              <a:rPr lang="ar-EG" sz="2400" dirty="0">
                <a:cs typeface="+mj-cs"/>
              </a:rPr>
              <a:t>تعرف بأنها أدوات تسويقية </a:t>
            </a:r>
            <a:r>
              <a:rPr lang="ar-EG" sz="2400" u="sng" dirty="0">
                <a:cs typeface="+mj-cs"/>
              </a:rPr>
              <a:t>تمتلكها الشركة بشكل كامل</a:t>
            </a:r>
            <a:r>
              <a:rPr lang="ar-EG" sz="2400" dirty="0">
                <a:cs typeface="+mj-cs"/>
              </a:rPr>
              <a:t>، وتمكنها من التواصل المباشر مع الجمهور المستهدف، وتتحكم فيها الشركة نفسها. ويشمل ذلك موقع الويب الخاص بالشركة، والمدونات، وقائمة البريد الإلكتروني، والتواجد على وسائل التواصل الاجتماعي.</a:t>
            </a:r>
          </a:p>
          <a:p>
            <a:pPr algn="just" rtl="1">
              <a:lnSpc>
                <a:spcPct val="150000"/>
              </a:lnSpc>
            </a:pPr>
            <a:r>
              <a:rPr lang="ar-EG" sz="2400" dirty="0">
                <a:cs typeface="+mj-cs"/>
              </a:rPr>
              <a:t>ويمكن تقسيم الوسائط المملوكة للشركة إلى نوعين:</a:t>
            </a:r>
          </a:p>
          <a:p>
            <a:pPr marL="342900" indent="-342900" algn="just" rtl="1">
              <a:lnSpc>
                <a:spcPct val="150000"/>
              </a:lnSpc>
              <a:buFont typeface="Arial" panose="020B0604020202020204" pitchFamily="34" charset="0"/>
              <a:buChar char="•"/>
            </a:pPr>
            <a:r>
              <a:rPr lang="ar-EG" sz="2400" dirty="0">
                <a:cs typeface="+mj-cs"/>
              </a:rPr>
              <a:t>وسائط مملوكة عبر الإنترنت. ويشمل ذلك مواقع الويب الخاصة بالشركة، والمدونات، وقائمة البريد الإلكتروني، وتطبيقات الجوال، والوجود الاجتماعي على منصات مثل </a:t>
            </a:r>
            <a:r>
              <a:rPr lang="en-US" sz="2400" dirty="0">
                <a:cs typeface="+mj-cs"/>
              </a:rPr>
              <a:t>Facebook</a:t>
            </a:r>
            <a:r>
              <a:rPr lang="ar-EG" sz="2400" dirty="0">
                <a:cs typeface="+mj-cs"/>
              </a:rPr>
              <a:t>، </a:t>
            </a:r>
            <a:r>
              <a:rPr lang="en-US" sz="2400" dirty="0">
                <a:cs typeface="+mj-cs"/>
              </a:rPr>
              <a:t>Instagram</a:t>
            </a:r>
            <a:r>
              <a:rPr lang="ar-EG" sz="2400" dirty="0">
                <a:cs typeface="+mj-cs"/>
              </a:rPr>
              <a:t>، </a:t>
            </a:r>
            <a:r>
              <a:rPr lang="en-US" sz="2400" dirty="0">
                <a:cs typeface="+mj-cs"/>
              </a:rPr>
              <a:t>LinkedIn</a:t>
            </a:r>
            <a:r>
              <a:rPr lang="ar-EG" sz="2400" dirty="0">
                <a:cs typeface="+mj-cs"/>
              </a:rPr>
              <a:t>، </a:t>
            </a:r>
            <a:r>
              <a:rPr lang="en-US" sz="2400" dirty="0">
                <a:cs typeface="+mj-cs"/>
              </a:rPr>
              <a:t>X</a:t>
            </a:r>
            <a:r>
              <a:rPr lang="ar-EG" sz="2400" dirty="0">
                <a:cs typeface="+mj-cs"/>
              </a:rPr>
              <a:t>. </a:t>
            </a:r>
          </a:p>
          <a:p>
            <a:pPr marL="342900" indent="-342900" algn="just" rtl="1">
              <a:lnSpc>
                <a:spcPct val="150000"/>
              </a:lnSpc>
              <a:buFont typeface="Arial" panose="020B0604020202020204" pitchFamily="34" charset="0"/>
              <a:buChar char="•"/>
            </a:pPr>
            <a:r>
              <a:rPr lang="ar-EG" sz="2400" dirty="0">
                <a:cs typeface="+mj-cs"/>
              </a:rPr>
              <a:t>الوسائط المملوكة غير المتصلة بالإنترنت. مثل الكتيبات والإعلانات المطبوعة أو متاجر التجزئة. </a:t>
            </a:r>
          </a:p>
        </p:txBody>
      </p:sp>
    </p:spTree>
    <p:extLst>
      <p:ext uri="{BB962C8B-B14F-4D97-AF65-F5344CB8AC3E}">
        <p14:creationId xmlns:p14="http://schemas.microsoft.com/office/powerpoint/2010/main" val="1099217420"/>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297B2E-1DA9-F0D2-0F39-F9D0286E4E9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6E97697-CE07-D46E-CFAA-7950F690004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43D39A9-9B30-0B6F-6D18-DAC3388196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B0ABAB02-4CD9-795B-8F7E-BAD35C9F4253}"/>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CAE80ECD-6DE5-50DE-4546-0FE3A7DF40BD}"/>
              </a:ext>
            </a:extLst>
          </p:cNvPr>
          <p:cNvSpPr txBox="1"/>
          <p:nvPr/>
        </p:nvSpPr>
        <p:spPr>
          <a:xfrm>
            <a:off x="520701" y="1527234"/>
            <a:ext cx="11150600" cy="399628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400" b="1" dirty="0">
                <a:solidFill>
                  <a:srgbClr val="7030A0"/>
                </a:solidFill>
                <a:latin typeface="Tajawal ExtraBold" panose="00000800000000000000" pitchFamily="2" charset="-78"/>
                <a:cs typeface="+mj-cs"/>
              </a:rPr>
              <a:t>أنواع الوسائط الرقمية (</a:t>
            </a:r>
            <a:r>
              <a:rPr lang="en-US" sz="2400" b="1" dirty="0">
                <a:solidFill>
                  <a:srgbClr val="7030A0"/>
                </a:solidFill>
              </a:rPr>
              <a:t>Digital Media</a:t>
            </a:r>
            <a:r>
              <a:rPr lang="ar-EG" sz="2400" b="1" dirty="0">
                <a:solidFill>
                  <a:srgbClr val="7030A0"/>
                </a:solidFill>
                <a:latin typeface="Tajawal ExtraBold" panose="00000800000000000000" pitchFamily="2" charset="-78"/>
                <a:cs typeface="+mj-cs"/>
              </a:rPr>
              <a:t>).</a:t>
            </a:r>
          </a:p>
          <a:p>
            <a:pPr algn="just" rtl="1">
              <a:lnSpc>
                <a:spcPct val="150000"/>
              </a:lnSpc>
            </a:pPr>
            <a:r>
              <a:rPr lang="ar-EG" sz="2400" b="1" dirty="0">
                <a:cs typeface="+mj-cs"/>
              </a:rPr>
              <a:t>ثالثاً: الوسائط المكتسبة </a:t>
            </a:r>
            <a:r>
              <a:rPr lang="en-US" sz="2400" b="1" dirty="0">
                <a:cs typeface="+mj-cs"/>
              </a:rPr>
              <a:t>Earned media</a:t>
            </a:r>
          </a:p>
          <a:p>
            <a:pPr algn="just" rtl="1">
              <a:lnSpc>
                <a:spcPct val="150000"/>
              </a:lnSpc>
            </a:pPr>
            <a:r>
              <a:rPr lang="ar-EG" sz="2400" dirty="0">
                <a:cs typeface="+mj-cs"/>
              </a:rPr>
              <a:t>تشير إلى الوسائط التي يتم الوصول إليها عن طريق المحتوى التحريري، التعليقات، والمشاركة سواء عبر الإنترنت أو في العالم الحقيقي.</a:t>
            </a:r>
          </a:p>
          <a:p>
            <a:pPr algn="just" rtl="1">
              <a:lnSpc>
                <a:spcPct val="150000"/>
              </a:lnSpc>
            </a:pPr>
            <a:r>
              <a:rPr lang="ar-EG" sz="2400" dirty="0">
                <a:cs typeface="+mj-cs"/>
              </a:rPr>
              <a:t>تعتمد الوسائط المكتسبة على تفاعل الجمهور ومشاركتهم للمحتوى الذي يتم إنتاجه من قبل الشركة. ويشمل ذلك التعليقات والمشاركات التي يتم نشرها على وسائل التواصل الاجتماعي، والمشاركة في المجتمعات والمنتديات عبر الإنترنت، والمحادثات الشفهية في العالم الحقيقي.</a:t>
            </a:r>
          </a:p>
        </p:txBody>
      </p:sp>
      <p:sp>
        <p:nvSpPr>
          <p:cNvPr id="3" name="TextBox 2">
            <a:extLst>
              <a:ext uri="{FF2B5EF4-FFF2-40B4-BE49-F238E27FC236}">
                <a16:creationId xmlns:a16="http://schemas.microsoft.com/office/drawing/2014/main" id="{52632306-20E9-E657-7276-A4926A9F7D3A}"/>
              </a:ext>
            </a:extLst>
          </p:cNvPr>
          <p:cNvSpPr txBox="1"/>
          <p:nvPr/>
        </p:nvSpPr>
        <p:spPr>
          <a:xfrm>
            <a:off x="4491180" y="6112007"/>
            <a:ext cx="2786912" cy="646331"/>
          </a:xfrm>
          <a:prstGeom prst="rect">
            <a:avLst/>
          </a:prstGeom>
          <a:noFill/>
        </p:spPr>
        <p:txBody>
          <a:bodyPr wrap="square">
            <a:spAutoFit/>
          </a:bodyPr>
          <a:lstStyle/>
          <a:p>
            <a:r>
              <a:rPr lang="en-US" dirty="0">
                <a:hlinkClick r:id="rId3"/>
              </a:rPr>
              <a:t>https://midocean.edu.km</a:t>
            </a:r>
            <a:endParaRPr lang="en-US" dirty="0"/>
          </a:p>
          <a:p>
            <a:endParaRPr lang="en-US" dirty="0"/>
          </a:p>
        </p:txBody>
      </p:sp>
    </p:spTree>
    <p:extLst>
      <p:ext uri="{BB962C8B-B14F-4D97-AF65-F5344CB8AC3E}">
        <p14:creationId xmlns:p14="http://schemas.microsoft.com/office/powerpoint/2010/main" val="3824776927"/>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10F74-F79F-6156-BF84-3A6E3982C72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62B269A-876B-91C7-DE1C-D36DC78AB6F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BEA0FA8-C725-D76F-790D-2A62AE52EF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6E012530-86F9-7B2B-142D-BB20982FE5B0}"/>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3D79FF74-8715-EEE5-F8FC-95FDF86C71E9}"/>
              </a:ext>
            </a:extLst>
          </p:cNvPr>
          <p:cNvSpPr txBox="1"/>
          <p:nvPr/>
        </p:nvSpPr>
        <p:spPr>
          <a:xfrm>
            <a:off x="520701" y="1527234"/>
            <a:ext cx="11150600"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400" b="1" dirty="0">
                <a:solidFill>
                  <a:srgbClr val="7030A0"/>
                </a:solidFill>
                <a:latin typeface="Tajawal ExtraBold" panose="00000800000000000000" pitchFamily="2" charset="-78"/>
                <a:cs typeface="+mj-cs"/>
              </a:rPr>
              <a:t>أنواع الوسائط الرقمية (</a:t>
            </a:r>
            <a:r>
              <a:rPr lang="en-US" sz="2400" b="1" dirty="0">
                <a:solidFill>
                  <a:srgbClr val="7030A0"/>
                </a:solidFill>
              </a:rPr>
              <a:t>Digital Media</a:t>
            </a:r>
            <a:r>
              <a:rPr lang="ar-EG" sz="2400" b="1" dirty="0">
                <a:solidFill>
                  <a:srgbClr val="7030A0"/>
                </a:solidFill>
                <a:latin typeface="Tajawal ExtraBold" panose="00000800000000000000" pitchFamily="2" charset="-78"/>
                <a:cs typeface="+mj-cs"/>
              </a:rPr>
              <a:t>).</a:t>
            </a:r>
          </a:p>
          <a:p>
            <a:pPr algn="just" rtl="1">
              <a:lnSpc>
                <a:spcPct val="150000"/>
              </a:lnSpc>
            </a:pPr>
            <a:r>
              <a:rPr lang="ar-EG" sz="2400" b="1" dirty="0">
                <a:cs typeface="+mj-cs"/>
              </a:rPr>
              <a:t>ثالثاً: الوسائط المكتسبة </a:t>
            </a:r>
            <a:r>
              <a:rPr lang="en-US" sz="2400" b="1" dirty="0">
                <a:cs typeface="+mj-cs"/>
              </a:rPr>
              <a:t>Earned media</a:t>
            </a:r>
          </a:p>
          <a:p>
            <a:pPr algn="just" rtl="1">
              <a:lnSpc>
                <a:spcPct val="150000"/>
              </a:lnSpc>
            </a:pPr>
            <a:r>
              <a:rPr lang="ar-EG" sz="2400" dirty="0">
                <a:cs typeface="+mj-cs"/>
              </a:rPr>
              <a:t>الوسائط المكتسبة تشير إلى الجهود التسويقية التي تؤدي إلى الحصول على تغطية إعلامية وانتشار من قبل جهات خارجية </a:t>
            </a:r>
            <a:r>
              <a:rPr lang="ar-EG" sz="2400" u="sng" dirty="0">
                <a:cs typeface="+mj-cs"/>
              </a:rPr>
              <a:t>دون الحاجة لدفع مبالغ مالية مباشرة</a:t>
            </a:r>
            <a:r>
              <a:rPr lang="ar-EG" sz="2400" dirty="0">
                <a:cs typeface="+mj-cs"/>
              </a:rPr>
              <a:t>. </a:t>
            </a:r>
          </a:p>
          <a:p>
            <a:pPr algn="just" rtl="1">
              <a:lnSpc>
                <a:spcPct val="150000"/>
              </a:lnSpc>
            </a:pPr>
            <a:r>
              <a:rPr lang="ar-EG" sz="2400" dirty="0">
                <a:cs typeface="+mj-cs"/>
              </a:rPr>
              <a:t>في الماضي، كانت الوسائط المكتسبة ترتبط بالعلاقات العامة والجهود المبذولة للوصول إلى الأشخاص المؤثرين لزيادة الوعي بالعلامة التجارية. وفي العصر الرقمي، أصبحت الوسائط المكتسبة تشمل أيضًا التفاعلات والانتشار عبر وسائط التواصل الاجتماعي والمجتمعات الرقمية الأخرى. فهي تشمل الحديث الشفهي</a:t>
            </a:r>
            <a:r>
              <a:rPr lang="en-US" sz="2400" dirty="0">
                <a:cs typeface="+mj-cs"/>
              </a:rPr>
              <a:t>WOM </a:t>
            </a:r>
            <a:r>
              <a:rPr lang="ar-EG" sz="2400" dirty="0">
                <a:cs typeface="+mj-cs"/>
              </a:rPr>
              <a:t>، والتفاعلات في الشبكات الاجتماعية، والمدونات، والمنتديات، وغيرها من المنصات التي يشارك فيها المستخدمون وينشرون المحتوى. </a:t>
            </a:r>
          </a:p>
        </p:txBody>
      </p:sp>
      <p:sp>
        <p:nvSpPr>
          <p:cNvPr id="3" name="TextBox 2">
            <a:extLst>
              <a:ext uri="{FF2B5EF4-FFF2-40B4-BE49-F238E27FC236}">
                <a16:creationId xmlns:a16="http://schemas.microsoft.com/office/drawing/2014/main" id="{7FC4204D-328E-D4DD-9808-54734AE5F680}"/>
              </a:ext>
            </a:extLst>
          </p:cNvPr>
          <p:cNvSpPr txBox="1"/>
          <p:nvPr/>
        </p:nvSpPr>
        <p:spPr>
          <a:xfrm>
            <a:off x="4491180" y="6464347"/>
            <a:ext cx="2786912" cy="646331"/>
          </a:xfrm>
          <a:prstGeom prst="rect">
            <a:avLst/>
          </a:prstGeom>
          <a:noFill/>
        </p:spPr>
        <p:txBody>
          <a:bodyPr wrap="square">
            <a:spAutoFit/>
          </a:bodyPr>
          <a:lstStyle/>
          <a:p>
            <a:r>
              <a:rPr lang="en-US" dirty="0">
                <a:hlinkClick r:id="rId3"/>
              </a:rPr>
              <a:t>https://midocean.edu.km</a:t>
            </a:r>
            <a:endParaRPr lang="en-US" dirty="0"/>
          </a:p>
          <a:p>
            <a:endParaRPr lang="en-US" dirty="0"/>
          </a:p>
        </p:txBody>
      </p:sp>
    </p:spTree>
    <p:extLst>
      <p:ext uri="{BB962C8B-B14F-4D97-AF65-F5344CB8AC3E}">
        <p14:creationId xmlns:p14="http://schemas.microsoft.com/office/powerpoint/2010/main" val="1240365534"/>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35E218-68CA-F066-8F4F-5AE47232559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47BFB18-B969-4EB7-D5D4-53535E519B7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92BBD66-58C8-3894-0CC1-9C342D075C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49B4502B-821E-D22E-3FF1-DA4FE9508BA5}"/>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97420726-B599-04AB-3D39-349870503E83}"/>
              </a:ext>
            </a:extLst>
          </p:cNvPr>
          <p:cNvSpPr txBox="1"/>
          <p:nvPr/>
        </p:nvSpPr>
        <p:spPr>
          <a:xfrm>
            <a:off x="520701" y="1527234"/>
            <a:ext cx="11150600" cy="510428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400" b="1" dirty="0">
                <a:solidFill>
                  <a:srgbClr val="7030A0"/>
                </a:solidFill>
                <a:latin typeface="Tajawal ExtraBold" panose="00000800000000000000" pitchFamily="2" charset="-78"/>
                <a:cs typeface="+mj-cs"/>
              </a:rPr>
              <a:t>قنوات الوسائط الرقمية (</a:t>
            </a:r>
            <a:r>
              <a:rPr lang="en-US" sz="2400" b="1" dirty="0">
                <a:solidFill>
                  <a:srgbClr val="7030A0"/>
                </a:solidFill>
              </a:rPr>
              <a:t>Digital Media</a:t>
            </a:r>
            <a:r>
              <a:rPr lang="ar-EG" sz="2400" b="1" dirty="0">
                <a:solidFill>
                  <a:srgbClr val="7030A0"/>
                </a:solidFill>
                <a:latin typeface="Tajawal ExtraBold" panose="00000800000000000000" pitchFamily="2" charset="-78"/>
                <a:cs typeface="+mj-cs"/>
              </a:rPr>
              <a:t>).</a:t>
            </a:r>
          </a:p>
          <a:p>
            <a:pPr algn="just" rtl="1">
              <a:lnSpc>
                <a:spcPct val="150000"/>
              </a:lnSpc>
            </a:pPr>
            <a:r>
              <a:rPr lang="ar-EG" sz="2400" dirty="0">
                <a:cs typeface="+mj-cs"/>
              </a:rPr>
              <a:t>قنوات وسائط الإعلام الرقمية هي المنصات والوسائل التي يتم استخدامها لنشر وتوزيع المحتوى الرقمي عبر الإنترنت. تشمل قنوات وسائط الإعلام الرقمية ما يلي:</a:t>
            </a:r>
          </a:p>
          <a:p>
            <a:pPr algn="just" rtl="1">
              <a:lnSpc>
                <a:spcPct val="150000"/>
              </a:lnSpc>
            </a:pPr>
            <a:r>
              <a:rPr lang="ar-EG" sz="2400" dirty="0">
                <a:cs typeface="+mj-cs"/>
              </a:rPr>
              <a:t>1- التسويق عبر محركات البحث.</a:t>
            </a:r>
          </a:p>
          <a:p>
            <a:pPr algn="just" rtl="1">
              <a:lnSpc>
                <a:spcPct val="150000"/>
              </a:lnSpc>
            </a:pPr>
            <a:r>
              <a:rPr lang="ar-EG" sz="2400" dirty="0">
                <a:cs typeface="+mj-cs"/>
              </a:rPr>
              <a:t>2- التسويق عبر وسائل التواصل الاجتماعي.</a:t>
            </a:r>
          </a:p>
          <a:p>
            <a:pPr algn="just" rtl="1">
              <a:lnSpc>
                <a:spcPct val="150000"/>
              </a:lnSpc>
            </a:pPr>
            <a:r>
              <a:rPr lang="ar-EG" sz="2400" dirty="0">
                <a:cs typeface="+mj-cs"/>
              </a:rPr>
              <a:t>3- الإعلانات العرضية </a:t>
            </a:r>
            <a:r>
              <a:rPr lang="en-US" sz="2400" dirty="0">
                <a:cs typeface="+mj-cs"/>
              </a:rPr>
              <a:t>Display advertising</a:t>
            </a:r>
            <a:r>
              <a:rPr lang="ar-EG" sz="2400" dirty="0">
                <a:cs typeface="+mj-cs"/>
              </a:rPr>
              <a:t>.</a:t>
            </a:r>
          </a:p>
          <a:p>
            <a:pPr algn="just" rtl="1">
              <a:lnSpc>
                <a:spcPct val="150000"/>
              </a:lnSpc>
            </a:pPr>
            <a:r>
              <a:rPr lang="ar-EG" sz="2400" dirty="0">
                <a:cs typeface="+mj-cs"/>
              </a:rPr>
              <a:t>4- العلاقات العامة الرقمية.</a:t>
            </a:r>
          </a:p>
          <a:p>
            <a:pPr algn="just" rtl="1">
              <a:lnSpc>
                <a:spcPct val="150000"/>
              </a:lnSpc>
            </a:pPr>
            <a:r>
              <a:rPr lang="ar-EG" sz="2400" dirty="0">
                <a:cs typeface="+mj-cs"/>
              </a:rPr>
              <a:t>5- الشراكات الرقمية.</a:t>
            </a:r>
          </a:p>
          <a:p>
            <a:pPr algn="just" rtl="1">
              <a:lnSpc>
                <a:spcPct val="150000"/>
              </a:lnSpc>
            </a:pPr>
            <a:r>
              <a:rPr lang="ar-EG" sz="2400" dirty="0">
                <a:cs typeface="+mj-cs"/>
              </a:rPr>
              <a:t>6- الرسائل الرقمية (عبر البريد الإلكتروني، النشرات الرقمية، وغيرها).</a:t>
            </a:r>
          </a:p>
        </p:txBody>
      </p:sp>
    </p:spTree>
    <p:extLst>
      <p:ext uri="{BB962C8B-B14F-4D97-AF65-F5344CB8AC3E}">
        <p14:creationId xmlns:p14="http://schemas.microsoft.com/office/powerpoint/2010/main" val="173497605"/>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A89249-B466-C7D8-FB14-C1D10DABE96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A0BE58A-1977-7743-FA72-5EA34FEBB43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2B908FC-AEE8-6AB2-5ADC-B4C8985A83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D911921E-9361-C55F-1B7A-6551E6DEF92B}"/>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DE87BD42-D938-E961-7419-908439C7A0CB}"/>
              </a:ext>
            </a:extLst>
          </p:cNvPr>
          <p:cNvSpPr txBox="1"/>
          <p:nvPr/>
        </p:nvSpPr>
        <p:spPr>
          <a:xfrm>
            <a:off x="520701" y="1527234"/>
            <a:ext cx="11150600"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400" b="1" dirty="0">
                <a:solidFill>
                  <a:srgbClr val="7030A0"/>
                </a:solidFill>
                <a:latin typeface="Tajawal ExtraBold" panose="00000800000000000000" pitchFamily="2" charset="-78"/>
                <a:cs typeface="+mj-cs"/>
              </a:rPr>
              <a:t>فوائد الوسائط الرقمية (</a:t>
            </a:r>
            <a:r>
              <a:rPr lang="en-US" sz="2400" b="1" dirty="0">
                <a:solidFill>
                  <a:srgbClr val="7030A0"/>
                </a:solidFill>
              </a:rPr>
              <a:t>Digital Media</a:t>
            </a:r>
            <a:r>
              <a:rPr lang="ar-EG" sz="2400" b="1" dirty="0">
                <a:solidFill>
                  <a:srgbClr val="7030A0"/>
                </a:solidFill>
                <a:latin typeface="Tajawal ExtraBold" panose="00000800000000000000" pitchFamily="2" charset="-78"/>
                <a:cs typeface="+mj-cs"/>
              </a:rPr>
              <a:t>).</a:t>
            </a:r>
          </a:p>
          <a:p>
            <a:pPr algn="just" rtl="1">
              <a:lnSpc>
                <a:spcPct val="150000"/>
              </a:lnSpc>
            </a:pPr>
            <a:r>
              <a:rPr lang="ar-EG" sz="2400" b="1" dirty="0">
                <a:solidFill>
                  <a:schemeClr val="accent6">
                    <a:lumMod val="75000"/>
                  </a:schemeClr>
                </a:solidFill>
                <a:cs typeface="+mj-cs"/>
              </a:rPr>
              <a:t>1- التفاعلية (</a:t>
            </a:r>
            <a:r>
              <a:rPr lang="en-US" sz="2400" b="1" dirty="0">
                <a:solidFill>
                  <a:schemeClr val="accent6">
                    <a:lumMod val="75000"/>
                  </a:schemeClr>
                </a:solidFill>
                <a:cs typeface="+mj-cs"/>
              </a:rPr>
              <a:t>Interactivity</a:t>
            </a:r>
            <a:r>
              <a:rPr lang="ar-EG" sz="2400" b="1" dirty="0">
                <a:solidFill>
                  <a:schemeClr val="accent6">
                    <a:lumMod val="75000"/>
                  </a:schemeClr>
                </a:solidFill>
                <a:cs typeface="+mj-cs"/>
              </a:rPr>
              <a:t>)</a:t>
            </a:r>
          </a:p>
          <a:p>
            <a:pPr algn="just" rtl="1">
              <a:lnSpc>
                <a:spcPct val="150000"/>
              </a:lnSpc>
            </a:pPr>
            <a:r>
              <a:rPr lang="en-US" sz="2400" dirty="0">
                <a:cs typeface="+mj-cs"/>
              </a:rPr>
              <a:t> </a:t>
            </a:r>
            <a:r>
              <a:rPr lang="ar-EG" sz="2400" dirty="0">
                <a:cs typeface="+mj-cs"/>
              </a:rPr>
              <a:t>تسمح الوسائط الرقمية للجمهور بالمشاركة والتفاعل مع المحتوى المقدم. يمكن للمستخدمين التعليق على المنشورات، والمشاركة في الاستطلاعات، والتفاعل مع الألعاب والتطبيقات، وغير ذلك الكثير. هذا يخلق تجربة أكثر مشاركة وتفاعلية بين الشركة والجمهور.</a:t>
            </a:r>
            <a:endParaRPr lang="en-US" sz="2400" dirty="0">
              <a:cs typeface="+mj-cs"/>
            </a:endParaRPr>
          </a:p>
          <a:p>
            <a:pPr algn="just" rtl="1">
              <a:lnSpc>
                <a:spcPct val="150000"/>
              </a:lnSpc>
            </a:pPr>
            <a:r>
              <a:rPr lang="ar-EG" sz="2400" b="1" dirty="0">
                <a:solidFill>
                  <a:schemeClr val="accent6">
                    <a:lumMod val="75000"/>
                  </a:schemeClr>
                </a:solidFill>
                <a:cs typeface="+mj-cs"/>
              </a:rPr>
              <a:t>2-</a:t>
            </a:r>
            <a:r>
              <a:rPr lang="ar-EG" sz="2400" b="1" dirty="0">
                <a:solidFill>
                  <a:schemeClr val="accent6">
                    <a:lumMod val="75000"/>
                  </a:schemeClr>
                </a:solidFill>
              </a:rPr>
              <a:t> الذكاء (</a:t>
            </a:r>
            <a:r>
              <a:rPr lang="en-US" sz="2400" b="1" dirty="0">
                <a:solidFill>
                  <a:schemeClr val="accent6">
                    <a:lumMod val="75000"/>
                  </a:schemeClr>
                </a:solidFill>
              </a:rPr>
              <a:t>Intelligence</a:t>
            </a:r>
            <a:r>
              <a:rPr lang="ar-EG" sz="2400" b="1" dirty="0">
                <a:solidFill>
                  <a:schemeClr val="accent6">
                    <a:lumMod val="75000"/>
                  </a:schemeClr>
                </a:solidFill>
              </a:rPr>
              <a:t>)</a:t>
            </a:r>
          </a:p>
          <a:p>
            <a:pPr algn="just" rtl="1">
              <a:lnSpc>
                <a:spcPct val="150000"/>
              </a:lnSpc>
            </a:pPr>
            <a:r>
              <a:rPr lang="ar-EG" sz="2400" dirty="0">
                <a:cs typeface="+mj-cs"/>
              </a:rPr>
              <a:t>توفر الوسائط الرقمية مجموعة من الأدوات والتقنيات التي تساعد في جمع وتحليل البيانات. يمكن للشركات استخدام هذه البيانات لفهم سلوك المستخدمين واحتياجاتهم، وتحديد الاتجاهات في السوق، وتحسين استراتيجيات التسويق واتخاذ القرارات الذكية المستندة إلى البيانات.</a:t>
            </a:r>
          </a:p>
        </p:txBody>
      </p:sp>
      <p:sp>
        <p:nvSpPr>
          <p:cNvPr id="3" name="TextBox 2">
            <a:extLst>
              <a:ext uri="{FF2B5EF4-FFF2-40B4-BE49-F238E27FC236}">
                <a16:creationId xmlns:a16="http://schemas.microsoft.com/office/drawing/2014/main" id="{36ADAECF-7B13-7857-9577-D12616A5E367}"/>
              </a:ext>
            </a:extLst>
          </p:cNvPr>
          <p:cNvSpPr txBox="1"/>
          <p:nvPr/>
        </p:nvSpPr>
        <p:spPr>
          <a:xfrm>
            <a:off x="4389580" y="6464347"/>
            <a:ext cx="2786912" cy="646331"/>
          </a:xfrm>
          <a:prstGeom prst="rect">
            <a:avLst/>
          </a:prstGeom>
          <a:noFill/>
        </p:spPr>
        <p:txBody>
          <a:bodyPr wrap="square">
            <a:spAutoFit/>
          </a:bodyPr>
          <a:lstStyle/>
          <a:p>
            <a:r>
              <a:rPr lang="en-US" dirty="0">
                <a:hlinkClick r:id="rId3"/>
              </a:rPr>
              <a:t>https://midocean.edu.km</a:t>
            </a:r>
            <a:endParaRPr lang="en-US" dirty="0"/>
          </a:p>
          <a:p>
            <a:endParaRPr lang="en-US" dirty="0"/>
          </a:p>
        </p:txBody>
      </p:sp>
    </p:spTree>
    <p:extLst>
      <p:ext uri="{BB962C8B-B14F-4D97-AF65-F5344CB8AC3E}">
        <p14:creationId xmlns:p14="http://schemas.microsoft.com/office/powerpoint/2010/main" val="2483189357"/>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4C271F-DB4D-A8E6-E139-6755DA6C2E2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9C95918-C30E-9964-249C-1B8DABE23D5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1BB6D2B-3C53-233F-3AC4-E1DEFDC7D3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5795F90E-9971-1ED2-5635-B61F935C5C23}"/>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0AF65E9D-51F8-6313-3902-B1CB5B37F0CE}"/>
              </a:ext>
            </a:extLst>
          </p:cNvPr>
          <p:cNvSpPr txBox="1"/>
          <p:nvPr/>
        </p:nvSpPr>
        <p:spPr>
          <a:xfrm>
            <a:off x="520701" y="1527234"/>
            <a:ext cx="11150600"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400" b="1" dirty="0">
                <a:solidFill>
                  <a:srgbClr val="7030A0"/>
                </a:solidFill>
                <a:latin typeface="Tajawal ExtraBold" panose="00000800000000000000" pitchFamily="2" charset="-78"/>
                <a:cs typeface="+mj-cs"/>
              </a:rPr>
              <a:t>فوائد الوسائط الرقمية (</a:t>
            </a:r>
            <a:r>
              <a:rPr lang="en-US" sz="2400" b="1" dirty="0">
                <a:solidFill>
                  <a:srgbClr val="7030A0"/>
                </a:solidFill>
              </a:rPr>
              <a:t>Digital Media</a:t>
            </a:r>
            <a:r>
              <a:rPr lang="ar-EG" sz="2400" b="1" dirty="0">
                <a:solidFill>
                  <a:srgbClr val="7030A0"/>
                </a:solidFill>
                <a:latin typeface="Tajawal ExtraBold" panose="00000800000000000000" pitchFamily="2" charset="-78"/>
                <a:cs typeface="+mj-cs"/>
              </a:rPr>
              <a:t>).</a:t>
            </a:r>
          </a:p>
          <a:p>
            <a:pPr algn="just" rtl="1">
              <a:lnSpc>
                <a:spcPct val="150000"/>
              </a:lnSpc>
            </a:pPr>
            <a:r>
              <a:rPr lang="ar-EG" sz="2400" b="1" dirty="0">
                <a:solidFill>
                  <a:schemeClr val="accent6">
                    <a:lumMod val="75000"/>
                  </a:schemeClr>
                </a:solidFill>
                <a:cs typeface="+mj-cs"/>
              </a:rPr>
              <a:t>3- التخصيص (</a:t>
            </a:r>
            <a:r>
              <a:rPr lang="en-US" sz="2400" b="1" dirty="0">
                <a:solidFill>
                  <a:schemeClr val="accent6">
                    <a:lumMod val="75000"/>
                  </a:schemeClr>
                </a:solidFill>
                <a:cs typeface="+mj-cs"/>
              </a:rPr>
              <a:t>Individualization</a:t>
            </a:r>
            <a:r>
              <a:rPr lang="ar-EG" sz="2400" b="1" dirty="0">
                <a:solidFill>
                  <a:schemeClr val="accent6">
                    <a:lumMod val="75000"/>
                  </a:schemeClr>
                </a:solidFill>
                <a:cs typeface="+mj-cs"/>
              </a:rPr>
              <a:t>)</a:t>
            </a:r>
          </a:p>
          <a:p>
            <a:pPr algn="just" rtl="1">
              <a:lnSpc>
                <a:spcPct val="150000"/>
              </a:lnSpc>
            </a:pPr>
            <a:r>
              <a:rPr lang="ar-EG" sz="2400" dirty="0">
                <a:cs typeface="+mj-cs"/>
              </a:rPr>
              <a:t>تسمح الوسائط الرقمية بتخصيص المحتوى والتجارب وفقًا لاحتياجات وتفضيلات كل فرد. يمكن تقديم محتوى مخصص وشخصي لكل مستخدم بناءً على معلومات شخصية مثل الاهتمامات، والموقع الجغرافي، والتفاعلات السابقة. هذا يعزز التفاعل والارتباط الشخصي بين الشركة والجمهور.</a:t>
            </a:r>
          </a:p>
          <a:p>
            <a:pPr algn="just" rtl="1">
              <a:lnSpc>
                <a:spcPct val="150000"/>
              </a:lnSpc>
            </a:pPr>
            <a:r>
              <a:rPr lang="ar-EG" sz="2400" b="1" dirty="0">
                <a:solidFill>
                  <a:schemeClr val="accent6">
                    <a:lumMod val="75000"/>
                  </a:schemeClr>
                </a:solidFill>
                <a:cs typeface="+mj-cs"/>
              </a:rPr>
              <a:t>4- التكامل (</a:t>
            </a:r>
            <a:r>
              <a:rPr lang="en-US" sz="2400" b="1" dirty="0">
                <a:solidFill>
                  <a:schemeClr val="accent6">
                    <a:lumMod val="75000"/>
                  </a:schemeClr>
                </a:solidFill>
                <a:cs typeface="+mj-cs"/>
              </a:rPr>
              <a:t>Integration</a:t>
            </a:r>
            <a:r>
              <a:rPr lang="ar-EG" sz="2400" b="1" dirty="0">
                <a:solidFill>
                  <a:schemeClr val="accent6">
                    <a:lumMod val="75000"/>
                  </a:schemeClr>
                </a:solidFill>
                <a:cs typeface="+mj-cs"/>
              </a:rPr>
              <a:t>) </a:t>
            </a:r>
          </a:p>
          <a:p>
            <a:pPr algn="just" rtl="1">
              <a:lnSpc>
                <a:spcPct val="150000"/>
              </a:lnSpc>
            </a:pPr>
            <a:r>
              <a:rPr lang="en-US" sz="2400" dirty="0">
                <a:cs typeface="+mj-cs"/>
              </a:rPr>
              <a:t> </a:t>
            </a:r>
            <a:r>
              <a:rPr lang="ar-EG" sz="2400" dirty="0">
                <a:cs typeface="+mj-cs"/>
              </a:rPr>
              <a:t>تمكن الوسائط الرقمية من التكامل بسلاسة مع وسائط وأدوات أخرى. يمكن للشركات دمج حملات التسويق الرقمي مع الحملات التقليدية مثل الإعلانات التلفزيونية والصحفية والبريد المباشر، مما يعزز تكامل الرسائل التسويقية ويزيد من تأثيرها الشامل.</a:t>
            </a:r>
          </a:p>
        </p:txBody>
      </p:sp>
      <p:sp>
        <p:nvSpPr>
          <p:cNvPr id="3" name="TextBox 2">
            <a:extLst>
              <a:ext uri="{FF2B5EF4-FFF2-40B4-BE49-F238E27FC236}">
                <a16:creationId xmlns:a16="http://schemas.microsoft.com/office/drawing/2014/main" id="{2F87B71F-E3B2-66C8-D00B-2312C56B5EBE}"/>
              </a:ext>
            </a:extLst>
          </p:cNvPr>
          <p:cNvSpPr txBox="1"/>
          <p:nvPr/>
        </p:nvSpPr>
        <p:spPr>
          <a:xfrm>
            <a:off x="4409900" y="6464347"/>
            <a:ext cx="2786912" cy="646331"/>
          </a:xfrm>
          <a:prstGeom prst="rect">
            <a:avLst/>
          </a:prstGeom>
          <a:noFill/>
        </p:spPr>
        <p:txBody>
          <a:bodyPr wrap="square">
            <a:spAutoFit/>
          </a:bodyPr>
          <a:lstStyle/>
          <a:p>
            <a:r>
              <a:rPr lang="en-US" dirty="0">
                <a:hlinkClick r:id="rId3"/>
              </a:rPr>
              <a:t>https://midocean.edu.km</a:t>
            </a:r>
            <a:endParaRPr lang="en-US" dirty="0"/>
          </a:p>
          <a:p>
            <a:endParaRPr lang="en-US" dirty="0"/>
          </a:p>
        </p:txBody>
      </p:sp>
    </p:spTree>
    <p:extLst>
      <p:ext uri="{BB962C8B-B14F-4D97-AF65-F5344CB8AC3E}">
        <p14:creationId xmlns:p14="http://schemas.microsoft.com/office/powerpoint/2010/main" val="2448854479"/>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81CF15-9028-DD1C-B8C4-2B843C74FC0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D4E3530-8556-E5A8-B2AB-D27C7F2B4BA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A83A03D-4AB1-1F67-388E-61A2154A1D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0B093BB8-004F-5058-28C2-D562EB444DBE}"/>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2E77934C-870D-1B63-C041-3DD443F28A99}"/>
              </a:ext>
            </a:extLst>
          </p:cNvPr>
          <p:cNvSpPr txBox="1"/>
          <p:nvPr/>
        </p:nvSpPr>
        <p:spPr>
          <a:xfrm>
            <a:off x="520701" y="1527234"/>
            <a:ext cx="11150600" cy="279595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400" b="1" dirty="0">
                <a:solidFill>
                  <a:srgbClr val="7030A0"/>
                </a:solidFill>
                <a:latin typeface="Tajawal ExtraBold" panose="00000800000000000000" pitchFamily="2" charset="-78"/>
                <a:cs typeface="+mj-cs"/>
              </a:rPr>
              <a:t>فوائد الوسائط الرقمية (</a:t>
            </a:r>
            <a:r>
              <a:rPr lang="en-US" sz="2400" b="1" dirty="0">
                <a:solidFill>
                  <a:srgbClr val="7030A0"/>
                </a:solidFill>
              </a:rPr>
              <a:t>Digital Media</a:t>
            </a:r>
            <a:r>
              <a:rPr lang="ar-EG" sz="2400" b="1" dirty="0">
                <a:solidFill>
                  <a:srgbClr val="7030A0"/>
                </a:solidFill>
                <a:latin typeface="Tajawal ExtraBold" panose="00000800000000000000" pitchFamily="2" charset="-78"/>
                <a:cs typeface="+mj-cs"/>
              </a:rPr>
              <a:t>).</a:t>
            </a:r>
          </a:p>
          <a:p>
            <a:pPr algn="just" rtl="1">
              <a:lnSpc>
                <a:spcPct val="150000"/>
              </a:lnSpc>
            </a:pPr>
            <a:r>
              <a:rPr lang="ar-EG" sz="2400" b="1" dirty="0">
                <a:solidFill>
                  <a:schemeClr val="accent6">
                    <a:lumMod val="75000"/>
                  </a:schemeClr>
                </a:solidFill>
                <a:cs typeface="+mj-cs"/>
              </a:rPr>
              <a:t>5- استقلالية الموقع (</a:t>
            </a:r>
            <a:r>
              <a:rPr lang="en-US" sz="2400" b="1" dirty="0">
                <a:solidFill>
                  <a:schemeClr val="accent6">
                    <a:lumMod val="75000"/>
                  </a:schemeClr>
                </a:solidFill>
                <a:cs typeface="+mj-cs"/>
              </a:rPr>
              <a:t>Independence of location</a:t>
            </a:r>
            <a:r>
              <a:rPr lang="ar-EG" sz="2400" b="1" dirty="0">
                <a:solidFill>
                  <a:schemeClr val="accent6">
                    <a:lumMod val="75000"/>
                  </a:schemeClr>
                </a:solidFill>
                <a:cs typeface="+mj-cs"/>
              </a:rPr>
              <a:t>)</a:t>
            </a:r>
          </a:p>
          <a:p>
            <a:pPr algn="just" rtl="1">
              <a:lnSpc>
                <a:spcPct val="150000"/>
              </a:lnSpc>
            </a:pPr>
            <a:r>
              <a:rPr lang="en-US" sz="2400" dirty="0">
                <a:cs typeface="+mj-cs"/>
              </a:rPr>
              <a:t> </a:t>
            </a:r>
            <a:r>
              <a:rPr lang="ar-EG" sz="2400" dirty="0">
                <a:cs typeface="+mj-cs"/>
              </a:rPr>
              <a:t>تتيح الوسائط الرقمية الوصول والتفاعل مع الجمهور في أي مكان وزمان. لا يقتصر التواصل على موقع جغرافي محدد، بل يمكن للشركات التواصل مع العملاء والجمهور المستهدف عبر الحدود الجغرافية وعبر الأجهزة المختلفة.</a:t>
            </a:r>
          </a:p>
          <a:p>
            <a:pPr algn="just" rtl="1">
              <a:lnSpc>
                <a:spcPct val="150000"/>
              </a:lnSpc>
            </a:pPr>
            <a:endParaRPr lang="ar-EG" sz="2400" dirty="0">
              <a:cs typeface="+mj-cs"/>
            </a:endParaRPr>
          </a:p>
        </p:txBody>
      </p:sp>
      <p:sp>
        <p:nvSpPr>
          <p:cNvPr id="3" name="TextBox 2">
            <a:extLst>
              <a:ext uri="{FF2B5EF4-FFF2-40B4-BE49-F238E27FC236}">
                <a16:creationId xmlns:a16="http://schemas.microsoft.com/office/drawing/2014/main" id="{9C9CE338-81DC-2481-3E7D-3051B1F1B5CE}"/>
              </a:ext>
            </a:extLst>
          </p:cNvPr>
          <p:cNvSpPr txBox="1"/>
          <p:nvPr/>
        </p:nvSpPr>
        <p:spPr>
          <a:xfrm>
            <a:off x="4491180" y="6112007"/>
            <a:ext cx="2786912" cy="646331"/>
          </a:xfrm>
          <a:prstGeom prst="rect">
            <a:avLst/>
          </a:prstGeom>
          <a:noFill/>
        </p:spPr>
        <p:txBody>
          <a:bodyPr wrap="square">
            <a:spAutoFit/>
          </a:bodyPr>
          <a:lstStyle/>
          <a:p>
            <a:r>
              <a:rPr lang="en-US" dirty="0">
                <a:hlinkClick r:id="rId3"/>
              </a:rPr>
              <a:t>https://midocean.edu.km</a:t>
            </a:r>
            <a:endParaRPr lang="en-US" dirty="0"/>
          </a:p>
          <a:p>
            <a:endParaRPr lang="en-US" dirty="0"/>
          </a:p>
        </p:txBody>
      </p:sp>
    </p:spTree>
    <p:extLst>
      <p:ext uri="{BB962C8B-B14F-4D97-AF65-F5344CB8AC3E}">
        <p14:creationId xmlns:p14="http://schemas.microsoft.com/office/powerpoint/2010/main" val="2149026051"/>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A96727-8A6E-69FA-EFFA-A79DE414E84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1764E42-DEAA-9D6B-C3C3-0540F321C11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9AE6F26-42CD-A93C-20FD-E663DE7DF8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1F027F9D-4ADE-235C-1175-A5C5909A261F}"/>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C33878E5-E861-BE56-F2AF-B5F19DB4E07A}"/>
              </a:ext>
            </a:extLst>
          </p:cNvPr>
          <p:cNvSpPr txBox="1"/>
          <p:nvPr/>
        </p:nvSpPr>
        <p:spPr>
          <a:xfrm>
            <a:off x="520701" y="1527234"/>
            <a:ext cx="1115060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r" rtl="1">
              <a:lnSpc>
                <a:spcPct val="150000"/>
              </a:lnSpc>
              <a:buFont typeface="Wingdings" panose="05000000000000000000" pitchFamily="2" charset="2"/>
              <a:buChar char="Ø"/>
            </a:pPr>
            <a:r>
              <a:rPr lang="ar-EG" sz="2400" b="1" dirty="0">
                <a:solidFill>
                  <a:srgbClr val="7030A0"/>
                </a:solidFill>
              </a:rPr>
              <a:t>البيانات الرقمية (</a:t>
            </a:r>
            <a:r>
              <a:rPr lang="en-US" sz="2400" b="1" dirty="0">
                <a:solidFill>
                  <a:srgbClr val="7030A0"/>
                </a:solidFill>
              </a:rPr>
              <a:t>Digital Data</a:t>
            </a:r>
            <a:r>
              <a:rPr lang="ar-EG" sz="2400" b="1" dirty="0">
                <a:solidFill>
                  <a:srgbClr val="7030A0"/>
                </a:solidFill>
              </a:rPr>
              <a:t>).</a:t>
            </a:r>
            <a:endParaRPr lang="en-US" sz="2400" b="1" dirty="0">
              <a:solidFill>
                <a:srgbClr val="7030A0"/>
              </a:solidFill>
            </a:endParaRPr>
          </a:p>
          <a:p>
            <a:pPr algn="just" rtl="1">
              <a:lnSpc>
                <a:spcPct val="150000"/>
              </a:lnSpc>
            </a:pPr>
            <a:r>
              <a:rPr lang="ar-EG" sz="2400" dirty="0">
                <a:cs typeface="+mj-cs"/>
              </a:rPr>
              <a:t>جمع وتنظيم وهيكلة المعلومات/الرؤى التي تجمعها الشركات حول ملفات تعريف العملاء </a:t>
            </a:r>
            <a:r>
              <a:rPr lang="en-US" sz="2400" dirty="0">
                <a:cs typeface="+mj-cs"/>
              </a:rPr>
              <a:t>profiles</a:t>
            </a:r>
            <a:r>
              <a:rPr lang="ar-EG" sz="2400" dirty="0">
                <a:cs typeface="+mj-cs"/>
              </a:rPr>
              <a:t>.</a:t>
            </a:r>
          </a:p>
          <a:p>
            <a:pPr algn="just" rtl="1">
              <a:lnSpc>
                <a:spcPct val="150000"/>
              </a:lnSpc>
            </a:pPr>
            <a:r>
              <a:rPr lang="ar-EG" sz="2400" dirty="0">
                <a:cs typeface="+mj-cs"/>
              </a:rPr>
              <a:t>هذه المعلومات الناتجة عن تفاعلات العملاء مع الشركات يجب حمايتها بموجب القانون في معظم دول العالم. </a:t>
            </a:r>
          </a:p>
          <a:p>
            <a:pPr algn="just" rtl="1">
              <a:lnSpc>
                <a:spcPct val="150000"/>
              </a:lnSpc>
            </a:pPr>
            <a:r>
              <a:rPr lang="ar-EG" sz="2400" b="1" dirty="0">
                <a:cs typeface="+mj-cs"/>
              </a:rPr>
              <a:t>القيمة الحقيقية التي تقدمها البيانات الرقمية للشركات تتحقق عند تحويلها إلى معلومات منظمة وهيكلية يمكن استخدامها لاتخاذ قرارات مدروسة وتطبيق المعرفة في ممارسات الشركات. </a:t>
            </a:r>
          </a:p>
          <a:p>
            <a:pPr algn="just" rtl="1">
              <a:lnSpc>
                <a:spcPct val="150000"/>
              </a:lnSpc>
            </a:pPr>
            <a:r>
              <a:rPr lang="ar-EG" sz="2400" dirty="0">
                <a:cs typeface="+mj-cs"/>
              </a:rPr>
              <a:t>وهذه العملية التي تتضمن خلق هذه القيمة من بيانات التفاعلات الرقمية تسمى التحليل الرقمي. </a:t>
            </a:r>
          </a:p>
          <a:p>
            <a:pPr algn="just" rtl="1">
              <a:lnSpc>
                <a:spcPct val="150000"/>
              </a:lnSpc>
            </a:pPr>
            <a:endParaRPr lang="ar-EG" sz="2400" dirty="0">
              <a:cs typeface="+mj-cs"/>
            </a:endParaRPr>
          </a:p>
        </p:txBody>
      </p:sp>
      <p:sp>
        <p:nvSpPr>
          <p:cNvPr id="3" name="TextBox 2">
            <a:extLst>
              <a:ext uri="{FF2B5EF4-FFF2-40B4-BE49-F238E27FC236}">
                <a16:creationId xmlns:a16="http://schemas.microsoft.com/office/drawing/2014/main" id="{95DC7E92-BB3D-F61C-ED99-CDE778D17773}"/>
              </a:ext>
            </a:extLst>
          </p:cNvPr>
          <p:cNvSpPr txBox="1"/>
          <p:nvPr/>
        </p:nvSpPr>
        <p:spPr>
          <a:xfrm>
            <a:off x="4491180" y="6112007"/>
            <a:ext cx="2786912" cy="646331"/>
          </a:xfrm>
          <a:prstGeom prst="rect">
            <a:avLst/>
          </a:prstGeom>
          <a:noFill/>
        </p:spPr>
        <p:txBody>
          <a:bodyPr wrap="square">
            <a:spAutoFit/>
          </a:bodyPr>
          <a:lstStyle/>
          <a:p>
            <a:r>
              <a:rPr lang="en-US" dirty="0">
                <a:hlinkClick r:id="rId3"/>
              </a:rPr>
              <a:t>https://midocean.edu.km</a:t>
            </a:r>
            <a:endParaRPr lang="en-US" dirty="0"/>
          </a:p>
          <a:p>
            <a:endParaRPr lang="en-US" dirty="0"/>
          </a:p>
        </p:txBody>
      </p:sp>
    </p:spTree>
    <p:extLst>
      <p:ext uri="{BB962C8B-B14F-4D97-AF65-F5344CB8AC3E}">
        <p14:creationId xmlns:p14="http://schemas.microsoft.com/office/powerpoint/2010/main" val="3509956761"/>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1D9F01-A20C-FB02-425F-972F8EE0A46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0CC27AA-EEB6-722F-4829-20A8855D5EE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325AAAB-911C-2C74-3850-8C448A8D6D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53E2EEF8-7D64-3BC7-9C61-5E0948E8B759}"/>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E0DE3903-9C7F-1BA4-AAA6-9DD6B8017E25}"/>
              </a:ext>
            </a:extLst>
          </p:cNvPr>
          <p:cNvSpPr txBox="1"/>
          <p:nvPr/>
        </p:nvSpPr>
        <p:spPr>
          <a:xfrm>
            <a:off x="520701" y="1527234"/>
            <a:ext cx="1115060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285750" indent="-285750" algn="r" rtl="1">
              <a:lnSpc>
                <a:spcPct val="150000"/>
              </a:lnSpc>
              <a:buFont typeface="Arial" panose="020B0604020202020204" pitchFamily="34" charset="0"/>
              <a:buChar char="•"/>
            </a:pPr>
            <a:r>
              <a:rPr lang="ar-EG" sz="2400" b="1" dirty="0">
                <a:solidFill>
                  <a:srgbClr val="7030A0"/>
                </a:solidFill>
              </a:rPr>
              <a:t>البيانات الرقمية (</a:t>
            </a:r>
            <a:r>
              <a:rPr lang="en-US" sz="2400" b="1" dirty="0">
                <a:solidFill>
                  <a:srgbClr val="7030A0"/>
                </a:solidFill>
              </a:rPr>
              <a:t>Digital Data</a:t>
            </a:r>
            <a:r>
              <a:rPr lang="ar-EG" sz="2400" b="1" dirty="0">
                <a:solidFill>
                  <a:srgbClr val="7030A0"/>
                </a:solidFill>
              </a:rPr>
              <a:t>).</a:t>
            </a:r>
            <a:endParaRPr lang="en-US" sz="2400" b="1" dirty="0">
              <a:solidFill>
                <a:srgbClr val="7030A0"/>
              </a:solidFill>
            </a:endParaRPr>
          </a:p>
          <a:p>
            <a:pPr algn="just" rtl="1">
              <a:lnSpc>
                <a:spcPct val="150000"/>
              </a:lnSpc>
            </a:pPr>
            <a:r>
              <a:rPr lang="ar-EG" sz="2400" b="1" u="sng" dirty="0">
                <a:cs typeface="+mj-cs"/>
              </a:rPr>
              <a:t>التحليل الرقمي </a:t>
            </a:r>
            <a:r>
              <a:rPr lang="ar-EG" sz="2400" dirty="0">
                <a:cs typeface="+mj-cs"/>
              </a:rPr>
              <a:t>هو عملية جمع وتحليل البيانات الرقمية لفهم وقياس السلوك والأداء في البيئة الرقمية. يهدف التحليل الرقمي إلى استخلاص المعلومات القيمة والتفاصيل الفريدة من البيانات الرقمية، مثل التفاعلات على المواقع الإلكترونية، والتطبيقات المحمولة، وشبكات التواصل الاجتماعي، والبريد الإلكتروني، وغيرها من القنوات الرقمية.</a:t>
            </a:r>
          </a:p>
          <a:p>
            <a:pPr algn="just" rtl="1">
              <a:lnSpc>
                <a:spcPct val="150000"/>
              </a:lnSpc>
            </a:pPr>
            <a:r>
              <a:rPr lang="ar-EG" sz="2400" dirty="0">
                <a:cs typeface="+mj-cs"/>
              </a:rPr>
              <a:t>في الماضي، كان هذا التحليل معروفًا باسم تحليل الويب حيث كان يرتبط بشكل أساسي بتحليل المواقع الإلكترونية وأداءها. ومع تطور التكنولوجيا وتزايد استخدام الوسائط الرقمية، استُخدم التحليل الرقمي اليوم بشكل أوسع ليشمل مختلف القنوات الرقمية مثل التطبيقات المحمولة والشبكات الاجتماعية والبريد الإلكتروني وغيرها. </a:t>
            </a:r>
          </a:p>
        </p:txBody>
      </p:sp>
      <p:sp>
        <p:nvSpPr>
          <p:cNvPr id="3" name="TextBox 2">
            <a:extLst>
              <a:ext uri="{FF2B5EF4-FFF2-40B4-BE49-F238E27FC236}">
                <a16:creationId xmlns:a16="http://schemas.microsoft.com/office/drawing/2014/main" id="{5020BDBF-97C1-7DB4-252F-BCFA0B6E6330}"/>
              </a:ext>
            </a:extLst>
          </p:cNvPr>
          <p:cNvSpPr txBox="1"/>
          <p:nvPr/>
        </p:nvSpPr>
        <p:spPr>
          <a:xfrm>
            <a:off x="4491180" y="6112007"/>
            <a:ext cx="2786912" cy="646331"/>
          </a:xfrm>
          <a:prstGeom prst="rect">
            <a:avLst/>
          </a:prstGeom>
          <a:noFill/>
        </p:spPr>
        <p:txBody>
          <a:bodyPr wrap="square">
            <a:spAutoFit/>
          </a:bodyPr>
          <a:lstStyle/>
          <a:p>
            <a:r>
              <a:rPr lang="en-US" dirty="0">
                <a:hlinkClick r:id="rId3"/>
              </a:rPr>
              <a:t>https://midocean.edu.km</a:t>
            </a:r>
            <a:endParaRPr lang="en-US" dirty="0"/>
          </a:p>
          <a:p>
            <a:endParaRPr lang="en-US" dirty="0"/>
          </a:p>
        </p:txBody>
      </p:sp>
    </p:spTree>
    <p:extLst>
      <p:ext uri="{BB962C8B-B14F-4D97-AF65-F5344CB8AC3E}">
        <p14:creationId xmlns:p14="http://schemas.microsoft.com/office/powerpoint/2010/main" val="2689309896"/>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30B0B2-9FAD-B4E4-4ECB-47AA7000534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FE2F676-CD1B-4889-4AD8-F641DB65A8D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1139EA9-78FF-71D6-6BD3-BC02803942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326AF8E5-0B28-AB76-DF8D-0E1949A973B7}"/>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D165B3CD-8A82-FD6D-2FD1-EF1B41669A29}"/>
              </a:ext>
            </a:extLst>
          </p:cNvPr>
          <p:cNvSpPr txBox="1"/>
          <p:nvPr/>
        </p:nvSpPr>
        <p:spPr>
          <a:xfrm>
            <a:off x="520701" y="1527234"/>
            <a:ext cx="1115060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r" rtl="1">
              <a:lnSpc>
                <a:spcPct val="150000"/>
              </a:lnSpc>
              <a:buFont typeface="Wingdings" panose="05000000000000000000" pitchFamily="2" charset="2"/>
              <a:buChar char="Ø"/>
            </a:pPr>
            <a:r>
              <a:rPr lang="ar-EG" sz="2400" b="1" dirty="0">
                <a:solidFill>
                  <a:srgbClr val="7030A0"/>
                </a:solidFill>
              </a:rPr>
              <a:t>تكنولوجيا التسويق الرقمية (</a:t>
            </a:r>
            <a:r>
              <a:rPr lang="en-US" sz="2400" b="1" dirty="0">
                <a:solidFill>
                  <a:srgbClr val="7030A0"/>
                </a:solidFill>
              </a:rPr>
              <a:t>Digital marketing technology</a:t>
            </a:r>
            <a:r>
              <a:rPr lang="ar-EG" sz="2400" b="1" dirty="0">
                <a:solidFill>
                  <a:srgbClr val="7030A0"/>
                </a:solidFill>
              </a:rPr>
              <a:t>).</a:t>
            </a:r>
          </a:p>
          <a:p>
            <a:pPr algn="just" rtl="1">
              <a:lnSpc>
                <a:spcPct val="150000"/>
              </a:lnSpc>
            </a:pPr>
            <a:r>
              <a:rPr lang="ar-EG" sz="2400" dirty="0">
                <a:cs typeface="+mj-cs"/>
              </a:rPr>
              <a:t>اختيار تكنولوجيا التسويق الرقمية المستخدمة لإنشاء تجارب العملاء تفاعلية، بما في ذلك المواقع الإلكترونية وتطبيقات الجوال. تستخدم التكنولوجيا أيضًا لدعم أنشطة التخطيط والتنفيذ والتحسين وإعداد التقارير لأنشطة قنوات التسويق الرقمي التي تشكل حملات التسويق.</a:t>
            </a:r>
          </a:p>
          <a:p>
            <a:pPr algn="just" rtl="1">
              <a:lnSpc>
                <a:spcPct val="150000"/>
              </a:lnSpc>
            </a:pPr>
            <a:r>
              <a:rPr lang="ar-EG" sz="2400" dirty="0">
                <a:cs typeface="+mj-cs"/>
              </a:rPr>
              <a:t>يمكن تعريف تكنولوجيا التسويق الرقمية بأنها مجموعة من الخدمات والأدوات البرمجية المستخدمة في تنفيذ عمليات التسويق لدعم أهداف التواصل التسويقي، بما في ذلك اكتساب العملاء والاحتفاظ بهم والتواصل بين فرق التسويق، وتقديم رؤى وتقارير حول العملاء والسوق.</a:t>
            </a:r>
          </a:p>
          <a:p>
            <a:pPr algn="just" rtl="1">
              <a:lnSpc>
                <a:spcPct val="150000"/>
              </a:lnSpc>
            </a:pPr>
            <a:endParaRPr lang="ar-EG" sz="2400" dirty="0">
              <a:cs typeface="+mj-cs"/>
            </a:endParaRPr>
          </a:p>
        </p:txBody>
      </p:sp>
      <p:sp>
        <p:nvSpPr>
          <p:cNvPr id="3" name="TextBox 2">
            <a:extLst>
              <a:ext uri="{FF2B5EF4-FFF2-40B4-BE49-F238E27FC236}">
                <a16:creationId xmlns:a16="http://schemas.microsoft.com/office/drawing/2014/main" id="{DAB3D8CB-EE72-5AE4-57B0-6E2755C7D2EB}"/>
              </a:ext>
            </a:extLst>
          </p:cNvPr>
          <p:cNvSpPr txBox="1"/>
          <p:nvPr/>
        </p:nvSpPr>
        <p:spPr>
          <a:xfrm>
            <a:off x="4491180" y="6112007"/>
            <a:ext cx="2786912" cy="646331"/>
          </a:xfrm>
          <a:prstGeom prst="rect">
            <a:avLst/>
          </a:prstGeom>
          <a:noFill/>
        </p:spPr>
        <p:txBody>
          <a:bodyPr wrap="square">
            <a:spAutoFit/>
          </a:bodyPr>
          <a:lstStyle/>
          <a:p>
            <a:r>
              <a:rPr lang="en-US" dirty="0">
                <a:hlinkClick r:id="rId3"/>
              </a:rPr>
              <a:t>https://midocean.edu.km</a:t>
            </a:r>
            <a:endParaRPr lang="en-US" dirty="0"/>
          </a:p>
          <a:p>
            <a:endParaRPr lang="en-US" dirty="0"/>
          </a:p>
        </p:txBody>
      </p:sp>
    </p:spTree>
    <p:extLst>
      <p:ext uri="{BB962C8B-B14F-4D97-AF65-F5344CB8AC3E}">
        <p14:creationId xmlns:p14="http://schemas.microsoft.com/office/powerpoint/2010/main" val="2997527421"/>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804BB4-731E-6B96-CDC6-D75BCA0C6A2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9259656-B4EB-3549-A780-6965FBDDFCA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7BAFB7C-FEFF-6A5E-E7B8-FD12EC3BCD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E74B1473-A3A6-9117-9367-D59127948AE5}"/>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C16B81AD-5C01-8445-08C9-CA8A2B28A4B4}"/>
              </a:ext>
            </a:extLst>
          </p:cNvPr>
          <p:cNvSpPr txBox="1"/>
          <p:nvPr/>
        </p:nvSpPr>
        <p:spPr>
          <a:xfrm>
            <a:off x="520701" y="1527234"/>
            <a:ext cx="11150600" cy="334995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285750" indent="-285750" algn="r" rtl="1">
              <a:lnSpc>
                <a:spcPct val="150000"/>
              </a:lnSpc>
              <a:buFont typeface="Arial" panose="020B0604020202020204" pitchFamily="34" charset="0"/>
              <a:buChar char="•"/>
            </a:pPr>
            <a:r>
              <a:rPr lang="ar-EG" sz="2400" b="1" dirty="0">
                <a:solidFill>
                  <a:srgbClr val="7030A0"/>
                </a:solidFill>
              </a:rPr>
              <a:t>تكنولوجيا التسويق الرقمية (</a:t>
            </a:r>
            <a:r>
              <a:rPr lang="en-US" sz="2400" b="1" dirty="0">
                <a:solidFill>
                  <a:srgbClr val="7030A0"/>
                </a:solidFill>
              </a:rPr>
              <a:t>Digital marketing technology</a:t>
            </a:r>
            <a:r>
              <a:rPr lang="ar-EG" sz="2400" b="1" dirty="0">
                <a:solidFill>
                  <a:srgbClr val="7030A0"/>
                </a:solidFill>
              </a:rPr>
              <a:t>).</a:t>
            </a:r>
          </a:p>
          <a:p>
            <a:pPr algn="just" rtl="1">
              <a:lnSpc>
                <a:spcPct val="150000"/>
              </a:lnSpc>
            </a:pPr>
            <a:r>
              <a:rPr lang="ar-EG" sz="2400" dirty="0">
                <a:cs typeface="+mj-cs"/>
              </a:rPr>
              <a:t>يوجد حالياً أكثر من 8000 أداة يمكن استخدامها في تكنولوجيا التسويق الرقمية. ويتوقف استخدام الشركة لهذه الأدوات على عنصري التكلفة ونسبة التأكد من العائد المحتمل نتيجة استخدام الأداة. </a:t>
            </a:r>
          </a:p>
          <a:p>
            <a:pPr algn="just" rtl="1">
              <a:lnSpc>
                <a:spcPct val="150000"/>
              </a:lnSpc>
            </a:pPr>
            <a:r>
              <a:rPr lang="ar-EG" sz="2400" dirty="0">
                <a:cs typeface="+mj-cs"/>
              </a:rPr>
              <a:t>يمكنكم الاطلاع على هذا الموقع الإلكتروني للتعرف على بعض هذه الأدوات:</a:t>
            </a:r>
          </a:p>
          <a:p>
            <a:pPr algn="just" rtl="1">
              <a:lnSpc>
                <a:spcPct val="150000"/>
              </a:lnSpc>
            </a:pPr>
            <a:r>
              <a:rPr lang="en-US" sz="2400" dirty="0"/>
              <a:t>chiefmartec.com </a:t>
            </a:r>
            <a:br>
              <a:rPr lang="en-US" sz="2400" dirty="0"/>
            </a:br>
            <a:r>
              <a:rPr lang="ar-EG" sz="2400" dirty="0">
                <a:cs typeface="+mj-cs"/>
              </a:rPr>
              <a:t> </a:t>
            </a:r>
          </a:p>
        </p:txBody>
      </p:sp>
      <p:sp>
        <p:nvSpPr>
          <p:cNvPr id="3" name="TextBox 2">
            <a:extLst>
              <a:ext uri="{FF2B5EF4-FFF2-40B4-BE49-F238E27FC236}">
                <a16:creationId xmlns:a16="http://schemas.microsoft.com/office/drawing/2014/main" id="{4308CCF8-5AB3-27EB-B55D-D29A70015F75}"/>
              </a:ext>
            </a:extLst>
          </p:cNvPr>
          <p:cNvSpPr txBox="1"/>
          <p:nvPr/>
        </p:nvSpPr>
        <p:spPr>
          <a:xfrm>
            <a:off x="4491180" y="6112007"/>
            <a:ext cx="2786912" cy="646331"/>
          </a:xfrm>
          <a:prstGeom prst="rect">
            <a:avLst/>
          </a:prstGeom>
          <a:noFill/>
        </p:spPr>
        <p:txBody>
          <a:bodyPr wrap="square">
            <a:spAutoFit/>
          </a:bodyPr>
          <a:lstStyle/>
          <a:p>
            <a:r>
              <a:rPr lang="en-US" dirty="0">
                <a:hlinkClick r:id="rId3"/>
              </a:rPr>
              <a:t>https://midocean.edu.km</a:t>
            </a:r>
            <a:endParaRPr lang="en-US" dirty="0"/>
          </a:p>
          <a:p>
            <a:endParaRPr lang="en-US" dirty="0"/>
          </a:p>
        </p:txBody>
      </p:sp>
    </p:spTree>
    <p:extLst>
      <p:ext uri="{BB962C8B-B14F-4D97-AF65-F5344CB8AC3E}">
        <p14:creationId xmlns:p14="http://schemas.microsoft.com/office/powerpoint/2010/main" val="1118211796"/>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85CCE6-7B9D-340E-61E9-14E28749FAD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7494623-F2C0-B225-97D1-5C062377005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45D7A5C-95FE-079F-847F-2CD2A7BCF0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FBEAC5C-4DEB-465E-3D4B-F487D1C48593}"/>
              </a:ext>
            </a:extLst>
          </p:cNvPr>
          <p:cNvSpPr txBox="1"/>
          <p:nvPr/>
        </p:nvSpPr>
        <p:spPr>
          <a:xfrm>
            <a:off x="520700" y="1155869"/>
            <a:ext cx="11150600" cy="556594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في هذه المحاضرة، ناقشنا الموضوعات التالية:</a:t>
            </a:r>
          </a:p>
          <a:p>
            <a:pPr marL="342900" indent="-342900" algn="r" rtl="1">
              <a:lnSpc>
                <a:spcPct val="150000"/>
              </a:lnSpc>
              <a:buFont typeface="Arial" panose="020B0604020202020204" pitchFamily="34" charset="0"/>
              <a:buChar char="•"/>
            </a:pPr>
            <a:r>
              <a:rPr lang="ar-EG" sz="2400" dirty="0">
                <a:cs typeface="+mj-cs"/>
              </a:rPr>
              <a:t>ما هو التسويق الرقمي؟</a:t>
            </a:r>
          </a:p>
          <a:p>
            <a:pPr marL="342900" indent="-342900" algn="r" rtl="1">
              <a:lnSpc>
                <a:spcPct val="150000"/>
              </a:lnSpc>
              <a:buFont typeface="Arial" panose="020B0604020202020204" pitchFamily="34" charset="0"/>
              <a:buChar char="•"/>
            </a:pPr>
            <a:r>
              <a:rPr lang="ar-EG" sz="2400" dirty="0">
                <a:cs typeface="+mj-cs"/>
              </a:rPr>
              <a:t>عناصر إدارة تفاعلات التسويق الرقمي، وتعرضنا هنا لهذه العناصر بالتفصيل، وهي:</a:t>
            </a:r>
          </a:p>
          <a:p>
            <a:pPr marL="342900" indent="-342900" algn="r" rtl="1">
              <a:lnSpc>
                <a:spcPct val="150000"/>
              </a:lnSpc>
              <a:buFont typeface="Wingdings" panose="05000000000000000000" pitchFamily="2" charset="2"/>
              <a:buChar char="ü"/>
            </a:pPr>
            <a:r>
              <a:rPr lang="ar-EG" sz="2400" dirty="0">
                <a:cs typeface="+mj-cs"/>
              </a:rPr>
              <a:t>الأهداف الرقمية </a:t>
            </a:r>
          </a:p>
          <a:p>
            <a:pPr marL="342900" indent="-342900" algn="r" rtl="1">
              <a:lnSpc>
                <a:spcPct val="150000"/>
              </a:lnSpc>
              <a:buFont typeface="Wingdings" panose="05000000000000000000" pitchFamily="2" charset="2"/>
              <a:buChar char="ü"/>
            </a:pPr>
            <a:r>
              <a:rPr lang="ar-EG" sz="2400" dirty="0">
                <a:cs typeface="+mj-cs"/>
              </a:rPr>
              <a:t>الجمهور الرقمي</a:t>
            </a:r>
          </a:p>
          <a:p>
            <a:pPr marL="342900" indent="-342900" algn="r" rtl="1">
              <a:lnSpc>
                <a:spcPct val="150000"/>
              </a:lnSpc>
              <a:buFont typeface="Wingdings" panose="05000000000000000000" pitchFamily="2" charset="2"/>
              <a:buChar char="ü"/>
            </a:pPr>
            <a:r>
              <a:rPr lang="ar-EG" sz="2400" dirty="0">
                <a:cs typeface="+mj-cs"/>
              </a:rPr>
              <a:t>الأجهزة الرقمية</a:t>
            </a:r>
          </a:p>
          <a:p>
            <a:pPr marL="342900" indent="-342900" algn="r" rtl="1">
              <a:lnSpc>
                <a:spcPct val="150000"/>
              </a:lnSpc>
              <a:buFont typeface="Wingdings" panose="05000000000000000000" pitchFamily="2" charset="2"/>
              <a:buChar char="ü"/>
            </a:pPr>
            <a:r>
              <a:rPr lang="ar-EG" sz="2400" dirty="0">
                <a:cs typeface="+mj-cs"/>
              </a:rPr>
              <a:t>المنصات الرقمية</a:t>
            </a:r>
          </a:p>
          <a:p>
            <a:pPr marL="342900" indent="-342900" algn="r" rtl="1">
              <a:lnSpc>
                <a:spcPct val="150000"/>
              </a:lnSpc>
              <a:buFont typeface="Wingdings" panose="05000000000000000000" pitchFamily="2" charset="2"/>
              <a:buChar char="ü"/>
            </a:pPr>
            <a:r>
              <a:rPr lang="ar-EG" sz="2400" dirty="0">
                <a:cs typeface="+mj-cs"/>
              </a:rPr>
              <a:t>الوسائط الرقمية</a:t>
            </a:r>
            <a:endParaRPr lang="en-US" sz="2400" dirty="0">
              <a:cs typeface="+mj-cs"/>
            </a:endParaRPr>
          </a:p>
          <a:p>
            <a:pPr marL="342900" indent="-342900" algn="r" rtl="1">
              <a:lnSpc>
                <a:spcPct val="150000"/>
              </a:lnSpc>
              <a:buFont typeface="Wingdings" panose="05000000000000000000" pitchFamily="2" charset="2"/>
              <a:buChar char="ü"/>
            </a:pPr>
            <a:r>
              <a:rPr lang="en-US" sz="2400" dirty="0">
                <a:cs typeface="+mj-cs"/>
              </a:rPr>
              <a:t> </a:t>
            </a:r>
            <a:r>
              <a:rPr lang="ar-EG" sz="2400" dirty="0">
                <a:cs typeface="+mj-cs"/>
              </a:rPr>
              <a:t>البيانات الرقمية</a:t>
            </a:r>
          </a:p>
          <a:p>
            <a:pPr marL="342900" indent="-342900" algn="r" rtl="1">
              <a:lnSpc>
                <a:spcPct val="150000"/>
              </a:lnSpc>
              <a:buFont typeface="Wingdings" panose="05000000000000000000" pitchFamily="2" charset="2"/>
              <a:buChar char="ü"/>
            </a:pPr>
            <a:r>
              <a:rPr lang="ar-EG" sz="2400" dirty="0">
                <a:cs typeface="+mj-cs"/>
              </a:rPr>
              <a:t>تكنولوجيا التسويق الرقمية </a:t>
            </a:r>
          </a:p>
        </p:txBody>
      </p:sp>
    </p:spTree>
    <p:extLst>
      <p:ext uri="{BB962C8B-B14F-4D97-AF65-F5344CB8AC3E}">
        <p14:creationId xmlns:p14="http://schemas.microsoft.com/office/powerpoint/2010/main" val="681969876"/>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C573A447-EC90-40AE-A23D-6E6E9822BAE0}"/>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534</TotalTime>
  <Words>3651</Words>
  <Application>Microsoft Office PowerPoint</Application>
  <PresentationFormat>Widescreen</PresentationFormat>
  <Paragraphs>265</Paragraphs>
  <Slides>43</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43</vt:i4>
      </vt:variant>
    </vt:vector>
  </HeadingPairs>
  <TitlesOfParts>
    <vt:vector size="53" baseType="lpstr">
      <vt:lpstr>Alexandria</vt:lpstr>
      <vt:lpstr>Arial</vt:lpstr>
      <vt:lpstr>Calibri</vt:lpstr>
      <vt:lpstr>Calibri Light</vt:lpstr>
      <vt:lpstr>Söhne</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5</cp:revision>
  <dcterms:created xsi:type="dcterms:W3CDTF">2023-04-29T09:08:00Z</dcterms:created>
  <dcterms:modified xsi:type="dcterms:W3CDTF">2026-09-17T13:38:24Z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MSIP_Label_ea4c0c79-1302-4598-89cc-fc5f9b666c02_Enabled">
    <vt:lpwstr>true</vt:lpwstr>
  </property>
  <property fmtid="{D5CDD505-2E9C-101B-9397-08002B2CF9AE}" pid="7" name="MSIP_Label_ea4c0c79-1302-4598-89cc-fc5f9b666c02_SetDate">
    <vt:lpwstr>2025-01-16T13:00:31Z</vt:lpwstr>
  </property>
  <property fmtid="{D5CDD505-2E9C-101B-9397-08002B2CF9AE}" pid="8" name="MSIP_Label_ea4c0c79-1302-4598-89cc-fc5f9b666c02_Method">
    <vt:lpwstr>Standard</vt:lpwstr>
  </property>
  <property fmtid="{D5CDD505-2E9C-101B-9397-08002B2CF9AE}" pid="9" name="MSIP_Label_ea4c0c79-1302-4598-89cc-fc5f9b666c02_Name">
    <vt:lpwstr>defa4170-0d19-0005-0004-bc88714345d2</vt:lpwstr>
  </property>
  <property fmtid="{D5CDD505-2E9C-101B-9397-08002B2CF9AE}" pid="10" name="MSIP_Label_ea4c0c79-1302-4598-89cc-fc5f9b666c02_SiteId">
    <vt:lpwstr>d929240e-472e-4f27-9319-d188d429d45e</vt:lpwstr>
  </property>
  <property fmtid="{D5CDD505-2E9C-101B-9397-08002B2CF9AE}" pid="11" name="MSIP_Label_ea4c0c79-1302-4598-89cc-fc5f9b666c02_ActionId">
    <vt:lpwstr>77b602a2-0f2c-4981-afd7-db56f6887063</vt:lpwstr>
  </property>
  <property fmtid="{D5CDD505-2E9C-101B-9397-08002B2CF9AE}" pid="12" name="MSIP_Label_ea4c0c79-1302-4598-89cc-fc5f9b666c02_ContentBits">
    <vt:lpwstr>0</vt:lpwstr>
  </property>
</Properties>
</file>