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6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y="6858000" cx="12192000"/>
  <p:notesSz cx="6858000" cy="9144000"/>
  <p:embeddedFontLst>
    <p:embeddedFont>
      <p:font typeface="Helvetica Neue"/>
      <p:regular r:id="rId27"/>
      <p:bold r:id="rId28"/>
      <p:italic r:id="rId29"/>
      <p:boldItalic r:id="rId3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font" Target="fonts/HelveticaNeue-bold.fntdata"/><Relationship Id="rId27" Type="http://schemas.openxmlformats.org/officeDocument/2006/relationships/font" Target="fonts/HelveticaNeue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HelveticaNeue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0" Type="http://schemas.openxmlformats.org/officeDocument/2006/relationships/font" Target="fonts/HelveticaNeue-bold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1" name="Google Shape;101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1" name="Google Shape;111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2" name="Google Shape;112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2" name="Google Shape;122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4" name="Google Shape;134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2c26ed40148_0_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6" name="Google Shape;146;g2c26ed40148_0_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2c144a84300_0_10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8" name="Google Shape;158;g2c144a84300_0_10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2c26ed40148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9" name="Google Shape;169;g2c26ed40148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2c26ed40148_0_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3" name="Google Shape;183;g2c26ed40148_0_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2c26ed40148_0_6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6" name="Google Shape;196;g2c26ed40148_0_6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2c26ed40148_0_3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6" name="Google Shape;206;g2c26ed40148_0_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2c144a84300_0_4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8" name="Google Shape;218;g2c144a84300_0_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0" name="Google Shape;230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2c144a84300_0_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3" name="Google Shape;243;g2c144a84300_0_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2c144a84300_0_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5" name="Google Shape;255;g2c144a84300_0_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2c144a84300_0_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7" name="Google Shape;267;g2c144a84300_0_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2c144a84300_0_5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9" name="Google Shape;279;g2c144a84300_0_5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g2c144a84300_0_6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1" name="Google Shape;291;g2c144a84300_0_6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g2c144a84300_0_7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3" name="Google Shape;303;g2c144a84300_0_7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g2c144a84300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5" name="Google Shape;315;g2c144a84300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2c144a84300_0_8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7" name="Google Shape;327;g2c144a84300_0_8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2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9" name="Google Shape;339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8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0" name="Google Shape;30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2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8" name="Google Shape;48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4" name="Google Shape;54;p13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5" name="Google Shape;55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4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1" name="Google Shape;61;p14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2" name="Google Shape;62;p14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3" name="Google Shape;63;p14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4" name="Google Shape;64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5" name="Google Shape;75;p1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3" name="Google Shape;83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theme" Target="../theme/theme1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slideLayout" Target="../slideLayouts/slideLayout18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Relationship Id="rId4" Type="http://schemas.openxmlformats.org/officeDocument/2006/relationships/image" Target="../media/image6.jpg"/><Relationship Id="rId5" Type="http://schemas.openxmlformats.org/officeDocument/2006/relationships/image" Target="../media/image10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www.esl-lab.com/intermediate/leisure-activities/" TargetMode="External"/><Relationship Id="rId4" Type="http://schemas.openxmlformats.org/officeDocument/2006/relationships/image" Target="../media/image1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.png"/><Relationship Id="rId4" Type="http://schemas.openxmlformats.org/officeDocument/2006/relationships/image" Target="../media/image8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0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0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0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0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0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2.jpg"/><Relationship Id="rId4" Type="http://schemas.openxmlformats.org/officeDocument/2006/relationships/image" Target="../media/image5.png"/><Relationship Id="rId5" Type="http://schemas.openxmlformats.org/officeDocument/2006/relationships/image" Target="../media/image9.png"/><Relationship Id="rId6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20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20"/>
          <p:cNvSpPr/>
          <p:nvPr/>
        </p:nvSpPr>
        <p:spPr>
          <a:xfrm>
            <a:off x="479725" y="4675025"/>
            <a:ext cx="3465300" cy="529200"/>
          </a:xfrm>
          <a:prstGeom prst="roundRect">
            <a:avLst>
              <a:gd fmla="val 16667" name="adj"/>
            </a:avLst>
          </a:prstGeom>
          <a:solidFill>
            <a:srgbClr val="00B0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1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6" name="Google Shape;106;p20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b="0" l="0" r="0" t="-996"/>
            </a:stretch>
          </a:blipFill>
          <a:ln cap="flat" cmpd="sng" w="12700">
            <a:solidFill>
              <a:srgbClr val="1C305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7" name="Google Shape;107;p20"/>
          <p:cNvPicPr preferRelativeResize="0"/>
          <p:nvPr/>
        </p:nvPicPr>
        <p:blipFill rotWithShape="1">
          <a:blip r:embed="rId4">
            <a:alphaModFix/>
          </a:blip>
          <a:srcRect b="25426" l="0" r="0" t="27876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0"/>
          <p:cNvSpPr txBox="1"/>
          <p:nvPr/>
        </p:nvSpPr>
        <p:spPr>
          <a:xfrm>
            <a:off x="0" y="2329900"/>
            <a:ext cx="5754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Course- Intermediate Level</a:t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59992" y="-58058"/>
            <a:ext cx="12663752" cy="7053944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21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6" name="Google Shape;116;p21"/>
          <p:cNvPicPr preferRelativeResize="0"/>
          <p:nvPr>
            <p:ph idx="2" type="pic"/>
          </p:nvPr>
        </p:nvPicPr>
        <p:blipFill rotWithShape="1">
          <a:blip r:embed="rId4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7" name="Google Shape;117;p21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</a:t>
            </a: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</a:t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9" name="Google Shape;119;p21"/>
          <p:cNvPicPr preferRelativeResize="0"/>
          <p:nvPr/>
        </p:nvPicPr>
        <p:blipFill rotWithShape="1">
          <a:blip r:embed="rId5">
            <a:alphaModFix/>
          </a:blip>
          <a:srcRect b="25426" l="0" r="0" t="27876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2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2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6" name="Google Shape;126;p2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2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2"/>
          <p:cNvSpPr txBox="1"/>
          <p:nvPr/>
        </p:nvSpPr>
        <p:spPr>
          <a:xfrm>
            <a:off x="889000" y="2391844"/>
            <a:ext cx="10541100" cy="25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Listening: </a:t>
            </a:r>
            <a:r>
              <a:rPr b="1" lang="en-US" sz="2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Leisure Activities</a:t>
            </a:r>
            <a:r>
              <a:rPr b="1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endParaRPr b="1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lang="en-US" sz="2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Grammar</a:t>
            </a:r>
            <a:r>
              <a:rPr b="1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b="1" lang="en-US" sz="2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Present Perfect Tense</a:t>
            </a:r>
            <a:endParaRPr b="1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t/>
            </a:r>
            <a:endParaRPr b="1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22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1" name="Google Shape;131;p22"/>
          <p:cNvPicPr preferRelativeResize="0"/>
          <p:nvPr/>
        </p:nvPicPr>
        <p:blipFill rotWithShape="1">
          <a:blip r:embed="rId3">
            <a:alphaModFix/>
          </a:blip>
          <a:srcRect b="25428" l="0" r="0" t="27874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3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23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8" name="Google Shape;138;p2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2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1" name="Google Shape;141;p23"/>
          <p:cNvSpPr txBox="1"/>
          <p:nvPr/>
        </p:nvSpPr>
        <p:spPr>
          <a:xfrm>
            <a:off x="889000" y="2391844"/>
            <a:ext cx="10541100" cy="18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1" i="0" sz="38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1" i="0" lang="en-US" sz="38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Listening</a:t>
            </a:r>
            <a:endParaRPr b="1" i="0" sz="38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1" lang="en-US" sz="3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Leisure Activities</a:t>
            </a:r>
            <a:endParaRPr b="1" i="0" sz="38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2" name="Google Shape;142;p23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3" name="Google Shape;143;p23"/>
          <p:cNvPicPr preferRelativeResize="0"/>
          <p:nvPr/>
        </p:nvPicPr>
        <p:blipFill rotWithShape="1">
          <a:blip r:embed="rId3">
            <a:alphaModFix/>
          </a:blip>
          <a:srcRect b="25428" l="0" r="0" t="27875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4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1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9" name="Google Shape;149;p24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0" name="Google Shape;150;p24"/>
          <p:cNvSpPr/>
          <p:nvPr/>
        </p:nvSpPr>
        <p:spPr>
          <a:xfrm>
            <a:off x="617273" y="935400"/>
            <a:ext cx="17295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lang="en-US" sz="23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Vocabulary</a:t>
            </a:r>
            <a:endParaRPr b="1" sz="23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1" name="Google Shape;151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2" name="Google Shape;152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3" name="Google Shape;153;p24"/>
          <p:cNvSpPr txBox="1"/>
          <p:nvPr/>
        </p:nvSpPr>
        <p:spPr>
          <a:xfrm>
            <a:off x="889000" y="1841126"/>
            <a:ext cx="10541100" cy="41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746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70707"/>
              </a:buClr>
              <a:buSzPts val="2300"/>
              <a:buFont typeface="Helvetica Neue"/>
              <a:buChar char="●"/>
            </a:pPr>
            <a:r>
              <a:rPr b="1"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catch </a:t>
            </a:r>
            <a: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a movie </a:t>
            </a:r>
            <a:r>
              <a:rPr i="1"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(verb)</a:t>
            </a:r>
            <a: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: watch </a:t>
            </a:r>
            <a:b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– Let’s </a:t>
            </a:r>
            <a:r>
              <a:rPr lang="en-US" sz="2300" u="sng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catch</a:t>
            </a:r>
            <a: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a movie this afternoon after school is over.</a:t>
            </a:r>
            <a:endParaRPr sz="2300">
              <a:solidFill>
                <a:srgbClr val="070707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746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70707"/>
              </a:buClr>
              <a:buSzPts val="2300"/>
              <a:buFont typeface="Helvetica Neue"/>
              <a:buChar char="●"/>
            </a:pPr>
            <a:r>
              <a:rPr b="1"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cram</a:t>
            </a:r>
            <a: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i="1"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(verb)</a:t>
            </a:r>
            <a: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: study hard </a:t>
            </a:r>
            <a:b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– I had to </a:t>
            </a:r>
            <a:r>
              <a:rPr lang="en-US" sz="2300" u="sng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cram</a:t>
            </a:r>
            <a: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all night for the final text in my biology class.</a:t>
            </a:r>
            <a:endParaRPr sz="2300">
              <a:solidFill>
                <a:srgbClr val="070707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746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70707"/>
              </a:buClr>
              <a:buSzPts val="2300"/>
              <a:buFont typeface="Helvetica Neue"/>
              <a:buChar char="●"/>
            </a:pPr>
            <a:r>
              <a:rPr b="1"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blast</a:t>
            </a:r>
            <a: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i="1"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(noun)</a:t>
            </a:r>
            <a: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: fun time </a:t>
            </a:r>
            <a:b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– Thanks for inviting me to the party yesterday. It was a real </a:t>
            </a:r>
            <a:r>
              <a:rPr lang="en-US" sz="2300" u="sng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blast</a:t>
            </a:r>
            <a: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sz="2300">
              <a:solidFill>
                <a:srgbClr val="070707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746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70707"/>
              </a:buClr>
              <a:buSzPts val="2300"/>
              <a:buFont typeface="Helvetica Neue"/>
              <a:buChar char="●"/>
            </a:pPr>
            <a:r>
              <a:rPr b="1"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throw</a:t>
            </a:r>
            <a: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a party </a:t>
            </a:r>
            <a:r>
              <a:rPr i="1"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(verb)</a:t>
            </a:r>
            <a: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: have</a:t>
            </a:r>
            <a:b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– My parents are </a:t>
            </a:r>
            <a:r>
              <a:rPr lang="en-US" sz="2300" u="sng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throwing</a:t>
            </a:r>
            <a: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a big party for my brother who just got married.</a:t>
            </a:r>
            <a:endParaRPr sz="2300">
              <a:solidFill>
                <a:srgbClr val="070707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746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70707"/>
              </a:buClr>
              <a:buSzPts val="2300"/>
              <a:buFont typeface="Helvetica Neue"/>
              <a:buChar char="●"/>
            </a:pPr>
            <a:r>
              <a:rPr b="1"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midnight</a:t>
            </a:r>
            <a: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i="1"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(adverb)</a:t>
            </a:r>
            <a: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: 12 o’clock at night, the middle of the night</a:t>
            </a:r>
            <a:b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– I have to be back home by </a:t>
            </a:r>
            <a:r>
              <a:rPr lang="en-US" sz="2300" u="sng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midnight</a:t>
            </a:r>
            <a:r>
              <a:rPr lang="en-US" sz="23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. It’s a family rule.</a:t>
            </a:r>
            <a:endParaRPr sz="2300">
              <a:solidFill>
                <a:srgbClr val="070707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4" name="Google Shape;154;p24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5" name="Google Shape;155;p24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5"/>
          <p:cNvSpPr/>
          <p:nvPr/>
        </p:nvSpPr>
        <p:spPr>
          <a:xfrm>
            <a:off x="617275" y="1479850"/>
            <a:ext cx="10812600" cy="48129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1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25"/>
          <p:cNvSpPr txBox="1"/>
          <p:nvPr/>
        </p:nvSpPr>
        <p:spPr>
          <a:xfrm>
            <a:off x="703225" y="1064350"/>
            <a:ext cx="100812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50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i="0" sz="21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25"/>
          <p:cNvSpPr txBox="1"/>
          <p:nvPr/>
        </p:nvSpPr>
        <p:spPr>
          <a:xfrm>
            <a:off x="703225" y="1479850"/>
            <a:ext cx="10726800" cy="478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300">
                <a:solidFill>
                  <a:srgbClr val="FF0000"/>
                </a:solidFill>
                <a:highlight>
                  <a:schemeClr val="lt1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Listen to a conversation between John and Sally and choose the correct answer.</a:t>
            </a:r>
            <a:endParaRPr b="1" sz="2300">
              <a:solidFill>
                <a:srgbClr val="FF0000"/>
              </a:solidFill>
              <a:highlight>
                <a:schemeClr val="lt1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300" u="sng">
                <a:solidFill>
                  <a:schemeClr val="hlink"/>
                </a:solidFill>
                <a:highlight>
                  <a:schemeClr val="lt1"/>
                </a:highlight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https://www.esl-lab.com/intermediate/leisure-activities/</a:t>
            </a:r>
            <a:r>
              <a:rPr b="1" lang="en-US" sz="2300">
                <a:solidFill>
                  <a:srgbClr val="FF0000"/>
                </a:solidFill>
                <a:highlight>
                  <a:schemeClr val="lt1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 sz="2300">
              <a:solidFill>
                <a:srgbClr val="FF0000"/>
              </a:solidFill>
              <a:highlight>
                <a:schemeClr val="lt1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6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1- Stuart is going to ______ with his friends.</a:t>
            </a:r>
            <a:endParaRPr b="1" sz="20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14300" marR="114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see a movie and have dinner</a:t>
            </a:r>
            <a:endParaRPr sz="20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14300" marR="1143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go for a drive and have a picnic</a:t>
            </a:r>
            <a:endParaRPr sz="20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14300" marR="1143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watch a football game</a:t>
            </a:r>
            <a:endParaRPr sz="20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60000"/>
              </a:lnSpc>
              <a:spcBef>
                <a:spcPts val="110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2- Why can't Amy go with her friends?</a:t>
            </a:r>
            <a:endParaRPr b="1" sz="20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14300" marR="114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She has to study for an exam.</a:t>
            </a:r>
            <a:endParaRPr sz="20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14300" marR="114300" rtl="0" algn="l">
              <a:lnSpc>
                <a:spcPct val="109615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She already has plans to attend a party.</a:t>
            </a:r>
            <a:endParaRPr sz="20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14300" marR="114300" rtl="0" algn="l">
              <a:lnSpc>
                <a:spcPct val="109615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She doesn't have any spending money.</a:t>
            </a:r>
            <a:endParaRPr b="1" sz="2000">
              <a:solidFill>
                <a:schemeClr val="dk1"/>
              </a:solidFill>
              <a:highlight>
                <a:schemeClr val="lt1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3" name="Google Shape;163;p25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4" name="Google Shape;164;p25"/>
          <p:cNvPicPr preferRelativeResize="0"/>
          <p:nvPr/>
        </p:nvPicPr>
        <p:blipFill rotWithShape="1">
          <a:blip r:embed="rId4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5" name="Google Shape;165;p25"/>
          <p:cNvCxnSpPr/>
          <p:nvPr/>
        </p:nvCxnSpPr>
        <p:spPr>
          <a:xfrm rot="10800000">
            <a:off x="828450" y="3322375"/>
            <a:ext cx="3276900" cy="0"/>
          </a:xfrm>
          <a:prstGeom prst="straightConnector1">
            <a:avLst/>
          </a:prstGeom>
          <a:noFill/>
          <a:ln cap="flat" cmpd="sng" w="381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66" name="Google Shape;166;p25"/>
          <p:cNvCxnSpPr/>
          <p:nvPr/>
        </p:nvCxnSpPr>
        <p:spPr>
          <a:xfrm rot="10800000">
            <a:off x="828450" y="5265375"/>
            <a:ext cx="3276900" cy="0"/>
          </a:xfrm>
          <a:prstGeom prst="straightConnector1">
            <a:avLst/>
          </a:prstGeom>
          <a:noFill/>
          <a:ln cap="flat" cmpd="sng" w="381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6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2" name="Google Shape;172;p26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4" name="Google Shape;174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5" name="Google Shape;175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6" name="Google Shape;176;p26"/>
          <p:cNvSpPr txBox="1"/>
          <p:nvPr/>
        </p:nvSpPr>
        <p:spPr>
          <a:xfrm>
            <a:off x="703225" y="1841125"/>
            <a:ext cx="10726800" cy="416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3- At the end of the evening, the friends are going to ____.</a:t>
            </a:r>
            <a:endParaRPr b="1" sz="21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play some games</a:t>
            </a:r>
            <a:endParaRPr sz="21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watch a video</a:t>
            </a:r>
            <a:endParaRPr sz="21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have a party</a:t>
            </a:r>
            <a:endParaRPr sz="21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4- How is Amy getting to the activity?</a:t>
            </a:r>
            <a:endParaRPr b="1" sz="21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She's taking the bus.</a:t>
            </a:r>
            <a:endParaRPr sz="21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Stuart is giving her a ride.</a:t>
            </a:r>
            <a:endParaRPr sz="21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She's taking the subway.</a:t>
            </a:r>
            <a:endParaRPr b="1" sz="21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6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8" name="Google Shape;178;p26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9" name="Google Shape;179;p26"/>
          <p:cNvCxnSpPr/>
          <p:nvPr/>
        </p:nvCxnSpPr>
        <p:spPr>
          <a:xfrm rot="10800000">
            <a:off x="766125" y="3866950"/>
            <a:ext cx="1862400" cy="7500"/>
          </a:xfrm>
          <a:prstGeom prst="straightConnector1">
            <a:avLst/>
          </a:prstGeom>
          <a:noFill/>
          <a:ln cap="flat" cmpd="sng" w="381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80" name="Google Shape;180;p26"/>
          <p:cNvCxnSpPr/>
          <p:nvPr/>
        </p:nvCxnSpPr>
        <p:spPr>
          <a:xfrm flipH="1">
            <a:off x="766125" y="5471100"/>
            <a:ext cx="2829300" cy="9300"/>
          </a:xfrm>
          <a:prstGeom prst="straightConnector1">
            <a:avLst/>
          </a:prstGeom>
          <a:noFill/>
          <a:ln cap="flat" cmpd="sng" w="381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7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6" name="Google Shape;186;p27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7" name="Google Shape;187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8" name="Google Shape;188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9" name="Google Shape;189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0" name="Google Shape;190;p27"/>
          <p:cNvSpPr txBox="1"/>
          <p:nvPr/>
        </p:nvSpPr>
        <p:spPr>
          <a:xfrm>
            <a:off x="721125" y="2101500"/>
            <a:ext cx="10709100" cy="205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2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5- Amy wants to be home at ____.</a:t>
            </a:r>
            <a:endParaRPr b="1" sz="22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10:30 p.m.</a:t>
            </a:r>
            <a:endParaRPr sz="22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11:30 p.m.</a:t>
            </a:r>
            <a:endParaRPr sz="22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midnight</a:t>
            </a:r>
            <a:endParaRPr sz="22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1" name="Google Shape;191;p27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2" name="Google Shape;192;p27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3" name="Google Shape;193;p27"/>
          <p:cNvCxnSpPr/>
          <p:nvPr/>
        </p:nvCxnSpPr>
        <p:spPr>
          <a:xfrm flipH="1">
            <a:off x="846250" y="3125400"/>
            <a:ext cx="1414800" cy="4500"/>
          </a:xfrm>
          <a:prstGeom prst="straightConnector1">
            <a:avLst/>
          </a:prstGeom>
          <a:noFill/>
          <a:ln cap="flat" cmpd="sng" w="381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28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1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9" name="Google Shape;199;p28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0" name="Google Shape;200;p28"/>
          <p:cNvSpPr/>
          <p:nvPr/>
        </p:nvSpPr>
        <p:spPr>
          <a:xfrm>
            <a:off x="703225" y="935400"/>
            <a:ext cx="2184600" cy="923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lang="en-US" sz="22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Listening Script</a:t>
            </a:r>
            <a:endParaRPr b="1" sz="22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1" name="Google Shape;201;p28"/>
          <p:cNvSpPr txBox="1"/>
          <p:nvPr/>
        </p:nvSpPr>
        <p:spPr>
          <a:xfrm>
            <a:off x="889000" y="1841126"/>
            <a:ext cx="10541100" cy="411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9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Stuart</a:t>
            </a:r>
            <a:r>
              <a:rPr lang="en-US" sz="19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: Amy. So, how (are) you doing?</a:t>
            </a:r>
            <a:endParaRPr sz="1900">
              <a:solidFill>
                <a:srgbClr val="070707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9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Amy</a:t>
            </a:r>
            <a:r>
              <a:rPr lang="en-US" sz="19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: Oh, hi Stuart. School is so crazy these days, and when I’m not at school, I’m at work.</a:t>
            </a:r>
            <a:endParaRPr sz="1900">
              <a:solidFill>
                <a:srgbClr val="070707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9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Stuart</a:t>
            </a:r>
            <a:r>
              <a:rPr lang="en-US" sz="19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: Hey, listen. I’m getting together with Sara and Paul tonight, and a few of our other friends are going to join us. [</a:t>
            </a:r>
            <a:r>
              <a:rPr i="1" lang="en-US" sz="19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Oh.</a:t>
            </a:r>
            <a:r>
              <a:rPr lang="en-US" sz="19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] And, we’re . . . well, we’re going out to eat and then </a:t>
            </a:r>
            <a:r>
              <a:rPr b="1" lang="en-US" sz="19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catch </a:t>
            </a:r>
            <a:r>
              <a:rPr lang="en-US" sz="19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a movie. Why don’t you come with us?</a:t>
            </a:r>
            <a:endParaRPr sz="1900">
              <a:solidFill>
                <a:srgbClr val="070707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9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Amy</a:t>
            </a:r>
            <a:r>
              <a:rPr lang="en-US" sz="19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: Hey, I’d love to, but I have to </a:t>
            </a:r>
            <a:r>
              <a:rPr b="1" lang="en-US" sz="19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cram </a:t>
            </a:r>
            <a:r>
              <a:rPr lang="en-US" sz="19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for a test tomorrow.</a:t>
            </a:r>
            <a:endParaRPr sz="1900">
              <a:solidFill>
                <a:srgbClr val="070707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9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Stuart</a:t>
            </a:r>
            <a:r>
              <a:rPr lang="en-US" sz="19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: Ah, come on. We’re planning on having dinner around 6:30 and then seeing a movie at 7:30. We should be home by 10:30 . . . 11:30 at the latest. I mean you’re always saying that you don’t have any friends . . . and that your love life . . . well, that you don’t have one. Come on!</a:t>
            </a:r>
            <a:endParaRPr sz="1900">
              <a:solidFill>
                <a:srgbClr val="070707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100"/>
              </a:spcBef>
              <a:spcAft>
                <a:spcPts val="11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9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Amy</a:t>
            </a:r>
            <a:r>
              <a:rPr lang="en-US" sz="19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: I . . . I don’t think I’d better. I haven’t been feeling well lately.</a:t>
            </a:r>
            <a:endParaRPr b="0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2" name="Google Shape;202;p28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3" name="Google Shape;203;p28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9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1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0" name="Google Shape;210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2" name="Google Shape;212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29"/>
          <p:cNvSpPr txBox="1"/>
          <p:nvPr/>
        </p:nvSpPr>
        <p:spPr>
          <a:xfrm>
            <a:off x="889000" y="1841126"/>
            <a:ext cx="10541100" cy="308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0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Stuart</a:t>
            </a:r>
            <a:r>
              <a:rPr lang="en-US" sz="20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: Yeah, because you study too much. Well, we’ll have a </a:t>
            </a:r>
            <a:r>
              <a:rPr b="1" lang="en-US" sz="20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blast</a:t>
            </a:r>
            <a:r>
              <a:rPr lang="en-US" sz="20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. Come on! Relax. [</a:t>
            </a:r>
            <a:r>
              <a:rPr i="1" lang="en-US" sz="20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Well . . .</a:t>
            </a:r>
            <a:r>
              <a:rPr lang="en-US" sz="20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] And it’s Sara’s birthday, too. And we’re </a:t>
            </a:r>
            <a:r>
              <a:rPr b="1" lang="en-US" sz="20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throwing </a:t>
            </a:r>
            <a:r>
              <a:rPr lang="en-US" sz="20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her a small birthday party after the movie. Come on. Best friends always stick together.</a:t>
            </a:r>
            <a:endParaRPr sz="2000">
              <a:solidFill>
                <a:srgbClr val="070707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0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Amy</a:t>
            </a:r>
            <a:r>
              <a:rPr lang="en-US" sz="20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: Oh. Okay.</a:t>
            </a:r>
            <a:endParaRPr sz="2000">
              <a:solidFill>
                <a:srgbClr val="070707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0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Stuart</a:t>
            </a:r>
            <a:r>
              <a:rPr lang="en-US" sz="20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: Great. I’ll pick you up at 6:00.</a:t>
            </a:r>
            <a:endParaRPr sz="2000">
              <a:solidFill>
                <a:srgbClr val="070707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0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Amy</a:t>
            </a:r>
            <a:r>
              <a:rPr lang="en-US" sz="20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: Okay. See you then, but I have to be back by 10:30.</a:t>
            </a:r>
            <a:endParaRPr sz="2000">
              <a:solidFill>
                <a:srgbClr val="070707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0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Stuart</a:t>
            </a:r>
            <a:r>
              <a:rPr lang="en-US" sz="20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: Ah, 10:30 . . . </a:t>
            </a:r>
            <a:r>
              <a:rPr b="1" lang="en-US" sz="20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Midnight</a:t>
            </a:r>
            <a:r>
              <a:rPr lang="en-US" sz="2000">
                <a:solidFill>
                  <a:srgbClr val="070707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. It’s all the same. See you at 6:00.</a:t>
            </a:r>
            <a:endParaRPr b="0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4" name="Google Shape;214;p29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5" name="Google Shape;215;p29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30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8000"/>
              <a:buFont typeface="Calibri"/>
              <a:buNone/>
            </a:pPr>
            <a:r>
              <a:rPr b="1" lang="en-US" sz="3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Grammar </a:t>
            </a:r>
            <a:endParaRPr b="1" sz="38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8000"/>
              <a:buFont typeface="Calibri"/>
              <a:buNone/>
            </a:pPr>
            <a:r>
              <a:rPr b="1" lang="en-US" sz="3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(Present Perfect Tense)</a:t>
            </a:r>
            <a:endParaRPr b="1" sz="38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1" name="Google Shape;221;p30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2" name="Google Shape;222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4" name="Google Shape;224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5" name="Google Shape;225;p30"/>
          <p:cNvSpPr txBox="1"/>
          <p:nvPr/>
        </p:nvSpPr>
        <p:spPr>
          <a:xfrm>
            <a:off x="889000" y="1841126"/>
            <a:ext cx="10541100" cy="9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6" name="Google Shape;226;p30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7" name="Google Shape;227;p30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31"/>
          <p:cNvSpPr/>
          <p:nvPr/>
        </p:nvSpPr>
        <p:spPr>
          <a:xfrm>
            <a:off x="617275" y="1285000"/>
            <a:ext cx="10812600" cy="50076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1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3" name="Google Shape;233;p31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4" name="Google Shape;234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6" name="Google Shape;236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7" name="Google Shape;237;p31"/>
          <p:cNvSpPr txBox="1"/>
          <p:nvPr/>
        </p:nvSpPr>
        <p:spPr>
          <a:xfrm>
            <a:off x="889000" y="1841126"/>
            <a:ext cx="10541100" cy="9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8" name="Google Shape;238;p31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9" name="Google Shape;239;p31"/>
          <p:cNvPicPr preferRelativeResize="0"/>
          <p:nvPr/>
        </p:nvPicPr>
        <p:blipFill rotWithShape="1">
          <a:blip r:embed="rId3">
            <a:alphaModFix/>
          </a:blip>
          <a:srcRect b="25428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resent Perfect Infographic" id="240" name="Google Shape;240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42300" y="1262600"/>
            <a:ext cx="9322800" cy="5007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2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1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6" name="Google Shape;246;p32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7" name="Google Shape;247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9" name="Google Shape;249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0" name="Google Shape;250;p32"/>
          <p:cNvSpPr txBox="1"/>
          <p:nvPr/>
        </p:nvSpPr>
        <p:spPr>
          <a:xfrm>
            <a:off x="889000" y="1841126"/>
            <a:ext cx="10541100" cy="276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780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48312"/>
              </a:buClr>
              <a:buSzPts val="2800"/>
              <a:buFont typeface="Calibri"/>
              <a:buChar char=" "/>
            </a:pPr>
            <a:r>
              <a:rPr b="1" lang="en-US" sz="2800">
                <a:solidFill>
                  <a:srgbClr val="FF0000"/>
                </a:solidFill>
              </a:rPr>
              <a:t>Actions started in the past and continuing in the present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191919"/>
                </a:solidFill>
              </a:rPr>
              <a:t>They </a:t>
            </a:r>
            <a:r>
              <a:rPr b="1" i="1" lang="en-US" sz="2000">
                <a:solidFill>
                  <a:srgbClr val="191919"/>
                </a:solidFill>
              </a:rPr>
              <a:t>haven't lived</a:t>
            </a:r>
            <a:r>
              <a:rPr lang="en-US" sz="2000">
                <a:solidFill>
                  <a:srgbClr val="191919"/>
                </a:solidFill>
              </a:rPr>
              <a:t> here for years.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191919"/>
                </a:solidFill>
              </a:rPr>
              <a:t>She </a:t>
            </a:r>
            <a:r>
              <a:rPr b="1" i="1" lang="en-US" sz="2000">
                <a:solidFill>
                  <a:srgbClr val="191919"/>
                </a:solidFill>
              </a:rPr>
              <a:t>has worked</a:t>
            </a:r>
            <a:r>
              <a:rPr lang="en-US" sz="2000">
                <a:solidFill>
                  <a:srgbClr val="191919"/>
                </a:solidFill>
              </a:rPr>
              <a:t> in the bank for five years.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191919"/>
                </a:solidFill>
              </a:rPr>
              <a:t>We </a:t>
            </a:r>
            <a:r>
              <a:rPr b="1" i="1" lang="en-US" sz="2000">
                <a:solidFill>
                  <a:srgbClr val="191919"/>
                </a:solidFill>
              </a:rPr>
              <a:t>have had</a:t>
            </a:r>
            <a:r>
              <a:rPr lang="en-US" sz="2000">
                <a:solidFill>
                  <a:srgbClr val="191919"/>
                </a:solidFill>
              </a:rPr>
              <a:t> the same car for ten years.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b="1" i="1" lang="en-US" sz="2000">
                <a:solidFill>
                  <a:srgbClr val="191919"/>
                </a:solidFill>
              </a:rPr>
              <a:t>Have you played</a:t>
            </a:r>
            <a:r>
              <a:rPr lang="en-US" sz="2000">
                <a:solidFill>
                  <a:srgbClr val="191919"/>
                </a:solidFill>
              </a:rPr>
              <a:t> the piano since you were a child?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32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2" name="Google Shape;252;p32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3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1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8" name="Google Shape;258;p33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9" name="Google Shape;259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1" name="Google Shape;261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2" name="Google Shape;262;p33"/>
          <p:cNvSpPr txBox="1"/>
          <p:nvPr/>
        </p:nvSpPr>
        <p:spPr>
          <a:xfrm>
            <a:off x="889000" y="1841126"/>
            <a:ext cx="10541100" cy="225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5240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48312"/>
              </a:buClr>
              <a:buSzPts val="2400"/>
              <a:buFont typeface="Calibri"/>
              <a:buChar char=" "/>
            </a:pPr>
            <a:r>
              <a:rPr b="1" lang="en-US" sz="2400">
                <a:solidFill>
                  <a:srgbClr val="FF0000"/>
                </a:solidFill>
              </a:rPr>
              <a:t>When the time period referred to has not finished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b="1" i="1" lang="en-US" sz="2000">
                <a:solidFill>
                  <a:srgbClr val="191919"/>
                </a:solidFill>
              </a:rPr>
              <a:t>I have worked</a:t>
            </a:r>
            <a:r>
              <a:rPr lang="en-US" sz="2000">
                <a:solidFill>
                  <a:srgbClr val="191919"/>
                </a:solidFill>
              </a:rPr>
              <a:t> hard</a:t>
            </a:r>
            <a:r>
              <a:rPr i="1" lang="en-US" sz="2000">
                <a:solidFill>
                  <a:srgbClr val="191919"/>
                </a:solidFill>
              </a:rPr>
              <a:t> </a:t>
            </a:r>
            <a:r>
              <a:rPr b="1" i="1" lang="en-US" sz="2000">
                <a:solidFill>
                  <a:srgbClr val="191919"/>
                </a:solidFill>
              </a:rPr>
              <a:t>this week</a:t>
            </a:r>
            <a:r>
              <a:rPr lang="en-US" sz="2000">
                <a:solidFill>
                  <a:srgbClr val="191919"/>
                </a:solidFill>
              </a:rPr>
              <a:t>.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191919"/>
                </a:solidFill>
              </a:rPr>
              <a:t>It </a:t>
            </a:r>
            <a:r>
              <a:rPr b="1" i="1" lang="en-US" sz="2000">
                <a:solidFill>
                  <a:srgbClr val="191919"/>
                </a:solidFill>
              </a:rPr>
              <a:t>has rained</a:t>
            </a:r>
            <a:r>
              <a:rPr lang="en-US" sz="2000">
                <a:solidFill>
                  <a:srgbClr val="191919"/>
                </a:solidFill>
              </a:rPr>
              <a:t> a lot </a:t>
            </a:r>
            <a:r>
              <a:rPr b="1" i="1" lang="en-US" sz="2000">
                <a:solidFill>
                  <a:srgbClr val="191919"/>
                </a:solidFill>
              </a:rPr>
              <a:t>this year</a:t>
            </a:r>
            <a:r>
              <a:rPr lang="en-US" sz="2000">
                <a:solidFill>
                  <a:srgbClr val="191919"/>
                </a:solidFill>
              </a:rPr>
              <a:t>.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191919"/>
                </a:solidFill>
              </a:rPr>
              <a:t>We </a:t>
            </a:r>
            <a:r>
              <a:rPr b="1" i="1" lang="en-US" sz="2000">
                <a:solidFill>
                  <a:srgbClr val="191919"/>
                </a:solidFill>
              </a:rPr>
              <a:t>haven't seen</a:t>
            </a:r>
            <a:r>
              <a:rPr lang="en-US" sz="2000">
                <a:solidFill>
                  <a:srgbClr val="191919"/>
                </a:solidFill>
              </a:rPr>
              <a:t> her </a:t>
            </a:r>
            <a:r>
              <a:rPr b="1" i="1" lang="en-US" sz="2000">
                <a:solidFill>
                  <a:srgbClr val="191919"/>
                </a:solidFill>
              </a:rPr>
              <a:t>today</a:t>
            </a:r>
            <a:r>
              <a:rPr lang="en-US" sz="2000">
                <a:solidFill>
                  <a:srgbClr val="191919"/>
                </a:solidFill>
              </a:rPr>
              <a:t>.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33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4" name="Google Shape;264;p33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4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1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0" name="Google Shape;270;p34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1" name="Google Shape;271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3" name="Google Shape;273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4" name="Google Shape;274;p34"/>
          <p:cNvSpPr txBox="1"/>
          <p:nvPr/>
        </p:nvSpPr>
        <p:spPr>
          <a:xfrm>
            <a:off x="889000" y="1841126"/>
            <a:ext cx="10541100" cy="2708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5240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48312"/>
              </a:buClr>
              <a:buSzPts val="2400"/>
              <a:buFont typeface="Calibri"/>
              <a:buChar char=" "/>
            </a:pPr>
            <a:r>
              <a:rPr b="1" lang="en-US" sz="2400">
                <a:solidFill>
                  <a:srgbClr val="FF0000"/>
                </a:solidFill>
              </a:rPr>
              <a:t>Actions repeated in an unspecified period between the past and now.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191919"/>
                </a:solidFill>
              </a:rPr>
              <a:t>They </a:t>
            </a:r>
            <a:r>
              <a:rPr b="1" i="1" lang="en-US" sz="2000">
                <a:solidFill>
                  <a:srgbClr val="191919"/>
                </a:solidFill>
              </a:rPr>
              <a:t>have seen</a:t>
            </a:r>
            <a:r>
              <a:rPr lang="en-US" sz="2000">
                <a:solidFill>
                  <a:srgbClr val="191919"/>
                </a:solidFill>
              </a:rPr>
              <a:t> that film six times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191919"/>
                </a:solidFill>
              </a:rPr>
              <a:t>It </a:t>
            </a:r>
            <a:r>
              <a:rPr b="1" i="1" lang="en-US" sz="2000">
                <a:solidFill>
                  <a:srgbClr val="191919"/>
                </a:solidFill>
              </a:rPr>
              <a:t>has happened</a:t>
            </a:r>
            <a:r>
              <a:rPr lang="en-US" sz="2000">
                <a:solidFill>
                  <a:srgbClr val="191919"/>
                </a:solidFill>
              </a:rPr>
              <a:t> several times already.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191919"/>
                </a:solidFill>
              </a:rPr>
              <a:t>She </a:t>
            </a:r>
            <a:r>
              <a:rPr b="1" i="1" lang="en-US" sz="2000">
                <a:solidFill>
                  <a:srgbClr val="191919"/>
                </a:solidFill>
              </a:rPr>
              <a:t>has visited</a:t>
            </a:r>
            <a:r>
              <a:rPr lang="en-US" sz="2000">
                <a:solidFill>
                  <a:srgbClr val="191919"/>
                </a:solidFill>
              </a:rPr>
              <a:t> them frequently.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191919"/>
                </a:solidFill>
              </a:rPr>
              <a:t>We </a:t>
            </a:r>
            <a:r>
              <a:rPr b="1" i="1" lang="en-US" sz="2000">
                <a:solidFill>
                  <a:srgbClr val="191919"/>
                </a:solidFill>
              </a:rPr>
              <a:t>have eaten</a:t>
            </a:r>
            <a:r>
              <a:rPr lang="en-US" sz="2000">
                <a:solidFill>
                  <a:srgbClr val="191919"/>
                </a:solidFill>
              </a:rPr>
              <a:t> at that restaurant many times.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34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6" name="Google Shape;276;p34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35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1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2" name="Google Shape;282;p35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3" name="Google Shape;283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5" name="Google Shape;285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6" name="Google Shape;286;p35"/>
          <p:cNvSpPr txBox="1"/>
          <p:nvPr/>
        </p:nvSpPr>
        <p:spPr>
          <a:xfrm>
            <a:off x="889000" y="1841126"/>
            <a:ext cx="10541100" cy="2708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5240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48312"/>
              </a:buClr>
              <a:buSzPts val="2400"/>
              <a:buFont typeface="Calibri"/>
              <a:buChar char=" "/>
            </a:pPr>
            <a:r>
              <a:rPr b="1" lang="en-US" sz="2400">
                <a:solidFill>
                  <a:srgbClr val="FF0000"/>
                </a:solidFill>
              </a:rPr>
              <a:t>Actions completed in the very recent past (+just)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b="1" i="1" lang="en-US" sz="2000">
                <a:solidFill>
                  <a:srgbClr val="191919"/>
                </a:solidFill>
              </a:rPr>
              <a:t>Have you just finished</a:t>
            </a:r>
            <a:r>
              <a:rPr lang="en-US" sz="2000">
                <a:solidFill>
                  <a:srgbClr val="191919"/>
                </a:solidFill>
              </a:rPr>
              <a:t> work?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191919"/>
                </a:solidFill>
              </a:rPr>
              <a:t>I </a:t>
            </a:r>
            <a:r>
              <a:rPr b="1" i="1" lang="en-US" sz="2000">
                <a:solidFill>
                  <a:srgbClr val="191919"/>
                </a:solidFill>
              </a:rPr>
              <a:t>have just eaten</a:t>
            </a:r>
            <a:r>
              <a:rPr lang="en-US" sz="2000">
                <a:solidFill>
                  <a:srgbClr val="191919"/>
                </a:solidFill>
              </a:rPr>
              <a:t>.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191919"/>
                </a:solidFill>
              </a:rPr>
              <a:t>We </a:t>
            </a:r>
            <a:r>
              <a:rPr b="1" i="1" lang="en-US" sz="2000">
                <a:solidFill>
                  <a:srgbClr val="191919"/>
                </a:solidFill>
              </a:rPr>
              <a:t>have just seen</a:t>
            </a:r>
            <a:r>
              <a:rPr lang="en-US" sz="2000">
                <a:solidFill>
                  <a:srgbClr val="191919"/>
                </a:solidFill>
              </a:rPr>
              <a:t> her.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b="1" i="1" lang="en-US" sz="2000">
                <a:solidFill>
                  <a:srgbClr val="191919"/>
                </a:solidFill>
              </a:rPr>
              <a:t>Has he just left</a:t>
            </a:r>
            <a:r>
              <a:rPr lang="en-US" sz="2000">
                <a:solidFill>
                  <a:srgbClr val="191919"/>
                </a:solidFill>
              </a:rPr>
              <a:t>?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35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8" name="Google Shape;288;p35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36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1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4" name="Google Shape;294;p36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5" name="Google Shape;295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7" name="Google Shape;297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8" name="Google Shape;298;p36"/>
          <p:cNvSpPr txBox="1"/>
          <p:nvPr/>
        </p:nvSpPr>
        <p:spPr>
          <a:xfrm>
            <a:off x="889000" y="1841126"/>
            <a:ext cx="10541100" cy="225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5240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48312"/>
              </a:buClr>
              <a:buSzPts val="2400"/>
              <a:buFont typeface="Calibri"/>
              <a:buChar char=" "/>
            </a:pPr>
            <a:r>
              <a:rPr b="1" lang="en-US" sz="2400">
                <a:solidFill>
                  <a:srgbClr val="FF0000"/>
                </a:solidFill>
              </a:rPr>
              <a:t>When the precise time of the action is not important or not known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191919"/>
                </a:solidFill>
              </a:rPr>
              <a:t>Someone</a:t>
            </a:r>
            <a:r>
              <a:rPr i="1" lang="en-US" sz="2000">
                <a:solidFill>
                  <a:srgbClr val="191919"/>
                </a:solidFill>
              </a:rPr>
              <a:t> </a:t>
            </a:r>
            <a:r>
              <a:rPr b="1" i="1" lang="en-US" sz="2000">
                <a:solidFill>
                  <a:srgbClr val="191919"/>
                </a:solidFill>
              </a:rPr>
              <a:t>has eaten</a:t>
            </a:r>
            <a:r>
              <a:rPr i="1" lang="en-US" sz="2000">
                <a:solidFill>
                  <a:srgbClr val="191919"/>
                </a:solidFill>
              </a:rPr>
              <a:t> my soup</a:t>
            </a:r>
            <a:r>
              <a:rPr lang="en-US" sz="2000">
                <a:solidFill>
                  <a:srgbClr val="191919"/>
                </a:solidFill>
              </a:rPr>
              <a:t>!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b="1" i="1" lang="en-US" sz="2000">
                <a:solidFill>
                  <a:srgbClr val="191919"/>
                </a:solidFill>
              </a:rPr>
              <a:t>Have you seen</a:t>
            </a:r>
            <a:r>
              <a:rPr i="1" lang="en-US" sz="2000">
                <a:solidFill>
                  <a:srgbClr val="191919"/>
                </a:solidFill>
              </a:rPr>
              <a:t> </a:t>
            </a:r>
            <a:r>
              <a:rPr lang="en-US" sz="2000">
                <a:solidFill>
                  <a:srgbClr val="191919"/>
                </a:solidFill>
              </a:rPr>
              <a:t>'Gone with the Wind'?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b="1" i="1" lang="en-US" sz="2000">
                <a:solidFill>
                  <a:srgbClr val="191919"/>
                </a:solidFill>
              </a:rPr>
              <a:t>She's studied</a:t>
            </a:r>
            <a:r>
              <a:rPr i="1" lang="en-US" sz="2000">
                <a:solidFill>
                  <a:srgbClr val="191919"/>
                </a:solidFill>
              </a:rPr>
              <a:t> </a:t>
            </a:r>
            <a:r>
              <a:rPr lang="en-US" sz="2000">
                <a:solidFill>
                  <a:srgbClr val="191919"/>
                </a:solidFill>
              </a:rPr>
              <a:t>Japanese, Russian, and English.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36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0" name="Google Shape;300;p36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37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1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6" name="Google Shape;306;p37"/>
          <p:cNvSpPr txBox="1"/>
          <p:nvPr/>
        </p:nvSpPr>
        <p:spPr>
          <a:xfrm>
            <a:off x="2420900" y="1064350"/>
            <a:ext cx="5147400" cy="72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alibri"/>
              <a:buNone/>
            </a:pPr>
            <a:r>
              <a:rPr b="1" lang="en-US" sz="48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The Form</a:t>
            </a:r>
            <a:endParaRPr sz="48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9" name="Google Shape;309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0" name="Google Shape;310;p37"/>
          <p:cNvSpPr txBox="1"/>
          <p:nvPr/>
        </p:nvSpPr>
        <p:spPr>
          <a:xfrm>
            <a:off x="889000" y="1841126"/>
            <a:ext cx="10541100" cy="452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2700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Calibri"/>
              <a:buChar char=" "/>
            </a:pPr>
            <a:r>
              <a:rPr lang="en-US" sz="200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            </a:t>
            </a:r>
            <a:r>
              <a:rPr lang="en-US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  </a:t>
            </a:r>
            <a:endParaRPr sz="2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Calibri"/>
              <a:buChar char=" "/>
            </a:pPr>
            <a:r>
              <a:rPr lang="en-US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en-US" sz="2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                Has</a:t>
            </a:r>
            <a:endParaRPr b="1" sz="28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778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800"/>
              <a:buFont typeface="Calibri"/>
              <a:buChar char=" "/>
            </a:pPr>
            <a:r>
              <a:rPr b="1" lang="en-US" sz="2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Subject + Have  + P.P</a:t>
            </a:r>
            <a:endParaRPr b="1" sz="28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191919"/>
                </a:solidFill>
              </a:rPr>
              <a:t>They </a:t>
            </a:r>
            <a:r>
              <a:rPr b="1" i="1" lang="en-US" sz="2000">
                <a:solidFill>
                  <a:srgbClr val="191919"/>
                </a:solidFill>
              </a:rPr>
              <a:t>have seen</a:t>
            </a:r>
            <a:r>
              <a:rPr lang="en-US" sz="2000">
                <a:solidFill>
                  <a:srgbClr val="191919"/>
                </a:solidFill>
              </a:rPr>
              <a:t> that film six times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191919"/>
                </a:solidFill>
              </a:rPr>
              <a:t>She </a:t>
            </a:r>
            <a:r>
              <a:rPr b="1" i="1" lang="en-US" sz="2000">
                <a:solidFill>
                  <a:srgbClr val="191919"/>
                </a:solidFill>
              </a:rPr>
              <a:t>has visited</a:t>
            </a:r>
            <a:r>
              <a:rPr lang="en-US" sz="2000">
                <a:solidFill>
                  <a:srgbClr val="191919"/>
                </a:solidFill>
              </a:rPr>
              <a:t> them frequently.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37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2" name="Google Shape;312;p37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38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1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8" name="Google Shape;318;p38"/>
          <p:cNvSpPr txBox="1"/>
          <p:nvPr/>
        </p:nvSpPr>
        <p:spPr>
          <a:xfrm>
            <a:off x="2420900" y="1064350"/>
            <a:ext cx="5147400" cy="72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alibri"/>
              <a:buNone/>
            </a:pPr>
            <a:r>
              <a:rPr b="1" lang="en-US" sz="48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Interrogative </a:t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9" name="Google Shape;319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1" name="Google Shape;321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2" name="Google Shape;322;p38"/>
          <p:cNvSpPr txBox="1"/>
          <p:nvPr/>
        </p:nvSpPr>
        <p:spPr>
          <a:xfrm>
            <a:off x="889000" y="1841126"/>
            <a:ext cx="10541100" cy="402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Calibri"/>
              <a:buChar char=" "/>
            </a:pPr>
            <a:r>
              <a:rPr b="1" lang="en-US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Have / has + Subject + P.P?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Calibri"/>
              <a:buChar char=" "/>
            </a:pPr>
            <a:r>
              <a:rPr b="1" lang="en-US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Wh question + have / has + Subject + P.P?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3F3F3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Have you called your mom yet?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3F3F3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Has Anthony played basketball yet?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3F3F3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Have you travelled to Aswan?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3F3F3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Have you ever ridden a camel? 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" name="Google Shape;323;p38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4" name="Google Shape;324;p38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39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1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0" name="Google Shape;330;p39"/>
          <p:cNvSpPr txBox="1"/>
          <p:nvPr/>
        </p:nvSpPr>
        <p:spPr>
          <a:xfrm>
            <a:off x="2420900" y="1064350"/>
            <a:ext cx="5147400" cy="72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alibri"/>
              <a:buNone/>
            </a:pPr>
            <a:r>
              <a:rPr b="1" lang="en-US" sz="48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Negative</a:t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1" name="Google Shape;331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3" name="Google Shape;333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4" name="Google Shape;334;p39"/>
          <p:cNvSpPr txBox="1"/>
          <p:nvPr/>
        </p:nvSpPr>
        <p:spPr>
          <a:xfrm>
            <a:off x="889000" y="1841126"/>
            <a:ext cx="10541100" cy="173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rgbClr val="191919"/>
              </a:solidFill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b="1" lang="en-US" sz="2000">
                <a:solidFill>
                  <a:srgbClr val="FF0000"/>
                </a:solidFill>
              </a:rPr>
              <a:t>Subject + hasn’t / haven’t + p.p.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191919"/>
                </a:solidFill>
              </a:rPr>
              <a:t>They </a:t>
            </a:r>
            <a:r>
              <a:rPr b="1" i="1" lang="en-US" sz="2000">
                <a:solidFill>
                  <a:srgbClr val="191919"/>
                </a:solidFill>
              </a:rPr>
              <a:t>haven't lived</a:t>
            </a:r>
            <a:r>
              <a:rPr lang="en-US" sz="2000">
                <a:solidFill>
                  <a:srgbClr val="191919"/>
                </a:solidFill>
              </a:rPr>
              <a:t> here for years.</a:t>
            </a:r>
            <a:endParaRPr sz="20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E48312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191919"/>
                </a:solidFill>
              </a:rPr>
              <a:t>He </a:t>
            </a:r>
            <a:r>
              <a:rPr b="1" lang="en-US" sz="2000">
                <a:solidFill>
                  <a:srgbClr val="191919"/>
                </a:solidFill>
              </a:rPr>
              <a:t>hasn’t finished </a:t>
            </a:r>
            <a:r>
              <a:rPr lang="en-US" sz="2000">
                <a:solidFill>
                  <a:srgbClr val="191919"/>
                </a:solidFill>
              </a:rPr>
              <a:t>his homework yet. </a:t>
            </a:r>
            <a:endParaRPr sz="2000">
              <a:solidFill>
                <a:srgbClr val="191919"/>
              </a:solidFill>
            </a:endParaRPr>
          </a:p>
        </p:txBody>
      </p:sp>
      <p:sp>
        <p:nvSpPr>
          <p:cNvPr id="335" name="Google Shape;335;p39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6" name="Google Shape;336;p39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1" name="Google Shape;341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7112"/>
            <a:ext cx="12192000" cy="6843777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p40"/>
          <p:cNvSpPr/>
          <p:nvPr/>
        </p:nvSpPr>
        <p:spPr>
          <a:xfrm flipH="1">
            <a:off x="6512700" y="3153102"/>
            <a:ext cx="5679300" cy="3705000"/>
          </a:xfrm>
          <a:prstGeom prst="rtTriangle">
            <a:avLst/>
          </a:prstGeom>
          <a:solidFill>
            <a:srgbClr val="669BBC">
              <a:alpha val="7569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40"/>
          <p:cNvSpPr txBox="1"/>
          <p:nvPr/>
        </p:nvSpPr>
        <p:spPr>
          <a:xfrm>
            <a:off x="582006" y="5707075"/>
            <a:ext cx="45246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1" i="0" lang="en-US" sz="54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4" name="Google Shape;344;p4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345" name="Google Shape;345;p40"/>
          <p:cNvSpPr/>
          <p:nvPr/>
        </p:nvSpPr>
        <p:spPr>
          <a:xfrm flipH="1" rot="5400000">
            <a:off x="-2058944" y="4401414"/>
            <a:ext cx="3801492" cy="1097456"/>
          </a:xfrm>
          <a:custGeom>
            <a:rect b="b" l="l" r="r" t="t"/>
            <a:pathLst>
              <a:path extrusionOk="0" h="1097456" w="3801492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6" name="Google Shape;346;p40"/>
          <p:cNvPicPr preferRelativeResize="0"/>
          <p:nvPr/>
        </p:nvPicPr>
        <p:blipFill rotWithShape="1">
          <a:blip r:embed="rId5">
            <a:alphaModFix/>
          </a:blip>
          <a:srcRect b="25426" l="0" r="0" t="27877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  <p:pic>
        <p:nvPicPr>
          <p:cNvPr id="347" name="Google Shape;347;p4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67466" y="542565"/>
            <a:ext cx="2758842" cy="7530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