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419" r:id="rId3"/>
    <p:sldId id="309" r:id="rId4"/>
    <p:sldId id="260" r:id="rId5"/>
    <p:sldId id="468" r:id="rId6"/>
    <p:sldId id="486" r:id="rId7"/>
    <p:sldId id="387" r:id="rId8"/>
    <p:sldId id="487" r:id="rId9"/>
    <p:sldId id="488" r:id="rId10"/>
    <p:sldId id="270" r:id="rId11"/>
    <p:sldId id="490" r:id="rId12"/>
    <p:sldId id="276" r:id="rId13"/>
    <p:sldId id="506" r:id="rId14"/>
    <p:sldId id="469" r:id="rId15"/>
    <p:sldId id="489" r:id="rId16"/>
    <p:sldId id="492" r:id="rId17"/>
    <p:sldId id="493" r:id="rId18"/>
    <p:sldId id="514" r:id="rId19"/>
    <p:sldId id="491" r:id="rId20"/>
    <p:sldId id="272" r:id="rId21"/>
    <p:sldId id="470" r:id="rId22"/>
    <p:sldId id="494" r:id="rId23"/>
    <p:sldId id="274" r:id="rId24"/>
    <p:sldId id="495" r:id="rId25"/>
    <p:sldId id="503" r:id="rId26"/>
    <p:sldId id="504" r:id="rId27"/>
    <p:sldId id="496" r:id="rId28"/>
    <p:sldId id="497" r:id="rId29"/>
    <p:sldId id="498" r:id="rId30"/>
    <p:sldId id="499" r:id="rId31"/>
    <p:sldId id="500" r:id="rId32"/>
    <p:sldId id="501" r:id="rId33"/>
    <p:sldId id="502" r:id="rId34"/>
    <p:sldId id="505" r:id="rId35"/>
    <p:sldId id="507" r:id="rId36"/>
    <p:sldId id="508" r:id="rId37"/>
    <p:sldId id="509" r:id="rId38"/>
    <p:sldId id="513" r:id="rId39"/>
    <p:sldId id="510" r:id="rId40"/>
    <p:sldId id="511" r:id="rId41"/>
    <p:sldId id="512" r:id="rId42"/>
    <p:sldId id="344" r:id="rId43"/>
    <p:sldId id="27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B441E2-1A05-4D1C-B62B-F9CD7F540476}" type="datetimeFigureOut">
              <a:rPr lang="en-US" smtClean="0"/>
              <a:t>3/22/2023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F23EEF-8126-4675-9FE6-D0EF0D73990D}" type="slidenum">
              <a:rPr lang="en-US" smtClean="0"/>
              <a:t>‹#›</a:t>
            </a:fld>
            <a:endParaRPr lang="en-US"/>
          </a:p>
        </p:txBody>
      </p:sp>
    </p:spTree>
    <p:extLst>
      <p:ext uri="{BB962C8B-B14F-4D97-AF65-F5344CB8AC3E}">
        <p14:creationId xmlns:p14="http://schemas.microsoft.com/office/powerpoint/2010/main" val="1495123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07355E1-B8ED-E61A-A4C3-F8AC21EC56FA}"/>
              </a:ext>
            </a:extLst>
          </p:cNvPr>
          <p:cNvSpPr>
            <a:spLocks noGrp="1" noChangeArrowheads="1"/>
          </p:cNvSpPr>
          <p:nvPr>
            <p:ph type="sldNum" sz="quarter" idx="5"/>
          </p:nvPr>
        </p:nvSpPr>
        <p:spPr>
          <a:ln/>
        </p:spPr>
        <p:txBody>
          <a:bodyPr/>
          <a:lstStyle/>
          <a:p>
            <a:fld id="{D10E3E07-3392-49F3-8E22-6F8136DC019F}" type="slidenum">
              <a:rPr lang="en-US" altLang="en-US"/>
              <a:pPr/>
              <a:t>10</a:t>
            </a:fld>
            <a:endParaRPr lang="en-US" altLang="en-US"/>
          </a:p>
        </p:txBody>
      </p:sp>
      <p:sp>
        <p:nvSpPr>
          <p:cNvPr id="57346" name="Rectangle 2">
            <a:extLst>
              <a:ext uri="{FF2B5EF4-FFF2-40B4-BE49-F238E27FC236}">
                <a16:creationId xmlns:a16="http://schemas.microsoft.com/office/drawing/2014/main" id="{67C4AC31-3B1F-5D0A-95AC-571AD5907D66}"/>
              </a:ext>
            </a:extLst>
          </p:cNvPr>
          <p:cNvSpPr>
            <a:spLocks noGrp="1" noRot="1" noChangeAspect="1" noChangeArrowheads="1" noTextEdit="1"/>
          </p:cNvSpPr>
          <p:nvPr>
            <p:ph type="sldImg"/>
          </p:nvPr>
        </p:nvSpPr>
        <p:spPr>
          <a:xfrm>
            <a:off x="-11113" y="463550"/>
            <a:ext cx="6883401" cy="3873500"/>
          </a:xfrm>
          <a:ln w="12700" cap="flat">
            <a:solidFill>
              <a:schemeClr val="tx1"/>
            </a:solidFill>
          </a:ln>
          <a:extLst>
            <a:ext uri="{909E8E84-426E-40DD-AFC4-6F175D3DCCD1}">
              <a14:hiddenFill xmlns:a14="http://schemas.microsoft.com/office/drawing/2010/main">
                <a:noFill/>
              </a14:hiddenFill>
            </a:ext>
          </a:extLst>
        </p:spPr>
      </p:sp>
      <p:sp>
        <p:nvSpPr>
          <p:cNvPr id="57347" name="Rectangle 3">
            <a:extLst>
              <a:ext uri="{FF2B5EF4-FFF2-40B4-BE49-F238E27FC236}">
                <a16:creationId xmlns:a16="http://schemas.microsoft.com/office/drawing/2014/main" id="{FBA02511-0C44-0A46-D444-3777DE6D5CFA}"/>
              </a:ext>
            </a:extLst>
          </p:cNvPr>
          <p:cNvSpPr>
            <a:spLocks noGrp="1" noChangeArrowheads="1"/>
          </p:cNvSpPr>
          <p:nvPr>
            <p:ph type="body" idx="1"/>
          </p:nvPr>
        </p:nvSpPr>
        <p:spPr>
          <a:xfrm>
            <a:off x="914400" y="4343400"/>
            <a:ext cx="5029200" cy="4114800"/>
          </a:xfrm>
          <a:ln/>
          <a:extLst>
            <a:ext uri="{91240B29-F687-4F45-9708-019B960494DF}">
              <a14:hiddenLine xmlns:a14="http://schemas.microsoft.com/office/drawing/2010/main" w="12700">
                <a:solidFill>
                  <a:schemeClr val="tx1"/>
                </a:solidFill>
                <a:miter lim="800000"/>
                <a:headEnd/>
                <a:tailEnd/>
              </a14:hiddenLine>
            </a:ext>
          </a:extLst>
        </p:spPr>
        <p:txBody>
          <a:bodyPr lIns="90167" tIns="44293" rIns="90167" bIns="44293"/>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EC43B00-911C-454F-6924-781710028213}"/>
              </a:ext>
            </a:extLst>
          </p:cNvPr>
          <p:cNvSpPr>
            <a:spLocks noGrp="1" noChangeArrowheads="1"/>
          </p:cNvSpPr>
          <p:nvPr>
            <p:ph type="sldNum" sz="quarter" idx="5"/>
          </p:nvPr>
        </p:nvSpPr>
        <p:spPr>
          <a:ln/>
        </p:spPr>
        <p:txBody>
          <a:bodyPr/>
          <a:lstStyle/>
          <a:p>
            <a:fld id="{312C1774-2EFA-4DEE-B399-205AAB042EFB}" type="slidenum">
              <a:rPr lang="en-US" altLang="en-US"/>
              <a:pPr/>
              <a:t>20</a:t>
            </a:fld>
            <a:endParaRPr lang="en-US" altLang="en-US"/>
          </a:p>
        </p:txBody>
      </p:sp>
      <p:sp>
        <p:nvSpPr>
          <p:cNvPr id="60418" name="Rectangle 2">
            <a:extLst>
              <a:ext uri="{FF2B5EF4-FFF2-40B4-BE49-F238E27FC236}">
                <a16:creationId xmlns:a16="http://schemas.microsoft.com/office/drawing/2014/main" id="{C532B333-D93E-8ADB-3F79-04DBC5EC42E0}"/>
              </a:ext>
            </a:extLst>
          </p:cNvPr>
          <p:cNvSpPr>
            <a:spLocks noGrp="1" noRot="1" noChangeAspect="1" noChangeArrowheads="1" noTextEdit="1"/>
          </p:cNvSpPr>
          <p:nvPr>
            <p:ph type="sldImg"/>
          </p:nvPr>
        </p:nvSpPr>
        <p:spPr>
          <a:xfrm>
            <a:off x="-11113" y="463550"/>
            <a:ext cx="6883401" cy="3873500"/>
          </a:xfrm>
          <a:ln w="12700" cap="flat">
            <a:solidFill>
              <a:schemeClr val="tx1"/>
            </a:solidFill>
          </a:ln>
          <a:extLst>
            <a:ext uri="{909E8E84-426E-40DD-AFC4-6F175D3DCCD1}">
              <a14:hiddenFill xmlns:a14="http://schemas.microsoft.com/office/drawing/2010/main">
                <a:noFill/>
              </a14:hiddenFill>
            </a:ext>
          </a:extLst>
        </p:spPr>
      </p:sp>
      <p:sp>
        <p:nvSpPr>
          <p:cNvPr id="60419" name="Rectangle 3">
            <a:extLst>
              <a:ext uri="{FF2B5EF4-FFF2-40B4-BE49-F238E27FC236}">
                <a16:creationId xmlns:a16="http://schemas.microsoft.com/office/drawing/2014/main" id="{B9DFFA67-4CA8-4D33-A4DC-BCC567724D7F}"/>
              </a:ext>
            </a:extLst>
          </p:cNvPr>
          <p:cNvSpPr>
            <a:spLocks noGrp="1" noChangeArrowheads="1"/>
          </p:cNvSpPr>
          <p:nvPr>
            <p:ph type="body" idx="1"/>
          </p:nvPr>
        </p:nvSpPr>
        <p:spPr>
          <a:xfrm>
            <a:off x="914400" y="4343400"/>
            <a:ext cx="5029200" cy="4114800"/>
          </a:xfrm>
          <a:ln/>
          <a:extLst>
            <a:ext uri="{91240B29-F687-4F45-9708-019B960494DF}">
              <a14:hiddenLine xmlns:a14="http://schemas.microsoft.com/office/drawing/2010/main" w="12700">
                <a:solidFill>
                  <a:schemeClr val="tx1"/>
                </a:solidFill>
                <a:miter lim="800000"/>
                <a:headEnd/>
                <a:tailEnd/>
              </a14:hiddenLine>
            </a:ext>
          </a:extLst>
        </p:spPr>
        <p:txBody>
          <a:bodyPr lIns="90167" tIns="44293" rIns="90167" bIns="44293"/>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EAFD54E-65A5-FCA2-45C2-CF7166405AF8}"/>
              </a:ext>
            </a:extLst>
          </p:cNvPr>
          <p:cNvSpPr>
            <a:spLocks noGrp="1" noChangeArrowheads="1"/>
          </p:cNvSpPr>
          <p:nvPr>
            <p:ph type="sldNum" sz="quarter" idx="5"/>
          </p:nvPr>
        </p:nvSpPr>
        <p:spPr>
          <a:ln/>
        </p:spPr>
        <p:txBody>
          <a:bodyPr/>
          <a:lstStyle/>
          <a:p>
            <a:fld id="{41E57356-CB18-4660-9F6D-A660390BA460}" type="slidenum">
              <a:rPr lang="en-US" altLang="en-US"/>
              <a:pPr/>
              <a:t>23</a:t>
            </a:fld>
            <a:endParaRPr lang="en-US" altLang="en-US"/>
          </a:p>
        </p:txBody>
      </p:sp>
      <p:sp>
        <p:nvSpPr>
          <p:cNvPr id="63490" name="Rectangle 2">
            <a:extLst>
              <a:ext uri="{FF2B5EF4-FFF2-40B4-BE49-F238E27FC236}">
                <a16:creationId xmlns:a16="http://schemas.microsoft.com/office/drawing/2014/main" id="{3A3F5ABD-857F-E241-2CDB-5C22EDEC42B7}"/>
              </a:ext>
            </a:extLst>
          </p:cNvPr>
          <p:cNvSpPr>
            <a:spLocks noGrp="1" noRot="1" noChangeAspect="1" noChangeArrowheads="1" noTextEdit="1"/>
          </p:cNvSpPr>
          <p:nvPr>
            <p:ph type="sldImg"/>
          </p:nvPr>
        </p:nvSpPr>
        <p:spPr>
          <a:xfrm>
            <a:off x="-11113" y="463550"/>
            <a:ext cx="6883401" cy="3873500"/>
          </a:xfrm>
          <a:ln w="12700" cap="flat">
            <a:solidFill>
              <a:schemeClr val="tx1"/>
            </a:solidFill>
          </a:ln>
          <a:extLst>
            <a:ext uri="{909E8E84-426E-40DD-AFC4-6F175D3DCCD1}">
              <a14:hiddenFill xmlns:a14="http://schemas.microsoft.com/office/drawing/2010/main">
                <a:noFill/>
              </a14:hiddenFill>
            </a:ext>
          </a:extLst>
        </p:spPr>
      </p:sp>
      <p:sp>
        <p:nvSpPr>
          <p:cNvPr id="63491" name="Rectangle 3">
            <a:extLst>
              <a:ext uri="{FF2B5EF4-FFF2-40B4-BE49-F238E27FC236}">
                <a16:creationId xmlns:a16="http://schemas.microsoft.com/office/drawing/2014/main" id="{5368DDF5-3891-1D2E-5154-1D4468118C47}"/>
              </a:ext>
            </a:extLst>
          </p:cNvPr>
          <p:cNvSpPr>
            <a:spLocks noChangeArrowheads="1"/>
          </p:cNvSpPr>
          <p:nvPr/>
        </p:nvSpPr>
        <p:spPr bwMode="auto">
          <a:xfrm>
            <a:off x="38100" y="122238"/>
            <a:ext cx="3495675"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167" tIns="44293" rIns="90167" bIns="44293">
            <a:spAutoFit/>
          </a:bodyPr>
          <a:lstStyle>
            <a:lvl1pPr defTabSz="911225">
              <a:defRPr>
                <a:solidFill>
                  <a:schemeClr val="tx1"/>
                </a:solidFill>
                <a:latin typeface="Arial" panose="020B0604020202020204" pitchFamily="34" charset="0"/>
              </a:defRPr>
            </a:lvl1pPr>
            <a:lvl2pPr marL="455613" defTabSz="911225">
              <a:defRPr>
                <a:solidFill>
                  <a:schemeClr val="tx1"/>
                </a:solidFill>
                <a:latin typeface="Arial" panose="020B0604020202020204" pitchFamily="34" charset="0"/>
              </a:defRPr>
            </a:lvl2pPr>
            <a:lvl3pPr marL="911225" defTabSz="911225">
              <a:defRPr>
                <a:solidFill>
                  <a:schemeClr val="tx1"/>
                </a:solidFill>
                <a:latin typeface="Arial" panose="020B0604020202020204" pitchFamily="34" charset="0"/>
              </a:defRPr>
            </a:lvl3pPr>
            <a:lvl4pPr marL="1366838" defTabSz="911225">
              <a:defRPr>
                <a:solidFill>
                  <a:schemeClr val="tx1"/>
                </a:solidFill>
                <a:latin typeface="Arial" panose="020B0604020202020204" pitchFamily="34" charset="0"/>
              </a:defRPr>
            </a:lvl4pPr>
            <a:lvl5pPr marL="1822450" defTabSz="911225">
              <a:defRPr>
                <a:solidFill>
                  <a:schemeClr val="tx1"/>
                </a:solidFill>
                <a:latin typeface="Arial" panose="020B0604020202020204" pitchFamily="34" charset="0"/>
              </a:defRPr>
            </a:lvl5pPr>
            <a:lvl6pPr marL="2279650" defTabSz="911225" fontAlgn="base">
              <a:spcBef>
                <a:spcPct val="0"/>
              </a:spcBef>
              <a:spcAft>
                <a:spcPct val="0"/>
              </a:spcAft>
              <a:defRPr>
                <a:solidFill>
                  <a:schemeClr val="tx1"/>
                </a:solidFill>
                <a:latin typeface="Arial" panose="020B0604020202020204" pitchFamily="34" charset="0"/>
              </a:defRPr>
            </a:lvl6pPr>
            <a:lvl7pPr marL="2736850" defTabSz="911225" fontAlgn="base">
              <a:spcBef>
                <a:spcPct val="0"/>
              </a:spcBef>
              <a:spcAft>
                <a:spcPct val="0"/>
              </a:spcAft>
              <a:defRPr>
                <a:solidFill>
                  <a:schemeClr val="tx1"/>
                </a:solidFill>
                <a:latin typeface="Arial" panose="020B0604020202020204" pitchFamily="34" charset="0"/>
              </a:defRPr>
            </a:lvl7pPr>
            <a:lvl8pPr marL="3194050" defTabSz="911225" fontAlgn="base">
              <a:spcBef>
                <a:spcPct val="0"/>
              </a:spcBef>
              <a:spcAft>
                <a:spcPct val="0"/>
              </a:spcAft>
              <a:defRPr>
                <a:solidFill>
                  <a:schemeClr val="tx1"/>
                </a:solidFill>
                <a:latin typeface="Arial" panose="020B0604020202020204" pitchFamily="34" charset="0"/>
              </a:defRPr>
            </a:lvl8pPr>
            <a:lvl9pPr marL="3651250" defTabSz="911225" fontAlgn="base">
              <a:spcBef>
                <a:spcPct val="0"/>
              </a:spcBef>
              <a:spcAft>
                <a:spcPct val="0"/>
              </a:spcAft>
              <a:defRPr>
                <a:solidFill>
                  <a:schemeClr val="tx1"/>
                </a:solidFill>
                <a:latin typeface="Arial" panose="020B0604020202020204" pitchFamily="34" charset="0"/>
              </a:defRPr>
            </a:lvl9pPr>
          </a:lstStyle>
          <a:p>
            <a:pPr>
              <a:lnSpc>
                <a:spcPct val="90000"/>
              </a:lnSpc>
              <a:spcBef>
                <a:spcPct val="50000"/>
              </a:spcBef>
            </a:pPr>
            <a:r>
              <a:rPr lang="en-US" altLang="en-US" b="1"/>
              <a:t>Test Marketing</a:t>
            </a:r>
          </a:p>
          <a:p>
            <a:pPr>
              <a:lnSpc>
                <a:spcPct val="90000"/>
              </a:lnSpc>
              <a:spcBef>
                <a:spcPct val="50000"/>
              </a:spcBef>
            </a:pPr>
            <a:r>
              <a:rPr lang="en-US" altLang="en-US" sz="1600" b="1"/>
              <a:t>This CTR relates to the discussion on pp. 282-284.</a:t>
            </a:r>
          </a:p>
        </p:txBody>
      </p:sp>
      <p:sp>
        <p:nvSpPr>
          <p:cNvPr id="63492" name="Rectangle 4">
            <a:extLst>
              <a:ext uri="{FF2B5EF4-FFF2-40B4-BE49-F238E27FC236}">
                <a16:creationId xmlns:a16="http://schemas.microsoft.com/office/drawing/2014/main" id="{C83D05C9-7D12-7A2C-138F-90C961498090}"/>
              </a:ext>
            </a:extLst>
          </p:cNvPr>
          <p:cNvSpPr>
            <a:spLocks noChangeArrowheads="1"/>
          </p:cNvSpPr>
          <p:nvPr/>
        </p:nvSpPr>
        <p:spPr bwMode="auto">
          <a:xfrm>
            <a:off x="-4763" y="2867025"/>
            <a:ext cx="6810376" cy="466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167" tIns="44293" rIns="90167" bIns="44293">
            <a:spAutoFit/>
          </a:bodyPr>
          <a:lstStyle>
            <a:lvl1pPr defTabSz="911225">
              <a:defRPr>
                <a:solidFill>
                  <a:schemeClr val="tx1"/>
                </a:solidFill>
                <a:latin typeface="Arial" panose="020B0604020202020204" pitchFamily="34" charset="0"/>
              </a:defRPr>
            </a:lvl1pPr>
            <a:lvl2pPr marL="455613" defTabSz="911225">
              <a:defRPr>
                <a:solidFill>
                  <a:schemeClr val="tx1"/>
                </a:solidFill>
                <a:latin typeface="Arial" panose="020B0604020202020204" pitchFamily="34" charset="0"/>
              </a:defRPr>
            </a:lvl2pPr>
            <a:lvl3pPr marL="911225" defTabSz="911225">
              <a:defRPr>
                <a:solidFill>
                  <a:schemeClr val="tx1"/>
                </a:solidFill>
                <a:latin typeface="Arial" panose="020B0604020202020204" pitchFamily="34" charset="0"/>
              </a:defRPr>
            </a:lvl3pPr>
            <a:lvl4pPr marL="1366838" defTabSz="911225">
              <a:defRPr>
                <a:solidFill>
                  <a:schemeClr val="tx1"/>
                </a:solidFill>
                <a:latin typeface="Arial" panose="020B0604020202020204" pitchFamily="34" charset="0"/>
              </a:defRPr>
            </a:lvl4pPr>
            <a:lvl5pPr marL="1822450" defTabSz="911225">
              <a:defRPr>
                <a:solidFill>
                  <a:schemeClr val="tx1"/>
                </a:solidFill>
                <a:latin typeface="Arial" panose="020B0604020202020204" pitchFamily="34" charset="0"/>
              </a:defRPr>
            </a:lvl5pPr>
            <a:lvl6pPr marL="2279650" defTabSz="911225" fontAlgn="base">
              <a:spcBef>
                <a:spcPct val="0"/>
              </a:spcBef>
              <a:spcAft>
                <a:spcPct val="0"/>
              </a:spcAft>
              <a:defRPr>
                <a:solidFill>
                  <a:schemeClr val="tx1"/>
                </a:solidFill>
                <a:latin typeface="Arial" panose="020B0604020202020204" pitchFamily="34" charset="0"/>
              </a:defRPr>
            </a:lvl6pPr>
            <a:lvl7pPr marL="2736850" defTabSz="911225" fontAlgn="base">
              <a:spcBef>
                <a:spcPct val="0"/>
              </a:spcBef>
              <a:spcAft>
                <a:spcPct val="0"/>
              </a:spcAft>
              <a:defRPr>
                <a:solidFill>
                  <a:schemeClr val="tx1"/>
                </a:solidFill>
                <a:latin typeface="Arial" panose="020B0604020202020204" pitchFamily="34" charset="0"/>
              </a:defRPr>
            </a:lvl7pPr>
            <a:lvl8pPr marL="3194050" defTabSz="911225" fontAlgn="base">
              <a:spcBef>
                <a:spcPct val="0"/>
              </a:spcBef>
              <a:spcAft>
                <a:spcPct val="0"/>
              </a:spcAft>
              <a:defRPr>
                <a:solidFill>
                  <a:schemeClr val="tx1"/>
                </a:solidFill>
                <a:latin typeface="Arial" panose="020B0604020202020204" pitchFamily="34" charset="0"/>
              </a:defRPr>
            </a:lvl8pPr>
            <a:lvl9pPr marL="3651250" defTabSz="911225" fontAlgn="base">
              <a:spcBef>
                <a:spcPct val="0"/>
              </a:spcBef>
              <a:spcAft>
                <a:spcPct val="0"/>
              </a:spcAft>
              <a:defRPr>
                <a:solidFill>
                  <a:schemeClr val="tx1"/>
                </a:solidFill>
                <a:latin typeface="Arial" panose="020B0604020202020204" pitchFamily="34" charset="0"/>
              </a:defRPr>
            </a:lvl9pPr>
          </a:lstStyle>
          <a:p>
            <a:pPr>
              <a:lnSpc>
                <a:spcPct val="90000"/>
              </a:lnSpc>
              <a:spcBef>
                <a:spcPct val="50000"/>
              </a:spcBef>
            </a:pPr>
            <a:r>
              <a:rPr lang="en-US" altLang="en-US" sz="1600" b="1"/>
              <a:t>Test Marketing</a:t>
            </a:r>
            <a:endParaRPr lang="en-US" altLang="en-US" b="1"/>
          </a:p>
          <a:p>
            <a:pPr>
              <a:lnSpc>
                <a:spcPct val="90000"/>
              </a:lnSpc>
              <a:spcBef>
                <a:spcPct val="50000"/>
              </a:spcBef>
            </a:pPr>
            <a:r>
              <a:rPr lang="en-US" altLang="en-US" sz="1400" b="1" i="1"/>
              <a:t>Standard Test Markets</a:t>
            </a:r>
            <a:r>
              <a:rPr lang="en-US" altLang="en-US" sz="1400" b="1"/>
              <a:t>.  Under this approach, the company finds a small number of representative test cities, conducts a full marketing campaign in those cities, and then measures and evaluates performance.  This provides a “real world” picture of how the product performs.  But there are drawbacks.  Standard testing is expensive, long, and tips competitors to company strategy. </a:t>
            </a:r>
          </a:p>
          <a:p>
            <a:pPr>
              <a:lnSpc>
                <a:spcPct val="90000"/>
              </a:lnSpc>
              <a:spcBef>
                <a:spcPct val="50000"/>
              </a:spcBef>
            </a:pPr>
            <a:r>
              <a:rPr lang="en-US" altLang="en-US" sz="1400" b="1" i="1"/>
              <a:t>Controlled Test Markets</a:t>
            </a:r>
            <a:r>
              <a:rPr lang="en-US" altLang="en-US" sz="1400" b="1"/>
              <a:t>.  This approach uses a research firm that has designated store placement space for their clients.  Participating stores receive a fee.  Some services like Scantrack (Nielsen) and BehaviorScan (IRI) offer computerized monitoring of individual consumer panels whose television viewing is cross-tabulated with store purchases.  Controlled testing is quicker and less expensive than standard testing.  Concerns revolve around representativeness of the test markets (small size) and tipping off competitors.</a:t>
            </a:r>
          </a:p>
          <a:p>
            <a:pPr>
              <a:lnSpc>
                <a:spcPct val="90000"/>
              </a:lnSpc>
              <a:spcBef>
                <a:spcPct val="50000"/>
              </a:spcBef>
            </a:pPr>
            <a:r>
              <a:rPr lang="en-US" altLang="en-US" sz="1400" b="1" i="1"/>
              <a:t>Simulated Test Markets</a:t>
            </a:r>
            <a:r>
              <a:rPr lang="en-US" altLang="en-US" sz="1400" b="1"/>
              <a:t>.  This approach creates a simulated shopping environment by the company or research firm.  Consumers are exposed to promotions and then given money to shop with.  Purchase patterns are observed and consumers are interviewed afterward by researchers.  Simulated test marketing is inexpensive and quick.  Representativeness and demand characteristics are concerns and this approach might be used as a pretest for a go-no go decision on further testing.</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3/22/2023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9.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4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791257" y="3125529"/>
            <a:ext cx="6524922" cy="1492769"/>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a:t>
            </a:r>
            <a:r>
              <a:rPr lang="ar-EG" sz="2800" dirty="0">
                <a:solidFill>
                  <a:srgbClr val="FF9518"/>
                </a:solidFill>
                <a:latin typeface="Tajawal Medium" panose="00000600000000000000" pitchFamily="2" charset="-78"/>
                <a:cs typeface="Tajawal Medium" panose="00000600000000000000" pitchFamily="2" charset="-78"/>
              </a:rPr>
              <a:t>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965458" y="3159395"/>
            <a:ext cx="6156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p:txBody>
      </p:sp>
      <p:sp>
        <p:nvSpPr>
          <p:cNvPr id="3" name="TextBox 2">
            <a:extLst>
              <a:ext uri="{FF2B5EF4-FFF2-40B4-BE49-F238E27FC236}">
                <a16:creationId xmlns:a16="http://schemas.microsoft.com/office/drawing/2014/main" id="{F7E701F6-0667-FA51-A584-C763C6BD0310}"/>
              </a:ext>
            </a:extLst>
          </p:cNvPr>
          <p:cNvSpPr txBox="1"/>
          <p:nvPr/>
        </p:nvSpPr>
        <p:spPr>
          <a:xfrm>
            <a:off x="5936920" y="3803530"/>
            <a:ext cx="62199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two)</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r>
              <a:rPr lang="en-US" sz="2800" dirty="0">
                <a:solidFill>
                  <a:schemeClr val="bg1"/>
                </a:solidFill>
              </a:rPr>
              <a:t>In the previous lecture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9218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Process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8" name="TextBox 7">
            <a:extLst>
              <a:ext uri="{FF2B5EF4-FFF2-40B4-BE49-F238E27FC236}">
                <a16:creationId xmlns:a16="http://schemas.microsoft.com/office/drawing/2014/main" id="{111212B2-51A9-9572-C8D6-C1504AAFF6B2}"/>
              </a:ext>
            </a:extLst>
          </p:cNvPr>
          <p:cNvSpPr txBox="1"/>
          <p:nvPr/>
        </p:nvSpPr>
        <p:spPr>
          <a:xfrm>
            <a:off x="467206" y="1722140"/>
            <a:ext cx="9666288" cy="3638175"/>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Development Process?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6 Steps of The New Product Development Process [NPD]</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Ideation and Ideation techniques</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Idea screening </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Concept development &amp; testing </a:t>
            </a:r>
          </a:p>
        </p:txBody>
      </p:sp>
    </p:spTree>
    <p:extLst>
      <p:ext uri="{BB962C8B-B14F-4D97-AF65-F5344CB8AC3E}">
        <p14:creationId xmlns:p14="http://schemas.microsoft.com/office/powerpoint/2010/main" val="733869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5680"/>
            <a:ext cx="11491653" cy="1610200"/>
          </a:xfrm>
          <a:prstGeom prst="rect">
            <a:avLst/>
          </a:prstGeom>
        </p:spPr>
      </p:pic>
      <p:sp>
        <p:nvSpPr>
          <p:cNvPr id="7" name="TextBox 6"/>
          <p:cNvSpPr txBox="1"/>
          <p:nvPr/>
        </p:nvSpPr>
        <p:spPr>
          <a:xfrm>
            <a:off x="2425087" y="662758"/>
            <a:ext cx="8463005" cy="646331"/>
          </a:xfrm>
          <a:prstGeom prst="rect">
            <a:avLst/>
          </a:prstGeom>
          <a:noFill/>
        </p:spPr>
        <p:txBody>
          <a:bodyPr wrap="square" rtlCol="0">
            <a:spAutoFit/>
          </a:bodyPr>
          <a:lstStyle/>
          <a:p>
            <a:r>
              <a:rPr lang="en-US" sz="3600" dirty="0">
                <a:solidFill>
                  <a:schemeClr val="bg1"/>
                </a:solidFill>
                <a:latin typeface="Tajawal Medium" panose="00000600000000000000" pitchFamily="2" charset="-78"/>
                <a:cs typeface="Tajawal Medium" panose="00000600000000000000" pitchFamily="2" charset="-78"/>
              </a:rPr>
              <a:t>New Product Development (Part Two)</a:t>
            </a:r>
          </a:p>
        </p:txBody>
      </p:sp>
      <p:sp>
        <p:nvSpPr>
          <p:cNvPr id="10" name="TextBox 9">
            <a:extLst>
              <a:ext uri="{FF2B5EF4-FFF2-40B4-BE49-F238E27FC236}">
                <a16:creationId xmlns:a16="http://schemas.microsoft.com/office/drawing/2014/main" id="{4BA0BBC3-032C-40EA-A147-2A12A28878EC}"/>
              </a:ext>
            </a:extLst>
          </p:cNvPr>
          <p:cNvSpPr txBox="1"/>
          <p:nvPr/>
        </p:nvSpPr>
        <p:spPr>
          <a:xfrm>
            <a:off x="1408111" y="1655880"/>
            <a:ext cx="9666288" cy="4192173"/>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Development Process?</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Product Definition</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Prototyping </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Initial Design </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Validation &amp; Testing </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Commercialization </a:t>
            </a:r>
          </a:p>
        </p:txBody>
      </p:sp>
      <p:sp>
        <p:nvSpPr>
          <p:cNvPr id="14" name="TextBox 13">
            <a:extLst>
              <a:ext uri="{FF2B5EF4-FFF2-40B4-BE49-F238E27FC236}">
                <a16:creationId xmlns:a16="http://schemas.microsoft.com/office/drawing/2014/main" id="{49E0C506-10B4-3F4D-7FB5-8AA87D090E95}"/>
              </a:ext>
            </a:extLst>
          </p:cNvPr>
          <p:cNvSpPr txBox="1"/>
          <p:nvPr/>
        </p:nvSpPr>
        <p:spPr>
          <a:xfrm>
            <a:off x="130614" y="159890"/>
            <a:ext cx="2440308" cy="523220"/>
          </a:xfrm>
          <a:prstGeom prst="rect">
            <a:avLst/>
          </a:prstGeom>
          <a:noFill/>
        </p:spPr>
        <p:txBody>
          <a:bodyPr wrap="square">
            <a:spAutoFit/>
          </a:bodyPr>
          <a:lstStyle/>
          <a:p>
            <a:pPr algn="ctr"/>
            <a:r>
              <a:rPr lang="en-US" sz="2800" b="1" dirty="0">
                <a:solidFill>
                  <a:schemeClr val="bg1"/>
                </a:solidFill>
              </a:rPr>
              <a:t>In this lecture</a:t>
            </a:r>
          </a:p>
        </p:txBody>
      </p:sp>
    </p:spTree>
    <p:extLst>
      <p:ext uri="{BB962C8B-B14F-4D97-AF65-F5344CB8AC3E}">
        <p14:creationId xmlns:p14="http://schemas.microsoft.com/office/powerpoint/2010/main" val="4709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6838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Product Development Process?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Product Development Process refers to the entire range of activities where a company conceptualizes and realizes a new offering.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Product development is the process of building a new product, from</a:t>
            </a:r>
            <a:r>
              <a:rPr lang="en-US" sz="2400" dirty="0">
                <a:solidFill>
                  <a:srgbClr val="FF0000"/>
                </a:solidFill>
                <a:cs typeface="Tajawal ExtraBold" panose="00000800000000000000" pitchFamily="2" charset="-78"/>
              </a:rPr>
              <a:t> ideation </a:t>
            </a:r>
            <a:r>
              <a:rPr lang="en-US" sz="2400" dirty="0">
                <a:solidFill>
                  <a:srgbClr val="0A1F61"/>
                </a:solidFill>
                <a:cs typeface="Tajawal ExtraBold" panose="00000800000000000000" pitchFamily="2" charset="-78"/>
              </a:rPr>
              <a:t>all the way through</a:t>
            </a:r>
            <a:r>
              <a:rPr lang="en-US" sz="2400" dirty="0">
                <a:solidFill>
                  <a:srgbClr val="FF0000"/>
                </a:solidFill>
                <a:cs typeface="Tajawal ExtraBold" panose="00000800000000000000" pitchFamily="2" charset="-78"/>
              </a:rPr>
              <a:t> launch</a:t>
            </a:r>
            <a:r>
              <a:rPr lang="en-US" sz="2400" dirty="0">
                <a:solidFill>
                  <a:srgbClr val="0A1F61"/>
                </a:solidFill>
                <a:cs typeface="Tajawal ExtraBold" panose="00000800000000000000" pitchFamily="2" charset="-78"/>
              </a:rPr>
              <a: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Identifying market need, searching the competition and developing a minimum viable product (MVP).</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14524" y="447878"/>
            <a:ext cx="2371379" cy="622852"/>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289771" y="651993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90482"/>
            <a:ext cx="4148893" cy="707886"/>
          </a:xfrm>
          <a:prstGeom prst="rect">
            <a:avLst/>
          </a:prstGeom>
          <a:noFill/>
        </p:spPr>
        <p:txBody>
          <a:bodyPr wrap="none" rtlCol="0">
            <a:spAutoFit/>
          </a:bodyPr>
          <a:lstStyle/>
          <a:p>
            <a:r>
              <a:rPr lang="en-US" sz="4000" dirty="0">
                <a:solidFill>
                  <a:schemeClr val="bg1"/>
                </a:solidFill>
                <a:latin typeface="Tajawal Medium" panose="00000600000000000000" pitchFamily="2" charset="-78"/>
                <a:cs typeface="Tajawal Medium" panose="00000600000000000000" pitchFamily="2" charset="-78"/>
              </a:rPr>
              <a:t>Product definition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This is also referred to as </a:t>
            </a:r>
            <a:r>
              <a:rPr lang="en-US" sz="2400" dirty="0">
                <a:solidFill>
                  <a:srgbClr val="FF0000"/>
                </a:solidFill>
                <a:cs typeface="Tajawal ExtraBold" panose="00000800000000000000" pitchFamily="2" charset="-78"/>
              </a:rPr>
              <a:t>scoping</a:t>
            </a:r>
            <a:r>
              <a:rPr lang="en-US" sz="2400" dirty="0">
                <a:solidFill>
                  <a:srgbClr val="0A1F61"/>
                </a:solidFill>
                <a:cs typeface="Tajawal ExtraBold" panose="00000800000000000000" pitchFamily="2" charset="-78"/>
              </a:rPr>
              <a:t> or </a:t>
            </a:r>
            <a:r>
              <a:rPr lang="en-US" sz="2400" dirty="0">
                <a:solidFill>
                  <a:srgbClr val="FF0000"/>
                </a:solidFill>
                <a:cs typeface="Tajawal ExtraBold" panose="00000800000000000000" pitchFamily="2" charset="-78"/>
              </a:rPr>
              <a:t>concept development</a:t>
            </a:r>
            <a:r>
              <a:rPr lang="en-US" sz="2400" dirty="0">
                <a:solidFill>
                  <a:srgbClr val="0A1F61"/>
                </a:solidFill>
                <a:cs typeface="Tajawal ExtraBold" panose="00000800000000000000" pitchFamily="2" charset="-78"/>
              </a:rPr>
              <a:t> and focuses on refining the product strategy.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During this stage, it’s important to define: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lang="en-US" sz="2400" dirty="0">
                <a:solidFill>
                  <a:srgbClr val="FF0000"/>
                </a:solidFill>
                <a:cs typeface="Tajawal ExtraBold" panose="00000800000000000000" pitchFamily="2" charset="-78"/>
              </a:rPr>
              <a:t> Business analysis: </a:t>
            </a:r>
            <a:r>
              <a:rPr lang="en-US" sz="2400" dirty="0">
                <a:solidFill>
                  <a:srgbClr val="0A1F61"/>
                </a:solidFill>
                <a:cs typeface="Tajawal ExtraBold" panose="00000800000000000000" pitchFamily="2" charset="-78"/>
              </a:rPr>
              <a:t>A business analysis consists of mapping out distribution strategy, ecommerce strategy, and a more in-depth competitor analysis. </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purpose of this step is to begin building a clearly defined </a:t>
            </a:r>
            <a:r>
              <a:rPr lang="en-US" sz="2400" dirty="0">
                <a:solidFill>
                  <a:srgbClr val="FF9518"/>
                </a:solidFill>
                <a:cs typeface="Tajawal ExtraBold" panose="00000800000000000000" pitchFamily="2" charset="-78"/>
              </a:rPr>
              <a:t>product roadmap</a:t>
            </a:r>
            <a:r>
              <a:rPr lang="en-US" sz="2400" dirty="0">
                <a:solidFill>
                  <a:srgbClr val="0A1F61"/>
                </a:solidFill>
                <a:cs typeface="Tajawal ExtraBold" panose="00000800000000000000" pitchFamily="2" charset="-78"/>
              </a:rPr>
              <a:t>.</a:t>
            </a:r>
            <a:endParaRPr lang="en-US" sz="32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14524" y="447878"/>
            <a:ext cx="2371379" cy="622852"/>
          </a:xfrm>
          <a:prstGeom prst="rect">
            <a:avLst/>
          </a:prstGeom>
        </p:spPr>
      </p:pic>
    </p:spTree>
    <p:extLst>
      <p:ext uri="{BB962C8B-B14F-4D97-AF65-F5344CB8AC3E}">
        <p14:creationId xmlns:p14="http://schemas.microsoft.com/office/powerpoint/2010/main" val="1068234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22580" y="397229"/>
            <a:ext cx="898764" cy="805964"/>
          </a:xfrm>
          <a:prstGeom prst="rect">
            <a:avLst/>
          </a:prstGeom>
        </p:spPr>
      </p:pic>
      <p:pic>
        <p:nvPicPr>
          <p:cNvPr id="3" name="Picture 2"/>
          <p:cNvPicPr>
            <a:picLocks noChangeAspect="1"/>
          </p:cNvPicPr>
          <p:nvPr/>
        </p:nvPicPr>
        <p:blipFill>
          <a:blip r:embed="rId4"/>
          <a:stretch>
            <a:fillRect/>
          </a:stretch>
        </p:blipFill>
        <p:spPr>
          <a:xfrm>
            <a:off x="2289771" y="651993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90482"/>
            <a:ext cx="4148893" cy="707886"/>
          </a:xfrm>
          <a:prstGeom prst="rect">
            <a:avLst/>
          </a:prstGeom>
          <a:noFill/>
        </p:spPr>
        <p:txBody>
          <a:bodyPr wrap="none" rtlCol="0">
            <a:spAutoFit/>
          </a:bodyPr>
          <a:lstStyle/>
          <a:p>
            <a:r>
              <a:rPr lang="en-US" sz="4000" dirty="0">
                <a:solidFill>
                  <a:schemeClr val="bg1"/>
                </a:solidFill>
                <a:latin typeface="Tajawal Medium" panose="00000600000000000000" pitchFamily="2" charset="-78"/>
                <a:cs typeface="Tajawal Medium" panose="00000600000000000000" pitchFamily="2" charset="-78"/>
              </a:rPr>
              <a:t>Product definition</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565930"/>
            <a:ext cx="2791952"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2- Value proposition: </a:t>
            </a:r>
            <a:r>
              <a:rPr lang="en-US" sz="2400" dirty="0">
                <a:solidFill>
                  <a:srgbClr val="0A1F61"/>
                </a:solidFill>
                <a:cs typeface="Tajawal ExtraBold" panose="00000800000000000000" pitchFamily="2" charset="-78"/>
              </a:rPr>
              <a:t>The value proposition is what problem the product is solving. Consider how it differs from other products in the market. This value can be useful for market research and for developing your marketing strategy.</a:t>
            </a:r>
            <a:endParaRPr lang="en-US" sz="3200" dirty="0">
              <a:solidFill>
                <a:srgbClr val="0A1F61"/>
              </a:solidFill>
              <a:cs typeface="Tajawal ExtraBold" panose="00000800000000000000" pitchFamily="2" charset="-78"/>
            </a:endParaRPr>
          </a:p>
        </p:txBody>
      </p:sp>
      <p:pic>
        <p:nvPicPr>
          <p:cNvPr id="8" name="Picture 7">
            <a:extLst>
              <a:ext uri="{FF2B5EF4-FFF2-40B4-BE49-F238E27FC236}">
                <a16:creationId xmlns:a16="http://schemas.microsoft.com/office/drawing/2014/main" id="{96D097A2-7B3C-D2E8-6FE2-4C71129EC5BB}"/>
              </a:ext>
            </a:extLst>
          </p:cNvPr>
          <p:cNvPicPr>
            <a:picLocks noChangeAspect="1"/>
          </p:cNvPicPr>
          <p:nvPr/>
        </p:nvPicPr>
        <p:blipFill>
          <a:blip r:embed="rId6"/>
          <a:stretch>
            <a:fillRect/>
          </a:stretch>
        </p:blipFill>
        <p:spPr>
          <a:xfrm>
            <a:off x="3511236" y="1417751"/>
            <a:ext cx="8572500" cy="5229225"/>
          </a:xfrm>
          <a:prstGeom prst="rect">
            <a:avLst/>
          </a:prstGeom>
        </p:spPr>
      </p:pic>
    </p:spTree>
    <p:extLst>
      <p:ext uri="{BB962C8B-B14F-4D97-AF65-F5344CB8AC3E}">
        <p14:creationId xmlns:p14="http://schemas.microsoft.com/office/powerpoint/2010/main" val="30867014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3868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3122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Definition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0475640"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3- Success metrics: </a:t>
            </a:r>
            <a:r>
              <a:rPr lang="en-US" sz="2400" dirty="0">
                <a:solidFill>
                  <a:srgbClr val="0A1F61"/>
                </a:solidFill>
                <a:cs typeface="Tajawal ExtraBold" panose="00000800000000000000" pitchFamily="2" charset="-78"/>
              </a:rPr>
              <a:t>It’s essential to clarify success metrics early so you can evaluate and measure success once the product is launched. Are there key metrics you want to look out for? These could be basic KPIs like average order value, or something more specific like custom set goals relevant to your organization.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4- Marketing strategy</a:t>
            </a:r>
            <a:r>
              <a:rPr lang="en-US" sz="2400" dirty="0">
                <a:solidFill>
                  <a:srgbClr val="0A1F61"/>
                </a:solidFill>
                <a:cs typeface="Tajawal ExtraBold" panose="00000800000000000000" pitchFamily="2" charset="-78"/>
              </a:rPr>
              <a:t>: Once you’ve identified your value proposition and success metrics, begin brainstorming a marketing strategy that fits your needs. Consider which channels you want to promote your product on—such as social media or a blog post. </a:t>
            </a:r>
          </a:p>
        </p:txBody>
      </p:sp>
    </p:spTree>
    <p:extLst>
      <p:ext uri="{BB962C8B-B14F-4D97-AF65-F5344CB8AC3E}">
        <p14:creationId xmlns:p14="http://schemas.microsoft.com/office/powerpoint/2010/main" val="14159058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6282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Market strategy and business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1408534"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identifies the product strategy of how to optimally market and sell a product or service. It's comprised of </a:t>
            </a:r>
            <a:r>
              <a:rPr lang="en-US" sz="2400" dirty="0">
                <a:solidFill>
                  <a:srgbClr val="FF0000"/>
                </a:solidFill>
                <a:cs typeface="Tajawal ExtraBold" panose="00000800000000000000" pitchFamily="2" charset="-78"/>
              </a:rPr>
              <a:t>the four P's of marketing </a:t>
            </a:r>
            <a:r>
              <a:rPr lang="en-US" sz="2400" dirty="0">
                <a:solidFill>
                  <a:srgbClr val="0A1F61"/>
                </a:solidFill>
                <a:cs typeface="Tajawal ExtraBold" panose="00000800000000000000" pitchFamily="2" charset="-78"/>
              </a:rPr>
              <a:t>-- product, price, promotion and place.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Product. </a:t>
            </a:r>
            <a:r>
              <a:rPr lang="en-US" sz="2400" dirty="0">
                <a:solidFill>
                  <a:srgbClr val="0A1F61"/>
                </a:solidFill>
                <a:cs typeface="Tajawal ExtraBold" panose="00000800000000000000" pitchFamily="2" charset="-78"/>
              </a:rPr>
              <a:t>The service or good that's been designed to satisfy the demand of a target audience.</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FF0000"/>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Price. </a:t>
            </a:r>
            <a:r>
              <a:rPr lang="en-US" sz="2400" dirty="0">
                <a:solidFill>
                  <a:srgbClr val="0A1F61"/>
                </a:solidFill>
                <a:cs typeface="Tajawal ExtraBold" panose="00000800000000000000" pitchFamily="2" charset="-78"/>
              </a:rPr>
              <a:t>Pricing decisions affect everything, including profit margins, supply and demand as well as market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086016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6282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Market strategy and business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1408534"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identifies the product strategy of how to optimally market and sell a product or service. It's comprised of </a:t>
            </a:r>
            <a:r>
              <a:rPr lang="en-US" sz="2400" dirty="0">
                <a:solidFill>
                  <a:srgbClr val="FF0000"/>
                </a:solidFill>
                <a:cs typeface="Tajawal ExtraBold" panose="00000800000000000000" pitchFamily="2" charset="-78"/>
              </a:rPr>
              <a:t>the four P's of marketing </a:t>
            </a:r>
            <a:r>
              <a:rPr lang="en-US" sz="2400" dirty="0">
                <a:solidFill>
                  <a:srgbClr val="0A1F61"/>
                </a:solidFill>
                <a:cs typeface="Tajawal ExtraBold" panose="00000800000000000000" pitchFamily="2" charset="-78"/>
              </a:rPr>
              <a:t>-- product, price, promotion and place.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u="sng" dirty="0">
              <a:solidFill>
                <a:srgbClr val="FF0000"/>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Promotion. </a:t>
            </a:r>
            <a:r>
              <a:rPr lang="en-US" sz="2400" dirty="0">
                <a:solidFill>
                  <a:srgbClr val="0A1F61"/>
                </a:solidFill>
                <a:cs typeface="Tajawal ExtraBold" panose="00000800000000000000" pitchFamily="2" charset="-78"/>
              </a:rPr>
              <a:t>The goals of promotion are to present the product to the target audience -- increase demand and illustrate the value of the product. Promotion includes advertisements, public relations and marketing campaigns.</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FF0000"/>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Place. </a:t>
            </a:r>
            <a:r>
              <a:rPr lang="en-US" sz="2400" dirty="0">
                <a:solidFill>
                  <a:srgbClr val="0A1F61"/>
                </a:solidFill>
                <a:cs typeface="Tajawal ExtraBold" panose="00000800000000000000" pitchFamily="2" charset="-78"/>
              </a:rPr>
              <a:t>The transaction may not occur on the web, but in the digital economy, customers are generally engaged and converted on the internet. Whether the product is provided in a traditional brick-and-mortar business setting or is available through an omnichannel approach, the optimal channel or channels must be determined. </a:t>
            </a:r>
          </a:p>
        </p:txBody>
      </p:sp>
    </p:spTree>
    <p:extLst>
      <p:ext uri="{BB962C8B-B14F-4D97-AF65-F5344CB8AC3E}">
        <p14:creationId xmlns:p14="http://schemas.microsoft.com/office/powerpoint/2010/main" val="37580975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a:extLst>
              <a:ext uri="{FF2B5EF4-FFF2-40B4-BE49-F238E27FC236}">
                <a16:creationId xmlns:a16="http://schemas.microsoft.com/office/drawing/2014/main" id="{4E83C382-BA7A-5DBD-C329-8F0E5966D639}"/>
              </a:ext>
            </a:extLst>
          </p:cNvPr>
          <p:cNvSpPr>
            <a:spLocks noChangeArrowheads="1"/>
          </p:cNvSpPr>
          <p:nvPr/>
        </p:nvSpPr>
        <p:spPr bwMode="auto">
          <a:xfrm flipH="1">
            <a:off x="3651251" y="3681413"/>
            <a:ext cx="4672013" cy="1612900"/>
          </a:xfrm>
          <a:prstGeom prst="rect">
            <a:avLst/>
          </a:prstGeom>
          <a:gradFill rotWithShape="0">
            <a:gsLst>
              <a:gs pos="0">
                <a:srgbClr val="00B7A5"/>
              </a:gs>
              <a:gs pos="50000">
                <a:srgbClr val="00B7A5">
                  <a:gamma/>
                  <a:tint val="50196"/>
                  <a:invGamma/>
                </a:srgbClr>
              </a:gs>
              <a:gs pos="100000">
                <a:srgbClr val="00B7A5"/>
              </a:gs>
            </a:gsLst>
            <a:lin ang="2700000" scaled="1"/>
          </a:gradFill>
          <a:ln>
            <a:noFill/>
          </a:ln>
          <a:effectLst>
            <a:outerShdw dist="71842" dir="2700000" algn="ctr" rotWithShape="0">
              <a:srgbClr val="00279F"/>
            </a:outerShdw>
          </a:effectLst>
          <a:extLst>
            <a:ext uri="{91240B29-F687-4F45-9708-019B960494DF}">
              <a14:hiddenLine xmlns:a14="http://schemas.microsoft.com/office/drawing/2010/main" w="12700">
                <a:solidFill>
                  <a:schemeClr val="tx1"/>
                </a:solidFill>
                <a:miter lim="800000"/>
                <a:headEnd/>
                <a:tailEnd/>
              </a14:hiddenLine>
            </a:ext>
          </a:extLst>
        </p:spPr>
        <p:txBody>
          <a:bodyPr lIns="81184" tIns="39880" rIns="81184" bIns="39880" anchor="ctr" anchorCtr="1"/>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200" b="1">
                <a:solidFill>
                  <a:srgbClr val="000000"/>
                </a:solidFill>
              </a:rPr>
              <a:t>Part Two - Short-Term:</a:t>
            </a:r>
          </a:p>
          <a:p>
            <a:pPr algn="ctr">
              <a:lnSpc>
                <a:spcPct val="90000"/>
              </a:lnSpc>
            </a:pPr>
            <a:r>
              <a:rPr lang="en-US" altLang="en-US" sz="2000" b="1">
                <a:solidFill>
                  <a:srgbClr val="000000"/>
                </a:solidFill>
              </a:rPr>
              <a:t>Product’s Planned Price</a:t>
            </a:r>
          </a:p>
          <a:p>
            <a:pPr algn="ctr">
              <a:lnSpc>
                <a:spcPct val="90000"/>
              </a:lnSpc>
            </a:pPr>
            <a:r>
              <a:rPr lang="en-US" altLang="en-US" sz="2000" b="1">
                <a:solidFill>
                  <a:srgbClr val="000000"/>
                </a:solidFill>
              </a:rPr>
              <a:t>Distribution</a:t>
            </a:r>
          </a:p>
          <a:p>
            <a:pPr algn="ctr">
              <a:lnSpc>
                <a:spcPct val="90000"/>
              </a:lnSpc>
            </a:pPr>
            <a:r>
              <a:rPr lang="en-US" altLang="en-US" sz="2000" b="1">
                <a:solidFill>
                  <a:srgbClr val="000000"/>
                </a:solidFill>
              </a:rPr>
              <a:t>Marketing Budget</a:t>
            </a:r>
          </a:p>
        </p:txBody>
      </p:sp>
      <p:sp>
        <p:nvSpPr>
          <p:cNvPr id="56325" name="Rectangle 5">
            <a:extLst>
              <a:ext uri="{FF2B5EF4-FFF2-40B4-BE49-F238E27FC236}">
                <a16:creationId xmlns:a16="http://schemas.microsoft.com/office/drawing/2014/main" id="{59A56B42-96F6-E63B-12ED-B0E779161DAC}"/>
              </a:ext>
            </a:extLst>
          </p:cNvPr>
          <p:cNvSpPr>
            <a:spLocks noChangeArrowheads="1"/>
          </p:cNvSpPr>
          <p:nvPr/>
        </p:nvSpPr>
        <p:spPr bwMode="auto">
          <a:xfrm flipH="1">
            <a:off x="3651251" y="5345114"/>
            <a:ext cx="4703763" cy="1125537"/>
          </a:xfrm>
          <a:prstGeom prst="rect">
            <a:avLst/>
          </a:prstGeom>
          <a:gradFill rotWithShape="0">
            <a:gsLst>
              <a:gs pos="0">
                <a:srgbClr val="D93192"/>
              </a:gs>
              <a:gs pos="50000">
                <a:srgbClr val="D93192">
                  <a:gamma/>
                  <a:tint val="80000"/>
                  <a:invGamma/>
                </a:srgbClr>
              </a:gs>
              <a:gs pos="100000">
                <a:srgbClr val="D93192"/>
              </a:gs>
            </a:gsLst>
            <a:lin ang="2700000" scaled="1"/>
          </a:gradFill>
          <a:ln>
            <a:noFill/>
          </a:ln>
          <a:effectLst>
            <a:outerShdw dist="71842" dir="2700000" algn="ctr" rotWithShape="0">
              <a:srgbClr val="00279F"/>
            </a:outerShdw>
          </a:effectLst>
          <a:extLst>
            <a:ext uri="{91240B29-F687-4F45-9708-019B960494DF}">
              <a14:hiddenLine xmlns:a14="http://schemas.microsoft.com/office/drawing/2010/main" w="12700">
                <a:solidFill>
                  <a:schemeClr val="tx1"/>
                </a:solidFill>
                <a:miter lim="800000"/>
                <a:headEnd/>
                <a:tailEnd/>
              </a14:hiddenLine>
            </a:ext>
          </a:extLst>
        </p:spPr>
        <p:txBody>
          <a:bodyPr lIns="81184" tIns="39880" rIns="81184" bIns="39880" anchor="ctr" anchorCtr="1"/>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endParaRPr lang="en-US" altLang="en-US" sz="2200" b="1">
              <a:solidFill>
                <a:srgbClr val="000000"/>
              </a:solidFill>
            </a:endParaRPr>
          </a:p>
          <a:p>
            <a:pPr algn="ctr">
              <a:lnSpc>
                <a:spcPct val="90000"/>
              </a:lnSpc>
            </a:pPr>
            <a:endParaRPr lang="en-US" altLang="en-US" sz="2200" b="1">
              <a:solidFill>
                <a:srgbClr val="000000"/>
              </a:solidFill>
            </a:endParaRPr>
          </a:p>
          <a:p>
            <a:pPr algn="ctr">
              <a:lnSpc>
                <a:spcPct val="90000"/>
              </a:lnSpc>
            </a:pPr>
            <a:r>
              <a:rPr lang="en-US" altLang="en-US" sz="2200" b="1">
                <a:solidFill>
                  <a:srgbClr val="000000"/>
                </a:solidFill>
              </a:rPr>
              <a:t>Part Three - Long-Term:</a:t>
            </a:r>
          </a:p>
          <a:p>
            <a:pPr algn="ctr">
              <a:lnSpc>
                <a:spcPct val="90000"/>
              </a:lnSpc>
            </a:pPr>
            <a:r>
              <a:rPr lang="en-US" altLang="en-US" sz="2000" b="1">
                <a:solidFill>
                  <a:srgbClr val="000000"/>
                </a:solidFill>
              </a:rPr>
              <a:t>Sales &amp; Profit Goals</a:t>
            </a:r>
          </a:p>
          <a:p>
            <a:pPr algn="ctr">
              <a:lnSpc>
                <a:spcPct val="90000"/>
              </a:lnSpc>
            </a:pPr>
            <a:r>
              <a:rPr lang="en-US" altLang="en-US" sz="2000" b="1">
                <a:solidFill>
                  <a:srgbClr val="000000"/>
                </a:solidFill>
              </a:rPr>
              <a:t>Marketing Mix Strategy</a:t>
            </a:r>
          </a:p>
          <a:p>
            <a:pPr algn="ctr">
              <a:lnSpc>
                <a:spcPct val="90000"/>
              </a:lnSpc>
            </a:pPr>
            <a:endParaRPr lang="en-US" altLang="en-US" sz="2000" b="1">
              <a:solidFill>
                <a:srgbClr val="000000"/>
              </a:solidFill>
            </a:endParaRPr>
          </a:p>
          <a:p>
            <a:pPr algn="ctr" latinLnBrk="1">
              <a:lnSpc>
                <a:spcPct val="90000"/>
              </a:lnSpc>
            </a:pPr>
            <a:endParaRPr lang="en-US" altLang="en-US" sz="2000" b="1">
              <a:solidFill>
                <a:srgbClr val="000000"/>
              </a:solidFill>
            </a:endParaRPr>
          </a:p>
        </p:txBody>
      </p:sp>
      <p:sp>
        <p:nvSpPr>
          <p:cNvPr id="56326" name="Rectangle 6">
            <a:extLst>
              <a:ext uri="{FF2B5EF4-FFF2-40B4-BE49-F238E27FC236}">
                <a16:creationId xmlns:a16="http://schemas.microsoft.com/office/drawing/2014/main" id="{E30617AF-A867-1C28-82DC-34D41838FC98}"/>
              </a:ext>
            </a:extLst>
          </p:cNvPr>
          <p:cNvSpPr>
            <a:spLocks noChangeArrowheads="1"/>
          </p:cNvSpPr>
          <p:nvPr/>
        </p:nvSpPr>
        <p:spPr bwMode="auto">
          <a:xfrm>
            <a:off x="2378076" y="1292226"/>
            <a:ext cx="7669213" cy="482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1184" tIns="39880" rIns="81184" bIns="39880">
            <a:spAutoFit/>
          </a:bodyP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nSpc>
                <a:spcPct val="90000"/>
              </a:lnSpc>
            </a:pPr>
            <a:r>
              <a:rPr lang="en-US" altLang="en-US" sz="2900" b="1">
                <a:solidFill>
                  <a:srgbClr val="003530"/>
                </a:solidFill>
              </a:rPr>
              <a:t>Marketing Strategy Statement Formulation</a:t>
            </a:r>
          </a:p>
        </p:txBody>
      </p:sp>
      <p:sp>
        <p:nvSpPr>
          <p:cNvPr id="56327" name="Rectangle 7">
            <a:extLst>
              <a:ext uri="{FF2B5EF4-FFF2-40B4-BE49-F238E27FC236}">
                <a16:creationId xmlns:a16="http://schemas.microsoft.com/office/drawing/2014/main" id="{517278C1-BEF5-DCEC-4014-4C4B1A29EA1C}"/>
              </a:ext>
            </a:extLst>
          </p:cNvPr>
          <p:cNvSpPr>
            <a:spLocks noChangeArrowheads="1"/>
          </p:cNvSpPr>
          <p:nvPr/>
        </p:nvSpPr>
        <p:spPr bwMode="auto">
          <a:xfrm flipH="1">
            <a:off x="3636963" y="2101851"/>
            <a:ext cx="4672012" cy="1546225"/>
          </a:xfrm>
          <a:prstGeom prst="rect">
            <a:avLst/>
          </a:prstGeom>
          <a:gradFill rotWithShape="0">
            <a:gsLst>
              <a:gs pos="0">
                <a:srgbClr val="618FFD"/>
              </a:gs>
              <a:gs pos="50000">
                <a:srgbClr val="618FFD">
                  <a:gamma/>
                  <a:tint val="50196"/>
                  <a:invGamma/>
                </a:srgbClr>
              </a:gs>
              <a:gs pos="100000">
                <a:srgbClr val="618FFD"/>
              </a:gs>
            </a:gsLst>
            <a:lin ang="2700000" scaled="1"/>
          </a:gradFill>
          <a:ln>
            <a:noFill/>
          </a:ln>
          <a:effectLst>
            <a:outerShdw dist="71842" dir="2700000" algn="ctr" rotWithShape="0">
              <a:srgbClr val="00279F"/>
            </a:outerShdw>
          </a:effectLst>
          <a:extLst>
            <a:ext uri="{91240B29-F687-4F45-9708-019B960494DF}">
              <a14:hiddenLine xmlns:a14="http://schemas.microsoft.com/office/drawing/2010/main" w="12700">
                <a:solidFill>
                  <a:schemeClr val="tx1"/>
                </a:solidFill>
                <a:miter lim="800000"/>
                <a:headEnd/>
                <a:tailEnd/>
              </a14:hiddenLine>
            </a:ext>
          </a:extLst>
        </p:spPr>
        <p:txBody>
          <a:bodyPr lIns="81184" tIns="39880" rIns="81184" bIns="39880" anchor="ctr" anchorCtr="1"/>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endParaRPr lang="en-US" altLang="en-US" sz="2200" b="1">
              <a:solidFill>
                <a:srgbClr val="000000"/>
              </a:solidFill>
            </a:endParaRPr>
          </a:p>
          <a:p>
            <a:pPr algn="ctr">
              <a:lnSpc>
                <a:spcPct val="90000"/>
              </a:lnSpc>
            </a:pPr>
            <a:r>
              <a:rPr lang="en-US" altLang="en-US" sz="2200" b="1">
                <a:solidFill>
                  <a:srgbClr val="000000"/>
                </a:solidFill>
              </a:rPr>
              <a:t>Part One - Overall:</a:t>
            </a:r>
          </a:p>
          <a:p>
            <a:pPr algn="ctr">
              <a:lnSpc>
                <a:spcPct val="90000"/>
              </a:lnSpc>
            </a:pPr>
            <a:r>
              <a:rPr lang="en-US" altLang="en-US" sz="2000" b="1">
                <a:solidFill>
                  <a:srgbClr val="000000"/>
                </a:solidFill>
              </a:rPr>
              <a:t>Target Market</a:t>
            </a:r>
          </a:p>
          <a:p>
            <a:pPr algn="ctr">
              <a:lnSpc>
                <a:spcPct val="90000"/>
              </a:lnSpc>
            </a:pPr>
            <a:r>
              <a:rPr lang="en-US" altLang="en-US" sz="2000" b="1">
                <a:solidFill>
                  <a:srgbClr val="000000"/>
                </a:solidFill>
              </a:rPr>
              <a:t>Planned Product Positioning</a:t>
            </a:r>
          </a:p>
          <a:p>
            <a:pPr algn="ctr">
              <a:lnSpc>
                <a:spcPct val="90000"/>
              </a:lnSpc>
            </a:pPr>
            <a:r>
              <a:rPr lang="en-US" altLang="en-US" sz="2000" b="1">
                <a:solidFill>
                  <a:srgbClr val="000000"/>
                </a:solidFill>
              </a:rPr>
              <a:t>Sales &amp; Profit Goals</a:t>
            </a:r>
          </a:p>
          <a:p>
            <a:pPr algn="ctr">
              <a:lnSpc>
                <a:spcPct val="90000"/>
              </a:lnSpc>
            </a:pPr>
            <a:r>
              <a:rPr lang="en-US" altLang="en-US" sz="2000" b="1">
                <a:solidFill>
                  <a:srgbClr val="000000"/>
                </a:solidFill>
              </a:rPr>
              <a:t> Market Share</a:t>
            </a:r>
          </a:p>
          <a:p>
            <a:pPr algn="ctr" latinLnBrk="1">
              <a:lnSpc>
                <a:spcPct val="90000"/>
              </a:lnSpc>
            </a:pPr>
            <a:endParaRPr lang="en-US" altLang="en-US" sz="2000" b="1">
              <a:solidFill>
                <a:srgbClr val="000000"/>
              </a:solidFill>
            </a:endParaRPr>
          </a:p>
        </p:txBody>
      </p:sp>
      <p:pic>
        <p:nvPicPr>
          <p:cNvPr id="2" name="Picture 1">
            <a:extLst>
              <a:ext uri="{FF2B5EF4-FFF2-40B4-BE49-F238E27FC236}">
                <a16:creationId xmlns:a16="http://schemas.microsoft.com/office/drawing/2014/main" id="{A1F90EAE-9330-0E09-43EF-4A3757114649}"/>
              </a:ext>
            </a:extLst>
          </p:cNvPr>
          <p:cNvPicPr>
            <a:picLocks noChangeAspect="1"/>
          </p:cNvPicPr>
          <p:nvPr/>
        </p:nvPicPr>
        <p:blipFill>
          <a:blip r:embed="rId3"/>
          <a:stretch>
            <a:fillRect/>
          </a:stretch>
        </p:blipFill>
        <p:spPr>
          <a:xfrm>
            <a:off x="523664" y="397229"/>
            <a:ext cx="9176986" cy="840667"/>
          </a:xfrm>
          <a:prstGeom prst="rect">
            <a:avLst/>
          </a:prstGeom>
        </p:spPr>
      </p:pic>
      <p:sp>
        <p:nvSpPr>
          <p:cNvPr id="3" name="Freeform 8">
            <a:extLst>
              <a:ext uri="{FF2B5EF4-FFF2-40B4-BE49-F238E27FC236}">
                <a16:creationId xmlns:a16="http://schemas.microsoft.com/office/drawing/2014/main" id="{D4E9B2AB-FA4C-2F92-C827-CE3CEBBEACE8}"/>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152FB0AE-ACA8-8072-C595-C586E819A5F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5" name="Picture 4">
            <a:extLst>
              <a:ext uri="{FF2B5EF4-FFF2-40B4-BE49-F238E27FC236}">
                <a16:creationId xmlns:a16="http://schemas.microsoft.com/office/drawing/2014/main" id="{63174CE6-9188-995A-6CBD-8CFCE66EEE45}"/>
              </a:ext>
            </a:extLst>
          </p:cNvPr>
          <p:cNvPicPr>
            <a:picLocks noChangeAspect="1"/>
          </p:cNvPicPr>
          <p:nvPr/>
        </p:nvPicPr>
        <p:blipFill>
          <a:blip r:embed="rId5"/>
          <a:stretch>
            <a:fillRect/>
          </a:stretch>
        </p:blipFill>
        <p:spPr>
          <a:xfrm>
            <a:off x="2613066" y="6664119"/>
            <a:ext cx="9902229" cy="204838"/>
          </a:xfrm>
          <a:prstGeom prst="rect">
            <a:avLst/>
          </a:prstGeom>
        </p:spPr>
      </p:pic>
      <p:pic>
        <p:nvPicPr>
          <p:cNvPr id="6" name="Picture 5">
            <a:extLst>
              <a:ext uri="{FF2B5EF4-FFF2-40B4-BE49-F238E27FC236}">
                <a16:creationId xmlns:a16="http://schemas.microsoft.com/office/drawing/2014/main" id="{C1A5BDFB-EBCC-9840-1B16-A716F60E219F}"/>
              </a:ext>
            </a:extLst>
          </p:cNvPr>
          <p:cNvPicPr>
            <a:picLocks noChangeAspect="1"/>
          </p:cNvPicPr>
          <p:nvPr/>
        </p:nvPicPr>
        <p:blipFill>
          <a:blip r:embed="rId6"/>
          <a:stretch>
            <a:fillRect/>
          </a:stretch>
        </p:blipFill>
        <p:spPr>
          <a:xfrm>
            <a:off x="-108036" y="2204822"/>
            <a:ext cx="238650" cy="2709534"/>
          </a:xfrm>
          <a:prstGeom prst="rect">
            <a:avLst/>
          </a:prstGeom>
        </p:spPr>
      </p:pic>
    </p:spTree>
  </p:cSld>
  <p:clrMapOvr>
    <a:masterClrMapping/>
  </p:clrMapOvr>
  <p:transition spd="slow">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FC1F7FD7-6FAD-B30B-E7EE-BD879FDAF9D4}"/>
              </a:ext>
            </a:extLst>
          </p:cNvPr>
          <p:cNvSpPr>
            <a:spLocks noGrp="1" noChangeArrowheads="1"/>
          </p:cNvSpPr>
          <p:nvPr>
            <p:ph type="title"/>
          </p:nvPr>
        </p:nvSpPr>
        <p:spPr/>
        <p:txBody>
          <a:bodyPr/>
          <a:lstStyle/>
          <a:p>
            <a:r>
              <a:rPr lang="en-US" altLang="en-US" sz="2500" b="1" i="1"/>
              <a:t>New Product Development Process</a:t>
            </a:r>
            <a:br>
              <a:rPr lang="en-US" altLang="en-US" sz="2500" b="1" i="1"/>
            </a:br>
            <a:r>
              <a:rPr lang="en-US" altLang="en-US" sz="2500" b="1" i="1"/>
              <a:t>Step 4.  Marketing Strategy Development</a:t>
            </a:r>
            <a:br>
              <a:rPr lang="en-US" altLang="en-US" sz="2500" b="1" i="1"/>
            </a:br>
            <a:endParaRPr lang="en-US" altLang="en-US" sz="2500" b="1" i="1"/>
          </a:p>
        </p:txBody>
      </p:sp>
      <p:sp>
        <p:nvSpPr>
          <p:cNvPr id="65539" name="Rectangle 3">
            <a:extLst>
              <a:ext uri="{FF2B5EF4-FFF2-40B4-BE49-F238E27FC236}">
                <a16:creationId xmlns:a16="http://schemas.microsoft.com/office/drawing/2014/main" id="{17A217DA-40DC-36BE-538B-3D2C7A6844F3}"/>
              </a:ext>
            </a:extLst>
          </p:cNvPr>
          <p:cNvSpPr>
            <a:spLocks noGrp="1" noChangeArrowheads="1"/>
          </p:cNvSpPr>
          <p:nvPr>
            <p:ph type="body" idx="1"/>
          </p:nvPr>
        </p:nvSpPr>
        <p:spPr/>
        <p:txBody>
          <a:bodyPr/>
          <a:lstStyle/>
          <a:p>
            <a:pPr>
              <a:lnSpc>
                <a:spcPct val="90000"/>
              </a:lnSpc>
            </a:pPr>
            <a:r>
              <a:rPr lang="en-US" altLang="en-US" sz="2700" dirty="0"/>
              <a:t>The marketing strategy formulation takes place in three parts</a:t>
            </a:r>
          </a:p>
          <a:p>
            <a:pPr lvl="1">
              <a:lnSpc>
                <a:spcPct val="90000"/>
              </a:lnSpc>
            </a:pPr>
            <a:r>
              <a:rPr lang="en-US" altLang="en-US" sz="2200" dirty="0"/>
              <a:t>The first part describes the size, structure and behavior of the target market, the planned product positioning and the sales, market share and profit goals sought in the first few years.</a:t>
            </a:r>
          </a:p>
          <a:p>
            <a:pPr marL="457200" lvl="1" indent="0">
              <a:lnSpc>
                <a:spcPct val="90000"/>
              </a:lnSpc>
              <a:buNone/>
            </a:pPr>
            <a:endParaRPr lang="en-US" altLang="en-US" sz="2200" dirty="0"/>
          </a:p>
          <a:p>
            <a:pPr lvl="1">
              <a:lnSpc>
                <a:spcPct val="90000"/>
              </a:lnSpc>
            </a:pPr>
            <a:r>
              <a:rPr lang="en-US" altLang="en-US" sz="2200" dirty="0"/>
              <a:t>The second part outlines the product’s planned price, distribution strategy and marketing budget for the first year.</a:t>
            </a:r>
          </a:p>
          <a:p>
            <a:pPr marL="457200" lvl="1" indent="0">
              <a:lnSpc>
                <a:spcPct val="90000"/>
              </a:lnSpc>
              <a:buNone/>
            </a:pPr>
            <a:endParaRPr lang="en-US" altLang="en-US" sz="2200" dirty="0"/>
          </a:p>
          <a:p>
            <a:pPr lvl="1">
              <a:lnSpc>
                <a:spcPct val="90000"/>
              </a:lnSpc>
            </a:pPr>
            <a:r>
              <a:rPr lang="en-US" altLang="en-US" sz="2200" dirty="0"/>
              <a:t>The third part describes the long run sales and profit goals and marketing mix strategy overtime.</a:t>
            </a:r>
          </a:p>
        </p:txBody>
      </p:sp>
      <p:pic>
        <p:nvPicPr>
          <p:cNvPr id="2" name="Picture 1">
            <a:extLst>
              <a:ext uri="{FF2B5EF4-FFF2-40B4-BE49-F238E27FC236}">
                <a16:creationId xmlns:a16="http://schemas.microsoft.com/office/drawing/2014/main" id="{4AF00106-59AD-4FBC-4980-39A95663770E}"/>
              </a:ext>
            </a:extLst>
          </p:cNvPr>
          <p:cNvPicPr>
            <a:picLocks noChangeAspect="1"/>
          </p:cNvPicPr>
          <p:nvPr/>
        </p:nvPicPr>
        <p:blipFill>
          <a:blip r:embed="rId2"/>
          <a:stretch>
            <a:fillRect/>
          </a:stretch>
        </p:blipFill>
        <p:spPr>
          <a:xfrm>
            <a:off x="523664" y="397229"/>
            <a:ext cx="9176986" cy="840667"/>
          </a:xfrm>
          <a:prstGeom prst="rect">
            <a:avLst/>
          </a:prstGeom>
        </p:spPr>
      </p:pic>
      <p:sp>
        <p:nvSpPr>
          <p:cNvPr id="3" name="Freeform 8">
            <a:extLst>
              <a:ext uri="{FF2B5EF4-FFF2-40B4-BE49-F238E27FC236}">
                <a16:creationId xmlns:a16="http://schemas.microsoft.com/office/drawing/2014/main" id="{B6527120-26B9-DFCB-7787-A9D5CDF36698}"/>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4987CEBA-3769-DBC6-94FE-6EE1CF098D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5" name="Picture 4">
            <a:extLst>
              <a:ext uri="{FF2B5EF4-FFF2-40B4-BE49-F238E27FC236}">
                <a16:creationId xmlns:a16="http://schemas.microsoft.com/office/drawing/2014/main" id="{708451EC-BE6C-FEFA-9A1F-19FB0679067E}"/>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DD3B9AFC-A997-971A-E68D-20EDFDA9C957}"/>
              </a:ext>
            </a:extLst>
          </p:cNvPr>
          <p:cNvPicPr>
            <a:picLocks noChangeAspect="1"/>
          </p:cNvPicPr>
          <p:nvPr/>
        </p:nvPicPr>
        <p:blipFill>
          <a:blip r:embed="rId5"/>
          <a:stretch>
            <a:fillRect/>
          </a:stretch>
        </p:blipFill>
        <p:spPr>
          <a:xfrm>
            <a:off x="-108036" y="2204822"/>
            <a:ext cx="238650" cy="270953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a:extLst>
              <a:ext uri="{FF2B5EF4-FFF2-40B4-BE49-F238E27FC236}">
                <a16:creationId xmlns:a16="http://schemas.microsoft.com/office/drawing/2014/main" id="{2E0C2C6F-AAEC-4FC2-3377-CDF5D55FDD20}"/>
              </a:ext>
            </a:extLst>
          </p:cNvPr>
          <p:cNvSpPr>
            <a:spLocks noGrp="1" noChangeArrowheads="1"/>
          </p:cNvSpPr>
          <p:nvPr>
            <p:ph type="body" idx="1"/>
          </p:nvPr>
        </p:nvSpPr>
        <p:spPr/>
        <p:txBody>
          <a:bodyPr/>
          <a:lstStyle/>
          <a:p>
            <a:r>
              <a:rPr lang="en-US" altLang="en-US" dirty="0"/>
              <a:t>Making of pilot models</a:t>
            </a:r>
          </a:p>
          <a:p>
            <a:r>
              <a:rPr lang="en-US" altLang="en-US" dirty="0"/>
              <a:t>Making prototypes</a:t>
            </a:r>
          </a:p>
          <a:p>
            <a:r>
              <a:rPr lang="en-US" altLang="en-US" dirty="0"/>
              <a:t>Running laboratory tests</a:t>
            </a:r>
          </a:p>
          <a:p>
            <a:r>
              <a:rPr lang="en-US" altLang="en-US" dirty="0"/>
              <a:t>Turning the concept into the workable product</a:t>
            </a:r>
          </a:p>
          <a:p>
            <a:r>
              <a:rPr lang="en-US" altLang="en-US" dirty="0"/>
              <a:t>Functional test </a:t>
            </a:r>
          </a:p>
          <a:p>
            <a:r>
              <a:rPr lang="en-US" altLang="en-US" dirty="0"/>
              <a:t>Consumer test</a:t>
            </a:r>
          </a:p>
        </p:txBody>
      </p:sp>
      <p:pic>
        <p:nvPicPr>
          <p:cNvPr id="2" name="Picture 1">
            <a:extLst>
              <a:ext uri="{FF2B5EF4-FFF2-40B4-BE49-F238E27FC236}">
                <a16:creationId xmlns:a16="http://schemas.microsoft.com/office/drawing/2014/main" id="{982AD262-0C3B-870E-C522-0D8403F24EB2}"/>
              </a:ext>
            </a:extLst>
          </p:cNvPr>
          <p:cNvPicPr>
            <a:picLocks noChangeAspect="1"/>
          </p:cNvPicPr>
          <p:nvPr/>
        </p:nvPicPr>
        <p:blipFill>
          <a:blip r:embed="rId2"/>
          <a:stretch>
            <a:fillRect/>
          </a:stretch>
        </p:blipFill>
        <p:spPr>
          <a:xfrm>
            <a:off x="1076400" y="383978"/>
            <a:ext cx="9176986" cy="840667"/>
          </a:xfrm>
          <a:prstGeom prst="rect">
            <a:avLst/>
          </a:prstGeom>
        </p:spPr>
      </p:pic>
      <p:sp>
        <p:nvSpPr>
          <p:cNvPr id="3" name="Freeform 8">
            <a:extLst>
              <a:ext uri="{FF2B5EF4-FFF2-40B4-BE49-F238E27FC236}">
                <a16:creationId xmlns:a16="http://schemas.microsoft.com/office/drawing/2014/main" id="{86363EAB-AE66-A6F9-F7EA-B5894D98C9EF}"/>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BA6175A1-DCF6-C281-7116-86FF6874BF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5" name="Picture 4">
            <a:extLst>
              <a:ext uri="{FF2B5EF4-FFF2-40B4-BE49-F238E27FC236}">
                <a16:creationId xmlns:a16="http://schemas.microsoft.com/office/drawing/2014/main" id="{EFA0F968-3B91-3F35-E77F-088C04EF5F25}"/>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E5953576-56A7-EC2F-D7CD-2826409AA310}"/>
              </a:ext>
            </a:extLst>
          </p:cNvPr>
          <p:cNvPicPr>
            <a:picLocks noChangeAspect="1"/>
          </p:cNvPicPr>
          <p:nvPr/>
        </p:nvPicPr>
        <p:blipFill>
          <a:blip r:embed="rId5"/>
          <a:stretch>
            <a:fillRect/>
          </a:stretch>
        </p:blipFill>
        <p:spPr>
          <a:xfrm>
            <a:off x="-108036" y="2204822"/>
            <a:ext cx="238650" cy="2709534"/>
          </a:xfrm>
          <a:prstGeom prst="rect">
            <a:avLst/>
          </a:prstGeom>
        </p:spPr>
      </p:pic>
      <p:sp>
        <p:nvSpPr>
          <p:cNvPr id="9" name="Rectangle 2">
            <a:extLst>
              <a:ext uri="{FF2B5EF4-FFF2-40B4-BE49-F238E27FC236}">
                <a16:creationId xmlns:a16="http://schemas.microsoft.com/office/drawing/2014/main" id="{E4F349A4-B6BC-A4C5-FBDD-582CF4043FC7}"/>
              </a:ext>
            </a:extLst>
          </p:cNvPr>
          <p:cNvSpPr>
            <a:spLocks noGrp="1" noChangeArrowheads="1"/>
          </p:cNvSpPr>
          <p:nvPr>
            <p:ph type="title"/>
          </p:nvPr>
        </p:nvSpPr>
        <p:spPr>
          <a:xfrm>
            <a:off x="2150166" y="113332"/>
            <a:ext cx="10515600" cy="1325563"/>
          </a:xfrm>
        </p:spPr>
        <p:txBody>
          <a:bodyPr>
            <a:noAutofit/>
          </a:bodyPr>
          <a:lstStyle/>
          <a:p>
            <a:br>
              <a:rPr lang="en-US" altLang="en-US" sz="4000" b="1" i="1" dirty="0">
                <a:solidFill>
                  <a:schemeClr val="bg1"/>
                </a:solidFill>
              </a:rPr>
            </a:br>
            <a:r>
              <a:rPr lang="en-US" altLang="en-US" sz="4000" b="1" i="1" dirty="0">
                <a:solidFill>
                  <a:schemeClr val="bg1"/>
                </a:solidFill>
              </a:rPr>
              <a:t> Product Development</a:t>
            </a:r>
            <a:br>
              <a:rPr lang="en-US" altLang="en-US" sz="4000" b="1" i="1" dirty="0">
                <a:solidFill>
                  <a:schemeClr val="bg1"/>
                </a:solidFill>
              </a:rPr>
            </a:br>
            <a:endParaRPr lang="en-US" altLang="en-US" sz="4000" b="1" i="1" dirty="0">
              <a:solidFill>
                <a:schemeClr val="bg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a:extLst>
              <a:ext uri="{FF2B5EF4-FFF2-40B4-BE49-F238E27FC236}">
                <a16:creationId xmlns:a16="http://schemas.microsoft.com/office/drawing/2014/main" id="{2E0C2C6F-AAEC-4FC2-3377-CDF5D55FDD20}"/>
              </a:ext>
            </a:extLst>
          </p:cNvPr>
          <p:cNvSpPr>
            <a:spLocks noGrp="1" noChangeArrowheads="1"/>
          </p:cNvSpPr>
          <p:nvPr>
            <p:ph type="body" idx="1"/>
          </p:nvPr>
        </p:nvSpPr>
        <p:spPr/>
        <p:txBody>
          <a:bodyPr/>
          <a:lstStyle/>
          <a:p>
            <a:r>
              <a:rPr lang="en-US" altLang="en-US" dirty="0"/>
              <a:t>A/B Testing Definition</a:t>
            </a:r>
          </a:p>
          <a:p>
            <a:pPr marL="0" indent="0">
              <a:buNone/>
            </a:pPr>
            <a:endParaRPr lang="en-US" altLang="en-US" dirty="0"/>
          </a:p>
          <a:p>
            <a:r>
              <a:rPr lang="en-US" altLang="en-US" sz="2400" dirty="0"/>
              <a:t>An A/B test pits two items or variations against one another to see which performs better. A/B testing is frequently used in product management to find the most appropriate functioning option.</a:t>
            </a:r>
          </a:p>
          <a:p>
            <a:endParaRPr lang="en-US" altLang="en-US" sz="2400" dirty="0"/>
          </a:p>
          <a:p>
            <a:r>
              <a:rPr lang="en-US" altLang="en-US" sz="2400" dirty="0"/>
              <a:t>Performing an A/B test is a common strategy in today’s market to analyze the customer’s responses to two different products and understand which one could serve better</a:t>
            </a:r>
          </a:p>
        </p:txBody>
      </p:sp>
      <p:pic>
        <p:nvPicPr>
          <p:cNvPr id="2" name="Picture 1">
            <a:extLst>
              <a:ext uri="{FF2B5EF4-FFF2-40B4-BE49-F238E27FC236}">
                <a16:creationId xmlns:a16="http://schemas.microsoft.com/office/drawing/2014/main" id="{982AD262-0C3B-870E-C522-0D8403F24EB2}"/>
              </a:ext>
            </a:extLst>
          </p:cNvPr>
          <p:cNvPicPr>
            <a:picLocks noChangeAspect="1"/>
          </p:cNvPicPr>
          <p:nvPr/>
        </p:nvPicPr>
        <p:blipFill>
          <a:blip r:embed="rId2"/>
          <a:stretch>
            <a:fillRect/>
          </a:stretch>
        </p:blipFill>
        <p:spPr>
          <a:xfrm>
            <a:off x="1076400" y="383978"/>
            <a:ext cx="9176986" cy="840667"/>
          </a:xfrm>
          <a:prstGeom prst="rect">
            <a:avLst/>
          </a:prstGeom>
        </p:spPr>
      </p:pic>
      <p:sp>
        <p:nvSpPr>
          <p:cNvPr id="3" name="Freeform 8">
            <a:extLst>
              <a:ext uri="{FF2B5EF4-FFF2-40B4-BE49-F238E27FC236}">
                <a16:creationId xmlns:a16="http://schemas.microsoft.com/office/drawing/2014/main" id="{86363EAB-AE66-A6F9-F7EA-B5894D98C9EF}"/>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BA6175A1-DCF6-C281-7116-86FF6874BF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5" name="Picture 4">
            <a:extLst>
              <a:ext uri="{FF2B5EF4-FFF2-40B4-BE49-F238E27FC236}">
                <a16:creationId xmlns:a16="http://schemas.microsoft.com/office/drawing/2014/main" id="{EFA0F968-3B91-3F35-E77F-088C04EF5F25}"/>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E5953576-56A7-EC2F-D7CD-2826409AA310}"/>
              </a:ext>
            </a:extLst>
          </p:cNvPr>
          <p:cNvPicPr>
            <a:picLocks noChangeAspect="1"/>
          </p:cNvPicPr>
          <p:nvPr/>
        </p:nvPicPr>
        <p:blipFill>
          <a:blip r:embed="rId5"/>
          <a:stretch>
            <a:fillRect/>
          </a:stretch>
        </p:blipFill>
        <p:spPr>
          <a:xfrm>
            <a:off x="-108036" y="2204822"/>
            <a:ext cx="238650" cy="2709534"/>
          </a:xfrm>
          <a:prstGeom prst="rect">
            <a:avLst/>
          </a:prstGeom>
        </p:spPr>
      </p:pic>
      <p:sp>
        <p:nvSpPr>
          <p:cNvPr id="9" name="Rectangle 2">
            <a:extLst>
              <a:ext uri="{FF2B5EF4-FFF2-40B4-BE49-F238E27FC236}">
                <a16:creationId xmlns:a16="http://schemas.microsoft.com/office/drawing/2014/main" id="{E4F349A4-B6BC-A4C5-FBDD-582CF4043FC7}"/>
              </a:ext>
            </a:extLst>
          </p:cNvPr>
          <p:cNvSpPr>
            <a:spLocks noGrp="1" noChangeArrowheads="1"/>
          </p:cNvSpPr>
          <p:nvPr>
            <p:ph type="title"/>
          </p:nvPr>
        </p:nvSpPr>
        <p:spPr>
          <a:xfrm>
            <a:off x="2150166" y="113332"/>
            <a:ext cx="10515600" cy="1325563"/>
          </a:xfrm>
        </p:spPr>
        <p:txBody>
          <a:bodyPr>
            <a:noAutofit/>
          </a:bodyPr>
          <a:lstStyle/>
          <a:p>
            <a:br>
              <a:rPr lang="en-US" altLang="en-US" sz="4000" b="1" i="1" dirty="0">
                <a:solidFill>
                  <a:schemeClr val="bg1"/>
                </a:solidFill>
              </a:rPr>
            </a:br>
            <a:r>
              <a:rPr lang="en-US" altLang="en-US" sz="4000" b="1" i="1" dirty="0">
                <a:solidFill>
                  <a:schemeClr val="bg1"/>
                </a:solidFill>
              </a:rPr>
              <a:t> A/B Testing </a:t>
            </a:r>
            <a:br>
              <a:rPr lang="en-US" altLang="en-US" sz="4000" b="1" i="1" dirty="0">
                <a:solidFill>
                  <a:schemeClr val="bg1"/>
                </a:solidFill>
              </a:rPr>
            </a:br>
            <a:endParaRPr lang="en-US" altLang="en-US" sz="4000" b="1" i="1" dirty="0">
              <a:solidFill>
                <a:schemeClr val="bg1"/>
              </a:solidFill>
            </a:endParaRPr>
          </a:p>
        </p:txBody>
      </p:sp>
    </p:spTree>
    <p:extLst>
      <p:ext uri="{BB962C8B-B14F-4D97-AF65-F5344CB8AC3E}">
        <p14:creationId xmlns:p14="http://schemas.microsoft.com/office/powerpoint/2010/main" val="5371151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52083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079353"/>
            <a:ext cx="11268002" cy="3046988"/>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prototype is an </a:t>
            </a:r>
            <a:r>
              <a:rPr lang="en-US" sz="2400" dirty="0">
                <a:solidFill>
                  <a:srgbClr val="FF0000"/>
                </a:solidFill>
                <a:cs typeface="Tajawal ExtraBold" panose="00000800000000000000" pitchFamily="2" charset="-78"/>
              </a:rPr>
              <a:t>unfinished version </a:t>
            </a:r>
            <a:r>
              <a:rPr lang="en-US" sz="2400" dirty="0">
                <a:solidFill>
                  <a:srgbClr val="0A1F61"/>
                </a:solidFill>
                <a:cs typeface="Tajawal ExtraBold" panose="00000800000000000000" pitchFamily="2" charset="-78"/>
              </a:rPr>
              <a:t>of any product used for user testing. A prototype must incorporate all the features and functions of the final product but without the final design elements.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Prototypes enable the companies to assess the product’s value proposition, and quality before its final launch.</a:t>
            </a:r>
          </a:p>
        </p:txBody>
      </p:sp>
      <p:pic>
        <p:nvPicPr>
          <p:cNvPr id="8" name="Picture 7">
            <a:extLst>
              <a:ext uri="{FF2B5EF4-FFF2-40B4-BE49-F238E27FC236}">
                <a16:creationId xmlns:a16="http://schemas.microsoft.com/office/drawing/2014/main" id="{64C04D13-8722-71FA-A5E5-6F7060F7AD43}"/>
              </a:ext>
            </a:extLst>
          </p:cNvPr>
          <p:cNvPicPr>
            <a:picLocks noChangeAspect="1"/>
          </p:cNvPicPr>
          <p:nvPr/>
        </p:nvPicPr>
        <p:blipFill>
          <a:blip r:embed="rId6"/>
          <a:stretch>
            <a:fillRect/>
          </a:stretch>
        </p:blipFill>
        <p:spPr>
          <a:xfrm>
            <a:off x="3487066" y="4020366"/>
            <a:ext cx="8401050" cy="2686050"/>
          </a:xfrm>
          <a:prstGeom prst="rect">
            <a:avLst/>
          </a:prstGeom>
        </p:spPr>
      </p:pic>
    </p:spTree>
    <p:extLst>
      <p:ext uri="{BB962C8B-B14F-4D97-AF65-F5344CB8AC3E}">
        <p14:creationId xmlns:p14="http://schemas.microsoft.com/office/powerpoint/2010/main" val="26252009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Prototyping tools help find </a:t>
            </a:r>
            <a:r>
              <a:rPr lang="en-US" sz="2400" dirty="0">
                <a:solidFill>
                  <a:srgbClr val="FF0000"/>
                </a:solidFill>
                <a:cs typeface="Tajawal ExtraBold" panose="00000800000000000000" pitchFamily="2" charset="-78"/>
              </a:rPr>
              <a:t>black holes </a:t>
            </a:r>
            <a:r>
              <a:rPr lang="en-US" sz="2400" dirty="0">
                <a:solidFill>
                  <a:srgbClr val="0A1F61"/>
                </a:solidFill>
                <a:cs typeface="Tajawal ExtraBold" panose="00000800000000000000" pitchFamily="2" charset="-78"/>
              </a:rPr>
              <a:t>in the product design before launching it.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Prototyping makes it easier for you to </a:t>
            </a:r>
            <a:r>
              <a:rPr lang="en-US" sz="2400" dirty="0">
                <a:solidFill>
                  <a:srgbClr val="FF0000"/>
                </a:solidFill>
                <a:cs typeface="Tajawal ExtraBold" panose="00000800000000000000" pitchFamily="2" charset="-78"/>
              </a:rPr>
              <a:t>confirm </a:t>
            </a:r>
            <a:r>
              <a:rPr lang="en-US" sz="2400" dirty="0">
                <a:solidFill>
                  <a:srgbClr val="0A1F61"/>
                </a:solidFill>
                <a:cs typeface="Tajawal ExtraBold" panose="00000800000000000000" pitchFamily="2" charset="-78"/>
              </a:rPr>
              <a:t>or </a:t>
            </a:r>
            <a:r>
              <a:rPr lang="en-US" sz="2400" dirty="0">
                <a:solidFill>
                  <a:srgbClr val="FF0000"/>
                </a:solidFill>
                <a:cs typeface="Tajawal ExtraBold" panose="00000800000000000000" pitchFamily="2" charset="-78"/>
              </a:rPr>
              <a:t>disprove</a:t>
            </a:r>
            <a:r>
              <a:rPr lang="en-US" sz="2400" dirty="0">
                <a:solidFill>
                  <a:srgbClr val="0A1F61"/>
                </a:solidFill>
                <a:cs typeface="Tajawal ExtraBold" panose="00000800000000000000" pitchFamily="2" charset="-78"/>
              </a:rPr>
              <a:t> the hypotheses.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It helps in getting access to </a:t>
            </a:r>
            <a:r>
              <a:rPr lang="en-US" sz="2400" dirty="0">
                <a:solidFill>
                  <a:srgbClr val="FF0000"/>
                </a:solidFill>
                <a:cs typeface="Tajawal ExtraBold" panose="00000800000000000000" pitchFamily="2" charset="-78"/>
              </a:rPr>
              <a:t>early feedback </a:t>
            </a:r>
            <a:r>
              <a:rPr lang="en-US" sz="2400" dirty="0">
                <a:solidFill>
                  <a:srgbClr val="0A1F61"/>
                </a:solidFill>
                <a:cs typeface="Tajawal ExtraBold" panose="00000800000000000000" pitchFamily="2" charset="-78"/>
              </a:rPr>
              <a:t>from your customers.</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14524" y="447878"/>
            <a:ext cx="2371379" cy="622852"/>
          </a:xfrm>
          <a:prstGeom prst="rect">
            <a:avLst/>
          </a:prstGeom>
        </p:spPr>
      </p:pic>
    </p:spTree>
    <p:extLst>
      <p:ext uri="{BB962C8B-B14F-4D97-AF65-F5344CB8AC3E}">
        <p14:creationId xmlns:p14="http://schemas.microsoft.com/office/powerpoint/2010/main" val="2721076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10873206"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During the prototyping phase, you will work on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Feasibility analysis: </a:t>
            </a:r>
            <a:r>
              <a:rPr lang="en-US" sz="2400" dirty="0">
                <a:solidFill>
                  <a:srgbClr val="0A1F61"/>
                </a:solidFill>
                <a:cs typeface="Tajawal ExtraBold" panose="00000800000000000000" pitchFamily="2" charset="-78"/>
              </a:rPr>
              <a:t>The next step in the process is to evaluate your product strategy based on feasibility. Determine if the workload and estimated timeline are possible to achieve. If not, adjust your dates accordingly and request help from additional stakeholders.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Market risk research: </a:t>
            </a:r>
            <a:r>
              <a:rPr lang="en-US" sz="2400" dirty="0">
                <a:solidFill>
                  <a:srgbClr val="0A1F61"/>
                </a:solidFill>
                <a:cs typeface="Tajawal ExtraBold" panose="00000800000000000000" pitchFamily="2" charset="-78"/>
              </a:rPr>
              <a:t>It’s important to analyze any potential risks associated with the production of your product before it’s physically created. This will prevent the product launch from being derailed later on. It will also ensure you communicate risks to the team by documenting them in a risk register. </a:t>
            </a:r>
          </a:p>
        </p:txBody>
      </p:sp>
    </p:spTree>
    <p:extLst>
      <p:ext uri="{BB962C8B-B14F-4D97-AF65-F5344CB8AC3E}">
        <p14:creationId xmlns:p14="http://schemas.microsoft.com/office/powerpoint/2010/main" val="2559026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91350" y="6303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10873206" cy="4524315"/>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FF0000"/>
                </a:solidFill>
                <a:cs typeface="Tajawal ExtraBold" panose="00000800000000000000" pitchFamily="2" charset="-78"/>
              </a:rPr>
              <a:t>Development strategy: </a:t>
            </a:r>
            <a:r>
              <a:rPr lang="en-US" sz="2400" dirty="0">
                <a:solidFill>
                  <a:srgbClr val="0A1F61"/>
                </a:solidFill>
                <a:cs typeface="Tajawal ExtraBold" panose="00000800000000000000" pitchFamily="2" charset="-78"/>
              </a:rPr>
              <a:t>Next, you can begin working through your development plan. In other words, know how you’ll be assigning tasks and the timeline of these tasks. One way you can plan tasks and estimate timeline is by using the critical path method.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FF0000"/>
                </a:solidFill>
                <a:cs typeface="Tajawal ExtraBold" panose="00000800000000000000" pitchFamily="2" charset="-78"/>
              </a:rPr>
              <a:t>MVP: </a:t>
            </a:r>
            <a:r>
              <a:rPr lang="en-US" sz="2400" dirty="0">
                <a:solidFill>
                  <a:srgbClr val="0A1F61"/>
                </a:solidFill>
                <a:cs typeface="Tajawal ExtraBold" panose="00000800000000000000" pitchFamily="2" charset="-78"/>
              </a:rPr>
              <a:t>The final outcome of the prototyping stage is a minimum viable product. Think of your MVP as a product that has the features necessary to go to launch with and nothing above what’s necessary for it to function. For example, an MVP bike would include a frame, wheels, and a seat, but wouldn’t contain a basket or bell. Creating an MVP can help your team execute the product launch quicker than building all the desired features, which can drag launch timelines out. Desired features can be added down the road when bandwidth is available</a:t>
            </a:r>
          </a:p>
        </p:txBody>
      </p:sp>
    </p:spTree>
    <p:extLst>
      <p:ext uri="{BB962C8B-B14F-4D97-AF65-F5344CB8AC3E}">
        <p14:creationId xmlns:p14="http://schemas.microsoft.com/office/powerpoint/2010/main" val="26127720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20E71C3C-E8B2-2B0C-0E0A-E4CDE2356784}"/>
              </a:ext>
            </a:extLst>
          </p:cNvPr>
          <p:cNvPicPr>
            <a:picLocks noChangeAspect="1"/>
          </p:cNvPicPr>
          <p:nvPr/>
        </p:nvPicPr>
        <p:blipFill rotWithShape="1">
          <a:blip r:embed="rId2"/>
          <a:srcRect b="3035"/>
          <a:stretch/>
        </p:blipFill>
        <p:spPr>
          <a:xfrm>
            <a:off x="20" y="1282"/>
            <a:ext cx="12191980" cy="6856718"/>
          </a:xfrm>
          <a:prstGeom prst="rect">
            <a:avLst/>
          </a:prstGeom>
        </p:spPr>
      </p:pic>
    </p:spTree>
    <p:extLst>
      <p:ext uri="{BB962C8B-B14F-4D97-AF65-F5344CB8AC3E}">
        <p14:creationId xmlns:p14="http://schemas.microsoft.com/office/powerpoint/2010/main" val="3067654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514826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40293" y="592170"/>
            <a:ext cx="2371379" cy="622852"/>
          </a:xfrm>
          <a:prstGeom prst="rect">
            <a:avLst/>
          </a:prstGeom>
        </p:spPr>
      </p:pic>
      <p:pic>
        <p:nvPicPr>
          <p:cNvPr id="8" name="Picture 7">
            <a:extLst>
              <a:ext uri="{FF2B5EF4-FFF2-40B4-BE49-F238E27FC236}">
                <a16:creationId xmlns:a16="http://schemas.microsoft.com/office/drawing/2014/main" id="{2119E822-3C3F-9649-9766-2733FB2E0000}"/>
              </a:ext>
            </a:extLst>
          </p:cNvPr>
          <p:cNvPicPr>
            <a:picLocks noChangeAspect="1"/>
          </p:cNvPicPr>
          <p:nvPr/>
        </p:nvPicPr>
        <p:blipFill>
          <a:blip r:embed="rId7"/>
          <a:stretch>
            <a:fillRect/>
          </a:stretch>
        </p:blipFill>
        <p:spPr>
          <a:xfrm>
            <a:off x="1701000" y="1342460"/>
            <a:ext cx="9748877" cy="5316378"/>
          </a:xfrm>
          <a:prstGeom prst="rect">
            <a:avLst/>
          </a:prstGeom>
        </p:spPr>
      </p:pic>
    </p:spTree>
    <p:extLst>
      <p:ext uri="{BB962C8B-B14F-4D97-AF65-F5344CB8AC3E}">
        <p14:creationId xmlns:p14="http://schemas.microsoft.com/office/powerpoint/2010/main" val="39087570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AutoShape 3">
            <a:extLst>
              <a:ext uri="{FF2B5EF4-FFF2-40B4-BE49-F238E27FC236}">
                <a16:creationId xmlns:a16="http://schemas.microsoft.com/office/drawing/2014/main" id="{383593CF-CDD4-F608-21F8-7A35E1B8B01A}"/>
              </a:ext>
            </a:extLst>
          </p:cNvPr>
          <p:cNvSpPr>
            <a:spLocks noChangeArrowheads="1"/>
          </p:cNvSpPr>
          <p:nvPr/>
        </p:nvSpPr>
        <p:spPr bwMode="auto">
          <a:xfrm rot="5400000">
            <a:off x="5180013" y="-1257299"/>
            <a:ext cx="1971675" cy="8128000"/>
          </a:xfrm>
          <a:prstGeom prst="cube">
            <a:avLst>
              <a:gd name="adj" fmla="val 16046"/>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78336" tIns="39880" rIns="78336" bIns="39880" anchor="ctr"/>
          <a:lstStyle>
            <a:lvl1pPr defTabSz="769938">
              <a:defRPr>
                <a:solidFill>
                  <a:schemeClr val="tx1"/>
                </a:solidFill>
                <a:latin typeface="Arial" panose="020B0604020202020204" pitchFamily="34" charset="0"/>
              </a:defRPr>
            </a:lvl1pPr>
            <a:lvl2pPr marL="384175" defTabSz="769938">
              <a:defRPr>
                <a:solidFill>
                  <a:schemeClr val="tx1"/>
                </a:solidFill>
                <a:latin typeface="Arial" panose="020B0604020202020204" pitchFamily="34" charset="0"/>
              </a:defRPr>
            </a:lvl2pPr>
            <a:lvl3pPr marL="769938" defTabSz="769938">
              <a:defRPr>
                <a:solidFill>
                  <a:schemeClr val="tx1"/>
                </a:solidFill>
                <a:latin typeface="Arial" panose="020B0604020202020204" pitchFamily="34" charset="0"/>
              </a:defRPr>
            </a:lvl3pPr>
            <a:lvl4pPr marL="1154113" defTabSz="769938">
              <a:defRPr>
                <a:solidFill>
                  <a:schemeClr val="tx1"/>
                </a:solidFill>
                <a:latin typeface="Arial" panose="020B0604020202020204" pitchFamily="34" charset="0"/>
              </a:defRPr>
            </a:lvl4pPr>
            <a:lvl5pPr marL="1538288" defTabSz="769938">
              <a:defRPr>
                <a:solidFill>
                  <a:schemeClr val="tx1"/>
                </a:solidFill>
                <a:latin typeface="Arial" panose="020B0604020202020204" pitchFamily="34" charset="0"/>
              </a:defRPr>
            </a:lvl5pPr>
            <a:lvl6pPr marL="1995488" defTabSz="769938" fontAlgn="base">
              <a:spcBef>
                <a:spcPct val="0"/>
              </a:spcBef>
              <a:spcAft>
                <a:spcPct val="0"/>
              </a:spcAft>
              <a:defRPr>
                <a:solidFill>
                  <a:schemeClr val="tx1"/>
                </a:solidFill>
                <a:latin typeface="Arial" panose="020B0604020202020204" pitchFamily="34" charset="0"/>
              </a:defRPr>
            </a:lvl6pPr>
            <a:lvl7pPr marL="2452688" defTabSz="769938" fontAlgn="base">
              <a:spcBef>
                <a:spcPct val="0"/>
              </a:spcBef>
              <a:spcAft>
                <a:spcPct val="0"/>
              </a:spcAft>
              <a:defRPr>
                <a:solidFill>
                  <a:schemeClr val="tx1"/>
                </a:solidFill>
                <a:latin typeface="Arial" panose="020B0604020202020204" pitchFamily="34" charset="0"/>
              </a:defRPr>
            </a:lvl7pPr>
            <a:lvl8pPr marL="2909888" defTabSz="769938" fontAlgn="base">
              <a:spcBef>
                <a:spcPct val="0"/>
              </a:spcBef>
              <a:spcAft>
                <a:spcPct val="0"/>
              </a:spcAft>
              <a:defRPr>
                <a:solidFill>
                  <a:schemeClr val="tx1"/>
                </a:solidFill>
                <a:latin typeface="Arial" panose="020B0604020202020204" pitchFamily="34" charset="0"/>
              </a:defRPr>
            </a:lvl8pPr>
            <a:lvl9pPr marL="3367088" defTabSz="769938" fontAlgn="base">
              <a:spcBef>
                <a:spcPct val="0"/>
              </a:spcBef>
              <a:spcAft>
                <a:spcPct val="0"/>
              </a:spcAft>
              <a:defRPr>
                <a:solidFill>
                  <a:schemeClr val="tx1"/>
                </a:solidFill>
                <a:latin typeface="Arial" panose="020B0604020202020204" pitchFamily="34" charset="0"/>
              </a:defRPr>
            </a:lvl9pPr>
          </a:lstStyle>
          <a:p>
            <a:pPr algn="ctr"/>
            <a:endParaRPr lang="en-US" altLang="en-US" sz="2200" b="1">
              <a:solidFill>
                <a:srgbClr val="000000"/>
              </a:solidFill>
            </a:endParaRPr>
          </a:p>
          <a:p>
            <a:pPr algn="ctr"/>
            <a:r>
              <a:rPr lang="en-US" altLang="en-US" sz="2200" b="1">
                <a:solidFill>
                  <a:srgbClr val="000000"/>
                </a:solidFill>
              </a:rPr>
              <a:t>Business Analysis</a:t>
            </a:r>
          </a:p>
          <a:p>
            <a:pPr algn="ctr"/>
            <a:endParaRPr lang="en-US" altLang="en-US" sz="2200" b="1">
              <a:solidFill>
                <a:srgbClr val="000000"/>
              </a:solidFill>
            </a:endParaRPr>
          </a:p>
          <a:p>
            <a:pPr algn="ctr"/>
            <a:r>
              <a:rPr lang="en-US" altLang="en-US" sz="2200" b="1">
                <a:solidFill>
                  <a:srgbClr val="000000"/>
                </a:solidFill>
              </a:rPr>
              <a:t>Review of Product Sales, Costs, </a:t>
            </a:r>
          </a:p>
          <a:p>
            <a:pPr algn="ctr"/>
            <a:r>
              <a:rPr lang="en-US" altLang="en-US" sz="2200" b="1">
                <a:solidFill>
                  <a:srgbClr val="000000"/>
                </a:solidFill>
              </a:rPr>
              <a:t>and Profits Projections to See if </a:t>
            </a:r>
          </a:p>
          <a:p>
            <a:pPr algn="ctr"/>
            <a:r>
              <a:rPr lang="en-US" altLang="en-US" sz="2200" b="1">
                <a:solidFill>
                  <a:srgbClr val="000000"/>
                </a:solidFill>
              </a:rPr>
              <a:t>They Meet Company Objectives</a:t>
            </a:r>
          </a:p>
          <a:p>
            <a:pPr algn="ctr"/>
            <a:r>
              <a:rPr lang="en-US" altLang="en-US" sz="2200" b="1">
                <a:solidFill>
                  <a:srgbClr val="000000"/>
                </a:solidFill>
              </a:rPr>
              <a:t> </a:t>
            </a:r>
          </a:p>
        </p:txBody>
      </p:sp>
      <p:sp>
        <p:nvSpPr>
          <p:cNvPr id="59396" name="AutoShape 4">
            <a:extLst>
              <a:ext uri="{FF2B5EF4-FFF2-40B4-BE49-F238E27FC236}">
                <a16:creationId xmlns:a16="http://schemas.microsoft.com/office/drawing/2014/main" id="{F2E0BC76-8BE2-F40C-E863-B68023DF26D0}"/>
              </a:ext>
            </a:extLst>
          </p:cNvPr>
          <p:cNvSpPr>
            <a:spLocks noChangeArrowheads="1"/>
          </p:cNvSpPr>
          <p:nvPr/>
        </p:nvSpPr>
        <p:spPr bwMode="auto">
          <a:xfrm rot="5400000">
            <a:off x="7408864" y="3619501"/>
            <a:ext cx="942975" cy="4664075"/>
          </a:xfrm>
          <a:prstGeom prst="cube">
            <a:avLst>
              <a:gd name="adj" fmla="val 16046"/>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78336" tIns="39880" rIns="78336" bIns="39880" anchor="ctr"/>
          <a:lstStyle>
            <a:lvl1pPr defTabSz="769938">
              <a:defRPr>
                <a:solidFill>
                  <a:schemeClr val="tx1"/>
                </a:solidFill>
                <a:latin typeface="Arial" panose="020B0604020202020204" pitchFamily="34" charset="0"/>
              </a:defRPr>
            </a:lvl1pPr>
            <a:lvl2pPr marL="384175" defTabSz="769938">
              <a:defRPr>
                <a:solidFill>
                  <a:schemeClr val="tx1"/>
                </a:solidFill>
                <a:latin typeface="Arial" panose="020B0604020202020204" pitchFamily="34" charset="0"/>
              </a:defRPr>
            </a:lvl2pPr>
            <a:lvl3pPr marL="769938" defTabSz="769938">
              <a:defRPr>
                <a:solidFill>
                  <a:schemeClr val="tx1"/>
                </a:solidFill>
                <a:latin typeface="Arial" panose="020B0604020202020204" pitchFamily="34" charset="0"/>
              </a:defRPr>
            </a:lvl3pPr>
            <a:lvl4pPr marL="1154113" defTabSz="769938">
              <a:defRPr>
                <a:solidFill>
                  <a:schemeClr val="tx1"/>
                </a:solidFill>
                <a:latin typeface="Arial" panose="020B0604020202020204" pitchFamily="34" charset="0"/>
              </a:defRPr>
            </a:lvl4pPr>
            <a:lvl5pPr marL="1538288" defTabSz="769938">
              <a:defRPr>
                <a:solidFill>
                  <a:schemeClr val="tx1"/>
                </a:solidFill>
                <a:latin typeface="Arial" panose="020B0604020202020204" pitchFamily="34" charset="0"/>
              </a:defRPr>
            </a:lvl5pPr>
            <a:lvl6pPr marL="1995488" defTabSz="769938" fontAlgn="base">
              <a:spcBef>
                <a:spcPct val="0"/>
              </a:spcBef>
              <a:spcAft>
                <a:spcPct val="0"/>
              </a:spcAft>
              <a:defRPr>
                <a:solidFill>
                  <a:schemeClr val="tx1"/>
                </a:solidFill>
                <a:latin typeface="Arial" panose="020B0604020202020204" pitchFamily="34" charset="0"/>
              </a:defRPr>
            </a:lvl6pPr>
            <a:lvl7pPr marL="2452688" defTabSz="769938" fontAlgn="base">
              <a:spcBef>
                <a:spcPct val="0"/>
              </a:spcBef>
              <a:spcAft>
                <a:spcPct val="0"/>
              </a:spcAft>
              <a:defRPr>
                <a:solidFill>
                  <a:schemeClr val="tx1"/>
                </a:solidFill>
                <a:latin typeface="Arial" panose="020B0604020202020204" pitchFamily="34" charset="0"/>
              </a:defRPr>
            </a:lvl7pPr>
            <a:lvl8pPr marL="2909888" defTabSz="769938" fontAlgn="base">
              <a:spcBef>
                <a:spcPct val="0"/>
              </a:spcBef>
              <a:spcAft>
                <a:spcPct val="0"/>
              </a:spcAft>
              <a:defRPr>
                <a:solidFill>
                  <a:schemeClr val="tx1"/>
                </a:solidFill>
                <a:latin typeface="Arial" panose="020B0604020202020204" pitchFamily="34" charset="0"/>
              </a:defRPr>
            </a:lvl8pPr>
            <a:lvl9pPr marL="3367088" defTabSz="769938" fontAlgn="base">
              <a:spcBef>
                <a:spcPct val="0"/>
              </a:spcBef>
              <a:spcAft>
                <a:spcPct val="0"/>
              </a:spcAft>
              <a:defRPr>
                <a:solidFill>
                  <a:schemeClr val="tx1"/>
                </a:solidFill>
                <a:latin typeface="Arial" panose="020B0604020202020204" pitchFamily="34" charset="0"/>
              </a:defRPr>
            </a:lvl9pPr>
          </a:lstStyle>
          <a:p>
            <a:pPr algn="ctr"/>
            <a:r>
              <a:rPr lang="en-US" altLang="en-US" sz="2200" b="1">
                <a:solidFill>
                  <a:srgbClr val="000000"/>
                </a:solidFill>
              </a:rPr>
              <a:t>If Yes, Move to </a:t>
            </a:r>
          </a:p>
          <a:p>
            <a:pPr algn="ctr"/>
            <a:r>
              <a:rPr lang="en-US" altLang="en-US" sz="2200" b="1">
                <a:solidFill>
                  <a:srgbClr val="000000"/>
                </a:solidFill>
              </a:rPr>
              <a:t>Product Development </a:t>
            </a:r>
          </a:p>
        </p:txBody>
      </p:sp>
      <p:sp>
        <p:nvSpPr>
          <p:cNvPr id="59397" name="AutoShape 5">
            <a:extLst>
              <a:ext uri="{FF2B5EF4-FFF2-40B4-BE49-F238E27FC236}">
                <a16:creationId xmlns:a16="http://schemas.microsoft.com/office/drawing/2014/main" id="{2428E6FF-750E-A825-AEFC-327AB8A34CED}"/>
              </a:ext>
            </a:extLst>
          </p:cNvPr>
          <p:cNvSpPr>
            <a:spLocks noChangeArrowheads="1"/>
          </p:cNvSpPr>
          <p:nvPr/>
        </p:nvSpPr>
        <p:spPr bwMode="auto">
          <a:xfrm rot="16200000" flipH="1">
            <a:off x="7413625" y="4402138"/>
            <a:ext cx="1601788" cy="474662"/>
          </a:xfrm>
          <a:prstGeom prst="rightArrow">
            <a:avLst>
              <a:gd name="adj1" fmla="val 50000"/>
              <a:gd name="adj2" fmla="val 168839"/>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9398" name="AutoShape 6">
            <a:extLst>
              <a:ext uri="{FF2B5EF4-FFF2-40B4-BE49-F238E27FC236}">
                <a16:creationId xmlns:a16="http://schemas.microsoft.com/office/drawing/2014/main" id="{E77C784A-425F-9DAB-2B32-1D6C57516093}"/>
              </a:ext>
            </a:extLst>
          </p:cNvPr>
          <p:cNvSpPr>
            <a:spLocks noChangeArrowheads="1"/>
          </p:cNvSpPr>
          <p:nvPr/>
        </p:nvSpPr>
        <p:spPr bwMode="auto">
          <a:xfrm rot="5400000">
            <a:off x="3234532" y="3101182"/>
            <a:ext cx="942975" cy="3348038"/>
          </a:xfrm>
          <a:prstGeom prst="cube">
            <a:avLst>
              <a:gd name="adj" fmla="val 16046"/>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78336" tIns="39880" rIns="78336" bIns="39880" anchor="ctr"/>
          <a:lstStyle>
            <a:lvl1pPr defTabSz="769938">
              <a:defRPr>
                <a:solidFill>
                  <a:schemeClr val="tx1"/>
                </a:solidFill>
                <a:latin typeface="Arial" panose="020B0604020202020204" pitchFamily="34" charset="0"/>
              </a:defRPr>
            </a:lvl1pPr>
            <a:lvl2pPr marL="384175" defTabSz="769938">
              <a:defRPr>
                <a:solidFill>
                  <a:schemeClr val="tx1"/>
                </a:solidFill>
                <a:latin typeface="Arial" panose="020B0604020202020204" pitchFamily="34" charset="0"/>
              </a:defRPr>
            </a:lvl2pPr>
            <a:lvl3pPr marL="769938" defTabSz="769938">
              <a:defRPr>
                <a:solidFill>
                  <a:schemeClr val="tx1"/>
                </a:solidFill>
                <a:latin typeface="Arial" panose="020B0604020202020204" pitchFamily="34" charset="0"/>
              </a:defRPr>
            </a:lvl3pPr>
            <a:lvl4pPr marL="1154113" defTabSz="769938">
              <a:defRPr>
                <a:solidFill>
                  <a:schemeClr val="tx1"/>
                </a:solidFill>
                <a:latin typeface="Arial" panose="020B0604020202020204" pitchFamily="34" charset="0"/>
              </a:defRPr>
            </a:lvl4pPr>
            <a:lvl5pPr marL="1538288" defTabSz="769938">
              <a:defRPr>
                <a:solidFill>
                  <a:schemeClr val="tx1"/>
                </a:solidFill>
                <a:latin typeface="Arial" panose="020B0604020202020204" pitchFamily="34" charset="0"/>
              </a:defRPr>
            </a:lvl5pPr>
            <a:lvl6pPr marL="1995488" defTabSz="769938" fontAlgn="base">
              <a:spcBef>
                <a:spcPct val="0"/>
              </a:spcBef>
              <a:spcAft>
                <a:spcPct val="0"/>
              </a:spcAft>
              <a:defRPr>
                <a:solidFill>
                  <a:schemeClr val="tx1"/>
                </a:solidFill>
                <a:latin typeface="Arial" panose="020B0604020202020204" pitchFamily="34" charset="0"/>
              </a:defRPr>
            </a:lvl6pPr>
            <a:lvl7pPr marL="2452688" defTabSz="769938" fontAlgn="base">
              <a:spcBef>
                <a:spcPct val="0"/>
              </a:spcBef>
              <a:spcAft>
                <a:spcPct val="0"/>
              </a:spcAft>
              <a:defRPr>
                <a:solidFill>
                  <a:schemeClr val="tx1"/>
                </a:solidFill>
                <a:latin typeface="Arial" panose="020B0604020202020204" pitchFamily="34" charset="0"/>
              </a:defRPr>
            </a:lvl7pPr>
            <a:lvl8pPr marL="2909888" defTabSz="769938" fontAlgn="base">
              <a:spcBef>
                <a:spcPct val="0"/>
              </a:spcBef>
              <a:spcAft>
                <a:spcPct val="0"/>
              </a:spcAft>
              <a:defRPr>
                <a:solidFill>
                  <a:schemeClr val="tx1"/>
                </a:solidFill>
                <a:latin typeface="Arial" panose="020B0604020202020204" pitchFamily="34" charset="0"/>
              </a:defRPr>
            </a:lvl8pPr>
            <a:lvl9pPr marL="3367088" defTabSz="769938" fontAlgn="base">
              <a:spcBef>
                <a:spcPct val="0"/>
              </a:spcBef>
              <a:spcAft>
                <a:spcPct val="0"/>
              </a:spcAft>
              <a:defRPr>
                <a:solidFill>
                  <a:schemeClr val="tx1"/>
                </a:solidFill>
                <a:latin typeface="Arial" panose="020B0604020202020204" pitchFamily="34" charset="0"/>
              </a:defRPr>
            </a:lvl9pPr>
          </a:lstStyle>
          <a:p>
            <a:pPr algn="ctr"/>
            <a:r>
              <a:rPr lang="en-US" altLang="en-US" sz="2200" b="1">
                <a:solidFill>
                  <a:srgbClr val="000000"/>
                </a:solidFill>
              </a:rPr>
              <a:t>If No, Eliminate </a:t>
            </a:r>
          </a:p>
          <a:p>
            <a:pPr algn="ctr"/>
            <a:r>
              <a:rPr lang="en-US" altLang="en-US" sz="2200" b="1">
                <a:solidFill>
                  <a:srgbClr val="000000"/>
                </a:solidFill>
              </a:rPr>
              <a:t>Product Concept</a:t>
            </a:r>
          </a:p>
        </p:txBody>
      </p:sp>
      <p:sp>
        <p:nvSpPr>
          <p:cNvPr id="59399" name="AutoShape 7">
            <a:extLst>
              <a:ext uri="{FF2B5EF4-FFF2-40B4-BE49-F238E27FC236}">
                <a16:creationId xmlns:a16="http://schemas.microsoft.com/office/drawing/2014/main" id="{AF88781D-5B15-DD38-64A2-EB8B727A81D2}"/>
              </a:ext>
            </a:extLst>
          </p:cNvPr>
          <p:cNvSpPr>
            <a:spLocks noChangeArrowheads="1"/>
          </p:cNvSpPr>
          <p:nvPr/>
        </p:nvSpPr>
        <p:spPr bwMode="auto">
          <a:xfrm rot="16200000" flipH="1">
            <a:off x="3819526" y="3838576"/>
            <a:ext cx="442913" cy="474663"/>
          </a:xfrm>
          <a:prstGeom prst="rightArrow">
            <a:avLst>
              <a:gd name="adj1" fmla="val 50000"/>
              <a:gd name="adj2" fmla="val 50032"/>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2" name="Picture 1">
            <a:extLst>
              <a:ext uri="{FF2B5EF4-FFF2-40B4-BE49-F238E27FC236}">
                <a16:creationId xmlns:a16="http://schemas.microsoft.com/office/drawing/2014/main" id="{5AFAE7C1-ABEC-077A-D5B7-71BD684613F7}"/>
              </a:ext>
            </a:extLst>
          </p:cNvPr>
          <p:cNvPicPr>
            <a:picLocks noChangeAspect="1"/>
          </p:cNvPicPr>
          <p:nvPr/>
        </p:nvPicPr>
        <p:blipFill>
          <a:blip r:embed="rId3"/>
          <a:stretch>
            <a:fillRect/>
          </a:stretch>
        </p:blipFill>
        <p:spPr>
          <a:xfrm>
            <a:off x="523663" y="397229"/>
            <a:ext cx="9503981" cy="840667"/>
          </a:xfrm>
          <a:prstGeom prst="rect">
            <a:avLst/>
          </a:prstGeom>
        </p:spPr>
      </p:pic>
      <p:sp>
        <p:nvSpPr>
          <p:cNvPr id="3" name="Freeform 8">
            <a:extLst>
              <a:ext uri="{FF2B5EF4-FFF2-40B4-BE49-F238E27FC236}">
                <a16:creationId xmlns:a16="http://schemas.microsoft.com/office/drawing/2014/main" id="{AE182059-06CF-7B5F-A8E3-09051F46F1E3}"/>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0C789FEC-8135-E540-1E66-80CBB943B4C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5" name="Picture 4">
            <a:extLst>
              <a:ext uri="{FF2B5EF4-FFF2-40B4-BE49-F238E27FC236}">
                <a16:creationId xmlns:a16="http://schemas.microsoft.com/office/drawing/2014/main" id="{D30E3114-DEF1-F922-FB5C-EA317D4A5DC3}"/>
              </a:ext>
            </a:extLst>
          </p:cNvPr>
          <p:cNvPicPr>
            <a:picLocks noChangeAspect="1"/>
          </p:cNvPicPr>
          <p:nvPr/>
        </p:nvPicPr>
        <p:blipFill>
          <a:blip r:embed="rId5"/>
          <a:stretch>
            <a:fillRect/>
          </a:stretch>
        </p:blipFill>
        <p:spPr>
          <a:xfrm>
            <a:off x="2338387" y="6460771"/>
            <a:ext cx="9902229" cy="204838"/>
          </a:xfrm>
          <a:prstGeom prst="rect">
            <a:avLst/>
          </a:prstGeom>
        </p:spPr>
      </p:pic>
      <p:pic>
        <p:nvPicPr>
          <p:cNvPr id="6" name="Picture 5">
            <a:extLst>
              <a:ext uri="{FF2B5EF4-FFF2-40B4-BE49-F238E27FC236}">
                <a16:creationId xmlns:a16="http://schemas.microsoft.com/office/drawing/2014/main" id="{9018D2C4-96BC-8FF5-988F-0769DE20CBF2}"/>
              </a:ext>
            </a:extLst>
          </p:cNvPr>
          <p:cNvPicPr>
            <a:picLocks noChangeAspect="1"/>
          </p:cNvPicPr>
          <p:nvPr/>
        </p:nvPicPr>
        <p:blipFill>
          <a:blip r:embed="rId6"/>
          <a:stretch>
            <a:fillRect/>
          </a:stretch>
        </p:blipFill>
        <p:spPr>
          <a:xfrm>
            <a:off x="-108036" y="2204822"/>
            <a:ext cx="238650" cy="2709534"/>
          </a:xfrm>
          <a:prstGeom prst="rect">
            <a:avLst/>
          </a:prstGeom>
        </p:spPr>
      </p:pic>
    </p:spTree>
  </p:cSld>
  <p:clrMapOvr>
    <a:masterClrMapping/>
  </p:clrMapOvr>
  <p:transition spd="slow">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86997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23439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Initial Design </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06905"/>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To produce the initial design, you will: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    Source materials: </a:t>
            </a:r>
            <a:r>
              <a:rPr lang="en-US" sz="2400" dirty="0">
                <a:solidFill>
                  <a:srgbClr val="0A1F61"/>
                </a:solidFill>
                <a:cs typeface="Tajawal ExtraBold" panose="00000800000000000000" pitchFamily="2" charset="-78"/>
              </a:rPr>
              <a:t>Sourcing materials plays an important role in designing the initial mockup. This may entail working with various vendors and ordering materials or creating your own. Since materials can come from various places, you should document material use in a shared space to reference later if needed.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Connect with stakeholders: </a:t>
            </a:r>
            <a:r>
              <a:rPr lang="en-US" sz="2400" dirty="0">
                <a:solidFill>
                  <a:srgbClr val="0A1F61"/>
                </a:solidFill>
                <a:cs typeface="Tajawal ExtraBold" panose="00000800000000000000" pitchFamily="2" charset="-78"/>
              </a:rPr>
              <a:t>It’s important to keep tight communication during the design phase to verify your initial design is on the right track. Share weekly or daily progress reports to share updates and get approvals as needed.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    Receive initial feedback: </a:t>
            </a:r>
            <a:r>
              <a:rPr lang="en-US" sz="2400" dirty="0">
                <a:solidFill>
                  <a:srgbClr val="0A1F61"/>
                </a:solidFill>
                <a:cs typeface="Tajawal ExtraBold" panose="00000800000000000000" pitchFamily="2" charset="-78"/>
              </a:rPr>
              <a:t>When the design is complete, ask senior management and project stakeholders for initial feedback. You can then revise the product design as needed until the final design is ready to be developed and implemented. </a:t>
            </a:r>
          </a:p>
        </p:txBody>
      </p:sp>
    </p:spTree>
    <p:extLst>
      <p:ext uri="{BB962C8B-B14F-4D97-AF65-F5344CB8AC3E}">
        <p14:creationId xmlns:p14="http://schemas.microsoft.com/office/powerpoint/2010/main" val="2064020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684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35980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Validation and testing</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06905"/>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Concept development and testing: </a:t>
            </a:r>
            <a:r>
              <a:rPr lang="en-US" sz="2400" dirty="0">
                <a:solidFill>
                  <a:srgbClr val="0A1F61"/>
                </a:solidFill>
                <a:cs typeface="Tajawal ExtraBold" panose="00000800000000000000" pitchFamily="2" charset="-78"/>
              </a:rPr>
              <a:t>You may have successfully designed your prototype, but you’ll still need to work through any issues that arise while developing the concept. This could involve software development or the physical production of the initial prototype. Test functionality by enlisting the help of team members and beta testers to quality assure the development.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Front-end testing: </a:t>
            </a:r>
            <a:r>
              <a:rPr lang="en-US" sz="2400" dirty="0">
                <a:solidFill>
                  <a:srgbClr val="0A1F61"/>
                </a:solidFill>
                <a:cs typeface="Tajawal ExtraBold" panose="00000800000000000000" pitchFamily="2" charset="-78"/>
              </a:rPr>
              <a:t>During this stage, test the front-end functionality for risks with development code or consumer-facing errors. This includes checking the ecommerce functionality and ensuring it’s stable for launch.</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Test marketing</a:t>
            </a:r>
            <a:r>
              <a:rPr lang="en-US" sz="2400" dirty="0">
                <a:solidFill>
                  <a:srgbClr val="0A1F61"/>
                </a:solidFill>
                <a:cs typeface="Tajawal ExtraBold" panose="00000800000000000000" pitchFamily="2" charset="-78"/>
              </a:rPr>
              <a:t>: Before you begin producing your final product, test your marketing plan for functionality and errors. This is also a time to ensure that all campaigns are set up correctly and ready to launch. </a:t>
            </a:r>
          </a:p>
        </p:txBody>
      </p:sp>
    </p:spTree>
    <p:extLst>
      <p:ext uri="{BB962C8B-B14F-4D97-AF65-F5344CB8AC3E}">
        <p14:creationId xmlns:p14="http://schemas.microsoft.com/office/powerpoint/2010/main" val="15708045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Oval 4">
            <a:extLst>
              <a:ext uri="{FF2B5EF4-FFF2-40B4-BE49-F238E27FC236}">
                <a16:creationId xmlns:a16="http://schemas.microsoft.com/office/drawing/2014/main" id="{70E14C09-AE59-5B9B-6936-4AD88C0C2805}"/>
              </a:ext>
            </a:extLst>
          </p:cNvPr>
          <p:cNvSpPr>
            <a:spLocks noChangeArrowheads="1"/>
          </p:cNvSpPr>
          <p:nvPr/>
        </p:nvSpPr>
        <p:spPr bwMode="auto">
          <a:xfrm>
            <a:off x="3152776" y="1441451"/>
            <a:ext cx="3013075" cy="2646363"/>
          </a:xfrm>
          <a:prstGeom prst="ellipse">
            <a:avLst/>
          </a:prstGeom>
          <a:gradFill rotWithShape="0">
            <a:gsLst>
              <a:gs pos="0">
                <a:srgbClr val="FFC5CF">
                  <a:gamma/>
                  <a:tint val="0"/>
                  <a:invGamma/>
                </a:srgbClr>
              </a:gs>
              <a:gs pos="100000">
                <a:srgbClr val="FFC5CF"/>
              </a:gs>
            </a:gsLst>
            <a:path path="shape">
              <a:fillToRect l="50000" t="50000" r="50000" b="50000"/>
            </a:path>
          </a:gradFill>
          <a:ln>
            <a:noFill/>
          </a:ln>
          <a:effectLst>
            <a:outerShdw dist="107763" dir="2700000" algn="ctr" rotWithShape="0">
              <a:srgbClr val="FDA4B5"/>
            </a:outerShdw>
          </a:effectLst>
          <a:extLst>
            <a:ext uri="{91240B29-F687-4F45-9708-019B960494DF}">
              <a14:hiddenLine xmlns:a14="http://schemas.microsoft.com/office/drawing/2010/main" w="12700">
                <a:solidFill>
                  <a:schemeClr val="tx1"/>
                </a:solidFill>
                <a:round/>
                <a:headEnd/>
                <a:tailEnd/>
              </a14:hiddenLine>
            </a:ext>
          </a:extLst>
        </p:spPr>
        <p:txBody>
          <a:bodyPr wrap="none" lIns="81184" tIns="39880" rIns="81184" bIns="39880" anchor="ct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endParaRPr lang="en-US" altLang="en-US" sz="2200" b="1" dirty="0">
              <a:solidFill>
                <a:srgbClr val="000000"/>
              </a:solidFill>
            </a:endParaRPr>
          </a:p>
          <a:p>
            <a:pPr algn="ctr">
              <a:lnSpc>
                <a:spcPct val="90000"/>
              </a:lnSpc>
            </a:pPr>
            <a:endParaRPr lang="en-US" altLang="en-US" sz="2200" b="1" dirty="0">
              <a:solidFill>
                <a:srgbClr val="000000"/>
              </a:solidFill>
            </a:endParaRPr>
          </a:p>
          <a:p>
            <a:pPr algn="ctr">
              <a:lnSpc>
                <a:spcPct val="90000"/>
              </a:lnSpc>
            </a:pPr>
            <a:r>
              <a:rPr lang="en-US" altLang="en-US" sz="2500" b="1" dirty="0">
                <a:solidFill>
                  <a:srgbClr val="000000"/>
                </a:solidFill>
              </a:rPr>
              <a:t>Standard</a:t>
            </a:r>
          </a:p>
          <a:p>
            <a:pPr algn="ctr">
              <a:lnSpc>
                <a:spcPct val="90000"/>
              </a:lnSpc>
            </a:pPr>
            <a:r>
              <a:rPr lang="en-US" altLang="en-US" sz="2500" b="1" dirty="0">
                <a:solidFill>
                  <a:srgbClr val="000000"/>
                </a:solidFill>
              </a:rPr>
              <a:t>Test Market</a:t>
            </a:r>
          </a:p>
          <a:p>
            <a:pPr algn="ctr">
              <a:lnSpc>
                <a:spcPct val="90000"/>
              </a:lnSpc>
            </a:pPr>
            <a:endParaRPr lang="en-US" altLang="en-US" b="1" dirty="0">
              <a:solidFill>
                <a:srgbClr val="000000"/>
              </a:solidFill>
            </a:endParaRPr>
          </a:p>
          <a:p>
            <a:pPr algn="ctr">
              <a:lnSpc>
                <a:spcPct val="90000"/>
              </a:lnSpc>
            </a:pPr>
            <a:r>
              <a:rPr lang="en-US" altLang="en-US" b="1" dirty="0">
                <a:solidFill>
                  <a:srgbClr val="000000"/>
                </a:solidFill>
              </a:rPr>
              <a:t>Full marketing campaign</a:t>
            </a:r>
          </a:p>
          <a:p>
            <a:pPr algn="ctr">
              <a:lnSpc>
                <a:spcPct val="90000"/>
              </a:lnSpc>
            </a:pPr>
            <a:r>
              <a:rPr lang="en-US" altLang="en-US" b="1" dirty="0">
                <a:solidFill>
                  <a:srgbClr val="000000"/>
                </a:solidFill>
              </a:rPr>
              <a:t>in a small number of </a:t>
            </a:r>
          </a:p>
          <a:p>
            <a:pPr algn="ctr">
              <a:lnSpc>
                <a:spcPct val="90000"/>
              </a:lnSpc>
            </a:pPr>
            <a:r>
              <a:rPr lang="en-US" altLang="en-US" b="1" dirty="0">
                <a:solidFill>
                  <a:srgbClr val="000000"/>
                </a:solidFill>
              </a:rPr>
              <a:t>representative cities.</a:t>
            </a:r>
          </a:p>
          <a:p>
            <a:pPr algn="ctr">
              <a:lnSpc>
                <a:spcPct val="90000"/>
              </a:lnSpc>
            </a:pPr>
            <a:endParaRPr lang="en-US" altLang="en-US" sz="1100" b="1" dirty="0">
              <a:solidFill>
                <a:srgbClr val="000000"/>
              </a:solidFill>
            </a:endParaRPr>
          </a:p>
          <a:p>
            <a:pPr algn="ctr">
              <a:lnSpc>
                <a:spcPct val="90000"/>
              </a:lnSpc>
            </a:pPr>
            <a:endParaRPr lang="en-US" altLang="en-US" sz="2500" b="1" dirty="0">
              <a:solidFill>
                <a:srgbClr val="081D58"/>
              </a:solidFill>
            </a:endParaRPr>
          </a:p>
          <a:p>
            <a:pPr algn="ctr" latinLnBrk="1">
              <a:lnSpc>
                <a:spcPct val="90000"/>
              </a:lnSpc>
            </a:pPr>
            <a:endParaRPr lang="en-US" altLang="en-US" sz="2500" b="1" dirty="0">
              <a:solidFill>
                <a:srgbClr val="081D58"/>
              </a:solidFill>
            </a:endParaRPr>
          </a:p>
        </p:txBody>
      </p:sp>
      <p:sp>
        <p:nvSpPr>
          <p:cNvPr id="62469" name="Oval 5">
            <a:extLst>
              <a:ext uri="{FF2B5EF4-FFF2-40B4-BE49-F238E27FC236}">
                <a16:creationId xmlns:a16="http://schemas.microsoft.com/office/drawing/2014/main" id="{95D2DAFF-ABAE-B4B8-5FCC-A7144BF92363}"/>
              </a:ext>
            </a:extLst>
          </p:cNvPr>
          <p:cNvSpPr>
            <a:spLocks noChangeArrowheads="1"/>
          </p:cNvSpPr>
          <p:nvPr/>
        </p:nvSpPr>
        <p:spPr bwMode="auto">
          <a:xfrm>
            <a:off x="4916489" y="3455988"/>
            <a:ext cx="3013075" cy="2646362"/>
          </a:xfrm>
          <a:prstGeom prst="ellipse">
            <a:avLst/>
          </a:prstGeom>
          <a:gradFill rotWithShape="0">
            <a:gsLst>
              <a:gs pos="0">
                <a:srgbClr val="C1CEFF">
                  <a:gamma/>
                  <a:tint val="0"/>
                  <a:invGamma/>
                </a:srgbClr>
              </a:gs>
              <a:gs pos="100000">
                <a:srgbClr val="C1CEFF"/>
              </a:gs>
            </a:gsLst>
            <a:path path="shape">
              <a:fillToRect l="50000" t="50000" r="50000" b="50000"/>
            </a:path>
          </a:gradFill>
          <a:ln>
            <a:noFill/>
          </a:ln>
          <a:effectLst>
            <a:outerShdw dist="107763" dir="2700000" algn="ctr" rotWithShape="0">
              <a:srgbClr val="00279F"/>
            </a:outerShdw>
          </a:effectLst>
          <a:extLst>
            <a:ext uri="{91240B29-F687-4F45-9708-019B960494DF}">
              <a14:hiddenLine xmlns:a14="http://schemas.microsoft.com/office/drawing/2010/main" w="12700">
                <a:solidFill>
                  <a:schemeClr val="tx1"/>
                </a:solidFill>
                <a:round/>
                <a:headEnd/>
                <a:tailEnd/>
              </a14:hiddenLine>
            </a:ext>
          </a:extLst>
        </p:spPr>
        <p:txBody>
          <a:bodyPr wrap="none" lIns="81184" tIns="39880" rIns="81184" bIns="39880" anchor="ct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500" b="1">
                <a:solidFill>
                  <a:srgbClr val="000000"/>
                </a:solidFill>
              </a:rPr>
              <a:t>Simulated</a:t>
            </a:r>
          </a:p>
          <a:p>
            <a:pPr algn="ctr">
              <a:lnSpc>
                <a:spcPct val="90000"/>
              </a:lnSpc>
            </a:pPr>
            <a:r>
              <a:rPr lang="en-US" altLang="en-US" sz="2500" b="1">
                <a:solidFill>
                  <a:srgbClr val="000000"/>
                </a:solidFill>
              </a:rPr>
              <a:t>Test Market</a:t>
            </a:r>
          </a:p>
          <a:p>
            <a:pPr algn="ctr">
              <a:lnSpc>
                <a:spcPct val="90000"/>
              </a:lnSpc>
            </a:pPr>
            <a:endParaRPr lang="en-US" altLang="en-US" b="1">
              <a:solidFill>
                <a:srgbClr val="081D58"/>
              </a:solidFill>
            </a:endParaRPr>
          </a:p>
          <a:p>
            <a:pPr algn="ctr">
              <a:lnSpc>
                <a:spcPct val="90000"/>
              </a:lnSpc>
            </a:pPr>
            <a:r>
              <a:rPr lang="en-US" altLang="en-US" b="1"/>
              <a:t>Test in a simulated </a:t>
            </a:r>
          </a:p>
          <a:p>
            <a:pPr algn="ctr">
              <a:lnSpc>
                <a:spcPct val="90000"/>
              </a:lnSpc>
            </a:pPr>
            <a:r>
              <a:rPr lang="en-US" altLang="en-US" b="1"/>
              <a:t>shopping environment</a:t>
            </a:r>
          </a:p>
          <a:p>
            <a:pPr algn="ctr">
              <a:lnSpc>
                <a:spcPct val="90000"/>
              </a:lnSpc>
            </a:pPr>
            <a:r>
              <a:rPr lang="en-US" altLang="en-US" b="1"/>
              <a:t>to a sample of </a:t>
            </a:r>
          </a:p>
          <a:p>
            <a:pPr algn="ctr">
              <a:lnSpc>
                <a:spcPct val="90000"/>
              </a:lnSpc>
            </a:pPr>
            <a:r>
              <a:rPr lang="en-US" altLang="en-US" b="1"/>
              <a:t>consumers.</a:t>
            </a:r>
          </a:p>
        </p:txBody>
      </p:sp>
      <p:sp>
        <p:nvSpPr>
          <p:cNvPr id="62470" name="Rectangle 6">
            <a:extLst>
              <a:ext uri="{FF2B5EF4-FFF2-40B4-BE49-F238E27FC236}">
                <a16:creationId xmlns:a16="http://schemas.microsoft.com/office/drawing/2014/main" id="{B1DBA1FC-011E-5327-797B-0ECA7D2DE7C9}"/>
              </a:ext>
            </a:extLst>
          </p:cNvPr>
          <p:cNvSpPr>
            <a:spLocks noChangeArrowheads="1"/>
          </p:cNvSpPr>
          <p:nvPr/>
        </p:nvSpPr>
        <p:spPr bwMode="auto">
          <a:xfrm>
            <a:off x="5667376" y="2974975"/>
            <a:ext cx="714375" cy="59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471" name="Oval 7">
            <a:extLst>
              <a:ext uri="{FF2B5EF4-FFF2-40B4-BE49-F238E27FC236}">
                <a16:creationId xmlns:a16="http://schemas.microsoft.com/office/drawing/2014/main" id="{6CAFDCAB-FF63-6BC8-D71A-E6EC1ADD7A11}"/>
              </a:ext>
            </a:extLst>
          </p:cNvPr>
          <p:cNvSpPr>
            <a:spLocks noChangeArrowheads="1"/>
          </p:cNvSpPr>
          <p:nvPr/>
        </p:nvSpPr>
        <p:spPr bwMode="auto">
          <a:xfrm>
            <a:off x="6694489" y="1344613"/>
            <a:ext cx="2847975" cy="2743200"/>
          </a:xfrm>
          <a:prstGeom prst="ellipse">
            <a:avLst/>
          </a:prstGeom>
          <a:gradFill rotWithShape="0">
            <a:gsLst>
              <a:gs pos="0">
                <a:srgbClr val="E3BEFF">
                  <a:gamma/>
                  <a:tint val="0"/>
                  <a:invGamma/>
                </a:srgbClr>
              </a:gs>
              <a:gs pos="100000">
                <a:srgbClr val="E3BEFF"/>
              </a:gs>
            </a:gsLst>
            <a:path path="shape">
              <a:fillToRect l="50000" t="50000" r="50000" b="50000"/>
            </a:path>
          </a:gradFill>
          <a:ln>
            <a:noFill/>
          </a:ln>
          <a:effectLst>
            <a:outerShdw dist="107763" dir="2700000" algn="ctr" rotWithShape="0">
              <a:srgbClr val="500093"/>
            </a:outerShdw>
          </a:effectLst>
          <a:extLst>
            <a:ext uri="{91240B29-F687-4F45-9708-019B960494DF}">
              <a14:hiddenLine xmlns:a14="http://schemas.microsoft.com/office/drawing/2010/main" w="12700">
                <a:solidFill>
                  <a:schemeClr val="tx1"/>
                </a:solidFill>
                <a:round/>
                <a:headEnd/>
                <a:tailEnd/>
              </a14:hiddenLine>
            </a:ext>
          </a:extLst>
        </p:spPr>
        <p:txBody>
          <a:bodyPr wrap="none" lIns="81184" tIns="39880" rIns="81184" bIns="39880" anchor="ct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500" b="1">
                <a:solidFill>
                  <a:srgbClr val="000000"/>
                </a:solidFill>
              </a:rPr>
              <a:t>Controlled </a:t>
            </a:r>
          </a:p>
          <a:p>
            <a:pPr algn="ctr">
              <a:lnSpc>
                <a:spcPct val="90000"/>
              </a:lnSpc>
            </a:pPr>
            <a:r>
              <a:rPr lang="en-US" altLang="en-US" sz="2500" b="1">
                <a:solidFill>
                  <a:srgbClr val="000000"/>
                </a:solidFill>
              </a:rPr>
              <a:t>Test Market</a:t>
            </a:r>
          </a:p>
          <a:p>
            <a:pPr algn="ctr">
              <a:lnSpc>
                <a:spcPct val="90000"/>
              </a:lnSpc>
            </a:pPr>
            <a:endParaRPr lang="en-US" altLang="en-US" sz="1100" b="1">
              <a:solidFill>
                <a:srgbClr val="000000"/>
              </a:solidFill>
            </a:endParaRPr>
          </a:p>
          <a:p>
            <a:pPr algn="ctr">
              <a:lnSpc>
                <a:spcPct val="90000"/>
              </a:lnSpc>
            </a:pPr>
            <a:r>
              <a:rPr lang="en-US" altLang="en-US" b="1"/>
              <a:t>A few stores that have </a:t>
            </a:r>
          </a:p>
          <a:p>
            <a:pPr algn="ctr">
              <a:lnSpc>
                <a:spcPct val="90000"/>
              </a:lnSpc>
            </a:pPr>
            <a:r>
              <a:rPr lang="en-US" altLang="en-US" b="1"/>
              <a:t>agreed to carry new</a:t>
            </a:r>
          </a:p>
          <a:p>
            <a:pPr algn="ctr">
              <a:lnSpc>
                <a:spcPct val="90000"/>
              </a:lnSpc>
            </a:pPr>
            <a:r>
              <a:rPr lang="en-US" altLang="en-US" b="1"/>
              <a:t>products for a fee.</a:t>
            </a:r>
          </a:p>
        </p:txBody>
      </p:sp>
      <p:pic>
        <p:nvPicPr>
          <p:cNvPr id="2" name="Picture 1">
            <a:extLst>
              <a:ext uri="{FF2B5EF4-FFF2-40B4-BE49-F238E27FC236}">
                <a16:creationId xmlns:a16="http://schemas.microsoft.com/office/drawing/2014/main" id="{3F474E15-08C4-344D-0AB9-CABC3E4BF740}"/>
              </a:ext>
            </a:extLst>
          </p:cNvPr>
          <p:cNvPicPr>
            <a:picLocks noChangeAspect="1"/>
          </p:cNvPicPr>
          <p:nvPr/>
        </p:nvPicPr>
        <p:blipFill>
          <a:blip r:embed="rId3"/>
          <a:stretch>
            <a:fillRect/>
          </a:stretch>
        </p:blipFill>
        <p:spPr>
          <a:xfrm>
            <a:off x="523664" y="397229"/>
            <a:ext cx="6468406" cy="840667"/>
          </a:xfrm>
          <a:prstGeom prst="rect">
            <a:avLst/>
          </a:prstGeom>
        </p:spPr>
      </p:pic>
      <p:sp>
        <p:nvSpPr>
          <p:cNvPr id="3" name="Freeform 8">
            <a:extLst>
              <a:ext uri="{FF2B5EF4-FFF2-40B4-BE49-F238E27FC236}">
                <a16:creationId xmlns:a16="http://schemas.microsoft.com/office/drawing/2014/main" id="{AAD175DD-E916-1D26-F023-0AFB7E9DCEC5}"/>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82F8677E-3EB8-6EF5-183E-DC17088AEC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5" name="Picture 4">
            <a:extLst>
              <a:ext uri="{FF2B5EF4-FFF2-40B4-BE49-F238E27FC236}">
                <a16:creationId xmlns:a16="http://schemas.microsoft.com/office/drawing/2014/main" id="{89EE8623-2961-220E-689A-45FB6D16CCD1}"/>
              </a:ext>
            </a:extLst>
          </p:cNvPr>
          <p:cNvPicPr>
            <a:picLocks noChangeAspect="1"/>
          </p:cNvPicPr>
          <p:nvPr/>
        </p:nvPicPr>
        <p:blipFill>
          <a:blip r:embed="rId5"/>
          <a:stretch>
            <a:fillRect/>
          </a:stretch>
        </p:blipFill>
        <p:spPr>
          <a:xfrm>
            <a:off x="-108036" y="2204822"/>
            <a:ext cx="238650" cy="2709534"/>
          </a:xfrm>
          <a:prstGeom prst="rect">
            <a:avLst/>
          </a:prstGeom>
        </p:spPr>
      </p:pic>
      <p:sp>
        <p:nvSpPr>
          <p:cNvPr id="6" name="TextBox 5">
            <a:extLst>
              <a:ext uri="{FF2B5EF4-FFF2-40B4-BE49-F238E27FC236}">
                <a16:creationId xmlns:a16="http://schemas.microsoft.com/office/drawing/2014/main" id="{29B4D11B-AA02-D4CD-ABF9-713A7BD6508D}"/>
              </a:ext>
            </a:extLst>
          </p:cNvPr>
          <p:cNvSpPr txBox="1"/>
          <p:nvPr/>
        </p:nvSpPr>
        <p:spPr>
          <a:xfrm>
            <a:off x="2491350" y="543490"/>
            <a:ext cx="26230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Test Marketing </a:t>
            </a:r>
          </a:p>
        </p:txBody>
      </p:sp>
    </p:spTree>
  </p:cSld>
  <p:clrMapOvr>
    <a:masterClrMapping/>
  </p:clrMapOvr>
  <p:transition spd="slow">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684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31454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Commercialization</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216492"/>
            <a:ext cx="11270771"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In this stage you should be working 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Product development: </a:t>
            </a:r>
            <a:r>
              <a:rPr lang="en-US" sz="2400" dirty="0">
                <a:solidFill>
                  <a:srgbClr val="0A1F61"/>
                </a:solidFill>
                <a:cs typeface="Tajawal ExtraBold" panose="00000800000000000000" pitchFamily="2" charset="-78"/>
              </a:rPr>
              <a:t>This is the physical creation of your product that will be released to your customers. This may require production or additional development for software concepts. Give your team the final prototype and MVP iterations to produce the product to the correct specifications.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Ecommerce implementation: </a:t>
            </a:r>
            <a:r>
              <a:rPr lang="en-US" sz="2400" dirty="0">
                <a:solidFill>
                  <a:srgbClr val="0A1F61"/>
                </a:solidFill>
                <a:cs typeface="Tajawal ExtraBold" panose="00000800000000000000" pitchFamily="2" charset="-78"/>
              </a:rPr>
              <a:t>Once the product has been developed and you’re ready to launch, your development team will transition your ecommerce materials to a live state. This may require additional testing to ensure your live product is functioning as it was intended during the previous front-end testing phase.</a:t>
            </a:r>
          </a:p>
        </p:txBody>
      </p:sp>
    </p:spTree>
    <p:extLst>
      <p:ext uri="{BB962C8B-B14F-4D97-AF65-F5344CB8AC3E}">
        <p14:creationId xmlns:p14="http://schemas.microsoft.com/office/powerpoint/2010/main" val="34914607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4325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62365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Examples of product development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99927" y="1237896"/>
            <a:ext cx="11270771" cy="480131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Taco Bell</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Taco Bell has a unique approach to new product development, as its innovation team looks to grocery stores, social media and competitors for its inspiration.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Idea generation. The development team reviews 4,500 new product ideas each year.</a:t>
            </a: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Concept development and testing. The team generated 80 iterations of the Waffle Taco before deciding on the final one. Unfortunately, Taco Bell discontinued the Waffle Taco after only a year, replacing it with the Biscuit Taco.</a:t>
            </a: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Product technical design. For the Doritos Locos Taco, the product team discovered a process to evenly distribute seasoning on the shells and contain cheese dust in the production process.</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Test marketing. Between 350-500 ideas end up in consumer tests.</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Market entry. Eight to 10 products end up on the national menu</a:t>
            </a:r>
          </a:p>
        </p:txBody>
      </p:sp>
      <p:pic>
        <p:nvPicPr>
          <p:cNvPr id="8" name="Picture 7">
            <a:extLst>
              <a:ext uri="{FF2B5EF4-FFF2-40B4-BE49-F238E27FC236}">
                <a16:creationId xmlns:a16="http://schemas.microsoft.com/office/drawing/2014/main" id="{87E02453-6C6D-0FB3-15EE-412BD21A8DE4}"/>
              </a:ext>
            </a:extLst>
          </p:cNvPr>
          <p:cNvPicPr>
            <a:picLocks noChangeAspect="1"/>
          </p:cNvPicPr>
          <p:nvPr/>
        </p:nvPicPr>
        <p:blipFill>
          <a:blip r:embed="rId5"/>
          <a:stretch>
            <a:fillRect/>
          </a:stretch>
        </p:blipFill>
        <p:spPr>
          <a:xfrm>
            <a:off x="9622533" y="4762854"/>
            <a:ext cx="2019300" cy="1714500"/>
          </a:xfrm>
          <a:prstGeom prst="rect">
            <a:avLst/>
          </a:prstGeom>
        </p:spPr>
      </p:pic>
    </p:spTree>
    <p:extLst>
      <p:ext uri="{BB962C8B-B14F-4D97-AF65-F5344CB8AC3E}">
        <p14:creationId xmlns:p14="http://schemas.microsoft.com/office/powerpoint/2010/main" val="40776181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4325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562365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Examples of product development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73423" y="1410172"/>
            <a:ext cx="11270771" cy="4431983"/>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Roomba</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an autonomous robotic vacuum cleaner sold by iRobot.</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Idea generation. The idea for Roomba originated with a do-it-yourself Lego challenge when Jones worked at the Massachusetts Institute of Technology Artificial Intelligence Lab. The challenge was to make something innovative from Legos.</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Idea screening. Jones showed initial concepts to companies -- Denning, Bissell and Proctor &amp; Gamble -- but the companies declined to move forward.</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Product technical design. After they invested $1-2 million in the project, due to personnel changes, SC Johnson decided to stop supporting the Roomba.</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Market entry. </a:t>
            </a:r>
            <a:r>
              <a:rPr lang="en-US" dirty="0" err="1">
                <a:solidFill>
                  <a:srgbClr val="0A1F61"/>
                </a:solidFill>
                <a:cs typeface="Tajawal ExtraBold" panose="00000800000000000000" pitchFamily="2" charset="-78"/>
              </a:rPr>
              <a:t>IRobot</a:t>
            </a:r>
            <a:r>
              <a:rPr lang="en-US" dirty="0">
                <a:solidFill>
                  <a:srgbClr val="0A1F61"/>
                </a:solidFill>
                <a:cs typeface="Tajawal ExtraBold" panose="00000800000000000000" pitchFamily="2" charset="-78"/>
              </a:rPr>
              <a:t> continued to fund the project. In September 2002, less than a year after SC Johnson withdrew financial support, the Roomba launched</a:t>
            </a:r>
          </a:p>
        </p:txBody>
      </p:sp>
      <p:pic>
        <p:nvPicPr>
          <p:cNvPr id="5" name="Picture 4">
            <a:extLst>
              <a:ext uri="{FF2B5EF4-FFF2-40B4-BE49-F238E27FC236}">
                <a16:creationId xmlns:a16="http://schemas.microsoft.com/office/drawing/2014/main" id="{8C292DBD-C945-C7ED-8388-7C8D23DCE81D}"/>
              </a:ext>
            </a:extLst>
          </p:cNvPr>
          <p:cNvPicPr>
            <a:picLocks noChangeAspect="1"/>
          </p:cNvPicPr>
          <p:nvPr/>
        </p:nvPicPr>
        <p:blipFill>
          <a:blip r:embed="rId4"/>
          <a:stretch>
            <a:fillRect/>
          </a:stretch>
        </p:blipFill>
        <p:spPr>
          <a:xfrm>
            <a:off x="9572108" y="0"/>
            <a:ext cx="2400300" cy="1790700"/>
          </a:xfrm>
          <a:prstGeom prst="rect">
            <a:avLst/>
          </a:prstGeom>
        </p:spPr>
      </p:pic>
    </p:spTree>
    <p:extLst>
      <p:ext uri="{BB962C8B-B14F-4D97-AF65-F5344CB8AC3E}">
        <p14:creationId xmlns:p14="http://schemas.microsoft.com/office/powerpoint/2010/main" val="35948723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684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44807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phrase product-market fit (PMF) describes how well your product </a:t>
            </a:r>
            <a:r>
              <a:rPr lang="en-US" sz="2400" dirty="0">
                <a:solidFill>
                  <a:srgbClr val="FF0000"/>
                </a:solidFill>
                <a:cs typeface="Tajawal ExtraBold" panose="00000800000000000000" pitchFamily="2" charset="-78"/>
              </a:rPr>
              <a:t>meets the needs </a:t>
            </a:r>
            <a:r>
              <a:rPr lang="en-US" sz="2400" dirty="0">
                <a:solidFill>
                  <a:srgbClr val="0A1F61"/>
                </a:solidFill>
                <a:cs typeface="Tajawal ExtraBold" panose="00000800000000000000" pitchFamily="2" charset="-78"/>
              </a:rPr>
              <a:t>of your customers. Does your product give the people who make up your market something they need? Do you have a sustainable business with customers that keep coming back?</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According to Marc Andreesen, Silicon Valley investor and engineer, getting to product-market fit is “the only thing that matters.”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highlight>
                <a:srgbClr val="FFFF00"/>
              </a:highlight>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Andreesen defines having a great market as the most important variable in start-up success, since without a great market, even the strongest products and most brilliant teams can’t survive.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Success lies in finding your market and supplying a product to fit it.</a:t>
            </a:r>
          </a:p>
        </p:txBody>
      </p:sp>
    </p:spTree>
    <p:extLst>
      <p:ext uri="{BB962C8B-B14F-4D97-AF65-F5344CB8AC3E}">
        <p14:creationId xmlns:p14="http://schemas.microsoft.com/office/powerpoint/2010/main" val="41839512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1. Ideation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Coming up with the initial idea for your product or service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2. Validation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Validating your idea and fitting your solution to the customer’s problem</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3. Scaling</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Scaling your product with a repeatable selling motion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4. Product-market fit</a:t>
            </a:r>
          </a:p>
        </p:txBody>
      </p:sp>
    </p:spTree>
    <p:extLst>
      <p:ext uri="{BB962C8B-B14F-4D97-AF65-F5344CB8AC3E}">
        <p14:creationId xmlns:p14="http://schemas.microsoft.com/office/powerpoint/2010/main" val="29108353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Stage 1: Initial idea</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This is where you generate ideas about the product you want to build and who it’s for. Remember: your product has to solve a real-life problem – a problem that many people have and are willing to pay money to resolve. At this stage, you need to take the following steps: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Choose the problem you’re going to solve</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Define your target audience</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Create a customer persona</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Do competitive research</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Come up with a value proposition</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Decide on your minimum viable product’s (MVP) feature set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Build your MVP</a:t>
            </a:r>
          </a:p>
        </p:txBody>
      </p:sp>
    </p:spTree>
    <p:extLst>
      <p:ext uri="{BB962C8B-B14F-4D97-AF65-F5344CB8AC3E}">
        <p14:creationId xmlns:p14="http://schemas.microsoft.com/office/powerpoint/2010/main" val="34041698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Stage 2: Idea validation and problem-solution fit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At this stage, you need to identify whether or not there’s actual interest in the MVP you’ve built, which means you need to validate your MVP.</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How do you validate your MVP?</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Validation means testing out your idea in the real world with the kinds of people you’re interested in having as customers. It might take the form of surveys, interviews, focus groups, online outreach.</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You also need to discover who your ideal customer is and reach a problem-solution fit. Of course, if you can’t manage to do any of this, you’ll need to pivot and change tack to something else. </a:t>
            </a:r>
          </a:p>
        </p:txBody>
      </p:sp>
    </p:spTree>
    <p:extLst>
      <p:ext uri="{BB962C8B-B14F-4D97-AF65-F5344CB8AC3E}">
        <p14:creationId xmlns:p14="http://schemas.microsoft.com/office/powerpoint/2010/main" val="15540411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Problem-solution fit </a:t>
            </a:r>
            <a:r>
              <a:rPr lang="en-US" sz="2400" dirty="0">
                <a:solidFill>
                  <a:srgbClr val="0A1F61"/>
                </a:solidFill>
                <a:cs typeface="Tajawal ExtraBold" panose="00000800000000000000" pitchFamily="2" charset="-78"/>
              </a:rPr>
              <a:t>is when you have confirmed through research and testing that real people experience the need you identified with your idea, and that they feel your product or service could be the answer to that need.</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Product-market fit </a:t>
            </a:r>
            <a:r>
              <a:rPr lang="en-US" sz="2400" dirty="0">
                <a:solidFill>
                  <a:srgbClr val="0A1F61"/>
                </a:solidFill>
                <a:cs typeface="Tajawal ExtraBold" panose="00000800000000000000" pitchFamily="2" charset="-78"/>
              </a:rPr>
              <a:t>is when you’ve gone beyond that first group of enthusiastic people and found the same need and appetite in the wider population. You will also have tweaked and refined  your product to meet the need of that wider market, and have build a solid foundation that gives you the potential to scale and grow.</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Both of them are important – however, only the second will keep your business alive.</a:t>
            </a:r>
          </a:p>
        </p:txBody>
      </p:sp>
    </p:spTree>
    <p:extLst>
      <p:ext uri="{BB962C8B-B14F-4D97-AF65-F5344CB8AC3E}">
        <p14:creationId xmlns:p14="http://schemas.microsoft.com/office/powerpoint/2010/main" val="40484524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375521"/>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Stage 3: Scaling with a repeatable selling motion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At this stage you have to start scaling. Remember: scaling doesn’t mean that the founder of the business is making sales calls over the phone. It means your product is selling itself through different channels and selling mechanisms. This stage is characterized by: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400" dirty="0">
                <a:solidFill>
                  <a:srgbClr val="0A1F61"/>
                </a:solidFill>
                <a:cs typeface="Tajawal ExtraBold" panose="00000800000000000000" pitchFamily="2" charset="-78"/>
              </a:rPr>
              <a:t>    Thorough understanding of who your ideal customer is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400" dirty="0">
                <a:solidFill>
                  <a:srgbClr val="0A1F61"/>
                </a:solidFill>
                <a:cs typeface="Tajawal ExtraBold" panose="00000800000000000000" pitchFamily="2" charset="-78"/>
              </a:rPr>
              <a:t>    Core group of happy customers who continuously refer you to other customers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400" dirty="0">
                <a:solidFill>
                  <a:srgbClr val="0A1F61"/>
                </a:solidFill>
                <a:cs typeface="Tajawal ExtraBold" panose="00000800000000000000" pitchFamily="2" charset="-78"/>
              </a:rPr>
              <a:t>    Go to market strategy that constantly generates new customers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At this stage, you also need to focus your efforts on a series of trackable metrics that reflects the overall growth of the company. This success metric is the reason why you need to build a feedback loop – in other words, a feedback collection mechanism that helps you design new experiences and then continuously improve them.</a:t>
            </a:r>
          </a:p>
        </p:txBody>
      </p:sp>
    </p:spTree>
    <p:extLst>
      <p:ext uri="{BB962C8B-B14F-4D97-AF65-F5344CB8AC3E}">
        <p14:creationId xmlns:p14="http://schemas.microsoft.com/office/powerpoint/2010/main" val="21517066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375521"/>
            <a:ext cx="11270771"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Stage 4: Product-market fit</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According to Eric </a:t>
            </a:r>
            <a:r>
              <a:rPr lang="en-US" sz="2400" dirty="0" err="1">
                <a:solidFill>
                  <a:srgbClr val="0A1F61"/>
                </a:solidFill>
                <a:highlight>
                  <a:srgbClr val="FFFF00"/>
                </a:highlight>
                <a:cs typeface="Tajawal ExtraBold" panose="00000800000000000000" pitchFamily="2" charset="-78"/>
              </a:rPr>
              <a:t>Ries</a:t>
            </a:r>
            <a:r>
              <a:rPr lang="en-US" sz="2400" dirty="0">
                <a:solidFill>
                  <a:srgbClr val="0A1F61"/>
                </a:solidFill>
                <a:highlight>
                  <a:srgbClr val="FFFF00"/>
                </a:highlight>
                <a:cs typeface="Tajawal ExtraBold" panose="00000800000000000000" pitchFamily="2" charset="-78"/>
              </a:rPr>
              <a:t>, the author of The Lean Startup, the PMF stage is: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highlight>
                <a:srgbClr val="FFFF00"/>
              </a:highlight>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“When a startup finally finds a widespread set of customers that resonate with its product.”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One common mistake among many businesses is the perception that product-market fit can protect you from competition, or that finding a product-market fit keeps you safe from market changes. If only that were true. The reality is that when you find a product-market fit, that’s when you actually need to get your gears turning and start seeking growth</a:t>
            </a:r>
          </a:p>
        </p:txBody>
      </p:sp>
    </p:spTree>
    <p:extLst>
      <p:ext uri="{BB962C8B-B14F-4D97-AF65-F5344CB8AC3E}">
        <p14:creationId xmlns:p14="http://schemas.microsoft.com/office/powerpoint/2010/main" val="13514824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8808" y="140508"/>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501503"/>
            <a:ext cx="11522562"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1. Agile methodology</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Agile product development focuses on continuous and iterative development of a product where each sprint/ build-cycle represents a complete iteration, and is repeated again.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Rather than being linear in progress, where one stage is completed and not looked back on till the product is fully complete, the agile method focuses on the following:</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Delivering in updated ‘versions’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Monitoring performance and taking user/customer feedback</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Going back to the drawing board to plan delivery of improvement updates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Finalizing next sprint updates and aligning team on upcoming sprints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Delivering improved version</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Repeat</a:t>
            </a:r>
          </a:p>
        </p:txBody>
      </p:sp>
    </p:spTree>
    <p:extLst>
      <p:ext uri="{BB962C8B-B14F-4D97-AF65-F5344CB8AC3E}">
        <p14:creationId xmlns:p14="http://schemas.microsoft.com/office/powerpoint/2010/main" val="2636358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8808" y="140508"/>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501503"/>
            <a:ext cx="11522562"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2. Kanban process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Kanban is a process that uses the agile framework for development, while focusing on continuously decreasing the amount of work in progress.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Kanban is more of an agile method that applies deliberation to reduce work-in-progress. The key reason to do so is to test the limit of strain that the pipeline can take while working smoothly and not getting clogged with bottlenecks.</a:t>
            </a:r>
          </a:p>
        </p:txBody>
      </p:sp>
    </p:spTree>
    <p:extLst>
      <p:ext uri="{BB962C8B-B14F-4D97-AF65-F5344CB8AC3E}">
        <p14:creationId xmlns:p14="http://schemas.microsoft.com/office/powerpoint/2010/main" val="27604162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8808" y="140508"/>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501503"/>
            <a:ext cx="11522562"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2. Kanban process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Kanban WIP limits enable teams to break down larger development goals into smaller cycles and monitor the pipeline for any issues that may come up, before increasing the weight of work in each cycle.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weight of each cycle depends on the amount of work the team is able to complete on time, while following hygiene practices are necessary to maintain code-base health.</a:t>
            </a:r>
          </a:p>
        </p:txBody>
      </p:sp>
    </p:spTree>
    <p:extLst>
      <p:ext uri="{BB962C8B-B14F-4D97-AF65-F5344CB8AC3E}">
        <p14:creationId xmlns:p14="http://schemas.microsoft.com/office/powerpoint/2010/main" val="6674838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8808" y="140508"/>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251816" y="1408373"/>
            <a:ext cx="11522562"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3. Scrum process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Scrum is an agile-based process where it focuses on team interactions and meetings to plan and execute each sprint. A scrum is a set of meetings, organized and documented by the scrum master who typically reports to the product manager.</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process of scrum includes collectively identifying and prioritizing new updates, identifying and managing backlogs, and sharing feedback on learnings, successes, and gaps.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Both Kanban and Scrum focus on two different and complementary aspects of further detailing out individual processes within the agile framework.</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While Kanban focuses on ‘how to do the work efficiently’, Scrum focuses on ‘how to plan the work effectively’. </a:t>
            </a:r>
          </a:p>
        </p:txBody>
      </p:sp>
    </p:spTree>
    <p:extLst>
      <p:ext uri="{BB962C8B-B14F-4D97-AF65-F5344CB8AC3E}">
        <p14:creationId xmlns:p14="http://schemas.microsoft.com/office/powerpoint/2010/main" val="2667100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BF37804F-A133-C3F0-C25B-177489A25D41}"/>
              </a:ext>
            </a:extLst>
          </p:cNvPr>
          <p:cNvPicPr>
            <a:picLocks noChangeAspect="1"/>
          </p:cNvPicPr>
          <p:nvPr/>
        </p:nvPicPr>
        <p:blipFill rotWithShape="1">
          <a:blip r:embed="rId2"/>
          <a:srcRect b="9523"/>
          <a:stretch/>
        </p:blipFill>
        <p:spPr>
          <a:xfrm>
            <a:off x="457200" y="457200"/>
            <a:ext cx="11277600" cy="5943600"/>
          </a:xfrm>
          <a:prstGeom prst="rect">
            <a:avLst/>
          </a:prstGeom>
        </p:spPr>
      </p:pic>
    </p:spTree>
    <p:extLst>
      <p:ext uri="{BB962C8B-B14F-4D97-AF65-F5344CB8AC3E}">
        <p14:creationId xmlns:p14="http://schemas.microsoft.com/office/powerpoint/2010/main" val="30839093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8808" y="140508"/>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251816" y="1408373"/>
            <a:ext cx="11522562"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4. Waterfall methodology</a:t>
            </a: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Waterfall methodology is a stage-based developmental framework, where the entire product’s development is completed in linear stages.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Unlike the agile-framework which delivers iterations of the product and is a continuous process based on user feedback. Waterfall takes a linear approach to delivering the finished product.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Updates to the product are, therefore, less flexible, and can only be incorporated once the product development stages are completed.</a:t>
            </a:r>
          </a:p>
        </p:txBody>
      </p:sp>
    </p:spTree>
    <p:extLst>
      <p:ext uri="{BB962C8B-B14F-4D97-AF65-F5344CB8AC3E}">
        <p14:creationId xmlns:p14="http://schemas.microsoft.com/office/powerpoint/2010/main" val="15181064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8808" y="140508"/>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251816" y="1408373"/>
            <a:ext cx="11522562"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4. Waterfall methodology</a:t>
            </a: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Updates to the product are, therefore, less flexible, and can only be incorporated once the product development stages are completed.</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Waterfall also focuses on intense documentation for each stage of work, unlike agile, which focuses on sprint-based documentation and generally maintains a clean-code health that can be easily coded on top for regular updates.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With the rise of customer-centric product development that depends on changing customer preferences and opinions to fuel product updates, waterfall has less practitioners than it did 15 years ago.</a:t>
            </a:r>
          </a:p>
        </p:txBody>
      </p:sp>
    </p:spTree>
    <p:extLst>
      <p:ext uri="{BB962C8B-B14F-4D97-AF65-F5344CB8AC3E}">
        <p14:creationId xmlns:p14="http://schemas.microsoft.com/office/powerpoint/2010/main" val="10241701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72A2F28-B855-0420-704F-6B71603F149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34493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r>
              <a:rPr lang="en-US" sz="3200" b="1" kern="0" dirty="0">
                <a:solidFill>
                  <a:schemeClr val="bg1"/>
                </a:solidFill>
                <a:cs typeface="Tajawal ExtraBold" panose="00000800000000000000"/>
              </a:rPr>
              <a:t>Conclusion</a:t>
            </a:r>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609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Process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921284"/>
          </a:xfrm>
          <a:prstGeom prst="rect">
            <a:avLst/>
          </a:prstGeom>
          <a:noFill/>
        </p:spPr>
        <p:txBody>
          <a:bodyPr wrap="square">
            <a:spAutoFit/>
          </a:bodyPr>
          <a:lstStyle/>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What Is a Product Development Process?</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Product Definition</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Prototyping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Initial Design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Validation &amp; Testing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Commercialization</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Product Market Fit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4 Key Types of Product Development Methods</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5607419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0638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a:solidFill>
                  <a:srgbClr val="FF9518"/>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13318</TotalTime>
  <Words>3612</Words>
  <Application>Microsoft Office PowerPoint</Application>
  <PresentationFormat>Widescreen</PresentationFormat>
  <Paragraphs>344</Paragraphs>
  <Slides>43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New Product Development Process Step 4.  Marketing Strategy Development </vt:lpstr>
      <vt:lpstr>  Product Development </vt:lpstr>
      <vt:lpstr>  A/B Testing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Hamdy Mohamed Mahmoud dawabah</cp:lastModifiedBy>
  <cp:revision>55</cp:revision>
  <dcterms:created xsi:type="dcterms:W3CDTF">2021-08-03T13:03:26Z</dcterms:created>
  <dcterms:modified xsi:type="dcterms:W3CDTF">2023-03-22T19:40:30Z</dcterms:modified>
</cp:coreProperties>
</file>