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3" r:id="rId3"/>
    <p:sldId id="341" r:id="rId4"/>
    <p:sldId id="395" r:id="rId5"/>
    <p:sldId id="371" r:id="rId6"/>
    <p:sldId id="397" r:id="rId7"/>
    <p:sldId id="398" r:id="rId8"/>
    <p:sldId id="399" r:id="rId9"/>
    <p:sldId id="387" r:id="rId10"/>
    <p:sldId id="400" r:id="rId11"/>
    <p:sldId id="402" r:id="rId12"/>
    <p:sldId id="379" r:id="rId13"/>
    <p:sldId id="380" r:id="rId14"/>
    <p:sldId id="405" r:id="rId15"/>
    <p:sldId id="406" r:id="rId16"/>
    <p:sldId id="407" r:id="rId17"/>
    <p:sldId id="408" r:id="rId18"/>
    <p:sldId id="409" r:id="rId19"/>
    <p:sldId id="403" r:id="rId20"/>
    <p:sldId id="372" r:id="rId21"/>
    <p:sldId id="373" r:id="rId22"/>
    <p:sldId id="374" r:id="rId23"/>
    <p:sldId id="411" r:id="rId24"/>
    <p:sldId id="446" r:id="rId25"/>
    <p:sldId id="375" r:id="rId26"/>
    <p:sldId id="388" r:id="rId27"/>
    <p:sldId id="449" r:id="rId28"/>
    <p:sldId id="448" r:id="rId29"/>
    <p:sldId id="389" r:id="rId30"/>
    <p:sldId id="447" r:id="rId31"/>
    <p:sldId id="404" r:id="rId32"/>
    <p:sldId id="401" r:id="rId33"/>
    <p:sldId id="396" r:id="rId34"/>
    <p:sldId id="414" r:id="rId35"/>
    <p:sldId id="415" r:id="rId36"/>
    <p:sldId id="416" r:id="rId37"/>
    <p:sldId id="450" r:id="rId38"/>
    <p:sldId id="457" r:id="rId39"/>
    <p:sldId id="442" r:id="rId40"/>
    <p:sldId id="417" r:id="rId41"/>
    <p:sldId id="443" r:id="rId42"/>
    <p:sldId id="451" r:id="rId43"/>
    <p:sldId id="419" r:id="rId44"/>
    <p:sldId id="420" r:id="rId45"/>
    <p:sldId id="445" r:id="rId46"/>
    <p:sldId id="455" r:id="rId47"/>
    <p:sldId id="452" r:id="rId48"/>
    <p:sldId id="424" r:id="rId49"/>
    <p:sldId id="425" r:id="rId50"/>
    <p:sldId id="454" r:id="rId51"/>
    <p:sldId id="434" r:id="rId52"/>
    <p:sldId id="435" r:id="rId53"/>
    <p:sldId id="456" r:id="rId54"/>
    <p:sldId id="436" r:id="rId55"/>
    <p:sldId id="413" r:id="rId56"/>
    <p:sldId id="441" r:id="rId57"/>
    <p:sldId id="340"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48" autoAdjust="0"/>
    <p:restoredTop sz="94660"/>
  </p:normalViewPr>
  <p:slideViewPr>
    <p:cSldViewPr snapToGrid="0">
      <p:cViewPr varScale="1">
        <p:scale>
          <a:sx n="82" d="100"/>
          <a:sy n="82" d="100"/>
        </p:scale>
        <p:origin x="557"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emf"/></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5.jpeg"/></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6.jpeg"/></Relationships>
</file>

<file path=ppt/slides/_rels/slide1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7.png"/></Relationships>
</file>

<file path=ppt/slides/_rels/slide1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13" Type="http://schemas.openxmlformats.org/officeDocument/2006/relationships/hyperlink" Target="https://project-rainbowcrack.com/" TargetMode="External"/><Relationship Id="rId3" Type="http://schemas.openxmlformats.org/officeDocument/2006/relationships/image" Target="../media/image7.png"/><Relationship Id="rId7" Type="http://schemas.openxmlformats.org/officeDocument/2006/relationships/image" Target="../media/image11.emf"/><Relationship Id="rId12" Type="http://schemas.openxmlformats.org/officeDocument/2006/relationships/hyperlink" Target="https://www.aircrack-ng.org/" TargetMode="Externa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11" Type="http://schemas.openxmlformats.org/officeDocument/2006/relationships/hyperlink" Target="https://www.darknet.org.uk/2006/09/brutus-password-cracker-download-brutus-aet2zip-aet2/" TargetMode="External"/><Relationship Id="rId5" Type="http://schemas.openxmlformats.org/officeDocument/2006/relationships/image" Target="../media/image9.emf"/><Relationship Id="rId10" Type="http://schemas.openxmlformats.org/officeDocument/2006/relationships/hyperlink" Target="https://download.cnet.com/Password-Cracker/3000-2092_4-10226556.html" TargetMode="External"/><Relationship Id="rId4" Type="http://schemas.openxmlformats.org/officeDocument/2006/relationships/image" Target="../media/image8.emf"/><Relationship Id="rId9" Type="http://schemas.openxmlformats.org/officeDocument/2006/relationships/hyperlink" Target="https://crackstation.net/" TargetMode="External"/></Relationships>
</file>

<file path=ppt/slides/_rels/slide2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8.png"/></Relationships>
</file>

<file path=ppt/slides/_rels/slide3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9.png"/></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0.png"/></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1.png"/></Relationships>
</file>

<file path=ppt/slides/_rels/slide4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2.png"/></Relationships>
</file>

<file path=ppt/slides/_rels/slide4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3.png"/></Relationships>
</file>

<file path=ppt/slides/_rels/slide4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4.png"/></Relationships>
</file>

<file path=ppt/slides/_rels/slide4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5.png"/></Relationships>
</file>

<file path=ppt/slides/_rels/slide4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27.png"/><Relationship Id="rId4" Type="http://schemas.openxmlformats.org/officeDocument/2006/relationships/image" Target="../media/image8.emf"/><Relationship Id="rId9" Type="http://schemas.openxmlformats.org/officeDocument/2006/relationships/image" Target="../media/image26.png"/></Relationships>
</file>

<file path=ppt/slides/_rels/slide5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8.png"/></Relationships>
</file>

<file path=ppt/slides/_rels/slide5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9.png"/></Relationships>
</file>

<file path=ppt/slides/_rels/slide5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0.png"/></Relationships>
</file>

<file path=ppt/slides/_rels/slide5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1.emf"/></Relationships>
</file>

<file path=ppt/slides/_rels/slide5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11" Type="http://schemas.openxmlformats.org/officeDocument/2006/relationships/hyperlink" Target="https://wiki.wireshark.org/" TargetMode="External"/><Relationship Id="rId5" Type="http://schemas.openxmlformats.org/officeDocument/2006/relationships/image" Target="../media/image9.emf"/><Relationship Id="rId10" Type="http://schemas.openxmlformats.org/officeDocument/2006/relationships/hyperlink" Target="https://www.youtube.com/watch?v=ZIjJQ1W2ue4" TargetMode="External"/><Relationship Id="rId4" Type="http://schemas.openxmlformats.org/officeDocument/2006/relationships/image" Target="../media/image8.emf"/><Relationship Id="rId9" Type="http://schemas.openxmlformats.org/officeDocument/2006/relationships/hyperlink" Target="https://www.softwaretestinghelp.com/password-cracker-tools/" TargetMode="External"/></Relationships>
</file>

<file path=ppt/slides/_rels/slide5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4839017" cy="1692771"/>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Master of Cybersecurity </a:t>
            </a:r>
          </a:p>
          <a:p>
            <a:r>
              <a:rPr lang="en-US" sz="2600" dirty="0">
                <a:solidFill>
                  <a:schemeClr val="bg1"/>
                </a:solidFill>
                <a:latin typeface="Tajawal Medium" panose="00000600000000000000" pitchFamily="2" charset="-78"/>
                <a:cs typeface="Tajawal Medium" panose="00000600000000000000" pitchFamily="2" charset="-78"/>
              </a:rPr>
              <a:t>Network scanning</a:t>
            </a:r>
          </a:p>
          <a:p>
            <a:r>
              <a:rPr lang="en-US" sz="2600" dirty="0">
                <a:solidFill>
                  <a:srgbClr val="24A9E1"/>
                </a:solidFill>
                <a:latin typeface="Tajawal Medium" panose="00000600000000000000" pitchFamily="2" charset="-78"/>
                <a:cs typeface="Tajawal Medium" panose="00000600000000000000" pitchFamily="2" charset="-78"/>
              </a:rPr>
              <a:t>Prepared by Dr. Nermin Hamza</a:t>
            </a:r>
          </a:p>
          <a:p>
            <a:r>
              <a:rPr lang="en-US" sz="26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6601562" y="3154728"/>
            <a:ext cx="5921814" cy="954107"/>
          </a:xfrm>
          <a:prstGeom prst="rect">
            <a:avLst/>
          </a:prstGeom>
          <a:noFill/>
        </p:spPr>
        <p:txBody>
          <a:bodyPr wrap="none" rtlCol="0">
            <a:spAutoFit/>
          </a:bodyPr>
          <a:lstStyle/>
          <a:p>
            <a:r>
              <a:rPr lang="en-US" sz="2700" dirty="0">
                <a:solidFill>
                  <a:schemeClr val="bg1"/>
                </a:solidFill>
                <a:latin typeface="Tajawal Medium" panose="00000600000000000000" pitchFamily="2" charset="-78"/>
                <a:cs typeface="Tajawal Medium" panose="00000600000000000000" pitchFamily="2" charset="-78"/>
              </a:rPr>
              <a:t>CYB740</a:t>
            </a:r>
          </a:p>
          <a:p>
            <a:r>
              <a:rPr lang="en-US" sz="2700" dirty="0">
                <a:solidFill>
                  <a:schemeClr val="bg1"/>
                </a:solidFill>
                <a:latin typeface="Tajawal Medium" panose="00000600000000000000" pitchFamily="2" charset="-78"/>
                <a:cs typeface="Tajawal Medium" panose="00000600000000000000" pitchFamily="2" charset="-78"/>
              </a:rPr>
              <a:t>Penetration test and Ethical hacking</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3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Outlines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82305"/>
            <a:ext cx="7287958" cy="7109639"/>
          </a:xfrm>
          <a:prstGeom prst="rect">
            <a:avLst/>
          </a:prstGeom>
          <a:noFill/>
        </p:spPr>
        <p:txBody>
          <a:bodyPr wrap="square">
            <a:spAutoFit/>
          </a:bodyPr>
          <a:lstStyle/>
          <a:p>
            <a:pPr marL="285750" indent="-285750">
              <a:buFont typeface="Arial" panose="020B0604020202020204" pitchFamily="34" charset="0"/>
              <a:buChar char="•"/>
            </a:pPr>
            <a:r>
              <a:rPr lang="en-US" sz="2400" dirty="0"/>
              <a:t>Password Cracking</a:t>
            </a:r>
          </a:p>
          <a:p>
            <a:pPr marL="742950" lvl="1" indent="-285750">
              <a:buFont typeface="Arial" panose="020B0604020202020204" pitchFamily="34" charset="0"/>
              <a:buChar char="•"/>
            </a:pPr>
            <a:r>
              <a:rPr lang="en-US" sz="2400" dirty="0"/>
              <a:t>Introduction </a:t>
            </a:r>
          </a:p>
          <a:p>
            <a:pPr marL="742950" lvl="1" indent="-285750">
              <a:buFont typeface="Arial" panose="020B0604020202020204" pitchFamily="34" charset="0"/>
              <a:buChar char="•"/>
            </a:pPr>
            <a:r>
              <a:rPr lang="en-US" sz="2400" dirty="0"/>
              <a:t>How can the passwords be stored?</a:t>
            </a:r>
          </a:p>
          <a:p>
            <a:pPr marL="742950" lvl="1" indent="-285750">
              <a:buFont typeface="Arial" panose="020B0604020202020204" pitchFamily="34" charset="0"/>
              <a:buChar char="•"/>
            </a:pPr>
            <a:r>
              <a:rPr lang="en-US" sz="2400" dirty="0"/>
              <a:t>Password Cracking Techniques</a:t>
            </a:r>
          </a:p>
          <a:p>
            <a:pPr marL="742950" lvl="1" indent="-285750">
              <a:buFont typeface="Arial" panose="020B0604020202020204" pitchFamily="34" charset="0"/>
              <a:buChar char="•"/>
            </a:pPr>
            <a:r>
              <a:rPr lang="en-US" sz="2400" dirty="0"/>
              <a:t>How to Defend against Password Cracking </a:t>
            </a:r>
          </a:p>
          <a:p>
            <a:pPr marL="285750" indent="-285750">
              <a:buFont typeface="Arial" panose="020B0604020202020204" pitchFamily="34" charset="0"/>
              <a:buChar char="•"/>
            </a:pPr>
            <a:r>
              <a:rPr lang="en-US" sz="2400" dirty="0"/>
              <a:t>Network sniffing</a:t>
            </a:r>
          </a:p>
          <a:p>
            <a:pPr marL="742950" lvl="1" indent="-285750">
              <a:buFont typeface="Arial" panose="020B0604020202020204" pitchFamily="34" charset="0"/>
              <a:buChar char="•"/>
            </a:pPr>
            <a:r>
              <a:rPr lang="en-US" sz="2400" dirty="0"/>
              <a:t>Introduction</a:t>
            </a:r>
          </a:p>
          <a:p>
            <a:pPr marL="742950" lvl="1" indent="-285750">
              <a:buFont typeface="Arial" panose="020B0604020202020204" pitchFamily="34" charset="0"/>
              <a:buChar char="•"/>
            </a:pPr>
            <a:r>
              <a:rPr lang="en-US" sz="2400" dirty="0"/>
              <a:t>Types of Sniffing</a:t>
            </a:r>
          </a:p>
          <a:p>
            <a:pPr marL="742950" lvl="1" indent="-285750">
              <a:buFont typeface="Arial" panose="020B0604020202020204" pitchFamily="34" charset="0"/>
              <a:buChar char="•"/>
            </a:pPr>
            <a:r>
              <a:rPr lang="en-US" sz="2400" dirty="0"/>
              <a:t>Protocol Analyzer</a:t>
            </a:r>
          </a:p>
          <a:p>
            <a:pPr marL="742950" lvl="1" indent="-285750">
              <a:buFont typeface="Arial" panose="020B0604020202020204" pitchFamily="34" charset="0"/>
              <a:buChar char="•"/>
            </a:pPr>
            <a:r>
              <a:rPr lang="en-US" sz="2400" dirty="0"/>
              <a:t>Types of Sniffing Attacks </a:t>
            </a:r>
          </a:p>
          <a:p>
            <a:pPr marL="742950" lvl="1" indent="-285750">
              <a:buFont typeface="Arial" panose="020B0604020202020204" pitchFamily="34" charset="0"/>
              <a:buChar char="•"/>
            </a:pPr>
            <a:r>
              <a:rPr lang="en-US" sz="2400" dirty="0"/>
              <a:t>Wireshark</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51333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441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Exploitation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2825160" cy="830997"/>
          </a:xfrm>
          <a:prstGeom prst="rect">
            <a:avLst/>
          </a:prstGeom>
          <a:noFill/>
        </p:spPr>
        <p:txBody>
          <a:bodyPr wrap="square">
            <a:spAutoFit/>
          </a:bodyPr>
          <a:lstStyle/>
          <a:p>
            <a:pPr marL="285750" indent="-285750" algn="just">
              <a:buFont typeface="Arial" panose="020B0604020202020204" pitchFamily="34" charset="0"/>
              <a:buChar char="•"/>
            </a:pPr>
            <a:r>
              <a:rPr lang="en-US" sz="2400" dirty="0"/>
              <a:t>Password Crack</a:t>
            </a:r>
          </a:p>
          <a:p>
            <a:pPr marL="285750" indent="-285750" algn="just">
              <a:buFont typeface="Arial" panose="020B0604020202020204" pitchFamily="34" charset="0"/>
              <a:buChar char="•"/>
            </a:pPr>
            <a:r>
              <a:rPr lang="en-US" sz="2400" dirty="0"/>
              <a:t>Sniffing </a:t>
            </a:r>
          </a:p>
        </p:txBody>
      </p:sp>
      <p:pic>
        <p:nvPicPr>
          <p:cNvPr id="12" name="Picture 11">
            <a:extLst>
              <a:ext uri="{FF2B5EF4-FFF2-40B4-BE49-F238E27FC236}">
                <a16:creationId xmlns:a16="http://schemas.microsoft.com/office/drawing/2014/main" id="{5F2DC2ED-8CE8-8EB1-F740-2EF96CE740A9}"/>
              </a:ext>
            </a:extLst>
          </p:cNvPr>
          <p:cNvPicPr>
            <a:picLocks noChangeAspect="1"/>
          </p:cNvPicPr>
          <p:nvPr/>
        </p:nvPicPr>
        <p:blipFill>
          <a:blip r:embed="rId9"/>
          <a:stretch>
            <a:fillRect/>
          </a:stretch>
        </p:blipFill>
        <p:spPr>
          <a:xfrm>
            <a:off x="4806646" y="1275444"/>
            <a:ext cx="7197987" cy="4106065"/>
          </a:xfrm>
          <a:prstGeom prst="rect">
            <a:avLst/>
          </a:prstGeom>
        </p:spPr>
      </p:pic>
    </p:spTree>
    <p:extLst>
      <p:ext uri="{BB962C8B-B14F-4D97-AF65-F5344CB8AC3E}">
        <p14:creationId xmlns:p14="http://schemas.microsoft.com/office/powerpoint/2010/main" val="2131919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523664" y="1744981"/>
            <a:ext cx="7566754" cy="3046988"/>
          </a:xfrm>
          <a:prstGeom prst="rect">
            <a:avLst/>
          </a:prstGeom>
          <a:noFill/>
        </p:spPr>
        <p:txBody>
          <a:bodyPr wrap="square">
            <a:spAutoFit/>
          </a:bodyPr>
          <a:lstStyle/>
          <a:p>
            <a:pPr marL="285750" indent="-285750">
              <a:buFont typeface="Arial" panose="020B0604020202020204" pitchFamily="34" charset="0"/>
              <a:buChar char="•"/>
            </a:pPr>
            <a:r>
              <a:rPr lang="en-US" sz="2400" dirty="0"/>
              <a:t>Why discussing passwords and password cracking. </a:t>
            </a:r>
          </a:p>
          <a:p>
            <a:pPr marL="285750" indent="-285750">
              <a:buFont typeface="Arial" panose="020B0604020202020204" pitchFamily="34" charset="0"/>
              <a:buChar char="•"/>
            </a:pPr>
            <a:r>
              <a:rPr lang="en-US" sz="2400" dirty="0"/>
              <a:t>No matter what we do or how far we advance, it appears that passwords remain the most popular way to protect data and allow access to systems.</a:t>
            </a:r>
          </a:p>
          <a:p>
            <a:pPr marL="285750" indent="-285750">
              <a:buFont typeface="Arial" panose="020B0604020202020204" pitchFamily="34" charset="0"/>
              <a:buChar char="•"/>
            </a:pPr>
            <a:r>
              <a:rPr lang="en-US" sz="2400" dirty="0"/>
              <a:t>With this in mind, let us take a brief detour to cover the basics of password cracking.</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1843402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9F20AD30-3639-8B31-8D63-E5C31B941D16}"/>
              </a:ext>
            </a:extLst>
          </p:cNvPr>
          <p:cNvSpPr txBox="1"/>
          <p:nvPr/>
        </p:nvSpPr>
        <p:spPr>
          <a:xfrm>
            <a:off x="401217" y="1633537"/>
            <a:ext cx="8060050" cy="4154984"/>
          </a:xfrm>
          <a:prstGeom prst="rect">
            <a:avLst/>
          </a:prstGeom>
          <a:noFill/>
        </p:spPr>
        <p:txBody>
          <a:bodyPr wrap="square">
            <a:spAutoFit/>
          </a:bodyPr>
          <a:lstStyle/>
          <a:p>
            <a:pPr algn="just"/>
            <a:r>
              <a:rPr lang="en-US" sz="2200" dirty="0"/>
              <a:t>There are several reasons why a penetration tester would be interested in cracking passwords. </a:t>
            </a:r>
          </a:p>
          <a:p>
            <a:pPr marL="285750" indent="-285750" algn="just">
              <a:buFont typeface="Arial" panose="020B0604020202020204" pitchFamily="34" charset="0"/>
              <a:buChar char="•"/>
            </a:pPr>
            <a:r>
              <a:rPr lang="en-US" sz="2200" dirty="0"/>
              <a:t>First and foremost, this is a great technique for elevating and escalating privileges. </a:t>
            </a:r>
          </a:p>
          <a:p>
            <a:pPr marL="285750" indent="-285750" algn="just">
              <a:buFont typeface="Arial" panose="020B0604020202020204" pitchFamily="34" charset="0"/>
              <a:buChar char="•"/>
            </a:pPr>
            <a:r>
              <a:rPr lang="en-US" sz="2200" dirty="0"/>
              <a:t>Consider the following example: assume that you were able to compromise a target system but after logging in, you discover that you have no rights on that system. </a:t>
            </a:r>
          </a:p>
          <a:p>
            <a:pPr marL="285750" indent="-285750" algn="just">
              <a:buFont typeface="Arial" panose="020B0604020202020204" pitchFamily="34" charset="0"/>
              <a:buChar char="•"/>
            </a:pPr>
            <a:r>
              <a:rPr lang="en-US" sz="2200" dirty="0"/>
              <a:t>No matter what you do, you are unable to read and write in the target’s files and folders and even worse, you are unable to install any new software. </a:t>
            </a:r>
          </a:p>
          <a:p>
            <a:pPr marL="285750" indent="-285750" algn="just">
              <a:buFont typeface="Arial" panose="020B0604020202020204" pitchFamily="34" charset="0"/>
              <a:buChar char="•"/>
            </a:pPr>
            <a:r>
              <a:rPr lang="en-US" sz="2200" dirty="0"/>
              <a:t>This is often the case when you get access to a low-privileged account belonging to the “user” or “guest” group.</a:t>
            </a:r>
          </a:p>
        </p:txBody>
      </p:sp>
    </p:spTree>
    <p:extLst>
      <p:ext uri="{BB962C8B-B14F-4D97-AF65-F5344CB8AC3E}">
        <p14:creationId xmlns:p14="http://schemas.microsoft.com/office/powerpoint/2010/main" val="11170352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0CEC9FE6-ADC9-EC63-53BF-A5744426ED33}"/>
              </a:ext>
            </a:extLst>
          </p:cNvPr>
          <p:cNvSpPr txBox="1"/>
          <p:nvPr/>
        </p:nvSpPr>
        <p:spPr>
          <a:xfrm>
            <a:off x="523665" y="1860283"/>
            <a:ext cx="7736426" cy="3477875"/>
          </a:xfrm>
          <a:prstGeom prst="rect">
            <a:avLst/>
          </a:prstGeom>
          <a:noFill/>
        </p:spPr>
        <p:txBody>
          <a:bodyPr wrap="square">
            <a:spAutoFit/>
          </a:bodyPr>
          <a:lstStyle/>
          <a:p>
            <a:pPr marL="285750" indent="-285750" algn="just">
              <a:buFont typeface="Arial" panose="020B0604020202020204" pitchFamily="34" charset="0"/>
              <a:buChar char="•"/>
            </a:pPr>
            <a:r>
              <a:rPr lang="en-US" sz="2200" dirty="0"/>
              <a:t>Another reason for cracking passwords and escalating privileges is that many of the tools we run as penetration testers require administrative-level access in order to install and execute properly. </a:t>
            </a:r>
          </a:p>
          <a:p>
            <a:pPr marL="285750" indent="-285750" algn="just">
              <a:buFont typeface="Arial" panose="020B0604020202020204" pitchFamily="34" charset="0"/>
              <a:buChar char="•"/>
            </a:pPr>
            <a:r>
              <a:rPr lang="en-US" sz="2200" dirty="0"/>
              <a:t>As a final thought, on occasion, penetration testers may find themselves in a situation where they were able to crack the local administrator password (the local admin account on a machine) and have this password turn out to be the exact same password that the network administrator was using for the domain administrator account</a:t>
            </a:r>
          </a:p>
        </p:txBody>
      </p:sp>
    </p:spTree>
    <p:extLst>
      <p:ext uri="{BB962C8B-B14F-4D97-AF65-F5344CB8AC3E}">
        <p14:creationId xmlns:p14="http://schemas.microsoft.com/office/powerpoint/2010/main" val="4044718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A81AACF7-9871-371B-9790-213B8E8233B0}"/>
              </a:ext>
            </a:extLst>
          </p:cNvPr>
          <p:cNvSpPr txBox="1"/>
          <p:nvPr/>
        </p:nvSpPr>
        <p:spPr>
          <a:xfrm>
            <a:off x="683209" y="1711206"/>
            <a:ext cx="7576881" cy="3477875"/>
          </a:xfrm>
          <a:prstGeom prst="rect">
            <a:avLst/>
          </a:prstGeom>
          <a:noFill/>
        </p:spPr>
        <p:txBody>
          <a:bodyPr wrap="square">
            <a:spAutoFit/>
          </a:bodyPr>
          <a:lstStyle/>
          <a:p>
            <a:pPr algn="just"/>
            <a:r>
              <a:rPr lang="en-US" sz="2000" b="1" dirty="0"/>
              <a:t>How can the passwords be stored?</a:t>
            </a:r>
          </a:p>
          <a:p>
            <a:pPr marL="285750" indent="-285750" algn="just">
              <a:buFont typeface="Arial" panose="020B0604020202020204" pitchFamily="34" charset="0"/>
              <a:buChar char="•"/>
            </a:pPr>
            <a:r>
              <a:rPr lang="en-US" sz="2000" dirty="0"/>
              <a:t>Most systems do not store your password as the plaintext value you enter, but rather they store an </a:t>
            </a:r>
            <a:r>
              <a:rPr lang="en-US" sz="2000" b="1" dirty="0"/>
              <a:t>encrypted version of the password.</a:t>
            </a:r>
            <a:r>
              <a:rPr lang="en-US" sz="2000" dirty="0"/>
              <a:t> </a:t>
            </a:r>
          </a:p>
          <a:p>
            <a:pPr marL="285750" indent="-285750" algn="just">
              <a:buFont typeface="Arial" panose="020B0604020202020204" pitchFamily="34" charset="0"/>
              <a:buChar char="•"/>
            </a:pPr>
            <a:r>
              <a:rPr lang="en-US" sz="2000" dirty="0"/>
              <a:t>This encrypted version is called a </a:t>
            </a:r>
            <a:r>
              <a:rPr lang="en-US" sz="2000" b="1" dirty="0"/>
              <a:t>hash</a:t>
            </a:r>
            <a:r>
              <a:rPr lang="en-US" sz="2000" dirty="0"/>
              <a:t>. For example, assume you pick a password “qwerty” (which is obviously a bad idea).</a:t>
            </a:r>
          </a:p>
          <a:p>
            <a:pPr marL="285750" indent="-285750" algn="just">
              <a:buFont typeface="Arial" panose="020B0604020202020204" pitchFamily="34" charset="0"/>
              <a:buChar char="•"/>
            </a:pPr>
            <a:r>
              <a:rPr lang="en-US" sz="2000" dirty="0"/>
              <a:t> When you log into your PC, you type your password “qwerty” to access the system. However, behind the scenes your computer is actually calculating, creating, passing, and checking an encrypted version of the password you entered. </a:t>
            </a:r>
          </a:p>
          <a:p>
            <a:pPr marL="285750" indent="-285750" algn="just">
              <a:buFont typeface="Arial" panose="020B0604020202020204" pitchFamily="34" charset="0"/>
              <a:buChar char="•"/>
            </a:pPr>
            <a:r>
              <a:rPr lang="en-US" sz="2000" dirty="0"/>
              <a:t>This encrypted version or hash of your password appears to be a random string of characters and numbers.</a:t>
            </a:r>
          </a:p>
        </p:txBody>
      </p:sp>
    </p:spTree>
    <p:extLst>
      <p:ext uri="{BB962C8B-B14F-4D97-AF65-F5344CB8AC3E}">
        <p14:creationId xmlns:p14="http://schemas.microsoft.com/office/powerpoint/2010/main" val="12145630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38A76EF9-6EBD-EEDA-C5D9-DFFB1775ADA7}"/>
              </a:ext>
            </a:extLst>
          </p:cNvPr>
          <p:cNvSpPr txBox="1"/>
          <p:nvPr/>
        </p:nvSpPr>
        <p:spPr>
          <a:xfrm>
            <a:off x="457200" y="1543745"/>
            <a:ext cx="7802891" cy="3816429"/>
          </a:xfrm>
          <a:prstGeom prst="rect">
            <a:avLst/>
          </a:prstGeom>
          <a:noFill/>
        </p:spPr>
        <p:txBody>
          <a:bodyPr wrap="square">
            <a:spAutoFit/>
          </a:bodyPr>
          <a:lstStyle/>
          <a:p>
            <a:pPr marL="285750" indent="-285750" algn="just">
              <a:buFont typeface="Arial" panose="020B0604020202020204" pitchFamily="34" charset="0"/>
              <a:buChar char="•"/>
            </a:pPr>
            <a:r>
              <a:rPr lang="en-US" sz="2200" dirty="0"/>
              <a:t>Different systems use different hashing algorithms to create their password hashes. Most systems store their password </a:t>
            </a:r>
            <a:r>
              <a:rPr lang="en-US" sz="2200" u="sng" dirty="0"/>
              <a:t>hashes in a single location</a:t>
            </a:r>
            <a:r>
              <a:rPr lang="en-US" sz="2200" dirty="0"/>
              <a:t>. This hash file usually contains the encrypted passwords for several users and system accounts. </a:t>
            </a:r>
          </a:p>
          <a:p>
            <a:pPr marL="285750" indent="-285750" algn="just">
              <a:buFont typeface="Arial" panose="020B0604020202020204" pitchFamily="34" charset="0"/>
              <a:buChar char="•"/>
            </a:pPr>
            <a:r>
              <a:rPr lang="en-US" sz="2200" dirty="0"/>
              <a:t>Unfortunately, gaining access to the password hashes is only half the battle because simply viewing or even memorizing a password hash (if such a thing were possible) is not enough to determine the plaintext. </a:t>
            </a:r>
          </a:p>
          <a:p>
            <a:pPr marL="285750" indent="-285750" algn="just">
              <a:buFont typeface="Arial" panose="020B0604020202020204" pitchFamily="34" charset="0"/>
              <a:buChar char="•"/>
            </a:pPr>
            <a:r>
              <a:rPr lang="en-US" sz="2200" dirty="0"/>
              <a:t>This is because technically it is not supposed to be possible to work backward from a hash to plaintext. By its definition, a hash, once encrypted, is never meant to be decrypted.</a:t>
            </a:r>
          </a:p>
        </p:txBody>
      </p:sp>
    </p:spTree>
    <p:extLst>
      <p:ext uri="{BB962C8B-B14F-4D97-AF65-F5344CB8AC3E}">
        <p14:creationId xmlns:p14="http://schemas.microsoft.com/office/powerpoint/2010/main" val="30128461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023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1569660"/>
          </a:xfrm>
          <a:prstGeom prst="rect">
            <a:avLst/>
          </a:prstGeom>
          <a:noFill/>
        </p:spPr>
        <p:txBody>
          <a:bodyPr wrap="square">
            <a:spAutoFit/>
          </a:bodyPr>
          <a:lstStyle/>
          <a:p>
            <a:pPr marL="285750" indent="-285750">
              <a:buFont typeface="Arial" panose="020B0604020202020204" pitchFamily="34" charset="0"/>
              <a:buChar char="•"/>
            </a:pPr>
            <a:r>
              <a:rPr lang="en-US" sz="2400" dirty="0"/>
              <a:t>How Hash Passwords Are Stored in Windows SSAM?</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pic>
        <p:nvPicPr>
          <p:cNvPr id="12" name="Picture 11">
            <a:extLst>
              <a:ext uri="{FF2B5EF4-FFF2-40B4-BE49-F238E27FC236}">
                <a16:creationId xmlns:a16="http://schemas.microsoft.com/office/drawing/2014/main" id="{7BFA0E0A-FB57-03C7-83DB-2063F60B5D13}"/>
              </a:ext>
            </a:extLst>
          </p:cNvPr>
          <p:cNvPicPr>
            <a:picLocks noChangeAspect="1"/>
          </p:cNvPicPr>
          <p:nvPr/>
        </p:nvPicPr>
        <p:blipFill>
          <a:blip r:embed="rId9"/>
          <a:stretch>
            <a:fillRect/>
          </a:stretch>
        </p:blipFill>
        <p:spPr>
          <a:xfrm>
            <a:off x="768209" y="2273714"/>
            <a:ext cx="8100481" cy="3230620"/>
          </a:xfrm>
          <a:prstGeom prst="rect">
            <a:avLst/>
          </a:prstGeom>
        </p:spPr>
      </p:pic>
    </p:spTree>
    <p:extLst>
      <p:ext uri="{BB962C8B-B14F-4D97-AF65-F5344CB8AC3E}">
        <p14:creationId xmlns:p14="http://schemas.microsoft.com/office/powerpoint/2010/main" val="14425261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4BD73B2D-6598-71D7-D534-DCD1605C8F80}"/>
              </a:ext>
            </a:extLst>
          </p:cNvPr>
          <p:cNvSpPr txBox="1"/>
          <p:nvPr/>
        </p:nvSpPr>
        <p:spPr>
          <a:xfrm>
            <a:off x="543675" y="1586472"/>
            <a:ext cx="7716416" cy="4401205"/>
          </a:xfrm>
          <a:prstGeom prst="rect">
            <a:avLst/>
          </a:prstGeom>
          <a:noFill/>
        </p:spPr>
        <p:txBody>
          <a:bodyPr wrap="square">
            <a:spAutoFit/>
          </a:bodyPr>
          <a:lstStyle/>
          <a:p>
            <a:pPr marL="285750" indent="-285750" algn="just">
              <a:buFont typeface="Arial" panose="020B0604020202020204" pitchFamily="34" charset="0"/>
              <a:buChar char="•"/>
            </a:pPr>
            <a:r>
              <a:rPr lang="en-US" sz="2000" dirty="0"/>
              <a:t>In order to discover the plaintext version of a password, we need to circle through a series of steps.</a:t>
            </a:r>
          </a:p>
          <a:p>
            <a:pPr marL="914400" lvl="1" indent="-457200" algn="just">
              <a:buFont typeface="+mj-lt"/>
              <a:buAutoNum type="arabicPeriod"/>
            </a:pPr>
            <a:r>
              <a:rPr lang="en-US" sz="2000" dirty="0"/>
              <a:t> First we select a hashing algorithm</a:t>
            </a:r>
          </a:p>
          <a:p>
            <a:pPr marL="914400" lvl="1" indent="-457200" algn="just">
              <a:buFont typeface="+mj-lt"/>
              <a:buAutoNum type="arabicPeriod"/>
            </a:pPr>
            <a:r>
              <a:rPr lang="en-US" sz="2000" dirty="0"/>
              <a:t>second we pick a plaintext word</a:t>
            </a:r>
          </a:p>
          <a:p>
            <a:pPr marL="914400" lvl="1" indent="-457200" algn="just">
              <a:buFont typeface="+mj-lt"/>
              <a:buAutoNum type="arabicPeriod"/>
            </a:pPr>
            <a:r>
              <a:rPr lang="en-US" sz="2000" dirty="0"/>
              <a:t>third we encrypt the plaintext word with the hashing algorithm,</a:t>
            </a:r>
          </a:p>
          <a:p>
            <a:pPr marL="914400" lvl="1" indent="-457200" algn="just">
              <a:buFont typeface="+mj-lt"/>
              <a:buAutoNum type="arabicPeriod"/>
            </a:pPr>
            <a:r>
              <a:rPr lang="en-US" sz="2000" dirty="0"/>
              <a:t>and finally we compare the newly hashed word with the hash from our target.</a:t>
            </a:r>
          </a:p>
          <a:p>
            <a:pPr marL="285750" indent="-285750" algn="just">
              <a:buFont typeface="Arial" panose="020B0604020202020204" pitchFamily="34" charset="0"/>
              <a:buChar char="•"/>
            </a:pPr>
            <a:r>
              <a:rPr lang="en-US" sz="2000" dirty="0"/>
              <a:t> If the hashes match, we know the plaintext password because no two different plaintext words should produce the exact same hash. </a:t>
            </a:r>
          </a:p>
          <a:p>
            <a:pPr marL="285750" indent="-285750" algn="just">
              <a:buFont typeface="Arial" panose="020B0604020202020204" pitchFamily="34" charset="0"/>
              <a:buChar char="•"/>
            </a:pPr>
            <a:r>
              <a:rPr lang="en-US" sz="2000" dirty="0"/>
              <a:t>So, it will be slow process for a human, computers specialize in tasks like this.</a:t>
            </a:r>
          </a:p>
          <a:p>
            <a:pPr marL="285750" indent="-285750" algn="just">
              <a:buFont typeface="Arial" panose="020B0604020202020204" pitchFamily="34" charset="0"/>
              <a:buChar char="•"/>
            </a:pPr>
            <a:r>
              <a:rPr lang="en-US" sz="2000" dirty="0"/>
              <a:t>Given the computing power available today, completing the four-step process outlined above is trivial for a modern machine.</a:t>
            </a:r>
          </a:p>
          <a:p>
            <a:pPr marL="285750" indent="-285750" algn="just">
              <a:buFont typeface="Arial" panose="020B0604020202020204" pitchFamily="34" charset="0"/>
              <a:buChar char="•"/>
            </a:pPr>
            <a:endParaRPr lang="en-US" sz="2000" dirty="0"/>
          </a:p>
        </p:txBody>
      </p:sp>
    </p:spTree>
    <p:extLst>
      <p:ext uri="{BB962C8B-B14F-4D97-AF65-F5344CB8AC3E}">
        <p14:creationId xmlns:p14="http://schemas.microsoft.com/office/powerpoint/2010/main" val="17980500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50FD93B-92B4-2694-AA4B-75F9F3E60E50}"/>
              </a:ext>
            </a:extLst>
          </p:cNvPr>
          <p:cNvSpPr txBox="1"/>
          <p:nvPr/>
        </p:nvSpPr>
        <p:spPr>
          <a:xfrm>
            <a:off x="683209" y="1839244"/>
            <a:ext cx="7285133" cy="2308324"/>
          </a:xfrm>
          <a:prstGeom prst="rect">
            <a:avLst/>
          </a:prstGeom>
          <a:noFill/>
        </p:spPr>
        <p:txBody>
          <a:bodyPr wrap="square">
            <a:spAutoFit/>
          </a:bodyPr>
          <a:lstStyle/>
          <a:p>
            <a:pPr algn="just"/>
            <a:r>
              <a:rPr lang="en-US" sz="2400" dirty="0"/>
              <a:t>In its most basic form, password cracking consists of two parts:</a:t>
            </a:r>
          </a:p>
          <a:p>
            <a:pPr algn="just"/>
            <a:r>
              <a:rPr lang="en-US" sz="2400" dirty="0"/>
              <a:t>1. Locate and download the target system’s password hash file.</a:t>
            </a:r>
          </a:p>
          <a:p>
            <a:pPr algn="just"/>
            <a:r>
              <a:rPr lang="en-US" sz="2400" dirty="0"/>
              <a:t>2. Use a tool to convert the hashed (encrypted) passwords into a plaintext password.</a:t>
            </a:r>
          </a:p>
        </p:txBody>
      </p:sp>
    </p:spTree>
    <p:extLst>
      <p:ext uri="{BB962C8B-B14F-4D97-AF65-F5344CB8AC3E}">
        <p14:creationId xmlns:p14="http://schemas.microsoft.com/office/powerpoint/2010/main" val="9571393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651739" y="1841147"/>
            <a:ext cx="7708489" cy="3046988"/>
          </a:xfrm>
          <a:prstGeom prst="rect">
            <a:avLst/>
          </a:prstGeom>
          <a:noFill/>
        </p:spPr>
        <p:txBody>
          <a:bodyPr wrap="square">
            <a:spAutoFit/>
          </a:bodyPr>
          <a:lstStyle/>
          <a:p>
            <a:pPr algn="just"/>
            <a:r>
              <a:rPr lang="en-US" sz="2400" b="1" dirty="0"/>
              <a:t>Password Cracking Techniques</a:t>
            </a:r>
          </a:p>
          <a:p>
            <a:pPr marL="285750" indent="-285750" algn="just">
              <a:buFont typeface="Arial" panose="020B0604020202020204" pitchFamily="34" charset="0"/>
              <a:buChar char="•"/>
            </a:pPr>
            <a:r>
              <a:rPr lang="en-US" sz="2400" dirty="0"/>
              <a:t>Password cracking techniques are used to recover password from computer systems</a:t>
            </a:r>
          </a:p>
          <a:p>
            <a:pPr marL="285750" indent="-285750" algn="just">
              <a:buFont typeface="Arial" panose="020B0604020202020204" pitchFamily="34" charset="0"/>
              <a:buChar char="•"/>
            </a:pPr>
            <a:r>
              <a:rPr lang="en-US" sz="2400" dirty="0"/>
              <a:t>Attackers use password cracking techniques to gain unauthorized access to the vulnerable system</a:t>
            </a:r>
          </a:p>
          <a:p>
            <a:pPr marL="285750" indent="-285750" algn="just">
              <a:buFont typeface="Arial" panose="020B0604020202020204" pitchFamily="34" charset="0"/>
              <a:buChar char="•"/>
            </a:pPr>
            <a:r>
              <a:rPr lang="en-US" sz="2400" dirty="0"/>
              <a:t>Most of the password cracking techniques are successful due to weak or easily guessable password </a:t>
            </a:r>
          </a:p>
          <a:p>
            <a:pPr marL="285750" indent="-285750" algn="just">
              <a:buFont typeface="Arial" panose="020B0604020202020204" pitchFamily="34" charset="0"/>
              <a:buChar char="•"/>
            </a:pPr>
            <a:endParaRPr lang="en-US" sz="2400" dirty="0"/>
          </a:p>
        </p:txBody>
      </p:sp>
    </p:spTree>
    <p:extLst>
      <p:ext uri="{BB962C8B-B14F-4D97-AF65-F5344CB8AC3E}">
        <p14:creationId xmlns:p14="http://schemas.microsoft.com/office/powerpoint/2010/main" val="12518489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3046988"/>
          </a:xfrm>
          <a:prstGeom prst="rect">
            <a:avLst/>
          </a:prstGeom>
          <a:noFill/>
        </p:spPr>
        <p:txBody>
          <a:bodyPr wrap="square">
            <a:spAutoFit/>
          </a:bodyPr>
          <a:lstStyle/>
          <a:p>
            <a:r>
              <a:rPr lang="en-US" sz="2400" b="1" dirty="0"/>
              <a:t>Password Cracking Techniques</a:t>
            </a:r>
          </a:p>
          <a:p>
            <a:pPr marL="285750" indent="-285750">
              <a:buFont typeface="Arial" panose="020B0604020202020204" pitchFamily="34" charset="0"/>
              <a:buChar char="•"/>
            </a:pPr>
            <a:r>
              <a:rPr lang="en-US" sz="2400" dirty="0"/>
              <a:t>Dictionary attack</a:t>
            </a:r>
          </a:p>
          <a:p>
            <a:pPr marL="285750" indent="-285750">
              <a:buFont typeface="Arial" panose="020B0604020202020204" pitchFamily="34" charset="0"/>
              <a:buChar char="•"/>
            </a:pPr>
            <a:r>
              <a:rPr lang="en-US" sz="2400" dirty="0"/>
              <a:t>Brute force attack</a:t>
            </a:r>
          </a:p>
          <a:p>
            <a:pPr marL="285750" indent="-285750">
              <a:buFont typeface="Arial" panose="020B0604020202020204" pitchFamily="34" charset="0"/>
              <a:buChar char="•"/>
            </a:pPr>
            <a:r>
              <a:rPr lang="en-US" sz="2400" dirty="0"/>
              <a:t>Rule-based attack</a:t>
            </a:r>
          </a:p>
          <a:p>
            <a:pPr marL="285750" indent="-285750">
              <a:buFont typeface="Arial" panose="020B0604020202020204" pitchFamily="34" charset="0"/>
              <a:buChar char="•"/>
            </a:pPr>
            <a:r>
              <a:rPr lang="en-US" sz="2400" dirty="0"/>
              <a:t>Rainbow table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565162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2308324"/>
          </a:xfrm>
          <a:prstGeom prst="rect">
            <a:avLst/>
          </a:prstGeom>
          <a:noFill/>
        </p:spPr>
        <p:txBody>
          <a:bodyPr wrap="square">
            <a:spAutoFit/>
          </a:bodyPr>
          <a:lstStyle/>
          <a:p>
            <a:r>
              <a:rPr lang="en-US" sz="2400" b="1" dirty="0"/>
              <a:t>Dictionary Attack </a:t>
            </a:r>
          </a:p>
          <a:p>
            <a:pPr marL="285750" indent="-285750">
              <a:buFont typeface="Arial" panose="020B0604020202020204" pitchFamily="34" charset="0"/>
              <a:buChar char="•"/>
            </a:pPr>
            <a:r>
              <a:rPr lang="en-US" sz="2400" dirty="0"/>
              <a:t>Dictionary Attack: is loaded into the </a:t>
            </a:r>
            <a:r>
              <a:rPr lang="en-US" sz="2400" dirty="0" err="1"/>
              <a:t>cracing</a:t>
            </a:r>
            <a:r>
              <a:rPr lang="en-US" sz="2400" dirty="0"/>
              <a:t> application that runs against user account</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pic>
        <p:nvPicPr>
          <p:cNvPr id="1026" name="Picture 2" descr="Using Aircrack and a Dictionary to Crack a WPA Data Capture Part 6 –  WirelesSHack">
            <a:extLst>
              <a:ext uri="{FF2B5EF4-FFF2-40B4-BE49-F238E27FC236}">
                <a16:creationId xmlns:a16="http://schemas.microsoft.com/office/drawing/2014/main" id="{A9F8FEAB-20CB-7CDB-79A7-E51AC7DF637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84720" y="2532394"/>
            <a:ext cx="2895600" cy="3514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0282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2308324"/>
          </a:xfrm>
          <a:prstGeom prst="rect">
            <a:avLst/>
          </a:prstGeom>
          <a:noFill/>
        </p:spPr>
        <p:txBody>
          <a:bodyPr wrap="square">
            <a:spAutoFit/>
          </a:bodyPr>
          <a:lstStyle/>
          <a:p>
            <a:r>
              <a:rPr lang="en-US" sz="2400" b="1" dirty="0"/>
              <a:t>Brute Forcing Attack </a:t>
            </a:r>
          </a:p>
          <a:p>
            <a:pPr marL="285750" indent="-285750">
              <a:buFont typeface="Arial" panose="020B0604020202020204" pitchFamily="34" charset="0"/>
              <a:buChar char="•"/>
            </a:pPr>
            <a:r>
              <a:rPr lang="en-US" sz="2400" dirty="0"/>
              <a:t>The program tries every combination of characters until the password is broken</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0717944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2050" name="Picture 2" descr="Dictionary attack: A definition + 10 tips to avoid - Norton">
            <a:extLst>
              <a:ext uri="{FF2B5EF4-FFF2-40B4-BE49-F238E27FC236}">
                <a16:creationId xmlns:a16="http://schemas.microsoft.com/office/drawing/2014/main" id="{CCCA6411-FAAA-F354-AB5B-6F1C1B4CFF3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73223" y="1395343"/>
            <a:ext cx="7886867" cy="4908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68244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2308324"/>
          </a:xfrm>
          <a:prstGeom prst="rect">
            <a:avLst/>
          </a:prstGeom>
          <a:noFill/>
        </p:spPr>
        <p:txBody>
          <a:bodyPr wrap="square">
            <a:spAutoFit/>
          </a:bodyPr>
          <a:lstStyle/>
          <a:p>
            <a:r>
              <a:rPr lang="en-US" sz="2400" b="1" dirty="0"/>
              <a:t>Rule-Based Attack </a:t>
            </a:r>
          </a:p>
          <a:p>
            <a:pPr marL="285750" indent="-285750">
              <a:buFont typeface="Arial" panose="020B0604020202020204" pitchFamily="34" charset="0"/>
              <a:buChar char="•"/>
            </a:pPr>
            <a:r>
              <a:rPr lang="en-US" sz="2400" dirty="0"/>
              <a:t>This attack is used when the attacker get some information about the password.</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4096690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Content Placeholder 17">
            <a:extLst>
              <a:ext uri="{FF2B5EF4-FFF2-40B4-BE49-F238E27FC236}">
                <a16:creationId xmlns:a16="http://schemas.microsoft.com/office/drawing/2014/main" id="{A29AA35D-AF76-564A-9B3A-5A049AAAAE03}"/>
              </a:ext>
            </a:extLst>
          </p:cNvPr>
          <p:cNvSpPr>
            <a:spLocks noGrp="1"/>
          </p:cNvSpPr>
          <p:nvPr>
            <p:ph idx="1"/>
          </p:nvPr>
        </p:nvSpPr>
        <p:spPr>
          <a:xfrm>
            <a:off x="195928" y="1700325"/>
            <a:ext cx="8577652" cy="4351338"/>
          </a:xfrm>
        </p:spPr>
        <p:txBody>
          <a:bodyPr>
            <a:normAutofit/>
          </a:bodyPr>
          <a:lstStyle/>
          <a:p>
            <a:pPr marL="0" indent="0">
              <a:buNone/>
            </a:pPr>
            <a:r>
              <a:rPr lang="en-US" b="1" dirty="0"/>
              <a:t>Rainbow Table </a:t>
            </a:r>
          </a:p>
          <a:p>
            <a:r>
              <a:rPr lang="en-US" dirty="0"/>
              <a:t>Is precomputed table which contains word lists like dictionary files and brute force list and their hash values.</a:t>
            </a:r>
          </a:p>
          <a:p>
            <a:r>
              <a:rPr lang="en-US" dirty="0"/>
              <a:t>Compare the hash of the passwords and compare it with the precomputed hash table.</a:t>
            </a:r>
          </a:p>
          <a:p>
            <a:r>
              <a:rPr lang="en-US" dirty="0"/>
              <a:t>If a match is found then the password is cracked.</a:t>
            </a:r>
          </a:p>
          <a:p>
            <a:r>
              <a:rPr lang="en-US" dirty="0"/>
              <a:t>It is easy to recover passwords by comparing captured password hashes to the precomputed tables. </a:t>
            </a:r>
          </a:p>
        </p:txBody>
      </p:sp>
      <p:pic>
        <p:nvPicPr>
          <p:cNvPr id="20" name="Picture 19">
            <a:extLst>
              <a:ext uri="{FF2B5EF4-FFF2-40B4-BE49-F238E27FC236}">
                <a16:creationId xmlns:a16="http://schemas.microsoft.com/office/drawing/2014/main" id="{DDFDA2B3-DF93-F041-9C99-0CD3D039337D}"/>
              </a:ext>
            </a:extLst>
          </p:cNvPr>
          <p:cNvPicPr>
            <a:picLocks noChangeAspect="1"/>
          </p:cNvPicPr>
          <p:nvPr/>
        </p:nvPicPr>
        <p:blipFill>
          <a:blip r:embed="rId9"/>
          <a:stretch>
            <a:fillRect/>
          </a:stretch>
        </p:blipFill>
        <p:spPr>
          <a:xfrm>
            <a:off x="6838950" y="883234"/>
            <a:ext cx="5353050" cy="1228725"/>
          </a:xfrm>
          <a:prstGeom prst="rect">
            <a:avLst/>
          </a:prstGeom>
        </p:spPr>
      </p:pic>
    </p:spTree>
    <p:extLst>
      <p:ext uri="{BB962C8B-B14F-4D97-AF65-F5344CB8AC3E}">
        <p14:creationId xmlns:p14="http://schemas.microsoft.com/office/powerpoint/2010/main" val="6030438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EA7C24FB-34AC-B57D-5059-19F7AD855869}"/>
              </a:ext>
            </a:extLst>
          </p:cNvPr>
          <p:cNvSpPr txBox="1"/>
          <p:nvPr/>
        </p:nvSpPr>
        <p:spPr>
          <a:xfrm>
            <a:off x="523663" y="2029179"/>
            <a:ext cx="7472671" cy="830997"/>
          </a:xfrm>
          <a:prstGeom prst="rect">
            <a:avLst/>
          </a:prstGeom>
          <a:noFill/>
        </p:spPr>
        <p:txBody>
          <a:bodyPr wrap="square">
            <a:spAutoFit/>
          </a:bodyPr>
          <a:lstStyle/>
          <a:p>
            <a:r>
              <a:rPr lang="en-US" sz="2400" dirty="0"/>
              <a:t>Password Cracking can be performed as either a local attack or a remote attack</a:t>
            </a:r>
          </a:p>
        </p:txBody>
      </p:sp>
    </p:spTree>
    <p:extLst>
      <p:ext uri="{BB962C8B-B14F-4D97-AF65-F5344CB8AC3E}">
        <p14:creationId xmlns:p14="http://schemas.microsoft.com/office/powerpoint/2010/main" val="21468661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401216" y="1744981"/>
            <a:ext cx="7689202" cy="2308324"/>
          </a:xfrm>
          <a:prstGeom prst="rect">
            <a:avLst/>
          </a:prstGeom>
          <a:noFill/>
        </p:spPr>
        <p:txBody>
          <a:bodyPr wrap="square">
            <a:spAutoFit/>
          </a:bodyPr>
          <a:lstStyle/>
          <a:p>
            <a:r>
              <a:rPr lang="en-US" sz="2400" b="1" dirty="0"/>
              <a:t>Local attack </a:t>
            </a:r>
          </a:p>
          <a:p>
            <a:pPr marL="285750" indent="-285750">
              <a:buFont typeface="Arial" panose="020B0604020202020204" pitchFamily="34" charset="0"/>
              <a:buChar char="•"/>
            </a:pPr>
            <a:r>
              <a:rPr lang="en-US" sz="2400" dirty="0"/>
              <a:t>Where to locate the password hash file?</a:t>
            </a:r>
          </a:p>
          <a:p>
            <a:pPr marL="285750" indent="-285750">
              <a:buFont typeface="Arial" panose="020B0604020202020204" pitchFamily="34" charset="0"/>
              <a:buChar char="•"/>
            </a:pPr>
            <a:r>
              <a:rPr lang="en-US" sz="2400" dirty="0"/>
              <a:t> As mentioned earlier, most systems store the encrypted password hashes in a single location.</a:t>
            </a:r>
          </a:p>
          <a:p>
            <a:pPr marL="285750" indent="-285750" algn="just">
              <a:buFont typeface="Arial" panose="020B0604020202020204" pitchFamily="34" charset="0"/>
              <a:buChar char="•"/>
            </a:pPr>
            <a:r>
              <a:rPr lang="en-US" sz="2400" dirty="0"/>
              <a:t> In Windows-based systems, the hashes are stored in a special file called the security account manager (SAM) file</a:t>
            </a:r>
          </a:p>
        </p:txBody>
      </p:sp>
      <p:sp>
        <p:nvSpPr>
          <p:cNvPr id="12" name="TextBox 11">
            <a:extLst>
              <a:ext uri="{FF2B5EF4-FFF2-40B4-BE49-F238E27FC236}">
                <a16:creationId xmlns:a16="http://schemas.microsoft.com/office/drawing/2014/main" id="{5D15FAA6-BA1C-257C-6E12-3BD9772FA3AC}"/>
              </a:ext>
            </a:extLst>
          </p:cNvPr>
          <p:cNvSpPr txBox="1"/>
          <p:nvPr/>
        </p:nvSpPr>
        <p:spPr>
          <a:xfrm>
            <a:off x="303883" y="4237224"/>
            <a:ext cx="7608475" cy="707886"/>
          </a:xfrm>
          <a:prstGeom prst="rect">
            <a:avLst/>
          </a:prstGeom>
          <a:noFill/>
        </p:spPr>
        <p:txBody>
          <a:bodyPr wrap="square">
            <a:spAutoFit/>
          </a:bodyPr>
          <a:lstStyle/>
          <a:p>
            <a:r>
              <a:rPr lang="en-US" sz="2000" dirty="0"/>
              <a:t>Windows 2000 and above, the SAM file is</a:t>
            </a:r>
          </a:p>
          <a:p>
            <a:r>
              <a:rPr lang="en-US" sz="2000" dirty="0"/>
              <a:t>located in the C:\Windows\System32\Config\ directory</a:t>
            </a:r>
          </a:p>
        </p:txBody>
      </p:sp>
    </p:spTree>
    <p:extLst>
      <p:ext uri="{BB962C8B-B14F-4D97-AF65-F5344CB8AC3E}">
        <p14:creationId xmlns:p14="http://schemas.microsoft.com/office/powerpoint/2010/main" val="2006935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3046988"/>
          </a:xfrm>
          <a:prstGeom prst="rect">
            <a:avLst/>
          </a:prstGeom>
          <a:noFill/>
        </p:spPr>
        <p:txBody>
          <a:bodyPr wrap="square">
            <a:spAutoFit/>
          </a:bodyPr>
          <a:lstStyle/>
          <a:p>
            <a:pPr marL="285750" indent="-285750" algn="just">
              <a:buFont typeface="Arial" panose="020B0604020202020204" pitchFamily="34" charset="0"/>
              <a:buChar char="•"/>
            </a:pPr>
            <a:r>
              <a:rPr lang="en-US" sz="2400" dirty="0"/>
              <a:t>The first protection is that the SAM file is actually locked when the OS boots up.</a:t>
            </a:r>
          </a:p>
          <a:p>
            <a:pPr marL="285750" indent="-285750" algn="just">
              <a:buFont typeface="Arial" panose="020B0604020202020204" pitchFamily="34" charset="0"/>
              <a:buChar char="•"/>
            </a:pPr>
            <a:r>
              <a:rPr lang="en-US" sz="2400" dirty="0"/>
              <a:t>This means that while the OS is running we do not have the ability to open or copy the SAM file.</a:t>
            </a:r>
          </a:p>
          <a:p>
            <a:pPr marL="285750" indent="-285750" algn="just">
              <a:buFont typeface="Arial" panose="020B0604020202020204" pitchFamily="34" charset="0"/>
              <a:buChar char="•"/>
            </a:pPr>
            <a:r>
              <a:rPr lang="en-US" sz="2400" dirty="0"/>
              <a:t> In addition to the lock, the entire SAM file is encrypted and not viewable.</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endParaRPr lang="en-US" sz="2400" dirty="0"/>
          </a:p>
        </p:txBody>
      </p:sp>
    </p:spTree>
    <p:extLst>
      <p:ext uri="{BB962C8B-B14F-4D97-AF65-F5344CB8AC3E}">
        <p14:creationId xmlns:p14="http://schemas.microsoft.com/office/powerpoint/2010/main" val="1830177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303883" y="1744981"/>
            <a:ext cx="8121659" cy="3785652"/>
          </a:xfrm>
          <a:prstGeom prst="rect">
            <a:avLst/>
          </a:prstGeom>
          <a:noFill/>
        </p:spPr>
        <p:txBody>
          <a:bodyPr wrap="square">
            <a:spAutoFit/>
          </a:bodyPr>
          <a:lstStyle/>
          <a:p>
            <a:pPr marL="285750" indent="-285750">
              <a:buFont typeface="Arial" panose="020B0604020202020204" pitchFamily="34" charset="0"/>
              <a:buChar char="•"/>
            </a:pPr>
            <a:r>
              <a:rPr lang="en-US" sz="2400" dirty="0"/>
              <a:t>Fortunately, there is a way to bypass both these restrictions.  </a:t>
            </a:r>
          </a:p>
          <a:p>
            <a:pPr marL="285750" indent="-285750">
              <a:buFont typeface="Arial" panose="020B0604020202020204" pitchFamily="34" charset="0"/>
              <a:buChar char="•"/>
            </a:pPr>
            <a:r>
              <a:rPr lang="en-US" sz="2400" dirty="0"/>
              <a:t>Because we are discussing local attacks and because we have physical access to the system, the simplest way to bypass these protections is to boot to an alternate OS like Kali. </a:t>
            </a:r>
          </a:p>
          <a:p>
            <a:pPr marL="285750" indent="-285750">
              <a:buFont typeface="Arial" panose="020B0604020202020204" pitchFamily="34" charset="0"/>
              <a:buChar char="•"/>
            </a:pPr>
            <a:r>
              <a:rPr lang="en-US" sz="2400" dirty="0"/>
              <a:t>By booting our target to an alternate OS, we are able to bypass the Windows SAM lock.</a:t>
            </a:r>
          </a:p>
          <a:p>
            <a:pPr marL="285750" indent="-285750">
              <a:buFont typeface="Arial" panose="020B0604020202020204" pitchFamily="34" charset="0"/>
              <a:buChar char="•"/>
            </a:pPr>
            <a:r>
              <a:rPr lang="en-US" sz="2400" dirty="0"/>
              <a:t> This is possible because the Windows OS never starts, the lock never engages, and we are free to access the SAM file</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219876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2CE93962-4DFE-32C8-96AE-0C4F2130F0EF}"/>
              </a:ext>
            </a:extLst>
          </p:cNvPr>
          <p:cNvSpPr txBox="1"/>
          <p:nvPr/>
        </p:nvSpPr>
        <p:spPr>
          <a:xfrm>
            <a:off x="382556" y="1779799"/>
            <a:ext cx="7647400" cy="2677656"/>
          </a:xfrm>
          <a:prstGeom prst="rect">
            <a:avLst/>
          </a:prstGeom>
          <a:noFill/>
        </p:spPr>
        <p:txBody>
          <a:bodyPr wrap="square">
            <a:spAutoFit/>
          </a:bodyPr>
          <a:lstStyle/>
          <a:p>
            <a:pPr algn="just"/>
            <a:r>
              <a:rPr lang="en-US" sz="2400" dirty="0"/>
              <a:t>Steps to get SAM file form its location: </a:t>
            </a:r>
          </a:p>
          <a:p>
            <a:pPr algn="just"/>
            <a:r>
              <a:rPr lang="en-US" sz="2400" dirty="0"/>
              <a:t>1. Shut down the target machine.</a:t>
            </a:r>
          </a:p>
          <a:p>
            <a:pPr algn="just"/>
            <a:r>
              <a:rPr lang="en-US" sz="2400" dirty="0"/>
              <a:t>2. Boot the target to </a:t>
            </a:r>
            <a:r>
              <a:rPr lang="en-US" sz="2400" dirty="0" err="1"/>
              <a:t>Backtack</a:t>
            </a:r>
            <a:r>
              <a:rPr lang="en-US" sz="2400" dirty="0"/>
              <a:t> or an alternate OS via a live CD or USB drive.</a:t>
            </a:r>
          </a:p>
          <a:p>
            <a:pPr algn="just"/>
            <a:r>
              <a:rPr lang="en-US" sz="2400" dirty="0"/>
              <a:t>3. Mount the local hard drive.</a:t>
            </a:r>
          </a:p>
          <a:p>
            <a:pPr algn="just"/>
            <a:r>
              <a:rPr lang="en-US" sz="2400" dirty="0"/>
              <a:t>4. Use a tool to extract the hashes.</a:t>
            </a:r>
          </a:p>
          <a:p>
            <a:pPr algn="just"/>
            <a:r>
              <a:rPr lang="en-US" sz="2400" dirty="0"/>
              <a:t>5. Use a tool to crack the passwords.</a:t>
            </a:r>
          </a:p>
        </p:txBody>
      </p:sp>
    </p:spTree>
    <p:extLst>
      <p:ext uri="{BB962C8B-B14F-4D97-AF65-F5344CB8AC3E}">
        <p14:creationId xmlns:p14="http://schemas.microsoft.com/office/powerpoint/2010/main" val="9035075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4920C19D-DD73-1FD8-677E-94997E146310}"/>
              </a:ext>
            </a:extLst>
          </p:cNvPr>
          <p:cNvSpPr txBox="1"/>
          <p:nvPr/>
        </p:nvSpPr>
        <p:spPr>
          <a:xfrm>
            <a:off x="3002125" y="3244334"/>
            <a:ext cx="6228182" cy="369332"/>
          </a:xfrm>
          <a:prstGeom prst="rect">
            <a:avLst/>
          </a:prstGeom>
          <a:noFill/>
        </p:spPr>
        <p:txBody>
          <a:bodyPr wrap="square">
            <a:spAutoFit/>
          </a:bodyPr>
          <a:lstStyle/>
          <a:p>
            <a:r>
              <a:rPr lang="en-US" dirty="0"/>
              <a:t>https://www.youtube.com/watch?v=ZIjJQ1W2ue4</a:t>
            </a:r>
          </a:p>
        </p:txBody>
      </p:sp>
    </p:spTree>
    <p:extLst>
      <p:ext uri="{BB962C8B-B14F-4D97-AF65-F5344CB8AC3E}">
        <p14:creationId xmlns:p14="http://schemas.microsoft.com/office/powerpoint/2010/main" val="19149209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1938992"/>
          </a:xfrm>
          <a:prstGeom prst="rect">
            <a:avLst/>
          </a:prstGeom>
          <a:noFill/>
        </p:spPr>
        <p:txBody>
          <a:bodyPr wrap="square">
            <a:spAutoFit/>
          </a:bodyPr>
          <a:lstStyle/>
          <a:p>
            <a:pPr marL="285750" indent="-285750">
              <a:buFont typeface="Arial" panose="020B0604020202020204" pitchFamily="34" charset="0"/>
              <a:buChar char="•"/>
            </a:pPr>
            <a:r>
              <a:rPr lang="en-US" sz="2400" dirty="0"/>
              <a:t>Unfortunately, the SAM file is still encrypted, so we need to use a tool to access the hashes. Fortunately, the required tool is built into Kali.</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6219679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63642"/>
            <a:ext cx="7287958" cy="4154984"/>
          </a:xfrm>
          <a:prstGeom prst="rect">
            <a:avLst/>
          </a:prstGeom>
          <a:noFill/>
        </p:spPr>
        <p:txBody>
          <a:bodyPr wrap="square">
            <a:spAutoFit/>
          </a:bodyPr>
          <a:lstStyle/>
          <a:p>
            <a:r>
              <a:rPr lang="en-US" sz="2400" b="1" dirty="0"/>
              <a:t>Remote attack</a:t>
            </a:r>
          </a:p>
          <a:p>
            <a:pPr marL="285750" indent="-285750">
              <a:buFont typeface="Arial" panose="020B0604020202020204" pitchFamily="34" charset="0"/>
              <a:buChar char="•"/>
            </a:pPr>
            <a:r>
              <a:rPr lang="en-US" sz="2400" dirty="0"/>
              <a:t>Use password crack tools </a:t>
            </a:r>
          </a:p>
          <a:p>
            <a:pPr marL="914400" lvl="1" indent="-457200">
              <a:buFont typeface="+mj-lt"/>
              <a:buAutoNum type="arabicPeriod"/>
            </a:pPr>
            <a:r>
              <a:rPr lang="en-US" sz="2400" dirty="0"/>
              <a:t> </a:t>
            </a:r>
            <a:r>
              <a:rPr lang="en-US" sz="2400" dirty="0" err="1"/>
              <a:t>CrackStation</a:t>
            </a:r>
            <a:endParaRPr lang="en-US" sz="2400" dirty="0"/>
          </a:p>
          <a:p>
            <a:pPr marL="914400" lvl="1" indent="-457200">
              <a:buFont typeface="+mj-lt"/>
              <a:buAutoNum type="arabicPeriod"/>
            </a:pPr>
            <a:r>
              <a:rPr lang="en-US" sz="2400" dirty="0"/>
              <a:t> Password Cracker</a:t>
            </a:r>
          </a:p>
          <a:p>
            <a:pPr marL="914400" lvl="1" indent="-457200">
              <a:buFont typeface="+mj-lt"/>
              <a:buAutoNum type="arabicPeriod"/>
            </a:pPr>
            <a:r>
              <a:rPr lang="en-US" sz="2400" dirty="0"/>
              <a:t> Brutus Password Cracker</a:t>
            </a:r>
          </a:p>
          <a:p>
            <a:pPr marL="914400" lvl="1" indent="-457200">
              <a:buFont typeface="+mj-lt"/>
              <a:buAutoNum type="arabicPeriod"/>
            </a:pPr>
            <a:r>
              <a:rPr lang="en-US" sz="2400" dirty="0"/>
              <a:t> </a:t>
            </a:r>
            <a:r>
              <a:rPr lang="en-US" sz="2400" dirty="0" err="1"/>
              <a:t>AirCrack</a:t>
            </a:r>
            <a:endParaRPr lang="en-US" sz="2400" dirty="0"/>
          </a:p>
          <a:p>
            <a:pPr marL="914400" lvl="1" indent="-457200">
              <a:buFont typeface="+mj-lt"/>
              <a:buAutoNum type="arabicPeriod"/>
            </a:pPr>
            <a:r>
              <a:rPr lang="en-US" sz="2400" dirty="0"/>
              <a:t> </a:t>
            </a:r>
            <a:r>
              <a:rPr lang="en-US" sz="2400" dirty="0" err="1"/>
              <a:t>RainbowCrack</a:t>
            </a:r>
            <a:endParaRPr lang="en-US" sz="2400" dirty="0"/>
          </a:p>
          <a:p>
            <a:pPr marL="914400" lvl="1" indent="-457200">
              <a:buFont typeface="+mj-lt"/>
              <a:buAutoNum type="arabicPeriod"/>
            </a:pPr>
            <a:r>
              <a:rPr lang="en-US" sz="2400" dirty="0"/>
              <a:t> THC Hydra</a:t>
            </a:r>
          </a:p>
          <a:p>
            <a:pPr marL="914400" lvl="1" indent="-457200">
              <a:buFont typeface="+mj-lt"/>
              <a:buAutoNum type="arabicPeriod"/>
            </a:pPr>
            <a:r>
              <a:rPr lang="en-US" sz="2400" dirty="0"/>
              <a:t> Cain and Abel</a:t>
            </a:r>
          </a:p>
          <a:p>
            <a:pPr marL="914400" lvl="1" indent="-457200">
              <a:buFont typeface="+mj-lt"/>
              <a:buAutoNum type="arabicPeriod"/>
            </a:pPr>
            <a:r>
              <a:rPr lang="en-US" sz="2400" dirty="0"/>
              <a:t> Medusa</a:t>
            </a:r>
          </a:p>
          <a:p>
            <a:pPr marL="914400" lvl="1" indent="-457200">
              <a:buFont typeface="+mj-lt"/>
              <a:buAutoNum type="arabicPeriod"/>
            </a:pPr>
            <a:r>
              <a:rPr lang="en-US" sz="2400" dirty="0"/>
              <a:t>John The Ripper</a:t>
            </a:r>
          </a:p>
        </p:txBody>
      </p:sp>
    </p:spTree>
    <p:extLst>
      <p:ext uri="{BB962C8B-B14F-4D97-AF65-F5344CB8AC3E}">
        <p14:creationId xmlns:p14="http://schemas.microsoft.com/office/powerpoint/2010/main" val="22619043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graphicFrame>
        <p:nvGraphicFramePr>
          <p:cNvPr id="15" name="Table 14">
            <a:extLst>
              <a:ext uri="{FF2B5EF4-FFF2-40B4-BE49-F238E27FC236}">
                <a16:creationId xmlns:a16="http://schemas.microsoft.com/office/drawing/2014/main" id="{B7E422DE-9E98-AE9F-E132-F806CF76153A}"/>
              </a:ext>
            </a:extLst>
          </p:cNvPr>
          <p:cNvGraphicFramePr>
            <a:graphicFrameLocks noGrp="1"/>
          </p:cNvGraphicFramePr>
          <p:nvPr>
            <p:extLst>
              <p:ext uri="{D42A27DB-BD31-4B8C-83A1-F6EECF244321}">
                <p14:modId xmlns:p14="http://schemas.microsoft.com/office/powerpoint/2010/main" val="1434067018"/>
              </p:ext>
            </p:extLst>
          </p:nvPr>
        </p:nvGraphicFramePr>
        <p:xfrm>
          <a:off x="269633" y="1586472"/>
          <a:ext cx="8316808" cy="4993541"/>
        </p:xfrm>
        <a:graphic>
          <a:graphicData uri="http://schemas.openxmlformats.org/drawingml/2006/table">
            <a:tbl>
              <a:tblPr>
                <a:tableStyleId>{69CF1AB2-1976-4502-BF36-3FF5EA218861}</a:tableStyleId>
              </a:tblPr>
              <a:tblGrid>
                <a:gridCol w="1217006">
                  <a:extLst>
                    <a:ext uri="{9D8B030D-6E8A-4147-A177-3AD203B41FA5}">
                      <a16:colId xmlns:a16="http://schemas.microsoft.com/office/drawing/2014/main" val="1041341038"/>
                    </a:ext>
                  </a:extLst>
                </a:gridCol>
                <a:gridCol w="1513621">
                  <a:extLst>
                    <a:ext uri="{9D8B030D-6E8A-4147-A177-3AD203B41FA5}">
                      <a16:colId xmlns:a16="http://schemas.microsoft.com/office/drawing/2014/main" val="3216984497"/>
                    </a:ext>
                  </a:extLst>
                </a:gridCol>
                <a:gridCol w="2961349">
                  <a:extLst>
                    <a:ext uri="{9D8B030D-6E8A-4147-A177-3AD203B41FA5}">
                      <a16:colId xmlns:a16="http://schemas.microsoft.com/office/drawing/2014/main" val="2605252722"/>
                    </a:ext>
                  </a:extLst>
                </a:gridCol>
                <a:gridCol w="2624832">
                  <a:extLst>
                    <a:ext uri="{9D8B030D-6E8A-4147-A177-3AD203B41FA5}">
                      <a16:colId xmlns:a16="http://schemas.microsoft.com/office/drawing/2014/main" val="3310408589"/>
                    </a:ext>
                  </a:extLst>
                </a:gridCol>
              </a:tblGrid>
              <a:tr h="165402">
                <a:tc>
                  <a:txBody>
                    <a:bodyPr/>
                    <a:lstStyle/>
                    <a:p>
                      <a:pPr algn="l" fontAlgn="ctr" latinLnBrk="0"/>
                      <a:r>
                        <a:rPr lang="en-US" sz="1200" b="1">
                          <a:effectLst/>
                        </a:rPr>
                        <a:t>Password Cracking Tools</a:t>
                      </a:r>
                    </a:p>
                  </a:txBody>
                  <a:tcPr marL="12723" marR="12723" marT="6362" marB="6362" anchor="ctr"/>
                </a:tc>
                <a:tc>
                  <a:txBody>
                    <a:bodyPr/>
                    <a:lstStyle/>
                    <a:p>
                      <a:pPr algn="l" fontAlgn="ctr" latinLnBrk="0"/>
                      <a:r>
                        <a:rPr lang="en-US" sz="1200" b="1" dirty="0">
                          <a:effectLst/>
                        </a:rPr>
                        <a:t>Platform</a:t>
                      </a:r>
                    </a:p>
                  </a:txBody>
                  <a:tcPr marL="12723" marR="12723" marT="6362" marB="6362" anchor="ctr"/>
                </a:tc>
                <a:tc>
                  <a:txBody>
                    <a:bodyPr/>
                    <a:lstStyle/>
                    <a:p>
                      <a:pPr algn="l" fontAlgn="ctr" latinLnBrk="0"/>
                      <a:r>
                        <a:rPr lang="en-US" sz="1200" b="1" dirty="0">
                          <a:effectLst/>
                        </a:rPr>
                        <a:t>Supported Protocols</a:t>
                      </a:r>
                    </a:p>
                  </a:txBody>
                  <a:tcPr marL="12723" marR="12723" marT="6362" marB="6362" anchor="ctr"/>
                </a:tc>
                <a:tc>
                  <a:txBody>
                    <a:bodyPr/>
                    <a:lstStyle/>
                    <a:p>
                      <a:pPr algn="l" fontAlgn="ctr" latinLnBrk="0"/>
                      <a:r>
                        <a:rPr lang="en-US" sz="1200" b="1">
                          <a:effectLst/>
                        </a:rPr>
                        <a:t>Features</a:t>
                      </a:r>
                    </a:p>
                  </a:txBody>
                  <a:tcPr marL="12723" marR="12723" marT="6362" marB="6362" anchor="ctr"/>
                </a:tc>
                <a:extLst>
                  <a:ext uri="{0D108BD9-81ED-4DB2-BD59-A6C34878D82A}">
                    <a16:rowId xmlns:a16="http://schemas.microsoft.com/office/drawing/2014/main" val="1657077656"/>
                  </a:ext>
                </a:extLst>
              </a:tr>
              <a:tr h="0">
                <a:tc>
                  <a:txBody>
                    <a:bodyPr/>
                    <a:lstStyle/>
                    <a:p>
                      <a:pPr algn="l" fontAlgn="t" latinLnBrk="0"/>
                      <a:r>
                        <a:rPr lang="en-US" sz="1200" b="1" u="none" strike="noStrike" dirty="0" err="1">
                          <a:solidFill>
                            <a:srgbClr val="ED0000"/>
                          </a:solidFill>
                          <a:effectLst/>
                          <a:hlinkClick r:id="rId9"/>
                        </a:rPr>
                        <a:t>CrackStation</a:t>
                      </a:r>
                      <a:br>
                        <a:rPr lang="en-US" sz="1200" b="1" dirty="0">
                          <a:effectLst/>
                        </a:rPr>
                      </a:br>
                      <a:br>
                        <a:rPr lang="en-US" sz="1200" b="1" dirty="0">
                          <a:effectLst/>
                        </a:rPr>
                      </a:br>
                      <a:endParaRPr lang="en-US" sz="1200" b="0" dirty="0">
                        <a:effectLst/>
                      </a:endParaRPr>
                    </a:p>
                  </a:txBody>
                  <a:tcPr marL="12723" marR="12723" marT="6362" marB="6362"/>
                </a:tc>
                <a:tc>
                  <a:txBody>
                    <a:bodyPr/>
                    <a:lstStyle/>
                    <a:p>
                      <a:pPr algn="l" fontAlgn="t" latinLnBrk="0"/>
                      <a:r>
                        <a:rPr lang="en-US" sz="1200" b="0" dirty="0">
                          <a:effectLst/>
                        </a:rPr>
                        <a:t>Linux, macOS, and Windows</a:t>
                      </a:r>
                    </a:p>
                  </a:txBody>
                  <a:tcPr marL="12723" marR="12723" marT="6362" marB="6362"/>
                </a:tc>
                <a:tc>
                  <a:txBody>
                    <a:bodyPr/>
                    <a:lstStyle/>
                    <a:p>
                      <a:pPr algn="l" fontAlgn="t" latinLnBrk="0"/>
                      <a:r>
                        <a:rPr lang="en-US" sz="1200" b="0" dirty="0">
                          <a:effectLst/>
                        </a:rPr>
                        <a:t>LM, NTLM, md2, md4, md5, md5(md5_hex), md5-half, sha1, sha224, sha256, sha384, sha512, ripeMD160, whirlpool, MySQL 4.1+ (sha1(sha1_bin)), QubesV3.1BackupDefaults</a:t>
                      </a:r>
                    </a:p>
                  </a:txBody>
                  <a:tcPr marL="12723" marR="12723" marT="6362" marB="6362"/>
                </a:tc>
                <a:tc>
                  <a:txBody>
                    <a:bodyPr/>
                    <a:lstStyle/>
                    <a:p>
                      <a:pPr algn="l" fontAlgn="t" latinLnBrk="0"/>
                      <a:r>
                        <a:rPr lang="en-US" sz="1200" b="0" dirty="0">
                          <a:effectLst/>
                        </a:rPr>
                        <a:t>•Password Hash Cracking</a:t>
                      </a:r>
                      <a:br>
                        <a:rPr lang="en-US" sz="1200" b="0" dirty="0">
                          <a:effectLst/>
                        </a:rPr>
                      </a:br>
                      <a:r>
                        <a:rPr lang="en-US" sz="1200" b="0" dirty="0">
                          <a:effectLst/>
                        </a:rPr>
                        <a:t>•Uses Look-up Table with +15 billion entries</a:t>
                      </a:r>
                      <a:br>
                        <a:rPr lang="en-US" sz="1200" b="0" dirty="0">
                          <a:effectLst/>
                        </a:rPr>
                      </a:br>
                      <a:r>
                        <a:rPr lang="en-US" sz="1200" b="0" dirty="0">
                          <a:effectLst/>
                        </a:rPr>
                        <a:t>•Works only for ‘</a:t>
                      </a:r>
                      <a:r>
                        <a:rPr lang="en-US" sz="1200" b="0" dirty="0" err="1">
                          <a:effectLst/>
                        </a:rPr>
                        <a:t>nonsalted</a:t>
                      </a:r>
                      <a:r>
                        <a:rPr lang="en-US" sz="1200" b="0" dirty="0">
                          <a:effectLst/>
                        </a:rPr>
                        <a:t> hashes</a:t>
                      </a:r>
                      <a:br>
                        <a:rPr lang="en-US" sz="1200" b="0" dirty="0">
                          <a:effectLst/>
                        </a:rPr>
                      </a:br>
                      <a:endParaRPr lang="en-US" sz="1200" b="0" dirty="0">
                        <a:effectLst/>
                      </a:endParaRPr>
                    </a:p>
                  </a:txBody>
                  <a:tcPr marL="12723" marR="12723" marT="6362" marB="6362"/>
                </a:tc>
                <a:extLst>
                  <a:ext uri="{0D108BD9-81ED-4DB2-BD59-A6C34878D82A}">
                    <a16:rowId xmlns:a16="http://schemas.microsoft.com/office/drawing/2014/main" val="300430975"/>
                  </a:ext>
                </a:extLst>
              </a:tr>
              <a:tr h="394420">
                <a:tc>
                  <a:txBody>
                    <a:bodyPr/>
                    <a:lstStyle/>
                    <a:p>
                      <a:pPr algn="l" fontAlgn="t" latinLnBrk="0"/>
                      <a:r>
                        <a:rPr lang="en-US" sz="1200" b="1" u="none" strike="noStrike">
                          <a:solidFill>
                            <a:srgbClr val="ED0000"/>
                          </a:solidFill>
                          <a:effectLst/>
                          <a:hlinkClick r:id="rId10"/>
                        </a:rPr>
                        <a:t>Password Cracker</a:t>
                      </a:r>
                      <a:br>
                        <a:rPr lang="en-US" sz="1200" b="1">
                          <a:effectLst/>
                        </a:rPr>
                      </a:br>
                      <a:br>
                        <a:rPr lang="en-US" sz="1200" b="1">
                          <a:effectLst/>
                        </a:rPr>
                      </a:br>
                      <a:endParaRPr lang="en-US" sz="1200" b="0">
                        <a:effectLst/>
                      </a:endParaRPr>
                    </a:p>
                  </a:txBody>
                  <a:tcPr marL="12723" marR="12723" marT="6362" marB="6362"/>
                </a:tc>
                <a:tc>
                  <a:txBody>
                    <a:bodyPr/>
                    <a:lstStyle/>
                    <a:p>
                      <a:pPr algn="l" fontAlgn="t" latinLnBrk="0"/>
                      <a:r>
                        <a:rPr lang="en-US" sz="1200" b="0" dirty="0">
                          <a:effectLst/>
                        </a:rPr>
                        <a:t>Windows</a:t>
                      </a:r>
                    </a:p>
                  </a:txBody>
                  <a:tcPr marL="12723" marR="12723" marT="6362" marB="6362"/>
                </a:tc>
                <a:tc>
                  <a:txBody>
                    <a:bodyPr/>
                    <a:lstStyle/>
                    <a:p>
                      <a:pPr algn="l" fontAlgn="t" latinLnBrk="0"/>
                      <a:r>
                        <a:rPr lang="en-US" sz="1200" b="0" dirty="0">
                          <a:effectLst/>
                        </a:rPr>
                        <a:t>N/A</a:t>
                      </a:r>
                    </a:p>
                  </a:txBody>
                  <a:tcPr marL="12723" marR="12723" marT="6362" marB="6362"/>
                </a:tc>
                <a:tc>
                  <a:txBody>
                    <a:bodyPr/>
                    <a:lstStyle/>
                    <a:p>
                      <a:pPr algn="l" fontAlgn="t" latinLnBrk="0"/>
                      <a:r>
                        <a:rPr lang="en-US" sz="1200" b="0">
                          <a:effectLst/>
                        </a:rPr>
                        <a:t>•View Hidden Passwords</a:t>
                      </a:r>
                      <a:br>
                        <a:rPr lang="en-US" sz="1200" b="0">
                          <a:effectLst/>
                        </a:rPr>
                      </a:br>
                      <a:r>
                        <a:rPr lang="en-US" sz="1200" b="0">
                          <a:effectLst/>
                        </a:rPr>
                        <a:t>•Supports multiple languages</a:t>
                      </a:r>
                      <a:br>
                        <a:rPr lang="en-US" sz="1200" b="0">
                          <a:effectLst/>
                        </a:rPr>
                      </a:br>
                      <a:endParaRPr lang="en-US" sz="1200" b="0">
                        <a:effectLst/>
                      </a:endParaRPr>
                    </a:p>
                  </a:txBody>
                  <a:tcPr marL="12723" marR="12723" marT="6362" marB="6362"/>
                </a:tc>
                <a:extLst>
                  <a:ext uri="{0D108BD9-81ED-4DB2-BD59-A6C34878D82A}">
                    <a16:rowId xmlns:a16="http://schemas.microsoft.com/office/drawing/2014/main" val="830447489"/>
                  </a:ext>
                </a:extLst>
              </a:tr>
              <a:tr h="776116">
                <a:tc>
                  <a:txBody>
                    <a:bodyPr/>
                    <a:lstStyle/>
                    <a:p>
                      <a:pPr algn="l" fontAlgn="t" latinLnBrk="0"/>
                      <a:r>
                        <a:rPr lang="en-US" sz="1200" b="1" u="none" strike="noStrike">
                          <a:solidFill>
                            <a:srgbClr val="ED0000"/>
                          </a:solidFill>
                          <a:effectLst/>
                          <a:hlinkClick r:id="rId11"/>
                        </a:rPr>
                        <a:t>Brutus</a:t>
                      </a:r>
                      <a:br>
                        <a:rPr lang="en-US" sz="1200" b="1">
                          <a:effectLst/>
                        </a:rPr>
                      </a:br>
                      <a:br>
                        <a:rPr lang="en-US" sz="1200" b="1">
                          <a:effectLst/>
                        </a:rPr>
                      </a:br>
                      <a:endParaRPr lang="en-US" sz="1200" b="0">
                        <a:effectLst/>
                      </a:endParaRPr>
                    </a:p>
                  </a:txBody>
                  <a:tcPr marL="12723" marR="12723" marT="6362" marB="6362"/>
                </a:tc>
                <a:tc>
                  <a:txBody>
                    <a:bodyPr/>
                    <a:lstStyle/>
                    <a:p>
                      <a:pPr algn="l" fontAlgn="t" latinLnBrk="0"/>
                      <a:r>
                        <a:rPr lang="en-US" sz="1200" b="0" dirty="0">
                          <a:effectLst/>
                        </a:rPr>
                        <a:t>Windows</a:t>
                      </a:r>
                    </a:p>
                  </a:txBody>
                  <a:tcPr marL="12723" marR="12723" marT="6362" marB="6362"/>
                </a:tc>
                <a:tc>
                  <a:txBody>
                    <a:bodyPr/>
                    <a:lstStyle/>
                    <a:p>
                      <a:pPr algn="l" fontAlgn="t" latinLnBrk="0"/>
                      <a:r>
                        <a:rPr lang="en-US" sz="1200" b="0" dirty="0">
                          <a:effectLst/>
                        </a:rPr>
                        <a:t>FTP, HTTP, POP3, SMB, Telnet, </a:t>
                      </a:r>
                      <a:r>
                        <a:rPr lang="en-US" sz="1200" b="0" dirty="0" err="1">
                          <a:effectLst/>
                        </a:rPr>
                        <a:t>NetBus</a:t>
                      </a:r>
                      <a:r>
                        <a:rPr lang="en-US" sz="1200" b="0" dirty="0">
                          <a:effectLst/>
                        </a:rPr>
                        <a:t>, IMAP, NNTP, and other platforms</a:t>
                      </a:r>
                    </a:p>
                  </a:txBody>
                  <a:tcPr marL="12723" marR="12723" marT="6362" marB="6362"/>
                </a:tc>
                <a:tc>
                  <a:txBody>
                    <a:bodyPr/>
                    <a:lstStyle/>
                    <a:p>
                      <a:pPr algn="l" fontAlgn="t" latinLnBrk="0"/>
                      <a:r>
                        <a:rPr lang="en-US" sz="1200" b="0">
                          <a:effectLst/>
                        </a:rPr>
                        <a:t>•Multistage authentication engine</a:t>
                      </a:r>
                      <a:br>
                        <a:rPr lang="en-US" sz="1200" b="0">
                          <a:effectLst/>
                        </a:rPr>
                      </a:br>
                      <a:r>
                        <a:rPr lang="en-US" sz="1200" b="0">
                          <a:effectLst/>
                        </a:rPr>
                        <a:t>•Supports sixty simultaneous connections</a:t>
                      </a:r>
                      <a:br>
                        <a:rPr lang="en-US" sz="1200" b="0">
                          <a:effectLst/>
                        </a:rPr>
                      </a:br>
                      <a:r>
                        <a:rPr lang="en-US" sz="1200" b="0">
                          <a:effectLst/>
                        </a:rPr>
                        <a:t>•Configurable brute force modes</a:t>
                      </a:r>
                      <a:br>
                        <a:rPr lang="en-US" sz="1200" b="0">
                          <a:effectLst/>
                        </a:rPr>
                      </a:br>
                      <a:r>
                        <a:rPr lang="en-US" sz="1200" b="0">
                          <a:effectLst/>
                        </a:rPr>
                        <a:t>•Supports Socks Proxy</a:t>
                      </a:r>
                      <a:br>
                        <a:rPr lang="en-US" sz="1200" b="0">
                          <a:effectLst/>
                        </a:rPr>
                      </a:br>
                      <a:endParaRPr lang="en-US" sz="1200" b="0">
                        <a:effectLst/>
                      </a:endParaRPr>
                    </a:p>
                  </a:txBody>
                  <a:tcPr marL="12723" marR="12723" marT="6362" marB="6362"/>
                </a:tc>
                <a:extLst>
                  <a:ext uri="{0D108BD9-81ED-4DB2-BD59-A6C34878D82A}">
                    <a16:rowId xmlns:a16="http://schemas.microsoft.com/office/drawing/2014/main" val="3394336802"/>
                  </a:ext>
                </a:extLst>
              </a:tr>
              <a:tr h="699777">
                <a:tc>
                  <a:txBody>
                    <a:bodyPr/>
                    <a:lstStyle/>
                    <a:p>
                      <a:pPr algn="l" fontAlgn="t" latinLnBrk="0"/>
                      <a:r>
                        <a:rPr lang="en-US" sz="1200" b="1" u="none" strike="noStrike">
                          <a:solidFill>
                            <a:srgbClr val="ED0000"/>
                          </a:solidFill>
                          <a:effectLst/>
                          <a:hlinkClick r:id="rId12"/>
                        </a:rPr>
                        <a:t>AirCrack</a:t>
                      </a:r>
                      <a:br>
                        <a:rPr lang="en-US" sz="1200" b="1">
                          <a:effectLst/>
                        </a:rPr>
                      </a:br>
                      <a:br>
                        <a:rPr lang="en-US" sz="1200" b="1">
                          <a:effectLst/>
                        </a:rPr>
                      </a:br>
                      <a:endParaRPr lang="en-US" sz="1200" b="0">
                        <a:effectLst/>
                      </a:endParaRPr>
                    </a:p>
                  </a:txBody>
                  <a:tcPr marL="12723" marR="12723" marT="6362" marB="6362"/>
                </a:tc>
                <a:tc>
                  <a:txBody>
                    <a:bodyPr/>
                    <a:lstStyle/>
                    <a:p>
                      <a:pPr algn="l" fontAlgn="t" latinLnBrk="0"/>
                      <a:r>
                        <a:rPr lang="en-US" sz="1200" b="0" dirty="0">
                          <a:effectLst/>
                        </a:rPr>
                        <a:t>Windows, OS X, Linux, FreeBSD, NetBSD, OpenBSD, Solaris, and eComStation2</a:t>
                      </a:r>
                    </a:p>
                  </a:txBody>
                  <a:tcPr marL="12723" marR="12723" marT="6362" marB="6362"/>
                </a:tc>
                <a:tc>
                  <a:txBody>
                    <a:bodyPr/>
                    <a:lstStyle/>
                    <a:p>
                      <a:pPr algn="l" fontAlgn="t" latinLnBrk="0"/>
                      <a:r>
                        <a:rPr lang="en-US" sz="1200" b="0" dirty="0">
                          <a:effectLst/>
                        </a:rPr>
                        <a:t>WPA and WEP passwords</a:t>
                      </a:r>
                    </a:p>
                  </a:txBody>
                  <a:tcPr marL="12723" marR="12723" marT="6362" marB="6362"/>
                </a:tc>
                <a:tc>
                  <a:txBody>
                    <a:bodyPr/>
                    <a:lstStyle/>
                    <a:p>
                      <a:pPr algn="l" fontAlgn="t" latinLnBrk="0"/>
                      <a:r>
                        <a:rPr lang="en-US" sz="1200" b="0">
                          <a:effectLst/>
                        </a:rPr>
                        <a:t>•Uses FMS Attack</a:t>
                      </a:r>
                      <a:br>
                        <a:rPr lang="en-US" sz="1200" b="0">
                          <a:effectLst/>
                        </a:rPr>
                      </a:br>
                      <a:r>
                        <a:rPr lang="en-US" sz="1200" b="0">
                          <a:effectLst/>
                        </a:rPr>
                        <a:t>•Supports WEP and WPA passwords</a:t>
                      </a:r>
                      <a:br>
                        <a:rPr lang="en-US" sz="1200" b="0">
                          <a:effectLst/>
                        </a:rPr>
                      </a:br>
                      <a:r>
                        <a:rPr lang="en-US" sz="1200" b="0">
                          <a:effectLst/>
                        </a:rPr>
                        <a:t>•Monitoring, analyzing, and testing Wi-Fi connection</a:t>
                      </a:r>
                      <a:br>
                        <a:rPr lang="en-US" sz="1200" b="0">
                          <a:effectLst/>
                        </a:rPr>
                      </a:br>
                      <a:endParaRPr lang="en-US" sz="1200" b="0">
                        <a:effectLst/>
                      </a:endParaRPr>
                    </a:p>
                  </a:txBody>
                  <a:tcPr marL="12723" marR="12723" marT="6362" marB="6362"/>
                </a:tc>
                <a:extLst>
                  <a:ext uri="{0D108BD9-81ED-4DB2-BD59-A6C34878D82A}">
                    <a16:rowId xmlns:a16="http://schemas.microsoft.com/office/drawing/2014/main" val="1984179635"/>
                  </a:ext>
                </a:extLst>
              </a:tr>
              <a:tr h="1272321">
                <a:tc>
                  <a:txBody>
                    <a:bodyPr/>
                    <a:lstStyle/>
                    <a:p>
                      <a:pPr algn="l" fontAlgn="t" latinLnBrk="0"/>
                      <a:r>
                        <a:rPr lang="en-US" sz="1200" b="1" u="none" strike="noStrike" dirty="0" err="1">
                          <a:solidFill>
                            <a:srgbClr val="ED0000"/>
                          </a:solidFill>
                          <a:effectLst/>
                          <a:hlinkClick r:id="rId13"/>
                        </a:rPr>
                        <a:t>RainbowCrack</a:t>
                      </a:r>
                      <a:br>
                        <a:rPr lang="en-US" sz="1200" b="1" dirty="0">
                          <a:effectLst/>
                        </a:rPr>
                      </a:br>
                      <a:br>
                        <a:rPr lang="en-US" sz="1200" b="1" dirty="0">
                          <a:effectLst/>
                        </a:rPr>
                      </a:br>
                      <a:endParaRPr lang="en-US" sz="1200" b="0" i="0" dirty="0">
                        <a:effectLst/>
                        <a:latin typeface="Work Sans" pitchFamily="2" charset="0"/>
                      </a:endParaRPr>
                    </a:p>
                  </a:txBody>
                  <a:tcPr marL="12723" marR="12723" marT="6362" marB="6362"/>
                </a:tc>
                <a:tc>
                  <a:txBody>
                    <a:bodyPr/>
                    <a:lstStyle/>
                    <a:p>
                      <a:pPr algn="l" fontAlgn="t" latinLnBrk="0"/>
                      <a:r>
                        <a:rPr lang="en-US" sz="1200" b="0" dirty="0">
                          <a:effectLst/>
                        </a:rPr>
                        <a:t>Windows and Linux</a:t>
                      </a:r>
                      <a:endParaRPr lang="en-US" sz="1200" b="0" i="0" dirty="0">
                        <a:effectLst/>
                        <a:latin typeface="Work Sans" pitchFamily="2" charset="0"/>
                      </a:endParaRPr>
                    </a:p>
                  </a:txBody>
                  <a:tcPr marL="12723" marR="12723" marT="6362" marB="6362"/>
                </a:tc>
                <a:tc>
                  <a:txBody>
                    <a:bodyPr/>
                    <a:lstStyle/>
                    <a:p>
                      <a:pPr algn="l" fontAlgn="t" latinLnBrk="0"/>
                      <a:r>
                        <a:rPr lang="fr-FR" sz="1200" b="0" dirty="0">
                          <a:effectLst/>
                        </a:rPr>
                        <a:t>NTLM Tables, MD5 Tables, SHA2 Tables</a:t>
                      </a:r>
                      <a:endParaRPr lang="fr-FR" sz="1200" b="0" i="0" dirty="0">
                        <a:effectLst/>
                        <a:latin typeface="Work Sans" pitchFamily="2" charset="0"/>
                      </a:endParaRPr>
                    </a:p>
                  </a:txBody>
                  <a:tcPr marL="12723" marR="12723" marT="6362" marB="6362"/>
                </a:tc>
                <a:tc>
                  <a:txBody>
                    <a:bodyPr/>
                    <a:lstStyle/>
                    <a:p>
                      <a:pPr algn="l" fontAlgn="t" latinLnBrk="0"/>
                      <a:r>
                        <a:rPr lang="en-US" sz="1200" b="0" dirty="0">
                          <a:effectLst/>
                        </a:rPr>
                        <a:t>•Optimized memory trade-off tool for table creation, conversion, and lookup.</a:t>
                      </a:r>
                      <a:br>
                        <a:rPr lang="en-US" sz="1200" b="0" dirty="0">
                          <a:effectLst/>
                        </a:rPr>
                      </a:br>
                      <a:r>
                        <a:rPr lang="en-US" sz="1200" b="0" dirty="0">
                          <a:effectLst/>
                        </a:rPr>
                        <a:t>•Supports multi-core processing and GPU acceleration.</a:t>
                      </a:r>
                      <a:br>
                        <a:rPr lang="en-US" sz="1200" b="0" dirty="0">
                          <a:effectLst/>
                        </a:rPr>
                      </a:br>
                      <a:r>
                        <a:rPr lang="en-US" sz="1200" b="0" dirty="0">
                          <a:effectLst/>
                        </a:rPr>
                        <a:t>•High-performance hash cracking.</a:t>
                      </a:r>
                      <a:br>
                        <a:rPr lang="en-US" sz="1200" b="0" dirty="0">
                          <a:effectLst/>
                        </a:rPr>
                      </a:br>
                      <a:endParaRPr lang="en-US" sz="1200" b="0" i="0" dirty="0">
                        <a:effectLst/>
                        <a:latin typeface="Work Sans" pitchFamily="2" charset="0"/>
                      </a:endParaRPr>
                    </a:p>
                  </a:txBody>
                  <a:tcPr marL="12723" marR="12723" marT="6362" marB="6362"/>
                </a:tc>
                <a:extLst>
                  <a:ext uri="{0D108BD9-81ED-4DB2-BD59-A6C34878D82A}">
                    <a16:rowId xmlns:a16="http://schemas.microsoft.com/office/drawing/2014/main" val="2256329972"/>
                  </a:ext>
                </a:extLst>
              </a:tr>
            </a:tbl>
          </a:graphicData>
        </a:graphic>
      </p:graphicFrame>
    </p:spTree>
    <p:extLst>
      <p:ext uri="{BB962C8B-B14F-4D97-AF65-F5344CB8AC3E}">
        <p14:creationId xmlns:p14="http://schemas.microsoft.com/office/powerpoint/2010/main" val="109583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63642"/>
            <a:ext cx="7287958" cy="3046988"/>
          </a:xfrm>
          <a:prstGeom prst="rect">
            <a:avLst/>
          </a:prstGeom>
          <a:noFill/>
        </p:spPr>
        <p:txBody>
          <a:bodyPr wrap="square">
            <a:spAutoFit/>
          </a:bodyPr>
          <a:lstStyle/>
          <a:p>
            <a:r>
              <a:rPr lang="en-US" sz="2400" b="1" dirty="0"/>
              <a:t>How to Defend against Password Cracking </a:t>
            </a:r>
          </a:p>
          <a:p>
            <a:pPr marL="285750" indent="-285750">
              <a:buFont typeface="Arial" panose="020B0604020202020204" pitchFamily="34" charset="0"/>
              <a:buChar char="•"/>
            </a:pPr>
            <a:r>
              <a:rPr lang="en-US" sz="2400" dirty="0"/>
              <a:t>Don’t use the same password during password change</a:t>
            </a:r>
          </a:p>
          <a:p>
            <a:pPr marL="285750" indent="-285750">
              <a:buFont typeface="Arial" panose="020B0604020202020204" pitchFamily="34" charset="0"/>
              <a:buChar char="•"/>
            </a:pPr>
            <a:r>
              <a:rPr lang="en-US" sz="2400" dirty="0"/>
              <a:t>Don’t share passwords</a:t>
            </a:r>
          </a:p>
          <a:p>
            <a:pPr marL="285750" indent="-285750">
              <a:buFont typeface="Arial" panose="020B0604020202020204" pitchFamily="34" charset="0"/>
              <a:buChar char="•"/>
            </a:pPr>
            <a:r>
              <a:rPr lang="en-US" sz="2400" dirty="0"/>
              <a:t>Don’t use passwords that can be found in dictionary</a:t>
            </a:r>
          </a:p>
          <a:p>
            <a:pPr marL="285750" indent="-285750">
              <a:buFont typeface="Arial" panose="020B0604020202020204" pitchFamily="34" charset="0"/>
              <a:buChar char="•"/>
            </a:pPr>
            <a:r>
              <a:rPr lang="en-US" sz="2400" dirty="0"/>
              <a:t>Set the password change policy to 30 days</a:t>
            </a:r>
          </a:p>
          <a:p>
            <a:pPr marL="285750" indent="-285750">
              <a:buFont typeface="Arial" panose="020B0604020202020204" pitchFamily="34" charset="0"/>
              <a:buChar char="•"/>
            </a:pPr>
            <a:r>
              <a:rPr lang="en-US" sz="2400" dirty="0"/>
              <a:t>Don’t use any system’s default passwords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5430792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3416320"/>
          </a:xfrm>
          <a:prstGeom prst="rect">
            <a:avLst/>
          </a:prstGeom>
          <a:noFill/>
        </p:spPr>
        <p:txBody>
          <a:bodyPr wrap="square">
            <a:spAutoFit/>
          </a:bodyPr>
          <a:lstStyle/>
          <a:p>
            <a:pPr marL="285750" indent="-285750">
              <a:buFont typeface="Arial" panose="020B0604020202020204" pitchFamily="34" charset="0"/>
              <a:buChar char="•"/>
            </a:pPr>
            <a:r>
              <a:rPr lang="en-US" sz="2400" dirty="0"/>
              <a:t>Make passwords hard to guess by using 8-12 alphanumeric characters in combination of uppercase and lower letters , numbers and symbols</a:t>
            </a:r>
          </a:p>
          <a:p>
            <a:pPr marL="285750" indent="-285750">
              <a:buFont typeface="Arial" panose="020B0604020202020204" pitchFamily="34" charset="0"/>
              <a:buChar char="•"/>
            </a:pPr>
            <a:r>
              <a:rPr lang="en-US" sz="2400" dirty="0"/>
              <a:t>Never use passwords such as date of birth  or child’s or pet’s name</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9272105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42019" y="30086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43297" y="3047764"/>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2678578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589FF181-5143-B062-C7F0-706B439AD5D9}"/>
              </a:ext>
            </a:extLst>
          </p:cNvPr>
          <p:cNvSpPr txBox="1"/>
          <p:nvPr/>
        </p:nvSpPr>
        <p:spPr>
          <a:xfrm>
            <a:off x="303884" y="1805263"/>
            <a:ext cx="7384645" cy="3416320"/>
          </a:xfrm>
          <a:prstGeom prst="rect">
            <a:avLst/>
          </a:prstGeom>
          <a:noFill/>
        </p:spPr>
        <p:txBody>
          <a:bodyPr wrap="square">
            <a:spAutoFit/>
          </a:bodyPr>
          <a:lstStyle/>
          <a:p>
            <a:pPr marL="285750" indent="-285750" algn="just">
              <a:buFont typeface="Arial" panose="020B0604020202020204" pitchFamily="34" charset="0"/>
              <a:buChar char="•"/>
            </a:pPr>
            <a:r>
              <a:rPr lang="en-US" sz="2400" dirty="0"/>
              <a:t>Network sniffing, is a type of attack where an attacker captures the packets across a wire or across air (wireless connection). </a:t>
            </a:r>
          </a:p>
          <a:p>
            <a:pPr marL="285750" indent="-285750" algn="just">
              <a:buFont typeface="Arial" panose="020B0604020202020204" pitchFamily="34" charset="0"/>
              <a:buChar char="•"/>
            </a:pPr>
            <a:r>
              <a:rPr lang="en-US" sz="2400" dirty="0"/>
              <a:t>the process of monitoring and capturing all data packets passing through a given network using sniffing tools.</a:t>
            </a:r>
          </a:p>
          <a:p>
            <a:pPr marL="285750" indent="-285750" algn="just">
              <a:buFont typeface="Arial" panose="020B0604020202020204" pitchFamily="34" charset="0"/>
              <a:buChar char="•"/>
            </a:pPr>
            <a:r>
              <a:rPr lang="en-US" sz="2400" dirty="0"/>
              <a:t>The main goal is to capture unencrypted credentials across the network. </a:t>
            </a:r>
          </a:p>
          <a:p>
            <a:pPr marL="285750" indent="-285750" algn="just">
              <a:buFont typeface="Arial" panose="020B0604020202020204" pitchFamily="34" charset="0"/>
              <a:buChar char="•"/>
            </a:pPr>
            <a:r>
              <a:rPr lang="en-US" sz="2400" dirty="0"/>
              <a:t>Is sniffing always being attack ?</a:t>
            </a:r>
          </a:p>
        </p:txBody>
      </p:sp>
    </p:spTree>
    <p:extLst>
      <p:ext uri="{BB962C8B-B14F-4D97-AF65-F5344CB8AC3E}">
        <p14:creationId xmlns:p14="http://schemas.microsoft.com/office/powerpoint/2010/main" val="1591875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E750429F-9C22-F8A2-7B96-475C83F2ACA0}"/>
              </a:ext>
            </a:extLst>
          </p:cNvPr>
          <p:cNvSpPr txBox="1"/>
          <p:nvPr/>
        </p:nvSpPr>
        <p:spPr>
          <a:xfrm>
            <a:off x="429208" y="1868674"/>
            <a:ext cx="7501597" cy="1569660"/>
          </a:xfrm>
          <a:prstGeom prst="rect">
            <a:avLst/>
          </a:prstGeom>
          <a:noFill/>
        </p:spPr>
        <p:txBody>
          <a:bodyPr wrap="square">
            <a:spAutoFit/>
          </a:bodyPr>
          <a:lstStyle/>
          <a:p>
            <a:r>
              <a:rPr lang="en-US" sz="2400" b="1" dirty="0"/>
              <a:t>Types of Sniffing</a:t>
            </a:r>
          </a:p>
          <a:p>
            <a:r>
              <a:rPr lang="en-US" sz="2400" dirty="0"/>
              <a:t>Sniffing can be primarily divided into two main categories:</a:t>
            </a:r>
          </a:p>
          <a:p>
            <a:r>
              <a:rPr lang="en-US" sz="2400" dirty="0"/>
              <a:t>1. Active sniffing</a:t>
            </a:r>
          </a:p>
          <a:p>
            <a:r>
              <a:rPr lang="en-US" sz="2400" dirty="0"/>
              <a:t>2. Passive sniffing</a:t>
            </a:r>
          </a:p>
        </p:txBody>
      </p:sp>
    </p:spTree>
    <p:extLst>
      <p:ext uri="{BB962C8B-B14F-4D97-AF65-F5344CB8AC3E}">
        <p14:creationId xmlns:p14="http://schemas.microsoft.com/office/powerpoint/2010/main" val="35643862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4154984"/>
          </a:xfrm>
          <a:prstGeom prst="rect">
            <a:avLst/>
          </a:prstGeom>
          <a:noFill/>
        </p:spPr>
        <p:txBody>
          <a:bodyPr wrap="square">
            <a:spAutoFit/>
          </a:bodyPr>
          <a:lstStyle/>
          <a:p>
            <a:r>
              <a:rPr lang="en-US" sz="2400" b="1" dirty="0"/>
              <a:t>Active Sniffing</a:t>
            </a:r>
          </a:p>
          <a:p>
            <a:pPr marL="285750" indent="-285750">
              <a:buFont typeface="Arial" panose="020B0604020202020204" pitchFamily="34" charset="0"/>
              <a:buChar char="•"/>
            </a:pPr>
            <a:r>
              <a:rPr lang="en-US" sz="2400" dirty="0"/>
              <a:t>is where we directly interact with our target machine, by sending packets and requests. ARP spoofing and MAC flooding are common examples. </a:t>
            </a:r>
          </a:p>
          <a:p>
            <a:r>
              <a:rPr lang="en-US" sz="2400" b="1" dirty="0"/>
              <a:t>Passive Sniffing</a:t>
            </a:r>
          </a:p>
          <a:p>
            <a:pPr marL="285750" indent="-285750">
              <a:buFont typeface="Arial" panose="020B0604020202020204" pitchFamily="34" charset="0"/>
              <a:buChar char="•"/>
            </a:pPr>
            <a:r>
              <a:rPr lang="en-US" sz="2400" dirty="0"/>
              <a:t>In passive sniffing, the attacker does not interact with the target. They just sit on the network and capture the packets sent and received by the network. </a:t>
            </a:r>
          </a:p>
          <a:p>
            <a:pPr marL="285750" indent="-285750">
              <a:buFont typeface="Arial" panose="020B0604020202020204" pitchFamily="34" charset="0"/>
              <a:buChar char="•"/>
            </a:pPr>
            <a:r>
              <a:rPr lang="en-US" sz="2400" dirty="0"/>
              <a:t>This happens in the case of hub-based networks or wireless networks.</a:t>
            </a:r>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9693646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FA989723-999F-7FE7-5F30-9A4B4FBC75BA}"/>
              </a:ext>
            </a:extLst>
          </p:cNvPr>
          <p:cNvSpPr txBox="1"/>
          <p:nvPr/>
        </p:nvSpPr>
        <p:spPr>
          <a:xfrm>
            <a:off x="215408" y="1779799"/>
            <a:ext cx="8318972" cy="430887"/>
          </a:xfrm>
          <a:prstGeom prst="rect">
            <a:avLst/>
          </a:prstGeom>
          <a:noFill/>
        </p:spPr>
        <p:txBody>
          <a:bodyPr wrap="square">
            <a:spAutoFit/>
          </a:bodyPr>
          <a:lstStyle/>
          <a:p>
            <a:pPr marL="285750" indent="-285750">
              <a:buFont typeface="Arial" panose="020B0604020202020204" pitchFamily="34" charset="0"/>
              <a:buChar char="•"/>
            </a:pPr>
            <a:r>
              <a:rPr lang="en-US" sz="2200" dirty="0"/>
              <a:t>Sniffers operate at the Data Link Layer of the OSI model</a:t>
            </a:r>
          </a:p>
        </p:txBody>
      </p:sp>
      <p:pic>
        <p:nvPicPr>
          <p:cNvPr id="19" name="Picture 18">
            <a:extLst>
              <a:ext uri="{FF2B5EF4-FFF2-40B4-BE49-F238E27FC236}">
                <a16:creationId xmlns:a16="http://schemas.microsoft.com/office/drawing/2014/main" id="{1BABFE91-2B05-38E6-953B-1A81DDB883A3}"/>
              </a:ext>
            </a:extLst>
          </p:cNvPr>
          <p:cNvPicPr>
            <a:picLocks noChangeAspect="1"/>
          </p:cNvPicPr>
          <p:nvPr/>
        </p:nvPicPr>
        <p:blipFill>
          <a:blip r:embed="rId9"/>
          <a:stretch>
            <a:fillRect/>
          </a:stretch>
        </p:blipFill>
        <p:spPr>
          <a:xfrm>
            <a:off x="1171070" y="2562699"/>
            <a:ext cx="7458075" cy="2818676"/>
          </a:xfrm>
          <a:prstGeom prst="rect">
            <a:avLst/>
          </a:prstGeom>
        </p:spPr>
      </p:pic>
    </p:spTree>
    <p:extLst>
      <p:ext uri="{BB962C8B-B14F-4D97-AF65-F5344CB8AC3E}">
        <p14:creationId xmlns:p14="http://schemas.microsoft.com/office/powerpoint/2010/main" val="34363959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B153300-BEC0-2D23-E83C-38CEB9AADE5D}"/>
              </a:ext>
            </a:extLst>
          </p:cNvPr>
          <p:cNvSpPr txBox="1"/>
          <p:nvPr/>
        </p:nvSpPr>
        <p:spPr>
          <a:xfrm>
            <a:off x="437260" y="1930028"/>
            <a:ext cx="8100450" cy="3785652"/>
          </a:xfrm>
          <a:prstGeom prst="rect">
            <a:avLst/>
          </a:prstGeom>
          <a:noFill/>
        </p:spPr>
        <p:txBody>
          <a:bodyPr wrap="square">
            <a:spAutoFit/>
          </a:bodyPr>
          <a:lstStyle/>
          <a:p>
            <a:pPr marL="285750" indent="-285750" algn="just">
              <a:buFont typeface="Arial" panose="020B0604020202020204" pitchFamily="34" charset="0"/>
              <a:buChar char="•"/>
            </a:pPr>
            <a:r>
              <a:rPr lang="en-US" sz="2400" dirty="0"/>
              <a:t>A </a:t>
            </a:r>
            <a:r>
              <a:rPr lang="en-US" sz="2400" b="1" dirty="0"/>
              <a:t>Protocol Analyzer Hardware/Software </a:t>
            </a:r>
            <a:r>
              <a:rPr lang="en-US" sz="2400" dirty="0"/>
              <a:t>is a measurement </a:t>
            </a:r>
            <a:r>
              <a:rPr lang="en-US" sz="2400" u="sng" dirty="0"/>
              <a:t>tool</a:t>
            </a:r>
            <a:r>
              <a:rPr lang="en-US" sz="2400" dirty="0"/>
              <a:t> or </a:t>
            </a:r>
            <a:r>
              <a:rPr lang="en-US" sz="2400" u="sng" dirty="0"/>
              <a:t>device</a:t>
            </a:r>
            <a:r>
              <a:rPr lang="en-US" sz="2400" dirty="0"/>
              <a:t> used to capture and monitor the data over communication channel. </a:t>
            </a:r>
          </a:p>
          <a:p>
            <a:pPr marL="285750" indent="-285750" algn="just">
              <a:buFont typeface="Arial" panose="020B0604020202020204" pitchFamily="34" charset="0"/>
              <a:buChar char="•"/>
            </a:pPr>
            <a:r>
              <a:rPr lang="en-US" sz="2400" dirty="0"/>
              <a:t>It captures the data on the communication channel and coverts the data bits into meaningful protocol sequence.</a:t>
            </a:r>
          </a:p>
          <a:p>
            <a:pPr marL="285750" indent="-285750" algn="just">
              <a:buFont typeface="Arial" panose="020B0604020202020204" pitchFamily="34" charset="0"/>
              <a:buChar char="•"/>
            </a:pPr>
            <a:r>
              <a:rPr lang="en-US" sz="2400" dirty="0"/>
              <a:t> A protocol analyzer uses a combination of software and hardware to analyze and capture the data over the communication channel.</a:t>
            </a:r>
          </a:p>
          <a:p>
            <a:pPr marL="285750" indent="-285750" algn="just">
              <a:buFont typeface="Arial" panose="020B0604020202020204" pitchFamily="34" charset="0"/>
              <a:buChar char="•"/>
            </a:pPr>
            <a:r>
              <a:rPr lang="en-US" sz="2400" dirty="0"/>
              <a:t>Protocol analyzer is very powerful in debugging the device and bus failures in the embedded system.</a:t>
            </a:r>
          </a:p>
        </p:txBody>
      </p:sp>
    </p:spTree>
    <p:extLst>
      <p:ext uri="{BB962C8B-B14F-4D97-AF65-F5344CB8AC3E}">
        <p14:creationId xmlns:p14="http://schemas.microsoft.com/office/powerpoint/2010/main" val="32026287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5" name="Picture 14">
            <a:extLst>
              <a:ext uri="{FF2B5EF4-FFF2-40B4-BE49-F238E27FC236}">
                <a16:creationId xmlns:a16="http://schemas.microsoft.com/office/drawing/2014/main" id="{09008E9E-B96A-3C93-1C82-9DABCB6A3F4C}"/>
              </a:ext>
            </a:extLst>
          </p:cNvPr>
          <p:cNvPicPr>
            <a:picLocks noChangeAspect="1"/>
          </p:cNvPicPr>
          <p:nvPr/>
        </p:nvPicPr>
        <p:blipFill>
          <a:blip r:embed="rId9"/>
          <a:stretch>
            <a:fillRect/>
          </a:stretch>
        </p:blipFill>
        <p:spPr>
          <a:xfrm>
            <a:off x="183937" y="1913154"/>
            <a:ext cx="8098889" cy="3657222"/>
          </a:xfrm>
          <a:prstGeom prst="rect">
            <a:avLst/>
          </a:prstGeom>
        </p:spPr>
      </p:pic>
    </p:spTree>
    <p:extLst>
      <p:ext uri="{BB962C8B-B14F-4D97-AF65-F5344CB8AC3E}">
        <p14:creationId xmlns:p14="http://schemas.microsoft.com/office/powerpoint/2010/main" val="27445521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3DAE609E-E374-9802-9754-433DA3E339A1}"/>
              </a:ext>
            </a:extLst>
          </p:cNvPr>
          <p:cNvSpPr txBox="1"/>
          <p:nvPr/>
        </p:nvSpPr>
        <p:spPr>
          <a:xfrm>
            <a:off x="523664" y="1868674"/>
            <a:ext cx="6228182" cy="1200329"/>
          </a:xfrm>
          <a:prstGeom prst="rect">
            <a:avLst/>
          </a:prstGeom>
          <a:noFill/>
        </p:spPr>
        <p:txBody>
          <a:bodyPr wrap="square">
            <a:spAutoFit/>
          </a:bodyPr>
          <a:lstStyle/>
          <a:p>
            <a:pPr marL="285750" indent="-285750">
              <a:buFont typeface="Arial" panose="020B0604020202020204" pitchFamily="34" charset="0"/>
              <a:buChar char="•"/>
            </a:pPr>
            <a:r>
              <a:rPr lang="en-US" sz="2400" b="1" dirty="0"/>
              <a:t>Sniffing Attacks </a:t>
            </a:r>
          </a:p>
          <a:p>
            <a:pPr marL="742950" lvl="1" indent="-285750">
              <a:buFont typeface="Arial" panose="020B0604020202020204" pitchFamily="34" charset="0"/>
              <a:buChar char="•"/>
            </a:pPr>
            <a:r>
              <a:rPr lang="en-US" sz="2400" b="1" dirty="0"/>
              <a:t>ARP Spoofing attack</a:t>
            </a:r>
          </a:p>
          <a:p>
            <a:pPr marL="742950" lvl="1" indent="-285750">
              <a:buFont typeface="Arial" panose="020B0604020202020204" pitchFamily="34" charset="0"/>
              <a:buChar char="•"/>
            </a:pPr>
            <a:r>
              <a:rPr lang="en-US" sz="2400" b="1" dirty="0"/>
              <a:t>DHCP Spoofing attack</a:t>
            </a:r>
          </a:p>
        </p:txBody>
      </p:sp>
    </p:spTree>
    <p:extLst>
      <p:ext uri="{BB962C8B-B14F-4D97-AF65-F5344CB8AC3E}">
        <p14:creationId xmlns:p14="http://schemas.microsoft.com/office/powerpoint/2010/main" val="7291084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3DAE609E-E374-9802-9754-433DA3E339A1}"/>
              </a:ext>
            </a:extLst>
          </p:cNvPr>
          <p:cNvSpPr txBox="1"/>
          <p:nvPr/>
        </p:nvSpPr>
        <p:spPr>
          <a:xfrm>
            <a:off x="523664" y="1868674"/>
            <a:ext cx="6228182" cy="1938992"/>
          </a:xfrm>
          <a:prstGeom prst="rect">
            <a:avLst/>
          </a:prstGeom>
          <a:noFill/>
        </p:spPr>
        <p:txBody>
          <a:bodyPr wrap="square">
            <a:spAutoFit/>
          </a:bodyPr>
          <a:lstStyle/>
          <a:p>
            <a:pPr marL="285750" indent="-285750">
              <a:buFont typeface="Arial" panose="020B0604020202020204" pitchFamily="34" charset="0"/>
              <a:buChar char="•"/>
            </a:pPr>
            <a:r>
              <a:rPr lang="en-US" sz="2400" b="1" dirty="0"/>
              <a:t>ARP spoofing attack</a:t>
            </a:r>
          </a:p>
          <a:p>
            <a:pPr marL="742950" lvl="1" indent="-285750">
              <a:buFont typeface="Arial" panose="020B0604020202020204" pitchFamily="34" charset="0"/>
              <a:buChar char="•"/>
            </a:pPr>
            <a:r>
              <a:rPr lang="en-US" sz="2400" dirty="0"/>
              <a:t>ARP Table</a:t>
            </a:r>
          </a:p>
          <a:p>
            <a:pPr marL="742950" lvl="1" indent="-285750">
              <a:buFont typeface="Arial" panose="020B0604020202020204" pitchFamily="34" charset="0"/>
              <a:buChar char="•"/>
            </a:pPr>
            <a:r>
              <a:rPr lang="en-US" sz="2400" dirty="0"/>
              <a:t>ARP Spoofing (ARP Poisoning)</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0466716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3DAE609E-E374-9802-9754-433DA3E339A1}"/>
              </a:ext>
            </a:extLst>
          </p:cNvPr>
          <p:cNvSpPr txBox="1"/>
          <p:nvPr/>
        </p:nvSpPr>
        <p:spPr>
          <a:xfrm>
            <a:off x="523664" y="1868674"/>
            <a:ext cx="6228182" cy="369332"/>
          </a:xfrm>
          <a:prstGeom prst="rect">
            <a:avLst/>
          </a:prstGeom>
          <a:noFill/>
        </p:spPr>
        <p:txBody>
          <a:bodyPr wrap="square">
            <a:spAutoFit/>
          </a:bodyPr>
          <a:lstStyle/>
          <a:p>
            <a:r>
              <a:rPr lang="en-US" b="1" dirty="0"/>
              <a:t>What is an ARP Table?</a:t>
            </a:r>
          </a:p>
        </p:txBody>
      </p:sp>
      <p:sp>
        <p:nvSpPr>
          <p:cNvPr id="18" name="TextBox 17">
            <a:extLst>
              <a:ext uri="{FF2B5EF4-FFF2-40B4-BE49-F238E27FC236}">
                <a16:creationId xmlns:a16="http://schemas.microsoft.com/office/drawing/2014/main" id="{3B1762C2-F25D-25F3-E830-32F69D901D94}"/>
              </a:ext>
            </a:extLst>
          </p:cNvPr>
          <p:cNvSpPr txBox="1"/>
          <p:nvPr/>
        </p:nvSpPr>
        <p:spPr>
          <a:xfrm>
            <a:off x="508797" y="2264316"/>
            <a:ext cx="7751293" cy="1938992"/>
          </a:xfrm>
          <a:prstGeom prst="rect">
            <a:avLst/>
          </a:prstGeom>
          <a:noFill/>
        </p:spPr>
        <p:txBody>
          <a:bodyPr wrap="square">
            <a:spAutoFit/>
          </a:bodyPr>
          <a:lstStyle/>
          <a:p>
            <a:pPr marL="342900" indent="-342900">
              <a:buFont typeface="Arial" panose="020B0604020202020204" pitchFamily="34" charset="0"/>
              <a:buChar char="•"/>
            </a:pPr>
            <a:r>
              <a:rPr lang="en-US" sz="2000" dirty="0"/>
              <a:t>An ARP table is the method for storing the info discovered through the protocol. It’s used to record the discovered MAC and IP address pairs connected to a network. </a:t>
            </a:r>
          </a:p>
          <a:p>
            <a:pPr marL="342900" indent="-342900">
              <a:buFont typeface="Arial" panose="020B0604020202020204" pitchFamily="34" charset="0"/>
              <a:buChar char="•"/>
            </a:pPr>
            <a:r>
              <a:rPr lang="en-US" sz="2000" dirty="0"/>
              <a:t>Each device that’s connected to a network has its own ARP table, and it stores address pairs that the specific device has communicated with.</a:t>
            </a:r>
          </a:p>
        </p:txBody>
      </p:sp>
      <p:pic>
        <p:nvPicPr>
          <p:cNvPr id="1026" name="Picture 2" descr="What Is an ARP Table? Address Resolution Protocol 101 | Auvik">
            <a:extLst>
              <a:ext uri="{FF2B5EF4-FFF2-40B4-BE49-F238E27FC236}">
                <a16:creationId xmlns:a16="http://schemas.microsoft.com/office/drawing/2014/main" id="{9FC4E90D-6FCA-5F5C-C044-F6D46AB7E63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21203" y="4253060"/>
            <a:ext cx="7141661" cy="2104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32571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5DFAD6BC-03B6-9221-6CB3-ED1F156F5035}"/>
              </a:ext>
            </a:extLst>
          </p:cNvPr>
          <p:cNvSpPr txBox="1"/>
          <p:nvPr/>
        </p:nvSpPr>
        <p:spPr>
          <a:xfrm>
            <a:off x="238565" y="3629282"/>
            <a:ext cx="8082110" cy="1938992"/>
          </a:xfrm>
          <a:prstGeom prst="rect">
            <a:avLst/>
          </a:prstGeom>
          <a:noFill/>
        </p:spPr>
        <p:txBody>
          <a:bodyPr wrap="square">
            <a:spAutoFit/>
          </a:bodyPr>
          <a:lstStyle/>
          <a:p>
            <a:pPr marL="285750" indent="-285750" algn="just">
              <a:buFont typeface="Arial" panose="020B0604020202020204" pitchFamily="34" charset="0"/>
              <a:buChar char="•"/>
            </a:pPr>
            <a:r>
              <a:rPr lang="en-US" sz="2000" dirty="0">
                <a:solidFill>
                  <a:schemeClr val="accent2">
                    <a:lumMod val="50000"/>
                  </a:schemeClr>
                </a:solidFill>
              </a:rPr>
              <a:t>All network devices broadcast ARP queries in the network to find out other machines mac addresses</a:t>
            </a:r>
          </a:p>
          <a:p>
            <a:pPr marL="285750" indent="-285750" algn="just">
              <a:buFont typeface="Arial" panose="020B0604020202020204" pitchFamily="34" charset="0"/>
              <a:buChar char="•"/>
            </a:pPr>
            <a:r>
              <a:rPr lang="en-US" sz="2000" dirty="0">
                <a:solidFill>
                  <a:schemeClr val="accent2">
                    <a:lumMod val="50000"/>
                  </a:schemeClr>
                </a:solidFill>
              </a:rPr>
              <a:t>When one machine needs to communicate with another, it looks up its ARP table. If the MAC address is not found in the table, the ARP request is broadcasted over the network </a:t>
            </a:r>
          </a:p>
          <a:p>
            <a:pPr marL="285750" indent="-285750" algn="just">
              <a:buFont typeface="Arial" panose="020B0604020202020204" pitchFamily="34" charset="0"/>
              <a:buChar char="•"/>
            </a:pPr>
            <a:endParaRPr lang="en-US" sz="2000" dirty="0">
              <a:solidFill>
                <a:schemeClr val="accent2">
                  <a:lumMod val="50000"/>
                </a:schemeClr>
              </a:solidFill>
            </a:endParaRPr>
          </a:p>
        </p:txBody>
      </p:sp>
      <p:sp>
        <p:nvSpPr>
          <p:cNvPr id="6" name="TextBox 5">
            <a:extLst>
              <a:ext uri="{FF2B5EF4-FFF2-40B4-BE49-F238E27FC236}">
                <a16:creationId xmlns:a16="http://schemas.microsoft.com/office/drawing/2014/main" id="{785C79E4-CE64-8266-0C5F-4ABE561F89D4}"/>
              </a:ext>
            </a:extLst>
          </p:cNvPr>
          <p:cNvSpPr txBox="1"/>
          <p:nvPr/>
        </p:nvSpPr>
        <p:spPr>
          <a:xfrm>
            <a:off x="238565" y="1632346"/>
            <a:ext cx="8021526" cy="1938992"/>
          </a:xfrm>
          <a:prstGeom prst="rect">
            <a:avLst/>
          </a:prstGeom>
          <a:noFill/>
        </p:spPr>
        <p:txBody>
          <a:bodyPr wrap="square">
            <a:spAutoFit/>
          </a:bodyPr>
          <a:lstStyle/>
          <a:p>
            <a:pPr marL="285750" indent="-285750" algn="just">
              <a:buFont typeface="Arial" panose="020B0604020202020204" pitchFamily="34" charset="0"/>
              <a:buChar char="•"/>
            </a:pPr>
            <a:r>
              <a:rPr lang="en-US" sz="2000" dirty="0"/>
              <a:t>ARP makes it so pairs of MAC and IP addresses don’t need to be rediscovered every time data is sent. Once a MAC and IP address pair is learned, it’s kept in the ARP table for a specified period of time. </a:t>
            </a:r>
          </a:p>
          <a:p>
            <a:pPr marL="285750" indent="-285750" algn="just">
              <a:buFont typeface="Arial" panose="020B0604020202020204" pitchFamily="34" charset="0"/>
              <a:buChar char="•"/>
            </a:pPr>
            <a:r>
              <a:rPr lang="en-US" sz="2000" dirty="0"/>
              <a:t>If there’s no record on the table for a specific IP address, ARP will need to send out a broadcast message. This is to all devices in that specific subnet to determine what the receiver MAC address should be.</a:t>
            </a:r>
          </a:p>
        </p:txBody>
      </p:sp>
    </p:spTree>
    <p:extLst>
      <p:ext uri="{BB962C8B-B14F-4D97-AF65-F5344CB8AC3E}">
        <p14:creationId xmlns:p14="http://schemas.microsoft.com/office/powerpoint/2010/main" val="35264014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5DFAD6BC-03B6-9221-6CB3-ED1F156F5035}"/>
              </a:ext>
            </a:extLst>
          </p:cNvPr>
          <p:cNvSpPr txBox="1"/>
          <p:nvPr/>
        </p:nvSpPr>
        <p:spPr>
          <a:xfrm>
            <a:off x="57896" y="1701927"/>
            <a:ext cx="6756225" cy="4247317"/>
          </a:xfrm>
          <a:prstGeom prst="rect">
            <a:avLst/>
          </a:prstGeom>
          <a:noFill/>
        </p:spPr>
        <p:txBody>
          <a:bodyPr wrap="square">
            <a:spAutoFit/>
          </a:bodyPr>
          <a:lstStyle/>
          <a:p>
            <a:pPr marL="285750" indent="-285750">
              <a:buFont typeface="Arial" panose="020B0604020202020204" pitchFamily="34" charset="0"/>
              <a:buChar char="•"/>
            </a:pPr>
            <a:r>
              <a:rPr lang="en-US" dirty="0"/>
              <a:t>Let’s look at a simple example. Say you have a device (Host 1) that needs to communicate with another device (Host 2) on the same subnet. Host 1 will know Host 2’s IP address ( </a:t>
            </a:r>
            <a:r>
              <a:rPr lang="en-US" b="1" dirty="0"/>
              <a:t>192.168.168.3 </a:t>
            </a:r>
            <a:r>
              <a:rPr lang="en-US" dirty="0"/>
              <a:t>in our example). But to communicate with Host 2, Host 1 also needs to know Host 2’s MAC address.</a:t>
            </a:r>
          </a:p>
          <a:p>
            <a:pPr marL="285750" indent="-285750">
              <a:buFont typeface="Arial" panose="020B0604020202020204" pitchFamily="34" charset="0"/>
              <a:buChar char="•"/>
            </a:pPr>
            <a:r>
              <a:rPr lang="en-US" dirty="0"/>
              <a:t>Enter the ARP table. Host 1 can use ARP to discover Host 2’s MAC address.</a:t>
            </a:r>
          </a:p>
          <a:p>
            <a:pPr marL="285750" indent="-285750">
              <a:buFont typeface="Arial" panose="020B0604020202020204" pitchFamily="34" charset="0"/>
              <a:buChar char="•"/>
            </a:pPr>
            <a:r>
              <a:rPr lang="en-US" dirty="0"/>
              <a:t>Since Host 1 doesn’t know exactly where Host 2 is, Host 1 broadcasts an ARP protocol request to all the devices on the local subnet asking, “What’s the MAC address for Host 2’s IP address?”. All the hosts on the network will receive the message, and most will discard it. </a:t>
            </a:r>
          </a:p>
          <a:p>
            <a:pPr marL="285750" indent="-285750">
              <a:buFont typeface="Arial" panose="020B0604020202020204" pitchFamily="34" charset="0"/>
              <a:buChar char="•"/>
            </a:pPr>
            <a:r>
              <a:rPr lang="en-US" dirty="0"/>
              <a:t>They’re not Host 2, so they don’t need to do anything. Host 2, though, will respond to Host 1 with, “What’s up? My MAC address is 00:14:20:01:23:47.”</a:t>
            </a:r>
          </a:p>
        </p:txBody>
      </p:sp>
      <p:pic>
        <p:nvPicPr>
          <p:cNvPr id="18" name="Picture 17">
            <a:extLst>
              <a:ext uri="{FF2B5EF4-FFF2-40B4-BE49-F238E27FC236}">
                <a16:creationId xmlns:a16="http://schemas.microsoft.com/office/drawing/2014/main" id="{253563CD-792B-4178-14D5-A03EC08F2711}"/>
              </a:ext>
            </a:extLst>
          </p:cNvPr>
          <p:cNvPicPr>
            <a:picLocks noChangeAspect="1"/>
          </p:cNvPicPr>
          <p:nvPr/>
        </p:nvPicPr>
        <p:blipFill>
          <a:blip r:embed="rId9"/>
          <a:stretch>
            <a:fillRect/>
          </a:stretch>
        </p:blipFill>
        <p:spPr>
          <a:xfrm>
            <a:off x="6837567" y="1362813"/>
            <a:ext cx="5505450" cy="4702085"/>
          </a:xfrm>
          <a:prstGeom prst="rect">
            <a:avLst/>
          </a:prstGeom>
        </p:spPr>
      </p:pic>
    </p:spTree>
    <p:extLst>
      <p:ext uri="{BB962C8B-B14F-4D97-AF65-F5344CB8AC3E}">
        <p14:creationId xmlns:p14="http://schemas.microsoft.com/office/powerpoint/2010/main" val="20705114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43166306-7A7C-08CF-3526-F22359194FD9}"/>
              </a:ext>
            </a:extLst>
          </p:cNvPr>
          <p:cNvSpPr txBox="1"/>
          <p:nvPr/>
        </p:nvSpPr>
        <p:spPr>
          <a:xfrm>
            <a:off x="183937" y="1700744"/>
            <a:ext cx="8179634" cy="3785652"/>
          </a:xfrm>
          <a:prstGeom prst="rect">
            <a:avLst/>
          </a:prstGeom>
          <a:noFill/>
        </p:spPr>
        <p:txBody>
          <a:bodyPr wrap="square">
            <a:spAutoFit/>
          </a:bodyPr>
          <a:lstStyle/>
          <a:p>
            <a:r>
              <a:rPr lang="en-US" sz="2000" b="1" dirty="0"/>
              <a:t>What is ARP Spoofing (ARP Poisoning)</a:t>
            </a:r>
          </a:p>
          <a:p>
            <a:pPr marL="342900" indent="-342900">
              <a:buFont typeface="Arial" panose="020B0604020202020204" pitchFamily="34" charset="0"/>
              <a:buChar char="•"/>
            </a:pPr>
            <a:r>
              <a:rPr lang="en-US" sz="2000" dirty="0"/>
              <a:t>An ARP spoofing, also known as ARP poisoning, is a type of attack in which a malicious actor sends falsified ARP (</a:t>
            </a:r>
            <a:r>
              <a:rPr lang="en-US" sz="2000" b="1" dirty="0"/>
              <a:t>Address Resolution Protocol) </a:t>
            </a:r>
            <a:r>
              <a:rPr lang="en-US" sz="2000" dirty="0"/>
              <a:t>messages over a local area network.</a:t>
            </a:r>
          </a:p>
          <a:p>
            <a:pPr marL="342900" indent="-342900">
              <a:buFont typeface="Arial" panose="020B0604020202020204" pitchFamily="34" charset="0"/>
              <a:buChar char="•"/>
            </a:pPr>
            <a:r>
              <a:rPr lang="en-US" sz="2000" dirty="0"/>
              <a:t>This results in the linking of an attacker’s MAC address with the IP address of a legitimate computer or server on the network. Once the attacker’s MAC address is connected to an authentic IP address, the attacker will begin receiving any data that is intended for that IP address. </a:t>
            </a:r>
          </a:p>
          <a:p>
            <a:pPr marL="342900" indent="-342900">
              <a:buFont typeface="Arial" panose="020B0604020202020204" pitchFamily="34" charset="0"/>
              <a:buChar char="•"/>
            </a:pPr>
            <a:r>
              <a:rPr lang="en-US" sz="2000" dirty="0"/>
              <a:t>ARP spoofing can enable malicious parties to intercept, modify or even stop data in-transit. </a:t>
            </a:r>
          </a:p>
          <a:p>
            <a:pPr marL="342900" indent="-342900">
              <a:buFont typeface="Arial" panose="020B0604020202020204" pitchFamily="34" charset="0"/>
              <a:buChar char="•"/>
            </a:pPr>
            <a:r>
              <a:rPr lang="en-US" sz="2000" dirty="0"/>
              <a:t>ARP spoofing attacks can only occur on local area networks that utilize the Address Resolution Protocol.</a:t>
            </a:r>
          </a:p>
        </p:txBody>
      </p:sp>
    </p:spTree>
    <p:extLst>
      <p:ext uri="{BB962C8B-B14F-4D97-AF65-F5344CB8AC3E}">
        <p14:creationId xmlns:p14="http://schemas.microsoft.com/office/powerpoint/2010/main" val="34759211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5" name="Picture 2" descr="Everything You Need to Know About ARP Spoofing - Hashed Out by The SSL  Store™">
            <a:extLst>
              <a:ext uri="{FF2B5EF4-FFF2-40B4-BE49-F238E27FC236}">
                <a16:creationId xmlns:a16="http://schemas.microsoft.com/office/drawing/2014/main" id="{4077FAE6-A5F5-3E44-2DDA-DFC38E1817D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3664" y="1804988"/>
            <a:ext cx="8131279" cy="3857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03371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356498" y="374660"/>
            <a:ext cx="3267424" cy="5907194"/>
          </a:xfrm>
          <a:prstGeom prst="rect">
            <a:avLst/>
          </a:prstGeom>
        </p:spPr>
      </p:pic>
      <p:pic>
        <p:nvPicPr>
          <p:cNvPr id="24" name="Picture 23">
            <a:extLst>
              <a:ext uri="{FF2B5EF4-FFF2-40B4-BE49-F238E27FC236}">
                <a16:creationId xmlns:a16="http://schemas.microsoft.com/office/drawing/2014/main" id="{C3A27052-4F1B-74EC-795C-7D1EF3CCF97B}"/>
              </a:ext>
            </a:extLst>
          </p:cNvPr>
          <p:cNvPicPr>
            <a:picLocks noChangeAspect="1"/>
          </p:cNvPicPr>
          <p:nvPr/>
        </p:nvPicPr>
        <p:blipFill>
          <a:blip r:embed="rId9"/>
          <a:stretch>
            <a:fillRect/>
          </a:stretch>
        </p:blipFill>
        <p:spPr>
          <a:xfrm>
            <a:off x="238565" y="1246616"/>
            <a:ext cx="11760602" cy="5195743"/>
          </a:xfrm>
          <a:prstGeom prst="rect">
            <a:avLst/>
          </a:prstGeom>
        </p:spPr>
      </p:pic>
    </p:spTree>
    <p:extLst>
      <p:ext uri="{BB962C8B-B14F-4D97-AF65-F5344CB8AC3E}">
        <p14:creationId xmlns:p14="http://schemas.microsoft.com/office/powerpoint/2010/main" val="17003957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24" name="TextBox 23">
            <a:extLst>
              <a:ext uri="{FF2B5EF4-FFF2-40B4-BE49-F238E27FC236}">
                <a16:creationId xmlns:a16="http://schemas.microsoft.com/office/drawing/2014/main" id="{C37FD28E-3E27-A0CB-5A87-11F62A1C1EC9}"/>
              </a:ext>
            </a:extLst>
          </p:cNvPr>
          <p:cNvSpPr txBox="1"/>
          <p:nvPr/>
        </p:nvSpPr>
        <p:spPr>
          <a:xfrm>
            <a:off x="488015" y="1689097"/>
            <a:ext cx="7809527" cy="3693319"/>
          </a:xfrm>
          <a:prstGeom prst="rect">
            <a:avLst/>
          </a:prstGeom>
          <a:noFill/>
        </p:spPr>
        <p:txBody>
          <a:bodyPr wrap="square">
            <a:spAutoFit/>
          </a:bodyPr>
          <a:lstStyle/>
          <a:p>
            <a:pPr algn="just"/>
            <a:r>
              <a:rPr lang="en-US" b="1" dirty="0"/>
              <a:t>The attack works as follows:</a:t>
            </a:r>
          </a:p>
          <a:p>
            <a:pPr marL="342900" indent="-342900" algn="just">
              <a:buFont typeface="+mj-lt"/>
              <a:buAutoNum type="arabicPeriod"/>
            </a:pPr>
            <a:r>
              <a:rPr lang="en-US" dirty="0"/>
              <a:t>The attacker must have access to the network. He scan the network to determine the IP addresses of at least two devices⁠—let’s say these are a workstation and a router. </a:t>
            </a:r>
          </a:p>
          <a:p>
            <a:pPr marL="342900" indent="-342900" algn="just">
              <a:buFont typeface="+mj-lt"/>
              <a:buAutoNum type="arabicPeriod"/>
            </a:pPr>
            <a:r>
              <a:rPr lang="en-US" dirty="0"/>
              <a:t>The attacker uses a spoofing tool, such as </a:t>
            </a:r>
            <a:r>
              <a:rPr lang="en-US" dirty="0" err="1"/>
              <a:t>Arpspoof</a:t>
            </a:r>
            <a:r>
              <a:rPr lang="en-US" dirty="0"/>
              <a:t> or Driftnet, to send out forged ARP responses. </a:t>
            </a:r>
          </a:p>
          <a:p>
            <a:pPr marL="342900" indent="-342900" algn="just">
              <a:buFont typeface="+mj-lt"/>
              <a:buAutoNum type="arabicPeriod"/>
            </a:pPr>
            <a:r>
              <a:rPr lang="en-US" dirty="0"/>
              <a:t>The forged responses advertise that the correct MAC address for both IP addresses, belonging to the router and workstation, is the attacker’s MAC address. This fools both router and workstation to connect to the attacker’s machine, instead of to each other.</a:t>
            </a:r>
          </a:p>
          <a:p>
            <a:pPr marL="342900" indent="-342900" algn="just">
              <a:buFont typeface="+mj-lt"/>
              <a:buAutoNum type="arabicPeriod"/>
            </a:pPr>
            <a:r>
              <a:rPr lang="en-US" dirty="0"/>
              <a:t>The two devices update their ARP cache entries and from that point onwards, communicate with the attacker instead of directly with each other.</a:t>
            </a:r>
          </a:p>
          <a:p>
            <a:pPr marL="342900" indent="-342900" algn="just">
              <a:buFont typeface="+mj-lt"/>
              <a:buAutoNum type="arabicPeriod"/>
            </a:pPr>
            <a:r>
              <a:rPr lang="en-US" dirty="0"/>
              <a:t>The attacker is now secretly in the middle of all communications.</a:t>
            </a:r>
          </a:p>
        </p:txBody>
      </p:sp>
    </p:spTree>
    <p:extLst>
      <p:ext uri="{BB962C8B-B14F-4D97-AF65-F5344CB8AC3E}">
        <p14:creationId xmlns:p14="http://schemas.microsoft.com/office/powerpoint/2010/main" val="32949058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a:extLst>
              <a:ext uri="{FF2B5EF4-FFF2-40B4-BE49-F238E27FC236}">
                <a16:creationId xmlns:a16="http://schemas.microsoft.com/office/drawing/2014/main" id="{68C6E283-9DBD-85DB-5B62-238FDE8B0D9E}"/>
              </a:ext>
            </a:extLst>
          </p:cNvPr>
          <p:cNvSpPr txBox="1"/>
          <p:nvPr/>
        </p:nvSpPr>
        <p:spPr>
          <a:xfrm>
            <a:off x="753661" y="2061297"/>
            <a:ext cx="6228182" cy="1569660"/>
          </a:xfrm>
          <a:prstGeom prst="rect">
            <a:avLst/>
          </a:prstGeom>
          <a:noFill/>
        </p:spPr>
        <p:txBody>
          <a:bodyPr wrap="square">
            <a:spAutoFit/>
          </a:bodyPr>
          <a:lstStyle/>
          <a:p>
            <a:pPr marL="285750" indent="-285750">
              <a:buFont typeface="Arial" panose="020B0604020202020204" pitchFamily="34" charset="0"/>
              <a:buChar char="•"/>
            </a:pPr>
            <a:r>
              <a:rPr lang="en-US" sz="2400" b="1" dirty="0"/>
              <a:t>DHCP Spoofing Attack</a:t>
            </a:r>
          </a:p>
          <a:p>
            <a:pPr marL="742950" lvl="1" indent="-285750">
              <a:buFont typeface="Arial" panose="020B0604020202020204" pitchFamily="34" charset="0"/>
              <a:buChar char="•"/>
            </a:pPr>
            <a:r>
              <a:rPr lang="en-US" sz="2400" dirty="0"/>
              <a:t>DHCP work</a:t>
            </a:r>
          </a:p>
          <a:p>
            <a:pPr marL="742950" lvl="1" indent="-285750">
              <a:buFont typeface="Arial" panose="020B0604020202020204" pitchFamily="34" charset="0"/>
              <a:buChar char="•"/>
            </a:pPr>
            <a:r>
              <a:rPr lang="en-US" sz="2400" dirty="0"/>
              <a:t>DHCP starvation </a:t>
            </a:r>
          </a:p>
          <a:p>
            <a:pPr marL="742950" lvl="1" indent="-285750">
              <a:buFont typeface="Arial" panose="020B0604020202020204" pitchFamily="34" charset="0"/>
              <a:buChar char="•"/>
            </a:pPr>
            <a:r>
              <a:rPr lang="en-US" sz="2400" dirty="0"/>
              <a:t>DHCP Spoofing  </a:t>
            </a:r>
          </a:p>
        </p:txBody>
      </p:sp>
    </p:spTree>
    <p:extLst>
      <p:ext uri="{BB962C8B-B14F-4D97-AF65-F5344CB8AC3E}">
        <p14:creationId xmlns:p14="http://schemas.microsoft.com/office/powerpoint/2010/main" val="31575946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a:extLst>
              <a:ext uri="{FF2B5EF4-FFF2-40B4-BE49-F238E27FC236}">
                <a16:creationId xmlns:a16="http://schemas.microsoft.com/office/drawing/2014/main" id="{68C6E283-9DBD-85DB-5B62-238FDE8B0D9E}"/>
              </a:ext>
            </a:extLst>
          </p:cNvPr>
          <p:cNvSpPr txBox="1"/>
          <p:nvPr/>
        </p:nvSpPr>
        <p:spPr>
          <a:xfrm>
            <a:off x="753661" y="2070628"/>
            <a:ext cx="6228182" cy="369332"/>
          </a:xfrm>
          <a:prstGeom prst="rect">
            <a:avLst/>
          </a:prstGeom>
          <a:noFill/>
        </p:spPr>
        <p:txBody>
          <a:bodyPr wrap="square">
            <a:spAutoFit/>
          </a:bodyPr>
          <a:lstStyle/>
          <a:p>
            <a:r>
              <a:rPr lang="en-US" b="1" dirty="0"/>
              <a:t>DHCP servers </a:t>
            </a:r>
          </a:p>
        </p:txBody>
      </p:sp>
      <p:sp>
        <p:nvSpPr>
          <p:cNvPr id="20" name="TextBox 19">
            <a:extLst>
              <a:ext uri="{FF2B5EF4-FFF2-40B4-BE49-F238E27FC236}">
                <a16:creationId xmlns:a16="http://schemas.microsoft.com/office/drawing/2014/main" id="{0B71E071-3303-9276-4069-B7A93B74E744}"/>
              </a:ext>
            </a:extLst>
          </p:cNvPr>
          <p:cNvSpPr txBox="1"/>
          <p:nvPr/>
        </p:nvSpPr>
        <p:spPr>
          <a:xfrm>
            <a:off x="924157" y="2487025"/>
            <a:ext cx="5887190" cy="2862322"/>
          </a:xfrm>
          <a:prstGeom prst="rect">
            <a:avLst/>
          </a:prstGeom>
          <a:noFill/>
        </p:spPr>
        <p:txBody>
          <a:bodyPr wrap="square">
            <a:spAutoFit/>
          </a:bodyPr>
          <a:lstStyle/>
          <a:p>
            <a:pPr algn="just"/>
            <a:r>
              <a:rPr lang="en-US" dirty="0"/>
              <a:t>A DHCP Server is a network server that automatically provides and assigns IP addresses, default gateways and other network parameters to client devices. It relies on the standard protocol known as </a:t>
            </a:r>
            <a:r>
              <a:rPr lang="en-US" u="sng" dirty="0"/>
              <a:t>Dynamic Host Configuration Protocol or DHCP </a:t>
            </a:r>
            <a:r>
              <a:rPr lang="en-US" dirty="0"/>
              <a:t>to respond to broadcast queries by clients.</a:t>
            </a:r>
          </a:p>
          <a:p>
            <a:pPr algn="just"/>
            <a:endParaRPr lang="en-US" dirty="0"/>
          </a:p>
          <a:p>
            <a:pPr algn="just"/>
            <a:r>
              <a:rPr lang="en-US" dirty="0"/>
              <a:t>A DHCP server automatically sends the required network parameters for clients to properly communicate on the network. Without it, the network administrator has to manually set up every client that joins the network</a:t>
            </a:r>
          </a:p>
        </p:txBody>
      </p:sp>
      <p:pic>
        <p:nvPicPr>
          <p:cNvPr id="1026" name="Picture 2">
            <a:extLst>
              <a:ext uri="{FF2B5EF4-FFF2-40B4-BE49-F238E27FC236}">
                <a16:creationId xmlns:a16="http://schemas.microsoft.com/office/drawing/2014/main" id="{216326AE-F1C4-4347-6156-008060B2428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47390" y="1928613"/>
            <a:ext cx="2476500"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61653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a:extLst>
              <a:ext uri="{FF2B5EF4-FFF2-40B4-BE49-F238E27FC236}">
                <a16:creationId xmlns:a16="http://schemas.microsoft.com/office/drawing/2014/main" id="{68C6E283-9DBD-85DB-5B62-238FDE8B0D9E}"/>
              </a:ext>
            </a:extLst>
          </p:cNvPr>
          <p:cNvSpPr txBox="1"/>
          <p:nvPr/>
        </p:nvSpPr>
        <p:spPr>
          <a:xfrm>
            <a:off x="763915" y="1928613"/>
            <a:ext cx="6228182" cy="461665"/>
          </a:xfrm>
          <a:prstGeom prst="rect">
            <a:avLst/>
          </a:prstGeom>
          <a:noFill/>
        </p:spPr>
        <p:txBody>
          <a:bodyPr wrap="square">
            <a:spAutoFit/>
          </a:bodyPr>
          <a:lstStyle/>
          <a:p>
            <a:r>
              <a:rPr lang="en-US" sz="2400" b="1" dirty="0"/>
              <a:t>DHCP servers </a:t>
            </a:r>
          </a:p>
        </p:txBody>
      </p:sp>
      <p:sp>
        <p:nvSpPr>
          <p:cNvPr id="20" name="TextBox 19">
            <a:extLst>
              <a:ext uri="{FF2B5EF4-FFF2-40B4-BE49-F238E27FC236}">
                <a16:creationId xmlns:a16="http://schemas.microsoft.com/office/drawing/2014/main" id="{0B71E071-3303-9276-4069-B7A93B74E744}"/>
              </a:ext>
            </a:extLst>
          </p:cNvPr>
          <p:cNvSpPr txBox="1"/>
          <p:nvPr/>
        </p:nvSpPr>
        <p:spPr>
          <a:xfrm>
            <a:off x="480346" y="2381012"/>
            <a:ext cx="7145850" cy="3477875"/>
          </a:xfrm>
          <a:prstGeom prst="rect">
            <a:avLst/>
          </a:prstGeom>
          <a:noFill/>
        </p:spPr>
        <p:txBody>
          <a:bodyPr wrap="square">
            <a:spAutoFit/>
          </a:bodyPr>
          <a:lstStyle/>
          <a:p>
            <a:pPr marL="342900" indent="-342900" algn="just">
              <a:buFont typeface="+mj-lt"/>
              <a:buAutoNum type="arabicPeriod"/>
            </a:pPr>
            <a:r>
              <a:rPr lang="en-US" sz="2000" b="1" dirty="0"/>
              <a:t>DHCP Discover</a:t>
            </a:r>
            <a:r>
              <a:rPr lang="en-US" sz="2000" dirty="0"/>
              <a:t>: The DHCP client sends a broadcast message to reach the DHCP server and start the negotiation process.</a:t>
            </a:r>
          </a:p>
          <a:p>
            <a:pPr marL="342900" indent="-342900" algn="just">
              <a:buFont typeface="+mj-lt"/>
              <a:buAutoNum type="arabicPeriod"/>
            </a:pPr>
            <a:r>
              <a:rPr lang="en-US" sz="2000" b="1" dirty="0"/>
              <a:t>DHCP Offer</a:t>
            </a:r>
            <a:r>
              <a:rPr lang="en-US" sz="2000" dirty="0"/>
              <a:t>: The DHCP server responds back to the DHCP client with IP </a:t>
            </a:r>
            <a:r>
              <a:rPr lang="en-US" sz="2000" u="sng" dirty="0"/>
              <a:t>information that can be used once it has been acknowledged.</a:t>
            </a:r>
          </a:p>
          <a:p>
            <a:pPr marL="342900" indent="-342900" algn="just">
              <a:buFont typeface="+mj-lt"/>
              <a:buAutoNum type="arabicPeriod"/>
            </a:pPr>
            <a:r>
              <a:rPr lang="en-US" sz="2000" b="1" dirty="0"/>
              <a:t>DHCP Request</a:t>
            </a:r>
            <a:r>
              <a:rPr lang="en-US" sz="2000" dirty="0"/>
              <a:t>: The DHCP client responds back to the DHCP server with a formal request to start using the IP information previously reserved.</a:t>
            </a:r>
          </a:p>
          <a:p>
            <a:pPr marL="342900" indent="-342900" algn="just">
              <a:buFont typeface="+mj-lt"/>
              <a:buAutoNum type="arabicPeriod"/>
            </a:pPr>
            <a:r>
              <a:rPr lang="en-US" sz="2000" b="1" dirty="0"/>
              <a:t>DHCP ACK</a:t>
            </a:r>
            <a:r>
              <a:rPr lang="en-US" sz="2000" dirty="0"/>
              <a:t>: The DHCP server acknowledges the DHCP Request message and the DHCP client starts using the assigned IP information.</a:t>
            </a:r>
          </a:p>
        </p:txBody>
      </p:sp>
      <p:pic>
        <p:nvPicPr>
          <p:cNvPr id="11" name="Picture 10">
            <a:extLst>
              <a:ext uri="{FF2B5EF4-FFF2-40B4-BE49-F238E27FC236}">
                <a16:creationId xmlns:a16="http://schemas.microsoft.com/office/drawing/2014/main" id="{136EE5C3-4C56-356D-55C0-B4CDBF778108}"/>
              </a:ext>
            </a:extLst>
          </p:cNvPr>
          <p:cNvPicPr>
            <a:picLocks noChangeAspect="1"/>
          </p:cNvPicPr>
          <p:nvPr/>
        </p:nvPicPr>
        <p:blipFill>
          <a:blip r:embed="rId9"/>
          <a:stretch>
            <a:fillRect/>
          </a:stretch>
        </p:blipFill>
        <p:spPr>
          <a:xfrm>
            <a:off x="7781730" y="1385093"/>
            <a:ext cx="4106385" cy="3762375"/>
          </a:xfrm>
          <a:prstGeom prst="rect">
            <a:avLst/>
          </a:prstGeom>
        </p:spPr>
      </p:pic>
    </p:spTree>
    <p:extLst>
      <p:ext uri="{BB962C8B-B14F-4D97-AF65-F5344CB8AC3E}">
        <p14:creationId xmlns:p14="http://schemas.microsoft.com/office/powerpoint/2010/main" val="8628685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E714CC68-CDD1-64CC-267D-5054E282478D}"/>
              </a:ext>
            </a:extLst>
          </p:cNvPr>
          <p:cNvSpPr txBox="1"/>
          <p:nvPr/>
        </p:nvSpPr>
        <p:spPr>
          <a:xfrm>
            <a:off x="264106" y="1566440"/>
            <a:ext cx="6228182" cy="369332"/>
          </a:xfrm>
          <a:prstGeom prst="rect">
            <a:avLst/>
          </a:prstGeom>
          <a:noFill/>
        </p:spPr>
        <p:txBody>
          <a:bodyPr wrap="square">
            <a:spAutoFit/>
          </a:bodyPr>
          <a:lstStyle/>
          <a:p>
            <a:r>
              <a:rPr lang="en-US" b="1" dirty="0"/>
              <a:t>DHCP Starvation Attacks</a:t>
            </a:r>
          </a:p>
        </p:txBody>
      </p:sp>
      <p:sp>
        <p:nvSpPr>
          <p:cNvPr id="18" name="TextBox 17">
            <a:extLst>
              <a:ext uri="{FF2B5EF4-FFF2-40B4-BE49-F238E27FC236}">
                <a16:creationId xmlns:a16="http://schemas.microsoft.com/office/drawing/2014/main" id="{A4B09B45-DF80-3B3F-0642-3802E6DD1B5A}"/>
              </a:ext>
            </a:extLst>
          </p:cNvPr>
          <p:cNvSpPr txBox="1"/>
          <p:nvPr/>
        </p:nvSpPr>
        <p:spPr>
          <a:xfrm>
            <a:off x="298357" y="1868674"/>
            <a:ext cx="8131714" cy="1477328"/>
          </a:xfrm>
          <a:prstGeom prst="rect">
            <a:avLst/>
          </a:prstGeom>
          <a:noFill/>
        </p:spPr>
        <p:txBody>
          <a:bodyPr wrap="square">
            <a:spAutoFit/>
          </a:bodyPr>
          <a:lstStyle/>
          <a:p>
            <a:pPr marL="285750" indent="-285750">
              <a:buFont typeface="Arial" panose="020B0604020202020204" pitchFamily="34" charset="0"/>
              <a:buChar char="•"/>
            </a:pPr>
            <a:r>
              <a:rPr lang="en-US" dirty="0"/>
              <a:t>The goal of a DHCP starvation attack is to exhaust the address space available to the DHCP server. An attacker can initiate this attack by sending a flood of fake DHCP Discover messages with spoofed MAC addresses.</a:t>
            </a:r>
          </a:p>
          <a:p>
            <a:pPr marL="285750" indent="-285750">
              <a:buFont typeface="Arial" panose="020B0604020202020204" pitchFamily="34" charset="0"/>
              <a:buChar char="•"/>
            </a:pPr>
            <a:r>
              <a:rPr lang="en-US" dirty="0"/>
              <a:t> As a result, the DHCP server will respond back with a DHCP Offer message to each of the DHCP Discover messages previously received.</a:t>
            </a:r>
          </a:p>
        </p:txBody>
      </p:sp>
      <p:pic>
        <p:nvPicPr>
          <p:cNvPr id="20" name="Picture 19">
            <a:extLst>
              <a:ext uri="{FF2B5EF4-FFF2-40B4-BE49-F238E27FC236}">
                <a16:creationId xmlns:a16="http://schemas.microsoft.com/office/drawing/2014/main" id="{265F9F77-A6F4-609B-E9AA-1BFC67BE0C28}"/>
              </a:ext>
            </a:extLst>
          </p:cNvPr>
          <p:cNvPicPr>
            <a:picLocks noChangeAspect="1"/>
          </p:cNvPicPr>
          <p:nvPr/>
        </p:nvPicPr>
        <p:blipFill>
          <a:blip r:embed="rId9"/>
          <a:stretch>
            <a:fillRect/>
          </a:stretch>
        </p:blipFill>
        <p:spPr>
          <a:xfrm>
            <a:off x="130614" y="3429000"/>
            <a:ext cx="5661041" cy="3222227"/>
          </a:xfrm>
          <a:prstGeom prst="rect">
            <a:avLst/>
          </a:prstGeom>
        </p:spPr>
      </p:pic>
      <p:pic>
        <p:nvPicPr>
          <p:cNvPr id="25" name="Picture 24">
            <a:extLst>
              <a:ext uri="{FF2B5EF4-FFF2-40B4-BE49-F238E27FC236}">
                <a16:creationId xmlns:a16="http://schemas.microsoft.com/office/drawing/2014/main" id="{5D2A13A6-9E06-02A4-D8B2-9E3B2607B1C8}"/>
              </a:ext>
            </a:extLst>
          </p:cNvPr>
          <p:cNvPicPr>
            <a:picLocks noChangeAspect="1"/>
          </p:cNvPicPr>
          <p:nvPr/>
        </p:nvPicPr>
        <p:blipFill>
          <a:blip r:embed="rId10"/>
          <a:stretch>
            <a:fillRect/>
          </a:stretch>
        </p:blipFill>
        <p:spPr>
          <a:xfrm>
            <a:off x="6030305" y="3394394"/>
            <a:ext cx="6238875" cy="3114675"/>
          </a:xfrm>
          <a:prstGeom prst="rect">
            <a:avLst/>
          </a:prstGeom>
        </p:spPr>
      </p:pic>
    </p:spTree>
    <p:extLst>
      <p:ext uri="{BB962C8B-B14F-4D97-AF65-F5344CB8AC3E}">
        <p14:creationId xmlns:p14="http://schemas.microsoft.com/office/powerpoint/2010/main" val="16029252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3EAA5A51-FA2C-CF92-B895-D2AD00567B01}"/>
              </a:ext>
            </a:extLst>
          </p:cNvPr>
          <p:cNvSpPr txBox="1"/>
          <p:nvPr/>
        </p:nvSpPr>
        <p:spPr>
          <a:xfrm>
            <a:off x="651740" y="1868674"/>
            <a:ext cx="6228182" cy="369332"/>
          </a:xfrm>
          <a:prstGeom prst="rect">
            <a:avLst/>
          </a:prstGeom>
          <a:noFill/>
        </p:spPr>
        <p:txBody>
          <a:bodyPr wrap="square">
            <a:spAutoFit/>
          </a:bodyPr>
          <a:lstStyle/>
          <a:p>
            <a:r>
              <a:rPr lang="en-US" b="1" dirty="0"/>
              <a:t>DHCP Server Spoofing Attack</a:t>
            </a:r>
          </a:p>
        </p:txBody>
      </p:sp>
      <p:sp>
        <p:nvSpPr>
          <p:cNvPr id="18" name="TextBox 17">
            <a:extLst>
              <a:ext uri="{FF2B5EF4-FFF2-40B4-BE49-F238E27FC236}">
                <a16:creationId xmlns:a16="http://schemas.microsoft.com/office/drawing/2014/main" id="{AF6FC2F6-8EE0-0F06-8228-542ACEA8071C}"/>
              </a:ext>
            </a:extLst>
          </p:cNvPr>
          <p:cNvSpPr txBox="1"/>
          <p:nvPr/>
        </p:nvSpPr>
        <p:spPr>
          <a:xfrm>
            <a:off x="297541" y="2238006"/>
            <a:ext cx="5412105" cy="2246769"/>
          </a:xfrm>
          <a:prstGeom prst="rect">
            <a:avLst/>
          </a:prstGeom>
          <a:noFill/>
        </p:spPr>
        <p:txBody>
          <a:bodyPr wrap="square">
            <a:spAutoFit/>
          </a:bodyPr>
          <a:lstStyle/>
          <a:p>
            <a:pPr marL="342900" indent="-342900" algn="just">
              <a:buFont typeface="Arial" panose="020B0604020202020204" pitchFamily="34" charset="0"/>
              <a:buChar char="•"/>
            </a:pPr>
            <a:r>
              <a:rPr lang="en-US" sz="2000" dirty="0"/>
              <a:t>When an attacker operates a rogue DHCP server, a user can blindly start a DHCP communication with the attacker instead of the legitimate DHCP server on the network. </a:t>
            </a:r>
          </a:p>
          <a:p>
            <a:pPr marL="342900" indent="-342900" algn="just">
              <a:buFont typeface="Arial" panose="020B0604020202020204" pitchFamily="34" charset="0"/>
              <a:buChar char="•"/>
            </a:pPr>
            <a:r>
              <a:rPr lang="en-US" sz="2000" dirty="0"/>
              <a:t>This could easily happen when the rogue DHCP server is closer to the DHCP client and replies before the legitimate DHCP server does.</a:t>
            </a:r>
          </a:p>
        </p:txBody>
      </p:sp>
      <p:pic>
        <p:nvPicPr>
          <p:cNvPr id="25" name="Picture 24">
            <a:extLst>
              <a:ext uri="{FF2B5EF4-FFF2-40B4-BE49-F238E27FC236}">
                <a16:creationId xmlns:a16="http://schemas.microsoft.com/office/drawing/2014/main" id="{A177FB86-3468-2966-C103-E2825FB186E5}"/>
              </a:ext>
            </a:extLst>
          </p:cNvPr>
          <p:cNvPicPr>
            <a:picLocks noChangeAspect="1"/>
          </p:cNvPicPr>
          <p:nvPr/>
        </p:nvPicPr>
        <p:blipFill>
          <a:blip r:embed="rId9"/>
          <a:stretch>
            <a:fillRect/>
          </a:stretch>
        </p:blipFill>
        <p:spPr>
          <a:xfrm>
            <a:off x="5735444" y="1868674"/>
            <a:ext cx="6581775" cy="3237722"/>
          </a:xfrm>
          <a:prstGeom prst="rect">
            <a:avLst/>
          </a:prstGeom>
        </p:spPr>
      </p:pic>
    </p:spTree>
    <p:extLst>
      <p:ext uri="{BB962C8B-B14F-4D97-AF65-F5344CB8AC3E}">
        <p14:creationId xmlns:p14="http://schemas.microsoft.com/office/powerpoint/2010/main" val="31097977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a:extLst>
              <a:ext uri="{FF2B5EF4-FFF2-40B4-BE49-F238E27FC236}">
                <a16:creationId xmlns:a16="http://schemas.microsoft.com/office/drawing/2014/main" id="{6FB733B9-A0CA-2F98-A9B8-BEEB0EDF0E69}"/>
              </a:ext>
            </a:extLst>
          </p:cNvPr>
          <p:cNvSpPr txBox="1"/>
          <p:nvPr/>
        </p:nvSpPr>
        <p:spPr>
          <a:xfrm>
            <a:off x="447869" y="1633537"/>
            <a:ext cx="8099123" cy="3785652"/>
          </a:xfrm>
          <a:prstGeom prst="rect">
            <a:avLst/>
          </a:prstGeom>
          <a:noFill/>
        </p:spPr>
        <p:txBody>
          <a:bodyPr wrap="square">
            <a:spAutoFit/>
          </a:bodyPr>
          <a:lstStyle/>
          <a:p>
            <a:pPr algn="just"/>
            <a:r>
              <a:rPr lang="en-US" sz="2400" b="1" dirty="0"/>
              <a:t>Wireshark</a:t>
            </a:r>
            <a:r>
              <a:rPr lang="en-US" sz="2400" dirty="0"/>
              <a:t> is a network packet analyzer. A network packet analyzer presents captured packet data in as much detail as possible.</a:t>
            </a:r>
          </a:p>
          <a:p>
            <a:pPr algn="just"/>
            <a:endParaRPr lang="en-US" sz="2400" dirty="0"/>
          </a:p>
          <a:p>
            <a:pPr marL="285750" indent="-285750" algn="just">
              <a:buFont typeface="Arial" panose="020B0604020202020204" pitchFamily="34" charset="0"/>
              <a:buChar char="•"/>
            </a:pPr>
            <a:r>
              <a:rPr lang="en-US" sz="2400" dirty="0"/>
              <a:t>Network administrators use it to troubleshoot network problems</a:t>
            </a:r>
          </a:p>
          <a:p>
            <a:pPr marL="285750" indent="-285750" algn="just">
              <a:buFont typeface="Arial" panose="020B0604020202020204" pitchFamily="34" charset="0"/>
              <a:buChar char="•"/>
            </a:pPr>
            <a:r>
              <a:rPr lang="en-US" sz="2400" dirty="0"/>
              <a:t>Network security engineers use it to examine security problems</a:t>
            </a:r>
          </a:p>
          <a:p>
            <a:pPr marL="285750" indent="-285750" algn="just">
              <a:buFont typeface="Arial" panose="020B0604020202020204" pitchFamily="34" charset="0"/>
              <a:buChar char="•"/>
            </a:pPr>
            <a:r>
              <a:rPr lang="en-US" sz="2400" dirty="0"/>
              <a:t>Developers use it to debug protocol implementations</a:t>
            </a:r>
          </a:p>
          <a:p>
            <a:pPr marL="285750" indent="-285750" algn="just">
              <a:buFont typeface="Arial" panose="020B0604020202020204" pitchFamily="34" charset="0"/>
              <a:buChar char="•"/>
            </a:pPr>
            <a:r>
              <a:rPr lang="en-US" sz="2400" dirty="0"/>
              <a:t>People use it to learn network protocol internals</a:t>
            </a:r>
          </a:p>
        </p:txBody>
      </p:sp>
    </p:spTree>
    <p:extLst>
      <p:ext uri="{BB962C8B-B14F-4D97-AF65-F5344CB8AC3E}">
        <p14:creationId xmlns:p14="http://schemas.microsoft.com/office/powerpoint/2010/main" val="5357707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8" name="Picture 17">
            <a:extLst>
              <a:ext uri="{FF2B5EF4-FFF2-40B4-BE49-F238E27FC236}">
                <a16:creationId xmlns:a16="http://schemas.microsoft.com/office/drawing/2014/main" id="{257F1069-5A0F-CF37-875C-35AD108A5A29}"/>
              </a:ext>
            </a:extLst>
          </p:cNvPr>
          <p:cNvPicPr>
            <a:picLocks noChangeAspect="1"/>
          </p:cNvPicPr>
          <p:nvPr/>
        </p:nvPicPr>
        <p:blipFill>
          <a:blip r:embed="rId9"/>
          <a:stretch>
            <a:fillRect/>
          </a:stretch>
        </p:blipFill>
        <p:spPr>
          <a:xfrm>
            <a:off x="1220953" y="2338494"/>
            <a:ext cx="6343650" cy="1247775"/>
          </a:xfrm>
          <a:prstGeom prst="rect">
            <a:avLst/>
          </a:prstGeom>
        </p:spPr>
      </p:pic>
    </p:spTree>
    <p:extLst>
      <p:ext uri="{BB962C8B-B14F-4D97-AF65-F5344CB8AC3E}">
        <p14:creationId xmlns:p14="http://schemas.microsoft.com/office/powerpoint/2010/main" val="24584113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026" name="Picture 2" descr="ws main">
            <a:extLst>
              <a:ext uri="{FF2B5EF4-FFF2-40B4-BE49-F238E27FC236}">
                <a16:creationId xmlns:a16="http://schemas.microsoft.com/office/drawing/2014/main" id="{F991C967-88E2-63D2-5746-B4E04319C7D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3938" y="896628"/>
            <a:ext cx="12008062" cy="5989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91384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2" name="Picture 11">
            <a:extLst>
              <a:ext uri="{FF2B5EF4-FFF2-40B4-BE49-F238E27FC236}">
                <a16:creationId xmlns:a16="http://schemas.microsoft.com/office/drawing/2014/main" id="{D418E99B-08B2-32D4-27A9-17B58B2AF3C2}"/>
              </a:ext>
            </a:extLst>
          </p:cNvPr>
          <p:cNvPicPr>
            <a:picLocks noChangeAspect="1"/>
          </p:cNvPicPr>
          <p:nvPr/>
        </p:nvPicPr>
        <p:blipFill>
          <a:blip r:embed="rId9"/>
          <a:stretch>
            <a:fillRect/>
          </a:stretch>
        </p:blipFill>
        <p:spPr>
          <a:xfrm>
            <a:off x="927852" y="2062908"/>
            <a:ext cx="7059152" cy="3760414"/>
          </a:xfrm>
          <a:prstGeom prst="rect">
            <a:avLst/>
          </a:prstGeom>
        </p:spPr>
      </p:pic>
    </p:spTree>
    <p:extLst>
      <p:ext uri="{BB962C8B-B14F-4D97-AF65-F5344CB8AC3E}">
        <p14:creationId xmlns:p14="http://schemas.microsoft.com/office/powerpoint/2010/main" val="9908830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9CDFC3A2-3E3A-6330-A48E-807DBEB7C474}"/>
              </a:ext>
            </a:extLst>
          </p:cNvPr>
          <p:cNvSpPr txBox="1"/>
          <p:nvPr/>
        </p:nvSpPr>
        <p:spPr>
          <a:xfrm>
            <a:off x="651741" y="1633537"/>
            <a:ext cx="7717818" cy="2862322"/>
          </a:xfrm>
          <a:prstGeom prst="rect">
            <a:avLst/>
          </a:prstGeom>
          <a:noFill/>
        </p:spPr>
        <p:txBody>
          <a:bodyPr wrap="square">
            <a:spAutoFit/>
          </a:bodyPr>
          <a:lstStyle/>
          <a:p>
            <a:pPr algn="just"/>
            <a:r>
              <a:rPr lang="en-US" b="1" dirty="0"/>
              <a:t>How Can Sniffing Attacks Be Prevented?</a:t>
            </a:r>
          </a:p>
          <a:p>
            <a:pPr algn="just"/>
            <a:r>
              <a:rPr lang="en-US" dirty="0"/>
              <a:t>There are many ways to protect your network against sniffing attacks. Some key measures include:</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dirty="0"/>
              <a:t>Using </a:t>
            </a:r>
            <a:r>
              <a:rPr lang="en-US" b="1" dirty="0"/>
              <a:t>encryption</a:t>
            </a:r>
            <a:r>
              <a:rPr lang="en-US" dirty="0"/>
              <a:t> to protect sensitive data from being intercepted and Never sending sensitive information over an unencrypted connection</a:t>
            </a:r>
          </a:p>
          <a:p>
            <a:pPr marL="285750" indent="-285750" algn="just">
              <a:buFont typeface="Arial" panose="020B0604020202020204" pitchFamily="34" charset="0"/>
              <a:buChar char="•"/>
            </a:pPr>
            <a:r>
              <a:rPr lang="en-US" dirty="0"/>
              <a:t>Making sure the wireless network is secured using WPA or WEP encryption</a:t>
            </a:r>
          </a:p>
          <a:p>
            <a:pPr marL="285750" indent="-285750" algn="just">
              <a:buFont typeface="Arial" panose="020B0604020202020204" pitchFamily="34" charset="0"/>
              <a:buChar char="•"/>
            </a:pPr>
            <a:r>
              <a:rPr lang="en-US" dirty="0"/>
              <a:t>Regularly updating all software and devices with the latest security patches</a:t>
            </a:r>
          </a:p>
          <a:p>
            <a:pPr marL="285750" indent="-285750" algn="just">
              <a:buFont typeface="Arial" panose="020B0604020202020204" pitchFamily="34" charset="0"/>
              <a:buChar char="•"/>
            </a:pPr>
            <a:r>
              <a:rPr lang="en-US" dirty="0"/>
              <a:t>Using a VPN when connecting to public Wi-Fi networks</a:t>
            </a:r>
          </a:p>
          <a:p>
            <a:pPr marL="285750" indent="-285750" algn="just">
              <a:buFont typeface="Arial" panose="020B0604020202020204" pitchFamily="34" charset="0"/>
              <a:buChar char="•"/>
            </a:pPr>
            <a:r>
              <a:rPr lang="en-US" dirty="0"/>
              <a:t>Continuously monitoring the network for unusual activity</a:t>
            </a:r>
          </a:p>
        </p:txBody>
      </p:sp>
    </p:spTree>
    <p:extLst>
      <p:ext uri="{BB962C8B-B14F-4D97-AF65-F5344CB8AC3E}">
        <p14:creationId xmlns:p14="http://schemas.microsoft.com/office/powerpoint/2010/main" val="198919824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42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2503E5BB-6E9C-2716-BB68-0445FB4E58C5}"/>
              </a:ext>
            </a:extLst>
          </p:cNvPr>
          <p:cNvSpPr txBox="1"/>
          <p:nvPr/>
        </p:nvSpPr>
        <p:spPr>
          <a:xfrm>
            <a:off x="1614273" y="2204822"/>
            <a:ext cx="6228182" cy="1754326"/>
          </a:xfrm>
          <a:prstGeom prst="rect">
            <a:avLst/>
          </a:prstGeom>
          <a:noFill/>
        </p:spPr>
        <p:txBody>
          <a:bodyPr wrap="square">
            <a:spAutoFit/>
          </a:bodyPr>
          <a:lstStyle/>
          <a:p>
            <a:pPr marL="285750" indent="-285750">
              <a:buFont typeface="Arial" panose="020B0604020202020204" pitchFamily="34" charset="0"/>
              <a:buChar char="•"/>
            </a:pPr>
            <a:r>
              <a:rPr lang="en-US" dirty="0">
                <a:hlinkClick r:id="rId9"/>
              </a:rPr>
              <a:t>https://www.softwaretestinghelp.com/password-cracker-tools/</a:t>
            </a:r>
            <a:endParaRPr lang="en-US" dirty="0"/>
          </a:p>
          <a:p>
            <a:pPr marL="285750" indent="-285750">
              <a:buFont typeface="Arial" panose="020B0604020202020204" pitchFamily="34" charset="0"/>
              <a:buChar char="•"/>
            </a:pPr>
            <a:r>
              <a:rPr lang="en-US" dirty="0">
                <a:hlinkClick r:id="rId10"/>
              </a:rPr>
              <a:t>https://www.youtube.com/watch?v=ZIjJQ1W2ue4</a:t>
            </a:r>
            <a:endParaRPr lang="en-US" dirty="0"/>
          </a:p>
          <a:p>
            <a:pPr marL="285750" indent="-285750">
              <a:buFont typeface="Arial" panose="020B0604020202020204" pitchFamily="34" charset="0"/>
              <a:buChar char="•"/>
            </a:pPr>
            <a:r>
              <a:rPr lang="en-US" dirty="0">
                <a:hlinkClick r:id="rId11"/>
              </a:rPr>
              <a:t>https://wiki.wireshark.org/</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0006222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19116" y="2813804"/>
            <a:ext cx="85253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25646" y="2997598"/>
            <a:ext cx="27222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Any Questions?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4267358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14832</TotalTime>
  <Words>3175</Words>
  <Application>Microsoft Office PowerPoint</Application>
  <PresentationFormat>Widescreen</PresentationFormat>
  <Paragraphs>397</Paragraphs>
  <Slides>57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57</vt:i4>
      </vt:variant>
    </vt:vector>
  </HeadingPairs>
  <TitlesOfParts>
    <vt:vector size="63" baseType="lpstr">
      <vt:lpstr>Arial</vt:lpstr>
      <vt:lpstr>Calibri</vt:lpstr>
      <vt:lpstr>Calibri Light</vt:lpstr>
      <vt:lpstr>Tajawal Medium</vt:lpstr>
      <vt:lpstr>Work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408</cp:revision>
  <dcterms:created xsi:type="dcterms:W3CDTF">2021-08-03T13:03:26Z</dcterms:created>
  <dcterms:modified xsi:type="dcterms:W3CDTF">2023-03-07T19:20:31Z</dcterms:modified>
</cp:coreProperties>
</file>