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688" r:id="rId2"/>
  </p:sldMasterIdLst>
  <p:notesMasterIdLst>
    <p:notesMasterId r:id="rId36"/>
  </p:notesMasterIdLst>
  <p:sldIdLst>
    <p:sldId id="304" r:id="rId3"/>
    <p:sldId id="523" r:id="rId4"/>
    <p:sldId id="497" r:id="rId5"/>
    <p:sldId id="313" r:id="rId6"/>
    <p:sldId id="481" r:id="rId7"/>
    <p:sldId id="502" r:id="rId8"/>
    <p:sldId id="516" r:id="rId9"/>
    <p:sldId id="484" r:id="rId10"/>
    <p:sldId id="482" r:id="rId11"/>
    <p:sldId id="517" r:id="rId12"/>
    <p:sldId id="518" r:id="rId13"/>
    <p:sldId id="297" r:id="rId14"/>
    <p:sldId id="524" r:id="rId15"/>
    <p:sldId id="298" r:id="rId16"/>
    <p:sldId id="485" r:id="rId17"/>
    <p:sldId id="494" r:id="rId18"/>
    <p:sldId id="519" r:id="rId19"/>
    <p:sldId id="520" r:id="rId20"/>
    <p:sldId id="521" r:id="rId21"/>
    <p:sldId id="492" r:id="rId22"/>
    <p:sldId id="522" r:id="rId23"/>
    <p:sldId id="525" r:id="rId24"/>
    <p:sldId id="526" r:id="rId25"/>
    <p:sldId id="527" r:id="rId26"/>
    <p:sldId id="529" r:id="rId27"/>
    <p:sldId id="528" r:id="rId28"/>
    <p:sldId id="530" r:id="rId29"/>
    <p:sldId id="531" r:id="rId30"/>
    <p:sldId id="306" r:id="rId31"/>
    <p:sldId id="504" r:id="rId32"/>
    <p:sldId id="483" r:id="rId33"/>
    <p:sldId id="505" r:id="rId34"/>
    <p:sldId id="4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a:srgbClr val="66FF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59"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7675B4-FCD2-4BED-A94F-4417E889FF49}" type="datetimeFigureOut">
              <a:rPr lang="en-US" smtClean="0"/>
              <a:t>9/19/23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4AD3C-F3BD-4FD4-AAB2-E2030472CFD8}" type="slidenum">
              <a:rPr lang="en-US" smtClean="0"/>
              <a:t>‹#›</a:t>
            </a:fld>
            <a:endParaRPr lang="en-US"/>
          </a:p>
        </p:txBody>
      </p:sp>
    </p:spTree>
    <p:extLst>
      <p:ext uri="{BB962C8B-B14F-4D97-AF65-F5344CB8AC3E}">
        <p14:creationId xmlns:p14="http://schemas.microsoft.com/office/powerpoint/2010/main" val="622303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37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72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Development history of neural networks (milestones of deep learning):</a:t>
            </a:r>
          </a:p>
          <a:p>
            <a:pPr>
              <a:lnSpc>
                <a:spcPct val="100000"/>
              </a:lnSpc>
            </a:pPr>
            <a:r>
              <a:rPr lang="en-US" dirty="0"/>
              <a:t>Budding neural network (1958–1969)</a:t>
            </a:r>
          </a:p>
          <a:p>
            <a:pPr lvl="1">
              <a:lnSpc>
                <a:spcPct val="100000"/>
              </a:lnSpc>
            </a:pPr>
            <a:r>
              <a:rPr lang="en-US" dirty="0"/>
              <a:t>In 1958, Frank Rosenblatt invented the perceptron algorithm.</a:t>
            </a:r>
          </a:p>
          <a:p>
            <a:pPr lvl="1">
              <a:lnSpc>
                <a:spcPct val="100000"/>
              </a:lnSpc>
            </a:pPr>
            <a:r>
              <a:rPr lang="en-US" dirty="0"/>
              <a:t>In 1969, Marvin </a:t>
            </a:r>
            <a:r>
              <a:rPr lang="en-US" dirty="0" err="1"/>
              <a:t>Minsky</a:t>
            </a:r>
            <a:r>
              <a:rPr lang="en-US" dirty="0"/>
              <a:t>, pioneer of artificial intelligence in the US, questioned that the perceptron could handle only linear classification problems and failed to classify even the simplest XOR problems. The research on the perceptron was doomed to failure.</a:t>
            </a:r>
          </a:p>
          <a:p>
            <a:pPr>
              <a:lnSpc>
                <a:spcPct val="100000"/>
              </a:lnSpc>
            </a:pPr>
            <a:r>
              <a:rPr lang="en-US" dirty="0"/>
              <a:t>Developing neural network (1986–1998)</a:t>
            </a:r>
          </a:p>
          <a:p>
            <a:pPr lvl="1">
              <a:lnSpc>
                <a:spcPct val="100000"/>
              </a:lnSpc>
            </a:pPr>
            <a:r>
              <a:rPr lang="en-US" dirty="0"/>
              <a:t>The second-generation neural network: In 1986, G. E. Hinton, a deep learning expert, developed a BP algorithm suitable for multilayer perceptron (MLP) and used Sigmoid for non-linear mapping, which solved the problem of non-linear classification and learning.</a:t>
            </a:r>
          </a:p>
          <a:p>
            <a:pPr lvl="1">
              <a:lnSpc>
                <a:spcPct val="100000"/>
              </a:lnSpc>
            </a:pPr>
            <a:r>
              <a:rPr lang="en-US" dirty="0"/>
              <a:t>Universal approximation theorem: In 1989, Robert Hecht-Nielsen proved that a continuous function f in any closed interval could be approximated by a BP network containing a hidden layer.</a:t>
            </a:r>
          </a:p>
          <a:p>
            <a:pPr>
              <a:lnSpc>
                <a:spcPct val="100000"/>
              </a:lnSpc>
            </a:pPr>
            <a:r>
              <a:rPr lang="en-US" dirty="0"/>
              <a:t>Emerging neural network (since 2006)</a:t>
            </a:r>
          </a:p>
          <a:p>
            <a:pPr lvl="1">
              <a:lnSpc>
                <a:spcPct val="100000"/>
              </a:lnSpc>
            </a:pPr>
            <a:r>
              <a:rPr lang="en-US" dirty="0"/>
              <a:t>Year 2006 is the first year of deep learning. In 2006, Hinton proposed a solution to the vanishing gradient problem in the deep neural network training: weight initialization for unsupervised </a:t>
            </a:r>
            <a:r>
              <a:rPr lang="en-US" dirty="0" err="1"/>
              <a:t>pre-training+weight</a:t>
            </a:r>
            <a:r>
              <a:rPr lang="en-US" dirty="0"/>
              <a:t> adjustment for supervised training.</a:t>
            </a:r>
          </a:p>
          <a:p>
            <a:pPr lvl="1">
              <a:lnSpc>
                <a:spcPct val="100000"/>
              </a:lnSpc>
            </a:pPr>
            <a:r>
              <a:rPr lang="en-US" dirty="0"/>
              <a:t>In 2012, CNN neural network of Hinton's team overwhelmed other methods and won the first prize in the top image recognition competition </a:t>
            </a:r>
            <a:r>
              <a:rPr lang="en-US" dirty="0" err="1"/>
              <a:t>ImageNet</a:t>
            </a:r>
            <a:r>
              <a:rPr lang="en-US" dirty="0"/>
              <a:t>, setting off an upsurge of deep learning.</a:t>
            </a:r>
          </a:p>
          <a:p>
            <a:pPr lvl="1">
              <a:lnSpc>
                <a:spcPct val="100000"/>
              </a:lnSpc>
            </a:pPr>
            <a:r>
              <a:rPr lang="en-US" dirty="0"/>
              <a:t>In 2016, the deep learning AI program </a:t>
            </a:r>
            <a:r>
              <a:rPr lang="en-US" dirty="0" err="1"/>
              <a:t>AlphaGo</a:t>
            </a:r>
            <a:r>
              <a:rPr lang="en-US" dirty="0"/>
              <a:t> developed by Google beat the Go world champion Lee </a:t>
            </a:r>
            <a:r>
              <a:rPr lang="en-US" dirty="0" err="1"/>
              <a:t>Sedol</a:t>
            </a:r>
            <a:r>
              <a:rPr lang="en-US" dirty="0"/>
              <a:t> who is a player of 9 </a:t>
            </a:r>
            <a:r>
              <a:rPr lang="en-US" dirty="0" err="1"/>
              <a:t>dan</a:t>
            </a:r>
            <a:r>
              <a:rPr lang="en-US" dirty="0"/>
              <a:t> rank, further promoting the popularity of deep learning.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74645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61024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56717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65669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77522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39626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76586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04851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041751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644886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91441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17156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94110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9/19/23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539728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9/19/23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86034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9/19/23</a:t>
            </a:fld>
            <a:endParaRPr lang="en-US" dirty="0"/>
          </a:p>
        </p:txBody>
      </p:sp>
    </p:spTree>
    <p:extLst>
      <p:ext uri="{BB962C8B-B14F-4D97-AF65-F5344CB8AC3E}">
        <p14:creationId xmlns:p14="http://schemas.microsoft.com/office/powerpoint/2010/main" val="3084918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9/19/23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94452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9/19/23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11975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9/19/23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50465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9/19/23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97616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9/19/23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66079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9/19/23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53141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9/19/23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73187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9/19/23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448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9150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909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9265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6392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50744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34245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2030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99828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1178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1062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42923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248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51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7396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5610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933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2505977756"/>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731838" y="1052514"/>
            <a:ext cx="1072832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391188325"/>
      </p:ext>
    </p:extLst>
  </p:cSld>
  <p:clrMapOvr>
    <a:masterClrMapping/>
  </p:clrMapOvr>
  <p:extLst>
    <p:ext uri="{DCECCB84-F9BA-43D5-87BE-67443E8EF086}">
      <p15:sldGuideLst xmlns:p15="http://schemas.microsoft.com/office/powerpoint/2012/main">
        <p15:guide id="0" orient="horz" pos="663">
          <p15:clr>
            <a:srgbClr val="FBAE40"/>
          </p15:clr>
        </p15:guide>
        <p15:guide id="1" orient="horz" pos="59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9/19/23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577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75" r:id="rId5"/>
    <p:sldLayoutId id="2147483680" r:id="rId6"/>
    <p:sldLayoutId id="2147483676" r:id="rId7"/>
    <p:sldLayoutId id="2147483677" r:id="rId8"/>
    <p:sldLayoutId id="2147483678" r:id="rId9"/>
    <p:sldLayoutId id="2147483679" r:id="rId10"/>
    <p:sldLayoutId id="2147483681"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742533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9.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9.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6.xml"/><Relationship Id="rId6" Type="http://schemas.openxmlformats.org/officeDocument/2006/relationships/image" Target="../media/image24.jpg"/><Relationship Id="rId5" Type="http://schemas.openxmlformats.org/officeDocument/2006/relationships/image" Target="../media/image6.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7279"/>
            <a:ext cx="28264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Sequence Models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98422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Times New Roman" panose="02020603050405020304" pitchFamily="18" charset="0"/>
                <a:cs typeface="Times New Roman" panose="02020603050405020304" pitchFamily="18" charset="0"/>
              </a:rPr>
              <a:t>Content:</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47339"/>
            <a:ext cx="8417320"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Sequential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Times New Roman" panose="02020603050405020304" pitchFamily="18" charset="0"/>
                <a:cs typeface="Times New Roman" panose="02020603050405020304" pitchFamily="18" charset="0"/>
              </a:rPr>
              <a:t>- Sequential Models </a:t>
            </a:r>
          </a:p>
          <a:p>
            <a:pPr lvl="1">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RNN</a:t>
            </a:r>
          </a:p>
          <a:p>
            <a:pPr lvl="1">
              <a:defRPr/>
            </a:pPr>
            <a:r>
              <a:rPr lang="en-US" sz="2400" dirty="0">
                <a:solidFill>
                  <a:prstClr val="white"/>
                </a:solidFill>
                <a:latin typeface="Times New Roman" panose="02020603050405020304" pitchFamily="18" charset="0"/>
                <a:cs typeface="Times New Roman" panose="02020603050405020304" pitchFamily="18" charset="0"/>
              </a:rPr>
              <a:t>LSTM </a:t>
            </a:r>
          </a:p>
          <a:p>
            <a:pPr lvl="1">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HMM</a:t>
            </a:r>
          </a:p>
          <a:p>
            <a:pPr>
              <a:defRPr/>
            </a:pPr>
            <a:r>
              <a:rPr lang="en-US" sz="2400" dirty="0">
                <a:solidFill>
                  <a:prstClr val="white"/>
                </a:solidFill>
                <a:latin typeface="Times New Roman" panose="02020603050405020304" pitchFamily="18" charset="0"/>
                <a:cs typeface="Times New Roman" panose="02020603050405020304" pitchFamily="18" charset="0"/>
              </a:rPr>
              <a:t>-Transformers</a:t>
            </a: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74718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a:bodyPr>
          <a:lstStyle/>
          <a:p>
            <a:pPr algn="ctr"/>
            <a:r>
              <a:rPr lang="en-US" sz="4800" dirty="0">
                <a:solidFill>
                  <a:schemeClr val="tx1">
                    <a:lumMod val="75000"/>
                    <a:lumOff val="25000"/>
                  </a:schemeClr>
                </a:solidFill>
              </a:rPr>
              <a:t>Sequential Data </a:t>
            </a:r>
          </a:p>
        </p:txBody>
      </p:sp>
    </p:spTree>
    <p:extLst>
      <p:ext uri="{BB962C8B-B14F-4D97-AF65-F5344CB8AC3E}">
        <p14:creationId xmlns:p14="http://schemas.microsoft.com/office/powerpoint/2010/main" val="3876832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Sequential Data</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092642"/>
            <a:ext cx="8417320"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Sequential data refers to a type of data where the order or sequence of elements is important and carries meaningful information. In sequential data, each data point is dependent on the preceding ones, and the arrangement of these data points over time or position matters</a:t>
            </a: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rPr>
              <a:t>Characteristics of Sequential Data:</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477078" y="1207743"/>
            <a:ext cx="11078817"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a:t>Order Matters: The arrangement of data points in a sequence is significant. Changing the order can alter the meaning or interpretation of the data.</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Temporal or Spatial Dependence: Sequential data often exhibits a temporal or spatial dependency, meaning that each data point is influenced by previous ones in a systematic way.</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Variable Length: Sequential data can have variable lengths. The number of data points in a sequence is not fixed and can vary from one sequence to another.</a:t>
            </a:r>
          </a:p>
        </p:txBody>
      </p:sp>
      <p:pic>
        <p:nvPicPr>
          <p:cNvPr id="8" name="Picture 7">
            <a:extLst>
              <a:ext uri="{FF2B5EF4-FFF2-40B4-BE49-F238E27FC236}">
                <a16:creationId xmlns:a16="http://schemas.microsoft.com/office/drawing/2014/main" id="{9498838F-4C8E-4E88-385D-8F43172E319B}"/>
              </a:ext>
            </a:extLst>
          </p:cNvPr>
          <p:cNvPicPr>
            <a:picLocks noChangeAspect="1"/>
          </p:cNvPicPr>
          <p:nvPr/>
        </p:nvPicPr>
        <p:blipFill>
          <a:blip r:embed="rId3"/>
          <a:stretch>
            <a:fillRect/>
          </a:stretch>
        </p:blipFill>
        <p:spPr>
          <a:xfrm>
            <a:off x="3082860" y="3762288"/>
            <a:ext cx="6092537" cy="2514705"/>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950771"/>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latin typeface="Calibri" panose="020F0502020204030204" pitchFamily="34" charset="0"/>
                <a:cs typeface="Arial" panose="020B0604020202020204" pitchFamily="34" charset="0"/>
              </a:rPr>
              <a:t>Examples of Sequential Data:</a:t>
            </a:r>
            <a:endParaRPr lang="en-US" sz="2800" b="1" dirty="0">
              <a:solidFill>
                <a:srgbClr val="00B0F0"/>
              </a:solidFill>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11" name="TextBox 10">
            <a:extLst>
              <a:ext uri="{FF2B5EF4-FFF2-40B4-BE49-F238E27FC236}">
                <a16:creationId xmlns:a16="http://schemas.microsoft.com/office/drawing/2014/main" id="{16CFAA22-9B84-9E4B-C126-607FE5604C10}"/>
              </a:ext>
            </a:extLst>
          </p:cNvPr>
          <p:cNvSpPr txBox="1"/>
          <p:nvPr/>
        </p:nvSpPr>
        <p:spPr>
          <a:xfrm>
            <a:off x="132522" y="1264785"/>
            <a:ext cx="11926955" cy="5170646"/>
          </a:xfrm>
          <a:prstGeom prst="rect">
            <a:avLst/>
          </a:prstGeom>
          <a:noFill/>
        </p:spPr>
        <p:txBody>
          <a:bodyPr wrap="square" rtlCol="0">
            <a:spAutoFit/>
          </a:bodyPr>
          <a:lstStyle/>
          <a:p>
            <a:pPr algn="l">
              <a:buFont typeface="+mj-lt"/>
              <a:buAutoNum type="arabicPeriod"/>
            </a:pPr>
            <a:r>
              <a:rPr lang="en-US" sz="2400" b="1" i="0" dirty="0">
                <a:effectLst/>
                <a:latin typeface="Söhne"/>
              </a:rPr>
              <a:t>Time Series Data:</a:t>
            </a:r>
            <a:r>
              <a:rPr lang="en-US" sz="2400" b="0" i="0" dirty="0">
                <a:effectLst/>
                <a:latin typeface="Söhne"/>
              </a:rPr>
              <a:t> Time series data is perhaps the most common example of sequential data. It represents data points collected or recorded at successive points in time. Examples include:</a:t>
            </a:r>
          </a:p>
          <a:p>
            <a:pPr marL="742950" lvl="1" indent="-285750" algn="l">
              <a:buFont typeface="+mj-lt"/>
              <a:buAutoNum type="arabicPeriod"/>
            </a:pPr>
            <a:r>
              <a:rPr lang="en-US" sz="2400" b="0" i="0" dirty="0">
                <a:effectLst/>
                <a:latin typeface="Söhne"/>
              </a:rPr>
              <a:t>Financial Transactions: Transaction data, such as purchases and payments, form sequential records over time for financial analysis.</a:t>
            </a:r>
          </a:p>
          <a:p>
            <a:pPr marL="742950" lvl="1" indent="-285750" algn="l">
              <a:buFont typeface="+mj-lt"/>
              <a:buAutoNum type="arabicPeriod"/>
            </a:pPr>
            <a:r>
              <a:rPr lang="en-US" sz="2400" b="0" i="0" dirty="0">
                <a:effectLst/>
                <a:latin typeface="Söhne"/>
              </a:rPr>
              <a:t>Temperature measurements recorded hourly.</a:t>
            </a:r>
          </a:p>
          <a:p>
            <a:pPr marL="742950" lvl="1" indent="-285750" algn="l">
              <a:buFont typeface="+mj-lt"/>
              <a:buAutoNum type="arabicPeriod"/>
            </a:pPr>
            <a:r>
              <a:rPr lang="en-US" sz="2400" b="0" i="0" dirty="0">
                <a:effectLst/>
                <a:latin typeface="Söhne"/>
              </a:rPr>
              <a:t>Daily website traffic data.</a:t>
            </a:r>
          </a:p>
          <a:p>
            <a:pPr lvl="1" algn="l"/>
            <a:endParaRPr lang="en-US" sz="2400" b="0" i="0" dirty="0">
              <a:effectLst/>
              <a:latin typeface="Söhne"/>
            </a:endParaRPr>
          </a:p>
          <a:p>
            <a:pPr>
              <a:buFont typeface="+mj-lt"/>
              <a:buAutoNum type="arabicPeriod"/>
            </a:pPr>
            <a:r>
              <a:rPr lang="en-US" sz="2400" b="1" i="0" dirty="0">
                <a:effectLst/>
                <a:latin typeface="Söhne"/>
              </a:rPr>
              <a:t>Text Data:</a:t>
            </a:r>
            <a:r>
              <a:rPr lang="en-US" sz="2400" b="0" i="0" dirty="0">
                <a:effectLst/>
                <a:latin typeface="Söhne"/>
              </a:rPr>
              <a:t> Text data is sequential in nature because the order of words and characters matters for the meaning of the text. Examples include:</a:t>
            </a:r>
          </a:p>
          <a:p>
            <a:pPr marL="742950" lvl="1" indent="-285750" algn="l">
              <a:buFont typeface="+mj-lt"/>
              <a:buAutoNum type="arabicPeriod"/>
            </a:pPr>
            <a:r>
              <a:rPr lang="en-US" sz="2400" b="0" i="0" dirty="0">
                <a:effectLst/>
                <a:latin typeface="Söhne"/>
              </a:rPr>
              <a:t>Sentences and paragraphs in natural language text.</a:t>
            </a:r>
          </a:p>
          <a:p>
            <a:pPr marL="742950" lvl="1" indent="-285750" algn="l">
              <a:buFont typeface="+mj-lt"/>
              <a:buAutoNum type="arabicPeriod"/>
            </a:pPr>
            <a:r>
              <a:rPr lang="en-US" sz="2400" b="0" i="0" dirty="0">
                <a:effectLst/>
                <a:latin typeface="Söhne"/>
              </a:rPr>
              <a:t>Genomic Data: Genomic sequences, such as DNA and RNA, are composed of sequences of nucleotides, and the order of these nucleotides is crucial for genetic information.</a:t>
            </a:r>
          </a:p>
          <a:p>
            <a:pPr marL="742950" lvl="1" indent="-285750" algn="l">
              <a:buFont typeface="+mj-lt"/>
              <a:buAutoNum type="arabicPeriod"/>
            </a:pPr>
            <a:r>
              <a:rPr lang="en-US" sz="2400" b="0" i="0" dirty="0">
                <a:effectLst/>
                <a:latin typeface="Söhne"/>
              </a:rPr>
              <a:t>Code sequences in programming.</a:t>
            </a:r>
          </a:p>
          <a:p>
            <a:pPr marL="742950" lvl="1" indent="-285750" algn="l">
              <a:buFont typeface="+mj-lt"/>
              <a:buAutoNum type="arabicPeriod"/>
            </a:pPr>
            <a:endParaRPr lang="en-US" b="0" i="0" dirty="0">
              <a:effectLst/>
              <a:latin typeface="Söhne"/>
            </a:endParaRPr>
          </a:p>
        </p:txBody>
      </p:sp>
    </p:spTree>
    <p:extLst>
      <p:ext uri="{BB962C8B-B14F-4D97-AF65-F5344CB8AC3E}">
        <p14:creationId xmlns:p14="http://schemas.microsoft.com/office/powerpoint/2010/main" val="2914102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916446"/>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latin typeface="Calibri" panose="020F0502020204030204" pitchFamily="34" charset="0"/>
                <a:cs typeface="Arial" panose="020B0604020202020204" pitchFamily="34" charset="0"/>
              </a:rPr>
              <a:t>Examples of Sequential Data:</a:t>
            </a:r>
            <a:endParaRPr lang="en-US" sz="2800" b="1" dirty="0">
              <a:solidFill>
                <a:srgbClr val="00B0F0"/>
              </a:solidFill>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11" name="TextBox 10">
            <a:extLst>
              <a:ext uri="{FF2B5EF4-FFF2-40B4-BE49-F238E27FC236}">
                <a16:creationId xmlns:a16="http://schemas.microsoft.com/office/drawing/2014/main" id="{16CFAA22-9B84-9E4B-C126-607FE5604C10}"/>
              </a:ext>
            </a:extLst>
          </p:cNvPr>
          <p:cNvSpPr txBox="1"/>
          <p:nvPr/>
        </p:nvSpPr>
        <p:spPr>
          <a:xfrm>
            <a:off x="132522" y="916446"/>
            <a:ext cx="11628783" cy="6001643"/>
          </a:xfrm>
          <a:prstGeom prst="rect">
            <a:avLst/>
          </a:prstGeom>
          <a:noFill/>
        </p:spPr>
        <p:txBody>
          <a:bodyPr wrap="square" rtlCol="0">
            <a:spAutoFit/>
          </a:bodyPr>
          <a:lstStyle/>
          <a:p>
            <a:pPr algn="l"/>
            <a:r>
              <a:rPr lang="en-US" sz="2400" b="1" i="0" dirty="0">
                <a:effectLst/>
                <a:latin typeface="Söhne"/>
              </a:rPr>
              <a:t>3.Music:</a:t>
            </a:r>
            <a:r>
              <a:rPr lang="en-US" sz="2400" b="0" i="0" dirty="0">
                <a:effectLst/>
                <a:latin typeface="Söhne"/>
              </a:rPr>
              <a:t> Musical notes and compositions are sequential data. The order of notes and their timing define the melody and rhythm.</a:t>
            </a:r>
          </a:p>
          <a:p>
            <a:pPr algn="l"/>
            <a:endParaRPr lang="en-US" sz="2400" b="0" i="0" dirty="0">
              <a:effectLst/>
              <a:latin typeface="Söhne"/>
            </a:endParaRPr>
          </a:p>
          <a:p>
            <a:pPr algn="l"/>
            <a:r>
              <a:rPr lang="en-US" sz="2400" b="1" i="0" dirty="0">
                <a:effectLst/>
                <a:latin typeface="Söhne"/>
              </a:rPr>
              <a:t>4.Clickstream Data:</a:t>
            </a:r>
            <a:r>
              <a:rPr lang="en-US" sz="2400" b="0" i="0" dirty="0">
                <a:effectLst/>
                <a:latin typeface="Söhne"/>
              </a:rPr>
              <a:t> Clickstream data from websites or applications records the sequence of user interactions, such as clicks, page views, and timestamps.</a:t>
            </a:r>
          </a:p>
          <a:p>
            <a:pPr algn="l"/>
            <a:endParaRPr lang="en-US" sz="2400" b="0" i="0" dirty="0">
              <a:effectLst/>
              <a:latin typeface="Söhne"/>
            </a:endParaRPr>
          </a:p>
          <a:p>
            <a:pPr algn="l"/>
            <a:r>
              <a:rPr lang="en-US" sz="2400" b="1" i="0" dirty="0">
                <a:effectLst/>
                <a:latin typeface="Söhne"/>
              </a:rPr>
              <a:t>5.Speech Data:</a:t>
            </a:r>
            <a:r>
              <a:rPr lang="en-US" sz="2400" b="0" i="0" dirty="0">
                <a:effectLst/>
                <a:latin typeface="Söhne"/>
              </a:rPr>
              <a:t> Speech data consists of sequences of sound waves, and the order of these waves conveys information in the form of spoken words and sentences.</a:t>
            </a:r>
          </a:p>
          <a:p>
            <a:pPr algn="l"/>
            <a:endParaRPr lang="en-US" sz="2400" b="0" i="0" dirty="0">
              <a:effectLst/>
              <a:latin typeface="Söhne"/>
            </a:endParaRPr>
          </a:p>
          <a:p>
            <a:pPr algn="l"/>
            <a:r>
              <a:rPr lang="en-US" sz="2400" b="1" i="0" dirty="0">
                <a:effectLst/>
                <a:latin typeface="Söhne"/>
              </a:rPr>
              <a:t>6.Video Data:</a:t>
            </a:r>
            <a:r>
              <a:rPr lang="en-US" sz="2400" b="0" i="0" dirty="0">
                <a:effectLst/>
                <a:latin typeface="Söhne"/>
              </a:rPr>
              <a:t> Video data is composed of sequential frames, where each frame represents a snapshot of the scene at a specific moment in time. The order of frames forms the video sequence.</a:t>
            </a:r>
          </a:p>
          <a:p>
            <a:pPr algn="l"/>
            <a:endParaRPr lang="en-US" sz="2400" b="0" i="0" dirty="0">
              <a:effectLst/>
              <a:latin typeface="Söhne"/>
            </a:endParaRPr>
          </a:p>
          <a:p>
            <a:pPr algn="l"/>
            <a:r>
              <a:rPr lang="en-US" sz="2400" b="1" i="0" dirty="0">
                <a:effectLst/>
                <a:latin typeface="Söhne"/>
              </a:rPr>
              <a:t>7.Sensor Data:</a:t>
            </a:r>
            <a:r>
              <a:rPr lang="en-US" sz="2400" b="0" i="0" dirty="0">
                <a:effectLst/>
                <a:latin typeface="Söhne"/>
              </a:rPr>
              <a:t> Sensor data collected from various sensors (e.g., IoT devices, accelerometers, gyroscopes) often represents sequential measurements taken over time.</a:t>
            </a:r>
          </a:p>
          <a:p>
            <a:pPr algn="l">
              <a:buFont typeface="+mj-lt"/>
              <a:buAutoNum type="arabicPeriod"/>
            </a:pPr>
            <a:endParaRPr lang="en-US" sz="2400" b="0" i="0" dirty="0">
              <a:effectLst/>
              <a:latin typeface="Söhne"/>
            </a:endParaRPr>
          </a:p>
        </p:txBody>
      </p:sp>
    </p:spTree>
    <p:extLst>
      <p:ext uri="{BB962C8B-B14F-4D97-AF65-F5344CB8AC3E}">
        <p14:creationId xmlns:p14="http://schemas.microsoft.com/office/powerpoint/2010/main" val="2212985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665629" y="319629"/>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64977" y="3116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15181" y="0"/>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767386" y="643812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标题 2">
            <a:extLst>
              <a:ext uri="{FF2B5EF4-FFF2-40B4-BE49-F238E27FC236}">
                <a16:creationId xmlns:a16="http://schemas.microsoft.com/office/drawing/2014/main" id="{729EB62A-A45B-F227-8708-FCCEC45310D8}"/>
              </a:ext>
            </a:extLst>
          </p:cNvPr>
          <p:cNvSpPr txBox="1">
            <a:spLocks/>
          </p:cNvSpPr>
          <p:nvPr/>
        </p:nvSpPr>
        <p:spPr>
          <a:xfrm>
            <a:off x="1860868" y="447175"/>
            <a:ext cx="8385175" cy="1200730"/>
          </a:xfrm>
          <a:prstGeom prst="rect">
            <a:avLst/>
          </a:prstGeom>
        </p:spPr>
        <p:txBody>
          <a:bodyPr wrap="square">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33CCFF"/>
                </a:solidFill>
                <a:latin typeface="Huawei Sans" panose="020C0503030203020204" pitchFamily="34" charset="0"/>
                <a:ea typeface="+mn-ea"/>
                <a:cs typeface="+mn-ea"/>
                <a:sym typeface="+mn-lt"/>
              </a:rPr>
              <a:t>Why is sequential data an issue for</a:t>
            </a:r>
            <a:endParaRPr lang="ar-EG" sz="3600" b="1" dirty="0">
              <a:solidFill>
                <a:srgbClr val="33CCFF"/>
              </a:solidFill>
              <a:latin typeface="Huawei Sans" panose="020C0503030203020204" pitchFamily="34" charset="0"/>
              <a:ea typeface="+mn-ea"/>
              <a:cs typeface="+mn-ea"/>
              <a:sym typeface="+mn-lt"/>
            </a:endParaRPr>
          </a:p>
          <a:p>
            <a:r>
              <a:rPr lang="en-US" sz="3600" b="1" dirty="0">
                <a:solidFill>
                  <a:srgbClr val="33CCFF"/>
                </a:solidFill>
                <a:latin typeface="Huawei Sans" panose="020C0503030203020204" pitchFamily="34" charset="0"/>
                <a:ea typeface="+mn-ea"/>
                <a:cs typeface="+mn-ea"/>
                <a:sym typeface="+mn-lt"/>
              </a:rPr>
              <a:t> the traditional neural network?</a:t>
            </a:r>
          </a:p>
        </p:txBody>
      </p:sp>
      <p:sp>
        <p:nvSpPr>
          <p:cNvPr id="19" name="TextBox 18">
            <a:extLst>
              <a:ext uri="{FF2B5EF4-FFF2-40B4-BE49-F238E27FC236}">
                <a16:creationId xmlns:a16="http://schemas.microsoft.com/office/drawing/2014/main" id="{A2F72FE2-A76E-3695-611F-96A39077DBFA}"/>
              </a:ext>
            </a:extLst>
          </p:cNvPr>
          <p:cNvSpPr txBox="1"/>
          <p:nvPr/>
        </p:nvSpPr>
        <p:spPr>
          <a:xfrm>
            <a:off x="474044" y="1706989"/>
            <a:ext cx="11717956" cy="4524315"/>
          </a:xfrm>
          <a:prstGeom prst="rect">
            <a:avLst/>
          </a:prstGeom>
          <a:noFill/>
        </p:spPr>
        <p:txBody>
          <a:bodyPr wrap="square">
            <a:spAutoFit/>
          </a:bodyPr>
          <a:lstStyle/>
          <a:p>
            <a:pPr algn="l">
              <a:buFont typeface="+mj-lt"/>
              <a:buAutoNum type="arabicPeriod"/>
            </a:pPr>
            <a:r>
              <a:rPr lang="en-US" sz="2400" b="1" i="0" dirty="0">
                <a:solidFill>
                  <a:schemeClr val="bg1"/>
                </a:solidFill>
                <a:effectLst/>
                <a:latin typeface="Söhne"/>
              </a:rPr>
              <a:t>Fixed Input Size:</a:t>
            </a:r>
            <a:r>
              <a:rPr lang="en-US" sz="2400" b="0" i="0" dirty="0">
                <a:solidFill>
                  <a:schemeClr val="bg1"/>
                </a:solidFill>
                <a:effectLst/>
                <a:latin typeface="Söhne"/>
              </a:rPr>
              <a:t> FNNs have a fixed input size, meaning they expect input data to have a predetermined and constant dimensionality. Sequential data, however, often has varying lengths, and it's challenging to adapt FNNs to handle sequences of different lengths.</a:t>
            </a:r>
            <a:endParaRPr lang="ar-EG" sz="2400" b="0" i="0" dirty="0">
              <a:solidFill>
                <a:schemeClr val="bg1"/>
              </a:solidFill>
              <a:effectLst/>
              <a:latin typeface="Söhne"/>
            </a:endParaRPr>
          </a:p>
          <a:p>
            <a:pPr algn="l">
              <a:buFont typeface="+mj-lt"/>
              <a:buAutoNum type="arabicPeriod"/>
            </a:pPr>
            <a:endParaRPr lang="en-US" sz="2400" b="0" i="0" dirty="0">
              <a:solidFill>
                <a:schemeClr val="bg1"/>
              </a:solidFill>
              <a:effectLst/>
              <a:latin typeface="Söhne"/>
            </a:endParaRPr>
          </a:p>
          <a:p>
            <a:pPr algn="l">
              <a:buFont typeface="+mj-lt"/>
              <a:buAutoNum type="arabicPeriod"/>
            </a:pPr>
            <a:r>
              <a:rPr lang="en-US" sz="2400" b="1" i="0" dirty="0">
                <a:solidFill>
                  <a:schemeClr val="bg1"/>
                </a:solidFill>
                <a:effectLst/>
                <a:latin typeface="Söhne"/>
              </a:rPr>
              <a:t>Lack of Memory:</a:t>
            </a:r>
            <a:r>
              <a:rPr lang="en-US" sz="2400" b="0" i="0" dirty="0">
                <a:solidFill>
                  <a:schemeClr val="bg1"/>
                </a:solidFill>
                <a:effectLst/>
                <a:latin typeface="Söhne"/>
              </a:rPr>
              <a:t> FNNs lack the ability to retain information about previous inputs or states. They treat each input independently and do not consider the order or context of the data points. This is a significant limitation for tasks that involve sequences where past information is essential for understanding the current state.</a:t>
            </a:r>
            <a:endParaRPr lang="ar-EG" sz="2400" b="0" i="0" dirty="0">
              <a:solidFill>
                <a:schemeClr val="bg1"/>
              </a:solidFill>
              <a:effectLst/>
              <a:latin typeface="Söhne"/>
            </a:endParaRPr>
          </a:p>
          <a:p>
            <a:pPr algn="l">
              <a:buFont typeface="+mj-lt"/>
              <a:buAutoNum type="arabicPeriod"/>
            </a:pPr>
            <a:endParaRPr lang="en-US" sz="2400" b="0" i="0" dirty="0">
              <a:solidFill>
                <a:schemeClr val="bg1"/>
              </a:solidFill>
              <a:effectLst/>
              <a:latin typeface="Söhne"/>
            </a:endParaRPr>
          </a:p>
          <a:p>
            <a:pPr algn="l">
              <a:buFont typeface="+mj-lt"/>
              <a:buAutoNum type="arabicPeriod"/>
            </a:pPr>
            <a:r>
              <a:rPr lang="en-US" sz="2400" b="1" i="0" dirty="0">
                <a:solidFill>
                  <a:schemeClr val="bg1"/>
                </a:solidFill>
                <a:effectLst/>
                <a:latin typeface="Söhne"/>
              </a:rPr>
              <a:t>Inability to Capture Temporal Dependencies:</a:t>
            </a:r>
            <a:r>
              <a:rPr lang="en-US" sz="2400" b="0" i="0" dirty="0">
                <a:solidFill>
                  <a:schemeClr val="bg1"/>
                </a:solidFill>
                <a:effectLst/>
                <a:latin typeface="Söhne"/>
              </a:rPr>
              <a:t> In many sequential data problems, there are temporal dependencies where the current data point depends on previous ones. FNNs, with their fixed architecture, cannot capture these dependencies effectively.</a:t>
            </a:r>
          </a:p>
        </p:txBody>
      </p:sp>
    </p:spTree>
    <p:extLst>
      <p:ext uri="{BB962C8B-B14F-4D97-AF65-F5344CB8AC3E}">
        <p14:creationId xmlns:p14="http://schemas.microsoft.com/office/powerpoint/2010/main" val="43539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0417" y="1394481"/>
            <a:ext cx="10136296"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a color is ranked (from 0 to 255) to carry its intensity.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0" y="107198"/>
            <a:ext cx="4950377" cy="673654"/>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solidFill>
                  <a:schemeClr val="bg1"/>
                </a:solidFill>
                <a:sym typeface="+mn-lt"/>
              </a:rPr>
              <a:t>Example </a:t>
            </a:r>
          </a:p>
        </p:txBody>
      </p:sp>
      <p:sp>
        <p:nvSpPr>
          <p:cNvPr id="9" name="TextBox 8">
            <a:extLst>
              <a:ext uri="{FF2B5EF4-FFF2-40B4-BE49-F238E27FC236}">
                <a16:creationId xmlns:a16="http://schemas.microsoft.com/office/drawing/2014/main" id="{9522631D-9D75-F078-1273-C937166F6424}"/>
              </a:ext>
            </a:extLst>
          </p:cNvPr>
          <p:cNvSpPr txBox="1"/>
          <p:nvPr/>
        </p:nvSpPr>
        <p:spPr>
          <a:xfrm>
            <a:off x="1464365" y="1641956"/>
            <a:ext cx="9248400" cy="2246769"/>
          </a:xfrm>
          <a:prstGeom prst="rect">
            <a:avLst/>
          </a:prstGeom>
          <a:noFill/>
        </p:spPr>
        <p:txBody>
          <a:bodyPr wrap="square" rtlCol="0">
            <a:spAutoFit/>
          </a:bodyPr>
          <a:lstStyle/>
          <a:p>
            <a:r>
              <a:rPr lang="en-US" sz="2000" b="0" i="0" dirty="0">
                <a:solidFill>
                  <a:srgbClr val="242424"/>
                </a:solidFill>
                <a:effectLst/>
                <a:latin typeface="source-serif-pro"/>
              </a:rPr>
              <a:t>Let’s consider a sequential problem to see how well suited basic neural network might be. Suppose we have a sequence of data that contains temperature and humidity value every day.</a:t>
            </a:r>
            <a:br>
              <a:rPr lang="en-US" sz="2000" dirty="0"/>
            </a:br>
            <a:r>
              <a:rPr lang="en-US" sz="2000" b="0" i="0" dirty="0">
                <a:solidFill>
                  <a:srgbClr val="242424"/>
                </a:solidFill>
                <a:effectLst/>
                <a:latin typeface="source-serif-pro"/>
              </a:rPr>
              <a:t>Our goal is to build a neural network that imports the temperature and humidity values of a given day as input and output. For instance, to predict the weather for that day is sunny or rainy. This is a straightforward task for a traditional feedforward neural network.</a:t>
            </a:r>
            <a:endParaRPr lang="en-US" sz="2000" dirty="0"/>
          </a:p>
        </p:txBody>
      </p:sp>
      <p:pic>
        <p:nvPicPr>
          <p:cNvPr id="7" name="Picture 6">
            <a:extLst>
              <a:ext uri="{FF2B5EF4-FFF2-40B4-BE49-F238E27FC236}">
                <a16:creationId xmlns:a16="http://schemas.microsoft.com/office/drawing/2014/main" id="{F74F0EAC-C238-3158-40C8-92F9A80FEA5E}"/>
              </a:ext>
            </a:extLst>
          </p:cNvPr>
          <p:cNvPicPr>
            <a:picLocks noChangeAspect="1"/>
          </p:cNvPicPr>
          <p:nvPr/>
        </p:nvPicPr>
        <p:blipFill rotWithShape="1">
          <a:blip r:embed="rId3"/>
          <a:srcRect b="27533"/>
          <a:stretch/>
        </p:blipFill>
        <p:spPr>
          <a:xfrm>
            <a:off x="4024353" y="3849124"/>
            <a:ext cx="4128423" cy="2515564"/>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1348" y="921707"/>
            <a:ext cx="10189304" cy="5498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a color is ranked (from 0 to 255) to carry its intensity.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76460" y="-15957"/>
            <a:ext cx="2028384" cy="95739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0" y="107198"/>
            <a:ext cx="4950377" cy="673654"/>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solidFill>
                  <a:schemeClr val="bg1"/>
                </a:solidFill>
                <a:sym typeface="+mn-lt"/>
              </a:rPr>
              <a:t>Example Cont. </a:t>
            </a:r>
          </a:p>
        </p:txBody>
      </p:sp>
      <p:sp>
        <p:nvSpPr>
          <p:cNvPr id="9" name="TextBox 8">
            <a:extLst>
              <a:ext uri="{FF2B5EF4-FFF2-40B4-BE49-F238E27FC236}">
                <a16:creationId xmlns:a16="http://schemas.microsoft.com/office/drawing/2014/main" id="{9522631D-9D75-F078-1273-C937166F6424}"/>
              </a:ext>
            </a:extLst>
          </p:cNvPr>
          <p:cNvSpPr txBox="1"/>
          <p:nvPr/>
        </p:nvSpPr>
        <p:spPr>
          <a:xfrm>
            <a:off x="1471800" y="1030459"/>
            <a:ext cx="9248400" cy="2554545"/>
          </a:xfrm>
          <a:prstGeom prst="rect">
            <a:avLst/>
          </a:prstGeom>
          <a:noFill/>
        </p:spPr>
        <p:txBody>
          <a:bodyPr wrap="square" rtlCol="0">
            <a:spAutoFit/>
          </a:bodyPr>
          <a:lstStyle/>
          <a:p>
            <a:pPr algn="l"/>
            <a:r>
              <a:rPr lang="en-US" sz="2000" b="0" i="0" dirty="0">
                <a:solidFill>
                  <a:srgbClr val="242424"/>
                </a:solidFill>
                <a:effectLst/>
                <a:latin typeface="source-serif-pro"/>
              </a:rPr>
              <a:t>Using our dataset, we first feed a data point into the input layer. The data then flows into the hidden layers where the weights and biases are applied. Then the output layer classifies the result from the hidden layer, which produces the output of sunny or cloudy or rainy weather.</a:t>
            </a:r>
          </a:p>
          <a:p>
            <a:pPr algn="l"/>
            <a:r>
              <a:rPr lang="en-US" sz="2000" b="0" i="0" dirty="0">
                <a:solidFill>
                  <a:srgbClr val="242424"/>
                </a:solidFill>
                <a:effectLst/>
                <a:latin typeface="source-serif-pro"/>
              </a:rPr>
              <a:t>Of course, we can repeat the steps for the second day and get the results. However, it is important to know that the model is stateless, </a:t>
            </a:r>
            <a:r>
              <a:rPr lang="en-US" sz="2000" b="0" i="0" dirty="0">
                <a:solidFill>
                  <a:srgbClr val="00B0F0"/>
                </a:solidFill>
                <a:effectLst/>
                <a:latin typeface="source-serif-pro"/>
              </a:rPr>
              <a:t>it does not remember the data that it just analyzed</a:t>
            </a:r>
            <a:r>
              <a:rPr lang="en-US" sz="2000" b="0" i="0" dirty="0">
                <a:solidFill>
                  <a:srgbClr val="242424"/>
                </a:solidFill>
                <a:effectLst/>
                <a:latin typeface="source-serif-pro"/>
              </a:rPr>
              <a:t>. As a result, the inputs are analyzed in isolation, which can cause problems in case there are dependencies in the data.</a:t>
            </a:r>
          </a:p>
        </p:txBody>
      </p:sp>
      <p:pic>
        <p:nvPicPr>
          <p:cNvPr id="8" name="Picture 7">
            <a:extLst>
              <a:ext uri="{FF2B5EF4-FFF2-40B4-BE49-F238E27FC236}">
                <a16:creationId xmlns:a16="http://schemas.microsoft.com/office/drawing/2014/main" id="{BFA90CEC-1A66-AD53-86B7-DBFE53F2F572}"/>
              </a:ext>
            </a:extLst>
          </p:cNvPr>
          <p:cNvPicPr>
            <a:picLocks noChangeAspect="1"/>
          </p:cNvPicPr>
          <p:nvPr/>
        </p:nvPicPr>
        <p:blipFill>
          <a:blip r:embed="rId3"/>
          <a:stretch>
            <a:fillRect/>
          </a:stretch>
        </p:blipFill>
        <p:spPr>
          <a:xfrm>
            <a:off x="3788318" y="3585004"/>
            <a:ext cx="5801535" cy="2734057"/>
          </a:xfrm>
          <a:prstGeom prst="rect">
            <a:avLst/>
          </a:prstGeom>
        </p:spPr>
      </p:pic>
    </p:spTree>
    <p:extLst>
      <p:ext uri="{BB962C8B-B14F-4D97-AF65-F5344CB8AC3E}">
        <p14:creationId xmlns:p14="http://schemas.microsoft.com/office/powerpoint/2010/main" val="4169575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1348" y="921707"/>
            <a:ext cx="10189304" cy="5498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a color is ranked (from 0 to 255) to carry its intensity.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76460" y="-15957"/>
            <a:ext cx="2028384" cy="95739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0" y="107198"/>
            <a:ext cx="4950377" cy="673654"/>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solidFill>
                  <a:schemeClr val="bg1"/>
                </a:solidFill>
                <a:sym typeface="+mn-lt"/>
              </a:rPr>
              <a:t>Example Cont. </a:t>
            </a:r>
          </a:p>
        </p:txBody>
      </p:sp>
      <p:sp>
        <p:nvSpPr>
          <p:cNvPr id="9" name="TextBox 8">
            <a:extLst>
              <a:ext uri="{FF2B5EF4-FFF2-40B4-BE49-F238E27FC236}">
                <a16:creationId xmlns:a16="http://schemas.microsoft.com/office/drawing/2014/main" id="{9522631D-9D75-F078-1273-C937166F6424}"/>
              </a:ext>
            </a:extLst>
          </p:cNvPr>
          <p:cNvSpPr txBox="1"/>
          <p:nvPr/>
        </p:nvSpPr>
        <p:spPr>
          <a:xfrm>
            <a:off x="1556788" y="1630510"/>
            <a:ext cx="9248400" cy="3539430"/>
          </a:xfrm>
          <a:prstGeom prst="rect">
            <a:avLst/>
          </a:prstGeom>
          <a:noFill/>
        </p:spPr>
        <p:txBody>
          <a:bodyPr wrap="square" rtlCol="0">
            <a:spAutoFit/>
          </a:bodyPr>
          <a:lstStyle/>
          <a:p>
            <a:pPr algn="l"/>
            <a:r>
              <a:rPr lang="en-US" sz="2800" b="0" i="0" dirty="0">
                <a:solidFill>
                  <a:srgbClr val="242424"/>
                </a:solidFill>
                <a:effectLst/>
                <a:latin typeface="source-serif-pro"/>
              </a:rPr>
              <a:t>As you can imagine when examining weather, there is often a strong correlation between the weather on one day having a strong influence on the weather on the subsequent days. That is if it was sunny on one day in the middle of the summer, it’s not unreasonable to presume that it’ll also be sunny the following day. A traditional neural network model does make use of this information, however, so we’d have to turn to a </a:t>
            </a:r>
            <a:r>
              <a:rPr lang="en-US" sz="2800" b="0" i="0" dirty="0">
                <a:solidFill>
                  <a:srgbClr val="00B0F0"/>
                </a:solidFill>
                <a:effectLst/>
                <a:latin typeface="source-serif-pro"/>
              </a:rPr>
              <a:t>Sequential Modelling </a:t>
            </a:r>
            <a:r>
              <a:rPr lang="en-US" sz="2800" b="0" i="0" dirty="0">
                <a:solidFill>
                  <a:srgbClr val="242424"/>
                </a:solidFill>
                <a:effectLst/>
                <a:latin typeface="source-serif-pro"/>
              </a:rPr>
              <a:t>.</a:t>
            </a:r>
          </a:p>
        </p:txBody>
      </p:sp>
    </p:spTree>
    <p:extLst>
      <p:ext uri="{BB962C8B-B14F-4D97-AF65-F5344CB8AC3E}">
        <p14:creationId xmlns:p14="http://schemas.microsoft.com/office/powerpoint/2010/main" val="3533008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4D04EC2-71E3-2BA4-EF73-2C7F7D4B07BC}"/>
              </a:ext>
            </a:extLst>
          </p:cNvPr>
          <p:cNvSpPr/>
          <p:nvPr/>
        </p:nvSpPr>
        <p:spPr>
          <a:xfrm>
            <a:off x="-1" y="0"/>
            <a:ext cx="3728235" cy="685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ight Triangle 1">
            <a:extLst>
              <a:ext uri="{FF2B5EF4-FFF2-40B4-BE49-F238E27FC236}">
                <a16:creationId xmlns:a16="http://schemas.microsoft.com/office/drawing/2014/main" id="{78585B44-D4D7-FC95-A426-06B7EAD49BB9}"/>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标题 2"/>
          <p:cNvSpPr>
            <a:spLocks noGrp="1"/>
          </p:cNvSpPr>
          <p:nvPr>
            <p:ph type="title"/>
          </p:nvPr>
        </p:nvSpPr>
        <p:spPr>
          <a:xfrm>
            <a:off x="100748" y="3056674"/>
            <a:ext cx="3821896" cy="986194"/>
          </a:xfrm>
        </p:spPr>
        <p:txBody>
          <a:bodyPr wrap="square">
            <a:noAutofit/>
          </a:bodyPr>
          <a:lstStyle/>
          <a:p>
            <a:r>
              <a:rPr lang="en-US" sz="3200" b="1" dirty="0">
                <a:solidFill>
                  <a:schemeClr val="bg1"/>
                </a:solidFill>
                <a:latin typeface="Huawei Sans" panose="020C0503030203020204" pitchFamily="34" charset="0"/>
                <a:ea typeface="+mn-ea"/>
                <a:cs typeface="+mn-ea"/>
                <a:sym typeface="+mn-lt"/>
              </a:rPr>
              <a:t>sequence modelling </a:t>
            </a:r>
          </a:p>
        </p:txBody>
      </p:sp>
      <p:pic>
        <p:nvPicPr>
          <p:cNvPr id="5" name="Graphic 22">
            <a:extLst>
              <a:ext uri="{FF2B5EF4-FFF2-40B4-BE49-F238E27FC236}">
                <a16:creationId xmlns:a16="http://schemas.microsoft.com/office/drawing/2014/main" id="{0B078D5D-80F3-CE21-6F85-744ED079E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677309" y="31557"/>
            <a:ext cx="1502587" cy="709221"/>
          </a:xfrm>
          <a:prstGeom prst="rect">
            <a:avLst/>
          </a:prstGeom>
        </p:spPr>
      </p:pic>
      <p:grpSp>
        <p:nvGrpSpPr>
          <p:cNvPr id="6" name="Group 5">
            <a:extLst>
              <a:ext uri="{FF2B5EF4-FFF2-40B4-BE49-F238E27FC236}">
                <a16:creationId xmlns:a16="http://schemas.microsoft.com/office/drawing/2014/main" id="{8AB9660F-5957-1E1E-38DD-2844460EAE74}"/>
              </a:ext>
            </a:extLst>
          </p:cNvPr>
          <p:cNvGrpSpPr/>
          <p:nvPr/>
        </p:nvGrpSpPr>
        <p:grpSpPr>
          <a:xfrm>
            <a:off x="300176" y="395081"/>
            <a:ext cx="1190600" cy="1039770"/>
            <a:chOff x="3386537" y="1329617"/>
            <a:chExt cx="1190600" cy="1039770"/>
          </a:xfrm>
        </p:grpSpPr>
        <p:sp>
          <p:nvSpPr>
            <p:cNvPr id="7" name="Rectangle 6">
              <a:extLst>
                <a:ext uri="{FF2B5EF4-FFF2-40B4-BE49-F238E27FC236}">
                  <a16:creationId xmlns:a16="http://schemas.microsoft.com/office/drawing/2014/main" id="{443F51A2-68B7-18CF-1E8E-C2F28B2DE11C}"/>
                </a:ext>
              </a:extLst>
            </p:cNvPr>
            <p:cNvSpPr/>
            <p:nvPr/>
          </p:nvSpPr>
          <p:spPr>
            <a:xfrm>
              <a:off x="3386537" y="1335074"/>
              <a:ext cx="1190600" cy="103431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A52E6B02-4B87-4964-194D-8B4323390213}"/>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860B8DF-C7CA-A239-312D-3E0C9DAC683D}"/>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2" name="TextBox 21">
            <a:extLst>
              <a:ext uri="{FF2B5EF4-FFF2-40B4-BE49-F238E27FC236}">
                <a16:creationId xmlns:a16="http://schemas.microsoft.com/office/drawing/2014/main" id="{30D905A8-048A-E322-2FD6-6FE3DF7DB3E0}"/>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E0714CF9-241C-9AAF-4678-8D7CE4C797DB}"/>
              </a:ext>
            </a:extLst>
          </p:cNvPr>
          <p:cNvSpPr txBox="1"/>
          <p:nvPr/>
        </p:nvSpPr>
        <p:spPr>
          <a:xfrm>
            <a:off x="4079306" y="640792"/>
            <a:ext cx="7016172" cy="2739211"/>
          </a:xfrm>
          <a:prstGeom prst="rect">
            <a:avLst/>
          </a:prstGeom>
          <a:noFill/>
        </p:spPr>
        <p:txBody>
          <a:bodyPr wrap="square">
            <a:spAutoFit/>
          </a:bodyPr>
          <a:lstStyle/>
          <a:p>
            <a:pPr algn="l"/>
            <a:r>
              <a:rPr lang="en-US" sz="2400" b="0" i="0" dirty="0">
                <a:solidFill>
                  <a:srgbClr val="000000"/>
                </a:solidFill>
                <a:effectLst/>
                <a:latin typeface="EB Garamond" panose="020F0502020204030204" pitchFamily="2" charset="0"/>
              </a:rPr>
              <a:t>sequence modelling is the process of producing a sequence of values from a set of input values. </a:t>
            </a:r>
          </a:p>
          <a:p>
            <a:pPr algn="l"/>
            <a:endParaRPr lang="en-US" sz="2400" b="0" i="0" dirty="0">
              <a:solidFill>
                <a:srgbClr val="000000"/>
              </a:solidFill>
              <a:effectLst/>
              <a:latin typeface="EB Garamond" panose="020F0502020204030204" pitchFamily="2" charset="0"/>
            </a:endParaRPr>
          </a:p>
          <a:p>
            <a:pPr algn="l"/>
            <a:r>
              <a:rPr lang="en-US" sz="2800" b="1" dirty="0">
                <a:solidFill>
                  <a:srgbClr val="000000"/>
                </a:solidFill>
                <a:latin typeface="EB Garamond" panose="020F0502020204030204" pitchFamily="2" charset="0"/>
              </a:rPr>
              <a:t>For Example,</a:t>
            </a:r>
            <a:r>
              <a:rPr lang="en-US" sz="2400" b="0" i="0" dirty="0">
                <a:solidFill>
                  <a:srgbClr val="000000"/>
                </a:solidFill>
                <a:effectLst/>
                <a:latin typeface="EB Garamond" panose="020F0502020204030204" pitchFamily="2" charset="0"/>
              </a:rPr>
              <a:t> text prediction, in which the sequence modelling algorithm predicts the next word based on the sequence of the previous phrase and a set of pre-loaded conditions and rules.</a:t>
            </a:r>
          </a:p>
        </p:txBody>
      </p:sp>
      <p:sp>
        <p:nvSpPr>
          <p:cNvPr id="11" name="TextBox 10">
            <a:extLst>
              <a:ext uri="{FF2B5EF4-FFF2-40B4-BE49-F238E27FC236}">
                <a16:creationId xmlns:a16="http://schemas.microsoft.com/office/drawing/2014/main" id="{8A636C12-2086-346C-D8EE-DB77F3A2C0B1}"/>
              </a:ext>
            </a:extLst>
          </p:cNvPr>
          <p:cNvSpPr txBox="1"/>
          <p:nvPr/>
        </p:nvSpPr>
        <p:spPr>
          <a:xfrm>
            <a:off x="4068063" y="4119523"/>
            <a:ext cx="6005598" cy="1938992"/>
          </a:xfrm>
          <a:prstGeom prst="rect">
            <a:avLst/>
          </a:prstGeom>
          <a:noFill/>
        </p:spPr>
        <p:txBody>
          <a:bodyPr wrap="square">
            <a:spAutoFit/>
          </a:bodyPr>
          <a:lstStyle/>
          <a:p>
            <a:pPr algn="l">
              <a:buFont typeface="+mj-lt"/>
              <a:buAutoNum type="arabicPeriod"/>
            </a:pPr>
            <a:r>
              <a:rPr lang="en-US" sz="2400" b="1" i="0" dirty="0">
                <a:solidFill>
                  <a:schemeClr val="accent1"/>
                </a:solidFill>
                <a:effectLst/>
                <a:latin typeface="Söhne"/>
              </a:rPr>
              <a:t>Recurrent Neural Networks (RNNs)</a:t>
            </a:r>
          </a:p>
          <a:p>
            <a:pPr algn="l">
              <a:buFont typeface="+mj-lt"/>
              <a:buAutoNum type="arabicPeriod"/>
            </a:pPr>
            <a:r>
              <a:rPr lang="en-US" sz="2400" b="1" i="0" dirty="0">
                <a:solidFill>
                  <a:schemeClr val="accent1"/>
                </a:solidFill>
                <a:effectLst/>
                <a:latin typeface="Söhne"/>
              </a:rPr>
              <a:t>Long Short-Term Memory (LSTM) Networks</a:t>
            </a:r>
          </a:p>
          <a:p>
            <a:pPr algn="l">
              <a:buFont typeface="+mj-lt"/>
              <a:buAutoNum type="arabicPeriod"/>
            </a:pPr>
            <a:r>
              <a:rPr lang="en-US" sz="2400" b="1" i="0" dirty="0">
                <a:solidFill>
                  <a:schemeClr val="accent1"/>
                </a:solidFill>
                <a:effectLst/>
                <a:latin typeface="Söhne"/>
              </a:rPr>
              <a:t>Gated Recurrent Unit (GRU) Networks</a:t>
            </a:r>
            <a:endParaRPr lang="en-US" sz="2400" b="1" dirty="0">
              <a:solidFill>
                <a:schemeClr val="accent1"/>
              </a:solidFill>
              <a:latin typeface="Söhne"/>
            </a:endParaRPr>
          </a:p>
          <a:p>
            <a:pPr algn="l">
              <a:buFont typeface="+mj-lt"/>
              <a:buAutoNum type="arabicPeriod"/>
            </a:pPr>
            <a:r>
              <a:rPr lang="en-US" sz="2400" b="1" i="0" dirty="0">
                <a:solidFill>
                  <a:schemeClr val="accent1"/>
                </a:solidFill>
                <a:effectLst/>
                <a:latin typeface="Söhne"/>
              </a:rPr>
              <a:t>Transformer Models</a:t>
            </a:r>
          </a:p>
          <a:p>
            <a:pPr algn="l">
              <a:buFont typeface="+mj-lt"/>
              <a:buAutoNum type="arabicPeriod"/>
            </a:pPr>
            <a:r>
              <a:rPr lang="en-US" sz="2400" b="1" i="0" dirty="0">
                <a:solidFill>
                  <a:schemeClr val="accent1"/>
                </a:solidFill>
                <a:effectLst/>
                <a:latin typeface="Söhne"/>
              </a:rPr>
              <a:t>Seq2Seq (Sequence-to-Sequence) Models</a:t>
            </a:r>
            <a:endParaRPr lang="en-US" sz="2400" b="0" i="0" dirty="0">
              <a:solidFill>
                <a:schemeClr val="accent1"/>
              </a:solidFill>
              <a:effectLst/>
              <a:latin typeface="Söhne"/>
            </a:endParaRPr>
          </a:p>
        </p:txBody>
      </p:sp>
      <p:sp>
        <p:nvSpPr>
          <p:cNvPr id="13" name="TextBox 12">
            <a:extLst>
              <a:ext uri="{FF2B5EF4-FFF2-40B4-BE49-F238E27FC236}">
                <a16:creationId xmlns:a16="http://schemas.microsoft.com/office/drawing/2014/main" id="{192F4D9F-6024-02CF-A9AD-D07A249B65F0}"/>
              </a:ext>
            </a:extLst>
          </p:cNvPr>
          <p:cNvSpPr txBox="1"/>
          <p:nvPr/>
        </p:nvSpPr>
        <p:spPr>
          <a:xfrm>
            <a:off x="4079306" y="3581203"/>
            <a:ext cx="6361042" cy="461665"/>
          </a:xfrm>
          <a:prstGeom prst="rect">
            <a:avLst/>
          </a:prstGeom>
          <a:noFill/>
        </p:spPr>
        <p:txBody>
          <a:bodyPr wrap="square">
            <a:spAutoFit/>
          </a:bodyPr>
          <a:lstStyle/>
          <a:p>
            <a:r>
              <a:rPr lang="en-US" sz="2400" b="1" i="0" dirty="0">
                <a:effectLst/>
                <a:latin typeface="Söhne"/>
              </a:rPr>
              <a:t>Types of Sequence Models:</a:t>
            </a:r>
            <a:endParaRPr lang="en-US" sz="2400" dirty="0"/>
          </a:p>
        </p:txBody>
      </p:sp>
    </p:spTree>
    <p:extLst>
      <p:ext uri="{BB962C8B-B14F-4D97-AF65-F5344CB8AC3E}">
        <p14:creationId xmlns:p14="http://schemas.microsoft.com/office/powerpoint/2010/main" val="1916290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a:bodyPr>
          <a:lstStyle/>
          <a:p>
            <a:pPr algn="ctr"/>
            <a:r>
              <a:rPr lang="en-US" sz="4800" dirty="0">
                <a:solidFill>
                  <a:schemeClr val="tx1">
                    <a:lumMod val="75000"/>
                    <a:lumOff val="25000"/>
                  </a:schemeClr>
                </a:solidFill>
              </a:rPr>
              <a:t>Sequential Models </a:t>
            </a:r>
          </a:p>
        </p:txBody>
      </p:sp>
    </p:spTree>
    <p:extLst>
      <p:ext uri="{BB962C8B-B14F-4D97-AF65-F5344CB8AC3E}">
        <p14:creationId xmlns:p14="http://schemas.microsoft.com/office/powerpoint/2010/main" val="173387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384932"/>
            <a:ext cx="8407474" cy="405084"/>
          </a:xfrm>
        </p:spPr>
        <p:txBody>
          <a:bodyPr>
            <a:normAutofit fontScale="90000"/>
          </a:bodyPr>
          <a:lstStyle/>
          <a:p>
            <a:r>
              <a:rPr lang="en-US" dirty="0">
                <a:solidFill>
                  <a:srgbClr val="00B0F0"/>
                </a:solidFill>
                <a:sym typeface="+mn-lt"/>
              </a:rPr>
              <a:t>RNN: </a:t>
            </a:r>
          </a:p>
        </p:txBody>
      </p:sp>
      <p:sp>
        <p:nvSpPr>
          <p:cNvPr id="3" name="文本占位符 2"/>
          <p:cNvSpPr>
            <a:spLocks noGrp="1"/>
          </p:cNvSpPr>
          <p:nvPr>
            <p:ph type="body" sz="quarter" idx="10"/>
          </p:nvPr>
        </p:nvSpPr>
        <p:spPr>
          <a:xfrm>
            <a:off x="599316" y="1089735"/>
            <a:ext cx="10728326" cy="4875042"/>
          </a:xfrm>
        </p:spPr>
        <p:txBody>
          <a:bodyPr/>
          <a:lstStyle/>
          <a:p>
            <a:pPr marL="0" indent="0">
              <a:buNone/>
            </a:pPr>
            <a:r>
              <a:rPr lang="en-US" sz="2400" dirty="0"/>
              <a:t>RNN stands for Recurrent Neural Network and is a Deep Learning and Artificial Neural Network design that is suited for sequential data processing. </a:t>
            </a:r>
            <a:endParaRPr lang="en-US" sz="2000" dirty="0">
              <a:solidFill>
                <a:srgbClr val="00B0F0"/>
              </a:solidFill>
            </a:endParaRP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501378" y="632017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4F82848-FCF1-B14D-743F-402540EAF859}"/>
              </a:ext>
            </a:extLst>
          </p:cNvPr>
          <p:cNvSpPr txBox="1"/>
          <p:nvPr/>
        </p:nvSpPr>
        <p:spPr>
          <a:xfrm>
            <a:off x="599316" y="1851474"/>
            <a:ext cx="11518262" cy="4401205"/>
          </a:xfrm>
          <a:prstGeom prst="rect">
            <a:avLst/>
          </a:prstGeom>
          <a:noFill/>
        </p:spPr>
        <p:txBody>
          <a:bodyPr wrap="square">
            <a:spAutoFit/>
          </a:bodyPr>
          <a:lstStyle/>
          <a:p>
            <a:r>
              <a:rPr lang="en-US" sz="2000" b="1" dirty="0">
                <a:solidFill>
                  <a:srgbClr val="33CCFF"/>
                </a:solidFill>
              </a:rPr>
              <a:t>Components of an RNN:</a:t>
            </a:r>
            <a:endParaRPr lang="en-US" sz="2000" dirty="0">
              <a:solidFill>
                <a:srgbClr val="33CCFF"/>
              </a:solidFill>
            </a:endParaRPr>
          </a:p>
          <a:p>
            <a:pPr lvl="0"/>
            <a:r>
              <a:rPr lang="en-US" sz="2000" b="1" dirty="0"/>
              <a:t>Input Sequence:</a:t>
            </a:r>
            <a:r>
              <a:rPr lang="en-US" sz="2000" dirty="0"/>
              <a:t> An RNN takes a sequence of inputs where each element in the sequence corresponds to a time step. For example, in natural language processing, each word in a sentence can be an input element.</a:t>
            </a:r>
          </a:p>
          <a:p>
            <a:pPr lvl="0"/>
            <a:endParaRPr lang="en-US" sz="2000" dirty="0"/>
          </a:p>
          <a:p>
            <a:pPr lvl="0"/>
            <a:r>
              <a:rPr lang="en-US" sz="2000" b="1" dirty="0"/>
              <a:t>Hidden State:</a:t>
            </a:r>
            <a:r>
              <a:rPr lang="en-US" sz="2000" dirty="0"/>
              <a:t> The hidden state, often denoted as "h" or "hidden," is a vector that captures information from previous time steps. It serves as a form of memory for the network and encodes information about the sequence's history.</a:t>
            </a:r>
          </a:p>
          <a:p>
            <a:pPr lvl="0"/>
            <a:endParaRPr lang="en-US" sz="2000" dirty="0"/>
          </a:p>
          <a:p>
            <a:pPr lvl="0"/>
            <a:r>
              <a:rPr lang="en-US" sz="2000" b="1" dirty="0"/>
              <a:t>Weight Matrices:</a:t>
            </a:r>
            <a:r>
              <a:rPr lang="en-US" sz="2000" dirty="0"/>
              <a:t> Like other neural networks, an RNN consists of weight matrices that parameterize the transformations between inputs and hidden states. There are weights for the input-to-hidden and hidden-to-hidden transitions.</a:t>
            </a:r>
          </a:p>
          <a:p>
            <a:pPr lvl="0"/>
            <a:endParaRPr lang="en-US" sz="2000" dirty="0"/>
          </a:p>
          <a:p>
            <a:pPr lvl="0"/>
            <a:r>
              <a:rPr lang="en-US" sz="2000" b="1" dirty="0"/>
              <a:t>Output:</a:t>
            </a:r>
            <a:r>
              <a:rPr lang="en-US" sz="2000" dirty="0"/>
              <a:t> Depending on the task, an RNN can produce an output at each time step, a single output at the end of the sequence, or both. The output can be a prediction, classification, or any other relevant information.</a:t>
            </a:r>
          </a:p>
        </p:txBody>
      </p:sp>
    </p:spTree>
    <p:extLst>
      <p:ext uri="{BB962C8B-B14F-4D97-AF65-F5344CB8AC3E}">
        <p14:creationId xmlns:p14="http://schemas.microsoft.com/office/powerpoint/2010/main" val="2556123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5848" y="1047767"/>
            <a:ext cx="11925133" cy="544335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标题 1">
            <a:extLst>
              <a:ext uri="{FF2B5EF4-FFF2-40B4-BE49-F238E27FC236}">
                <a16:creationId xmlns:a16="http://schemas.microsoft.com/office/drawing/2014/main" id="{DBB35C45-8C2D-8A6C-3BC3-7F47DB8E7144}"/>
              </a:ext>
            </a:extLst>
          </p:cNvPr>
          <p:cNvSpPr txBox="1">
            <a:spLocks/>
          </p:cNvSpPr>
          <p:nvPr/>
        </p:nvSpPr>
        <p:spPr>
          <a:xfrm>
            <a:off x="193880" y="118331"/>
            <a:ext cx="10728325" cy="4970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sym typeface="+mn-lt"/>
              </a:rPr>
              <a:t>RNN Cont.</a:t>
            </a:r>
          </a:p>
        </p:txBody>
      </p:sp>
      <p:sp>
        <p:nvSpPr>
          <p:cNvPr id="5" name="文本占位符 2">
            <a:extLst>
              <a:ext uri="{FF2B5EF4-FFF2-40B4-BE49-F238E27FC236}">
                <a16:creationId xmlns:a16="http://schemas.microsoft.com/office/drawing/2014/main" id="{F5E09A93-806C-BC1B-BCE7-11195706B0B2}"/>
              </a:ext>
            </a:extLst>
          </p:cNvPr>
          <p:cNvSpPr txBox="1">
            <a:spLocks/>
          </p:cNvSpPr>
          <p:nvPr/>
        </p:nvSpPr>
        <p:spPr>
          <a:xfrm>
            <a:off x="416136" y="1165132"/>
            <a:ext cx="11444559" cy="49573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sym typeface="+mn-lt"/>
            </a:endParaRPr>
          </a:p>
        </p:txBody>
      </p:sp>
      <p:pic>
        <p:nvPicPr>
          <p:cNvPr id="3" name="Picture 2" descr="Graphical user interface, application, Teams&#10;&#10;Description automatically generated">
            <a:extLst>
              <a:ext uri="{FF2B5EF4-FFF2-40B4-BE49-F238E27FC236}">
                <a16:creationId xmlns:a16="http://schemas.microsoft.com/office/drawing/2014/main" id="{F8962573-E670-F0AF-D451-74591C7F38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830" y="1930008"/>
            <a:ext cx="10484339" cy="3470495"/>
          </a:xfrm>
          <a:prstGeom prst="rect">
            <a:avLst/>
          </a:prstGeom>
        </p:spPr>
      </p:pic>
    </p:spTree>
    <p:extLst>
      <p:ext uri="{BB962C8B-B14F-4D97-AF65-F5344CB8AC3E}">
        <p14:creationId xmlns:p14="http://schemas.microsoft.com/office/powerpoint/2010/main" val="2285739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865374" y="244378"/>
            <a:ext cx="9985325" cy="530043"/>
          </a:xfrm>
        </p:spPr>
        <p:txBody>
          <a:bodyPr>
            <a:noAutofit/>
          </a:bodyPr>
          <a:lstStyle/>
          <a:p>
            <a:r>
              <a:rPr lang="en-US" sz="3600" dirty="0">
                <a:solidFill>
                  <a:srgbClr val="00B0F0"/>
                </a:solidFill>
              </a:rPr>
              <a:t>Types of Recurrent Neural Networks</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905553" y="6213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6626" y="-7436"/>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Diagram&#10;&#10;Description automatically generated">
            <a:extLst>
              <a:ext uri="{FF2B5EF4-FFF2-40B4-BE49-F238E27FC236}">
                <a16:creationId xmlns:a16="http://schemas.microsoft.com/office/drawing/2014/main" id="{70AB17ED-A56E-FD85-59F3-A0A4B8F9C0B2}"/>
              </a:ext>
            </a:extLst>
          </p:cNvPr>
          <p:cNvPicPr>
            <a:picLocks noChangeAspect="1"/>
          </p:cNvPicPr>
          <p:nvPr/>
        </p:nvPicPr>
        <p:blipFill>
          <a:blip r:embed="rId3"/>
          <a:stretch>
            <a:fillRect/>
          </a:stretch>
        </p:blipFill>
        <p:spPr>
          <a:xfrm>
            <a:off x="831826" y="2026525"/>
            <a:ext cx="10763654" cy="3069500"/>
          </a:xfrm>
          <a:prstGeom prst="rect">
            <a:avLst/>
          </a:prstGeom>
        </p:spPr>
      </p:pic>
    </p:spTree>
    <p:extLst>
      <p:ext uri="{BB962C8B-B14F-4D97-AF65-F5344CB8AC3E}">
        <p14:creationId xmlns:p14="http://schemas.microsoft.com/office/powerpoint/2010/main" val="692935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865374" y="244378"/>
            <a:ext cx="9985325" cy="530043"/>
          </a:xfrm>
        </p:spPr>
        <p:txBody>
          <a:bodyPr>
            <a:noAutofit/>
          </a:bodyPr>
          <a:lstStyle/>
          <a:p>
            <a:r>
              <a:rPr lang="en-US" sz="3600" dirty="0">
                <a:solidFill>
                  <a:srgbClr val="00B0F0"/>
                </a:solidFill>
              </a:rPr>
              <a:t>Types of Recurrent Neural Networks</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974259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6626" y="-7436"/>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82EC1E2-9909-6B20-1B47-D28F56A44DB2}"/>
              </a:ext>
            </a:extLst>
          </p:cNvPr>
          <p:cNvSpPr txBox="1"/>
          <p:nvPr/>
        </p:nvSpPr>
        <p:spPr>
          <a:xfrm>
            <a:off x="776397" y="1063465"/>
            <a:ext cx="11415603" cy="3551068"/>
          </a:xfrm>
          <a:prstGeom prst="rect">
            <a:avLst/>
          </a:prstGeom>
          <a:noFill/>
        </p:spPr>
        <p:txBody>
          <a:bodyPr wrap="square">
            <a:spAutoFit/>
          </a:bodyPr>
          <a:lstStyle/>
          <a:p>
            <a:pPr algn="l"/>
            <a:r>
              <a:rPr lang="en-US" sz="2800" b="1" dirty="0">
                <a:solidFill>
                  <a:schemeClr val="bg1"/>
                </a:solidFill>
                <a:latin typeface="Söhne"/>
              </a:rPr>
              <a:t>1. </a:t>
            </a:r>
            <a:r>
              <a:rPr lang="en-US" sz="2800" b="1" i="0" dirty="0">
                <a:solidFill>
                  <a:schemeClr val="bg1"/>
                </a:solidFill>
                <a:effectLst/>
                <a:latin typeface="Söhne"/>
              </a:rPr>
              <a:t> One-to-Many:</a:t>
            </a:r>
            <a:endParaRPr lang="en-US" sz="2800" b="0" i="0" dirty="0">
              <a:solidFill>
                <a:schemeClr val="bg1"/>
              </a:solidFill>
              <a:effectLst/>
              <a:latin typeface="Söhne"/>
            </a:endParaRPr>
          </a:p>
          <a:p>
            <a:pPr algn="l">
              <a:buFont typeface="Arial" panose="020B0604020202020204" pitchFamily="34" charset="0"/>
              <a:buChar char="•"/>
            </a:pPr>
            <a:r>
              <a:rPr lang="en-US" sz="2800" b="1" i="0" dirty="0">
                <a:solidFill>
                  <a:schemeClr val="bg1"/>
                </a:solidFill>
                <a:effectLst/>
                <a:latin typeface="Söhne"/>
              </a:rPr>
              <a:t>Input:</a:t>
            </a:r>
            <a:r>
              <a:rPr lang="en-US" sz="2800" b="0" i="0" dirty="0">
                <a:solidFill>
                  <a:schemeClr val="bg1"/>
                </a:solidFill>
                <a:effectLst/>
                <a:latin typeface="Söhne"/>
              </a:rPr>
              <a:t> A single input is provided, and multiple outputs are expected. This setup is used when a single input is used to generate a sequence of outputs.</a:t>
            </a:r>
          </a:p>
          <a:p>
            <a:pPr algn="l"/>
            <a:endParaRPr lang="en-US" sz="2800" b="0" i="0" dirty="0">
              <a:solidFill>
                <a:schemeClr val="bg1"/>
              </a:solidFill>
              <a:effectLst/>
              <a:latin typeface="Söhne"/>
            </a:endParaRPr>
          </a:p>
          <a:p>
            <a:pPr algn="l">
              <a:buFont typeface="Arial" panose="020B0604020202020204" pitchFamily="34" charset="0"/>
              <a:buChar char="•"/>
            </a:pPr>
            <a:r>
              <a:rPr lang="en-US" sz="2800" b="1" i="0" dirty="0">
                <a:solidFill>
                  <a:schemeClr val="bg1"/>
                </a:solidFill>
                <a:effectLst/>
                <a:latin typeface="Söhne"/>
              </a:rPr>
              <a:t>Use Case:</a:t>
            </a:r>
            <a:r>
              <a:rPr lang="en-US" sz="2800" b="0" i="0" dirty="0">
                <a:solidFill>
                  <a:schemeClr val="bg1"/>
                </a:solidFill>
                <a:effectLst/>
                <a:latin typeface="Söhne"/>
              </a:rPr>
              <a:t> An example of one-to-many is image captioning, where a single image is input, and the model generates a sequence of words describing the image.</a:t>
            </a:r>
          </a:p>
          <a:p>
            <a:pPr algn="l"/>
            <a:endParaRPr lang="en-US" sz="2800" b="1" dirty="0">
              <a:solidFill>
                <a:schemeClr val="bg1"/>
              </a:solidFill>
              <a:latin typeface="Söhne"/>
            </a:endParaRPr>
          </a:p>
        </p:txBody>
      </p:sp>
      <p:pic>
        <p:nvPicPr>
          <p:cNvPr id="9" name="Picture 8">
            <a:extLst>
              <a:ext uri="{FF2B5EF4-FFF2-40B4-BE49-F238E27FC236}">
                <a16:creationId xmlns:a16="http://schemas.microsoft.com/office/drawing/2014/main" id="{8B7479F8-20E5-5B10-D109-4877CED6AB68}"/>
              </a:ext>
            </a:extLst>
          </p:cNvPr>
          <p:cNvPicPr>
            <a:picLocks noChangeAspect="1"/>
          </p:cNvPicPr>
          <p:nvPr/>
        </p:nvPicPr>
        <p:blipFill>
          <a:blip r:embed="rId3"/>
          <a:stretch>
            <a:fillRect/>
          </a:stretch>
        </p:blipFill>
        <p:spPr>
          <a:xfrm>
            <a:off x="4931689" y="3947604"/>
            <a:ext cx="2328621" cy="2510286"/>
          </a:xfrm>
          <a:prstGeom prst="rect">
            <a:avLst/>
          </a:prstGeom>
        </p:spPr>
      </p:pic>
    </p:spTree>
    <p:extLst>
      <p:ext uri="{BB962C8B-B14F-4D97-AF65-F5344CB8AC3E}">
        <p14:creationId xmlns:p14="http://schemas.microsoft.com/office/powerpoint/2010/main" val="1977192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865374" y="244378"/>
            <a:ext cx="9985325" cy="530043"/>
          </a:xfrm>
        </p:spPr>
        <p:txBody>
          <a:bodyPr>
            <a:noAutofit/>
          </a:bodyPr>
          <a:lstStyle/>
          <a:p>
            <a:r>
              <a:rPr lang="en-US" sz="3600" dirty="0">
                <a:solidFill>
                  <a:srgbClr val="00B0F0"/>
                </a:solidFill>
              </a:rPr>
              <a:t>Types of Recurrent Neural Networks</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974259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6626" y="-7436"/>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82EC1E2-9909-6B20-1B47-D28F56A44DB2}"/>
              </a:ext>
            </a:extLst>
          </p:cNvPr>
          <p:cNvSpPr txBox="1"/>
          <p:nvPr/>
        </p:nvSpPr>
        <p:spPr>
          <a:xfrm>
            <a:off x="604119" y="1153453"/>
            <a:ext cx="11110803" cy="3471555"/>
          </a:xfrm>
          <a:prstGeom prst="rect">
            <a:avLst/>
          </a:prstGeom>
          <a:noFill/>
        </p:spPr>
        <p:txBody>
          <a:bodyPr wrap="square">
            <a:spAutoFit/>
          </a:bodyPr>
          <a:lstStyle/>
          <a:p>
            <a:pPr algn="l"/>
            <a:r>
              <a:rPr lang="en-US" sz="2400" b="1" dirty="0">
                <a:solidFill>
                  <a:schemeClr val="bg1"/>
                </a:solidFill>
                <a:latin typeface="Söhne"/>
              </a:rPr>
              <a:t>2. </a:t>
            </a:r>
            <a:r>
              <a:rPr lang="en-US" sz="2400" b="1" i="0" dirty="0">
                <a:solidFill>
                  <a:schemeClr val="bg1"/>
                </a:solidFill>
                <a:effectLst/>
                <a:latin typeface="Söhne"/>
              </a:rPr>
              <a:t>Many-to-One:</a:t>
            </a:r>
            <a:endParaRPr lang="en-US" sz="2400" b="0" i="0" dirty="0">
              <a:solidFill>
                <a:schemeClr val="bg1"/>
              </a:solidFill>
              <a:effectLst/>
              <a:latin typeface="Söhne"/>
            </a:endParaRPr>
          </a:p>
          <a:p>
            <a:pPr algn="l">
              <a:buFont typeface="Arial" panose="020B0604020202020204" pitchFamily="34" charset="0"/>
              <a:buChar char="•"/>
            </a:pPr>
            <a:r>
              <a:rPr lang="en-US" sz="2400" b="1" i="0" dirty="0">
                <a:solidFill>
                  <a:schemeClr val="bg1"/>
                </a:solidFill>
                <a:effectLst/>
                <a:latin typeface="Söhne"/>
              </a:rPr>
              <a:t>Input:</a:t>
            </a:r>
            <a:r>
              <a:rPr lang="en-US" sz="2400" b="0" i="0" dirty="0">
                <a:solidFill>
                  <a:schemeClr val="bg1"/>
                </a:solidFill>
                <a:effectLst/>
                <a:latin typeface="Söhne"/>
              </a:rPr>
              <a:t> Multiple inputs are provided as a sequence, and a single output is expected. This mode is suitable for sequence classification tasks where the model takes a sequence as input and produces a single output.</a:t>
            </a:r>
          </a:p>
          <a:p>
            <a:pPr algn="l">
              <a:buFont typeface="Arial" panose="020B0604020202020204" pitchFamily="34" charset="0"/>
              <a:buChar char="•"/>
            </a:pPr>
            <a:endParaRPr lang="en-US" sz="2400" b="0" i="0" dirty="0">
              <a:solidFill>
                <a:schemeClr val="bg1"/>
              </a:solidFill>
              <a:effectLst/>
              <a:latin typeface="Söhne"/>
            </a:endParaRPr>
          </a:p>
          <a:p>
            <a:pPr algn="l">
              <a:buFont typeface="Arial" panose="020B0604020202020204" pitchFamily="34" charset="0"/>
              <a:buChar char="•"/>
            </a:pPr>
            <a:r>
              <a:rPr lang="en-US" sz="2400" b="1" i="0" dirty="0">
                <a:solidFill>
                  <a:schemeClr val="bg1"/>
                </a:solidFill>
                <a:effectLst/>
                <a:latin typeface="Söhne"/>
              </a:rPr>
              <a:t>Use Case:</a:t>
            </a:r>
            <a:r>
              <a:rPr lang="en-US" sz="2400" b="0" i="0" dirty="0">
                <a:solidFill>
                  <a:schemeClr val="bg1"/>
                </a:solidFill>
                <a:effectLst/>
                <a:latin typeface="Söhne"/>
              </a:rPr>
              <a:t> Sentiment analysis is a common example of many-to-one, where a model analyzes a sequence of words (a sentence or document) and predicts the sentiment (positive/negative).</a:t>
            </a:r>
          </a:p>
          <a:p>
            <a:pPr algn="l"/>
            <a:endParaRPr lang="en-US" sz="2400" b="1" dirty="0">
              <a:solidFill>
                <a:schemeClr val="bg1"/>
              </a:solidFill>
              <a:latin typeface="Söhne"/>
            </a:endParaRPr>
          </a:p>
        </p:txBody>
      </p:sp>
      <p:pic>
        <p:nvPicPr>
          <p:cNvPr id="11" name="Picture 10">
            <a:extLst>
              <a:ext uri="{FF2B5EF4-FFF2-40B4-BE49-F238E27FC236}">
                <a16:creationId xmlns:a16="http://schemas.microsoft.com/office/drawing/2014/main" id="{484FF299-0CFF-DEE2-5844-8E2CD9573738}"/>
              </a:ext>
            </a:extLst>
          </p:cNvPr>
          <p:cNvPicPr>
            <a:picLocks noChangeAspect="1"/>
          </p:cNvPicPr>
          <p:nvPr/>
        </p:nvPicPr>
        <p:blipFill>
          <a:blip r:embed="rId3"/>
          <a:stretch>
            <a:fillRect/>
          </a:stretch>
        </p:blipFill>
        <p:spPr>
          <a:xfrm>
            <a:off x="5065358" y="4062281"/>
            <a:ext cx="2061283" cy="2263087"/>
          </a:xfrm>
          <a:prstGeom prst="rect">
            <a:avLst/>
          </a:prstGeom>
        </p:spPr>
      </p:pic>
    </p:spTree>
    <p:extLst>
      <p:ext uri="{BB962C8B-B14F-4D97-AF65-F5344CB8AC3E}">
        <p14:creationId xmlns:p14="http://schemas.microsoft.com/office/powerpoint/2010/main" val="2215454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865374" y="244378"/>
            <a:ext cx="9985325" cy="530043"/>
          </a:xfrm>
        </p:spPr>
        <p:txBody>
          <a:bodyPr>
            <a:noAutofit/>
          </a:bodyPr>
          <a:lstStyle/>
          <a:p>
            <a:r>
              <a:rPr lang="en-US" sz="3600" dirty="0">
                <a:solidFill>
                  <a:srgbClr val="00B0F0"/>
                </a:solidFill>
              </a:rPr>
              <a:t>Types of Recurrent Neural Networks</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974259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6626" y="-7436"/>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82EC1E2-9909-6B20-1B47-D28F56A44DB2}"/>
              </a:ext>
            </a:extLst>
          </p:cNvPr>
          <p:cNvSpPr txBox="1"/>
          <p:nvPr/>
        </p:nvSpPr>
        <p:spPr>
          <a:xfrm>
            <a:off x="928217" y="942023"/>
            <a:ext cx="11110803" cy="830997"/>
          </a:xfrm>
          <a:prstGeom prst="rect">
            <a:avLst/>
          </a:prstGeom>
          <a:noFill/>
        </p:spPr>
        <p:txBody>
          <a:bodyPr wrap="square">
            <a:spAutoFit/>
          </a:bodyPr>
          <a:lstStyle/>
          <a:p>
            <a:pPr algn="l"/>
            <a:r>
              <a:rPr lang="en-US" sz="2400" b="1" dirty="0">
                <a:solidFill>
                  <a:schemeClr val="bg1"/>
                </a:solidFill>
                <a:latin typeface="Söhne"/>
              </a:rPr>
              <a:t>4</a:t>
            </a:r>
            <a:r>
              <a:rPr lang="en-US" sz="2400" b="1" i="0" dirty="0">
                <a:solidFill>
                  <a:schemeClr val="bg1"/>
                </a:solidFill>
                <a:effectLst/>
                <a:latin typeface="Söhne"/>
              </a:rPr>
              <a:t>. Many-to-Many :</a:t>
            </a:r>
            <a:endParaRPr lang="en-US" sz="2400" b="0" i="0" dirty="0">
              <a:solidFill>
                <a:schemeClr val="bg1"/>
              </a:solidFill>
              <a:effectLst/>
              <a:latin typeface="Söhne"/>
            </a:endParaRPr>
          </a:p>
          <a:p>
            <a:pPr algn="l"/>
            <a:endParaRPr lang="en-US" sz="2400" b="1" dirty="0">
              <a:solidFill>
                <a:schemeClr val="bg1"/>
              </a:solidFill>
              <a:latin typeface="Söhne"/>
            </a:endParaRPr>
          </a:p>
        </p:txBody>
      </p:sp>
      <p:pic>
        <p:nvPicPr>
          <p:cNvPr id="8" name="Picture 7">
            <a:extLst>
              <a:ext uri="{FF2B5EF4-FFF2-40B4-BE49-F238E27FC236}">
                <a16:creationId xmlns:a16="http://schemas.microsoft.com/office/drawing/2014/main" id="{DAFCBE9F-A8D0-7BC9-76CF-95ACE661399D}"/>
              </a:ext>
            </a:extLst>
          </p:cNvPr>
          <p:cNvPicPr>
            <a:picLocks noChangeAspect="1"/>
          </p:cNvPicPr>
          <p:nvPr/>
        </p:nvPicPr>
        <p:blipFill>
          <a:blip r:embed="rId3"/>
          <a:stretch>
            <a:fillRect/>
          </a:stretch>
        </p:blipFill>
        <p:spPr>
          <a:xfrm>
            <a:off x="3812359" y="4645734"/>
            <a:ext cx="5038878" cy="1964525"/>
          </a:xfrm>
          <a:prstGeom prst="rect">
            <a:avLst/>
          </a:prstGeom>
        </p:spPr>
      </p:pic>
      <p:sp>
        <p:nvSpPr>
          <p:cNvPr id="10" name="Rectangle 2">
            <a:extLst>
              <a:ext uri="{FF2B5EF4-FFF2-40B4-BE49-F238E27FC236}">
                <a16:creationId xmlns:a16="http://schemas.microsoft.com/office/drawing/2014/main" id="{36535D53-C17F-5E32-4625-9B3BB2F40A84}"/>
              </a:ext>
            </a:extLst>
          </p:cNvPr>
          <p:cNvSpPr>
            <a:spLocks noChangeArrowheads="1"/>
          </p:cNvSpPr>
          <p:nvPr/>
        </p:nvSpPr>
        <p:spPr bwMode="auto">
          <a:xfrm>
            <a:off x="1055257" y="1499906"/>
            <a:ext cx="10208526" cy="3570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a:buFont typeface="Arial" panose="020B0604020202020204" pitchFamily="34" charset="0"/>
              <a:buChar char="•"/>
            </a:pPr>
            <a:r>
              <a:rPr lang="en-US" sz="2000" b="1" i="0" dirty="0">
                <a:solidFill>
                  <a:schemeClr val="bg1"/>
                </a:solidFill>
                <a:effectLst/>
                <a:latin typeface="Söhne"/>
              </a:rPr>
              <a:t>Input:</a:t>
            </a:r>
            <a:r>
              <a:rPr lang="en-US" sz="2000" b="0" i="0" dirty="0">
                <a:solidFill>
                  <a:schemeClr val="bg1"/>
                </a:solidFill>
                <a:effectLst/>
                <a:latin typeface="Söhne"/>
              </a:rPr>
              <a:t> M</a:t>
            </a:r>
            <a:r>
              <a:rPr lang="en-US" sz="2000" dirty="0">
                <a:solidFill>
                  <a:schemeClr val="bg1"/>
                </a:solidFill>
                <a:latin typeface="Arial" panose="020B0604020202020204" pitchFamily="34" charset="0"/>
              </a:rPr>
              <a:t>ultiple inputs are provided as a sequence, and multiple outputs are expected. In this configuration, the input and output sequences have the same length.</a:t>
            </a:r>
          </a:p>
          <a:p>
            <a:pPr algn="l">
              <a:buFont typeface="Arial" panose="020B0604020202020204" pitchFamily="34" charset="0"/>
              <a:buChar char="•"/>
            </a:pPr>
            <a:endParaRPr lang="en-US" sz="2000" b="0" i="0" dirty="0">
              <a:solidFill>
                <a:schemeClr val="bg1"/>
              </a:solidFill>
              <a:effectLst/>
              <a:latin typeface="Söhne"/>
            </a:endParaRPr>
          </a:p>
          <a:p>
            <a:pPr algn="l">
              <a:buFont typeface="Arial" panose="020B0604020202020204" pitchFamily="34" charset="0"/>
              <a:buChar char="•"/>
            </a:pPr>
            <a:r>
              <a:rPr lang="en-US" sz="2000" b="1" i="0" dirty="0">
                <a:solidFill>
                  <a:schemeClr val="bg1"/>
                </a:solidFill>
                <a:effectLst/>
                <a:latin typeface="Söhne"/>
              </a:rPr>
              <a:t>Use Case:</a:t>
            </a:r>
            <a:r>
              <a:rPr lang="en-US" sz="2000" b="0" i="0" dirty="0">
                <a:solidFill>
                  <a:schemeClr val="bg1"/>
                </a:solidFill>
                <a:effectLst/>
                <a:latin typeface="Söhne"/>
              </a:rPr>
              <a:t> Machine translation is a classic many-to-many (same length) task, where the model translates a sequence of words in one language into another language.</a:t>
            </a:r>
          </a:p>
          <a:p>
            <a:pPr marL="0" marR="0" lvl="0" indent="0" algn="l" defTabSz="914400" rtl="0" eaLnBrk="0" fontAlgn="base" latinLnBrk="0" hangingPunct="0">
              <a:lnSpc>
                <a:spcPct val="100000"/>
              </a:lnSpc>
              <a:spcBef>
                <a:spcPct val="0"/>
              </a:spcBef>
              <a:spcAft>
                <a:spcPct val="0"/>
              </a:spcAft>
              <a:buClrTx/>
              <a:buSzTx/>
              <a:tabLst/>
            </a:pPr>
            <a:endParaRPr kumimoji="0" lang="ar-EG" altLang="en-US" sz="1800" b="0" i="0" u="none" strike="noStrike" cap="none" normalizeH="0" baseline="0" dirty="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chemeClr val="bg1"/>
                </a:solidFill>
                <a:effectLst/>
                <a:latin typeface="Arial" panose="020B0604020202020204" pitchFamily="34" charset="0"/>
              </a:rPr>
              <a:t>The last many to many model</a:t>
            </a:r>
            <a:r>
              <a:rPr kumimoji="0" lang="en-US" altLang="en-US" sz="1800" b="0" i="0" u="none" strike="noStrike" cap="none" normalizeH="0" baseline="0" dirty="0">
                <a:ln>
                  <a:noFill/>
                </a:ln>
                <a:solidFill>
                  <a:schemeClr val="bg1"/>
                </a:solidFill>
                <a:effectLst/>
                <a:latin typeface="Arial" panose="020B0604020202020204" pitchFamily="34" charset="0"/>
              </a:rPr>
              <a:t> can be used for video classification on frame level.</a:t>
            </a:r>
            <a:endParaRPr lang="ar-EG" altLang="en-US" dirty="0">
              <a:solidFill>
                <a:schemeClr val="bg1"/>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bg1"/>
                </a:solidFill>
                <a:effectLst/>
                <a:latin typeface="Arial" panose="020B0604020202020204" pitchFamily="34" charset="0"/>
              </a:rPr>
              <a:t>Feed every frame of a video into the neural network and expect an output right away. However, since frames are generally dependent on each other, it is necessary for the network to propagate its hidden state from the before the next. Thus, we need recurrent neural network for this kind of task.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227750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A648021C-D255-C13F-76C7-DCD5D1CFD02B}"/>
              </a:ext>
            </a:extLst>
          </p:cNvPr>
          <p:cNvSpPr txBox="1"/>
          <p:nvPr/>
        </p:nvSpPr>
        <p:spPr>
          <a:xfrm>
            <a:off x="1563756" y="982176"/>
            <a:ext cx="10628244" cy="4893647"/>
          </a:xfrm>
          <a:prstGeom prst="rect">
            <a:avLst/>
          </a:prstGeom>
          <a:noFill/>
        </p:spPr>
        <p:txBody>
          <a:bodyPr wrap="square">
            <a:spAutoFit/>
          </a:bodyPr>
          <a:lstStyle/>
          <a:p>
            <a:r>
              <a:rPr lang="en-US" sz="2400" dirty="0">
                <a:solidFill>
                  <a:srgbClr val="0070C0"/>
                </a:solidFill>
              </a:rPr>
              <a:t>Advantages of RNN :</a:t>
            </a:r>
          </a:p>
          <a:p>
            <a:endParaRPr lang="en-US" sz="2400" dirty="0"/>
          </a:p>
          <a:p>
            <a:pPr marL="342900" indent="-342900">
              <a:buFont typeface="Arial" panose="020B0604020202020204" pitchFamily="34" charset="0"/>
              <a:buChar char="•"/>
            </a:pPr>
            <a:r>
              <a:rPr lang="en-US" sz="2400" dirty="0"/>
              <a:t>RNN may represent a set of data in such a way that each sample is assumed to be reliant on the previous one.</a:t>
            </a:r>
          </a:p>
          <a:p>
            <a:pPr marL="342900" indent="-342900">
              <a:buFont typeface="Arial" panose="020B0604020202020204" pitchFamily="34" charset="0"/>
              <a:buChar char="•"/>
            </a:pPr>
            <a:r>
              <a:rPr lang="en-US" sz="2400" dirty="0"/>
              <a:t>To extend the active pixel </a:t>
            </a:r>
            <a:r>
              <a:rPr lang="en-US" sz="2400" dirty="0" err="1"/>
              <a:t>neighbourhood</a:t>
            </a:r>
            <a:r>
              <a:rPr lang="en-US" sz="2400" dirty="0"/>
              <a:t>, a Recurrent Neural Network is combined with convolutional layers.</a:t>
            </a:r>
          </a:p>
          <a:p>
            <a:endParaRPr lang="en-US" sz="2400" dirty="0"/>
          </a:p>
          <a:p>
            <a:r>
              <a:rPr lang="en-US" sz="2400" dirty="0">
                <a:solidFill>
                  <a:srgbClr val="0070C0"/>
                </a:solidFill>
              </a:rPr>
              <a:t>Disadvantages of RNN :</a:t>
            </a:r>
          </a:p>
          <a:p>
            <a:endParaRPr lang="en-US" sz="2400" dirty="0"/>
          </a:p>
          <a:p>
            <a:pPr marL="342900" indent="-342900">
              <a:buFont typeface="Arial" panose="020B0604020202020204" pitchFamily="34" charset="0"/>
              <a:buChar char="•"/>
            </a:pPr>
            <a:r>
              <a:rPr lang="en-US" sz="2400" dirty="0"/>
              <a:t>RNN training is a difficult process.</a:t>
            </a:r>
          </a:p>
          <a:p>
            <a:pPr marL="342900" indent="-342900">
              <a:buFont typeface="Arial" panose="020B0604020202020204" pitchFamily="34" charset="0"/>
              <a:buChar char="•"/>
            </a:pPr>
            <a:r>
              <a:rPr lang="en-US" sz="2400" dirty="0"/>
              <a:t>If it is using tanh or ReLU like activation function, it wouldn’t be able to handle very lengthy sequences.</a:t>
            </a:r>
          </a:p>
          <a:p>
            <a:pPr marL="342900" indent="-342900">
              <a:buFont typeface="Arial" panose="020B0604020202020204" pitchFamily="34" charset="0"/>
              <a:buChar char="•"/>
            </a:pPr>
            <a:r>
              <a:rPr lang="en-US" sz="2400" dirty="0"/>
              <a:t>The Vanishing or Exploding Gradient problem in RNN</a:t>
            </a:r>
          </a:p>
        </p:txBody>
      </p:sp>
    </p:spTree>
    <p:extLst>
      <p:ext uri="{BB962C8B-B14F-4D97-AF65-F5344CB8AC3E}">
        <p14:creationId xmlns:p14="http://schemas.microsoft.com/office/powerpoint/2010/main" val="4273741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A648021C-D255-C13F-76C7-DCD5D1CFD02B}"/>
              </a:ext>
            </a:extLst>
          </p:cNvPr>
          <p:cNvSpPr txBox="1"/>
          <p:nvPr/>
        </p:nvSpPr>
        <p:spPr>
          <a:xfrm>
            <a:off x="826326" y="1408004"/>
            <a:ext cx="10628244" cy="3785652"/>
          </a:xfrm>
          <a:prstGeom prst="rect">
            <a:avLst/>
          </a:prstGeom>
          <a:noFill/>
        </p:spPr>
        <p:txBody>
          <a:bodyPr wrap="square">
            <a:spAutoFit/>
          </a:bodyPr>
          <a:lstStyle/>
          <a:p>
            <a:r>
              <a:rPr lang="en-US" sz="2400" dirty="0"/>
              <a:t>Long </a:t>
            </a:r>
            <a:r>
              <a:rPr lang="en-US" sz="2400" dirty="0" err="1"/>
              <a:t>ShortTerm</a:t>
            </a:r>
            <a:r>
              <a:rPr lang="en-US" sz="2400" dirty="0"/>
              <a:t> Memory </a:t>
            </a:r>
            <a:r>
              <a:rPr lang="en-US" sz="2400" dirty="0">
                <a:solidFill>
                  <a:srgbClr val="0070C0"/>
                </a:solidFill>
              </a:rPr>
              <a:t>is a kind of recurrent neural network. In RNN output from the last step is fed as input in the current step.</a:t>
            </a:r>
          </a:p>
          <a:p>
            <a:endParaRPr lang="en-US" sz="2400" dirty="0">
              <a:solidFill>
                <a:srgbClr val="0070C0"/>
              </a:solidFill>
            </a:endParaRPr>
          </a:p>
          <a:p>
            <a:r>
              <a:rPr lang="en-US" sz="2400" dirty="0">
                <a:solidFill>
                  <a:srgbClr val="0070C0"/>
                </a:solidFill>
              </a:rPr>
              <a:t>It tackled the problem of long-term dependencies of RNN </a:t>
            </a:r>
            <a:r>
              <a:rPr lang="en-US" sz="2400" dirty="0"/>
              <a:t>in which the RNN cannot predict the word stored in the long-term memory but can give more accurate predictions from the recent information.</a:t>
            </a:r>
          </a:p>
          <a:p>
            <a:endParaRPr lang="en-US" sz="2400" dirty="0">
              <a:solidFill>
                <a:srgbClr val="0070C0"/>
              </a:solidFill>
            </a:endParaRPr>
          </a:p>
          <a:p>
            <a:r>
              <a:rPr lang="en-US" sz="2400" dirty="0">
                <a:solidFill>
                  <a:srgbClr val="0070C0"/>
                </a:solidFill>
              </a:rPr>
              <a:t>As the gap length increases RNN does not give an efficient performance. LSTM can by default retain the information for a long period of time. It is used for processing, predicting, and classifying on the basis of time-series data. </a:t>
            </a:r>
            <a:endParaRPr lang="en-US" sz="2400" dirty="0"/>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dirty="0"/>
              <a:t>LSTM</a:t>
            </a:r>
            <a:br>
              <a:rPr lang="en-US" b="1" dirty="0"/>
            </a:br>
            <a:br>
              <a:rPr lang="en-US" b="1" dirty="0"/>
            </a:br>
            <a:endParaRPr lang="en-US" b="1" dirty="0"/>
          </a:p>
        </p:txBody>
      </p:sp>
    </p:spTree>
    <p:extLst>
      <p:ext uri="{BB962C8B-B14F-4D97-AF65-F5344CB8AC3E}">
        <p14:creationId xmlns:p14="http://schemas.microsoft.com/office/powerpoint/2010/main" val="1784235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A648021C-D255-C13F-76C7-DCD5D1CFD02B}"/>
              </a:ext>
            </a:extLst>
          </p:cNvPr>
          <p:cNvSpPr txBox="1"/>
          <p:nvPr/>
        </p:nvSpPr>
        <p:spPr>
          <a:xfrm>
            <a:off x="426255" y="1536174"/>
            <a:ext cx="11454570" cy="3785652"/>
          </a:xfrm>
          <a:prstGeom prst="rect">
            <a:avLst/>
          </a:prstGeom>
          <a:noFill/>
        </p:spPr>
        <p:txBody>
          <a:bodyPr wrap="square">
            <a:spAutoFit/>
          </a:bodyPr>
          <a:lstStyle/>
          <a:p>
            <a:pPr algn="l" fontAlgn="base"/>
            <a:r>
              <a:rPr lang="en-US" sz="2400" b="0" i="0" dirty="0">
                <a:effectLst/>
                <a:latin typeface="Nunito" pitchFamily="2" charset="0"/>
              </a:rPr>
              <a:t>A traditional RNN has a single hidden state that is passed through time, which can make it difficult for the network to learn long-term dependencies. LSTMs address this problem by </a:t>
            </a:r>
            <a:r>
              <a:rPr lang="en-US" sz="2400" b="0" i="0" dirty="0">
                <a:solidFill>
                  <a:srgbClr val="00B0F0"/>
                </a:solidFill>
                <a:effectLst/>
                <a:latin typeface="Nunito" pitchFamily="2" charset="0"/>
              </a:rPr>
              <a:t>introducing a memory cell, </a:t>
            </a:r>
            <a:r>
              <a:rPr lang="en-US" sz="2400" b="0" i="0" dirty="0">
                <a:effectLst/>
                <a:latin typeface="Nunito" pitchFamily="2" charset="0"/>
              </a:rPr>
              <a:t>which is a container that can hold information for an extended period of time. </a:t>
            </a:r>
            <a:endParaRPr lang="ar-EG" sz="2400" b="0" i="0" dirty="0">
              <a:effectLst/>
              <a:latin typeface="Nunito" pitchFamily="2" charset="0"/>
            </a:endParaRPr>
          </a:p>
          <a:p>
            <a:pPr algn="l" fontAlgn="base"/>
            <a:r>
              <a:rPr lang="en-US" sz="2400" b="0" i="0" dirty="0">
                <a:solidFill>
                  <a:srgbClr val="00B0F0"/>
                </a:solidFill>
                <a:effectLst/>
                <a:latin typeface="Nunito" pitchFamily="2" charset="0"/>
              </a:rPr>
              <a:t>The memory cell is controlled by three gates: </a:t>
            </a:r>
            <a:endParaRPr lang="ar-EG" sz="2400" b="0" i="0" dirty="0">
              <a:solidFill>
                <a:srgbClr val="00B0F0"/>
              </a:solidFill>
              <a:effectLst/>
              <a:latin typeface="Nunito" pitchFamily="2" charset="0"/>
            </a:endParaRPr>
          </a:p>
          <a:p>
            <a:pPr algn="l" fontAlgn="base"/>
            <a:r>
              <a:rPr lang="en-US" sz="2400" b="0" i="0" dirty="0">
                <a:effectLst/>
                <a:latin typeface="Nunito" pitchFamily="2" charset="0"/>
              </a:rPr>
              <a:t>the input gate</a:t>
            </a:r>
            <a:endParaRPr lang="ar-EG" sz="2400" b="0" i="0" dirty="0">
              <a:effectLst/>
              <a:latin typeface="Nunito" pitchFamily="2" charset="0"/>
            </a:endParaRPr>
          </a:p>
          <a:p>
            <a:pPr algn="l" fontAlgn="base"/>
            <a:r>
              <a:rPr lang="en-US" sz="2400" b="0" i="0" dirty="0">
                <a:effectLst/>
                <a:latin typeface="Nunito" pitchFamily="2" charset="0"/>
              </a:rPr>
              <a:t>the forget gate</a:t>
            </a:r>
            <a:endParaRPr lang="ar-EG" sz="2400" b="0" i="0" dirty="0">
              <a:effectLst/>
              <a:latin typeface="Nunito" pitchFamily="2" charset="0"/>
            </a:endParaRPr>
          </a:p>
          <a:p>
            <a:pPr algn="l" fontAlgn="base"/>
            <a:r>
              <a:rPr lang="en-US" sz="2400" b="0" i="0" dirty="0">
                <a:effectLst/>
                <a:latin typeface="Nunito" pitchFamily="2" charset="0"/>
              </a:rPr>
              <a:t>the output gate.</a:t>
            </a:r>
            <a:endParaRPr lang="ar-EG" sz="2400" b="0" i="0" dirty="0">
              <a:effectLst/>
              <a:latin typeface="Nunito" pitchFamily="2" charset="0"/>
            </a:endParaRPr>
          </a:p>
          <a:p>
            <a:pPr algn="l" fontAlgn="base"/>
            <a:r>
              <a:rPr lang="en-US" sz="2400" b="0" i="0" dirty="0">
                <a:effectLst/>
                <a:latin typeface="Nunito" pitchFamily="2" charset="0"/>
              </a:rPr>
              <a:t>These gates decide what information to add to, remove from, and output from the memory cell.</a:t>
            </a:r>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dirty="0"/>
              <a:t>LSTM</a:t>
            </a:r>
            <a:r>
              <a:rPr lang="ar-EG" b="1" dirty="0"/>
              <a:t> </a:t>
            </a:r>
            <a:r>
              <a:rPr lang="en-US" b="1" dirty="0"/>
              <a:t>Cont.</a:t>
            </a:r>
            <a:br>
              <a:rPr lang="en-US" b="1" dirty="0"/>
            </a:br>
            <a:br>
              <a:rPr lang="en-US" b="1" dirty="0"/>
            </a:br>
            <a:endParaRPr lang="en-US" b="1" dirty="0"/>
          </a:p>
        </p:txBody>
      </p:sp>
    </p:spTree>
    <p:extLst>
      <p:ext uri="{BB962C8B-B14F-4D97-AF65-F5344CB8AC3E}">
        <p14:creationId xmlns:p14="http://schemas.microsoft.com/office/powerpoint/2010/main" val="119407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A648021C-D255-C13F-76C7-DCD5D1CFD02B}"/>
              </a:ext>
            </a:extLst>
          </p:cNvPr>
          <p:cNvSpPr txBox="1"/>
          <p:nvPr/>
        </p:nvSpPr>
        <p:spPr>
          <a:xfrm>
            <a:off x="426255" y="1536174"/>
            <a:ext cx="11454570" cy="1938992"/>
          </a:xfrm>
          <a:prstGeom prst="rect">
            <a:avLst/>
          </a:prstGeom>
          <a:noFill/>
        </p:spPr>
        <p:txBody>
          <a:bodyPr wrap="square">
            <a:spAutoFit/>
          </a:bodyPr>
          <a:lstStyle/>
          <a:p>
            <a:pPr algn="l" fontAlgn="base"/>
            <a:r>
              <a:rPr lang="en-US" sz="2400" b="0" i="0" dirty="0">
                <a:effectLst/>
                <a:latin typeface="Nunito" pitchFamily="2" charset="0"/>
              </a:rPr>
              <a:t>The input gate controls what information is added to the memory cell.</a:t>
            </a:r>
          </a:p>
          <a:p>
            <a:pPr algn="l" fontAlgn="base"/>
            <a:r>
              <a:rPr lang="en-US" sz="2400" b="0" i="0" dirty="0">
                <a:effectLst/>
                <a:latin typeface="Nunito" pitchFamily="2" charset="0"/>
              </a:rPr>
              <a:t>The forget gate controls what information is removed from the memory cell. And the output gate controls what information is output from the memory cell.</a:t>
            </a:r>
          </a:p>
          <a:p>
            <a:pPr algn="l" fontAlgn="base"/>
            <a:r>
              <a:rPr lang="en-US" sz="2400" b="0" i="0" dirty="0">
                <a:effectLst/>
                <a:latin typeface="Nunito" pitchFamily="2" charset="0"/>
              </a:rPr>
              <a:t>This allows LSTM networks to selectively retain or discard information as it flows through the network, which allows them to learn long-term dependencies.</a:t>
            </a:r>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dirty="0"/>
              <a:t>LSTM</a:t>
            </a:r>
            <a:r>
              <a:rPr lang="ar-EG" b="1" dirty="0"/>
              <a:t> </a:t>
            </a:r>
            <a:r>
              <a:rPr lang="en-US" b="1" dirty="0"/>
              <a:t>Cont.</a:t>
            </a:r>
            <a:br>
              <a:rPr lang="en-US" b="1" dirty="0"/>
            </a:br>
            <a:br>
              <a:rPr lang="en-US" b="1" dirty="0"/>
            </a:br>
            <a:endParaRPr lang="en-US" b="1" dirty="0"/>
          </a:p>
        </p:txBody>
      </p:sp>
      <p:sp>
        <p:nvSpPr>
          <p:cNvPr id="9" name="TextBox 8">
            <a:extLst>
              <a:ext uri="{FF2B5EF4-FFF2-40B4-BE49-F238E27FC236}">
                <a16:creationId xmlns:a16="http://schemas.microsoft.com/office/drawing/2014/main" id="{DEAD87FA-28C3-AC44-4D2C-2F2C7BDBB78E}"/>
              </a:ext>
            </a:extLst>
          </p:cNvPr>
          <p:cNvSpPr txBox="1"/>
          <p:nvPr/>
        </p:nvSpPr>
        <p:spPr>
          <a:xfrm>
            <a:off x="426255" y="3848974"/>
            <a:ext cx="6096000" cy="461665"/>
          </a:xfrm>
          <a:prstGeom prst="rect">
            <a:avLst/>
          </a:prstGeom>
          <a:noFill/>
        </p:spPr>
        <p:txBody>
          <a:bodyPr wrap="square">
            <a:spAutoFit/>
          </a:bodyPr>
          <a:lstStyle/>
          <a:p>
            <a:r>
              <a:rPr lang="en-US" sz="2400" b="1" dirty="0"/>
              <a:t>Structure Of LSTM:</a:t>
            </a:r>
          </a:p>
        </p:txBody>
      </p:sp>
      <p:pic>
        <p:nvPicPr>
          <p:cNvPr id="11" name="Picture 10">
            <a:extLst>
              <a:ext uri="{FF2B5EF4-FFF2-40B4-BE49-F238E27FC236}">
                <a16:creationId xmlns:a16="http://schemas.microsoft.com/office/drawing/2014/main" id="{EFD00F3E-7E8E-6FEA-52EB-FB2B40F8A63C}"/>
              </a:ext>
            </a:extLst>
          </p:cNvPr>
          <p:cNvPicPr>
            <a:picLocks noChangeAspect="1"/>
          </p:cNvPicPr>
          <p:nvPr/>
        </p:nvPicPr>
        <p:blipFill>
          <a:blip r:embed="rId4"/>
          <a:stretch>
            <a:fillRect/>
          </a:stretch>
        </p:blipFill>
        <p:spPr>
          <a:xfrm>
            <a:off x="3771575" y="3702803"/>
            <a:ext cx="4648849" cy="2610214"/>
          </a:xfrm>
          <a:prstGeom prst="rect">
            <a:avLst/>
          </a:prstGeom>
        </p:spPr>
      </p:pic>
    </p:spTree>
    <p:extLst>
      <p:ext uri="{BB962C8B-B14F-4D97-AF65-F5344CB8AC3E}">
        <p14:creationId xmlns:p14="http://schemas.microsoft.com/office/powerpoint/2010/main" val="12675148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dirty="0"/>
              <a:t>LSTM Structure </a:t>
            </a:r>
            <a:br>
              <a:rPr lang="en-US" b="1" dirty="0"/>
            </a:br>
            <a:br>
              <a:rPr lang="en-US" b="1" dirty="0"/>
            </a:br>
            <a:endParaRPr lang="en-US" b="1" dirty="0"/>
          </a:p>
        </p:txBody>
      </p:sp>
      <p:sp>
        <p:nvSpPr>
          <p:cNvPr id="14" name="TextBox 13">
            <a:extLst>
              <a:ext uri="{FF2B5EF4-FFF2-40B4-BE49-F238E27FC236}">
                <a16:creationId xmlns:a16="http://schemas.microsoft.com/office/drawing/2014/main" id="{3BE852E5-B221-78E5-8362-DC412E0ABC4C}"/>
              </a:ext>
            </a:extLst>
          </p:cNvPr>
          <p:cNvSpPr txBox="1"/>
          <p:nvPr/>
        </p:nvSpPr>
        <p:spPr>
          <a:xfrm>
            <a:off x="124098" y="1367426"/>
            <a:ext cx="12067902" cy="3970318"/>
          </a:xfrm>
          <a:prstGeom prst="rect">
            <a:avLst/>
          </a:prstGeom>
          <a:noFill/>
        </p:spPr>
        <p:txBody>
          <a:bodyPr wrap="square">
            <a:spAutoFit/>
          </a:bodyPr>
          <a:lstStyle/>
          <a:p>
            <a:pPr marL="342900" indent="-342900">
              <a:buAutoNum type="arabicPeriod"/>
            </a:pPr>
            <a:r>
              <a:rPr lang="en-US" b="1" dirty="0"/>
              <a:t>Forget Gate: </a:t>
            </a:r>
            <a:r>
              <a:rPr lang="en-US" dirty="0"/>
              <a:t>The information that is no longer useful in the cell state is removed with the forget gate. </a:t>
            </a:r>
          </a:p>
          <a:p>
            <a:r>
              <a:rPr lang="en-US" dirty="0"/>
              <a:t>Two inputs </a:t>
            </a:r>
            <a:r>
              <a:rPr lang="en-US" dirty="0" err="1">
                <a:solidFill>
                  <a:srgbClr val="00B0F0"/>
                </a:solidFill>
              </a:rPr>
              <a:t>x_t</a:t>
            </a:r>
            <a:r>
              <a:rPr lang="en-US" dirty="0">
                <a:solidFill>
                  <a:srgbClr val="00B0F0"/>
                </a:solidFill>
              </a:rPr>
              <a:t> (input at the particular time) </a:t>
            </a:r>
            <a:r>
              <a:rPr lang="en-US" dirty="0"/>
              <a:t>and</a:t>
            </a:r>
            <a:r>
              <a:rPr lang="en-US" dirty="0">
                <a:solidFill>
                  <a:srgbClr val="00B0F0"/>
                </a:solidFill>
              </a:rPr>
              <a:t> h_t-1 (previous cell output) </a:t>
            </a:r>
            <a:r>
              <a:rPr lang="en-US" dirty="0"/>
              <a:t>are fed to the gate and multiplied with weight matrices followed by the addition of bias.</a:t>
            </a:r>
          </a:p>
          <a:p>
            <a:r>
              <a:rPr lang="en-US" dirty="0"/>
              <a:t> The resultant is passed through an activation function which gives a binary output. If for a particular cell state the output is 0, the piece of information is forgotten and for output 1, the information is retained for future use. The equation for the forget gate is:</a:t>
            </a:r>
          </a:p>
          <a:p>
            <a:endParaRPr lang="en-US" dirty="0"/>
          </a:p>
          <a:p>
            <a:r>
              <a:rPr lang="en-US" dirty="0"/>
              <a:t> </a:t>
            </a:r>
            <a:r>
              <a:rPr lang="en-US" dirty="0" err="1"/>
              <a:t>f_t</a:t>
            </a:r>
            <a:r>
              <a:rPr lang="en-US" dirty="0"/>
              <a:t> = σ(</a:t>
            </a:r>
            <a:r>
              <a:rPr lang="en-US" dirty="0" err="1"/>
              <a:t>W_f</a:t>
            </a:r>
            <a:r>
              <a:rPr lang="en-US" dirty="0"/>
              <a:t> · [h_t-1, </a:t>
            </a:r>
            <a:r>
              <a:rPr lang="en-US" dirty="0" err="1"/>
              <a:t>x_t</a:t>
            </a:r>
            <a:r>
              <a:rPr lang="en-US" dirty="0"/>
              <a:t>] + </a:t>
            </a:r>
            <a:r>
              <a:rPr lang="en-US" dirty="0" err="1"/>
              <a:t>b_f</a:t>
            </a:r>
            <a:r>
              <a:rPr lang="en-US" dirty="0"/>
              <a:t>)</a:t>
            </a:r>
          </a:p>
          <a:p>
            <a:r>
              <a:rPr lang="en-US" dirty="0"/>
              <a:t> where:</a:t>
            </a:r>
          </a:p>
          <a:p>
            <a:endParaRPr lang="en-US" dirty="0"/>
          </a:p>
          <a:p>
            <a:pPr marL="285750" indent="-285750">
              <a:buFont typeface="Arial" panose="020B0604020202020204" pitchFamily="34" charset="0"/>
              <a:buChar char="•"/>
            </a:pPr>
            <a:r>
              <a:rPr lang="en-US" dirty="0" err="1"/>
              <a:t>W_f</a:t>
            </a:r>
            <a:r>
              <a:rPr lang="en-US" dirty="0"/>
              <a:t> represents the weight matrix associated with the forget gate.</a:t>
            </a:r>
          </a:p>
          <a:p>
            <a:pPr marL="285750" indent="-285750">
              <a:buFont typeface="Arial" panose="020B0604020202020204" pitchFamily="34" charset="0"/>
              <a:buChar char="•"/>
            </a:pPr>
            <a:r>
              <a:rPr lang="en-US" dirty="0"/>
              <a:t>[h_t-1, </a:t>
            </a:r>
            <a:r>
              <a:rPr lang="en-US" dirty="0" err="1"/>
              <a:t>x_t</a:t>
            </a:r>
            <a:r>
              <a:rPr lang="en-US" dirty="0"/>
              <a:t>] denotes the concatenation of the current input and the previous hidden state.</a:t>
            </a:r>
          </a:p>
          <a:p>
            <a:pPr marL="285750" indent="-285750">
              <a:buFont typeface="Arial" panose="020B0604020202020204" pitchFamily="34" charset="0"/>
              <a:buChar char="•"/>
            </a:pPr>
            <a:r>
              <a:rPr lang="en-US" dirty="0" err="1"/>
              <a:t>b_f</a:t>
            </a:r>
            <a:r>
              <a:rPr lang="en-US" dirty="0"/>
              <a:t> is the bias with the forget gate.</a:t>
            </a:r>
          </a:p>
          <a:p>
            <a:pPr marL="285750" indent="-285750">
              <a:buFont typeface="Arial" panose="020B0604020202020204" pitchFamily="34" charset="0"/>
              <a:buChar char="•"/>
            </a:pPr>
            <a:r>
              <a:rPr lang="en-US" dirty="0"/>
              <a:t>σ is the sigmoid activation function.</a:t>
            </a:r>
          </a:p>
        </p:txBody>
      </p:sp>
      <p:pic>
        <p:nvPicPr>
          <p:cNvPr id="16" name="Picture 15">
            <a:extLst>
              <a:ext uri="{FF2B5EF4-FFF2-40B4-BE49-F238E27FC236}">
                <a16:creationId xmlns:a16="http://schemas.microsoft.com/office/drawing/2014/main" id="{86709409-69BC-4849-7F2D-1419EC53D0D2}"/>
              </a:ext>
            </a:extLst>
          </p:cNvPr>
          <p:cNvPicPr>
            <a:picLocks noChangeAspect="1"/>
          </p:cNvPicPr>
          <p:nvPr/>
        </p:nvPicPr>
        <p:blipFill>
          <a:blip r:embed="rId4"/>
          <a:stretch>
            <a:fillRect/>
          </a:stretch>
        </p:blipFill>
        <p:spPr>
          <a:xfrm>
            <a:off x="9064813" y="2888659"/>
            <a:ext cx="2490987" cy="3403972"/>
          </a:xfrm>
          <a:prstGeom prst="rect">
            <a:avLst/>
          </a:prstGeom>
        </p:spPr>
      </p:pic>
    </p:spTree>
    <p:extLst>
      <p:ext uri="{BB962C8B-B14F-4D97-AF65-F5344CB8AC3E}">
        <p14:creationId xmlns:p14="http://schemas.microsoft.com/office/powerpoint/2010/main" val="2418685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dirty="0"/>
              <a:t>LSTM Structure </a:t>
            </a:r>
            <a:r>
              <a:rPr lang="en-US" b="1" dirty="0" err="1"/>
              <a:t>Cont</a:t>
            </a:r>
            <a:br>
              <a:rPr lang="en-US" b="1" dirty="0"/>
            </a:br>
            <a:br>
              <a:rPr lang="en-US" b="1" dirty="0"/>
            </a:br>
            <a:endParaRPr lang="en-US" b="1" dirty="0"/>
          </a:p>
        </p:txBody>
      </p:sp>
      <p:sp>
        <p:nvSpPr>
          <p:cNvPr id="14" name="TextBox 13">
            <a:extLst>
              <a:ext uri="{FF2B5EF4-FFF2-40B4-BE49-F238E27FC236}">
                <a16:creationId xmlns:a16="http://schemas.microsoft.com/office/drawing/2014/main" id="{3BE852E5-B221-78E5-8362-DC412E0ABC4C}"/>
              </a:ext>
            </a:extLst>
          </p:cNvPr>
          <p:cNvSpPr txBox="1"/>
          <p:nvPr/>
        </p:nvSpPr>
        <p:spPr>
          <a:xfrm>
            <a:off x="124098" y="1367426"/>
            <a:ext cx="12067902" cy="4801314"/>
          </a:xfrm>
          <a:prstGeom prst="rect">
            <a:avLst/>
          </a:prstGeom>
          <a:noFill/>
        </p:spPr>
        <p:txBody>
          <a:bodyPr wrap="square">
            <a:spAutoFit/>
          </a:bodyPr>
          <a:lstStyle/>
          <a:p>
            <a:r>
              <a:rPr lang="en-US" sz="2000" dirty="0"/>
              <a:t>2</a:t>
            </a:r>
            <a:r>
              <a:rPr lang="en-US" sz="2000" b="1" dirty="0"/>
              <a:t>. Input gate: </a:t>
            </a:r>
            <a:r>
              <a:rPr lang="en-US" sz="2000" dirty="0"/>
              <a:t>The addition of useful information to the cell state is done by the input gate.</a:t>
            </a:r>
            <a:endParaRPr lang="ar-EG" sz="2000" dirty="0"/>
          </a:p>
          <a:p>
            <a:endParaRPr lang="ar-EG" sz="2000" dirty="0"/>
          </a:p>
          <a:p>
            <a:r>
              <a:rPr lang="en-US" sz="2000" dirty="0"/>
              <a:t>First, the information is regulated using the sigmoid function and filter the values to be remembered similar to the forget gate using inputs h_t-1 and </a:t>
            </a:r>
            <a:r>
              <a:rPr lang="en-US" sz="2000" dirty="0" err="1"/>
              <a:t>x_t</a:t>
            </a:r>
            <a:r>
              <a:rPr lang="en-US" sz="2000" dirty="0"/>
              <a:t>. </a:t>
            </a:r>
            <a:endParaRPr lang="ar-EG" sz="2000" dirty="0"/>
          </a:p>
          <a:p>
            <a:r>
              <a:rPr lang="en-US" sz="2000" dirty="0"/>
              <a:t>Then, a vector is created using tanh function that gives an output from -1 to +1, which contains all the possible values from h_t-1 and </a:t>
            </a:r>
            <a:r>
              <a:rPr lang="en-US" sz="2000" dirty="0" err="1"/>
              <a:t>x_t</a:t>
            </a:r>
            <a:r>
              <a:rPr lang="en-US" sz="2000" dirty="0"/>
              <a:t>. </a:t>
            </a:r>
            <a:endParaRPr lang="ar-EG" sz="2000" dirty="0"/>
          </a:p>
          <a:p>
            <a:r>
              <a:rPr lang="en-US" sz="2000" dirty="0"/>
              <a:t>At last, the values of the vector and the regulated values are multiplied to obtain the useful information. The equation for the input gate is:</a:t>
            </a:r>
            <a:endParaRPr lang="ar-EG" sz="2000" dirty="0"/>
          </a:p>
          <a:p>
            <a:endParaRPr lang="en-US" sz="2000" dirty="0"/>
          </a:p>
          <a:p>
            <a:r>
              <a:rPr lang="pl-PL" b="0" i="0" dirty="0">
                <a:solidFill>
                  <a:srgbClr val="00B0F0"/>
                </a:solidFill>
                <a:effectLst/>
                <a:latin typeface="Nunito" pitchFamily="2" charset="0"/>
              </a:rPr>
              <a:t> i_t = σ(W_i · [h_t-1, x_t] + b_i)</a:t>
            </a:r>
            <a:endParaRPr lang="ar-EG" b="0" i="0" dirty="0">
              <a:solidFill>
                <a:srgbClr val="00B0F0"/>
              </a:solidFill>
              <a:effectLst/>
              <a:latin typeface="Nunito" pitchFamily="2" charset="0"/>
            </a:endParaRPr>
          </a:p>
          <a:p>
            <a:pPr algn="l" fontAlgn="base"/>
            <a:r>
              <a:rPr lang="en-US" b="0" i="0" dirty="0" err="1">
                <a:solidFill>
                  <a:srgbClr val="00B0F0"/>
                </a:solidFill>
                <a:effectLst/>
                <a:latin typeface="Nunito" pitchFamily="2" charset="0"/>
              </a:rPr>
              <a:t>Ĉ_t</a:t>
            </a:r>
            <a:r>
              <a:rPr lang="en-US" b="0" i="0" dirty="0">
                <a:solidFill>
                  <a:srgbClr val="00B0F0"/>
                </a:solidFill>
                <a:effectLst/>
                <a:latin typeface="Nunito" pitchFamily="2" charset="0"/>
              </a:rPr>
              <a:t> = tanh(</a:t>
            </a:r>
            <a:r>
              <a:rPr lang="en-US" b="0" i="0" dirty="0" err="1">
                <a:solidFill>
                  <a:srgbClr val="00B0F0"/>
                </a:solidFill>
                <a:effectLst/>
                <a:latin typeface="Nunito" pitchFamily="2" charset="0"/>
              </a:rPr>
              <a:t>W_c</a:t>
            </a:r>
            <a:r>
              <a:rPr lang="en-US" b="0" i="0" dirty="0">
                <a:solidFill>
                  <a:srgbClr val="00B0F0"/>
                </a:solidFill>
                <a:effectLst/>
                <a:latin typeface="Nunito" pitchFamily="2" charset="0"/>
              </a:rPr>
              <a:t> · [h_t-1, </a:t>
            </a:r>
            <a:r>
              <a:rPr lang="en-US" b="0" i="0" dirty="0" err="1">
                <a:solidFill>
                  <a:srgbClr val="00B0F0"/>
                </a:solidFill>
                <a:effectLst/>
                <a:latin typeface="Nunito" pitchFamily="2" charset="0"/>
              </a:rPr>
              <a:t>x_t</a:t>
            </a:r>
            <a:r>
              <a:rPr lang="en-US" b="0" i="0" dirty="0">
                <a:solidFill>
                  <a:srgbClr val="00B0F0"/>
                </a:solidFill>
                <a:effectLst/>
                <a:latin typeface="Nunito" pitchFamily="2" charset="0"/>
              </a:rPr>
              <a:t>] + </a:t>
            </a:r>
            <a:r>
              <a:rPr lang="en-US" b="0" i="0" dirty="0" err="1">
                <a:solidFill>
                  <a:srgbClr val="00B0F0"/>
                </a:solidFill>
                <a:effectLst/>
                <a:latin typeface="Nunito" pitchFamily="2" charset="0"/>
              </a:rPr>
              <a:t>b_c</a:t>
            </a:r>
            <a:r>
              <a:rPr lang="en-US" b="0" i="0" dirty="0">
                <a:solidFill>
                  <a:srgbClr val="00B0F0"/>
                </a:solidFill>
                <a:effectLst/>
                <a:latin typeface="Nunito" pitchFamily="2" charset="0"/>
              </a:rPr>
              <a:t>)</a:t>
            </a:r>
          </a:p>
          <a:p>
            <a:pPr algn="l" fontAlgn="base"/>
            <a:r>
              <a:rPr lang="en-US" b="0" i="0" dirty="0" err="1">
                <a:solidFill>
                  <a:srgbClr val="00B0F0"/>
                </a:solidFill>
                <a:effectLst/>
                <a:latin typeface="Nunito" pitchFamily="2" charset="0"/>
              </a:rPr>
              <a:t>C_t</a:t>
            </a:r>
            <a:r>
              <a:rPr lang="en-US" b="0" i="0" dirty="0">
                <a:solidFill>
                  <a:srgbClr val="00B0F0"/>
                </a:solidFill>
                <a:effectLst/>
                <a:latin typeface="Nunito" pitchFamily="2" charset="0"/>
              </a:rPr>
              <a:t> = </a:t>
            </a:r>
            <a:r>
              <a:rPr lang="en-US" b="0" i="0" dirty="0" err="1">
                <a:solidFill>
                  <a:srgbClr val="00B0F0"/>
                </a:solidFill>
                <a:effectLst/>
                <a:latin typeface="Nunito" pitchFamily="2" charset="0"/>
              </a:rPr>
              <a:t>f_t</a:t>
            </a:r>
            <a:r>
              <a:rPr lang="en-US" b="0" i="0" dirty="0">
                <a:solidFill>
                  <a:srgbClr val="00B0F0"/>
                </a:solidFill>
                <a:effectLst/>
                <a:latin typeface="Nunito" pitchFamily="2" charset="0"/>
              </a:rPr>
              <a:t> ⊙ C_t-1 + </a:t>
            </a:r>
            <a:r>
              <a:rPr lang="en-US" b="0" i="0" dirty="0" err="1">
                <a:solidFill>
                  <a:srgbClr val="00B0F0"/>
                </a:solidFill>
                <a:effectLst/>
                <a:latin typeface="Nunito" pitchFamily="2" charset="0"/>
              </a:rPr>
              <a:t>i_t</a:t>
            </a:r>
            <a:r>
              <a:rPr lang="en-US" b="0" i="0" dirty="0">
                <a:solidFill>
                  <a:srgbClr val="00B0F0"/>
                </a:solidFill>
                <a:effectLst/>
                <a:latin typeface="Nunito" pitchFamily="2" charset="0"/>
              </a:rPr>
              <a:t> ⊙ </a:t>
            </a:r>
            <a:r>
              <a:rPr lang="en-US" b="0" i="0" dirty="0" err="1">
                <a:solidFill>
                  <a:srgbClr val="00B0F0"/>
                </a:solidFill>
                <a:effectLst/>
                <a:latin typeface="Nunito" pitchFamily="2" charset="0"/>
              </a:rPr>
              <a:t>Ĉ_t</a:t>
            </a:r>
            <a:endParaRPr lang="ar-EG" b="0" i="0" dirty="0">
              <a:solidFill>
                <a:srgbClr val="00B0F0"/>
              </a:solidFill>
              <a:effectLst/>
              <a:latin typeface="Nunito" pitchFamily="2" charset="0"/>
            </a:endParaRPr>
          </a:p>
          <a:p>
            <a:pPr algn="l" fontAlgn="base"/>
            <a:endParaRPr lang="en-US" b="0" i="0" dirty="0">
              <a:solidFill>
                <a:srgbClr val="00B0F0"/>
              </a:solidFill>
              <a:effectLst/>
              <a:latin typeface="Nunito" pitchFamily="2" charset="0"/>
            </a:endParaRPr>
          </a:p>
          <a:p>
            <a:pPr algn="l" fontAlgn="base"/>
            <a:r>
              <a:rPr lang="en-US" b="0" i="0" dirty="0">
                <a:effectLst/>
                <a:latin typeface="Nunito" pitchFamily="2" charset="0"/>
              </a:rPr>
              <a:t>where</a:t>
            </a:r>
          </a:p>
          <a:p>
            <a:pPr algn="l" fontAlgn="base">
              <a:buFont typeface="Arial" panose="020B0604020202020204" pitchFamily="34" charset="0"/>
              <a:buChar char="•"/>
            </a:pPr>
            <a:r>
              <a:rPr lang="en-US" b="0" i="0" dirty="0">
                <a:effectLst/>
                <a:latin typeface="Nunito" pitchFamily="2" charset="0"/>
              </a:rPr>
              <a:t> ⊙ denotes element-wise multiplication</a:t>
            </a:r>
          </a:p>
          <a:p>
            <a:pPr algn="l" fontAlgn="base">
              <a:buFont typeface="Arial" panose="020B0604020202020204" pitchFamily="34" charset="0"/>
              <a:buChar char="•"/>
            </a:pPr>
            <a:r>
              <a:rPr lang="en-US" b="0" i="0" dirty="0">
                <a:effectLst/>
                <a:latin typeface="Nunito" pitchFamily="2" charset="0"/>
              </a:rPr>
              <a:t>tanh is tanh activation function</a:t>
            </a:r>
          </a:p>
        </p:txBody>
      </p:sp>
      <p:pic>
        <p:nvPicPr>
          <p:cNvPr id="9" name="Picture 8">
            <a:extLst>
              <a:ext uri="{FF2B5EF4-FFF2-40B4-BE49-F238E27FC236}">
                <a16:creationId xmlns:a16="http://schemas.microsoft.com/office/drawing/2014/main" id="{869DB858-378B-EB0B-0B5A-30B44ECAFD38}"/>
              </a:ext>
            </a:extLst>
          </p:cNvPr>
          <p:cNvPicPr>
            <a:picLocks noChangeAspect="1"/>
          </p:cNvPicPr>
          <p:nvPr/>
        </p:nvPicPr>
        <p:blipFill>
          <a:blip r:embed="rId4"/>
          <a:stretch>
            <a:fillRect/>
          </a:stretch>
        </p:blipFill>
        <p:spPr>
          <a:xfrm>
            <a:off x="5499778" y="3768083"/>
            <a:ext cx="4134427" cy="2400635"/>
          </a:xfrm>
          <a:prstGeom prst="rect">
            <a:avLst/>
          </a:prstGeom>
        </p:spPr>
      </p:pic>
    </p:spTree>
    <p:extLst>
      <p:ext uri="{BB962C8B-B14F-4D97-AF65-F5344CB8AC3E}">
        <p14:creationId xmlns:p14="http://schemas.microsoft.com/office/powerpoint/2010/main" val="1228068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B0F0"/>
                </a:solidFill>
                <a:effectLst/>
                <a:uLnTx/>
                <a:uFillTx/>
                <a:latin typeface="Calibri" panose="020F0502020204030204"/>
                <a:ea typeface="+mn-ea"/>
                <a:cs typeface="+mn-cs"/>
              </a:rPr>
              <a:t>www.midocean.ae</a:t>
            </a:r>
            <a:endPar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1042C13-2096-DF83-5E5F-EBDAFE621271}"/>
              </a:ext>
            </a:extLst>
          </p:cNvPr>
          <p:cNvSpPr>
            <a:spLocks noGrp="1"/>
          </p:cNvSpPr>
          <p:nvPr>
            <p:ph type="title"/>
          </p:nvPr>
        </p:nvSpPr>
        <p:spPr>
          <a:xfrm>
            <a:off x="1800426" y="497818"/>
            <a:ext cx="6455679" cy="664547"/>
          </a:xfrm>
        </p:spPr>
        <p:txBody>
          <a:bodyPr>
            <a:noAutofit/>
          </a:bodyPr>
          <a:lstStyle/>
          <a:p>
            <a:r>
              <a:rPr lang="en-US" b="1"/>
              <a:t>LSTM Structure Cont</a:t>
            </a:r>
            <a:br>
              <a:rPr lang="en-US" b="1"/>
            </a:br>
            <a:br>
              <a:rPr lang="en-US" b="1"/>
            </a:br>
            <a:endParaRPr lang="en-US" b="1" dirty="0"/>
          </a:p>
        </p:txBody>
      </p:sp>
      <p:sp>
        <p:nvSpPr>
          <p:cNvPr id="14" name="TextBox 13">
            <a:extLst>
              <a:ext uri="{FF2B5EF4-FFF2-40B4-BE49-F238E27FC236}">
                <a16:creationId xmlns:a16="http://schemas.microsoft.com/office/drawing/2014/main" id="{3BE852E5-B221-78E5-8362-DC412E0ABC4C}"/>
              </a:ext>
            </a:extLst>
          </p:cNvPr>
          <p:cNvSpPr txBox="1"/>
          <p:nvPr/>
        </p:nvSpPr>
        <p:spPr>
          <a:xfrm>
            <a:off x="124098" y="1367426"/>
            <a:ext cx="12067902" cy="2585323"/>
          </a:xfrm>
          <a:prstGeom prst="rect">
            <a:avLst/>
          </a:prstGeom>
          <a:noFill/>
        </p:spPr>
        <p:txBody>
          <a:bodyPr wrap="square">
            <a:spAutoFit/>
          </a:bodyPr>
          <a:lstStyle/>
          <a:p>
            <a:pPr algn="l" fontAlgn="base"/>
            <a:r>
              <a:rPr lang="en-US" b="1" i="0" dirty="0">
                <a:effectLst/>
                <a:latin typeface="Nunito" pitchFamily="2" charset="0"/>
              </a:rPr>
              <a:t>3. Output gate: </a:t>
            </a:r>
            <a:r>
              <a:rPr lang="en-US" b="0" i="0" dirty="0">
                <a:effectLst/>
                <a:latin typeface="Nunito" pitchFamily="2" charset="0"/>
              </a:rPr>
              <a:t>The task of extracting useful information from the current cell state to be presented as output is done by the output gate.</a:t>
            </a:r>
            <a:endParaRPr lang="ar-EG" b="0" i="0" dirty="0">
              <a:effectLst/>
              <a:latin typeface="Nunito" pitchFamily="2" charset="0"/>
            </a:endParaRPr>
          </a:p>
          <a:p>
            <a:pPr algn="l" fontAlgn="base"/>
            <a:r>
              <a:rPr lang="en-US" b="0" i="0" dirty="0">
                <a:effectLst/>
                <a:latin typeface="Nunito" pitchFamily="2" charset="0"/>
              </a:rPr>
              <a:t>First, a vector is generated by applying tanh function on the cell. </a:t>
            </a:r>
            <a:endParaRPr lang="ar-EG" b="0" i="0" dirty="0">
              <a:effectLst/>
              <a:latin typeface="Nunito" pitchFamily="2" charset="0"/>
            </a:endParaRPr>
          </a:p>
          <a:p>
            <a:pPr algn="l" fontAlgn="base"/>
            <a:r>
              <a:rPr lang="en-US" b="0" i="0" dirty="0">
                <a:effectLst/>
                <a:latin typeface="Nunito" pitchFamily="2" charset="0"/>
              </a:rPr>
              <a:t>Then, the information is regulated using the sigmoid function and filter by the values to be remembered using inputs</a:t>
            </a:r>
            <a:r>
              <a:rPr lang="en-US" b="0" i="1" dirty="0">
                <a:effectLst/>
                <a:latin typeface="Nunito" pitchFamily="2" charset="0"/>
              </a:rPr>
              <a:t> h_t-1</a:t>
            </a:r>
            <a:r>
              <a:rPr lang="en-US" b="0" i="0" dirty="0">
                <a:effectLst/>
                <a:latin typeface="Nunito" pitchFamily="2" charset="0"/>
              </a:rPr>
              <a:t> and </a:t>
            </a:r>
            <a:r>
              <a:rPr lang="en-US" b="0" i="1" dirty="0" err="1">
                <a:effectLst/>
                <a:latin typeface="Nunito" pitchFamily="2" charset="0"/>
              </a:rPr>
              <a:t>x_t</a:t>
            </a:r>
            <a:r>
              <a:rPr lang="en-US" b="0" i="0" dirty="0">
                <a:effectLst/>
                <a:latin typeface="Nunito" pitchFamily="2" charset="0"/>
              </a:rPr>
              <a:t>. At last, the values of the vector and the regulated values are multiplied to be sent as an output and input to the next cell. The equation for the output gate is:</a:t>
            </a:r>
            <a:endParaRPr lang="ar-EG" b="0" i="0" dirty="0">
              <a:effectLst/>
              <a:latin typeface="Nunito" pitchFamily="2" charset="0"/>
            </a:endParaRPr>
          </a:p>
          <a:p>
            <a:pPr algn="l" fontAlgn="base"/>
            <a:endParaRPr lang="en-US" b="0" i="0" dirty="0">
              <a:effectLst/>
              <a:latin typeface="Nunito" pitchFamily="2" charset="0"/>
            </a:endParaRPr>
          </a:p>
          <a:p>
            <a:pPr algn="l" fontAlgn="base"/>
            <a:r>
              <a:rPr lang="en-US" b="0" i="0" dirty="0">
                <a:effectLst/>
                <a:latin typeface="Nunito" pitchFamily="2" charset="0"/>
              </a:rPr>
              <a:t> </a:t>
            </a:r>
            <a:r>
              <a:rPr lang="en-US" b="0" i="0" dirty="0" err="1">
                <a:effectLst/>
                <a:latin typeface="Nunito" pitchFamily="2" charset="0"/>
              </a:rPr>
              <a:t>o_t</a:t>
            </a:r>
            <a:r>
              <a:rPr lang="en-US" b="0" i="0" dirty="0">
                <a:effectLst/>
                <a:latin typeface="Nunito" pitchFamily="2" charset="0"/>
              </a:rPr>
              <a:t> = σ(</a:t>
            </a:r>
            <a:r>
              <a:rPr lang="en-US" b="0" i="0" dirty="0" err="1">
                <a:effectLst/>
                <a:latin typeface="Nunito" pitchFamily="2" charset="0"/>
              </a:rPr>
              <a:t>W_o</a:t>
            </a:r>
            <a:r>
              <a:rPr lang="en-US" b="0" i="0" dirty="0">
                <a:effectLst/>
                <a:latin typeface="Nunito" pitchFamily="2" charset="0"/>
              </a:rPr>
              <a:t> · [h_t-1, </a:t>
            </a:r>
            <a:r>
              <a:rPr lang="en-US" b="0" i="0" dirty="0" err="1">
                <a:effectLst/>
                <a:latin typeface="Nunito" pitchFamily="2" charset="0"/>
              </a:rPr>
              <a:t>x_t</a:t>
            </a:r>
            <a:r>
              <a:rPr lang="en-US" b="0" i="0" dirty="0">
                <a:effectLst/>
                <a:latin typeface="Nunito" pitchFamily="2" charset="0"/>
              </a:rPr>
              <a:t>] + </a:t>
            </a:r>
            <a:r>
              <a:rPr lang="en-US" b="0" i="0" dirty="0" err="1">
                <a:effectLst/>
                <a:latin typeface="Nunito" pitchFamily="2" charset="0"/>
              </a:rPr>
              <a:t>b_o</a:t>
            </a:r>
            <a:r>
              <a:rPr lang="en-US" b="0" i="0" dirty="0">
                <a:effectLst/>
                <a:latin typeface="Nunito" pitchFamily="2" charset="0"/>
              </a:rPr>
              <a:t>)</a:t>
            </a:r>
          </a:p>
          <a:p>
            <a:pPr marL="342900" indent="-342900">
              <a:buAutoNum type="arabicPeriod"/>
            </a:pPr>
            <a:endParaRPr lang="en-US" dirty="0"/>
          </a:p>
        </p:txBody>
      </p:sp>
      <p:pic>
        <p:nvPicPr>
          <p:cNvPr id="9" name="Picture 8">
            <a:extLst>
              <a:ext uri="{FF2B5EF4-FFF2-40B4-BE49-F238E27FC236}">
                <a16:creationId xmlns:a16="http://schemas.microsoft.com/office/drawing/2014/main" id="{DD79CAA2-EA62-9EB7-2074-B300A96F4E8D}"/>
              </a:ext>
            </a:extLst>
          </p:cNvPr>
          <p:cNvPicPr>
            <a:picLocks noChangeAspect="1"/>
          </p:cNvPicPr>
          <p:nvPr/>
        </p:nvPicPr>
        <p:blipFill>
          <a:blip r:embed="rId4"/>
          <a:stretch>
            <a:fillRect/>
          </a:stretch>
        </p:blipFill>
        <p:spPr>
          <a:xfrm>
            <a:off x="4271921" y="3129158"/>
            <a:ext cx="2970708" cy="3425183"/>
          </a:xfrm>
          <a:prstGeom prst="rect">
            <a:avLst/>
          </a:prstGeom>
        </p:spPr>
      </p:pic>
    </p:spTree>
    <p:extLst>
      <p:ext uri="{BB962C8B-B14F-4D97-AF65-F5344CB8AC3E}">
        <p14:creationId xmlns:p14="http://schemas.microsoft.com/office/powerpoint/2010/main" val="40545705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B0F0"/>
                </a:solidFill>
                <a:effectLst/>
                <a:uLnTx/>
                <a:uFillTx/>
                <a:latin typeface="Calibri" panose="020F0502020204030204"/>
                <a:ea typeface="+mn-ea"/>
                <a:cs typeface="+mn-cs"/>
              </a:rPr>
              <a:t>www.midocean.ae</a:t>
            </a:r>
            <a:endPar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49E2C101-E5F5-4188-F0EF-96F811D1296C}"/>
              </a:ext>
            </a:extLst>
          </p:cNvPr>
          <p:cNvSpPr txBox="1"/>
          <p:nvPr/>
        </p:nvSpPr>
        <p:spPr>
          <a:xfrm>
            <a:off x="628680" y="1840109"/>
            <a:ext cx="10934639" cy="3693319"/>
          </a:xfrm>
          <a:prstGeom prst="rect">
            <a:avLst/>
          </a:prstGeom>
          <a:noFill/>
        </p:spPr>
        <p:txBody>
          <a:bodyPr wrap="square">
            <a:spAutoFit/>
          </a:bodyPr>
          <a:lstStyle/>
          <a:p>
            <a:pPr algn="l" fontAlgn="base"/>
            <a:r>
              <a:rPr lang="en-US" b="1" i="0" dirty="0">
                <a:effectLst/>
                <a:latin typeface="Nunito" pitchFamily="2" charset="0"/>
              </a:rPr>
              <a:t>Advantages of LSTM</a:t>
            </a:r>
            <a:endParaRPr lang="ar-EG" b="1" i="0" dirty="0">
              <a:effectLst/>
              <a:latin typeface="Nunito" pitchFamily="2" charset="0"/>
            </a:endParaRPr>
          </a:p>
          <a:p>
            <a:pPr algn="l" fontAlgn="base"/>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Long-term dependencies can be captured by LSTM networks. They have a memory cell that is capable of long-term information storage.</a:t>
            </a:r>
            <a:endParaRPr lang="ar-EG" b="0" i="0" dirty="0">
              <a:effectLst/>
              <a:latin typeface="Nunito" pitchFamily="2" charset="0"/>
            </a:endParaRPr>
          </a:p>
          <a:p>
            <a:pPr marL="285750" indent="-285750" algn="l" fontAlgn="base">
              <a:buFont typeface="Arial" panose="020B0604020202020204" pitchFamily="34" charset="0"/>
              <a:buChar char="•"/>
            </a:pPr>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In traditional RNNs, there is a problem of vanishing and exploding gradients when models are trained over long sequences. By using a gating mechanism that selectively recalls or forgets information, LSTM networks deal with this problem.</a:t>
            </a:r>
            <a:endParaRPr lang="ar-EG" b="0" i="0" dirty="0">
              <a:effectLst/>
              <a:latin typeface="Nunito" pitchFamily="2" charset="0"/>
            </a:endParaRPr>
          </a:p>
          <a:p>
            <a:pPr algn="l" fontAlgn="base"/>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LSTM enables the model to capture and remember the important context, even when there is a significant time gap between relevant events in the sequence. So where understanding context is important, LSTMS are used. </a:t>
            </a:r>
            <a:r>
              <a:rPr lang="en-US" b="0" i="0" dirty="0" err="1">
                <a:effectLst/>
                <a:latin typeface="Nunito" pitchFamily="2" charset="0"/>
              </a:rPr>
              <a:t>eg.</a:t>
            </a:r>
            <a:r>
              <a:rPr lang="en-US" b="0" i="0" dirty="0">
                <a:effectLst/>
                <a:latin typeface="Nunito" pitchFamily="2" charset="0"/>
              </a:rPr>
              <a:t> machine translation.</a:t>
            </a:r>
            <a:endParaRPr lang="ar-EG" b="0" i="0" dirty="0">
              <a:effectLst/>
              <a:latin typeface="Nunito" pitchFamily="2" charset="0"/>
            </a:endParaRPr>
          </a:p>
          <a:p>
            <a:pPr algn="l" fontAlgn="base">
              <a:buFont typeface="+mj-lt"/>
              <a:buAutoNum type="arabicPeriod"/>
            </a:pPr>
            <a:endParaRPr lang="en-US" b="0" i="0" dirty="0">
              <a:effectLst/>
              <a:latin typeface="Nunito" pitchFamily="2" charset="0"/>
            </a:endParaRPr>
          </a:p>
        </p:txBody>
      </p:sp>
    </p:spTree>
    <p:extLst>
      <p:ext uri="{BB962C8B-B14F-4D97-AF65-F5344CB8AC3E}">
        <p14:creationId xmlns:p14="http://schemas.microsoft.com/office/powerpoint/2010/main" val="4261184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B0F0"/>
                </a:solidFill>
                <a:effectLst/>
                <a:uLnTx/>
                <a:uFillTx/>
                <a:latin typeface="Calibri" panose="020F0502020204030204"/>
                <a:ea typeface="+mn-ea"/>
                <a:cs typeface="+mn-cs"/>
              </a:rPr>
              <a:t>www.midocean.ae</a:t>
            </a:r>
            <a:endPar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49E2C101-E5F5-4188-F0EF-96F811D1296C}"/>
              </a:ext>
            </a:extLst>
          </p:cNvPr>
          <p:cNvSpPr txBox="1"/>
          <p:nvPr/>
        </p:nvSpPr>
        <p:spPr>
          <a:xfrm>
            <a:off x="395969" y="1720840"/>
            <a:ext cx="10934639" cy="3693319"/>
          </a:xfrm>
          <a:prstGeom prst="rect">
            <a:avLst/>
          </a:prstGeom>
          <a:noFill/>
        </p:spPr>
        <p:txBody>
          <a:bodyPr wrap="square">
            <a:spAutoFit/>
          </a:bodyPr>
          <a:lstStyle/>
          <a:p>
            <a:pPr algn="l" fontAlgn="base"/>
            <a:r>
              <a:rPr lang="en-US" b="1" i="0" dirty="0">
                <a:effectLst/>
                <a:latin typeface="Nunito" pitchFamily="2" charset="0"/>
              </a:rPr>
              <a:t>Disadvantages of LSTM</a:t>
            </a:r>
            <a:endParaRPr lang="ar-EG" b="1" i="0" dirty="0">
              <a:effectLst/>
              <a:latin typeface="Nunito" pitchFamily="2" charset="0"/>
            </a:endParaRPr>
          </a:p>
          <a:p>
            <a:pPr algn="l" fontAlgn="base"/>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Compared to simpler architectures like feed-forward neural networks LSTM networks are computationally more expensive. This can limit their scalability for large-scale datasets or constrained environments.</a:t>
            </a:r>
            <a:endParaRPr lang="ar-EG" b="0" i="0" dirty="0">
              <a:effectLst/>
              <a:latin typeface="Nunito" pitchFamily="2" charset="0"/>
            </a:endParaRPr>
          </a:p>
          <a:p>
            <a:pPr marL="285750" indent="-285750" algn="l" fontAlgn="base">
              <a:buFont typeface="Arial" panose="020B0604020202020204" pitchFamily="34" charset="0"/>
              <a:buChar char="•"/>
            </a:pPr>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Training LSTM networks can be more time-consuming compared to simpler models due to their computational complexity. So, training LSTMs often requires more data and longer training times to achieve high performance.</a:t>
            </a:r>
            <a:endParaRPr lang="ar-EG" b="0" i="0" dirty="0">
              <a:effectLst/>
              <a:latin typeface="Nunito" pitchFamily="2" charset="0"/>
            </a:endParaRPr>
          </a:p>
          <a:p>
            <a:pPr marL="285750" indent="-285750" algn="l" fontAlgn="base">
              <a:buFont typeface="Arial" panose="020B0604020202020204" pitchFamily="34" charset="0"/>
              <a:buChar char="•"/>
            </a:pPr>
            <a:endParaRPr lang="en-US" b="0" i="0" dirty="0">
              <a:effectLst/>
              <a:latin typeface="Nunito" pitchFamily="2" charset="0"/>
            </a:endParaRPr>
          </a:p>
          <a:p>
            <a:pPr marL="285750" indent="-285750" algn="l" fontAlgn="base">
              <a:buFont typeface="Arial" panose="020B0604020202020204" pitchFamily="34" charset="0"/>
              <a:buChar char="•"/>
            </a:pPr>
            <a:r>
              <a:rPr lang="en-US" b="0" i="0" dirty="0">
                <a:effectLst/>
                <a:latin typeface="Nunito" pitchFamily="2" charset="0"/>
              </a:rPr>
              <a:t>Since it is processed word by word in a sequential manner, it is hard to parallelize the work of processing the sentences.</a:t>
            </a:r>
          </a:p>
          <a:p>
            <a:pPr marL="285750" indent="-285750" algn="l" fontAlgn="base">
              <a:buFont typeface="Arial" panose="020B0604020202020204" pitchFamily="34" charset="0"/>
              <a:buChar char="•"/>
            </a:pPr>
            <a:endParaRPr lang="en-US" b="0" i="0" dirty="0">
              <a:effectLst/>
              <a:latin typeface="Nunito" pitchFamily="2" charset="0"/>
            </a:endParaRPr>
          </a:p>
        </p:txBody>
      </p:sp>
    </p:spTree>
    <p:extLst>
      <p:ext uri="{BB962C8B-B14F-4D97-AF65-F5344CB8AC3E}">
        <p14:creationId xmlns:p14="http://schemas.microsoft.com/office/powerpoint/2010/main" val="3523658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12179" y="1387376"/>
            <a:ext cx="5982108" cy="4886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rPr>
              <a:t>https://colab.research.google.com/drive/1cUsOz_iSZjquKLm966KmkEQoPJltDzlg?usp=sharing</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29864" y="34570"/>
            <a:ext cx="7711509"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Hidden Markov Models</a:t>
            </a:r>
          </a:p>
        </p:txBody>
      </p:sp>
      <p:grpSp>
        <p:nvGrpSpPr>
          <p:cNvPr id="10" name="Group 9">
            <a:extLst>
              <a:ext uri="{FF2B5EF4-FFF2-40B4-BE49-F238E27FC236}">
                <a16:creationId xmlns:a16="http://schemas.microsoft.com/office/drawing/2014/main" id="{EE8982B4-866E-7C57-CB96-54CB30D45F5F}"/>
              </a:ext>
            </a:extLst>
          </p:cNvPr>
          <p:cNvGrpSpPr/>
          <p:nvPr/>
        </p:nvGrpSpPr>
        <p:grpSpPr>
          <a:xfrm>
            <a:off x="2428508" y="987266"/>
            <a:ext cx="1190600" cy="1033678"/>
            <a:chOff x="7140122" y="3518566"/>
            <a:chExt cx="1190600" cy="1033678"/>
          </a:xfrm>
        </p:grpSpPr>
        <p:sp>
          <p:nvSpPr>
            <p:cNvPr id="18" name="Rectangle 17">
              <a:extLst>
                <a:ext uri="{FF2B5EF4-FFF2-40B4-BE49-F238E27FC236}">
                  <a16:creationId xmlns:a16="http://schemas.microsoft.com/office/drawing/2014/main" id="{9BFC32B8-BDEE-2CBC-DFF5-CD482608568C}"/>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flipV="1">
            <a:off x="0" y="75816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66277"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62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8661F7E-1EAB-4D83-F6BA-F0E898CB9234}"/>
              </a:ext>
            </a:extLst>
          </p:cNvPr>
          <p:cNvSpPr txBox="1"/>
          <p:nvPr/>
        </p:nvSpPr>
        <p:spPr>
          <a:xfrm>
            <a:off x="3255063" y="2052764"/>
            <a:ext cx="5496339" cy="3785652"/>
          </a:xfrm>
          <a:prstGeom prst="rect">
            <a:avLst/>
          </a:prstGeom>
          <a:noFill/>
        </p:spPr>
        <p:txBody>
          <a:bodyPr wrap="square">
            <a:spAutoFit/>
          </a:bodyPr>
          <a:lstStyle/>
          <a:p>
            <a:r>
              <a:rPr lang="en-US" sz="2400" b="1" i="0" dirty="0">
                <a:effectLst/>
                <a:latin typeface="Söhne"/>
              </a:rPr>
              <a:t>HMMs:</a:t>
            </a:r>
            <a:r>
              <a:rPr lang="en-US" sz="2400" b="0" i="0" dirty="0">
                <a:solidFill>
                  <a:srgbClr val="374151"/>
                </a:solidFill>
                <a:effectLst/>
                <a:latin typeface="Söhne"/>
              </a:rPr>
              <a:t> Hidden Markov Models are probabilistic graphical models used for modeling sequences of observations. They are particularly well-suited for problems where you have a sequence of observable states and want to infer the underlying hidden states that generated those observations.</a:t>
            </a:r>
            <a:endParaRPr lang="ar-EG" sz="2400" b="0" i="0" dirty="0">
              <a:solidFill>
                <a:srgbClr val="374151"/>
              </a:solidFill>
              <a:effectLst/>
              <a:latin typeface="Söhne"/>
            </a:endParaRPr>
          </a:p>
          <a:p>
            <a:r>
              <a:rPr lang="en-US" sz="2400" b="0" i="0" dirty="0">
                <a:effectLst/>
                <a:latin typeface="Söhne"/>
              </a:rPr>
              <a:t>HMMs use a discrete state space and probabilistic transitions between states.</a:t>
            </a:r>
            <a:endParaRPr lang="en-US" sz="2400" dirty="0"/>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710145" y="424153"/>
            <a:ext cx="9985325" cy="530043"/>
          </a:xfrm>
        </p:spPr>
        <p:txBody>
          <a:bodyPr>
            <a:noAutofit/>
          </a:bodyPr>
          <a:lstStyle/>
          <a:p>
            <a:r>
              <a:rPr lang="en-US" sz="3600" dirty="0">
                <a:solidFill>
                  <a:srgbClr val="00B0F0"/>
                </a:solidFill>
              </a:rPr>
              <a:t>Markov Models Cont.</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731836" y="1161261"/>
            <a:ext cx="10963633" cy="4835920"/>
          </a:xfrm>
        </p:spPr>
        <p:txBody>
          <a:bodyPr>
            <a:normAutofit/>
          </a:bodyPr>
          <a:lstStyle/>
          <a:p>
            <a:pPr marL="0" indent="0">
              <a:buNone/>
            </a:pPr>
            <a:r>
              <a:rPr lang="en-US" dirty="0">
                <a:solidFill>
                  <a:schemeClr val="bg1"/>
                </a:solidFill>
                <a:latin typeface="+mj-lt"/>
                <a:cs typeface="Arial" panose="020B0604020202020204" pitchFamily="34" charset="0"/>
              </a:rPr>
              <a:t>▪  Next word in a sentence depends on previous symbols </a:t>
            </a:r>
          </a:p>
          <a:p>
            <a:pPr marL="0" indent="0">
              <a:buNone/>
            </a:pPr>
            <a:r>
              <a:rPr lang="en-US" dirty="0">
                <a:solidFill>
                  <a:schemeClr val="bg1"/>
                </a:solidFill>
                <a:latin typeface="+mj-lt"/>
                <a:cs typeface="Arial" panose="020B0604020202020204" pitchFamily="34" charset="0"/>
              </a:rPr>
              <a:t>already written (history = one, two, or more words)</a:t>
            </a:r>
          </a:p>
          <a:p>
            <a:pPr marL="0" indent="0" algn="ctr">
              <a:buNone/>
            </a:pPr>
            <a:r>
              <a:rPr lang="en-US" dirty="0">
                <a:solidFill>
                  <a:schemeClr val="bg1"/>
                </a:solidFill>
                <a:latin typeface="+mj-lt"/>
                <a:cs typeface="Arial" panose="020B0604020202020204" pitchFamily="34" charset="0"/>
              </a:rPr>
              <a:t>The lecture leaves me/ bumfuzzled</a:t>
            </a:r>
          </a:p>
          <a:p>
            <a:pPr marL="0" indent="0">
              <a:buNone/>
            </a:pPr>
            <a:r>
              <a:rPr lang="en-US" dirty="0">
                <a:solidFill>
                  <a:schemeClr val="bg1"/>
                </a:solidFill>
                <a:latin typeface="+mj-lt"/>
                <a:cs typeface="Arial" panose="020B0604020202020204" pitchFamily="34" charset="0"/>
              </a:rPr>
              <a:t>‣ Similar, next character in a word depends on previous </a:t>
            </a:r>
          </a:p>
          <a:p>
            <a:pPr marL="0" indent="0">
              <a:buNone/>
            </a:pPr>
            <a:r>
              <a:rPr lang="en-US" dirty="0">
                <a:solidFill>
                  <a:schemeClr val="bg1"/>
                </a:solidFill>
                <a:latin typeface="+mj-lt"/>
                <a:cs typeface="Arial" panose="020B0604020202020204" pitchFamily="34" charset="0"/>
              </a:rPr>
              <a:t>characters already written</a:t>
            </a:r>
          </a:p>
          <a:p>
            <a:pPr marL="0" indent="0" algn="ctr">
              <a:buNone/>
            </a:pPr>
            <a:r>
              <a:rPr lang="en-US" dirty="0">
                <a:solidFill>
                  <a:schemeClr val="bg1"/>
                </a:solidFill>
                <a:latin typeface="+mj-lt"/>
                <a:cs typeface="Arial" panose="020B0604020202020204" pitchFamily="34" charset="0"/>
              </a:rPr>
              <a:t>Bum/</a:t>
            </a:r>
            <a:r>
              <a:rPr lang="en-US" dirty="0" err="1">
                <a:solidFill>
                  <a:schemeClr val="bg1"/>
                </a:solidFill>
                <a:latin typeface="+mj-lt"/>
                <a:cs typeface="Arial" panose="020B0604020202020204" pitchFamily="34" charset="0"/>
              </a:rPr>
              <a:t>fuzzled</a:t>
            </a:r>
            <a:endParaRPr lang="en-US" dirty="0">
              <a:solidFill>
                <a:schemeClr val="bg1"/>
              </a:solidFill>
              <a:latin typeface="+mj-lt"/>
              <a:cs typeface="Arial" panose="020B0604020202020204" pitchFamily="34" charset="0"/>
            </a:endParaRPr>
          </a:p>
          <a:p>
            <a:pPr marL="0" indent="0">
              <a:buNone/>
            </a:pPr>
            <a:r>
              <a:rPr lang="en-US" dirty="0">
                <a:solidFill>
                  <a:schemeClr val="bg1"/>
                </a:solidFill>
                <a:latin typeface="+mj-lt"/>
                <a:cs typeface="Arial" panose="020B0604020202020204" pitchFamily="34" charset="0"/>
              </a:rPr>
              <a:t>‣ We can model such kth order dependences between </a:t>
            </a:r>
          </a:p>
          <a:p>
            <a:pPr marL="0" indent="0">
              <a:buNone/>
            </a:pPr>
            <a:r>
              <a:rPr lang="en-US" dirty="0">
                <a:solidFill>
                  <a:schemeClr val="bg1"/>
                </a:solidFill>
                <a:latin typeface="+mj-lt"/>
                <a:cs typeface="Arial" panose="020B0604020202020204" pitchFamily="34" charset="0"/>
              </a:rPr>
              <a:t>symbols with Markov Models</a:t>
            </a:r>
            <a:endParaRPr lang="en-US" sz="2800"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905553" y="6213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5346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34406" y="5863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506776" y="271192"/>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78895" y="541521"/>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881794" y="64288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C3C9C56C-D450-2067-A336-E3F8F7AAD8C1}"/>
              </a:ext>
            </a:extLst>
          </p:cNvPr>
          <p:cNvSpPr txBox="1"/>
          <p:nvPr/>
        </p:nvSpPr>
        <p:spPr>
          <a:xfrm>
            <a:off x="1749302" y="703476"/>
            <a:ext cx="9451023" cy="5509200"/>
          </a:xfrm>
          <a:prstGeom prst="rect">
            <a:avLst/>
          </a:prstGeom>
          <a:noFill/>
        </p:spPr>
        <p:txBody>
          <a:bodyPr wrap="square">
            <a:spAutoFit/>
          </a:bodyPr>
          <a:lstStyle/>
          <a:p>
            <a:r>
              <a:rPr lang="en-US" sz="3200" dirty="0">
                <a:solidFill>
                  <a:schemeClr val="bg1"/>
                </a:solidFill>
              </a:rPr>
              <a:t>‣ Let w є V denote the set of possible words/symbols that </a:t>
            </a:r>
          </a:p>
          <a:p>
            <a:r>
              <a:rPr lang="en-US" sz="3200" dirty="0">
                <a:solidFill>
                  <a:schemeClr val="bg1"/>
                </a:solidFill>
              </a:rPr>
              <a:t>Includes</a:t>
            </a:r>
          </a:p>
          <a:p>
            <a:r>
              <a:rPr lang="en-US" sz="3200" dirty="0">
                <a:solidFill>
                  <a:schemeClr val="bg1"/>
                </a:solidFill>
              </a:rPr>
              <a:t>- an UNK symbol for any unknown word (out of vocabulary)</a:t>
            </a:r>
          </a:p>
          <a:p>
            <a:r>
              <a:rPr lang="en-US" sz="3200" dirty="0">
                <a:solidFill>
                  <a:schemeClr val="bg1"/>
                </a:solidFill>
              </a:rPr>
              <a:t>- &lt;beg&gt; symbol for specifying the start of a sentence</a:t>
            </a:r>
          </a:p>
          <a:p>
            <a:r>
              <a:rPr lang="en-US" sz="3200" dirty="0">
                <a:solidFill>
                  <a:schemeClr val="bg1"/>
                </a:solidFill>
              </a:rPr>
              <a:t>- &lt;end&gt; symbol for specifying the end of the sentence</a:t>
            </a:r>
          </a:p>
          <a:p>
            <a:pPr algn="ctr"/>
            <a:r>
              <a:rPr lang="en-US" sz="3200" dirty="0">
                <a:solidFill>
                  <a:schemeClr val="accent4">
                    <a:lumMod val="60000"/>
                    <a:lumOff val="40000"/>
                  </a:schemeClr>
                </a:solidFill>
              </a:rPr>
              <a:t>&lt;beg&gt; The lecture leaves me UNK &lt;end&gt;</a:t>
            </a:r>
          </a:p>
          <a:p>
            <a:r>
              <a:rPr lang="en-US" sz="3200" dirty="0">
                <a:solidFill>
                  <a:schemeClr val="bg1"/>
                </a:solidFill>
              </a:rPr>
              <a:t>‣ In a first order Markov model (bigram model), the next </a:t>
            </a:r>
          </a:p>
          <a:p>
            <a:r>
              <a:rPr lang="en-US" sz="3200" dirty="0">
                <a:solidFill>
                  <a:schemeClr val="bg1"/>
                </a:solidFill>
              </a:rPr>
              <a:t>symbol only depends on the previous one</a:t>
            </a:r>
            <a:endParaRPr lang="ar-EG" sz="3200" dirty="0">
              <a:solidFill>
                <a:schemeClr val="bg1"/>
              </a:solidFill>
            </a:endParaRPr>
          </a:p>
        </p:txBody>
      </p:sp>
    </p:spTree>
    <p:extLst>
      <p:ext uri="{BB962C8B-B14F-4D97-AF65-F5344CB8AC3E}">
        <p14:creationId xmlns:p14="http://schemas.microsoft.com/office/powerpoint/2010/main" val="35542650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39396" y="266589"/>
            <a:ext cx="7674744" cy="895777"/>
          </a:xfrm>
        </p:spPr>
        <p:txBody>
          <a:bodyPr>
            <a:normAutofit/>
          </a:bodyPr>
          <a:lstStyle/>
          <a:p>
            <a:r>
              <a:rPr lang="en-US" dirty="0"/>
              <a:t>A first order Markov model</a:t>
            </a:r>
            <a:endParaRPr lang="en-US" dirty="0">
              <a:sym typeface="+mn-lt"/>
            </a:endParaRPr>
          </a:p>
        </p:txBody>
      </p:sp>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11D45685-224D-0060-E7DD-A9E590A4E3DF}"/>
              </a:ext>
            </a:extLst>
          </p:cNvPr>
          <p:cNvSpPr txBox="1"/>
          <p:nvPr/>
        </p:nvSpPr>
        <p:spPr>
          <a:xfrm>
            <a:off x="2146427" y="1162366"/>
            <a:ext cx="7674744" cy="830997"/>
          </a:xfrm>
          <a:prstGeom prst="rect">
            <a:avLst/>
          </a:prstGeom>
          <a:noFill/>
        </p:spPr>
        <p:txBody>
          <a:bodyPr wrap="square">
            <a:spAutoFit/>
          </a:bodyPr>
          <a:lstStyle/>
          <a:p>
            <a:r>
              <a:rPr lang="en-US" sz="2400" dirty="0"/>
              <a:t>‣ Each symbol (except ) in the sequence is predicted using the same conditional probability table until a symbol is seen</a:t>
            </a:r>
          </a:p>
        </p:txBody>
      </p:sp>
      <p:pic>
        <p:nvPicPr>
          <p:cNvPr id="12" name="Picture 11">
            <a:extLst>
              <a:ext uri="{FF2B5EF4-FFF2-40B4-BE49-F238E27FC236}">
                <a16:creationId xmlns:a16="http://schemas.microsoft.com/office/drawing/2014/main" id="{4E324A8A-9082-509F-2CC8-FF1BA661D4E2}"/>
              </a:ext>
            </a:extLst>
          </p:cNvPr>
          <p:cNvPicPr>
            <a:picLocks noChangeAspect="1"/>
          </p:cNvPicPr>
          <p:nvPr/>
        </p:nvPicPr>
        <p:blipFill>
          <a:blip r:embed="rId4"/>
          <a:stretch>
            <a:fillRect/>
          </a:stretch>
        </p:blipFill>
        <p:spPr>
          <a:xfrm>
            <a:off x="2594481" y="2815127"/>
            <a:ext cx="7003037" cy="2584008"/>
          </a:xfrm>
          <a:prstGeom prst="rect">
            <a:avLst/>
          </a:prstGeom>
        </p:spPr>
      </p:pic>
      <p:pic>
        <p:nvPicPr>
          <p:cNvPr id="14" name="Picture 13">
            <a:extLst>
              <a:ext uri="{FF2B5EF4-FFF2-40B4-BE49-F238E27FC236}">
                <a16:creationId xmlns:a16="http://schemas.microsoft.com/office/drawing/2014/main" id="{2DB3A3FF-3BEA-C75B-C128-D99140CA0BF5}"/>
              </a:ext>
            </a:extLst>
          </p:cNvPr>
          <p:cNvPicPr>
            <a:picLocks noChangeAspect="1"/>
          </p:cNvPicPr>
          <p:nvPr/>
        </p:nvPicPr>
        <p:blipFill>
          <a:blip r:embed="rId5"/>
          <a:stretch>
            <a:fillRect/>
          </a:stretch>
        </p:blipFill>
        <p:spPr>
          <a:xfrm>
            <a:off x="6095999" y="2172122"/>
            <a:ext cx="861392" cy="535977"/>
          </a:xfrm>
          <a:prstGeom prst="rect">
            <a:avLst/>
          </a:prstGeom>
        </p:spPr>
      </p:pic>
      <p:pic>
        <p:nvPicPr>
          <p:cNvPr id="16" name="Picture 15">
            <a:extLst>
              <a:ext uri="{FF2B5EF4-FFF2-40B4-BE49-F238E27FC236}">
                <a16:creationId xmlns:a16="http://schemas.microsoft.com/office/drawing/2014/main" id="{A419D7A0-58B5-856B-01EE-A4F1EF551B2E}"/>
              </a:ext>
            </a:extLst>
          </p:cNvPr>
          <p:cNvPicPr>
            <a:picLocks noChangeAspect="1"/>
          </p:cNvPicPr>
          <p:nvPr/>
        </p:nvPicPr>
        <p:blipFill>
          <a:blip r:embed="rId6"/>
          <a:stretch>
            <a:fillRect/>
          </a:stretch>
        </p:blipFill>
        <p:spPr>
          <a:xfrm>
            <a:off x="1086251" y="3861239"/>
            <a:ext cx="998470" cy="491784"/>
          </a:xfrm>
          <a:prstGeom prst="rect">
            <a:avLst/>
          </a:prstGeom>
        </p:spPr>
      </p:pic>
      <p:sp>
        <p:nvSpPr>
          <p:cNvPr id="18" name="TextBox 17">
            <a:extLst>
              <a:ext uri="{FF2B5EF4-FFF2-40B4-BE49-F238E27FC236}">
                <a16:creationId xmlns:a16="http://schemas.microsoft.com/office/drawing/2014/main" id="{9422FFB9-BA1B-7FC9-B22F-081D714B6130}"/>
              </a:ext>
            </a:extLst>
          </p:cNvPr>
          <p:cNvSpPr txBox="1"/>
          <p:nvPr/>
        </p:nvSpPr>
        <p:spPr>
          <a:xfrm>
            <a:off x="430695" y="5695634"/>
            <a:ext cx="6096000" cy="646331"/>
          </a:xfrm>
          <a:prstGeom prst="rect">
            <a:avLst/>
          </a:prstGeom>
          <a:noFill/>
        </p:spPr>
        <p:txBody>
          <a:bodyPr wrap="square">
            <a:spAutoFit/>
          </a:bodyPr>
          <a:lstStyle/>
          <a:p>
            <a:r>
              <a:rPr lang="en-US" dirty="0"/>
              <a:t>‣ The goal is to maximize the probability that the model </a:t>
            </a:r>
          </a:p>
          <a:p>
            <a:r>
              <a:rPr lang="en-US" dirty="0"/>
              <a:t>can generate all the observed sentences (corpus S)</a:t>
            </a:r>
          </a:p>
        </p:txBody>
      </p:sp>
      <p:pic>
        <p:nvPicPr>
          <p:cNvPr id="20" name="Picture 19">
            <a:extLst>
              <a:ext uri="{FF2B5EF4-FFF2-40B4-BE49-F238E27FC236}">
                <a16:creationId xmlns:a16="http://schemas.microsoft.com/office/drawing/2014/main" id="{6C60A467-7E26-C5B9-BB96-22B26FFD5EED}"/>
              </a:ext>
            </a:extLst>
          </p:cNvPr>
          <p:cNvPicPr>
            <a:picLocks noChangeAspect="1"/>
          </p:cNvPicPr>
          <p:nvPr/>
        </p:nvPicPr>
        <p:blipFill>
          <a:blip r:embed="rId7"/>
          <a:stretch>
            <a:fillRect/>
          </a:stretch>
        </p:blipFill>
        <p:spPr>
          <a:xfrm>
            <a:off x="6316692" y="5742016"/>
            <a:ext cx="3280826" cy="402366"/>
          </a:xfrm>
          <a:prstGeom prst="rect">
            <a:avLst/>
          </a:prstGeom>
        </p:spPr>
      </p:pic>
    </p:spTree>
    <p:extLst>
      <p:ext uri="{BB962C8B-B14F-4D97-AF65-F5344CB8AC3E}">
        <p14:creationId xmlns:p14="http://schemas.microsoft.com/office/powerpoint/2010/main" val="475357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709922"/>
      </p:ext>
    </p:extLst>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6797</TotalTime>
  <Words>3472</Words>
  <Application>Microsoft Office PowerPoint</Application>
  <PresentationFormat>Widescreen</PresentationFormat>
  <Paragraphs>282</Paragraphs>
  <Slides>33</Slides>
  <Notes>18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33</vt:i4>
      </vt:variant>
    </vt:vector>
  </HeadingPairs>
  <TitlesOfParts>
    <vt:vector size="46" baseType="lpstr">
      <vt:lpstr>Meiryo</vt:lpstr>
      <vt:lpstr>Arial</vt:lpstr>
      <vt:lpstr>Calibri</vt:lpstr>
      <vt:lpstr>Calibri Light</vt:lpstr>
      <vt:lpstr>Corbel</vt:lpstr>
      <vt:lpstr>EB Garamond</vt:lpstr>
      <vt:lpstr>Huawei Sans</vt:lpstr>
      <vt:lpstr>Nunito</vt:lpstr>
      <vt:lpstr>Söhne</vt:lpstr>
      <vt:lpstr>source-serif-pro</vt:lpstr>
      <vt:lpstr>Times New Roman</vt:lpstr>
      <vt:lpstr>SketchLinesVTI</vt:lpstr>
      <vt:lpstr>Office Theme</vt:lpstr>
      <vt:lpstr>PowerPoint Presentation</vt:lpstr>
      <vt:lpstr>PowerPoint Presentation</vt:lpstr>
      <vt:lpstr>Sequential Data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sequence modelling </vt:lpstr>
      <vt:lpstr>Sequential Models </vt:lpstr>
      <vt:lpstr>RNN: </vt:lpstr>
      <vt:lpstr>PowerPoint Presentation</vt:lpstr>
      <vt:lpstr>Types of Recurrent Neural Networks  </vt:lpstr>
      <vt:lpstr>Types of Recurrent Neural Networks  </vt:lpstr>
      <vt:lpstr>Types of Recurrent Neural Networks  </vt:lpstr>
      <vt:lpstr>Types of Recurrent Neural Networks  </vt:lpstr>
      <vt:lpstr>PowerPoint Presentation</vt:lpstr>
      <vt:lpstr>LSTM  </vt:lpstr>
      <vt:lpstr>LSTM Cont.  </vt:lpstr>
      <vt:lpstr>LSTM Cont.  </vt:lpstr>
      <vt:lpstr>LSTM Structure   </vt:lpstr>
      <vt:lpstr>LSTM Structure Cont  </vt:lpstr>
      <vt:lpstr>LSTM Structure Cont  </vt:lpstr>
      <vt:lpstr>PowerPoint Presentation</vt:lpstr>
      <vt:lpstr>PowerPoint Presentation</vt:lpstr>
      <vt:lpstr>PowerPoint Presentation</vt:lpstr>
      <vt:lpstr>Markov Models Cont.  </vt:lpstr>
      <vt:lpstr>PowerPoint Presentation</vt:lpstr>
      <vt:lpstr>A first order Markov model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8</cp:revision>
  <cp:lastPrinted>2023-09-08T11:34:23Z</cp:lastPrinted>
  <dcterms:created xsi:type="dcterms:W3CDTF">2023-09-04T17:06:57Z</dcterms:created>
  <dcterms:modified xsi:type="dcterms:W3CDTF">2023-09-19T23:17:07Z</dcterms:modified>
</cp:coreProperties>
</file>