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3" r:id="rId5"/>
    <p:sldId id="484" r:id="rId6"/>
    <p:sldId id="276" r:id="rId7"/>
    <p:sldId id="482" r:id="rId8"/>
    <p:sldId id="485" r:id="rId9"/>
    <p:sldId id="486" r:id="rId10"/>
    <p:sldId id="487" r:id="rId11"/>
    <p:sldId id="488" r:id="rId12"/>
    <p:sldId id="489" r:id="rId13"/>
    <p:sldId id="490" r:id="rId14"/>
    <p:sldId id="522" r:id="rId15"/>
    <p:sldId id="491" r:id="rId16"/>
    <p:sldId id="492" r:id="rId17"/>
    <p:sldId id="493" r:id="rId18"/>
    <p:sldId id="494" r:id="rId19"/>
    <p:sldId id="495" r:id="rId20"/>
    <p:sldId id="496" r:id="rId21"/>
    <p:sldId id="497" r:id="rId22"/>
    <p:sldId id="498" r:id="rId23"/>
    <p:sldId id="499" r:id="rId24"/>
    <p:sldId id="500" r:id="rId25"/>
    <p:sldId id="501" r:id="rId26"/>
    <p:sldId id="523" r:id="rId27"/>
    <p:sldId id="502" r:id="rId28"/>
    <p:sldId id="524" r:id="rId29"/>
    <p:sldId id="503" r:id="rId30"/>
    <p:sldId id="506" r:id="rId31"/>
    <p:sldId id="504" r:id="rId32"/>
    <p:sldId id="505" r:id="rId33"/>
    <p:sldId id="507" r:id="rId34"/>
    <p:sldId id="526" r:id="rId35"/>
    <p:sldId id="508" r:id="rId36"/>
    <p:sldId id="525" r:id="rId37"/>
    <p:sldId id="520" r:id="rId38"/>
    <p:sldId id="509" r:id="rId39"/>
    <p:sldId id="521" r:id="rId40"/>
    <p:sldId id="510" r:id="rId41"/>
    <p:sldId id="511" r:id="rId42"/>
    <p:sldId id="517"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3"/>
            <p14:sldId id="484"/>
            <p14:sldId id="276"/>
            <p14:sldId id="482"/>
            <p14:sldId id="485"/>
            <p14:sldId id="486"/>
            <p14:sldId id="487"/>
            <p14:sldId id="488"/>
            <p14:sldId id="489"/>
            <p14:sldId id="490"/>
            <p14:sldId id="522"/>
            <p14:sldId id="491"/>
            <p14:sldId id="492"/>
            <p14:sldId id="493"/>
            <p14:sldId id="494"/>
            <p14:sldId id="495"/>
            <p14:sldId id="496"/>
            <p14:sldId id="497"/>
            <p14:sldId id="498"/>
            <p14:sldId id="499"/>
            <p14:sldId id="500"/>
            <p14:sldId id="501"/>
            <p14:sldId id="523"/>
            <p14:sldId id="502"/>
            <p14:sldId id="524"/>
            <p14:sldId id="503"/>
            <p14:sldId id="506"/>
            <p14:sldId id="504"/>
            <p14:sldId id="505"/>
            <p14:sldId id="507"/>
            <p14:sldId id="526"/>
            <p14:sldId id="508"/>
            <p14:sldId id="525"/>
            <p14:sldId id="520"/>
            <p14:sldId id="509"/>
            <p14:sldId id="521"/>
            <p14:sldId id="510"/>
            <p14:sldId id="511"/>
            <p14:sldId id="51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194C"/>
    <a:srgbClr val="00AEEF"/>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0" d="100"/>
          <a:sy n="60" d="100"/>
        </p:scale>
        <p:origin x="884" y="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0A572E-735A-7068-6600-1DC75A4C5D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E4245B-4530-13EA-A6DA-3BEBB70B76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D6A888-2C83-216E-5CC6-A80FBB7BC90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7E68D08-8B18-32C9-9BCD-2F3C2D6B221B}"/>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5335043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 Id="rId5" Type="http://schemas.microsoft.com/office/2007/relationships/hdphoto" Target="../media/hdphoto1.wdp"/><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aljazeera.net/news/2022/10/20/%d9%82%d8%af-%d9%8a%d8%a4%d8%af%d9%8a-%d9%84%d9%84%d9%88%d9%81%d8%a7%d8%a9-%d8%aa%d8%ad%d8%af%d9%8a-%d9%83%d8%aa%d9%85-%d8%a7%d9%84%d8%a3%d9%86%d9%81%d8%a7%d8%b3-%d9%8a%d8%b5%d9%84" TargetMode="External"/><Relationship Id="rId1" Type="http://schemas.openxmlformats.org/officeDocument/2006/relationships/slideLayout" Target="../slideLayouts/slideLayout14.xml"/><Relationship Id="rId4" Type="http://schemas.openxmlformats.org/officeDocument/2006/relationships/image" Target="../media/image34.png"/></Relationships>
</file>

<file path=ppt/slides/_rels/slide34.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15.xml"/><Relationship Id="rId5" Type="http://schemas.openxmlformats.org/officeDocument/2006/relationships/image" Target="../media/image42.png"/><Relationship Id="rId4" Type="http://schemas.openxmlformats.org/officeDocument/2006/relationships/image" Target="../media/image4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15078" y="3743746"/>
            <a:ext cx="5216525" cy="461665"/>
          </a:xfrm>
          <a:prstGeom prst="rect">
            <a:avLst/>
          </a:prstGeom>
          <a:noFill/>
        </p:spPr>
        <p:txBody>
          <a:bodyPr wrap="square" rtlCol="0">
            <a:spAutoFit/>
          </a:bodyPr>
          <a:lstStyle/>
          <a:p>
            <a:r>
              <a:rPr lang="ar-EG" sz="2400" b="1" dirty="0">
                <a:solidFill>
                  <a:srgbClr val="002060"/>
                </a:solidFill>
                <a:latin typeface="Alexandria" charset="0"/>
                <a:cs typeface="Alexandria" charset="0"/>
              </a:rPr>
              <a:t>د</a:t>
            </a:r>
            <a:r>
              <a:rPr lang="ar-EG" sz="2400" b="1" dirty="0">
                <a:solidFill>
                  <a:srgbClr val="002060"/>
                </a:solidFill>
                <a:latin typeface="Alexandria" charset="0"/>
                <a:cs typeface="+mj-cs"/>
              </a:rPr>
              <a:t>/ شيرين فاروق ربيع</a:t>
            </a:r>
            <a:endParaRPr lang="en-US" sz="2400" b="1" dirty="0">
              <a:solidFill>
                <a:srgbClr val="002060"/>
              </a:solidFill>
              <a:latin typeface="Alexandria" charset="0"/>
              <a:cs typeface="+mj-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622930" y="5962263"/>
            <a:ext cx="3516608" cy="529167"/>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الثانية  </a:t>
            </a:r>
            <a:endParaRPr lang="en-US" sz="2400" b="1" dirty="0">
              <a:solidFill>
                <a:schemeClr val="bg1"/>
              </a:solidFill>
              <a:latin typeface="Alexandria" charset="0"/>
              <a:cs typeface="Alexandria" charset="0"/>
            </a:endParaRPr>
          </a:p>
        </p:txBody>
      </p:sp>
      <p:sp>
        <p:nvSpPr>
          <p:cNvPr id="46" name="TextBox 45"/>
          <p:cNvSpPr txBox="1"/>
          <p:nvPr/>
        </p:nvSpPr>
        <p:spPr>
          <a:xfrm>
            <a:off x="0" y="5420450"/>
            <a:ext cx="4527836" cy="400110"/>
          </a:xfrm>
          <a:prstGeom prst="rect">
            <a:avLst/>
          </a:prstGeom>
          <a:noFill/>
        </p:spPr>
        <p:txBody>
          <a:bodyPr wrap="square" rtlCol="0">
            <a:spAutoFit/>
          </a:bodyPr>
          <a:lstStyle/>
          <a:p>
            <a:pPr algn="ctr" rtl="1" fontAlgn="base"/>
            <a:r>
              <a:rPr lang="ar-EG" sz="2000" b="1" dirty="0">
                <a:solidFill>
                  <a:srgbClr val="0070C0"/>
                </a:solidFill>
                <a:latin typeface="Times New Roman" panose="02020603050405020304" pitchFamily="18" charset="0"/>
                <a:cs typeface="Alexandria" charset="0"/>
              </a:rPr>
              <a:t>كلية الإعلام والتسويق الرقمي </a:t>
            </a:r>
            <a:r>
              <a:rPr lang="ar-EG" sz="2000" b="1" dirty="0">
                <a:solidFill>
                  <a:srgbClr val="0070C0"/>
                </a:solidFill>
                <a:latin typeface="Alexandria" charset="0"/>
                <a:cs typeface="Alexandria" charset="0"/>
              </a:rPr>
              <a:t>      </a:t>
            </a:r>
            <a:r>
              <a:rPr lang="ar-SA" sz="2000" b="1" dirty="0">
                <a:solidFill>
                  <a:srgbClr val="0070C0"/>
                </a:solidFill>
                <a:effectLst/>
                <a:latin typeface="Times New Roman" panose="02020603050405020304" pitchFamily="18" charset="0"/>
                <a:ea typeface="Times New Roman" panose="02020603050405020304" pitchFamily="18" charset="0"/>
              </a:rPr>
              <a:t> </a:t>
            </a:r>
            <a:endParaRPr lang="ar-EG" sz="2000" b="1" dirty="0">
              <a:solidFill>
                <a:srgbClr val="0070C0"/>
              </a:solidFill>
              <a:effectLst/>
              <a:latin typeface="Times New Roman" panose="02020603050405020304" pitchFamily="18" charset="0"/>
              <a:ea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5097" y="-209181"/>
            <a:ext cx="2954655" cy="1379622"/>
          </a:xfrm>
          <a:prstGeom prst="rect">
            <a:avLst/>
          </a:prstGeom>
        </p:spPr>
      </p:pic>
      <p:sp>
        <p:nvSpPr>
          <p:cNvPr id="2" name="TextBox 1">
            <a:extLst>
              <a:ext uri="{FF2B5EF4-FFF2-40B4-BE49-F238E27FC236}">
                <a16:creationId xmlns:a16="http://schemas.microsoft.com/office/drawing/2014/main" id="{86BA0BED-74E8-9C32-63BE-34D8BF0031A3}"/>
              </a:ext>
            </a:extLst>
          </p:cNvPr>
          <p:cNvSpPr txBox="1"/>
          <p:nvPr/>
        </p:nvSpPr>
        <p:spPr>
          <a:xfrm>
            <a:off x="501490" y="1958701"/>
            <a:ext cx="5216525" cy="1384995"/>
          </a:xfrm>
          <a:prstGeom prst="rect">
            <a:avLst/>
          </a:prstGeom>
          <a:noFill/>
        </p:spPr>
        <p:txBody>
          <a:bodyPr wrap="square" rtlCol="0">
            <a:spAutoFit/>
          </a:bodyPr>
          <a:lstStyle/>
          <a:p>
            <a:pPr algn="ctr"/>
            <a:r>
              <a:rPr lang="ar-EG" sz="2800" b="1" dirty="0">
                <a:solidFill>
                  <a:srgbClr val="002060"/>
                </a:solidFill>
                <a:latin typeface="Alexandria" charset="0"/>
                <a:cs typeface="+mj-cs"/>
              </a:rPr>
              <a:t>مقرر: نظريات الاتصال الإعلامي </a:t>
            </a:r>
            <a:endParaRPr lang="en-US" sz="2800" b="1" dirty="0">
              <a:solidFill>
                <a:srgbClr val="002060"/>
              </a:solidFill>
              <a:latin typeface="Alexandria" charset="0"/>
              <a:cs typeface="+mj-cs"/>
            </a:endParaRPr>
          </a:p>
          <a:p>
            <a:r>
              <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mn-cs"/>
              </a:rPr>
              <a:t>Theories of Communication</a:t>
            </a:r>
          </a:p>
          <a:p>
            <a:pPr algn="ctr" rtl="1"/>
            <a:r>
              <a:rPr kumimoji="0" lang="ar-SA" sz="2000" b="0" i="0" u="none" strike="noStrike" kern="120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lang="en-US" sz="3600" dirty="0">
                <a:solidFill>
                  <a:srgbClr val="002060"/>
                </a:solidFill>
                <a:latin typeface="Alexandria" charset="0"/>
                <a:cs typeface="Alexandria" charset="0"/>
              </a:rPr>
              <a:t> </a:t>
            </a:r>
            <a:r>
              <a:rPr lang="ar-EG" sz="2000" b="1" dirty="0">
                <a:solidFill>
                  <a:srgbClr val="002060"/>
                </a:solidFill>
                <a:effectLst/>
                <a:latin typeface="Times New Roman" panose="02020603050405020304" pitchFamily="18" charset="0"/>
                <a:ea typeface="Times New Roman" panose="02020603050405020304" pitchFamily="18" charset="0"/>
                <a:cs typeface="Simplified Arabic" panose="02020603050405020304" pitchFamily="18" charset="-78"/>
              </a:rPr>
              <a:t>كود المقرر </a:t>
            </a:r>
            <a:r>
              <a:rPr lang="en-US" sz="2000" b="1" dirty="0">
                <a:solidFill>
                  <a:srgbClr val="002060"/>
                </a:solidFill>
                <a:effectLst/>
                <a:latin typeface="Times New Roman" panose="02020603050405020304" pitchFamily="18" charset="0"/>
                <a:ea typeface="Times New Roman" panose="02020603050405020304" pitchFamily="18" charset="0"/>
                <a:cs typeface="Simplified Arabic" panose="02020603050405020304" pitchFamily="18" charset="-78"/>
              </a:rPr>
              <a:t>DGM 122</a:t>
            </a:r>
            <a:endParaRPr lang="en-US" sz="2000" b="1" dirty="0">
              <a:solidFill>
                <a:srgbClr val="002060"/>
              </a:solidFill>
              <a:latin typeface="Alexandria" charset="0"/>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888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293395" cy="5076596"/>
          </a:xfrm>
        </p:spPr>
      </p:pic>
      <p:sp>
        <p:nvSpPr>
          <p:cNvPr id="9" name="TextBox 8"/>
          <p:cNvSpPr txBox="1"/>
          <p:nvPr/>
        </p:nvSpPr>
        <p:spPr>
          <a:xfrm>
            <a:off x="8066524" y="2462145"/>
            <a:ext cx="2411238" cy="954107"/>
          </a:xfrm>
          <a:prstGeom prst="rect">
            <a:avLst/>
          </a:prstGeom>
          <a:noFill/>
        </p:spPr>
        <p:txBody>
          <a:bodyPr wrap="none" rtlCol="0">
            <a:spAutoFit/>
          </a:bodyPr>
          <a:lstStyle/>
          <a:p>
            <a:r>
              <a:rPr lang="ar-EG" sz="2800" b="1" dirty="0">
                <a:solidFill>
                  <a:srgbClr val="002060"/>
                </a:solidFill>
                <a:latin typeface="Alexandria" charset="0"/>
                <a:cs typeface="Alexandria" charset="0"/>
              </a:rPr>
              <a:t>   </a:t>
            </a:r>
            <a:r>
              <a:rPr lang="ar-EG" sz="2800" b="1" dirty="0">
                <a:solidFill>
                  <a:srgbClr val="002060"/>
                </a:solidFill>
                <a:latin typeface="Times New Roman" panose="02020603050405020304" pitchFamily="18" charset="0"/>
                <a:cs typeface="Times New Roman" panose="02020603050405020304" pitchFamily="18" charset="0"/>
              </a:rPr>
              <a:t>محاضرة رقم </a:t>
            </a:r>
            <a:r>
              <a:rPr lang="ar-EG" sz="2800" b="1" dirty="0">
                <a:solidFill>
                  <a:srgbClr val="002060"/>
                </a:solidFill>
                <a:latin typeface="Simplified Arabic" panose="02020603050405020304" pitchFamily="18" charset="-78"/>
                <a:cs typeface="Simplified Arabic" panose="02020603050405020304" pitchFamily="18" charset="-78"/>
              </a:rPr>
              <a:t>(2)</a:t>
            </a:r>
          </a:p>
          <a:p>
            <a:r>
              <a:rPr lang="ar-EG" sz="2800" b="1" dirty="0">
                <a:solidFill>
                  <a:srgbClr val="002060"/>
                </a:solidFill>
                <a:latin typeface="Alexandria" charset="0"/>
                <a:cs typeface="Alexandria" charset="0"/>
              </a:rPr>
              <a:t>     </a:t>
            </a:r>
            <a:endParaRPr lang="en-US" sz="2800" b="1" dirty="0">
              <a:solidFill>
                <a:srgbClr val="002060"/>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Shereen farouk</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Rounded Corners 2">
            <a:extLst>
              <a:ext uri="{FF2B5EF4-FFF2-40B4-BE49-F238E27FC236}">
                <a16:creationId xmlns:a16="http://schemas.microsoft.com/office/drawing/2014/main" id="{4775E2B8-90FD-A354-6FFF-676744FF7F30}"/>
              </a:ext>
            </a:extLst>
          </p:cNvPr>
          <p:cNvSpPr/>
          <p:nvPr/>
        </p:nvSpPr>
        <p:spPr>
          <a:xfrm>
            <a:off x="5507665" y="2995414"/>
            <a:ext cx="6684335" cy="1874298"/>
          </a:xfrm>
          <a:prstGeom prst="roundRect">
            <a:avLst/>
          </a:prstGeom>
          <a:solidFill>
            <a:srgbClr val="002060"/>
          </a:solidFill>
          <a:ln/>
        </p:spPr>
        <p:style>
          <a:lnRef idx="1">
            <a:schemeClr val="accent1"/>
          </a:lnRef>
          <a:fillRef idx="3">
            <a:schemeClr val="accent1"/>
          </a:fillRef>
          <a:effectRef idx="2">
            <a:schemeClr val="accent1"/>
          </a:effectRef>
          <a:fontRef idx="minor">
            <a:schemeClr val="lt1"/>
          </a:fontRef>
        </p:style>
        <p:txBody>
          <a:bodyPr rtlCol="0" anchor="ctr"/>
          <a:lstStyle/>
          <a:p>
            <a:pPr algn="ctr" rtl="1"/>
            <a:endParaRPr lang="ar-EG" sz="500" dirty="0">
              <a:solidFill>
                <a:schemeClr val="bg1"/>
              </a:solidFill>
              <a:cs typeface="Simplified Arabic" panose="02020603050405020304" pitchFamily="18" charset="-78"/>
            </a:endParaRPr>
          </a:p>
          <a:p>
            <a:pPr algn="ctr"/>
            <a:r>
              <a:rPr lang="ar-SA" sz="2400" dirty="0">
                <a:solidFill>
                  <a:schemeClr val="bg1"/>
                </a:solidFill>
                <a:latin typeface="Calibri" panose="020F0502020204030204" pitchFamily="34" charset="0"/>
                <a:cs typeface="Calibri" panose="020F0502020204030204" pitchFamily="34" charset="0"/>
              </a:rPr>
              <a:t>النظرية الإعلامية: من المفهوم إلى التطبيق </a:t>
            </a:r>
            <a:endParaRPr lang="ar-EG" sz="2400" dirty="0">
              <a:solidFill>
                <a:schemeClr val="bg1"/>
              </a:solidFill>
              <a:latin typeface="Calibri" panose="020F0502020204030204" pitchFamily="34" charset="0"/>
              <a:cs typeface="Calibri" panose="020F0502020204030204" pitchFamily="34" charset="0"/>
            </a:endParaRPr>
          </a:p>
          <a:p>
            <a:pPr algn="ctr" rtl="1"/>
            <a:r>
              <a:rPr lang="ar-SA" sz="2400" dirty="0">
                <a:solidFill>
                  <a:schemeClr val="bg1"/>
                </a:solidFill>
                <a:latin typeface="Calibri" panose="020F0502020204030204" pitchFamily="34" charset="0"/>
                <a:cs typeface="Calibri" panose="020F0502020204030204" pitchFamily="34" charset="0"/>
              </a:rPr>
              <a:t>مدخل لفهم التأثير الإعلامي في ضوء نظرية </a:t>
            </a:r>
            <a:r>
              <a:rPr lang="ar-EG" sz="2400" dirty="0">
                <a:solidFill>
                  <a:schemeClr val="bg1"/>
                </a:solidFill>
                <a:latin typeface="Calibri" panose="020F0502020204030204" pitchFamily="34" charset="0"/>
                <a:cs typeface="Calibri" panose="020F0502020204030204" pitchFamily="34" charset="0"/>
              </a:rPr>
              <a:t>"</a:t>
            </a:r>
            <a:r>
              <a:rPr lang="ar-SA" sz="2400" dirty="0">
                <a:solidFill>
                  <a:schemeClr val="bg1"/>
                </a:solidFill>
                <a:latin typeface="Calibri" panose="020F0502020204030204" pitchFamily="34" charset="0"/>
                <a:cs typeface="Calibri" panose="020F0502020204030204" pitchFamily="34" charset="0"/>
              </a:rPr>
              <a:t>القذيفة السحرية</a:t>
            </a:r>
            <a:r>
              <a:rPr lang="ar-EG" sz="2400" kern="100" dirty="0">
                <a:solidFill>
                  <a:schemeClr val="bg1"/>
                </a:solidFill>
                <a:effectLst/>
                <a:ea typeface="Calibri" panose="020F0502020204030204" pitchFamily="34" charset="0"/>
                <a:cs typeface="+mj-cs"/>
              </a:rPr>
              <a:t>"</a:t>
            </a:r>
          </a:p>
          <a:p>
            <a:pPr algn="ctr" rtl="1"/>
            <a:r>
              <a:rPr lang="en-US" sz="2400" kern="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Magic Bullet Theory</a:t>
            </a:r>
          </a:p>
        </p:txBody>
      </p:sp>
      <p:sp>
        <p:nvSpPr>
          <p:cNvPr id="7" name="Rectangle: Rounded Corners 6">
            <a:extLst>
              <a:ext uri="{FF2B5EF4-FFF2-40B4-BE49-F238E27FC236}">
                <a16:creationId xmlns:a16="http://schemas.microsoft.com/office/drawing/2014/main" id="{78FBA80C-73A3-3E76-5998-E315C987D6ED}"/>
              </a:ext>
            </a:extLst>
          </p:cNvPr>
          <p:cNvSpPr/>
          <p:nvPr/>
        </p:nvSpPr>
        <p:spPr>
          <a:xfrm>
            <a:off x="6459026" y="5014556"/>
            <a:ext cx="4018736" cy="119601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rgbClr val="002060"/>
                </a:solidFill>
                <a:latin typeface="Times New Roman" panose="02020603050405020304" pitchFamily="18" charset="0"/>
                <a:cs typeface="Times New Roman" panose="02020603050405020304" pitchFamily="18" charset="0"/>
              </a:rPr>
              <a:t>د/ شيرين فاروق ربيع </a:t>
            </a:r>
          </a:p>
          <a:p>
            <a:pPr algn="ctr"/>
            <a:r>
              <a:rPr lang="ar-EG" sz="2400" dirty="0">
                <a:solidFill>
                  <a:srgbClr val="002060"/>
                </a:solidFill>
                <a:latin typeface="Times New Roman" panose="02020603050405020304" pitchFamily="18" charset="0"/>
                <a:cs typeface="Times New Roman" panose="02020603050405020304" pitchFamily="18" charset="0"/>
              </a:rPr>
              <a:t>كلية الإعلام والتسويق الرقمي</a:t>
            </a:r>
            <a:endParaRPr lang="en-US" sz="2400" dirty="0">
              <a:solidFill>
                <a:srgbClr val="00206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602279" y="272373"/>
            <a:ext cx="3296093" cy="461665"/>
          </a:xfrm>
          <a:prstGeom prst="rect">
            <a:avLst/>
          </a:prstGeom>
          <a:noFill/>
        </p:spPr>
        <p:txBody>
          <a:bodyPr wrap="square" rtlCol="0">
            <a:spAutoFit/>
          </a:bodyPr>
          <a:lstStyle/>
          <a:p>
            <a:pPr algn="r" rtl="1"/>
            <a:r>
              <a:rPr lang="ar-EG" sz="2400" b="1" dirty="0">
                <a:solidFill>
                  <a:srgbClr val="002060"/>
                </a:solidFill>
                <a:latin typeface="Alexandria" charset="0"/>
                <a:cs typeface="Alexandria" charset="0"/>
              </a:rPr>
              <a:t>تذكير بالمحاضرة السابقة </a:t>
            </a:r>
            <a:r>
              <a:rPr lang="ar-EG" sz="2400" b="1" dirty="0">
                <a:solidFill>
                  <a:srgbClr val="002060"/>
                </a:solidFill>
                <a:latin typeface="Simplified Arabic" panose="02020603050405020304" pitchFamily="18" charset="-78"/>
                <a:cs typeface="Simplified Arabic" panose="02020603050405020304" pitchFamily="18" charset="-78"/>
              </a:rPr>
              <a:t>(1) </a:t>
            </a:r>
            <a:endParaRPr lang="en-US" sz="2400" b="1" dirty="0">
              <a:solidFill>
                <a:srgbClr val="002060"/>
              </a:solidFill>
              <a:latin typeface="Simplified Arabic" panose="02020603050405020304" pitchFamily="18" charset="-78"/>
              <a:cs typeface="Simplified Arabic" panose="02020603050405020304" pitchFamily="18"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5943" y="70925"/>
            <a:ext cx="2530548" cy="1181593"/>
          </a:xfrm>
          <a:prstGeom prst="rect">
            <a:avLst/>
          </a:prstGeom>
        </p:spPr>
      </p:pic>
      <p:sp>
        <p:nvSpPr>
          <p:cNvPr id="11" name="Rectangle 10">
            <a:extLst>
              <a:ext uri="{FF2B5EF4-FFF2-40B4-BE49-F238E27FC236}">
                <a16:creationId xmlns:a16="http://schemas.microsoft.com/office/drawing/2014/main" id="{DEFEE574-1E52-99B8-082C-C224ADEC0B96}"/>
              </a:ext>
            </a:extLst>
          </p:cNvPr>
          <p:cNvSpPr/>
          <p:nvPr/>
        </p:nvSpPr>
        <p:spPr>
          <a:xfrm>
            <a:off x="3030278" y="791679"/>
            <a:ext cx="763069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Rounded Corners 12">
            <a:extLst>
              <a:ext uri="{FF2B5EF4-FFF2-40B4-BE49-F238E27FC236}">
                <a16:creationId xmlns:a16="http://schemas.microsoft.com/office/drawing/2014/main" id="{AD48B5DE-3547-4C66-C661-18E331134B23}"/>
              </a:ext>
            </a:extLst>
          </p:cNvPr>
          <p:cNvSpPr/>
          <p:nvPr/>
        </p:nvSpPr>
        <p:spPr>
          <a:xfrm>
            <a:off x="4348716" y="1389122"/>
            <a:ext cx="7304563" cy="4304216"/>
          </a:xfrm>
          <a:prstGeom prst="roundRect">
            <a:avLst>
              <a:gd name="adj" fmla="val 6140"/>
            </a:avLst>
          </a:prstGeom>
          <a:solidFill>
            <a:schemeClr val="bg1"/>
          </a:solidFill>
          <a:ln w="38100">
            <a:solidFill>
              <a:schemeClr val="accent1">
                <a:lumMod val="60000"/>
                <a:lumOff val="40000"/>
              </a:schemeClr>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lnSpc>
                <a:spcPct val="150000"/>
              </a:lnSpc>
              <a:buFont typeface="Wingdings" panose="05000000000000000000" pitchFamily="2" charset="2"/>
              <a:buChar char="Ø"/>
            </a:pPr>
            <a:r>
              <a:rPr lang="ar-EG" sz="2400" b="1" dirty="0">
                <a:solidFill>
                  <a:srgbClr val="FF0000"/>
                </a:solidFill>
                <a:latin typeface="Calibri" panose="020F0502020204030204" pitchFamily="34" charset="0"/>
                <a:cs typeface="Calibri" panose="020F0502020204030204" pitchFamily="34" charset="0"/>
              </a:rPr>
              <a:t>فى المحاضرة السابقة رقم  </a:t>
            </a:r>
            <a:r>
              <a:rPr lang="ar-EG" sz="2400" b="1" dirty="0">
                <a:solidFill>
                  <a:srgbClr val="FF0000"/>
                </a:solidFill>
                <a:latin typeface="Calibri" panose="020F0502020204030204" pitchFamily="34" charset="0"/>
                <a:cs typeface="+mj-cs"/>
              </a:rPr>
              <a:t>(1) </a:t>
            </a:r>
            <a:r>
              <a:rPr lang="ar-EG" sz="2400" b="1" dirty="0">
                <a:solidFill>
                  <a:srgbClr val="FF0000"/>
                </a:solidFill>
                <a:latin typeface="Calibri" panose="020F0502020204030204" pitchFamily="34" charset="0"/>
                <a:cs typeface="Calibri" panose="020F0502020204030204" pitchFamily="34" charset="0"/>
              </a:rPr>
              <a:t>تحدثنا حول</a:t>
            </a:r>
            <a:r>
              <a:rPr lang="ar-EG" sz="600" b="1" dirty="0">
                <a:solidFill>
                  <a:srgbClr val="FF0000"/>
                </a:solidFill>
                <a:latin typeface="Calibri" panose="020F0502020204030204" pitchFamily="34" charset="0"/>
                <a:cs typeface="Calibri" panose="020F0502020204030204" pitchFamily="34" charset="0"/>
              </a:rPr>
              <a:t> </a:t>
            </a:r>
            <a:r>
              <a:rPr lang="ar-EG" sz="2400" b="1" dirty="0">
                <a:solidFill>
                  <a:srgbClr val="FF0000"/>
                </a:solidFill>
                <a:latin typeface="Calibri" panose="020F0502020204030204" pitchFamily="34" charset="0"/>
                <a:cs typeface="Calibri" panose="020F0502020204030204" pitchFamily="34" charset="0"/>
              </a:rPr>
              <a:t>:</a:t>
            </a:r>
          </a:p>
          <a:p>
            <a:pPr algn="just" rtl="1">
              <a:lnSpc>
                <a:spcPct val="150000"/>
              </a:lnSpc>
            </a:pPr>
            <a:endParaRPr lang="en-US" sz="1000" b="1" dirty="0">
              <a:solidFill>
                <a:srgbClr val="FF0000"/>
              </a:solidFill>
              <a:latin typeface="Calibri" panose="020F0502020204030204" pitchFamily="34" charset="0"/>
              <a:cs typeface="Calibri" panose="020F0502020204030204" pitchFamily="34" charset="0"/>
            </a:endParaRPr>
          </a:p>
          <a:p>
            <a:pPr marL="0" marR="0" lvl="0" indent="0" algn="just" defTabSz="914400" rtl="1" eaLnBrk="1" fontAlgn="auto" latinLnBrk="0" hangingPunct="1">
              <a:lnSpc>
                <a:spcPct val="115000"/>
              </a:lnSpc>
              <a:spcBef>
                <a:spcPts val="0"/>
              </a:spcBef>
              <a:spcAft>
                <a:spcPts val="800"/>
              </a:spcAft>
              <a:buClrTx/>
              <a:buSzTx/>
              <a:buFontTx/>
              <a:buNone/>
              <a:tabLst/>
              <a:defRPr/>
            </a:pPr>
            <a:r>
              <a:rPr kumimoji="0" lang="ar-EG" sz="2400" b="0" i="0" u="none" strike="noStrike" kern="1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 المفاهيم الرئيسية لعلم الاتصال الإعلامي، ومراحل تطوره التاريخي.</a:t>
            </a:r>
          </a:p>
          <a:p>
            <a:pPr marL="342900" marR="0" lvl="0" indent="-342900" algn="just" defTabSz="914400" rtl="1" eaLnBrk="1" fontAlgn="auto" latinLnBrk="0" hangingPunct="1">
              <a:lnSpc>
                <a:spcPct val="115000"/>
              </a:lnSpc>
              <a:spcBef>
                <a:spcPts val="0"/>
              </a:spcBef>
              <a:spcAft>
                <a:spcPts val="800"/>
              </a:spcAft>
              <a:buClrTx/>
              <a:buSzTx/>
              <a:buFontTx/>
              <a:buChar char="-"/>
              <a:tabLst/>
              <a:defRPr/>
            </a:pPr>
            <a:r>
              <a:rPr kumimoji="0" lang="ar-EG" sz="2400" b="0" i="0" u="none" strike="noStrike" kern="1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تحدثنا أيضا عن أنواع الاتصال، ومكونات العملية الاتصالية.</a:t>
            </a:r>
          </a:p>
          <a:p>
            <a:pPr marL="342900" marR="0" lvl="0" indent="-342900" algn="just" defTabSz="914400" rtl="1" eaLnBrk="1" fontAlgn="auto" latinLnBrk="0" hangingPunct="1">
              <a:lnSpc>
                <a:spcPct val="115000"/>
              </a:lnSpc>
              <a:spcBef>
                <a:spcPts val="0"/>
              </a:spcBef>
              <a:spcAft>
                <a:spcPts val="800"/>
              </a:spcAft>
              <a:buClrTx/>
              <a:buSzTx/>
              <a:buFontTx/>
              <a:buChar char="-"/>
              <a:tabLst/>
              <a:defRPr/>
            </a:pPr>
            <a:r>
              <a:rPr kumimoji="0" lang="ar-EG" sz="2400" b="0" i="0" u="none" strike="noStrike" kern="1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تعرفنا </a:t>
            </a:r>
            <a:r>
              <a:rPr lang="ar-EG" sz="2400" kern="100" dirty="0">
                <a:solidFill>
                  <a:srgbClr val="002060"/>
                </a:solidFill>
                <a:latin typeface="Calibri" panose="020F0502020204030204" pitchFamily="34" charset="0"/>
                <a:ea typeface="Calibri" panose="020F0502020204030204" pitchFamily="34" charset="0"/>
                <a:cs typeface="Calibri" panose="020F0502020204030204" pitchFamily="34" charset="0"/>
              </a:rPr>
              <a:t>كذلك </a:t>
            </a:r>
            <a:r>
              <a:rPr kumimoji="0" lang="ar-EG" sz="2400" b="0" i="0" u="none" strike="noStrike" kern="1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rPr>
              <a:t>على نماذج الاتصال، وعدد من الوظائف التى تقدمها وسائل الاتصال الإعلامي.</a:t>
            </a:r>
            <a:endParaRPr kumimoji="0" lang="en-US" sz="2400" b="0" i="0" u="none" strike="noStrike" kern="1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Calibri" panose="020F0502020204030204" pitchFamily="34" charset="0"/>
            </a:endParaRPr>
          </a:p>
          <a:p>
            <a:pPr marL="342900" indent="-342900" algn="just" rtl="1">
              <a:lnSpc>
                <a:spcPct val="150000"/>
              </a:lnSpc>
              <a:buFont typeface="Wingdings" panose="05000000000000000000" pitchFamily="2" charset="2"/>
              <a:buChar char="Ø"/>
            </a:pPr>
            <a:endParaRPr lang="ar-EG" sz="2400" b="1" dirty="0">
              <a:solidFill>
                <a:srgbClr val="FF0000"/>
              </a:solidFill>
              <a:latin typeface="Calibri" panose="020F0502020204030204" pitchFamily="34" charset="0"/>
              <a:cs typeface="Calibri" panose="020F0502020204030204" pitchFamily="34" charset="0"/>
            </a:endParaRPr>
          </a:p>
          <a:p>
            <a:pPr algn="ctr"/>
            <a:endParaRPr lang="ar-EG" dirty="0">
              <a:solidFill>
                <a:srgbClr val="002060"/>
              </a:solidFill>
            </a:endParaRPr>
          </a:p>
        </p:txBody>
      </p:sp>
      <p:grpSp>
        <p:nvGrpSpPr>
          <p:cNvPr id="15" name="Google Shape;6241;p53">
            <a:extLst>
              <a:ext uri="{FF2B5EF4-FFF2-40B4-BE49-F238E27FC236}">
                <a16:creationId xmlns:a16="http://schemas.microsoft.com/office/drawing/2014/main" id="{614C424D-0D6D-B584-6DF9-2732D7467845}"/>
              </a:ext>
            </a:extLst>
          </p:cNvPr>
          <p:cNvGrpSpPr/>
          <p:nvPr/>
        </p:nvGrpSpPr>
        <p:grpSpPr>
          <a:xfrm>
            <a:off x="11206720" y="283194"/>
            <a:ext cx="446559" cy="451372"/>
            <a:chOff x="-32956300" y="1915900"/>
            <a:chExt cx="292225" cy="295375"/>
          </a:xfrm>
        </p:grpSpPr>
        <p:sp>
          <p:nvSpPr>
            <p:cNvPr id="16" name="Google Shape;6242;p53">
              <a:extLst>
                <a:ext uri="{FF2B5EF4-FFF2-40B4-BE49-F238E27FC236}">
                  <a16:creationId xmlns:a16="http://schemas.microsoft.com/office/drawing/2014/main" id="{C86EDDCA-F50D-A9E2-DADE-6BDAA8F87F0E}"/>
                </a:ext>
              </a:extLst>
            </p:cNvPr>
            <p:cNvSpPr/>
            <p:nvPr/>
          </p:nvSpPr>
          <p:spPr>
            <a:xfrm>
              <a:off x="-32956300" y="1915900"/>
              <a:ext cx="292225" cy="295375"/>
            </a:xfrm>
            <a:custGeom>
              <a:avLst/>
              <a:gdLst/>
              <a:ahLst/>
              <a:cxnLst/>
              <a:rect l="l" t="t" r="r" b="b"/>
              <a:pathLst>
                <a:path w="11689" h="11815" extrusionOk="0">
                  <a:moveTo>
                    <a:pt x="10996" y="2079"/>
                  </a:moveTo>
                  <a:lnTo>
                    <a:pt x="10996" y="3466"/>
                  </a:lnTo>
                  <a:lnTo>
                    <a:pt x="10334" y="3466"/>
                  </a:lnTo>
                  <a:lnTo>
                    <a:pt x="10334" y="2079"/>
                  </a:lnTo>
                  <a:close/>
                  <a:moveTo>
                    <a:pt x="10996" y="4127"/>
                  </a:moveTo>
                  <a:lnTo>
                    <a:pt x="10996" y="5513"/>
                  </a:lnTo>
                  <a:lnTo>
                    <a:pt x="10303" y="5513"/>
                  </a:lnTo>
                  <a:lnTo>
                    <a:pt x="10303" y="4127"/>
                  </a:lnTo>
                  <a:close/>
                  <a:moveTo>
                    <a:pt x="10996" y="6175"/>
                  </a:moveTo>
                  <a:lnTo>
                    <a:pt x="10996" y="7561"/>
                  </a:lnTo>
                  <a:lnTo>
                    <a:pt x="10334" y="7561"/>
                  </a:lnTo>
                  <a:lnTo>
                    <a:pt x="10334" y="6175"/>
                  </a:lnTo>
                  <a:close/>
                  <a:moveTo>
                    <a:pt x="2741" y="536"/>
                  </a:moveTo>
                  <a:lnTo>
                    <a:pt x="2741" y="10869"/>
                  </a:lnTo>
                  <a:lnTo>
                    <a:pt x="1733" y="10869"/>
                  </a:lnTo>
                  <a:cubicBezTo>
                    <a:pt x="1679" y="10914"/>
                    <a:pt x="1627" y="10934"/>
                    <a:pt x="1581" y="10934"/>
                  </a:cubicBezTo>
                  <a:cubicBezTo>
                    <a:pt x="1467" y="10934"/>
                    <a:pt x="1387" y="10815"/>
                    <a:pt x="1387" y="10680"/>
                  </a:cubicBezTo>
                  <a:lnTo>
                    <a:pt x="1387" y="10334"/>
                  </a:lnTo>
                  <a:lnTo>
                    <a:pt x="1733" y="10334"/>
                  </a:lnTo>
                  <a:cubicBezTo>
                    <a:pt x="1922" y="10334"/>
                    <a:pt x="2080" y="10145"/>
                    <a:pt x="2080" y="9956"/>
                  </a:cubicBezTo>
                  <a:cubicBezTo>
                    <a:pt x="2080" y="9767"/>
                    <a:pt x="1922" y="9609"/>
                    <a:pt x="1733" y="9609"/>
                  </a:cubicBezTo>
                  <a:lnTo>
                    <a:pt x="1387" y="9609"/>
                  </a:lnTo>
                  <a:lnTo>
                    <a:pt x="1387" y="8223"/>
                  </a:lnTo>
                  <a:lnTo>
                    <a:pt x="1733" y="8223"/>
                  </a:lnTo>
                  <a:cubicBezTo>
                    <a:pt x="1922" y="8223"/>
                    <a:pt x="2080" y="8065"/>
                    <a:pt x="2080" y="7876"/>
                  </a:cubicBezTo>
                  <a:cubicBezTo>
                    <a:pt x="2080" y="7687"/>
                    <a:pt x="1922" y="7530"/>
                    <a:pt x="1733" y="7530"/>
                  </a:cubicBezTo>
                  <a:lnTo>
                    <a:pt x="1387" y="7530"/>
                  </a:lnTo>
                  <a:lnTo>
                    <a:pt x="1387" y="6143"/>
                  </a:lnTo>
                  <a:lnTo>
                    <a:pt x="1733" y="6143"/>
                  </a:lnTo>
                  <a:cubicBezTo>
                    <a:pt x="1922" y="6143"/>
                    <a:pt x="2080" y="5986"/>
                    <a:pt x="2080" y="5797"/>
                  </a:cubicBezTo>
                  <a:cubicBezTo>
                    <a:pt x="2080" y="5576"/>
                    <a:pt x="1922" y="5419"/>
                    <a:pt x="1733" y="5419"/>
                  </a:cubicBezTo>
                  <a:lnTo>
                    <a:pt x="1387" y="5419"/>
                  </a:lnTo>
                  <a:lnTo>
                    <a:pt x="1387" y="4064"/>
                  </a:lnTo>
                  <a:lnTo>
                    <a:pt x="1733" y="4064"/>
                  </a:lnTo>
                  <a:cubicBezTo>
                    <a:pt x="1922" y="4064"/>
                    <a:pt x="2080" y="3907"/>
                    <a:pt x="2080" y="3686"/>
                  </a:cubicBezTo>
                  <a:cubicBezTo>
                    <a:pt x="2080" y="3497"/>
                    <a:pt x="1922" y="3340"/>
                    <a:pt x="1733" y="3340"/>
                  </a:cubicBezTo>
                  <a:lnTo>
                    <a:pt x="1387" y="3340"/>
                  </a:lnTo>
                  <a:lnTo>
                    <a:pt x="1387" y="1953"/>
                  </a:lnTo>
                  <a:lnTo>
                    <a:pt x="1733" y="1953"/>
                  </a:lnTo>
                  <a:cubicBezTo>
                    <a:pt x="1922" y="1953"/>
                    <a:pt x="2080" y="1796"/>
                    <a:pt x="2080" y="1607"/>
                  </a:cubicBezTo>
                  <a:cubicBezTo>
                    <a:pt x="2080" y="1418"/>
                    <a:pt x="1922" y="1260"/>
                    <a:pt x="1733" y="1260"/>
                  </a:cubicBezTo>
                  <a:lnTo>
                    <a:pt x="1387" y="1260"/>
                  </a:lnTo>
                  <a:lnTo>
                    <a:pt x="1387" y="914"/>
                  </a:lnTo>
                  <a:cubicBezTo>
                    <a:pt x="1387" y="693"/>
                    <a:pt x="1544" y="536"/>
                    <a:pt x="1733" y="536"/>
                  </a:cubicBezTo>
                  <a:close/>
                  <a:moveTo>
                    <a:pt x="9263" y="725"/>
                  </a:moveTo>
                  <a:cubicBezTo>
                    <a:pt x="9452" y="725"/>
                    <a:pt x="9609" y="882"/>
                    <a:pt x="9609" y="1071"/>
                  </a:cubicBezTo>
                  <a:lnTo>
                    <a:pt x="9609" y="10680"/>
                  </a:lnTo>
                  <a:cubicBezTo>
                    <a:pt x="9609" y="10869"/>
                    <a:pt x="9452" y="11027"/>
                    <a:pt x="9263" y="11027"/>
                  </a:cubicBezTo>
                  <a:lnTo>
                    <a:pt x="3371" y="11027"/>
                  </a:lnTo>
                  <a:lnTo>
                    <a:pt x="3371" y="725"/>
                  </a:lnTo>
                  <a:close/>
                  <a:moveTo>
                    <a:pt x="1733" y="0"/>
                  </a:moveTo>
                  <a:cubicBezTo>
                    <a:pt x="1166" y="0"/>
                    <a:pt x="694" y="473"/>
                    <a:pt x="694" y="1040"/>
                  </a:cubicBezTo>
                  <a:lnTo>
                    <a:pt x="694" y="1386"/>
                  </a:lnTo>
                  <a:lnTo>
                    <a:pt x="347" y="1386"/>
                  </a:lnTo>
                  <a:cubicBezTo>
                    <a:pt x="158" y="1386"/>
                    <a:pt x="0" y="1544"/>
                    <a:pt x="0" y="1733"/>
                  </a:cubicBezTo>
                  <a:cubicBezTo>
                    <a:pt x="0" y="1922"/>
                    <a:pt x="158" y="2079"/>
                    <a:pt x="347" y="2079"/>
                  </a:cubicBezTo>
                  <a:lnTo>
                    <a:pt x="694" y="2079"/>
                  </a:lnTo>
                  <a:lnTo>
                    <a:pt x="694" y="3466"/>
                  </a:lnTo>
                  <a:lnTo>
                    <a:pt x="347" y="3466"/>
                  </a:lnTo>
                  <a:cubicBezTo>
                    <a:pt x="158" y="3466"/>
                    <a:pt x="0" y="3623"/>
                    <a:pt x="0" y="3812"/>
                  </a:cubicBezTo>
                  <a:cubicBezTo>
                    <a:pt x="0" y="4033"/>
                    <a:pt x="158" y="4190"/>
                    <a:pt x="347" y="4190"/>
                  </a:cubicBezTo>
                  <a:lnTo>
                    <a:pt x="694" y="4190"/>
                  </a:lnTo>
                  <a:lnTo>
                    <a:pt x="694" y="5545"/>
                  </a:lnTo>
                  <a:lnTo>
                    <a:pt x="347" y="5545"/>
                  </a:lnTo>
                  <a:cubicBezTo>
                    <a:pt x="158" y="5545"/>
                    <a:pt x="0" y="5702"/>
                    <a:pt x="0" y="5923"/>
                  </a:cubicBezTo>
                  <a:cubicBezTo>
                    <a:pt x="0" y="6112"/>
                    <a:pt x="158" y="6269"/>
                    <a:pt x="347" y="6269"/>
                  </a:cubicBezTo>
                  <a:lnTo>
                    <a:pt x="694" y="6269"/>
                  </a:lnTo>
                  <a:lnTo>
                    <a:pt x="694" y="7656"/>
                  </a:lnTo>
                  <a:lnTo>
                    <a:pt x="347" y="7656"/>
                  </a:lnTo>
                  <a:cubicBezTo>
                    <a:pt x="158" y="7656"/>
                    <a:pt x="0" y="7813"/>
                    <a:pt x="0" y="8002"/>
                  </a:cubicBezTo>
                  <a:cubicBezTo>
                    <a:pt x="0" y="8191"/>
                    <a:pt x="158" y="8349"/>
                    <a:pt x="347" y="8349"/>
                  </a:cubicBezTo>
                  <a:lnTo>
                    <a:pt x="694" y="8349"/>
                  </a:lnTo>
                  <a:lnTo>
                    <a:pt x="694" y="9735"/>
                  </a:lnTo>
                  <a:lnTo>
                    <a:pt x="347" y="9735"/>
                  </a:lnTo>
                  <a:cubicBezTo>
                    <a:pt x="158" y="9735"/>
                    <a:pt x="0" y="9893"/>
                    <a:pt x="0" y="10082"/>
                  </a:cubicBezTo>
                  <a:cubicBezTo>
                    <a:pt x="0" y="10271"/>
                    <a:pt x="158" y="10428"/>
                    <a:pt x="347" y="10428"/>
                  </a:cubicBezTo>
                  <a:lnTo>
                    <a:pt x="694" y="10428"/>
                  </a:lnTo>
                  <a:lnTo>
                    <a:pt x="694" y="10806"/>
                  </a:lnTo>
                  <a:cubicBezTo>
                    <a:pt x="694" y="11342"/>
                    <a:pt x="1166" y="11814"/>
                    <a:pt x="1733" y="11814"/>
                  </a:cubicBezTo>
                  <a:lnTo>
                    <a:pt x="9294" y="11814"/>
                  </a:lnTo>
                  <a:cubicBezTo>
                    <a:pt x="9830" y="11814"/>
                    <a:pt x="10303" y="11342"/>
                    <a:pt x="10303" y="10806"/>
                  </a:cubicBezTo>
                  <a:lnTo>
                    <a:pt x="10303" y="8380"/>
                  </a:lnTo>
                  <a:lnTo>
                    <a:pt x="11342" y="8380"/>
                  </a:lnTo>
                  <a:cubicBezTo>
                    <a:pt x="11531" y="8380"/>
                    <a:pt x="11689" y="8223"/>
                    <a:pt x="11689" y="8034"/>
                  </a:cubicBezTo>
                  <a:lnTo>
                    <a:pt x="11689" y="1859"/>
                  </a:lnTo>
                  <a:cubicBezTo>
                    <a:pt x="11689" y="1544"/>
                    <a:pt x="11531" y="1386"/>
                    <a:pt x="11342" y="1386"/>
                  </a:cubicBezTo>
                  <a:lnTo>
                    <a:pt x="10303" y="1386"/>
                  </a:lnTo>
                  <a:lnTo>
                    <a:pt x="10303" y="1040"/>
                  </a:lnTo>
                  <a:cubicBezTo>
                    <a:pt x="10303" y="473"/>
                    <a:pt x="9830" y="0"/>
                    <a:pt x="929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6243;p53">
              <a:extLst>
                <a:ext uri="{FF2B5EF4-FFF2-40B4-BE49-F238E27FC236}">
                  <a16:creationId xmlns:a16="http://schemas.microsoft.com/office/drawing/2014/main" id="{62E52BE0-0D7D-4D35-70A4-7BFA40FEF196}"/>
                </a:ext>
              </a:extLst>
            </p:cNvPr>
            <p:cNvSpPr/>
            <p:nvPr/>
          </p:nvSpPr>
          <p:spPr>
            <a:xfrm>
              <a:off x="-32836575" y="1967875"/>
              <a:ext cx="85875" cy="188250"/>
            </a:xfrm>
            <a:custGeom>
              <a:avLst/>
              <a:gdLst/>
              <a:ahLst/>
              <a:cxnLst/>
              <a:rect l="l" t="t" r="r" b="b"/>
              <a:pathLst>
                <a:path w="3435" h="7530" extrusionOk="0">
                  <a:moveTo>
                    <a:pt x="2773" y="693"/>
                  </a:moveTo>
                  <a:lnTo>
                    <a:pt x="2773" y="2048"/>
                  </a:lnTo>
                  <a:lnTo>
                    <a:pt x="1733" y="2048"/>
                  </a:lnTo>
                  <a:cubicBezTo>
                    <a:pt x="1544" y="2048"/>
                    <a:pt x="1386" y="2206"/>
                    <a:pt x="1386" y="2426"/>
                  </a:cubicBezTo>
                  <a:lnTo>
                    <a:pt x="1386" y="5136"/>
                  </a:lnTo>
                  <a:cubicBezTo>
                    <a:pt x="1386" y="5325"/>
                    <a:pt x="1544" y="5482"/>
                    <a:pt x="1733" y="5482"/>
                  </a:cubicBezTo>
                  <a:lnTo>
                    <a:pt x="2773" y="5482"/>
                  </a:lnTo>
                  <a:lnTo>
                    <a:pt x="2773" y="6868"/>
                  </a:lnTo>
                  <a:lnTo>
                    <a:pt x="1733" y="6868"/>
                  </a:lnTo>
                  <a:cubicBezTo>
                    <a:pt x="1197" y="6868"/>
                    <a:pt x="725" y="6396"/>
                    <a:pt x="725" y="5829"/>
                  </a:cubicBezTo>
                  <a:lnTo>
                    <a:pt x="725" y="1733"/>
                  </a:lnTo>
                  <a:cubicBezTo>
                    <a:pt x="725" y="1198"/>
                    <a:pt x="1197" y="693"/>
                    <a:pt x="1733" y="693"/>
                  </a:cubicBezTo>
                  <a:close/>
                  <a:moveTo>
                    <a:pt x="1701" y="0"/>
                  </a:moveTo>
                  <a:cubicBezTo>
                    <a:pt x="756" y="0"/>
                    <a:pt x="0" y="788"/>
                    <a:pt x="0" y="1733"/>
                  </a:cubicBezTo>
                  <a:lnTo>
                    <a:pt x="0" y="5829"/>
                  </a:lnTo>
                  <a:cubicBezTo>
                    <a:pt x="0" y="6774"/>
                    <a:pt x="756" y="7530"/>
                    <a:pt x="1701" y="7530"/>
                  </a:cubicBezTo>
                  <a:lnTo>
                    <a:pt x="3088" y="7530"/>
                  </a:lnTo>
                  <a:cubicBezTo>
                    <a:pt x="3277" y="7530"/>
                    <a:pt x="3434" y="7372"/>
                    <a:pt x="3434" y="7183"/>
                  </a:cubicBezTo>
                  <a:lnTo>
                    <a:pt x="3434" y="5136"/>
                  </a:lnTo>
                  <a:cubicBezTo>
                    <a:pt x="3434" y="4947"/>
                    <a:pt x="3277" y="4789"/>
                    <a:pt x="3088" y="4789"/>
                  </a:cubicBezTo>
                  <a:lnTo>
                    <a:pt x="2048" y="4789"/>
                  </a:lnTo>
                  <a:lnTo>
                    <a:pt x="2048" y="2741"/>
                  </a:lnTo>
                  <a:lnTo>
                    <a:pt x="3088" y="2741"/>
                  </a:lnTo>
                  <a:cubicBezTo>
                    <a:pt x="3277" y="2741"/>
                    <a:pt x="3434" y="2552"/>
                    <a:pt x="3434" y="2363"/>
                  </a:cubicBezTo>
                  <a:lnTo>
                    <a:pt x="3434" y="284"/>
                  </a:lnTo>
                  <a:cubicBezTo>
                    <a:pt x="3434" y="158"/>
                    <a:pt x="3277" y="0"/>
                    <a:pt x="308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pic>
        <p:nvPicPr>
          <p:cNvPr id="4" name="Picture 3">
            <a:extLst>
              <a:ext uri="{FF2B5EF4-FFF2-40B4-BE49-F238E27FC236}">
                <a16:creationId xmlns:a16="http://schemas.microsoft.com/office/drawing/2014/main" id="{9C482956-1C84-770F-3C52-845645818B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9200" y="1760723"/>
            <a:ext cx="3860998" cy="35610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a:extLst>
              <a:ext uri="{FF2B5EF4-FFF2-40B4-BE49-F238E27FC236}">
                <a16:creationId xmlns:a16="http://schemas.microsoft.com/office/drawing/2014/main" id="{3FCB9C3F-3343-7965-0C4C-910556E59D45}"/>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tretch>
            <a:fillRect/>
          </a:stretch>
        </p:blipFill>
        <p:spPr>
          <a:xfrm>
            <a:off x="10942386" y="136002"/>
            <a:ext cx="1157038" cy="11352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C2EB09-311D-82F3-F8A2-4ED56468173B}"/>
            </a:ext>
          </a:extLst>
        </p:cNvPr>
        <p:cNvGrpSpPr/>
        <p:nvPr/>
      </p:nvGrpSpPr>
      <p:grpSpPr>
        <a:xfrm>
          <a:off x="0" y="0"/>
          <a:ext cx="0" cy="0"/>
          <a:chOff x="0" y="0"/>
          <a:chExt cx="0" cy="0"/>
        </a:xfrm>
      </p:grpSpPr>
      <p:sp>
        <p:nvSpPr>
          <p:cNvPr id="48" name="TextBox 47">
            <a:extLst>
              <a:ext uri="{FF2B5EF4-FFF2-40B4-BE49-F238E27FC236}">
                <a16:creationId xmlns:a16="http://schemas.microsoft.com/office/drawing/2014/main" id="{76A701AD-0C62-D0D9-2CC8-DADB0D4DBE99}"/>
              </a:ext>
            </a:extLst>
          </p:cNvPr>
          <p:cNvSpPr txBox="1"/>
          <p:nvPr/>
        </p:nvSpPr>
        <p:spPr>
          <a:xfrm>
            <a:off x="1314893" y="2519435"/>
            <a:ext cx="10395098" cy="3567836"/>
          </a:xfrm>
          <a:prstGeom prst="rect">
            <a:avLst/>
          </a:prstGeom>
          <a:noFill/>
        </p:spPr>
        <p:txBody>
          <a:bodyPr wrap="square" rtlCol="0">
            <a:spAutoFit/>
          </a:bodyPr>
          <a:lstStyle/>
          <a:p>
            <a:pPr marL="0" marR="0" algn="r" rtl="1">
              <a:lnSpc>
                <a:spcPct val="115000"/>
              </a:lnSpc>
              <a:spcAft>
                <a:spcPts val="800"/>
              </a:spcAft>
              <a:buNone/>
            </a:pPr>
            <a:r>
              <a:rPr lang="ar-EG" sz="2400" dirty="0">
                <a:solidFill>
                  <a:srgbClr val="002060"/>
                </a:solidFill>
                <a:latin typeface="Calibri" panose="020F0502020204030204" pitchFamily="34" charset="0"/>
                <a:cs typeface="Calibri" panose="020F0502020204030204" pitchFamily="34" charset="0"/>
              </a:rPr>
              <a:t>- التعرف على </a:t>
            </a:r>
            <a:r>
              <a:rPr lang="ar-SA" sz="2400" dirty="0">
                <a:solidFill>
                  <a:srgbClr val="002060"/>
                </a:solidFill>
                <a:latin typeface="Calibri" panose="020F0502020204030204" pitchFamily="34" charset="0"/>
                <a:cs typeface="Calibri" panose="020F0502020204030204" pitchFamily="34" charset="0"/>
              </a:rPr>
              <a:t>مفهوم </a:t>
            </a:r>
            <a:r>
              <a:rPr lang="ar-SA" sz="2400" dirty="0">
                <a:solidFill>
                  <a:srgbClr val="FF0000"/>
                </a:solidFill>
                <a:latin typeface="Calibri" panose="020F0502020204030204" pitchFamily="34" charset="0"/>
                <a:cs typeface="Calibri" panose="020F0502020204030204" pitchFamily="34" charset="0"/>
              </a:rPr>
              <a:t>النظرية الإعلامية </a:t>
            </a:r>
            <a:r>
              <a:rPr lang="ar-SA" sz="2400" dirty="0">
                <a:solidFill>
                  <a:srgbClr val="002060"/>
                </a:solidFill>
                <a:latin typeface="Calibri" panose="020F0502020204030204" pitchFamily="34" charset="0"/>
                <a:cs typeface="Calibri" panose="020F0502020204030204" pitchFamily="34" charset="0"/>
              </a:rPr>
              <a:t>وخصائصها ضمن السياق الاتصالي والاجتماعي</a:t>
            </a:r>
            <a:r>
              <a:rPr lang="en-US" sz="2400" dirty="0">
                <a:solidFill>
                  <a:srgbClr val="002060"/>
                </a:solidFill>
                <a:latin typeface="Calibri" panose="020F0502020204030204" pitchFamily="34" charset="0"/>
                <a:cs typeface="Calibri" panose="020F0502020204030204" pitchFamily="34" charset="0"/>
              </a:rPr>
              <a:t>.</a:t>
            </a:r>
            <a:br>
              <a:rPr lang="en-US" sz="2400" dirty="0">
                <a:solidFill>
                  <a:srgbClr val="002060"/>
                </a:solidFill>
                <a:latin typeface="Calibri" panose="020F0502020204030204" pitchFamily="34" charset="0"/>
                <a:cs typeface="Calibri" panose="020F0502020204030204" pitchFamily="34" charset="0"/>
              </a:rPr>
            </a:br>
            <a:r>
              <a:rPr lang="ar-EG" sz="2400" dirty="0">
                <a:solidFill>
                  <a:srgbClr val="002060"/>
                </a:solidFill>
                <a:latin typeface="Calibri" panose="020F0502020204030204" pitchFamily="34" charset="0"/>
                <a:cs typeface="Calibri" panose="020F0502020204030204" pitchFamily="34" charset="0"/>
              </a:rPr>
              <a:t>- </a:t>
            </a:r>
            <a:r>
              <a:rPr lang="ar-SA" sz="2400" dirty="0">
                <a:solidFill>
                  <a:srgbClr val="002060"/>
                </a:solidFill>
                <a:latin typeface="Calibri" panose="020F0502020204030204" pitchFamily="34" charset="0"/>
                <a:cs typeface="Calibri" panose="020F0502020204030204" pitchFamily="34" charset="0"/>
              </a:rPr>
              <a:t>استعراض وظائف النظرية الإعلامية في التفسير والتنبؤ والتوجيه</a:t>
            </a:r>
            <a:r>
              <a:rPr lang="en-US" sz="2400" dirty="0">
                <a:solidFill>
                  <a:srgbClr val="002060"/>
                </a:solidFill>
                <a:latin typeface="Calibri" panose="020F0502020204030204" pitchFamily="34" charset="0"/>
                <a:cs typeface="Calibri" panose="020F0502020204030204" pitchFamily="34" charset="0"/>
              </a:rPr>
              <a:t>.</a:t>
            </a:r>
            <a:br>
              <a:rPr lang="en-US" sz="2400" dirty="0">
                <a:solidFill>
                  <a:srgbClr val="002060"/>
                </a:solidFill>
                <a:latin typeface="Calibri" panose="020F0502020204030204" pitchFamily="34" charset="0"/>
                <a:cs typeface="Calibri" panose="020F0502020204030204" pitchFamily="34" charset="0"/>
              </a:rPr>
            </a:br>
            <a:r>
              <a:rPr lang="ar-EG" sz="2400" dirty="0">
                <a:solidFill>
                  <a:srgbClr val="002060"/>
                </a:solidFill>
                <a:latin typeface="Calibri" panose="020F0502020204030204" pitchFamily="34" charset="0"/>
                <a:cs typeface="Calibri" panose="020F0502020204030204" pitchFamily="34" charset="0"/>
              </a:rPr>
              <a:t>- </a:t>
            </a:r>
            <a:r>
              <a:rPr lang="ar-SA" sz="2400" dirty="0">
                <a:solidFill>
                  <a:srgbClr val="002060"/>
                </a:solidFill>
                <a:latin typeface="Calibri" panose="020F0502020204030204" pitchFamily="34" charset="0"/>
                <a:cs typeface="Calibri" panose="020F0502020204030204" pitchFamily="34" charset="0"/>
              </a:rPr>
              <a:t>مناقشة أهم المعايير التي تُمكّننا من الحكم على مدى </a:t>
            </a:r>
            <a:r>
              <a:rPr lang="ar-SA" sz="2400" dirty="0">
                <a:solidFill>
                  <a:srgbClr val="FF0000"/>
                </a:solidFill>
                <a:latin typeface="Calibri" panose="020F0502020204030204" pitchFamily="34" charset="0"/>
                <a:cs typeface="Calibri" panose="020F0502020204030204" pitchFamily="34" charset="0"/>
              </a:rPr>
              <a:t>صلاحية النظرية </a:t>
            </a:r>
            <a:r>
              <a:rPr lang="ar-SA" sz="2400" dirty="0">
                <a:solidFill>
                  <a:srgbClr val="002060"/>
                </a:solidFill>
                <a:latin typeface="Calibri" panose="020F0502020204030204" pitchFamily="34" charset="0"/>
                <a:cs typeface="Calibri" panose="020F0502020204030204" pitchFamily="34" charset="0"/>
              </a:rPr>
              <a:t>في ضوء معطيات </a:t>
            </a:r>
            <a:r>
              <a:rPr lang="ar-SA" sz="2400" dirty="0">
                <a:solidFill>
                  <a:srgbClr val="FF0000"/>
                </a:solidFill>
                <a:latin typeface="Calibri" panose="020F0502020204030204" pitchFamily="34" charset="0"/>
                <a:cs typeface="Calibri" panose="020F0502020204030204" pitchFamily="34" charset="0"/>
              </a:rPr>
              <a:t>العصر الرقمي</a:t>
            </a:r>
            <a:r>
              <a:rPr lang="en-US" sz="2400" dirty="0">
                <a:solidFill>
                  <a:srgbClr val="002060"/>
                </a:solidFill>
                <a:latin typeface="Calibri" panose="020F0502020204030204" pitchFamily="34" charset="0"/>
                <a:cs typeface="Calibri" panose="020F0502020204030204" pitchFamily="34" charset="0"/>
              </a:rPr>
              <a:t>.</a:t>
            </a:r>
          </a:p>
          <a:p>
            <a:pPr marL="285750" marR="0" indent="-285750" algn="just" rtl="1">
              <a:lnSpc>
                <a:spcPct val="115000"/>
              </a:lnSpc>
              <a:spcAft>
                <a:spcPts val="800"/>
              </a:spcAft>
              <a:buFont typeface="Wingdings" panose="05000000000000000000" pitchFamily="2" charset="2"/>
              <a:buChar char="Ø"/>
            </a:pPr>
            <a:r>
              <a:rPr lang="ar-SA" sz="2400" dirty="0">
                <a:solidFill>
                  <a:srgbClr val="002060"/>
                </a:solidFill>
                <a:latin typeface="Calibri" panose="020F0502020204030204" pitchFamily="34" charset="0"/>
                <a:cs typeface="Calibri" panose="020F0502020204030204" pitchFamily="34" charset="0"/>
              </a:rPr>
              <a:t>وفي القسم التطبيقي، سنتناول نموذجًا كلاسيكيًا للتأثير الإعلامي، وهو </a:t>
            </a:r>
            <a:r>
              <a:rPr lang="ar-SA" sz="2400" dirty="0">
                <a:solidFill>
                  <a:srgbClr val="FF0000"/>
                </a:solidFill>
                <a:latin typeface="Calibri" panose="020F0502020204030204" pitchFamily="34" charset="0"/>
                <a:cs typeface="Calibri" panose="020F0502020204030204" pitchFamily="34" charset="0"/>
              </a:rPr>
              <a:t>نظرية القذيفة السحرية </a:t>
            </a:r>
            <a:r>
              <a:rPr lang="ar-SA" sz="2400" dirty="0">
                <a:solidFill>
                  <a:srgbClr val="002060"/>
                </a:solidFill>
                <a:latin typeface="Calibri" panose="020F0502020204030204" pitchFamily="34" charset="0"/>
                <a:cs typeface="Calibri" panose="020F0502020204030204" pitchFamily="34" charset="0"/>
              </a:rPr>
              <a:t>(الحقنة تحت الجلد)، وهي من أقدم النظريات التي حاولت تفسير </a:t>
            </a:r>
            <a:r>
              <a:rPr lang="ar-SA" sz="2400" dirty="0">
                <a:solidFill>
                  <a:srgbClr val="FF0000"/>
                </a:solidFill>
                <a:latin typeface="Calibri" panose="020F0502020204030204" pitchFamily="34" charset="0"/>
                <a:cs typeface="Calibri" panose="020F0502020204030204" pitchFamily="34" charset="0"/>
              </a:rPr>
              <a:t>التأثير المباشر لوسائل الإعلام </a:t>
            </a:r>
            <a:r>
              <a:rPr lang="ar-SA" sz="2400" dirty="0">
                <a:solidFill>
                  <a:srgbClr val="002060"/>
                </a:solidFill>
                <a:latin typeface="Calibri" panose="020F0502020204030204" pitchFamily="34" charset="0"/>
                <a:cs typeface="Calibri" panose="020F0502020204030204" pitchFamily="34" charset="0"/>
              </a:rPr>
              <a:t>في الجمهور، وذلك في سياق تاريخي واجتماعي محدد. سنقوم بتحليل هذه النظرية من حيث </a:t>
            </a:r>
            <a:r>
              <a:rPr lang="ar-SA" sz="2400" dirty="0">
                <a:solidFill>
                  <a:srgbClr val="FF0000"/>
                </a:solidFill>
                <a:latin typeface="Calibri" panose="020F0502020204030204" pitchFamily="34" charset="0"/>
                <a:cs typeface="Calibri" panose="020F0502020204030204" pitchFamily="34" charset="0"/>
              </a:rPr>
              <a:t>الفرضيات الأساسية</a:t>
            </a:r>
            <a:r>
              <a:rPr lang="ar-SA" sz="2400" dirty="0">
                <a:solidFill>
                  <a:srgbClr val="002060"/>
                </a:solidFill>
                <a:latin typeface="Calibri" panose="020F0502020204030204" pitchFamily="34" charset="0"/>
                <a:cs typeface="Calibri" panose="020F0502020204030204" pitchFamily="34" charset="0"/>
              </a:rPr>
              <a:t>، والسياق الذي نشأت فيه، </a:t>
            </a:r>
            <a:r>
              <a:rPr lang="ar-SA" sz="2400" dirty="0">
                <a:solidFill>
                  <a:srgbClr val="FF0000"/>
                </a:solidFill>
                <a:latin typeface="Calibri" panose="020F0502020204030204" pitchFamily="34" charset="0"/>
                <a:cs typeface="Calibri" panose="020F0502020204030204" pitchFamily="34" charset="0"/>
              </a:rPr>
              <a:t>والانتقادات التي وُجهت لها</a:t>
            </a:r>
            <a:r>
              <a:rPr lang="ar-SA" sz="2400" dirty="0">
                <a:solidFill>
                  <a:srgbClr val="002060"/>
                </a:solidFill>
                <a:latin typeface="Calibri" panose="020F0502020204030204" pitchFamily="34" charset="0"/>
                <a:cs typeface="Calibri" panose="020F0502020204030204" pitchFamily="34" charset="0"/>
              </a:rPr>
              <a:t>، إلى جانب إسقاطها على بعض الأمثلة من الإعلام المعاصر، مثل حملات التضليل أو الإعلانات الصادمة على </a:t>
            </a:r>
            <a:r>
              <a:rPr lang="ar-SA" sz="2400" dirty="0">
                <a:solidFill>
                  <a:srgbClr val="FF0000"/>
                </a:solidFill>
                <a:latin typeface="Calibri" panose="020F0502020204030204" pitchFamily="34" charset="0"/>
                <a:cs typeface="Calibri" panose="020F0502020204030204" pitchFamily="34" charset="0"/>
              </a:rPr>
              <a:t>منصات التواصل الاجتماعي</a:t>
            </a:r>
            <a:r>
              <a:rPr lang="en-US" sz="2400" dirty="0">
                <a:solidFill>
                  <a:srgbClr val="002060"/>
                </a:solidFill>
                <a:latin typeface="Calibri" panose="020F0502020204030204" pitchFamily="34" charset="0"/>
                <a:cs typeface="Calibri" panose="020F0502020204030204" pitchFamily="34" charset="0"/>
              </a:rPr>
              <a:t>.</a:t>
            </a:r>
            <a:endParaRPr lang="ar-EG" sz="2400" dirty="0">
              <a:solidFill>
                <a:srgbClr val="002060"/>
              </a:solidFill>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2C435595-2E6F-7249-EC45-E5653C9C52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9619" y="233916"/>
            <a:ext cx="2863702" cy="1181593"/>
          </a:xfrm>
          <a:prstGeom prst="rect">
            <a:avLst/>
          </a:prstGeom>
        </p:spPr>
      </p:pic>
      <p:sp>
        <p:nvSpPr>
          <p:cNvPr id="5" name="Rectangle 4">
            <a:extLst>
              <a:ext uri="{FF2B5EF4-FFF2-40B4-BE49-F238E27FC236}">
                <a16:creationId xmlns:a16="http://schemas.microsoft.com/office/drawing/2014/main" id="{E380AB9C-DBFA-4432-D7E4-C8165F83AE59}"/>
              </a:ext>
            </a:extLst>
          </p:cNvPr>
          <p:cNvSpPr/>
          <p:nvPr/>
        </p:nvSpPr>
        <p:spPr>
          <a:xfrm>
            <a:off x="3083441" y="461645"/>
            <a:ext cx="6400800" cy="1017345"/>
          </a:xfrm>
          <a:prstGeom prst="rect">
            <a:avLst/>
          </a:prstGeom>
          <a:solidFill>
            <a:srgbClr val="002060"/>
          </a:solidFill>
          <a:ln>
            <a:noFill/>
          </a:ln>
          <a:effectLst/>
          <a:scene3d>
            <a:camera prst="orthographicFront">
              <a:rot lat="0" lon="0" rev="0"/>
            </a:camera>
            <a:lightRig rig="contrasting" dir="t">
              <a:rot lat="0" lon="0" rev="7800000"/>
            </a:lightRig>
          </a:scene3d>
          <a:sp3d>
            <a:bevelT w="139700" h="1397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200" b="1" dirty="0">
                <a:solidFill>
                  <a:schemeClr val="bg1"/>
                </a:solidFill>
                <a:latin typeface="Calibri" panose="020F0502020204030204" pitchFamily="34" charset="0"/>
                <a:cs typeface="Calibri" panose="020F0502020204030204" pitchFamily="34" charset="0"/>
              </a:rPr>
              <a:t>أهداف المحاضرة الثانية </a:t>
            </a:r>
            <a:endParaRPr lang="en-US" sz="3200" b="1" dirty="0">
              <a:solidFill>
                <a:schemeClr val="bg1"/>
              </a:solidFill>
              <a:latin typeface="Calibri" panose="020F0502020204030204" pitchFamily="34" charset="0"/>
              <a:cs typeface="Calibri" panose="020F0502020204030204" pitchFamily="34" charset="0"/>
            </a:endParaRPr>
          </a:p>
        </p:txBody>
      </p:sp>
      <p:pic>
        <p:nvPicPr>
          <p:cNvPr id="9" name="Picture 8">
            <a:extLst>
              <a:ext uri="{FF2B5EF4-FFF2-40B4-BE49-F238E27FC236}">
                <a16:creationId xmlns:a16="http://schemas.microsoft.com/office/drawing/2014/main" id="{D38F9C99-A58F-FC77-DF2B-0EF49432362C}"/>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tretch>
            <a:fillRect/>
          </a:stretch>
        </p:blipFill>
        <p:spPr>
          <a:xfrm>
            <a:off x="10297237" y="170696"/>
            <a:ext cx="1526167" cy="14973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3" name="TextBox 12">
            <a:extLst>
              <a:ext uri="{FF2B5EF4-FFF2-40B4-BE49-F238E27FC236}">
                <a16:creationId xmlns:a16="http://schemas.microsoft.com/office/drawing/2014/main" id="{8A1BF52D-FB02-3E64-C550-FA5B11B8467C}"/>
              </a:ext>
            </a:extLst>
          </p:cNvPr>
          <p:cNvSpPr txBox="1"/>
          <p:nvPr/>
        </p:nvSpPr>
        <p:spPr>
          <a:xfrm>
            <a:off x="2913321" y="1663287"/>
            <a:ext cx="8009861" cy="586699"/>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002060"/>
                </a:solidFill>
                <a:latin typeface="Calibri" panose="020F0502020204030204" pitchFamily="34" charset="0"/>
                <a:cs typeface="Calibri" panose="020F0502020204030204" pitchFamily="34" charset="0"/>
              </a:rPr>
              <a:t>بنهاية المحاضرة الثانية، سيكون الطلاب قادرون على:</a:t>
            </a:r>
            <a:endParaRPr lang="ar-EG" sz="2400" dirty="0">
              <a:solidFill>
                <a:srgbClr val="002060"/>
              </a:solidFill>
            </a:endParaRPr>
          </a:p>
        </p:txBody>
      </p:sp>
    </p:spTree>
    <p:extLst>
      <p:ext uri="{BB962C8B-B14F-4D97-AF65-F5344CB8AC3E}">
        <p14:creationId xmlns:p14="http://schemas.microsoft.com/office/powerpoint/2010/main" val="80670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8585E3-7A5C-1B8E-189A-E81ECC60973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F50DBDC-1432-9FE3-7EEA-FD84592D3619}"/>
              </a:ext>
            </a:extLst>
          </p:cNvPr>
          <p:cNvSpPr txBox="1"/>
          <p:nvPr/>
        </p:nvSpPr>
        <p:spPr>
          <a:xfrm>
            <a:off x="5295014" y="427845"/>
            <a:ext cx="6896986" cy="830997"/>
          </a:xfrm>
          <a:prstGeom prst="rect">
            <a:avLst/>
          </a:prstGeom>
          <a:noFill/>
        </p:spPr>
        <p:txBody>
          <a:bodyPr wrap="square" rtlCol="0">
            <a:spAutoFit/>
          </a:bodyPr>
          <a:lstStyle/>
          <a:p>
            <a:pPr algn="ctr" rtl="1">
              <a:defRPr/>
            </a:pPr>
            <a:r>
              <a:rPr lang="en-US" sz="2400" kern="0" dirty="0">
                <a:solidFill>
                  <a:srgbClr val="002060"/>
                </a:solidFill>
                <a:latin typeface="Calibri" panose="020F0502020204030204" pitchFamily="34" charset="0"/>
                <a:cs typeface="Calibri" panose="020F0502020204030204" pitchFamily="34" charset="0"/>
              </a:rPr>
              <a:t>✍️</a:t>
            </a:r>
            <a:r>
              <a:rPr lang="ar-EG" sz="2400" dirty="0">
                <a:solidFill>
                  <a:srgbClr val="002060"/>
                </a:solidFill>
                <a:latin typeface="Times New Roman" panose="02020603050405020304" pitchFamily="18" charset="0"/>
                <a:cs typeface="Times New Roman" panose="02020603050405020304" pitchFamily="18" charset="0"/>
              </a:rPr>
              <a:t> </a:t>
            </a:r>
            <a:r>
              <a:rPr lang="ar-EG" sz="2400" b="1" kern="0" dirty="0">
                <a:solidFill>
                  <a:srgbClr val="002060"/>
                </a:solidFill>
                <a:latin typeface="Calibri" panose="020F0502020204030204" pitchFamily="34" charset="0"/>
                <a:cs typeface="Calibri" panose="020F0502020204030204" pitchFamily="34" charset="0"/>
              </a:rPr>
              <a:t>مدخل إلى </a:t>
            </a:r>
            <a:r>
              <a:rPr lang="ar-SA" sz="2400" b="1" kern="0" dirty="0">
                <a:solidFill>
                  <a:srgbClr val="002060"/>
                </a:solidFill>
                <a:latin typeface="Calibri" panose="020F0502020204030204" pitchFamily="34" charset="0"/>
                <a:cs typeface="Calibri" panose="020F0502020204030204" pitchFamily="34" charset="0"/>
              </a:rPr>
              <a:t>النظرية الإعلامية: من المفهوم إلى التطبيق </a:t>
            </a:r>
            <a:endParaRPr lang="ar-EG" sz="2400" b="1" kern="0" dirty="0">
              <a:solidFill>
                <a:srgbClr val="002060"/>
              </a:solidFill>
              <a:latin typeface="Calibri" panose="020F0502020204030204" pitchFamily="34" charset="0"/>
              <a:cs typeface="Calibri" panose="020F0502020204030204" pitchFamily="34" charset="0"/>
            </a:endParaRPr>
          </a:p>
          <a:p>
            <a:pPr algn="ctr" rtl="1"/>
            <a:endParaRPr lang="en-US" sz="2400" b="1" dirty="0">
              <a:solidFill>
                <a:srgbClr val="002060"/>
              </a:solidFill>
              <a:latin typeface="Alexandria" charset="0"/>
              <a:cs typeface="Alexandria" charset="0"/>
            </a:endParaRPr>
          </a:p>
        </p:txBody>
      </p:sp>
      <p:sp>
        <p:nvSpPr>
          <p:cNvPr id="6" name="TextBox 5">
            <a:extLst>
              <a:ext uri="{FF2B5EF4-FFF2-40B4-BE49-F238E27FC236}">
                <a16:creationId xmlns:a16="http://schemas.microsoft.com/office/drawing/2014/main" id="{B39F21DA-0B86-933B-3302-A09F8A0E009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A206434-D652-58BB-2081-1647E8C34031}"/>
              </a:ext>
            </a:extLst>
          </p:cNvPr>
          <p:cNvSpPr txBox="1"/>
          <p:nvPr/>
        </p:nvSpPr>
        <p:spPr>
          <a:xfrm>
            <a:off x="4218287" y="1152813"/>
            <a:ext cx="7899990" cy="6038256"/>
          </a:xfrm>
          <a:prstGeom prst="rect">
            <a:avLst/>
          </a:prstGeom>
          <a:noFill/>
        </p:spPr>
        <p:txBody>
          <a:bodyPr wrap="square" rtlCol="0">
            <a:spAutoFit/>
          </a:bodyPr>
          <a:lstStyle/>
          <a:p>
            <a:pPr marL="285750" marR="0" indent="-285750" algn="r" rtl="1">
              <a:lnSpc>
                <a:spcPct val="115000"/>
              </a:lnSpc>
              <a:spcAft>
                <a:spcPts val="800"/>
              </a:spcAft>
              <a:buFont typeface="Wingdings" panose="05000000000000000000" pitchFamily="2" charset="2"/>
              <a:buChar char="Ø"/>
            </a:pPr>
            <a:r>
              <a:rPr lang="ar-EG" sz="1800" kern="100">
                <a:effectLst/>
                <a:latin typeface="Calibri" panose="020F0502020204030204" pitchFamily="34" charset="0"/>
                <a:ea typeface="Calibri" panose="020F0502020204030204" pitchFamily="34" charset="0"/>
                <a:cs typeface="Arial" panose="020B0604020202020204" pitchFamily="34" charset="0"/>
              </a:rPr>
              <a:t> </a:t>
            </a:r>
            <a:r>
              <a:rPr lang="ar-EG" sz="2800" b="1" kern="100">
                <a:solidFill>
                  <a:srgbClr val="002060"/>
                </a:solidFill>
                <a:effectLst/>
                <a:ea typeface="Calibri" panose="020F0502020204030204" pitchFamily="34" charset="0"/>
                <a:cs typeface="Arial" panose="020B0604020202020204" pitchFamily="34" charset="0"/>
              </a:rPr>
              <a:t>مقدمة:</a:t>
            </a:r>
            <a:endParaRPr lang="ar-EG" sz="2800" b="1" kern="100" dirty="0">
              <a:solidFill>
                <a:srgbClr val="002060"/>
              </a:solidFill>
              <a:effectLst/>
              <a:ea typeface="Calibri" panose="020F0502020204030204" pitchFamily="34" charset="0"/>
              <a:cs typeface="Arial" panose="020B0604020202020204" pitchFamily="34" charset="0"/>
            </a:endParaRPr>
          </a:p>
          <a:p>
            <a:pPr marR="0" algn="just" rtl="1">
              <a:lnSpc>
                <a:spcPct val="115000"/>
              </a:lnSpc>
              <a:spcAft>
                <a:spcPts val="800"/>
              </a:spcAft>
            </a:pPr>
            <a:r>
              <a:rPr lang="ar-EG"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     </a:t>
            </a:r>
            <a:r>
              <a:rPr lang="ar-SA"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في ظل التطورات المتسارعة في </a:t>
            </a:r>
            <a:r>
              <a:rPr lang="ar-SA" sz="2400" kern="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بيئة الاتصال الجماهيري</a:t>
            </a:r>
            <a:r>
              <a:rPr lang="ar-SA"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 وتنامي أدوار وسائل الإعلام التقليدية والرقمية، بات من الضروري أن نُعيد النظر في الأطر النظرية التي تفسّر كيف تعمل هذه الوسائل، وما التأثير الذي تمارسه في </a:t>
            </a:r>
            <a:r>
              <a:rPr lang="ar-SA" sz="2400" kern="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تشكيل وعي الأفراد وسلوكهم.</a:t>
            </a:r>
            <a:r>
              <a:rPr lang="ar-SA"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 ومن هنا تأتي أهمية </a:t>
            </a:r>
            <a:r>
              <a:rPr lang="ar-SA" sz="2400" kern="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النظرية الإعلامية </a:t>
            </a:r>
            <a:r>
              <a:rPr lang="ar-SA"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كأداة معرفية تُمكّننا من فهم العلاقات المعقدة داخل </a:t>
            </a:r>
            <a:r>
              <a:rPr lang="ar-SA" sz="2400" kern="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سلسلة الاتصال</a:t>
            </a:r>
            <a:r>
              <a:rPr lang="ar-SA"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 بدءًا من </a:t>
            </a:r>
            <a:r>
              <a:rPr lang="ar-SA" sz="2400" kern="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المُرسل</a:t>
            </a:r>
            <a:r>
              <a:rPr lang="ar-SA"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 ومرورًا ب</a:t>
            </a:r>
            <a:r>
              <a:rPr lang="ar-SA" sz="2400" kern="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الرسالة</a:t>
            </a:r>
            <a:r>
              <a:rPr lang="ar-SA"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 وانتهاءً </a:t>
            </a:r>
            <a:r>
              <a:rPr lang="ar-SA" sz="2400" kern="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بالجمهور المتلقي</a:t>
            </a:r>
            <a:r>
              <a:rPr lang="ar-SA"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a:t>
            </a:r>
          </a:p>
          <a:p>
            <a:pPr marR="0" algn="just" rtl="1">
              <a:lnSpc>
                <a:spcPct val="115000"/>
              </a:lnSpc>
              <a:spcAft>
                <a:spcPts val="800"/>
              </a:spcAft>
            </a:pPr>
            <a:r>
              <a:rPr lang="ar-EG"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      </a:t>
            </a:r>
            <a:r>
              <a:rPr lang="ar-SA"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النظرية الإعلامية ليست مجرد بناء نظري جامد، بل هي نظام من </a:t>
            </a:r>
            <a:r>
              <a:rPr lang="ar-SA" sz="2400" kern="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الفرضيات</a:t>
            </a:r>
            <a:r>
              <a:rPr lang="ar-SA"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 المنبثقة عن </a:t>
            </a:r>
            <a:r>
              <a:rPr lang="ar-SA" sz="2400" kern="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تجارب</a:t>
            </a:r>
            <a:r>
              <a:rPr lang="ar-SA"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 واقعية </a:t>
            </a:r>
            <a:r>
              <a:rPr lang="ar-SA" sz="2400" kern="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ودراسات علمية</a:t>
            </a:r>
            <a:r>
              <a:rPr lang="ar-SA"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 تهدف إلى تفسير الظواهر الإعلامية وتقديم نماذج تفسيرية لتأثير وسائل الإعلام في الأفراد والمجتمع. فهي لا تكتفي بوصف ما يحدث، بل تحاول أيضًا التنبؤ بما يمكن أن يحدث، وتوجيه السياسات الإعلامية نحو أهداف أكثر فاعلية</a:t>
            </a:r>
          </a:p>
          <a:p>
            <a:pPr marR="0" algn="just" rtl="1">
              <a:lnSpc>
                <a:spcPct val="115000"/>
              </a:lnSpc>
              <a:spcAft>
                <a:spcPts val="800"/>
              </a:spcAft>
            </a:pPr>
            <a:endParaRPr lang="en-US"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279F5754-CEC3-C42D-A81B-A60A64972C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0992" y="60230"/>
            <a:ext cx="2530548" cy="1181593"/>
          </a:xfrm>
          <a:prstGeom prst="rect">
            <a:avLst/>
          </a:prstGeom>
        </p:spPr>
      </p:pic>
      <p:sp>
        <p:nvSpPr>
          <p:cNvPr id="11" name="Rectangle 10">
            <a:extLst>
              <a:ext uri="{FF2B5EF4-FFF2-40B4-BE49-F238E27FC236}">
                <a16:creationId xmlns:a16="http://schemas.microsoft.com/office/drawing/2014/main" id="{1FA5C0ED-46D0-8058-A37A-AC6B31E5656B}"/>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A0078118-4251-8F62-5205-BF89D20DF211}"/>
              </a:ext>
            </a:extLst>
          </p:cNvPr>
          <p:cNvSpPr/>
          <p:nvPr/>
        </p:nvSpPr>
        <p:spPr>
          <a:xfrm>
            <a:off x="2517913" y="501441"/>
            <a:ext cx="1445255" cy="65919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ar-EG" sz="2000" b="1" dirty="0">
                <a:solidFill>
                  <a:schemeClr val="bg1"/>
                </a:solidFill>
                <a:latin typeface="Times New Roman" panose="02020603050405020304" pitchFamily="18" charset="0"/>
                <a:cs typeface="Times New Roman" panose="02020603050405020304" pitchFamily="18" charset="0"/>
              </a:rPr>
              <a:t>2</a:t>
            </a:r>
            <a:endParaRPr lang="en-US" sz="2000" b="1" dirty="0">
              <a:solidFill>
                <a:schemeClr val="bg1"/>
              </a:solidFill>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0C5EEADF-AD83-72E8-EBC6-2624724121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2063" y="1329782"/>
            <a:ext cx="3982501" cy="48801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38606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DE859C-B6CD-C85A-2103-D508276685B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531C84A-D882-C439-7075-63128987C56E}"/>
              </a:ext>
            </a:extLst>
          </p:cNvPr>
          <p:cNvSpPr txBox="1"/>
          <p:nvPr/>
        </p:nvSpPr>
        <p:spPr>
          <a:xfrm>
            <a:off x="0" y="164158"/>
            <a:ext cx="3902032"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مفهوم النظرية الإعلامية</a:t>
            </a:r>
            <a:endParaRPr lang="en-US" sz="2400" b="1" kern="0" dirty="0">
              <a:solidFill>
                <a:srgbClr val="002060"/>
              </a:solidFill>
              <a:latin typeface="Calibri" panose="020F0502020204030204" pitchFamily="34" charset="0"/>
              <a:cs typeface="Calibri" panose="020F0502020204030204" pitchFamily="34" charset="0"/>
            </a:endParaRPr>
          </a:p>
        </p:txBody>
      </p:sp>
      <p:sp>
        <p:nvSpPr>
          <p:cNvPr id="48" name="TextBox 47">
            <a:extLst>
              <a:ext uri="{FF2B5EF4-FFF2-40B4-BE49-F238E27FC236}">
                <a16:creationId xmlns:a16="http://schemas.microsoft.com/office/drawing/2014/main" id="{B286F76B-8051-9A90-D8C1-C669AC2C598E}"/>
              </a:ext>
            </a:extLst>
          </p:cNvPr>
          <p:cNvSpPr txBox="1"/>
          <p:nvPr/>
        </p:nvSpPr>
        <p:spPr>
          <a:xfrm>
            <a:off x="5199322" y="1433072"/>
            <a:ext cx="6911162" cy="4440383"/>
          </a:xfrm>
          <a:prstGeom prst="rect">
            <a:avLst/>
          </a:prstGeom>
          <a:noFill/>
        </p:spPr>
        <p:txBody>
          <a:bodyPr wrap="square" rtlCol="0">
            <a:spAutoFit/>
          </a:bodyPr>
          <a:lstStyle/>
          <a:p>
            <a:pPr marL="342900" marR="0" indent="-342900" algn="just" rtl="1">
              <a:lnSpc>
                <a:spcPct val="115000"/>
              </a:lnSpc>
              <a:spcAft>
                <a:spcPts val="800"/>
              </a:spcAft>
              <a:buFont typeface="Wingdings" panose="05000000000000000000" pitchFamily="2" charset="2"/>
              <a:buChar char="Ø"/>
            </a:pPr>
            <a:r>
              <a:rPr lang="ar-SA" sz="2400" b="1" kern="0" dirty="0">
                <a:solidFill>
                  <a:srgbClr val="002060"/>
                </a:solidFill>
                <a:latin typeface="Calibri" panose="020F0502020204030204" pitchFamily="34" charset="0"/>
                <a:cs typeface="Calibri" panose="020F0502020204030204" pitchFamily="34" charset="0"/>
              </a:rPr>
              <a:t>مفهوم</a:t>
            </a:r>
            <a:r>
              <a:rPr lang="ar-EG" sz="2400" b="1" kern="0" dirty="0">
                <a:solidFill>
                  <a:srgbClr val="002060"/>
                </a:solidFill>
                <a:latin typeface="Calibri" panose="020F0502020204030204" pitchFamily="34" charset="0"/>
                <a:cs typeface="Calibri" panose="020F0502020204030204" pitchFamily="34" charset="0"/>
              </a:rPr>
              <a:t> النظرية الإعلامية:</a:t>
            </a:r>
          </a:p>
          <a:p>
            <a:pPr marR="0" algn="just" rtl="1">
              <a:lnSpc>
                <a:spcPct val="150000"/>
              </a:lnSpc>
              <a:spcAft>
                <a:spcPts val="800"/>
              </a:spcAft>
            </a:pPr>
            <a:r>
              <a:rPr lang="ar-EG" sz="2400" b="1" kern="0" dirty="0">
                <a:solidFill>
                  <a:srgbClr val="002060"/>
                </a:solidFill>
                <a:latin typeface="Calibri" panose="020F0502020204030204" pitchFamily="34" charset="0"/>
                <a:cs typeface="Calibri" panose="020F0502020204030204" pitchFamily="34" charset="0"/>
              </a:rPr>
              <a:t>       تُعد النظرية الإعلامية "</a:t>
            </a:r>
            <a:r>
              <a:rPr lang="ar-EG" sz="2400" b="1" u="sng" kern="0" dirty="0">
                <a:solidFill>
                  <a:srgbClr val="002060"/>
                </a:solidFill>
                <a:latin typeface="Calibri" panose="020F0502020204030204" pitchFamily="34" charset="0"/>
                <a:cs typeface="Calibri" panose="020F0502020204030204" pitchFamily="34" charset="0"/>
              </a:rPr>
              <a:t>مجموعة من </a:t>
            </a:r>
            <a:r>
              <a:rPr lang="ar-EG" sz="2400" b="1" u="sng" kern="0" dirty="0">
                <a:solidFill>
                  <a:srgbClr val="FF0000"/>
                </a:solidFill>
                <a:latin typeface="Calibri" panose="020F0502020204030204" pitchFamily="34" charset="0"/>
                <a:cs typeface="Calibri" panose="020F0502020204030204" pitchFamily="34" charset="0"/>
              </a:rPr>
              <a:t>القوانين الافتراضية </a:t>
            </a:r>
            <a:r>
              <a:rPr lang="ar-EG" sz="2400" b="1" u="sng" kern="0" dirty="0">
                <a:solidFill>
                  <a:srgbClr val="002060"/>
                </a:solidFill>
                <a:latin typeface="Calibri" panose="020F0502020204030204" pitchFamily="34" charset="0"/>
                <a:cs typeface="Calibri" panose="020F0502020204030204" pitchFamily="34" charset="0"/>
              </a:rPr>
              <a:t>المنظمة للعلاقة بين أجزاء </a:t>
            </a:r>
            <a:r>
              <a:rPr lang="ar-EG" sz="2400" b="1" u="sng" kern="0" dirty="0">
                <a:solidFill>
                  <a:srgbClr val="FF0000"/>
                </a:solidFill>
                <a:latin typeface="Calibri" panose="020F0502020204030204" pitchFamily="34" charset="0"/>
                <a:cs typeface="Calibri" panose="020F0502020204030204" pitchFamily="34" charset="0"/>
              </a:rPr>
              <a:t>العملية الاتصالية</a:t>
            </a:r>
            <a:r>
              <a:rPr lang="ar-EG" sz="2400" b="1" u="sng" kern="0" dirty="0">
                <a:solidFill>
                  <a:srgbClr val="002060"/>
                </a:solidFill>
                <a:latin typeface="Calibri" panose="020F0502020204030204" pitchFamily="34" charset="0"/>
                <a:cs typeface="Calibri" panose="020F0502020204030204" pitchFamily="34" charset="0"/>
              </a:rPr>
              <a:t>، والمفسّرة لطبيعة عمل </a:t>
            </a:r>
            <a:r>
              <a:rPr lang="ar-EG" sz="2400" b="1" u="sng" kern="0" dirty="0">
                <a:solidFill>
                  <a:srgbClr val="FF0000"/>
                </a:solidFill>
                <a:latin typeface="Calibri" panose="020F0502020204030204" pitchFamily="34" charset="0"/>
                <a:cs typeface="Calibri" panose="020F0502020204030204" pitchFamily="34" charset="0"/>
              </a:rPr>
              <a:t>وسائل الإعلام </a:t>
            </a:r>
            <a:r>
              <a:rPr lang="ar-EG" sz="2400" b="1" u="sng" kern="0" dirty="0">
                <a:solidFill>
                  <a:srgbClr val="002060"/>
                </a:solidFill>
                <a:latin typeface="Calibri" panose="020F0502020204030204" pitchFamily="34" charset="0"/>
                <a:cs typeface="Calibri" panose="020F0502020204030204" pitchFamily="34" charset="0"/>
              </a:rPr>
              <a:t>وأدوارها الاجتماعية"</a:t>
            </a:r>
            <a:r>
              <a:rPr lang="ar-EG" sz="2400" b="1" kern="0" dirty="0">
                <a:solidFill>
                  <a:srgbClr val="002060"/>
                </a:solidFill>
                <a:latin typeface="Calibri" panose="020F0502020204030204" pitchFamily="34" charset="0"/>
                <a:cs typeface="Calibri" panose="020F0502020204030204" pitchFamily="34" charset="0"/>
              </a:rPr>
              <a:t>. فهي تستند إلى التجربة العلمية والملاحظة العملية لتفسير </a:t>
            </a:r>
            <a:r>
              <a:rPr lang="ar-EG" sz="2400" b="1" kern="0" dirty="0">
                <a:solidFill>
                  <a:srgbClr val="FF0000"/>
                </a:solidFill>
                <a:latin typeface="Calibri" panose="020F0502020204030204" pitchFamily="34" charset="0"/>
                <a:cs typeface="Calibri" panose="020F0502020204030204" pitchFamily="34" charset="0"/>
              </a:rPr>
              <a:t>سلوك الأفراد والجماعات </a:t>
            </a:r>
            <a:r>
              <a:rPr lang="ar-EG" sz="2400" b="1" kern="0" dirty="0">
                <a:solidFill>
                  <a:srgbClr val="002060"/>
                </a:solidFill>
                <a:latin typeface="Calibri" panose="020F0502020204030204" pitchFamily="34" charset="0"/>
                <a:cs typeface="Calibri" panose="020F0502020204030204" pitchFamily="34" charset="0"/>
              </a:rPr>
              <a:t>في مواقف الاتصال المختلفة، كما تسعى لوصف العناصر الفاعلة في عملية الاتصال (</a:t>
            </a:r>
            <a:r>
              <a:rPr lang="ar-EG" sz="2400" b="1" kern="0" dirty="0">
                <a:solidFill>
                  <a:srgbClr val="FF0000"/>
                </a:solidFill>
                <a:latin typeface="Calibri" panose="020F0502020204030204" pitchFamily="34" charset="0"/>
                <a:cs typeface="Calibri" panose="020F0502020204030204" pitchFamily="34" charset="0"/>
              </a:rPr>
              <a:t>مثل الوسيط، والرسالة، والجمهور</a:t>
            </a:r>
            <a:r>
              <a:rPr lang="ar-EG" sz="2400" b="1" kern="0" dirty="0">
                <a:solidFill>
                  <a:srgbClr val="002060"/>
                </a:solidFill>
                <a:latin typeface="Calibri" panose="020F0502020204030204" pitchFamily="34" charset="0"/>
                <a:cs typeface="Calibri" panose="020F0502020204030204" pitchFamily="34" charset="0"/>
              </a:rPr>
              <a:t>)، مع تحليل أهدافها ووظائفها سواء كانت مادية أو معنوية.</a:t>
            </a:r>
            <a:endParaRPr lang="en-US" sz="2400" b="1" kern="0" dirty="0">
              <a:solidFill>
                <a:srgbClr val="002060"/>
              </a:solidFill>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6CABC79A-C622-B9CD-4973-5DDB55ECEF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7655F740-1CC9-AAF6-A819-6845C776FA1E}"/>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D6DC62AC-70B8-5AB8-F006-E71F2D8BF69C}"/>
              </a:ext>
            </a:extLst>
          </p:cNvPr>
          <p:cNvSpPr/>
          <p:nvPr/>
        </p:nvSpPr>
        <p:spPr>
          <a:xfrm>
            <a:off x="8268705" y="47275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ar-EG" sz="2000" b="1" dirty="0">
                <a:solidFill>
                  <a:schemeClr val="bg1"/>
                </a:solidFill>
                <a:latin typeface="Times New Roman" panose="02020603050405020304" pitchFamily="18" charset="0"/>
                <a:cs typeface="Times New Roman" panose="02020603050405020304" pitchFamily="18" charset="0"/>
              </a:rPr>
              <a:t>2</a:t>
            </a:r>
            <a:endParaRPr lang="en-US" sz="2000" b="1"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E76DACB8-A3FA-E0E3-CD62-8DF0574AE6E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4184" y="1148316"/>
            <a:ext cx="4693019" cy="52524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760038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95E77-CAEE-2134-27C5-A285EBFB5D28}"/>
            </a:ext>
          </a:extLst>
        </p:cNvPr>
        <p:cNvGrpSpPr/>
        <p:nvPr/>
      </p:nvGrpSpPr>
      <p:grpSpPr>
        <a:xfrm>
          <a:off x="0" y="0"/>
          <a:ext cx="0" cy="0"/>
          <a:chOff x="0" y="0"/>
          <a:chExt cx="0" cy="0"/>
        </a:xfrm>
      </p:grpSpPr>
      <p:sp>
        <p:nvSpPr>
          <p:cNvPr id="48" name="TextBox 47">
            <a:extLst>
              <a:ext uri="{FF2B5EF4-FFF2-40B4-BE49-F238E27FC236}">
                <a16:creationId xmlns:a16="http://schemas.microsoft.com/office/drawing/2014/main" id="{CCE2A1D5-0185-F0C6-06A9-E97AA4C14E22}"/>
              </a:ext>
            </a:extLst>
          </p:cNvPr>
          <p:cNvSpPr txBox="1"/>
          <p:nvPr/>
        </p:nvSpPr>
        <p:spPr>
          <a:xfrm>
            <a:off x="4306187" y="1111483"/>
            <a:ext cx="7777716" cy="5677645"/>
          </a:xfrm>
          <a:prstGeom prst="rect">
            <a:avLst/>
          </a:prstGeom>
          <a:noFill/>
        </p:spPr>
        <p:txBody>
          <a:bodyPr wrap="square" rtlCol="0">
            <a:spAutoFit/>
          </a:bodyPr>
          <a:lstStyle/>
          <a:p>
            <a:pPr algn="just"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وفي إطار </a:t>
            </a:r>
            <a:r>
              <a:rPr lang="ar-EG" sz="2400" kern="0" dirty="0">
                <a:solidFill>
                  <a:srgbClr val="FF0000"/>
                </a:solidFill>
                <a:latin typeface="Calibri" panose="020F0502020204030204" pitchFamily="34" charset="0"/>
                <a:cs typeface="Calibri" panose="020F0502020204030204" pitchFamily="34" charset="0"/>
              </a:rPr>
              <a:t>علم الاتصال الجماهيري</a:t>
            </a:r>
            <a:r>
              <a:rPr lang="ar-EG" sz="2400" kern="0" dirty="0">
                <a:solidFill>
                  <a:srgbClr val="002060"/>
                </a:solidFill>
                <a:latin typeface="Calibri" panose="020F0502020204030204" pitchFamily="34" charset="0"/>
                <a:cs typeface="Calibri" panose="020F0502020204030204" pitchFamily="34" charset="0"/>
              </a:rPr>
              <a:t>، ظهرت عشرات النظريات التي حاولت فهم وتفسير كيفية عمل وسائل الإعلام وتأثيرها في الجمهور، إلا أن كل نظرية منها تقدم معطيات جزئية في ضوء ظروفها التجريبية وسياقاتها الخاصة. وهذا ما يؤكد أهمية النظر إلى </a:t>
            </a:r>
            <a:r>
              <a:rPr lang="ar-EG" sz="2400" kern="0" dirty="0">
                <a:solidFill>
                  <a:srgbClr val="FF0000"/>
                </a:solidFill>
                <a:latin typeface="Calibri" panose="020F0502020204030204" pitchFamily="34" charset="0"/>
                <a:cs typeface="Calibri" panose="020F0502020204030204" pitchFamily="34" charset="0"/>
              </a:rPr>
              <a:t>النظريات الإعلامية </a:t>
            </a:r>
            <a:r>
              <a:rPr lang="ar-EG" sz="2400" kern="0" dirty="0">
                <a:solidFill>
                  <a:srgbClr val="002060"/>
                </a:solidFill>
                <a:latin typeface="Calibri" panose="020F0502020204030204" pitchFamily="34" charset="0"/>
                <a:cs typeface="Calibri" panose="020F0502020204030204" pitchFamily="34" charset="0"/>
              </a:rPr>
              <a:t>كاجتهادات علمية تُسهم في بناء الفهم الكلي تدريجيًا، لكنها لا تُغني عن الحاجة إلى تطوير مستمر لنماذج جديدة قادرة على التعامل مع المتغيرات المتسارعة في </a:t>
            </a:r>
            <a:r>
              <a:rPr lang="ar-EG" sz="2400" kern="0" dirty="0">
                <a:solidFill>
                  <a:srgbClr val="FF0000"/>
                </a:solidFill>
                <a:latin typeface="Calibri" panose="020F0502020204030204" pitchFamily="34" charset="0"/>
                <a:cs typeface="Calibri" panose="020F0502020204030204" pitchFamily="34" charset="0"/>
              </a:rPr>
              <a:t>البيئة الإعلامية</a:t>
            </a:r>
            <a:r>
              <a:rPr lang="ar-EG" sz="2400" kern="0" dirty="0">
                <a:solidFill>
                  <a:srgbClr val="002060"/>
                </a:solidFill>
                <a:latin typeface="Calibri" panose="020F0502020204030204" pitchFamily="34" charset="0"/>
                <a:cs typeface="Calibri" panose="020F0502020204030204" pitchFamily="34" charset="0"/>
              </a:rPr>
              <a:t>.</a:t>
            </a:r>
          </a:p>
          <a:p>
            <a:pPr algn="just"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ومن هنا، فإننا لا نزال بعيدين  عن الوصول إلى </a:t>
            </a:r>
            <a:r>
              <a:rPr lang="ar-EG" sz="2400" kern="0" dirty="0">
                <a:solidFill>
                  <a:srgbClr val="FF0000"/>
                </a:solidFill>
                <a:latin typeface="Calibri" panose="020F0502020204030204" pitchFamily="34" charset="0"/>
                <a:cs typeface="Calibri" panose="020F0502020204030204" pitchFamily="34" charset="0"/>
              </a:rPr>
              <a:t>"نظرية إعلامية شاملة</a:t>
            </a:r>
            <a:r>
              <a:rPr lang="ar-EG" sz="2400" kern="0" dirty="0">
                <a:solidFill>
                  <a:srgbClr val="002060"/>
                </a:solidFill>
                <a:latin typeface="Calibri" panose="020F0502020204030204" pitchFamily="34" charset="0"/>
                <a:cs typeface="Calibri" panose="020F0502020204030204" pitchFamily="34" charset="0"/>
              </a:rPr>
              <a:t>" أو </a:t>
            </a:r>
            <a:r>
              <a:rPr lang="en-US" sz="2400" b="1" kern="0" dirty="0">
                <a:solidFill>
                  <a:srgbClr val="002060"/>
                </a:solidFill>
                <a:latin typeface="Times New Roman" panose="02020603050405020304" pitchFamily="18" charset="0"/>
                <a:cs typeface="Times New Roman" panose="02020603050405020304" pitchFamily="18" charset="0"/>
              </a:rPr>
              <a:t>Totalitarian Theory </a:t>
            </a:r>
            <a:r>
              <a:rPr lang="ar-EG" sz="2400" kern="0" dirty="0">
                <a:solidFill>
                  <a:srgbClr val="002060"/>
                </a:solidFill>
                <a:latin typeface="Calibri" panose="020F0502020204030204" pitchFamily="34" charset="0"/>
                <a:cs typeface="Calibri" panose="020F0502020204030204" pitchFamily="34" charset="0"/>
              </a:rPr>
              <a:t>بالمفهوم المطلق، لأن الفهم الكامل للواقع الإعلامي يتطلب تقريبًا دائمًا بين النظريات، خصوصًا في ظل تطورات </a:t>
            </a:r>
            <a:r>
              <a:rPr lang="ar-EG" sz="2400" kern="0" dirty="0">
                <a:solidFill>
                  <a:srgbClr val="FF0000"/>
                </a:solidFill>
                <a:latin typeface="Calibri" panose="020F0502020204030204" pitchFamily="34" charset="0"/>
                <a:cs typeface="Calibri" panose="020F0502020204030204" pitchFamily="34" charset="0"/>
              </a:rPr>
              <a:t>الإعلام الرقمي </a:t>
            </a:r>
            <a:r>
              <a:rPr lang="ar-EG" sz="2400" kern="0" dirty="0">
                <a:solidFill>
                  <a:srgbClr val="002060"/>
                </a:solidFill>
                <a:latin typeface="Calibri" panose="020F0502020204030204" pitchFamily="34" charset="0"/>
                <a:cs typeface="Calibri" panose="020F0502020204030204" pitchFamily="34" charset="0"/>
              </a:rPr>
              <a:t>وتغيّر طبيعة الجمهور وطرق التلقي.</a:t>
            </a:r>
          </a:p>
        </p:txBody>
      </p:sp>
      <p:pic>
        <p:nvPicPr>
          <p:cNvPr id="7" name="Graphic 21">
            <a:extLst>
              <a:ext uri="{FF2B5EF4-FFF2-40B4-BE49-F238E27FC236}">
                <a16:creationId xmlns:a16="http://schemas.microsoft.com/office/drawing/2014/main" id="{C3A2F050-63D4-4F3B-3DB0-43FA21AD66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722" y="139144"/>
            <a:ext cx="2530548" cy="1181593"/>
          </a:xfrm>
          <a:prstGeom prst="rect">
            <a:avLst/>
          </a:prstGeom>
        </p:spPr>
      </p:pic>
      <p:sp>
        <p:nvSpPr>
          <p:cNvPr id="11" name="Rectangle 10">
            <a:extLst>
              <a:ext uri="{FF2B5EF4-FFF2-40B4-BE49-F238E27FC236}">
                <a16:creationId xmlns:a16="http://schemas.microsoft.com/office/drawing/2014/main" id="{8B41F298-03BE-50C4-09C6-772AC40FC59C}"/>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Rectangle: Rounded Corners 3">
            <a:extLst>
              <a:ext uri="{FF2B5EF4-FFF2-40B4-BE49-F238E27FC236}">
                <a16:creationId xmlns:a16="http://schemas.microsoft.com/office/drawing/2014/main" id="{2E29753F-93EF-D3E3-D0C8-EDCAFEDAD2F5}"/>
              </a:ext>
            </a:extLst>
          </p:cNvPr>
          <p:cNvSpPr/>
          <p:nvPr/>
        </p:nvSpPr>
        <p:spPr>
          <a:xfrm>
            <a:off x="2580741" y="582316"/>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ar-EG" sz="2000" b="1" dirty="0">
                <a:solidFill>
                  <a:schemeClr val="bg1"/>
                </a:solidFill>
                <a:latin typeface="Times New Roman" panose="02020603050405020304" pitchFamily="18" charset="0"/>
                <a:cs typeface="Times New Roman" panose="02020603050405020304" pitchFamily="18" charset="0"/>
              </a:rPr>
              <a:t>2</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A05EFDB-B576-4C7F-736E-19BDDE3D8A72}"/>
              </a:ext>
            </a:extLst>
          </p:cNvPr>
          <p:cNvSpPr txBox="1"/>
          <p:nvPr/>
        </p:nvSpPr>
        <p:spPr>
          <a:xfrm>
            <a:off x="8641099" y="385234"/>
            <a:ext cx="3902032"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a:t>
            </a:r>
            <a:r>
              <a:rPr lang="ar-EG" sz="2400" dirty="0">
                <a:solidFill>
                  <a:srgbClr val="002060"/>
                </a:solidFill>
                <a:latin typeface="Times New Roman" panose="02020603050405020304" pitchFamily="18" charset="0"/>
                <a:cs typeface="Times New Roman" panose="02020603050405020304" pitchFamily="18" charset="0"/>
              </a:rPr>
              <a:t> </a:t>
            </a:r>
            <a:r>
              <a:rPr lang="ar-EG" sz="2400" b="1" kern="0" dirty="0">
                <a:solidFill>
                  <a:srgbClr val="002060"/>
                </a:solidFill>
                <a:latin typeface="Calibri" panose="020F0502020204030204" pitchFamily="34" charset="0"/>
                <a:cs typeface="Calibri" panose="020F0502020204030204" pitchFamily="34" charset="0"/>
              </a:rPr>
              <a:t>مفهوم النظرية الإعلامية</a:t>
            </a:r>
            <a:endParaRPr lang="en-US" sz="2400" b="1" kern="0" dirty="0">
              <a:solidFill>
                <a:srgbClr val="002060"/>
              </a:solidFill>
              <a:latin typeface="Calibri" panose="020F0502020204030204" pitchFamily="34" charset="0"/>
              <a:cs typeface="Calibri" panose="020F0502020204030204" pitchFamily="34" charset="0"/>
            </a:endParaRPr>
          </a:p>
        </p:txBody>
      </p:sp>
      <p:pic>
        <p:nvPicPr>
          <p:cNvPr id="12" name="Picture 11">
            <a:extLst>
              <a:ext uri="{FF2B5EF4-FFF2-40B4-BE49-F238E27FC236}">
                <a16:creationId xmlns:a16="http://schemas.microsoft.com/office/drawing/2014/main" id="{2A3415F7-82F5-00EC-D8F6-FCC3AC65E5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097" y="1320737"/>
            <a:ext cx="4141380" cy="52294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939344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3AFF2F-21E4-AA84-D0FA-FC8E5A7A421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FFF8D93-A749-DE01-779D-8CD9C0FD37EB}"/>
              </a:ext>
            </a:extLst>
          </p:cNvPr>
          <p:cNvSpPr txBox="1"/>
          <p:nvPr/>
        </p:nvSpPr>
        <p:spPr>
          <a:xfrm>
            <a:off x="-85468" y="204236"/>
            <a:ext cx="3902032"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a:t>
            </a:r>
            <a:r>
              <a:rPr lang="ar-EG" sz="2400" b="1" dirty="0">
                <a:solidFill>
                  <a:srgbClr val="002060"/>
                </a:solidFill>
                <a:latin typeface="Alexandria" charset="0"/>
                <a:cs typeface="Alexandria" charset="0"/>
              </a:rPr>
              <a:t>وظائف</a:t>
            </a:r>
            <a:r>
              <a:rPr lang="ar-EG" sz="2000" b="1" dirty="0">
                <a:solidFill>
                  <a:srgbClr val="002060"/>
                </a:solidFill>
                <a:latin typeface="Alexandria" charset="0"/>
                <a:cs typeface="Alexandria" charset="0"/>
              </a:rPr>
              <a:t> </a:t>
            </a:r>
            <a:r>
              <a:rPr lang="ar-EG" sz="2400" b="1" dirty="0">
                <a:solidFill>
                  <a:srgbClr val="002060"/>
                </a:solidFill>
                <a:latin typeface="Alexandria" charset="0"/>
                <a:cs typeface="Alexandria" charset="0"/>
              </a:rPr>
              <a:t>النظرية</a:t>
            </a:r>
            <a:r>
              <a:rPr lang="ar-EG" sz="2000" b="1" dirty="0">
                <a:solidFill>
                  <a:srgbClr val="002060"/>
                </a:solidFill>
                <a:latin typeface="Alexandria" charset="0"/>
                <a:cs typeface="Alexandria" charset="0"/>
              </a:rPr>
              <a:t> الإعلامية</a:t>
            </a:r>
            <a:endParaRPr lang="en-US" sz="2000" b="1" dirty="0">
              <a:solidFill>
                <a:srgbClr val="002060"/>
              </a:solidFill>
              <a:latin typeface="Alexandria" charset="0"/>
              <a:cs typeface="Alexandria" charset="0"/>
            </a:endParaRPr>
          </a:p>
        </p:txBody>
      </p:sp>
      <p:pic>
        <p:nvPicPr>
          <p:cNvPr id="7" name="Graphic 21">
            <a:extLst>
              <a:ext uri="{FF2B5EF4-FFF2-40B4-BE49-F238E27FC236}">
                <a16:creationId xmlns:a16="http://schemas.microsoft.com/office/drawing/2014/main" id="{94D01D4A-E82F-9B68-D4D3-F6319625D4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E918273A-0A11-8AAD-7BCB-3AC2E7392A85}"/>
              </a:ext>
            </a:extLst>
          </p:cNvPr>
          <p:cNvSpPr/>
          <p:nvPr/>
        </p:nvSpPr>
        <p:spPr>
          <a:xfrm flipV="1">
            <a:off x="354184" y="665901"/>
            <a:ext cx="7795904" cy="7143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40D9C956-ACEA-68F3-116B-5EB671FF835C}"/>
              </a:ext>
            </a:extLst>
          </p:cNvPr>
          <p:cNvSpPr txBox="1"/>
          <p:nvPr/>
        </p:nvSpPr>
        <p:spPr>
          <a:xfrm>
            <a:off x="3758428" y="1611639"/>
            <a:ext cx="8293692" cy="5139869"/>
          </a:xfrm>
          <a:prstGeom prst="rect">
            <a:avLst/>
          </a:prstGeom>
          <a:noFill/>
        </p:spPr>
        <p:txBody>
          <a:bodyPr wrap="square" rtlCol="0">
            <a:spAutoFit/>
          </a:bodyPr>
          <a:lstStyle/>
          <a:p>
            <a:pPr algn="just" rtl="1">
              <a:spcAft>
                <a:spcPts val="800"/>
              </a:spcAft>
            </a:pPr>
            <a:r>
              <a:rPr lang="ar-EG" sz="2400" kern="0" dirty="0">
                <a:solidFill>
                  <a:srgbClr val="002060"/>
                </a:solidFill>
                <a:latin typeface="Calibri" panose="020F0502020204030204" pitchFamily="34" charset="0"/>
                <a:cs typeface="Calibri" panose="020F0502020204030204" pitchFamily="34" charset="0"/>
              </a:rPr>
              <a:t>تلعب </a:t>
            </a:r>
            <a:r>
              <a:rPr lang="ar-EG" sz="2400" kern="0" dirty="0">
                <a:solidFill>
                  <a:srgbClr val="FF0000"/>
                </a:solidFill>
                <a:latin typeface="Calibri" panose="020F0502020204030204" pitchFamily="34" charset="0"/>
                <a:cs typeface="Calibri" panose="020F0502020204030204" pitchFamily="34" charset="0"/>
              </a:rPr>
              <a:t>النظرية الإعلامية </a:t>
            </a:r>
            <a:r>
              <a:rPr lang="ar-EG" sz="2400" kern="0" dirty="0">
                <a:solidFill>
                  <a:srgbClr val="002060"/>
                </a:solidFill>
                <a:latin typeface="Calibri" panose="020F0502020204030204" pitchFamily="34" charset="0"/>
                <a:cs typeface="Calibri" panose="020F0502020204030204" pitchFamily="34" charset="0"/>
              </a:rPr>
              <a:t>عدة وظائف أساسية في الحقل الأكاديمي والممارسات التطبيقية، منها:</a:t>
            </a:r>
          </a:p>
          <a:p>
            <a:pPr algn="just" rtl="1">
              <a:spcAft>
                <a:spcPts val="800"/>
              </a:spcAft>
            </a:pPr>
            <a:r>
              <a:rPr lang="ar-EG" sz="2400" b="1" kern="0" dirty="0">
                <a:solidFill>
                  <a:srgbClr val="002060"/>
                </a:solidFill>
                <a:latin typeface="Calibri" panose="020F0502020204030204" pitchFamily="34" charset="0"/>
                <a:cs typeface="+mj-cs"/>
              </a:rPr>
              <a:t>1</a:t>
            </a:r>
            <a:r>
              <a:rPr lang="ar-EG" sz="2400"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التفسير</a:t>
            </a:r>
            <a:r>
              <a:rPr lang="ar-EG" sz="2400" kern="0" dirty="0">
                <a:solidFill>
                  <a:srgbClr val="002060"/>
                </a:solidFill>
                <a:latin typeface="Calibri" panose="020F0502020204030204" pitchFamily="34" charset="0"/>
                <a:cs typeface="Calibri" panose="020F0502020204030204" pitchFamily="34" charset="0"/>
              </a:rPr>
              <a:t>: توضح كيف ولماذا تحدث </a:t>
            </a:r>
            <a:r>
              <a:rPr lang="ar-EG" sz="2400" kern="0" dirty="0">
                <a:solidFill>
                  <a:srgbClr val="FF0000"/>
                </a:solidFill>
                <a:latin typeface="Calibri" panose="020F0502020204030204" pitchFamily="34" charset="0"/>
                <a:cs typeface="Calibri" panose="020F0502020204030204" pitchFamily="34" charset="0"/>
              </a:rPr>
              <a:t>الظواهر الإعلامية</a:t>
            </a:r>
            <a:r>
              <a:rPr lang="ar-EG" sz="2400" kern="0" dirty="0">
                <a:solidFill>
                  <a:srgbClr val="002060"/>
                </a:solidFill>
                <a:latin typeface="Calibri" panose="020F0502020204030204" pitchFamily="34" charset="0"/>
                <a:cs typeface="Calibri" panose="020F0502020204030204" pitchFamily="34" charset="0"/>
              </a:rPr>
              <a:t>. مثل تفسير كيفية تأثير </a:t>
            </a:r>
            <a:r>
              <a:rPr lang="ar-EG" sz="2400" kern="0" dirty="0">
                <a:solidFill>
                  <a:srgbClr val="FF0000"/>
                </a:solidFill>
                <a:latin typeface="Calibri" panose="020F0502020204030204" pitchFamily="34" charset="0"/>
                <a:cs typeface="Calibri" panose="020F0502020204030204" pitchFamily="34" charset="0"/>
              </a:rPr>
              <a:t>الرسائل الإعلامية </a:t>
            </a:r>
            <a:r>
              <a:rPr lang="ar-EG" sz="2400" kern="0" dirty="0">
                <a:solidFill>
                  <a:srgbClr val="002060"/>
                </a:solidFill>
                <a:latin typeface="Calibri" panose="020F0502020204030204" pitchFamily="34" charset="0"/>
                <a:cs typeface="Calibri" panose="020F0502020204030204" pitchFamily="34" charset="0"/>
              </a:rPr>
              <a:t>على السلوك الاجتماعي.</a:t>
            </a:r>
          </a:p>
          <a:p>
            <a:pPr algn="just" rtl="1">
              <a:spcAft>
                <a:spcPts val="800"/>
              </a:spcAft>
            </a:pPr>
            <a:r>
              <a:rPr lang="ar-EG" sz="2400" b="1" kern="0" dirty="0">
                <a:solidFill>
                  <a:srgbClr val="002060"/>
                </a:solidFill>
                <a:latin typeface="Calibri" panose="020F0502020204030204" pitchFamily="34" charset="0"/>
                <a:cs typeface="+mj-cs"/>
              </a:rPr>
              <a:t>2</a:t>
            </a:r>
            <a:r>
              <a:rPr lang="ar-EG" sz="2400" kern="0" dirty="0">
                <a:solidFill>
                  <a:srgbClr val="002060"/>
                </a:solidFill>
                <a:latin typeface="Calibri" panose="020F0502020204030204" pitchFamily="34" charset="0"/>
                <a:cs typeface="Calibri" panose="020F0502020204030204" pitchFamily="34" charset="0"/>
              </a:rPr>
              <a:t>. ا</a:t>
            </a:r>
            <a:r>
              <a:rPr lang="ar-EG" sz="2400" b="1" kern="0" dirty="0">
                <a:solidFill>
                  <a:srgbClr val="002060"/>
                </a:solidFill>
                <a:latin typeface="Calibri" panose="020F0502020204030204" pitchFamily="34" charset="0"/>
                <a:cs typeface="Calibri" panose="020F0502020204030204" pitchFamily="34" charset="0"/>
              </a:rPr>
              <a:t>لتنبؤ</a:t>
            </a:r>
            <a:r>
              <a:rPr lang="ar-EG" sz="2400" kern="0" dirty="0">
                <a:solidFill>
                  <a:srgbClr val="002060"/>
                </a:solidFill>
                <a:latin typeface="Calibri" panose="020F0502020204030204" pitchFamily="34" charset="0"/>
                <a:cs typeface="Calibri" panose="020F0502020204030204" pitchFamily="34" charset="0"/>
              </a:rPr>
              <a:t>: تُساعد على </a:t>
            </a:r>
            <a:r>
              <a:rPr lang="ar-EG" sz="2400" kern="0" dirty="0">
                <a:solidFill>
                  <a:srgbClr val="FF0000"/>
                </a:solidFill>
                <a:latin typeface="Calibri" panose="020F0502020204030204" pitchFamily="34" charset="0"/>
                <a:cs typeface="Calibri" panose="020F0502020204030204" pitchFamily="34" charset="0"/>
              </a:rPr>
              <a:t>التنبؤ بالنتائج </a:t>
            </a:r>
            <a:r>
              <a:rPr lang="ar-EG" sz="2400" kern="0" dirty="0">
                <a:solidFill>
                  <a:srgbClr val="002060"/>
                </a:solidFill>
                <a:latin typeface="Calibri" panose="020F0502020204030204" pitchFamily="34" charset="0"/>
                <a:cs typeface="Calibri" panose="020F0502020204030204" pitchFamily="34" charset="0"/>
              </a:rPr>
              <a:t>المحتملة لسلوك إعلامي معين، مثل توقع سلوك الجمهور بعد تغطية إعلامية مكثفة لحادث ما.</a:t>
            </a:r>
          </a:p>
          <a:p>
            <a:pPr algn="just" rtl="1">
              <a:spcAft>
                <a:spcPts val="800"/>
              </a:spcAft>
            </a:pPr>
            <a:r>
              <a:rPr lang="ar-EG" sz="2400" b="1" kern="0" dirty="0">
                <a:solidFill>
                  <a:srgbClr val="002060"/>
                </a:solidFill>
                <a:latin typeface="Calibri" panose="020F0502020204030204" pitchFamily="34" charset="0"/>
                <a:cs typeface="+mj-cs"/>
              </a:rPr>
              <a:t>3</a:t>
            </a: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الضبط والتوجيه</a:t>
            </a:r>
            <a:r>
              <a:rPr lang="ar-EG" sz="2400" kern="0" dirty="0">
                <a:solidFill>
                  <a:srgbClr val="002060"/>
                </a:solidFill>
                <a:latin typeface="Calibri" panose="020F0502020204030204" pitchFamily="34" charset="0"/>
                <a:cs typeface="Calibri" panose="020F0502020204030204" pitchFamily="34" charset="0"/>
              </a:rPr>
              <a:t>: تُساهم في </a:t>
            </a:r>
            <a:r>
              <a:rPr lang="ar-EG" sz="2400" kern="0" dirty="0">
                <a:solidFill>
                  <a:srgbClr val="FF0000"/>
                </a:solidFill>
                <a:latin typeface="Calibri" panose="020F0502020204030204" pitchFamily="34" charset="0"/>
                <a:cs typeface="Calibri" panose="020F0502020204030204" pitchFamily="34" charset="0"/>
              </a:rPr>
              <a:t>صياغة السياسات الإعلامية </a:t>
            </a:r>
            <a:r>
              <a:rPr lang="ar-EG" sz="2400" kern="0" dirty="0">
                <a:solidFill>
                  <a:srgbClr val="002060"/>
                </a:solidFill>
                <a:latin typeface="Calibri" panose="020F0502020204030204" pitchFamily="34" charset="0"/>
                <a:cs typeface="Calibri" panose="020F0502020204030204" pitchFamily="34" charset="0"/>
              </a:rPr>
              <a:t>وتوجيه المحتوى بما يخدم المصلحة العامة.</a:t>
            </a:r>
          </a:p>
          <a:p>
            <a:pPr algn="just" rtl="1">
              <a:spcAft>
                <a:spcPts val="800"/>
              </a:spcAft>
            </a:pPr>
            <a:r>
              <a:rPr lang="ar-EG" sz="2400" b="1" kern="0" dirty="0">
                <a:solidFill>
                  <a:srgbClr val="002060"/>
                </a:solidFill>
                <a:latin typeface="Times New Roman" panose="02020603050405020304" pitchFamily="18" charset="0"/>
                <a:cs typeface="Times New Roman" panose="02020603050405020304" pitchFamily="18" charset="0"/>
              </a:rPr>
              <a:t>4</a:t>
            </a:r>
            <a:r>
              <a:rPr lang="ar-EG" sz="2400" kern="0" dirty="0">
                <a:solidFill>
                  <a:srgbClr val="002060"/>
                </a:solidFill>
                <a:latin typeface="Calibri" panose="020F0502020204030204" pitchFamily="34" charset="0"/>
                <a:cs typeface="Calibri" panose="020F0502020204030204" pitchFamily="34" charset="0"/>
              </a:rPr>
              <a:t>. ا</a:t>
            </a:r>
            <a:r>
              <a:rPr lang="ar-EG" sz="2400" b="1" kern="0" dirty="0">
                <a:solidFill>
                  <a:srgbClr val="002060"/>
                </a:solidFill>
                <a:latin typeface="Calibri" panose="020F0502020204030204" pitchFamily="34" charset="0"/>
                <a:cs typeface="Calibri" panose="020F0502020204030204" pitchFamily="34" charset="0"/>
              </a:rPr>
              <a:t>لتقويم</a:t>
            </a:r>
            <a:r>
              <a:rPr lang="ar-EG" sz="2400" kern="0" dirty="0">
                <a:solidFill>
                  <a:srgbClr val="002060"/>
                </a:solidFill>
                <a:latin typeface="Calibri" panose="020F0502020204030204" pitchFamily="34" charset="0"/>
                <a:cs typeface="Calibri" panose="020F0502020204030204" pitchFamily="34" charset="0"/>
              </a:rPr>
              <a:t>: تساعد في </a:t>
            </a:r>
            <a:r>
              <a:rPr lang="ar-EG" sz="2400" kern="0" dirty="0">
                <a:solidFill>
                  <a:srgbClr val="FF0000"/>
                </a:solidFill>
                <a:latin typeface="Calibri" panose="020F0502020204030204" pitchFamily="34" charset="0"/>
                <a:cs typeface="Calibri" panose="020F0502020204030204" pitchFamily="34" charset="0"/>
              </a:rPr>
              <a:t>تقييم أداء وسائل الإعلام </a:t>
            </a:r>
            <a:r>
              <a:rPr lang="ar-EG" sz="2400" kern="0" dirty="0">
                <a:solidFill>
                  <a:srgbClr val="002060"/>
                </a:solidFill>
                <a:latin typeface="Calibri" panose="020F0502020204030204" pitchFamily="34" charset="0"/>
                <a:cs typeface="Calibri" panose="020F0502020204030204" pitchFamily="34" charset="0"/>
              </a:rPr>
              <a:t>بناءً على نتائجها وتأثيرها.</a:t>
            </a:r>
          </a:p>
          <a:p>
            <a:pPr algn="just" rtl="1">
              <a:spcAft>
                <a:spcPts val="800"/>
              </a:spcAft>
            </a:pPr>
            <a:r>
              <a:rPr lang="ar-EG" sz="2400" kern="0" dirty="0">
                <a:solidFill>
                  <a:srgbClr val="002060"/>
                </a:solidFill>
                <a:latin typeface="Calibri" panose="020F0502020204030204" pitchFamily="34" charset="0"/>
                <a:cs typeface="Calibri" panose="020F0502020204030204" pitchFamily="34" charset="0"/>
              </a:rPr>
              <a:t>مثال تطبيقي: تساعد </a:t>
            </a:r>
            <a:r>
              <a:rPr lang="ar-EG" sz="2400" kern="0" dirty="0">
                <a:solidFill>
                  <a:srgbClr val="FF0000"/>
                </a:solidFill>
                <a:latin typeface="Calibri" panose="020F0502020204030204" pitchFamily="34" charset="0"/>
                <a:cs typeface="Calibri" panose="020F0502020204030204" pitchFamily="34" charset="0"/>
              </a:rPr>
              <a:t>نظرية ترتيب الأولويات </a:t>
            </a:r>
            <a:r>
              <a:rPr lang="ar-EG" sz="2400"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Times New Roman" panose="02020603050405020304" pitchFamily="18" charset="0"/>
                <a:cs typeface="Times New Roman" panose="02020603050405020304" pitchFamily="18" charset="0"/>
              </a:rPr>
              <a:t> (Agenda Setting</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في توجيه صناع القرار لفهم كيف تُسهم وسائل الإعلام في تركيز انتباه الجمهور على قضايا معينة دون غيرها.</a:t>
            </a:r>
          </a:p>
        </p:txBody>
      </p:sp>
      <p:sp>
        <p:nvSpPr>
          <p:cNvPr id="4" name="Rectangle: Rounded Corners 3">
            <a:extLst>
              <a:ext uri="{FF2B5EF4-FFF2-40B4-BE49-F238E27FC236}">
                <a16:creationId xmlns:a16="http://schemas.microsoft.com/office/drawing/2014/main" id="{88D8F261-CAEA-6F28-27F6-A49639D2C458}"/>
              </a:ext>
            </a:extLst>
          </p:cNvPr>
          <p:cNvSpPr/>
          <p:nvPr/>
        </p:nvSpPr>
        <p:spPr>
          <a:xfrm>
            <a:off x="8216197" y="401317"/>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2</a:t>
            </a:r>
          </a:p>
        </p:txBody>
      </p:sp>
      <p:sp>
        <p:nvSpPr>
          <p:cNvPr id="8" name="TextBox 7">
            <a:extLst>
              <a:ext uri="{FF2B5EF4-FFF2-40B4-BE49-F238E27FC236}">
                <a16:creationId xmlns:a16="http://schemas.microsoft.com/office/drawing/2014/main" id="{C57BC504-E8F6-026D-F40F-05F7B977190B}"/>
              </a:ext>
            </a:extLst>
          </p:cNvPr>
          <p:cNvSpPr txBox="1"/>
          <p:nvPr/>
        </p:nvSpPr>
        <p:spPr>
          <a:xfrm>
            <a:off x="8150088" y="1037112"/>
            <a:ext cx="3902032" cy="461665"/>
          </a:xfrm>
          <a:prstGeom prst="rect">
            <a:avLst/>
          </a:prstGeom>
          <a:noFill/>
        </p:spPr>
        <p:txBody>
          <a:bodyPr wrap="square" rtlCol="0">
            <a:spAutoFit/>
          </a:bodyPr>
          <a:lstStyle/>
          <a:p>
            <a:pPr marL="342900" indent="-342900" algn="ctr" rtl="1">
              <a:buFont typeface="Wingdings" panose="05000000000000000000" pitchFamily="2" charset="2"/>
              <a:buChar char="Ø"/>
            </a:pPr>
            <a:r>
              <a:rPr lang="ar-EG" sz="2400" b="1" dirty="0">
                <a:solidFill>
                  <a:srgbClr val="002060"/>
                </a:solidFill>
                <a:latin typeface="Alexandria" charset="0"/>
                <a:cs typeface="Alexandria" charset="0"/>
              </a:rPr>
              <a:t>وظائف النظرية الإعلامية</a:t>
            </a:r>
            <a:endParaRPr lang="en-US" sz="2400" b="1" dirty="0">
              <a:solidFill>
                <a:srgbClr val="002060"/>
              </a:solidFill>
              <a:latin typeface="Alexandria" charset="0"/>
              <a:cs typeface="Alexandria" charset="0"/>
            </a:endParaRPr>
          </a:p>
        </p:txBody>
      </p:sp>
      <p:pic>
        <p:nvPicPr>
          <p:cNvPr id="10" name="Picture 9">
            <a:extLst>
              <a:ext uri="{FF2B5EF4-FFF2-40B4-BE49-F238E27FC236}">
                <a16:creationId xmlns:a16="http://schemas.microsoft.com/office/drawing/2014/main" id="{A710A8EE-A2FF-465B-E565-28ACFB98E0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918" y="1611639"/>
            <a:ext cx="3597260" cy="46933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596385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B10544-2AE1-F46B-C2B1-E122724FCF9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874D34E-7670-CCD2-4771-0A8CA4D320FE}"/>
              </a:ext>
            </a:extLst>
          </p:cNvPr>
          <p:cNvSpPr txBox="1"/>
          <p:nvPr/>
        </p:nvSpPr>
        <p:spPr>
          <a:xfrm>
            <a:off x="6678132" y="392603"/>
            <a:ext cx="6657753"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a:t>
            </a:r>
            <a:r>
              <a:rPr lang="ar-EG" sz="2400" kern="0" dirty="0">
                <a:solidFill>
                  <a:srgbClr val="002060"/>
                </a:solidFill>
                <a:latin typeface="Times New Roman" panose="02020603050405020304" pitchFamily="18" charset="0"/>
                <a:cs typeface="Times New Roman" panose="02020603050405020304" pitchFamily="18" charset="0"/>
              </a:rPr>
              <a:t> </a:t>
            </a:r>
            <a:r>
              <a:rPr lang="ar-EG" sz="2400" b="1" dirty="0">
                <a:solidFill>
                  <a:srgbClr val="002060"/>
                </a:solidFill>
                <a:latin typeface="Alexandria" charset="0"/>
                <a:cs typeface="Alexandria" charset="0"/>
              </a:rPr>
              <a:t>معايير صلاحية النظرية الإعلامية</a:t>
            </a:r>
            <a:endParaRPr lang="en-US" sz="2400" b="1" dirty="0">
              <a:solidFill>
                <a:srgbClr val="002060"/>
              </a:solidFill>
              <a:latin typeface="Alexandria" charset="0"/>
              <a:cs typeface="Alexandria" charset="0"/>
            </a:endParaRPr>
          </a:p>
        </p:txBody>
      </p:sp>
      <p:sp>
        <p:nvSpPr>
          <p:cNvPr id="48" name="TextBox 47">
            <a:extLst>
              <a:ext uri="{FF2B5EF4-FFF2-40B4-BE49-F238E27FC236}">
                <a16:creationId xmlns:a16="http://schemas.microsoft.com/office/drawing/2014/main" id="{566B02B1-4B30-D360-A171-50418143107F}"/>
              </a:ext>
            </a:extLst>
          </p:cNvPr>
          <p:cNvSpPr txBox="1"/>
          <p:nvPr/>
        </p:nvSpPr>
        <p:spPr>
          <a:xfrm>
            <a:off x="4079422" y="1607260"/>
            <a:ext cx="7857459" cy="5139869"/>
          </a:xfrm>
          <a:prstGeom prst="rect">
            <a:avLst/>
          </a:prstGeom>
          <a:noFill/>
        </p:spPr>
        <p:txBody>
          <a:bodyPr wrap="square" rtlCol="0">
            <a:spAutoFit/>
          </a:bodyPr>
          <a:lstStyle/>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حتى تُعد النظرية الإعلامية صالحة وفعّالة، يجب أن تستوفي مجموعة من المعايير الأكاديمية، من أهمها:</a:t>
            </a:r>
          </a:p>
          <a:p>
            <a:pPr marL="0" marR="0" algn="just" rtl="1">
              <a:spcAft>
                <a:spcPts val="800"/>
              </a:spcAft>
              <a:buNone/>
            </a:pPr>
            <a:r>
              <a:rPr lang="ar-EG" sz="2400" kern="0" dirty="0">
                <a:solidFill>
                  <a:srgbClr val="002060"/>
                </a:solidFill>
                <a:latin typeface="Calibri" panose="020F0502020204030204" pitchFamily="34" charset="0"/>
                <a:cs typeface="+mj-cs"/>
              </a:rPr>
              <a:t>1</a:t>
            </a: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القدرة على التفسير</a:t>
            </a:r>
            <a:r>
              <a:rPr lang="ar-EG" sz="2400" kern="0" dirty="0">
                <a:solidFill>
                  <a:srgbClr val="002060"/>
                </a:solidFill>
                <a:latin typeface="Calibri" panose="020F0502020204030204" pitchFamily="34" charset="0"/>
                <a:cs typeface="Calibri" panose="020F0502020204030204" pitchFamily="34" charset="0"/>
              </a:rPr>
              <a:t>: يجب أن تكون قادرة على شرح </a:t>
            </a:r>
            <a:r>
              <a:rPr lang="ar-EG" sz="2400" kern="0" dirty="0">
                <a:solidFill>
                  <a:srgbClr val="FF0000"/>
                </a:solidFill>
                <a:latin typeface="Calibri" panose="020F0502020204030204" pitchFamily="34" charset="0"/>
                <a:cs typeface="Calibri" panose="020F0502020204030204" pitchFamily="34" charset="0"/>
              </a:rPr>
              <a:t>الظواهر الإعلامية </a:t>
            </a:r>
            <a:r>
              <a:rPr lang="ar-EG" sz="2400" kern="0" dirty="0">
                <a:solidFill>
                  <a:srgbClr val="002060"/>
                </a:solidFill>
                <a:latin typeface="Calibri" panose="020F0502020204030204" pitchFamily="34" charset="0"/>
                <a:cs typeface="Calibri" panose="020F0502020204030204" pitchFamily="34" charset="0"/>
              </a:rPr>
              <a:t>بطريقة منطقية ومقنعة.</a:t>
            </a:r>
          </a:p>
          <a:p>
            <a:pPr marL="0" marR="0" algn="just" rtl="1">
              <a:spcAft>
                <a:spcPts val="800"/>
              </a:spcAft>
              <a:buNone/>
            </a:pPr>
            <a:r>
              <a:rPr lang="ar-EG" sz="2400" kern="0" dirty="0">
                <a:solidFill>
                  <a:srgbClr val="002060"/>
                </a:solidFill>
                <a:latin typeface="Calibri" panose="020F0502020204030204" pitchFamily="34" charset="0"/>
                <a:cs typeface="+mj-cs"/>
              </a:rPr>
              <a:t>2</a:t>
            </a: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القدرة على التعميم</a:t>
            </a:r>
            <a:r>
              <a:rPr lang="ar-EG" sz="2400" kern="0" dirty="0">
                <a:solidFill>
                  <a:srgbClr val="002060"/>
                </a:solidFill>
                <a:latin typeface="Calibri" panose="020F0502020204030204" pitchFamily="34" charset="0"/>
                <a:cs typeface="Calibri" panose="020F0502020204030204" pitchFamily="34" charset="0"/>
              </a:rPr>
              <a:t>: يجب أن تكون </a:t>
            </a:r>
            <a:r>
              <a:rPr lang="ar-EG" sz="2400" kern="0" dirty="0">
                <a:solidFill>
                  <a:srgbClr val="FF0000"/>
                </a:solidFill>
                <a:latin typeface="Calibri" panose="020F0502020204030204" pitchFamily="34" charset="0"/>
                <a:cs typeface="Calibri" panose="020F0502020204030204" pitchFamily="34" charset="0"/>
              </a:rPr>
              <a:t>قابلة للتطبيق على مواقف وسياقات </a:t>
            </a:r>
            <a:r>
              <a:rPr lang="ar-EG" sz="2400" kern="0" dirty="0">
                <a:solidFill>
                  <a:srgbClr val="002060"/>
                </a:solidFill>
                <a:latin typeface="Calibri" panose="020F0502020204030204" pitchFamily="34" charset="0"/>
                <a:cs typeface="Calibri" panose="020F0502020204030204" pitchFamily="34" charset="0"/>
              </a:rPr>
              <a:t>متعددة.</a:t>
            </a:r>
          </a:p>
          <a:p>
            <a:pPr marL="0" marR="0" algn="just" rtl="1">
              <a:spcAft>
                <a:spcPts val="800"/>
              </a:spcAft>
              <a:buNone/>
            </a:pPr>
            <a:r>
              <a:rPr lang="ar-EG" sz="2400" dirty="0">
                <a:cs typeface="+mj-cs"/>
              </a:rPr>
              <a:t>3</a:t>
            </a: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القدرة على التنبؤ</a:t>
            </a:r>
            <a:r>
              <a:rPr lang="ar-EG" sz="2400" kern="0" dirty="0">
                <a:solidFill>
                  <a:srgbClr val="002060"/>
                </a:solidFill>
                <a:latin typeface="Calibri" panose="020F0502020204030204" pitchFamily="34" charset="0"/>
                <a:cs typeface="Calibri" panose="020F0502020204030204" pitchFamily="34" charset="0"/>
              </a:rPr>
              <a:t>: ينبغي أن تقدم </a:t>
            </a:r>
            <a:r>
              <a:rPr lang="ar-EG" sz="2400" kern="0" dirty="0">
                <a:solidFill>
                  <a:srgbClr val="FF0000"/>
                </a:solidFill>
                <a:latin typeface="Calibri" panose="020F0502020204030204" pitchFamily="34" charset="0"/>
                <a:cs typeface="Calibri" panose="020F0502020204030204" pitchFamily="34" charset="0"/>
              </a:rPr>
              <a:t>تنبؤات قابلة للاختبار </a:t>
            </a:r>
            <a:r>
              <a:rPr lang="ar-EG" sz="2400" kern="0" dirty="0">
                <a:solidFill>
                  <a:srgbClr val="002060"/>
                </a:solidFill>
                <a:latin typeface="Calibri" panose="020F0502020204030204" pitchFamily="34" charset="0"/>
                <a:cs typeface="Calibri" panose="020F0502020204030204" pitchFamily="34" charset="0"/>
              </a:rPr>
              <a:t>والتقييم.</a:t>
            </a:r>
          </a:p>
          <a:p>
            <a:pPr marL="0" marR="0" algn="just" rtl="1">
              <a:spcAft>
                <a:spcPts val="800"/>
              </a:spcAft>
              <a:buNone/>
            </a:pPr>
            <a:r>
              <a:rPr lang="ar-EG" sz="2400" kern="0" dirty="0">
                <a:solidFill>
                  <a:srgbClr val="002060"/>
                </a:solidFill>
                <a:latin typeface="Calibri" panose="020F0502020204030204" pitchFamily="34" charset="0"/>
                <a:cs typeface="+mj-cs"/>
              </a:rPr>
              <a:t>4</a:t>
            </a: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القابلية للاختبار</a:t>
            </a:r>
            <a:r>
              <a:rPr lang="ar-EG" sz="2400" kern="0" dirty="0">
                <a:solidFill>
                  <a:srgbClr val="002060"/>
                </a:solidFill>
                <a:latin typeface="Calibri" panose="020F0502020204030204" pitchFamily="34" charset="0"/>
                <a:cs typeface="Calibri" panose="020F0502020204030204" pitchFamily="34" charset="0"/>
              </a:rPr>
              <a:t>: يجب أن تكون </a:t>
            </a:r>
            <a:r>
              <a:rPr lang="ar-EG" sz="2400" kern="0" dirty="0">
                <a:solidFill>
                  <a:srgbClr val="FF0000"/>
                </a:solidFill>
                <a:latin typeface="Calibri" panose="020F0502020204030204" pitchFamily="34" charset="0"/>
                <a:cs typeface="Calibri" panose="020F0502020204030204" pitchFamily="34" charset="0"/>
              </a:rPr>
              <a:t>قابلة للقياس والتحقق منها تجريبيًا</a:t>
            </a:r>
            <a:r>
              <a:rPr lang="ar-EG" sz="2400" kern="0" dirty="0">
                <a:solidFill>
                  <a:srgbClr val="002060"/>
                </a:solidFill>
                <a:latin typeface="Calibri" panose="020F0502020204030204" pitchFamily="34" charset="0"/>
                <a:cs typeface="Calibri" panose="020F0502020204030204" pitchFamily="34" charset="0"/>
              </a:rPr>
              <a:t>.</a:t>
            </a:r>
          </a:p>
          <a:p>
            <a:pPr marL="0" marR="0" algn="just" rtl="1">
              <a:spcAft>
                <a:spcPts val="800"/>
              </a:spcAft>
              <a:buNone/>
            </a:pPr>
            <a:r>
              <a:rPr lang="ar-EG" sz="2400" kern="0" dirty="0">
                <a:solidFill>
                  <a:srgbClr val="002060"/>
                </a:solidFill>
                <a:latin typeface="Calibri" panose="020F0502020204030204" pitchFamily="34" charset="0"/>
                <a:cs typeface="+mj-cs"/>
              </a:rPr>
              <a:t>5</a:t>
            </a: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الاتساق الداخلي</a:t>
            </a:r>
            <a:r>
              <a:rPr lang="ar-EG" sz="2400" kern="0" dirty="0">
                <a:solidFill>
                  <a:srgbClr val="002060"/>
                </a:solidFill>
                <a:latin typeface="Calibri" panose="020F0502020204030204" pitchFamily="34" charset="0"/>
                <a:cs typeface="Calibri" panose="020F0502020204030204" pitchFamily="34" charset="0"/>
              </a:rPr>
              <a:t>: يجب أن تكون </a:t>
            </a:r>
            <a:r>
              <a:rPr lang="ar-EG" sz="2400" kern="0" dirty="0">
                <a:solidFill>
                  <a:srgbClr val="FF0000"/>
                </a:solidFill>
                <a:latin typeface="Calibri" panose="020F0502020204030204" pitchFamily="34" charset="0"/>
                <a:cs typeface="Calibri" panose="020F0502020204030204" pitchFamily="34" charset="0"/>
              </a:rPr>
              <a:t>خالية من التناقضات الداخلية </a:t>
            </a:r>
            <a:r>
              <a:rPr lang="ar-EG" sz="2400" kern="0" dirty="0">
                <a:solidFill>
                  <a:srgbClr val="002060"/>
                </a:solidFill>
                <a:latin typeface="Calibri" panose="020F0502020204030204" pitchFamily="34" charset="0"/>
                <a:cs typeface="Calibri" panose="020F0502020204030204" pitchFamily="34" charset="0"/>
              </a:rPr>
              <a:t>في المفاهيم والمبادئ.</a:t>
            </a:r>
          </a:p>
          <a:p>
            <a:pPr marL="0" marR="0" algn="just" rtl="1">
              <a:spcAft>
                <a:spcPts val="800"/>
              </a:spcAft>
              <a:buNone/>
            </a:pPr>
            <a:r>
              <a:rPr lang="ar-EG" sz="2400" kern="0" dirty="0">
                <a:solidFill>
                  <a:srgbClr val="002060"/>
                </a:solidFill>
                <a:latin typeface="Calibri" panose="020F0502020204030204" pitchFamily="34" charset="0"/>
                <a:cs typeface="+mj-cs"/>
              </a:rPr>
              <a:t>6</a:t>
            </a: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المرونة والتطور</a:t>
            </a:r>
            <a:r>
              <a:rPr lang="ar-EG" sz="2400" kern="0" dirty="0">
                <a:solidFill>
                  <a:srgbClr val="002060"/>
                </a:solidFill>
                <a:latin typeface="Calibri" panose="020F0502020204030204" pitchFamily="34" charset="0"/>
                <a:cs typeface="Calibri" panose="020F0502020204030204" pitchFamily="34" charset="0"/>
              </a:rPr>
              <a:t>: يمكن تطويرها أو تعديلها مع تغير </a:t>
            </a:r>
            <a:r>
              <a:rPr lang="ar-EG" sz="2400" kern="0" dirty="0">
                <a:solidFill>
                  <a:srgbClr val="FF0000"/>
                </a:solidFill>
                <a:latin typeface="Calibri" panose="020F0502020204030204" pitchFamily="34" charset="0"/>
                <a:cs typeface="Calibri" panose="020F0502020204030204" pitchFamily="34" charset="0"/>
              </a:rPr>
              <a:t>البيئة الإعلامية </a:t>
            </a:r>
            <a:r>
              <a:rPr lang="ar-EG" sz="2400" kern="0" dirty="0">
                <a:solidFill>
                  <a:srgbClr val="002060"/>
                </a:solidFill>
                <a:latin typeface="Calibri" panose="020F0502020204030204" pitchFamily="34" charset="0"/>
                <a:cs typeface="Calibri" panose="020F0502020204030204" pitchFamily="34" charset="0"/>
              </a:rPr>
              <a:t>والتكنولوجية.</a:t>
            </a:r>
          </a:p>
        </p:txBody>
      </p:sp>
      <p:pic>
        <p:nvPicPr>
          <p:cNvPr id="7" name="Graphic 21">
            <a:extLst>
              <a:ext uri="{FF2B5EF4-FFF2-40B4-BE49-F238E27FC236}">
                <a16:creationId xmlns:a16="http://schemas.microsoft.com/office/drawing/2014/main" id="{16F11DCD-217B-1841-9DB1-C575A90E25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55119" y="291288"/>
            <a:ext cx="2530548" cy="1181593"/>
          </a:xfrm>
          <a:prstGeom prst="rect">
            <a:avLst/>
          </a:prstGeom>
        </p:spPr>
      </p:pic>
      <p:sp>
        <p:nvSpPr>
          <p:cNvPr id="11" name="Rectangle 10">
            <a:extLst>
              <a:ext uri="{FF2B5EF4-FFF2-40B4-BE49-F238E27FC236}">
                <a16:creationId xmlns:a16="http://schemas.microsoft.com/office/drawing/2014/main" id="{3F2E79F6-E92A-5914-286A-DB2D846612FA}"/>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Rectangle: Rounded Corners 3">
            <a:extLst>
              <a:ext uri="{FF2B5EF4-FFF2-40B4-BE49-F238E27FC236}">
                <a16:creationId xmlns:a16="http://schemas.microsoft.com/office/drawing/2014/main" id="{FDA56626-4323-6EA6-AEB1-F48CDDABAE54}"/>
              </a:ext>
            </a:extLst>
          </p:cNvPr>
          <p:cNvSpPr/>
          <p:nvPr/>
        </p:nvSpPr>
        <p:spPr>
          <a:xfrm>
            <a:off x="2655369" y="617502"/>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ar-EG" sz="2000" b="1" dirty="0">
                <a:solidFill>
                  <a:schemeClr val="bg1"/>
                </a:solidFill>
                <a:latin typeface="Times New Roman" panose="02020603050405020304" pitchFamily="18" charset="0"/>
                <a:cs typeface="Times New Roman" panose="02020603050405020304" pitchFamily="18" charset="0"/>
              </a:rPr>
              <a:t>2</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63A3AE69-11F3-9149-634E-55DCA71C06B8}"/>
              </a:ext>
            </a:extLst>
          </p:cNvPr>
          <p:cNvSpPr txBox="1"/>
          <p:nvPr/>
        </p:nvSpPr>
        <p:spPr>
          <a:xfrm>
            <a:off x="7728098" y="1042033"/>
            <a:ext cx="4557823" cy="461665"/>
          </a:xfrm>
          <a:prstGeom prst="rect">
            <a:avLst/>
          </a:prstGeom>
          <a:noFill/>
        </p:spPr>
        <p:txBody>
          <a:bodyPr wrap="square" rtlCol="0">
            <a:spAutoFit/>
          </a:bodyPr>
          <a:lstStyle/>
          <a:p>
            <a:pPr marL="342900" indent="-342900" algn="ctr" rtl="1">
              <a:buFont typeface="Wingdings" panose="05000000000000000000" pitchFamily="2" charset="2"/>
              <a:buChar char="Ø"/>
            </a:pPr>
            <a:r>
              <a:rPr lang="ar-EG" sz="2400" b="1" dirty="0">
                <a:solidFill>
                  <a:srgbClr val="002060"/>
                </a:solidFill>
                <a:latin typeface="Alexandria" charset="0"/>
                <a:cs typeface="Alexandria" charset="0"/>
              </a:rPr>
              <a:t>معايير صلاحية النظرية الإعلامية</a:t>
            </a:r>
            <a:endParaRPr lang="en-US" sz="2400" b="1" dirty="0">
              <a:solidFill>
                <a:srgbClr val="002060"/>
              </a:solidFill>
              <a:latin typeface="Alexandria" charset="0"/>
              <a:cs typeface="Alexandria" charset="0"/>
            </a:endParaRPr>
          </a:p>
        </p:txBody>
      </p:sp>
      <p:pic>
        <p:nvPicPr>
          <p:cNvPr id="12" name="Picture 11">
            <a:extLst>
              <a:ext uri="{FF2B5EF4-FFF2-40B4-BE49-F238E27FC236}">
                <a16:creationId xmlns:a16="http://schemas.microsoft.com/office/drawing/2014/main" id="{BA06EB65-795C-3CE4-891C-7555C9EB59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7210" y="1272865"/>
            <a:ext cx="3923414" cy="503371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086139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0D8105-1805-C767-563A-BD24A1A729C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049DB3A-251D-E821-1BE6-404F3F6A57E7}"/>
              </a:ext>
            </a:extLst>
          </p:cNvPr>
          <p:cNvSpPr txBox="1"/>
          <p:nvPr/>
        </p:nvSpPr>
        <p:spPr>
          <a:xfrm>
            <a:off x="-754913" y="83884"/>
            <a:ext cx="6188150" cy="586635"/>
          </a:xfrm>
          <a:prstGeom prst="rect">
            <a:avLst/>
          </a:prstGeom>
          <a:noFill/>
        </p:spPr>
        <p:txBody>
          <a:bodyPr wrap="square" rtlCol="0">
            <a:spAutoFit/>
          </a:bodyPr>
          <a:lstStyle/>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✍️الفرق بين النظرية الإعلامية والنموذج الإعلامي</a:t>
            </a:r>
            <a:endParaRPr lang="ar-SA" sz="2400" dirty="0">
              <a:solidFill>
                <a:srgbClr val="002060"/>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8DBED6D-D7B0-FFD9-A06F-A78D42B552A4}"/>
              </a:ext>
            </a:extLst>
          </p:cNvPr>
          <p:cNvSpPr txBox="1"/>
          <p:nvPr/>
        </p:nvSpPr>
        <p:spPr>
          <a:xfrm>
            <a:off x="648586" y="1104335"/>
            <a:ext cx="11302410" cy="1893147"/>
          </a:xfrm>
          <a:prstGeom prst="rect">
            <a:avLst/>
          </a:prstGeom>
          <a:noFill/>
        </p:spPr>
        <p:txBody>
          <a:bodyPr wrap="square" rtlCol="0">
            <a:spAutoFit/>
          </a:bodyPr>
          <a:lstStyle/>
          <a:p>
            <a:pPr marL="342900" marR="0" indent="-342900" algn="just" rtl="1">
              <a:lnSpc>
                <a:spcPct val="150000"/>
              </a:lnSpc>
              <a:spcAft>
                <a:spcPts val="800"/>
              </a:spcAft>
              <a:buFont typeface="Wingdings" panose="05000000000000000000" pitchFamily="2" charset="2"/>
              <a:buChar char="Ø"/>
            </a:pPr>
            <a:r>
              <a:rPr lang="ar-EG" sz="2400" b="1" kern="0" dirty="0">
                <a:solidFill>
                  <a:srgbClr val="002060"/>
                </a:solidFill>
                <a:latin typeface="Calibri" panose="020F0502020204030204" pitchFamily="34" charset="0"/>
                <a:cs typeface="Calibri" panose="020F0502020204030204" pitchFamily="34" charset="0"/>
              </a:rPr>
              <a:t>الفرق بين النظرية الإعلامية والنموذج الإعلامي</a:t>
            </a:r>
          </a:p>
          <a:p>
            <a:pPr marL="0" marR="0" algn="just" rtl="1">
              <a:lnSpc>
                <a:spcPct val="150000"/>
              </a:lnSpc>
              <a:spcAft>
                <a:spcPts val="800"/>
              </a:spcAft>
              <a:buNone/>
            </a:pPr>
            <a:endParaRPr lang="ar-EG" sz="2400" kern="0" dirty="0">
              <a:solidFill>
                <a:srgbClr val="002060"/>
              </a:solidFill>
              <a:latin typeface="Calibri" panose="020F0502020204030204" pitchFamily="34" charset="0"/>
              <a:cs typeface="Calibri" panose="020F0502020204030204" pitchFamily="34" charset="0"/>
            </a:endParaRPr>
          </a:p>
          <a:p>
            <a:pPr marL="0" marR="0" algn="just" rtl="1">
              <a:lnSpc>
                <a:spcPct val="150000"/>
              </a:lnSpc>
              <a:spcAft>
                <a:spcPts val="800"/>
              </a:spcAft>
              <a:buNone/>
            </a:pPr>
            <a:endParaRPr lang="ar-SA" sz="2400" dirty="0">
              <a:solidFill>
                <a:srgbClr val="002060"/>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1CC8F0F-EA2B-961D-411B-6D358BA584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458D9336-2155-5729-B3A6-3229DD10CE22}"/>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47431D42-E46A-DE36-7A48-CD7657BB2B37}"/>
              </a:ext>
            </a:extLst>
          </p:cNvPr>
          <p:cNvSpPr/>
          <p:nvPr/>
        </p:nvSpPr>
        <p:spPr>
          <a:xfrm>
            <a:off x="8216197" y="47275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ar-EG" sz="2000" b="1" dirty="0">
                <a:solidFill>
                  <a:schemeClr val="bg1"/>
                </a:solidFill>
                <a:latin typeface="Times New Roman" panose="02020603050405020304" pitchFamily="18" charset="0"/>
                <a:cs typeface="Times New Roman" panose="02020603050405020304" pitchFamily="18" charset="0"/>
              </a:rPr>
              <a:t>2</a:t>
            </a:r>
            <a:endParaRPr lang="en-US" sz="20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DA7234B4-B4A7-456A-62B4-9818035D2105}"/>
              </a:ext>
            </a:extLst>
          </p:cNvPr>
          <p:cNvGraphicFramePr>
            <a:graphicFrameLocks noGrp="1"/>
          </p:cNvGraphicFramePr>
          <p:nvPr>
            <p:extLst>
              <p:ext uri="{D42A27DB-BD31-4B8C-83A1-F6EECF244321}">
                <p14:modId xmlns:p14="http://schemas.microsoft.com/office/powerpoint/2010/main" val="2681314956"/>
              </p:ext>
            </p:extLst>
          </p:nvPr>
        </p:nvGraphicFramePr>
        <p:xfrm>
          <a:off x="818707" y="1779724"/>
          <a:ext cx="10845209" cy="4250743"/>
        </p:xfrm>
        <a:graphic>
          <a:graphicData uri="http://schemas.openxmlformats.org/drawingml/2006/table">
            <a:tbl>
              <a:tblPr firstRow="1" firstCol="1" bandRow="1">
                <a:tableStyleId>{69012ECD-51FC-41F1-AA8D-1B2483CD663E}</a:tableStyleId>
              </a:tblPr>
              <a:tblGrid>
                <a:gridCol w="4436677">
                  <a:extLst>
                    <a:ext uri="{9D8B030D-6E8A-4147-A177-3AD203B41FA5}">
                      <a16:colId xmlns:a16="http://schemas.microsoft.com/office/drawing/2014/main" val="2367636555"/>
                    </a:ext>
                  </a:extLst>
                </a:gridCol>
                <a:gridCol w="4907731">
                  <a:extLst>
                    <a:ext uri="{9D8B030D-6E8A-4147-A177-3AD203B41FA5}">
                      <a16:colId xmlns:a16="http://schemas.microsoft.com/office/drawing/2014/main" val="452291370"/>
                    </a:ext>
                  </a:extLst>
                </a:gridCol>
                <a:gridCol w="1500801">
                  <a:extLst>
                    <a:ext uri="{9D8B030D-6E8A-4147-A177-3AD203B41FA5}">
                      <a16:colId xmlns:a16="http://schemas.microsoft.com/office/drawing/2014/main" val="694571150"/>
                    </a:ext>
                  </a:extLst>
                </a:gridCol>
              </a:tblGrid>
              <a:tr h="477447">
                <a:tc>
                  <a:txBody>
                    <a:bodyPr/>
                    <a:lstStyle/>
                    <a:p>
                      <a:pPr marL="0" marR="0" algn="ctr" rtl="1">
                        <a:lnSpc>
                          <a:spcPct val="115000"/>
                        </a:lnSpc>
                        <a:spcAft>
                          <a:spcPts val="800"/>
                        </a:spcAft>
                        <a:buNone/>
                      </a:pPr>
                      <a:r>
                        <a:rPr lang="ar-SA" sz="2400" kern="0" dirty="0">
                          <a:solidFill>
                            <a:schemeClr val="bg1"/>
                          </a:solidFill>
                          <a:latin typeface="Calibri" panose="020F0502020204030204" pitchFamily="34" charset="0"/>
                          <a:ea typeface="+mn-ea"/>
                          <a:cs typeface="Calibri" panose="020F0502020204030204" pitchFamily="34" charset="0"/>
                        </a:rPr>
                        <a:t>النظرية الإعلامية</a:t>
                      </a:r>
                      <a:endParaRPr lang="en-US" sz="2400" kern="0" dirty="0">
                        <a:solidFill>
                          <a:schemeClr val="bg1"/>
                        </a:solidFill>
                        <a:latin typeface="Calibri" panose="020F0502020204030204" pitchFamily="34" charset="0"/>
                        <a:ea typeface="+mn-ea"/>
                        <a:cs typeface="Calibri" panose="020F0502020204030204" pitchFamily="34" charset="0"/>
                      </a:endParaRPr>
                    </a:p>
                  </a:txBody>
                  <a:tcPr marL="68580" marR="68580" marT="0" marB="0"/>
                </a:tc>
                <a:tc>
                  <a:txBody>
                    <a:bodyPr/>
                    <a:lstStyle/>
                    <a:p>
                      <a:pPr marL="0" marR="0" algn="ctr" rtl="1">
                        <a:lnSpc>
                          <a:spcPct val="115000"/>
                        </a:lnSpc>
                        <a:spcAft>
                          <a:spcPts val="800"/>
                        </a:spcAft>
                        <a:buNone/>
                      </a:pPr>
                      <a:r>
                        <a:rPr lang="ar-SA" sz="2400" kern="0" dirty="0">
                          <a:solidFill>
                            <a:schemeClr val="bg1"/>
                          </a:solidFill>
                          <a:latin typeface="Calibri" panose="020F0502020204030204" pitchFamily="34" charset="0"/>
                          <a:ea typeface="+mn-ea"/>
                          <a:cs typeface="Calibri" panose="020F0502020204030204" pitchFamily="34" charset="0"/>
                        </a:rPr>
                        <a:t>النموذج الإعلامي</a:t>
                      </a:r>
                      <a:endParaRPr lang="en-US" sz="2400" kern="0" dirty="0">
                        <a:solidFill>
                          <a:schemeClr val="bg1"/>
                        </a:solidFill>
                        <a:latin typeface="Calibri" panose="020F0502020204030204" pitchFamily="34" charset="0"/>
                        <a:ea typeface="+mn-ea"/>
                        <a:cs typeface="Calibri" panose="020F0502020204030204" pitchFamily="34" charset="0"/>
                      </a:endParaRPr>
                    </a:p>
                  </a:txBody>
                  <a:tcPr marL="68580" marR="68580" marT="0" marB="0"/>
                </a:tc>
                <a:tc>
                  <a:txBody>
                    <a:bodyPr/>
                    <a:lstStyle/>
                    <a:p>
                      <a:pPr marL="0" marR="0" algn="ctr" rtl="1">
                        <a:lnSpc>
                          <a:spcPct val="115000"/>
                        </a:lnSpc>
                        <a:spcAft>
                          <a:spcPts val="800"/>
                        </a:spcAft>
                        <a:buNone/>
                      </a:pPr>
                      <a:r>
                        <a:rPr lang="ar-SA" sz="2400" kern="0" dirty="0">
                          <a:solidFill>
                            <a:schemeClr val="bg1"/>
                          </a:solidFill>
                          <a:latin typeface="Calibri" panose="020F0502020204030204" pitchFamily="34" charset="0"/>
                          <a:ea typeface="+mn-ea"/>
                          <a:cs typeface="Calibri" panose="020F0502020204030204" pitchFamily="34" charset="0"/>
                        </a:rPr>
                        <a:t>العنصر</a:t>
                      </a:r>
                      <a:endParaRPr lang="en-US" sz="2400" kern="0" dirty="0">
                        <a:solidFill>
                          <a:schemeClr val="bg1"/>
                        </a:solidFill>
                        <a:latin typeface="Calibri" panose="020F0502020204030204" pitchFamily="34" charset="0"/>
                        <a:ea typeface="+mn-ea"/>
                        <a:cs typeface="Calibri" panose="020F0502020204030204" pitchFamily="34" charset="0"/>
                      </a:endParaRPr>
                    </a:p>
                  </a:txBody>
                  <a:tcPr marL="68580" marR="68580" marT="0" marB="0"/>
                </a:tc>
                <a:extLst>
                  <a:ext uri="{0D108BD9-81ED-4DB2-BD59-A6C34878D82A}">
                    <a16:rowId xmlns:a16="http://schemas.microsoft.com/office/drawing/2014/main" val="3910560813"/>
                  </a:ext>
                </a:extLst>
              </a:tr>
              <a:tr h="987707">
                <a:tc>
                  <a:txBody>
                    <a:bodyPr/>
                    <a:lstStyle/>
                    <a:p>
                      <a:pPr marL="0" marR="0" algn="just" rtl="1">
                        <a:lnSpc>
                          <a:spcPct val="115000"/>
                        </a:lnSpc>
                        <a:spcAft>
                          <a:spcPts val="800"/>
                        </a:spcAft>
                        <a:buNone/>
                      </a:pPr>
                      <a:r>
                        <a:rPr lang="ar-SA" sz="2400" b="0" kern="0" dirty="0">
                          <a:solidFill>
                            <a:srgbClr val="002060"/>
                          </a:solidFill>
                          <a:latin typeface="Calibri" panose="020F0502020204030204" pitchFamily="34" charset="0"/>
                          <a:ea typeface="+mn-ea"/>
                          <a:cs typeface="Calibri" panose="020F0502020204030204" pitchFamily="34" charset="0"/>
                        </a:rPr>
                        <a:t>إطار تفسيري واسع يعتمد على الفرضيات والاختبار العلمي</a:t>
                      </a:r>
                      <a:endParaRPr lang="en-US" sz="2400" b="0" kern="0" dirty="0">
                        <a:solidFill>
                          <a:srgbClr val="002060"/>
                        </a:solidFill>
                        <a:latin typeface="Calibri" panose="020F0502020204030204" pitchFamily="34" charset="0"/>
                        <a:ea typeface="+mn-ea"/>
                        <a:cs typeface="Calibri" panose="020F0502020204030204" pitchFamily="34" charset="0"/>
                      </a:endParaRPr>
                    </a:p>
                  </a:txBody>
                  <a:tcPr marL="68580" marR="68580" marT="0" marB="0"/>
                </a:tc>
                <a:tc>
                  <a:txBody>
                    <a:bodyPr/>
                    <a:lstStyle/>
                    <a:p>
                      <a:pPr marL="0" marR="0" algn="r" rtl="1">
                        <a:lnSpc>
                          <a:spcPct val="115000"/>
                        </a:lnSpc>
                        <a:spcAft>
                          <a:spcPts val="800"/>
                        </a:spcAft>
                        <a:buNone/>
                      </a:pPr>
                      <a:r>
                        <a:rPr lang="ar-SA" sz="2400" kern="0" dirty="0">
                          <a:solidFill>
                            <a:srgbClr val="002060"/>
                          </a:solidFill>
                          <a:latin typeface="Calibri" panose="020F0502020204030204" pitchFamily="34" charset="0"/>
                          <a:ea typeface="+mn-ea"/>
                          <a:cs typeface="Calibri" panose="020F0502020204030204" pitchFamily="34" charset="0"/>
                        </a:rPr>
                        <a:t>تمثيل بصري أو رمزي يشرح عملية الاتصال أو تدفق الرسائل</a:t>
                      </a:r>
                      <a:endParaRPr lang="en-US" sz="2400" kern="0" dirty="0">
                        <a:solidFill>
                          <a:srgbClr val="002060"/>
                        </a:solidFill>
                        <a:latin typeface="Calibri" panose="020F0502020204030204" pitchFamily="34" charset="0"/>
                        <a:ea typeface="+mn-ea"/>
                        <a:cs typeface="Calibri" panose="020F0502020204030204" pitchFamily="34" charset="0"/>
                      </a:endParaRPr>
                    </a:p>
                  </a:txBody>
                  <a:tcPr marL="68580" marR="68580" marT="0" marB="0"/>
                </a:tc>
                <a:tc>
                  <a:txBody>
                    <a:bodyPr/>
                    <a:lstStyle/>
                    <a:p>
                      <a:pPr marL="0" marR="0" algn="ctr" rtl="1">
                        <a:lnSpc>
                          <a:spcPct val="115000"/>
                        </a:lnSpc>
                        <a:spcAft>
                          <a:spcPts val="800"/>
                        </a:spcAft>
                        <a:buNone/>
                      </a:pPr>
                      <a:r>
                        <a:rPr lang="ar-SA" sz="2400" b="1" kern="0" dirty="0">
                          <a:solidFill>
                            <a:srgbClr val="002060"/>
                          </a:solidFill>
                          <a:latin typeface="Calibri" panose="020F0502020204030204" pitchFamily="34" charset="0"/>
                          <a:ea typeface="+mn-ea"/>
                          <a:cs typeface="Calibri" panose="020F0502020204030204" pitchFamily="34" charset="0"/>
                        </a:rPr>
                        <a:t>التعريف</a:t>
                      </a:r>
                      <a:endParaRPr lang="en-US" sz="2400" b="1" kern="0" dirty="0">
                        <a:solidFill>
                          <a:srgbClr val="002060"/>
                        </a:solidFill>
                        <a:latin typeface="Calibri" panose="020F0502020204030204" pitchFamily="34" charset="0"/>
                        <a:ea typeface="+mn-ea"/>
                        <a:cs typeface="Calibri" panose="020F0502020204030204" pitchFamily="34" charset="0"/>
                      </a:endParaRPr>
                    </a:p>
                  </a:txBody>
                  <a:tcPr marL="68580" marR="68580" marT="0" marB="0"/>
                </a:tc>
                <a:extLst>
                  <a:ext uri="{0D108BD9-81ED-4DB2-BD59-A6C34878D82A}">
                    <a16:rowId xmlns:a16="http://schemas.microsoft.com/office/drawing/2014/main" val="266455163"/>
                  </a:ext>
                </a:extLst>
              </a:tr>
              <a:tr h="987707">
                <a:tc>
                  <a:txBody>
                    <a:bodyPr/>
                    <a:lstStyle/>
                    <a:p>
                      <a:pPr marL="0" marR="0" algn="just" rtl="1">
                        <a:lnSpc>
                          <a:spcPct val="115000"/>
                        </a:lnSpc>
                        <a:spcAft>
                          <a:spcPts val="800"/>
                        </a:spcAft>
                        <a:buNone/>
                      </a:pPr>
                      <a:r>
                        <a:rPr lang="ar-SA" sz="2400" b="0" kern="0" dirty="0">
                          <a:solidFill>
                            <a:srgbClr val="002060"/>
                          </a:solidFill>
                          <a:latin typeface="Calibri" panose="020F0502020204030204" pitchFamily="34" charset="0"/>
                          <a:ea typeface="+mn-ea"/>
                          <a:cs typeface="Calibri" panose="020F0502020204030204" pitchFamily="34" charset="0"/>
                        </a:rPr>
                        <a:t>التفسير، التنبؤ، التوجيه، التقويم</a:t>
                      </a:r>
                      <a:endParaRPr lang="en-US" sz="2400" b="0" kern="0" dirty="0">
                        <a:solidFill>
                          <a:srgbClr val="002060"/>
                        </a:solidFill>
                        <a:latin typeface="Calibri" panose="020F0502020204030204" pitchFamily="34" charset="0"/>
                        <a:ea typeface="+mn-ea"/>
                        <a:cs typeface="Calibri" panose="020F0502020204030204" pitchFamily="34" charset="0"/>
                      </a:endParaRPr>
                    </a:p>
                  </a:txBody>
                  <a:tcPr marL="68580" marR="68580" marT="0" marB="0"/>
                </a:tc>
                <a:tc>
                  <a:txBody>
                    <a:bodyPr/>
                    <a:lstStyle/>
                    <a:p>
                      <a:pPr marL="0" marR="0" algn="r" rtl="1">
                        <a:lnSpc>
                          <a:spcPct val="115000"/>
                        </a:lnSpc>
                        <a:spcAft>
                          <a:spcPts val="800"/>
                        </a:spcAft>
                        <a:buNone/>
                      </a:pPr>
                      <a:r>
                        <a:rPr lang="ar-SA" sz="2400" kern="0" dirty="0">
                          <a:solidFill>
                            <a:srgbClr val="002060"/>
                          </a:solidFill>
                          <a:latin typeface="Calibri" panose="020F0502020204030204" pitchFamily="34" charset="0"/>
                          <a:ea typeface="+mn-ea"/>
                          <a:cs typeface="Calibri" panose="020F0502020204030204" pitchFamily="34" charset="0"/>
                        </a:rPr>
                        <a:t>تبسيط العمليات الإعلامية وتوضيح عناصرها</a:t>
                      </a:r>
                      <a:endParaRPr lang="en-US" sz="2400" kern="0" dirty="0">
                        <a:solidFill>
                          <a:srgbClr val="002060"/>
                        </a:solidFill>
                        <a:latin typeface="Calibri" panose="020F0502020204030204" pitchFamily="34" charset="0"/>
                        <a:ea typeface="+mn-ea"/>
                        <a:cs typeface="Calibri" panose="020F0502020204030204" pitchFamily="34" charset="0"/>
                      </a:endParaRPr>
                    </a:p>
                  </a:txBody>
                  <a:tcPr marL="68580" marR="68580" marT="0" marB="0"/>
                </a:tc>
                <a:tc>
                  <a:txBody>
                    <a:bodyPr/>
                    <a:lstStyle/>
                    <a:p>
                      <a:pPr marL="0" marR="0" algn="ctr" rtl="1">
                        <a:lnSpc>
                          <a:spcPct val="115000"/>
                        </a:lnSpc>
                        <a:spcAft>
                          <a:spcPts val="800"/>
                        </a:spcAft>
                        <a:buNone/>
                      </a:pPr>
                      <a:r>
                        <a:rPr lang="ar-SA" sz="2400" b="1" kern="0" dirty="0">
                          <a:solidFill>
                            <a:srgbClr val="002060"/>
                          </a:solidFill>
                          <a:latin typeface="Calibri" panose="020F0502020204030204" pitchFamily="34" charset="0"/>
                          <a:ea typeface="+mn-ea"/>
                          <a:cs typeface="Calibri" panose="020F0502020204030204" pitchFamily="34" charset="0"/>
                        </a:rPr>
                        <a:t>الوظيفة</a:t>
                      </a:r>
                      <a:endParaRPr lang="en-US" sz="2400" b="1" kern="0" dirty="0">
                        <a:solidFill>
                          <a:srgbClr val="002060"/>
                        </a:solidFill>
                        <a:latin typeface="Calibri" panose="020F0502020204030204" pitchFamily="34" charset="0"/>
                        <a:ea typeface="+mn-ea"/>
                        <a:cs typeface="Calibri" panose="020F0502020204030204" pitchFamily="34" charset="0"/>
                      </a:endParaRPr>
                    </a:p>
                  </a:txBody>
                  <a:tcPr marL="68580" marR="68580" marT="0" marB="0"/>
                </a:tc>
                <a:extLst>
                  <a:ext uri="{0D108BD9-81ED-4DB2-BD59-A6C34878D82A}">
                    <a16:rowId xmlns:a16="http://schemas.microsoft.com/office/drawing/2014/main" val="2122998228"/>
                  </a:ext>
                </a:extLst>
              </a:tr>
              <a:tr h="807248">
                <a:tc>
                  <a:txBody>
                    <a:bodyPr/>
                    <a:lstStyle/>
                    <a:p>
                      <a:pPr marL="0" marR="0" algn="just" rtl="1">
                        <a:lnSpc>
                          <a:spcPct val="115000"/>
                        </a:lnSpc>
                        <a:spcAft>
                          <a:spcPts val="800"/>
                        </a:spcAft>
                        <a:buNone/>
                      </a:pPr>
                      <a:r>
                        <a:rPr lang="ar-SA" sz="2400" b="0" kern="0" dirty="0">
                          <a:solidFill>
                            <a:srgbClr val="002060"/>
                          </a:solidFill>
                          <a:latin typeface="Calibri" panose="020F0502020204030204" pitchFamily="34" charset="0"/>
                          <a:ea typeface="+mn-ea"/>
                          <a:cs typeface="Calibri" panose="020F0502020204030204" pitchFamily="34" charset="0"/>
                        </a:rPr>
                        <a:t>طويل الأمد، قابل للتطوير والتحليل العميق</a:t>
                      </a:r>
                      <a:endParaRPr lang="en-US" sz="2400" b="0" kern="0" dirty="0">
                        <a:solidFill>
                          <a:srgbClr val="002060"/>
                        </a:solidFill>
                        <a:latin typeface="Calibri" panose="020F0502020204030204" pitchFamily="34" charset="0"/>
                        <a:ea typeface="+mn-ea"/>
                        <a:cs typeface="Calibri" panose="020F0502020204030204" pitchFamily="34" charset="0"/>
                      </a:endParaRPr>
                    </a:p>
                  </a:txBody>
                  <a:tcPr marL="68580" marR="68580" marT="0" marB="0"/>
                </a:tc>
                <a:tc>
                  <a:txBody>
                    <a:bodyPr/>
                    <a:lstStyle/>
                    <a:p>
                      <a:pPr marL="0" marR="0" algn="r" rtl="1">
                        <a:lnSpc>
                          <a:spcPct val="115000"/>
                        </a:lnSpc>
                        <a:spcAft>
                          <a:spcPts val="800"/>
                        </a:spcAft>
                        <a:buNone/>
                      </a:pPr>
                      <a:r>
                        <a:rPr lang="ar-SA" sz="2400" kern="0" dirty="0">
                          <a:solidFill>
                            <a:srgbClr val="002060"/>
                          </a:solidFill>
                          <a:latin typeface="Calibri" panose="020F0502020204030204" pitchFamily="34" charset="0"/>
                          <a:ea typeface="+mn-ea"/>
                          <a:cs typeface="Calibri" panose="020F0502020204030204" pitchFamily="34" charset="0"/>
                        </a:rPr>
                        <a:t>قصير الأمد، يشرح مواقف أو عمليات محددة</a:t>
                      </a:r>
                      <a:endParaRPr lang="en-US" sz="2400" kern="0" dirty="0">
                        <a:solidFill>
                          <a:srgbClr val="002060"/>
                        </a:solidFill>
                        <a:latin typeface="Calibri" panose="020F0502020204030204" pitchFamily="34" charset="0"/>
                        <a:ea typeface="+mn-ea"/>
                        <a:cs typeface="Calibri" panose="020F0502020204030204" pitchFamily="34" charset="0"/>
                      </a:endParaRPr>
                    </a:p>
                  </a:txBody>
                  <a:tcPr marL="68580" marR="68580" marT="0" marB="0"/>
                </a:tc>
                <a:tc>
                  <a:txBody>
                    <a:bodyPr/>
                    <a:lstStyle/>
                    <a:p>
                      <a:pPr marL="0" marR="0" algn="ctr" rtl="1">
                        <a:lnSpc>
                          <a:spcPct val="115000"/>
                        </a:lnSpc>
                        <a:spcAft>
                          <a:spcPts val="800"/>
                        </a:spcAft>
                        <a:buNone/>
                      </a:pPr>
                      <a:r>
                        <a:rPr lang="ar-SA" sz="2400" b="1" kern="0" dirty="0">
                          <a:solidFill>
                            <a:srgbClr val="002060"/>
                          </a:solidFill>
                          <a:latin typeface="Calibri" panose="020F0502020204030204" pitchFamily="34" charset="0"/>
                          <a:ea typeface="+mn-ea"/>
                          <a:cs typeface="Calibri" panose="020F0502020204030204" pitchFamily="34" charset="0"/>
                        </a:rPr>
                        <a:t>المدى الزمني</a:t>
                      </a:r>
                      <a:endParaRPr lang="en-US" sz="2400" b="1" kern="0" dirty="0">
                        <a:solidFill>
                          <a:srgbClr val="002060"/>
                        </a:solidFill>
                        <a:latin typeface="Calibri" panose="020F0502020204030204" pitchFamily="34" charset="0"/>
                        <a:ea typeface="+mn-ea"/>
                        <a:cs typeface="Calibri" panose="020F0502020204030204" pitchFamily="34" charset="0"/>
                      </a:endParaRPr>
                    </a:p>
                  </a:txBody>
                  <a:tcPr marL="68580" marR="68580" marT="0" marB="0"/>
                </a:tc>
                <a:extLst>
                  <a:ext uri="{0D108BD9-81ED-4DB2-BD59-A6C34878D82A}">
                    <a16:rowId xmlns:a16="http://schemas.microsoft.com/office/drawing/2014/main" val="160168088"/>
                  </a:ext>
                </a:extLst>
              </a:tr>
              <a:tr h="990634">
                <a:tc>
                  <a:txBody>
                    <a:bodyPr/>
                    <a:lstStyle/>
                    <a:p>
                      <a:pPr marL="0" marR="0" algn="just" rtl="1">
                        <a:lnSpc>
                          <a:spcPct val="115000"/>
                        </a:lnSpc>
                        <a:spcAft>
                          <a:spcPts val="800"/>
                        </a:spcAft>
                        <a:buNone/>
                      </a:pPr>
                      <a:r>
                        <a:rPr lang="ar-SA" sz="2400" b="1" kern="0" dirty="0">
                          <a:solidFill>
                            <a:srgbClr val="002060"/>
                          </a:solidFill>
                          <a:latin typeface="Calibri" panose="020F0502020204030204" pitchFamily="34" charset="0"/>
                          <a:ea typeface="+mn-ea"/>
                          <a:cs typeface="Calibri" panose="020F0502020204030204" pitchFamily="34" charset="0"/>
                        </a:rPr>
                        <a:t>نظرية حارس البوابة</a:t>
                      </a:r>
                      <a:r>
                        <a:rPr lang="en-US" sz="2400" b="1" kern="0" dirty="0">
                          <a:solidFill>
                            <a:srgbClr val="002060"/>
                          </a:solidFill>
                          <a:latin typeface="Calibri" panose="020F0502020204030204" pitchFamily="34" charset="0"/>
                          <a:ea typeface="+mn-ea"/>
                          <a:cs typeface="Calibri" panose="020F0502020204030204" pitchFamily="34" charset="0"/>
                        </a:rPr>
                        <a:t> (</a:t>
                      </a:r>
                      <a:r>
                        <a:rPr lang="en-US" sz="2400" b="1" kern="0" dirty="0">
                          <a:solidFill>
                            <a:srgbClr val="002060"/>
                          </a:solidFill>
                          <a:latin typeface="Times New Roman" panose="02020603050405020304" pitchFamily="18" charset="0"/>
                          <a:ea typeface="+mn-ea"/>
                          <a:cs typeface="Times New Roman" panose="02020603050405020304" pitchFamily="18" charset="0"/>
                        </a:rPr>
                        <a:t>Gatekeeping</a:t>
                      </a:r>
                      <a:r>
                        <a:rPr lang="en-US" sz="2400" b="1" kern="0" dirty="0">
                          <a:solidFill>
                            <a:srgbClr val="002060"/>
                          </a:solidFill>
                          <a:latin typeface="Calibri" panose="020F0502020204030204" pitchFamily="34" charset="0"/>
                          <a:ea typeface="+mn-ea"/>
                          <a:cs typeface="Calibri" panose="020F0502020204030204" pitchFamily="34" charset="0"/>
                        </a:rPr>
                        <a:t> </a:t>
                      </a:r>
                      <a:r>
                        <a:rPr lang="en-US" sz="2400" b="1" kern="0" dirty="0">
                          <a:solidFill>
                            <a:srgbClr val="002060"/>
                          </a:solidFill>
                          <a:latin typeface="Times New Roman" panose="02020603050405020304" pitchFamily="18" charset="0"/>
                          <a:ea typeface="+mn-ea"/>
                          <a:cs typeface="Times New Roman" panose="02020603050405020304" pitchFamily="18" charset="0"/>
                        </a:rPr>
                        <a:t>Theory)</a:t>
                      </a:r>
                    </a:p>
                  </a:txBody>
                  <a:tcPr marL="68580" marR="68580" marT="0" marB="0"/>
                </a:tc>
                <a:tc>
                  <a:txBody>
                    <a:bodyPr/>
                    <a:lstStyle/>
                    <a:p>
                      <a:pPr marL="0" marR="0" algn="r" rtl="1">
                        <a:lnSpc>
                          <a:spcPct val="115000"/>
                        </a:lnSpc>
                        <a:spcAft>
                          <a:spcPts val="800"/>
                        </a:spcAft>
                        <a:buNone/>
                      </a:pPr>
                      <a:r>
                        <a:rPr lang="ar-SA" sz="2400" kern="0" dirty="0">
                          <a:solidFill>
                            <a:srgbClr val="002060"/>
                          </a:solidFill>
                          <a:latin typeface="Calibri" panose="020F0502020204030204" pitchFamily="34" charset="0"/>
                          <a:ea typeface="+mn-ea"/>
                          <a:cs typeface="Calibri" panose="020F0502020204030204" pitchFamily="34" charset="0"/>
                        </a:rPr>
                        <a:t>نموذج شانون وويفر للاتصال</a:t>
                      </a:r>
                      <a:r>
                        <a:rPr lang="en-US" sz="2400" kern="0" dirty="0">
                          <a:solidFill>
                            <a:srgbClr val="002060"/>
                          </a:solidFill>
                          <a:latin typeface="Calibri" panose="020F0502020204030204" pitchFamily="34" charset="0"/>
                          <a:ea typeface="+mn-ea"/>
                          <a:cs typeface="Calibri" panose="020F0502020204030204" pitchFamily="34" charset="0"/>
                        </a:rPr>
                        <a:t> (</a:t>
                      </a:r>
                      <a:r>
                        <a:rPr lang="en-US" sz="2400" b="1" kern="0" dirty="0">
                          <a:solidFill>
                            <a:srgbClr val="002060"/>
                          </a:solidFill>
                          <a:latin typeface="Times New Roman" panose="02020603050405020304" pitchFamily="18" charset="0"/>
                          <a:ea typeface="+mn-ea"/>
                          <a:cs typeface="Times New Roman" panose="02020603050405020304" pitchFamily="18" charset="0"/>
                        </a:rPr>
                        <a:t>Shannon </a:t>
                      </a:r>
                      <a:r>
                        <a:rPr lang="en-US" sz="2400" kern="0" dirty="0">
                          <a:solidFill>
                            <a:srgbClr val="002060"/>
                          </a:solidFill>
                          <a:latin typeface="Times New Roman" panose="02020603050405020304" pitchFamily="18" charset="0"/>
                          <a:ea typeface="+mn-ea"/>
                          <a:cs typeface="Times New Roman" panose="02020603050405020304" pitchFamily="18" charset="0"/>
                        </a:rPr>
                        <a:t>&amp; </a:t>
                      </a:r>
                      <a:r>
                        <a:rPr lang="en-US" sz="2400" b="1" kern="0" dirty="0">
                          <a:solidFill>
                            <a:srgbClr val="002060"/>
                          </a:solidFill>
                          <a:latin typeface="Times New Roman" panose="02020603050405020304" pitchFamily="18" charset="0"/>
                          <a:ea typeface="+mn-ea"/>
                          <a:cs typeface="Times New Roman" panose="02020603050405020304" pitchFamily="18" charset="0"/>
                        </a:rPr>
                        <a:t>Weaver)</a:t>
                      </a:r>
                    </a:p>
                  </a:txBody>
                  <a:tcPr marL="68580" marR="68580" marT="0" marB="0"/>
                </a:tc>
                <a:tc>
                  <a:txBody>
                    <a:bodyPr/>
                    <a:lstStyle/>
                    <a:p>
                      <a:pPr marL="0" marR="0" algn="ctr" rtl="1">
                        <a:lnSpc>
                          <a:spcPct val="115000"/>
                        </a:lnSpc>
                        <a:spcAft>
                          <a:spcPts val="800"/>
                        </a:spcAft>
                        <a:buNone/>
                      </a:pPr>
                      <a:r>
                        <a:rPr lang="ar-SA" sz="2400" b="1" kern="0" dirty="0">
                          <a:solidFill>
                            <a:srgbClr val="002060"/>
                          </a:solidFill>
                          <a:latin typeface="Calibri" panose="020F0502020204030204" pitchFamily="34" charset="0"/>
                          <a:ea typeface="+mn-ea"/>
                          <a:cs typeface="Calibri" panose="020F0502020204030204" pitchFamily="34" charset="0"/>
                        </a:rPr>
                        <a:t>المثال</a:t>
                      </a:r>
                      <a:endParaRPr lang="en-US" sz="2400" b="1" kern="0" dirty="0">
                        <a:solidFill>
                          <a:srgbClr val="002060"/>
                        </a:solidFill>
                        <a:latin typeface="Calibri" panose="020F0502020204030204" pitchFamily="34" charset="0"/>
                        <a:ea typeface="+mn-ea"/>
                        <a:cs typeface="Calibri" panose="020F0502020204030204" pitchFamily="34" charset="0"/>
                      </a:endParaRPr>
                    </a:p>
                  </a:txBody>
                  <a:tcPr marL="68580" marR="68580" marT="0" marB="0"/>
                </a:tc>
                <a:extLst>
                  <a:ext uri="{0D108BD9-81ED-4DB2-BD59-A6C34878D82A}">
                    <a16:rowId xmlns:a16="http://schemas.microsoft.com/office/drawing/2014/main" val="3752115031"/>
                  </a:ext>
                </a:extLst>
              </a:tr>
            </a:tbl>
          </a:graphicData>
        </a:graphic>
      </p:graphicFrame>
    </p:spTree>
    <p:extLst>
      <p:ext uri="{BB962C8B-B14F-4D97-AF65-F5344CB8AC3E}">
        <p14:creationId xmlns:p14="http://schemas.microsoft.com/office/powerpoint/2010/main" val="26775693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A70977-88EC-CDF8-16CF-F1E116F11B69}"/>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7090B3D9-A81B-779D-F55F-87CB4A7E0A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D663FEE-118D-06E6-47F2-59E1F6CF6CC5}"/>
              </a:ext>
            </a:extLst>
          </p:cNvPr>
          <p:cNvSpPr/>
          <p:nvPr/>
        </p:nvSpPr>
        <p:spPr>
          <a:xfrm flipV="1">
            <a:off x="103860" y="6888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DEC34019-5D57-04B8-13A7-B1D48BAD0402}"/>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304470" cy="5083375"/>
          </a:xfrm>
        </p:spPr>
      </p:pic>
      <p:sp>
        <p:nvSpPr>
          <p:cNvPr id="12" name="TextBox 11">
            <a:extLst>
              <a:ext uri="{FF2B5EF4-FFF2-40B4-BE49-F238E27FC236}">
                <a16:creationId xmlns:a16="http://schemas.microsoft.com/office/drawing/2014/main" id="{E9D2F244-96CA-72F0-054E-1B2A76D83412}"/>
              </a:ext>
            </a:extLst>
          </p:cNvPr>
          <p:cNvSpPr txBox="1"/>
          <p:nvPr/>
        </p:nvSpPr>
        <p:spPr>
          <a:xfrm>
            <a:off x="4709957" y="5866782"/>
            <a:ext cx="4886463" cy="52197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Dr. Shereen farouk</a:t>
            </a:r>
          </a:p>
        </p:txBody>
      </p:sp>
      <p:pic>
        <p:nvPicPr>
          <p:cNvPr id="6" name="Graphic 21">
            <a:extLst>
              <a:ext uri="{FF2B5EF4-FFF2-40B4-BE49-F238E27FC236}">
                <a16:creationId xmlns:a16="http://schemas.microsoft.com/office/drawing/2014/main" id="{58BBBDCD-6708-36E3-0E51-0FCAEF075F0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Rounded Corners 2">
            <a:extLst>
              <a:ext uri="{FF2B5EF4-FFF2-40B4-BE49-F238E27FC236}">
                <a16:creationId xmlns:a16="http://schemas.microsoft.com/office/drawing/2014/main" id="{7F41F8A6-9963-D68A-5971-4DD0113C904C}"/>
              </a:ext>
            </a:extLst>
          </p:cNvPr>
          <p:cNvSpPr/>
          <p:nvPr/>
        </p:nvSpPr>
        <p:spPr>
          <a:xfrm>
            <a:off x="5511844" y="3032975"/>
            <a:ext cx="6680156" cy="1486036"/>
          </a:xfrm>
          <a:prstGeom prst="roundRect">
            <a:avLst/>
          </a:prstGeom>
          <a:solidFill>
            <a:srgbClr val="002060"/>
          </a:solidFill>
          <a:ln/>
        </p:spPr>
        <p:style>
          <a:lnRef idx="1">
            <a:schemeClr val="accent1"/>
          </a:lnRef>
          <a:fillRef idx="3">
            <a:schemeClr val="accent1"/>
          </a:fillRef>
          <a:effectRef idx="2">
            <a:schemeClr val="accent1"/>
          </a:effectRef>
          <a:fontRef idx="minor">
            <a:schemeClr val="lt1"/>
          </a:fontRef>
        </p:style>
        <p:txBody>
          <a:bodyPr rtlCol="0" anchor="ctr"/>
          <a:lstStyle/>
          <a:p>
            <a:pPr algn="ctr" rtl="1"/>
            <a:endParaRPr lang="ar-EG" sz="500" dirty="0">
              <a:solidFill>
                <a:schemeClr val="bg1"/>
              </a:solidFill>
              <a:cs typeface="Simplified Arabic" panose="02020603050405020304" pitchFamily="18" charset="-78"/>
            </a:endParaRPr>
          </a:p>
          <a:p>
            <a:pPr algn="ctr"/>
            <a:r>
              <a:rPr lang="ar-SA" sz="2400" dirty="0">
                <a:solidFill>
                  <a:schemeClr val="bg1"/>
                </a:solidFill>
                <a:latin typeface="Calibri" panose="020F0502020204030204" pitchFamily="34" charset="0"/>
                <a:cs typeface="Calibri" panose="020F0502020204030204" pitchFamily="34" charset="0"/>
              </a:rPr>
              <a:t>النظرية الإعلامية:</a:t>
            </a:r>
            <a:endParaRPr lang="ar-EG" sz="2400" dirty="0">
              <a:solidFill>
                <a:schemeClr val="bg1"/>
              </a:solidFill>
              <a:latin typeface="Calibri" panose="020F0502020204030204" pitchFamily="34" charset="0"/>
              <a:cs typeface="Calibri" panose="020F0502020204030204" pitchFamily="34" charset="0"/>
            </a:endParaRPr>
          </a:p>
          <a:p>
            <a:pPr algn="ctr" rtl="1"/>
            <a:r>
              <a:rPr lang="ar-SA" sz="2400" dirty="0">
                <a:solidFill>
                  <a:schemeClr val="bg1"/>
                </a:solidFill>
                <a:latin typeface="Calibri" panose="020F0502020204030204" pitchFamily="34" charset="0"/>
                <a:cs typeface="Calibri" panose="020F0502020204030204" pitchFamily="34" charset="0"/>
              </a:rPr>
              <a:t>مدخل لفهم التأثير الإعلامي في ضوء نظرية </a:t>
            </a:r>
            <a:r>
              <a:rPr lang="ar-EG" sz="2400" dirty="0">
                <a:solidFill>
                  <a:schemeClr val="bg1"/>
                </a:solidFill>
                <a:latin typeface="Calibri" panose="020F0502020204030204" pitchFamily="34" charset="0"/>
                <a:cs typeface="Calibri" panose="020F0502020204030204" pitchFamily="34" charset="0"/>
              </a:rPr>
              <a:t>"</a:t>
            </a:r>
            <a:r>
              <a:rPr lang="ar-SA" sz="2400" dirty="0">
                <a:solidFill>
                  <a:schemeClr val="bg1"/>
                </a:solidFill>
                <a:latin typeface="Calibri" panose="020F0502020204030204" pitchFamily="34" charset="0"/>
                <a:cs typeface="Calibri" panose="020F0502020204030204" pitchFamily="34" charset="0"/>
              </a:rPr>
              <a:t>القذيفة السحرية</a:t>
            </a:r>
            <a:r>
              <a:rPr lang="ar-EG" sz="2400" kern="100" dirty="0">
                <a:solidFill>
                  <a:schemeClr val="bg1"/>
                </a:solidFill>
                <a:effectLst/>
                <a:ea typeface="Calibri" panose="020F0502020204030204" pitchFamily="34" charset="0"/>
                <a:cs typeface="+mj-cs"/>
              </a:rPr>
              <a:t>"</a:t>
            </a:r>
          </a:p>
          <a:p>
            <a:pPr algn="ctr" rtl="1"/>
            <a:r>
              <a:rPr lang="en-US" sz="2400" kern="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Magic Bullet Theory</a:t>
            </a:r>
          </a:p>
        </p:txBody>
      </p:sp>
      <p:sp>
        <p:nvSpPr>
          <p:cNvPr id="8" name="Rectangle: Rounded Corners 7">
            <a:extLst>
              <a:ext uri="{FF2B5EF4-FFF2-40B4-BE49-F238E27FC236}">
                <a16:creationId xmlns:a16="http://schemas.microsoft.com/office/drawing/2014/main" id="{0E0FBB7C-6939-8193-4AAD-0319788847BF}"/>
              </a:ext>
            </a:extLst>
          </p:cNvPr>
          <p:cNvSpPr/>
          <p:nvPr/>
        </p:nvSpPr>
        <p:spPr>
          <a:xfrm>
            <a:off x="5511844" y="6388752"/>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ar-EG" sz="2000" b="1" dirty="0">
                <a:solidFill>
                  <a:schemeClr val="bg1"/>
                </a:solidFill>
                <a:latin typeface="Times New Roman" panose="02020603050405020304" pitchFamily="18" charset="0"/>
                <a:cs typeface="Times New Roman" panose="02020603050405020304" pitchFamily="18" charset="0"/>
              </a:rPr>
              <a:t>2</a:t>
            </a:r>
            <a:endParaRPr lang="en-US" sz="2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22202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D753B7-4382-633C-26F0-125E16BBABF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569B194-F748-C9E9-DB01-D5E071786520}"/>
              </a:ext>
            </a:extLst>
          </p:cNvPr>
          <p:cNvSpPr txBox="1"/>
          <p:nvPr/>
        </p:nvSpPr>
        <p:spPr>
          <a:xfrm>
            <a:off x="5422604" y="341465"/>
            <a:ext cx="7314626" cy="461665"/>
          </a:xfrm>
          <a:prstGeom prst="rect">
            <a:avLst/>
          </a:prstGeom>
          <a:noFill/>
        </p:spPr>
        <p:txBody>
          <a:bodyPr wrap="square" rtlCol="0">
            <a:spAutoFit/>
          </a:bodyPr>
          <a:lstStyle/>
          <a:p>
            <a:pPr algn="ctr" rtl="1"/>
            <a:r>
              <a:rPr lang="ar-EG"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نظرية </a:t>
            </a:r>
            <a:r>
              <a:rPr lang="ar-EG" sz="2400" b="1" kern="0" dirty="0">
                <a:solidFill>
                  <a:srgbClr val="002060"/>
                </a:solidFill>
                <a:latin typeface="Calibri" panose="020F0502020204030204" pitchFamily="34" charset="0"/>
                <a:cs typeface="Calibri" panose="020F0502020204030204" pitchFamily="34" charset="0"/>
              </a:rPr>
              <a:t>القذيفة السحرية .... </a:t>
            </a:r>
            <a:r>
              <a:rPr lang="en-US" sz="2400" b="1" kern="0" dirty="0">
                <a:solidFill>
                  <a:srgbClr val="002060"/>
                </a:solidFill>
                <a:latin typeface="Times New Roman" panose="02020603050405020304" pitchFamily="18" charset="0"/>
                <a:cs typeface="Times New Roman" panose="02020603050405020304" pitchFamily="18" charset="0"/>
              </a:rPr>
              <a:t>Magic Bullet Theory</a:t>
            </a:r>
          </a:p>
        </p:txBody>
      </p:sp>
      <p:sp>
        <p:nvSpPr>
          <p:cNvPr id="48" name="TextBox 47">
            <a:extLst>
              <a:ext uri="{FF2B5EF4-FFF2-40B4-BE49-F238E27FC236}">
                <a16:creationId xmlns:a16="http://schemas.microsoft.com/office/drawing/2014/main" id="{D5A8D2EB-C833-0E26-3DDA-917C7EE093DA}"/>
              </a:ext>
            </a:extLst>
          </p:cNvPr>
          <p:cNvSpPr txBox="1"/>
          <p:nvPr/>
        </p:nvSpPr>
        <p:spPr>
          <a:xfrm>
            <a:off x="260466" y="1157335"/>
            <a:ext cx="11671067" cy="2907655"/>
          </a:xfrm>
          <a:prstGeom prst="rect">
            <a:avLst/>
          </a:prstGeom>
          <a:noFill/>
        </p:spPr>
        <p:txBody>
          <a:bodyPr wrap="square" rtlCol="0">
            <a:spAutoFit/>
          </a:bodyPr>
          <a:lstStyle/>
          <a:p>
            <a:pPr marL="342900" marR="0" indent="-342900" algn="just" rtl="1">
              <a:lnSpc>
                <a:spcPct val="150000"/>
              </a:lnSpc>
              <a:spcAft>
                <a:spcPts val="800"/>
              </a:spcAft>
              <a:buFont typeface="Wingdings" panose="05000000000000000000" pitchFamily="2" charset="2"/>
              <a:buChar char="Ø"/>
            </a:pPr>
            <a:r>
              <a:rPr lang="ar-EG" sz="2400" b="1" kern="0" dirty="0">
                <a:solidFill>
                  <a:srgbClr val="002060"/>
                </a:solidFill>
                <a:latin typeface="Calibri" panose="020F0502020204030204" pitchFamily="34" charset="0"/>
                <a:cs typeface="Calibri" panose="020F0502020204030204" pitchFamily="34" charset="0"/>
              </a:rPr>
              <a:t>مقدمة .. </a:t>
            </a:r>
          </a:p>
          <a:p>
            <a:pPr marL="0" marR="0" algn="just" rtl="1">
              <a:lnSpc>
                <a:spcPct val="150000"/>
              </a:lnSpc>
              <a:spcAft>
                <a:spcPts val="800"/>
              </a:spcAft>
            </a:pPr>
            <a:r>
              <a:rPr lang="ar-EG" sz="2400" kern="0" dirty="0">
                <a:solidFill>
                  <a:srgbClr val="002060"/>
                </a:solidFill>
                <a:latin typeface="Calibri" panose="020F0502020204030204" pitchFamily="34" charset="0"/>
                <a:cs typeface="Calibri" panose="020F0502020204030204" pitchFamily="34" charset="0"/>
              </a:rPr>
              <a:t>       ظهرت </a:t>
            </a:r>
            <a:r>
              <a:rPr lang="ar-EG" sz="2400" kern="0" dirty="0">
                <a:solidFill>
                  <a:srgbClr val="FF0000"/>
                </a:solidFill>
                <a:latin typeface="Calibri" panose="020F0502020204030204" pitchFamily="34" charset="0"/>
                <a:cs typeface="Calibri" panose="020F0502020204030204" pitchFamily="34" charset="0"/>
              </a:rPr>
              <a:t>نظرية الحقنة تحت الجلد </a:t>
            </a:r>
            <a:r>
              <a:rPr lang="ar-EG" sz="2400" kern="0" dirty="0">
                <a:solidFill>
                  <a:srgbClr val="002060"/>
                </a:solidFill>
                <a:latin typeface="Calibri" panose="020F0502020204030204" pitchFamily="34" charset="0"/>
                <a:cs typeface="Calibri" panose="020F0502020204030204" pitchFamily="34" charset="0"/>
              </a:rPr>
              <a:t>(القذيفة السحرية) كواحدة من أقدم وأبسط النظريات التي حاولت تفسير العلاقة بين الإعلام والجمهور، وقد انطلقت من فرضية جوهرية مفادها أن </a:t>
            </a:r>
            <a:r>
              <a:rPr lang="ar-EG" sz="2400" kern="0" dirty="0">
                <a:solidFill>
                  <a:srgbClr val="FF0000"/>
                </a:solidFill>
                <a:latin typeface="Calibri" panose="020F0502020204030204" pitchFamily="34" charset="0"/>
                <a:cs typeface="Calibri" panose="020F0502020204030204" pitchFamily="34" charset="0"/>
              </a:rPr>
              <a:t>الرسائل الإعلامية </a:t>
            </a:r>
            <a:r>
              <a:rPr lang="ar-EG" sz="2400" kern="0" dirty="0">
                <a:solidFill>
                  <a:srgbClr val="002060"/>
                </a:solidFill>
                <a:latin typeface="Calibri" panose="020F0502020204030204" pitchFamily="34" charset="0"/>
                <a:cs typeface="Calibri" panose="020F0502020204030204" pitchFamily="34" charset="0"/>
              </a:rPr>
              <a:t>تنتقل بشكل مباشر من الوسيلة إلى المتلقي، وتُحدث فيه </a:t>
            </a:r>
            <a:r>
              <a:rPr lang="ar-EG" sz="2400" kern="0" dirty="0">
                <a:solidFill>
                  <a:srgbClr val="FF0000"/>
                </a:solidFill>
                <a:latin typeface="Calibri" panose="020F0502020204030204" pitchFamily="34" charset="0"/>
                <a:cs typeface="Calibri" panose="020F0502020204030204" pitchFamily="34" charset="0"/>
              </a:rPr>
              <a:t>تأثيرًا فوريًا وقويًا</a:t>
            </a:r>
            <a:r>
              <a:rPr lang="ar-EG" sz="2400" kern="0" dirty="0">
                <a:solidFill>
                  <a:srgbClr val="002060"/>
                </a:solidFill>
                <a:latin typeface="Calibri" panose="020F0502020204030204" pitchFamily="34" charset="0"/>
                <a:cs typeface="Calibri" panose="020F0502020204030204" pitchFamily="34" charset="0"/>
              </a:rPr>
              <a:t>، كما لو كانت "</a:t>
            </a:r>
            <a:r>
              <a:rPr lang="ar-EG" sz="2400" b="1" kern="0" dirty="0">
                <a:solidFill>
                  <a:srgbClr val="FF0000"/>
                </a:solidFill>
                <a:latin typeface="Calibri" panose="020F0502020204030204" pitchFamily="34" charset="0"/>
                <a:cs typeface="Calibri" panose="020F0502020204030204" pitchFamily="34" charset="0"/>
              </a:rPr>
              <a:t>حقنة</a:t>
            </a:r>
            <a:r>
              <a:rPr lang="ar-EG" sz="2400" kern="0" dirty="0">
                <a:solidFill>
                  <a:srgbClr val="002060"/>
                </a:solidFill>
                <a:latin typeface="Calibri" panose="020F0502020204030204" pitchFamily="34" charset="0"/>
                <a:cs typeface="Calibri" panose="020F0502020204030204" pitchFamily="34" charset="0"/>
              </a:rPr>
              <a:t>" تُغرس تحت الجلد دون مقاومة، أو "قذيفة سحرية" تصيب الهدف بدقة متناهية.</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E3D7CB78-13A1-7BEE-AB5E-C47951CB73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0193" y="212334"/>
            <a:ext cx="2530548" cy="1181593"/>
          </a:xfrm>
          <a:prstGeom prst="rect">
            <a:avLst/>
          </a:prstGeom>
        </p:spPr>
      </p:pic>
      <p:sp>
        <p:nvSpPr>
          <p:cNvPr id="11" name="Rectangle 10">
            <a:extLst>
              <a:ext uri="{FF2B5EF4-FFF2-40B4-BE49-F238E27FC236}">
                <a16:creationId xmlns:a16="http://schemas.microsoft.com/office/drawing/2014/main" id="{366C628E-DA02-FF84-7452-DF6CF54D7EEF}"/>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Rectangle: Rounded Corners 3">
            <a:extLst>
              <a:ext uri="{FF2B5EF4-FFF2-40B4-BE49-F238E27FC236}">
                <a16:creationId xmlns:a16="http://schemas.microsoft.com/office/drawing/2014/main" id="{CE7497D4-FD66-1E39-6B22-C75F8856C08B}"/>
              </a:ext>
            </a:extLst>
          </p:cNvPr>
          <p:cNvSpPr/>
          <p:nvPr/>
        </p:nvSpPr>
        <p:spPr>
          <a:xfrm>
            <a:off x="2580741" y="628168"/>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ar-EG" sz="2000" b="1" dirty="0">
                <a:solidFill>
                  <a:schemeClr val="bg1"/>
                </a:solidFill>
                <a:latin typeface="Times New Roman" panose="02020603050405020304" pitchFamily="18" charset="0"/>
                <a:cs typeface="Times New Roman" panose="02020603050405020304" pitchFamily="18" charset="0"/>
              </a:rPr>
              <a:t>2</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AF6D18D-BD42-55E8-6DD5-65714F480E91}"/>
              </a:ext>
            </a:extLst>
          </p:cNvPr>
          <p:cNvSpPr txBox="1"/>
          <p:nvPr/>
        </p:nvSpPr>
        <p:spPr>
          <a:xfrm>
            <a:off x="4593264" y="3894869"/>
            <a:ext cx="7431583" cy="2805063"/>
          </a:xfrm>
          <a:prstGeom prst="rect">
            <a:avLst/>
          </a:prstGeom>
          <a:noFill/>
        </p:spPr>
        <p:txBody>
          <a:bodyPr wrap="square" rtlCol="0">
            <a:spAutoFit/>
          </a:bodyPr>
          <a:lstStyle/>
          <a:p>
            <a:pPr marR="0" algn="just" rtl="1">
              <a:lnSpc>
                <a:spcPct val="150000"/>
              </a:lnSpc>
              <a:spcAft>
                <a:spcPts val="800"/>
              </a:spcAft>
            </a:pPr>
            <a:r>
              <a:rPr lang="ar-EG" sz="2400" kern="0" dirty="0">
                <a:solidFill>
                  <a:srgbClr val="002060"/>
                </a:solidFill>
                <a:latin typeface="Calibri" panose="020F0502020204030204" pitchFamily="34" charset="0"/>
                <a:cs typeface="Calibri" panose="020F0502020204030204" pitchFamily="34" charset="0"/>
              </a:rPr>
              <a:t>       تميزت هذه النظرية </a:t>
            </a:r>
            <a:r>
              <a:rPr lang="ar-EG" sz="2400" kern="0" dirty="0">
                <a:solidFill>
                  <a:srgbClr val="FF0000"/>
                </a:solidFill>
                <a:latin typeface="Calibri" panose="020F0502020204030204" pitchFamily="34" charset="0"/>
                <a:cs typeface="Calibri" panose="020F0502020204030204" pitchFamily="34" charset="0"/>
              </a:rPr>
              <a:t>بنظرة ميكانيكية وسطحية إلى عملية الاتصال</a:t>
            </a:r>
            <a:r>
              <a:rPr lang="ar-EG" sz="2400" kern="0" dirty="0">
                <a:solidFill>
                  <a:srgbClr val="002060"/>
                </a:solidFill>
                <a:latin typeface="Calibri" panose="020F0502020204030204" pitchFamily="34" charset="0"/>
                <a:cs typeface="Calibri" panose="020F0502020204030204" pitchFamily="34" charset="0"/>
              </a:rPr>
              <a:t>، إذ تعاملت مع </a:t>
            </a:r>
            <a:r>
              <a:rPr lang="ar-EG" sz="2400" kern="0" dirty="0">
                <a:solidFill>
                  <a:srgbClr val="FF0000"/>
                </a:solidFill>
                <a:latin typeface="Calibri" panose="020F0502020204030204" pitchFamily="34" charset="0"/>
                <a:cs typeface="Calibri" panose="020F0502020204030204" pitchFamily="34" charset="0"/>
              </a:rPr>
              <a:t>الجمهور</a:t>
            </a:r>
            <a:r>
              <a:rPr lang="ar-EG" sz="2400" kern="0" dirty="0">
                <a:solidFill>
                  <a:srgbClr val="002060"/>
                </a:solidFill>
                <a:latin typeface="Calibri" panose="020F0502020204030204" pitchFamily="34" charset="0"/>
                <a:cs typeface="Calibri" panose="020F0502020204030204" pitchFamily="34" charset="0"/>
              </a:rPr>
              <a:t> على أنه </a:t>
            </a:r>
            <a:r>
              <a:rPr lang="ar-EG" sz="2400" kern="0" dirty="0">
                <a:solidFill>
                  <a:srgbClr val="FF0000"/>
                </a:solidFill>
                <a:latin typeface="Calibri" panose="020F0502020204030204" pitchFamily="34" charset="0"/>
                <a:cs typeface="Calibri" panose="020F0502020204030204" pitchFamily="34" charset="0"/>
              </a:rPr>
              <a:t>كيان سلبي واستقبالي </a:t>
            </a:r>
            <a:r>
              <a:rPr lang="ar-EG" sz="2400" kern="0" dirty="0">
                <a:solidFill>
                  <a:srgbClr val="002060"/>
                </a:solidFill>
                <a:latin typeface="Calibri" panose="020F0502020204030204" pitchFamily="34" charset="0"/>
                <a:cs typeface="Calibri" panose="020F0502020204030204" pitchFamily="34" charset="0"/>
              </a:rPr>
              <a:t>فقط، لا يمتلك أدوات تحليل أو مقاومة للرسائل التي يتلقاها. وجاء ذلك متوافقًا مع العقلية السائدة آنذاك، التي كانت ترى في </a:t>
            </a:r>
            <a:r>
              <a:rPr lang="ar-EG" sz="2400" kern="0" dirty="0">
                <a:solidFill>
                  <a:srgbClr val="FF0000"/>
                </a:solidFill>
                <a:latin typeface="Calibri" panose="020F0502020204030204" pitchFamily="34" charset="0"/>
                <a:cs typeface="Calibri" panose="020F0502020204030204" pitchFamily="34" charset="0"/>
              </a:rPr>
              <a:t>وسائل الإعلام قوة ساحرة </a:t>
            </a:r>
            <a:r>
              <a:rPr lang="ar-EG" sz="2400" kern="0" dirty="0">
                <a:solidFill>
                  <a:srgbClr val="002060"/>
                </a:solidFill>
                <a:latin typeface="Calibri" panose="020F0502020204030204" pitchFamily="34" charset="0"/>
                <a:cs typeface="Calibri" panose="020F0502020204030204" pitchFamily="34" charset="0"/>
              </a:rPr>
              <a:t>قادرة على التلاعب بالعقول وتوجيهها كما تشاء.</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CDE3AC51-9F23-3CD0-5B4D-A3174967F9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153" y="3506399"/>
            <a:ext cx="4332798" cy="33516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23914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53AF76-4361-2B2D-FD26-BC731857B8A0}"/>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B0590CD1-38B1-51C8-BB9C-63132CC082C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B557996-1084-00B9-1550-B3F651DA7942}"/>
              </a:ext>
            </a:extLst>
          </p:cNvPr>
          <p:cNvSpPr txBox="1"/>
          <p:nvPr/>
        </p:nvSpPr>
        <p:spPr>
          <a:xfrm>
            <a:off x="4390722" y="985206"/>
            <a:ext cx="7410718" cy="5677645"/>
          </a:xfrm>
          <a:prstGeom prst="rect">
            <a:avLst/>
          </a:prstGeom>
          <a:noFill/>
        </p:spPr>
        <p:txBody>
          <a:bodyPr wrap="square" rtlCol="0">
            <a:spAutoFit/>
          </a:bodyPr>
          <a:lstStyle/>
          <a:p>
            <a:pPr algn="just" rtl="1">
              <a:lnSpc>
                <a:spcPct val="150000"/>
              </a:lnSpc>
              <a:spcAft>
                <a:spcPts val="800"/>
              </a:spcAft>
            </a:pPr>
            <a:r>
              <a:rPr lang="ar-EG" sz="2400" kern="0" dirty="0">
                <a:solidFill>
                  <a:srgbClr val="002060"/>
                </a:solidFill>
                <a:latin typeface="Calibri" panose="020F0502020204030204" pitchFamily="34" charset="0"/>
                <a:cs typeface="Calibri" panose="020F0502020204030204" pitchFamily="34" charset="0"/>
              </a:rPr>
              <a:t>      وقد ساعد على ترسيخ هذه النظرية عدد من العوامل، من أبرزها نجاح </a:t>
            </a:r>
            <a:r>
              <a:rPr lang="ar-EG" sz="2400" kern="0" dirty="0">
                <a:solidFill>
                  <a:srgbClr val="FF0000"/>
                </a:solidFill>
                <a:latin typeface="Calibri" panose="020F0502020204030204" pitchFamily="34" charset="0"/>
                <a:cs typeface="Calibri" panose="020F0502020204030204" pitchFamily="34" charset="0"/>
              </a:rPr>
              <a:t>حملات البروباغندا السياسية خلال الحرب العالمية الأولى</a:t>
            </a:r>
            <a:r>
              <a:rPr lang="ar-EG" sz="2400" kern="0" dirty="0">
                <a:solidFill>
                  <a:srgbClr val="002060"/>
                </a:solidFill>
                <a:latin typeface="Calibri" panose="020F0502020204030204" pitchFamily="34" charset="0"/>
                <a:cs typeface="Calibri" panose="020F0502020204030204" pitchFamily="34" charset="0"/>
              </a:rPr>
              <a:t>، وأيضًا الحادثة الشهيرة لبث إذاعة </a:t>
            </a:r>
            <a:r>
              <a:rPr lang="en-US" sz="2400" kern="0" dirty="0">
                <a:solidFill>
                  <a:srgbClr val="002060"/>
                </a:solidFill>
                <a:latin typeface="Times New Roman" panose="02020603050405020304" pitchFamily="18" charset="0"/>
                <a:cs typeface="Times New Roman" panose="02020603050405020304" pitchFamily="18" charset="0"/>
              </a:rPr>
              <a:t>CBS</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 الأمريكية عام </a:t>
            </a:r>
            <a:r>
              <a:rPr lang="ar-EG" sz="2400" kern="0" dirty="0">
                <a:solidFill>
                  <a:srgbClr val="002060"/>
                </a:solidFill>
                <a:latin typeface="Calibri" panose="020F0502020204030204" pitchFamily="34" charset="0"/>
                <a:cs typeface="+mj-cs"/>
              </a:rPr>
              <a:t>1938</a:t>
            </a:r>
            <a:r>
              <a:rPr lang="ar-EG" sz="2400" kern="0" dirty="0">
                <a:solidFill>
                  <a:srgbClr val="002060"/>
                </a:solidFill>
                <a:latin typeface="Calibri" panose="020F0502020204030204" pitchFamily="34" charset="0"/>
                <a:cs typeface="Calibri" panose="020F0502020204030204" pitchFamily="34" charset="0"/>
              </a:rPr>
              <a:t> </a:t>
            </a:r>
            <a:r>
              <a:rPr lang="ar-EG" sz="2400" kern="0" dirty="0">
                <a:solidFill>
                  <a:srgbClr val="FF0000"/>
                </a:solidFill>
                <a:latin typeface="Calibri" panose="020F0502020204030204" pitchFamily="34" charset="0"/>
                <a:cs typeface="Calibri" panose="020F0502020204030204" pitchFamily="34" charset="0"/>
              </a:rPr>
              <a:t>لمسرحية "حرب العوالم</a:t>
            </a:r>
            <a:r>
              <a:rPr lang="ar-EG" sz="2400" kern="0" dirty="0">
                <a:solidFill>
                  <a:srgbClr val="002060"/>
                </a:solidFill>
                <a:latin typeface="Calibri" panose="020F0502020204030204" pitchFamily="34" charset="0"/>
                <a:cs typeface="Calibri" panose="020F0502020204030204" pitchFamily="34" charset="0"/>
              </a:rPr>
              <a:t>" التي تسببت في ذعر جماعي لدى آلاف المستمعين، ما اعتُبر برهانًا عمليًا على </a:t>
            </a:r>
            <a:r>
              <a:rPr lang="ar-EG" sz="2400" kern="0" dirty="0">
                <a:solidFill>
                  <a:srgbClr val="FF0000"/>
                </a:solidFill>
                <a:latin typeface="Calibri" panose="020F0502020204030204" pitchFamily="34" charset="0"/>
                <a:cs typeface="Calibri" panose="020F0502020204030204" pitchFamily="34" charset="0"/>
              </a:rPr>
              <a:t>قوة وتأثير الإعلام الفوري والمباشر</a:t>
            </a:r>
            <a:r>
              <a:rPr lang="ar-EG" sz="2400" kern="0" dirty="0">
                <a:solidFill>
                  <a:srgbClr val="002060"/>
                </a:solidFill>
                <a:latin typeface="Calibri" panose="020F0502020204030204" pitchFamily="34" charset="0"/>
                <a:cs typeface="Calibri" panose="020F0502020204030204" pitchFamily="34" charset="0"/>
              </a:rPr>
              <a:t>.</a:t>
            </a:r>
          </a:p>
          <a:p>
            <a:pPr algn="just" rtl="1">
              <a:lnSpc>
                <a:spcPct val="150000"/>
              </a:lnSpc>
              <a:spcAft>
                <a:spcPts val="800"/>
              </a:spcAft>
            </a:pPr>
            <a:r>
              <a:rPr lang="ar-EG" sz="2400" kern="0" dirty="0">
                <a:solidFill>
                  <a:srgbClr val="002060"/>
                </a:solidFill>
                <a:latin typeface="Calibri" panose="020F0502020204030204" pitchFamily="34" charset="0"/>
                <a:cs typeface="Calibri" panose="020F0502020204030204" pitchFamily="34" charset="0"/>
              </a:rPr>
              <a:t>     وهكذا، فإن </a:t>
            </a:r>
            <a:r>
              <a:rPr lang="ar-EG" sz="2400" kern="0" dirty="0">
                <a:solidFill>
                  <a:srgbClr val="FF0000"/>
                </a:solidFill>
                <a:latin typeface="Calibri" panose="020F0502020204030204" pitchFamily="34" charset="0"/>
                <a:cs typeface="Calibri" panose="020F0502020204030204" pitchFamily="34" charset="0"/>
              </a:rPr>
              <a:t>نظرية الحقنة تحت الجلد </a:t>
            </a:r>
            <a:r>
              <a:rPr lang="ar-EG" sz="2400" kern="0" dirty="0">
                <a:solidFill>
                  <a:srgbClr val="002060"/>
                </a:solidFill>
                <a:latin typeface="Calibri" panose="020F0502020204030204" pitchFamily="34" charset="0"/>
                <a:cs typeface="Calibri" panose="020F0502020204030204" pitchFamily="34" charset="0"/>
              </a:rPr>
              <a:t>تُعد انعكاسًا لفكر علمي ناشئ آنذاك، يبحث عن تفسير سريع ومباشر للتأثير الإعلامي، قبل أن تنضج المفاهيم وتتطور أدوات البحث لتفسح المجال أمام نظريات أكثر دقة وتعقيدًا، تأخذ بعين الاعتبار </a:t>
            </a:r>
            <a:r>
              <a:rPr lang="ar-EG" sz="2400" kern="0" dirty="0">
                <a:solidFill>
                  <a:srgbClr val="FF0000"/>
                </a:solidFill>
                <a:latin typeface="Calibri" panose="020F0502020204030204" pitchFamily="34" charset="0"/>
                <a:cs typeface="Calibri" panose="020F0502020204030204" pitchFamily="34" charset="0"/>
              </a:rPr>
              <a:t>تفاعلية الجمهور</a:t>
            </a:r>
            <a:r>
              <a:rPr lang="ar-EG" sz="2400" kern="0" dirty="0">
                <a:solidFill>
                  <a:srgbClr val="002060"/>
                </a:solidFill>
                <a:latin typeface="Calibri" panose="020F0502020204030204" pitchFamily="34" charset="0"/>
                <a:cs typeface="Calibri" panose="020F0502020204030204" pitchFamily="34" charset="0"/>
              </a:rPr>
              <a:t>، وتفاوت الاستجابات، وتأثير السياق الاجتماعي والثقافي في تلقي الرسائل الإعلامية.</a:t>
            </a:r>
          </a:p>
        </p:txBody>
      </p:sp>
      <p:pic>
        <p:nvPicPr>
          <p:cNvPr id="7" name="Graphic 21">
            <a:extLst>
              <a:ext uri="{FF2B5EF4-FFF2-40B4-BE49-F238E27FC236}">
                <a16:creationId xmlns:a16="http://schemas.microsoft.com/office/drawing/2014/main" id="{8CFA85E6-A149-30A5-FDEF-83A81A07E7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F9623442-0FF4-5402-3948-0DB6FFF18222}"/>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B8C40DC2-552F-EC95-E7C0-53C90CB10DD3}"/>
              </a:ext>
            </a:extLst>
          </p:cNvPr>
          <p:cNvSpPr/>
          <p:nvPr/>
        </p:nvSpPr>
        <p:spPr>
          <a:xfrm>
            <a:off x="8238872" y="387108"/>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ar-EG" sz="2000" b="1" dirty="0">
                <a:solidFill>
                  <a:schemeClr val="bg1"/>
                </a:solidFill>
                <a:latin typeface="Times New Roman" panose="02020603050405020304" pitchFamily="18" charset="0"/>
                <a:cs typeface="Times New Roman" panose="02020603050405020304" pitchFamily="18" charset="0"/>
              </a:rPr>
              <a:t>2</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DB06F086-EC7B-AB83-2C88-AEDA7D76F1DD}"/>
              </a:ext>
            </a:extLst>
          </p:cNvPr>
          <p:cNvSpPr txBox="1"/>
          <p:nvPr/>
        </p:nvSpPr>
        <p:spPr>
          <a:xfrm>
            <a:off x="-202019" y="211300"/>
            <a:ext cx="7314626" cy="461665"/>
          </a:xfrm>
          <a:prstGeom prst="rect">
            <a:avLst/>
          </a:prstGeom>
          <a:noFill/>
        </p:spPr>
        <p:txBody>
          <a:bodyPr wrap="square" rtlCol="0">
            <a:spAutoFit/>
          </a:bodyPr>
          <a:lstStyle/>
          <a:p>
            <a:pPr algn="ctr" rtl="1"/>
            <a:r>
              <a:rPr lang="ar-EG"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نظرية </a:t>
            </a:r>
            <a:r>
              <a:rPr lang="ar-EG" sz="2400" b="1" kern="0" dirty="0">
                <a:solidFill>
                  <a:srgbClr val="002060"/>
                </a:solidFill>
                <a:latin typeface="Calibri" panose="020F0502020204030204" pitchFamily="34" charset="0"/>
                <a:cs typeface="Calibri" panose="020F0502020204030204" pitchFamily="34" charset="0"/>
              </a:rPr>
              <a:t>القذيفة السحرية .... </a:t>
            </a:r>
            <a:r>
              <a:rPr lang="en-US" sz="2400" b="1" kern="0" dirty="0">
                <a:solidFill>
                  <a:srgbClr val="002060"/>
                </a:solidFill>
                <a:latin typeface="Times New Roman" panose="02020603050405020304" pitchFamily="18" charset="0"/>
                <a:cs typeface="Times New Roman" panose="02020603050405020304" pitchFamily="18" charset="0"/>
              </a:rPr>
              <a:t>Magic Bullet Theory</a:t>
            </a:r>
          </a:p>
        </p:txBody>
      </p:sp>
      <p:pic>
        <p:nvPicPr>
          <p:cNvPr id="9" name="Picture 8">
            <a:extLst>
              <a:ext uri="{FF2B5EF4-FFF2-40B4-BE49-F238E27FC236}">
                <a16:creationId xmlns:a16="http://schemas.microsoft.com/office/drawing/2014/main" id="{2413B9C2-2C8C-A237-0F3A-3CE0A429C6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5825" y="1404751"/>
            <a:ext cx="3778749" cy="52419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06014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2EC6A6-D1D9-3139-9715-1EF6D2ECF4C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3169E91E-CA23-102B-9923-7444E5516BF8}"/>
              </a:ext>
            </a:extLst>
          </p:cNvPr>
          <p:cNvSpPr txBox="1"/>
          <p:nvPr/>
        </p:nvSpPr>
        <p:spPr>
          <a:xfrm>
            <a:off x="7921256" y="341818"/>
            <a:ext cx="4557823" cy="461665"/>
          </a:xfrm>
          <a:prstGeom prst="rect">
            <a:avLst/>
          </a:prstGeom>
          <a:noFill/>
        </p:spPr>
        <p:txBody>
          <a:bodyPr wrap="square" rtlCol="0">
            <a:spAutoFit/>
          </a:bodyPr>
          <a:lstStyle/>
          <a:p>
            <a:pPr algn="ctr" rtl="1"/>
            <a:r>
              <a:rPr lang="ar-EG" sz="2400" b="1" kern="0" dirty="0">
                <a:solidFill>
                  <a:srgbClr val="002060"/>
                </a:solidFill>
                <a:latin typeface="Calibri" panose="020F0502020204030204" pitchFamily="34" charset="0"/>
                <a:cs typeface="Calibri" panose="020F0502020204030204" pitchFamily="34" charset="0"/>
              </a:rPr>
              <a:t>✍️المطوّرون والنشأة التاريخية</a:t>
            </a:r>
            <a:endParaRPr lang="en-US" sz="2400" b="1" kern="0" dirty="0">
              <a:solidFill>
                <a:srgbClr val="002060"/>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73FB8EE0-29EF-2A70-70D4-4E88F145660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E6E64CE-B12E-ABDC-C370-99FD70BC183F}"/>
              </a:ext>
            </a:extLst>
          </p:cNvPr>
          <p:cNvSpPr txBox="1"/>
          <p:nvPr/>
        </p:nvSpPr>
        <p:spPr>
          <a:xfrm>
            <a:off x="4089218" y="1822180"/>
            <a:ext cx="7899990" cy="4672241"/>
          </a:xfrm>
          <a:prstGeom prst="rect">
            <a:avLst/>
          </a:prstGeom>
          <a:noFill/>
        </p:spPr>
        <p:txBody>
          <a:bodyPr wrap="square" rtlCol="0">
            <a:spAutoFit/>
          </a:bodyPr>
          <a:lstStyle/>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لم تكن هذه النظرية من إنتاج باحث واحد، بل تشكلت تدريجيًا من خلال عدد من التجارب والملاحظات، وكان أبرز من ساهم في تشكيلها:</a:t>
            </a:r>
          </a:p>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EG" sz="2400" kern="0" dirty="0">
                <a:solidFill>
                  <a:srgbClr val="FF0000"/>
                </a:solidFill>
                <a:latin typeface="Calibri" panose="020F0502020204030204" pitchFamily="34" charset="0"/>
                <a:cs typeface="Calibri" panose="020F0502020204030204" pitchFamily="34" charset="0"/>
              </a:rPr>
              <a:t>هارولد لاسويل </a:t>
            </a:r>
            <a:r>
              <a:rPr lang="en-US" sz="2400" b="1" kern="0" dirty="0">
                <a:solidFill>
                  <a:srgbClr val="002060"/>
                </a:solidFill>
                <a:latin typeface="Times New Roman" panose="02020603050405020304" pitchFamily="18" charset="0"/>
                <a:cs typeface="Times New Roman" panose="02020603050405020304" pitchFamily="18" charset="0"/>
              </a:rPr>
              <a:t>Harold Lasswell</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الذي اعتبر أن وظيفة الإعلام الأساسية في المجتمعات الحديثة هي </a:t>
            </a:r>
            <a:r>
              <a:rPr lang="ar-EG" sz="2400" kern="0" dirty="0">
                <a:solidFill>
                  <a:srgbClr val="FF0000"/>
                </a:solidFill>
                <a:latin typeface="Calibri" panose="020F0502020204030204" pitchFamily="34" charset="0"/>
                <a:cs typeface="Calibri" panose="020F0502020204030204" pitchFamily="34" charset="0"/>
              </a:rPr>
              <a:t>التوجيه والتأثير </a:t>
            </a:r>
            <a:r>
              <a:rPr lang="ar-EG" sz="2400" kern="0" dirty="0">
                <a:solidFill>
                  <a:srgbClr val="002060"/>
                </a:solidFill>
                <a:latin typeface="Calibri" panose="020F0502020204030204" pitchFamily="34" charset="0"/>
                <a:cs typeface="Calibri" panose="020F0502020204030204" pitchFamily="34" charset="0"/>
              </a:rPr>
              <a:t>من خلال التحكم في الرسائل الإعلامية.</a:t>
            </a:r>
          </a:p>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تأثرت النظرية أيضًا </a:t>
            </a:r>
            <a:r>
              <a:rPr lang="ar-EG" sz="2400" kern="0" dirty="0">
                <a:solidFill>
                  <a:srgbClr val="FF0000"/>
                </a:solidFill>
                <a:latin typeface="Calibri" panose="020F0502020204030204" pitchFamily="34" charset="0"/>
                <a:cs typeface="Calibri" panose="020F0502020204030204" pitchFamily="34" charset="0"/>
              </a:rPr>
              <a:t>بتجربة البروباغندا السياسية </a:t>
            </a:r>
            <a:r>
              <a:rPr lang="ar-EG" sz="2400" kern="0" dirty="0">
                <a:solidFill>
                  <a:srgbClr val="002060"/>
                </a:solidFill>
                <a:latin typeface="Calibri" panose="020F0502020204030204" pitchFamily="34" charset="0"/>
                <a:cs typeface="Calibri" panose="020F0502020204030204" pitchFamily="34" charset="0"/>
              </a:rPr>
              <a:t>أثناء </a:t>
            </a:r>
            <a:r>
              <a:rPr lang="ar-EG" sz="2400" kern="0" dirty="0">
                <a:solidFill>
                  <a:srgbClr val="FF0000"/>
                </a:solidFill>
                <a:latin typeface="Calibri" panose="020F0502020204030204" pitchFamily="34" charset="0"/>
                <a:cs typeface="Calibri" panose="020F0502020204030204" pitchFamily="34" charset="0"/>
              </a:rPr>
              <a:t>الحرب العالمية الأولى</a:t>
            </a:r>
            <a:r>
              <a:rPr lang="ar-EG" sz="2400" kern="0" dirty="0">
                <a:solidFill>
                  <a:srgbClr val="002060"/>
                </a:solidFill>
                <a:latin typeface="Calibri" panose="020F0502020204030204" pitchFamily="34" charset="0"/>
                <a:cs typeface="Calibri" panose="020F0502020204030204" pitchFamily="34" charset="0"/>
              </a:rPr>
              <a:t>، وخصوصًا بالدعاية الألمانية، والدعاية البريطانية والأمريكية، حيث بُني الاعتقاد أن الجمهور سهل التشكيل وقابل للتأثير المباشر والسريع.</a:t>
            </a:r>
          </a:p>
        </p:txBody>
      </p:sp>
      <p:pic>
        <p:nvPicPr>
          <p:cNvPr id="7" name="Graphic 21">
            <a:extLst>
              <a:ext uri="{FF2B5EF4-FFF2-40B4-BE49-F238E27FC236}">
                <a16:creationId xmlns:a16="http://schemas.microsoft.com/office/drawing/2014/main" id="{8ED7E191-9DDE-D979-BC17-B763E21F0E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46A263FB-F4C5-851B-AEC1-D336B11E9A24}"/>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B7DCDA7F-C8BE-482F-608B-3A9C0B6B081A}"/>
              </a:ext>
            </a:extLst>
          </p:cNvPr>
          <p:cNvSpPr/>
          <p:nvPr/>
        </p:nvSpPr>
        <p:spPr>
          <a:xfrm>
            <a:off x="2643963" y="596440"/>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ar-EG" sz="2000" b="1" dirty="0">
                <a:solidFill>
                  <a:schemeClr val="bg1"/>
                </a:solidFill>
                <a:latin typeface="Times New Roman" panose="02020603050405020304" pitchFamily="18" charset="0"/>
                <a:cs typeface="Times New Roman" panose="02020603050405020304" pitchFamily="18" charset="0"/>
              </a:rPr>
              <a:t>2</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720CDC40-66B9-D0BF-F974-5638DB2D0629}"/>
              </a:ext>
            </a:extLst>
          </p:cNvPr>
          <p:cNvSpPr txBox="1"/>
          <p:nvPr/>
        </p:nvSpPr>
        <p:spPr>
          <a:xfrm>
            <a:off x="7953153" y="1175438"/>
            <a:ext cx="4557823" cy="461665"/>
          </a:xfrm>
          <a:prstGeom prst="rect">
            <a:avLst/>
          </a:prstGeom>
          <a:noFill/>
        </p:spPr>
        <p:txBody>
          <a:bodyPr wrap="square" rtlCol="0">
            <a:spAutoFit/>
          </a:bodyPr>
          <a:lstStyle/>
          <a:p>
            <a:pPr marL="342900" indent="-342900" algn="ctr" rtl="1">
              <a:buFont typeface="Wingdings" panose="05000000000000000000" pitchFamily="2" charset="2"/>
              <a:buChar char="Ø"/>
            </a:pPr>
            <a:r>
              <a:rPr lang="ar-EG" sz="2400" b="1" kern="0" dirty="0">
                <a:solidFill>
                  <a:srgbClr val="002060"/>
                </a:solidFill>
                <a:latin typeface="Calibri" panose="020F0502020204030204" pitchFamily="34" charset="0"/>
                <a:cs typeface="Calibri" panose="020F0502020204030204" pitchFamily="34" charset="0"/>
              </a:rPr>
              <a:t>المطوّرون والنشأة التاريخية</a:t>
            </a:r>
            <a:endParaRPr lang="en-US" sz="2400" b="1" kern="0" dirty="0">
              <a:solidFill>
                <a:srgbClr val="002060"/>
              </a:solidFill>
              <a:latin typeface="Calibri" panose="020F0502020204030204" pitchFamily="34" charset="0"/>
              <a:cs typeface="Calibri" panose="020F0502020204030204" pitchFamily="34" charset="0"/>
            </a:endParaRPr>
          </a:p>
        </p:txBody>
      </p:sp>
      <p:pic>
        <p:nvPicPr>
          <p:cNvPr id="12" name="Picture 11">
            <a:extLst>
              <a:ext uri="{FF2B5EF4-FFF2-40B4-BE49-F238E27FC236}">
                <a16:creationId xmlns:a16="http://schemas.microsoft.com/office/drawing/2014/main" id="{24F02986-CD26-4184-624C-8E4EA586A1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0242" y="1280668"/>
            <a:ext cx="3615070" cy="49673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70839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CD79B3-52FF-AAF4-45B4-6892E01C72B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853DC37-CE1F-3275-7186-173BC48A8BB0}"/>
              </a:ext>
            </a:extLst>
          </p:cNvPr>
          <p:cNvSpPr txBox="1"/>
          <p:nvPr/>
        </p:nvSpPr>
        <p:spPr>
          <a:xfrm>
            <a:off x="-30978" y="162717"/>
            <a:ext cx="3902032" cy="461665"/>
          </a:xfrm>
          <a:prstGeom prst="rect">
            <a:avLst/>
          </a:prstGeom>
          <a:noFill/>
        </p:spPr>
        <p:txBody>
          <a:bodyPr wrap="square" rtlCol="0">
            <a:spAutoFit/>
          </a:bodyPr>
          <a:lstStyle/>
          <a:p>
            <a:pPr algn="ctr"/>
            <a:r>
              <a:rPr lang="ar-EG" sz="2400" b="1" kern="0" dirty="0">
                <a:solidFill>
                  <a:srgbClr val="002060"/>
                </a:solidFill>
                <a:latin typeface="Calibri" panose="020F0502020204030204" pitchFamily="34" charset="0"/>
                <a:cs typeface="Calibri" panose="020F0502020204030204" pitchFamily="34" charset="0"/>
              </a:rPr>
              <a:t>✍️ أسباب نشأة النظرية</a:t>
            </a:r>
            <a:endParaRPr lang="en-US" sz="2400" b="1" kern="0" dirty="0">
              <a:solidFill>
                <a:srgbClr val="002060"/>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BE669370-A392-26DE-870E-2C13DB90955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0953711-F5DF-09E9-190A-8E62C2C7B141}"/>
              </a:ext>
            </a:extLst>
          </p:cNvPr>
          <p:cNvSpPr txBox="1"/>
          <p:nvPr/>
        </p:nvSpPr>
        <p:spPr>
          <a:xfrm>
            <a:off x="5071730" y="906060"/>
            <a:ext cx="6979418" cy="5673348"/>
          </a:xfrm>
          <a:prstGeom prst="rect">
            <a:avLst/>
          </a:prstGeom>
          <a:noFill/>
        </p:spPr>
        <p:txBody>
          <a:bodyPr wrap="square" rtlCol="0">
            <a:spAutoFit/>
          </a:bodyPr>
          <a:lstStyle/>
          <a:p>
            <a:pPr marL="0" marR="0" algn="r" rtl="1">
              <a:lnSpc>
                <a:spcPct val="150000"/>
              </a:lnSpc>
              <a:spcAft>
                <a:spcPts val="800"/>
              </a:spcAft>
              <a:buNone/>
            </a:pPr>
            <a:r>
              <a:rPr lang="ar-EG" sz="2400" b="1" u="sng" kern="0" dirty="0">
                <a:solidFill>
                  <a:srgbClr val="002060"/>
                </a:solidFill>
                <a:latin typeface="Calibri" panose="020F0502020204030204" pitchFamily="34" charset="0"/>
                <a:cs typeface="Calibri" panose="020F0502020204030204" pitchFamily="34" charset="0"/>
              </a:rPr>
              <a:t>نشأت هذه النظرية استجابة لعدد من المعطيات الواقعية والنظرية في وقتها، منها:</a:t>
            </a:r>
          </a:p>
          <a:p>
            <a:pPr marL="0" marR="0" algn="just" rtl="1">
              <a:spcAft>
                <a:spcPts val="800"/>
              </a:spcAft>
              <a:buNone/>
            </a:pPr>
            <a:r>
              <a:rPr lang="ar-EG" sz="2400" kern="0" dirty="0">
                <a:solidFill>
                  <a:srgbClr val="002060"/>
                </a:solidFill>
                <a:latin typeface="Calibri" panose="020F0502020204030204" pitchFamily="34" charset="0"/>
                <a:cs typeface="+mj-cs"/>
              </a:rPr>
              <a:t>1</a:t>
            </a: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سيادة الأنظمة الشمولية</a:t>
            </a:r>
            <a:r>
              <a:rPr lang="ar-EG" sz="2400" kern="0" dirty="0">
                <a:solidFill>
                  <a:srgbClr val="002060"/>
                </a:solidFill>
                <a:latin typeface="Calibri" panose="020F0502020204030204" pitchFamily="34" charset="0"/>
                <a:cs typeface="Calibri" panose="020F0502020204030204" pitchFamily="34" charset="0"/>
              </a:rPr>
              <a:t>: التي اعتمدت </a:t>
            </a:r>
            <a:r>
              <a:rPr lang="ar-EG" sz="2400" kern="0" dirty="0">
                <a:solidFill>
                  <a:srgbClr val="FF0000"/>
                </a:solidFill>
                <a:latin typeface="Calibri" panose="020F0502020204030204" pitchFamily="34" charset="0"/>
                <a:cs typeface="Calibri" panose="020F0502020204030204" pitchFamily="34" charset="0"/>
              </a:rPr>
              <a:t>الإعلام كأداة للسيطرة </a:t>
            </a:r>
            <a:r>
              <a:rPr lang="ar-EG" sz="2400" kern="0" dirty="0">
                <a:solidFill>
                  <a:srgbClr val="002060"/>
                </a:solidFill>
                <a:latin typeface="Calibri" panose="020F0502020204030204" pitchFamily="34" charset="0"/>
                <a:cs typeface="Calibri" panose="020F0502020204030204" pitchFamily="34" charset="0"/>
              </a:rPr>
              <a:t>على العقول وتوجيه الرأي العام.</a:t>
            </a:r>
          </a:p>
          <a:p>
            <a:pPr marL="0" marR="0" algn="just" rtl="1">
              <a:spcAft>
                <a:spcPts val="800"/>
              </a:spcAft>
              <a:buNone/>
            </a:pPr>
            <a:r>
              <a:rPr lang="ar-EG" sz="2400" kern="0" dirty="0">
                <a:solidFill>
                  <a:srgbClr val="002060"/>
                </a:solidFill>
                <a:latin typeface="Calibri" panose="020F0502020204030204" pitchFamily="34" charset="0"/>
                <a:cs typeface="+mj-cs"/>
              </a:rPr>
              <a:t>2</a:t>
            </a: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ضعف الوعي الجماهيري</a:t>
            </a:r>
            <a:r>
              <a:rPr lang="ar-EG" sz="2400" kern="0" dirty="0">
                <a:solidFill>
                  <a:srgbClr val="002060"/>
                </a:solidFill>
                <a:latin typeface="Calibri" panose="020F0502020204030204" pitchFamily="34" charset="0"/>
                <a:cs typeface="Calibri" panose="020F0502020204030204" pitchFamily="34" charset="0"/>
              </a:rPr>
              <a:t>: في بدايات القرن العشرين، حيث كانت معدلات التعليم منخفضة،</a:t>
            </a:r>
            <a:r>
              <a:rPr lang="ar-EG" sz="12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والجمهور يُنظر إليه باعتباره سلبيًا ومتجانسًا.</a:t>
            </a:r>
          </a:p>
          <a:p>
            <a:pPr marL="0" marR="0" algn="just" rtl="1">
              <a:spcAft>
                <a:spcPts val="800"/>
              </a:spcAft>
              <a:buNone/>
            </a:pPr>
            <a:r>
              <a:rPr lang="ar-EG" sz="2400" kern="0" dirty="0">
                <a:solidFill>
                  <a:srgbClr val="002060"/>
                </a:solidFill>
                <a:latin typeface="Calibri" panose="020F0502020204030204" pitchFamily="34" charset="0"/>
                <a:cs typeface="+mj-cs"/>
              </a:rPr>
              <a:t>3</a:t>
            </a: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قوة التأثير المفترضة للإذاعة والصحف</a:t>
            </a:r>
            <a:r>
              <a:rPr lang="ar-EG" sz="2400" kern="0" dirty="0">
                <a:solidFill>
                  <a:srgbClr val="002060"/>
                </a:solidFill>
                <a:latin typeface="Calibri" panose="020F0502020204030204" pitchFamily="34" charset="0"/>
                <a:cs typeface="Calibri" panose="020F0502020204030204" pitchFamily="34" charset="0"/>
              </a:rPr>
              <a:t>: حيث بدا أن هذه </a:t>
            </a:r>
            <a:r>
              <a:rPr lang="ar-EG" sz="2400" kern="0" dirty="0">
                <a:solidFill>
                  <a:srgbClr val="FF0000"/>
                </a:solidFill>
                <a:latin typeface="Calibri" panose="020F0502020204030204" pitchFamily="34" charset="0"/>
                <a:cs typeface="Calibri" panose="020F0502020204030204" pitchFamily="34" charset="0"/>
              </a:rPr>
              <a:t>الوسائل قادرة على الوصول إلى قطاعات واسعة من المجتمع </a:t>
            </a:r>
            <a:r>
              <a:rPr lang="ar-EG" sz="2400" kern="0" dirty="0">
                <a:solidFill>
                  <a:srgbClr val="002060"/>
                </a:solidFill>
                <a:latin typeface="Calibri" panose="020F0502020204030204" pitchFamily="34" charset="0"/>
                <a:cs typeface="Calibri" panose="020F0502020204030204" pitchFamily="34" charset="0"/>
              </a:rPr>
              <a:t>برسالة موحدة.</a:t>
            </a:r>
          </a:p>
          <a:p>
            <a:pPr marL="0" marR="0" algn="just" rtl="1">
              <a:spcAft>
                <a:spcPts val="800"/>
              </a:spcAft>
              <a:buNone/>
            </a:pPr>
            <a:r>
              <a:rPr lang="ar-EG" sz="2400" kern="0" dirty="0">
                <a:solidFill>
                  <a:srgbClr val="002060"/>
                </a:solidFill>
                <a:latin typeface="Calibri" panose="020F0502020204030204" pitchFamily="34" charset="0"/>
                <a:cs typeface="+mj-cs"/>
              </a:rPr>
              <a:t>4</a:t>
            </a: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تجربة إذاعة أورسن ويلز عام </a:t>
            </a:r>
            <a:r>
              <a:rPr lang="ar-EG" sz="2400" kern="0" dirty="0">
                <a:solidFill>
                  <a:srgbClr val="002060"/>
                </a:solidFill>
                <a:latin typeface="Calibri" panose="020F0502020204030204" pitchFamily="34" charset="0"/>
                <a:cs typeface="+mj-cs"/>
              </a:rPr>
              <a:t>1938</a:t>
            </a:r>
            <a:r>
              <a:rPr lang="ar-EG" sz="2400" kern="0" dirty="0">
                <a:solidFill>
                  <a:srgbClr val="002060"/>
                </a:solidFill>
                <a:latin typeface="Calibri" panose="020F0502020204030204" pitchFamily="34" charset="0"/>
                <a:cs typeface="Calibri" panose="020F0502020204030204" pitchFamily="34" charset="0"/>
              </a:rPr>
              <a:t>: حينما بثت إذاعة </a:t>
            </a:r>
            <a:r>
              <a:rPr lang="en-US" sz="2400" kern="0" dirty="0">
                <a:solidFill>
                  <a:srgbClr val="002060"/>
                </a:solidFill>
                <a:latin typeface="Times New Roman" panose="02020603050405020304" pitchFamily="18" charset="0"/>
                <a:cs typeface="Times New Roman" panose="02020603050405020304" pitchFamily="18" charset="0"/>
              </a:rPr>
              <a:t>CBS </a:t>
            </a:r>
            <a:r>
              <a:rPr lang="ar-EG" sz="2400" kern="0" dirty="0">
                <a:solidFill>
                  <a:srgbClr val="FF0000"/>
                </a:solidFill>
                <a:latin typeface="Calibri" panose="020F0502020204030204" pitchFamily="34" charset="0"/>
                <a:cs typeface="Calibri" panose="020F0502020204030204" pitchFamily="34" charset="0"/>
              </a:rPr>
              <a:t>مسرحية "حرب العوالم</a:t>
            </a:r>
            <a:r>
              <a:rPr lang="ar-EG" sz="2400" kern="0" dirty="0">
                <a:solidFill>
                  <a:srgbClr val="002060"/>
                </a:solidFill>
                <a:latin typeface="Calibri" panose="020F0502020204030204" pitchFamily="34" charset="0"/>
                <a:cs typeface="Calibri" panose="020F0502020204030204" pitchFamily="34" charset="0"/>
              </a:rPr>
              <a:t>"، وأحدثت هلعًا جماهيريًا ظنًا بوجود غزو فضائي، مما اعتُبر دليلًا عمليًا على </a:t>
            </a:r>
            <a:r>
              <a:rPr lang="ar-EG" sz="2400" kern="0" dirty="0">
                <a:solidFill>
                  <a:srgbClr val="FF0000"/>
                </a:solidFill>
                <a:latin typeface="Calibri" panose="020F0502020204030204" pitchFamily="34" charset="0"/>
                <a:cs typeface="Calibri" panose="020F0502020204030204" pitchFamily="34" charset="0"/>
              </a:rPr>
              <a:t>التأثير القوي والمباشر للإعلام</a:t>
            </a:r>
            <a:r>
              <a:rPr lang="ar-EG" sz="2400" kern="0" dirty="0">
                <a:solidFill>
                  <a:srgbClr val="002060"/>
                </a:solidFill>
                <a:latin typeface="Calibri" panose="020F0502020204030204" pitchFamily="34" charset="0"/>
                <a:cs typeface="Calibri" panose="020F0502020204030204" pitchFamily="34" charset="0"/>
              </a:rPr>
              <a:t>.</a:t>
            </a:r>
          </a:p>
        </p:txBody>
      </p:sp>
      <p:pic>
        <p:nvPicPr>
          <p:cNvPr id="7" name="Graphic 21">
            <a:extLst>
              <a:ext uri="{FF2B5EF4-FFF2-40B4-BE49-F238E27FC236}">
                <a16:creationId xmlns:a16="http://schemas.microsoft.com/office/drawing/2014/main" id="{FE6E99F4-D40F-E0D9-E37C-9A0E13A2BA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88210"/>
            <a:ext cx="2530548" cy="1181593"/>
          </a:xfrm>
          <a:prstGeom prst="rect">
            <a:avLst/>
          </a:prstGeom>
        </p:spPr>
      </p:pic>
      <p:sp>
        <p:nvSpPr>
          <p:cNvPr id="11" name="Rectangle 10">
            <a:extLst>
              <a:ext uri="{FF2B5EF4-FFF2-40B4-BE49-F238E27FC236}">
                <a16:creationId xmlns:a16="http://schemas.microsoft.com/office/drawing/2014/main" id="{7A363139-A0F9-485B-66DD-88C4B9E4A1DC}"/>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6F601F32-7B96-CE2D-BF1C-61DACDC78FD0}"/>
              </a:ext>
            </a:extLst>
          </p:cNvPr>
          <p:cNvSpPr/>
          <p:nvPr/>
        </p:nvSpPr>
        <p:spPr>
          <a:xfrm>
            <a:off x="8263053" y="359798"/>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r>
              <a:rPr lang="ar-EG" sz="2000" b="1" dirty="0">
                <a:solidFill>
                  <a:schemeClr val="bg1"/>
                </a:solidFill>
                <a:latin typeface="Times New Roman" panose="02020603050405020304" pitchFamily="18" charset="0"/>
                <a:cs typeface="Times New Roman" panose="02020603050405020304" pitchFamily="18" charset="0"/>
              </a:rPr>
              <a:t>2 </a:t>
            </a:r>
            <a:endParaRPr lang="en-US" sz="20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a:extLst>
              <a:ext uri="{FF2B5EF4-FFF2-40B4-BE49-F238E27FC236}">
                <a16:creationId xmlns:a16="http://schemas.microsoft.com/office/drawing/2014/main" id="{8CBDA513-FB08-F985-38B5-05D18A8190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0875" y="975974"/>
            <a:ext cx="4346944" cy="57813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37336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4E758C-ED80-E368-E402-6D81C7C0BDA3}"/>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03BE3E8B-D33B-5ACA-5AA4-36180F26DA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100675"/>
            <a:ext cx="2530548" cy="1181593"/>
          </a:xfrm>
          <a:prstGeom prst="rect">
            <a:avLst/>
          </a:prstGeom>
        </p:spPr>
      </p:pic>
      <p:sp>
        <p:nvSpPr>
          <p:cNvPr id="11" name="Rectangle 10">
            <a:extLst>
              <a:ext uri="{FF2B5EF4-FFF2-40B4-BE49-F238E27FC236}">
                <a16:creationId xmlns:a16="http://schemas.microsoft.com/office/drawing/2014/main" id="{907B184E-5578-7CE9-3B55-329CE582E28C}"/>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057C9621-EEDB-A969-C239-D2D0A72785F6}"/>
              </a:ext>
            </a:extLst>
          </p:cNvPr>
          <p:cNvSpPr/>
          <p:nvPr/>
        </p:nvSpPr>
        <p:spPr>
          <a:xfrm>
            <a:off x="2643963" y="530209"/>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ar-EG" sz="2000" b="1" dirty="0">
                <a:solidFill>
                  <a:schemeClr val="bg1"/>
                </a:solidFill>
                <a:latin typeface="Times New Roman" panose="02020603050405020304" pitchFamily="18" charset="0"/>
                <a:cs typeface="Times New Roman" panose="02020603050405020304" pitchFamily="18" charset="0"/>
              </a:rPr>
              <a:t>2</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09D19271-B36A-BCB2-DA92-7E9716F8D74B}"/>
              </a:ext>
            </a:extLst>
          </p:cNvPr>
          <p:cNvSpPr txBox="1"/>
          <p:nvPr/>
        </p:nvSpPr>
        <p:spPr>
          <a:xfrm>
            <a:off x="4877374" y="333127"/>
            <a:ext cx="7314626" cy="461665"/>
          </a:xfrm>
          <a:prstGeom prst="rect">
            <a:avLst/>
          </a:prstGeom>
          <a:noFill/>
        </p:spPr>
        <p:txBody>
          <a:bodyPr wrap="square" rtlCol="0">
            <a:spAutoFit/>
          </a:bodyPr>
          <a:lstStyle/>
          <a:p>
            <a:pPr algn="ctr" rtl="1"/>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فروض</a:t>
            </a:r>
            <a:r>
              <a:rPr lang="ar-EG"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نظرية </a:t>
            </a:r>
            <a:r>
              <a:rPr lang="ar-EG" sz="2400" b="1" kern="0" dirty="0">
                <a:solidFill>
                  <a:srgbClr val="002060"/>
                </a:solidFill>
                <a:latin typeface="Calibri" panose="020F0502020204030204" pitchFamily="34" charset="0"/>
                <a:cs typeface="Calibri" panose="020F0502020204030204" pitchFamily="34" charset="0"/>
              </a:rPr>
              <a:t>القذيفة السحرية .... </a:t>
            </a:r>
            <a:r>
              <a:rPr lang="en-US" sz="2400" b="1" kern="0" dirty="0">
                <a:solidFill>
                  <a:srgbClr val="002060"/>
                </a:solidFill>
                <a:latin typeface="Times New Roman" panose="02020603050405020304" pitchFamily="18" charset="0"/>
                <a:cs typeface="Times New Roman" panose="02020603050405020304" pitchFamily="18" charset="0"/>
              </a:rPr>
              <a:t>Magic Bullet Theory</a:t>
            </a:r>
          </a:p>
        </p:txBody>
      </p:sp>
      <p:sp>
        <p:nvSpPr>
          <p:cNvPr id="8" name="TextBox 7">
            <a:extLst>
              <a:ext uri="{FF2B5EF4-FFF2-40B4-BE49-F238E27FC236}">
                <a16:creationId xmlns:a16="http://schemas.microsoft.com/office/drawing/2014/main" id="{EE4798E8-02B8-E0B9-260D-A2E6F6F753DA}"/>
              </a:ext>
            </a:extLst>
          </p:cNvPr>
          <p:cNvSpPr txBox="1"/>
          <p:nvPr/>
        </p:nvSpPr>
        <p:spPr>
          <a:xfrm>
            <a:off x="724328" y="1593253"/>
            <a:ext cx="11212553" cy="1200329"/>
          </a:xfrm>
          <a:prstGeom prst="rect">
            <a:avLst/>
          </a:prstGeom>
          <a:noFill/>
        </p:spPr>
        <p:txBody>
          <a:bodyPr wrap="square" rtlCol="0">
            <a:spAutoFit/>
          </a:bodyPr>
          <a:lstStyle/>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تقوم </a:t>
            </a:r>
            <a:r>
              <a:rPr lang="ar-EG" sz="2400" kern="0" dirty="0">
                <a:solidFill>
                  <a:srgbClr val="FF0000"/>
                </a:solidFill>
                <a:latin typeface="Calibri" panose="020F0502020204030204" pitchFamily="34" charset="0"/>
                <a:cs typeface="Calibri" panose="020F0502020204030204" pitchFamily="34" charset="0"/>
              </a:rPr>
              <a:t>نظرية الحقنة تحت الجلد </a:t>
            </a:r>
            <a:r>
              <a:rPr lang="ar-EG" sz="2400" kern="0" dirty="0">
                <a:solidFill>
                  <a:srgbClr val="002060"/>
                </a:solidFill>
                <a:latin typeface="Calibri" panose="020F0502020204030204" pitchFamily="34" charset="0"/>
                <a:cs typeface="Calibri" panose="020F0502020204030204" pitchFamily="34" charset="0"/>
              </a:rPr>
              <a:t>على مجموعة من </a:t>
            </a:r>
            <a:r>
              <a:rPr lang="ar-EG" sz="2400" kern="0" dirty="0">
                <a:solidFill>
                  <a:srgbClr val="FF0000"/>
                </a:solidFill>
                <a:latin typeface="Calibri" panose="020F0502020204030204" pitchFamily="34" charset="0"/>
                <a:cs typeface="Calibri" panose="020F0502020204030204" pitchFamily="34" charset="0"/>
              </a:rPr>
              <a:t>الفروض الأساسية </a:t>
            </a:r>
            <a:r>
              <a:rPr lang="ar-EG" sz="2400" kern="0" dirty="0">
                <a:solidFill>
                  <a:srgbClr val="002060"/>
                </a:solidFill>
                <a:latin typeface="Calibri" panose="020F0502020204030204" pitchFamily="34" charset="0"/>
                <a:cs typeface="Calibri" panose="020F0502020204030204" pitchFamily="34" charset="0"/>
              </a:rPr>
              <a:t>التي تعكس رؤيتها لطبيعة الإعلام، وطبيعة الجمهور، وآلية التأثير. هذه الفروض – رغم بساطتها – شكّلت حجر الأساس في بدايات علم الاتصال الجماهيري، ويمكن تفصيلها كما يلي:</a:t>
            </a:r>
          </a:p>
        </p:txBody>
      </p:sp>
      <p:sp>
        <p:nvSpPr>
          <p:cNvPr id="9" name="TextBox 8">
            <a:extLst>
              <a:ext uri="{FF2B5EF4-FFF2-40B4-BE49-F238E27FC236}">
                <a16:creationId xmlns:a16="http://schemas.microsoft.com/office/drawing/2014/main" id="{F5AEC276-3A42-53E2-5597-FC3290619762}"/>
              </a:ext>
            </a:extLst>
          </p:cNvPr>
          <p:cNvSpPr txBox="1"/>
          <p:nvPr/>
        </p:nvSpPr>
        <p:spPr>
          <a:xfrm>
            <a:off x="9548037" y="987732"/>
            <a:ext cx="2327215" cy="589072"/>
          </a:xfrm>
          <a:prstGeom prst="rect">
            <a:avLst/>
          </a:prstGeom>
          <a:noFill/>
        </p:spPr>
        <p:txBody>
          <a:bodyPr wrap="square" rtlCol="0">
            <a:spAutoFit/>
          </a:bodyPr>
          <a:lstStyle/>
          <a:p>
            <a:pPr marL="342900" marR="0" indent="-342900" algn="r" rtl="1">
              <a:lnSpc>
                <a:spcPct val="150000"/>
              </a:lnSpc>
              <a:spcAft>
                <a:spcPts val="800"/>
              </a:spcAft>
              <a:buFont typeface="Wingdings" panose="05000000000000000000" pitchFamily="2" charset="2"/>
              <a:buChar char="Ø"/>
            </a:pPr>
            <a:r>
              <a:rPr lang="ar-EG" sz="2400" b="1" kern="0" dirty="0">
                <a:solidFill>
                  <a:srgbClr val="002060"/>
                </a:solidFill>
                <a:latin typeface="Calibri" panose="020F0502020204030204" pitchFamily="34" charset="0"/>
                <a:cs typeface="Calibri" panose="020F0502020204030204" pitchFamily="34" charset="0"/>
              </a:rPr>
              <a:t>فروض النظرية:</a:t>
            </a:r>
          </a:p>
        </p:txBody>
      </p:sp>
      <p:sp>
        <p:nvSpPr>
          <p:cNvPr id="10" name="TextBox 9">
            <a:extLst>
              <a:ext uri="{FF2B5EF4-FFF2-40B4-BE49-F238E27FC236}">
                <a16:creationId xmlns:a16="http://schemas.microsoft.com/office/drawing/2014/main" id="{AA3CC240-B6AD-C0A5-CB5E-4BDB4EF3C68E}"/>
              </a:ext>
            </a:extLst>
          </p:cNvPr>
          <p:cNvSpPr txBox="1"/>
          <p:nvPr/>
        </p:nvSpPr>
        <p:spPr>
          <a:xfrm>
            <a:off x="5039833" y="2810031"/>
            <a:ext cx="7006855" cy="3252172"/>
          </a:xfrm>
          <a:prstGeom prst="rect">
            <a:avLst/>
          </a:prstGeom>
          <a:noFill/>
        </p:spPr>
        <p:txBody>
          <a:bodyPr wrap="square" rtlCol="0">
            <a:spAutoFit/>
          </a:bodyPr>
          <a:lstStyle/>
          <a:p>
            <a:pPr marL="0" marR="0" algn="just" rtl="1">
              <a:spcAft>
                <a:spcPts val="800"/>
              </a:spcAft>
              <a:buNone/>
            </a:pPr>
            <a:r>
              <a:rPr lang="ar-EG" sz="2400" kern="0" dirty="0">
                <a:solidFill>
                  <a:srgbClr val="002060"/>
                </a:solidFill>
                <a:latin typeface="Calibri" panose="020F0502020204030204" pitchFamily="34" charset="0"/>
                <a:cs typeface="+mj-cs"/>
              </a:rPr>
              <a:t>1</a:t>
            </a: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الرسالة الإعلامية موحدة، ومؤثرة بقوة:</a:t>
            </a:r>
          </a:p>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    تفترض النظرية </a:t>
            </a:r>
            <a:r>
              <a:rPr lang="ar-EG" sz="2400" kern="0" dirty="0">
                <a:solidFill>
                  <a:srgbClr val="FF0000"/>
                </a:solidFill>
                <a:latin typeface="Calibri" panose="020F0502020204030204" pitchFamily="34" charset="0"/>
                <a:cs typeface="Calibri" panose="020F0502020204030204" pitchFamily="34" charset="0"/>
              </a:rPr>
              <a:t>أن الرسالة الإعلامية تتمتع بقدرة تأثير عالية</a:t>
            </a:r>
            <a:r>
              <a:rPr lang="ar-EG" sz="2400" kern="0" dirty="0">
                <a:solidFill>
                  <a:srgbClr val="002060"/>
                </a:solidFill>
                <a:latin typeface="Calibri" panose="020F0502020204030204" pitchFamily="34" charset="0"/>
                <a:cs typeface="Calibri" panose="020F0502020204030204" pitchFamily="34" charset="0"/>
              </a:rPr>
              <a:t>، وأنها تحتوي على شحنة معنوية أو رمزية قوية، </a:t>
            </a:r>
            <a:r>
              <a:rPr lang="ar-EG" sz="2400" kern="0" dirty="0">
                <a:solidFill>
                  <a:srgbClr val="FF0000"/>
                </a:solidFill>
                <a:latin typeface="Calibri" panose="020F0502020204030204" pitchFamily="34" charset="0"/>
                <a:cs typeface="Calibri" panose="020F0502020204030204" pitchFamily="34" charset="0"/>
              </a:rPr>
              <a:t>قادرة على اختراق الوعي الفردي مباشرة،</a:t>
            </a:r>
            <a:r>
              <a:rPr lang="ar-EG" sz="2400" kern="0" dirty="0">
                <a:solidFill>
                  <a:srgbClr val="002060"/>
                </a:solidFill>
                <a:latin typeface="Calibri" panose="020F0502020204030204" pitchFamily="34" charset="0"/>
                <a:cs typeface="Calibri" panose="020F0502020204030204" pitchFamily="34" charset="0"/>
              </a:rPr>
              <a:t> مثل "حقنة" تُحقن تحت الجلد وتنتقل مباشرة إلى مجرى الدم النفسي للمستقبِل.</a:t>
            </a:r>
          </a:p>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 مثال توضيحي: إذاعة </a:t>
            </a:r>
            <a:r>
              <a:rPr lang="ar-EG" sz="2400" kern="0" dirty="0">
                <a:solidFill>
                  <a:srgbClr val="FF0000"/>
                </a:solidFill>
                <a:latin typeface="Calibri" panose="020F0502020204030204" pitchFamily="34" charset="0"/>
                <a:cs typeface="Calibri" panose="020F0502020204030204" pitchFamily="34" charset="0"/>
              </a:rPr>
              <a:t>خبر كاذب </a:t>
            </a:r>
            <a:r>
              <a:rPr lang="ar-EG" sz="2400" kern="0" dirty="0">
                <a:solidFill>
                  <a:srgbClr val="002060"/>
                </a:solidFill>
                <a:latin typeface="Calibri" panose="020F0502020204030204" pitchFamily="34" charset="0"/>
                <a:cs typeface="Calibri" panose="020F0502020204030204" pitchFamily="34" charset="0"/>
              </a:rPr>
              <a:t>أو مثير (مثل غزو فضائي أو إعلان حرب) يمكن أن يؤدي فورًا إلى حالة من الهلع الجماعي، دون تمحيص أو تفكير نقدي.</a:t>
            </a:r>
          </a:p>
        </p:txBody>
      </p:sp>
      <p:pic>
        <p:nvPicPr>
          <p:cNvPr id="15" name="Picture 14">
            <a:extLst>
              <a:ext uri="{FF2B5EF4-FFF2-40B4-BE49-F238E27FC236}">
                <a16:creationId xmlns:a16="http://schemas.microsoft.com/office/drawing/2014/main" id="{8556030B-39F5-0407-73CD-1D4FD0ADE9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4131" y="2621266"/>
            <a:ext cx="4579663" cy="40882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152580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5D8DDD-E2B9-CAC3-29F1-2E9CDBEB9838}"/>
            </a:ext>
          </a:extLst>
        </p:cNvPr>
        <p:cNvGrpSpPr/>
        <p:nvPr/>
      </p:nvGrpSpPr>
      <p:grpSpPr>
        <a:xfrm>
          <a:off x="0" y="0"/>
          <a:ext cx="0" cy="0"/>
          <a:chOff x="0" y="0"/>
          <a:chExt cx="0" cy="0"/>
        </a:xfrm>
      </p:grpSpPr>
      <p:sp>
        <p:nvSpPr>
          <p:cNvPr id="48" name="TextBox 47">
            <a:extLst>
              <a:ext uri="{FF2B5EF4-FFF2-40B4-BE49-F238E27FC236}">
                <a16:creationId xmlns:a16="http://schemas.microsoft.com/office/drawing/2014/main" id="{67CF2018-AC1F-840E-6045-BEF93C6A97FA}"/>
              </a:ext>
            </a:extLst>
          </p:cNvPr>
          <p:cNvSpPr txBox="1"/>
          <p:nvPr/>
        </p:nvSpPr>
        <p:spPr>
          <a:xfrm>
            <a:off x="4508204" y="1391549"/>
            <a:ext cx="7389629" cy="4774833"/>
          </a:xfrm>
          <a:prstGeom prst="rect">
            <a:avLst/>
          </a:prstGeom>
          <a:noFill/>
        </p:spPr>
        <p:txBody>
          <a:bodyPr wrap="square" rtlCol="0">
            <a:spAutoFit/>
          </a:bodyPr>
          <a:lstStyle/>
          <a:p>
            <a:pPr marL="0" marR="0" algn="r" rtl="1">
              <a:lnSpc>
                <a:spcPct val="150000"/>
              </a:lnSpc>
              <a:spcAft>
                <a:spcPts val="800"/>
              </a:spcAft>
              <a:buNone/>
            </a:pPr>
            <a:r>
              <a:rPr lang="ar-EG" sz="2400" b="1" kern="0" dirty="0">
                <a:solidFill>
                  <a:srgbClr val="002060"/>
                </a:solidFill>
                <a:latin typeface="Calibri" panose="020F0502020204030204" pitchFamily="34" charset="0"/>
                <a:cs typeface="+mj-cs"/>
              </a:rPr>
              <a:t>2</a:t>
            </a:r>
            <a:r>
              <a:rPr lang="ar-EG" sz="2400" b="1" kern="0" dirty="0">
                <a:solidFill>
                  <a:srgbClr val="002060"/>
                </a:solidFill>
                <a:latin typeface="Calibri" panose="020F0502020204030204" pitchFamily="34" charset="0"/>
                <a:cs typeface="Calibri" panose="020F0502020204030204" pitchFamily="34" charset="0"/>
              </a:rPr>
              <a:t>. الجمهور سلبي ومتجانس:</a:t>
            </a:r>
          </a:p>
          <a:p>
            <a:pPr marL="0" marR="0" algn="just" rtl="1">
              <a:lnSpc>
                <a:spcPct val="150000"/>
              </a:lnSpc>
              <a:spcAft>
                <a:spcPts val="800"/>
              </a:spcAft>
              <a:buNone/>
            </a:pPr>
            <a:r>
              <a:rPr lang="ar-EG" sz="2400" b="1" kern="0" dirty="0">
                <a:solidFill>
                  <a:srgbClr val="002060"/>
                </a:solidFill>
                <a:latin typeface="Calibri" panose="020F0502020204030204" pitchFamily="34" charset="0"/>
                <a:cs typeface="Calibri" panose="020F0502020204030204" pitchFamily="34" charset="0"/>
              </a:rPr>
              <a:t>      الجمهور في نظر هذه النظرية يُعامل </a:t>
            </a:r>
            <a:r>
              <a:rPr lang="ar-EG" sz="2400" b="1" kern="0" dirty="0">
                <a:solidFill>
                  <a:srgbClr val="FF0000"/>
                </a:solidFill>
                <a:latin typeface="Calibri" panose="020F0502020204030204" pitchFamily="34" charset="0"/>
                <a:cs typeface="Calibri" panose="020F0502020204030204" pitchFamily="34" charset="0"/>
              </a:rPr>
              <a:t>كوحدة واحدة متشابهة</a:t>
            </a:r>
            <a:r>
              <a:rPr lang="ar-EG" sz="2400" b="1" kern="0" dirty="0">
                <a:solidFill>
                  <a:srgbClr val="002060"/>
                </a:solidFill>
                <a:latin typeface="Calibri" panose="020F0502020204030204" pitchFamily="34" charset="0"/>
                <a:cs typeface="Calibri" panose="020F0502020204030204" pitchFamily="34" charset="0"/>
              </a:rPr>
              <a:t>، لا فرق فيها بين الأفراد في الخلفيات الاجتماعية أو الثقافية أو النفسية. </a:t>
            </a:r>
            <a:r>
              <a:rPr lang="ar-EG" sz="2400" b="1" kern="0" dirty="0">
                <a:solidFill>
                  <a:srgbClr val="FF0000"/>
                </a:solidFill>
                <a:latin typeface="Calibri" panose="020F0502020204030204" pitchFamily="34" charset="0"/>
                <a:cs typeface="Calibri" panose="020F0502020204030204" pitchFamily="34" charset="0"/>
              </a:rPr>
              <a:t>جميع المتلقين يُفترض أنهم يتأثرون بالرسالة بنفس الطريقة</a:t>
            </a:r>
            <a:r>
              <a:rPr lang="ar-EG" sz="2400" b="1" kern="0" dirty="0">
                <a:solidFill>
                  <a:srgbClr val="002060"/>
                </a:solidFill>
                <a:latin typeface="Calibri" panose="020F0502020204030204" pitchFamily="34" charset="0"/>
                <a:cs typeface="Calibri" panose="020F0502020204030204" pitchFamily="34" charset="0"/>
              </a:rPr>
              <a:t>، وبدرجة متساوية.</a:t>
            </a:r>
          </a:p>
          <a:p>
            <a:pPr marL="0" marR="0" algn="just" rtl="1">
              <a:lnSpc>
                <a:spcPct val="150000"/>
              </a:lnSpc>
              <a:spcAft>
                <a:spcPts val="800"/>
              </a:spcAft>
              <a:buNone/>
            </a:pP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FF0000"/>
                </a:solidFill>
                <a:latin typeface="Calibri" panose="020F0502020204030204" pitchFamily="34" charset="0"/>
                <a:cs typeface="Calibri" panose="020F0502020204030204" pitchFamily="34" charset="0"/>
              </a:rPr>
              <a:t>نقد ضمني</a:t>
            </a:r>
            <a:r>
              <a:rPr lang="ar-EG" sz="2400" b="1" kern="0" dirty="0">
                <a:solidFill>
                  <a:srgbClr val="002060"/>
                </a:solidFill>
                <a:latin typeface="Calibri" panose="020F0502020204030204" pitchFamily="34" charset="0"/>
                <a:cs typeface="Calibri" panose="020F0502020204030204" pitchFamily="34" charset="0"/>
              </a:rPr>
              <a:t>: هذا الفرض يهمل الفروق الفردية، مثل التعليم، الخبرة، القيم الشخصية، ودرجة الوعي النقدي.</a:t>
            </a:r>
          </a:p>
          <a:p>
            <a:pPr marL="0" marR="0" algn="r" rtl="1">
              <a:lnSpc>
                <a:spcPct val="150000"/>
              </a:lnSpc>
              <a:spcAft>
                <a:spcPts val="800"/>
              </a:spcAft>
              <a:buNone/>
            </a:pP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 </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12133CE0-4627-5A43-B1B6-79F3D8BD99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1647DD15-641B-9F66-BAA4-74525B231A25}"/>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D20713F7-C48F-3C68-9595-ED5807424EEE}"/>
              </a:ext>
            </a:extLst>
          </p:cNvPr>
          <p:cNvSpPr/>
          <p:nvPr/>
        </p:nvSpPr>
        <p:spPr>
          <a:xfrm>
            <a:off x="8289970" y="44989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2</a:t>
            </a:r>
          </a:p>
        </p:txBody>
      </p:sp>
      <p:sp>
        <p:nvSpPr>
          <p:cNvPr id="5" name="TextBox 4">
            <a:extLst>
              <a:ext uri="{FF2B5EF4-FFF2-40B4-BE49-F238E27FC236}">
                <a16:creationId xmlns:a16="http://schemas.microsoft.com/office/drawing/2014/main" id="{0C33A418-36CE-2B5D-81FD-3DEB86AB2489}"/>
              </a:ext>
            </a:extLst>
          </p:cNvPr>
          <p:cNvSpPr txBox="1"/>
          <p:nvPr/>
        </p:nvSpPr>
        <p:spPr>
          <a:xfrm>
            <a:off x="103355" y="229953"/>
            <a:ext cx="7314626" cy="461665"/>
          </a:xfrm>
          <a:prstGeom prst="rect">
            <a:avLst/>
          </a:prstGeom>
          <a:noFill/>
        </p:spPr>
        <p:txBody>
          <a:bodyPr wrap="square" rtlCol="0">
            <a:spAutoFit/>
          </a:bodyPr>
          <a:lstStyle/>
          <a:p>
            <a:pPr algn="ctr" rtl="1"/>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فروض</a:t>
            </a:r>
            <a:r>
              <a:rPr lang="ar-EG"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نظرية </a:t>
            </a:r>
            <a:r>
              <a:rPr lang="ar-EG" sz="2400" b="1" kern="0" dirty="0">
                <a:solidFill>
                  <a:srgbClr val="002060"/>
                </a:solidFill>
                <a:latin typeface="Calibri" panose="020F0502020204030204" pitchFamily="34" charset="0"/>
                <a:cs typeface="Calibri" panose="020F0502020204030204" pitchFamily="34" charset="0"/>
              </a:rPr>
              <a:t>القذيفة السحرية .... </a:t>
            </a:r>
            <a:r>
              <a:rPr lang="en-US" sz="2400" b="1" kern="0" dirty="0">
                <a:solidFill>
                  <a:srgbClr val="002060"/>
                </a:solidFill>
                <a:latin typeface="Times New Roman" panose="02020603050405020304" pitchFamily="18" charset="0"/>
                <a:cs typeface="Times New Roman" panose="02020603050405020304" pitchFamily="18" charset="0"/>
              </a:rPr>
              <a:t>Magic Bullet Theory</a:t>
            </a:r>
          </a:p>
        </p:txBody>
      </p:sp>
      <p:pic>
        <p:nvPicPr>
          <p:cNvPr id="9" name="Picture 8">
            <a:extLst>
              <a:ext uri="{FF2B5EF4-FFF2-40B4-BE49-F238E27FC236}">
                <a16:creationId xmlns:a16="http://schemas.microsoft.com/office/drawing/2014/main" id="{F6D59453-CB3E-321B-3143-C33AC0793A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4184" y="1288086"/>
            <a:ext cx="4069813" cy="52615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03368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ADAED0-4261-076C-634C-2D71E0171F9A}"/>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84DB5B32-D0A0-27A5-DE7B-C2ED549E627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14DBF3F-ACDE-9E69-901D-442117E25588}"/>
              </a:ext>
            </a:extLst>
          </p:cNvPr>
          <p:cNvSpPr txBox="1"/>
          <p:nvPr/>
        </p:nvSpPr>
        <p:spPr>
          <a:xfrm>
            <a:off x="5337544" y="1293007"/>
            <a:ext cx="6599337" cy="4672241"/>
          </a:xfrm>
          <a:prstGeom prst="rect">
            <a:avLst/>
          </a:prstGeom>
          <a:noFill/>
        </p:spPr>
        <p:txBody>
          <a:bodyPr wrap="square" rtlCol="0">
            <a:spAutoFit/>
          </a:bodyPr>
          <a:lstStyle/>
          <a:p>
            <a:pPr marL="0" marR="0" algn="r" rtl="1">
              <a:lnSpc>
                <a:spcPct val="150000"/>
              </a:lnSpc>
              <a:spcAft>
                <a:spcPts val="800"/>
              </a:spcAft>
              <a:buNone/>
            </a:pPr>
            <a:r>
              <a:rPr lang="ar-EG" sz="2400" kern="0" dirty="0">
                <a:solidFill>
                  <a:srgbClr val="002060"/>
                </a:solidFill>
                <a:latin typeface="Calibri" panose="020F0502020204030204" pitchFamily="34" charset="0"/>
                <a:cs typeface="+mj-cs"/>
              </a:rPr>
              <a:t>3</a:t>
            </a:r>
            <a:r>
              <a:rPr lang="ar-EG" sz="2400" b="1" kern="0" dirty="0">
                <a:solidFill>
                  <a:srgbClr val="002060"/>
                </a:solidFill>
                <a:latin typeface="Calibri" panose="020F0502020204030204" pitchFamily="34" charset="0"/>
                <a:cs typeface="Calibri" panose="020F0502020204030204" pitchFamily="34" charset="0"/>
              </a:rPr>
              <a:t>. التأثير الإعلامي مباشر وفوري:</a:t>
            </a:r>
          </a:p>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تؤمن النظرية بأن </a:t>
            </a:r>
            <a:r>
              <a:rPr lang="ar-EG" sz="2400" kern="0" dirty="0">
                <a:solidFill>
                  <a:srgbClr val="FF0000"/>
                </a:solidFill>
                <a:latin typeface="Calibri" panose="020F0502020204030204" pitchFamily="34" charset="0"/>
                <a:cs typeface="Calibri" panose="020F0502020204030204" pitchFamily="34" charset="0"/>
              </a:rPr>
              <a:t>العلاقة بين الرسالة والتأثير </a:t>
            </a:r>
            <a:r>
              <a:rPr lang="ar-EG" sz="2400" kern="0" dirty="0">
                <a:solidFill>
                  <a:srgbClr val="002060"/>
                </a:solidFill>
                <a:latin typeface="Calibri" panose="020F0502020204030204" pitchFamily="34" charset="0"/>
                <a:cs typeface="Calibri" panose="020F0502020204030204" pitchFamily="34" charset="0"/>
              </a:rPr>
              <a:t>هي علاقة "</a:t>
            </a:r>
            <a:r>
              <a:rPr lang="ar-EG" sz="2400" kern="0" dirty="0">
                <a:solidFill>
                  <a:srgbClr val="FF0000"/>
                </a:solidFill>
                <a:latin typeface="Calibri" panose="020F0502020204030204" pitchFamily="34" charset="0"/>
                <a:cs typeface="Calibri" panose="020F0502020204030204" pitchFamily="34" charset="0"/>
              </a:rPr>
              <a:t>سببية حتمية</a:t>
            </a:r>
            <a:r>
              <a:rPr lang="ar-EG" sz="2400" kern="0" dirty="0">
                <a:solidFill>
                  <a:srgbClr val="002060"/>
                </a:solidFill>
                <a:latin typeface="Calibri" panose="020F0502020204030204" pitchFamily="34" charset="0"/>
                <a:cs typeface="Calibri" panose="020F0502020204030204" pitchFamily="34" charset="0"/>
              </a:rPr>
              <a:t>": ما إن تُرسل الرسالة حتى يُحدث تأثيرها فورًا. هذا التصور يتجاهل وجود أي عمليات وسيطة مثل التفكير أو التأمل أو التشكيك أو إعادة التفسير.</a:t>
            </a:r>
          </a:p>
          <a:p>
            <a:pPr marL="0" marR="0" algn="just"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مثال من الدعاية الألمانية</a:t>
            </a:r>
            <a:r>
              <a:rPr lang="ar-EG" sz="2400" kern="0" dirty="0">
                <a:solidFill>
                  <a:srgbClr val="002060"/>
                </a:solidFill>
                <a:latin typeface="Calibri" panose="020F0502020204030204" pitchFamily="34" charset="0"/>
                <a:cs typeface="Calibri" panose="020F0502020204030204" pitchFamily="34" charset="0"/>
              </a:rPr>
              <a:t>: </a:t>
            </a:r>
            <a:r>
              <a:rPr lang="ar-EG" sz="2400" kern="0" dirty="0">
                <a:solidFill>
                  <a:srgbClr val="FF0000"/>
                </a:solidFill>
                <a:latin typeface="Calibri" panose="020F0502020204030204" pitchFamily="34" charset="0"/>
                <a:cs typeface="Calibri" panose="020F0502020204030204" pitchFamily="34" charset="0"/>
              </a:rPr>
              <a:t>استُخدمت الإذاعة والسينما لترويج أفكار النظام،</a:t>
            </a:r>
            <a:r>
              <a:rPr lang="ar-EG" sz="2400" kern="0" dirty="0">
                <a:solidFill>
                  <a:srgbClr val="002060"/>
                </a:solidFill>
                <a:latin typeface="Calibri" panose="020F0502020204030204" pitchFamily="34" charset="0"/>
                <a:cs typeface="Calibri" panose="020F0502020204030204" pitchFamily="34" charset="0"/>
              </a:rPr>
              <a:t> واستُقبلت الرسائل بشكل مباشر من قطاعات واسعة من الجماهير.</a:t>
            </a:r>
          </a:p>
        </p:txBody>
      </p:sp>
      <p:pic>
        <p:nvPicPr>
          <p:cNvPr id="7" name="Graphic 21">
            <a:extLst>
              <a:ext uri="{FF2B5EF4-FFF2-40B4-BE49-F238E27FC236}">
                <a16:creationId xmlns:a16="http://schemas.microsoft.com/office/drawing/2014/main" id="{17005AD6-5CA3-FCE1-8B4C-674BF12B0D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D1687874-905D-5E58-98BC-C37F7F7EEA20}"/>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2207BE08-C2E2-87B3-3D04-55EE44266DF3}"/>
              </a:ext>
            </a:extLst>
          </p:cNvPr>
          <p:cNvSpPr/>
          <p:nvPr/>
        </p:nvSpPr>
        <p:spPr>
          <a:xfrm>
            <a:off x="2580941" y="599591"/>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2</a:t>
            </a:r>
          </a:p>
        </p:txBody>
      </p:sp>
      <p:sp>
        <p:nvSpPr>
          <p:cNvPr id="5" name="TextBox 4">
            <a:extLst>
              <a:ext uri="{FF2B5EF4-FFF2-40B4-BE49-F238E27FC236}">
                <a16:creationId xmlns:a16="http://schemas.microsoft.com/office/drawing/2014/main" id="{620B7CD9-784A-FA1C-C07C-77CBC457F685}"/>
              </a:ext>
            </a:extLst>
          </p:cNvPr>
          <p:cNvSpPr txBox="1"/>
          <p:nvPr/>
        </p:nvSpPr>
        <p:spPr>
          <a:xfrm>
            <a:off x="4877374" y="373071"/>
            <a:ext cx="7314626" cy="461665"/>
          </a:xfrm>
          <a:prstGeom prst="rect">
            <a:avLst/>
          </a:prstGeom>
          <a:noFill/>
        </p:spPr>
        <p:txBody>
          <a:bodyPr wrap="square" rtlCol="0">
            <a:spAutoFit/>
          </a:bodyPr>
          <a:lstStyle/>
          <a:p>
            <a:pPr algn="ctr" rtl="1"/>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فروض</a:t>
            </a:r>
            <a:r>
              <a:rPr lang="ar-EG"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نظرية </a:t>
            </a:r>
            <a:r>
              <a:rPr lang="ar-EG" sz="2400" b="1" kern="0" dirty="0">
                <a:solidFill>
                  <a:srgbClr val="002060"/>
                </a:solidFill>
                <a:latin typeface="Calibri" panose="020F0502020204030204" pitchFamily="34" charset="0"/>
                <a:cs typeface="Calibri" panose="020F0502020204030204" pitchFamily="34" charset="0"/>
              </a:rPr>
              <a:t>القذيفة السحرية .... </a:t>
            </a:r>
            <a:r>
              <a:rPr lang="en-US" sz="2400" b="1" kern="0" dirty="0">
                <a:solidFill>
                  <a:srgbClr val="002060"/>
                </a:solidFill>
                <a:latin typeface="Times New Roman" panose="02020603050405020304" pitchFamily="18" charset="0"/>
                <a:cs typeface="Times New Roman" panose="02020603050405020304" pitchFamily="18" charset="0"/>
              </a:rPr>
              <a:t>Magic Bullet Theory</a:t>
            </a:r>
          </a:p>
        </p:txBody>
      </p:sp>
      <p:pic>
        <p:nvPicPr>
          <p:cNvPr id="9" name="Picture 8">
            <a:extLst>
              <a:ext uri="{FF2B5EF4-FFF2-40B4-BE49-F238E27FC236}">
                <a16:creationId xmlns:a16="http://schemas.microsoft.com/office/drawing/2014/main" id="{24A3B487-2210-483A-7B05-21D9113603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1537" y="1288726"/>
            <a:ext cx="4626523" cy="52850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19927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4BBC3E-FFE4-42E5-A680-2CE62F008370}"/>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C5F03D71-AF26-1C0B-CA35-2191C4163EB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B1831B4-BE05-3A00-44EE-8F3B22157BC9}"/>
              </a:ext>
            </a:extLst>
          </p:cNvPr>
          <p:cNvSpPr txBox="1"/>
          <p:nvPr/>
        </p:nvSpPr>
        <p:spPr>
          <a:xfrm>
            <a:off x="5061098" y="1245680"/>
            <a:ext cx="6751675" cy="4672241"/>
          </a:xfrm>
          <a:prstGeom prst="rect">
            <a:avLst/>
          </a:prstGeom>
          <a:noFill/>
        </p:spPr>
        <p:txBody>
          <a:bodyPr wrap="square" rtlCol="0">
            <a:spAutoFit/>
          </a:bodyPr>
          <a:lstStyle/>
          <a:p>
            <a:pPr marL="0" marR="0" algn="just" rtl="1">
              <a:lnSpc>
                <a:spcPct val="150000"/>
              </a:lnSpc>
              <a:spcAft>
                <a:spcPts val="800"/>
              </a:spcAft>
            </a:pPr>
            <a:r>
              <a:rPr lang="ar-EG" sz="2400" kern="0" dirty="0">
                <a:solidFill>
                  <a:srgbClr val="002060"/>
                </a:solidFill>
                <a:latin typeface="Calibri" panose="020F0502020204030204" pitchFamily="34" charset="0"/>
                <a:cs typeface="+mj-cs"/>
              </a:rPr>
              <a:t>4</a:t>
            </a:r>
            <a:r>
              <a:rPr lang="ar-EG" sz="2400" b="1" kern="0" dirty="0">
                <a:solidFill>
                  <a:srgbClr val="002060"/>
                </a:solidFill>
                <a:latin typeface="Calibri" panose="020F0502020204030204" pitchFamily="34" charset="0"/>
                <a:cs typeface="Calibri" panose="020F0502020204030204" pitchFamily="34" charset="0"/>
              </a:rPr>
              <a:t>. وسائل الإعلام تملك سلطة كاملة</a:t>
            </a:r>
            <a:r>
              <a:rPr lang="en-US" sz="2400" b="1" kern="0" dirty="0">
                <a:solidFill>
                  <a:srgbClr val="002060"/>
                </a:solidFill>
                <a:latin typeface="Calibri" panose="020F0502020204030204" pitchFamily="34" charset="0"/>
                <a:cs typeface="Calibri" panose="020F0502020204030204" pitchFamily="34" charset="0"/>
              </a:rPr>
              <a:t>:</a:t>
            </a:r>
            <a:endParaRPr lang="ar-EG" sz="2400" b="1" kern="0" dirty="0">
              <a:solidFill>
                <a:srgbClr val="002060"/>
              </a:solidFill>
              <a:latin typeface="Calibri" panose="020F0502020204030204" pitchFamily="34" charset="0"/>
              <a:cs typeface="Calibri" panose="020F0502020204030204" pitchFamily="34" charset="0"/>
            </a:endParaRPr>
          </a:p>
          <a:p>
            <a:pPr marL="0" marR="0" algn="just" rtl="1">
              <a:lnSpc>
                <a:spcPct val="150000"/>
              </a:lnSpc>
              <a:spcAft>
                <a:spcPts val="800"/>
              </a:spcAft>
            </a:pPr>
            <a:r>
              <a:rPr lang="ar-EG" sz="2400" kern="0" dirty="0">
                <a:solidFill>
                  <a:srgbClr val="002060"/>
                </a:solidFill>
                <a:latin typeface="Calibri" panose="020F0502020204030204" pitchFamily="34" charset="0"/>
                <a:cs typeface="Calibri" panose="020F0502020204030204" pitchFamily="34" charset="0"/>
              </a:rPr>
              <a:t>تفترض النظرية أن </a:t>
            </a:r>
            <a:r>
              <a:rPr lang="ar-EG" sz="2400" kern="0" dirty="0">
                <a:solidFill>
                  <a:srgbClr val="FF0000"/>
                </a:solidFill>
                <a:latin typeface="Calibri" panose="020F0502020204030204" pitchFamily="34" charset="0"/>
                <a:cs typeface="Calibri" panose="020F0502020204030204" pitchFamily="34" charset="0"/>
              </a:rPr>
              <a:t>الوسيلة الإعلامية </a:t>
            </a:r>
            <a:r>
              <a:rPr lang="ar-EG" sz="2400" kern="0" dirty="0">
                <a:solidFill>
                  <a:srgbClr val="002060"/>
                </a:solidFill>
                <a:latin typeface="Calibri" panose="020F0502020204030204" pitchFamily="34" charset="0"/>
                <a:cs typeface="Calibri" panose="020F0502020204030204" pitchFamily="34" charset="0"/>
              </a:rPr>
              <a:t>تحتكر عملية إنتاج المعنى والتأثير، وأن </a:t>
            </a:r>
            <a:r>
              <a:rPr lang="ar-EG" sz="2400" kern="0" dirty="0">
                <a:solidFill>
                  <a:srgbClr val="FF0000"/>
                </a:solidFill>
                <a:latin typeface="Calibri" panose="020F0502020204030204" pitchFamily="34" charset="0"/>
                <a:cs typeface="Calibri" panose="020F0502020204030204" pitchFamily="34" charset="0"/>
              </a:rPr>
              <a:t>المتلقي لا يمتلك أدوات مقاومة</a:t>
            </a:r>
            <a:r>
              <a:rPr lang="ar-EG" sz="2400" kern="0" dirty="0">
                <a:solidFill>
                  <a:srgbClr val="002060"/>
                </a:solidFill>
                <a:latin typeface="Calibri" panose="020F0502020204030204" pitchFamily="34" charset="0"/>
                <a:cs typeface="Calibri" panose="020F0502020204030204" pitchFamily="34" charset="0"/>
              </a:rPr>
              <a:t>. الإعلام هنا يُشبه "</a:t>
            </a:r>
            <a:r>
              <a:rPr lang="ar-EG" sz="2400" kern="0" dirty="0">
                <a:solidFill>
                  <a:srgbClr val="FF0000"/>
                </a:solidFill>
                <a:latin typeface="Calibri" panose="020F0502020204030204" pitchFamily="34" charset="0"/>
                <a:cs typeface="Calibri" panose="020F0502020204030204" pitchFamily="34" charset="0"/>
              </a:rPr>
              <a:t>سلاحًا نفسيًا</a:t>
            </a:r>
            <a:r>
              <a:rPr lang="ar-EG" sz="2400" kern="0" dirty="0">
                <a:solidFill>
                  <a:srgbClr val="002060"/>
                </a:solidFill>
                <a:latin typeface="Calibri" panose="020F0502020204030204" pitchFamily="34" charset="0"/>
                <a:cs typeface="Calibri" panose="020F0502020204030204" pitchFamily="34" charset="0"/>
              </a:rPr>
              <a:t>" يمكن استخدامه للهيمنة أو التوجيه أو السيطرة.</a:t>
            </a:r>
          </a:p>
          <a:p>
            <a:pPr marL="0" marR="0" algn="just" rtl="1">
              <a:lnSpc>
                <a:spcPct val="150000"/>
              </a:lnSpc>
              <a:spcAft>
                <a:spcPts val="800"/>
              </a:spcAft>
            </a:pPr>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في الإعلام الحديث</a:t>
            </a:r>
            <a:r>
              <a:rPr lang="ar-EG" sz="2400" kern="0" dirty="0">
                <a:solidFill>
                  <a:srgbClr val="002060"/>
                </a:solidFill>
                <a:latin typeface="Calibri" panose="020F0502020204030204" pitchFamily="34" charset="0"/>
                <a:cs typeface="Calibri" panose="020F0502020204030204" pitchFamily="34" charset="0"/>
              </a:rPr>
              <a:t>: تُترجم هذه الفكرة في مخاوف البعض من </a:t>
            </a:r>
            <a:r>
              <a:rPr lang="ar-EG" sz="2400" kern="0" dirty="0">
                <a:solidFill>
                  <a:srgbClr val="FF0000"/>
                </a:solidFill>
                <a:latin typeface="Calibri" panose="020F0502020204030204" pitchFamily="34" charset="0"/>
                <a:cs typeface="Calibri" panose="020F0502020204030204" pitchFamily="34" charset="0"/>
              </a:rPr>
              <a:t>قوة خوارزميات منصات </a:t>
            </a:r>
            <a:r>
              <a:rPr lang="ar-EG" sz="2400" kern="0" dirty="0">
                <a:solidFill>
                  <a:srgbClr val="002060"/>
                </a:solidFill>
                <a:latin typeface="Calibri" panose="020F0502020204030204" pitchFamily="34" charset="0"/>
                <a:cs typeface="Calibri" panose="020F0502020204030204" pitchFamily="34" charset="0"/>
              </a:rPr>
              <a:t>مثل فيس بوك أو تيك توك في تشكيل السلوك السياسي أو الاستهلاكي، وإن كان هذا التوجه محل جدل حاليًا.</a:t>
            </a:r>
          </a:p>
        </p:txBody>
      </p:sp>
      <p:pic>
        <p:nvPicPr>
          <p:cNvPr id="7" name="Graphic 21">
            <a:extLst>
              <a:ext uri="{FF2B5EF4-FFF2-40B4-BE49-F238E27FC236}">
                <a16:creationId xmlns:a16="http://schemas.microsoft.com/office/drawing/2014/main" id="{439021F2-289A-B3DC-670D-A08F32AC4C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34975" y="-180527"/>
            <a:ext cx="2530548" cy="1181593"/>
          </a:xfrm>
          <a:prstGeom prst="rect">
            <a:avLst/>
          </a:prstGeom>
        </p:spPr>
      </p:pic>
      <p:sp>
        <p:nvSpPr>
          <p:cNvPr id="11" name="Rectangle 10">
            <a:extLst>
              <a:ext uri="{FF2B5EF4-FFF2-40B4-BE49-F238E27FC236}">
                <a16:creationId xmlns:a16="http://schemas.microsoft.com/office/drawing/2014/main" id="{A01D8D2A-7F75-7DD0-E805-860AAE7315C3}"/>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5" name="Rectangle: Rounded Corners 4">
            <a:extLst>
              <a:ext uri="{FF2B5EF4-FFF2-40B4-BE49-F238E27FC236}">
                <a16:creationId xmlns:a16="http://schemas.microsoft.com/office/drawing/2014/main" id="{8BB577D8-1C42-EC80-E391-5595B3101A4D}"/>
              </a:ext>
            </a:extLst>
          </p:cNvPr>
          <p:cNvSpPr/>
          <p:nvPr/>
        </p:nvSpPr>
        <p:spPr>
          <a:xfrm>
            <a:off x="8201847" y="388786"/>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2</a:t>
            </a:r>
          </a:p>
        </p:txBody>
      </p:sp>
      <p:sp>
        <p:nvSpPr>
          <p:cNvPr id="9" name="TextBox 8">
            <a:extLst>
              <a:ext uri="{FF2B5EF4-FFF2-40B4-BE49-F238E27FC236}">
                <a16:creationId xmlns:a16="http://schemas.microsoft.com/office/drawing/2014/main" id="{9412C4CD-CCF6-150C-D50F-B20A90265490}"/>
              </a:ext>
            </a:extLst>
          </p:cNvPr>
          <p:cNvSpPr txBox="1"/>
          <p:nvPr/>
        </p:nvSpPr>
        <p:spPr>
          <a:xfrm>
            <a:off x="126477" y="214702"/>
            <a:ext cx="7314626" cy="461665"/>
          </a:xfrm>
          <a:prstGeom prst="rect">
            <a:avLst/>
          </a:prstGeom>
          <a:noFill/>
        </p:spPr>
        <p:txBody>
          <a:bodyPr wrap="square" rtlCol="0">
            <a:spAutoFit/>
          </a:bodyPr>
          <a:lstStyle/>
          <a:p>
            <a:pPr algn="ctr" rtl="1"/>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فروض</a:t>
            </a:r>
            <a:r>
              <a:rPr lang="ar-EG"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نظرية </a:t>
            </a:r>
            <a:r>
              <a:rPr lang="ar-EG" sz="2400" b="1" kern="0" dirty="0">
                <a:solidFill>
                  <a:srgbClr val="002060"/>
                </a:solidFill>
                <a:latin typeface="Calibri" panose="020F0502020204030204" pitchFamily="34" charset="0"/>
                <a:cs typeface="Calibri" panose="020F0502020204030204" pitchFamily="34" charset="0"/>
              </a:rPr>
              <a:t>القذيفة السحرية .... </a:t>
            </a:r>
            <a:r>
              <a:rPr lang="en-US" sz="2400" b="1" kern="0" dirty="0">
                <a:solidFill>
                  <a:srgbClr val="002060"/>
                </a:solidFill>
                <a:latin typeface="Times New Roman" panose="02020603050405020304" pitchFamily="18" charset="0"/>
                <a:cs typeface="Times New Roman" panose="02020603050405020304" pitchFamily="18" charset="0"/>
              </a:rPr>
              <a:t>Magic Bullet Theory</a:t>
            </a:r>
          </a:p>
        </p:txBody>
      </p:sp>
      <p:pic>
        <p:nvPicPr>
          <p:cNvPr id="12" name="Picture 11">
            <a:extLst>
              <a:ext uri="{FF2B5EF4-FFF2-40B4-BE49-F238E27FC236}">
                <a16:creationId xmlns:a16="http://schemas.microsoft.com/office/drawing/2014/main" id="{D0EB570C-06E9-2178-E2D8-D99878729A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981" y="1305531"/>
            <a:ext cx="4940117" cy="494011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07889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A53DB9-A0D1-2F8E-CCF6-B5A24E43ABC8}"/>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BF4ECA93-193E-FCA3-0B71-E91C23DDBA1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EB743BB-C935-FE0F-E50F-BED3660E01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98409E30-AE49-FB71-BD72-9E146C232117}"/>
              </a:ext>
            </a:extLst>
          </p:cNvPr>
          <p:cNvSpPr/>
          <p:nvPr/>
        </p:nvSpPr>
        <p:spPr>
          <a:xfrm>
            <a:off x="2643963" y="705955"/>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DB5BEA87-EEE7-AE47-A2AF-AD57FB5FC69E}"/>
              </a:ext>
            </a:extLst>
          </p:cNvPr>
          <p:cNvSpPr/>
          <p:nvPr/>
        </p:nvSpPr>
        <p:spPr>
          <a:xfrm>
            <a:off x="2580741" y="600512"/>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ar-EG" sz="2000" b="1" dirty="0">
                <a:solidFill>
                  <a:schemeClr val="bg1"/>
                </a:solidFill>
                <a:latin typeface="Times New Roman" panose="02020603050405020304" pitchFamily="18" charset="0"/>
                <a:cs typeface="Times New Roman" panose="02020603050405020304" pitchFamily="18" charset="0"/>
              </a:rPr>
              <a:t>2</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A24A64B7-DC6C-BA17-C665-B3F78F4521C4}"/>
              </a:ext>
            </a:extLst>
          </p:cNvPr>
          <p:cNvSpPr txBox="1"/>
          <p:nvPr/>
        </p:nvSpPr>
        <p:spPr>
          <a:xfrm>
            <a:off x="5185206" y="865095"/>
            <a:ext cx="6751675" cy="5780237"/>
          </a:xfrm>
          <a:prstGeom prst="rect">
            <a:avLst/>
          </a:prstGeom>
          <a:noFill/>
        </p:spPr>
        <p:txBody>
          <a:bodyPr wrap="square" rtlCol="0">
            <a:spAutoFit/>
          </a:bodyPr>
          <a:lstStyle/>
          <a:p>
            <a:pPr marL="0" marR="0" algn="just" rtl="1">
              <a:lnSpc>
                <a:spcPct val="150000"/>
              </a:lnSpc>
              <a:spcAft>
                <a:spcPts val="800"/>
              </a:spcAft>
            </a:pP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تعليق عام على  فروض النظرية</a:t>
            </a:r>
            <a:r>
              <a:rPr lang="ar-EG" sz="9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pPr>
            <a:r>
              <a:rPr lang="ar-EG" sz="2400" kern="0" dirty="0">
                <a:solidFill>
                  <a:srgbClr val="002060"/>
                </a:solidFill>
                <a:latin typeface="Calibri" panose="020F0502020204030204" pitchFamily="34" charset="0"/>
                <a:cs typeface="Calibri" panose="020F0502020204030204" pitchFamily="34" charset="0"/>
              </a:rPr>
              <a:t>رغم أن هذه الفروض تبدو "تبسيطية"، إلا أنها مثّلت خطوة أولى نحو </a:t>
            </a:r>
            <a:r>
              <a:rPr lang="ar-EG" sz="2400" kern="0" dirty="0">
                <a:solidFill>
                  <a:srgbClr val="FF0000"/>
                </a:solidFill>
                <a:latin typeface="Calibri" panose="020F0502020204030204" pitchFamily="34" charset="0"/>
                <a:cs typeface="Calibri" panose="020F0502020204030204" pitchFamily="34" charset="0"/>
              </a:rPr>
              <a:t>فهم دور الإعلام في المجتمعات الجماهيرية الحديثة</a:t>
            </a:r>
            <a:r>
              <a:rPr lang="ar-EG" sz="2400" kern="0" dirty="0">
                <a:solidFill>
                  <a:srgbClr val="002060"/>
                </a:solidFill>
                <a:latin typeface="Calibri" panose="020F0502020204030204" pitchFamily="34" charset="0"/>
                <a:cs typeface="Calibri" panose="020F0502020204030204" pitchFamily="34" charset="0"/>
              </a:rPr>
              <a:t>. وقد كانت انعكاسًا للظروف التاريخية التي ظهرت فيها النظرية (الحروب، النُظم الشمولية، صعود البروباغندا)، وأظهرت ميلًا نحو الحتمية والتعميم.</a:t>
            </a:r>
          </a:p>
          <a:p>
            <a:pPr marL="0" marR="0" algn="just" rtl="1">
              <a:lnSpc>
                <a:spcPct val="150000"/>
              </a:lnSpc>
              <a:spcAft>
                <a:spcPts val="800"/>
              </a:spcAft>
            </a:pPr>
            <a:r>
              <a:rPr lang="ar-EG" sz="2400" kern="0" dirty="0">
                <a:solidFill>
                  <a:srgbClr val="002060"/>
                </a:solidFill>
                <a:latin typeface="Calibri" panose="020F0502020204030204" pitchFamily="34" charset="0"/>
                <a:cs typeface="Calibri" panose="020F0502020204030204" pitchFamily="34" charset="0"/>
              </a:rPr>
              <a:t>ومع تطور </a:t>
            </a:r>
            <a:r>
              <a:rPr lang="ar-EG" sz="2400" kern="0" dirty="0">
                <a:solidFill>
                  <a:srgbClr val="FF0000"/>
                </a:solidFill>
                <a:latin typeface="Calibri" panose="020F0502020204030204" pitchFamily="34" charset="0"/>
                <a:cs typeface="Calibri" panose="020F0502020204030204" pitchFamily="34" charset="0"/>
              </a:rPr>
              <a:t>الفكر الاتصالي</a:t>
            </a:r>
            <a:r>
              <a:rPr lang="ar-EG" sz="2400" kern="0" dirty="0">
                <a:solidFill>
                  <a:srgbClr val="002060"/>
                </a:solidFill>
                <a:latin typeface="Calibri" panose="020F0502020204030204" pitchFamily="34" charset="0"/>
                <a:cs typeface="Calibri" panose="020F0502020204030204" pitchFamily="34" charset="0"/>
              </a:rPr>
              <a:t>، ظهرت مدارس أكثر واقعية، </a:t>
            </a:r>
            <a:r>
              <a:rPr lang="ar-EG" sz="2400" kern="0" dirty="0">
                <a:solidFill>
                  <a:srgbClr val="FF0000"/>
                </a:solidFill>
                <a:latin typeface="Calibri" panose="020F0502020204030204" pitchFamily="34" charset="0"/>
                <a:cs typeface="Calibri" panose="020F0502020204030204" pitchFamily="34" charset="0"/>
              </a:rPr>
              <a:t>مثل نظرية الاستخدامات والإشباعات، ونظرية التأثيرات المحدودة</a:t>
            </a:r>
            <a:r>
              <a:rPr lang="ar-EG" sz="2400" kern="0" dirty="0">
                <a:solidFill>
                  <a:srgbClr val="002060"/>
                </a:solidFill>
                <a:latin typeface="Calibri" panose="020F0502020204030204" pitchFamily="34" charset="0"/>
                <a:cs typeface="Calibri" panose="020F0502020204030204" pitchFamily="34" charset="0"/>
              </a:rPr>
              <a:t>، التي انتقدت هذه الفروض، واعتبرت الجمهور فاعلًا ومختارًا، وليس مجرد متلقٍ سلبي.</a:t>
            </a:r>
          </a:p>
        </p:txBody>
      </p:sp>
      <p:sp>
        <p:nvSpPr>
          <p:cNvPr id="8" name="TextBox 7">
            <a:extLst>
              <a:ext uri="{FF2B5EF4-FFF2-40B4-BE49-F238E27FC236}">
                <a16:creationId xmlns:a16="http://schemas.microsoft.com/office/drawing/2014/main" id="{E8A67B38-EA2E-16BD-3AA2-BEC7EF500AB5}"/>
              </a:ext>
            </a:extLst>
          </p:cNvPr>
          <p:cNvSpPr txBox="1"/>
          <p:nvPr/>
        </p:nvSpPr>
        <p:spPr>
          <a:xfrm>
            <a:off x="6794206" y="178248"/>
            <a:ext cx="5114460" cy="461665"/>
          </a:xfrm>
          <a:prstGeom prst="rect">
            <a:avLst/>
          </a:prstGeom>
          <a:noFill/>
        </p:spPr>
        <p:txBody>
          <a:bodyPr wrap="square" rtlCol="0">
            <a:spAutoFit/>
          </a:bodyPr>
          <a:lstStyle/>
          <a:p>
            <a:pPr algn="r" rtl="1"/>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تعليق عام على  فروض النظرية </a:t>
            </a:r>
            <a:r>
              <a:rPr lang="ar-EG" sz="2400" kern="0" dirty="0">
                <a:solidFill>
                  <a:srgbClr val="002060"/>
                </a:solidFill>
                <a:latin typeface="Calibri" panose="020F0502020204030204" pitchFamily="34" charset="0"/>
                <a:cs typeface="Calibri" panose="020F0502020204030204" pitchFamily="34" charset="0"/>
              </a:rPr>
              <a:t>:</a:t>
            </a:r>
          </a:p>
        </p:txBody>
      </p:sp>
      <p:pic>
        <p:nvPicPr>
          <p:cNvPr id="9" name="Picture 8">
            <a:extLst>
              <a:ext uri="{FF2B5EF4-FFF2-40B4-BE49-F238E27FC236}">
                <a16:creationId xmlns:a16="http://schemas.microsoft.com/office/drawing/2014/main" id="{C4969E2B-7225-A310-4F96-3E460A2EBC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023" y="1296752"/>
            <a:ext cx="4329879" cy="52722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627782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19D5CD-0153-A9B5-CCF0-619EEB1BB8B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580C886-9364-4BE5-E741-B056CA8312CD}"/>
              </a:ext>
            </a:extLst>
          </p:cNvPr>
          <p:cNvSpPr txBox="1"/>
          <p:nvPr/>
        </p:nvSpPr>
        <p:spPr>
          <a:xfrm>
            <a:off x="233916" y="199816"/>
            <a:ext cx="3902032"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✍️الانتقادات الموجهة للنظرية</a:t>
            </a:r>
            <a:endParaRPr lang="en-US" sz="2400" b="1" dirty="0">
              <a:solidFill>
                <a:srgbClr val="002060"/>
              </a:solidFill>
              <a:latin typeface="Alexandria" charset="0"/>
              <a:cs typeface="Alexandria" charset="0"/>
            </a:endParaRPr>
          </a:p>
        </p:txBody>
      </p:sp>
      <p:sp>
        <p:nvSpPr>
          <p:cNvPr id="48" name="TextBox 47">
            <a:extLst>
              <a:ext uri="{FF2B5EF4-FFF2-40B4-BE49-F238E27FC236}">
                <a16:creationId xmlns:a16="http://schemas.microsoft.com/office/drawing/2014/main" id="{7F269517-B40D-EA4E-69E0-1A4881C0ABFB}"/>
              </a:ext>
            </a:extLst>
          </p:cNvPr>
          <p:cNvSpPr txBox="1"/>
          <p:nvPr/>
        </p:nvSpPr>
        <p:spPr>
          <a:xfrm>
            <a:off x="4627051" y="1710982"/>
            <a:ext cx="7325833" cy="4715971"/>
          </a:xfrm>
          <a:prstGeom prst="rect">
            <a:avLst/>
          </a:prstGeom>
          <a:noFill/>
        </p:spPr>
        <p:txBody>
          <a:bodyPr wrap="square" rtlCol="0">
            <a:spAutoFit/>
          </a:bodyPr>
          <a:lstStyle/>
          <a:p>
            <a:pPr marL="0" marR="0" algn="just" rtl="1">
              <a:lnSpc>
                <a:spcPct val="115000"/>
              </a:lnSpc>
              <a:spcAft>
                <a:spcPts val="800"/>
              </a:spcAft>
              <a:buNone/>
            </a:pPr>
            <a:r>
              <a:rPr lang="ar-SA" sz="2400" b="1" kern="0" dirty="0">
                <a:solidFill>
                  <a:srgbClr val="002060"/>
                </a:solidFill>
                <a:latin typeface="Calibri" panose="020F0502020204030204" pitchFamily="34" charset="0"/>
                <a:cs typeface="+mj-cs"/>
              </a:rPr>
              <a:t>1. تبسيط مفرط لطبيعة التأثير الإعلامي: </a:t>
            </a:r>
            <a:r>
              <a:rPr lang="ar-SA" sz="2400" kern="0" dirty="0">
                <a:solidFill>
                  <a:srgbClr val="002060"/>
                </a:solidFill>
                <a:latin typeface="Calibri" panose="020F0502020204030204" pitchFamily="34" charset="0"/>
                <a:cs typeface="+mj-cs"/>
              </a:rPr>
              <a:t>حيث تفترض أن </a:t>
            </a:r>
            <a:r>
              <a:rPr lang="ar-SA" sz="2400" kern="0" dirty="0">
                <a:solidFill>
                  <a:srgbClr val="FF0000"/>
                </a:solidFill>
                <a:latin typeface="Calibri" panose="020F0502020204030204" pitchFamily="34" charset="0"/>
                <a:cs typeface="+mj-cs"/>
              </a:rPr>
              <a:t>ا</a:t>
            </a:r>
            <a:r>
              <a:rPr lang="ar-SA" sz="2400" b="1" kern="0" dirty="0">
                <a:solidFill>
                  <a:srgbClr val="FF0000"/>
                </a:solidFill>
                <a:latin typeface="Calibri" panose="020F0502020204030204" pitchFamily="34" charset="0"/>
                <a:cs typeface="+mj-cs"/>
              </a:rPr>
              <a:t>لناس يتأثرون بنفس الطريقة،</a:t>
            </a:r>
            <a:r>
              <a:rPr lang="ar-SA" sz="2400" kern="0" dirty="0">
                <a:solidFill>
                  <a:srgbClr val="002060"/>
                </a:solidFill>
                <a:latin typeface="Calibri" panose="020F0502020204030204" pitchFamily="34" charset="0"/>
                <a:cs typeface="+mj-cs"/>
              </a:rPr>
              <a:t> وهو ما أثبتت الدراسات الميدانية عدم صحته.</a:t>
            </a:r>
          </a:p>
          <a:p>
            <a:pPr marL="0" marR="0" algn="just" rtl="1">
              <a:lnSpc>
                <a:spcPct val="115000"/>
              </a:lnSpc>
              <a:spcAft>
                <a:spcPts val="800"/>
              </a:spcAft>
              <a:buNone/>
            </a:pPr>
            <a:r>
              <a:rPr lang="ar-SA" sz="2400" b="1" kern="0" dirty="0">
                <a:solidFill>
                  <a:srgbClr val="002060"/>
                </a:solidFill>
                <a:latin typeface="Calibri" panose="020F0502020204030204" pitchFamily="34" charset="0"/>
                <a:cs typeface="+mj-cs"/>
              </a:rPr>
              <a:t>2. </a:t>
            </a:r>
            <a:r>
              <a:rPr lang="ar-SA" sz="2400" b="1" kern="0" dirty="0">
                <a:solidFill>
                  <a:srgbClr val="FF0000"/>
                </a:solidFill>
                <a:latin typeface="Calibri" panose="020F0502020204030204" pitchFamily="34" charset="0"/>
                <a:cs typeface="+mj-cs"/>
              </a:rPr>
              <a:t>تجاهل الفروقات الفردية</a:t>
            </a:r>
            <a:r>
              <a:rPr lang="ar-SA" sz="2400" b="1" kern="0" dirty="0">
                <a:solidFill>
                  <a:srgbClr val="002060"/>
                </a:solidFill>
                <a:latin typeface="Calibri" panose="020F0502020204030204" pitchFamily="34" charset="0"/>
                <a:cs typeface="+mj-cs"/>
              </a:rPr>
              <a:t>: </a:t>
            </a:r>
            <a:r>
              <a:rPr lang="ar-SA" sz="2400" kern="0" dirty="0">
                <a:solidFill>
                  <a:srgbClr val="002060"/>
                </a:solidFill>
                <a:latin typeface="Calibri" panose="020F0502020204030204" pitchFamily="34" charset="0"/>
                <a:cs typeface="+mj-cs"/>
              </a:rPr>
              <a:t>كالعمر، المستوى التعليمي، الخلفية الثقافية، والميول الشخصية.</a:t>
            </a:r>
          </a:p>
          <a:p>
            <a:pPr marL="0" marR="0" algn="just" rtl="1">
              <a:lnSpc>
                <a:spcPct val="115000"/>
              </a:lnSpc>
              <a:spcAft>
                <a:spcPts val="800"/>
              </a:spcAft>
              <a:buNone/>
            </a:pPr>
            <a:r>
              <a:rPr lang="ar-SA" sz="2400" b="1" kern="0" dirty="0">
                <a:solidFill>
                  <a:srgbClr val="002060"/>
                </a:solidFill>
                <a:latin typeface="Calibri" panose="020F0502020204030204" pitchFamily="34" charset="0"/>
                <a:cs typeface="+mj-cs"/>
              </a:rPr>
              <a:t>3. تجاهل التفاعل مع الوسائل: </a:t>
            </a:r>
            <a:r>
              <a:rPr lang="ar-SA" sz="2400" kern="0" dirty="0">
                <a:solidFill>
                  <a:srgbClr val="002060"/>
                </a:solidFill>
                <a:latin typeface="Calibri" panose="020F0502020204030204" pitchFamily="34" charset="0"/>
                <a:cs typeface="+mj-cs"/>
              </a:rPr>
              <a:t>إذ </a:t>
            </a:r>
            <a:r>
              <a:rPr lang="ar-SA" sz="2400" b="1" kern="0" dirty="0">
                <a:solidFill>
                  <a:srgbClr val="FF0000"/>
                </a:solidFill>
                <a:latin typeface="Calibri" panose="020F0502020204030204" pitchFamily="34" charset="0"/>
                <a:cs typeface="+mj-cs"/>
              </a:rPr>
              <a:t>لم تأخذ النظرية في الحسبان أن الجمهور قد يرفض أو يعيد تفسير الرسائل.</a:t>
            </a:r>
          </a:p>
          <a:p>
            <a:pPr marL="0" marR="0" algn="just" rtl="1">
              <a:lnSpc>
                <a:spcPct val="115000"/>
              </a:lnSpc>
              <a:spcAft>
                <a:spcPts val="800"/>
              </a:spcAft>
              <a:buNone/>
            </a:pPr>
            <a:r>
              <a:rPr lang="ar-SA" sz="2400" b="1" kern="0" dirty="0">
                <a:solidFill>
                  <a:srgbClr val="002060"/>
                </a:solidFill>
                <a:latin typeface="Calibri" panose="020F0502020204030204" pitchFamily="34" charset="0"/>
                <a:cs typeface="+mj-cs"/>
              </a:rPr>
              <a:t>4. </a:t>
            </a:r>
            <a:r>
              <a:rPr lang="ar-SA" sz="2400" b="1" kern="0" dirty="0">
                <a:solidFill>
                  <a:srgbClr val="FF0000"/>
                </a:solidFill>
                <a:latin typeface="Calibri" panose="020F0502020204030204" pitchFamily="34" charset="0"/>
                <a:cs typeface="+mj-cs"/>
              </a:rPr>
              <a:t>النظرة النمطية للجمهور: </a:t>
            </a:r>
            <a:r>
              <a:rPr lang="ar-SA" sz="2400" kern="0" dirty="0">
                <a:solidFill>
                  <a:srgbClr val="002060"/>
                </a:solidFill>
                <a:latin typeface="Calibri" panose="020F0502020204030204" pitchFamily="34" charset="0"/>
                <a:cs typeface="+mj-cs"/>
              </a:rPr>
              <a:t>ككتلة متجانسة خاضعة للإعلام، وهو افتراض غير واقعي.</a:t>
            </a:r>
          </a:p>
          <a:p>
            <a:pPr marL="0" marR="0" algn="just" rtl="1">
              <a:lnSpc>
                <a:spcPct val="115000"/>
              </a:lnSpc>
              <a:spcAft>
                <a:spcPts val="800"/>
              </a:spcAft>
              <a:buNone/>
            </a:pPr>
            <a:r>
              <a:rPr lang="ar-SA" sz="2400" b="1" kern="0" dirty="0">
                <a:solidFill>
                  <a:srgbClr val="002060"/>
                </a:solidFill>
                <a:latin typeface="Calibri" panose="020F0502020204030204" pitchFamily="34" charset="0"/>
                <a:cs typeface="+mj-cs"/>
              </a:rPr>
              <a:t>5. ظهور نماذج تفاعلية لاحقة: </a:t>
            </a:r>
            <a:r>
              <a:rPr lang="ar-SA" sz="2400" kern="0" dirty="0">
                <a:solidFill>
                  <a:srgbClr val="002060"/>
                </a:solidFill>
                <a:latin typeface="Calibri" panose="020F0502020204030204" pitchFamily="34" charset="0"/>
                <a:cs typeface="+mj-cs"/>
              </a:rPr>
              <a:t>مثل </a:t>
            </a:r>
            <a:r>
              <a:rPr lang="ar-SA" sz="2400" b="1" kern="0" dirty="0">
                <a:solidFill>
                  <a:srgbClr val="FF0000"/>
                </a:solidFill>
                <a:latin typeface="Calibri" panose="020F0502020204030204" pitchFamily="34" charset="0"/>
                <a:cs typeface="+mj-cs"/>
              </a:rPr>
              <a:t>نموذج الاستخدامات والإشباعات</a:t>
            </a:r>
            <a:r>
              <a:rPr lang="ar-SA" sz="2400" kern="0" dirty="0">
                <a:solidFill>
                  <a:srgbClr val="002060"/>
                </a:solidFill>
                <a:latin typeface="Calibri" panose="020F0502020204030204" pitchFamily="34" charset="0"/>
                <a:cs typeface="+mj-cs"/>
              </a:rPr>
              <a:t>، </a:t>
            </a:r>
            <a:r>
              <a:rPr lang="ar-SA" sz="2400" b="1" kern="0" dirty="0">
                <a:solidFill>
                  <a:srgbClr val="FF0000"/>
                </a:solidFill>
                <a:latin typeface="Calibri" panose="020F0502020204030204" pitchFamily="34" charset="0"/>
                <a:cs typeface="+mj-cs"/>
              </a:rPr>
              <a:t>ونظرية دوامة الصمت</a:t>
            </a:r>
            <a:r>
              <a:rPr lang="ar-SA" sz="2400" kern="0" dirty="0">
                <a:solidFill>
                  <a:srgbClr val="002060"/>
                </a:solidFill>
                <a:latin typeface="Calibri" panose="020F0502020204030204" pitchFamily="34" charset="0"/>
                <a:cs typeface="+mj-cs"/>
              </a:rPr>
              <a:t>، التي أظهرت دورًا أكثر فاعلية للجمهور.</a:t>
            </a:r>
          </a:p>
        </p:txBody>
      </p:sp>
      <p:pic>
        <p:nvPicPr>
          <p:cNvPr id="7" name="Graphic 21">
            <a:extLst>
              <a:ext uri="{FF2B5EF4-FFF2-40B4-BE49-F238E27FC236}">
                <a16:creationId xmlns:a16="http://schemas.microsoft.com/office/drawing/2014/main" id="{DD3328C5-78CF-27DA-EDA5-39F0B53BC1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F54FD65B-ADB0-169F-5CE8-7CDA4A55195E}"/>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98334EAC-B7B1-B358-19F9-D6FC93BD8459}"/>
              </a:ext>
            </a:extLst>
          </p:cNvPr>
          <p:cNvSpPr/>
          <p:nvPr/>
        </p:nvSpPr>
        <p:spPr>
          <a:xfrm>
            <a:off x="8312526" y="397156"/>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ar-EG" sz="2000" b="1" dirty="0">
                <a:solidFill>
                  <a:schemeClr val="bg1"/>
                </a:solidFill>
                <a:latin typeface="Times New Roman" panose="02020603050405020304" pitchFamily="18" charset="0"/>
                <a:cs typeface="Times New Roman" panose="02020603050405020304" pitchFamily="18" charset="0"/>
              </a:rPr>
              <a:t>2</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4524A7DC-36A0-AC8B-4D1A-93C734767E93}"/>
              </a:ext>
            </a:extLst>
          </p:cNvPr>
          <p:cNvSpPr txBox="1"/>
          <p:nvPr/>
        </p:nvSpPr>
        <p:spPr>
          <a:xfrm>
            <a:off x="8289967" y="1209654"/>
            <a:ext cx="3902032" cy="461665"/>
          </a:xfrm>
          <a:prstGeom prst="rect">
            <a:avLst/>
          </a:prstGeom>
          <a:noFill/>
        </p:spPr>
        <p:txBody>
          <a:bodyPr wrap="square" rtlCol="0">
            <a:spAutoFit/>
          </a:bodyPr>
          <a:lstStyle/>
          <a:p>
            <a:pPr marL="342900" indent="-342900" algn="ctr" rtl="1">
              <a:buFont typeface="Wingdings" panose="05000000000000000000" pitchFamily="2" charset="2"/>
              <a:buChar char="Ø"/>
            </a:pPr>
            <a:r>
              <a:rPr lang="ar-EG" sz="2400" b="1" dirty="0">
                <a:solidFill>
                  <a:srgbClr val="002060"/>
                </a:solidFill>
                <a:latin typeface="Alexandria" charset="0"/>
                <a:cs typeface="Alexandria" charset="0"/>
              </a:rPr>
              <a:t>الانتقادات الموجهة للنظرية:</a:t>
            </a:r>
            <a:endParaRPr lang="en-US" sz="2400" b="1" dirty="0">
              <a:solidFill>
                <a:srgbClr val="002060"/>
              </a:solidFill>
              <a:latin typeface="Alexandria" charset="0"/>
              <a:cs typeface="Alexandria" charset="0"/>
            </a:endParaRPr>
          </a:p>
        </p:txBody>
      </p:sp>
      <p:pic>
        <p:nvPicPr>
          <p:cNvPr id="12" name="Picture 11">
            <a:extLst>
              <a:ext uri="{FF2B5EF4-FFF2-40B4-BE49-F238E27FC236}">
                <a16:creationId xmlns:a16="http://schemas.microsoft.com/office/drawing/2014/main" id="{5987200D-07B9-7DB9-9F16-7C08EC53FC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3916" y="1209654"/>
            <a:ext cx="4263539" cy="54485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34088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92464F-3732-842F-F5D0-EA6E12A76E8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92F8EE3-DEC8-D9F4-D3C6-D90C9D680B31}"/>
              </a:ext>
            </a:extLst>
          </p:cNvPr>
          <p:cNvSpPr txBox="1"/>
          <p:nvPr/>
        </p:nvSpPr>
        <p:spPr>
          <a:xfrm>
            <a:off x="4635656" y="358341"/>
            <a:ext cx="7301225"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✍️أمثلة تطبيقية على النظرية ( الإعلام التقليدي)</a:t>
            </a:r>
            <a:endParaRPr lang="en-US" sz="2400" b="1" dirty="0">
              <a:solidFill>
                <a:srgbClr val="002060"/>
              </a:solidFill>
              <a:latin typeface="Alexandria" charset="0"/>
              <a:cs typeface="Alexandria" charset="0"/>
            </a:endParaRPr>
          </a:p>
        </p:txBody>
      </p:sp>
      <p:sp>
        <p:nvSpPr>
          <p:cNvPr id="6" name="TextBox 5">
            <a:extLst>
              <a:ext uri="{FF2B5EF4-FFF2-40B4-BE49-F238E27FC236}">
                <a16:creationId xmlns:a16="http://schemas.microsoft.com/office/drawing/2014/main" id="{801A009D-3BF2-4DF4-8470-431D958E5E2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3EEE844-3824-E45B-5F8A-9C2A08D6C37D}"/>
              </a:ext>
            </a:extLst>
          </p:cNvPr>
          <p:cNvSpPr txBox="1"/>
          <p:nvPr/>
        </p:nvSpPr>
        <p:spPr>
          <a:xfrm>
            <a:off x="5115994" y="2003959"/>
            <a:ext cx="6616994" cy="4118243"/>
          </a:xfrm>
          <a:prstGeom prst="rect">
            <a:avLst/>
          </a:prstGeom>
          <a:noFill/>
        </p:spPr>
        <p:txBody>
          <a:bodyPr wrap="square" rtlCol="0">
            <a:spAutoFit/>
          </a:bodyPr>
          <a:lstStyle/>
          <a:p>
            <a:pPr marL="0" marR="0" algn="just" rtl="1">
              <a:lnSpc>
                <a:spcPct val="150000"/>
              </a:lnSpc>
              <a:spcAft>
                <a:spcPts val="800"/>
              </a:spcAft>
              <a:buNone/>
            </a:pPr>
            <a:r>
              <a:rPr lang="ar-EG" sz="2400" b="1" kern="0" dirty="0">
                <a:solidFill>
                  <a:srgbClr val="002060"/>
                </a:solidFill>
                <a:latin typeface="Calibri" panose="020F0502020204030204" pitchFamily="34" charset="0"/>
                <a:cs typeface="Calibri" panose="020F0502020204030204" pitchFamily="34" charset="0"/>
              </a:rPr>
              <a:t> </a:t>
            </a:r>
            <a:r>
              <a:rPr lang="en-US" sz="1800" b="1" kern="0" dirty="0">
                <a:effectLst/>
                <a:latin typeface="Segoe UI Emoji" panose="020B0502040204020203" pitchFamily="34" charset="0"/>
                <a:ea typeface="Times New Roman" panose="02020603050405020304" pitchFamily="18" charset="0"/>
                <a:cs typeface="Segoe UI Emoji" panose="020B0502040204020203" pitchFamily="34" charset="0"/>
              </a:rPr>
              <a:t>📌</a:t>
            </a:r>
            <a:r>
              <a:rPr lang="ar-EG" sz="2400" b="1" kern="0" dirty="0">
                <a:solidFill>
                  <a:srgbClr val="002060"/>
                </a:solidFill>
                <a:latin typeface="Calibri" panose="020F0502020204030204" pitchFamily="34" charset="0"/>
                <a:cs typeface="Calibri" panose="020F0502020204030204" pitchFamily="34" charset="0"/>
              </a:rPr>
              <a:t>أولًا: الدعاية الألمانية بقيادة جوزيف غوبلز</a:t>
            </a:r>
          </a:p>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يُعد جوزيف غوبلز، وزير الدعاية الألماني، من أبرز من جسّدوا </a:t>
            </a:r>
            <a:r>
              <a:rPr lang="ar-EG" sz="2400" kern="0" dirty="0">
                <a:solidFill>
                  <a:srgbClr val="FF0000"/>
                </a:solidFill>
                <a:latin typeface="Calibri" panose="020F0502020204030204" pitchFamily="34" charset="0"/>
                <a:cs typeface="Calibri" panose="020F0502020204030204" pitchFamily="34" charset="0"/>
              </a:rPr>
              <a:t>نظرية الحقنة </a:t>
            </a:r>
            <a:r>
              <a:rPr lang="ar-EG" sz="2400" kern="0" dirty="0">
                <a:solidFill>
                  <a:srgbClr val="002060"/>
                </a:solidFill>
                <a:latin typeface="Calibri" panose="020F0502020204030204" pitchFamily="34" charset="0"/>
                <a:cs typeface="Calibri" panose="020F0502020204030204" pitchFamily="34" charset="0"/>
              </a:rPr>
              <a:t>تحت الجلد عمليًا. </a:t>
            </a:r>
          </a:p>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اعتمد غوبلز على وسائل الإعلام المختلفة—كالإذاعة، الصحف، السينما، والتجمعات الجماهيرية—لبث </a:t>
            </a:r>
            <a:r>
              <a:rPr lang="ar-EG" sz="2400" kern="0" dirty="0">
                <a:solidFill>
                  <a:srgbClr val="FF0000"/>
                </a:solidFill>
                <a:latin typeface="Calibri" panose="020F0502020204030204" pitchFamily="34" charset="0"/>
                <a:cs typeface="Calibri" panose="020F0502020204030204" pitchFamily="34" charset="0"/>
              </a:rPr>
              <a:t>رسائل موحّدة تهدف إلى تشكيل وعي جماهيري متجانس</a:t>
            </a:r>
            <a:r>
              <a:rPr lang="ar-EG" sz="2400" kern="0" dirty="0">
                <a:solidFill>
                  <a:srgbClr val="002060"/>
                </a:solidFill>
                <a:latin typeface="Calibri" panose="020F0502020204030204" pitchFamily="34" charset="0"/>
                <a:cs typeface="Calibri" panose="020F0502020204030204" pitchFamily="34" charset="0"/>
              </a:rPr>
              <a:t>، دون إتاحة مساحة للتفكير النقدي أو المعارضة.</a:t>
            </a:r>
          </a:p>
        </p:txBody>
      </p:sp>
      <p:pic>
        <p:nvPicPr>
          <p:cNvPr id="7" name="Graphic 21">
            <a:extLst>
              <a:ext uri="{FF2B5EF4-FFF2-40B4-BE49-F238E27FC236}">
                <a16:creationId xmlns:a16="http://schemas.microsoft.com/office/drawing/2014/main" id="{17FC7D3E-CCBE-B376-FE45-96BDC36C25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147C37B9-ABDE-6FDF-2886-E346B753861D}"/>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A35C66C2-7707-A4A8-28CB-D6ACC06C0F9B}"/>
              </a:ext>
            </a:extLst>
          </p:cNvPr>
          <p:cNvSpPr/>
          <p:nvPr/>
        </p:nvSpPr>
        <p:spPr>
          <a:xfrm>
            <a:off x="2580741" y="55542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ar-EG" sz="2000" b="1" dirty="0">
                <a:solidFill>
                  <a:schemeClr val="bg1"/>
                </a:solidFill>
                <a:latin typeface="Times New Roman" panose="02020603050405020304" pitchFamily="18" charset="0"/>
                <a:cs typeface="Times New Roman" panose="02020603050405020304" pitchFamily="18" charset="0"/>
              </a:rPr>
              <a:t>2</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50BB1EB4-0E8E-66B2-DB92-F698C7C143E3}"/>
              </a:ext>
            </a:extLst>
          </p:cNvPr>
          <p:cNvSpPr txBox="1"/>
          <p:nvPr/>
        </p:nvSpPr>
        <p:spPr>
          <a:xfrm>
            <a:off x="5360543" y="1114473"/>
            <a:ext cx="7301225" cy="461665"/>
          </a:xfrm>
          <a:prstGeom prst="rect">
            <a:avLst/>
          </a:prstGeom>
          <a:noFill/>
        </p:spPr>
        <p:txBody>
          <a:bodyPr wrap="square" rtlCol="0">
            <a:spAutoFit/>
          </a:bodyPr>
          <a:lstStyle/>
          <a:p>
            <a:pPr marL="342900" indent="-342900" algn="ctr" rtl="1">
              <a:buFont typeface="Wingdings" panose="05000000000000000000" pitchFamily="2" charset="2"/>
              <a:buChar char="Ø"/>
            </a:pPr>
            <a:r>
              <a:rPr lang="ar-EG" sz="2400" b="1" dirty="0">
                <a:solidFill>
                  <a:srgbClr val="002060"/>
                </a:solidFill>
                <a:latin typeface="Alexandria" charset="0"/>
                <a:cs typeface="Alexandria" charset="0"/>
              </a:rPr>
              <a:t>أمثلة تطبيقية على النظرية ( الإعلام التقليدي)</a:t>
            </a:r>
            <a:endParaRPr lang="en-US" sz="2400" b="1" dirty="0">
              <a:solidFill>
                <a:srgbClr val="002060"/>
              </a:solidFill>
              <a:latin typeface="Alexandria" charset="0"/>
              <a:cs typeface="Alexandria" charset="0"/>
            </a:endParaRPr>
          </a:p>
        </p:txBody>
      </p:sp>
      <p:pic>
        <p:nvPicPr>
          <p:cNvPr id="9" name="Picture 8">
            <a:extLst>
              <a:ext uri="{FF2B5EF4-FFF2-40B4-BE49-F238E27FC236}">
                <a16:creationId xmlns:a16="http://schemas.microsoft.com/office/drawing/2014/main" id="{C24812C9-8B21-F11B-C304-A4D1D3B592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0455" y="1421919"/>
            <a:ext cx="4520571" cy="51869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195343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C8E9E3-3D02-95AB-EBA5-FB650548B87A}"/>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F747E2A1-AAAA-66F7-FC3A-D4C7C69D21C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DA403090-F387-E0BA-880B-23B0201820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48B968AC-6868-B4A4-EAD3-778248654460}"/>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F2DE74A3-61B3-3D74-A8D1-BF368CC3637F}"/>
              </a:ext>
            </a:extLst>
          </p:cNvPr>
          <p:cNvSpPr/>
          <p:nvPr/>
        </p:nvSpPr>
        <p:spPr>
          <a:xfrm>
            <a:off x="8331102" y="430191"/>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ar-EG" sz="2000" b="1" dirty="0">
                <a:solidFill>
                  <a:schemeClr val="bg1"/>
                </a:solidFill>
                <a:latin typeface="Times New Roman" panose="02020603050405020304" pitchFamily="18" charset="0"/>
                <a:cs typeface="Times New Roman" panose="02020603050405020304" pitchFamily="18" charset="0"/>
              </a:rPr>
              <a:t>2</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0E5DD22A-2521-E3DD-CF96-C4A9E9B3F96E}"/>
              </a:ext>
            </a:extLst>
          </p:cNvPr>
          <p:cNvSpPr txBox="1"/>
          <p:nvPr/>
        </p:nvSpPr>
        <p:spPr>
          <a:xfrm>
            <a:off x="-540527" y="199358"/>
            <a:ext cx="7301225" cy="461665"/>
          </a:xfrm>
          <a:prstGeom prst="rect">
            <a:avLst/>
          </a:prstGeom>
          <a:noFill/>
        </p:spPr>
        <p:txBody>
          <a:bodyPr wrap="square" rtlCol="0">
            <a:spAutoFit/>
          </a:bodyPr>
          <a:lstStyle/>
          <a:p>
            <a:pPr marL="342900" indent="-342900" algn="ctr" rtl="1">
              <a:buFont typeface="Wingdings" panose="05000000000000000000" pitchFamily="2" charset="2"/>
              <a:buChar char="Ø"/>
            </a:pPr>
            <a:r>
              <a:rPr lang="ar-EG" sz="2400" b="1" dirty="0">
                <a:solidFill>
                  <a:srgbClr val="002060"/>
                </a:solidFill>
                <a:latin typeface="Alexandria" charset="0"/>
                <a:cs typeface="Alexandria" charset="0"/>
              </a:rPr>
              <a:t>أمثلة تطبيقية على النظرية ( الإعلام التقليدي)</a:t>
            </a:r>
            <a:endParaRPr lang="en-US" sz="2400" b="1" dirty="0">
              <a:solidFill>
                <a:srgbClr val="002060"/>
              </a:solidFill>
              <a:latin typeface="Alexandria" charset="0"/>
              <a:cs typeface="Alexandria" charset="0"/>
            </a:endParaRPr>
          </a:p>
        </p:txBody>
      </p:sp>
      <p:sp>
        <p:nvSpPr>
          <p:cNvPr id="15" name="TextBox 14">
            <a:extLst>
              <a:ext uri="{FF2B5EF4-FFF2-40B4-BE49-F238E27FC236}">
                <a16:creationId xmlns:a16="http://schemas.microsoft.com/office/drawing/2014/main" id="{D95B8702-BDED-3E14-0266-0010004381D4}"/>
              </a:ext>
            </a:extLst>
          </p:cNvPr>
          <p:cNvSpPr txBox="1"/>
          <p:nvPr/>
        </p:nvSpPr>
        <p:spPr>
          <a:xfrm>
            <a:off x="5524930" y="1345306"/>
            <a:ext cx="6368902" cy="4610686"/>
          </a:xfrm>
          <a:prstGeom prst="rect">
            <a:avLst/>
          </a:prstGeom>
          <a:noFill/>
        </p:spPr>
        <p:txBody>
          <a:bodyPr wrap="square">
            <a:spAutoFit/>
          </a:bodyPr>
          <a:lstStyle/>
          <a:p>
            <a:pPr marL="0" marR="0" algn="just" rtl="1">
              <a:spcAft>
                <a:spcPts val="800"/>
              </a:spcAft>
              <a:buNone/>
            </a:pPr>
            <a:endParaRPr lang="ar-EG" sz="2400" kern="0" dirty="0">
              <a:solidFill>
                <a:srgbClr val="002060"/>
              </a:solidFill>
              <a:latin typeface="Calibri" panose="020F0502020204030204" pitchFamily="34" charset="0"/>
              <a:cs typeface="Calibri" panose="020F0502020204030204" pitchFamily="34" charset="0"/>
            </a:endParaRPr>
          </a:p>
          <a:p>
            <a:pPr marL="342900" marR="0" indent="-342900" algn="just" rtl="1">
              <a:spcAft>
                <a:spcPts val="800"/>
              </a:spcAft>
              <a:buFont typeface="Wingdings" panose="05000000000000000000" pitchFamily="2" charset="2"/>
              <a:buChar char="Ø"/>
            </a:pPr>
            <a:r>
              <a:rPr lang="ar-EG" sz="2400" b="1" kern="0" dirty="0">
                <a:solidFill>
                  <a:srgbClr val="002060"/>
                </a:solidFill>
                <a:latin typeface="Calibri" panose="020F0502020204030204" pitchFamily="34" charset="0"/>
                <a:cs typeface="Calibri" panose="020F0502020204030204" pitchFamily="34" charset="0"/>
              </a:rPr>
              <a:t>أبرز الأساليب المستخدمة:</a:t>
            </a:r>
          </a:p>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التكرار المكثف: </a:t>
            </a:r>
            <a:r>
              <a:rPr lang="ar-EG" sz="2400" kern="0" dirty="0">
                <a:solidFill>
                  <a:srgbClr val="FF0000"/>
                </a:solidFill>
                <a:latin typeface="Calibri" panose="020F0502020204030204" pitchFamily="34" charset="0"/>
                <a:cs typeface="Calibri" panose="020F0502020204030204" pitchFamily="34" charset="0"/>
              </a:rPr>
              <a:t>تكرار الرسائل الدعائية </a:t>
            </a:r>
            <a:r>
              <a:rPr lang="ar-EG" sz="2400" kern="0" dirty="0">
                <a:solidFill>
                  <a:srgbClr val="002060"/>
                </a:solidFill>
                <a:latin typeface="Calibri" panose="020F0502020204030204" pitchFamily="34" charset="0"/>
                <a:cs typeface="Calibri" panose="020F0502020204030204" pitchFamily="34" charset="0"/>
              </a:rPr>
              <a:t>لتعزيز قبولها.</a:t>
            </a:r>
          </a:p>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الخطاب العاطفي: </a:t>
            </a:r>
            <a:r>
              <a:rPr lang="ar-EG" sz="2400" kern="0" dirty="0">
                <a:solidFill>
                  <a:srgbClr val="FF0000"/>
                </a:solidFill>
                <a:latin typeface="Calibri" panose="020F0502020204030204" pitchFamily="34" charset="0"/>
                <a:cs typeface="Calibri" panose="020F0502020204030204" pitchFamily="34" charset="0"/>
              </a:rPr>
              <a:t>استخدام لغة تحفّز المشاعر القومية والخوف من "الآخر".</a:t>
            </a:r>
          </a:p>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السيطرة على المحتوى الإعلامي: منع أي خطاب مخالف </a:t>
            </a:r>
            <a:r>
              <a:rPr lang="ar-EG" sz="2400" kern="0" dirty="0">
                <a:solidFill>
                  <a:srgbClr val="FF0000"/>
                </a:solidFill>
                <a:latin typeface="Calibri" panose="020F0502020204030204" pitchFamily="34" charset="0"/>
                <a:cs typeface="Calibri" panose="020F0502020204030204" pitchFamily="34" charset="0"/>
              </a:rPr>
              <a:t>وتوجيه الرسائل بما يخدم أهداف النظام</a:t>
            </a:r>
            <a:r>
              <a:rPr lang="ar-EG" sz="2400" kern="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buNone/>
            </a:pPr>
            <a:endParaRPr lang="ar-EG" sz="2400" kern="0" dirty="0">
              <a:solidFill>
                <a:srgbClr val="002060"/>
              </a:solidFill>
              <a:latin typeface="Calibri" panose="020F0502020204030204" pitchFamily="34" charset="0"/>
              <a:cs typeface="Calibri" panose="020F0502020204030204" pitchFamily="34" charset="0"/>
            </a:endParaRPr>
          </a:p>
        </p:txBody>
      </p:sp>
      <p:pic>
        <p:nvPicPr>
          <p:cNvPr id="17" name="Picture 16">
            <a:extLst>
              <a:ext uri="{FF2B5EF4-FFF2-40B4-BE49-F238E27FC236}">
                <a16:creationId xmlns:a16="http://schemas.microsoft.com/office/drawing/2014/main" id="{0A268709-4789-ED67-CD5E-2B8150C1B7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1056" y="1096424"/>
            <a:ext cx="5069958" cy="50699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30702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BF31D1-A277-5E30-D17C-BF139547FAA1}"/>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523D231B-372B-8383-A4A7-60BA407F6D2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DBDB597-945A-C946-5DFF-A52B6795722A}"/>
              </a:ext>
            </a:extLst>
          </p:cNvPr>
          <p:cNvSpPr txBox="1"/>
          <p:nvPr/>
        </p:nvSpPr>
        <p:spPr>
          <a:xfrm>
            <a:off x="4897358" y="1856991"/>
            <a:ext cx="7166343" cy="2732223"/>
          </a:xfrm>
          <a:prstGeom prst="rect">
            <a:avLst/>
          </a:prstGeom>
          <a:noFill/>
        </p:spPr>
        <p:txBody>
          <a:bodyPr wrap="square" rtlCol="0">
            <a:spAutoFit/>
          </a:bodyPr>
          <a:lstStyle/>
          <a:p>
            <a:pPr marL="0" marR="0" algn="just" rtl="1">
              <a:lnSpc>
                <a:spcPct val="115000"/>
              </a:lnSpc>
              <a:spcAft>
                <a:spcPts val="800"/>
              </a:spcAft>
              <a:buNone/>
            </a:pPr>
            <a:r>
              <a:rPr lang="en-US" sz="2400" b="1" kern="0" dirty="0">
                <a:effectLst/>
                <a:latin typeface="Segoe UI Emoji" panose="020B0502040204020203" pitchFamily="34" charset="0"/>
                <a:ea typeface="Times New Roman" panose="02020603050405020304" pitchFamily="18" charset="0"/>
                <a:cs typeface="Segoe UI Emoji" panose="020B0502040204020203" pitchFamily="34" charset="0"/>
              </a:rPr>
              <a:t>📌 </a:t>
            </a:r>
            <a:r>
              <a:rPr lang="ar-SA" sz="2400" b="1" kern="0" dirty="0">
                <a:solidFill>
                  <a:srgbClr val="002060"/>
                </a:solidFill>
                <a:latin typeface="Calibri" panose="020F0502020204030204" pitchFamily="34" charset="0"/>
                <a:cs typeface="Calibri" panose="020F0502020204030204" pitchFamily="34" charset="0"/>
              </a:rPr>
              <a:t>ثانيًا: تغطية الإذاعات لأحداث الحروب خلال الحرب الباردة</a:t>
            </a:r>
            <a:endParaRPr lang="en-US" sz="2400" b="1" kern="0" dirty="0">
              <a:solidFill>
                <a:srgbClr val="002060"/>
              </a:solidFill>
              <a:latin typeface="Calibri" panose="020F0502020204030204" pitchFamily="34" charset="0"/>
              <a:cs typeface="Calibri" panose="020F0502020204030204" pitchFamily="34" charset="0"/>
            </a:endParaRPr>
          </a:p>
          <a:p>
            <a:pPr marL="0" marR="0" algn="just" rtl="1">
              <a:lnSpc>
                <a:spcPct val="20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خلال </a:t>
            </a:r>
            <a:r>
              <a:rPr lang="ar-SA" sz="2400" kern="0" dirty="0">
                <a:solidFill>
                  <a:srgbClr val="FF0000"/>
                </a:solidFill>
                <a:latin typeface="Calibri" panose="020F0502020204030204" pitchFamily="34" charset="0"/>
                <a:cs typeface="Calibri" panose="020F0502020204030204" pitchFamily="34" charset="0"/>
              </a:rPr>
              <a:t>الحرب الباردة</a:t>
            </a:r>
            <a:r>
              <a:rPr lang="ar-SA" sz="2400" kern="0" dirty="0">
                <a:solidFill>
                  <a:srgbClr val="002060"/>
                </a:solidFill>
                <a:latin typeface="Calibri" panose="020F0502020204030204" pitchFamily="34" charset="0"/>
                <a:cs typeface="Calibri" panose="020F0502020204030204" pitchFamily="34" charset="0"/>
              </a:rPr>
              <a:t>، استخدمت </a:t>
            </a:r>
            <a:r>
              <a:rPr lang="ar-SA" sz="2400" kern="0" dirty="0">
                <a:solidFill>
                  <a:srgbClr val="FF0000"/>
                </a:solidFill>
                <a:latin typeface="Calibri" panose="020F0502020204030204" pitchFamily="34" charset="0"/>
                <a:cs typeface="Calibri" panose="020F0502020204030204" pitchFamily="34" charset="0"/>
              </a:rPr>
              <a:t>الولايات المتحدة </a:t>
            </a:r>
            <a:r>
              <a:rPr lang="ar-SA" sz="2400" kern="0" dirty="0">
                <a:solidFill>
                  <a:srgbClr val="002060"/>
                </a:solidFill>
                <a:latin typeface="Calibri" panose="020F0502020204030204" pitchFamily="34" charset="0"/>
                <a:cs typeface="Calibri" panose="020F0502020204030204" pitchFamily="34" charset="0"/>
              </a:rPr>
              <a:t>إذاعات مثل </a:t>
            </a:r>
            <a:r>
              <a:rPr lang="ar-SA" sz="2400" kern="0" dirty="0">
                <a:solidFill>
                  <a:srgbClr val="FF0000"/>
                </a:solidFill>
                <a:latin typeface="Calibri" panose="020F0502020204030204" pitchFamily="34" charset="0"/>
                <a:cs typeface="Calibri" panose="020F0502020204030204" pitchFamily="34" charset="0"/>
              </a:rPr>
              <a:t>"راديو أوروبا الحرة" و"صوت أمريكا" لبث رسائل دعائية موجهة </a:t>
            </a:r>
            <a:r>
              <a:rPr lang="ar-SA" sz="2400" kern="0" dirty="0">
                <a:solidFill>
                  <a:srgbClr val="002060"/>
                </a:solidFill>
                <a:latin typeface="Calibri" panose="020F0502020204030204" pitchFamily="34" charset="0"/>
                <a:cs typeface="Calibri" panose="020F0502020204030204" pitchFamily="34" charset="0"/>
              </a:rPr>
              <a:t>إلى شعوب أوروبا الشرقية والاتحاد السوفيتي. </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7E046A4C-3B1C-94C7-52C2-F7EAC9571A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21DF9E20-27F4-850B-71AE-F9DCB6893D4B}"/>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5" name="Rectangle: Rounded Corners 4">
            <a:extLst>
              <a:ext uri="{FF2B5EF4-FFF2-40B4-BE49-F238E27FC236}">
                <a16:creationId xmlns:a16="http://schemas.microsoft.com/office/drawing/2014/main" id="{B88A29C6-E961-6304-3C73-A9F1E008DD5A}"/>
              </a:ext>
            </a:extLst>
          </p:cNvPr>
          <p:cNvSpPr/>
          <p:nvPr/>
        </p:nvSpPr>
        <p:spPr>
          <a:xfrm>
            <a:off x="8216197" y="438388"/>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ar-EG" sz="2000" b="1" dirty="0">
                <a:solidFill>
                  <a:schemeClr val="bg1"/>
                </a:solidFill>
                <a:latin typeface="Times New Roman" panose="02020603050405020304" pitchFamily="18" charset="0"/>
                <a:cs typeface="Times New Roman" panose="02020603050405020304" pitchFamily="18" charset="0"/>
              </a:rPr>
              <a:t>2</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4C3716A-836D-78E8-79E9-0EFBB3344EBF}"/>
              </a:ext>
            </a:extLst>
          </p:cNvPr>
          <p:cNvSpPr txBox="1"/>
          <p:nvPr/>
        </p:nvSpPr>
        <p:spPr>
          <a:xfrm>
            <a:off x="0" y="199501"/>
            <a:ext cx="7301225"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✍️أمثلة تطبيقية على النظرية ( الإعلام التقليدي)</a:t>
            </a:r>
            <a:endParaRPr lang="en-US" sz="2400" b="1" dirty="0">
              <a:solidFill>
                <a:srgbClr val="002060"/>
              </a:solidFill>
              <a:latin typeface="Alexandria" charset="0"/>
              <a:cs typeface="Alexandria" charset="0"/>
            </a:endParaRPr>
          </a:p>
        </p:txBody>
      </p:sp>
      <p:pic>
        <p:nvPicPr>
          <p:cNvPr id="9" name="Picture 8">
            <a:extLst>
              <a:ext uri="{FF2B5EF4-FFF2-40B4-BE49-F238E27FC236}">
                <a16:creationId xmlns:a16="http://schemas.microsoft.com/office/drawing/2014/main" id="{E8BF18EB-BE70-14A4-50AE-A8CEB8DF1C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2067" y="1219119"/>
            <a:ext cx="4647670" cy="50594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3962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55FE56-FCE9-86AE-C431-4D4E64AF51D2}"/>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0353F9EE-1460-116B-E6A2-D741E3F1FAF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F7C483D-8347-50E7-9CA0-08641FEC09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EA73CBED-55A4-4754-6405-6E325362BC9C}"/>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8D08E0CD-0A11-639A-AC9D-BE6D1B39D3B2}"/>
              </a:ext>
            </a:extLst>
          </p:cNvPr>
          <p:cNvSpPr/>
          <p:nvPr/>
        </p:nvSpPr>
        <p:spPr>
          <a:xfrm>
            <a:off x="8331102" y="430191"/>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ar-EG" sz="2000" b="1" dirty="0">
                <a:solidFill>
                  <a:schemeClr val="bg1"/>
                </a:solidFill>
                <a:latin typeface="Times New Roman" panose="02020603050405020304" pitchFamily="18" charset="0"/>
                <a:cs typeface="Times New Roman" panose="02020603050405020304" pitchFamily="18" charset="0"/>
              </a:rPr>
              <a:t>2</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5D8E1C2-A067-829D-E497-02E08F5CA214}"/>
              </a:ext>
            </a:extLst>
          </p:cNvPr>
          <p:cNvSpPr txBox="1"/>
          <p:nvPr/>
        </p:nvSpPr>
        <p:spPr>
          <a:xfrm>
            <a:off x="-540527" y="199358"/>
            <a:ext cx="7301225" cy="461665"/>
          </a:xfrm>
          <a:prstGeom prst="rect">
            <a:avLst/>
          </a:prstGeom>
          <a:noFill/>
        </p:spPr>
        <p:txBody>
          <a:bodyPr wrap="square" rtlCol="0">
            <a:spAutoFit/>
          </a:bodyPr>
          <a:lstStyle/>
          <a:p>
            <a:pPr marL="342900" indent="-342900" algn="ctr" rtl="1">
              <a:buFont typeface="Wingdings" panose="05000000000000000000" pitchFamily="2" charset="2"/>
              <a:buChar char="Ø"/>
            </a:pPr>
            <a:r>
              <a:rPr lang="ar-EG" sz="2400" b="1" dirty="0">
                <a:solidFill>
                  <a:srgbClr val="002060"/>
                </a:solidFill>
                <a:latin typeface="Alexandria" charset="0"/>
                <a:cs typeface="Alexandria" charset="0"/>
              </a:rPr>
              <a:t>أمثلة تطبيقية على النظرية ( الإعلام التقليدي)</a:t>
            </a:r>
            <a:endParaRPr lang="en-US" sz="2400" b="1" dirty="0">
              <a:solidFill>
                <a:srgbClr val="002060"/>
              </a:solidFill>
              <a:latin typeface="Alexandria" charset="0"/>
              <a:cs typeface="Alexandria" charset="0"/>
            </a:endParaRPr>
          </a:p>
        </p:txBody>
      </p:sp>
      <p:sp>
        <p:nvSpPr>
          <p:cNvPr id="9" name="Content Placeholder 8">
            <a:extLst>
              <a:ext uri="{FF2B5EF4-FFF2-40B4-BE49-F238E27FC236}">
                <a16:creationId xmlns:a16="http://schemas.microsoft.com/office/drawing/2014/main" id="{06429965-D1F5-AC90-CF9B-2825078AA25D}"/>
              </a:ext>
            </a:extLst>
          </p:cNvPr>
          <p:cNvSpPr>
            <a:spLocks noGrp="1"/>
          </p:cNvSpPr>
          <p:nvPr>
            <p:ph sz="half" idx="1"/>
          </p:nvPr>
        </p:nvSpPr>
        <p:spPr>
          <a:xfrm>
            <a:off x="1020725" y="1345305"/>
            <a:ext cx="10345479" cy="4619559"/>
          </a:xfrm>
        </p:spPr>
        <p:txBody>
          <a:bodyPr>
            <a:normAutofit fontScale="92500" lnSpcReduction="20000"/>
          </a:bodyPr>
          <a:lstStyle/>
          <a:p>
            <a:pPr marL="0" indent="0" algn="r" rtl="1">
              <a:buNone/>
            </a:pPr>
            <a:endParaRPr lang="en-US" dirty="0"/>
          </a:p>
          <a:p>
            <a:pPr marL="0" marR="0" algn="just" rtl="1">
              <a:lnSpc>
                <a:spcPct val="115000"/>
              </a:lnSpc>
              <a:spcAft>
                <a:spcPts val="800"/>
              </a:spcAft>
              <a:buNone/>
            </a:pPr>
            <a:r>
              <a:rPr lang="ar-SA" sz="2800" kern="0" dirty="0">
                <a:solidFill>
                  <a:srgbClr val="002060"/>
                </a:solidFill>
                <a:latin typeface="Calibri" panose="020F0502020204030204" pitchFamily="34" charset="0"/>
                <a:cs typeface="Calibri" panose="020F0502020204030204" pitchFamily="34" charset="0"/>
              </a:rPr>
              <a:t>اعتمدت هذه الإذاعات على فرضيات مشابهة لنظرية الحقنة تحت الجلد، حيث كانت تهدف إلى</a:t>
            </a:r>
            <a:r>
              <a:rPr lang="en-US" sz="2800" kern="0" dirty="0">
                <a:solidFill>
                  <a:srgbClr val="002060"/>
                </a:solidFill>
                <a:latin typeface="Calibri" panose="020F0502020204030204" pitchFamily="34" charset="0"/>
                <a:cs typeface="Calibri" panose="020F0502020204030204" pitchFamily="34" charset="0"/>
              </a:rPr>
              <a:t>:</a:t>
            </a:r>
          </a:p>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SA" sz="2800" b="1" kern="0" dirty="0">
                <a:solidFill>
                  <a:srgbClr val="002060"/>
                </a:solidFill>
                <a:latin typeface="Calibri" panose="020F0502020204030204" pitchFamily="34" charset="0"/>
                <a:cs typeface="Calibri" panose="020F0502020204030204" pitchFamily="34" charset="0"/>
              </a:rPr>
              <a:t>بث رسائل موحّدة</a:t>
            </a:r>
            <a:r>
              <a:rPr lang="en-US" sz="2800" kern="0" dirty="0">
                <a:solidFill>
                  <a:srgbClr val="002060"/>
                </a:solidFill>
                <a:latin typeface="Calibri" panose="020F0502020204030204" pitchFamily="34" charset="0"/>
                <a:cs typeface="Calibri" panose="020F0502020204030204" pitchFamily="34" charset="0"/>
              </a:rPr>
              <a:t>: </a:t>
            </a:r>
            <a:r>
              <a:rPr lang="ar-SA" sz="2800" kern="0" dirty="0">
                <a:solidFill>
                  <a:srgbClr val="FF0000"/>
                </a:solidFill>
                <a:latin typeface="Calibri" panose="020F0502020204030204" pitchFamily="34" charset="0"/>
                <a:cs typeface="Calibri" panose="020F0502020204030204" pitchFamily="34" charset="0"/>
              </a:rPr>
              <a:t>تقديم صورة إيجابية عن الحياة في الغرب </a:t>
            </a:r>
            <a:r>
              <a:rPr lang="ar-SA" sz="2800" kern="0" dirty="0">
                <a:solidFill>
                  <a:srgbClr val="002060"/>
                </a:solidFill>
                <a:latin typeface="Calibri" panose="020F0502020204030204" pitchFamily="34" charset="0"/>
                <a:cs typeface="Calibri" panose="020F0502020204030204" pitchFamily="34" charset="0"/>
              </a:rPr>
              <a:t>مقابل تصوير سلبي للأنظمة ا</a:t>
            </a:r>
            <a:r>
              <a:rPr lang="ar-EG" sz="2800" kern="0" dirty="0">
                <a:solidFill>
                  <a:srgbClr val="002060"/>
                </a:solidFill>
                <a:latin typeface="Calibri" panose="020F0502020204030204" pitchFamily="34" charset="0"/>
                <a:cs typeface="Calibri" panose="020F0502020204030204" pitchFamily="34" charset="0"/>
              </a:rPr>
              <a:t>لأخرى</a:t>
            </a:r>
            <a:endParaRPr lang="en-US" sz="2800" kern="0" dirty="0">
              <a:solidFill>
                <a:srgbClr val="002060"/>
              </a:solidFill>
              <a:latin typeface="Calibri" panose="020F0502020204030204" pitchFamily="34" charset="0"/>
              <a:cs typeface="Calibri" panose="020F0502020204030204" pitchFamily="34" charset="0"/>
            </a:endParaRPr>
          </a:p>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SA" sz="2800" b="1" kern="0" dirty="0">
                <a:solidFill>
                  <a:srgbClr val="002060"/>
                </a:solidFill>
                <a:latin typeface="Calibri" panose="020F0502020204030204" pitchFamily="34" charset="0"/>
                <a:cs typeface="Calibri" panose="020F0502020204030204" pitchFamily="34" charset="0"/>
              </a:rPr>
              <a:t>التأثير المباشر</a:t>
            </a:r>
            <a:r>
              <a:rPr lang="en-US" sz="2800" kern="0" dirty="0">
                <a:solidFill>
                  <a:srgbClr val="002060"/>
                </a:solidFill>
                <a:latin typeface="Calibri" panose="020F0502020204030204" pitchFamily="34" charset="0"/>
                <a:cs typeface="Calibri" panose="020F0502020204030204" pitchFamily="34" charset="0"/>
              </a:rPr>
              <a:t>: </a:t>
            </a:r>
            <a:r>
              <a:rPr lang="ar-SA" sz="2800" kern="0" dirty="0">
                <a:solidFill>
                  <a:srgbClr val="002060"/>
                </a:solidFill>
                <a:latin typeface="Calibri" panose="020F0502020204030204" pitchFamily="34" charset="0"/>
                <a:cs typeface="Calibri" panose="020F0502020204030204" pitchFamily="34" charset="0"/>
              </a:rPr>
              <a:t>افتراض أن الاستماع إلى هذه الرسائل سيؤدي إلى تغيير في المواقف والسلوكيات</a:t>
            </a:r>
            <a:r>
              <a:rPr lang="en-US" sz="2800" kern="0" dirty="0">
                <a:solidFill>
                  <a:srgbClr val="002060"/>
                </a:solidFill>
                <a:latin typeface="Calibri" panose="020F0502020204030204" pitchFamily="34" charset="0"/>
                <a:cs typeface="Calibri" panose="020F0502020204030204" pitchFamily="34" charset="0"/>
              </a:rPr>
              <a:t>.</a:t>
            </a:r>
          </a:p>
          <a:p>
            <a:pPr marL="342900" marR="0" lvl="0" indent="-342900" algn="just" rtl="1">
              <a:lnSpc>
                <a:spcPct val="115000"/>
              </a:lnSpc>
              <a:spcAft>
                <a:spcPts val="800"/>
              </a:spcAft>
              <a:buSzPts val="1000"/>
              <a:buFont typeface="Symbol" panose="05050102010706020507" pitchFamily="18" charset="2"/>
              <a:buChar char=""/>
              <a:tabLst>
                <a:tab pos="457200" algn="l"/>
              </a:tabLst>
            </a:pPr>
            <a:r>
              <a:rPr lang="ar-SA" sz="2800" b="1" kern="0" dirty="0">
                <a:solidFill>
                  <a:srgbClr val="002060"/>
                </a:solidFill>
                <a:latin typeface="Calibri" panose="020F0502020204030204" pitchFamily="34" charset="0"/>
                <a:cs typeface="Calibri" panose="020F0502020204030204" pitchFamily="34" charset="0"/>
              </a:rPr>
              <a:t>تجاوز الرقابة</a:t>
            </a:r>
            <a:r>
              <a:rPr lang="en-US" sz="2800" b="1" kern="0" dirty="0">
                <a:solidFill>
                  <a:srgbClr val="002060"/>
                </a:solidFill>
                <a:latin typeface="Calibri" panose="020F0502020204030204" pitchFamily="34" charset="0"/>
                <a:cs typeface="Calibri" panose="020F0502020204030204" pitchFamily="34" charset="0"/>
              </a:rPr>
              <a:t>: </a:t>
            </a:r>
            <a:r>
              <a:rPr lang="ar-SA" sz="2800" kern="0" dirty="0">
                <a:solidFill>
                  <a:srgbClr val="FF0000"/>
                </a:solidFill>
                <a:latin typeface="Calibri" panose="020F0502020204030204" pitchFamily="34" charset="0"/>
                <a:cs typeface="Calibri" panose="020F0502020204030204" pitchFamily="34" charset="0"/>
              </a:rPr>
              <a:t>الوصول إلى الجماهير خلف الستار الحديدي </a:t>
            </a:r>
            <a:r>
              <a:rPr lang="ar-SA" sz="2800" kern="0" dirty="0">
                <a:solidFill>
                  <a:srgbClr val="002060"/>
                </a:solidFill>
                <a:latin typeface="Calibri" panose="020F0502020204030204" pitchFamily="34" charset="0"/>
                <a:cs typeface="Calibri" panose="020F0502020204030204" pitchFamily="34" charset="0"/>
              </a:rPr>
              <a:t>رغم محاولات الحجب والتشويش</a:t>
            </a:r>
            <a:r>
              <a:rPr lang="en-US" sz="2800" kern="0" dirty="0">
                <a:solidFill>
                  <a:srgbClr val="002060"/>
                </a:solidFill>
                <a:latin typeface="Calibri" panose="020F0502020204030204" pitchFamily="34" charset="0"/>
                <a:cs typeface="Calibri" panose="020F0502020204030204" pitchFamily="34" charset="0"/>
              </a:rPr>
              <a:t>.</a:t>
            </a:r>
          </a:p>
          <a:p>
            <a:pPr marL="0" indent="0" algn="r" rtl="1">
              <a:buNone/>
            </a:pPr>
            <a:endParaRPr lang="en-US" dirty="0"/>
          </a:p>
        </p:txBody>
      </p:sp>
    </p:spTree>
    <p:extLst>
      <p:ext uri="{BB962C8B-B14F-4D97-AF65-F5344CB8AC3E}">
        <p14:creationId xmlns:p14="http://schemas.microsoft.com/office/powerpoint/2010/main" val="3932158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3CA798-34C3-B1EE-ECE8-3A16C02FB433}"/>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4405CE7F-FDAD-850D-9A6B-ED3B22FF816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1B2D8EB-F706-4098-1096-88E9A712259B}"/>
              </a:ext>
            </a:extLst>
          </p:cNvPr>
          <p:cNvSpPr txBox="1"/>
          <p:nvPr/>
        </p:nvSpPr>
        <p:spPr>
          <a:xfrm>
            <a:off x="4997301" y="1494977"/>
            <a:ext cx="6939579" cy="3564245"/>
          </a:xfrm>
          <a:prstGeom prst="rect">
            <a:avLst/>
          </a:prstGeom>
          <a:noFill/>
        </p:spPr>
        <p:txBody>
          <a:bodyPr wrap="square" rtlCol="0">
            <a:spAutoFit/>
          </a:bodyPr>
          <a:lstStyle/>
          <a:p>
            <a:pPr marL="0" marR="0" algn="r" rtl="1">
              <a:lnSpc>
                <a:spcPct val="150000"/>
              </a:lnSpc>
              <a:spcAft>
                <a:spcPts val="800"/>
              </a:spcAft>
              <a:buNone/>
            </a:pPr>
            <a:r>
              <a:rPr lang="en-US" sz="2400" b="1" kern="0" dirty="0">
                <a:effectLst/>
                <a:latin typeface="Segoe UI Emoji" panose="020B0502040204020203" pitchFamily="34" charset="0"/>
                <a:ea typeface="Times New Roman" panose="02020603050405020304" pitchFamily="18" charset="0"/>
                <a:cs typeface="Segoe UI Emoji" panose="020B0502040204020203" pitchFamily="34" charset="0"/>
              </a:rPr>
              <a:t>📌 </a:t>
            </a:r>
            <a:r>
              <a:rPr lang="ar-EG" sz="2400" b="1" kern="0" dirty="0">
                <a:effectLst/>
                <a:latin typeface="Segoe UI Emoji" panose="020B0502040204020203" pitchFamily="34" charset="0"/>
                <a:ea typeface="Times New Roman" panose="02020603050405020304" pitchFamily="18" charset="0"/>
                <a:cs typeface="Segoe UI Emoji" panose="020B0502040204020203" pitchFamily="34" charset="0"/>
              </a:rPr>
              <a:t>ثالثاً: </a:t>
            </a:r>
            <a:r>
              <a:rPr lang="ar-EG" sz="2400" b="1" kern="0" dirty="0">
                <a:solidFill>
                  <a:srgbClr val="002060"/>
                </a:solidFill>
                <a:latin typeface="Calibri" panose="020F0502020204030204" pitchFamily="34" charset="0"/>
                <a:cs typeface="Calibri" panose="020F0502020204030204" pitchFamily="34" charset="0"/>
              </a:rPr>
              <a:t>تجربة إذاعة أورسن ويلز – "حرب العوالم" (</a:t>
            </a:r>
            <a:r>
              <a:rPr lang="ar-EG" sz="2400" b="1" kern="0" dirty="0">
                <a:solidFill>
                  <a:srgbClr val="002060"/>
                </a:solidFill>
                <a:latin typeface="Calibri" panose="020F0502020204030204" pitchFamily="34" charset="0"/>
                <a:cs typeface="+mj-cs"/>
              </a:rPr>
              <a:t>1938</a:t>
            </a:r>
            <a:r>
              <a:rPr lang="ar-EG" sz="2400" b="1" kern="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في مساء يوم </a:t>
            </a:r>
            <a:r>
              <a:rPr lang="ar-EG" sz="2400" kern="0" dirty="0">
                <a:solidFill>
                  <a:srgbClr val="002060"/>
                </a:solidFill>
                <a:latin typeface="Calibri" panose="020F0502020204030204" pitchFamily="34" charset="0"/>
                <a:cs typeface="+mj-cs"/>
              </a:rPr>
              <a:t>30</a:t>
            </a:r>
            <a:r>
              <a:rPr lang="ar-EG" sz="2400" kern="0" dirty="0">
                <a:solidFill>
                  <a:srgbClr val="002060"/>
                </a:solidFill>
                <a:latin typeface="Calibri" panose="020F0502020204030204" pitchFamily="34" charset="0"/>
                <a:cs typeface="Calibri" panose="020F0502020204030204" pitchFamily="34" charset="0"/>
              </a:rPr>
              <a:t> أكتوبر </a:t>
            </a:r>
            <a:r>
              <a:rPr lang="ar-EG" sz="2400" kern="0" dirty="0">
                <a:solidFill>
                  <a:srgbClr val="002060"/>
                </a:solidFill>
                <a:latin typeface="Calibri" panose="020F0502020204030204" pitchFamily="34" charset="0"/>
                <a:cs typeface="+mj-cs"/>
              </a:rPr>
              <a:t>1938</a:t>
            </a:r>
            <a:r>
              <a:rPr lang="ar-EG" sz="2400" kern="0" dirty="0">
                <a:solidFill>
                  <a:srgbClr val="002060"/>
                </a:solidFill>
                <a:latin typeface="Calibri" panose="020F0502020204030204" pitchFamily="34" charset="0"/>
                <a:cs typeface="Calibri" panose="020F0502020204030204" pitchFamily="34" charset="0"/>
              </a:rPr>
              <a:t>، بثّت محطة </a:t>
            </a:r>
            <a:r>
              <a:rPr lang="en-US" sz="2400" kern="0" dirty="0">
                <a:solidFill>
                  <a:srgbClr val="002060"/>
                </a:solidFill>
                <a:latin typeface="Times New Roman" panose="02020603050405020304" pitchFamily="18" charset="0"/>
                <a:cs typeface="Times New Roman" panose="02020603050405020304" pitchFamily="18" charset="0"/>
              </a:rPr>
              <a:t>CBS</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الأمريكية مسرحية إذاعية مقتبسة من </a:t>
            </a:r>
            <a:r>
              <a:rPr lang="ar-EG" sz="2400" kern="0" dirty="0">
                <a:solidFill>
                  <a:srgbClr val="FF0000"/>
                </a:solidFill>
                <a:latin typeface="Calibri" panose="020F0502020204030204" pitchFamily="34" charset="0"/>
                <a:cs typeface="Calibri" panose="020F0502020204030204" pitchFamily="34" charset="0"/>
              </a:rPr>
              <a:t>رواية "حرب العوالم" للكاتب هربرت جورج ويلز</a:t>
            </a:r>
            <a:r>
              <a:rPr lang="ar-EG" sz="2400" kern="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لكن ما ميّز هذه النسخة هو أنها صُمّمت بأسلوب "نشرة إخبارية واقعية" تُحاكي تغطية مباشرة لأحداث </a:t>
            </a:r>
            <a:r>
              <a:rPr lang="ar-EG" sz="2400" kern="0" dirty="0">
                <a:solidFill>
                  <a:srgbClr val="FF0000"/>
                </a:solidFill>
                <a:latin typeface="Calibri" panose="020F0502020204030204" pitchFamily="34" charset="0"/>
                <a:cs typeface="Calibri" panose="020F0502020204030204" pitchFamily="34" charset="0"/>
              </a:rPr>
              <a:t>غزو فضائي لكوكب الأرض </a:t>
            </a:r>
            <a:r>
              <a:rPr lang="ar-EG" sz="2400" kern="0" dirty="0">
                <a:solidFill>
                  <a:srgbClr val="002060"/>
                </a:solidFill>
                <a:latin typeface="Calibri" panose="020F0502020204030204" pitchFamily="34" charset="0"/>
                <a:cs typeface="Calibri" panose="020F0502020204030204" pitchFamily="34" charset="0"/>
              </a:rPr>
              <a:t>– بدأ من ولاية نيوجيرسي الأمريكية.</a:t>
            </a:r>
          </a:p>
        </p:txBody>
      </p:sp>
      <p:pic>
        <p:nvPicPr>
          <p:cNvPr id="7" name="Graphic 21">
            <a:extLst>
              <a:ext uri="{FF2B5EF4-FFF2-40B4-BE49-F238E27FC236}">
                <a16:creationId xmlns:a16="http://schemas.microsoft.com/office/drawing/2014/main" id="{6688CE47-2D57-8539-920C-6D98656257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FEDFD543-B3D9-9F69-460E-6F3544BFA0CF}"/>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EA360A7E-0B71-46C6-339C-E6A0F6D86926}"/>
              </a:ext>
            </a:extLst>
          </p:cNvPr>
          <p:cNvSpPr/>
          <p:nvPr/>
        </p:nvSpPr>
        <p:spPr>
          <a:xfrm>
            <a:off x="2643963" y="533327"/>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ar-EG" sz="2000" b="1" dirty="0">
                <a:solidFill>
                  <a:schemeClr val="bg1"/>
                </a:solidFill>
                <a:latin typeface="Times New Roman" panose="02020603050405020304" pitchFamily="18" charset="0"/>
                <a:cs typeface="Times New Roman" panose="02020603050405020304" pitchFamily="18" charset="0"/>
              </a:rPr>
              <a:t>2</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49B6640A-F882-0BD5-6A43-2F4AFCF1D44E}"/>
              </a:ext>
            </a:extLst>
          </p:cNvPr>
          <p:cNvSpPr txBox="1"/>
          <p:nvPr/>
        </p:nvSpPr>
        <p:spPr>
          <a:xfrm>
            <a:off x="5688418" y="409080"/>
            <a:ext cx="7301225"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✍️أمثلة تطبيقية على النظرية ( الإعلام التقليدي)</a:t>
            </a:r>
            <a:endParaRPr lang="en-US" sz="2400" b="1" dirty="0">
              <a:solidFill>
                <a:srgbClr val="002060"/>
              </a:solidFill>
              <a:latin typeface="Alexandria" charset="0"/>
              <a:cs typeface="Alexandria" charset="0"/>
            </a:endParaRPr>
          </a:p>
        </p:txBody>
      </p:sp>
      <p:pic>
        <p:nvPicPr>
          <p:cNvPr id="9" name="Picture 8">
            <a:extLst>
              <a:ext uri="{FF2B5EF4-FFF2-40B4-BE49-F238E27FC236}">
                <a16:creationId xmlns:a16="http://schemas.microsoft.com/office/drawing/2014/main" id="{93773B9A-0E16-5CDB-407D-9C899D7A46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120" y="1345306"/>
            <a:ext cx="4631249" cy="53532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64044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23D6AD-9473-4B5C-E2DB-D6110962E1AC}"/>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9B9C65D8-BDED-E4BA-3B1A-0F90C18E100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8126A3E-7081-18E3-5CDF-C8858622F454}"/>
              </a:ext>
            </a:extLst>
          </p:cNvPr>
          <p:cNvSpPr txBox="1"/>
          <p:nvPr/>
        </p:nvSpPr>
        <p:spPr>
          <a:xfrm>
            <a:off x="1111584" y="1143099"/>
            <a:ext cx="10732655" cy="1546770"/>
          </a:xfrm>
          <a:prstGeom prst="rect">
            <a:avLst/>
          </a:prstGeom>
          <a:noFill/>
        </p:spPr>
        <p:txBody>
          <a:bodyPr wrap="square" rtlCol="0">
            <a:spAutoFit/>
          </a:bodyPr>
          <a:lstStyle/>
          <a:p>
            <a:pPr marL="0" marR="0" algn="r"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مقطع فيديو توثيقي للحادثة  ....تجربة إذاعة أورسن ويلز – "حرب العوالم" (</a:t>
            </a:r>
            <a:r>
              <a:rPr lang="ar-EG" sz="2400" kern="0" dirty="0">
                <a:solidFill>
                  <a:srgbClr val="002060"/>
                </a:solidFill>
                <a:latin typeface="Calibri" panose="020F0502020204030204" pitchFamily="34" charset="0"/>
                <a:cs typeface="+mj-cs"/>
              </a:rPr>
              <a:t>1938</a:t>
            </a:r>
            <a:r>
              <a:rPr lang="ar-EG" sz="2400" kern="0" dirty="0">
                <a:solidFill>
                  <a:srgbClr val="002060"/>
                </a:solidFill>
                <a:latin typeface="Calibri" panose="020F0502020204030204" pitchFamily="34" charset="0"/>
                <a:cs typeface="Calibri" panose="020F0502020204030204" pitchFamily="34" charset="0"/>
              </a:rPr>
              <a:t>)</a:t>
            </a:r>
          </a:p>
          <a:p>
            <a:pPr marL="0" marR="0" algn="ctr" rtl="1">
              <a:lnSpc>
                <a:spcPct val="115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Times New Roman" panose="02020603050405020304" pitchFamily="18" charset="0"/>
                <a:cs typeface="Times New Roman" panose="02020603050405020304" pitchFamily="18" charset="0"/>
              </a:rPr>
              <a:t>Orson Welles - The War of the Worlds - 1938 Radio Broadcast</a:t>
            </a:r>
          </a:p>
          <a:p>
            <a:pPr marL="0" marR="0" algn="ctr"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a:t>
            </a:r>
          </a:p>
        </p:txBody>
      </p:sp>
      <p:pic>
        <p:nvPicPr>
          <p:cNvPr id="7" name="Graphic 21">
            <a:extLst>
              <a:ext uri="{FF2B5EF4-FFF2-40B4-BE49-F238E27FC236}">
                <a16:creationId xmlns:a16="http://schemas.microsoft.com/office/drawing/2014/main" id="{02FCE6D2-B6C5-13BA-CABB-C40B3B9121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05604" y="91171"/>
            <a:ext cx="2530548" cy="1181593"/>
          </a:xfrm>
          <a:prstGeom prst="rect">
            <a:avLst/>
          </a:prstGeom>
        </p:spPr>
      </p:pic>
      <p:sp>
        <p:nvSpPr>
          <p:cNvPr id="11" name="Rectangle 10">
            <a:extLst>
              <a:ext uri="{FF2B5EF4-FFF2-40B4-BE49-F238E27FC236}">
                <a16:creationId xmlns:a16="http://schemas.microsoft.com/office/drawing/2014/main" id="{8F292F83-04EF-E04E-864D-C733CB6D21AB}"/>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FA549D00-4168-DD6B-B85A-FBA67B2A66E0}"/>
              </a:ext>
            </a:extLst>
          </p:cNvPr>
          <p:cNvSpPr/>
          <p:nvPr/>
        </p:nvSpPr>
        <p:spPr>
          <a:xfrm>
            <a:off x="8201847" y="41738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ar-EG" sz="2000" b="1" dirty="0">
                <a:solidFill>
                  <a:schemeClr val="bg1"/>
                </a:solidFill>
                <a:latin typeface="Times New Roman" panose="02020603050405020304" pitchFamily="18" charset="0"/>
                <a:cs typeface="Times New Roman" panose="02020603050405020304" pitchFamily="18" charset="0"/>
              </a:rPr>
              <a:t>2</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CE86731-0F38-5DB1-7386-7C1091516038}"/>
              </a:ext>
            </a:extLst>
          </p:cNvPr>
          <p:cNvSpPr txBox="1"/>
          <p:nvPr/>
        </p:nvSpPr>
        <p:spPr>
          <a:xfrm>
            <a:off x="-790456" y="220301"/>
            <a:ext cx="7301225"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✍️أمثلة تطبيقية على النظرية ( الإعلام التقليدي)</a:t>
            </a:r>
            <a:endParaRPr lang="en-US" sz="2400" b="1" dirty="0">
              <a:solidFill>
                <a:srgbClr val="002060"/>
              </a:solidFill>
              <a:latin typeface="Alexandria" charset="0"/>
              <a:cs typeface="Alexandria" charset="0"/>
            </a:endParaRPr>
          </a:p>
        </p:txBody>
      </p:sp>
      <p:sp>
        <p:nvSpPr>
          <p:cNvPr id="9" name="TextBox 8">
            <a:extLst>
              <a:ext uri="{FF2B5EF4-FFF2-40B4-BE49-F238E27FC236}">
                <a16:creationId xmlns:a16="http://schemas.microsoft.com/office/drawing/2014/main" id="{00FC429C-E253-20D1-8FC4-503837757F27}"/>
              </a:ext>
            </a:extLst>
          </p:cNvPr>
          <p:cNvSpPr txBox="1"/>
          <p:nvPr/>
        </p:nvSpPr>
        <p:spPr>
          <a:xfrm>
            <a:off x="3370519" y="2197747"/>
            <a:ext cx="7283304" cy="492122"/>
          </a:xfrm>
          <a:prstGeom prst="rect">
            <a:avLst/>
          </a:prstGeom>
          <a:noFill/>
        </p:spPr>
        <p:txBody>
          <a:bodyPr wrap="square">
            <a:spAutoFit/>
          </a:bodyPr>
          <a:lstStyle/>
          <a:p>
            <a:pPr marL="0" marR="0" lvl="0" indent="0" algn="ctr" defTabSz="914400" rtl="1" eaLnBrk="1" fontAlgn="auto" latinLnBrk="0" hangingPunct="1">
              <a:lnSpc>
                <a:spcPct val="115000"/>
              </a:lnSpc>
              <a:spcBef>
                <a:spcPts val="0"/>
              </a:spcBef>
              <a:spcAft>
                <a:spcPts val="800"/>
              </a:spcAft>
              <a:buClrTx/>
              <a:buSzTx/>
              <a:buFontTx/>
              <a:buNone/>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https://www.youtube.com/watch?v=OzC3Fg_rRJM</a:t>
            </a:r>
            <a:endParaRPr kumimoji="0" lang="ar-EG"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7D030DB2-3672-94C8-C0E6-53C4EDEDE983}"/>
              </a:ext>
            </a:extLst>
          </p:cNvPr>
          <p:cNvPicPr>
            <a:picLocks noChangeAspect="1"/>
          </p:cNvPicPr>
          <p:nvPr/>
        </p:nvPicPr>
        <p:blipFill>
          <a:blip r:embed="rId3"/>
          <a:stretch>
            <a:fillRect/>
          </a:stretch>
        </p:blipFill>
        <p:spPr>
          <a:xfrm>
            <a:off x="1290084" y="2754867"/>
            <a:ext cx="9611832" cy="41031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076731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EC31B6-A369-7C97-2284-57F6788DF830}"/>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F1993889-AC3A-C402-98BA-13AEC6965A6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05A2B3B-D639-96D6-0C18-293FEA02E0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EEB62739-8E99-9A99-7931-E83876189EE3}"/>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43B7E980-ADF4-96B6-4790-311F9D5F9C7E}"/>
              </a:ext>
            </a:extLst>
          </p:cNvPr>
          <p:cNvSpPr/>
          <p:nvPr/>
        </p:nvSpPr>
        <p:spPr>
          <a:xfrm>
            <a:off x="8331102" y="430191"/>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ar-EG" sz="2000" b="1" dirty="0">
                <a:solidFill>
                  <a:schemeClr val="bg1"/>
                </a:solidFill>
                <a:latin typeface="Times New Roman" panose="02020603050405020304" pitchFamily="18" charset="0"/>
                <a:cs typeface="Times New Roman" panose="02020603050405020304" pitchFamily="18" charset="0"/>
              </a:rPr>
              <a:t>2</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CD824115-F4AF-B7F4-FF40-44A48D1391E6}"/>
              </a:ext>
            </a:extLst>
          </p:cNvPr>
          <p:cNvSpPr txBox="1"/>
          <p:nvPr/>
        </p:nvSpPr>
        <p:spPr>
          <a:xfrm>
            <a:off x="-606057" y="155850"/>
            <a:ext cx="7301225"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✍️أمثلة تطبيقية على النظرية ( الإعلام التقليدي)</a:t>
            </a:r>
            <a:endParaRPr lang="en-US" sz="2400" b="1" dirty="0">
              <a:solidFill>
                <a:srgbClr val="002060"/>
              </a:solidFill>
              <a:latin typeface="Alexandria" charset="0"/>
              <a:cs typeface="Alexandria" charset="0"/>
            </a:endParaRPr>
          </a:p>
        </p:txBody>
      </p:sp>
      <p:sp>
        <p:nvSpPr>
          <p:cNvPr id="9" name="TextBox 8">
            <a:extLst>
              <a:ext uri="{FF2B5EF4-FFF2-40B4-BE49-F238E27FC236}">
                <a16:creationId xmlns:a16="http://schemas.microsoft.com/office/drawing/2014/main" id="{C33B4642-596E-A6B9-B9BF-FA9A4092A731}"/>
              </a:ext>
            </a:extLst>
          </p:cNvPr>
          <p:cNvSpPr txBox="1"/>
          <p:nvPr/>
        </p:nvSpPr>
        <p:spPr>
          <a:xfrm>
            <a:off x="95693" y="1583943"/>
            <a:ext cx="7067369" cy="4395755"/>
          </a:xfrm>
          <a:prstGeom prst="rect">
            <a:avLst/>
          </a:prstGeom>
          <a:noFill/>
        </p:spPr>
        <p:txBody>
          <a:bodyPr wrap="square">
            <a:spAutoFit/>
          </a:bodyPr>
          <a:lstStyle/>
          <a:p>
            <a:pPr marL="0" marR="0" algn="r" rtl="1">
              <a:lnSpc>
                <a:spcPct val="115000"/>
              </a:lnSpc>
              <a:spcAft>
                <a:spcPts val="800"/>
              </a:spcAft>
              <a:buNone/>
            </a:pPr>
            <a:r>
              <a:rPr lang="en-US" sz="1200" kern="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a:p>
            <a:pPr marL="342900" marR="0" indent="-342900" algn="r" rtl="1">
              <a:lnSpc>
                <a:spcPct val="115000"/>
              </a:lnSpc>
              <a:spcAft>
                <a:spcPts val="800"/>
              </a:spcAft>
              <a:buFont typeface="Wingdings" panose="05000000000000000000" pitchFamily="2" charset="2"/>
              <a:buChar char="Ø"/>
            </a:pPr>
            <a:r>
              <a:rPr lang="ar-SA" sz="2400" b="1" kern="0" dirty="0">
                <a:solidFill>
                  <a:srgbClr val="002060"/>
                </a:solidFill>
                <a:latin typeface="Calibri" panose="020F0502020204030204" pitchFamily="34" charset="0"/>
                <a:cs typeface="Calibri" panose="020F0502020204030204" pitchFamily="34" charset="0"/>
              </a:rPr>
              <a:t>نتائج </a:t>
            </a:r>
            <a:r>
              <a:rPr lang="ar-EG" sz="2400" b="1" kern="0" dirty="0">
                <a:solidFill>
                  <a:srgbClr val="002060"/>
                </a:solidFill>
                <a:latin typeface="Calibri" panose="020F0502020204030204" pitchFamily="34" charset="0"/>
                <a:cs typeface="Calibri" panose="020F0502020204030204" pitchFamily="34" charset="0"/>
              </a:rPr>
              <a:t>بث تجربة إذاعة أورسن ويلز – "حرب العوالم" (</a:t>
            </a:r>
            <a:r>
              <a:rPr lang="ar-EG" sz="2400" b="1" kern="0" dirty="0">
                <a:solidFill>
                  <a:srgbClr val="002060"/>
                </a:solidFill>
                <a:latin typeface="Calibri" panose="020F0502020204030204" pitchFamily="34" charset="0"/>
                <a:cs typeface="+mj-cs"/>
              </a:rPr>
              <a:t>1938</a:t>
            </a:r>
            <a:r>
              <a:rPr lang="ar-EG" sz="2400" b="1" kern="0" dirty="0">
                <a:solidFill>
                  <a:srgbClr val="002060"/>
                </a:solidFill>
                <a:latin typeface="Calibri" panose="020F0502020204030204" pitchFamily="34" charset="0"/>
                <a:cs typeface="Calibri" panose="020F0502020204030204" pitchFamily="34" charset="0"/>
              </a:rPr>
              <a:t>)</a:t>
            </a:r>
            <a:endParaRPr lang="en-US" sz="2400" b="1" kern="0" dirty="0">
              <a:solidFill>
                <a:srgbClr val="002060"/>
              </a:solidFill>
              <a:latin typeface="Calibri" panose="020F0502020204030204" pitchFamily="34" charset="0"/>
              <a:cs typeface="Calibri" panose="020F0502020204030204" pitchFamily="34" charset="0"/>
            </a:endParaRPr>
          </a:p>
          <a:p>
            <a:pPr marR="0" lvl="0" algn="just" rtl="1">
              <a:lnSpc>
                <a:spcPct val="115000"/>
              </a:lnSpc>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آلاف المستمعين لم يكونوا يعلمون أن ما يسمعونه هو </a:t>
            </a:r>
            <a:r>
              <a:rPr lang="ar-SA" sz="2400" kern="0" dirty="0">
                <a:solidFill>
                  <a:srgbClr val="FF0000"/>
                </a:solidFill>
                <a:latin typeface="Calibri" panose="020F0502020204030204" pitchFamily="34" charset="0"/>
                <a:cs typeface="Calibri" panose="020F0502020204030204" pitchFamily="34" charset="0"/>
              </a:rPr>
              <a:t>تمثيلية درامية، </a:t>
            </a:r>
            <a:r>
              <a:rPr lang="ar-SA" sz="2400" kern="0" dirty="0">
                <a:solidFill>
                  <a:srgbClr val="002060"/>
                </a:solidFill>
                <a:latin typeface="Calibri" panose="020F0502020204030204" pitchFamily="34" charset="0"/>
                <a:cs typeface="Calibri" panose="020F0502020204030204" pitchFamily="34" charset="0"/>
              </a:rPr>
              <a:t>فاعتقدوا أن الغزو الفضائي حقيقي</a:t>
            </a:r>
            <a:r>
              <a:rPr lang="en-US" sz="2400" kern="0" dirty="0">
                <a:solidFill>
                  <a:srgbClr val="002060"/>
                </a:solidFill>
                <a:latin typeface="Calibri" panose="020F0502020204030204" pitchFamily="34" charset="0"/>
                <a:cs typeface="Calibri" panose="020F0502020204030204" pitchFamily="34" charset="0"/>
              </a:rPr>
              <a:t>.</a:t>
            </a:r>
          </a:p>
          <a:p>
            <a:pPr marR="0" lvl="0" algn="r" rtl="1">
              <a:lnSpc>
                <a:spcPct val="115000"/>
              </a:lnSpc>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FF0000"/>
                </a:solidFill>
                <a:latin typeface="Calibri" panose="020F0502020204030204" pitchFamily="34" charset="0"/>
                <a:cs typeface="Calibri" panose="020F0502020204030204" pitchFamily="34" charset="0"/>
              </a:rPr>
              <a:t>حالات ذعر جماعي </a:t>
            </a:r>
            <a:r>
              <a:rPr lang="ar-SA" sz="2400" kern="0" dirty="0">
                <a:solidFill>
                  <a:srgbClr val="002060"/>
                </a:solidFill>
                <a:latin typeface="Calibri" panose="020F0502020204030204" pitchFamily="34" charset="0"/>
                <a:cs typeface="Calibri" panose="020F0502020204030204" pitchFamily="34" charset="0"/>
              </a:rPr>
              <a:t>وقعت، منها</a:t>
            </a:r>
            <a:r>
              <a:rPr lang="en-US" sz="2400" kern="0" dirty="0">
                <a:solidFill>
                  <a:srgbClr val="002060"/>
                </a:solidFill>
                <a:latin typeface="Calibri" panose="020F0502020204030204" pitchFamily="34" charset="0"/>
                <a:cs typeface="Calibri" panose="020F0502020204030204" pitchFamily="34" charset="0"/>
              </a:rPr>
              <a:t>:</a:t>
            </a:r>
            <a:endParaRPr lang="ar-EG" sz="2400" kern="0" dirty="0">
              <a:solidFill>
                <a:srgbClr val="002060"/>
              </a:solidFill>
              <a:latin typeface="Calibri" panose="020F0502020204030204" pitchFamily="34" charset="0"/>
              <a:cs typeface="Calibri" panose="020F0502020204030204" pitchFamily="34" charset="0"/>
            </a:endParaRPr>
          </a:p>
          <a:p>
            <a:pPr marR="0" lvl="0" algn="r" rtl="1">
              <a:lnSpc>
                <a:spcPct val="115000"/>
              </a:lnSpc>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إخلاء البيوت</a:t>
            </a:r>
            <a:r>
              <a:rPr lang="en-US" sz="2400" kern="0" dirty="0">
                <a:solidFill>
                  <a:srgbClr val="002060"/>
                </a:solidFill>
                <a:latin typeface="Calibri" panose="020F0502020204030204" pitchFamily="34" charset="0"/>
                <a:cs typeface="Calibri" panose="020F0502020204030204" pitchFamily="34" charset="0"/>
              </a:rPr>
              <a:t>.</a:t>
            </a:r>
            <a:endParaRPr lang="ar-EG" sz="2400" kern="0" dirty="0">
              <a:solidFill>
                <a:srgbClr val="002060"/>
              </a:solidFill>
              <a:latin typeface="Calibri" panose="020F0502020204030204" pitchFamily="34" charset="0"/>
              <a:cs typeface="Calibri" panose="020F0502020204030204" pitchFamily="34" charset="0"/>
            </a:endParaRPr>
          </a:p>
          <a:p>
            <a:pPr marR="0" lvl="0" algn="r" rtl="1">
              <a:lnSpc>
                <a:spcPct val="115000"/>
              </a:lnSpc>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اختناقات مرورية </a:t>
            </a:r>
            <a:r>
              <a:rPr lang="ar-SA" sz="2400" kern="0" dirty="0">
                <a:solidFill>
                  <a:srgbClr val="FF0000"/>
                </a:solidFill>
                <a:latin typeface="Calibri" panose="020F0502020204030204" pitchFamily="34" charset="0"/>
                <a:cs typeface="Calibri" panose="020F0502020204030204" pitchFamily="34" charset="0"/>
              </a:rPr>
              <a:t>هاربة </a:t>
            </a:r>
            <a:r>
              <a:rPr lang="ar-SA" sz="2400" kern="0" dirty="0">
                <a:solidFill>
                  <a:srgbClr val="002060"/>
                </a:solidFill>
                <a:latin typeface="Calibri" panose="020F0502020204030204" pitchFamily="34" charset="0"/>
                <a:cs typeface="Calibri" panose="020F0502020204030204" pitchFamily="34" charset="0"/>
              </a:rPr>
              <a:t>من مناطق </a:t>
            </a:r>
            <a:r>
              <a:rPr lang="ar-EG" sz="2400" kern="0" dirty="0">
                <a:solidFill>
                  <a:srgbClr val="002060"/>
                </a:solidFill>
                <a:latin typeface="Calibri" panose="020F0502020204030204" pitchFamily="34" charset="0"/>
                <a:cs typeface="Calibri" panose="020F0502020204030204" pitchFamily="34" charset="0"/>
              </a:rPr>
              <a:t>"</a:t>
            </a:r>
            <a:r>
              <a:rPr lang="ar-SA" sz="2400" kern="0" dirty="0">
                <a:solidFill>
                  <a:srgbClr val="002060"/>
                </a:solidFill>
                <a:latin typeface="Calibri" panose="020F0502020204030204" pitchFamily="34" charset="0"/>
                <a:cs typeface="Calibri" panose="020F0502020204030204" pitchFamily="34" charset="0"/>
              </a:rPr>
              <a:t>الهجوم</a:t>
            </a:r>
            <a:r>
              <a:rPr lang="ar-EG" sz="2400"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Calibri" panose="020F0502020204030204" pitchFamily="34" charset="0"/>
                <a:cs typeface="Calibri" panose="020F0502020204030204" pitchFamily="34" charset="0"/>
              </a:rPr>
              <a:t>.</a:t>
            </a:r>
            <a:endParaRPr lang="ar-EG" sz="2400" kern="0" dirty="0">
              <a:solidFill>
                <a:srgbClr val="002060"/>
              </a:solidFill>
              <a:latin typeface="Calibri" panose="020F0502020204030204" pitchFamily="34" charset="0"/>
              <a:cs typeface="Calibri" panose="020F0502020204030204" pitchFamily="34" charset="0"/>
            </a:endParaRPr>
          </a:p>
          <a:p>
            <a:pPr marR="0" lvl="0" algn="r" rtl="1">
              <a:lnSpc>
                <a:spcPct val="115000"/>
              </a:lnSpc>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FF0000"/>
                </a:solidFill>
                <a:latin typeface="Calibri" panose="020F0502020204030204" pitchFamily="34" charset="0"/>
                <a:cs typeface="Calibri" panose="020F0502020204030204" pitchFamily="34" charset="0"/>
              </a:rPr>
              <a:t>اتصالات طارئة للشرطة </a:t>
            </a:r>
            <a:r>
              <a:rPr lang="ar-SA" sz="2400" kern="0" dirty="0">
                <a:solidFill>
                  <a:srgbClr val="002060"/>
                </a:solidFill>
                <a:latin typeface="Calibri" panose="020F0502020204030204" pitchFamily="34" charset="0"/>
                <a:cs typeface="Calibri" panose="020F0502020204030204" pitchFamily="34" charset="0"/>
              </a:rPr>
              <a:t>والإذاعة</a:t>
            </a:r>
            <a:r>
              <a:rPr lang="en-US" sz="2400" kern="0" dirty="0">
                <a:solidFill>
                  <a:srgbClr val="002060"/>
                </a:solidFill>
                <a:latin typeface="Calibri" panose="020F0502020204030204" pitchFamily="34" charset="0"/>
                <a:cs typeface="Calibri" panose="020F0502020204030204" pitchFamily="34" charset="0"/>
              </a:rPr>
              <a:t>.</a:t>
            </a:r>
          </a:p>
          <a:p>
            <a:pPr marR="0" lvl="0" algn="r" rtl="1">
              <a:lnSpc>
                <a:spcPct val="115000"/>
              </a:lnSpc>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انقسم الجمهور بين من شعر بالذعر، ومن ظل هادئًا وتحقق</a:t>
            </a:r>
            <a:r>
              <a:rPr lang="en-US" sz="2400" kern="0" dirty="0">
                <a:effectLst/>
                <a:ea typeface="Times New Roman" panose="02020603050405020304" pitchFamily="18" charset="0"/>
                <a:cs typeface="Arial" panose="020B0604020202020204" pitchFamily="34" charset="0"/>
              </a:rPr>
              <a:t>.</a:t>
            </a:r>
            <a:endParaRPr lang="en-US" sz="2400" kern="100" dirty="0">
              <a:effectLst/>
              <a:ea typeface="Calibri" panose="020F0502020204030204" pitchFamily="34" charset="0"/>
              <a:cs typeface="Arial" panose="020B0604020202020204" pitchFamily="34" charset="0"/>
            </a:endParaRPr>
          </a:p>
        </p:txBody>
      </p:sp>
      <p:pic>
        <p:nvPicPr>
          <p:cNvPr id="12" name="Picture 11">
            <a:extLst>
              <a:ext uri="{FF2B5EF4-FFF2-40B4-BE49-F238E27FC236}">
                <a16:creationId xmlns:a16="http://schemas.microsoft.com/office/drawing/2014/main" id="{6AE2CC9C-5D4F-DC79-A393-3167F49F9A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89628" y="1220785"/>
            <a:ext cx="4529470" cy="5530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44743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B8AE91-E650-C793-2708-F290CE2CB04A}"/>
            </a:ext>
          </a:extLst>
        </p:cNvPr>
        <p:cNvGrpSpPr/>
        <p:nvPr/>
      </p:nvGrpSpPr>
      <p:grpSpPr>
        <a:xfrm>
          <a:off x="0" y="0"/>
          <a:ext cx="0" cy="0"/>
          <a:chOff x="0" y="0"/>
          <a:chExt cx="0" cy="0"/>
        </a:xfrm>
      </p:grpSpPr>
      <p:sp>
        <p:nvSpPr>
          <p:cNvPr id="48" name="TextBox 47">
            <a:extLst>
              <a:ext uri="{FF2B5EF4-FFF2-40B4-BE49-F238E27FC236}">
                <a16:creationId xmlns:a16="http://schemas.microsoft.com/office/drawing/2014/main" id="{60FF4B9C-1BA1-3A47-F54E-026AE7B0814B}"/>
              </a:ext>
            </a:extLst>
          </p:cNvPr>
          <p:cNvSpPr txBox="1"/>
          <p:nvPr/>
        </p:nvSpPr>
        <p:spPr>
          <a:xfrm>
            <a:off x="-1772897" y="1824088"/>
            <a:ext cx="11724230" cy="490199"/>
          </a:xfrm>
          <a:prstGeom prst="rect">
            <a:avLst/>
          </a:prstGeom>
          <a:noFill/>
        </p:spPr>
        <p:txBody>
          <a:bodyPr wrap="square" rtlCol="0">
            <a:spAutoFit/>
          </a:bodyPr>
          <a:lstStyle/>
          <a:p>
            <a:pPr marL="0" marR="0" algn="r" rtl="1">
              <a:lnSpc>
                <a:spcPct val="115000"/>
              </a:lnSpc>
              <a:spcAft>
                <a:spcPts val="800"/>
              </a:spcAft>
              <a:buNone/>
            </a:pPr>
            <a:r>
              <a:rPr lang="ar-EG" sz="2400" b="1" kern="0" dirty="0">
                <a:solidFill>
                  <a:srgbClr val="FF0000"/>
                </a:solidFill>
                <a:latin typeface="Calibri" panose="020F0502020204030204" pitchFamily="34" charset="0"/>
                <a:cs typeface="Calibri" panose="020F0502020204030204" pitchFamily="34" charset="0"/>
              </a:rPr>
              <a:t>تجربة إذاعة أورسن ويلز </a:t>
            </a:r>
            <a:r>
              <a:rPr lang="ar-EG" sz="2400" b="1" kern="0" dirty="0">
                <a:solidFill>
                  <a:srgbClr val="002060"/>
                </a:solidFill>
                <a:latin typeface="Calibri" panose="020F0502020204030204" pitchFamily="34" charset="0"/>
                <a:cs typeface="Calibri" panose="020F0502020204030204" pitchFamily="34" charset="0"/>
              </a:rPr>
              <a:t>– "حرب العوالم" (</a:t>
            </a:r>
            <a:r>
              <a:rPr lang="ar-EG" sz="2400" b="1" kern="0" dirty="0">
                <a:solidFill>
                  <a:srgbClr val="002060"/>
                </a:solidFill>
                <a:latin typeface="Calibri" panose="020F0502020204030204" pitchFamily="34" charset="0"/>
                <a:cs typeface="+mj-cs"/>
              </a:rPr>
              <a:t>1938</a:t>
            </a:r>
            <a:r>
              <a:rPr lang="ar-EG" sz="2400" b="1" kern="0" dirty="0">
                <a:solidFill>
                  <a:srgbClr val="002060"/>
                </a:solidFill>
                <a:latin typeface="Calibri" panose="020F0502020204030204" pitchFamily="34" charset="0"/>
                <a:cs typeface="Calibri" panose="020F0502020204030204" pitchFamily="34" charset="0"/>
              </a:rPr>
              <a:t>)</a:t>
            </a:r>
          </a:p>
        </p:txBody>
      </p:sp>
      <p:pic>
        <p:nvPicPr>
          <p:cNvPr id="7" name="Graphic 21">
            <a:extLst>
              <a:ext uri="{FF2B5EF4-FFF2-40B4-BE49-F238E27FC236}">
                <a16:creationId xmlns:a16="http://schemas.microsoft.com/office/drawing/2014/main" id="{D5272296-7F86-77FC-AB22-8DE00051B4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51C5E583-3F32-5C83-AC4A-2D39C55360A5}"/>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8" name="TextBox 7">
            <a:extLst>
              <a:ext uri="{FF2B5EF4-FFF2-40B4-BE49-F238E27FC236}">
                <a16:creationId xmlns:a16="http://schemas.microsoft.com/office/drawing/2014/main" id="{261AD779-7115-46ED-7320-4F2FD94484CD}"/>
              </a:ext>
            </a:extLst>
          </p:cNvPr>
          <p:cNvSpPr txBox="1"/>
          <p:nvPr/>
        </p:nvSpPr>
        <p:spPr>
          <a:xfrm>
            <a:off x="3420527" y="1213643"/>
            <a:ext cx="9193617" cy="461665"/>
          </a:xfrm>
          <a:prstGeom prst="rect">
            <a:avLst/>
          </a:prstGeom>
          <a:noFill/>
        </p:spPr>
        <p:txBody>
          <a:bodyPr wrap="square" rtlCol="0">
            <a:spAutoFit/>
          </a:bodyPr>
          <a:lstStyle/>
          <a:p>
            <a:pPr marL="342900" indent="-342900" algn="ctr" rtl="1">
              <a:buFont typeface="Wingdings" panose="05000000000000000000" pitchFamily="2" charset="2"/>
              <a:buChar char="Ø"/>
            </a:pPr>
            <a:r>
              <a:rPr lang="ar-EG" sz="2400" b="1" kern="0" dirty="0">
                <a:solidFill>
                  <a:srgbClr val="002060"/>
                </a:solidFill>
                <a:cs typeface="Times New Roman" panose="02020603050405020304" pitchFamily="18" charset="0"/>
              </a:rPr>
              <a:t>لماذا تُعد هذه الحادثة تجسيدًا مثاليًا لنظرية القذيفة السحرية  ( الحقنة تحت الجلد)؟</a:t>
            </a:r>
            <a:endParaRPr lang="en-US" sz="2400" b="1" kern="0" dirty="0">
              <a:solidFill>
                <a:srgbClr val="002060"/>
              </a:solidFill>
              <a:cs typeface="Times New Roman" panose="02020603050405020304" pitchFamily="18" charset="0"/>
            </a:endParaRPr>
          </a:p>
        </p:txBody>
      </p:sp>
      <p:sp>
        <p:nvSpPr>
          <p:cNvPr id="2" name="Rectangle: Rounded Corners 1">
            <a:extLst>
              <a:ext uri="{FF2B5EF4-FFF2-40B4-BE49-F238E27FC236}">
                <a16:creationId xmlns:a16="http://schemas.microsoft.com/office/drawing/2014/main" id="{B2783419-3887-11A9-59E2-2390774E575B}"/>
              </a:ext>
            </a:extLst>
          </p:cNvPr>
          <p:cNvSpPr/>
          <p:nvPr/>
        </p:nvSpPr>
        <p:spPr>
          <a:xfrm>
            <a:off x="2643963" y="590717"/>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ar-EG" sz="2000" b="1" dirty="0">
                <a:solidFill>
                  <a:schemeClr val="bg1"/>
                </a:solidFill>
                <a:latin typeface="Times New Roman" panose="02020603050405020304" pitchFamily="18" charset="0"/>
                <a:cs typeface="Times New Roman" panose="02020603050405020304" pitchFamily="18" charset="0"/>
              </a:rPr>
              <a:t>2</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ABEA759-2D6A-39A6-BEB0-7631FEE614D0}"/>
              </a:ext>
            </a:extLst>
          </p:cNvPr>
          <p:cNvSpPr txBox="1"/>
          <p:nvPr/>
        </p:nvSpPr>
        <p:spPr>
          <a:xfrm>
            <a:off x="5897424" y="453946"/>
            <a:ext cx="7301225"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✍️أمثلة تطبيقية على النظرية ( الإعلام التقليدي)</a:t>
            </a:r>
            <a:endParaRPr lang="en-US" sz="2400" b="1" dirty="0">
              <a:solidFill>
                <a:srgbClr val="002060"/>
              </a:solidFill>
              <a:latin typeface="Alexandria" charset="0"/>
              <a:cs typeface="Alexandria" charset="0"/>
            </a:endParaRPr>
          </a:p>
        </p:txBody>
      </p:sp>
      <p:graphicFrame>
        <p:nvGraphicFramePr>
          <p:cNvPr id="13" name="Table 12">
            <a:extLst>
              <a:ext uri="{FF2B5EF4-FFF2-40B4-BE49-F238E27FC236}">
                <a16:creationId xmlns:a16="http://schemas.microsoft.com/office/drawing/2014/main" id="{2BBC0196-427B-8909-CF25-2BBDE4BA0B57}"/>
              </a:ext>
            </a:extLst>
          </p:cNvPr>
          <p:cNvGraphicFramePr>
            <a:graphicFrameLocks noGrp="1"/>
          </p:cNvGraphicFramePr>
          <p:nvPr>
            <p:extLst>
              <p:ext uri="{D42A27DB-BD31-4B8C-83A1-F6EECF244321}">
                <p14:modId xmlns:p14="http://schemas.microsoft.com/office/powerpoint/2010/main" val="1206777227"/>
              </p:ext>
            </p:extLst>
          </p:nvPr>
        </p:nvGraphicFramePr>
        <p:xfrm>
          <a:off x="1210340" y="2617387"/>
          <a:ext cx="10515600" cy="3135505"/>
        </p:xfrm>
        <a:graphic>
          <a:graphicData uri="http://schemas.openxmlformats.org/drawingml/2006/table">
            <a:tbl>
              <a:tblPr firstRow="1" firstCol="1" bandRow="1">
                <a:tableStyleId>{7DF18680-E054-41AD-8BC1-D1AEF772440D}</a:tableStyleId>
              </a:tblPr>
              <a:tblGrid>
                <a:gridCol w="5257800">
                  <a:extLst>
                    <a:ext uri="{9D8B030D-6E8A-4147-A177-3AD203B41FA5}">
                      <a16:colId xmlns:a16="http://schemas.microsoft.com/office/drawing/2014/main" val="264338697"/>
                    </a:ext>
                  </a:extLst>
                </a:gridCol>
                <a:gridCol w="5257800">
                  <a:extLst>
                    <a:ext uri="{9D8B030D-6E8A-4147-A177-3AD203B41FA5}">
                      <a16:colId xmlns:a16="http://schemas.microsoft.com/office/drawing/2014/main" val="812735893"/>
                    </a:ext>
                  </a:extLst>
                </a:gridCol>
              </a:tblGrid>
              <a:tr h="316992">
                <a:tc>
                  <a:txBody>
                    <a:bodyPr/>
                    <a:lstStyle/>
                    <a:p>
                      <a:pPr marL="0" marR="0" algn="ctr" rtl="1">
                        <a:lnSpc>
                          <a:spcPct val="200000"/>
                        </a:lnSpc>
                        <a:spcAft>
                          <a:spcPts val="800"/>
                        </a:spcAft>
                        <a:buNone/>
                      </a:pPr>
                      <a:r>
                        <a:rPr lang="ar-SA" sz="2400" kern="0" dirty="0">
                          <a:effectLst/>
                        </a:rPr>
                        <a:t>تطبيقه في الحدث</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200000"/>
                        </a:lnSpc>
                        <a:spcAft>
                          <a:spcPts val="800"/>
                        </a:spcAft>
                        <a:buNone/>
                      </a:pPr>
                      <a:r>
                        <a:rPr lang="ar-SA" sz="2400" kern="0">
                          <a:effectLst/>
                        </a:rPr>
                        <a:t>مكون من النظرية</a:t>
                      </a:r>
                      <a:endParaRPr lang="en-US" sz="24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824624076"/>
                  </a:ext>
                </a:extLst>
              </a:tr>
              <a:tr h="316992">
                <a:tc>
                  <a:txBody>
                    <a:bodyPr/>
                    <a:lstStyle/>
                    <a:p>
                      <a:pPr marL="0" marR="0" algn="r" rtl="1">
                        <a:lnSpc>
                          <a:spcPct val="200000"/>
                        </a:lnSpc>
                        <a:spcAft>
                          <a:spcPts val="800"/>
                        </a:spcAft>
                        <a:buNone/>
                      </a:pPr>
                      <a:r>
                        <a:rPr lang="ar-SA" sz="2400" kern="0">
                          <a:effectLst/>
                        </a:rPr>
                        <a:t>الذعر بدأ أثناء البث ذاته، دون تأخير</a:t>
                      </a:r>
                      <a:r>
                        <a:rPr lang="en-US" sz="2400" kern="0">
                          <a:effectLst/>
                        </a:rPr>
                        <a:t>.</a:t>
                      </a:r>
                      <a:endParaRPr lang="en-US" sz="24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200000"/>
                        </a:lnSpc>
                        <a:spcAft>
                          <a:spcPts val="800"/>
                        </a:spcAft>
                        <a:buNone/>
                      </a:pPr>
                      <a:r>
                        <a:rPr lang="ar-SA" sz="2400" b="1" kern="0" dirty="0">
                          <a:solidFill>
                            <a:srgbClr val="002060"/>
                          </a:solidFill>
                          <a:latin typeface="+mn-lt"/>
                          <a:ea typeface="+mn-ea"/>
                          <a:cs typeface="Times New Roman" panose="02020603050405020304" pitchFamily="18" charset="0"/>
                        </a:rPr>
                        <a:t>تأثير مباشر وفوري</a:t>
                      </a:r>
                      <a:endParaRPr lang="en-US" sz="2400" b="1" kern="0" dirty="0">
                        <a:solidFill>
                          <a:srgbClr val="002060"/>
                        </a:solidFill>
                        <a:latin typeface="+mn-lt"/>
                        <a:ea typeface="+mn-ea"/>
                        <a:cs typeface="Times New Roman" panose="02020603050405020304" pitchFamily="18" charset="0"/>
                      </a:endParaRPr>
                    </a:p>
                  </a:txBody>
                  <a:tcPr marL="68580" marR="68580" marT="0" marB="0"/>
                </a:tc>
                <a:extLst>
                  <a:ext uri="{0D108BD9-81ED-4DB2-BD59-A6C34878D82A}">
                    <a16:rowId xmlns:a16="http://schemas.microsoft.com/office/drawing/2014/main" val="2369237469"/>
                  </a:ext>
                </a:extLst>
              </a:tr>
              <a:tr h="316992">
                <a:tc>
                  <a:txBody>
                    <a:bodyPr/>
                    <a:lstStyle/>
                    <a:p>
                      <a:pPr marL="0" marR="0" algn="r" rtl="1">
                        <a:lnSpc>
                          <a:spcPct val="200000"/>
                        </a:lnSpc>
                        <a:spcAft>
                          <a:spcPts val="800"/>
                        </a:spcAft>
                        <a:buNone/>
                      </a:pPr>
                      <a:r>
                        <a:rPr lang="ar-SA" sz="2400" kern="0">
                          <a:effectLst/>
                        </a:rPr>
                        <a:t>شكلت تمثيلية "الغزو" رسالة قوية ومركزة</a:t>
                      </a:r>
                      <a:r>
                        <a:rPr lang="en-US" sz="2400" kern="0">
                          <a:effectLst/>
                        </a:rPr>
                        <a:t>.</a:t>
                      </a:r>
                      <a:endParaRPr lang="en-US" sz="24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200000"/>
                        </a:lnSpc>
                        <a:spcAft>
                          <a:spcPts val="800"/>
                        </a:spcAft>
                        <a:buNone/>
                      </a:pPr>
                      <a:r>
                        <a:rPr lang="ar-SA" sz="2400" b="1" kern="0" dirty="0">
                          <a:solidFill>
                            <a:srgbClr val="002060"/>
                          </a:solidFill>
                          <a:latin typeface="+mn-lt"/>
                          <a:ea typeface="+mn-ea"/>
                          <a:cs typeface="Times New Roman" panose="02020603050405020304" pitchFamily="18" charset="0"/>
                        </a:rPr>
                        <a:t>رسالة إعلامية موحدة</a:t>
                      </a:r>
                      <a:endParaRPr lang="en-US" sz="2400" b="1" kern="0" dirty="0">
                        <a:solidFill>
                          <a:srgbClr val="002060"/>
                        </a:solidFill>
                        <a:latin typeface="+mn-lt"/>
                        <a:ea typeface="+mn-ea"/>
                        <a:cs typeface="Times New Roman" panose="02020603050405020304" pitchFamily="18" charset="0"/>
                      </a:endParaRPr>
                    </a:p>
                  </a:txBody>
                  <a:tcPr marL="68580" marR="68580" marT="0" marB="0"/>
                </a:tc>
                <a:extLst>
                  <a:ext uri="{0D108BD9-81ED-4DB2-BD59-A6C34878D82A}">
                    <a16:rowId xmlns:a16="http://schemas.microsoft.com/office/drawing/2014/main" val="4278121780"/>
                  </a:ext>
                </a:extLst>
              </a:tr>
              <a:tr h="316992">
                <a:tc>
                  <a:txBody>
                    <a:bodyPr/>
                    <a:lstStyle/>
                    <a:p>
                      <a:pPr marL="0" marR="0" algn="r" rtl="1">
                        <a:lnSpc>
                          <a:spcPct val="200000"/>
                        </a:lnSpc>
                        <a:spcAft>
                          <a:spcPts val="800"/>
                        </a:spcAft>
                        <a:buNone/>
                      </a:pPr>
                      <a:r>
                        <a:rPr lang="ar-SA" sz="2400" kern="0">
                          <a:effectLst/>
                        </a:rPr>
                        <a:t>لم يشكك الجمهور في صدق ما يُذاع</a:t>
                      </a:r>
                      <a:r>
                        <a:rPr lang="en-US" sz="2400" kern="0">
                          <a:effectLst/>
                        </a:rPr>
                        <a:t>.</a:t>
                      </a:r>
                      <a:endParaRPr lang="en-US" sz="24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200000"/>
                        </a:lnSpc>
                        <a:spcAft>
                          <a:spcPts val="800"/>
                        </a:spcAft>
                        <a:buNone/>
                      </a:pPr>
                      <a:r>
                        <a:rPr lang="ar-SA" sz="2400" b="1" kern="0" dirty="0">
                          <a:solidFill>
                            <a:srgbClr val="002060"/>
                          </a:solidFill>
                          <a:latin typeface="+mn-lt"/>
                          <a:ea typeface="+mn-ea"/>
                          <a:cs typeface="Times New Roman" panose="02020603050405020304" pitchFamily="18" charset="0"/>
                        </a:rPr>
                        <a:t>جمهور سلبي واستقبالي</a:t>
                      </a:r>
                      <a:endParaRPr lang="en-US" sz="2400" b="1" kern="0" dirty="0">
                        <a:solidFill>
                          <a:srgbClr val="002060"/>
                        </a:solidFill>
                        <a:latin typeface="+mn-lt"/>
                        <a:ea typeface="+mn-ea"/>
                        <a:cs typeface="Times New Roman" panose="02020603050405020304" pitchFamily="18" charset="0"/>
                      </a:endParaRPr>
                    </a:p>
                  </a:txBody>
                  <a:tcPr marL="68580" marR="68580" marT="0" marB="0"/>
                </a:tc>
                <a:extLst>
                  <a:ext uri="{0D108BD9-81ED-4DB2-BD59-A6C34878D82A}">
                    <a16:rowId xmlns:a16="http://schemas.microsoft.com/office/drawing/2014/main" val="3960791568"/>
                  </a:ext>
                </a:extLst>
              </a:tr>
              <a:tr h="316992">
                <a:tc>
                  <a:txBody>
                    <a:bodyPr/>
                    <a:lstStyle/>
                    <a:p>
                      <a:pPr marL="0" marR="0" algn="r" rtl="1">
                        <a:lnSpc>
                          <a:spcPct val="200000"/>
                        </a:lnSpc>
                        <a:spcAft>
                          <a:spcPts val="800"/>
                        </a:spcAft>
                        <a:buNone/>
                      </a:pPr>
                      <a:r>
                        <a:rPr lang="ar-SA" sz="2400" kern="0" dirty="0">
                          <a:effectLst/>
                        </a:rPr>
                        <a:t>كثيرون صدقوا ما سمعوه دون تحقّق أو تأمل</a:t>
                      </a:r>
                      <a:r>
                        <a:rPr lang="en-US" sz="2400" kern="0" dirty="0">
                          <a:effectLst/>
                        </a:rPr>
                        <a:t>.</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200000"/>
                        </a:lnSpc>
                        <a:spcAft>
                          <a:spcPts val="800"/>
                        </a:spcAft>
                        <a:buNone/>
                      </a:pPr>
                      <a:r>
                        <a:rPr lang="ar-SA" sz="2400" b="1" kern="0" dirty="0">
                          <a:solidFill>
                            <a:srgbClr val="002060"/>
                          </a:solidFill>
                          <a:latin typeface="+mn-lt"/>
                          <a:ea typeface="+mn-ea"/>
                          <a:cs typeface="Times New Roman" panose="02020603050405020304" pitchFamily="18" charset="0"/>
                        </a:rPr>
                        <a:t>غياب التفكير النقدي</a:t>
                      </a:r>
                      <a:endParaRPr lang="en-US" sz="2400" b="1" kern="0" dirty="0">
                        <a:solidFill>
                          <a:srgbClr val="002060"/>
                        </a:solidFill>
                        <a:latin typeface="+mn-lt"/>
                        <a:ea typeface="+mn-ea"/>
                        <a:cs typeface="Times New Roman" panose="02020603050405020304" pitchFamily="18" charset="0"/>
                      </a:endParaRPr>
                    </a:p>
                  </a:txBody>
                  <a:tcPr marL="68580" marR="68580" marT="0" marB="0"/>
                </a:tc>
                <a:extLst>
                  <a:ext uri="{0D108BD9-81ED-4DB2-BD59-A6C34878D82A}">
                    <a16:rowId xmlns:a16="http://schemas.microsoft.com/office/drawing/2014/main" val="1367350474"/>
                  </a:ext>
                </a:extLst>
              </a:tr>
            </a:tbl>
          </a:graphicData>
        </a:graphic>
      </p:graphicFrame>
    </p:spTree>
    <p:extLst>
      <p:ext uri="{BB962C8B-B14F-4D97-AF65-F5344CB8AC3E}">
        <p14:creationId xmlns:p14="http://schemas.microsoft.com/office/powerpoint/2010/main" val="3399957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702974-B615-F10C-7A4C-43FEA27D6653}"/>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3ECC3ED4-DDF4-BEB3-5F31-5284DEA7F2A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14A7F44-2C7E-9976-86BC-D3CC83462E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BE5BD21F-638A-C66E-5C15-643C99BFB2AA}"/>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C736954A-AA5F-0BE8-888E-F5DF1EC0AE7F}"/>
              </a:ext>
            </a:extLst>
          </p:cNvPr>
          <p:cNvSpPr txBox="1"/>
          <p:nvPr/>
        </p:nvSpPr>
        <p:spPr>
          <a:xfrm>
            <a:off x="4556656" y="975974"/>
            <a:ext cx="7635344" cy="5769785"/>
          </a:xfrm>
          <a:prstGeom prst="rect">
            <a:avLst/>
          </a:prstGeom>
          <a:noFill/>
        </p:spPr>
        <p:txBody>
          <a:bodyPr wrap="square" rtlCol="0">
            <a:spAutoFit/>
          </a:bodyPr>
          <a:lstStyle/>
          <a:p>
            <a:pPr algn="justLow" rtl="1">
              <a:lnSpc>
                <a:spcPct val="115000"/>
              </a:lnSpc>
              <a:spcAft>
                <a:spcPts val="800"/>
              </a:spcAft>
            </a:pPr>
            <a:r>
              <a:rPr lang="en-US" sz="2400" b="1" kern="0" dirty="0">
                <a:effectLst/>
                <a:latin typeface="Segoe UI Emoji" panose="020B0502040204020203" pitchFamily="34" charset="0"/>
                <a:ea typeface="Times New Roman" panose="02020603050405020304" pitchFamily="18" charset="0"/>
                <a:cs typeface="Segoe UI Emoji" panose="020B0502040204020203" pitchFamily="34" charset="0"/>
              </a:rPr>
              <a:t>📌 </a:t>
            </a:r>
            <a:r>
              <a:rPr lang="ar-EG" sz="2400" b="1" kern="0" dirty="0">
                <a:solidFill>
                  <a:srgbClr val="002060"/>
                </a:solidFill>
                <a:latin typeface="Calibri" panose="020F0502020204030204" pitchFamily="34" charset="0"/>
                <a:cs typeface="Calibri" panose="020F0502020204030204" pitchFamily="34" charset="0"/>
              </a:rPr>
              <a:t>جائحة </a:t>
            </a:r>
            <a:r>
              <a:rPr lang="ar-EG" sz="2400" b="1" kern="0" dirty="0">
                <a:solidFill>
                  <a:srgbClr val="FF0000"/>
                </a:solidFill>
                <a:latin typeface="Calibri" panose="020F0502020204030204" pitchFamily="34" charset="0"/>
                <a:cs typeface="Calibri" panose="020F0502020204030204" pitchFamily="34" charset="0"/>
              </a:rPr>
              <a:t>كوفيد-</a:t>
            </a:r>
            <a:r>
              <a:rPr lang="ar-EG" sz="2400" b="1" kern="0" dirty="0">
                <a:solidFill>
                  <a:srgbClr val="FF0000"/>
                </a:solidFill>
                <a:latin typeface="Calibri" panose="020F0502020204030204" pitchFamily="34" charset="0"/>
                <a:cs typeface="+mj-cs"/>
              </a:rPr>
              <a:t>19 </a:t>
            </a:r>
            <a:r>
              <a:rPr lang="ar-EG" sz="2400" b="1" kern="0" dirty="0">
                <a:solidFill>
                  <a:srgbClr val="002060"/>
                </a:solidFill>
                <a:latin typeface="Calibri" panose="020F0502020204030204" pitchFamily="34" charset="0"/>
                <a:cs typeface="Calibri" panose="020F0502020204030204" pitchFamily="34" charset="0"/>
              </a:rPr>
              <a:t>وانتشار الذعر عبر واتساب وفيس بوك (</a:t>
            </a:r>
            <a:r>
              <a:rPr lang="ar-EG" sz="2400" b="1" kern="0" dirty="0">
                <a:solidFill>
                  <a:srgbClr val="002060"/>
                </a:solidFill>
                <a:latin typeface="Calibri" panose="020F0502020204030204" pitchFamily="34" charset="0"/>
                <a:cs typeface="+mj-cs"/>
              </a:rPr>
              <a:t>2020</a:t>
            </a:r>
            <a:r>
              <a:rPr lang="ar-EG" sz="2400" b="1" kern="0" dirty="0">
                <a:solidFill>
                  <a:srgbClr val="002060"/>
                </a:solidFill>
                <a:latin typeface="Calibri" panose="020F0502020204030204" pitchFamily="34" charset="0"/>
                <a:cs typeface="Calibri" panose="020F0502020204030204" pitchFamily="34" charset="0"/>
              </a:rPr>
              <a:t>)</a:t>
            </a:r>
          </a:p>
          <a:p>
            <a:pPr marL="0" algn="r" rtl="1">
              <a:spcAft>
                <a:spcPts val="800"/>
              </a:spcAft>
              <a:buNone/>
            </a:pPr>
            <a:r>
              <a:rPr lang="ar-EG" sz="2400" kern="0" dirty="0">
                <a:solidFill>
                  <a:srgbClr val="002060"/>
                </a:solidFill>
                <a:latin typeface="Calibri" panose="020F0502020204030204" pitchFamily="34" charset="0"/>
                <a:cs typeface="Calibri" panose="020F0502020204030204" pitchFamily="34" charset="0"/>
              </a:rPr>
              <a:t>✔️ التحليل:</a:t>
            </a:r>
          </a:p>
          <a:p>
            <a:pPr marL="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•في بداية الجائحة، انتشرت رسائل صوتية ومكتوبة على واتساب وفيس بوك تحتوي على </a:t>
            </a:r>
            <a:r>
              <a:rPr lang="ar-EG" sz="2400" kern="0" dirty="0">
                <a:solidFill>
                  <a:srgbClr val="FF0000"/>
                </a:solidFill>
                <a:latin typeface="Calibri" panose="020F0502020204030204" pitchFamily="34" charset="0"/>
                <a:cs typeface="Calibri" panose="020F0502020204030204" pitchFamily="34" charset="0"/>
              </a:rPr>
              <a:t>تحذيرات كاذبة </a:t>
            </a:r>
            <a:r>
              <a:rPr lang="ar-EG" sz="2400" kern="0" dirty="0">
                <a:solidFill>
                  <a:srgbClr val="002060"/>
                </a:solidFill>
                <a:latin typeface="Calibri" panose="020F0502020204030204" pitchFamily="34" charset="0"/>
                <a:cs typeface="Calibri" panose="020F0502020204030204" pitchFamily="34" charset="0"/>
              </a:rPr>
              <a:t>(مثل: الفيروس انتشر في الهواء– "الجيش سينزل الشارع بعد 3 أيام.</a:t>
            </a:r>
          </a:p>
          <a:p>
            <a:pPr marL="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•كثير من المستخدمين تصرفوا بناءً على تلك الرسائل فورًا: بشراء كمامات بكميات ضخمة، تخزين طعام، الهجوم على الصيدليات.</a:t>
            </a:r>
          </a:p>
          <a:p>
            <a:pPr marL="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•لم يبحث أغلبهم عن </a:t>
            </a:r>
            <a:r>
              <a:rPr lang="ar-EG" sz="2400" kern="0" dirty="0">
                <a:solidFill>
                  <a:srgbClr val="FF0000"/>
                </a:solidFill>
                <a:latin typeface="Calibri" panose="020F0502020204030204" pitchFamily="34" charset="0"/>
                <a:cs typeface="Calibri" panose="020F0502020204030204" pitchFamily="34" charset="0"/>
              </a:rPr>
              <a:t>مصادر رسمية للتحقق</a:t>
            </a:r>
            <a:r>
              <a:rPr lang="ar-EG" sz="2400" kern="0" dirty="0">
                <a:solidFill>
                  <a:srgbClr val="002060"/>
                </a:solidFill>
                <a:latin typeface="Calibri" panose="020F0502020204030204" pitchFamily="34" charset="0"/>
                <a:cs typeface="Calibri" panose="020F0502020204030204" pitchFamily="34" charset="0"/>
              </a:rPr>
              <a:t>، بل تفاعلوا مباشرة مع الرسالة.</a:t>
            </a:r>
          </a:p>
          <a:p>
            <a:pPr marL="0" algn="r" rtl="1">
              <a:spcAft>
                <a:spcPts val="800"/>
              </a:spcAft>
              <a:buNone/>
            </a:pPr>
            <a:r>
              <a:rPr lang="ar-EG" sz="2400" b="1" kern="0" dirty="0">
                <a:solidFill>
                  <a:srgbClr val="002060"/>
                </a:solidFill>
                <a:latin typeface="Calibri" panose="020F0502020204030204" pitchFamily="34" charset="0"/>
                <a:cs typeface="Calibri" panose="020F0502020204030204" pitchFamily="34" charset="0"/>
              </a:rPr>
              <a:t>الربط بالنظرية:</a:t>
            </a:r>
          </a:p>
          <a:p>
            <a:pPr marL="0" algn="r" rtl="1">
              <a:spcAft>
                <a:spcPts val="800"/>
              </a:spcAft>
              <a:buNone/>
            </a:pPr>
            <a:r>
              <a:rPr lang="ar-EG" sz="2400" kern="0" dirty="0">
                <a:solidFill>
                  <a:srgbClr val="002060"/>
                </a:solidFill>
                <a:latin typeface="Calibri" panose="020F0502020204030204" pitchFamily="34" charset="0"/>
                <a:cs typeface="Calibri" panose="020F0502020204030204" pitchFamily="34" charset="0"/>
              </a:rPr>
              <a:t>•</a:t>
            </a:r>
            <a:r>
              <a:rPr lang="ar-EG" sz="2400" kern="0" dirty="0">
                <a:solidFill>
                  <a:srgbClr val="FF0000"/>
                </a:solidFill>
                <a:latin typeface="Calibri" panose="020F0502020204030204" pitchFamily="34" charset="0"/>
                <a:cs typeface="Calibri" panose="020F0502020204030204" pitchFamily="34" charset="0"/>
              </a:rPr>
              <a:t>الرسائل لعبت دور "الحقنة الإعلامية</a:t>
            </a:r>
            <a:r>
              <a:rPr lang="ar-EG" sz="2400" kern="0" dirty="0">
                <a:solidFill>
                  <a:srgbClr val="002060"/>
                </a:solidFill>
                <a:latin typeface="Calibri" panose="020F0502020204030204" pitchFamily="34" charset="0"/>
                <a:cs typeface="Calibri" panose="020F0502020204030204" pitchFamily="34" charset="0"/>
              </a:rPr>
              <a:t>".</a:t>
            </a:r>
          </a:p>
          <a:p>
            <a:pPr marL="0" algn="r" rtl="1">
              <a:spcAft>
                <a:spcPts val="800"/>
              </a:spcAft>
              <a:buNone/>
            </a:pPr>
            <a:r>
              <a:rPr lang="ar-EG" sz="2400" kern="0" dirty="0">
                <a:solidFill>
                  <a:srgbClr val="002060"/>
                </a:solidFill>
                <a:latin typeface="Calibri" panose="020F0502020204030204" pitchFamily="34" charset="0"/>
                <a:cs typeface="Calibri" panose="020F0502020204030204" pitchFamily="34" charset="0"/>
              </a:rPr>
              <a:t>•</a:t>
            </a:r>
            <a:r>
              <a:rPr lang="ar-EG" sz="2400" kern="0" dirty="0">
                <a:solidFill>
                  <a:srgbClr val="FF0000"/>
                </a:solidFill>
                <a:latin typeface="Calibri" panose="020F0502020204030204" pitchFamily="34" charset="0"/>
                <a:cs typeface="Calibri" panose="020F0502020204030204" pitchFamily="34" charset="0"/>
              </a:rPr>
              <a:t>الجمهور تصرّف كمستقبل سلبي </a:t>
            </a:r>
            <a:r>
              <a:rPr lang="ar-EG" sz="2400" kern="0" dirty="0">
                <a:solidFill>
                  <a:srgbClr val="002060"/>
                </a:solidFill>
                <a:latin typeface="Calibri" panose="020F0502020204030204" pitchFamily="34" charset="0"/>
                <a:cs typeface="Calibri" panose="020F0502020204030204" pitchFamily="34" charset="0"/>
              </a:rPr>
              <a:t>دون تحليل.</a:t>
            </a:r>
          </a:p>
          <a:p>
            <a:pPr marL="0" algn="r" rtl="1">
              <a:spcAft>
                <a:spcPts val="800"/>
              </a:spcAft>
              <a:buNone/>
            </a:pPr>
            <a:r>
              <a:rPr lang="ar-EG" sz="2400" kern="0" dirty="0">
                <a:solidFill>
                  <a:srgbClr val="002060"/>
                </a:solidFill>
                <a:latin typeface="Calibri" panose="020F0502020204030204" pitchFamily="34" charset="0"/>
                <a:cs typeface="Calibri" panose="020F0502020204030204" pitchFamily="34" charset="0"/>
              </a:rPr>
              <a:t>•</a:t>
            </a:r>
            <a:r>
              <a:rPr lang="ar-EG" sz="2400" kern="0" dirty="0">
                <a:solidFill>
                  <a:srgbClr val="FF0000"/>
                </a:solidFill>
                <a:latin typeface="Calibri" panose="020F0502020204030204" pitchFamily="34" charset="0"/>
                <a:cs typeface="Calibri" panose="020F0502020204030204" pitchFamily="34" charset="0"/>
              </a:rPr>
              <a:t>التأثير كان فوري ومباشر وامتد عالميًا</a:t>
            </a:r>
            <a:r>
              <a:rPr lang="ar-EG" sz="2400" kern="0" dirty="0">
                <a:solidFill>
                  <a:srgbClr val="002060"/>
                </a:solidFill>
                <a:latin typeface="Calibri" panose="020F0502020204030204" pitchFamily="34" charset="0"/>
                <a:cs typeface="Calibri" panose="020F0502020204030204" pitchFamily="34" charset="0"/>
              </a:rPr>
              <a:t>.</a:t>
            </a:r>
          </a:p>
        </p:txBody>
      </p:sp>
      <p:sp>
        <p:nvSpPr>
          <p:cNvPr id="4" name="Rectangle: Rounded Corners 3">
            <a:extLst>
              <a:ext uri="{FF2B5EF4-FFF2-40B4-BE49-F238E27FC236}">
                <a16:creationId xmlns:a16="http://schemas.microsoft.com/office/drawing/2014/main" id="{A35DD042-3D7A-5D92-C498-7F50504E2BBF}"/>
              </a:ext>
            </a:extLst>
          </p:cNvPr>
          <p:cNvSpPr/>
          <p:nvPr/>
        </p:nvSpPr>
        <p:spPr>
          <a:xfrm>
            <a:off x="2580741" y="570307"/>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ar-EG" sz="2000" b="1" dirty="0">
                <a:solidFill>
                  <a:schemeClr val="bg1"/>
                </a:solidFill>
                <a:latin typeface="Times New Roman" panose="02020603050405020304" pitchFamily="18" charset="0"/>
                <a:cs typeface="Times New Roman" panose="02020603050405020304" pitchFamily="18" charset="0"/>
              </a:rPr>
              <a:t>2</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9163697A-DAFA-CE30-14A1-5FED949320A9}"/>
              </a:ext>
            </a:extLst>
          </p:cNvPr>
          <p:cNvSpPr txBox="1"/>
          <p:nvPr/>
        </p:nvSpPr>
        <p:spPr>
          <a:xfrm>
            <a:off x="5663507" y="357058"/>
            <a:ext cx="7301225"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✍️أمثلة تطبيقية على النظرية ( الإعلام الرقمي)</a:t>
            </a:r>
            <a:endParaRPr lang="en-US" sz="2400" b="1" dirty="0">
              <a:solidFill>
                <a:srgbClr val="002060"/>
              </a:solidFill>
              <a:latin typeface="Alexandria" charset="0"/>
              <a:cs typeface="Alexandria" charset="0"/>
            </a:endParaRPr>
          </a:p>
        </p:txBody>
      </p:sp>
      <p:pic>
        <p:nvPicPr>
          <p:cNvPr id="10" name="Picture 9">
            <a:extLst>
              <a:ext uri="{FF2B5EF4-FFF2-40B4-BE49-F238E27FC236}">
                <a16:creationId xmlns:a16="http://schemas.microsoft.com/office/drawing/2014/main" id="{34958D8E-C752-9E1B-2E5B-55E5AA3753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4131" y="1230710"/>
            <a:ext cx="4182138" cy="53721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22698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E40C4A-E2CC-0776-687A-BDE34B01042D}"/>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87A2E375-7B12-9C4F-B042-B43C149012A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6CB8602-FC0B-08DC-1152-52332567ED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AB2C931F-0F0B-51D1-CB35-805C1EC509AD}"/>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833EF365-1926-0DF4-BEE9-22D55BC30C07}"/>
              </a:ext>
            </a:extLst>
          </p:cNvPr>
          <p:cNvSpPr txBox="1"/>
          <p:nvPr/>
        </p:nvSpPr>
        <p:spPr>
          <a:xfrm>
            <a:off x="4164187" y="993143"/>
            <a:ext cx="7910885" cy="988989"/>
          </a:xfrm>
          <a:prstGeom prst="rect">
            <a:avLst/>
          </a:prstGeom>
          <a:noFill/>
        </p:spPr>
        <p:txBody>
          <a:bodyPr wrap="square" rtlCol="0">
            <a:spAutoFit/>
          </a:bodyPr>
          <a:lstStyle/>
          <a:p>
            <a:pPr marL="342900" indent="-342900" algn="r" rtl="1">
              <a:lnSpc>
                <a:spcPct val="115000"/>
              </a:lnSpc>
              <a:spcAft>
                <a:spcPts val="800"/>
              </a:spcAft>
              <a:buFont typeface="Wingdings" panose="05000000000000000000" pitchFamily="2" charset="2"/>
              <a:buChar char="Ø"/>
            </a:pPr>
            <a:r>
              <a:rPr lang="ar-EG" sz="2400" b="1" kern="0" dirty="0">
                <a:solidFill>
                  <a:srgbClr val="002060"/>
                </a:solidFill>
                <a:latin typeface="Calibri" panose="020F0502020204030204" pitchFamily="34" charset="0"/>
                <a:cs typeface="Calibri" panose="020F0502020204030204" pitchFamily="34" charset="0"/>
              </a:rPr>
              <a:t>جائحة كوفيد-</a:t>
            </a:r>
            <a:r>
              <a:rPr lang="ar-EG" sz="2400" b="1" kern="0" dirty="0">
                <a:solidFill>
                  <a:srgbClr val="002060"/>
                </a:solidFill>
                <a:latin typeface="Calibri" panose="020F0502020204030204" pitchFamily="34" charset="0"/>
                <a:cs typeface="+mj-cs"/>
              </a:rPr>
              <a:t>19</a:t>
            </a:r>
            <a:r>
              <a:rPr lang="ar-EG" sz="2400" b="1" kern="0" dirty="0">
                <a:solidFill>
                  <a:srgbClr val="002060"/>
                </a:solidFill>
                <a:latin typeface="Calibri" panose="020F0502020204030204" pitchFamily="34" charset="0"/>
                <a:cs typeface="Calibri" panose="020F0502020204030204" pitchFamily="34" charset="0"/>
              </a:rPr>
              <a:t> وانتشار الذعر عبر واتساب وفيس بوك (</a:t>
            </a:r>
            <a:r>
              <a:rPr lang="ar-EG" sz="2400" b="1" kern="0" dirty="0">
                <a:solidFill>
                  <a:srgbClr val="002060"/>
                </a:solidFill>
                <a:latin typeface="Calibri" panose="020F0502020204030204" pitchFamily="34" charset="0"/>
                <a:cs typeface="+mj-cs"/>
              </a:rPr>
              <a:t>2020</a:t>
            </a:r>
            <a:r>
              <a:rPr lang="ar-EG" sz="2400" b="1" kern="0" dirty="0">
                <a:solidFill>
                  <a:srgbClr val="002060"/>
                </a:solidFill>
                <a:latin typeface="Calibri" panose="020F0502020204030204" pitchFamily="34" charset="0"/>
                <a:cs typeface="Calibri" panose="020F0502020204030204" pitchFamily="34" charset="0"/>
              </a:rPr>
              <a:t>)</a:t>
            </a:r>
          </a:p>
          <a:p>
            <a:pPr marL="0" algn="r" rtl="1">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مثال: شائعة شرب الكحول كمضاد للفيروس في إيران أدت لوفيات</a:t>
            </a:r>
          </a:p>
        </p:txBody>
      </p:sp>
      <p:sp>
        <p:nvSpPr>
          <p:cNvPr id="4" name="Rectangle: Rounded Corners 3">
            <a:extLst>
              <a:ext uri="{FF2B5EF4-FFF2-40B4-BE49-F238E27FC236}">
                <a16:creationId xmlns:a16="http://schemas.microsoft.com/office/drawing/2014/main" id="{F4BDE2F6-6B8B-C266-36B9-C5B3AC091278}"/>
              </a:ext>
            </a:extLst>
          </p:cNvPr>
          <p:cNvSpPr/>
          <p:nvPr/>
        </p:nvSpPr>
        <p:spPr>
          <a:xfrm>
            <a:off x="2580741" y="570307"/>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ar-EG" sz="2000" b="1" dirty="0">
                <a:solidFill>
                  <a:schemeClr val="bg1"/>
                </a:solidFill>
                <a:latin typeface="Times New Roman" panose="02020603050405020304" pitchFamily="18" charset="0"/>
                <a:cs typeface="Times New Roman" panose="02020603050405020304" pitchFamily="18" charset="0"/>
              </a:rPr>
              <a:t>2</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417CE212-67C2-AF17-76B4-196E8657D1BD}"/>
              </a:ext>
            </a:extLst>
          </p:cNvPr>
          <p:cNvSpPr txBox="1"/>
          <p:nvPr/>
        </p:nvSpPr>
        <p:spPr>
          <a:xfrm>
            <a:off x="5663507" y="357058"/>
            <a:ext cx="7301225"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✍️أمثلة تطبيقية على النظرية ( الإعلام الرقمي)</a:t>
            </a:r>
            <a:endParaRPr lang="en-US" sz="2400" b="1" dirty="0">
              <a:solidFill>
                <a:srgbClr val="002060"/>
              </a:solidFill>
              <a:latin typeface="Alexandria" charset="0"/>
              <a:cs typeface="Alexandria" charset="0"/>
            </a:endParaRPr>
          </a:p>
        </p:txBody>
      </p:sp>
      <p:sp>
        <p:nvSpPr>
          <p:cNvPr id="10" name="TextBox 9">
            <a:extLst>
              <a:ext uri="{FF2B5EF4-FFF2-40B4-BE49-F238E27FC236}">
                <a16:creationId xmlns:a16="http://schemas.microsoft.com/office/drawing/2014/main" id="{DFD1F818-DADC-F15B-936B-3B6BB85A001F}"/>
              </a:ext>
            </a:extLst>
          </p:cNvPr>
          <p:cNvSpPr txBox="1"/>
          <p:nvPr/>
        </p:nvSpPr>
        <p:spPr>
          <a:xfrm>
            <a:off x="382772" y="6085443"/>
            <a:ext cx="11554109" cy="830997"/>
          </a:xfrm>
          <a:prstGeom prst="rect">
            <a:avLst/>
          </a:prstGeom>
          <a:noFill/>
        </p:spPr>
        <p:txBody>
          <a:bodyPr wrap="square">
            <a:spAutoFit/>
          </a:bodyPr>
          <a:lstStyle/>
          <a:p>
            <a:pPr algn="ctr"/>
            <a:r>
              <a:rPr lang="en-US" sz="2400" u="sng" dirty="0">
                <a:solidFill>
                  <a:srgbClr val="002060"/>
                </a:solidFill>
                <a:latin typeface="Times New Roman" panose="02020603050405020304" pitchFamily="18" charset="0"/>
                <a:cs typeface="Times New Roman" panose="02020603050405020304" pitchFamily="18" charset="0"/>
              </a:rPr>
              <a:t>https://www.aljazeera.com/news/2020/4/27/iran-over-700-dead-after-drinking-alcohol-to-cure-coronavirus?utm_source=chatgpt.com</a:t>
            </a:r>
          </a:p>
        </p:txBody>
      </p:sp>
      <p:pic>
        <p:nvPicPr>
          <p:cNvPr id="15" name="Picture 14">
            <a:extLst>
              <a:ext uri="{FF2B5EF4-FFF2-40B4-BE49-F238E27FC236}">
                <a16:creationId xmlns:a16="http://schemas.microsoft.com/office/drawing/2014/main" id="{A77BB23C-2FA9-49D6-1474-ABABBEE6D4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58210" y="1935725"/>
            <a:ext cx="8275580" cy="4264314"/>
          </a:xfrm>
          <a:prstGeom prst="rect">
            <a:avLst/>
          </a:prstGeom>
        </p:spPr>
      </p:pic>
    </p:spTree>
    <p:extLst>
      <p:ext uri="{BB962C8B-B14F-4D97-AF65-F5344CB8AC3E}">
        <p14:creationId xmlns:p14="http://schemas.microsoft.com/office/powerpoint/2010/main" val="23156238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D76E78-1DD6-4180-4591-EDFBD31181AD}"/>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563E954B-6D9B-3313-CE1D-84AD75A596A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9E8C955-C7F1-EE4D-41E2-71551B909072}"/>
              </a:ext>
            </a:extLst>
          </p:cNvPr>
          <p:cNvSpPr txBox="1"/>
          <p:nvPr/>
        </p:nvSpPr>
        <p:spPr>
          <a:xfrm>
            <a:off x="3963201" y="1024128"/>
            <a:ext cx="8211178" cy="5529719"/>
          </a:xfrm>
          <a:prstGeom prst="rect">
            <a:avLst/>
          </a:prstGeom>
          <a:noFill/>
        </p:spPr>
        <p:txBody>
          <a:bodyPr wrap="square" rtlCol="0">
            <a:spAutoFit/>
          </a:bodyPr>
          <a:lstStyle/>
          <a:p>
            <a:pPr marR="0" algn="r" rtl="1">
              <a:lnSpc>
                <a:spcPct val="150000"/>
              </a:lnSpc>
              <a:spcAft>
                <a:spcPts val="800"/>
              </a:spcAft>
            </a:pPr>
            <a:r>
              <a:rPr lang="en-US" sz="2400" b="1" kern="0" dirty="0">
                <a:effectLst/>
                <a:latin typeface="Segoe UI Emoji" panose="020B0502040204020203" pitchFamily="34" charset="0"/>
                <a:ea typeface="Times New Roman" panose="02020603050405020304" pitchFamily="18" charset="0"/>
                <a:cs typeface="Segoe UI Emoji" panose="020B0502040204020203" pitchFamily="34" charset="0"/>
              </a:rPr>
              <a:t>📌 </a:t>
            </a:r>
            <a:r>
              <a:rPr lang="ar-EG" sz="2400" b="1" kern="0" dirty="0">
                <a:solidFill>
                  <a:srgbClr val="002060"/>
                </a:solidFill>
                <a:latin typeface="Calibri" panose="020F0502020204030204" pitchFamily="34" charset="0"/>
                <a:cs typeface="Calibri" panose="020F0502020204030204" pitchFamily="34" charset="0"/>
              </a:rPr>
              <a:t>فيديوهات "</a:t>
            </a:r>
            <a:r>
              <a:rPr lang="ar-EG" sz="2400" b="1" kern="0" dirty="0">
                <a:solidFill>
                  <a:srgbClr val="FF0000"/>
                </a:solidFill>
                <a:latin typeface="Calibri" panose="020F0502020204030204" pitchFamily="34" charset="0"/>
                <a:cs typeface="Calibri" panose="020F0502020204030204" pitchFamily="34" charset="0"/>
              </a:rPr>
              <a:t>التحديات القاتلة" على تيك توك </a:t>
            </a:r>
            <a:r>
              <a:rPr lang="ar-EG" sz="2400" b="1" kern="0" dirty="0">
                <a:solidFill>
                  <a:srgbClr val="002060"/>
                </a:solidFill>
                <a:latin typeface="Calibri" panose="020F0502020204030204" pitchFamily="34" charset="0"/>
                <a:cs typeface="Calibri" panose="020F0502020204030204" pitchFamily="34" charset="0"/>
              </a:rPr>
              <a:t>(مثل: تحدي الإغماء)</a:t>
            </a:r>
          </a:p>
          <a:p>
            <a:pPr marL="0" marR="0" algn="r"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التحليل:</a:t>
            </a:r>
          </a:p>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في عدة دول، انتشر "</a:t>
            </a:r>
            <a:r>
              <a:rPr lang="ar-EG" sz="2400" kern="0" dirty="0">
                <a:solidFill>
                  <a:srgbClr val="FF0000"/>
                </a:solidFill>
                <a:latin typeface="Calibri" panose="020F0502020204030204" pitchFamily="34" charset="0"/>
                <a:cs typeface="Calibri" panose="020F0502020204030204" pitchFamily="34" charset="0"/>
              </a:rPr>
              <a:t>تحدي الإغماء" عبر </a:t>
            </a:r>
            <a:r>
              <a:rPr lang="en-US" sz="2400" kern="0" dirty="0">
                <a:solidFill>
                  <a:srgbClr val="FF0000"/>
                </a:solidFill>
                <a:latin typeface="Times New Roman" panose="02020603050405020304" pitchFamily="18" charset="0"/>
                <a:cs typeface="Times New Roman" panose="02020603050405020304" pitchFamily="18" charset="0"/>
              </a:rPr>
              <a:t>TikTok</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حيث يحاول المراهقون قطع النفس مؤقتًا لثواني من أجل "الإثارة".</a:t>
            </a:r>
          </a:p>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لقي </a:t>
            </a:r>
            <a:r>
              <a:rPr lang="ar-EG" sz="2400" kern="0" dirty="0">
                <a:solidFill>
                  <a:srgbClr val="FF0000"/>
                </a:solidFill>
                <a:latin typeface="Calibri" panose="020F0502020204030204" pitchFamily="34" charset="0"/>
                <a:cs typeface="Calibri" panose="020F0502020204030204" pitchFamily="34" charset="0"/>
              </a:rPr>
              <a:t>بعض المراهقين حتفهم </a:t>
            </a:r>
            <a:r>
              <a:rPr lang="ar-EG" sz="2400" kern="0" dirty="0">
                <a:solidFill>
                  <a:srgbClr val="002060"/>
                </a:solidFill>
                <a:latin typeface="Calibri" panose="020F0502020204030204" pitchFamily="34" charset="0"/>
                <a:cs typeface="Calibri" panose="020F0502020204030204" pitchFamily="34" charset="0"/>
              </a:rPr>
              <a:t>بالفعل بعد تقليد التحدي</a:t>
            </a:r>
          </a:p>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FF0000"/>
                </a:solidFill>
                <a:latin typeface="Calibri" panose="020F0502020204030204" pitchFamily="34" charset="0"/>
                <a:cs typeface="Calibri" panose="020F0502020204030204" pitchFamily="34" charset="0"/>
              </a:rPr>
              <a:t>لم يكن هناك تفكير نقدي أو مقاومة من المتابعين اليافعين </a:t>
            </a:r>
            <a:r>
              <a:rPr lang="ar-EG" sz="2400" kern="0" dirty="0">
                <a:solidFill>
                  <a:srgbClr val="002060"/>
                </a:solidFill>
                <a:latin typeface="Calibri" panose="020F0502020204030204" pitchFamily="34" charset="0"/>
                <a:cs typeface="Calibri" panose="020F0502020204030204" pitchFamily="34" charset="0"/>
              </a:rPr>
              <a:t>– بل كان التأثير لحظيًا، ومن خلال محتوى مرئي جذاب.</a:t>
            </a:r>
          </a:p>
          <a:p>
            <a:pPr marL="0" marR="0" algn="r"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الربط بالنظرية:</a:t>
            </a:r>
          </a:p>
          <a:p>
            <a:pPr marL="0" marR="0" algn="r" rtl="1">
              <a:spcAft>
                <a:spcPts val="800"/>
              </a:spcAft>
              <a:buNone/>
            </a:pPr>
            <a:r>
              <a:rPr lang="ar-EG" sz="2400"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الفيديوهات = رسائل إعلامية محمّلة بالتأثير.</a:t>
            </a:r>
          </a:p>
          <a:p>
            <a:pPr marL="0" marR="0" algn="r" rtl="1">
              <a:spcAft>
                <a:spcPts val="800"/>
              </a:spcAft>
              <a:buNone/>
            </a:pPr>
            <a:r>
              <a:rPr lang="ar-EG" sz="2400"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الجمهور (المراهقون) = </a:t>
            </a:r>
            <a:r>
              <a:rPr lang="ar-EG" sz="2400" kern="0" dirty="0">
                <a:solidFill>
                  <a:srgbClr val="FF0000"/>
                </a:solidFill>
                <a:latin typeface="Calibri" panose="020F0502020204030204" pitchFamily="34" charset="0"/>
                <a:cs typeface="Calibri" panose="020F0502020204030204" pitchFamily="34" charset="0"/>
              </a:rPr>
              <a:t>مستقبلون سلبيون</a:t>
            </a:r>
            <a:r>
              <a:rPr lang="ar-EG" sz="2400" kern="0" dirty="0">
                <a:solidFill>
                  <a:srgbClr val="002060"/>
                </a:solidFill>
                <a:latin typeface="Calibri" panose="020F0502020204030204" pitchFamily="34" charset="0"/>
                <a:cs typeface="Calibri" panose="020F0502020204030204" pitchFamily="34" charset="0"/>
              </a:rPr>
              <a:t>.</a:t>
            </a:r>
          </a:p>
          <a:p>
            <a:pPr marL="0" marR="0" algn="r" rtl="1">
              <a:spcAft>
                <a:spcPts val="800"/>
              </a:spcAft>
              <a:buNone/>
            </a:pPr>
            <a:r>
              <a:rPr lang="ar-EG" sz="2400"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النتيجة = سلوك مباشر مقلد بعد التعرض للمحتوى.</a:t>
            </a:r>
          </a:p>
        </p:txBody>
      </p:sp>
      <p:pic>
        <p:nvPicPr>
          <p:cNvPr id="7" name="Graphic 21">
            <a:extLst>
              <a:ext uri="{FF2B5EF4-FFF2-40B4-BE49-F238E27FC236}">
                <a16:creationId xmlns:a16="http://schemas.microsoft.com/office/drawing/2014/main" id="{2B66B225-C5F1-2F06-14CB-D174639DF7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6A5C8E46-53B0-7D3F-F206-557D75B3D682}"/>
              </a:ext>
            </a:extLst>
          </p:cNvPr>
          <p:cNvSpPr/>
          <p:nvPr/>
        </p:nvSpPr>
        <p:spPr>
          <a:xfrm flipV="1">
            <a:off x="354184" y="691617"/>
            <a:ext cx="777972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Rectangle: Rounded Corners 2">
            <a:extLst>
              <a:ext uri="{FF2B5EF4-FFF2-40B4-BE49-F238E27FC236}">
                <a16:creationId xmlns:a16="http://schemas.microsoft.com/office/drawing/2014/main" id="{62DBB990-0A4C-5563-C7C8-02A2DEE843D0}"/>
              </a:ext>
            </a:extLst>
          </p:cNvPr>
          <p:cNvSpPr/>
          <p:nvPr/>
        </p:nvSpPr>
        <p:spPr>
          <a:xfrm>
            <a:off x="8278867" y="419229"/>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2</a:t>
            </a:r>
          </a:p>
        </p:txBody>
      </p:sp>
      <p:sp>
        <p:nvSpPr>
          <p:cNvPr id="4" name="TextBox 3">
            <a:extLst>
              <a:ext uri="{FF2B5EF4-FFF2-40B4-BE49-F238E27FC236}">
                <a16:creationId xmlns:a16="http://schemas.microsoft.com/office/drawing/2014/main" id="{697BB62E-2DE3-5B34-CF97-EE70BFA30E43}"/>
              </a:ext>
            </a:extLst>
          </p:cNvPr>
          <p:cNvSpPr txBox="1"/>
          <p:nvPr/>
        </p:nvSpPr>
        <p:spPr>
          <a:xfrm>
            <a:off x="-758558" y="249726"/>
            <a:ext cx="7301225"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✍️أمثلة تطبيقية على النظرية ( الإعلام الرقمي)</a:t>
            </a:r>
            <a:endParaRPr lang="en-US" sz="2400" b="1" dirty="0">
              <a:solidFill>
                <a:srgbClr val="002060"/>
              </a:solidFill>
              <a:latin typeface="Alexandria" charset="0"/>
              <a:cs typeface="Alexandria" charset="0"/>
            </a:endParaRPr>
          </a:p>
        </p:txBody>
      </p:sp>
      <p:pic>
        <p:nvPicPr>
          <p:cNvPr id="9" name="Picture 8">
            <a:extLst>
              <a:ext uri="{FF2B5EF4-FFF2-40B4-BE49-F238E27FC236}">
                <a16:creationId xmlns:a16="http://schemas.microsoft.com/office/drawing/2014/main" id="{F9C2234A-7B6B-877F-7EFF-A60A7DB6B6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37050"/>
            <a:ext cx="3963201" cy="53038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937680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286599-E35F-19D2-AACD-551EF75C4B69}"/>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A50CF6C4-1897-BB22-38DC-0FE8BE00C45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FCEC59D-C1A2-78DF-9F9F-CC5B84C53D68}"/>
              </a:ext>
            </a:extLst>
          </p:cNvPr>
          <p:cNvSpPr txBox="1"/>
          <p:nvPr/>
        </p:nvSpPr>
        <p:spPr>
          <a:xfrm>
            <a:off x="3870251" y="1367924"/>
            <a:ext cx="9079854" cy="3710246"/>
          </a:xfrm>
          <a:prstGeom prst="rect">
            <a:avLst/>
          </a:prstGeom>
          <a:noFill/>
        </p:spPr>
        <p:txBody>
          <a:bodyPr wrap="square" rtlCol="0">
            <a:spAutoFit/>
          </a:bodyPr>
          <a:lstStyle/>
          <a:p>
            <a:pPr marL="342900" marR="0" indent="-342900" algn="ctr" rtl="1">
              <a:lnSpc>
                <a:spcPct val="150000"/>
              </a:lnSpc>
              <a:spcAft>
                <a:spcPts val="800"/>
              </a:spcAft>
              <a:buFont typeface="Wingdings" panose="05000000000000000000" pitchFamily="2" charset="2"/>
              <a:buChar char="Ø"/>
            </a:pPr>
            <a:r>
              <a:rPr lang="ar-EG" sz="2400" b="1" kern="0" dirty="0">
                <a:solidFill>
                  <a:srgbClr val="002060"/>
                </a:solidFill>
                <a:latin typeface="Calibri" panose="020F0502020204030204" pitchFamily="34" charset="0"/>
                <a:cs typeface="Calibri" panose="020F0502020204030204" pitchFamily="34" charset="0"/>
              </a:rPr>
              <a:t>فيديوهات "التحديات القاتلة" على تيك توك (مثل: تحدي الإغماء)</a:t>
            </a:r>
          </a:p>
          <a:p>
            <a:pPr marR="0" algn="ctr" rtl="1">
              <a:lnSpc>
                <a:spcPct val="150000"/>
              </a:lnSpc>
              <a:spcAft>
                <a:spcPts val="800"/>
              </a:spcAft>
            </a:pPr>
            <a:r>
              <a:rPr lang="en-US" b="1" kern="0" dirty="0">
                <a:solidFill>
                  <a:srgbClr val="002060"/>
                </a:solidFill>
                <a:latin typeface="Times New Roman" panose="02020603050405020304" pitchFamily="18" charset="0"/>
                <a:cs typeface="Times New Roman" panose="02020603050405020304" pitchFamily="18" charset="0"/>
                <a:hlinkClick r:id="rId2"/>
              </a:rPr>
              <a:t>https://www.aljazeera.net/news/2022/10/20/%d9%82%d8%af-%d9%8a%d8%a4%d8%af%d9%8a-%d9%84%d9%84%d9%88%d9%81%d8%a7%d8%a9-%d8%aa%d8%ad%d8%af%d9%8a-%d9%83%d8%aa%d9%85-%d8%a7%d9%84%d8%a3%d9%86%d9%81%d8%a7%d8%b3-%d9%8a%d8%b5%d9%84</a:t>
            </a:r>
            <a:endParaRPr lang="ar-EG" b="1" kern="0" dirty="0">
              <a:solidFill>
                <a:srgbClr val="002060"/>
              </a:solidFill>
              <a:latin typeface="Times New Roman" panose="02020603050405020304" pitchFamily="18" charset="0"/>
              <a:cs typeface="Times New Roman" panose="02020603050405020304" pitchFamily="18" charset="0"/>
            </a:endParaRPr>
          </a:p>
          <a:p>
            <a:pPr marR="0" algn="ctr" rtl="1">
              <a:lnSpc>
                <a:spcPct val="150000"/>
              </a:lnSpc>
              <a:spcAft>
                <a:spcPts val="800"/>
              </a:spcAft>
            </a:pPr>
            <a:endParaRPr lang="ar-EG" b="1" kern="0" dirty="0">
              <a:solidFill>
                <a:srgbClr val="002060"/>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C093DF9-6539-2ADD-7B4E-E145EE1219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DC629957-D048-4681-10CD-124794BE9842}"/>
              </a:ext>
            </a:extLst>
          </p:cNvPr>
          <p:cNvSpPr/>
          <p:nvPr/>
        </p:nvSpPr>
        <p:spPr>
          <a:xfrm flipV="1">
            <a:off x="354184" y="691617"/>
            <a:ext cx="777972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Rectangle: Rounded Corners 2">
            <a:extLst>
              <a:ext uri="{FF2B5EF4-FFF2-40B4-BE49-F238E27FC236}">
                <a16:creationId xmlns:a16="http://schemas.microsoft.com/office/drawing/2014/main" id="{DB42E2E2-4840-320E-7C8A-B02863BFB08B}"/>
              </a:ext>
            </a:extLst>
          </p:cNvPr>
          <p:cNvSpPr/>
          <p:nvPr/>
        </p:nvSpPr>
        <p:spPr>
          <a:xfrm>
            <a:off x="8278867" y="419229"/>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2</a:t>
            </a:r>
          </a:p>
        </p:txBody>
      </p:sp>
      <p:sp>
        <p:nvSpPr>
          <p:cNvPr id="4" name="TextBox 3">
            <a:extLst>
              <a:ext uri="{FF2B5EF4-FFF2-40B4-BE49-F238E27FC236}">
                <a16:creationId xmlns:a16="http://schemas.microsoft.com/office/drawing/2014/main" id="{17838F0E-46F2-3B2E-0EB0-01F9BADD3D14}"/>
              </a:ext>
            </a:extLst>
          </p:cNvPr>
          <p:cNvSpPr txBox="1"/>
          <p:nvPr/>
        </p:nvSpPr>
        <p:spPr>
          <a:xfrm>
            <a:off x="-758558" y="249726"/>
            <a:ext cx="7301225"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✍️أمثلة تطبيقية على النظرية ( الإعلام الرقمي)</a:t>
            </a:r>
            <a:endParaRPr lang="en-US" sz="2400" b="1" dirty="0">
              <a:solidFill>
                <a:srgbClr val="002060"/>
              </a:solidFill>
              <a:latin typeface="Alexandria" charset="0"/>
              <a:cs typeface="Alexandria" charset="0"/>
            </a:endParaRPr>
          </a:p>
        </p:txBody>
      </p:sp>
      <p:pic>
        <p:nvPicPr>
          <p:cNvPr id="9" name="Picture 8">
            <a:extLst>
              <a:ext uri="{FF2B5EF4-FFF2-40B4-BE49-F238E27FC236}">
                <a16:creationId xmlns:a16="http://schemas.microsoft.com/office/drawing/2014/main" id="{02BEAFB6-2023-C4B0-79AD-1A74DF31B7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3431" y="1153282"/>
            <a:ext cx="4448254" cy="534321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46605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316DA0-D7F9-F4AF-E7A9-A7420FD71653}"/>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866D4090-A440-052A-825F-A173351CBE4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35F57929-8DC8-63C0-2852-313EC15F28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F33C30C0-46B6-F32B-DB68-D3E6A107D17E}"/>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TextBox 3">
            <a:extLst>
              <a:ext uri="{FF2B5EF4-FFF2-40B4-BE49-F238E27FC236}">
                <a16:creationId xmlns:a16="http://schemas.microsoft.com/office/drawing/2014/main" id="{29624658-A1C6-BA3D-688E-D34390279E95}"/>
              </a:ext>
            </a:extLst>
          </p:cNvPr>
          <p:cNvSpPr txBox="1"/>
          <p:nvPr/>
        </p:nvSpPr>
        <p:spPr>
          <a:xfrm>
            <a:off x="5399749" y="1097566"/>
            <a:ext cx="6424908" cy="5509200"/>
          </a:xfrm>
          <a:prstGeom prst="rect">
            <a:avLst/>
          </a:prstGeom>
          <a:noFill/>
        </p:spPr>
        <p:txBody>
          <a:bodyPr wrap="square" rtlCol="0">
            <a:spAutoFit/>
          </a:bodyPr>
          <a:lstStyle/>
          <a:p>
            <a:pPr algn="r" rtl="1">
              <a:lnSpc>
                <a:spcPct val="150000"/>
              </a:lnSpc>
              <a:spcAft>
                <a:spcPts val="800"/>
              </a:spcAft>
            </a:pPr>
            <a:r>
              <a:rPr lang="en-US" sz="2400" b="1" kern="0" dirty="0">
                <a:effectLst/>
                <a:latin typeface="Segoe UI Emoji" panose="020B0502040204020203" pitchFamily="34" charset="0"/>
                <a:ea typeface="Times New Roman" panose="02020603050405020304" pitchFamily="18" charset="0"/>
                <a:cs typeface="Segoe UI Emoji" panose="020B0502040204020203" pitchFamily="34" charset="0"/>
              </a:rPr>
              <a:t>📌 </a:t>
            </a:r>
            <a:r>
              <a:rPr lang="ar-EG" sz="2400" kern="0" dirty="0">
                <a:solidFill>
                  <a:srgbClr val="002060"/>
                </a:solidFill>
                <a:latin typeface="Calibri" panose="020F0502020204030204" pitchFamily="34" charset="0"/>
                <a:cs typeface="Calibri" panose="020F0502020204030204" pitchFamily="34" charset="0"/>
              </a:rPr>
              <a:t>تحدي دلو الثلج</a:t>
            </a:r>
            <a:r>
              <a:rPr lang="en-US" sz="2400"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Times New Roman" panose="02020603050405020304" pitchFamily="18" charset="0"/>
                <a:cs typeface="Times New Roman" panose="02020603050405020304" pitchFamily="18" charset="0"/>
              </a:rPr>
              <a:t>2014</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Ice Bucket Challenge</a:t>
            </a:r>
          </a:p>
          <a:p>
            <a:pPr marL="0" marR="0" algn="r"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التحليل:</a:t>
            </a:r>
          </a:p>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انتشر </a:t>
            </a:r>
            <a:r>
              <a:rPr lang="ar-EG" sz="2400" kern="0" dirty="0">
                <a:solidFill>
                  <a:srgbClr val="FF0000"/>
                </a:solidFill>
                <a:latin typeface="Calibri" panose="020F0502020204030204" pitchFamily="34" charset="0"/>
                <a:cs typeface="Calibri" panose="020F0502020204030204" pitchFamily="34" charset="0"/>
              </a:rPr>
              <a:t>تحدي دلو الثلج عبر منصات التواصل الاجتماعي</a:t>
            </a:r>
            <a:r>
              <a:rPr lang="ar-EG" sz="2400" kern="0" dirty="0">
                <a:solidFill>
                  <a:srgbClr val="002060"/>
                </a:solidFill>
                <a:latin typeface="Calibri" panose="020F0502020204030204" pitchFamily="34" charset="0"/>
                <a:cs typeface="Calibri" panose="020F0502020204030204" pitchFamily="34" charset="0"/>
              </a:rPr>
              <a:t>، حيث قام المشاركون بسكب دلو من الماء المثلج على رؤوسهم لدعم </a:t>
            </a:r>
            <a:r>
              <a:rPr lang="ar-EG" sz="2400" kern="0" dirty="0">
                <a:solidFill>
                  <a:srgbClr val="FF0000"/>
                </a:solidFill>
                <a:latin typeface="Calibri" panose="020F0502020204030204" pitchFamily="34" charset="0"/>
                <a:cs typeface="Calibri" panose="020F0502020204030204" pitchFamily="34" charset="0"/>
              </a:rPr>
              <a:t>مرضى التصلب الجانبي الضموري </a:t>
            </a:r>
            <a:r>
              <a:rPr lang="en-US" sz="2400" kern="0" dirty="0">
                <a:solidFill>
                  <a:srgbClr val="FF0000"/>
                </a:solidFill>
                <a:latin typeface="Times New Roman" panose="02020603050405020304" pitchFamily="18" charset="0"/>
                <a:cs typeface="Times New Roman" panose="02020603050405020304" pitchFamily="18" charset="0"/>
              </a:rPr>
              <a:t>ALS</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 تأثر الجمهور بشكل مباشر وسريع، مما أدى إلى </a:t>
            </a:r>
            <a:r>
              <a:rPr lang="ar-EG" sz="2400" kern="0" dirty="0">
                <a:solidFill>
                  <a:srgbClr val="FF0000"/>
                </a:solidFill>
                <a:latin typeface="Calibri" panose="020F0502020204030204" pitchFamily="34" charset="0"/>
                <a:cs typeface="Calibri" panose="020F0502020204030204" pitchFamily="34" charset="0"/>
              </a:rPr>
              <a:t>مشاركة واسعة النطاق وجمع تبرعات </a:t>
            </a:r>
            <a:r>
              <a:rPr lang="ar-EG" sz="2400" kern="0" dirty="0">
                <a:solidFill>
                  <a:srgbClr val="002060"/>
                </a:solidFill>
                <a:latin typeface="Calibri" panose="020F0502020204030204" pitchFamily="34" charset="0"/>
                <a:cs typeface="Calibri" panose="020F0502020204030204" pitchFamily="34" charset="0"/>
              </a:rPr>
              <a:t>كبيرة.</a:t>
            </a:r>
          </a:p>
          <a:p>
            <a:pPr marL="0" marR="0" algn="r" rtl="1">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الربط بالنظرية:</a:t>
            </a:r>
          </a:p>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رسالة موحدة: التحدي كان بسيطًا وواضحًا.</a:t>
            </a:r>
          </a:p>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تأثير مباشر: </a:t>
            </a:r>
            <a:r>
              <a:rPr lang="ar-EG" sz="2400" kern="0" dirty="0">
                <a:solidFill>
                  <a:srgbClr val="FF0000"/>
                </a:solidFill>
                <a:latin typeface="Calibri" panose="020F0502020204030204" pitchFamily="34" charset="0"/>
                <a:cs typeface="Calibri" panose="020F0502020204030204" pitchFamily="34" charset="0"/>
              </a:rPr>
              <a:t>المشاركة كانت فورية بعد مشاهدة الفيديوهات</a:t>
            </a:r>
            <a:r>
              <a:rPr lang="ar-EG" sz="2400" kern="0" dirty="0">
                <a:solidFill>
                  <a:srgbClr val="002060"/>
                </a:solidFill>
                <a:latin typeface="Calibri" panose="020F0502020204030204" pitchFamily="34" charset="0"/>
                <a:cs typeface="Calibri" panose="020F0502020204030204" pitchFamily="34" charset="0"/>
              </a:rPr>
              <a:t>.</a:t>
            </a:r>
          </a:p>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FF0000"/>
                </a:solidFill>
                <a:latin typeface="Calibri" panose="020F0502020204030204" pitchFamily="34" charset="0"/>
                <a:cs typeface="Calibri" panose="020F0502020204030204" pitchFamily="34" charset="0"/>
              </a:rPr>
              <a:t>جمهور سلبي</a:t>
            </a:r>
            <a:r>
              <a:rPr lang="ar-EG" sz="2400" kern="0" dirty="0">
                <a:solidFill>
                  <a:srgbClr val="002060"/>
                </a:solidFill>
                <a:latin typeface="Calibri" panose="020F0502020204030204" pitchFamily="34" charset="0"/>
                <a:cs typeface="Calibri" panose="020F0502020204030204" pitchFamily="34" charset="0"/>
              </a:rPr>
              <a:t>: العديد من المشاركين قاموا بالتحدي دون التحقق من خلفيته أو أهدافه.</a:t>
            </a:r>
          </a:p>
        </p:txBody>
      </p:sp>
      <p:sp>
        <p:nvSpPr>
          <p:cNvPr id="3" name="Rectangle: Rounded Corners 2">
            <a:extLst>
              <a:ext uri="{FF2B5EF4-FFF2-40B4-BE49-F238E27FC236}">
                <a16:creationId xmlns:a16="http://schemas.microsoft.com/office/drawing/2014/main" id="{4F8BA328-0AFF-3343-5469-3D4BC495F8CC}"/>
              </a:ext>
            </a:extLst>
          </p:cNvPr>
          <p:cNvSpPr/>
          <p:nvPr/>
        </p:nvSpPr>
        <p:spPr>
          <a:xfrm>
            <a:off x="8301057" y="492667"/>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2</a:t>
            </a:r>
          </a:p>
        </p:txBody>
      </p:sp>
      <p:sp>
        <p:nvSpPr>
          <p:cNvPr id="5" name="TextBox 4">
            <a:extLst>
              <a:ext uri="{FF2B5EF4-FFF2-40B4-BE49-F238E27FC236}">
                <a16:creationId xmlns:a16="http://schemas.microsoft.com/office/drawing/2014/main" id="{9BD5641B-1DDF-8BD0-7080-E03CCA989ECF}"/>
              </a:ext>
            </a:extLst>
          </p:cNvPr>
          <p:cNvSpPr txBox="1"/>
          <p:nvPr/>
        </p:nvSpPr>
        <p:spPr>
          <a:xfrm>
            <a:off x="-758558" y="249726"/>
            <a:ext cx="7301225"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✍️أمثلة تطبيقية على النظرية ( الإعلام الرقمي)</a:t>
            </a:r>
            <a:endParaRPr lang="en-US" sz="2400" b="1" dirty="0">
              <a:solidFill>
                <a:srgbClr val="002060"/>
              </a:solidFill>
              <a:latin typeface="Alexandria" charset="0"/>
              <a:cs typeface="Alexandria" charset="0"/>
            </a:endParaRPr>
          </a:p>
        </p:txBody>
      </p:sp>
      <p:pic>
        <p:nvPicPr>
          <p:cNvPr id="9" name="Picture 8">
            <a:extLst>
              <a:ext uri="{FF2B5EF4-FFF2-40B4-BE49-F238E27FC236}">
                <a16:creationId xmlns:a16="http://schemas.microsoft.com/office/drawing/2014/main" id="{12428907-466D-D4AA-68C1-9BB214EDEB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4184" y="975974"/>
            <a:ext cx="4844249" cy="56307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84418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88B5AB-50BA-ACC3-9E4C-872F1D5940FE}"/>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B6AF64EB-CFE8-73B4-A868-49FCAAEFB6C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D667DCD-BF18-E520-498D-B997B5EE9F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01E319BD-E6B2-330B-2BF3-B5969668F1D6}"/>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5A9702BC-D8CE-4AD7-E7F9-7D198BE7F2F3}"/>
              </a:ext>
            </a:extLst>
          </p:cNvPr>
          <p:cNvSpPr/>
          <p:nvPr/>
        </p:nvSpPr>
        <p:spPr>
          <a:xfrm>
            <a:off x="2643963" y="612721"/>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2</a:t>
            </a:r>
          </a:p>
        </p:txBody>
      </p:sp>
      <p:sp>
        <p:nvSpPr>
          <p:cNvPr id="4" name="TextBox 3">
            <a:extLst>
              <a:ext uri="{FF2B5EF4-FFF2-40B4-BE49-F238E27FC236}">
                <a16:creationId xmlns:a16="http://schemas.microsoft.com/office/drawing/2014/main" id="{82E282AD-CF99-01BE-ACBC-287068F24728}"/>
              </a:ext>
            </a:extLst>
          </p:cNvPr>
          <p:cNvSpPr txBox="1"/>
          <p:nvPr/>
        </p:nvSpPr>
        <p:spPr>
          <a:xfrm>
            <a:off x="5737935" y="347682"/>
            <a:ext cx="7301225"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✍️أمثلة تطبيقية على النظرية ( الإعلام الرقمي)</a:t>
            </a:r>
            <a:endParaRPr lang="en-US" sz="2400" b="1" dirty="0">
              <a:solidFill>
                <a:srgbClr val="002060"/>
              </a:solidFill>
              <a:latin typeface="Alexandria" charset="0"/>
              <a:cs typeface="Alexandria" charset="0"/>
            </a:endParaRPr>
          </a:p>
        </p:txBody>
      </p:sp>
      <p:pic>
        <p:nvPicPr>
          <p:cNvPr id="9" name="Picture 8">
            <a:extLst>
              <a:ext uri="{FF2B5EF4-FFF2-40B4-BE49-F238E27FC236}">
                <a16:creationId xmlns:a16="http://schemas.microsoft.com/office/drawing/2014/main" id="{588FE682-0AF1-DA0C-EFD8-C77FD03AA3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1998" y="1225293"/>
            <a:ext cx="11710002" cy="38734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TextBox 11">
            <a:extLst>
              <a:ext uri="{FF2B5EF4-FFF2-40B4-BE49-F238E27FC236}">
                <a16:creationId xmlns:a16="http://schemas.microsoft.com/office/drawing/2014/main" id="{E7DACF71-E664-64F0-EA7D-08DAC7CB2691}"/>
              </a:ext>
            </a:extLst>
          </p:cNvPr>
          <p:cNvSpPr txBox="1"/>
          <p:nvPr/>
        </p:nvSpPr>
        <p:spPr>
          <a:xfrm>
            <a:off x="481998" y="5485386"/>
            <a:ext cx="11259879" cy="1200329"/>
          </a:xfrm>
          <a:prstGeom prst="rect">
            <a:avLst/>
          </a:prstGeom>
          <a:noFill/>
        </p:spPr>
        <p:txBody>
          <a:bodyPr wrap="square">
            <a:spAutoFit/>
          </a:bodyPr>
          <a:lstStyle/>
          <a:p>
            <a:pPr algn="ctr"/>
            <a:r>
              <a:rPr lang="en-US" dirty="0">
                <a:solidFill>
                  <a:srgbClr val="002060"/>
                </a:solidFill>
                <a:latin typeface="Times New Roman" panose="02020603050405020304" pitchFamily="18" charset="0"/>
                <a:cs typeface="Times New Roman" panose="02020603050405020304" pitchFamily="18" charset="0"/>
              </a:rPr>
              <a:t>https://www.alarabiya.net/last-page/2014/08/30/%D8%AA%D8%A8%D8%B1%D8%B9%D8%A7%D8%AA-%D8%AA%D8%AD%D8%AF%D9%8A-%D8%AF%D9%84%D9%88-%D8%A7%D9%84%D8%AB%D9%84%D8%AC-%D8%AA%D8%AA%D8%AC%D8%A7%D9%88%D8%B2-100-%D9%85%D9%84%D9%8A%D9%88%D9%86-%D8%AF%D9%88%D9%84%D8%A7%D8%B1</a:t>
            </a:r>
          </a:p>
        </p:txBody>
      </p:sp>
    </p:spTree>
    <p:extLst>
      <p:ext uri="{BB962C8B-B14F-4D97-AF65-F5344CB8AC3E}">
        <p14:creationId xmlns:p14="http://schemas.microsoft.com/office/powerpoint/2010/main" val="4117205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DAD1E2-EDF9-4D66-72B9-64799B43601A}"/>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A4D3313D-62ED-07B0-7153-F5A9B708467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1386548-A758-53F5-E96E-705ABD5A82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F528FB09-3E3C-1203-359B-39192CA8866F}"/>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1B51650C-5D88-1454-7D93-89F505632960}"/>
              </a:ext>
            </a:extLst>
          </p:cNvPr>
          <p:cNvSpPr txBox="1"/>
          <p:nvPr/>
        </p:nvSpPr>
        <p:spPr>
          <a:xfrm>
            <a:off x="590076" y="1298394"/>
            <a:ext cx="11011848" cy="4975721"/>
          </a:xfrm>
          <a:prstGeom prst="rect">
            <a:avLst/>
          </a:prstGeom>
          <a:noFill/>
        </p:spPr>
        <p:txBody>
          <a:bodyPr wrap="square" rtlCol="0">
            <a:spAutoFit/>
          </a:bodyPr>
          <a:lstStyle/>
          <a:p>
            <a:pPr algn="r" rtl="1">
              <a:lnSpc>
                <a:spcPct val="150000"/>
              </a:lnSpc>
              <a:spcAft>
                <a:spcPts val="800"/>
              </a:spcAft>
            </a:pPr>
            <a:r>
              <a:rPr lang="en-US" sz="2400" b="1" kern="0" dirty="0">
                <a:effectLst/>
                <a:latin typeface="Segoe UI Emoji" panose="020B0502040204020203" pitchFamily="34" charset="0"/>
                <a:ea typeface="Times New Roman" panose="02020603050405020304" pitchFamily="18" charset="0"/>
                <a:cs typeface="Segoe UI Emoji" panose="020B0502040204020203" pitchFamily="34" charset="0"/>
              </a:rPr>
              <a:t>📌 </a:t>
            </a:r>
            <a:r>
              <a:rPr lang="ar-EG" sz="2400" b="1" kern="0" dirty="0">
                <a:solidFill>
                  <a:srgbClr val="FF0000"/>
                </a:solidFill>
                <a:effectLst/>
                <a:latin typeface="Segoe UI Emoji" panose="020B0502040204020203" pitchFamily="34" charset="0"/>
                <a:ea typeface="Times New Roman" panose="02020603050405020304" pitchFamily="18" charset="0"/>
                <a:cs typeface="Segoe UI Emoji" panose="020B0502040204020203" pitchFamily="34" charset="0"/>
              </a:rPr>
              <a:t>ا</a:t>
            </a:r>
            <a:r>
              <a:rPr lang="ar-EG" sz="2400" b="1" kern="0" dirty="0">
                <a:solidFill>
                  <a:srgbClr val="FF0000"/>
                </a:solidFill>
                <a:latin typeface="Calibri" panose="020F0502020204030204" pitchFamily="34" charset="0"/>
                <a:cs typeface="Calibri" panose="020F0502020204030204" pitchFamily="34" charset="0"/>
              </a:rPr>
              <a:t>لتضليل الروسي </a:t>
            </a:r>
            <a:r>
              <a:rPr lang="ar-EG" sz="2400" b="1" kern="0" dirty="0">
                <a:solidFill>
                  <a:srgbClr val="002060"/>
                </a:solidFill>
                <a:latin typeface="Calibri" panose="020F0502020204030204" pitchFamily="34" charset="0"/>
                <a:cs typeface="Calibri" panose="020F0502020204030204" pitchFamily="34" charset="0"/>
              </a:rPr>
              <a:t>عبر وسائل التواصل في الانتخابات الأمريكية (</a:t>
            </a:r>
            <a:r>
              <a:rPr lang="ar-EG" sz="2400" b="1" kern="0" dirty="0">
                <a:solidFill>
                  <a:srgbClr val="002060"/>
                </a:solidFill>
                <a:latin typeface="Calibri" panose="020F0502020204030204" pitchFamily="34" charset="0"/>
                <a:cs typeface="+mj-cs"/>
              </a:rPr>
              <a:t>2016</a:t>
            </a:r>
            <a:r>
              <a:rPr lang="ar-EG" sz="2400" b="1"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التحليل:</a:t>
            </a:r>
          </a:p>
          <a:p>
            <a:pPr marL="0" marR="0" algn="r" rtl="1">
              <a:spcAft>
                <a:spcPts val="800"/>
              </a:spcAft>
              <a:buNone/>
            </a:pPr>
            <a:r>
              <a:rPr lang="ar-EG" sz="2400"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تم رصد </a:t>
            </a:r>
            <a:r>
              <a:rPr lang="ar-EG" sz="2400" kern="0" dirty="0">
                <a:solidFill>
                  <a:srgbClr val="FF0000"/>
                </a:solidFill>
                <a:latin typeface="Calibri" panose="020F0502020204030204" pitchFamily="34" charset="0"/>
                <a:cs typeface="Calibri" panose="020F0502020204030204" pitchFamily="34" charset="0"/>
              </a:rPr>
              <a:t>آلاف الحسابات الوهمية </a:t>
            </a:r>
            <a:r>
              <a:rPr lang="ar-EG" sz="2400" kern="0" dirty="0">
                <a:solidFill>
                  <a:srgbClr val="002060"/>
                </a:solidFill>
                <a:latin typeface="Calibri" panose="020F0502020204030204" pitchFamily="34" charset="0"/>
                <a:cs typeface="Calibri" panose="020F0502020204030204" pitchFamily="34" charset="0"/>
              </a:rPr>
              <a:t>المرتبطة بجهات روسية تنشر </a:t>
            </a:r>
            <a:r>
              <a:rPr lang="ar-EG" sz="2400" kern="0" dirty="0">
                <a:solidFill>
                  <a:srgbClr val="FF0000"/>
                </a:solidFill>
                <a:latin typeface="Calibri" panose="020F0502020204030204" pitchFamily="34" charset="0"/>
                <a:cs typeface="Calibri" panose="020F0502020204030204" pitchFamily="34" charset="0"/>
              </a:rPr>
              <a:t>أخبارًا مضللة عبر فيس بوك وتويتر </a:t>
            </a:r>
            <a:r>
              <a:rPr lang="ar-EG" sz="2400" kern="0" dirty="0">
                <a:solidFill>
                  <a:srgbClr val="002060"/>
                </a:solidFill>
                <a:latin typeface="Calibri" panose="020F0502020204030204" pitchFamily="34" charset="0"/>
                <a:cs typeface="Calibri" panose="020F0502020204030204" pitchFamily="34" charset="0"/>
              </a:rPr>
              <a:t>تستهدف ناخبين أمريكيين.</a:t>
            </a:r>
          </a:p>
          <a:p>
            <a:pPr marL="0" marR="0" algn="r" rtl="1">
              <a:spcAft>
                <a:spcPts val="800"/>
              </a:spcAft>
              <a:buNone/>
            </a:pPr>
            <a:r>
              <a:rPr lang="ar-EG" sz="2400"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المحتوى تضمن: </a:t>
            </a:r>
            <a:r>
              <a:rPr lang="ar-EG" sz="2400" kern="0" dirty="0">
                <a:solidFill>
                  <a:srgbClr val="FF0000"/>
                </a:solidFill>
                <a:latin typeface="Calibri" panose="020F0502020204030204" pitchFamily="34" charset="0"/>
                <a:cs typeface="Calibri" panose="020F0502020204030204" pitchFamily="34" charset="0"/>
              </a:rPr>
              <a:t>أخبار مزيفة، صور مفبركة، رسائل عاطفية شديدة التأثير</a:t>
            </a:r>
            <a:r>
              <a:rPr lang="ar-EG" sz="2400" kern="0" dirty="0">
                <a:solidFill>
                  <a:srgbClr val="002060"/>
                </a:solidFill>
                <a:latin typeface="Calibri" panose="020F0502020204030204" pitchFamily="34" charset="0"/>
                <a:cs typeface="Calibri" panose="020F0502020204030204" pitchFamily="34" charset="0"/>
              </a:rPr>
              <a:t>.</a:t>
            </a:r>
          </a:p>
          <a:p>
            <a:pPr marL="0" marR="0" algn="r" rtl="1">
              <a:spcAft>
                <a:spcPts val="800"/>
              </a:spcAft>
              <a:buNone/>
            </a:pPr>
            <a:r>
              <a:rPr lang="ar-EG" sz="2400"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FF0000"/>
                </a:solidFill>
                <a:latin typeface="Calibri" panose="020F0502020204030204" pitchFamily="34" charset="0"/>
                <a:cs typeface="Calibri" panose="020F0502020204030204" pitchFamily="34" charset="0"/>
              </a:rPr>
              <a:t>عدد ضخم من المستخدمين شاركوا هذه المنشورات </a:t>
            </a:r>
            <a:r>
              <a:rPr lang="ar-EG" sz="2400" kern="0" dirty="0">
                <a:solidFill>
                  <a:srgbClr val="002060"/>
                </a:solidFill>
                <a:latin typeface="Calibri" panose="020F0502020204030204" pitchFamily="34" charset="0"/>
                <a:cs typeface="Calibri" panose="020F0502020204030204" pitchFamily="34" charset="0"/>
              </a:rPr>
              <a:t>وتغيرت مواقفهم السياسية بناء عليها.</a:t>
            </a:r>
          </a:p>
          <a:p>
            <a:pPr marL="0" marR="0" algn="r" rtl="1">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الربط بالنظرية:</a:t>
            </a:r>
          </a:p>
          <a:p>
            <a:pPr marL="0" marR="0" algn="r" rtl="1">
              <a:spcAft>
                <a:spcPts val="800"/>
              </a:spcAft>
              <a:buNone/>
            </a:pPr>
            <a:r>
              <a:rPr lang="ar-EG" sz="2400"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FF0000"/>
                </a:solidFill>
                <a:latin typeface="Calibri" panose="020F0502020204030204" pitchFamily="34" charset="0"/>
                <a:cs typeface="Calibri" panose="020F0502020204030204" pitchFamily="34" charset="0"/>
              </a:rPr>
              <a:t>المحتوى صُمم ليُحقن بعناية في وعي الجمهور.</a:t>
            </a:r>
          </a:p>
          <a:p>
            <a:pPr marL="0" marR="0" algn="r" rtl="1">
              <a:spcAft>
                <a:spcPts val="800"/>
              </a:spcAft>
              <a:buNone/>
            </a:pPr>
            <a:r>
              <a:rPr lang="ar-EG" sz="2400"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تم </a:t>
            </a:r>
            <a:r>
              <a:rPr lang="ar-EG" sz="2400" kern="0" dirty="0">
                <a:solidFill>
                  <a:srgbClr val="FF0000"/>
                </a:solidFill>
                <a:latin typeface="Calibri" panose="020F0502020204030204" pitchFamily="34" charset="0"/>
                <a:cs typeface="Calibri" panose="020F0502020204030204" pitchFamily="34" charset="0"/>
              </a:rPr>
              <a:t>اختيار اللغة والصورة بعناية </a:t>
            </a:r>
            <a:r>
              <a:rPr lang="ar-EG" sz="2400" kern="0" dirty="0">
                <a:solidFill>
                  <a:srgbClr val="002060"/>
                </a:solidFill>
                <a:latin typeface="Calibri" panose="020F0502020204030204" pitchFamily="34" charset="0"/>
                <a:cs typeface="Calibri" panose="020F0502020204030204" pitchFamily="34" charset="0"/>
              </a:rPr>
              <a:t>للتأثير المباشر.</a:t>
            </a:r>
          </a:p>
          <a:p>
            <a:pPr marL="0" marR="0" algn="r" rtl="1">
              <a:spcAft>
                <a:spcPts val="800"/>
              </a:spcAft>
              <a:buNone/>
            </a:pPr>
            <a:r>
              <a:rPr lang="ar-EG" sz="2400" kern="0" dirty="0">
                <a:solidFill>
                  <a:srgbClr val="002060"/>
                </a:solidFill>
                <a:latin typeface="Calibri" panose="020F0502020204030204" pitchFamily="34" charset="0"/>
                <a:cs typeface="Calibri" panose="020F0502020204030204" pitchFamily="34" charset="0"/>
              </a:rPr>
              <a:t>•</a:t>
            </a:r>
            <a:r>
              <a:rPr lang="ar-EG" sz="2400" kern="0" dirty="0">
                <a:solidFill>
                  <a:srgbClr val="FF0000"/>
                </a:solidFill>
                <a:latin typeface="Calibri" panose="020F0502020204030204" pitchFamily="34" charset="0"/>
                <a:cs typeface="Calibri" panose="020F0502020204030204" pitchFamily="34" charset="0"/>
              </a:rPr>
              <a:t>الجمهور لم يتحقق من مصادر الخبر</a:t>
            </a:r>
            <a:r>
              <a:rPr lang="ar-EG" sz="2400" kern="0" dirty="0">
                <a:solidFill>
                  <a:srgbClr val="002060"/>
                </a:solidFill>
                <a:latin typeface="Calibri" panose="020F0502020204030204" pitchFamily="34" charset="0"/>
                <a:cs typeface="Calibri" panose="020F0502020204030204" pitchFamily="34" charset="0"/>
              </a:rPr>
              <a:t>، بل استقبل وشارك، مما خلق تأثيرًا سياسيًا كبيرًا.</a:t>
            </a:r>
          </a:p>
        </p:txBody>
      </p:sp>
      <p:sp>
        <p:nvSpPr>
          <p:cNvPr id="4" name="Rectangle: Rounded Corners 3">
            <a:extLst>
              <a:ext uri="{FF2B5EF4-FFF2-40B4-BE49-F238E27FC236}">
                <a16:creationId xmlns:a16="http://schemas.microsoft.com/office/drawing/2014/main" id="{2F5E7BBF-16AC-5651-95F6-9C23BC0E1C62}"/>
              </a:ext>
            </a:extLst>
          </p:cNvPr>
          <p:cNvSpPr/>
          <p:nvPr/>
        </p:nvSpPr>
        <p:spPr>
          <a:xfrm>
            <a:off x="2643963" y="494258"/>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2</a:t>
            </a:r>
          </a:p>
        </p:txBody>
      </p:sp>
      <p:sp>
        <p:nvSpPr>
          <p:cNvPr id="5" name="TextBox 4">
            <a:extLst>
              <a:ext uri="{FF2B5EF4-FFF2-40B4-BE49-F238E27FC236}">
                <a16:creationId xmlns:a16="http://schemas.microsoft.com/office/drawing/2014/main" id="{08901555-B073-5F23-5F7C-0FEC618897F3}"/>
              </a:ext>
            </a:extLst>
          </p:cNvPr>
          <p:cNvSpPr txBox="1"/>
          <p:nvPr/>
        </p:nvSpPr>
        <p:spPr>
          <a:xfrm>
            <a:off x="5822995" y="391588"/>
            <a:ext cx="7301225"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✍️أمثلة تطبيقية على النظرية ( الإعلام الرقمي)</a:t>
            </a:r>
            <a:endParaRPr lang="en-US" sz="2400" b="1" dirty="0">
              <a:solidFill>
                <a:srgbClr val="002060"/>
              </a:solidFill>
              <a:latin typeface="Alexandria" charset="0"/>
              <a:cs typeface="Alexandria" charset="0"/>
            </a:endParaRPr>
          </a:p>
        </p:txBody>
      </p:sp>
    </p:spTree>
    <p:extLst>
      <p:ext uri="{BB962C8B-B14F-4D97-AF65-F5344CB8AC3E}">
        <p14:creationId xmlns:p14="http://schemas.microsoft.com/office/powerpoint/2010/main" val="923754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72A8BD-5516-D984-01B1-B59A92B47422}"/>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C0CBED6D-3CE2-034C-AD89-91629DA0261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729AD04-8B32-AB36-368B-A5B8D7BB65C2}"/>
              </a:ext>
            </a:extLst>
          </p:cNvPr>
          <p:cNvSpPr txBox="1"/>
          <p:nvPr/>
        </p:nvSpPr>
        <p:spPr>
          <a:xfrm>
            <a:off x="5316280" y="1276743"/>
            <a:ext cx="6734612" cy="5082610"/>
          </a:xfrm>
          <a:prstGeom prst="rect">
            <a:avLst/>
          </a:prstGeom>
          <a:noFill/>
        </p:spPr>
        <p:txBody>
          <a:bodyPr wrap="square" rtlCol="0">
            <a:spAutoFit/>
          </a:bodyPr>
          <a:lstStyle/>
          <a:p>
            <a:pPr marR="0" algn="just" rtl="1">
              <a:lnSpc>
                <a:spcPct val="150000"/>
              </a:lnSpc>
              <a:spcAft>
                <a:spcPts val="800"/>
              </a:spcAft>
            </a:pPr>
            <a:r>
              <a:rPr lang="en-US" sz="2400" b="1" kern="0" dirty="0">
                <a:effectLst/>
                <a:latin typeface="Segoe UI Emoji" panose="020B0502040204020203" pitchFamily="34" charset="0"/>
                <a:ea typeface="Times New Roman" panose="02020603050405020304" pitchFamily="18" charset="0"/>
                <a:cs typeface="Segoe UI Emoji" panose="020B0502040204020203" pitchFamily="34" charset="0"/>
              </a:rPr>
              <a:t>📌 </a:t>
            </a:r>
            <a:r>
              <a:rPr lang="ar-EG" sz="2400" b="1" kern="0" dirty="0">
                <a:solidFill>
                  <a:srgbClr val="002060"/>
                </a:solidFill>
                <a:latin typeface="Calibri" panose="020F0502020204030204" pitchFamily="34" charset="0"/>
                <a:cs typeface="Calibri" panose="020F0502020204030204" pitchFamily="34" charset="0"/>
              </a:rPr>
              <a:t>حملة </a:t>
            </a:r>
            <a:r>
              <a:rPr lang="ar-EG" sz="2400" b="1" kern="0" dirty="0">
                <a:solidFill>
                  <a:srgbClr val="FF0000"/>
                </a:solidFill>
                <a:latin typeface="Calibri" panose="020F0502020204030204" pitchFamily="34" charset="0"/>
                <a:cs typeface="Calibri" panose="020F0502020204030204" pitchFamily="34" charset="0"/>
              </a:rPr>
              <a:t>التسويق المضلل </a:t>
            </a:r>
            <a:r>
              <a:rPr lang="ar-EG" sz="2400" b="1" kern="0" dirty="0">
                <a:solidFill>
                  <a:srgbClr val="002060"/>
                </a:solidFill>
                <a:latin typeface="Calibri" panose="020F0502020204030204" pitchFamily="34" charset="0"/>
                <a:cs typeface="Calibri" panose="020F0502020204030204" pitchFamily="34" charset="0"/>
              </a:rPr>
              <a:t>لمنتجات تخسيس أو علاجات غير مثبتة على إنستغرام ويوتيوب</a:t>
            </a:r>
          </a:p>
          <a:p>
            <a:pPr marL="0" marR="0" algn="r" rtl="1">
              <a:lnSpc>
                <a:spcPct val="150000"/>
              </a:lnSpc>
              <a:spcAft>
                <a:spcPts val="800"/>
              </a:spcAft>
              <a:buNone/>
            </a:pPr>
            <a:r>
              <a:rPr lang="ar-EG" sz="2400" b="1" kern="0" dirty="0">
                <a:solidFill>
                  <a:srgbClr val="002060"/>
                </a:solidFill>
                <a:latin typeface="Calibri" panose="020F0502020204030204" pitchFamily="34" charset="0"/>
                <a:cs typeface="Calibri" panose="020F0502020204030204" pitchFamily="34" charset="0"/>
              </a:rPr>
              <a:t>الوصف: </a:t>
            </a:r>
          </a:p>
          <a:p>
            <a:pPr marL="0" marR="0" algn="r"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فيديوهات تعرض "نتائج سحرية خلال أسبوع" بدون سند طبي.</a:t>
            </a:r>
          </a:p>
          <a:p>
            <a:pPr marL="0" marR="0" algn="r"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EG" sz="2400" kern="0" dirty="0">
                <a:solidFill>
                  <a:srgbClr val="FF0000"/>
                </a:solidFill>
                <a:latin typeface="Calibri" panose="020F0502020204030204" pitchFamily="34" charset="0"/>
                <a:cs typeface="Calibri" panose="020F0502020204030204" pitchFamily="34" charset="0"/>
              </a:rPr>
              <a:t>نموذج القذيفة السحرية</a:t>
            </a:r>
            <a:r>
              <a:rPr lang="ar-EG" sz="2400" kern="0" dirty="0">
                <a:solidFill>
                  <a:srgbClr val="002060"/>
                </a:solidFill>
                <a:latin typeface="Calibri" panose="020F0502020204030204" pitchFamily="34" charset="0"/>
                <a:cs typeface="Calibri" panose="020F0502020204030204" pitchFamily="34" charset="0"/>
              </a:rPr>
              <a:t>:جمهور يبحث عن </a:t>
            </a:r>
            <a:r>
              <a:rPr lang="ar-EG" sz="2400" kern="0" dirty="0">
                <a:solidFill>
                  <a:srgbClr val="FF0000"/>
                </a:solidFill>
                <a:latin typeface="Calibri" panose="020F0502020204030204" pitchFamily="34" charset="0"/>
                <a:cs typeface="Calibri" panose="020F0502020204030204" pitchFamily="34" charset="0"/>
              </a:rPr>
              <a:t>حلول سريعة</a:t>
            </a:r>
          </a:p>
          <a:p>
            <a:pPr marL="0" marR="0" algn="r"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تأثير مباشر بعد رؤية الإعلان</a:t>
            </a:r>
          </a:p>
          <a:p>
            <a:pPr marL="342900" marR="0" indent="-342900" algn="r" rtl="1">
              <a:lnSpc>
                <a:spcPct val="150000"/>
              </a:lnSpc>
              <a:spcAft>
                <a:spcPts val="800"/>
              </a:spcAft>
              <a:buFontTx/>
              <a:buChar char="-"/>
            </a:pPr>
            <a:r>
              <a:rPr lang="ar-EG" sz="2400" kern="0" dirty="0">
                <a:solidFill>
                  <a:srgbClr val="002060"/>
                </a:solidFill>
                <a:latin typeface="Calibri" panose="020F0502020204030204" pitchFamily="34" charset="0"/>
                <a:cs typeface="Calibri" panose="020F0502020204030204" pitchFamily="34" charset="0"/>
              </a:rPr>
              <a:t>كثير من </a:t>
            </a:r>
            <a:r>
              <a:rPr lang="ar-EG" sz="2400" kern="0" dirty="0">
                <a:solidFill>
                  <a:srgbClr val="FF0000"/>
                </a:solidFill>
                <a:latin typeface="Calibri" panose="020F0502020204030204" pitchFamily="34" charset="0"/>
                <a:cs typeface="Calibri" panose="020F0502020204030204" pitchFamily="34" charset="0"/>
              </a:rPr>
              <a:t>المستخدمين يشترون المنتج دون تحقق</a:t>
            </a:r>
          </a:p>
          <a:p>
            <a:pPr marL="342900" marR="0" indent="-342900" algn="r" rtl="1">
              <a:lnSpc>
                <a:spcPct val="150000"/>
              </a:lnSpc>
              <a:spcAft>
                <a:spcPts val="800"/>
              </a:spcAft>
              <a:buFontTx/>
              <a:buChar char="-"/>
            </a:pPr>
            <a:endParaRPr lang="ar-EG" sz="2400" kern="0" dirty="0">
              <a:solidFill>
                <a:srgbClr val="002060"/>
              </a:solidFill>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7668E713-9F31-7CE7-EACF-62854B66D4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02103857-C9EA-D9D9-B28E-F8CB1D56A236}"/>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Rectangle: Rounded Corners 3">
            <a:extLst>
              <a:ext uri="{FF2B5EF4-FFF2-40B4-BE49-F238E27FC236}">
                <a16:creationId xmlns:a16="http://schemas.microsoft.com/office/drawing/2014/main" id="{7120A19E-957D-1483-527D-00A321E24E64}"/>
              </a:ext>
            </a:extLst>
          </p:cNvPr>
          <p:cNvSpPr/>
          <p:nvPr/>
        </p:nvSpPr>
        <p:spPr>
          <a:xfrm>
            <a:off x="8329846" y="427034"/>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ar-EG" sz="2000" b="1" dirty="0">
                <a:solidFill>
                  <a:schemeClr val="bg1"/>
                </a:solidFill>
                <a:latin typeface="Times New Roman" panose="02020603050405020304" pitchFamily="18" charset="0"/>
                <a:cs typeface="Times New Roman" panose="02020603050405020304" pitchFamily="18" charset="0"/>
              </a:rPr>
              <a:t>2</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82F2E77E-EA40-D853-2F82-CC87354D7EA4}"/>
              </a:ext>
            </a:extLst>
          </p:cNvPr>
          <p:cNvSpPr txBox="1"/>
          <p:nvPr/>
        </p:nvSpPr>
        <p:spPr>
          <a:xfrm>
            <a:off x="-747926" y="192443"/>
            <a:ext cx="7301225"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✍️أمثلة تطبيقية على النظرية ( الإعلام الرقمي)</a:t>
            </a:r>
            <a:endParaRPr lang="en-US" sz="2400" b="1" dirty="0">
              <a:solidFill>
                <a:srgbClr val="002060"/>
              </a:solidFill>
              <a:latin typeface="Alexandria" charset="0"/>
              <a:cs typeface="Alexandria" charset="0"/>
            </a:endParaRPr>
          </a:p>
        </p:txBody>
      </p:sp>
      <p:pic>
        <p:nvPicPr>
          <p:cNvPr id="10" name="Picture 9">
            <a:extLst>
              <a:ext uri="{FF2B5EF4-FFF2-40B4-BE49-F238E27FC236}">
                <a16:creationId xmlns:a16="http://schemas.microsoft.com/office/drawing/2014/main" id="{02C3EB60-B810-5499-4418-F19FF2FFB4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7764" y="1583943"/>
            <a:ext cx="4782879" cy="47828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45215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64F05F-7B66-AE6C-0FA4-D2D02E5F2B07}"/>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EB9D4BD5-5F57-1B79-1183-7EB7698F011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F73E1B3-9739-6A28-953D-22CFA6074052}"/>
              </a:ext>
            </a:extLst>
          </p:cNvPr>
          <p:cNvSpPr txBox="1"/>
          <p:nvPr/>
        </p:nvSpPr>
        <p:spPr>
          <a:xfrm>
            <a:off x="5156791" y="1345306"/>
            <a:ext cx="6780089" cy="3929281"/>
          </a:xfrm>
          <a:prstGeom prst="rect">
            <a:avLst/>
          </a:prstGeom>
          <a:noFill/>
        </p:spPr>
        <p:txBody>
          <a:bodyPr wrap="square" rtlCol="0">
            <a:spAutoFit/>
          </a:bodyPr>
          <a:lstStyle/>
          <a:p>
            <a:pPr marR="0" algn="justLow" rtl="1">
              <a:lnSpc>
                <a:spcPct val="150000"/>
              </a:lnSpc>
              <a:spcAft>
                <a:spcPts val="800"/>
              </a:spcAft>
            </a:pPr>
            <a:r>
              <a:rPr lang="en-US" sz="2400" b="1" kern="0" dirty="0">
                <a:effectLst/>
                <a:latin typeface="Segoe UI Emoji" panose="020B0502040204020203" pitchFamily="34" charset="0"/>
                <a:ea typeface="Times New Roman" panose="02020603050405020304" pitchFamily="18" charset="0"/>
                <a:cs typeface="Segoe UI Emoji" panose="020B0502040204020203" pitchFamily="34" charset="0"/>
              </a:rPr>
              <a:t>📌 </a:t>
            </a:r>
            <a:r>
              <a:rPr lang="ar-EG" sz="2400" b="1" kern="0" dirty="0">
                <a:effectLst/>
                <a:latin typeface="Segoe UI Emoji" panose="020B0502040204020203" pitchFamily="34" charset="0"/>
                <a:ea typeface="Times New Roman" panose="02020603050405020304" pitchFamily="18" charset="0"/>
                <a:cs typeface="Segoe UI Emoji" panose="020B0502040204020203" pitchFamily="34" charset="0"/>
              </a:rPr>
              <a:t>ا</a:t>
            </a:r>
            <a:r>
              <a:rPr lang="ar-EG" sz="2400" kern="0" dirty="0">
                <a:solidFill>
                  <a:srgbClr val="002060"/>
                </a:solidFill>
                <a:latin typeface="Calibri" panose="020F0502020204030204" pitchFamily="34" charset="0"/>
                <a:cs typeface="Calibri" panose="020F0502020204030204" pitchFamily="34" charset="0"/>
              </a:rPr>
              <a:t>نهيار أسواق الأسهم والعملات الرقمية بسبب تغريدة واحدة (مثل </a:t>
            </a:r>
            <a:r>
              <a:rPr lang="ar-EG" sz="2400" kern="0" dirty="0">
                <a:solidFill>
                  <a:srgbClr val="FF0000"/>
                </a:solidFill>
                <a:latin typeface="Calibri" panose="020F0502020204030204" pitchFamily="34" charset="0"/>
                <a:cs typeface="Calibri" panose="020F0502020204030204" pitchFamily="34" charset="0"/>
              </a:rPr>
              <a:t>تغريدات إيلون ماسك</a:t>
            </a:r>
            <a:r>
              <a:rPr lang="ar-EG" sz="2400" kern="0" dirty="0">
                <a:solidFill>
                  <a:srgbClr val="002060"/>
                </a:solidFill>
                <a:latin typeface="Calibri" panose="020F0502020204030204" pitchFamily="34" charset="0"/>
                <a:cs typeface="Calibri" panose="020F0502020204030204" pitchFamily="34" charset="0"/>
              </a:rPr>
              <a:t>)</a:t>
            </a:r>
          </a:p>
          <a:p>
            <a:pPr marL="285750" marR="0" indent="-285750" algn="justLow" rtl="1">
              <a:spcAft>
                <a:spcPts val="800"/>
              </a:spcAft>
              <a:buFont typeface="Wingdings" panose="05000000000000000000" pitchFamily="2" charset="2"/>
              <a:buChar char="Ø"/>
            </a:pPr>
            <a:r>
              <a:rPr lang="ar-EG" sz="2400" kern="0" dirty="0">
                <a:solidFill>
                  <a:srgbClr val="002060"/>
                </a:solidFill>
                <a:latin typeface="Calibri" panose="020F0502020204030204" pitchFamily="34" charset="0"/>
                <a:cs typeface="Calibri" panose="020F0502020204030204" pitchFamily="34" charset="0"/>
              </a:rPr>
              <a:t>الوصف: في مرات كثيرة، غرد ماسك حول بيتكوين أو دوج كوين، مما أدى </a:t>
            </a:r>
            <a:r>
              <a:rPr lang="ar-EG" sz="2400" kern="0" dirty="0">
                <a:solidFill>
                  <a:srgbClr val="FF0000"/>
                </a:solidFill>
                <a:latin typeface="Calibri" panose="020F0502020204030204" pitchFamily="34" charset="0"/>
                <a:cs typeface="Calibri" panose="020F0502020204030204" pitchFamily="34" charset="0"/>
              </a:rPr>
              <a:t>لارتفاع أو انهيار السوق </a:t>
            </a:r>
            <a:r>
              <a:rPr lang="ar-EG" sz="2400" kern="0" dirty="0">
                <a:solidFill>
                  <a:srgbClr val="002060"/>
                </a:solidFill>
                <a:latin typeface="Calibri" panose="020F0502020204030204" pitchFamily="34" charset="0"/>
                <a:cs typeface="Calibri" panose="020F0502020204030204" pitchFamily="34" charset="0"/>
              </a:rPr>
              <a:t>في دقائق</a:t>
            </a:r>
          </a:p>
          <a:p>
            <a:pPr marL="285750" marR="0" indent="-285750" algn="justLow" rtl="1">
              <a:spcAft>
                <a:spcPts val="800"/>
              </a:spcAft>
              <a:buFont typeface="Wingdings" panose="05000000000000000000" pitchFamily="2" charset="2"/>
              <a:buChar char="Ø"/>
            </a:pPr>
            <a:r>
              <a:rPr lang="ar-EG" sz="2400" kern="0" dirty="0">
                <a:solidFill>
                  <a:srgbClr val="002060"/>
                </a:solidFill>
                <a:latin typeface="Calibri" panose="020F0502020204030204" pitchFamily="34" charset="0"/>
                <a:cs typeface="Calibri" panose="020F0502020204030204" pitchFamily="34" charset="0"/>
              </a:rPr>
              <a:t>.</a:t>
            </a:r>
            <a:r>
              <a:rPr lang="ar-EG" sz="2400" kern="0" dirty="0">
                <a:solidFill>
                  <a:srgbClr val="FF0000"/>
                </a:solidFill>
                <a:latin typeface="Calibri" panose="020F0502020204030204" pitchFamily="34" charset="0"/>
                <a:cs typeface="Calibri" panose="020F0502020204030204" pitchFamily="34" charset="0"/>
              </a:rPr>
              <a:t>نموذج القذيفة السحرية</a:t>
            </a:r>
            <a:r>
              <a:rPr lang="ar-EG" sz="2400" kern="0" dirty="0">
                <a:solidFill>
                  <a:srgbClr val="002060"/>
                </a:solidFill>
                <a:latin typeface="Calibri" panose="020F0502020204030204" pitchFamily="34" charset="0"/>
                <a:cs typeface="Calibri" panose="020F0502020204030204" pitchFamily="34" charset="0"/>
              </a:rPr>
              <a:t>:</a:t>
            </a:r>
          </a:p>
          <a:p>
            <a:pPr marR="0" algn="justLow" rtl="1">
              <a:spcAft>
                <a:spcPts val="800"/>
              </a:spcAft>
            </a:pPr>
            <a:r>
              <a:rPr lang="ar-EG" sz="2400" kern="0" dirty="0">
                <a:solidFill>
                  <a:srgbClr val="002060"/>
                </a:solidFill>
                <a:latin typeface="Calibri" panose="020F0502020204030204" pitchFamily="34" charset="0"/>
                <a:cs typeface="Calibri" panose="020F0502020204030204" pitchFamily="34" charset="0"/>
              </a:rPr>
              <a:t>- تغريدة = رسالة موحدة</a:t>
            </a:r>
          </a:p>
          <a:p>
            <a:pPr marR="0" algn="justLow" rtl="1">
              <a:spcAft>
                <a:spcPts val="800"/>
              </a:spcAft>
            </a:pPr>
            <a:r>
              <a:rPr lang="ar-EG" sz="2400" kern="0" dirty="0">
                <a:solidFill>
                  <a:srgbClr val="002060"/>
                </a:solidFill>
                <a:latin typeface="Calibri" panose="020F0502020204030204" pitchFamily="34" charset="0"/>
                <a:cs typeface="Calibri" panose="020F0502020204030204" pitchFamily="34" charset="0"/>
              </a:rPr>
              <a:t>- تأثير مباشر وسريع على تصرفات المتابعين</a:t>
            </a:r>
          </a:p>
          <a:p>
            <a:pPr marR="0" algn="justLow" rtl="1">
              <a:spcAft>
                <a:spcPts val="800"/>
              </a:spcAft>
            </a:pPr>
            <a:r>
              <a:rPr lang="ar-EG" sz="2400" kern="0" dirty="0">
                <a:solidFill>
                  <a:srgbClr val="002060"/>
                </a:solidFill>
                <a:latin typeface="Calibri" panose="020F0502020204030204" pitchFamily="34" charset="0"/>
                <a:cs typeface="Calibri" panose="020F0502020204030204" pitchFamily="34" charset="0"/>
              </a:rPr>
              <a:t>- جمهور يتفاعل فورًا دون تحليل</a:t>
            </a:r>
          </a:p>
        </p:txBody>
      </p:sp>
      <p:pic>
        <p:nvPicPr>
          <p:cNvPr id="7" name="Graphic 21">
            <a:extLst>
              <a:ext uri="{FF2B5EF4-FFF2-40B4-BE49-F238E27FC236}">
                <a16:creationId xmlns:a16="http://schemas.microsoft.com/office/drawing/2014/main" id="{4AB702C5-4FA6-109C-EF41-907B8AC751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83AC8F6F-6F5C-E5DC-1091-4D06117028CB}"/>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Rectangle: Rounded Corners 2">
            <a:extLst>
              <a:ext uri="{FF2B5EF4-FFF2-40B4-BE49-F238E27FC236}">
                <a16:creationId xmlns:a16="http://schemas.microsoft.com/office/drawing/2014/main" id="{F2D7C444-D198-865B-01BF-6D79B7437D58}"/>
              </a:ext>
            </a:extLst>
          </p:cNvPr>
          <p:cNvSpPr/>
          <p:nvPr/>
        </p:nvSpPr>
        <p:spPr>
          <a:xfrm>
            <a:off x="2643963" y="606161"/>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ar-EG" sz="2000" b="1" dirty="0">
                <a:solidFill>
                  <a:schemeClr val="bg1"/>
                </a:solidFill>
                <a:latin typeface="Times New Roman" panose="02020603050405020304" pitchFamily="18" charset="0"/>
                <a:cs typeface="Times New Roman" panose="02020603050405020304" pitchFamily="18" charset="0"/>
              </a:rPr>
              <a:t>2</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8A07E09D-5B06-1FB7-35D6-C2378F2B9696}"/>
              </a:ext>
            </a:extLst>
          </p:cNvPr>
          <p:cNvSpPr txBox="1"/>
          <p:nvPr/>
        </p:nvSpPr>
        <p:spPr>
          <a:xfrm>
            <a:off x="5897424" y="344402"/>
            <a:ext cx="7301225"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✍️أمثلة تطبيقية على النظرية ( الإعلام الرقمي)</a:t>
            </a:r>
            <a:endParaRPr lang="en-US" sz="2400" b="1" dirty="0">
              <a:solidFill>
                <a:srgbClr val="002060"/>
              </a:solidFill>
              <a:latin typeface="Alexandria" charset="0"/>
              <a:cs typeface="Alexandria" charset="0"/>
            </a:endParaRPr>
          </a:p>
        </p:txBody>
      </p:sp>
      <p:pic>
        <p:nvPicPr>
          <p:cNvPr id="13" name="Picture 12">
            <a:extLst>
              <a:ext uri="{FF2B5EF4-FFF2-40B4-BE49-F238E27FC236}">
                <a16:creationId xmlns:a16="http://schemas.microsoft.com/office/drawing/2014/main" id="{0CC4B886-10DC-D63B-386C-ED94EB4D97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2769" y="1517301"/>
            <a:ext cx="4802387" cy="43495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5" name="TextBox 14">
            <a:extLst>
              <a:ext uri="{FF2B5EF4-FFF2-40B4-BE49-F238E27FC236}">
                <a16:creationId xmlns:a16="http://schemas.microsoft.com/office/drawing/2014/main" id="{587997E6-C64B-0453-4041-11080A52E130}"/>
              </a:ext>
            </a:extLst>
          </p:cNvPr>
          <p:cNvSpPr txBox="1"/>
          <p:nvPr/>
        </p:nvSpPr>
        <p:spPr>
          <a:xfrm>
            <a:off x="5248084" y="5404686"/>
            <a:ext cx="6597502" cy="1323439"/>
          </a:xfrm>
          <a:prstGeom prst="rect">
            <a:avLst/>
          </a:prstGeom>
          <a:noFill/>
        </p:spPr>
        <p:txBody>
          <a:bodyPr wrap="square">
            <a:spAutoFit/>
          </a:bodyPr>
          <a:lstStyle/>
          <a:p>
            <a:pPr algn="just"/>
            <a:r>
              <a:rPr lang="en-US" sz="1600" u="sng" dirty="0">
                <a:solidFill>
                  <a:schemeClr val="accent5">
                    <a:lumMod val="50000"/>
                  </a:schemeClr>
                </a:solidFill>
                <a:latin typeface="Times New Roman" panose="02020603050405020304" pitchFamily="18" charset="0"/>
                <a:cs typeface="Times New Roman" panose="02020603050405020304" pitchFamily="18" charset="0"/>
              </a:rPr>
              <a:t>https://almurakib.com/%D8%AA%D8%A3%D8%AB%D9%8A%D8%B1-%D8%A5%D9%8A%D9%84%D9%88%D9%86-%D9%85%D8%A7%D8%B3%D9%83-%D9%81%D9%8A-%D8%A7%D9%84%D8%B9%D9%85%D9%84%D8%A7%D8%AA-%D8%A7%D9%84%D8%B1%D9%82%D9%85%D9%8A%D8%A9</a:t>
            </a:r>
          </a:p>
        </p:txBody>
      </p:sp>
    </p:spTree>
    <p:extLst>
      <p:ext uri="{BB962C8B-B14F-4D97-AF65-F5344CB8AC3E}">
        <p14:creationId xmlns:p14="http://schemas.microsoft.com/office/powerpoint/2010/main" val="4083994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C27A15-1AED-76BA-2FFD-185ADE40119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4CD29DF-0F2E-714C-7C3F-243B940A56DD}"/>
              </a:ext>
            </a:extLst>
          </p:cNvPr>
          <p:cNvSpPr txBox="1"/>
          <p:nvPr/>
        </p:nvSpPr>
        <p:spPr>
          <a:xfrm>
            <a:off x="5741583" y="369680"/>
            <a:ext cx="6896986" cy="461665"/>
          </a:xfrm>
          <a:prstGeom prst="rect">
            <a:avLst/>
          </a:prstGeom>
          <a:noFill/>
        </p:spPr>
        <p:txBody>
          <a:bodyPr wrap="square" rtlCol="0">
            <a:spAutoFit/>
          </a:bodyPr>
          <a:lstStyle/>
          <a:p>
            <a:pPr algn="ctr"/>
            <a:r>
              <a:rPr lang="ar-EG" sz="2400" b="1" dirty="0">
                <a:solidFill>
                  <a:srgbClr val="C00000"/>
                </a:solidFill>
                <a:latin typeface="Alexandria" charset="0"/>
                <a:cs typeface="Alexandria" charset="0"/>
              </a:rPr>
              <a:t>ملخص المحاضرة الثانية </a:t>
            </a:r>
            <a:r>
              <a:rPr lang="ar-EG" sz="2400" b="1" dirty="0">
                <a:solidFill>
                  <a:srgbClr val="C00000"/>
                </a:solidFill>
                <a:latin typeface="Alexandria" charset="0"/>
                <a:cs typeface="+mj-cs"/>
              </a:rPr>
              <a:t>&amp;</a:t>
            </a:r>
            <a:r>
              <a:rPr lang="ar-EG" sz="2400" b="1" dirty="0">
                <a:solidFill>
                  <a:srgbClr val="C00000"/>
                </a:solidFill>
                <a:latin typeface="Alexandria" charset="0"/>
                <a:cs typeface="Alexandria" charset="0"/>
              </a:rPr>
              <a:t> تقديم للمحاضرة الثالثة </a:t>
            </a:r>
            <a:endParaRPr lang="en-US" sz="2400" b="1" dirty="0">
              <a:solidFill>
                <a:srgbClr val="C00000"/>
              </a:solidFill>
              <a:latin typeface="Alexandria" charset="0"/>
              <a:cs typeface="Alexandria" charset="0"/>
            </a:endParaRPr>
          </a:p>
        </p:txBody>
      </p:sp>
      <p:sp>
        <p:nvSpPr>
          <p:cNvPr id="6" name="TextBox 5">
            <a:extLst>
              <a:ext uri="{FF2B5EF4-FFF2-40B4-BE49-F238E27FC236}">
                <a16:creationId xmlns:a16="http://schemas.microsoft.com/office/drawing/2014/main" id="{38943060-26F3-55A0-7A42-D66252F34C9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D136C2E-7638-B394-20A8-EC748367D131}"/>
              </a:ext>
            </a:extLst>
          </p:cNvPr>
          <p:cNvSpPr txBox="1"/>
          <p:nvPr/>
        </p:nvSpPr>
        <p:spPr>
          <a:xfrm>
            <a:off x="967566" y="999878"/>
            <a:ext cx="10728248" cy="3670428"/>
          </a:xfrm>
          <a:prstGeom prst="rect">
            <a:avLst/>
          </a:prstGeom>
          <a:noFill/>
        </p:spPr>
        <p:txBody>
          <a:bodyPr wrap="square" rtlCol="0">
            <a:spAutoFit/>
          </a:bodyPr>
          <a:lstStyle/>
          <a:p>
            <a:pPr marL="342900" marR="0" indent="-342900" algn="just" rtl="1">
              <a:lnSpc>
                <a:spcPct val="115000"/>
              </a:lnSpc>
              <a:spcAft>
                <a:spcPts val="800"/>
              </a:spcAft>
              <a:buFont typeface="Wingdings" panose="05000000000000000000" pitchFamily="2" charset="2"/>
              <a:buChar char="Ø"/>
            </a:pPr>
            <a:r>
              <a:rPr lang="ar-EG" sz="2400" b="1" dirty="0">
                <a:solidFill>
                  <a:srgbClr val="002060"/>
                </a:solidFill>
                <a:latin typeface="Alexandria" charset="0"/>
                <a:cs typeface="Alexandria" charset="0"/>
              </a:rPr>
              <a:t>ملخص المحاضرة الثانية:</a:t>
            </a:r>
          </a:p>
          <a:p>
            <a:pPr marL="0" marR="0" algn="r" rtl="1">
              <a:lnSpc>
                <a:spcPct val="115000"/>
              </a:lnSpc>
              <a:spcAft>
                <a:spcPts val="800"/>
              </a:spcAft>
              <a:buNone/>
            </a:pPr>
            <a:r>
              <a:rPr lang="ar-EG" sz="2400" dirty="0">
                <a:solidFill>
                  <a:srgbClr val="002060"/>
                </a:solidFill>
                <a:latin typeface="Calibri" panose="020F0502020204030204" pitchFamily="34" charset="0"/>
                <a:cs typeface="Calibri" panose="020F0502020204030204" pitchFamily="34" charset="0"/>
              </a:rPr>
              <a:t>- تناولنا بالمحاضرة التعرف على </a:t>
            </a:r>
            <a:r>
              <a:rPr lang="ar-SA" sz="2400" dirty="0">
                <a:solidFill>
                  <a:srgbClr val="FF0000"/>
                </a:solidFill>
                <a:latin typeface="Calibri" panose="020F0502020204030204" pitchFamily="34" charset="0"/>
                <a:cs typeface="Calibri" panose="020F0502020204030204" pitchFamily="34" charset="0"/>
              </a:rPr>
              <a:t>مفهوم النظرية الإعلامية </a:t>
            </a:r>
            <a:r>
              <a:rPr lang="ar-SA" sz="2400" dirty="0">
                <a:solidFill>
                  <a:srgbClr val="002060"/>
                </a:solidFill>
                <a:latin typeface="Calibri" panose="020F0502020204030204" pitchFamily="34" charset="0"/>
                <a:cs typeface="Calibri" panose="020F0502020204030204" pitchFamily="34" charset="0"/>
              </a:rPr>
              <a:t>وخصائصها ضمن السياق الاتصالي والاجتماعي</a:t>
            </a:r>
            <a:r>
              <a:rPr lang="en-US" sz="2400" dirty="0">
                <a:solidFill>
                  <a:srgbClr val="002060"/>
                </a:solidFill>
                <a:latin typeface="Calibri" panose="020F0502020204030204" pitchFamily="34" charset="0"/>
                <a:cs typeface="Calibri" panose="020F0502020204030204" pitchFamily="34" charset="0"/>
              </a:rPr>
              <a:t>.</a:t>
            </a:r>
            <a:br>
              <a:rPr lang="en-US" sz="2400" dirty="0">
                <a:solidFill>
                  <a:srgbClr val="002060"/>
                </a:solidFill>
                <a:latin typeface="Calibri" panose="020F0502020204030204" pitchFamily="34" charset="0"/>
                <a:cs typeface="Calibri" panose="020F0502020204030204" pitchFamily="34" charset="0"/>
              </a:rPr>
            </a:br>
            <a:r>
              <a:rPr lang="ar-EG" sz="2400" dirty="0">
                <a:solidFill>
                  <a:srgbClr val="002060"/>
                </a:solidFill>
                <a:latin typeface="Calibri" panose="020F0502020204030204" pitchFamily="34" charset="0"/>
                <a:cs typeface="Calibri" panose="020F0502020204030204" pitchFamily="34" charset="0"/>
              </a:rPr>
              <a:t>- استعرضنا</a:t>
            </a:r>
            <a:r>
              <a:rPr lang="ar-SA" sz="2400" dirty="0">
                <a:solidFill>
                  <a:srgbClr val="002060"/>
                </a:solidFill>
                <a:latin typeface="Calibri" panose="020F0502020204030204" pitchFamily="34" charset="0"/>
                <a:cs typeface="Calibri" panose="020F0502020204030204" pitchFamily="34" charset="0"/>
              </a:rPr>
              <a:t> </a:t>
            </a:r>
            <a:r>
              <a:rPr lang="ar-SA" sz="2400" dirty="0">
                <a:solidFill>
                  <a:srgbClr val="FF0000"/>
                </a:solidFill>
                <a:latin typeface="Calibri" panose="020F0502020204030204" pitchFamily="34" charset="0"/>
                <a:cs typeface="Calibri" panose="020F0502020204030204" pitchFamily="34" charset="0"/>
              </a:rPr>
              <a:t>وظائف النظرية الإعلامية </a:t>
            </a:r>
            <a:r>
              <a:rPr lang="ar-SA" sz="2400" dirty="0">
                <a:solidFill>
                  <a:srgbClr val="002060"/>
                </a:solidFill>
                <a:latin typeface="Calibri" panose="020F0502020204030204" pitchFamily="34" charset="0"/>
                <a:cs typeface="Calibri" panose="020F0502020204030204" pitchFamily="34" charset="0"/>
              </a:rPr>
              <a:t>في التفسير والتنبؤ والتوجيه</a:t>
            </a:r>
            <a:r>
              <a:rPr lang="en-US" sz="2400" dirty="0">
                <a:solidFill>
                  <a:srgbClr val="002060"/>
                </a:solidFill>
                <a:latin typeface="Calibri" panose="020F0502020204030204" pitchFamily="34" charset="0"/>
                <a:cs typeface="Calibri" panose="020F0502020204030204" pitchFamily="34" charset="0"/>
              </a:rPr>
              <a:t>.</a:t>
            </a:r>
            <a:br>
              <a:rPr lang="en-US" sz="2400" dirty="0">
                <a:solidFill>
                  <a:srgbClr val="002060"/>
                </a:solidFill>
                <a:latin typeface="Calibri" panose="020F0502020204030204" pitchFamily="34" charset="0"/>
                <a:cs typeface="Calibri" panose="020F0502020204030204" pitchFamily="34" charset="0"/>
              </a:rPr>
            </a:br>
            <a:r>
              <a:rPr lang="ar-EG" sz="2400" dirty="0">
                <a:solidFill>
                  <a:srgbClr val="002060"/>
                </a:solidFill>
                <a:latin typeface="Calibri" panose="020F0502020204030204" pitchFamily="34" charset="0"/>
                <a:cs typeface="Calibri" panose="020F0502020204030204" pitchFamily="34" charset="0"/>
              </a:rPr>
              <a:t>- ناقشنا</a:t>
            </a:r>
            <a:r>
              <a:rPr lang="ar-SA" sz="2400" dirty="0">
                <a:solidFill>
                  <a:srgbClr val="002060"/>
                </a:solidFill>
                <a:latin typeface="Calibri" panose="020F0502020204030204" pitchFamily="34" charset="0"/>
                <a:cs typeface="Calibri" panose="020F0502020204030204" pitchFamily="34" charset="0"/>
              </a:rPr>
              <a:t> أهم المعايير التي تُمكّننا من الحكم على مدى </a:t>
            </a:r>
            <a:r>
              <a:rPr lang="ar-SA" sz="2400" dirty="0">
                <a:solidFill>
                  <a:srgbClr val="FF0000"/>
                </a:solidFill>
                <a:latin typeface="Calibri" panose="020F0502020204030204" pitchFamily="34" charset="0"/>
                <a:cs typeface="Calibri" panose="020F0502020204030204" pitchFamily="34" charset="0"/>
              </a:rPr>
              <a:t>صلاحية النظرية </a:t>
            </a:r>
            <a:r>
              <a:rPr lang="ar-SA" sz="2400" dirty="0">
                <a:solidFill>
                  <a:srgbClr val="002060"/>
                </a:solidFill>
                <a:latin typeface="Calibri" panose="020F0502020204030204" pitchFamily="34" charset="0"/>
                <a:cs typeface="Calibri" panose="020F0502020204030204" pitchFamily="34" charset="0"/>
              </a:rPr>
              <a:t>في ضوء </a:t>
            </a:r>
            <a:r>
              <a:rPr lang="ar-SA" sz="2400" dirty="0">
                <a:solidFill>
                  <a:srgbClr val="FF0000"/>
                </a:solidFill>
                <a:latin typeface="Calibri" panose="020F0502020204030204" pitchFamily="34" charset="0"/>
                <a:cs typeface="Calibri" panose="020F0502020204030204" pitchFamily="34" charset="0"/>
              </a:rPr>
              <a:t>معطيات العصر الرقمي</a:t>
            </a:r>
            <a:r>
              <a:rPr lang="en-US" sz="2400" dirty="0">
                <a:solidFill>
                  <a:srgbClr val="002060"/>
                </a:solidFill>
                <a:latin typeface="Calibri" panose="020F0502020204030204" pitchFamily="34" charset="0"/>
                <a:cs typeface="Calibri" panose="020F0502020204030204" pitchFamily="34" charset="0"/>
              </a:rPr>
              <a:t>.</a:t>
            </a:r>
          </a:p>
          <a:p>
            <a:pPr marL="285750" marR="0" indent="-285750" algn="just" rtl="1">
              <a:lnSpc>
                <a:spcPct val="115000"/>
              </a:lnSpc>
              <a:spcAft>
                <a:spcPts val="800"/>
              </a:spcAft>
              <a:buFont typeface="Wingdings" panose="05000000000000000000" pitchFamily="2" charset="2"/>
              <a:buChar char="Ø"/>
            </a:pPr>
            <a:r>
              <a:rPr lang="ar-SA" sz="2400" dirty="0">
                <a:solidFill>
                  <a:srgbClr val="002060"/>
                </a:solidFill>
                <a:latin typeface="Calibri" panose="020F0502020204030204" pitchFamily="34" charset="0"/>
                <a:cs typeface="Calibri" panose="020F0502020204030204" pitchFamily="34" charset="0"/>
              </a:rPr>
              <a:t>وفي القسم التطبيقي، </a:t>
            </a:r>
            <a:r>
              <a:rPr lang="ar-EG" sz="2400" dirty="0">
                <a:solidFill>
                  <a:srgbClr val="002060"/>
                </a:solidFill>
                <a:latin typeface="Calibri" panose="020F0502020204030204" pitchFamily="34" charset="0"/>
                <a:cs typeface="Calibri" panose="020F0502020204030204" pitchFamily="34" charset="0"/>
              </a:rPr>
              <a:t>تناولنا</a:t>
            </a:r>
            <a:r>
              <a:rPr lang="ar-SA" sz="2400" dirty="0">
                <a:solidFill>
                  <a:srgbClr val="002060"/>
                </a:solidFill>
                <a:latin typeface="Calibri" panose="020F0502020204030204" pitchFamily="34" charset="0"/>
                <a:cs typeface="Calibri" panose="020F0502020204030204" pitchFamily="34" charset="0"/>
              </a:rPr>
              <a:t> </a:t>
            </a:r>
            <a:r>
              <a:rPr lang="ar-SA" sz="2400" dirty="0">
                <a:solidFill>
                  <a:srgbClr val="FF0000"/>
                </a:solidFill>
                <a:latin typeface="Calibri" panose="020F0502020204030204" pitchFamily="34" charset="0"/>
                <a:cs typeface="Calibri" panose="020F0502020204030204" pitchFamily="34" charset="0"/>
              </a:rPr>
              <a:t>نموذجًا كلاسيكيًا للتأثير الإعلامي</a:t>
            </a:r>
            <a:r>
              <a:rPr lang="ar-SA" sz="2400" dirty="0">
                <a:solidFill>
                  <a:srgbClr val="002060"/>
                </a:solidFill>
                <a:latin typeface="Calibri" panose="020F0502020204030204" pitchFamily="34" charset="0"/>
                <a:cs typeface="Calibri" panose="020F0502020204030204" pitchFamily="34" charset="0"/>
              </a:rPr>
              <a:t>، وهو نظرية </a:t>
            </a:r>
            <a:r>
              <a:rPr lang="ar-SA" sz="2400" dirty="0">
                <a:solidFill>
                  <a:srgbClr val="FF0000"/>
                </a:solidFill>
                <a:latin typeface="Calibri" panose="020F0502020204030204" pitchFamily="34" charset="0"/>
                <a:cs typeface="Calibri" panose="020F0502020204030204" pitchFamily="34" charset="0"/>
              </a:rPr>
              <a:t>القذيفة السحرية </a:t>
            </a:r>
            <a:r>
              <a:rPr lang="ar-SA" sz="2400" dirty="0">
                <a:solidFill>
                  <a:srgbClr val="002060"/>
                </a:solidFill>
                <a:latin typeface="Calibri" panose="020F0502020204030204" pitchFamily="34" charset="0"/>
                <a:cs typeface="Calibri" panose="020F0502020204030204" pitchFamily="34" charset="0"/>
              </a:rPr>
              <a:t>(الحقنة تحت الجلد)، </a:t>
            </a:r>
            <a:r>
              <a:rPr lang="ar-EG" sz="2400" dirty="0">
                <a:solidFill>
                  <a:srgbClr val="002060"/>
                </a:solidFill>
                <a:latin typeface="Calibri" panose="020F0502020204030204" pitchFamily="34" charset="0"/>
                <a:cs typeface="Calibri" panose="020F0502020204030204" pitchFamily="34" charset="0"/>
              </a:rPr>
              <a:t>حيث قمنا </a:t>
            </a:r>
            <a:r>
              <a:rPr lang="ar-SA" sz="2400" dirty="0">
                <a:solidFill>
                  <a:srgbClr val="002060"/>
                </a:solidFill>
                <a:latin typeface="Calibri" panose="020F0502020204030204" pitchFamily="34" charset="0"/>
                <a:cs typeface="Calibri" panose="020F0502020204030204" pitchFamily="34" charset="0"/>
              </a:rPr>
              <a:t>بتحليل هذه النظرية من حيث </a:t>
            </a:r>
            <a:r>
              <a:rPr lang="ar-SA" sz="2400" dirty="0">
                <a:solidFill>
                  <a:srgbClr val="FF0000"/>
                </a:solidFill>
                <a:latin typeface="Calibri" panose="020F0502020204030204" pitchFamily="34" charset="0"/>
                <a:cs typeface="Calibri" panose="020F0502020204030204" pitchFamily="34" charset="0"/>
              </a:rPr>
              <a:t>الفرضيات الأساسية</a:t>
            </a:r>
            <a:r>
              <a:rPr lang="ar-SA" sz="2400" dirty="0">
                <a:solidFill>
                  <a:srgbClr val="002060"/>
                </a:solidFill>
                <a:latin typeface="Calibri" panose="020F0502020204030204" pitchFamily="34" charset="0"/>
                <a:cs typeface="Calibri" panose="020F0502020204030204" pitchFamily="34" charset="0"/>
              </a:rPr>
              <a:t>، والسياق الذي نشأت فيه، </a:t>
            </a:r>
            <a:r>
              <a:rPr lang="ar-SA" sz="2400" dirty="0">
                <a:solidFill>
                  <a:srgbClr val="FF0000"/>
                </a:solidFill>
                <a:latin typeface="Calibri" panose="020F0502020204030204" pitchFamily="34" charset="0"/>
                <a:cs typeface="Calibri" panose="020F0502020204030204" pitchFamily="34" charset="0"/>
              </a:rPr>
              <a:t>والانتقادات التي وُجهت لها</a:t>
            </a:r>
            <a:r>
              <a:rPr lang="ar-SA" sz="2400" dirty="0">
                <a:solidFill>
                  <a:srgbClr val="002060"/>
                </a:solidFill>
                <a:latin typeface="Calibri" panose="020F0502020204030204" pitchFamily="34" charset="0"/>
                <a:cs typeface="Calibri" panose="020F0502020204030204" pitchFamily="34" charset="0"/>
              </a:rPr>
              <a:t>، إلى جانب </a:t>
            </a:r>
            <a:r>
              <a:rPr lang="ar-SA" sz="2400" dirty="0">
                <a:solidFill>
                  <a:srgbClr val="FF0000"/>
                </a:solidFill>
                <a:latin typeface="Calibri" panose="020F0502020204030204" pitchFamily="34" charset="0"/>
                <a:cs typeface="Calibri" panose="020F0502020204030204" pitchFamily="34" charset="0"/>
              </a:rPr>
              <a:t>إسقاطها على بعض الأمثلة من الإعلام </a:t>
            </a:r>
            <a:r>
              <a:rPr lang="ar-EG" sz="2400" dirty="0">
                <a:solidFill>
                  <a:srgbClr val="FF0000"/>
                </a:solidFill>
                <a:latin typeface="Calibri" panose="020F0502020204030204" pitchFamily="34" charset="0"/>
                <a:cs typeface="Calibri" panose="020F0502020204030204" pitchFamily="34" charset="0"/>
              </a:rPr>
              <a:t>التقليدي والإعلام الرقمي </a:t>
            </a:r>
            <a:r>
              <a:rPr lang="ar-SA" sz="2400" dirty="0">
                <a:solidFill>
                  <a:srgbClr val="002060"/>
                </a:solidFill>
                <a:latin typeface="Calibri" panose="020F0502020204030204" pitchFamily="34" charset="0"/>
                <a:cs typeface="Calibri" panose="020F0502020204030204" pitchFamily="34" charset="0"/>
              </a:rPr>
              <a:t>المعاصر</a:t>
            </a:r>
            <a:r>
              <a:rPr lang="ar-EG"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E21CF9C0-03E7-515C-3C98-C45FE9A688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E1F7B695-D143-D118-BB76-55E7D3B6CFE8}"/>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1810061C-63F1-4EE0-24E2-F10C6FB9B60C}"/>
              </a:ext>
            </a:extLst>
          </p:cNvPr>
          <p:cNvSpPr txBox="1"/>
          <p:nvPr/>
        </p:nvSpPr>
        <p:spPr>
          <a:xfrm>
            <a:off x="476694" y="4670306"/>
            <a:ext cx="11238612" cy="2224391"/>
          </a:xfrm>
          <a:prstGeom prst="rect">
            <a:avLst/>
          </a:prstGeom>
          <a:noFill/>
        </p:spPr>
        <p:txBody>
          <a:bodyPr wrap="square" rtlCol="0">
            <a:spAutoFit/>
          </a:bodyPr>
          <a:lstStyle/>
          <a:p>
            <a:pPr marL="342900" marR="0" indent="-342900" algn="just" rtl="1">
              <a:lnSpc>
                <a:spcPct val="115000"/>
              </a:lnSpc>
              <a:spcAft>
                <a:spcPts val="800"/>
              </a:spcAft>
              <a:buFont typeface="Wingdings" panose="05000000000000000000" pitchFamily="2" charset="2"/>
              <a:buChar char="Ø"/>
            </a:pPr>
            <a:r>
              <a:rPr lang="ar-EG" sz="2400" b="1"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تقديم للمحاضرة الثالثة:</a:t>
            </a:r>
          </a:p>
          <a:p>
            <a:pPr algn="just" rtl="1">
              <a:lnSpc>
                <a:spcPct val="150000"/>
              </a:lnSpc>
            </a:pPr>
            <a:r>
              <a:rPr lang="ar-EG" sz="2400" kern="100" dirty="0">
                <a:solidFill>
                  <a:srgbClr val="002060"/>
                </a:solidFill>
                <a:latin typeface="Calibri" panose="020F0502020204030204" pitchFamily="34" charset="0"/>
                <a:cs typeface="Calibri" panose="020F0502020204030204" pitchFamily="34" charset="0"/>
              </a:rPr>
              <a:t>فى المحاضرة القادمة رقم (</a:t>
            </a:r>
            <a:r>
              <a:rPr lang="ar-EG" sz="2400" kern="100" dirty="0">
                <a:solidFill>
                  <a:srgbClr val="002060"/>
                </a:solidFill>
                <a:latin typeface="Calibri" panose="020F0502020204030204" pitchFamily="34" charset="0"/>
                <a:cs typeface="+mj-cs"/>
              </a:rPr>
              <a:t>3</a:t>
            </a:r>
            <a:r>
              <a:rPr lang="ar-EG" sz="2400" kern="100" dirty="0">
                <a:solidFill>
                  <a:srgbClr val="002060"/>
                </a:solidFill>
                <a:latin typeface="Calibri" panose="020F0502020204030204" pitchFamily="34" charset="0"/>
                <a:cs typeface="Calibri" panose="020F0502020204030204" pitchFamily="34" charset="0"/>
              </a:rPr>
              <a:t>) سنتحدث عن  </a:t>
            </a:r>
            <a:r>
              <a:rPr lang="ar-EG" sz="2400" kern="100" dirty="0">
                <a:solidFill>
                  <a:srgbClr val="FF0000"/>
                </a:solidFill>
                <a:latin typeface="Calibri" panose="020F0502020204030204" pitchFamily="34" charset="0"/>
                <a:cs typeface="Calibri" panose="020F0502020204030204" pitchFamily="34" charset="0"/>
              </a:rPr>
              <a:t>نظرية الاستخدامات والإشباعات</a:t>
            </a:r>
            <a:r>
              <a:rPr lang="ar-EG" sz="2400" kern="100" dirty="0">
                <a:solidFill>
                  <a:srgbClr val="002060"/>
                </a:solidFill>
                <a:latin typeface="Calibri" panose="020F0502020204030204" pitchFamily="34" charset="0"/>
                <a:cs typeface="Calibri" panose="020F0502020204030204" pitchFamily="34" charset="0"/>
              </a:rPr>
              <a:t>: دراسة كيفية استخدام الجمهور للوسائط الإعلامية لتلبية احتياجاته، وربط ذلك بتطبيقات مثل السوشيال ميديا واليوتيوب.</a:t>
            </a:r>
          </a:p>
          <a:p>
            <a:pPr algn="just" rtl="1">
              <a:lnSpc>
                <a:spcPct val="150000"/>
              </a:lnSpc>
            </a:pPr>
            <a:r>
              <a:rPr lang="en-US" sz="2400" kern="100" dirty="0">
                <a:solidFill>
                  <a:srgbClr val="002060"/>
                </a:solidFill>
                <a:latin typeface="Calibri" panose="020F0502020204030204" pitchFamily="34" charset="0"/>
                <a:cs typeface="Calibri" panose="020F0502020204030204" pitchFamily="34" charset="0"/>
              </a:rPr>
              <a:t>  </a:t>
            </a:r>
            <a:r>
              <a:rPr lang="ar-EG" sz="2400" kern="100" dirty="0">
                <a:solidFill>
                  <a:srgbClr val="002060"/>
                </a:solidFill>
                <a:latin typeface="Calibri" panose="020F0502020204030204" pitchFamily="34" charset="0"/>
                <a:cs typeface="Calibri" panose="020F0502020204030204" pitchFamily="34" charset="0"/>
              </a:rPr>
              <a:t> </a:t>
            </a:r>
            <a:endParaRPr lang="en-US" sz="2400" kern="100" dirty="0">
              <a:solidFill>
                <a:srgbClr val="00206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32344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4057575" y="5430629"/>
            <a:ext cx="4524565" cy="829945"/>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900746"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982</TotalTime>
  <Words>3761</Words>
  <Application>Microsoft Office PowerPoint</Application>
  <PresentationFormat>Widescreen</PresentationFormat>
  <Paragraphs>305</Paragraphs>
  <Slides>40</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Alexandria</vt:lpstr>
      <vt:lpstr>Arial</vt:lpstr>
      <vt:lpstr>Calibri</vt:lpstr>
      <vt:lpstr>Calibri Light</vt:lpstr>
      <vt:lpstr>Segoe UI Emoji</vt:lpstr>
      <vt:lpstr>Simplified Arabic</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ShereenFarouk</cp:lastModifiedBy>
  <cp:revision>40</cp:revision>
  <dcterms:created xsi:type="dcterms:W3CDTF">2023-04-29T09:08:00Z</dcterms:created>
  <dcterms:modified xsi:type="dcterms:W3CDTF">2025-05-26T22:01:22Z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