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50"/>
  </p:notesMasterIdLst>
  <p:sldIdLst>
    <p:sldId id="502" r:id="rId5"/>
    <p:sldId id="503" r:id="rId6"/>
    <p:sldId id="501" r:id="rId7"/>
    <p:sldId id="370" r:id="rId8"/>
    <p:sldId id="799" r:id="rId9"/>
    <p:sldId id="913" r:id="rId10"/>
    <p:sldId id="872" r:id="rId11"/>
    <p:sldId id="914" r:id="rId12"/>
    <p:sldId id="873" r:id="rId13"/>
    <p:sldId id="915" r:id="rId14"/>
    <p:sldId id="839" r:id="rId15"/>
    <p:sldId id="916" r:id="rId16"/>
    <p:sldId id="917" r:id="rId17"/>
    <p:sldId id="918" r:id="rId18"/>
    <p:sldId id="919" r:id="rId19"/>
    <p:sldId id="920" r:id="rId20"/>
    <p:sldId id="921" r:id="rId21"/>
    <p:sldId id="922" r:id="rId22"/>
    <p:sldId id="923" r:id="rId23"/>
    <p:sldId id="924" r:id="rId24"/>
    <p:sldId id="925" r:id="rId25"/>
    <p:sldId id="926" r:id="rId26"/>
    <p:sldId id="927" r:id="rId27"/>
    <p:sldId id="883" r:id="rId28"/>
    <p:sldId id="928" r:id="rId29"/>
    <p:sldId id="884" r:id="rId30"/>
    <p:sldId id="929" r:id="rId31"/>
    <p:sldId id="885" r:id="rId32"/>
    <p:sldId id="886" r:id="rId33"/>
    <p:sldId id="934" r:id="rId34"/>
    <p:sldId id="935" r:id="rId35"/>
    <p:sldId id="937" r:id="rId36"/>
    <p:sldId id="938" r:id="rId37"/>
    <p:sldId id="840" r:id="rId38"/>
    <p:sldId id="841" r:id="rId39"/>
    <p:sldId id="842" r:id="rId40"/>
    <p:sldId id="843" r:id="rId41"/>
    <p:sldId id="844" r:id="rId42"/>
    <p:sldId id="845" r:id="rId43"/>
    <p:sldId id="846" r:id="rId44"/>
    <p:sldId id="847" r:id="rId45"/>
    <p:sldId id="848" r:id="rId46"/>
    <p:sldId id="849" r:id="rId47"/>
    <p:sldId id="850" r:id="rId48"/>
    <p:sldId id="349"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Alexandria Light" panose="020B0604020202020204" charset="-78"/>
      <p:regular r:id="rId55"/>
    </p:embeddedFont>
    <p:embeddedFont>
      <p:font typeface="Sakkal Majalla" panose="02000000000000000000" pitchFamily="2" charset="-78"/>
      <p:regular r:id="rId56"/>
      <p:bold r:id="rId57"/>
    </p:embeddedFont>
    <p:embeddedFont>
      <p:font typeface="Calibri Light" panose="020F0302020204030204" pitchFamily="34" charset="0"/>
      <p:regular r:id="rId58"/>
      <p:italic r:id="rId59"/>
    </p:embeddedFont>
    <p:embeddedFont>
      <p:font typeface="Alexandria" panose="020B0604020202020204" charset="-78"/>
      <p:regular r:id="rId60"/>
      <p:bold r:id="rId6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913"/>
            <p14:sldId id="872"/>
            <p14:sldId id="914"/>
            <p14:sldId id="873"/>
            <p14:sldId id="915"/>
            <p14:sldId id="839"/>
            <p14:sldId id="916"/>
            <p14:sldId id="917"/>
            <p14:sldId id="918"/>
            <p14:sldId id="919"/>
            <p14:sldId id="920"/>
            <p14:sldId id="921"/>
            <p14:sldId id="922"/>
            <p14:sldId id="923"/>
            <p14:sldId id="924"/>
            <p14:sldId id="925"/>
            <p14:sldId id="926"/>
            <p14:sldId id="927"/>
            <p14:sldId id="883"/>
            <p14:sldId id="928"/>
            <p14:sldId id="884"/>
            <p14:sldId id="929"/>
            <p14:sldId id="885"/>
            <p14:sldId id="886"/>
            <p14:sldId id="934"/>
            <p14:sldId id="935"/>
            <p14:sldId id="937"/>
            <p14:sldId id="938"/>
            <p14:sldId id="840"/>
            <p14:sldId id="841"/>
            <p14:sldId id="842"/>
            <p14:sldId id="843"/>
            <p14:sldId id="844"/>
            <p14:sldId id="845"/>
            <p14:sldId id="846"/>
            <p14:sldId id="847"/>
            <p14:sldId id="848"/>
            <p14:sldId id="849"/>
            <p14:sldId id="8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2E9979-41DA-B68B-D5E7-1CA3F8A83B5B}" v="2" dt="2025-12-22T15:48:41.517"/>
    <p1510:client id="{BE00B3F1-5718-8B20-C5B0-0D9646A750BC}" v="2" dt="2025-12-22T16:17:36.038"/>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249" autoAdjust="0"/>
    <p:restoredTop sz="94434" autoAdjust="0"/>
  </p:normalViewPr>
  <p:slideViewPr>
    <p:cSldViewPr snapToGrid="0">
      <p:cViewPr varScale="1">
        <p:scale>
          <a:sx n="74" d="100"/>
          <a:sy n="74" d="100"/>
        </p:scale>
        <p:origin x="5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66"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6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i Ismail" userId="S::maiismail@midocean.edu.km::85882224-4888-4d4d-9a88-3c74d5953e9d" providerId="AD" clId="Web-{BE00B3F1-5718-8B20-C5B0-0D9646A750BC}"/>
    <pc:docChg chg="modSld">
      <pc:chgData name="Mai Ismail" userId="S::maiismail@midocean.edu.km::85882224-4888-4d4d-9a88-3c74d5953e9d" providerId="AD" clId="Web-{BE00B3F1-5718-8B20-C5B0-0D9646A750BC}" dt="2025-12-22T16:17:36.038" v="1" actId="20577"/>
      <pc:docMkLst>
        <pc:docMk/>
      </pc:docMkLst>
      <pc:sldChg chg="modSp">
        <pc:chgData name="Mai Ismail" userId="S::maiismail@midocean.edu.km::85882224-4888-4d4d-9a88-3c74d5953e9d" providerId="AD" clId="Web-{BE00B3F1-5718-8B20-C5B0-0D9646A750BC}" dt="2025-12-22T16:16:03.670" v="0" actId="20577"/>
        <pc:sldMkLst>
          <pc:docMk/>
          <pc:sldMk cId="1929246730" sldId="842"/>
        </pc:sldMkLst>
        <pc:spChg chg="mod">
          <ac:chgData name="Mai Ismail" userId="S::maiismail@midocean.edu.km::85882224-4888-4d4d-9a88-3c74d5953e9d" providerId="AD" clId="Web-{BE00B3F1-5718-8B20-C5B0-0D9646A750BC}" dt="2025-12-22T16:16:03.670" v="0" actId="20577"/>
          <ac:spMkLst>
            <pc:docMk/>
            <pc:sldMk cId="1929246730" sldId="842"/>
            <ac:spMk id="25" creationId="{87529E9D-B9D6-AE18-35DA-4C85613BE6D3}"/>
          </ac:spMkLst>
        </pc:spChg>
      </pc:sldChg>
      <pc:sldChg chg="modSp">
        <pc:chgData name="Mai Ismail" userId="S::maiismail@midocean.edu.km::85882224-4888-4d4d-9a88-3c74d5953e9d" providerId="AD" clId="Web-{BE00B3F1-5718-8B20-C5B0-0D9646A750BC}" dt="2025-12-22T16:17:36.038" v="1" actId="20577"/>
        <pc:sldMkLst>
          <pc:docMk/>
          <pc:sldMk cId="2551623400" sldId="846"/>
        </pc:sldMkLst>
        <pc:spChg chg="mod">
          <ac:chgData name="Mai Ismail" userId="S::maiismail@midocean.edu.km::85882224-4888-4d4d-9a88-3c74d5953e9d" providerId="AD" clId="Web-{BE00B3F1-5718-8B20-C5B0-0D9646A750BC}" dt="2025-12-22T16:17:36.038" v="1" actId="20577"/>
          <ac:spMkLst>
            <pc:docMk/>
            <pc:sldMk cId="2551623400" sldId="846"/>
            <ac:spMk id="25" creationId="{AE801BEA-3AD0-0B9C-900F-F771DCD84477}"/>
          </ac:spMkLst>
        </pc:spChg>
      </pc:sldChg>
    </pc:docChg>
  </pc:docChgLst>
  <pc:docChgLst>
    <pc:chgData name="Mai Ismail" userId="S::maiismail@midocean.edu.km::85882224-4888-4d4d-9a88-3c74d5953e9d" providerId="AD" clId="Web-{15096527-FEE6-C14B-B137-F1F52AC35FB4}"/>
    <pc:docChg chg="modSld">
      <pc:chgData name="Mai Ismail" userId="S::maiismail@midocean.edu.km::85882224-4888-4d4d-9a88-3c74d5953e9d" providerId="AD" clId="Web-{15096527-FEE6-C14B-B137-F1F52AC35FB4}" dt="2025-12-08T12:53:56.184" v="10" actId="20577"/>
      <pc:docMkLst>
        <pc:docMk/>
      </pc:docMkLst>
      <pc:sldChg chg="modSp">
        <pc:chgData name="Mai Ismail" userId="S::maiismail@midocean.edu.km::85882224-4888-4d4d-9a88-3c74d5953e9d" providerId="AD" clId="Web-{15096527-FEE6-C14B-B137-F1F52AC35FB4}" dt="2025-12-08T12:53:42.261" v="7" actId="20577"/>
        <pc:sldMkLst>
          <pc:docMk/>
          <pc:sldMk cId="89806263" sldId="840"/>
        </pc:sldMkLst>
        <pc:spChg chg="mod">
          <ac:chgData name="Mai Ismail" userId="S::maiismail@midocean.edu.km::85882224-4888-4d4d-9a88-3c74d5953e9d" providerId="AD" clId="Web-{15096527-FEE6-C14B-B137-F1F52AC35FB4}" dt="2025-12-08T12:53:42.261" v="7" actId="20577"/>
          <ac:spMkLst>
            <pc:docMk/>
            <pc:sldMk cId="89806263" sldId="840"/>
            <ac:spMk id="25" creationId="{F28F12AF-FF48-B4B2-664E-2EA18319C266}"/>
          </ac:spMkLst>
        </pc:spChg>
      </pc:sldChg>
      <pc:sldChg chg="delSp modSp">
        <pc:chgData name="Mai Ismail" userId="S::maiismail@midocean.edu.km::85882224-4888-4d4d-9a88-3c74d5953e9d" providerId="AD" clId="Web-{15096527-FEE6-C14B-B137-F1F52AC35FB4}" dt="2025-12-08T11:47:17.879" v="5" actId="1076"/>
        <pc:sldMkLst>
          <pc:docMk/>
          <pc:sldMk cId="2783031404" sldId="923"/>
        </pc:sldMkLst>
        <pc:spChg chg="mod">
          <ac:chgData name="Mai Ismail" userId="S::maiismail@midocean.edu.km::85882224-4888-4d4d-9a88-3c74d5953e9d" providerId="AD" clId="Web-{15096527-FEE6-C14B-B137-F1F52AC35FB4}" dt="2025-12-08T11:47:17.879" v="5" actId="1076"/>
          <ac:spMkLst>
            <pc:docMk/>
            <pc:sldMk cId="2783031404" sldId="923"/>
            <ac:spMk id="5" creationId="{500C2475-02C0-A69B-3687-DB767B4E99F0}"/>
          </ac:spMkLst>
        </pc:spChg>
      </pc:sldChg>
      <pc:sldChg chg="modSp">
        <pc:chgData name="Mai Ismail" userId="S::maiismail@midocean.edu.km::85882224-4888-4d4d-9a88-3c74d5953e9d" providerId="AD" clId="Web-{15096527-FEE6-C14B-B137-F1F52AC35FB4}" dt="2025-12-08T12:53:56.184" v="10" actId="20577"/>
        <pc:sldMkLst>
          <pc:docMk/>
          <pc:sldMk cId="3193317425" sldId="938"/>
        </pc:sldMkLst>
        <pc:spChg chg="mod">
          <ac:chgData name="Mai Ismail" userId="S::maiismail@midocean.edu.km::85882224-4888-4d4d-9a88-3c74d5953e9d" providerId="AD" clId="Web-{15096527-FEE6-C14B-B137-F1F52AC35FB4}" dt="2025-12-08T12:53:56.184" v="10" actId="20577"/>
          <ac:spMkLst>
            <pc:docMk/>
            <pc:sldMk cId="3193317425" sldId="938"/>
            <ac:spMk id="25" creationId="{C47391BC-0DCA-DE18-1A29-F9CFD80DE0C5}"/>
          </ac:spMkLst>
        </pc:spChg>
      </pc:sldChg>
    </pc:docChg>
  </pc:docChgLst>
  <pc:docChgLst>
    <pc:chgData name="Mai Ismail" userId="S::maiismail@midocean.edu.km::85882224-4888-4d4d-9a88-3c74d5953e9d" providerId="AD" clId="Web-{672E9979-41DA-B68B-D5E7-1CA3F8A83B5B}"/>
    <pc:docChg chg="modSld">
      <pc:chgData name="Mai Ismail" userId="S::maiismail@midocean.edu.km::85882224-4888-4d4d-9a88-3c74d5953e9d" providerId="AD" clId="Web-{672E9979-41DA-B68B-D5E7-1CA3F8A83B5B}" dt="2025-12-22T15:48:41.517" v="1" actId="20577"/>
      <pc:docMkLst>
        <pc:docMk/>
      </pc:docMkLst>
      <pc:sldChg chg="modSp">
        <pc:chgData name="Mai Ismail" userId="S::maiismail@midocean.edu.km::85882224-4888-4d4d-9a88-3c74d5953e9d" providerId="AD" clId="Web-{672E9979-41DA-B68B-D5E7-1CA3F8A83B5B}" dt="2025-12-22T15:48:41.517" v="1" actId="20577"/>
        <pc:sldMkLst>
          <pc:docMk/>
          <pc:sldMk cId="2551623400" sldId="846"/>
        </pc:sldMkLst>
        <pc:spChg chg="mod">
          <ac:chgData name="Mai Ismail" userId="S::maiismail@midocean.edu.km::85882224-4888-4d4d-9a88-3c74d5953e9d" providerId="AD" clId="Web-{672E9979-41DA-B68B-D5E7-1CA3F8A83B5B}" dt="2025-12-22T15:48:41.517" v="1" actId="20577"/>
          <ac:spMkLst>
            <pc:docMk/>
            <pc:sldMk cId="2551623400" sldId="846"/>
            <ac:spMk id="25" creationId="{AE801BEA-3AD0-0B9C-900F-F771DCD8447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06976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87980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5411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CB5EC0D-7A5D-1728-D937-E86232A760CD}"/>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DAFFB3A-8A55-40D0-D750-603D920D1145}"/>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A0C7DDFE-BFF9-85F6-B76B-6A9ECAC2D50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2BB6C508-1A19-7810-1CF9-A50D2538753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952286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932DC4-0878-D143-9BFD-65BF96D1851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FCCFA0F-1DC5-7BAF-9552-0B913BC86C6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72ADF9C-7EDC-9A60-DC31-FD85AB45C74E}"/>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D78C74A1-6368-E814-588B-A8B56451D9A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53941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EFA6DB-B8BC-6951-EAAA-2A06CF31B07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5879D835-F1DF-785D-C532-573B6ADE548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99C535A2-E1EA-D864-579D-79B967AAC66B}"/>
              </a:ext>
            </a:extLst>
          </p:cNvPr>
          <p:cNvSpPr>
            <a:spLocks noGrp="1"/>
          </p:cNvSpPr>
          <p:nvPr>
            <p:ph type="body" idx="1"/>
          </p:nvPr>
        </p:nvSpPr>
        <p:spPr/>
        <p:txBody>
          <a:bodyPr/>
          <a:lstStyle/>
          <a:p>
            <a:pPr algn="r" rtl="1"/>
            <a:endParaRPr lang="ar-SA" dirty="0"/>
          </a:p>
        </p:txBody>
      </p:sp>
      <p:sp>
        <p:nvSpPr>
          <p:cNvPr id="4" name="عنصر نائب لرقم الشريحة 3">
            <a:extLst>
              <a:ext uri="{FF2B5EF4-FFF2-40B4-BE49-F238E27FC236}">
                <a16:creationId xmlns:a16="http://schemas.microsoft.com/office/drawing/2014/main" xmlns="" id="{79B39C73-EE5F-F605-B1B2-3BFDFC06CBFA}"/>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5859555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685966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4413AC-A61C-AAE4-1834-45B0B30C29E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0DAE101-578C-6CAB-98ED-B494A8130BC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CB1E1923-58CE-782D-4DBD-4791F7D694E3}"/>
              </a:ext>
            </a:extLst>
          </p:cNvPr>
          <p:cNvSpPr>
            <a:spLocks noGrp="1"/>
          </p:cNvSpPr>
          <p:nvPr>
            <p:ph type="body" idx="1"/>
          </p:nvPr>
        </p:nvSpPr>
        <p:spPr/>
        <p:txBody>
          <a:bodyPr/>
          <a:lstStyle/>
          <a:p>
            <a:pPr algn="r"/>
            <a:endParaRPr lang="ar-SA" dirty="0"/>
          </a:p>
        </p:txBody>
      </p:sp>
      <p:sp>
        <p:nvSpPr>
          <p:cNvPr id="4" name="عنصر نائب لرقم الشريحة 3">
            <a:extLst>
              <a:ext uri="{FF2B5EF4-FFF2-40B4-BE49-F238E27FC236}">
                <a16:creationId xmlns:a16="http://schemas.microsoft.com/office/drawing/2014/main" xmlns="" id="{F0C9A61F-2ABC-BB48-6092-87A71765828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8692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97814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1050059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B97B66-FAEA-58C3-CF7A-B1379DCDF95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6A1B060-6733-106A-ECD9-C19B18ABC9AB}"/>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E4EC1A9A-51D3-67A8-792C-EB3E976B0B4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FA76244C-C9E7-3CC2-02CB-10BDB1E7B13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244745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3287B8-7106-34FF-6649-A36FE9F7B44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AD319A7C-26BA-D0C6-037B-B93079D2813D}"/>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7B0DCB51-4654-1097-A9B9-8CBFFDE1CAC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3FE31D94-F7BA-0D48-CA9A-35F72B63A6A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84179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49CF40-C2F2-AF82-E28A-CD3FE8D5FC70}"/>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DEFB561A-6C98-499F-1A71-054E33D7249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C91D696C-969B-1CAE-7B4E-E25495B7B5D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1F37584D-0B53-30FC-865A-3AE84149996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76674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4C437C9-56D9-3B91-6F0F-C3C50B1CCAF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3DD4C29-938E-30FA-DAE0-43ED1B245C5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CE7242F8-5474-4916-6460-11BDD99195BE}"/>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94F9850E-870D-2A23-10B7-D9279CD7A2BF}"/>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712370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B1A5A0-24C7-3309-00F6-64D52266A8EA}"/>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C3F80046-FC77-E35D-692D-B2CCC426C092}"/>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913C1FCE-9600-CBC7-4A10-74EE673A97C9}"/>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5CB6584E-929A-DC5D-6C08-6BF12EE8725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683664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C66213-1082-D190-BB17-B12CD49FB33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40DE2F44-051B-7C15-E9AE-012C0034FE0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96329915-6116-7730-E0E4-ECE8D7FFC8FC}"/>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0A7DC794-4011-88CD-46B6-00BE28756D7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80712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3F613C-01FE-C36E-6E33-80ED29875D57}"/>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BF09052B-28BA-17E9-92B4-6609CE88BB1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309974C7-F140-11BA-CC1D-23CC1022AC42}"/>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384C1A4A-357D-209B-678C-AA975A4E0E1B}"/>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657074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C927D48-886F-BA76-8A07-780AB7BB599F}"/>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82DD2EF2-8918-CE26-6FAA-6F281C3273F8}"/>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D1FCD34D-8067-6C81-FBE3-9828E338940F}"/>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2D087F96-536E-1C0D-7464-1B8F00C5DC1F}"/>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167443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15E7049-8772-991A-21EA-07E7295DC2C8}"/>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CC822CB2-E28B-DD97-8525-06197F36551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F4310EC4-BF8F-B9ED-A894-FA3346C58937}"/>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86F3876D-F944-CAA9-7935-847467F8AB70}"/>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5309129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476106-CEE7-3134-5742-A4AF1C8C47B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7E592BDF-AEB3-8C24-313A-C7685BDCB761}"/>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18E63BDA-C9E4-82DC-E5E0-405307E134E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287FE9EF-8158-F92E-7AB5-2D1FFD384C5A}"/>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343180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CBCB77-4F8E-8C11-07D1-76B2DF721E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76257D2D-E577-4381-1BA1-B15E1069CD2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52141E1A-0C76-21EB-92C8-9A840B670303}"/>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2C4DCAC8-3F3C-90D2-A330-92C477905A33}"/>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2209493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5EC32A-4AF2-06EC-E35F-2A769987AB4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xmlns="" id="{1FF23A22-3825-959A-5B32-1DA837992DF9}"/>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xmlns="" id="{F980D95B-0F3A-1FEB-4E1E-58DA6FD8A241}"/>
              </a:ext>
            </a:extLst>
          </p:cNvPr>
          <p:cNvSpPr>
            <a:spLocks noGrp="1"/>
          </p:cNvSpPr>
          <p:nvPr>
            <p:ph type="body" idx="1"/>
          </p:nvPr>
        </p:nvSpPr>
        <p:spPr/>
        <p:txBody>
          <a:bodyPr/>
          <a:lstStyle/>
          <a:p>
            <a:endParaRPr lang="ar-SA" dirty="0"/>
          </a:p>
        </p:txBody>
      </p:sp>
      <p:sp>
        <p:nvSpPr>
          <p:cNvPr id="4" name="عنصر نائب لرقم الشريحة 3">
            <a:extLst>
              <a:ext uri="{FF2B5EF4-FFF2-40B4-BE49-F238E27FC236}">
                <a16:creationId xmlns:a16="http://schemas.microsoft.com/office/drawing/2014/main" xmlns="" id="{4CF6B748-B886-9E0E-E492-F914CE1A99BF}"/>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9954289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effectLst>
                  <a:outerShdw blurRad="38100" dist="38100" dir="2700000" algn="tl">
                    <a:srgbClr val="000000">
                      <a:alpha val="43137"/>
                    </a:srgbClr>
                  </a:outerShdw>
                </a:effectLst>
                <a:latin typeface="Alexandria" charset="0"/>
                <a:cs typeface="Alexandria" charset="0"/>
              </a:rPr>
              <a:t>المحاضرة </a:t>
            </a: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العاشرة</a:t>
            </a:r>
            <a:r>
              <a:rPr lang="ar-SA" sz="2000" b="1" dirty="0">
                <a:solidFill>
                  <a:schemeClr val="bg1"/>
                </a:solidFill>
                <a:effectLst>
                  <a:outerShdw blurRad="38100" dist="38100" dir="2700000" algn="tl">
                    <a:srgbClr val="000000">
                      <a:alpha val="43137"/>
                    </a:srgbClr>
                  </a:outerShdw>
                </a:effectLst>
                <a:latin typeface="Alexandria" charset="0"/>
                <a:cs typeface="Alexandria" charset="0"/>
              </a:rPr>
              <a:t>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4677389" y="3265373"/>
            <a:ext cx="6343470" cy="1312090"/>
          </a:xfrm>
          <a:prstGeom prst="rect">
            <a:avLst/>
          </a:prstGeom>
          <a:noFill/>
        </p:spPr>
        <p:txBody>
          <a:bodyPr wrap="square" rtlCol="0">
            <a:spAutoFit/>
          </a:bodyPr>
          <a:lstStyle/>
          <a:p>
            <a:pPr algn="ctr" rtl="1">
              <a:lnSpc>
                <a:spcPct val="150000"/>
              </a:lnSpc>
            </a:pPr>
            <a:r>
              <a:rPr lang="ar-SA" sz="2800" dirty="0">
                <a:solidFill>
                  <a:schemeClr val="accent5">
                    <a:lumMod val="75000"/>
                  </a:schemeClr>
                </a:solidFill>
                <a:effectLst/>
                <a:latin typeface="Alexandria" pitchFamily="2" charset="-78"/>
                <a:ea typeface="Times New Roman" panose="02020603050405020304" pitchFamily="18" charset="0"/>
                <a:cs typeface="Alexandria" pitchFamily="2" charset="-78"/>
              </a:rPr>
              <a:t>إدارة الصراع التنظيمي </a:t>
            </a:r>
          </a:p>
          <a:p>
            <a:pPr algn="ctr" rtl="1">
              <a:lnSpc>
                <a:spcPct val="150000"/>
              </a:lnSpc>
            </a:pPr>
            <a:r>
              <a:rPr lang="ar-SA" sz="2800" dirty="0">
                <a:solidFill>
                  <a:schemeClr val="accent5">
                    <a:lumMod val="75000"/>
                  </a:schemeClr>
                </a:solidFill>
                <a:latin typeface="Alexandria" pitchFamily="2" charset="-78"/>
                <a:cs typeface="Alexandria" pitchFamily="2" charset="-78"/>
              </a:rPr>
              <a:t>والاتجاهات الحديثة في قيادة التغييرات</a:t>
            </a:r>
            <a:endParaRPr lang="ar-SA" sz="4000"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xmlns="" id="{6D9AC4FC-D5AC-C002-168E-DF345744E9DD}"/>
              </a:ext>
            </a:extLst>
          </p:cNvPr>
          <p:cNvSpPr/>
          <p:nvPr/>
        </p:nvSpPr>
        <p:spPr>
          <a:xfrm>
            <a:off x="4238625" y="6160557"/>
            <a:ext cx="3156525"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lang="ar-SA" sz="1400" kern="0" dirty="0">
                <a:solidFill>
                  <a:srgbClr val="2D3956"/>
                </a:solidFill>
                <a:latin typeface="Alexandria Light" pitchFamily="2" charset="-78"/>
                <a:cs typeface="Alexandria Light" pitchFamily="2" charset="-78"/>
                <a:sym typeface="Tajawal Medium"/>
              </a:rPr>
              <a:t>عاشرة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a:t>
            </a:r>
            <a:r>
              <a:rPr kumimoji="0" lang="ar-SA"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ات</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138011"/>
    </mc:Choice>
    <mc:Fallback xmlns="">
      <p:transition spd="slow" advTm="1380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871460" y="59839"/>
            <a:ext cx="3916301" cy="4430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effectLst>
                  <a:outerShdw blurRad="38100" dist="38100" dir="2700000" algn="tl">
                    <a:srgbClr val="000000">
                      <a:alpha val="43137"/>
                    </a:srgbClr>
                  </a:outerShdw>
                </a:effectLst>
                <a:latin typeface="Alexandria" charset="0"/>
                <a:cs typeface="Alexandria" charset="0"/>
              </a:rPr>
              <a:t>ملخص المحاضــرة السابقة </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3176605" y="349646"/>
            <a:ext cx="8836171" cy="6416437"/>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a:t>
            </a:r>
            <a:r>
              <a:rPr lang="ar-SA" kern="0" dirty="0">
                <a:latin typeface="Alexandria Light" pitchFamily="2" charset="-78"/>
                <a:ea typeface="Calibri"/>
                <a:cs typeface="Alexandria Light" pitchFamily="2" charset="-78"/>
                <a:sym typeface="Calibri"/>
              </a:rPr>
              <a:t>في </a:t>
            </a:r>
            <a:r>
              <a:rPr lang="ar-EG" kern="0" dirty="0">
                <a:latin typeface="Alexandria Light" pitchFamily="2" charset="-78"/>
                <a:ea typeface="Calibri"/>
                <a:cs typeface="Alexandria Light" pitchFamily="2" charset="-78"/>
                <a:sym typeface="Calibri"/>
              </a:rPr>
              <a:t>المحاضرة ال</a:t>
            </a:r>
            <a:r>
              <a:rPr lang="ar-SA" kern="0" dirty="0">
                <a:latin typeface="Alexandria Light" pitchFamily="2" charset="-78"/>
                <a:ea typeface="Calibri"/>
                <a:cs typeface="Alexandria Light" pitchFamily="2" charset="-78"/>
                <a:sym typeface="Calibri"/>
              </a:rPr>
              <a:t>تاسعة بعنوان </a:t>
            </a:r>
            <a:r>
              <a:rPr lang="ar-SA" sz="1600" dirty="0">
                <a:solidFill>
                  <a:schemeClr val="accent1"/>
                </a:solidFill>
                <a:effectLst/>
                <a:latin typeface="Alexandria" pitchFamily="2" charset="-78"/>
                <a:ea typeface="Times New Roman" panose="02020603050405020304" pitchFamily="18" charset="0"/>
                <a:cs typeface="Alexandria" pitchFamily="2" charset="-78"/>
              </a:rPr>
              <a:t>قيادة التغيير وإدارة الإبداع</a:t>
            </a:r>
            <a:endParaRPr lang="ar-EG" kern="0" dirty="0">
              <a:latin typeface="Alexandria Light" pitchFamily="2" charset="-78"/>
              <a:ea typeface="Calibri"/>
              <a:cs typeface="Alexandria Light" pitchFamily="2" charset="-78"/>
              <a:sym typeface="Calibri"/>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 مفهوم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 دوافع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كيف تتم عملية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شروط الإبداع.</a:t>
            </a:r>
          </a:p>
          <a:p>
            <a:pPr marL="285750" indent="-285750" algn="r" rtl="1">
              <a:lnSpc>
                <a:spcPct val="150000"/>
              </a:lnSpc>
              <a:buFont typeface="Wingdings" panose="05000000000000000000" pitchFamily="2" charset="2"/>
              <a:buChar char="q"/>
            </a:pPr>
            <a:r>
              <a:rPr lang="ar-SA" dirty="0">
                <a:latin typeface="Alexandria Light" pitchFamily="2" charset="-78"/>
                <a:ea typeface="Times New Roman" panose="02020603050405020304" pitchFamily="18" charset="0"/>
                <a:cs typeface="Alexandria Light" pitchFamily="2" charset="-78"/>
              </a:rPr>
              <a:t>مستويات الإبداع.</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أسباب تبني الإبداع في المنظمات</a:t>
            </a:r>
            <a:endParaRPr lang="ar-SA"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r>
              <a:rPr lang="ar-SA" dirty="0">
                <a:effectLst/>
                <a:latin typeface="Alexandria Light" pitchFamily="2" charset="-78"/>
                <a:ea typeface="Times New Roman" panose="02020603050405020304" pitchFamily="18" charset="0"/>
                <a:cs typeface="Alexandria Light" pitchFamily="2" charset="-78"/>
              </a:rPr>
              <a:t>معوقات الإبداع في المنظمات</a:t>
            </a:r>
            <a:endParaRPr lang="en-US" dirty="0">
              <a:effectLst/>
              <a:latin typeface="Alexandria Light" pitchFamily="2" charset="-78"/>
              <a:ea typeface="Calibri" panose="020F0502020204030204" pitchFamily="34" charset="0"/>
              <a:cs typeface="Alexandria Light" pitchFamily="2" charset="-78"/>
            </a:endParaRP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مستويات 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المراحل العملية لإدارة الإبداع.</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مفهوم الإبداع الاستراتيجي.</a:t>
            </a:r>
          </a:p>
          <a:p>
            <a:pPr marL="285750" indent="-285750" algn="r" rtl="1">
              <a:lnSpc>
                <a:spcPct val="150000"/>
              </a:lnSpc>
              <a:buFont typeface="Wingdings" panose="05000000000000000000" pitchFamily="2" charset="2"/>
              <a:buChar char="q"/>
            </a:pPr>
            <a:r>
              <a:rPr lang="ar-SA" dirty="0">
                <a:latin typeface="Alexandria Light" pitchFamily="2" charset="-78"/>
                <a:cs typeface="Alexandria Light" pitchFamily="2" charset="-78"/>
              </a:rPr>
              <a:t>استراتيجيات الإبداع التنظيمي.</a:t>
            </a:r>
          </a:p>
          <a:p>
            <a:pPr marL="285750" indent="-285750" algn="r" rtl="1">
              <a:lnSpc>
                <a:spcPct val="150000"/>
              </a:lnSpc>
              <a:buFont typeface="Wingdings" panose="05000000000000000000" pitchFamily="2" charset="2"/>
              <a:buChar char="q"/>
            </a:pPr>
            <a:r>
              <a:rPr lang="ar-SA" dirty="0">
                <a:effectLst/>
                <a:latin typeface="Alexandria Light" pitchFamily="2" charset="-78"/>
                <a:ea typeface="Calibri" panose="020F0502020204030204" pitchFamily="34" charset="0"/>
                <a:cs typeface="Alexandria Light" pitchFamily="2" charset="-78"/>
              </a:rPr>
              <a:t>سمات القيادة الإبداعية</a:t>
            </a:r>
            <a:endParaRPr lang="ar-SA" dirty="0">
              <a:latin typeface="Alexandria Light" pitchFamily="2" charset="-78"/>
              <a:ea typeface="Times New Roman" panose="02020603050405020304" pitchFamily="18" charset="0"/>
              <a:cs typeface="Alexandria Light" pitchFamily="2" charset="-78"/>
            </a:endParaRPr>
          </a:p>
          <a:p>
            <a:pPr algn="r" rtl="1">
              <a:lnSpc>
                <a:spcPct val="150000"/>
              </a:lnSpc>
            </a:pPr>
            <a:r>
              <a:rPr lang="ar-EG" kern="0" dirty="0">
                <a:latin typeface="Alexandria Light" pitchFamily="2" charset="-78"/>
                <a:ea typeface="Calibri"/>
                <a:cs typeface="Alexandria Light" pitchFamily="2" charset="-78"/>
                <a:sym typeface="Calibri"/>
              </a:rPr>
              <a:t>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وإدارة الصراع التنظيمي</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xmlns=""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mc:AlternateContent xmlns:mc="http://schemas.openxmlformats.org/markup-compatibility/2006" xmlns:p14="http://schemas.microsoft.com/office/powerpoint/2010/main">
    <mc:Choice Requires="p14">
      <p:transition spd="slow" p14:dur="2000" advTm="126396"/>
    </mc:Choice>
    <mc:Fallback xmlns="">
      <p:transition spd="slow" advTm="1263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العاشرة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mc:AlternateContent xmlns:mc="http://schemas.openxmlformats.org/markup-compatibility/2006" xmlns:p14="http://schemas.microsoft.com/office/powerpoint/2010/main">
    <mc:Choice Requires="p14">
      <p:transition spd="slow" p14:dur="2000" advTm="93402"/>
    </mc:Choice>
    <mc:Fallback xmlns="">
      <p:transition spd="slow" advTm="9340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43495" y="193921"/>
            <a:ext cx="6873411" cy="6282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xmlns="" id="{571164F4-6807-D434-2AC4-6A7AB2080EE8}"/>
              </a:ext>
            </a:extLst>
          </p:cNvPr>
          <p:cNvSpPr txBox="1"/>
          <p:nvPr/>
        </p:nvSpPr>
        <p:spPr>
          <a:xfrm>
            <a:off x="3242750" y="1305362"/>
            <a:ext cx="5281328" cy="5170606"/>
          </a:xfrm>
          <a:prstGeom prst="rect">
            <a:avLst/>
          </a:prstGeom>
          <a:noFill/>
          <a:ln>
            <a:noFill/>
          </a:ln>
        </p:spPr>
        <p:txBody>
          <a:bodyPr spcFirstLastPara="1" wrap="square" lIns="91425" tIns="45700" rIns="91425" bIns="45700" anchor="t" anchorCtr="0">
            <a:spAutoFit/>
          </a:bodyPr>
          <a:lstStyle/>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وجهات النظر لمفهوم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أسباب ومصادر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المؤشرات أو الأعراض التي تدل على الصراع </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أساليب إدارة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التعامل مع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أنواع الصراع.</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دور الإدارة عندما يقل الصراع  </a:t>
            </a:r>
          </a:p>
          <a:p>
            <a:pPr marL="285750" indent="-285750" algn="r" rtl="1">
              <a:lnSpc>
                <a:spcPct val="150000"/>
              </a:lnSpc>
              <a:buFont typeface="Wingdings" panose="05000000000000000000" pitchFamily="2" charset="2"/>
              <a:buChar char="q"/>
            </a:pPr>
            <a:r>
              <a:rPr lang="ar-SA" sz="2000" dirty="0">
                <a:latin typeface="Alexandria Light" pitchFamily="2" charset="-78"/>
                <a:ea typeface="Times New Roman" panose="02020603050405020304" pitchFamily="18" charset="0"/>
                <a:cs typeface="Alexandria Light" pitchFamily="2" charset="-78"/>
              </a:rPr>
              <a:t>الاتجاهات الحديثة في قيادة التغييرات.</a:t>
            </a: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a:p>
            <a:pPr marL="285750" indent="-285750" algn="r" rtl="1">
              <a:lnSpc>
                <a:spcPct val="150000"/>
              </a:lnSpc>
              <a:buFont typeface="Wingdings" panose="05000000000000000000" pitchFamily="2" charset="2"/>
              <a:buChar char="q"/>
            </a:pPr>
            <a:endParaRPr lang="ar-SA" sz="2000" dirty="0">
              <a:latin typeface="Alexandria Light" pitchFamily="2" charset="-78"/>
              <a:ea typeface="Times New Roman" panose="02020603050405020304" pitchFamily="18" charset="0"/>
              <a:cs typeface="Alexandria Light" pitchFamily="2" charset="-78"/>
            </a:endParaRPr>
          </a:p>
        </p:txBody>
      </p:sp>
      <p:sp>
        <p:nvSpPr>
          <p:cNvPr id="6" name="Oval 17">
            <a:extLst>
              <a:ext uri="{FF2B5EF4-FFF2-40B4-BE49-F238E27FC236}">
                <a16:creationId xmlns:a16="http://schemas.microsoft.com/office/drawing/2014/main" xmlns="" id="{E301E4EB-6725-EE88-A4AC-5AA22C82CCFC}"/>
              </a:ext>
            </a:extLst>
          </p:cNvPr>
          <p:cNvSpPr/>
          <p:nvPr/>
        </p:nvSpPr>
        <p:spPr>
          <a:xfrm>
            <a:off x="701027" y="3902902"/>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7E40114-B3AA-7AD0-0065-E7172B8E820D}"/>
              </a:ext>
            </a:extLst>
          </p:cNvPr>
          <p:cNvSpPr/>
          <p:nvPr/>
        </p:nvSpPr>
        <p:spPr>
          <a:xfrm>
            <a:off x="701027" y="4090775"/>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F2D500F-E16C-9125-CBA2-D7FC37559C3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advTm="100332"/>
    </mc:Choice>
    <mc:Fallback xmlns="">
      <p:transition advTm="10033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CE0DB92-C4BF-CE79-3F1D-BF0AB6422424}"/>
              </a:ext>
            </a:extLst>
          </p:cNvPr>
          <p:cNvSpPr/>
          <p:nvPr/>
        </p:nvSpPr>
        <p:spPr>
          <a:xfrm>
            <a:off x="617280" y="702259"/>
            <a:ext cx="11020538" cy="59281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D96B289-5F29-06E8-9C32-38F0836D4819}"/>
              </a:ext>
            </a:extLst>
          </p:cNvPr>
          <p:cNvSpPr/>
          <p:nvPr/>
        </p:nvSpPr>
        <p:spPr>
          <a:xfrm>
            <a:off x="111708" y="5557652"/>
            <a:ext cx="1099575" cy="130034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B252F3D-77DC-BAB3-C521-933DBF13ED06}"/>
              </a:ext>
            </a:extLst>
          </p:cNvPr>
          <p:cNvSpPr/>
          <p:nvPr/>
        </p:nvSpPr>
        <p:spPr>
          <a:xfrm>
            <a:off x="131413" y="5614769"/>
            <a:ext cx="971731" cy="117836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270265D0-1305-6E23-105B-4C311F999D32}"/>
              </a:ext>
            </a:extLst>
          </p:cNvPr>
          <p:cNvSpPr txBox="1">
            <a:spLocks/>
          </p:cNvSpPr>
          <p:nvPr/>
        </p:nvSpPr>
        <p:spPr>
          <a:xfrm>
            <a:off x="3936560" y="265715"/>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xmlns="" id="{5DFA3386-09A8-43B3-C426-7AFB2B9E2794}"/>
              </a:ext>
            </a:extLst>
          </p:cNvPr>
          <p:cNvSpPr txBox="1"/>
          <p:nvPr/>
        </p:nvSpPr>
        <p:spPr>
          <a:xfrm>
            <a:off x="980987" y="1029507"/>
            <a:ext cx="10293123" cy="5600892"/>
          </a:xfrm>
          <a:prstGeom prst="rect">
            <a:avLst/>
          </a:prstGeom>
          <a:noFill/>
        </p:spPr>
        <p:txBody>
          <a:bodyPr wrap="square">
            <a:spAutoFit/>
          </a:bodyPr>
          <a:lstStyle/>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إن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والخلاف في المؤسسات حقيقة واقعة ومن الاستحالة تجنبها, لاختلاف الشخصيات المتعاملة واختلاف طبيعة البشر والخلافات موجودة على جميع المستويات الإدارية بين العاملين بعضهم البعض وحتى في الجهات الإشرافية والرقابية ووصولا إلى مجلس الإدارة في المنظمة, وينظر إلى</a:t>
            </a:r>
            <a:r>
              <a:rPr lang="ar-EG" b="1" dirty="0">
                <a:effectLst/>
                <a:latin typeface="Alexandria Light" pitchFamily="2" charset="-78"/>
                <a:ea typeface="Times New Roman" panose="02020603050405020304" pitchFamily="18" charset="0"/>
                <a:cs typeface="Alexandria Light" pitchFamily="2" charset="-78"/>
              </a:rPr>
              <a:t> الصراع على </a:t>
            </a:r>
            <a:r>
              <a:rPr lang="ar-EG" dirty="0">
                <a:effectLst/>
                <a:latin typeface="Alexandria Light" pitchFamily="2" charset="-78"/>
                <a:ea typeface="Times New Roman" panose="02020603050405020304" pitchFamily="18" charset="0"/>
                <a:cs typeface="Alexandria Light" pitchFamily="2" charset="-78"/>
              </a:rPr>
              <a:t>أنه أحد مظاهر البيئة التنظيمية الحتمية التي لا يمكن تفاديها, وتختلف درجة حدته وتأثيره على المنظمة والفرد حسب الموضوع وأطراف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إن الأنظمة البشرية لا يمكن أن تظل في حالة ثبات ما دامت في حقيقتها أنشطة اجتماعية مفتوحة تتفاعل مع البيئة التي تعيش فيها، هذه البيئة التي من سماتها: النمو، والتوسع، وتضاؤل الفواصل والحدود المكانية والزمانية، وتحول المجتمع إلى قرية صغيرة، أهم معالمها التغيير التقني السريع، والتضخم والتنوع والتعقد الهائل في العمليات، والتطوير المستمر في الأفكار والمفاهيم، وشدة المنافسة على الموارد، والتعارض بين الأهداف والمصالح، مما أدى إلى حالة أكبر من الغموض وعدم التأكد، واختلاف الأفكار والآراء والمعتقدات، وأصبح الصراع أمرًا وارداً وطبيعيًا؛ على اعتبار أن مقاومة التغيير أحد العوامل المسببة للصراع.</a:t>
            </a:r>
          </a:p>
          <a:p>
            <a:pPr indent="457200" algn="just" rtl="1">
              <a:lnSpc>
                <a:spcPct val="150000"/>
              </a:lnSpc>
              <a:spcAft>
                <a:spcPts val="600"/>
              </a:spcAft>
            </a:pP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advTm="179631"/>
    </mc:Choice>
    <mc:Fallback xmlns="">
      <p:transition advTm="17963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43B1EB-ED11-9C97-4164-AD72619F5E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73ACC4B-A8EA-5EE6-D9B3-1A4E28AE28EE}"/>
              </a:ext>
            </a:extLst>
          </p:cNvPr>
          <p:cNvSpPr/>
          <p:nvPr/>
        </p:nvSpPr>
        <p:spPr>
          <a:xfrm>
            <a:off x="617280" y="866776"/>
            <a:ext cx="10812720" cy="55748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3060EEB1-A70B-CB09-EAFB-00751E5100FF}"/>
              </a:ext>
            </a:extLst>
          </p:cNvPr>
          <p:cNvSpPr/>
          <p:nvPr/>
        </p:nvSpPr>
        <p:spPr>
          <a:xfrm>
            <a:off x="111708" y="5391397"/>
            <a:ext cx="1289580" cy="146660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ED567E8-5BEF-FE04-2E8A-F32E00CC706A}"/>
              </a:ext>
            </a:extLst>
          </p:cNvPr>
          <p:cNvSpPr/>
          <p:nvPr/>
        </p:nvSpPr>
        <p:spPr>
          <a:xfrm>
            <a:off x="111707" y="5498275"/>
            <a:ext cx="1123327" cy="13446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88E28A8E-A218-22E6-D8F4-9407E4A3818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619A8952-042F-CEEE-91B5-000A892BE1FD}"/>
              </a:ext>
            </a:extLst>
          </p:cNvPr>
          <p:cNvSpPr txBox="1">
            <a:spLocks/>
          </p:cNvSpPr>
          <p:nvPr/>
        </p:nvSpPr>
        <p:spPr>
          <a:xfrm>
            <a:off x="3936560" y="325090"/>
            <a:ext cx="3941201" cy="5671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sz="2000" b="1" dirty="0">
                <a:solidFill>
                  <a:schemeClr val="accent5">
                    <a:lumMod val="75000"/>
                  </a:schemeClr>
                </a:solidFill>
                <a:latin typeface="Alexandria" charset="0"/>
                <a:cs typeface="Alexandria" charset="0"/>
              </a:rPr>
              <a:t>إدارة الصراع التنظيمي</a:t>
            </a:r>
            <a:endParaRPr lang="en-US" sz="2000" b="1" dirty="0">
              <a:solidFill>
                <a:schemeClr val="accent5">
                  <a:lumMod val="75000"/>
                </a:schemeClr>
              </a:solidFill>
              <a:latin typeface="Alexandria" charset="0"/>
              <a:cs typeface="Alexandria" charset="0"/>
            </a:endParaRPr>
          </a:p>
        </p:txBody>
      </p:sp>
      <p:sp>
        <p:nvSpPr>
          <p:cNvPr id="5" name="مربع نص 4">
            <a:extLst>
              <a:ext uri="{FF2B5EF4-FFF2-40B4-BE49-F238E27FC236}">
                <a16:creationId xmlns:a16="http://schemas.microsoft.com/office/drawing/2014/main" xmlns="" id="{3521CC9B-0ABE-3730-8D54-FA777541435E}"/>
              </a:ext>
            </a:extLst>
          </p:cNvPr>
          <p:cNvSpPr txBox="1"/>
          <p:nvPr/>
        </p:nvSpPr>
        <p:spPr>
          <a:xfrm>
            <a:off x="1083438" y="999285"/>
            <a:ext cx="10115031" cy="5195525"/>
          </a:xfrm>
          <a:prstGeom prst="rect">
            <a:avLst/>
          </a:prstGeom>
          <a:noFill/>
        </p:spPr>
        <p:txBody>
          <a:bodyPr wrap="square">
            <a:spAutoFit/>
          </a:bodyPr>
          <a:lstStyle/>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الصراع التنظيمي</a:t>
            </a:r>
            <a:r>
              <a:rPr lang="ar-EG" sz="2000" dirty="0">
                <a:effectLst/>
                <a:latin typeface="Alexandria Light" pitchFamily="2" charset="-78"/>
                <a:ea typeface="Times New Roman" panose="02020603050405020304" pitchFamily="18" charset="0"/>
                <a:cs typeface="Alexandria Light" pitchFamily="2" charset="-78"/>
              </a:rPr>
              <a:t> هو أحد الأشكال الرئيسية للتفاعل ويمكن أيضاً تعريف</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بأنه إرباك أو تعطيل للعمل ولوسائل اتخاذ القرارات بشكل يؤدي إلى صعوبة المفاضلة والاختيار بين البدائل ، وحيث أشار معظم الكتاب إلى أن وجود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عند مستوى معين يعتبر حافز ويعتبر أيضاً أحد مصادر القوة لرفع الأداء الوظيفي للأفراد والجماعات ولكن وصول الصراع إلى مستوى عالي يترتب عليه آثار سلبية أكثر منها إيجابية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وينشأ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بطريقة تلقائية حيناً وبطرق متعمدة أحياناً كأن يلجأ إليه الرئيس أو المشرف لخلق حالة من التوتر بين الأفراد على طريقة «</a:t>
            </a:r>
            <a:r>
              <a:rPr lang="ar-EG" sz="2000" b="1" dirty="0">
                <a:effectLst/>
                <a:latin typeface="Alexandria Light" pitchFamily="2" charset="-78"/>
                <a:ea typeface="Times New Roman" panose="02020603050405020304" pitchFamily="18" charset="0"/>
                <a:cs typeface="Alexandria Light" pitchFamily="2" charset="-78"/>
              </a:rPr>
              <a:t>فرّق تسد</a:t>
            </a:r>
            <a:r>
              <a:rPr lang="ar-EG" sz="2000" dirty="0">
                <a:effectLst/>
                <a:latin typeface="Alexandria Light" pitchFamily="2" charset="-78"/>
                <a:ea typeface="Times New Roman" panose="02020603050405020304" pitchFamily="18" charset="0"/>
                <a:cs typeface="Alexandria Light" pitchFamily="2" charset="-78"/>
              </a:rPr>
              <a:t>» خدمة لأهدافه وغاياته. والجدير بالذكر أن الصراع يمكن أن يحدث بين الأفراد أو داخل الجماعات أو بين الجماعات أو بين المنظمات. ويأخذ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بين الأطراف أشكالاً مختلفة من التوتر والقلق والخوف والاعتراض وعدم الاستجابة ورفع الصوت واستخدام الألفاظ النابية، وقد يصل أحياناً إلى التشابك بالأيدي وتسديد الضربات والرفس بالركب والأقدام وغيرها.</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03347476"/>
      </p:ext>
    </p:extLst>
  </p:cSld>
  <p:clrMapOvr>
    <a:masterClrMapping/>
  </p:clrMapOvr>
  <mc:AlternateContent xmlns:mc="http://schemas.openxmlformats.org/markup-compatibility/2006" xmlns:p14="http://schemas.microsoft.com/office/powerpoint/2010/main">
    <mc:Choice Requires="p14">
      <p:transition p14:dur="10" advTm="158669"/>
    </mc:Choice>
    <mc:Fallback xmlns="">
      <p:transition advTm="15866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D384C16-D311-7089-2B75-9C9EB01979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B26958A-A9AB-FA81-42F6-D178EBF1BA14}"/>
              </a:ext>
            </a:extLst>
          </p:cNvPr>
          <p:cNvSpPr/>
          <p:nvPr/>
        </p:nvSpPr>
        <p:spPr>
          <a:xfrm>
            <a:off x="647469" y="853291"/>
            <a:ext cx="10812720" cy="5766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1ABD4559-74A2-D87F-D541-1ECF5EC12F7F}"/>
              </a:ext>
            </a:extLst>
          </p:cNvPr>
          <p:cNvSpPr/>
          <p:nvPr/>
        </p:nvSpPr>
        <p:spPr>
          <a:xfrm>
            <a:off x="111709" y="5512158"/>
            <a:ext cx="1086026" cy="134584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C58906D-03EF-CDE5-ABD7-60F7C99619E8}"/>
              </a:ext>
            </a:extLst>
          </p:cNvPr>
          <p:cNvSpPr/>
          <p:nvPr/>
        </p:nvSpPr>
        <p:spPr>
          <a:xfrm>
            <a:off x="54947" y="5602310"/>
            <a:ext cx="966331" cy="122319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DE6EE3D-4C41-6A88-8BC7-1CA61EB8FC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AEDFD1D0-E3C1-93BF-19A6-7EF279EC5C60}"/>
              </a:ext>
            </a:extLst>
          </p:cNvPr>
          <p:cNvSpPr txBox="1">
            <a:spLocks/>
          </p:cNvSpPr>
          <p:nvPr/>
        </p:nvSpPr>
        <p:spPr>
          <a:xfrm>
            <a:off x="3936560" y="206336"/>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xmlns="" id="{51F3317F-0D9D-5285-808E-300F4421A74A}"/>
              </a:ext>
            </a:extLst>
          </p:cNvPr>
          <p:cNvSpPr>
            <a:spLocks noChangeArrowheads="1"/>
          </p:cNvSpPr>
          <p:nvPr/>
        </p:nvSpPr>
        <p:spPr bwMode="auto">
          <a:xfrm>
            <a:off x="1021278" y="1042005"/>
            <a:ext cx="10241559" cy="5309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b="1" dirty="0">
                <a:solidFill>
                  <a:srgbClr val="FF0000"/>
                </a:solidFill>
                <a:effectLst/>
                <a:latin typeface="Alexandria Light" pitchFamily="2" charset="-78"/>
                <a:ea typeface="Times New Roman" panose="02020603050405020304" pitchFamily="18" charset="0"/>
                <a:cs typeface="Alexandria Light" pitchFamily="2" charset="-78"/>
              </a:rPr>
              <a:t>مفهوم الصراع.</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يشير مفهوم </a:t>
            </a:r>
            <a:r>
              <a:rPr lang="ar-EG" sz="1600" b="1" dirty="0">
                <a:effectLst/>
                <a:latin typeface="Alexandria Light" pitchFamily="2" charset="-78"/>
                <a:ea typeface="Times New Roman" panose="02020603050405020304" pitchFamily="18" charset="0"/>
                <a:cs typeface="Alexandria Light" pitchFamily="2" charset="-78"/>
              </a:rPr>
              <a:t>الصراع التنظيمي</a:t>
            </a:r>
            <a:r>
              <a:rPr lang="ar-EG" sz="1600" dirty="0">
                <a:effectLst/>
                <a:latin typeface="Alexandria Light" pitchFamily="2" charset="-78"/>
                <a:ea typeface="Times New Roman" panose="02020603050405020304" pitchFamily="18" charset="0"/>
                <a:cs typeface="Alexandria Light" pitchFamily="2" charset="-78"/>
              </a:rPr>
              <a:t> إلى عملية الخلاف أو النزاع التي تتكون كرد فعل لممارسة ضغط كبير من جانب فرد معين أو مجموعة أفراد، أو منظمة على فرد آخر أو مجموعة أفراد، سواء من داخل ميدان العمل أو في ميدان مجتمعي آخر، وذلك بهدف إحداث تغيير (إيجابي أو سلبي) في بنية أو معايير، أو قيم ذلك الفرد، أو تلك المجموعة، أو المنظمة. </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ويعرف الصراع </a:t>
            </a:r>
            <a:r>
              <a:rPr lang="ar-EG" sz="1600" dirty="0">
                <a:effectLst/>
                <a:latin typeface="Alexandria Light" pitchFamily="2" charset="-78"/>
                <a:ea typeface="Times New Roman" panose="02020603050405020304" pitchFamily="18" charset="0"/>
                <a:cs typeface="Alexandria Light" pitchFamily="2" charset="-78"/>
              </a:rPr>
              <a:t>بأنه «حالة من التعارض تحدث بين طرفين أو أكثر نتيجة للتفاعل بينهم يؤدي إلى نشوء حالة من التوتر في العلاقات بين أطراف الصراع ينتج عنه ضعف في الأداء وإرباك للقرار». ولا شك أن للصراع أسباباً كثيرة منها اختلاف القيم والاتجاهات واختلاف التجارب والخبرات واختلاف الأهداف والغايات وتتداخل المسئوليات والصلاحيات واختلاف أنماط الشخصيات وغير ذلك.</a:t>
            </a:r>
            <a:endParaRPr lang="ar-SA"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الصراع </a:t>
            </a:r>
            <a:r>
              <a:rPr lang="ar-EG" sz="1600" dirty="0">
                <a:effectLst/>
                <a:latin typeface="Alexandria Light" pitchFamily="2" charset="-78"/>
                <a:ea typeface="Times New Roman" panose="02020603050405020304" pitchFamily="18" charset="0"/>
                <a:cs typeface="Alexandria Light" pitchFamily="2" charset="-78"/>
              </a:rPr>
              <a:t>هو تضاد بين قوتين أو أكثر يؤدي إلى تعارك وشجار وتعارض في المصالح والمبادئ </a:t>
            </a:r>
            <a:r>
              <a:rPr lang="ar-EG" sz="1600" dirty="0" err="1">
                <a:effectLst/>
                <a:latin typeface="Alexandria Light" pitchFamily="2" charset="-78"/>
                <a:ea typeface="Times New Roman" panose="02020603050405020304" pitchFamily="18" charset="0"/>
                <a:cs typeface="Alexandria Light" pitchFamily="2" charset="-78"/>
              </a:rPr>
              <a:t>والمنهجيه</a:t>
            </a:r>
            <a:r>
              <a:rPr lang="ar-EG" sz="1600" dirty="0">
                <a:effectLst/>
                <a:latin typeface="Alexandria Light" pitchFamily="2" charset="-78"/>
                <a:ea typeface="Times New Roman" panose="02020603050405020304" pitchFamily="18" charset="0"/>
                <a:cs typeface="Alexandria Light" pitchFamily="2" charset="-78"/>
              </a:rPr>
              <a:t> والآراء وتنافر في الممارسات الشعور والنتائج وتداخل في الأحداث والأنشطة والبرامج الزمنية وكفاح ذهني ناجم عن متطلبات متعارضة أو مفاجئة تصادم. والصراع قد يكون داخل ذات الفرد أو بين أفراد أو بين فرد وجماعة أو بين جماعات</a:t>
            </a:r>
            <a:r>
              <a:rPr lang="ar-SA"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3" name="TextBox 10">
            <a:extLst>
              <a:ext uri="{FF2B5EF4-FFF2-40B4-BE49-F238E27FC236}">
                <a16:creationId xmlns:a16="http://schemas.microsoft.com/office/drawing/2014/main" xmlns="" id="{9F288B0D-6323-61B9-1CC5-F71BA44D0AAC}"/>
              </a:ext>
            </a:extLst>
          </p:cNvPr>
          <p:cNvSpPr txBox="1"/>
          <p:nvPr/>
        </p:nvSpPr>
        <p:spPr>
          <a:xfrm>
            <a:off x="2491451" y="5899712"/>
            <a:ext cx="4389120" cy="82296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وجهات النظر التي تناولت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5" name="Google Shape;6475;p53">
            <a:extLst>
              <a:ext uri="{FF2B5EF4-FFF2-40B4-BE49-F238E27FC236}">
                <a16:creationId xmlns:a16="http://schemas.microsoft.com/office/drawing/2014/main" xmlns="" id="{309C07B3-2F7D-30B6-0CE8-A7C9938C33D9}"/>
              </a:ext>
            </a:extLst>
          </p:cNvPr>
          <p:cNvSpPr/>
          <p:nvPr/>
        </p:nvSpPr>
        <p:spPr>
          <a:xfrm>
            <a:off x="1841166" y="6049927"/>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353734950"/>
      </p:ext>
    </p:extLst>
  </p:cSld>
  <p:clrMapOvr>
    <a:masterClrMapping/>
  </p:clrMapOvr>
  <mc:AlternateContent xmlns:mc="http://schemas.openxmlformats.org/markup-compatibility/2006" xmlns:p14="http://schemas.microsoft.com/office/powerpoint/2010/main">
    <mc:Choice Requires="p14">
      <p:transition p14:dur="10" advTm="208179"/>
    </mc:Choice>
    <mc:Fallback xmlns="">
      <p:transition advTm="20817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C63A86-2AB0-AB9B-F039-90A900C379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2583CF6-FCD2-E875-9A91-625827D6D034}"/>
              </a:ext>
            </a:extLst>
          </p:cNvPr>
          <p:cNvSpPr/>
          <p:nvPr/>
        </p:nvSpPr>
        <p:spPr>
          <a:xfrm>
            <a:off x="842910" y="1199408"/>
            <a:ext cx="10812720" cy="5452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9F73D23-6887-68C1-0C1C-D045580081EB}"/>
              </a:ext>
            </a:extLst>
          </p:cNvPr>
          <p:cNvSpPr/>
          <p:nvPr/>
        </p:nvSpPr>
        <p:spPr>
          <a:xfrm>
            <a:off x="22829" y="5344732"/>
            <a:ext cx="1395120" cy="151326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30BE880A-EC25-8EDB-74F5-A46FB369F7F6}"/>
              </a:ext>
            </a:extLst>
          </p:cNvPr>
          <p:cNvSpPr/>
          <p:nvPr/>
        </p:nvSpPr>
        <p:spPr>
          <a:xfrm>
            <a:off x="0" y="5527266"/>
            <a:ext cx="1217362" cy="133073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454A4EA-468A-9E28-05A6-9C916534EC5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عنصر نائب للمحتوى 2">
            <a:extLst>
              <a:ext uri="{FF2B5EF4-FFF2-40B4-BE49-F238E27FC236}">
                <a16:creationId xmlns:a16="http://schemas.microsoft.com/office/drawing/2014/main" xmlns="" id="{D1C771BB-75CA-228E-1355-5AEF6EFE3FC3}"/>
              </a:ext>
            </a:extLst>
          </p:cNvPr>
          <p:cNvSpPr txBox="1">
            <a:spLocks/>
          </p:cNvSpPr>
          <p:nvPr/>
        </p:nvSpPr>
        <p:spPr>
          <a:xfrm>
            <a:off x="4521748" y="432814"/>
            <a:ext cx="3941201" cy="63127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buFont typeface="Arial" panose="020B0604020202020204" pitchFamily="34" charset="0"/>
              <a:buNone/>
            </a:pPr>
            <a:r>
              <a:rPr lang="ar-SA" b="1" dirty="0">
                <a:solidFill>
                  <a:schemeClr val="accent5">
                    <a:lumMod val="75000"/>
                  </a:schemeClr>
                </a:solidFill>
                <a:latin typeface="Alexandria" charset="0"/>
                <a:cs typeface="Alexandria" charset="0"/>
              </a:rPr>
              <a:t>إدارة الصراع التنظيمي</a:t>
            </a:r>
            <a:endParaRPr lang="en-US" b="1" dirty="0">
              <a:solidFill>
                <a:schemeClr val="accent5">
                  <a:lumMod val="75000"/>
                </a:schemeClr>
              </a:solidFill>
              <a:latin typeface="Alexandria" charset="0"/>
              <a:cs typeface="Alexandria" charset="0"/>
            </a:endParaRPr>
          </a:p>
        </p:txBody>
      </p:sp>
      <p:sp>
        <p:nvSpPr>
          <p:cNvPr id="10" name="Rectangle 4">
            <a:extLst>
              <a:ext uri="{FF2B5EF4-FFF2-40B4-BE49-F238E27FC236}">
                <a16:creationId xmlns:a16="http://schemas.microsoft.com/office/drawing/2014/main" xmlns="" id="{3A748631-A063-B072-1F3F-31B2C197E377}"/>
              </a:ext>
            </a:extLst>
          </p:cNvPr>
          <p:cNvSpPr>
            <a:spLocks noChangeArrowheads="1"/>
          </p:cNvSpPr>
          <p:nvPr/>
        </p:nvSpPr>
        <p:spPr bwMode="auto">
          <a:xfrm>
            <a:off x="1371570" y="1560047"/>
            <a:ext cx="10241559" cy="4426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SA" sz="2000" b="1" dirty="0">
                <a:solidFill>
                  <a:srgbClr val="FF0000"/>
                </a:solidFill>
                <a:effectLst/>
                <a:latin typeface="Alexandria Light" pitchFamily="2" charset="-78"/>
                <a:ea typeface="Times New Roman" panose="02020603050405020304" pitchFamily="18" charset="0"/>
                <a:cs typeface="Alexandria Light" pitchFamily="2" charset="-78"/>
              </a:rPr>
              <a:t>وجهات النظر لمفهوم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هناك من نظر للصراع على أنه سلاح ذو حدين يمكن استخدام أحد أطرافه في العنف والتدمير وتقويض البنيان الإداري كما يمكن توجيهه إلى أداء فاعلة للنمو والرقي وحفز الموظفين نحو التجارب الفعالية والبناء، وبالتالي فالصراع يمكن إن يكون سلبياً ولكنه أيضا يمكن إن يكون ايجابياً، ويمكن تناول مفهوم الصراع التنظيمي من خلال وجهتي نظر محددتين هما: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 النظرة الكلاسيكية (التقليدية):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 </a:t>
            </a:r>
            <a:r>
              <a:rPr lang="ar-EG" sz="2000" dirty="0">
                <a:effectLst/>
                <a:latin typeface="Alexandria Light" pitchFamily="2" charset="-78"/>
                <a:ea typeface="Times New Roman" panose="02020603050405020304" pitchFamily="18" charset="0"/>
                <a:cs typeface="Alexandria Light" pitchFamily="2" charset="-78"/>
              </a:rPr>
              <a:t>يرى أصحاب هذه النظرة الكلاسيكية  أن الصراع شيء غير مرغوب فيه، ويجب تقليله أدنى حد ممكن ، أو إزالته من خلال الاختيار السليم للأفراد ، والتدريب ، وتوصيف الوظائف ، وإعادة التنظيم وغالبا ما تساعد  هذه المبادئ على تقليل أو احتمال منع بعض أشكال الصراع غير المرغوب فيه .</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009200022"/>
      </p:ext>
    </p:extLst>
  </p:cSld>
  <p:clrMapOvr>
    <a:masterClrMapping/>
  </p:clrMapOvr>
  <mc:AlternateContent xmlns:mc="http://schemas.openxmlformats.org/markup-compatibility/2006" xmlns:p14="http://schemas.microsoft.com/office/powerpoint/2010/main">
    <mc:Choice Requires="p14">
      <p:transition p14:dur="10" advTm="125557"/>
    </mc:Choice>
    <mc:Fallback xmlns="">
      <p:transition advTm="12555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5B7DDF-4FC1-F508-84FF-5497EED739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44F098-6E70-9254-498C-696098A1411B}"/>
              </a:ext>
            </a:extLst>
          </p:cNvPr>
          <p:cNvSpPr/>
          <p:nvPr/>
        </p:nvSpPr>
        <p:spPr>
          <a:xfrm>
            <a:off x="463139" y="733425"/>
            <a:ext cx="11472432"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441C0D57-E627-8F37-8451-4F71186CD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783C8574-CB05-8D01-0918-F36C3A8C53CD}"/>
              </a:ext>
            </a:extLst>
          </p:cNvPr>
          <p:cNvSpPr>
            <a:spLocks noChangeArrowheads="1"/>
          </p:cNvSpPr>
          <p:nvPr/>
        </p:nvSpPr>
        <p:spPr bwMode="auto">
          <a:xfrm>
            <a:off x="741137" y="988904"/>
            <a:ext cx="11111309" cy="5226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فالمفهوم التقليدي يرى في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أنه عملية أو سلوك تنظيمي معطل وغير مرغوب فيه ناتج عن تعارض أو اختلاف أو خلاف بين الرئيس والعاملين، أو بين العاملين بعضهم بعضا، ويؤدي إلى تفتيت جهود العاملين, وخفض درجة التعاون فيما بينهم, وتقليل روح الجماعة، وارتفاع معدلات دوران العمل، وعدم القدرة على تحقيق الرضا الوظيفي، وضعف الانتماء للمنظمة, وارتفاع الخسائر المادية للمنظمة, ما يعوق تحقيق أهدافها ويهدد بقاءها واستمرارها في نشاطها, وبحكم هذا المفهوم التقليدي فإن الصراع التنظيمي يكون دائماً سلبياً وغير فاعل وغير صحي, الأمر الذي يتطلب من القيادة تجنبه والابتعاد عنه قدر الإمكان لتفادي التوتر والقلق . وللأسف هذا المفهوم هو الأكثر شيوعاً في منظماتنا المحلية.</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700" dirty="0">
                <a:effectLst/>
                <a:latin typeface="Alexandria Light" pitchFamily="2" charset="-78"/>
                <a:ea typeface="Times New Roman" panose="02020603050405020304" pitchFamily="18" charset="0"/>
                <a:cs typeface="Alexandria Light" pitchFamily="2" charset="-78"/>
              </a:rPr>
              <a:t>فأصحاب تلك النظرة يتناولون </a:t>
            </a:r>
            <a:r>
              <a:rPr lang="ar-EG" sz="1700" b="1" dirty="0">
                <a:effectLst/>
                <a:latin typeface="Alexandria Light" pitchFamily="2" charset="-78"/>
                <a:ea typeface="Times New Roman" panose="02020603050405020304" pitchFamily="18" charset="0"/>
                <a:cs typeface="Alexandria Light" pitchFamily="2" charset="-78"/>
              </a:rPr>
              <a:t>الصراع</a:t>
            </a:r>
            <a:r>
              <a:rPr lang="ar-EG" sz="1700" dirty="0">
                <a:effectLst/>
                <a:latin typeface="Alexandria Light" pitchFamily="2" charset="-78"/>
                <a:ea typeface="Times New Roman" panose="02020603050405020304" pitchFamily="18" charset="0"/>
                <a:cs typeface="Alexandria Light" pitchFamily="2" charset="-78"/>
              </a:rPr>
              <a:t> على أنه نوع من النقص، والقصور الناتج عن الهيكل التنظيمي ، وغالبا ما يؤدي هذا الصراع إلى التأثير على كفاية وفعالية المنظمة ، وبصفة عامة ، فإن أصحاب هذه النظرة يرون أن علاج النتائج السلبية للصراع يكمن في معالجة جوانب القصور في الهيكل التنظيمي بالدرجة الأولى ويتضح من هذا الافتراض أن الجهود الإدارية لمعالجة الصراع التنظيمي يجب أن توجه إلى تحسين العديد من الأبعاد التنظيمية مثل : تحسين قنوات الاتصال ، وتحديد المهام ،والاختصاصات الوظيفية ، والاهتمام بصياغة القوانين والإجراءات التنظيمية ، كوسائل أساسية لعلاج </a:t>
            </a:r>
            <a:r>
              <a:rPr lang="ar-EG" sz="1700" b="1" dirty="0">
                <a:effectLst/>
                <a:latin typeface="Alexandria Light" pitchFamily="2" charset="-78"/>
                <a:ea typeface="Times New Roman" panose="02020603050405020304" pitchFamily="18" charset="0"/>
                <a:cs typeface="Alexandria Light" pitchFamily="2" charset="-78"/>
              </a:rPr>
              <a:t>الصراع, </a:t>
            </a:r>
            <a:r>
              <a:rPr lang="ar-EG" sz="1700" dirty="0">
                <a:effectLst/>
                <a:latin typeface="Alexandria Light" pitchFamily="2" charset="-78"/>
                <a:ea typeface="Times New Roman" panose="02020603050405020304" pitchFamily="18" charset="0"/>
                <a:cs typeface="Alexandria Light" pitchFamily="2" charset="-78"/>
              </a:rPr>
              <a:t>وكذلك يتضح أن عدم قدرة الإدارة على تكوين الهيكل التنظيمي المناسب يمكن أن يؤدي إلى تزايد حدة  النتائج السلبية للصراع التنظيمي .</a:t>
            </a:r>
            <a:endParaRPr lang="en-US" sz="17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522379651"/>
      </p:ext>
    </p:extLst>
  </p:cSld>
  <p:clrMapOvr>
    <a:masterClrMapping/>
  </p:clrMapOvr>
  <mc:AlternateContent xmlns:mc="http://schemas.openxmlformats.org/markup-compatibility/2006" xmlns:p14="http://schemas.microsoft.com/office/powerpoint/2010/main">
    <mc:Choice Requires="p14">
      <p:transition p14:dur="10" advTm="191297"/>
    </mc:Choice>
    <mc:Fallback xmlns="">
      <p:transition advTm="1912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D8333-0386-E6B7-E610-FA8C9E7F4C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214CD77-1FD3-E357-FF20-981588C6DCF4}"/>
              </a:ext>
            </a:extLst>
          </p:cNvPr>
          <p:cNvSpPr/>
          <p:nvPr/>
        </p:nvSpPr>
        <p:spPr>
          <a:xfrm>
            <a:off x="463139" y="733425"/>
            <a:ext cx="11472432" cy="59635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0DDD8F5C-22FB-BD37-7485-E8787D424D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2" name="Rectangle 2">
            <a:extLst>
              <a:ext uri="{FF2B5EF4-FFF2-40B4-BE49-F238E27FC236}">
                <a16:creationId xmlns:a16="http://schemas.microsoft.com/office/drawing/2014/main" xmlns="" id="{986647C3-23CF-17A4-A09C-A61C94392006}"/>
              </a:ext>
            </a:extLst>
          </p:cNvPr>
          <p:cNvSpPr>
            <a:spLocks noChangeArrowheads="1"/>
          </p:cNvSpPr>
          <p:nvPr/>
        </p:nvSpPr>
        <p:spPr bwMode="auto">
          <a:xfrm>
            <a:off x="643700" y="866775"/>
            <a:ext cx="11111309"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النظرة الوظيفية (السلوكية):</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من جهة أخرى, يتبنى بعض الباحثين في الإدارة مفهوماً أكثر حداثة ومغايراً لمفهوم التقليديين حول الصراع، فهو بالنسبة لهم ظاهرة تنظيمية إيجابية وسمة أساسية ملازمة للتفاعلات الإنسانية في أي منظمة، وهو على نوعين صراع سلبي وغير فاعل وصراع إيجابي فاعل, فالصراع الإيجابي أو الحميد هو أحد المتغيرات الأساسية للنمو والاستمرار والتطوير التنظيمي الذي تنشده كل منظمة, يتناولونه بحسبانه ظاهرة طبيعية، حتمية تنظيمية، تصاحب التفاعلات الإنسانية داخل أي منظمة، ولا يمكن التخلص منه، بل ينبغي إدارته، وتحقيق أقصى استفادة ممكنة منه.</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تعتمد هذه النظرة على المفهوم القائل بأن تشخيص الموقف وتحليله يعتبر أمراً ضرورياً للعمل والأداء, وبالتالي فإنه من الأمور الهامة التي يجب اعتبارها عند التعامل مع الصراع ضرورة البحث عن بدائل لإدارة الصراع ومن ثم دراسة الموقف الأكثر مناسبة وملاءمة لكل من هذه البدائل التي يمكن إن تحقق فيها أقصى كفاية.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وعليه إذا نشأ موقف صراع وكانت فيه أهداف </a:t>
            </a:r>
            <a:r>
              <a:rPr lang="ar-EG" sz="1800" dirty="0" err="1">
                <a:effectLst/>
                <a:latin typeface="Alexandria Light" pitchFamily="2" charset="-78"/>
                <a:ea typeface="Times New Roman" panose="02020603050405020304" pitchFamily="18" charset="0"/>
                <a:cs typeface="Alexandria Light" pitchFamily="2" charset="-78"/>
              </a:rPr>
              <a:t>الإطراف</a:t>
            </a:r>
            <a:r>
              <a:rPr lang="ar-EG" sz="1800" dirty="0">
                <a:effectLst/>
                <a:latin typeface="Alexandria Light" pitchFamily="2" charset="-78"/>
                <a:ea typeface="Times New Roman" panose="02020603050405020304" pitchFamily="18" charset="0"/>
                <a:cs typeface="Alexandria Light" pitchFamily="2" charset="-78"/>
              </a:rPr>
              <a:t> المختلفة غير متكاملة فإن من الضروري اختيار أسلوب للتعامل يتمتع بأفضل إنتاجية ممكنه من بين البدائل المتوافرة مع ضرورة الأخذ بعين الاعتبار إن بدل ربح – خسارة هو اقلها </a:t>
            </a:r>
            <a:r>
              <a:rPr lang="ar-EG" sz="1800" dirty="0" err="1">
                <a:effectLst/>
                <a:latin typeface="Alexandria Light" pitchFamily="2" charset="-78"/>
                <a:ea typeface="Times New Roman" panose="02020603050405020304" pitchFamily="18" charset="0"/>
                <a:cs typeface="Alexandria Light" pitchFamily="2" charset="-78"/>
              </a:rPr>
              <a:t>أنتاجا</a:t>
            </a:r>
            <a:r>
              <a:rPr lang="ar-EG" sz="1800" dirty="0">
                <a:effectLst/>
                <a:latin typeface="Alexandria Light" pitchFamily="2" charset="-78"/>
                <a:ea typeface="Times New Roman" panose="02020603050405020304" pitchFamily="18" charset="0"/>
                <a:cs typeface="Alexandria Light" pitchFamily="2" charset="-78"/>
              </a:rPr>
              <a:t>، بينما بديل ربح – ربح الذي يربح فيه كل من الطرفين مع إن ربحاهما قد لا يكون متعادلاً هو أفضل إنتاجيه ولذا فإنه يعتبر أفضل منطلق للاختيار من بين بدائل إدارة الصراع والتعامل معه.</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893675886"/>
      </p:ext>
    </p:extLst>
  </p:cSld>
  <p:clrMapOvr>
    <a:masterClrMapping/>
  </p:clrMapOvr>
  <mc:AlternateContent xmlns:mc="http://schemas.openxmlformats.org/markup-compatibility/2006" xmlns:p14="http://schemas.microsoft.com/office/powerpoint/2010/main">
    <mc:Choice Requires="p14">
      <p:transition p14:dur="10" advTm="11271"/>
    </mc:Choice>
    <mc:Fallback xmlns="">
      <p:transition advTm="1127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6522E0-74F8-0B6D-DF4D-3069326D7A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105B469-0834-7782-FC79-BACA64DE367C}"/>
              </a:ext>
            </a:extLst>
          </p:cNvPr>
          <p:cNvSpPr/>
          <p:nvPr/>
        </p:nvSpPr>
        <p:spPr>
          <a:xfrm>
            <a:off x="617280" y="733425"/>
            <a:ext cx="10812720" cy="5936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B3249207-94F1-5922-B71F-394E641D7E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0F8C4733-9C4F-1F5F-6CAE-DDDF35A109A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3D44A026-98A6-0064-368F-21E6488AF99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3D2EABC2-234D-086E-896B-1FDC70DC6847}"/>
              </a:ext>
            </a:extLst>
          </p:cNvPr>
          <p:cNvSpPr>
            <a:spLocks noChangeArrowheads="1"/>
          </p:cNvSpPr>
          <p:nvPr/>
        </p:nvSpPr>
        <p:spPr bwMode="auto">
          <a:xfrm>
            <a:off x="948142" y="877315"/>
            <a:ext cx="10295716" cy="5677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كما يمكن تقسيم اتجاهات المنظمات حول الصراع فيما يلي:</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1- الاتجاه الإيجابي:</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على أنه فرصة جيدة لتلمس مواطن الضعف في المنظمة ومن ثم إيجاد الحلول الناجعة لها عن طريق قبول المقترحات ووجهات النظر المختلفة حول موضوعات الخلاف مع تشجيع عملية الإبداع والتفكير الخلاق في سبيل تطوير الإجراءات والأساليب والهياكل التنظيمية لتحسين الأداء وزيادة الإنتاجية وبناء علاقات جيدة بين الأفراد عن طريق إحداث تغيير حقيقي للوصول إلى تحقيق الأهداف المنشودة.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2- الاتجاه السلبي: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من جانبه السلبي حيث إنه يشتت الجهود ويستهلك قدرًا كبيرًا من موارد المنظمة ويتسبب في زيادة ضغوط العمل على الموظفين مما يقلل من الإنتاجية ويضعف الأداء ويوتر العلاقات بينهم فيصبح التعاون مستحيلاً مما يتسبب في حالات من العنف بين الأفراد.</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3</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الاتجاه المتوازن:</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وهو اتجاه ينظر إلى الصراع نظرة واقعية حيث إن بعض الصراعات مرغوب بها والبعض الآخر غير مرغوب بها حسب الظروف والإمكانيات. كما ينظر إلى أن بعض الصراعات يمكن تجنبها وعدم الاكتراث بها والبعض الآخر يمكن التعامل معها وإدارتها بطريقة فاعلة تؤدي إلى حل للمشكلة المسببة للصراع.</a:t>
            </a:r>
            <a:endParaRPr lang="en-US" sz="18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xmlns="" id="{5B5296AF-2FC6-CBFC-9EA1-9F4E6330B8A3}"/>
              </a:ext>
            </a:extLst>
          </p:cNvPr>
          <p:cNvSpPr txBox="1"/>
          <p:nvPr/>
        </p:nvSpPr>
        <p:spPr>
          <a:xfrm>
            <a:off x="2009646" y="6373478"/>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أسباب ومصادر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xmlns="" id="{E4F45640-FA4C-5EC8-B60D-3260DD38107D}"/>
              </a:ext>
            </a:extLst>
          </p:cNvPr>
          <p:cNvSpPr/>
          <p:nvPr/>
        </p:nvSpPr>
        <p:spPr>
          <a:xfrm>
            <a:off x="1494656" y="6261244"/>
            <a:ext cx="699118" cy="60876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5118117"/>
      </p:ext>
    </p:extLst>
  </p:cSld>
  <p:clrMapOvr>
    <a:masterClrMapping/>
  </p:clrMapOvr>
  <mc:AlternateContent xmlns:mc="http://schemas.openxmlformats.org/markup-compatibility/2006" xmlns:p14="http://schemas.microsoft.com/office/powerpoint/2010/main">
    <mc:Choice Requires="p14">
      <p:transition p14:dur="10" advTm="280720"/>
    </mc:Choice>
    <mc:Fallback xmlns="">
      <p:transition advTm="28072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22D904-DAFE-7258-AADE-EFBD059055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37FB031-4934-EDB9-C500-110D8E49EE45}"/>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14645D8-9C54-BEE3-2D44-81BE99AD9BDC}"/>
              </a:ext>
            </a:extLst>
          </p:cNvPr>
          <p:cNvSpPr/>
          <p:nvPr/>
        </p:nvSpPr>
        <p:spPr>
          <a:xfrm>
            <a:off x="111708" y="5254580"/>
            <a:ext cx="1407999" cy="160342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5C5E0598-5921-D061-B30C-5DCA6E49285C}"/>
              </a:ext>
            </a:extLst>
          </p:cNvPr>
          <p:cNvSpPr/>
          <p:nvPr/>
        </p:nvSpPr>
        <p:spPr>
          <a:xfrm>
            <a:off x="111707" y="5357610"/>
            <a:ext cx="1279211" cy="1485281"/>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B268534E-BD80-212D-5646-0B5D86A357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2DD6A5D2-F40B-6022-94CF-FC028494F15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74C2E866-3205-1E22-1C11-945E57262733}"/>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8C59D92E-23C7-6E8E-AC53-FBD68227C6B3}"/>
              </a:ext>
            </a:extLst>
          </p:cNvPr>
          <p:cNvSpPr>
            <a:spLocks noChangeArrowheads="1"/>
          </p:cNvSpPr>
          <p:nvPr/>
        </p:nvSpPr>
        <p:spPr bwMode="auto">
          <a:xfrm>
            <a:off x="1080655" y="924551"/>
            <a:ext cx="10127577" cy="484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solidFill>
                  <a:srgbClr val="FF0000"/>
                </a:solidFill>
                <a:effectLst/>
                <a:latin typeface="Alexandria Light" pitchFamily="2" charset="-78"/>
                <a:ea typeface="Times New Roman" panose="02020603050405020304" pitchFamily="18" charset="0"/>
                <a:cs typeface="Alexandria Light" pitchFamily="2" charset="-78"/>
              </a:rPr>
              <a:t>أسباب </a:t>
            </a:r>
            <a:r>
              <a:rPr lang="ar-EG" sz="1800" dirty="0">
                <a:solidFill>
                  <a:srgbClr val="FF0000"/>
                </a:solidFill>
                <a:effectLst/>
                <a:latin typeface="Alexandria Light" pitchFamily="2" charset="-78"/>
                <a:ea typeface="Times New Roman" panose="02020603050405020304" pitchFamily="18" charset="0"/>
                <a:cs typeface="Alexandria Light" pitchFamily="2" charset="-78"/>
              </a:rPr>
              <a:t>و</a:t>
            </a:r>
            <a:r>
              <a:rPr lang="ar-SA" sz="1800" b="1" dirty="0">
                <a:solidFill>
                  <a:srgbClr val="FF0000"/>
                </a:solidFill>
                <a:effectLst/>
                <a:latin typeface="Alexandria Light" pitchFamily="2" charset="-78"/>
                <a:ea typeface="Times New Roman" panose="02020603050405020304" pitchFamily="18" charset="0"/>
                <a:cs typeface="Alexandria Light" pitchFamily="2" charset="-78"/>
              </a:rPr>
              <a:t>مصادر الصراع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هناك عوامل عديدة لها دور في ظهور</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داخل المنظمة كأن يكون</a:t>
            </a:r>
            <a:r>
              <a:rPr lang="ar-SA" sz="1800" b="1" dirty="0">
                <a:effectLst/>
                <a:latin typeface="Alexandria Light" pitchFamily="2" charset="-78"/>
                <a:ea typeface="Times New Roman" panose="02020603050405020304" pitchFamily="18" charset="0"/>
                <a:cs typeface="Alexandria Light" pitchFamily="2" charset="-78"/>
              </a:rPr>
              <a:t> الصراع</a:t>
            </a:r>
            <a:r>
              <a:rPr lang="ar-SA" sz="1800" dirty="0">
                <a:effectLst/>
                <a:latin typeface="Alexandria Light" pitchFamily="2" charset="-78"/>
                <a:ea typeface="Times New Roman" panose="02020603050405020304" pitchFamily="18" charset="0"/>
                <a:cs typeface="Alexandria Light" pitchFamily="2" charset="-78"/>
              </a:rPr>
              <a:t> بين فرد وفرد أو جماعة وجماعة أو بين أقسام متعددة ولكل حالة من هذه الحالات أسباب خاصة بها </a:t>
            </a:r>
            <a:r>
              <a:rPr lang="ar-SA" sz="1800" b="1" dirty="0">
                <a:effectLst/>
                <a:latin typeface="Alexandria Light" pitchFamily="2" charset="-78"/>
                <a:ea typeface="Times New Roman" panose="02020603050405020304" pitchFamily="18" charset="0"/>
                <a:cs typeface="Alexandria Light" pitchFamily="2" charset="-78"/>
              </a:rPr>
              <a:t>أما أسباب الصراعات التنظيمية فهي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effectLst/>
                <a:latin typeface="Alexandria Light" pitchFamily="2" charset="-78"/>
                <a:ea typeface="Times New Roman" panose="02020603050405020304" pitchFamily="18" charset="0"/>
                <a:cs typeface="Alexandria Light" pitchFamily="2" charset="-78"/>
              </a:rPr>
              <a:t>1- مشكلات الاتصالات الإدارية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معظم المشكلات تعود إلى سوء الفهم أو عدم وضوح خطوط الاتصال وقنواته </a:t>
            </a:r>
            <a:r>
              <a:rPr lang="ar-EG" sz="1800" dirty="0">
                <a:effectLst/>
                <a:latin typeface="Alexandria Light" pitchFamily="2" charset="-78"/>
                <a:ea typeface="Times New Roman" panose="02020603050405020304" pitchFamily="18" charset="0"/>
                <a:cs typeface="Alexandria Light" pitchFamily="2" charset="-78"/>
              </a:rPr>
              <a:t>ومشكلات في التواصل بين الأفراد والتخاطب المتبادل </a:t>
            </a:r>
            <a:r>
              <a:rPr lang="ar-SA" sz="1800" dirty="0">
                <a:effectLst/>
                <a:latin typeface="Alexandria Light" pitchFamily="2" charset="-78"/>
                <a:ea typeface="Times New Roman" panose="02020603050405020304" pitchFamily="18" charset="0"/>
                <a:cs typeface="Alexandria Light" pitchFamily="2" charset="-78"/>
              </a:rPr>
              <a:t>فيما بينهم بعضهم البعض أو بينهم وبين الجهات العليا، فالاتصال الجيد يساعد على التقليل من المخاطر ويجنب المنظمات الإدارية ما قد يترتب من نتائج سلبية ومن المعوقات التي تواجه عمليات الاتصال الإداري الفروقات بين الأفراد فقد يختلف الأفراد في مستوى إدراكهم لعملية الاتصال ، وقد يختلف الأفراد باختلاف اتجاهاتهم وتتضمن الاتجاهات الأشكال التاليـة: الانطواء، وحبس المعلومات  والمبالغة في تخطي خطوط السلطة.</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148741455"/>
      </p:ext>
    </p:extLst>
  </p:cSld>
  <p:clrMapOvr>
    <a:masterClrMapping/>
  </p:clrMapOvr>
  <mc:AlternateContent xmlns:mc="http://schemas.openxmlformats.org/markup-compatibility/2006" xmlns:p14="http://schemas.microsoft.com/office/powerpoint/2010/main">
    <mc:Choice Requires="p14">
      <p:transition p14:dur="10" advTm="156315"/>
    </mc:Choice>
    <mc:Fallback xmlns="">
      <p:transition advTm="1563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1ACC22-DE4E-E86B-1B38-4AD2D8AC5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61F3F34-6853-37B9-2BA0-701F498D6BB4}"/>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A27D68F-A977-3D8A-EC98-649455C84761}"/>
              </a:ext>
            </a:extLst>
          </p:cNvPr>
          <p:cNvSpPr/>
          <p:nvPr/>
        </p:nvSpPr>
        <p:spPr>
          <a:xfrm>
            <a:off x="111708" y="5318974"/>
            <a:ext cx="1279210" cy="15390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C9DD70D0-BAA6-2049-79CF-CDB22F8075D7}"/>
              </a:ext>
            </a:extLst>
          </p:cNvPr>
          <p:cNvSpPr/>
          <p:nvPr/>
        </p:nvSpPr>
        <p:spPr>
          <a:xfrm>
            <a:off x="111707" y="5422006"/>
            <a:ext cx="1170828" cy="1420886"/>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1BFCB58-8BCF-ABC1-0714-2CBA08F57D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BAECD096-449A-8DDC-4C83-72A8DCD57E8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D7B45D3D-6F45-88EA-1EC8-F480F5250331}"/>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4117EDA5-8371-F9CB-E316-6E8307633FA7}"/>
              </a:ext>
            </a:extLst>
          </p:cNvPr>
          <p:cNvSpPr>
            <a:spLocks noChangeArrowheads="1"/>
          </p:cNvSpPr>
          <p:nvPr/>
        </p:nvSpPr>
        <p:spPr bwMode="auto">
          <a:xfrm>
            <a:off x="1282535" y="816829"/>
            <a:ext cx="10664041" cy="5416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b="1" dirty="0">
                <a:solidFill>
                  <a:srgbClr val="0070C0"/>
                </a:solidFill>
                <a:latin typeface="Alexandria Light" pitchFamily="2" charset="-78"/>
                <a:ea typeface="Times New Roman" panose="02020603050405020304" pitchFamily="18" charset="0"/>
                <a:cs typeface="Alexandria Light" pitchFamily="2" charset="-78"/>
              </a:rPr>
              <a:t>3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 معوقات أو مشكلات تسببها البيئة: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تظهر في البيئة الداخلية والخارجية وتتمثل في اللغة المستعملة ومدلولات الألفاظ أو الضعف في أجهزة الاتصال المستعملة أو نتيجة للبعد عن المنهج العلمي أو عدم وجود مناخ عمل صحي ، الأمر الذي يترتب عليه التصرف بطريقة عشوائية وتدني الإنتاجية وزيادة التكاليف, وهنا يمكن ملاحظة بعض العوامل التي تساعد على إحداث الصراع هي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الظروف:</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يكون السبب هو سوء الاتصالات أو عدم كفاءة الهيكل التنظيمي.</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إدراك الصراع :</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الإداريون بإدراك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وفقاً لمفهومهم ومعرفتهم.</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 ترجمة الصراع:</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كأن يقوم الأفراد بترجمة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على شكل منافسات أو تحالفات.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4- الاعتماد المتبادل في العمل:</a:t>
            </a:r>
            <a:r>
              <a:rPr lang="ar-SA" b="1" dirty="0">
                <a:solidFill>
                  <a:srgbClr val="0070C0"/>
                </a:solidFill>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ويعتبر من الأسباب الرئيسية في الصراع بين المجموعات, والمقصود بذلك المدى الذي تعتمد فيه مجموعتان وتحتاج كل منهما إلى الأخرى لتنجز عملها وتحقق أهدافها, وهذا الموقف يحتاج إلى التعاون المتبادل بين المجموعتين إلا انه ينشا عنه صراعات قد تكون حادة تؤدي إلى التوتر والقلق والإحباط، وبالتالي يمكن استنتاج كلما زادت العلاقات الاعتمادية زادت حدة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881458627"/>
      </p:ext>
    </p:extLst>
  </p:cSld>
  <p:clrMapOvr>
    <a:masterClrMapping/>
  </p:clrMapOvr>
  <mc:AlternateContent xmlns:mc="http://schemas.openxmlformats.org/markup-compatibility/2006" xmlns:p14="http://schemas.microsoft.com/office/powerpoint/2010/main">
    <mc:Choice Requires="p14">
      <p:transition p14:dur="10" advTm="102332"/>
    </mc:Choice>
    <mc:Fallback xmlns="">
      <p:transition advTm="1023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A6BCF48-CB5F-9C3E-5F54-A4715FC6D7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1C64E08-A053-72A0-4718-A82EB3FEE8B1}"/>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968E0921-98A2-7659-3209-1888E1BCE63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46E3D64A-8C1D-63BF-ED97-BECA9DED890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E26A4777-4162-A647-A0A9-59694926CB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EBBBA15A-1A2D-338A-568F-24509F33052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0D8E22DD-D525-B33B-D511-443FD3427E4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567DC0A0-7439-0DFC-C71B-86A8671FBAFD}"/>
              </a:ext>
            </a:extLst>
          </p:cNvPr>
          <p:cNvSpPr>
            <a:spLocks noChangeArrowheads="1"/>
          </p:cNvSpPr>
          <p:nvPr/>
        </p:nvSpPr>
        <p:spPr bwMode="auto">
          <a:xfrm>
            <a:off x="1282535" y="947665"/>
            <a:ext cx="10664041" cy="5154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5</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 غموض الوسائل والأهداف أو تعارضهما:</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اختلاف الأهداف والقيم والأساليب من شخص لآخر, فكلما ازداد غموض الأهداف والوسائل اللازمة لتحقيقها ينشأ </a:t>
            </a:r>
            <a:r>
              <a:rPr lang="ar-EG" sz="1800" b="1" dirty="0">
                <a:effectLst/>
                <a:latin typeface="Alexandria Light" pitchFamily="2" charset="-78"/>
                <a:ea typeface="Times New Roman" panose="02020603050405020304" pitchFamily="18" charset="0"/>
                <a:cs typeface="Alexandria Light" pitchFamily="2" charset="-78"/>
              </a:rPr>
              <a:t>الصراع</a:t>
            </a:r>
            <a:r>
              <a:rPr lang="ar-EG" sz="1800" dirty="0">
                <a:effectLst/>
                <a:latin typeface="Alexandria Light" pitchFamily="2" charset="-78"/>
                <a:ea typeface="Times New Roman" panose="02020603050405020304" pitchFamily="18" charset="0"/>
                <a:cs typeface="Alexandria Light" pitchFamily="2" charset="-78"/>
              </a:rPr>
              <a:t> وتزداد حدته، من المعلوم إن كل مؤسسة تمارس نشاطاتها في إطار هدف عام للمؤسسة، إلا إن ذلك لا يمنع من وجود نوع أو أكثر من أنواع التعارض بين الأهداف الخاصة حيث تستغل بعض المجموعات هذا الغموض أو التعارض في زيادة حجمها أو مكانتها على حساب المجموعات الأخرى.</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ومن أسباب الصراع أيضا </a:t>
            </a:r>
            <a:r>
              <a:rPr lang="ar-EG" sz="1800" b="1" dirty="0" err="1">
                <a:solidFill>
                  <a:srgbClr val="0070C0"/>
                </a:solidFill>
                <a:effectLst/>
                <a:latin typeface="Alexandria Light" pitchFamily="2" charset="-78"/>
                <a:ea typeface="Times New Roman" panose="02020603050405020304" pitchFamily="18" charset="0"/>
                <a:cs typeface="Alexandria Light" pitchFamily="2" charset="-78"/>
              </a:rPr>
              <a:t>مايلي</a:t>
            </a:r>
            <a:r>
              <a:rPr lang="ar-EG" sz="1800" b="1" dirty="0">
                <a:solidFill>
                  <a:srgbClr val="0070C0"/>
                </a:solidFill>
                <a:effectLst/>
                <a:latin typeface="Alexandria Light" pitchFamily="2" charset="-78"/>
                <a:ea typeface="Times New Roman" panose="02020603050405020304" pitchFamily="18" charset="0"/>
                <a:cs typeface="Alexandria Light" pitchFamily="2" charset="-78"/>
              </a:rPr>
              <a:t>:</a:t>
            </a: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الانتماءات والولاءات الوظيفية والمهنية.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التباين في الصفات والأنماط الشخصية.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سعي الأفراد في الحصول على مكانة بارزة بدلا من التركيز على مصلحة الفريق.</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شهوة السيطرة على فريق العمل.</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الإحباط الذي قد يصيب أعضاء الفريق لبقاء الصراع دون حل, وتراخي المسؤولين.</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560582321"/>
      </p:ext>
    </p:extLst>
  </p:cSld>
  <p:clrMapOvr>
    <a:masterClrMapping/>
  </p:clrMapOvr>
  <mc:AlternateContent xmlns:mc="http://schemas.openxmlformats.org/markup-compatibility/2006" xmlns:p14="http://schemas.microsoft.com/office/powerpoint/2010/main">
    <mc:Choice Requires="p14">
      <p:transition p14:dur="10" advTm="187669"/>
    </mc:Choice>
    <mc:Fallback xmlns="">
      <p:transition advTm="18766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90B96DA-0DBC-71A8-B359-69ADF37D2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9451608-D68F-687D-CEF2-821D17C83802}"/>
              </a:ext>
            </a:extLst>
          </p:cNvPr>
          <p:cNvSpPr/>
          <p:nvPr/>
        </p:nvSpPr>
        <p:spPr>
          <a:xfrm>
            <a:off x="617279" y="1341912"/>
            <a:ext cx="11032415" cy="4750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0E18DF91-8499-AC14-F40E-B97F22E83158}"/>
              </a:ext>
            </a:extLst>
          </p:cNvPr>
          <p:cNvSpPr/>
          <p:nvPr/>
        </p:nvSpPr>
        <p:spPr>
          <a:xfrm>
            <a:off x="111707" y="4773881"/>
            <a:ext cx="1693341" cy="20841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958C6F6D-EE18-C0DB-C879-169E93992E11}"/>
              </a:ext>
            </a:extLst>
          </p:cNvPr>
          <p:cNvSpPr/>
          <p:nvPr/>
        </p:nvSpPr>
        <p:spPr>
          <a:xfrm>
            <a:off x="111707" y="4940135"/>
            <a:ext cx="1515212" cy="190275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C62FD1F9-6483-6AD2-043A-2E7D04CF43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03926" y="-113408"/>
            <a:ext cx="3669554" cy="1241564"/>
          </a:xfrm>
          <a:prstGeom prst="rect">
            <a:avLst/>
          </a:prstGeom>
        </p:spPr>
      </p:pic>
      <p:sp>
        <p:nvSpPr>
          <p:cNvPr id="3" name="Rectangle 3">
            <a:extLst>
              <a:ext uri="{FF2B5EF4-FFF2-40B4-BE49-F238E27FC236}">
                <a16:creationId xmlns:a16="http://schemas.microsoft.com/office/drawing/2014/main" xmlns="" id="{443EE0D5-49FE-EF4D-94F8-FC5643C4F4B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88237D82-D816-9A9F-0AEB-7E02F99D0BD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E699867F-839B-8B70-C086-073DF9056FD2}"/>
              </a:ext>
            </a:extLst>
          </p:cNvPr>
          <p:cNvSpPr>
            <a:spLocks noChangeArrowheads="1"/>
          </p:cNvSpPr>
          <p:nvPr/>
        </p:nvSpPr>
        <p:spPr bwMode="auto">
          <a:xfrm>
            <a:off x="826715" y="2102902"/>
            <a:ext cx="10664041" cy="31949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0070C0"/>
                </a:solidFill>
                <a:effectLst/>
                <a:latin typeface="Alexandria Light" pitchFamily="2" charset="-78"/>
                <a:ea typeface="Times New Roman" panose="02020603050405020304" pitchFamily="18" charset="0"/>
                <a:cs typeface="Alexandria Light" pitchFamily="2" charset="-78"/>
              </a:rPr>
              <a:t>ومن المؤشرات أو الأعراض التي تدل على وجود الصراع</a:t>
            </a:r>
            <a:r>
              <a:rPr lang="ar-EG" sz="2000" dirty="0">
                <a:solidFill>
                  <a:srgbClr val="0070C0"/>
                </a:solidFill>
                <a:effectLst/>
                <a:latin typeface="Alexandria Light" pitchFamily="2" charset="-78"/>
                <a:ea typeface="Times New Roman" panose="02020603050405020304" pitchFamily="18" charset="0"/>
                <a:cs typeface="Alexandria Light" pitchFamily="2" charset="-78"/>
              </a:rPr>
              <a:t>:</a:t>
            </a:r>
            <a:endParaRPr lang="en-US" sz="20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نفاذ صبر الأعضاء.</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تعرض الأفكار المطروحة للهجوم قبل استكمال عرضها والتعبير عنها.</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انحياز الأعضاء إلى تحالفات.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إبداء الملاحظات والتعليقات بشكل انفعالي.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التعبير عن الغضب وعدم الارتياح كلاميا أو بالإشارة.</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65331444"/>
      </p:ext>
    </p:extLst>
  </p:cSld>
  <p:clrMapOvr>
    <a:masterClrMapping/>
  </p:clrMapOvr>
  <mc:AlternateContent xmlns:mc="http://schemas.openxmlformats.org/markup-compatibility/2006" xmlns:p14="http://schemas.microsoft.com/office/powerpoint/2010/main">
    <mc:Choice Requires="p14">
      <p:transition p14:dur="10" advTm="117791"/>
    </mc:Choice>
    <mc:Fallback xmlns="">
      <p:transition advTm="11779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AE1191-D5EE-0EC4-BA7E-7734B8C986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61D7477-D687-3273-5A6E-1E74B01B67E7}"/>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15B5CAF-AB6D-0A91-A28A-C65FEF64B84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4F9D4A5-3CAE-2E28-0862-3434A8E46D9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47F4E9D-33B5-DAF5-7F11-7D99007BF3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E992F8B0-F358-AAE0-8B9F-96EE90979E9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6EAA59FF-281A-8583-4DDD-9258247DE358}"/>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FA5F0A0A-FA13-AE6F-805B-433ED75961FA}"/>
              </a:ext>
            </a:extLst>
          </p:cNvPr>
          <p:cNvSpPr>
            <a:spLocks noChangeArrowheads="1"/>
          </p:cNvSpPr>
          <p:nvPr/>
        </p:nvSpPr>
        <p:spPr bwMode="auto">
          <a:xfrm>
            <a:off x="1139550" y="1256264"/>
            <a:ext cx="10664041" cy="46929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ولكن كيف يمكن التعرف على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المنتج البناء من</a:t>
            </a:r>
            <a:r>
              <a:rPr lang="ar-EG" sz="2000" b="1" dirty="0">
                <a:effectLst/>
                <a:latin typeface="Alexandria Light" pitchFamily="2" charset="-78"/>
                <a:ea typeface="Times New Roman" panose="02020603050405020304" pitchFamily="18" charset="0"/>
                <a:cs typeface="Alexandria Light" pitchFamily="2" charset="-78"/>
              </a:rPr>
              <a:t> الصراع</a:t>
            </a:r>
            <a:r>
              <a:rPr lang="ar-EG" sz="2000" dirty="0">
                <a:effectLst/>
                <a:latin typeface="Alexandria Light" pitchFamily="2" charset="-78"/>
                <a:ea typeface="Times New Roman" panose="02020603050405020304" pitchFamily="18" charset="0"/>
                <a:cs typeface="Alexandria Light" pitchFamily="2" charset="-78"/>
              </a:rPr>
              <a:t> غير المنتج الهدام  داخل فريق العمل الواحد؟ </a:t>
            </a:r>
            <a:r>
              <a:rPr lang="ar-EG" sz="2000" b="1" dirty="0">
                <a:effectLst/>
                <a:latin typeface="Alexandria Light" pitchFamily="2" charset="-78"/>
                <a:ea typeface="Times New Roman" panose="02020603050405020304" pitchFamily="18" charset="0"/>
                <a:cs typeface="Alexandria Light" pitchFamily="2" charset="-78"/>
              </a:rPr>
              <a:t>والإجابة في المقارنة التالية: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الفريق يصل إلى قرارات وتوصيات</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الفريق يصل إلى طريق مسدود.</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المناخ السائد تعاوني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مناخ تنافسي.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عدم الاتفاق هي مشكلة عادية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عدم الاتفاق بهدف خلق رابح-خاسر.</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الالتزام بأهداف الفريق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الالتزام بأهداف 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روح تضامنية عالية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روح تضامنية ضعيفة.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إنصات الأعضاء</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 مقابل</a:t>
            </a:r>
            <a:r>
              <a:rPr lang="ar-EG" sz="2000" dirty="0">
                <a:effectLst/>
                <a:latin typeface="Alexandria Light" pitchFamily="2" charset="-78"/>
                <a:ea typeface="Times New Roman" panose="02020603050405020304" pitchFamily="18" charset="0"/>
                <a:cs typeface="Alexandria Light" pitchFamily="2" charset="-78"/>
              </a:rPr>
              <a:t> رؤية وجهة النظر الشخصية.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الاختلاف الموضوعي على المسائل المطروحة </a:t>
            </a: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مقابل</a:t>
            </a:r>
            <a:r>
              <a:rPr lang="ar-EG" sz="2000" dirty="0">
                <a:effectLst/>
                <a:latin typeface="Alexandria Light" pitchFamily="2" charset="-78"/>
                <a:ea typeface="Times New Roman" panose="02020603050405020304" pitchFamily="18" charset="0"/>
                <a:cs typeface="Alexandria Light" pitchFamily="2" charset="-78"/>
              </a:rPr>
              <a:t> الهجوم على الأشخاص.</a:t>
            </a:r>
            <a:endParaRPr lang="en-US" sz="2000" dirty="0">
              <a:effectLst/>
              <a:latin typeface="Alexandria Light" pitchFamily="2" charset="-78"/>
              <a:ea typeface="Times New Roman" panose="02020603050405020304" pitchFamily="18" charset="0"/>
              <a:cs typeface="Alexandria Light" pitchFamily="2" charset="-78"/>
            </a:endParaRPr>
          </a:p>
        </p:txBody>
      </p:sp>
      <p:sp>
        <p:nvSpPr>
          <p:cNvPr id="10" name="TextBox 10">
            <a:extLst>
              <a:ext uri="{FF2B5EF4-FFF2-40B4-BE49-F238E27FC236}">
                <a16:creationId xmlns:a16="http://schemas.microsoft.com/office/drawing/2014/main" xmlns="" id="{96882BE8-EF4D-385A-708A-C8DA6810EAC2}"/>
              </a:ext>
            </a:extLst>
          </p:cNvPr>
          <p:cNvSpPr txBox="1"/>
          <p:nvPr/>
        </p:nvSpPr>
        <p:spPr>
          <a:xfrm>
            <a:off x="2381139" y="6250014"/>
            <a:ext cx="4305411"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أساليب إدارة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1" name="Google Shape;6475;p53">
            <a:extLst>
              <a:ext uri="{FF2B5EF4-FFF2-40B4-BE49-F238E27FC236}">
                <a16:creationId xmlns:a16="http://schemas.microsoft.com/office/drawing/2014/main" xmlns="" id="{AC63E205-9D53-5BBA-F2E3-DAAFFCB926AE}"/>
              </a:ext>
            </a:extLst>
          </p:cNvPr>
          <p:cNvSpPr/>
          <p:nvPr/>
        </p:nvSpPr>
        <p:spPr>
          <a:xfrm>
            <a:off x="1760747" y="6102178"/>
            <a:ext cx="764810" cy="76572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479568863"/>
      </p:ext>
    </p:extLst>
  </p:cSld>
  <p:clrMapOvr>
    <a:masterClrMapping/>
  </p:clrMapOvr>
  <mc:AlternateContent xmlns:mc="http://schemas.openxmlformats.org/markup-compatibility/2006" xmlns:p14="http://schemas.microsoft.com/office/powerpoint/2010/main">
    <mc:Choice Requires="p14">
      <p:transition p14:dur="10" advTm="159176"/>
    </mc:Choice>
    <mc:Fallback xmlns="">
      <p:transition advTm="15917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D8B121A-E84C-8C58-F3E0-7338C9EC5D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AB4C123-5521-F28E-6BFA-DBB8298BEF0C}"/>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D873DEBD-4D8E-3E24-36FF-739EB345225D}"/>
              </a:ext>
            </a:extLst>
          </p:cNvPr>
          <p:cNvSpPr/>
          <p:nvPr/>
        </p:nvSpPr>
        <p:spPr>
          <a:xfrm>
            <a:off x="111708" y="5460642"/>
            <a:ext cx="1163300" cy="13973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5778B47-9A14-6EA2-AE0B-43E8031E48DD}"/>
              </a:ext>
            </a:extLst>
          </p:cNvPr>
          <p:cNvSpPr/>
          <p:nvPr/>
        </p:nvSpPr>
        <p:spPr>
          <a:xfrm>
            <a:off x="111707" y="5628068"/>
            <a:ext cx="1016329" cy="121482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34178A47-BFC9-EDCB-A2C9-EEA84426F4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11582D30-66B7-7813-F640-8ED479D9B73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81046A0B-55B9-00BA-F334-B7D3C6022B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64CB5686-DED8-AF73-C6DC-E0A2C2F53E5C}"/>
              </a:ext>
            </a:extLst>
          </p:cNvPr>
          <p:cNvSpPr>
            <a:spLocks noChangeArrowheads="1"/>
          </p:cNvSpPr>
          <p:nvPr/>
        </p:nvSpPr>
        <p:spPr bwMode="auto">
          <a:xfrm>
            <a:off x="1128036" y="693752"/>
            <a:ext cx="10664041" cy="57341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b="1" dirty="0">
                <a:solidFill>
                  <a:srgbClr val="FF0000"/>
                </a:solidFill>
                <a:effectLst/>
                <a:latin typeface="Alexandria Light" pitchFamily="2" charset="-78"/>
                <a:ea typeface="Times New Roman" panose="02020603050405020304" pitchFamily="18" charset="0"/>
                <a:cs typeface="Alexandria Light" pitchFamily="2" charset="-78"/>
              </a:rPr>
              <a:t>أساليب إدارة الصراع</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يتفق كتاب الإدارة على وجود الأساليب الشخصية في إدارة الصراع بين الأفراد وإن كان هناك خلاف بينهم حول مدى فاعلية كل أسلوب .. وقد </a:t>
            </a:r>
            <a:r>
              <a:rPr lang="ar-SA" sz="2000" dirty="0">
                <a:effectLst/>
                <a:latin typeface="Alexandria Light" pitchFamily="2" charset="-78"/>
                <a:ea typeface="Times New Roman" panose="02020603050405020304" pitchFamily="18" charset="0"/>
                <a:cs typeface="Alexandria Light" pitchFamily="2" charset="-78"/>
              </a:rPr>
              <a:t>تم </a:t>
            </a:r>
            <a:r>
              <a:rPr lang="ar-EG" sz="2000" dirty="0">
                <a:effectLst/>
                <a:latin typeface="Alexandria Light" pitchFamily="2" charset="-78"/>
                <a:ea typeface="Times New Roman" panose="02020603050405020304" pitchFamily="18" charset="0"/>
                <a:cs typeface="Alexandria Light" pitchFamily="2" charset="-78"/>
              </a:rPr>
              <a:t>تحديد خمسة أساليب لإدارة الصراع بين الأفراد </a:t>
            </a:r>
            <a:r>
              <a:rPr lang="ar-SA" sz="2000" dirty="0">
                <a:latin typeface="Alexandria Light" pitchFamily="2" charset="-78"/>
                <a:ea typeface="Times New Roman" panose="02020603050405020304" pitchFamily="18" charset="0"/>
                <a:cs typeface="Alexandria Light" pitchFamily="2" charset="-78"/>
              </a:rPr>
              <a:t>يمكن توضيحها </a:t>
            </a:r>
            <a:r>
              <a:rPr lang="ar-EG" sz="2000" dirty="0">
                <a:effectLst/>
                <a:latin typeface="Alexandria Light" pitchFamily="2" charset="-78"/>
                <a:ea typeface="Times New Roman" panose="02020603050405020304" pitchFamily="18" charset="0"/>
                <a:cs typeface="Alexandria Light" pitchFamily="2" charset="-78"/>
              </a:rPr>
              <a:t> على شكل شبكة إدارية لها </a:t>
            </a:r>
            <a:r>
              <a:rPr lang="ar-SA" sz="2000" dirty="0">
                <a:effectLst/>
                <a:latin typeface="Alexandria Light" pitchFamily="2" charset="-78"/>
                <a:ea typeface="Times New Roman" panose="02020603050405020304" pitchFamily="18" charset="0"/>
                <a:cs typeface="Alexandria Light" pitchFamily="2" charset="-78"/>
              </a:rPr>
              <a:t>ب</a:t>
            </a:r>
            <a:r>
              <a:rPr lang="ar-EG" sz="2000" dirty="0">
                <a:effectLst/>
                <a:latin typeface="Alexandria Light" pitchFamily="2" charset="-78"/>
                <a:ea typeface="Times New Roman" panose="02020603050405020304" pitchFamily="18" charset="0"/>
                <a:cs typeface="Alexandria Light" pitchFamily="2" charset="-78"/>
              </a:rPr>
              <a:t>عدان هما : الاهتمام بالأفراد داخل المنظمة ، والاهتمام بالإنتاج وجعلا لكل من هذين البعيدين إحداثاً يمتد من ( صفر ) إلى ( 9 ) وقد ركز الباحثان على النقاط الواقعة في زوايا الشبكة ، وكذلك النقطة الواقعة في الوسط ، وبالتالي حددا الأساليب الخمسة التالية لإدارة الصراع :</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b="1" dirty="0">
                <a:effectLst/>
                <a:latin typeface="Alexandria Light" pitchFamily="2" charset="-78"/>
                <a:ea typeface="Times New Roman" panose="02020603050405020304" pitchFamily="18" charset="0"/>
                <a:cs typeface="Alexandria Light" pitchFamily="2" charset="-78"/>
              </a:rPr>
              <a:t>1-أسلوب التجنب: </a:t>
            </a:r>
            <a:r>
              <a:rPr lang="ar-EG" sz="2000" dirty="0">
                <a:effectLst/>
                <a:latin typeface="Alexandria Light" pitchFamily="2" charset="-78"/>
                <a:ea typeface="Times New Roman" panose="02020603050405020304" pitchFamily="18" charset="0"/>
                <a:cs typeface="Alexandria Light" pitchFamily="2" charset="-78"/>
              </a:rPr>
              <a:t>ويقصد به علمية الانسحاب من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فأسلوب تجنب </a:t>
            </a:r>
            <a:r>
              <a:rPr lang="ar-EG" sz="2000" b="1" dirty="0">
                <a:effectLst/>
                <a:latin typeface="Alexandria Light" pitchFamily="2" charset="-78"/>
                <a:ea typeface="Times New Roman" panose="02020603050405020304" pitchFamily="18" charset="0"/>
                <a:cs typeface="Alexandria Light" pitchFamily="2" charset="-78"/>
              </a:rPr>
              <a:t>الصراع </a:t>
            </a:r>
            <a:r>
              <a:rPr lang="ar-EG" sz="2000" dirty="0">
                <a:effectLst/>
                <a:latin typeface="Alexandria Light" pitchFamily="2" charset="-78"/>
                <a:ea typeface="Times New Roman" panose="02020603050405020304" pitchFamily="18" charset="0"/>
                <a:cs typeface="Alexandria Light" pitchFamily="2" charset="-78"/>
              </a:rPr>
              <a:t>مع الطرف الآخر عن طريق التأجيل أو التجاهل أو الفصل بين الأطراف المتنازعة, فقد يتجنب المدير حضور اجتماع معين، رغم إن هذا الموقف يؤدي إلى إحداث نتائج سلبية على تحقيق الأهداف ومع ذلك يمكن اللجوء إليه مثال ذلك إن يكون هناك آخرون يمكنهم إدارة </a:t>
            </a:r>
            <a:r>
              <a:rPr lang="ar-EG" sz="2000" b="1" dirty="0">
                <a:effectLst/>
                <a:latin typeface="Alexandria Light" pitchFamily="2" charset="-78"/>
                <a:ea typeface="Times New Roman" panose="02020603050405020304" pitchFamily="18" charset="0"/>
                <a:cs typeface="Alexandria Light" pitchFamily="2" charset="-78"/>
              </a:rPr>
              <a:t>الصراع</a:t>
            </a:r>
            <a:r>
              <a:rPr lang="ar-EG" sz="2000" dirty="0">
                <a:effectLst/>
                <a:latin typeface="Alexandria Light" pitchFamily="2" charset="-78"/>
                <a:ea typeface="Times New Roman" panose="02020603050405020304" pitchFamily="18" charset="0"/>
                <a:cs typeface="Alexandria Light" pitchFamily="2" charset="-78"/>
              </a:rPr>
              <a:t> أفضل من المدير مثل احد المرؤوسين.</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649593502"/>
      </p:ext>
    </p:extLst>
  </p:cSld>
  <p:clrMapOvr>
    <a:masterClrMapping/>
  </p:clrMapOvr>
  <mc:AlternateContent xmlns:mc="http://schemas.openxmlformats.org/markup-compatibility/2006" xmlns:p14="http://schemas.microsoft.com/office/powerpoint/2010/main">
    <mc:Choice Requires="p14">
      <p:transition p14:dur="10" advTm="119947"/>
    </mc:Choice>
    <mc:Fallback xmlns="">
      <p:transition advTm="11994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3A2C27-CB9A-BF27-B52B-5A5B0D54D6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AF6126C-81EC-51FF-8D1A-0F8C44D232EB}"/>
              </a:ext>
            </a:extLst>
          </p:cNvPr>
          <p:cNvSpPr/>
          <p:nvPr/>
        </p:nvSpPr>
        <p:spPr>
          <a:xfrm>
            <a:off x="617279" y="733425"/>
            <a:ext cx="11329297"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03A3B560-2156-01AF-39C7-4D0DFC2E2CE6}"/>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EF86D01-D5CF-DAC5-1D89-69A31AF71D8D}"/>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051097F-280B-FA6A-1E46-6253782BA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E93A7448-AFA9-BED6-2612-89D6B5A46AC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852BF63F-2A51-EDDE-FD5B-4CB67F5681B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7ADADD5B-BDE7-1391-2543-378220323A5E}"/>
              </a:ext>
            </a:extLst>
          </p:cNvPr>
          <p:cNvSpPr>
            <a:spLocks noChangeArrowheads="1"/>
          </p:cNvSpPr>
          <p:nvPr/>
        </p:nvSpPr>
        <p:spPr bwMode="auto">
          <a:xfrm>
            <a:off x="1128036" y="929682"/>
            <a:ext cx="10664041" cy="5262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2-أسلوب المجاملة:</a:t>
            </a:r>
            <a:endParaRPr lang="en-US"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dirty="0">
                <a:effectLst/>
                <a:latin typeface="Alexandria Light" pitchFamily="2" charset="-78"/>
                <a:ea typeface="Times New Roman" panose="02020603050405020304" pitchFamily="18" charset="0"/>
                <a:cs typeface="Alexandria Light" pitchFamily="2" charset="-78"/>
              </a:rPr>
              <a:t>وفيه يتصرف المدير كما لو كان يعتقد إن الصراع سيزول بمرور الوقت ويدعو </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 إلى التعاون محاولا تقليل التوتر، وهذا الأسلوب يشجع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على إخفاء مشاعرهم، لذلك فاعليته قليلة في التعامل مع الكثير من المشاكل ويتم اللجوء إليه إذا كان الصراع قائما على اختلاف الشخصية 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الصراع.</a:t>
            </a:r>
            <a:endParaRPr lang="ar-SA" sz="1800" dirty="0">
              <a:effectLst/>
              <a:latin typeface="Alexandria Light" pitchFamily="2" charset="-78"/>
              <a:ea typeface="Times New Roman" panose="02020603050405020304" pitchFamily="18" charset="0"/>
              <a:cs typeface="Alexandria Light" pitchFamily="2" charset="-78"/>
            </a:endParaRPr>
          </a:p>
          <a:p>
            <a:pPr algn="r" rtl="1">
              <a:lnSpc>
                <a:spcPct val="150000"/>
              </a:lnSpc>
            </a:pPr>
            <a:r>
              <a:rPr lang="ar-EG" sz="1800" b="1" dirty="0">
                <a:effectLst/>
                <a:latin typeface="Alexandria Light" pitchFamily="2" charset="-78"/>
                <a:ea typeface="Times New Roman" panose="02020603050405020304" pitchFamily="18" charset="0"/>
                <a:cs typeface="Alexandria Light" pitchFamily="2" charset="-78"/>
              </a:rPr>
              <a:t>3-أسلوب الحل الوسط:</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ويتصف بقدر معتدل من كل من الحزم والتعاون، ويتم اللجوء إليه إذا تساوت قوة طرفي الصراع من خلال المفاوضات.</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4-أسلوب المنافسة:</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يلجأ المدير في استخدامه لهذا الأسلوب إلى قوة السلطة والمركز والحل الذي يتوصل إليه يكون في صالح احد ال</a:t>
            </a:r>
            <a:r>
              <a:rPr lang="ar-SA" sz="1800" dirty="0">
                <a:effectLst/>
                <a:latin typeface="Alexandria Light" pitchFamily="2" charset="-78"/>
                <a:ea typeface="Times New Roman" panose="02020603050405020304" pitchFamily="18" charset="0"/>
                <a:cs typeface="Alexandria Light" pitchFamily="2" charset="-78"/>
              </a:rPr>
              <a:t>أ</a:t>
            </a:r>
            <a:r>
              <a:rPr lang="ar-EG" sz="1800" dirty="0">
                <a:effectLst/>
                <a:latin typeface="Alexandria Light" pitchFamily="2" charset="-78"/>
                <a:ea typeface="Times New Roman" panose="02020603050405020304" pitchFamily="18" charset="0"/>
                <a:cs typeface="Alexandria Light" pitchFamily="2" charset="-78"/>
              </a:rPr>
              <a:t>طراف فقط، عندما يكون الصراع بين الزملاء يلجأ المدير لممارسة السلطة على الطرف الأخر، والاعتماد على هذا الأسلوب يخفف من الدافعية للعمل، ويتم استخدامه إذا كانت القضية طارئة واتخاذ تصرف سريع علمية ضرورية.</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690743505"/>
      </p:ext>
    </p:extLst>
  </p:cSld>
  <p:clrMapOvr>
    <a:masterClrMapping/>
  </p:clrMapOvr>
  <mc:AlternateContent xmlns:mc="http://schemas.openxmlformats.org/markup-compatibility/2006" xmlns:p14="http://schemas.microsoft.com/office/powerpoint/2010/main">
    <mc:Choice Requires="p14">
      <p:transition p14:dur="10" advTm="78671"/>
    </mc:Choice>
    <mc:Fallback xmlns="">
      <p:transition advTm="7867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7204C0D-3193-DF3C-BB73-39C497803B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E4A67D3-EF9A-9D87-32B5-B3B8E496834A}"/>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4788F99F-A31B-3AFC-6039-E14CB9BF011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5F3A20FF-B5C3-F34E-87D8-356393A80AAA}"/>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8C9EAA1E-89B0-CF41-A41F-255F19F18F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18AD3ACF-F076-C466-B5D8-68A096C5E19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5B13BCFC-1A1D-87A8-C1F2-6F7D26FA03AA}"/>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500C2475-02C0-A69B-3687-DB767B4E99F0}"/>
              </a:ext>
            </a:extLst>
          </p:cNvPr>
          <p:cNvSpPr>
            <a:spLocks noChangeArrowheads="1"/>
          </p:cNvSpPr>
          <p:nvPr/>
        </p:nvSpPr>
        <p:spPr bwMode="auto">
          <a:xfrm>
            <a:off x="1040881" y="1062346"/>
            <a:ext cx="10664041" cy="4923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5</a:t>
            </a:r>
            <a:r>
              <a:rPr lang="ar-EG" b="1" dirty="0">
                <a:effectLst/>
                <a:latin typeface="Alexandria Light" pitchFamily="2" charset="-78"/>
                <a:ea typeface="Times New Roman" panose="02020603050405020304" pitchFamily="18" charset="0"/>
                <a:cs typeface="Alexandria Light" pitchFamily="2" charset="-78"/>
              </a:rPr>
              <a:t>-أسلوب التعاون:</a:t>
            </a:r>
            <a:r>
              <a:rPr lang="ar-EG" dirty="0">
                <a:effectLst/>
                <a:latin typeface="Alexandria Light" pitchFamily="2" charset="-78"/>
                <a:ea typeface="Times New Roman" panose="02020603050405020304" pitchFamily="18" charset="0"/>
                <a:cs typeface="Alexandria Light" pitchFamily="2" charset="-78"/>
              </a:rPr>
              <a:t> عن طريق العمل على نقاط الوفاق وتجنب نقاط الخلاف, ويتميز هذا الأسلوب باهتمامه ببعدي الحزم والتعاون واللجوء إلى القوة والى العلاقات الإنسانية، حيث يقوم المدير بدراسة أسباب الصراع مع كافة ال</a:t>
            </a:r>
            <a:r>
              <a:rPr lang="ar-SA" dirty="0">
                <a:effectLst/>
                <a:latin typeface="Alexandria Light" pitchFamily="2" charset="-78"/>
                <a:ea typeface="Times New Roman" panose="02020603050405020304" pitchFamily="18" charset="0"/>
                <a:cs typeface="Alexandria Light" pitchFamily="2" charset="-78"/>
              </a:rPr>
              <a:t>أ</a:t>
            </a:r>
            <a:r>
              <a:rPr lang="ar-EG" dirty="0">
                <a:effectLst/>
                <a:latin typeface="Alexandria Light" pitchFamily="2" charset="-78"/>
                <a:ea typeface="Times New Roman" panose="02020603050405020304" pitchFamily="18" charset="0"/>
                <a:cs typeface="Alexandria Light" pitchFamily="2" charset="-78"/>
              </a:rPr>
              <a:t>طراف ذوي العلاقة وطرح بدائل الحل ومناقشتها مع ال</a:t>
            </a:r>
            <a:r>
              <a:rPr lang="ar-SA" dirty="0">
                <a:effectLst/>
                <a:latin typeface="Alexandria Light" pitchFamily="2" charset="-78"/>
                <a:ea typeface="Times New Roman" panose="02020603050405020304" pitchFamily="18" charset="0"/>
                <a:cs typeface="Alexandria Light" pitchFamily="2" charset="-78"/>
              </a:rPr>
              <a:t>أ</a:t>
            </a:r>
            <a:r>
              <a:rPr lang="ar-EG" dirty="0">
                <a:effectLst/>
                <a:latin typeface="Alexandria Light" pitchFamily="2" charset="-78"/>
                <a:ea typeface="Times New Roman" panose="02020603050405020304" pitchFamily="18" charset="0"/>
                <a:cs typeface="Alexandria Light" pitchFamily="2" charset="-78"/>
              </a:rPr>
              <a:t>طراف حتى يتم علاج الأمر، علاجا فعالا مقبولا من الجميع، وهذا الأسلوب يلزمه الوقت الكافي الذي قد لا يتوفر للمدير أحيانا إلا انه أفضل الأساليب، ويتم اللجوء إليه إذا كان موضوع الصراع قضية أساسية تؤثر على أنجاز الأهداف التربوية كان لا يقوم المعلم بالتخطيط لعمله.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a:ea typeface="Times New Roman" panose="02020603050405020304" pitchFamily="18" charset="0"/>
                <a:cs typeface="Alexandria Light"/>
              </a:rPr>
              <a:t>أما </a:t>
            </a:r>
            <a:r>
              <a:rPr lang="ar-EG" b="1" dirty="0">
                <a:effectLst/>
                <a:latin typeface="Alexandria Light"/>
                <a:ea typeface="Times New Roman" panose="02020603050405020304" pitchFamily="18" charset="0"/>
                <a:cs typeface="Alexandria Light"/>
              </a:rPr>
              <a:t>لورانس ولورس فيريا</a:t>
            </a:r>
            <a:r>
              <a:rPr lang="ar-EG" dirty="0">
                <a:effectLst/>
                <a:latin typeface="Alexandria Light"/>
                <a:ea typeface="Times New Roman" panose="02020603050405020304" pitchFamily="18" charset="0"/>
                <a:cs typeface="Alexandria Light"/>
              </a:rPr>
              <a:t> أن هناك ثلاثة اتجاهات فكرية لإدارة </a:t>
            </a:r>
            <a:r>
              <a:rPr lang="ar-EG" b="1" dirty="0">
                <a:effectLst/>
                <a:latin typeface="Alexandria Light"/>
                <a:ea typeface="Times New Roman" panose="02020603050405020304" pitchFamily="18" charset="0"/>
                <a:cs typeface="Alexandria Light"/>
              </a:rPr>
              <a:t>الصراع </a:t>
            </a:r>
            <a:r>
              <a:rPr lang="ar-EG" dirty="0">
                <a:effectLst/>
                <a:latin typeface="Alexandria Light"/>
                <a:ea typeface="Times New Roman" panose="02020603050405020304" pitchFamily="18" charset="0"/>
                <a:cs typeface="Alexandria Light"/>
              </a:rPr>
              <a:t>بين المجموعات هي:</a:t>
            </a:r>
            <a:endParaRPr lang="en-US" dirty="0">
              <a:effectLst/>
              <a:latin typeface="Alexandria Light"/>
              <a:ea typeface="Times New Roman" panose="02020603050405020304" pitchFamily="18" charset="0"/>
              <a:cs typeface="Alexandria Light"/>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1-الاتجاه التفاوضي: </a:t>
            </a:r>
            <a:r>
              <a:rPr lang="ar-EG" dirty="0">
                <a:effectLst/>
                <a:latin typeface="Alexandria Light" pitchFamily="2" charset="-78"/>
                <a:ea typeface="Times New Roman" panose="02020603050405020304" pitchFamily="18" charset="0"/>
                <a:cs typeface="Alexandria Light" pitchFamily="2" charset="-78"/>
              </a:rPr>
              <a:t>ويركز على إدارة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بين المجموعات التي تتنافس على الموارد المحدودة.</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b="1" dirty="0">
                <a:effectLst/>
                <a:latin typeface="Alexandria Light"/>
                <a:ea typeface="Times New Roman" panose="02020603050405020304" pitchFamily="18" charset="0"/>
                <a:cs typeface="Alexandria Light"/>
              </a:rPr>
              <a:t>2-الاتجاه البيروقراطي: </a:t>
            </a:r>
            <a:r>
              <a:rPr lang="ar-EG" dirty="0">
                <a:effectLst/>
                <a:latin typeface="Alexandria Light"/>
                <a:ea typeface="Times New Roman" panose="02020603050405020304" pitchFamily="18" charset="0"/>
                <a:cs typeface="Alexandria Light"/>
              </a:rPr>
              <a:t>ويركز على إدارة</a:t>
            </a:r>
            <a:r>
              <a:rPr lang="ar-EG" b="1" dirty="0">
                <a:effectLst/>
                <a:latin typeface="Alexandria Light"/>
                <a:ea typeface="Times New Roman" panose="02020603050405020304" pitchFamily="18" charset="0"/>
                <a:cs typeface="Alexandria Light"/>
              </a:rPr>
              <a:t> الصراع </a:t>
            </a:r>
            <a:r>
              <a:rPr lang="ar-EG" dirty="0">
                <a:effectLst/>
                <a:latin typeface="Alexandria Light"/>
                <a:ea typeface="Times New Roman" panose="02020603050405020304" pitchFamily="18" charset="0"/>
                <a:cs typeface="Alexandria Light"/>
              </a:rPr>
              <a:t>بين المجموعات الناتج عن علاقات السلطة </a:t>
            </a:r>
            <a:r>
              <a:rPr lang="ar-EG" dirty="0">
                <a:latin typeface="Alexandria Light"/>
                <a:ea typeface="Times New Roman" panose="02020603050405020304" pitchFamily="18" charset="0"/>
                <a:cs typeface="Alexandria Light"/>
              </a:rPr>
              <a:t>الرأسية</a:t>
            </a:r>
            <a:r>
              <a:rPr lang="ar-EG" dirty="0">
                <a:effectLst/>
                <a:latin typeface="Alexandria Light"/>
                <a:ea typeface="Times New Roman" panose="02020603050405020304" pitchFamily="18" charset="0"/>
                <a:cs typeface="Alexandria Light"/>
              </a:rPr>
              <a:t> في التنظيم واستراتيجية إدارة</a:t>
            </a:r>
            <a:r>
              <a:rPr lang="ar-EG" b="1" dirty="0">
                <a:effectLst/>
                <a:latin typeface="Alexandria Light"/>
                <a:ea typeface="Times New Roman" panose="02020603050405020304" pitchFamily="18" charset="0"/>
                <a:cs typeface="Alexandria Light"/>
              </a:rPr>
              <a:t> الصراع </a:t>
            </a:r>
            <a:r>
              <a:rPr lang="ar-EG" dirty="0">
                <a:effectLst/>
                <a:latin typeface="Alexandria Light"/>
                <a:ea typeface="Times New Roman" panose="02020603050405020304" pitchFamily="18" charset="0"/>
                <a:cs typeface="Alexandria Light"/>
              </a:rPr>
              <a:t>بأسلوب العلاقات الإنسانية.</a:t>
            </a:r>
            <a:endParaRPr lang="en-US" dirty="0">
              <a:effectLst/>
              <a:latin typeface="Alexandria Light"/>
              <a:ea typeface="Times New Roman" panose="02020603050405020304" pitchFamily="18" charset="0"/>
              <a:cs typeface="Alexandria Light"/>
            </a:endParaRPr>
          </a:p>
          <a:p>
            <a:pPr indent="457200" algn="just" rtl="1">
              <a:lnSpc>
                <a:spcPct val="150000"/>
              </a:lnSpc>
              <a:spcAft>
                <a:spcPts val="600"/>
              </a:spcAft>
            </a:pPr>
            <a:r>
              <a:rPr lang="ar-EG" b="1" dirty="0">
                <a:effectLst/>
                <a:latin typeface="Alexandria Light" pitchFamily="2" charset="-78"/>
                <a:ea typeface="Times New Roman" panose="02020603050405020304" pitchFamily="18" charset="0"/>
                <a:cs typeface="Alexandria Light" pitchFamily="2" charset="-78"/>
              </a:rPr>
              <a:t>3-اتجاه النظم: </a:t>
            </a:r>
            <a:r>
              <a:rPr lang="ar-EG" dirty="0">
                <a:effectLst/>
                <a:latin typeface="Alexandria Light" pitchFamily="2" charset="-78"/>
                <a:ea typeface="Times New Roman" panose="02020603050405020304" pitchFamily="18" charset="0"/>
                <a:cs typeface="Alexandria Light" pitchFamily="2" charset="-78"/>
              </a:rPr>
              <a:t>ويركز على إدارة </a:t>
            </a:r>
            <a:r>
              <a:rPr lang="ar-EG" b="1" dirty="0">
                <a:effectLst/>
                <a:latin typeface="Alexandria Light" pitchFamily="2" charset="-78"/>
                <a:ea typeface="Times New Roman" panose="02020603050405020304" pitchFamily="18" charset="0"/>
                <a:cs typeface="Alexandria Light" pitchFamily="2" charset="-78"/>
              </a:rPr>
              <a:t>الصراع </a:t>
            </a:r>
            <a:r>
              <a:rPr lang="ar-EG" dirty="0">
                <a:effectLst/>
                <a:latin typeface="Alexandria Light" pitchFamily="2" charset="-78"/>
                <a:ea typeface="Times New Roman" panose="02020603050405020304" pitchFamily="18" charset="0"/>
                <a:cs typeface="Alexandria Light" pitchFamily="2" charset="-78"/>
              </a:rPr>
              <a:t>بين المجموعات الناتج عن مشاكل التنسيق بين النظم.</a:t>
            </a:r>
            <a:endParaRPr lang="en-US"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783031404"/>
      </p:ext>
    </p:extLst>
  </p:cSld>
  <p:clrMapOvr>
    <a:masterClrMapping/>
  </p:clrMapOvr>
  <mc:AlternateContent xmlns:mc="http://schemas.openxmlformats.org/markup-compatibility/2006" xmlns:p14="http://schemas.microsoft.com/office/powerpoint/2010/main">
    <mc:Choice Requires="p14">
      <p:transition p14:dur="10" advTm="113726"/>
    </mc:Choice>
    <mc:Fallback xmlns="">
      <p:transition advTm="1137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276737-8CAF-E297-A773-5CF000C54D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0EA5D07-9F29-E730-59BE-7B31B710A71C}"/>
              </a:ext>
            </a:extLst>
          </p:cNvPr>
          <p:cNvSpPr/>
          <p:nvPr/>
        </p:nvSpPr>
        <p:spPr>
          <a:xfrm>
            <a:off x="399245" y="669701"/>
            <a:ext cx="11547331" cy="60659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285F6BC0-9C00-8593-9F6E-09654182E9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4913" y="-113407"/>
            <a:ext cx="2588566" cy="875820"/>
          </a:xfrm>
          <a:prstGeom prst="rect">
            <a:avLst/>
          </a:prstGeom>
        </p:spPr>
      </p:pic>
      <p:sp>
        <p:nvSpPr>
          <p:cNvPr id="3" name="Rectangle 3">
            <a:extLst>
              <a:ext uri="{FF2B5EF4-FFF2-40B4-BE49-F238E27FC236}">
                <a16:creationId xmlns:a16="http://schemas.microsoft.com/office/drawing/2014/main" xmlns="" id="{5450D716-D798-CC83-205F-CAE50AD3D38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70DB199E-0A8C-BBF1-6C33-8F2636D2F40D}"/>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7AD7C5FF-A7EB-07DE-0262-B4F56871CD77}"/>
              </a:ext>
            </a:extLst>
          </p:cNvPr>
          <p:cNvSpPr>
            <a:spLocks noChangeArrowheads="1"/>
          </p:cNvSpPr>
          <p:nvPr/>
        </p:nvSpPr>
        <p:spPr bwMode="auto">
          <a:xfrm>
            <a:off x="617279" y="813985"/>
            <a:ext cx="11329297" cy="58369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وأيضاً من الأساليب في حل الصراع منها: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1-السيطرة على الجماعة الأقوى: </a:t>
            </a:r>
            <a:r>
              <a:rPr lang="ar-SA" sz="1600" dirty="0">
                <a:effectLst/>
                <a:latin typeface="Alexandria Light" pitchFamily="2" charset="-78"/>
                <a:ea typeface="Times New Roman" panose="02020603050405020304" pitchFamily="18" charset="0"/>
                <a:cs typeface="Alexandria Light" pitchFamily="2" charset="-78"/>
              </a:rPr>
              <a:t>وهذا يتم إذا لم يوقف الصراع فأن الأقوى هو الذي سيفوز وإذا كانت الهزيمة قاسية فإنه يمكن للمدير إن يتنحى بالنقل وفي بعض الحالات يتقبل المدراء الهزيمة وينتظروا فرصه أخرى للصراع، وإذا تصارع فريقان فإن السيطرة تتم بقرار الأكثرية.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2-المساومة بين المتنافسين: </a:t>
            </a:r>
            <a:r>
              <a:rPr lang="ar-SA" sz="1600" dirty="0">
                <a:effectLst/>
                <a:latin typeface="Alexandria Light" pitchFamily="2" charset="-78"/>
                <a:ea typeface="Times New Roman" panose="02020603050405020304" pitchFamily="18" charset="0"/>
                <a:cs typeface="Alexandria Light" pitchFamily="2" charset="-78"/>
              </a:rPr>
              <a:t>إن المساومة هي الوسيلة للحل بين المتنافسين، وهذا ينطبق على أنواع أخرى من</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كرؤساء الأقسام.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effectLst/>
                <a:latin typeface="Alexandria Light" pitchFamily="2" charset="-78"/>
                <a:ea typeface="Times New Roman" panose="02020603050405020304" pitchFamily="18" charset="0"/>
                <a:cs typeface="Alexandria Light" pitchFamily="2" charset="-78"/>
              </a:rPr>
              <a:t>3-تعديل العلاقات التنظيمية: </a:t>
            </a:r>
            <a:r>
              <a:rPr lang="ar-SA" sz="1600" dirty="0">
                <a:effectLst/>
                <a:latin typeface="Alexandria Light" pitchFamily="2" charset="-78"/>
                <a:ea typeface="Times New Roman" panose="02020603050405020304" pitchFamily="18" charset="0"/>
                <a:cs typeface="Alexandria Light" pitchFamily="2" charset="-78"/>
              </a:rPr>
              <a:t>في بعض الأحيان فإن هذه العلاقات تؤدي إلى الصراع وان مثل هذه التغيرات تحدث صراعا بين الطبقات المختلفة.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ويستخدم عدد من الأساليب لإدارة الصراع في البيئة التنظيمية منها: </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a:t>
            </a: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استخدام القوة</a:t>
            </a:r>
            <a:r>
              <a:rPr lang="ar-EG" sz="1600" dirty="0">
                <a:effectLst/>
                <a:latin typeface="Alexandria Light" pitchFamily="2" charset="-78"/>
                <a:ea typeface="Times New Roman" panose="02020603050405020304" pitchFamily="18" charset="0"/>
                <a:cs typeface="Alexandria Light" pitchFamily="2" charset="-78"/>
              </a:rPr>
              <a:t> لإجبار الطرف الآخر على قبول وجهة نظر معينة عن طريق استخدام النظام.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التكيّف</a:t>
            </a:r>
            <a:r>
              <a:rPr lang="ar-EG" sz="1600" dirty="0">
                <a:effectLst/>
                <a:latin typeface="Alexandria Light" pitchFamily="2" charset="-78"/>
                <a:ea typeface="Times New Roman" panose="02020603050405020304" pitchFamily="18" charset="0"/>
                <a:cs typeface="Alexandria Light" pitchFamily="2" charset="-78"/>
              </a:rPr>
              <a:t> عن طريق التنازل عن المطالب وقبول مطالب الطرف الآخر.</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أسلوب التوفيق والتهدئة</a:t>
            </a:r>
            <a:r>
              <a:rPr lang="ar-EG" sz="1600" dirty="0">
                <a:effectLst/>
                <a:latin typeface="Alexandria Light" pitchFamily="2" charset="-78"/>
                <a:ea typeface="Times New Roman" panose="02020603050405020304" pitchFamily="18" charset="0"/>
                <a:cs typeface="Alexandria Light" pitchFamily="2" charset="-78"/>
              </a:rPr>
              <a:t>، لمحاولة التقليل من نقاط الخلاف والتركيز على وجود مصالح مشتركة, عن طريق التنازل ببعض المطالب مقابل تضحية الطرف الآخر ببعض مطالبه أيضاً.</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b="1" dirty="0">
                <a:effectLst/>
                <a:latin typeface="Alexandria Light" pitchFamily="2" charset="-78"/>
                <a:ea typeface="Times New Roman" panose="02020603050405020304" pitchFamily="18" charset="0"/>
                <a:cs typeface="Alexandria Light" pitchFamily="2" charset="-78"/>
              </a:rPr>
              <a:t>المواجهة ،</a:t>
            </a:r>
            <a:r>
              <a:rPr lang="ar-EG" sz="1600" dirty="0">
                <a:effectLst/>
                <a:latin typeface="Alexandria Light" pitchFamily="2" charset="-78"/>
                <a:ea typeface="Times New Roman" panose="02020603050405020304" pitchFamily="18" charset="0"/>
                <a:cs typeface="Alexandria Light" pitchFamily="2" charset="-78"/>
              </a:rPr>
              <a:t> أي محاولة التعرف على المصالحة المشتركة بين الأطراف والتركيز عليها ومن ثم التركيز على الأهداف العليا للمنظمة .</a:t>
            </a:r>
            <a:endParaRPr lang="en-US" sz="16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2667691058"/>
      </p:ext>
    </p:extLst>
  </p:cSld>
  <p:clrMapOvr>
    <a:masterClrMapping/>
  </p:clrMapOvr>
  <mc:AlternateContent xmlns:mc="http://schemas.openxmlformats.org/markup-compatibility/2006" xmlns:p14="http://schemas.microsoft.com/office/powerpoint/2010/main">
    <mc:Choice Requires="p14">
      <p:transition p14:dur="10" advTm="89806"/>
    </mc:Choice>
    <mc:Fallback xmlns="">
      <p:transition advTm="8980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476FE06-FF28-6C81-8AEC-CD8CAA3841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5C1745E-A50F-8285-BD29-6E7E316D09E7}"/>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A7A8B98A-1F1B-1992-A98F-8086B636E1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6DA1C158-4E5C-7F02-6239-62AE5DFA775F}"/>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3755B9F9-14A8-F67A-01CE-7656B9BB8FA6}"/>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A598E36D-4A05-CA5F-5F73-51A9083C79D7}"/>
              </a:ext>
            </a:extLst>
          </p:cNvPr>
          <p:cNvSpPr>
            <a:spLocks noChangeArrowheads="1"/>
          </p:cNvSpPr>
          <p:nvPr/>
        </p:nvSpPr>
        <p:spPr bwMode="auto">
          <a:xfrm>
            <a:off x="617278" y="790346"/>
            <a:ext cx="11329297" cy="59086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ولاختيار الأسلوب المناسب لحل صراع معين يكمن في تحليل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للتعرّف على أسبابه وآثاره وتحديد أطرافه للتعرّف على أهدافهم وغاياتهم ومدى تأثيرهم ومن ثم دراسة البدائل المتاحة لاختيار الأنسب منها في حل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وبالتالي فإن حل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يعتمد على المواقف وعلى الأطراف بالدرجة الأولى.</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إن استخدام كل هذه الأساليب يساعد المنظمة على تجنب المشكلات وبالتالي التطور والبقاء، وهنا لا بد للإدارة والمدير من الاستعانة بالإرشادات التالية في عملية </a:t>
            </a:r>
            <a:r>
              <a:rPr lang="ar-EG" b="1" dirty="0">
                <a:effectLst/>
                <a:latin typeface="Alexandria Light" pitchFamily="2" charset="-78"/>
                <a:ea typeface="Times New Roman" panose="02020603050405020304" pitchFamily="18" charset="0"/>
                <a:cs typeface="Alexandria Light" pitchFamily="2" charset="-78"/>
              </a:rPr>
              <a:t>الصراع</a:t>
            </a:r>
            <a:r>
              <a:rPr lang="ar-EG" dirty="0">
                <a:effectLst/>
                <a:latin typeface="Alexandria Light" pitchFamily="2" charset="-78"/>
                <a:ea typeface="Times New Roman" panose="02020603050405020304" pitchFamily="18" charset="0"/>
                <a:cs typeface="Alexandria Light" pitchFamily="2" charset="-78"/>
              </a:rPr>
              <a:t>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1</a:t>
            </a:r>
            <a:r>
              <a:rPr lang="ar-EG" b="1" dirty="0">
                <a:effectLst/>
                <a:latin typeface="Alexandria Light" pitchFamily="2" charset="-78"/>
                <a:ea typeface="Times New Roman" panose="02020603050405020304" pitchFamily="18" charset="0"/>
                <a:cs typeface="Alexandria Light" pitchFamily="2" charset="-78"/>
              </a:rPr>
              <a:t>. الرؤية:</a:t>
            </a:r>
            <a:r>
              <a:rPr lang="ar-EG" dirty="0">
                <a:effectLst/>
                <a:latin typeface="Alexandria Light" pitchFamily="2" charset="-78"/>
                <a:ea typeface="Times New Roman" panose="02020603050405020304" pitchFamily="18" charset="0"/>
                <a:cs typeface="Alexandria Light" pitchFamily="2" charset="-78"/>
              </a:rPr>
              <a:t> أي سعي المدير لإقناع جميع العاملين بوجود هدف يسعى الجميع لتحقيقه.</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2</a:t>
            </a:r>
            <a:r>
              <a:rPr lang="ar-EG" b="1" dirty="0">
                <a:effectLst/>
                <a:latin typeface="Alexandria Light" pitchFamily="2" charset="-78"/>
                <a:ea typeface="Times New Roman" panose="02020603050405020304" pitchFamily="18" charset="0"/>
                <a:cs typeface="Alexandria Light" pitchFamily="2" charset="-78"/>
              </a:rPr>
              <a:t>. الأهداف: </a:t>
            </a:r>
            <a:r>
              <a:rPr lang="ar-EG" dirty="0">
                <a:effectLst/>
                <a:latin typeface="Alexandria Light" pitchFamily="2" charset="-78"/>
                <a:ea typeface="Times New Roman" panose="02020603050405020304" pitchFamily="18" charset="0"/>
                <a:cs typeface="Alexandria Light" pitchFamily="2" charset="-78"/>
              </a:rPr>
              <a:t>أن تكون واضحة ومحددة وقابلة للتطبيق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3</a:t>
            </a:r>
            <a:r>
              <a:rPr lang="ar-EG" b="1" dirty="0">
                <a:effectLst/>
                <a:latin typeface="Alexandria Light" pitchFamily="2" charset="-78"/>
                <a:ea typeface="Times New Roman" panose="02020603050405020304" pitchFamily="18" charset="0"/>
                <a:cs typeface="Alexandria Light" pitchFamily="2" charset="-78"/>
              </a:rPr>
              <a:t>. الاتصال:</a:t>
            </a:r>
            <a:r>
              <a:rPr lang="ar-EG" dirty="0">
                <a:effectLst/>
                <a:latin typeface="Alexandria Light" pitchFamily="2" charset="-78"/>
                <a:ea typeface="Times New Roman" panose="02020603050405020304" pitchFamily="18" charset="0"/>
                <a:cs typeface="Alexandria Light" pitchFamily="2" charset="-78"/>
              </a:rPr>
              <a:t> تطوير قنوات الاتصال بين جميع الأطراف داخل المنظمة الإدارية بشكل يترتب عليه الشعور بالراحة من قبل الموظفين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4</a:t>
            </a:r>
            <a:r>
              <a:rPr lang="ar-EG" b="1" dirty="0">
                <a:effectLst/>
                <a:latin typeface="Alexandria Light" pitchFamily="2" charset="-78"/>
                <a:ea typeface="Times New Roman" panose="02020603050405020304" pitchFamily="18" charset="0"/>
                <a:cs typeface="Alexandria Light" pitchFamily="2" charset="-78"/>
              </a:rPr>
              <a:t>. القيادة:</a:t>
            </a:r>
            <a:r>
              <a:rPr lang="ar-EG" dirty="0">
                <a:effectLst/>
                <a:latin typeface="Alexandria Light" pitchFamily="2" charset="-78"/>
                <a:ea typeface="Times New Roman" panose="02020603050405020304" pitchFamily="18" charset="0"/>
                <a:cs typeface="Alexandria Light" pitchFamily="2" charset="-78"/>
              </a:rPr>
              <a:t> وهذا يتضمن الأسلوب والنهج الإداري الذي يجب ممارسته بشكل يترتب عليه تأثير المدير الإيجابي على الأفراد .</a:t>
            </a:r>
            <a:endParaRPr lang="en-US"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dirty="0">
                <a:effectLst/>
                <a:latin typeface="Alexandria Light" pitchFamily="2" charset="-78"/>
                <a:ea typeface="Times New Roman" panose="02020603050405020304" pitchFamily="18" charset="0"/>
                <a:cs typeface="Alexandria Light" pitchFamily="2" charset="-78"/>
              </a:rPr>
              <a:t>5</a:t>
            </a:r>
            <a:r>
              <a:rPr lang="ar-EG" b="1" dirty="0">
                <a:effectLst/>
                <a:latin typeface="Alexandria Light" pitchFamily="2" charset="-78"/>
                <a:ea typeface="Times New Roman" panose="02020603050405020304" pitchFamily="18" charset="0"/>
                <a:cs typeface="Alexandria Light" pitchFamily="2" charset="-78"/>
              </a:rPr>
              <a:t>. التعليم:</a:t>
            </a:r>
            <a:r>
              <a:rPr lang="ar-EG" dirty="0">
                <a:effectLst/>
                <a:latin typeface="Alexandria Light" pitchFamily="2" charset="-78"/>
                <a:ea typeface="Times New Roman" panose="02020603050405020304" pitchFamily="18" charset="0"/>
                <a:cs typeface="Alexandria Light" pitchFamily="2" charset="-78"/>
              </a:rPr>
              <a:t> ويتم بصورة مستمرة في محاولة لتنمية وصقل مهارات العاملين وقدراتهم ومستوياتهم الثقافية .</a:t>
            </a:r>
            <a:endParaRPr lang="en-US" dirty="0">
              <a:effectLst/>
              <a:latin typeface="Alexandria Light" pitchFamily="2" charset="-78"/>
              <a:ea typeface="Times New Roman" panose="02020603050405020304" pitchFamily="18" charset="0"/>
              <a:cs typeface="Alexandria Light" pitchFamily="2" charset="-78"/>
            </a:endParaRPr>
          </a:p>
        </p:txBody>
      </p:sp>
      <p:sp>
        <p:nvSpPr>
          <p:cNvPr id="7" name="TextBox 10">
            <a:extLst>
              <a:ext uri="{FF2B5EF4-FFF2-40B4-BE49-F238E27FC236}">
                <a16:creationId xmlns:a16="http://schemas.microsoft.com/office/drawing/2014/main" xmlns="" id="{57042B7D-F799-8225-8973-63F8642B3440}"/>
              </a:ext>
            </a:extLst>
          </p:cNvPr>
          <p:cNvSpPr txBox="1"/>
          <p:nvPr/>
        </p:nvSpPr>
        <p:spPr>
          <a:xfrm>
            <a:off x="2381139" y="6350512"/>
            <a:ext cx="3400536" cy="41998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كيف يمكن التعامل مع الصراع؟</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8" name="Google Shape;6475;p53">
            <a:extLst>
              <a:ext uri="{FF2B5EF4-FFF2-40B4-BE49-F238E27FC236}">
                <a16:creationId xmlns:a16="http://schemas.microsoft.com/office/drawing/2014/main" xmlns="" id="{3AF6040E-CC69-3874-8C52-77EC2E0C39CF}"/>
              </a:ext>
            </a:extLst>
          </p:cNvPr>
          <p:cNvSpPr/>
          <p:nvPr/>
        </p:nvSpPr>
        <p:spPr>
          <a:xfrm>
            <a:off x="1760746" y="6350512"/>
            <a:ext cx="830229" cy="5173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0743813"/>
      </p:ext>
    </p:extLst>
  </p:cSld>
  <p:clrMapOvr>
    <a:masterClrMapping/>
  </p:clrMapOvr>
  <mc:AlternateContent xmlns:mc="http://schemas.openxmlformats.org/markup-compatibility/2006" xmlns:p14="http://schemas.microsoft.com/office/powerpoint/2010/main">
    <mc:Choice Requires="p14">
      <p:transition p14:dur="10" advTm="122024"/>
    </mc:Choice>
    <mc:Fallback xmlns="">
      <p:transition advTm="12202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606D396-56A1-EDC5-0D5E-FBD2996994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1C7A530-F247-88A5-A407-25D00AED43BE}"/>
              </a:ext>
            </a:extLst>
          </p:cNvPr>
          <p:cNvSpPr/>
          <p:nvPr/>
        </p:nvSpPr>
        <p:spPr>
          <a:xfrm>
            <a:off x="617279" y="733425"/>
            <a:ext cx="11329297" cy="60467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CCF7BDF4-FB2D-CEC4-07CB-868AFCD6DA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F947BB14-2C33-75B2-F610-4AC750F93C4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DE1391F8-2F30-4E76-13C9-E75A775371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303C1F98-4E08-AD14-2F1F-7F0D748086EC}"/>
              </a:ext>
            </a:extLst>
          </p:cNvPr>
          <p:cNvSpPr>
            <a:spLocks noChangeArrowheads="1"/>
          </p:cNvSpPr>
          <p:nvPr/>
        </p:nvSpPr>
        <p:spPr bwMode="auto">
          <a:xfrm>
            <a:off x="1030350" y="834310"/>
            <a:ext cx="11079677" cy="5765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ctr"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a:t>
            </a:r>
            <a:r>
              <a:rPr lang="ar-EG" sz="1700" b="1" dirty="0">
                <a:solidFill>
                  <a:srgbClr val="FF0000"/>
                </a:solidFill>
                <a:effectLst/>
                <a:latin typeface="Alexandria Light" pitchFamily="2" charset="-78"/>
                <a:ea typeface="Times New Roman" panose="02020603050405020304" pitchFamily="18" charset="0"/>
                <a:cs typeface="Alexandria Light" pitchFamily="2" charset="-78"/>
              </a:rPr>
              <a:t>التعامل مع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أما فيما يتعلق بكيفية التعامل مع الصراع ففيما يلي بعضا من مبادئ الحل البناء للصراع: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1- العقلانية</a:t>
            </a:r>
            <a:r>
              <a:rPr lang="ar-EG" sz="1700" dirty="0">
                <a:effectLst/>
                <a:latin typeface="Alexandria Light" pitchFamily="2" charset="-78"/>
                <a:ea typeface="Times New Roman" panose="02020603050405020304" pitchFamily="18" charset="0"/>
                <a:cs typeface="Alexandria Light" pitchFamily="2" charset="-78"/>
              </a:rPr>
              <a:t>:- حاول </a:t>
            </a:r>
            <a:r>
              <a:rPr lang="ar-EG" sz="1700" dirty="0" err="1">
                <a:effectLst/>
                <a:latin typeface="Alexandria Light" pitchFamily="2" charset="-78"/>
                <a:ea typeface="Times New Roman" panose="02020603050405020304" pitchFamily="18" charset="0"/>
                <a:cs typeface="Alexandria Light" pitchFamily="2" charset="-78"/>
              </a:rPr>
              <a:t>الإنفعال</a:t>
            </a:r>
            <a:r>
              <a:rPr lang="ar-EG" sz="1700" dirty="0">
                <a:effectLst/>
                <a:latin typeface="Alexandria Light" pitchFamily="2" charset="-78"/>
                <a:ea typeface="Times New Roman" panose="02020603050405020304" pitchFamily="18" charset="0"/>
                <a:cs typeface="Alexandria Light" pitchFamily="2" charset="-78"/>
              </a:rPr>
              <a:t> بمعقولية حتى مع شدة انفعال الطرف الآخر، واعرض موقفك بوضوح وهدوء وبالحقائق، وكن محددا ولا تعمم.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2- التفاهم</a:t>
            </a:r>
            <a:r>
              <a:rPr lang="ar-EG" sz="1700" dirty="0">
                <a:effectLst/>
                <a:latin typeface="Alexandria Light" pitchFamily="2" charset="-78"/>
                <a:ea typeface="Times New Roman" panose="02020603050405020304" pitchFamily="18" charset="0"/>
                <a:cs typeface="Alexandria Light" pitchFamily="2" charset="-78"/>
              </a:rPr>
              <a:t>:- حاول فهم الطرف الآخر حتى لولم يفهمك، واسأل واستوضح. ابحث عن جذور الصراع هل هي حول الحقائق، أم القيم، أم المنهجية، أم الأهداف؟</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3- التواصل</a:t>
            </a:r>
            <a:r>
              <a:rPr lang="ar-EG" sz="1700" dirty="0">
                <a:effectLst/>
                <a:latin typeface="Alexandria Light" pitchFamily="2" charset="-78"/>
                <a:ea typeface="Times New Roman" panose="02020603050405020304" pitchFamily="18" charset="0"/>
                <a:cs typeface="Alexandria Light" pitchFamily="2" charset="-78"/>
              </a:rPr>
              <a:t>:- شاور الطرف الآخر قبل أخذ قرار يؤثر عليه، إمداده بالمعلومات سيشجع التواصل ويقلل مستوى الصراع.</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4- الموثوقية</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لاتخدع</a:t>
            </a:r>
            <a:r>
              <a:rPr lang="ar-EG" sz="1700" dirty="0">
                <a:effectLst/>
                <a:latin typeface="Alexandria Light" pitchFamily="2" charset="-78"/>
                <a:ea typeface="Times New Roman" panose="02020603050405020304" pitchFamily="18" charset="0"/>
                <a:cs typeface="Alexandria Light" pitchFamily="2" charset="-78"/>
              </a:rPr>
              <a:t> الطرف الآخر حتى لو حاول </a:t>
            </a:r>
            <a:r>
              <a:rPr lang="ar-EG" sz="1700" dirty="0" err="1">
                <a:effectLst/>
                <a:latin typeface="Alexandria Light" pitchFamily="2" charset="-78"/>
                <a:ea typeface="Times New Roman" panose="02020603050405020304" pitchFamily="18" charset="0"/>
                <a:cs typeface="Alexandria Light" pitchFamily="2" charset="-78"/>
              </a:rPr>
              <a:t>خداعك</a:t>
            </a:r>
            <a:r>
              <a:rPr lang="ar-EG" sz="1700" dirty="0">
                <a:effectLst/>
                <a:latin typeface="Alexandria Light" pitchFamily="2" charset="-78"/>
                <a:ea typeface="Times New Roman" panose="02020603050405020304" pitchFamily="18" charset="0"/>
                <a:cs typeface="Alexandria Light" pitchFamily="2" charset="-78"/>
              </a:rPr>
              <a:t>، واكشف عن كافة المعلومات ذات العلاقة.</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5- التأثير غير القسري</a:t>
            </a:r>
            <a:r>
              <a:rPr lang="ar-EG" sz="1700" dirty="0">
                <a:effectLst/>
                <a:latin typeface="Alexandria Light" pitchFamily="2" charset="-78"/>
                <a:ea typeface="Times New Roman" panose="02020603050405020304" pitchFamily="18" charset="0"/>
                <a:cs typeface="Alexandria Light" pitchFamily="2" charset="-78"/>
              </a:rPr>
              <a:t>:- لا تفرض أمورا على الطرف الآخر حتى ولو حاول هو ذلك، وتقبل محاولته لإقناعك كما حاول أنت إقناع الآخرين.</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6- القبول</a:t>
            </a:r>
            <a:r>
              <a:rPr lang="ar-EG" sz="1700" dirty="0">
                <a:effectLst/>
                <a:latin typeface="Alexandria Light" pitchFamily="2" charset="-78"/>
                <a:ea typeface="Times New Roman" panose="02020603050405020304" pitchFamily="18" charset="0"/>
                <a:cs typeface="Alexandria Light" pitchFamily="2" charset="-78"/>
              </a:rPr>
              <a:t>:- </a:t>
            </a:r>
            <a:r>
              <a:rPr lang="ar-EG" sz="1700" dirty="0" err="1">
                <a:effectLst/>
                <a:latin typeface="Alexandria Light" pitchFamily="2" charset="-78"/>
                <a:ea typeface="Times New Roman" panose="02020603050405020304" pitchFamily="18" charset="0"/>
                <a:cs typeface="Alexandria Light" pitchFamily="2" charset="-78"/>
              </a:rPr>
              <a:t>إقبل</a:t>
            </a:r>
            <a:r>
              <a:rPr lang="ar-EG" sz="1700" dirty="0">
                <a:effectLst/>
                <a:latin typeface="Alexandria Light" pitchFamily="2" charset="-78"/>
                <a:ea typeface="Times New Roman" panose="02020603050405020304" pitchFamily="18" charset="0"/>
                <a:cs typeface="Alexandria Light" pitchFamily="2" charset="-78"/>
              </a:rPr>
              <a:t> الطرف الآخر وانظر فيما يطرحه من أفكار حتى لو قام هو برفضك، كن ذا رغبة في التعلم.</a:t>
            </a:r>
            <a:endParaRPr lang="en-US" sz="1700" dirty="0">
              <a:effectLst/>
              <a:latin typeface="Alexandria Light" pitchFamily="2" charset="-78"/>
              <a:ea typeface="Times New Roman" panose="02020603050405020304" pitchFamily="18" charset="0"/>
              <a:cs typeface="Alexandria Light" pitchFamily="2" charset="-78"/>
            </a:endParaRPr>
          </a:p>
          <a:p>
            <a:pPr indent="457200" algn="ctr" rtl="1">
              <a:lnSpc>
                <a:spcPct val="150000"/>
              </a:lnSpc>
              <a:spcAft>
                <a:spcPts val="600"/>
              </a:spcAft>
            </a:pPr>
            <a:r>
              <a:rPr lang="ar-EG" sz="1700" b="1" dirty="0">
                <a:effectLst/>
                <a:latin typeface="Alexandria Light" pitchFamily="2" charset="-78"/>
                <a:ea typeface="Times New Roman" panose="02020603050405020304" pitchFamily="18" charset="0"/>
                <a:cs typeface="Alexandria Light" pitchFamily="2" charset="-78"/>
              </a:rPr>
              <a:t>7- النوايا الحسنة</a:t>
            </a:r>
            <a:r>
              <a:rPr lang="ar-EG" sz="1700" dirty="0">
                <a:effectLst/>
                <a:latin typeface="Alexandria Light" pitchFamily="2" charset="-78"/>
                <a:ea typeface="Times New Roman" panose="02020603050405020304" pitchFamily="18" charset="0"/>
                <a:cs typeface="Alexandria Light" pitchFamily="2" charset="-78"/>
              </a:rPr>
              <a:t>:- قم بعمل ما فيه صالح العلاقة المتبادلة ومصلحة الطرفين بغض النظر عن موقف الطرف الآخر، حافظ على كرامة الآخرين وكن مخلصا وأمينا.</a:t>
            </a:r>
            <a:endParaRPr lang="en-US" sz="1700" dirty="0">
              <a:effectLst/>
              <a:latin typeface="Alexandria Light" pitchFamily="2" charset="-78"/>
              <a:ea typeface="Times New Roman" panose="02020603050405020304" pitchFamily="18" charset="0"/>
              <a:cs typeface="Alexandria Light" pitchFamily="2" charset="-78"/>
            </a:endParaRPr>
          </a:p>
        </p:txBody>
      </p:sp>
      <p:sp>
        <p:nvSpPr>
          <p:cNvPr id="8" name="TextBox 10">
            <a:extLst>
              <a:ext uri="{FF2B5EF4-FFF2-40B4-BE49-F238E27FC236}">
                <a16:creationId xmlns:a16="http://schemas.microsoft.com/office/drawing/2014/main" xmlns="" id="{5CC76348-EDAE-18D9-9EBD-F05142263484}"/>
              </a:ext>
            </a:extLst>
          </p:cNvPr>
          <p:cNvSpPr txBox="1"/>
          <p:nvPr/>
        </p:nvSpPr>
        <p:spPr>
          <a:xfrm>
            <a:off x="308639" y="6323011"/>
            <a:ext cx="3291840" cy="45720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16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rPr>
              <a:t>ما هي أنواع الصراع التنظيمي؟</a:t>
            </a:r>
            <a:endParaRPr lang="ar-EG" sz="1200" b="1" kern="0" dirty="0">
              <a:solidFill>
                <a:schemeClr val="bg1"/>
              </a:solidFill>
              <a:effectLst>
                <a:outerShdw blurRad="38100" dist="38100" dir="2700000" algn="tl">
                  <a:srgbClr val="000000">
                    <a:alpha val="43137"/>
                  </a:srgbClr>
                </a:outerShdw>
              </a:effectLst>
              <a:uFill>
                <a:solidFill>
                  <a:srgbClr val="000000"/>
                </a:solidFill>
              </a:uFill>
              <a:latin typeface="Alexandria Light" pitchFamily="2" charset="-78"/>
              <a:ea typeface="Sakkal Majalla" panose="02000000000000000000" pitchFamily="2" charset="-78"/>
              <a:cs typeface="Alexandria Light" pitchFamily="2" charset="-78"/>
            </a:endParaRPr>
          </a:p>
        </p:txBody>
      </p:sp>
      <p:sp>
        <p:nvSpPr>
          <p:cNvPr id="10" name="Google Shape;6475;p53">
            <a:extLst>
              <a:ext uri="{FF2B5EF4-FFF2-40B4-BE49-F238E27FC236}">
                <a16:creationId xmlns:a16="http://schemas.microsoft.com/office/drawing/2014/main" xmlns="" id="{34280C3B-86A2-A36D-C0BA-3B799577548A}"/>
              </a:ext>
            </a:extLst>
          </p:cNvPr>
          <p:cNvSpPr/>
          <p:nvPr/>
        </p:nvSpPr>
        <p:spPr>
          <a:xfrm>
            <a:off x="0" y="6341618"/>
            <a:ext cx="617279" cy="41998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886402456"/>
      </p:ext>
    </p:extLst>
  </p:cSld>
  <p:clrMapOvr>
    <a:masterClrMapping/>
  </p:clrMapOvr>
  <mc:AlternateContent xmlns:mc="http://schemas.openxmlformats.org/markup-compatibility/2006" xmlns:p14="http://schemas.microsoft.com/office/powerpoint/2010/main">
    <mc:Choice Requires="p14">
      <p:transition p14:dur="10" advTm="95850"/>
    </mc:Choice>
    <mc:Fallback xmlns="">
      <p:transition advTm="958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F266CBD-DB56-5816-0635-EBB3EC5A9A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764D267-6DC1-CFB9-3F30-3EABFAD2E34E}"/>
              </a:ext>
            </a:extLst>
          </p:cNvPr>
          <p:cNvSpPr/>
          <p:nvPr/>
        </p:nvSpPr>
        <p:spPr>
          <a:xfrm>
            <a:off x="617279" y="733425"/>
            <a:ext cx="11329297" cy="5931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DDD6432F-DC6C-62B6-50A0-D67436D5AD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7DA79C15-5468-BCB0-CD26-942BE5ACFDF2}"/>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73252A55-61CB-815A-DA00-EAED4D8B1070}"/>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E2E8A756-99A9-6DC1-2179-DD1ADA2B2105}"/>
              </a:ext>
            </a:extLst>
          </p:cNvPr>
          <p:cNvSpPr>
            <a:spLocks noChangeArrowheads="1"/>
          </p:cNvSpPr>
          <p:nvPr/>
        </p:nvSpPr>
        <p:spPr bwMode="auto">
          <a:xfrm>
            <a:off x="755465" y="882088"/>
            <a:ext cx="11079677" cy="5534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انواع الصراع </a:t>
            </a:r>
            <a:r>
              <a:rPr lang="ar-SA" sz="1700" b="1" dirty="0" err="1">
                <a:solidFill>
                  <a:srgbClr val="FF0000"/>
                </a:solidFill>
                <a:effectLst/>
                <a:latin typeface="Alexandria Light" pitchFamily="2" charset="-78"/>
                <a:ea typeface="Times New Roman" panose="02020603050405020304" pitchFamily="18" charset="0"/>
                <a:cs typeface="Alexandria Light" pitchFamily="2" charset="-78"/>
              </a:rPr>
              <a:t>التنظيمى</a:t>
            </a:r>
            <a:r>
              <a:rPr lang="ar-SA" sz="1700" b="1" dirty="0">
                <a:solidFill>
                  <a:srgbClr val="FF0000"/>
                </a:solidFill>
                <a:effectLst/>
                <a:latin typeface="Alexandria Light" pitchFamily="2" charset="-78"/>
                <a:ea typeface="Times New Roman" panose="02020603050405020304" pitchFamily="18" charset="0"/>
                <a:cs typeface="Alexandria Light" pitchFamily="2" charset="-78"/>
              </a:rPr>
              <a:t>.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dirty="0">
                <a:effectLst/>
                <a:latin typeface="Alexandria Light" pitchFamily="2" charset="-78"/>
                <a:ea typeface="Times New Roman" panose="02020603050405020304" pitchFamily="18" charset="0"/>
                <a:cs typeface="Alexandria Light" pitchFamily="2" charset="-78"/>
              </a:rPr>
              <a:t>يختلف مفهوم الصراع وأنوعه الرئيسة عن صور التفاعل الاخرى بين الجماعات والتي تتمثل أهميتها في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أ- التعاون: </a:t>
            </a:r>
            <a:r>
              <a:rPr lang="ar-SA" sz="1700" dirty="0">
                <a:effectLst/>
                <a:latin typeface="Alexandria Light" pitchFamily="2" charset="-78"/>
                <a:ea typeface="Times New Roman" panose="02020603050405020304" pitchFamily="18" charset="0"/>
                <a:cs typeface="Alexandria Light" pitchFamily="2" charset="-78"/>
              </a:rPr>
              <a:t>ويتحقق عندما يعمل فريقان أو اكثر لتحقيق اهداف مشتركة وقد يأخذ هذا التعاون الشكل </a:t>
            </a:r>
            <a:r>
              <a:rPr lang="ar-SA" sz="1700" dirty="0" err="1">
                <a:effectLst/>
                <a:latin typeface="Alexandria Light" pitchFamily="2" charset="-78"/>
                <a:ea typeface="Times New Roman" panose="02020603050405020304" pitchFamily="18" charset="0"/>
                <a:cs typeface="Alexandria Light" pitchFamily="2" charset="-78"/>
              </a:rPr>
              <a:t>الاختيارى</a:t>
            </a:r>
            <a:r>
              <a:rPr lang="ar-SA" sz="1700" dirty="0">
                <a:effectLst/>
                <a:latin typeface="Alexandria Light" pitchFamily="2" charset="-78"/>
                <a:ea typeface="Times New Roman" panose="02020603050405020304" pitchFamily="18" charset="0"/>
                <a:cs typeface="Alexandria Light" pitchFamily="2" charset="-78"/>
              </a:rPr>
              <a:t> وذلك عندما يكون ذلك التعاون ناتجاً من رغبة الافراد المشاركين فيه, أما النوع الاخر فهو التعاون </a:t>
            </a:r>
            <a:r>
              <a:rPr lang="ar-SA" sz="1700" dirty="0" err="1">
                <a:effectLst/>
                <a:latin typeface="Alexandria Light" pitchFamily="2" charset="-78"/>
                <a:ea typeface="Times New Roman" panose="02020603050405020304" pitchFamily="18" charset="0"/>
                <a:cs typeface="Alexandria Light" pitchFamily="2" charset="-78"/>
              </a:rPr>
              <a:t>الاجبارى</a:t>
            </a:r>
            <a:r>
              <a:rPr lang="ar-SA" sz="1700" dirty="0">
                <a:effectLst/>
                <a:latin typeface="Alexandria Light" pitchFamily="2" charset="-78"/>
                <a:ea typeface="Times New Roman" panose="02020603050405020304" pitchFamily="18" charset="0"/>
                <a:cs typeface="Alexandria Light" pitchFamily="2" charset="-78"/>
              </a:rPr>
              <a:t> ويحدث عندما يفرض احد الرؤساء على مجموعتين او اكثر التفاعل معاً لتحقيق الاهداف المشتركة للمنظمة او </a:t>
            </a:r>
            <a:r>
              <a:rPr lang="ar-SA" sz="1700" dirty="0" err="1">
                <a:effectLst/>
                <a:latin typeface="Alexandria Light" pitchFamily="2" charset="-78"/>
                <a:ea typeface="Times New Roman" panose="02020603050405020304" pitchFamily="18" charset="0"/>
                <a:cs typeface="Alexandria Light" pitchFamily="2" charset="-78"/>
              </a:rPr>
              <a:t>لادارته</a:t>
            </a:r>
            <a:r>
              <a:rPr lang="ar-SA" sz="1700" dirty="0">
                <a:effectLst/>
                <a:latin typeface="Alexandria Light" pitchFamily="2" charset="-78"/>
                <a:ea typeface="Times New Roman" panose="02020603050405020304" pitchFamily="18" charset="0"/>
                <a:cs typeface="Alexandria Light" pitchFamily="2" charset="-78"/>
              </a:rPr>
              <a:t>, إن عدم التعاون يعنى عدم التنسيق وليس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ب-المنافسة: </a:t>
            </a:r>
            <a:r>
              <a:rPr lang="ar-SA" sz="1700" dirty="0">
                <a:effectLst/>
                <a:latin typeface="Alexandria Light" pitchFamily="2" charset="-78"/>
                <a:ea typeface="Times New Roman" panose="02020603050405020304" pitchFamily="18" charset="0"/>
                <a:cs typeface="Alexandria Light" pitchFamily="2" charset="-78"/>
              </a:rPr>
              <a:t>الكفاح او </a:t>
            </a:r>
            <a:r>
              <a:rPr lang="ar-SA" sz="1700" dirty="0" err="1">
                <a:effectLst/>
                <a:latin typeface="Alexandria Light" pitchFamily="2" charset="-78"/>
                <a:ea typeface="Times New Roman" panose="02020603050405020304" pitchFamily="18" charset="0"/>
                <a:cs typeface="Alexandria Light" pitchFamily="2" charset="-78"/>
              </a:rPr>
              <a:t>السعى</a:t>
            </a:r>
            <a:r>
              <a:rPr lang="ar-SA" sz="1700" dirty="0">
                <a:effectLst/>
                <a:latin typeface="Alexandria Light" pitchFamily="2" charset="-78"/>
                <a:ea typeface="Times New Roman" panose="02020603050405020304" pitchFamily="18" charset="0"/>
                <a:cs typeface="Alexandria Light" pitchFamily="2" charset="-78"/>
              </a:rPr>
              <a:t> الموجه للحصول على تفضيلات اكثر أو مزايا بحيث يعوق الحصول على هذه التفضيلات حصول احد الجماعات الاخرى على هذه التفضيلات (حجب التفضيلات عن الاخرين ).</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ج - أما الصراع:</a:t>
            </a:r>
            <a:r>
              <a:rPr lang="ar-SA" sz="1700" dirty="0">
                <a:effectLst/>
                <a:latin typeface="Alexandria Light" pitchFamily="2" charset="-78"/>
                <a:ea typeface="Times New Roman" panose="02020603050405020304" pitchFamily="18" charset="0"/>
                <a:cs typeface="Alexandria Light" pitchFamily="2" charset="-78"/>
              </a:rPr>
              <a:t> يرى </a:t>
            </a:r>
            <a:r>
              <a:rPr lang="en-US" sz="1700" b="1" dirty="0" err="1">
                <a:effectLst/>
                <a:latin typeface="Alexandria Light" pitchFamily="2" charset="-78"/>
                <a:ea typeface="Times New Roman" panose="02020603050405020304" pitchFamily="18" charset="0"/>
                <a:cs typeface="Alexandria Light" pitchFamily="2" charset="-78"/>
              </a:rPr>
              <a:t>Dumcan</a:t>
            </a:r>
            <a:r>
              <a:rPr lang="en-US" sz="1700" b="1" dirty="0">
                <a:effectLst/>
                <a:latin typeface="Alexandria Light" pitchFamily="2" charset="-78"/>
                <a:ea typeface="Times New Roman" panose="02020603050405020304" pitchFamily="18" charset="0"/>
                <a:cs typeface="Alexandria Light" pitchFamily="2" charset="-78"/>
              </a:rPr>
              <a:t> </a:t>
            </a:r>
            <a:r>
              <a:rPr lang="ar-SA" sz="1700" dirty="0">
                <a:effectLst/>
                <a:latin typeface="Alexandria Light" pitchFamily="2" charset="-78"/>
                <a:ea typeface="Times New Roman" panose="02020603050405020304" pitchFamily="18" charset="0"/>
                <a:cs typeface="Alexandria Light" pitchFamily="2" charset="-78"/>
              </a:rPr>
              <a:t> ان </a:t>
            </a:r>
            <a:r>
              <a:rPr lang="ar-SA" sz="1700" b="1" dirty="0">
                <a:effectLst/>
                <a:latin typeface="Alexandria Light" pitchFamily="2" charset="-78"/>
                <a:ea typeface="Times New Roman" panose="02020603050405020304" pitchFamily="18" charset="0"/>
                <a:cs typeface="Alexandria Light" pitchFamily="2" charset="-78"/>
              </a:rPr>
              <a:t>الصراع</a:t>
            </a:r>
            <a:r>
              <a:rPr lang="ar-SA" sz="1700" dirty="0">
                <a:effectLst/>
                <a:latin typeface="Alexandria Light" pitchFamily="2" charset="-78"/>
                <a:ea typeface="Times New Roman" panose="02020603050405020304" pitchFamily="18" charset="0"/>
                <a:cs typeface="Alexandria Light" pitchFamily="2" charset="-78"/>
              </a:rPr>
              <a:t> هو حاله متطرفة من المنافسة بين الافراد او الجماعات او المنظمات والذى عادة يتضمن صورة من صور العداء وربما الرغبة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الاضرار 0</a:t>
            </a:r>
            <a:endParaRPr lang="en-US" sz="17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700" b="1" dirty="0">
                <a:effectLst/>
                <a:latin typeface="Alexandria Light" pitchFamily="2" charset="-78"/>
                <a:ea typeface="Times New Roman" panose="02020603050405020304" pitchFamily="18" charset="0"/>
                <a:cs typeface="Alexandria Light" pitchFamily="2" charset="-78"/>
              </a:rPr>
              <a:t> فالصراع</a:t>
            </a:r>
            <a:r>
              <a:rPr lang="ar-SA" sz="1700" dirty="0">
                <a:effectLst/>
                <a:latin typeface="Alexandria Light" pitchFamily="2" charset="-78"/>
                <a:ea typeface="Times New Roman" panose="02020603050405020304" pitchFamily="18" charset="0"/>
                <a:cs typeface="Alexandria Light" pitchFamily="2" charset="-78"/>
              </a:rPr>
              <a:t> هو نتيجة حتمية عندما يحدث عدم الانسجام </a:t>
            </a:r>
            <a:r>
              <a:rPr lang="ar-SA" sz="1700" dirty="0" err="1">
                <a:effectLst/>
                <a:latin typeface="Alexandria Light" pitchFamily="2" charset="-78"/>
                <a:ea typeface="Times New Roman" panose="02020603050405020304" pitchFamily="18" charset="0"/>
                <a:cs typeface="Alexandria Light" pitchFamily="2" charset="-78"/>
              </a:rPr>
              <a:t>فى</a:t>
            </a:r>
            <a:r>
              <a:rPr lang="ar-SA" sz="1700" dirty="0">
                <a:effectLst/>
                <a:latin typeface="Alexandria Light" pitchFamily="2" charset="-78"/>
                <a:ea typeface="Times New Roman" panose="02020603050405020304" pitchFamily="18" charset="0"/>
                <a:cs typeface="Alexandria Light" pitchFamily="2" charset="-78"/>
              </a:rPr>
              <a:t> الانشطة </a:t>
            </a:r>
            <a:r>
              <a:rPr lang="ar-SA" sz="1700" dirty="0" err="1">
                <a:effectLst/>
                <a:latin typeface="Alexandria Light" pitchFamily="2" charset="-78"/>
                <a:ea typeface="Times New Roman" panose="02020603050405020304" pitchFamily="18" charset="0"/>
                <a:cs typeface="Alexandria Light" pitchFamily="2" charset="-78"/>
              </a:rPr>
              <a:t>فأى</a:t>
            </a:r>
            <a:r>
              <a:rPr lang="ar-SA" sz="1700" dirty="0">
                <a:effectLst/>
                <a:latin typeface="Alexandria Light" pitchFamily="2" charset="-78"/>
                <a:ea typeface="Times New Roman" panose="02020603050405020304" pitchFamily="18" charset="0"/>
                <a:cs typeface="Alexandria Light" pitchFamily="2" charset="-78"/>
              </a:rPr>
              <a:t> نشاط </a:t>
            </a:r>
            <a:r>
              <a:rPr lang="ar-SA" sz="1700" dirty="0" err="1">
                <a:effectLst/>
                <a:latin typeface="Alexandria Light" pitchFamily="2" charset="-78"/>
                <a:ea typeface="Times New Roman" panose="02020603050405020304" pitchFamily="18" charset="0"/>
                <a:cs typeface="Alexandria Light" pitchFamily="2" charset="-78"/>
              </a:rPr>
              <a:t>لاينسجم</a:t>
            </a:r>
            <a:r>
              <a:rPr lang="ar-SA" sz="1700" dirty="0">
                <a:effectLst/>
                <a:latin typeface="Alexandria Light" pitchFamily="2" charset="-78"/>
                <a:ea typeface="Times New Roman" panose="02020603050405020304" pitchFamily="18" charset="0"/>
                <a:cs typeface="Alexandria Light" pitchFamily="2" charset="-78"/>
              </a:rPr>
              <a:t> مع غيرة سيعوق او يمنع او يتدخل او يعتدى على غيره من الانشطة على شكل الذى يجعلها من المحتمل ان تكون غير فعاله ويمكن ان تشمل الانشطة غير المنسجمة على شخصية او اكثر كما يمكن ان تكون داخل / بين الجماعات او داخل / بين المنظمات 0</a:t>
            </a:r>
            <a:endParaRPr lang="en-US" sz="17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600291920"/>
      </p:ext>
    </p:extLst>
  </p:cSld>
  <p:clrMapOvr>
    <a:masterClrMapping/>
  </p:clrMapOvr>
  <mc:AlternateContent xmlns:mc="http://schemas.openxmlformats.org/markup-compatibility/2006" xmlns:p14="http://schemas.microsoft.com/office/powerpoint/2010/main">
    <mc:Choice Requires="p14">
      <p:transition p14:dur="10" advTm="104636"/>
    </mc:Choice>
    <mc:Fallback xmlns="">
      <p:transition advTm="1046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0C86BB-E74B-5CCF-DD47-668AFB6C8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E498E16-FDAB-1204-7504-255D72B68614}"/>
              </a:ext>
            </a:extLst>
          </p:cNvPr>
          <p:cNvSpPr/>
          <p:nvPr/>
        </p:nvSpPr>
        <p:spPr>
          <a:xfrm>
            <a:off x="431470" y="909654"/>
            <a:ext cx="11329060" cy="57409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xmlns="" id="{62702E3F-B44B-2149-BBB3-F68400D3DB1D}"/>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43838366-1603-7388-7C53-5C9CBFC47CBC}"/>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79053A3B-E80B-0689-4655-E2D2AB6302F7}"/>
              </a:ext>
            </a:extLst>
          </p:cNvPr>
          <p:cNvSpPr>
            <a:spLocks noChangeArrowheads="1"/>
          </p:cNvSpPr>
          <p:nvPr/>
        </p:nvSpPr>
        <p:spPr bwMode="auto">
          <a:xfrm>
            <a:off x="778974" y="960323"/>
            <a:ext cx="10850818" cy="5682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و</a:t>
            </a:r>
            <a:r>
              <a:rPr lang="ar-SA" sz="1600" dirty="0">
                <a:effectLst/>
                <a:latin typeface="Alexandria Light" pitchFamily="2" charset="-78"/>
                <a:ea typeface="Times New Roman" panose="02020603050405020304" pitchFamily="18" charset="0"/>
                <a:cs typeface="Alexandria Light" pitchFamily="2" charset="-78"/>
              </a:rPr>
              <a:t>هناك انواعاً عديدة من </a:t>
            </a:r>
            <a:r>
              <a:rPr lang="ar-SA" sz="1600" b="1" dirty="0">
                <a:effectLst/>
                <a:latin typeface="Alexandria Light" pitchFamily="2" charset="-78"/>
                <a:ea typeface="Times New Roman" panose="02020603050405020304" pitchFamily="18" charset="0"/>
                <a:cs typeface="Alexandria Light" pitchFamily="2" charset="-78"/>
              </a:rPr>
              <a:t>الصراع </a:t>
            </a:r>
            <a:r>
              <a:rPr lang="ar-SA" sz="1600" b="1" dirty="0" err="1">
                <a:effectLst/>
                <a:latin typeface="Alexandria Light" pitchFamily="2" charset="-78"/>
                <a:ea typeface="Times New Roman" panose="02020603050405020304" pitchFamily="18" charset="0"/>
                <a:cs typeface="Alexandria Light" pitchFamily="2" charset="-78"/>
              </a:rPr>
              <a:t>التنظيمى</a:t>
            </a:r>
            <a:r>
              <a:rPr lang="ar-SA" sz="1600" dirty="0">
                <a:effectLst/>
                <a:latin typeface="Alexandria Light" pitchFamily="2" charset="-78"/>
                <a:ea typeface="Times New Roman" panose="02020603050405020304" pitchFamily="18" charset="0"/>
                <a:cs typeface="Alexandria Light" pitchFamily="2" charset="-78"/>
              </a:rPr>
              <a:t> وذلك بسبب اختلاف الأساس المستخدم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تصنيف </a:t>
            </a:r>
            <a:r>
              <a:rPr lang="ar-SA" sz="1600" b="1" dirty="0">
                <a:effectLst/>
                <a:latin typeface="Alexandria Light" pitchFamily="2" charset="-78"/>
                <a:ea typeface="Times New Roman" panose="02020603050405020304" pitchFamily="18" charset="0"/>
                <a:cs typeface="Alexandria Light" pitchFamily="2" charset="-78"/>
              </a:rPr>
              <a:t>الصراع</a:t>
            </a:r>
            <a:r>
              <a:rPr lang="ar-SA" sz="1600" dirty="0">
                <a:effectLst/>
                <a:latin typeface="Alexandria Light" pitchFamily="2" charset="-78"/>
                <a:ea typeface="Times New Roman" panose="02020603050405020304" pitchFamily="18" charset="0"/>
                <a:cs typeface="Alexandria Light" pitchFamily="2" charset="-78"/>
              </a:rPr>
              <a:t> </a:t>
            </a:r>
            <a:r>
              <a:rPr lang="ar-SA" sz="1600" b="1" dirty="0">
                <a:effectLst/>
                <a:latin typeface="Alexandria Light" pitchFamily="2" charset="-78"/>
                <a:ea typeface="Times New Roman" panose="02020603050405020304" pitchFamily="18" charset="0"/>
                <a:cs typeface="Alexandria Light" pitchFamily="2" charset="-78"/>
              </a:rPr>
              <a:t>، وفيما يلى اهم أنواع تصنيفات الصراع : -</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solidFill>
                  <a:srgbClr val="0070C0"/>
                </a:solidFill>
                <a:effectLst/>
                <a:latin typeface="Alexandria Light" pitchFamily="2" charset="-78"/>
                <a:ea typeface="Times New Roman" panose="02020603050405020304" pitchFamily="18" charset="0"/>
                <a:cs typeface="Alexandria Light" pitchFamily="2" charset="-78"/>
              </a:rPr>
              <a:t>( 1 ) الصراع طبقاً لنوع الاطراف المتنازعة : -</a:t>
            </a:r>
            <a:endParaRPr lang="en-US" sz="16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solidFill>
                  <a:srgbClr val="C00000"/>
                </a:solidFill>
                <a:effectLst/>
                <a:latin typeface="Alexandria Light" pitchFamily="2" charset="-78"/>
                <a:ea typeface="Times New Roman" panose="02020603050405020304" pitchFamily="18" charset="0"/>
                <a:cs typeface="Alexandria Light" pitchFamily="2" charset="-78"/>
              </a:rPr>
              <a:t>أ- الصراع داخل الفرد,</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وينشأ هذا </a:t>
            </a:r>
            <a:r>
              <a:rPr lang="ar-SA" sz="1600" b="1" dirty="0">
                <a:effectLst/>
                <a:latin typeface="Alexandria Light" pitchFamily="2" charset="-78"/>
                <a:ea typeface="Times New Roman" panose="02020603050405020304" pitchFamily="18" charset="0"/>
                <a:cs typeface="Alexandria Light" pitchFamily="2" charset="-78"/>
              </a:rPr>
              <a:t>الصراع</a:t>
            </a:r>
            <a:r>
              <a:rPr lang="ar-SA" sz="1600" dirty="0">
                <a:effectLst/>
                <a:latin typeface="Alexandria Light" pitchFamily="2" charset="-78"/>
                <a:ea typeface="Times New Roman" panose="02020603050405020304" pitchFamily="18" charset="0"/>
                <a:cs typeface="Alexandria Light" pitchFamily="2" charset="-78"/>
              </a:rPr>
              <a:t> عندما يكون هناك حاله من (غموض الادوار) أو عدم معرفة الفرد لما </a:t>
            </a:r>
            <a:r>
              <a:rPr lang="ar-SA" sz="1600" dirty="0" err="1">
                <a:effectLst/>
                <a:latin typeface="Alexandria Light" pitchFamily="2" charset="-78"/>
                <a:ea typeface="Times New Roman" panose="02020603050405020304" pitchFamily="18" charset="0"/>
                <a:cs typeface="Alexandria Light" pitchFamily="2" charset="-78"/>
              </a:rPr>
              <a:t>ينبغى</a:t>
            </a:r>
            <a:r>
              <a:rPr lang="ar-SA" sz="1600" dirty="0">
                <a:effectLst/>
                <a:latin typeface="Alexandria Light" pitchFamily="2" charset="-78"/>
                <a:ea typeface="Times New Roman" panose="02020603050405020304" pitchFamily="18" charset="0"/>
                <a:cs typeface="Alexandria Light" pitchFamily="2" charset="-78"/>
              </a:rPr>
              <a:t> عليه القيام به بالتحديد, وكذلك (صراع الادوار) وينتج من تعدد </a:t>
            </a:r>
            <a:r>
              <a:rPr lang="ar-SA" sz="1600" dirty="0" err="1">
                <a:effectLst/>
                <a:latin typeface="Alexandria Light" pitchFamily="2" charset="-78"/>
                <a:ea typeface="Times New Roman" panose="02020603050405020304" pitchFamily="18" charset="0"/>
                <a:cs typeface="Alexandria Light" pitchFamily="2" charset="-78"/>
              </a:rPr>
              <a:t>الادواار</a:t>
            </a:r>
            <a:r>
              <a:rPr lang="ar-SA" sz="1600" dirty="0">
                <a:effectLst/>
                <a:latin typeface="Alexandria Light" pitchFamily="2" charset="-78"/>
                <a:ea typeface="Times New Roman" panose="02020603050405020304" pitchFamily="18" charset="0"/>
                <a:cs typeface="Alexandria Light" pitchFamily="2" charset="-78"/>
              </a:rPr>
              <a:t> </a:t>
            </a:r>
            <a:r>
              <a:rPr lang="ar-SA" sz="1600" dirty="0" err="1">
                <a:effectLst/>
                <a:latin typeface="Alexandria Light" pitchFamily="2" charset="-78"/>
                <a:ea typeface="Times New Roman" panose="02020603050405020304" pitchFamily="18" charset="0"/>
                <a:cs typeface="Alexandria Light" pitchFamily="2" charset="-78"/>
              </a:rPr>
              <a:t>التى</a:t>
            </a:r>
            <a:r>
              <a:rPr lang="ar-SA" sz="1600" dirty="0">
                <a:effectLst/>
                <a:latin typeface="Alexandria Light" pitchFamily="2" charset="-78"/>
                <a:ea typeface="Times New Roman" panose="02020603050405020304" pitchFamily="18" charset="0"/>
                <a:cs typeface="Alexandria Light" pitchFamily="2" charset="-78"/>
              </a:rPr>
              <a:t> يقوم بها الفرد وتعارضها 0</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solidFill>
                  <a:srgbClr val="C00000"/>
                </a:solidFill>
                <a:effectLst/>
                <a:latin typeface="Alexandria Light" pitchFamily="2" charset="-78"/>
                <a:ea typeface="Times New Roman" panose="02020603050405020304" pitchFamily="18" charset="0"/>
                <a:cs typeface="Alexandria Light" pitchFamily="2" charset="-78"/>
              </a:rPr>
              <a:t>ب - الصراع بين الافراد,</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وغالبا </a:t>
            </a:r>
            <a:r>
              <a:rPr lang="ar-SA" sz="1600" dirty="0" err="1">
                <a:effectLst/>
                <a:latin typeface="Alexandria Light" pitchFamily="2" charset="-78"/>
                <a:ea typeface="Times New Roman" panose="02020603050405020304" pitchFamily="18" charset="0"/>
                <a:cs typeface="Alexandria Light" pitchFamily="2" charset="-78"/>
              </a:rPr>
              <a:t>مايحدث</a:t>
            </a:r>
            <a:r>
              <a:rPr lang="ar-SA" sz="1600" dirty="0">
                <a:effectLst/>
                <a:latin typeface="Alexandria Light" pitchFamily="2" charset="-78"/>
                <a:ea typeface="Times New Roman" panose="02020603050405020304" pitchFamily="18" charset="0"/>
                <a:cs typeface="Alexandria Light" pitchFamily="2" charset="-78"/>
              </a:rPr>
              <a:t> نتيجة للفروق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الأنماط الشخصية بين الأفراد, ويتفجر هذا النوع من الصراع عادة نتيجة تداخل الادوار، والعلاقات التصادمية بين الافراد.</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solidFill>
                  <a:srgbClr val="C00000"/>
                </a:solidFill>
                <a:effectLst/>
                <a:latin typeface="Alexandria Light" pitchFamily="2" charset="-78"/>
                <a:ea typeface="Times New Roman" panose="02020603050405020304" pitchFamily="18" charset="0"/>
                <a:cs typeface="Alexandria Light" pitchFamily="2" charset="-78"/>
              </a:rPr>
              <a:t>ج- الصراع بين الافراد والجماعات,</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وينشأ هذا النوع عندما يتعامل الافراد مع الضغوط المفروضة عليهم من جانب جماعات العمل الخاصة بهم.</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b="1" dirty="0">
                <a:solidFill>
                  <a:srgbClr val="C00000"/>
                </a:solidFill>
                <a:effectLst/>
                <a:latin typeface="Alexandria Light" pitchFamily="2" charset="-78"/>
                <a:ea typeface="Times New Roman" panose="02020603050405020304" pitchFamily="18" charset="0"/>
                <a:cs typeface="Alexandria Light" pitchFamily="2" charset="-78"/>
              </a:rPr>
              <a:t>د- الصراع بين الجماعات داخل المنظمة</a:t>
            </a:r>
            <a:r>
              <a:rPr lang="ar-SA" sz="16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ويتمثل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الصراع بين الادارة والاقسام المختلفة داخل المنظمة الواحدة قد لا تتفق على أسلوب واحد لتأدية العمل, هذه الاختلافات في توجيهات كل قسم من شأنه إيجاد مناخ ملائم للنزاع التنظيمي.</a:t>
            </a:r>
          </a:p>
          <a:p>
            <a:pPr indent="457200" algn="just" rtl="1">
              <a:lnSpc>
                <a:spcPct val="150000"/>
              </a:lnSpc>
              <a:spcAft>
                <a:spcPts val="600"/>
              </a:spcAft>
            </a:pPr>
            <a:r>
              <a:rPr lang="ar-SA" sz="1600" b="1" dirty="0">
                <a:solidFill>
                  <a:srgbClr val="C00000"/>
                </a:solidFill>
                <a:effectLst/>
                <a:latin typeface="Alexandria Light" pitchFamily="2" charset="-78"/>
                <a:ea typeface="Times New Roman" panose="02020603050405020304" pitchFamily="18" charset="0"/>
                <a:cs typeface="Alexandria Light" pitchFamily="2" charset="-78"/>
              </a:rPr>
              <a:t>هـ- الصراع بين المنظمة وغيرها من المنظمات, </a:t>
            </a:r>
            <a:r>
              <a:rPr lang="ar-SA" sz="1600" dirty="0">
                <a:effectLst/>
                <a:latin typeface="Alexandria Light" pitchFamily="2" charset="-78"/>
                <a:ea typeface="Times New Roman" panose="02020603050405020304" pitchFamily="18" charset="0"/>
                <a:cs typeface="Alexandria Light" pitchFamily="2" charset="-78"/>
              </a:rPr>
              <a:t>وغالباً ما يتمثل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المنافسة بين المنظمة وغيرها من المنظمات وعادة ما يترتب علية دفع المنظمة لتطوير منتجاتها وابتكار الجديد.</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2" name="Picture 1"/>
          <p:cNvPicPr>
            <a:picLocks noChangeAspect="1"/>
          </p:cNvPicPr>
          <p:nvPr/>
        </p:nvPicPr>
        <p:blipFill>
          <a:blip r:embed="rId3"/>
          <a:stretch>
            <a:fillRect/>
          </a:stretch>
        </p:blipFill>
        <p:spPr>
          <a:xfrm>
            <a:off x="9387499" y="-46553"/>
            <a:ext cx="2895851" cy="981541"/>
          </a:xfrm>
          <a:prstGeom prst="rect">
            <a:avLst/>
          </a:prstGeom>
        </p:spPr>
      </p:pic>
    </p:spTree>
    <p:extLst>
      <p:ext uri="{BB962C8B-B14F-4D97-AF65-F5344CB8AC3E}">
        <p14:creationId xmlns:p14="http://schemas.microsoft.com/office/powerpoint/2010/main" val="868062967"/>
      </p:ext>
    </p:extLst>
  </p:cSld>
  <p:clrMapOvr>
    <a:masterClrMapping/>
  </p:clrMapOvr>
  <mc:AlternateContent xmlns:mc="http://schemas.openxmlformats.org/markup-compatibility/2006" xmlns:p14="http://schemas.microsoft.com/office/powerpoint/2010/main">
    <mc:Choice Requires="p14">
      <p:transition p14:dur="10" advTm="91696"/>
    </mc:Choice>
    <mc:Fallback xmlns="">
      <p:transition advTm="916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EA836C-E4EA-DA2E-7B73-B0B3C2B7B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162DC58-DB63-5D9A-76B4-4AB2844EFF03}"/>
              </a:ext>
            </a:extLst>
          </p:cNvPr>
          <p:cNvSpPr/>
          <p:nvPr/>
        </p:nvSpPr>
        <p:spPr>
          <a:xfrm>
            <a:off x="545430" y="769220"/>
            <a:ext cx="11329060" cy="5854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3" name="Rectangle 3">
            <a:extLst>
              <a:ext uri="{FF2B5EF4-FFF2-40B4-BE49-F238E27FC236}">
                <a16:creationId xmlns:a16="http://schemas.microsoft.com/office/drawing/2014/main" xmlns="" id="{CCE6D9A2-F83F-17B4-82AD-AF3F96E9876B}"/>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3AA6804A-776F-24C1-AF77-C26D7E000999}"/>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D7E1CC4D-098D-F2FA-D3D6-232FEEED895D}"/>
              </a:ext>
            </a:extLst>
          </p:cNvPr>
          <p:cNvSpPr>
            <a:spLocks noChangeArrowheads="1"/>
          </p:cNvSpPr>
          <p:nvPr/>
        </p:nvSpPr>
        <p:spPr bwMode="auto">
          <a:xfrm>
            <a:off x="882004" y="990008"/>
            <a:ext cx="10850818" cy="5412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dirty="0">
                <a:solidFill>
                  <a:srgbClr val="0070C0"/>
                </a:solidFill>
                <a:effectLst/>
                <a:latin typeface="Alexandria Light" pitchFamily="2" charset="-78"/>
                <a:ea typeface="Times New Roman" panose="02020603050405020304" pitchFamily="18" charset="0"/>
                <a:cs typeface="Alexandria Light" pitchFamily="2" charset="-78"/>
              </a:rPr>
              <a:t> </a:t>
            </a:r>
            <a:r>
              <a:rPr lang="en-US" sz="1800" dirty="0">
                <a:solidFill>
                  <a:srgbClr val="0070C0"/>
                </a:solidFill>
                <a:effectLst/>
                <a:latin typeface="Alexandria Light" pitchFamily="2" charset="-78"/>
                <a:ea typeface="Times New Roman" panose="02020603050405020304" pitchFamily="18" charset="0"/>
                <a:cs typeface="Alexandria Light" pitchFamily="2" charset="-78"/>
              </a:rPr>
              <a:t> </a:t>
            </a: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(2) أنواع الصراع طبقاً لمرحلة الصراع :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المستتر: </a:t>
            </a:r>
            <a:r>
              <a:rPr lang="ar-SA" sz="1800" dirty="0">
                <a:effectLst/>
                <a:latin typeface="Alexandria Light" pitchFamily="2" charset="-78"/>
                <a:ea typeface="Times New Roman" panose="02020603050405020304" pitchFamily="18" charset="0"/>
                <a:cs typeface="Alexandria Light" pitchFamily="2" charset="-78"/>
              </a:rPr>
              <a:t>عند وجود </a:t>
            </a:r>
            <a:r>
              <a:rPr lang="ar-SA" sz="1800" dirty="0" err="1">
                <a:effectLst/>
                <a:latin typeface="Alexandria Light" pitchFamily="2" charset="-78"/>
                <a:ea typeface="Times New Roman" panose="02020603050405020304" pitchFamily="18" charset="0"/>
                <a:cs typeface="Alexandria Light" pitchFamily="2" charset="-78"/>
              </a:rPr>
              <a:t>إحتمالات</a:t>
            </a:r>
            <a:r>
              <a:rPr lang="ar-SA" sz="1800" dirty="0">
                <a:effectLst/>
                <a:latin typeface="Alexandria Light" pitchFamily="2" charset="-78"/>
                <a:ea typeface="Times New Roman" panose="02020603050405020304" pitchFamily="18" charset="0"/>
                <a:cs typeface="Alexandria Light" pitchFamily="2" charset="-78"/>
              </a:rPr>
              <a:t> للصراع دون التصرف على علاقات محمودة له, وهنا لا يترتب أي إدراك أو فهم أو إحساس بظهور الصراع ولكن تظهر بعض الحالات التي تؤثر على علاقة بعض الأطراف مثل التنافس على الموارد المحدودة أو الحاجة إلى استقلالية وتشعب الأهداف.</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2- الصراع المدرك: </a:t>
            </a:r>
            <a:r>
              <a:rPr lang="ar-SA" sz="1800" dirty="0">
                <a:effectLst/>
                <a:latin typeface="Alexandria Light" pitchFamily="2" charset="-78"/>
                <a:ea typeface="Times New Roman" panose="02020603050405020304" pitchFamily="18" charset="0"/>
                <a:cs typeface="Alexandria Light" pitchFamily="2" charset="-78"/>
              </a:rPr>
              <a:t>وهو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المعروف أسبابة وله دلالات أو العلاقات بسيطة, وهنا يتم إدراك </a:t>
            </a:r>
            <a:r>
              <a:rPr lang="ar-SA" sz="1800" b="1" dirty="0">
                <a:effectLst/>
                <a:latin typeface="Alexandria Light" pitchFamily="2" charset="-78"/>
                <a:ea typeface="Times New Roman" panose="02020603050405020304" pitchFamily="18" charset="0"/>
                <a:cs typeface="Alexandria Light" pitchFamily="2" charset="-78"/>
              </a:rPr>
              <a:t>الصراع</a:t>
            </a:r>
            <a:r>
              <a:rPr lang="ar-SA" sz="1800" dirty="0">
                <a:effectLst/>
                <a:latin typeface="Alexandria Light" pitchFamily="2" charset="-78"/>
                <a:ea typeface="Times New Roman" panose="02020603050405020304" pitchFamily="18" charset="0"/>
                <a:cs typeface="Alexandria Light" pitchFamily="2" charset="-78"/>
              </a:rPr>
              <a:t> دون أن يكون هناك حالات سابقة كأن يسيء طرف فهم أو استيعاب الطرف الآخر.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3- الصراع المحسوس:</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ويظهر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شكل ضغوط نفسية على طرفي الصراع ينتج عنه قلق وتوتر وغضب وروح عدائية وهنا قد يكون هناك إدراك للصراع ولكن دون أن يكون هناك شعور لدى المدير بأن هناك حالات قلق وتوتر.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4- الصراع الصريح:</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وهو الصراع الظاهر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سلوكيات الافراد والجماعات بشكل واضح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a:t>
            </a:r>
            <a:r>
              <a:rPr lang="ar-SA" sz="1800" dirty="0" err="1">
                <a:effectLst/>
                <a:latin typeface="Alexandria Light" pitchFamily="2" charset="-78"/>
                <a:ea typeface="Times New Roman" panose="02020603050405020304" pitchFamily="18" charset="0"/>
                <a:cs typeface="Alexandria Light" pitchFamily="2" charset="-78"/>
              </a:rPr>
              <a:t>التعلامات</a:t>
            </a:r>
            <a:r>
              <a:rPr lang="ar-SA" sz="1800" dirty="0">
                <a:effectLst/>
                <a:latin typeface="Alexandria Light" pitchFamily="2" charset="-78"/>
                <a:ea typeface="Times New Roman" panose="02020603050405020304" pitchFamily="18" charset="0"/>
                <a:cs typeface="Alexandria Light" pitchFamily="2" charset="-78"/>
              </a:rPr>
              <a:t> وهنا يمكن ملاحظة أن السلوك الصادر عن كل طرف يدل على ظهور مشكلة متصارع عليها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المعلوم أن أحوال الخلاف تتغيَّر وتتبدل فقد يبدأ الخلاف خفياً ثم يتطور إلى خلاف ملاحظ ثم يتطور إلى خلاف محسوس ثم يصل أخيراً إلى خلاف جلي أو ظاهر؛ أي أنه بصبح واضحاً للعيان.</a:t>
            </a:r>
            <a:endParaRPr lang="en-US" sz="1800" dirty="0">
              <a:effectLst/>
              <a:latin typeface="Alexandria Light" pitchFamily="2" charset="-78"/>
              <a:ea typeface="Times New Roman" panose="02020603050405020304" pitchFamily="18" charset="0"/>
              <a:cs typeface="Alexandria Light" pitchFamily="2" charset="-78"/>
            </a:endParaRPr>
          </a:p>
        </p:txBody>
      </p:sp>
      <p:pic>
        <p:nvPicPr>
          <p:cNvPr id="2" name="Picture 1"/>
          <p:cNvPicPr>
            <a:picLocks noChangeAspect="1"/>
          </p:cNvPicPr>
          <p:nvPr/>
        </p:nvPicPr>
        <p:blipFill>
          <a:blip r:embed="rId2"/>
          <a:stretch>
            <a:fillRect/>
          </a:stretch>
        </p:blipFill>
        <p:spPr>
          <a:xfrm>
            <a:off x="9296149" y="-33571"/>
            <a:ext cx="2895851" cy="981541"/>
          </a:xfrm>
          <a:prstGeom prst="rect">
            <a:avLst/>
          </a:prstGeom>
        </p:spPr>
      </p:pic>
    </p:spTree>
    <p:extLst>
      <p:ext uri="{BB962C8B-B14F-4D97-AF65-F5344CB8AC3E}">
        <p14:creationId xmlns:p14="http://schemas.microsoft.com/office/powerpoint/2010/main" val="3899403121"/>
      </p:ext>
    </p:extLst>
  </p:cSld>
  <p:clrMapOvr>
    <a:masterClrMapping/>
  </p:clrMapOvr>
  <mc:AlternateContent xmlns:mc="http://schemas.openxmlformats.org/markup-compatibility/2006" xmlns:p14="http://schemas.microsoft.com/office/powerpoint/2010/main">
    <mc:Choice Requires="p14">
      <p:transition p14:dur="10" advTm="96393"/>
    </mc:Choice>
    <mc:Fallback xmlns="">
      <p:transition advTm="963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D092F7-4B03-D87E-639E-D0FDF5E6DB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6517C87-3904-5950-435A-F0E57EF56A2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F380376D-41A6-E9EF-89D1-3667281D6438}"/>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FE69980A-D20A-52CA-E9BD-54AC5867C9C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6B6F093-93A8-7361-39CE-A05742FC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D6CE9358-F9C8-248E-7752-DE33BE2ED17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00E515EB-E87C-7DC4-38A8-500B0D963E2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8146505D-E917-0ABC-ED01-BFC3E3BC460A}"/>
              </a:ext>
            </a:extLst>
          </p:cNvPr>
          <p:cNvSpPr>
            <a:spLocks noChangeArrowheads="1"/>
          </p:cNvSpPr>
          <p:nvPr/>
        </p:nvSpPr>
        <p:spPr bwMode="auto">
          <a:xfrm>
            <a:off x="773551" y="817712"/>
            <a:ext cx="10668000" cy="5570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r" rtl="1">
              <a:lnSpc>
                <a:spcPct val="150000"/>
              </a:lnSpc>
              <a:spcAft>
                <a:spcPts val="600"/>
              </a:spcAft>
            </a:pPr>
            <a:r>
              <a:rPr lang="ar-SA" sz="1800" b="1" dirty="0">
                <a:solidFill>
                  <a:srgbClr val="0070C0"/>
                </a:solidFill>
                <a:effectLst/>
                <a:latin typeface="Alexandria Light" pitchFamily="2" charset="-78"/>
                <a:ea typeface="Times New Roman" panose="02020603050405020304" pitchFamily="18" charset="0"/>
                <a:cs typeface="Alexandria Light" pitchFamily="2" charset="-78"/>
              </a:rPr>
              <a:t>(3) انواع الصراع طبقاً لنتائجه :-</a:t>
            </a:r>
            <a:endParaRPr lang="en-US" sz="18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dirty="0">
                <a:effectLst/>
                <a:latin typeface="Alexandria Light" pitchFamily="2" charset="-78"/>
                <a:ea typeface="Times New Roman" panose="02020603050405020304" pitchFamily="18" charset="0"/>
                <a:cs typeface="Alexandria Light" pitchFamily="2" charset="-78"/>
              </a:rPr>
              <a:t>يمثل هذا التقسيم اهمية كبرى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كيفية التعرف على طبيعة</a:t>
            </a:r>
            <a:r>
              <a:rPr lang="ar-SA" sz="1800" b="1" dirty="0">
                <a:effectLst/>
                <a:latin typeface="Alexandria Light" pitchFamily="2" charset="-78"/>
                <a:ea typeface="Times New Roman" panose="02020603050405020304" pitchFamily="18" charset="0"/>
                <a:cs typeface="Alexandria Light" pitchFamily="2" charset="-78"/>
              </a:rPr>
              <a:t> الصرع</a:t>
            </a:r>
            <a:r>
              <a:rPr lang="ar-SA" sz="1800" dirty="0">
                <a:effectLst/>
                <a:latin typeface="Alexandria Light" pitchFamily="2" charset="-78"/>
                <a:ea typeface="Times New Roman" panose="02020603050405020304" pitchFamily="18" charset="0"/>
                <a:cs typeface="Alexandria Light" pitchFamily="2" charset="-78"/>
              </a:rPr>
              <a:t> وكيفية التحكم فيه، </a:t>
            </a:r>
            <a:r>
              <a:rPr lang="ar-SA" sz="1800" dirty="0" err="1">
                <a:effectLst/>
                <a:latin typeface="Alexandria Light" pitchFamily="2" charset="-78"/>
                <a:ea typeface="Times New Roman" panose="02020603050405020304" pitchFamily="18" charset="0"/>
                <a:cs typeface="Alexandria Light" pitchFamily="2" charset="-78"/>
              </a:rPr>
              <a:t>فالنظره</a:t>
            </a:r>
            <a:r>
              <a:rPr lang="ar-SA" sz="1800" dirty="0">
                <a:effectLst/>
                <a:latin typeface="Alexandria Light" pitchFamily="2" charset="-78"/>
                <a:ea typeface="Times New Roman" panose="02020603050405020304" pitchFamily="18" charset="0"/>
                <a:cs typeface="Alexandria Light" pitchFamily="2" charset="-78"/>
              </a:rPr>
              <a:t> التقليدية للصراع تنظر الية كدلاله للإدارة السيئة أو علامة من العلاقات غير المرغوبة </a:t>
            </a:r>
            <a:r>
              <a:rPr lang="ar-SA" sz="1800" dirty="0" err="1">
                <a:effectLst/>
                <a:latin typeface="Alexandria Light" pitchFamily="2" charset="-78"/>
                <a:ea typeface="Times New Roman" panose="02020603050405020304" pitchFamily="18" charset="0"/>
                <a:cs typeface="Alexandria Light" pitchFamily="2" charset="-78"/>
              </a:rPr>
              <a:t>فى</a:t>
            </a:r>
            <a:r>
              <a:rPr lang="ar-SA" sz="1800" dirty="0">
                <a:effectLst/>
                <a:latin typeface="Alexandria Light" pitchFamily="2" charset="-78"/>
                <a:ea typeface="Times New Roman" panose="02020603050405020304" pitchFamily="18" charset="0"/>
                <a:cs typeface="Alexandria Light" pitchFamily="2" charset="-78"/>
              </a:rPr>
              <a:t> العلاقات أما النظرة الحديثة فترى غير ذلك وهناك صراع مرغوب وصراع غير مرغوب, </a:t>
            </a:r>
            <a:r>
              <a:rPr lang="ar-EG" sz="1800" dirty="0">
                <a:effectLst/>
                <a:latin typeface="Alexandria Light" pitchFamily="2" charset="-78"/>
                <a:ea typeface="Times New Roman" panose="02020603050405020304" pitchFamily="18" charset="0"/>
                <a:cs typeface="Alexandria Light" pitchFamily="2" charset="-78"/>
              </a:rPr>
              <a:t>فلا ننس أن للصراع آثار إيجابية كما له آثار سلبية, فهناك مظهران للصراع في البيئة التنظيمية أحدهما إيجابي والآخر سلبي.</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1- الصراع الإيجابي </a:t>
            </a:r>
            <a:r>
              <a:rPr lang="ar-EG" sz="1800" b="1" dirty="0">
                <a:solidFill>
                  <a:srgbClr val="C00000"/>
                </a:solidFill>
                <a:effectLst/>
                <a:latin typeface="Alexandria Light" pitchFamily="2" charset="-78"/>
                <a:ea typeface="Times New Roman" panose="02020603050405020304" pitchFamily="18" charset="0"/>
                <a:cs typeface="Alexandria Light" pitchFamily="2" charset="-78"/>
              </a:rPr>
              <a:t>البناء</a:t>
            </a:r>
            <a:r>
              <a:rPr lang="ar-SA" sz="1800" b="1" dirty="0">
                <a:solidFill>
                  <a:srgbClr val="C00000"/>
                </a:solidFill>
                <a:effectLst/>
                <a:latin typeface="Alexandria Light" pitchFamily="2" charset="-78"/>
                <a:ea typeface="Times New Roman" panose="02020603050405020304" pitchFamily="18" charset="0"/>
                <a:cs typeface="Alexandria Light" pitchFamily="2" charset="-78"/>
              </a:rPr>
              <a:t>:</a:t>
            </a:r>
            <a:r>
              <a:rPr lang="ar-SA" sz="1800" dirty="0">
                <a:solidFill>
                  <a:srgbClr val="C00000"/>
                </a:solidFill>
                <a:effectLst/>
                <a:latin typeface="Alexandria Light" pitchFamily="2" charset="-78"/>
                <a:ea typeface="Times New Roman" panose="02020603050405020304" pitchFamily="18" charset="0"/>
                <a:cs typeface="Alexandria Light" pitchFamily="2" charset="-78"/>
              </a:rPr>
              <a:t> </a:t>
            </a:r>
            <a:r>
              <a:rPr lang="ar-SA" sz="1800" dirty="0">
                <a:effectLst/>
                <a:latin typeface="Alexandria Light" pitchFamily="2" charset="-78"/>
                <a:ea typeface="Times New Roman" panose="02020603050405020304" pitchFamily="18" charset="0"/>
                <a:cs typeface="Alexandria Light" pitchFamily="2" charset="-78"/>
              </a:rPr>
              <a:t>يعنى المواجهة بين جماعتين أو اكثر يؤدى الى تعزيز أو تدعيم الأداء إلى دعم التغيرات الايجابية ومحاولات التكيف وجهود الابتكار, </a:t>
            </a:r>
            <a:r>
              <a:rPr lang="ar-EG" sz="1800" b="1" dirty="0">
                <a:effectLst/>
                <a:latin typeface="Alexandria Light" pitchFamily="2" charset="-78"/>
                <a:ea typeface="Times New Roman" panose="02020603050405020304" pitchFamily="18" charset="0"/>
                <a:cs typeface="Alexandria Light" pitchFamily="2" charset="-78"/>
              </a:rPr>
              <a:t>فالصراع  الإيجابي</a:t>
            </a:r>
            <a:r>
              <a:rPr lang="ar-SA" sz="1800" b="1"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a:t>
            </a:r>
            <a:r>
              <a:rPr lang="ar-SA" sz="1800" dirty="0">
                <a:effectLst/>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على تجنب الفتور واللامبالاة</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وجود اختلاف ف</a:t>
            </a:r>
            <a:r>
              <a:rPr lang="ar-SA" sz="1800" dirty="0">
                <a:effectLst/>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الرأي أو ف</a:t>
            </a:r>
            <a:r>
              <a:rPr lang="ar-SA" dirty="0">
                <a:latin typeface="Alexandria Light" pitchFamily="2" charset="-78"/>
                <a:ea typeface="Times New Roman" panose="02020603050405020304" pitchFamily="18" charset="0"/>
                <a:cs typeface="Alexandria Light" pitchFamily="2" charset="-78"/>
              </a:rPr>
              <a:t>ي</a:t>
            </a:r>
            <a:r>
              <a:rPr lang="ar-EG" sz="1800" dirty="0">
                <a:effectLst/>
                <a:latin typeface="Alexandria Light" pitchFamily="2" charset="-78"/>
                <a:ea typeface="Times New Roman" panose="02020603050405020304" pitchFamily="18" charset="0"/>
                <a:cs typeface="Alexandria Light" pitchFamily="2" charset="-78"/>
              </a:rPr>
              <a:t> وجهات النظر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تشجيع ال</a:t>
            </a:r>
            <a:r>
              <a:rPr lang="ar-SA" sz="1800" dirty="0">
                <a:effectLst/>
                <a:latin typeface="Alexandria Light" pitchFamily="2" charset="-78"/>
                <a:ea typeface="Times New Roman" panose="02020603050405020304" pitchFamily="18" charset="0"/>
                <a:cs typeface="Alexandria Light" pitchFamily="2" charset="-78"/>
              </a:rPr>
              <a:t>ابداع</a:t>
            </a:r>
            <a:r>
              <a:rPr lang="ar-EG" sz="1800" dirty="0">
                <a:effectLst/>
                <a:latin typeface="Alexandria Light" pitchFamily="2" charset="-78"/>
                <a:ea typeface="Times New Roman" panose="02020603050405020304" pitchFamily="18" charset="0"/>
                <a:cs typeface="Alexandria Light" pitchFamily="2" charset="-78"/>
              </a:rPr>
              <a:t> والابتكار.</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تحديد وبلورة المشاكل بوضوح.</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تحفيز مجهودات الأفراد والجماعات للت</a:t>
            </a:r>
            <a:r>
              <a:rPr lang="ar-SA" sz="1800" dirty="0">
                <a:effectLst/>
                <a:latin typeface="Alexandria Light" pitchFamily="2" charset="-78"/>
                <a:ea typeface="Times New Roman" panose="02020603050405020304" pitchFamily="18" charset="0"/>
                <a:cs typeface="Alexandria Light" pitchFamily="2" charset="-78"/>
              </a:rPr>
              <a:t>م</a:t>
            </a:r>
            <a:r>
              <a:rPr lang="ar-EG" sz="1800" dirty="0" err="1">
                <a:effectLst/>
                <a:latin typeface="Alexandria Light" pitchFamily="2" charset="-78"/>
                <a:ea typeface="Times New Roman" panose="02020603050405020304" pitchFamily="18" charset="0"/>
                <a:cs typeface="Alexandria Light" pitchFamily="2" charset="-78"/>
              </a:rPr>
              <a:t>يز</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indent="457200" algn="r"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يساعد على </a:t>
            </a:r>
            <a:r>
              <a:rPr lang="ar-EG" sz="1800" dirty="0" err="1">
                <a:effectLst/>
                <a:latin typeface="Alexandria Light" pitchFamily="2" charset="-78"/>
                <a:ea typeface="Times New Roman" panose="02020603050405020304" pitchFamily="18" charset="0"/>
                <a:cs typeface="Alexandria Light" pitchFamily="2" charset="-78"/>
              </a:rPr>
              <a:t>إتخاذ</a:t>
            </a:r>
            <a:r>
              <a:rPr lang="ar-EG" sz="1800" dirty="0">
                <a:effectLst/>
                <a:latin typeface="Alexandria Light" pitchFamily="2" charset="-78"/>
                <a:ea typeface="Times New Roman" panose="02020603050405020304" pitchFamily="18" charset="0"/>
                <a:cs typeface="Alexandria Light" pitchFamily="2" charset="-78"/>
              </a:rPr>
              <a:t> الحلول والقرارات الواقعية والفعالة</a:t>
            </a:r>
            <a:r>
              <a:rPr lang="ar-SA" sz="1800" dirty="0">
                <a:effectLst/>
                <a:latin typeface="Alexandria Light" pitchFamily="2" charset="-78"/>
                <a:ea typeface="Times New Roman" panose="02020603050405020304" pitchFamily="18" charset="0"/>
                <a:cs typeface="Alexandria Light" pitchFamily="2" charset="-78"/>
              </a:rPr>
              <a:t>.</a:t>
            </a:r>
            <a:r>
              <a:rPr lang="ar-SA" dirty="0">
                <a:latin typeface="Alexandria Light" pitchFamily="2" charset="-78"/>
                <a:ea typeface="Times New Roman" panose="02020603050405020304" pitchFamily="18" charset="0"/>
                <a:cs typeface="Alexandria Light" pitchFamily="2" charset="-78"/>
              </a:rPr>
              <a:t>	</a:t>
            </a:r>
            <a:r>
              <a:rPr lang="ar-EG" sz="1800" dirty="0">
                <a:effectLst/>
                <a:latin typeface="Alexandria Light" pitchFamily="2" charset="-78"/>
                <a:ea typeface="Times New Roman" panose="02020603050405020304" pitchFamily="18" charset="0"/>
                <a:cs typeface="Alexandria Light" pitchFamily="2" charset="-78"/>
              </a:rPr>
              <a:t>-  يساعد على إحداث التغير</a:t>
            </a:r>
            <a:r>
              <a:rPr lang="ar-SA" sz="1800" dirty="0">
                <a:effectLst/>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3119361796"/>
      </p:ext>
    </p:extLst>
  </p:cSld>
  <p:clrMapOvr>
    <a:masterClrMapping/>
  </p:clrMapOvr>
  <mc:AlternateContent xmlns:mc="http://schemas.openxmlformats.org/markup-compatibility/2006" xmlns:p14="http://schemas.microsoft.com/office/powerpoint/2010/main">
    <mc:Choice Requires="p14">
      <p:transition p14:dur="10" advTm="77546"/>
    </mc:Choice>
    <mc:Fallback xmlns="">
      <p:transition advTm="7754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74FBC7-42E9-877A-ADD5-57671EEA94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B954583-2122-3960-2E40-4A2DFD41F533}"/>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C860A888-154B-7BF4-29C4-217EF33BF596}"/>
              </a:ext>
            </a:extLst>
          </p:cNvPr>
          <p:cNvSpPr/>
          <p:nvPr/>
        </p:nvSpPr>
        <p:spPr>
          <a:xfrm>
            <a:off x="111708" y="5254580"/>
            <a:ext cx="1317847" cy="160342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ED48BAA4-8FD0-EBA8-AECD-5980E71A088E}"/>
              </a:ext>
            </a:extLst>
          </p:cNvPr>
          <p:cNvSpPr/>
          <p:nvPr/>
        </p:nvSpPr>
        <p:spPr>
          <a:xfrm>
            <a:off x="111707" y="5409126"/>
            <a:ext cx="1189059" cy="143376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ED934E7-1FE4-74E9-F649-DEE4B2504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BA42FDC2-8DF4-19E0-3DE7-D30A57986F6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B9C2993B-9538-92B8-73AE-0475FA58FC4F}"/>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EF1981AD-2DE4-CD33-64BE-1D7E9C77553F}"/>
              </a:ext>
            </a:extLst>
          </p:cNvPr>
          <p:cNvSpPr>
            <a:spLocks noChangeArrowheads="1"/>
          </p:cNvSpPr>
          <p:nvPr/>
        </p:nvSpPr>
        <p:spPr bwMode="auto">
          <a:xfrm>
            <a:off x="1116281" y="998377"/>
            <a:ext cx="10325270" cy="492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800" b="1" dirty="0">
                <a:effectLst/>
                <a:latin typeface="Alexandria Light" pitchFamily="2" charset="-78"/>
                <a:ea typeface="Times New Roman" panose="02020603050405020304" pitchFamily="18" charset="0"/>
                <a:cs typeface="Alexandria Light" pitchFamily="2" charset="-78"/>
              </a:rPr>
              <a:t>فمن آثاره الإيجابية</a:t>
            </a:r>
            <a:r>
              <a:rPr lang="ar-EG" sz="1800" dirty="0">
                <a:effectLst/>
                <a:latin typeface="Alexandria Light" pitchFamily="2" charset="-78"/>
                <a:ea typeface="Times New Roman" panose="02020603050405020304" pitchFamily="18" charset="0"/>
                <a:cs typeface="Alexandria Light" pitchFamily="2" charset="-78"/>
              </a:rPr>
              <a:t> </a:t>
            </a:r>
            <a:r>
              <a:rPr lang="ar-EG" sz="1800" dirty="0" err="1">
                <a:effectLst/>
                <a:latin typeface="Alexandria Light" pitchFamily="2" charset="-78"/>
                <a:ea typeface="Times New Roman" panose="02020603050405020304" pitchFamily="18" charset="0"/>
                <a:cs typeface="Alexandria Light" pitchFamily="2" charset="-78"/>
              </a:rPr>
              <a:t>ماهو</a:t>
            </a:r>
            <a:r>
              <a:rPr lang="ar-EG" sz="1800" dirty="0">
                <a:effectLst/>
                <a:latin typeface="Alexandria Light" pitchFamily="2" charset="-78"/>
                <a:ea typeface="Times New Roman" panose="02020603050405020304" pitchFamily="18" charset="0"/>
                <a:cs typeface="Alexandria Light" pitchFamily="2" charset="-78"/>
              </a:rPr>
              <a:t> مفيد فأما الإيجابي فعندما تغلب المصلحة العامة على المصلحة الذاتية عن طريق تطوير التنظيم وتغيير العلاقات السائدة فيه, ويهدف إلى توليد أفكار جديدة وحث الأفراد لتحقيق مستويات أعلى من الأداء ولذلك لابد من زيادة وتيرتها من خلال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شحذ الهمم وزيادة الإبداع, توضيح أو تفسير الأفكار.</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زيادة فهم المسائل المطروحة.</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 تحسين القواعد الأساسية للتعامل داخل فريق العمل. </a:t>
            </a:r>
            <a:endParaRPr lang="en-US" sz="18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800" dirty="0">
                <a:effectLst/>
                <a:latin typeface="Alexandria Light" pitchFamily="2" charset="-78"/>
                <a:ea typeface="Times New Roman" panose="02020603050405020304" pitchFamily="18" charset="0"/>
                <a:cs typeface="Alexandria Light" pitchFamily="2" charset="-78"/>
              </a:rPr>
              <a:t>ومن صوره مبادرة العاملين بتقديم أفكار ومقترحات ووجهات نظر متباينة ومتعارضة مع المدير أو مع زملائهم, تقديم الأفكار والمقترحات الموضوعية التي تهدف إلى تطوير إجراءات العمل وسياساته وخططه وزيادة إنتاجية المنظمة. القيام بمضاعفة العمل والإنتاج للفوز بجوائز وترقيات وحوافز مادية ومعنوية. شيوع روح المنافسة وسيادة روح العمل الجماعي التعاوني بين العاملين حتى في ظل اختلاف الرأي وتعارضه مع الطرف الآخر.</a:t>
            </a:r>
            <a:endParaRPr lang="en-US" sz="18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4117997330"/>
      </p:ext>
    </p:extLst>
  </p:cSld>
  <p:clrMapOvr>
    <a:masterClrMapping/>
  </p:clrMapOvr>
  <mc:AlternateContent xmlns:mc="http://schemas.openxmlformats.org/markup-compatibility/2006" xmlns:p14="http://schemas.microsoft.com/office/powerpoint/2010/main">
    <mc:Choice Requires="p14">
      <p:transition p14:dur="10" advTm="65013"/>
    </mc:Choice>
    <mc:Fallback xmlns="">
      <p:transition advTm="6501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E74D75-B505-18F6-6342-37C46BAE75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FAB7BAE-3FAC-64C3-16A9-54F43B6931F0}"/>
              </a:ext>
            </a:extLst>
          </p:cNvPr>
          <p:cNvSpPr/>
          <p:nvPr/>
        </p:nvSpPr>
        <p:spPr>
          <a:xfrm>
            <a:off x="617280" y="733425"/>
            <a:ext cx="10812720" cy="57386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52D11A86-0189-D34D-B396-32320A66E0B2}"/>
              </a:ext>
            </a:extLst>
          </p:cNvPr>
          <p:cNvSpPr/>
          <p:nvPr/>
        </p:nvSpPr>
        <p:spPr>
          <a:xfrm>
            <a:off x="111708" y="4809506"/>
            <a:ext cx="1829260" cy="204849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5908A6C8-73B6-B9C9-A596-97CF69ABCD82}"/>
              </a:ext>
            </a:extLst>
          </p:cNvPr>
          <p:cNvSpPr/>
          <p:nvPr/>
        </p:nvSpPr>
        <p:spPr>
          <a:xfrm>
            <a:off x="111706" y="4952010"/>
            <a:ext cx="1645841" cy="189088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6D9E0827-E36D-29F1-40AB-7AC9FBE5F7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3" name="Rectangle 3">
            <a:extLst>
              <a:ext uri="{FF2B5EF4-FFF2-40B4-BE49-F238E27FC236}">
                <a16:creationId xmlns:a16="http://schemas.microsoft.com/office/drawing/2014/main" xmlns="" id="{C8F1837F-91E7-2003-DE2E-B8B1D59D7B4C}"/>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4" name="Rectangle 4">
            <a:extLst>
              <a:ext uri="{FF2B5EF4-FFF2-40B4-BE49-F238E27FC236}">
                <a16:creationId xmlns:a16="http://schemas.microsoft.com/office/drawing/2014/main" xmlns="" id="{2FA65753-3084-8C15-43FE-D2E9FACB2AC2}"/>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BDA78510-2A4F-8A48-B41A-66ED9C5C9EC2}"/>
              </a:ext>
            </a:extLst>
          </p:cNvPr>
          <p:cNvSpPr>
            <a:spLocks noChangeArrowheads="1"/>
          </p:cNvSpPr>
          <p:nvPr/>
        </p:nvSpPr>
        <p:spPr bwMode="auto">
          <a:xfrm>
            <a:off x="773875" y="1162502"/>
            <a:ext cx="10293629" cy="4733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r>
              <a:rPr lang="ar-SA" sz="2000" b="1" dirty="0">
                <a:effectLst/>
                <a:latin typeface="Alexandria Light" pitchFamily="2" charset="-78"/>
                <a:ea typeface="Times New Roman" panose="02020603050405020304" pitchFamily="18" charset="0"/>
                <a:cs typeface="Alexandria Light" pitchFamily="2" charset="-78"/>
              </a:rPr>
              <a:t>2- الصراع السلبى</a:t>
            </a:r>
            <a:r>
              <a:rPr lang="ar-SA" sz="2000" dirty="0">
                <a:effectLst/>
                <a:latin typeface="Alexandria Light" pitchFamily="2" charset="-78"/>
                <a:ea typeface="Times New Roman" panose="02020603050405020304" pitchFamily="18" charset="0"/>
                <a:cs typeface="Alexandria Light" pitchFamily="2" charset="-78"/>
              </a:rPr>
              <a:t>: وهو </a:t>
            </a:r>
            <a:r>
              <a:rPr lang="ar-SA" sz="2000" dirty="0" err="1">
                <a:effectLst/>
                <a:latin typeface="Alexandria Light" pitchFamily="2" charset="-78"/>
                <a:ea typeface="Times New Roman" panose="02020603050405020304" pitchFamily="18" charset="0"/>
                <a:cs typeface="Alexandria Light" pitchFamily="2" charset="-78"/>
              </a:rPr>
              <a:t>أى</a:t>
            </a:r>
            <a:r>
              <a:rPr lang="ar-SA" sz="2000" dirty="0">
                <a:effectLst/>
                <a:latin typeface="Alexandria Light" pitchFamily="2" charset="-78"/>
                <a:ea typeface="Times New Roman" panose="02020603050405020304" pitchFamily="18" charset="0"/>
                <a:cs typeface="Alexandria Light" pitchFamily="2" charset="-78"/>
              </a:rPr>
              <a:t> مواجهه أو تعامل تتم </a:t>
            </a:r>
            <a:r>
              <a:rPr lang="ar-SA" sz="2000" dirty="0" err="1">
                <a:effectLst/>
                <a:latin typeface="Alexandria Light" pitchFamily="2" charset="-78"/>
                <a:ea typeface="Times New Roman" panose="02020603050405020304" pitchFamily="18" charset="0"/>
                <a:cs typeface="Alexandria Light" pitchFamily="2" charset="-78"/>
              </a:rPr>
              <a:t>فية</a:t>
            </a:r>
            <a:r>
              <a:rPr lang="ar-SA" sz="2000" dirty="0">
                <a:effectLst/>
                <a:latin typeface="Alexandria Light" pitchFamily="2" charset="-78"/>
                <a:ea typeface="Times New Roman" panose="02020603050405020304" pitchFamily="18" charset="0"/>
                <a:cs typeface="Alexandria Light" pitchFamily="2" charset="-78"/>
              </a:rPr>
              <a:t> الجماعات ويترتب عليه إحداث الفوضى في التنظيم وإعاقته عن تحقيق أهدافة, ومن صور </a:t>
            </a:r>
            <a:r>
              <a:rPr lang="ar-SA" sz="2000" b="1" dirty="0">
                <a:effectLst/>
                <a:latin typeface="Alexandria Light" pitchFamily="2" charset="-78"/>
                <a:ea typeface="Times New Roman" panose="02020603050405020304" pitchFamily="18" charset="0"/>
                <a:cs typeface="Alexandria Light" pitchFamily="2" charset="-78"/>
              </a:rPr>
              <a:t>الصراع السلبي:</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بذل الجهود لتحقيق المكاسب الفردية.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عدم تشجيع التعاون.</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a:t>
            </a:r>
            <a:r>
              <a:rPr lang="ar-SA" sz="2000" dirty="0" err="1">
                <a:effectLst/>
                <a:latin typeface="Alexandria Light" pitchFamily="2" charset="-78"/>
                <a:ea typeface="Times New Roman" panose="02020603050405020304" pitchFamily="18" charset="0"/>
                <a:cs typeface="Alexandria Light" pitchFamily="2" charset="-78"/>
              </a:rPr>
              <a:t>الإنعزاليه</a:t>
            </a:r>
            <a:r>
              <a:rPr lang="ar-SA" sz="2000" dirty="0">
                <a:effectLst/>
                <a:latin typeface="Alexandria Light" pitchFamily="2" charset="-78"/>
                <a:ea typeface="Times New Roman" panose="02020603050405020304" pitchFamily="18" charset="0"/>
                <a:cs typeface="Alexandria Light" pitchFamily="2" charset="-78"/>
              </a:rPr>
              <a:t> حيث يعمل الأفراد أو الجماعات على تحقيق أهدافهم فقط.</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خلق الضغوط غير الضرورية.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العمل على تحقيق الأهداف الخاصة بالجماعات.</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2000" dirty="0">
                <a:effectLst/>
                <a:latin typeface="Alexandria Light" pitchFamily="2" charset="-78"/>
                <a:ea typeface="Times New Roman" panose="02020603050405020304" pitchFamily="18" charset="0"/>
                <a:cs typeface="Alexandria Light" pitchFamily="2" charset="-78"/>
              </a:rPr>
              <a:t>- الإضرار بالأطراف المتنازعة, مما يؤدى الى </a:t>
            </a:r>
            <a:r>
              <a:rPr lang="ar-SA" sz="2000" dirty="0" err="1">
                <a:effectLst/>
                <a:latin typeface="Alexandria Light" pitchFamily="2" charset="-78"/>
                <a:ea typeface="Times New Roman" panose="02020603050405020304" pitchFamily="18" charset="0"/>
                <a:cs typeface="Alexandria Light" pitchFamily="2" charset="-78"/>
              </a:rPr>
              <a:t>إنهيار</a:t>
            </a:r>
            <a:r>
              <a:rPr lang="ar-SA" sz="2000" dirty="0">
                <a:effectLst/>
                <a:latin typeface="Alexandria Light" pitchFamily="2" charset="-78"/>
                <a:ea typeface="Times New Roman" panose="02020603050405020304" pitchFamily="18" charset="0"/>
                <a:cs typeface="Alexandria Light" pitchFamily="2" charset="-78"/>
              </a:rPr>
              <a:t> المؤسسة.</a:t>
            </a:r>
            <a:endParaRPr lang="en-US" sz="20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2000" dirty="0">
                <a:effectLst/>
                <a:latin typeface="Alexandria Light" pitchFamily="2" charset="-78"/>
                <a:ea typeface="Times New Roman" panose="02020603050405020304" pitchFamily="18" charset="0"/>
                <a:cs typeface="Alexandria Light" pitchFamily="2" charset="-78"/>
              </a:rPr>
              <a:t> </a:t>
            </a:r>
            <a:endParaRPr lang="en-US" sz="2000" dirty="0">
              <a:effectLst/>
              <a:latin typeface="Alexandria Light" pitchFamily="2" charset="-78"/>
              <a:ea typeface="Times New Roman" panose="02020603050405020304" pitchFamily="18" charset="0"/>
              <a:cs typeface="Alexandria Light" pitchFamily="2" charset="-78"/>
            </a:endParaRPr>
          </a:p>
        </p:txBody>
      </p:sp>
    </p:spTree>
    <p:extLst>
      <p:ext uri="{BB962C8B-B14F-4D97-AF65-F5344CB8AC3E}">
        <p14:creationId xmlns:p14="http://schemas.microsoft.com/office/powerpoint/2010/main" val="1705453938"/>
      </p:ext>
    </p:extLst>
  </p:cSld>
  <p:clrMapOvr>
    <a:masterClrMapping/>
  </p:clrMapOvr>
  <mc:AlternateContent xmlns:mc="http://schemas.openxmlformats.org/markup-compatibility/2006" xmlns:p14="http://schemas.microsoft.com/office/powerpoint/2010/main">
    <mc:Choice Requires="p14">
      <p:transition p14:dur="10" advTm="37241"/>
    </mc:Choice>
    <mc:Fallback xmlns="">
      <p:transition advTm="3724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3C7218-DA8B-1FB1-CF58-2EA0455E40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23F1A5C-DEFA-AA28-8FEC-5638C35AD37F}"/>
              </a:ext>
            </a:extLst>
          </p:cNvPr>
          <p:cNvSpPr/>
          <p:nvPr/>
        </p:nvSpPr>
        <p:spPr>
          <a:xfrm>
            <a:off x="261258" y="1072152"/>
            <a:ext cx="11697195" cy="55636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sp>
        <p:nvSpPr>
          <p:cNvPr id="4" name="Rectangle 4">
            <a:extLst>
              <a:ext uri="{FF2B5EF4-FFF2-40B4-BE49-F238E27FC236}">
                <a16:creationId xmlns:a16="http://schemas.microsoft.com/office/drawing/2014/main" xmlns="" id="{61EA2172-BE8C-C440-B92B-616A0FDE97BB}"/>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E7606241-7B7D-F82F-C7CC-AE5C4E8D6383}"/>
              </a:ext>
            </a:extLst>
          </p:cNvPr>
          <p:cNvSpPr>
            <a:spLocks noChangeArrowheads="1"/>
          </p:cNvSpPr>
          <p:nvPr/>
        </p:nvSpPr>
        <p:spPr bwMode="auto">
          <a:xfrm>
            <a:off x="362197" y="1265335"/>
            <a:ext cx="11495315" cy="4909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200" algn="just" rtl="1">
              <a:lnSpc>
                <a:spcPct val="150000"/>
              </a:lnSpc>
              <a:spcAft>
                <a:spcPts val="600"/>
              </a:spcAft>
            </a:pPr>
            <a:r>
              <a:rPr lang="ar-EG" sz="1600" b="1" dirty="0">
                <a:effectLst/>
                <a:latin typeface="Alexandria Light" pitchFamily="2" charset="-78"/>
                <a:ea typeface="Times New Roman" panose="02020603050405020304" pitchFamily="18" charset="0"/>
                <a:cs typeface="Alexandria Light" pitchFamily="2" charset="-78"/>
              </a:rPr>
              <a:t>والصراع</a:t>
            </a:r>
            <a:r>
              <a:rPr lang="ar-EG" sz="1600" dirty="0">
                <a:effectLst/>
                <a:latin typeface="Alexandria Light" pitchFamily="2" charset="-78"/>
                <a:ea typeface="Times New Roman" panose="02020603050405020304" pitchFamily="18" charset="0"/>
                <a:cs typeface="Alexandria Light" pitchFamily="2" charset="-78"/>
              </a:rPr>
              <a:t> السلبي يحدث عندما تغلب المصلحة الذاتية على المصلحة العامة مما يؤثِّر سلباً على قوة وتماسك الجماعة وتفاعلها وتحقيق أهدافها, </a:t>
            </a:r>
            <a:r>
              <a:rPr lang="ar-EG" sz="1600" b="1" dirty="0">
                <a:effectLst/>
                <a:latin typeface="Alexandria Light" pitchFamily="2" charset="-78"/>
                <a:ea typeface="Times New Roman" panose="02020603050405020304" pitchFamily="18" charset="0"/>
                <a:cs typeface="Alexandria Light" pitchFamily="2" charset="-78"/>
              </a:rPr>
              <a:t>ومن الآثار السلبية للصراع </a:t>
            </a:r>
            <a:r>
              <a:rPr lang="ar-EG" sz="1600" dirty="0">
                <a:effectLst/>
                <a:latin typeface="Alexandria Light" pitchFamily="2" charset="-78"/>
                <a:ea typeface="Times New Roman" panose="02020603050405020304" pitchFamily="18" charset="0"/>
                <a:cs typeface="Alexandria Light" pitchFamily="2" charset="-78"/>
              </a:rPr>
              <a:t>ما يكون مدمر </a:t>
            </a:r>
            <a:r>
              <a:rPr lang="ar-EG" sz="1600" dirty="0">
                <a:solidFill>
                  <a:srgbClr val="0070C0"/>
                </a:solidFill>
                <a:effectLst/>
                <a:latin typeface="Alexandria Light" pitchFamily="2" charset="-78"/>
                <a:ea typeface="Times New Roman" panose="02020603050405020304" pitchFamily="18" charset="0"/>
                <a:cs typeface="Alexandria Light" pitchFamily="2" charset="-78"/>
              </a:rPr>
              <a:t>فيجب الحد منها ومكافحتها </a:t>
            </a:r>
            <a:r>
              <a:rPr lang="ar-EG" sz="1600" b="1" dirty="0">
                <a:solidFill>
                  <a:srgbClr val="0070C0"/>
                </a:solidFill>
                <a:effectLst/>
                <a:latin typeface="Alexandria Light" pitchFamily="2" charset="-78"/>
                <a:ea typeface="Times New Roman" panose="02020603050405020304" pitchFamily="18" charset="0"/>
                <a:cs typeface="Alexandria Light" pitchFamily="2" charset="-78"/>
              </a:rPr>
              <a:t>وتشمل:</a:t>
            </a:r>
            <a:r>
              <a:rPr lang="ar-EG" sz="1600" dirty="0">
                <a:solidFill>
                  <a:srgbClr val="0070C0"/>
                </a:solidFill>
                <a:effectLst/>
                <a:latin typeface="Alexandria Light" pitchFamily="2" charset="-78"/>
                <a:ea typeface="Times New Roman" panose="02020603050405020304" pitchFamily="18" charset="0"/>
                <a:cs typeface="Alexandria Light" pitchFamily="2" charset="-78"/>
              </a:rPr>
              <a:t> </a:t>
            </a:r>
            <a:endParaRPr lang="en-US" sz="1600" dirty="0">
              <a:solidFill>
                <a:srgbClr val="0070C0"/>
              </a:solidFill>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a:t>
            </a:r>
            <a:r>
              <a:rPr lang="ar-EG" sz="1600" dirty="0" err="1">
                <a:effectLst/>
                <a:latin typeface="Alexandria Light" pitchFamily="2" charset="-78"/>
                <a:ea typeface="Times New Roman" panose="02020603050405020304" pitchFamily="18" charset="0"/>
                <a:cs typeface="Alexandria Light" pitchFamily="2" charset="-78"/>
              </a:rPr>
              <a:t>إنخفاض</a:t>
            </a:r>
            <a:r>
              <a:rPr lang="ar-EG" sz="1600" dirty="0">
                <a:effectLst/>
                <a:latin typeface="Alexandria Light" pitchFamily="2" charset="-78"/>
                <a:ea typeface="Times New Roman" panose="02020603050405020304" pitchFamily="18" charset="0"/>
                <a:cs typeface="Alexandria Light" pitchFamily="2" charset="-78"/>
              </a:rPr>
              <a:t> الانتاجية, وضعف التواصل.</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 والإحساس السلبي إزاء التعاون.</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وضعف في </a:t>
            </a:r>
            <a:r>
              <a:rPr lang="ar-EG" sz="1600" dirty="0" err="1">
                <a:effectLst/>
                <a:latin typeface="Alexandria Light" pitchFamily="2" charset="-78"/>
                <a:ea typeface="Times New Roman" panose="02020603050405020304" pitchFamily="18" charset="0"/>
                <a:cs typeface="Alexandria Light" pitchFamily="2" charset="-78"/>
              </a:rPr>
              <a:t>إتخاذ</a:t>
            </a:r>
            <a:r>
              <a:rPr lang="ar-EG" sz="1600" dirty="0">
                <a:effectLst/>
                <a:latin typeface="Alexandria Light" pitchFamily="2" charset="-78"/>
                <a:ea typeface="Times New Roman" panose="02020603050405020304" pitchFamily="18" charset="0"/>
                <a:cs typeface="Alexandria Light" pitchFamily="2" charset="-78"/>
              </a:rPr>
              <a:t> القرارات.</a:t>
            </a:r>
            <a:r>
              <a:rPr lang="ar-SA" sz="1600" dirty="0">
                <a:latin typeface="Alexandria Light" pitchFamily="2" charset="-78"/>
                <a:ea typeface="Times New Roman" panose="02020603050405020304" pitchFamily="18" charset="0"/>
                <a:cs typeface="Alexandria Light" pitchFamily="2" charset="-78"/>
              </a:rPr>
              <a:t>			</a:t>
            </a:r>
            <a:r>
              <a:rPr lang="ar-EG" sz="1600" dirty="0">
                <a:effectLst/>
                <a:latin typeface="Alexandria Light" pitchFamily="2" charset="-78"/>
                <a:ea typeface="Times New Roman" panose="02020603050405020304" pitchFamily="18" charset="0"/>
                <a:cs typeface="Alexandria Light" pitchFamily="2" charset="-78"/>
              </a:rPr>
              <a:t>- وعلاقات عمل غير سوية وصحية.</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 وإيذاء التحسين وعدم الثقة في تطبيقه.</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EG" sz="1600" dirty="0">
                <a:effectLst/>
                <a:latin typeface="Alexandria Light" pitchFamily="2" charset="-78"/>
                <a:ea typeface="Times New Roman" panose="02020603050405020304" pitchFamily="18" charset="0"/>
                <a:cs typeface="Alexandria Light" pitchFamily="2" charset="-78"/>
              </a:rPr>
              <a:t>وأخيراً عندما يحتدم النقاش و</a:t>
            </a:r>
            <a:r>
              <a:rPr lang="ar-EG" sz="1600" b="1" dirty="0">
                <a:effectLst/>
                <a:latin typeface="Alexandria Light" pitchFamily="2" charset="-78"/>
                <a:ea typeface="Times New Roman" panose="02020603050405020304" pitchFamily="18" charset="0"/>
                <a:cs typeface="Alexandria Light" pitchFamily="2" charset="-78"/>
              </a:rPr>
              <a:t>الصراع</a:t>
            </a:r>
            <a:r>
              <a:rPr lang="ar-EG" sz="1600" dirty="0">
                <a:effectLst/>
                <a:latin typeface="Alexandria Light" pitchFamily="2" charset="-78"/>
                <a:ea typeface="Times New Roman" panose="02020603050405020304" pitchFamily="18" charset="0"/>
                <a:cs typeface="Alexandria Light" pitchFamily="2" charset="-78"/>
              </a:rPr>
              <a:t> بين العاملين ويبلغ ذروته, ويتركز عندئذ جهد المدير والعاملين على حل المشكلات الناجمة عن </a:t>
            </a:r>
            <a:r>
              <a:rPr lang="ar-EG" sz="1600" b="1" dirty="0">
                <a:effectLst/>
                <a:latin typeface="Alexandria Light" pitchFamily="2" charset="-78"/>
                <a:ea typeface="Times New Roman" panose="02020603050405020304" pitchFamily="18" charset="0"/>
                <a:cs typeface="Alexandria Light" pitchFamily="2" charset="-78"/>
              </a:rPr>
              <a:t>الصراع</a:t>
            </a:r>
            <a:r>
              <a:rPr lang="ar-EG" sz="1600" dirty="0">
                <a:effectLst/>
                <a:latin typeface="Alexandria Light" pitchFamily="2" charset="-78"/>
                <a:ea typeface="Times New Roman" panose="02020603050405020304" pitchFamily="18" charset="0"/>
                <a:cs typeface="Alexandria Light" pitchFamily="2" charset="-78"/>
              </a:rPr>
              <a:t> بدلاً من حل مشكلات العمل وتطوير الأداء, و</a:t>
            </a:r>
            <a:r>
              <a:rPr lang="ar-EG" sz="1600" b="1" dirty="0">
                <a:effectLst/>
                <a:latin typeface="Alexandria Light" pitchFamily="2" charset="-78"/>
                <a:ea typeface="Times New Roman" panose="02020603050405020304" pitchFamily="18" charset="0"/>
                <a:cs typeface="Alexandria Light" pitchFamily="2" charset="-78"/>
              </a:rPr>
              <a:t>الصراع</a:t>
            </a:r>
            <a:r>
              <a:rPr lang="ar-EG" sz="1600" dirty="0">
                <a:effectLst/>
                <a:latin typeface="Alexandria Light" pitchFamily="2" charset="-78"/>
                <a:ea typeface="Times New Roman" panose="02020603050405020304" pitchFamily="18" charset="0"/>
                <a:cs typeface="Alexandria Light" pitchFamily="2" charset="-78"/>
              </a:rPr>
              <a:t> في هذه الحالة يكون معطلاً لعملية اتخاذ القرارات السليمة بسبب التوتر والغضب المصاحب له والرغبة الجامحة لكل الأطراف في كسب المعركة وإقناع الطرف الآخر بتغيير موقفه.</a:t>
            </a:r>
            <a:endParaRPr lang="en-US" sz="1600" dirty="0">
              <a:effectLst/>
              <a:latin typeface="Alexandria Light" pitchFamily="2" charset="-78"/>
              <a:ea typeface="Times New Roman" panose="02020603050405020304" pitchFamily="18" charset="0"/>
              <a:cs typeface="Alexandria Light" pitchFamily="2" charset="-78"/>
            </a:endParaRPr>
          </a:p>
          <a:p>
            <a:pPr indent="457200" algn="just" rtl="1">
              <a:lnSpc>
                <a:spcPct val="150000"/>
              </a:lnSpc>
              <a:spcAft>
                <a:spcPts val="600"/>
              </a:spcAft>
            </a:pPr>
            <a:r>
              <a:rPr lang="ar-SA" sz="1600" dirty="0">
                <a:effectLst/>
                <a:latin typeface="Alexandria Light" pitchFamily="2" charset="-78"/>
                <a:ea typeface="Times New Roman" panose="02020603050405020304" pitchFamily="18" charset="0"/>
                <a:cs typeface="Alexandria Light" pitchFamily="2" charset="-78"/>
              </a:rPr>
              <a:t>إن وجود مستويات معينة من الضغوط و</a:t>
            </a:r>
            <a:r>
              <a:rPr lang="ar-SA" sz="1600" b="1" dirty="0">
                <a:effectLst/>
                <a:latin typeface="Alexandria Light" pitchFamily="2" charset="-78"/>
                <a:ea typeface="Times New Roman" panose="02020603050405020304" pitchFamily="18" charset="0"/>
                <a:cs typeface="Alexandria Light" pitchFamily="2" charset="-78"/>
              </a:rPr>
              <a:t>الصراع</a:t>
            </a:r>
            <a:r>
              <a:rPr lang="ar-SA" sz="1600" dirty="0">
                <a:effectLst/>
                <a:latin typeface="Alexandria Light" pitchFamily="2" charset="-78"/>
                <a:ea typeface="Times New Roman" panose="02020603050405020304" pitchFamily="18" charset="0"/>
                <a:cs typeface="Alexandria Light" pitchFamily="2" charset="-78"/>
              </a:rPr>
              <a:t> قد يساعد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خلق مناخ صحى وتحرك </a:t>
            </a:r>
            <a:r>
              <a:rPr lang="ar-SA" sz="1600" dirty="0" err="1">
                <a:effectLst/>
                <a:latin typeface="Alexandria Light" pitchFamily="2" charset="-78"/>
                <a:ea typeface="Times New Roman" panose="02020603050405020304" pitchFamily="18" charset="0"/>
                <a:cs typeface="Alexandria Light" pitchFamily="2" charset="-78"/>
              </a:rPr>
              <a:t>ايجابى</a:t>
            </a:r>
            <a:r>
              <a:rPr lang="ar-SA" sz="1600" dirty="0">
                <a:effectLst/>
                <a:latin typeface="Alexandria Light" pitchFamily="2" charset="-78"/>
                <a:ea typeface="Times New Roman" panose="02020603050405020304" pitchFamily="18" charset="0"/>
                <a:cs typeface="Alexandria Light" pitchFamily="2" charset="-78"/>
              </a:rPr>
              <a:t> نحو تحقيق الاهداف, ومهمة المدير عند التعامل مع</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هو إدراكه لنوع وكمية</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ومعالجته بشكل فعال، </a:t>
            </a:r>
            <a:r>
              <a:rPr lang="ar-SA" sz="1600" dirty="0" err="1">
                <a:effectLst/>
                <a:latin typeface="Alexandria Light" pitchFamily="2" charset="-78"/>
                <a:ea typeface="Times New Roman" panose="02020603050405020304" pitchFamily="18" charset="0"/>
                <a:cs typeface="Alexandria Light" pitchFamily="2" charset="-78"/>
              </a:rPr>
              <a:t>بإستغلال</a:t>
            </a:r>
            <a:r>
              <a:rPr lang="ar-SA" sz="1600" dirty="0">
                <a:effectLst/>
                <a:latin typeface="Alexandria Light" pitchFamily="2" charset="-78"/>
                <a:ea typeface="Times New Roman" panose="02020603050405020304" pitchFamily="18" charset="0"/>
                <a:cs typeface="Alexandria Light" pitchFamily="2" charset="-78"/>
              </a:rPr>
              <a:t> </a:t>
            </a:r>
            <a:r>
              <a:rPr lang="ar-SA" sz="1600" b="1" dirty="0">
                <a:effectLst/>
                <a:latin typeface="Alexandria Light" pitchFamily="2" charset="-78"/>
                <a:ea typeface="Times New Roman" panose="02020603050405020304" pitchFamily="18" charset="0"/>
                <a:cs typeface="Alexandria Light" pitchFamily="2" charset="-78"/>
              </a:rPr>
              <a:t>الصراع</a:t>
            </a:r>
            <a:r>
              <a:rPr lang="ar-SA" sz="1600" dirty="0">
                <a:effectLst/>
                <a:latin typeface="Alexandria Light" pitchFamily="2" charset="-78"/>
                <a:ea typeface="Times New Roman" panose="02020603050405020304" pitchFamily="18" charset="0"/>
                <a:cs typeface="Alexandria Light" pitchFamily="2" charset="-78"/>
              </a:rPr>
              <a:t> </a:t>
            </a:r>
            <a:r>
              <a:rPr lang="ar-SA" sz="1600" dirty="0" err="1">
                <a:effectLst/>
                <a:latin typeface="Alexandria Light" pitchFamily="2" charset="-78"/>
                <a:ea typeface="Times New Roman" panose="02020603050405020304" pitchFamily="18" charset="0"/>
                <a:cs typeface="Alexandria Light" pitchFamily="2" charset="-78"/>
              </a:rPr>
              <a:t>الايجابى</a:t>
            </a:r>
            <a:r>
              <a:rPr lang="ar-SA" sz="1600" dirty="0">
                <a:effectLst/>
                <a:latin typeface="Alexandria Light" pitchFamily="2" charset="-78"/>
                <a:ea typeface="Times New Roman" panose="02020603050405020304" pitchFamily="18" charset="0"/>
                <a:cs typeface="Alexandria Light" pitchFamily="2" charset="-78"/>
              </a:rPr>
              <a:t> والتغلب على</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السلبى, وهدف المدير في ذلك هو إدارة</a:t>
            </a:r>
            <a:r>
              <a:rPr lang="ar-SA" sz="1600" b="1" dirty="0">
                <a:effectLst/>
                <a:latin typeface="Alexandria Light" pitchFamily="2" charset="-78"/>
                <a:ea typeface="Times New Roman" panose="02020603050405020304" pitchFamily="18" charset="0"/>
                <a:cs typeface="Alexandria Light" pitchFamily="2" charset="-78"/>
              </a:rPr>
              <a:t> الصراع</a:t>
            </a:r>
            <a:r>
              <a:rPr lang="ar-SA" sz="1600" dirty="0">
                <a:effectLst/>
                <a:latin typeface="Alexandria Light" pitchFamily="2" charset="-78"/>
                <a:ea typeface="Times New Roman" panose="02020603050405020304" pitchFamily="18" charset="0"/>
                <a:cs typeface="Alexandria Light" pitchFamily="2" charset="-78"/>
              </a:rPr>
              <a:t> بشكل يمكن من تحقيق  أهداف المنظمة بدلا من إن يجاهد </a:t>
            </a:r>
            <a:r>
              <a:rPr lang="ar-SA" sz="1600" dirty="0" err="1">
                <a:effectLst/>
                <a:latin typeface="Alexandria Light" pitchFamily="2" charset="-78"/>
                <a:ea typeface="Times New Roman" panose="02020603050405020304" pitchFamily="18" charset="0"/>
                <a:cs typeface="Alexandria Light" pitchFamily="2" charset="-78"/>
              </a:rPr>
              <a:t>فى</a:t>
            </a:r>
            <a:r>
              <a:rPr lang="ar-SA" sz="1600" dirty="0">
                <a:effectLst/>
                <a:latin typeface="Alexandria Light" pitchFamily="2" charset="-78"/>
                <a:ea typeface="Times New Roman" panose="02020603050405020304" pitchFamily="18" charset="0"/>
                <a:cs typeface="Alexandria Light" pitchFamily="2" charset="-78"/>
              </a:rPr>
              <a:t> شكل تحقيق </a:t>
            </a:r>
            <a:r>
              <a:rPr lang="ar-SA" sz="1600" dirty="0" err="1">
                <a:effectLst/>
                <a:latin typeface="Alexandria Light" pitchFamily="2" charset="-78"/>
                <a:ea typeface="Times New Roman" panose="02020603050405020304" pitchFamily="18" charset="0"/>
                <a:cs typeface="Alexandria Light" pitchFamily="2" charset="-78"/>
              </a:rPr>
              <a:t>الإنسجام</a:t>
            </a:r>
            <a:r>
              <a:rPr lang="ar-SA" sz="1600" dirty="0">
                <a:effectLst/>
                <a:latin typeface="Alexandria Light" pitchFamily="2" charset="-78"/>
                <a:ea typeface="Times New Roman" panose="02020603050405020304" pitchFamily="18" charset="0"/>
                <a:cs typeface="Alexandria Light" pitchFamily="2" charset="-78"/>
              </a:rPr>
              <a:t> والتوافق الدائم ولكن غير </a:t>
            </a:r>
            <a:r>
              <a:rPr lang="ar-SA" sz="1600" dirty="0" err="1">
                <a:effectLst/>
                <a:latin typeface="Alexandria Light" pitchFamily="2" charset="-78"/>
                <a:ea typeface="Times New Roman" panose="02020603050405020304" pitchFamily="18" charset="0"/>
                <a:cs typeface="Alexandria Light" pitchFamily="2" charset="-78"/>
              </a:rPr>
              <a:t>العملى</a:t>
            </a:r>
            <a:r>
              <a:rPr lang="ar-SA" sz="1600" dirty="0">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Times New Roman" panose="02020603050405020304" pitchFamily="18" charset="0"/>
              <a:cs typeface="Alexandria Light" pitchFamily="2" charset="-78"/>
            </a:endParaRPr>
          </a:p>
        </p:txBody>
      </p:sp>
      <p:pic>
        <p:nvPicPr>
          <p:cNvPr id="2" name="Picture 1"/>
          <p:cNvPicPr>
            <a:picLocks noChangeAspect="1"/>
          </p:cNvPicPr>
          <p:nvPr/>
        </p:nvPicPr>
        <p:blipFill>
          <a:blip r:embed="rId2"/>
          <a:stretch>
            <a:fillRect/>
          </a:stretch>
        </p:blipFill>
        <p:spPr>
          <a:xfrm>
            <a:off x="9296149" y="0"/>
            <a:ext cx="2895851" cy="981541"/>
          </a:xfrm>
          <a:prstGeom prst="rect">
            <a:avLst/>
          </a:prstGeom>
        </p:spPr>
      </p:pic>
    </p:spTree>
    <p:extLst>
      <p:ext uri="{BB962C8B-B14F-4D97-AF65-F5344CB8AC3E}">
        <p14:creationId xmlns:p14="http://schemas.microsoft.com/office/powerpoint/2010/main" val="1030323553"/>
      </p:ext>
    </p:extLst>
  </p:cSld>
  <p:clrMapOvr>
    <a:masterClrMapping/>
  </p:clrMapOvr>
  <mc:AlternateContent xmlns:mc="http://schemas.openxmlformats.org/markup-compatibility/2006" xmlns:p14="http://schemas.microsoft.com/office/powerpoint/2010/main">
    <mc:Choice Requires="p14">
      <p:transition p14:dur="10" advTm="79496"/>
    </mc:Choice>
    <mc:Fallback xmlns="">
      <p:transition advTm="7949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17AC55E-28E2-F7D2-B242-351A0EDB78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7F776A8-1B67-E3D8-86D8-7CEC1F73B143}"/>
              </a:ext>
            </a:extLst>
          </p:cNvPr>
          <p:cNvSpPr/>
          <p:nvPr/>
        </p:nvSpPr>
        <p:spPr>
          <a:xfrm>
            <a:off x="427512" y="866775"/>
            <a:ext cx="11507189" cy="5770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endParaRPr kumimoji="0" lang="ar-SA" sz="24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p:txBody>
      </p:sp>
      <p:pic>
        <p:nvPicPr>
          <p:cNvPr id="9" name="Graphic 21">
            <a:extLst>
              <a:ext uri="{FF2B5EF4-FFF2-40B4-BE49-F238E27FC236}">
                <a16:creationId xmlns:a16="http://schemas.microsoft.com/office/drawing/2014/main" xmlns="" id="{D31FC1BE-E756-C060-1539-69BF491027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76460" y="-113408"/>
            <a:ext cx="2897019" cy="980183"/>
          </a:xfrm>
          <a:prstGeom prst="rect">
            <a:avLst/>
          </a:prstGeom>
        </p:spPr>
      </p:pic>
      <p:sp>
        <p:nvSpPr>
          <p:cNvPr id="4" name="Rectangle 4">
            <a:extLst>
              <a:ext uri="{FF2B5EF4-FFF2-40B4-BE49-F238E27FC236}">
                <a16:creationId xmlns:a16="http://schemas.microsoft.com/office/drawing/2014/main" xmlns="" id="{39A82AEF-7A5A-534C-7792-5D89BE79D214}"/>
              </a:ext>
            </a:extLst>
          </p:cNvPr>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ar-SA"/>
          </a:p>
        </p:txBody>
      </p:sp>
      <p:sp>
        <p:nvSpPr>
          <p:cNvPr id="5" name="Rectangle 6">
            <a:extLst>
              <a:ext uri="{FF2B5EF4-FFF2-40B4-BE49-F238E27FC236}">
                <a16:creationId xmlns:a16="http://schemas.microsoft.com/office/drawing/2014/main" xmlns="" id="{904BA1E1-2F82-8629-41C6-018818690700}"/>
              </a:ext>
            </a:extLst>
          </p:cNvPr>
          <p:cNvSpPr>
            <a:spLocks noChangeArrowheads="1"/>
          </p:cNvSpPr>
          <p:nvPr/>
        </p:nvSpPr>
        <p:spPr bwMode="auto">
          <a:xfrm>
            <a:off x="579912" y="1111850"/>
            <a:ext cx="11212286" cy="5031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rtl="1">
              <a:lnSpc>
                <a:spcPct val="150000"/>
              </a:lnSpc>
            </a:pPr>
            <a:r>
              <a:rPr lang="ar-SA" b="1" i="0" dirty="0">
                <a:solidFill>
                  <a:srgbClr val="0070C0"/>
                </a:solidFill>
                <a:effectLst/>
                <a:latin typeface="Alexandria Light" pitchFamily="2" charset="-78"/>
                <a:cs typeface="Alexandria Light" pitchFamily="2" charset="-78"/>
              </a:rPr>
              <a:t>دور الإدارة عندما يقل الصراع : </a:t>
            </a:r>
          </a:p>
          <a:p>
            <a:pPr algn="r" rtl="1">
              <a:lnSpc>
                <a:spcPct val="150000"/>
              </a:lnSpc>
            </a:pPr>
            <a:r>
              <a:rPr lang="ar-SA" b="0" i="0" dirty="0">
                <a:solidFill>
                  <a:srgbClr val="000000"/>
                </a:solidFill>
                <a:effectLst/>
                <a:latin typeface="Alexandria Light" pitchFamily="2" charset="-78"/>
                <a:cs typeface="Alexandria Light" pitchFamily="2" charset="-78"/>
              </a:rPr>
              <a:t>   لقد اختلفت المدارس الإدارية في نظرتها وتعاملها مع الصراعات التنظيمية ، فوجهة النظر التقليدية تعتبره أمرا سلبيا وتعده مرادفا للعنف والتخريب يجب على المنظمة تجنبه ، أما المدرسة السلوكية فقد اعتبرته ضرورة حتمية وطبيعية تصاحب التفاعلات الإنسانية داخل أي منظمة ، أما الاتجاهات الحديثة في الإدارة فتدعو إلى تشجيع المديرين ليس فقط على الإبقاء على حد معين منه بل على خلق جو مقبول من الصراعات داخل المنظمات لزيادة الكفاءة والفاعلية.</a:t>
            </a:r>
          </a:p>
          <a:p>
            <a:pPr algn="r" rtl="1" fontAlgn="base">
              <a:lnSpc>
                <a:spcPct val="150000"/>
              </a:lnSpc>
            </a:pPr>
            <a:r>
              <a:rPr lang="ar-SA" b="0" i="0" dirty="0">
                <a:solidFill>
                  <a:srgbClr val="000000"/>
                </a:solidFill>
                <a:effectLst/>
                <a:latin typeface="Alexandria Light" pitchFamily="2" charset="-78"/>
                <a:cs typeface="Alexandria Light" pitchFamily="2" charset="-78"/>
              </a:rPr>
              <a:t>ومن الوسائل المهمة لإثارة الصراع نذكر </a:t>
            </a:r>
            <a:r>
              <a:rPr lang="ar-SA" b="0" i="0" dirty="0" err="1">
                <a:solidFill>
                  <a:srgbClr val="000000"/>
                </a:solidFill>
                <a:effectLst/>
                <a:latin typeface="Alexandria Light" pitchFamily="2" charset="-78"/>
                <a:cs typeface="Alexandria Light" pitchFamily="2" charset="-78"/>
              </a:rPr>
              <a:t>مايلي</a:t>
            </a:r>
            <a:r>
              <a:rPr lang="ar-SA" b="0" i="0" dirty="0">
                <a:solidFill>
                  <a:srgbClr val="000000"/>
                </a:solidFill>
                <a:effectLst/>
                <a:latin typeface="Alexandria Light" pitchFamily="2" charset="-78"/>
                <a:cs typeface="Alexandria Light" pitchFamily="2" charset="-78"/>
              </a:rPr>
              <a:t> :</a:t>
            </a:r>
          </a:p>
          <a:p>
            <a:pPr algn="r" rtl="1" fontAlgn="base">
              <a:lnSpc>
                <a:spcPct val="150000"/>
              </a:lnSpc>
            </a:pPr>
            <a:r>
              <a:rPr lang="ar-SA" b="0" i="0" dirty="0">
                <a:solidFill>
                  <a:srgbClr val="000000"/>
                </a:solidFill>
                <a:effectLst/>
                <a:latin typeface="Alexandria Light" pitchFamily="2" charset="-78"/>
                <a:cs typeface="Alexandria Light" pitchFamily="2" charset="-78"/>
              </a:rPr>
              <a:t>-  تشجيع المنافسة بين الأفراد والأقسام : عن طريق أنظمة المكافآت والحوافز بجميع أنواعها وإجراءاتها والاستشهاد بمنجزات قسم معين أو فرد من الأفراد .</a:t>
            </a:r>
          </a:p>
          <a:p>
            <a:pPr algn="r" rtl="1" fontAlgn="base">
              <a:lnSpc>
                <a:spcPct val="150000"/>
              </a:lnSpc>
            </a:pPr>
            <a:r>
              <a:rPr lang="ar-SA" b="0" i="0" dirty="0">
                <a:solidFill>
                  <a:srgbClr val="000000"/>
                </a:solidFill>
                <a:effectLst/>
                <a:latin typeface="Alexandria Light" pitchFamily="2" charset="-78"/>
                <a:cs typeface="Alexandria Light" pitchFamily="2" charset="-78"/>
              </a:rPr>
              <a:t>- الاستعانة بأفراد أو بهيئات من خارج المنظمة : إذ أن استعمال هذا النوع من الوسائل هو لإثارة الأفراد والأقسام البطيئة إذ يتم الاستعانة بأفراد ممكن أن تكون خلفياتهم وقيمهم وأساليبهم الإدارية مختلفة كليا عما هو موجود في المنظمة مع ملاحظة ضرورة توخي الحذر مع استعمال هذا الأسلوب خوفا من تأثيره على نفسية العاملين وثقتهم بأنفسهم مما يؤدي إلى تدهور المشكلة نحو الأسوأ .</a:t>
            </a:r>
          </a:p>
        </p:txBody>
      </p:sp>
    </p:spTree>
    <p:extLst>
      <p:ext uri="{BB962C8B-B14F-4D97-AF65-F5344CB8AC3E}">
        <p14:creationId xmlns:p14="http://schemas.microsoft.com/office/powerpoint/2010/main" val="637210623"/>
      </p:ext>
    </p:extLst>
  </p:cSld>
  <p:clrMapOvr>
    <a:masterClrMapping/>
  </p:clrMapOvr>
  <mc:AlternateContent xmlns:mc="http://schemas.openxmlformats.org/markup-compatibility/2006" xmlns:p14="http://schemas.microsoft.com/office/powerpoint/2010/main">
    <mc:Choice Requires="p14">
      <p:transition p14:dur="10" advTm="124002"/>
    </mc:Choice>
    <mc:Fallback xmlns="">
      <p:transition advTm="1240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1938992"/>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محور الاتجاهات الحديثة في قيادة التغييرات</a:t>
            </a:r>
            <a:endParaRPr lang="en-US" sz="4000" b="1" dirty="0">
              <a:solidFill>
                <a:srgbClr val="00B0F0"/>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785937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CE0DB92-C4BF-CE79-3F1D-BF0AB6422424}"/>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⁠مفهوم التغيير في السياق المعاصر</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يشير التغيير التنظيمي إلى مجموعة العمليات والممارسات التي تتبناها المؤسسات بهدف تحسين أدائها، وتعزيز قدرتها على التكيّف مع الظروف الداخلية والخارجية. إلا أن مفهوم التغيير في العصر الحديث لم يعد محصورًا في التحولات الهيكلية أو الإجرائية التقليدية، بل اتسع ليشمل التغيير الرقمي، الابتكار في نماذج العمل، إدارة المعرفة، تطوير القدرات البشرية، والتكيف الاستراتيجي.</a:t>
            </a:r>
          </a:p>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وفي ظل التعقيدات المتزايدة في بيئات العمل، أصبح التغيير سمة دائمة للحياة المؤسسية، وليس حدثًا طارئًا. فالكثير من المؤسسات باتت تتوقع التغيير بشكل مستمر وتخطط له سلفًا، بدلًا من التعامل معه كردّ فعل.</a:t>
            </a:r>
          </a:p>
        </p:txBody>
      </p:sp>
      <p:sp>
        <p:nvSpPr>
          <p:cNvPr id="6" name="Oval 17">
            <a:extLst>
              <a:ext uri="{FF2B5EF4-FFF2-40B4-BE49-F238E27FC236}">
                <a16:creationId xmlns:a16="http://schemas.microsoft.com/office/drawing/2014/main" xmlns="" id="{FD96B289-5F29-06E8-9C32-38F0836D4819}"/>
              </a:ext>
            </a:extLst>
          </p:cNvPr>
          <p:cNvSpPr/>
          <p:nvPr/>
        </p:nvSpPr>
        <p:spPr>
          <a:xfrm>
            <a:off x="111708" y="5267458"/>
            <a:ext cx="1330726" cy="159054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1B252F3D-77DC-BAB3-C521-933DBF13ED06}"/>
              </a:ext>
            </a:extLst>
          </p:cNvPr>
          <p:cNvSpPr/>
          <p:nvPr/>
        </p:nvSpPr>
        <p:spPr>
          <a:xfrm>
            <a:off x="111707" y="5396248"/>
            <a:ext cx="1201938" cy="144664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009FFC58-1C78-FF68-3033-898F2DDB88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947214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6403591-A26A-F584-F4E1-3429F191FB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47391BC-0DCA-DE18-1A29-F9CFD80DE0C5}"/>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rgbClr val="0070C0"/>
                </a:solidFill>
                <a:effectLst/>
                <a:uLnTx/>
                <a:uFillTx/>
                <a:latin typeface="Alexandria Light" pitchFamily="2" charset="-78"/>
                <a:cs typeface="Alexandria Light" pitchFamily="2" charset="-78"/>
              </a:rPr>
              <a:t>العوامل العالمية التي تقود موجات التغيير الحديثة: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تُسهم مجموعة من العوامل في تشكيل الاتجاهات المعاصرة للتغيير، ومن أبرزها:</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accent6">
                    <a:lumMod val="75000"/>
                  </a:schemeClr>
                </a:solidFill>
                <a:effectLst/>
                <a:uLnTx/>
                <a:uFillTx/>
                <a:latin typeface="Alexandria Light" pitchFamily="2" charset="-78"/>
                <a:cs typeface="Alexandria Light" pitchFamily="2" charset="-78"/>
              </a:rPr>
              <a:t>أولًا: التطور التكنولوجي والتحول الرقمي:</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دخول الذكاء الاصطناعي، وإنترنت الأشياء، وتحليلات البيانات الضخمة.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تطور الأنظمة الذكية التي تقلل الأخطاء وترفع كفاءة اتخاذ القرار.</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الحاجة لتحديث المهارات البشرية لاستيعاب أدوات التكنولوجيا الجديدة.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accent6">
                    <a:lumMod val="75000"/>
                  </a:schemeClr>
                </a:solidFill>
                <a:effectLst/>
                <a:uLnTx/>
                <a:uFillTx/>
                <a:latin typeface="Alexandria Light" pitchFamily="2" charset="-78"/>
                <a:cs typeface="Alexandria Light" pitchFamily="2" charset="-78"/>
              </a:rPr>
              <a:t>ثانيًا: العولمة واتساع التنافسية: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انفتاح الأسواق وتوسّع التجارة الدولية.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انتقال المنافسة من المحلية إلى العالمية، ما يستدعي سرعة التكيف.</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accent6">
                    <a:lumMod val="75000"/>
                  </a:schemeClr>
                </a:solidFill>
                <a:effectLst/>
                <a:uLnTx/>
                <a:uFillTx/>
                <a:latin typeface="Alexandria Light" pitchFamily="2" charset="-78"/>
                <a:cs typeface="Alexandria Light" pitchFamily="2" charset="-78"/>
              </a:rPr>
              <a:t>ثالثًا: تغير توقعات العملاء وسلوك المستهلك:</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رغبة العملاء في خدمات سريعة، مرنة، وشخصية.</a:t>
            </a:r>
          </a:p>
          <a:p>
            <a:pPr marR="0" lvl="0" algn="r" defTabSz="914400" rtl="1" eaLnBrk="1" fontAlgn="auto" latinLnBrk="0" hangingPunct="1">
              <a:lnSpc>
                <a:spcPct val="15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التحول نحو التجربة الرقمية في التعاملات والخدمات.</a:t>
            </a:r>
          </a:p>
        </p:txBody>
      </p:sp>
      <p:sp>
        <p:nvSpPr>
          <p:cNvPr id="6" name="Oval 17">
            <a:extLst>
              <a:ext uri="{FF2B5EF4-FFF2-40B4-BE49-F238E27FC236}">
                <a16:creationId xmlns:a16="http://schemas.microsoft.com/office/drawing/2014/main" xmlns="" id="{94A2AC2D-0C99-407E-0C82-9382D16448A7}"/>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355F8503-BF12-F15A-325E-463DBFBB00F1}"/>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E80C63B0-A760-6FFD-2FF8-2C28C293D7F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31933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5DEE99-ABA4-9BD9-FC27-763AF5C7CF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28F12AF-FF48-B4B2-664E-2EA18319C266}"/>
              </a:ext>
            </a:extLst>
          </p:cNvPr>
          <p:cNvSpPr/>
          <p:nvPr/>
        </p:nvSpPr>
        <p:spPr>
          <a:xfrm>
            <a:off x="1133856" y="1055913"/>
            <a:ext cx="10368504"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accent6">
                    <a:lumMod val="75000"/>
                  </a:schemeClr>
                </a:solidFill>
                <a:effectLst/>
                <a:uLnTx/>
                <a:uFillTx/>
                <a:latin typeface="Alexandria Light" pitchFamily="2" charset="-78"/>
                <a:cs typeface="Alexandria Light" pitchFamily="2" charset="-78"/>
              </a:rPr>
              <a:t>رابعًا: التحديات الاقتصادية والسياسية:</a:t>
            </a: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الأزمات الاقتصادية العالمية مثل التضخم، تقلبات العملات، وغيرها.</a:t>
            </a: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الأوضاع السياسية والبيئية التي تفرض إعادة هيكلة استراتيجيات العمل.</a:t>
            </a:r>
          </a:p>
          <a:p>
            <a:pPr marR="0" lvl="0" algn="r" defTabSz="914400" rtl="1" eaLnBrk="1" fontAlgn="auto" latinLnBrk="0" hangingPunct="1">
              <a:lnSpc>
                <a:spcPct val="200000"/>
              </a:lnSpc>
              <a:spcBef>
                <a:spcPts val="0"/>
              </a:spcBef>
              <a:spcAft>
                <a:spcPts val="0"/>
              </a:spcAft>
              <a:buClrTx/>
              <a:buSzTx/>
              <a:tabLst/>
              <a:defRPr/>
            </a:pPr>
            <a:endPar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endParaRP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accent6">
                    <a:lumMod val="75000"/>
                  </a:schemeClr>
                </a:solidFill>
                <a:effectLst/>
                <a:uLnTx/>
                <a:uFillTx/>
                <a:latin typeface="Alexandria Light" pitchFamily="2" charset="-78"/>
                <a:cs typeface="Alexandria Light" pitchFamily="2" charset="-78"/>
              </a:rPr>
              <a:t>خامسًا: التغيرات الديموغرافية والقوى العاملة الجديدة:</a:t>
            </a:r>
          </a:p>
          <a:p>
            <a:pPr marR="0" lvl="0" algn="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دخول أجيال رقمية جديدة إلى بيئات العمل مثل جيل </a:t>
            </a:r>
            <a:r>
              <a:rPr kumimoji="0" lang="en"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Z.</a:t>
            </a:r>
          </a:p>
          <a:p>
            <a:pPr marR="0" lvl="0" algn="r" defTabSz="914400" rtl="1" eaLnBrk="1" fontAlgn="auto" latinLnBrk="0" hangingPunct="1">
              <a:lnSpc>
                <a:spcPct val="200000"/>
              </a:lnSpc>
              <a:spcBef>
                <a:spcPts val="0"/>
              </a:spcBef>
              <a:spcAft>
                <a:spcPts val="0"/>
              </a:spcAft>
              <a:buClrTx/>
              <a:buSzTx/>
              <a:tabLst/>
              <a:defRPr/>
            </a:pPr>
            <a:r>
              <a:rPr kumimoji="0" lang="en"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a:t>
            </a: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تغيّر ثقافة العمل والاتجاه نحو المرونة والابتكار.</a:t>
            </a:r>
          </a:p>
        </p:txBody>
      </p:sp>
      <p:sp>
        <p:nvSpPr>
          <p:cNvPr id="6" name="Oval 17">
            <a:extLst>
              <a:ext uri="{FF2B5EF4-FFF2-40B4-BE49-F238E27FC236}">
                <a16:creationId xmlns:a16="http://schemas.microsoft.com/office/drawing/2014/main" xmlns="" id="{7DDB19BB-8E2C-1E36-046F-D71214ED2797}"/>
              </a:ext>
            </a:extLst>
          </p:cNvPr>
          <p:cNvSpPr/>
          <p:nvPr/>
        </p:nvSpPr>
        <p:spPr>
          <a:xfrm>
            <a:off x="111708" y="4480560"/>
            <a:ext cx="1826820" cy="23774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a:p>
        </p:txBody>
      </p:sp>
      <p:sp>
        <p:nvSpPr>
          <p:cNvPr id="7" name="Oval 13">
            <a:extLst>
              <a:ext uri="{FF2B5EF4-FFF2-40B4-BE49-F238E27FC236}">
                <a16:creationId xmlns:a16="http://schemas.microsoft.com/office/drawing/2014/main" xmlns="" id="{74ED838B-39DA-6DAD-5AA6-AA80E54614E2}"/>
              </a:ext>
            </a:extLst>
          </p:cNvPr>
          <p:cNvSpPr/>
          <p:nvPr/>
        </p:nvSpPr>
        <p:spPr>
          <a:xfrm>
            <a:off x="111706" y="4626864"/>
            <a:ext cx="1662229" cy="221602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801" dirty="0"/>
          </a:p>
        </p:txBody>
      </p:sp>
      <p:pic>
        <p:nvPicPr>
          <p:cNvPr id="9" name="Graphic 21">
            <a:extLst>
              <a:ext uri="{FF2B5EF4-FFF2-40B4-BE49-F238E27FC236}">
                <a16:creationId xmlns:a16="http://schemas.microsoft.com/office/drawing/2014/main" xmlns="" id="{96683763-263D-89AE-28C8-85A6928EBB2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89806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A01D8A7-821F-70A4-EC5F-76C061FC35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5ABCDA8-DA27-AC5D-C9E5-A5E99AA1186F}"/>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1" eaLnBrk="1" fontAlgn="auto" latinLnBrk="0" hangingPunct="1">
              <a:lnSpc>
                <a:spcPct val="200000"/>
              </a:lnSpc>
              <a:spcBef>
                <a:spcPts val="0"/>
              </a:spcBef>
              <a:spcAft>
                <a:spcPts val="0"/>
              </a:spcAft>
              <a:buClrTx/>
              <a:buSzTx/>
              <a:tabLst/>
              <a:defRPr/>
            </a:pPr>
            <a:r>
              <a:rPr kumimoji="0" lang="ar-SA" sz="2000"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rPr>
              <a:t>.⁠طبيعة التغيير في المؤسسات الحديثة:</a:t>
            </a:r>
          </a:p>
          <a:p>
            <a:pPr marR="0" lvl="0" algn="r" defTabSz="914400" rtl="1" eaLnBrk="1" fontAlgn="auto" latinLnBrk="0" hangingPunct="1">
              <a:lnSpc>
                <a:spcPct val="200000"/>
              </a:lnSpc>
              <a:spcBef>
                <a:spcPts val="0"/>
              </a:spcBef>
              <a:spcAft>
                <a:spcPts val="0"/>
              </a:spcAft>
              <a:buClrTx/>
              <a:buSzTx/>
              <a:tabLst/>
              <a:defRPr/>
            </a:pP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تتسم التغييرات الحديثة بعدة خصائص تميزها عن التغييرات التقليدية:</a:t>
            </a:r>
          </a:p>
          <a:p>
            <a:pPr marR="0" lvl="0" algn="r" defTabSz="914400" rtl="1" eaLnBrk="1" fontAlgn="auto" latinLnBrk="0" hangingPunct="1">
              <a:lnSpc>
                <a:spcPct val="200000"/>
              </a:lnSpc>
              <a:spcBef>
                <a:spcPts val="0"/>
              </a:spcBef>
              <a:spcAft>
                <a:spcPts val="0"/>
              </a:spcAft>
              <a:buClrTx/>
              <a:buSzTx/>
              <a:tabLst/>
              <a:defRPr/>
            </a:pPr>
            <a:r>
              <a:rPr kumimoji="0" lang="ar-SA"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rPr>
              <a:t>1) التغيير السريع والمفاجئ:</a:t>
            </a:r>
            <a:r>
              <a:rPr lang="ar-SA" dirty="0">
                <a:solidFill>
                  <a:schemeClr val="accent5">
                    <a:lumMod val="50000"/>
                  </a:schemeClr>
                </a:solidFill>
                <a:latin typeface="Alexandria Light" pitchFamily="2" charset="-78"/>
                <a:cs typeface="Alexandria Light" pitchFamily="2" charset="-78"/>
              </a:rPr>
              <a:t> </a:t>
            </a: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التقنيات الجديدة تفرض على المؤسسات الاستجابة بسرعة، ما يجعل التغيير مستمرًا ومتسارعًا.</a:t>
            </a:r>
          </a:p>
          <a:p>
            <a:pPr marR="0" lvl="0" algn="r" defTabSz="914400" rtl="1" eaLnBrk="1" fontAlgn="auto" latinLnBrk="0" hangingPunct="1">
              <a:lnSpc>
                <a:spcPct val="200000"/>
              </a:lnSpc>
              <a:spcBef>
                <a:spcPts val="0"/>
              </a:spcBef>
              <a:spcAft>
                <a:spcPts val="0"/>
              </a:spcAft>
              <a:buClrTx/>
              <a:buSzTx/>
              <a:tabLst/>
              <a:defRPr/>
            </a:pPr>
            <a:r>
              <a:rPr kumimoji="0" lang="ar-SA"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rPr>
              <a:t>2) التغيير متعدد الأبعاد:</a:t>
            </a:r>
            <a:r>
              <a:rPr lang="ar-SA" dirty="0">
                <a:solidFill>
                  <a:schemeClr val="accent5">
                    <a:lumMod val="50000"/>
                  </a:schemeClr>
                </a:solidFill>
                <a:latin typeface="Alexandria Light" pitchFamily="2" charset="-78"/>
                <a:cs typeface="Alexandria Light" pitchFamily="2" charset="-78"/>
              </a:rPr>
              <a:t> </a:t>
            </a: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لا يقتصر على بُعد واحد، بل يشمل الهيكل التنظيمي، العمليات، الثقافة، التكنولوجيا، والموارد البشرية.</a:t>
            </a:r>
          </a:p>
          <a:p>
            <a:pPr marR="0" lvl="0" algn="r" defTabSz="914400" rtl="1" eaLnBrk="1" fontAlgn="auto" latinLnBrk="0" hangingPunct="1">
              <a:lnSpc>
                <a:spcPct val="200000"/>
              </a:lnSpc>
              <a:spcBef>
                <a:spcPts val="0"/>
              </a:spcBef>
              <a:spcAft>
                <a:spcPts val="0"/>
              </a:spcAft>
              <a:buClrTx/>
              <a:buSzTx/>
              <a:tabLst/>
              <a:defRPr/>
            </a:pPr>
            <a:r>
              <a:rPr kumimoji="0" lang="ar-SA"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rPr>
              <a:t>3) التغيير القائم على البيانات:</a:t>
            </a:r>
            <a:r>
              <a:rPr lang="ar-SA" dirty="0">
                <a:solidFill>
                  <a:schemeClr val="accent5">
                    <a:lumMod val="50000"/>
                  </a:schemeClr>
                </a:solidFill>
                <a:latin typeface="Alexandria Light" pitchFamily="2" charset="-78"/>
                <a:cs typeface="Alexandria Light" pitchFamily="2" charset="-78"/>
              </a:rPr>
              <a:t> </a:t>
            </a: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تتخذ المنظمات قراراتها بناءً على البيانات الضخمة والتحليلات الذكية، وليس على الحدس فقط.</a:t>
            </a:r>
          </a:p>
          <a:p>
            <a:pPr marR="0" lvl="0" algn="r" defTabSz="914400" rtl="1" eaLnBrk="1" fontAlgn="auto" latinLnBrk="0" hangingPunct="1">
              <a:lnSpc>
                <a:spcPct val="200000"/>
              </a:lnSpc>
              <a:spcBef>
                <a:spcPts val="0"/>
              </a:spcBef>
              <a:spcAft>
                <a:spcPts val="0"/>
              </a:spcAft>
              <a:buClrTx/>
              <a:buSzTx/>
              <a:tabLst/>
              <a:defRPr/>
            </a:pPr>
            <a:r>
              <a:rPr kumimoji="0" lang="ar-SA"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rPr>
              <a:t>4) التغيير التعاوني:</a:t>
            </a:r>
            <a:r>
              <a:rPr kumimoji="0" lang="ar-SA"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أصبح التغيير مسؤولية جماعية تشمل جميع الموظفين، وليس فقط قادة المؤسسات.</a:t>
            </a:r>
          </a:p>
        </p:txBody>
      </p:sp>
      <p:sp>
        <p:nvSpPr>
          <p:cNvPr id="6" name="Oval 17">
            <a:extLst>
              <a:ext uri="{FF2B5EF4-FFF2-40B4-BE49-F238E27FC236}">
                <a16:creationId xmlns:a16="http://schemas.microsoft.com/office/drawing/2014/main" xmlns="" id="{C5286E62-FDF0-7066-DD1D-C2938108E933}"/>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E06013D-207D-230A-6D03-672351E83AC3}"/>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A329ED55-23DD-6567-2F57-B1D2999F431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96246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35C3F6A-7BCB-C750-A8ED-2A63425921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7529E9D-B9D6-AE18-35DA-4C85613BE6D3}"/>
              </a:ext>
            </a:extLst>
          </p:cNvPr>
          <p:cNvSpPr/>
          <p:nvPr/>
        </p:nvSpPr>
        <p:spPr>
          <a:xfrm>
            <a:off x="689640" y="1055913"/>
            <a:ext cx="10812720" cy="53072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50000"/>
              </a:lnSpc>
              <a:spcBef>
                <a:spcPts val="0"/>
              </a:spcBef>
              <a:spcAft>
                <a:spcPts val="0"/>
              </a:spcAft>
              <a:buClrTx/>
              <a:buSzTx/>
              <a:tabLst/>
              <a:defRPr/>
            </a:pPr>
            <a:endParaRPr kumimoji="0" lang="ar-SA" sz="2000" b="0" i="0" u="none" strike="noStrike" kern="1200" cap="none" spc="0" normalizeH="0" baseline="0" noProof="0" dirty="0">
              <a:ln>
                <a:noFill/>
              </a:ln>
              <a:solidFill>
                <a:schemeClr val="accent5">
                  <a:lumMod val="50000"/>
                </a:schemeClr>
              </a:solidFill>
              <a:effectLst/>
              <a:uLnTx/>
              <a:uFillTx/>
              <a:latin typeface="Alexandria Light" pitchFamily="2" charset="-78"/>
              <a:cs typeface="Alexandria Light" pitchFamily="2" charset="-78"/>
            </a:endParaRPr>
          </a:p>
          <a:p>
            <a:pPr marR="0" lvl="0" algn="ct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accent5">
                    <a:lumMod val="75000"/>
                  </a:schemeClr>
                </a:solidFill>
                <a:effectLst/>
                <a:uLnTx/>
                <a:uFillTx/>
                <a:latin typeface="Alexandria Light" pitchFamily="2" charset="-78"/>
                <a:cs typeface="Alexandria Light" pitchFamily="2" charset="-78"/>
              </a:rPr>
              <a:t>⁠ ⁠أهمية فهم الاتجاهات الحديثة في إدارة التغيير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فهم الاتجاهات الحديثة يمكّن الطلبة من:</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استيعاب التحولات التي تواجهها المؤسسات يوميًا.</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تطبيق نماذج التغيير الحديثة بشكل فعّال في حياتهم المهنية.</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مواكبة أحدث الأبحاث والنظريات، ما يرفع من جودة الأداء الأكاديمي والعملي.</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الاستعداد لدور قيادي في إدارة التغيير داخل المنشآت.</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كما يساعد هذا الفهم في تعزيز قدرة المؤسسات على:</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تحسين الأداء والابتكار.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اكتساب ميزة تنافسية مستدامة.</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بناء ثقافة تنظيمية مرنة وقابلة للتطور.</a:t>
            </a:r>
          </a:p>
          <a:p>
            <a:pPr marR="0" lvl="0" algn="r" defTabSz="914400" rtl="1" eaLnBrk="1" fontAlgn="auto" latinLnBrk="0" hangingPunct="1">
              <a:lnSpc>
                <a:spcPct val="150000"/>
              </a:lnSpc>
              <a:spcBef>
                <a:spcPts val="0"/>
              </a:spcBef>
              <a:spcAft>
                <a:spcPts val="0"/>
              </a:spcAft>
              <a:buClrTx/>
              <a:buSzTx/>
              <a:tabLst/>
              <a:defRPr/>
            </a:pPr>
            <a:r>
              <a:rPr kumimoji="0" lang="ar-SA" sz="2000" b="0" i="0" u="none" strike="noStrike" kern="1200" cap="none" spc="0" normalizeH="0" baseline="0" noProof="0" dirty="0">
                <a:ln>
                  <a:noFill/>
                </a:ln>
                <a:solidFill>
                  <a:schemeClr val="tx1"/>
                </a:solidFill>
                <a:effectLst/>
                <a:uLnTx/>
                <a:uFillTx/>
                <a:latin typeface="Alexandria Light" pitchFamily="2" charset="-78"/>
                <a:cs typeface="Alexandria Light" pitchFamily="2" charset="-78"/>
              </a:rPr>
              <a:t>	•	التعامل مع المخاطر بشكل أكثر فاعلية</a:t>
            </a:r>
          </a:p>
          <a:p>
            <a:pPr marR="0" lvl="0" algn="r" defTabSz="914400" rtl="1" eaLnBrk="1" fontAlgn="auto" latinLnBrk="0" hangingPunct="1">
              <a:lnSpc>
                <a:spcPct val="150000"/>
              </a:lnSpc>
              <a:spcBef>
                <a:spcPts val="0"/>
              </a:spcBef>
              <a:spcAft>
                <a:spcPts val="0"/>
              </a:spcAft>
              <a:buClrTx/>
              <a:buSzTx/>
              <a:tabLst/>
              <a:defRPr/>
            </a:pPr>
            <a:endParaRPr lang="ar-SA" sz="2000" dirty="0">
              <a:solidFill>
                <a:schemeClr val="tx1"/>
              </a:solidFill>
              <a:latin typeface="Alexandria Light" pitchFamily="2" charset="-78"/>
              <a:cs typeface="Alexandria Light" pitchFamily="2" charset="-78"/>
            </a:endParaRPr>
          </a:p>
        </p:txBody>
      </p:sp>
      <p:sp>
        <p:nvSpPr>
          <p:cNvPr id="6" name="Oval 17">
            <a:extLst>
              <a:ext uri="{FF2B5EF4-FFF2-40B4-BE49-F238E27FC236}">
                <a16:creationId xmlns:a16="http://schemas.microsoft.com/office/drawing/2014/main" xmlns="" id="{67362E75-F0D9-640F-B618-A89E40C0AD1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BF2A22A-B29D-6DAF-6F84-E3D47B84FE4C}"/>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38506D1B-5700-C7A3-1338-1050EE38EF3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929246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5515150-130A-B33D-FC0D-805D92BE10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365A0AA-3133-CD12-FEB0-C101532C4CDC}"/>
              </a:ext>
            </a:extLst>
          </p:cNvPr>
          <p:cNvSpPr/>
          <p:nvPr/>
        </p:nvSpPr>
        <p:spPr>
          <a:xfrm>
            <a:off x="689640" y="575733"/>
            <a:ext cx="10812720" cy="5787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1800" kern="100" dirty="0">
                <a:solidFill>
                  <a:schemeClr val="accent5">
                    <a:lumMod val="50000"/>
                  </a:schemeClr>
                </a:solidFill>
                <a:effectLst/>
                <a:latin typeface="Alexandria Light" pitchFamily="2" charset="-78"/>
                <a:ea typeface="Aptos" panose="020B0004020202020204" pitchFamily="34" charset="0"/>
                <a:cs typeface="Alexandria Light" pitchFamily="2" charset="-78"/>
              </a:rPr>
              <a:t>أحدث النظريات والنماذج العالمية في قيادة التغيير</a:t>
            </a:r>
            <a:endParaRPr lang="en-US" sz="1800" kern="100" dirty="0">
              <a:solidFill>
                <a:schemeClr val="accent5">
                  <a:lumMod val="50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يُعد فهم النماذج الحديثة في قيادة التغيير خطوة أساسية لتمكين المؤسسات من التعامل مع التحديات المعاصرة بكفاءة ومرونة. فقد شهد هذا المجال تطورًا كبيرًا خلال العقد الأخير، مما أدى إلى ظهور نماذج أكثر تكيفًا مع البيئة الديناميكية التي تعمل فيها المؤسسات اليوم، خاصة في ظل التحول الرقمي والذكاء الاصطناعي.</a:t>
            </a:r>
            <a:r>
              <a:rPr lang="ar-SA" kern="100" dirty="0">
                <a:solidFill>
                  <a:schemeClr val="tx1"/>
                </a:solidFill>
                <a:latin typeface="Alexandria Light" pitchFamily="2" charset="-78"/>
                <a:ea typeface="Aptos" panose="020B0004020202020204" pitchFamily="34" charset="0"/>
                <a:cs typeface="Alexandria Light" pitchFamily="2" charset="-78"/>
              </a:rPr>
              <a:t> ومن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أبرز النماذج والنظريات الحديثة التي شكّلت تطور إدارة التغيير عالميًا.</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أولًا: الاتجاهات المعاصرة بعد نموذج كوتر :</a:t>
            </a: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قدّم جون كوتر أحد أشهر نماذج التغيير المكونة من ثماني خطوات، إلا أن التطورات الأخيرة دفعت الباحثين إلى تطوير رؤى جديدة تتجاوز النموذج التقليدي.</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50000"/>
                  </a:schemeClr>
                </a:solidFill>
                <a:effectLst/>
                <a:latin typeface="Alexandria Light" pitchFamily="2" charset="-78"/>
                <a:ea typeface="Aptos" panose="020B0004020202020204" pitchFamily="34" charset="0"/>
                <a:cs typeface="Alexandria Light" pitchFamily="2" charset="-78"/>
              </a:rPr>
              <a:t>خصائص الاتجاهات المعاصرة بعد كوتر:</a:t>
            </a:r>
            <a:endParaRPr lang="en-US" sz="1800" kern="100" dirty="0">
              <a:solidFill>
                <a:schemeClr val="accent5">
                  <a:lumMod val="50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1.التركيز على السرعة: التحول من خطوات متسلسلة إلى خطوات متزامنة وسريعة.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2.اللامركزية في قيادة التغيير: لم يعد القائد هو المسؤول الوحيد، بل الموظفون أيضًا شركاء في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3. التجريب المستمر : اعتماد أسلوب المحاولة والخطأ لتحسين العمليات بدلاً من الخطط الجامدة.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4. التغيير كعملية مستمرة وليس مشروعًا</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35CD192B-92B5-E835-5FA1-9F545144B061}"/>
              </a:ext>
            </a:extLst>
          </p:cNvPr>
          <p:cNvSpPr/>
          <p:nvPr/>
        </p:nvSpPr>
        <p:spPr>
          <a:xfrm>
            <a:off x="111708" y="5177306"/>
            <a:ext cx="1330726" cy="168069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0A357767-1432-E5DC-D799-E642B435DA43}"/>
              </a:ext>
            </a:extLst>
          </p:cNvPr>
          <p:cNvSpPr/>
          <p:nvPr/>
        </p:nvSpPr>
        <p:spPr>
          <a:xfrm>
            <a:off x="111707" y="5318974"/>
            <a:ext cx="1176180" cy="152391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B65A6AA-D5E8-E332-42CE-312788AAA4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3875364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2FFCC8A-D60A-61AE-D281-57D4C807F8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86D7E61-E2D3-4BB3-8892-DA4641030C19}"/>
              </a:ext>
            </a:extLst>
          </p:cNvPr>
          <p:cNvSpPr/>
          <p:nvPr/>
        </p:nvSpPr>
        <p:spPr>
          <a:xfrm>
            <a:off x="689640" y="863601"/>
            <a:ext cx="10812720" cy="5499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ثانيًا: نموذج المرونة الاستراتيجية (</a:t>
            </a:r>
            <a:r>
              <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Strategic Agility Model</a:t>
            </a: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يُعد هذا النموذج من أحدث الاتجاهات التي اعتمدتها المؤسسات العالمية لمواكبة التغيرات السريعة.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أركان النموذج:</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1.  اليقظة الاستراتيجية (</a:t>
            </a:r>
            <a:r>
              <a:rPr lang="en-US" sz="1800" kern="100" dirty="0">
                <a:solidFill>
                  <a:schemeClr val="tx1"/>
                </a:solidFill>
                <a:effectLst/>
                <a:latin typeface="Alexandria Light" pitchFamily="2" charset="-78"/>
                <a:ea typeface="Aptos" panose="020B0004020202020204" pitchFamily="34" charset="0"/>
                <a:cs typeface="Alexandria Light" pitchFamily="2" charset="-78"/>
              </a:rPr>
              <a:t>Strategic Sensitivity</a:t>
            </a:r>
            <a:r>
              <a:rPr lang="ar-SA" sz="1800" kern="100" dirty="0">
                <a:solidFill>
                  <a:schemeClr val="tx1"/>
                </a:solidFill>
                <a:effectLst/>
                <a:latin typeface="Alexandria Light" pitchFamily="2" charset="-78"/>
                <a:ea typeface="Aptos" panose="020B0004020202020204" pitchFamily="34" charset="0"/>
                <a:cs typeface="Alexandria Light" pitchFamily="2" charset="-78"/>
              </a:rPr>
              <a:t>)</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قدرة المؤسسة على فهم التغيرات في البيئة الخارجية بسرعة، من خلال التحليل المستمر للبيانات والمؤشرات.</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2. الالتزام الجماعي (</a:t>
            </a:r>
            <a:r>
              <a:rPr lang="en-US" sz="1800" kern="100" dirty="0">
                <a:solidFill>
                  <a:schemeClr val="tx1"/>
                </a:solidFill>
                <a:effectLst/>
                <a:latin typeface="Alexandria Light" pitchFamily="2" charset="-78"/>
                <a:ea typeface="Aptos" panose="020B0004020202020204" pitchFamily="34" charset="0"/>
                <a:cs typeface="Alexandria Light" pitchFamily="2" charset="-78"/>
              </a:rPr>
              <a:t>Collective Commitment</a:t>
            </a:r>
            <a:r>
              <a:rPr lang="ar-SA" sz="1800" kern="100" dirty="0">
                <a:solidFill>
                  <a:schemeClr val="tx1"/>
                </a:solidFill>
                <a:effectLst/>
                <a:latin typeface="Alexandria Light" pitchFamily="2" charset="-78"/>
                <a:ea typeface="Aptos" panose="020B0004020202020204" pitchFamily="34" charset="0"/>
                <a:cs typeface="Alexandria Light" pitchFamily="2" charset="-78"/>
              </a:rPr>
              <a:t>)</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انخراط جميع العاملين في رؤية مشتركة للتغيير، مما يعزز ثقافة التعاون.</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3. سرعة اتخاذ القرار (</a:t>
            </a:r>
            <a:r>
              <a:rPr lang="en-US" sz="1800" kern="100" dirty="0">
                <a:solidFill>
                  <a:schemeClr val="tx1"/>
                </a:solidFill>
                <a:effectLst/>
                <a:latin typeface="Alexandria Light" pitchFamily="2" charset="-78"/>
                <a:ea typeface="Aptos" panose="020B0004020202020204" pitchFamily="34" charset="0"/>
                <a:cs typeface="Alexandria Light" pitchFamily="2" charset="-78"/>
              </a:rPr>
              <a:t>Resource Fluidity</a:t>
            </a:r>
            <a:r>
              <a:rPr lang="ar-SA" sz="1800" kern="100" dirty="0">
                <a:solidFill>
                  <a:schemeClr val="tx1"/>
                </a:solidFill>
                <a:effectLst/>
                <a:latin typeface="Alexandria Light" pitchFamily="2" charset="-78"/>
                <a:ea typeface="Aptos" panose="020B0004020202020204" pitchFamily="34" charset="0"/>
                <a:cs typeface="Alexandria Light" pitchFamily="2" charset="-78"/>
              </a:rPr>
              <a:t>)</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القدرة على إعادة توزيع الموارد بسرعة دون الحاجة إلى إجراءات طويلة أو معقّدة.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أهمية النموذج:</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يناسب المؤسسات في بيئات عالية التغير مثل التكنولوجيا والصحة والتعليم.</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يُسهم في بناء مؤسسة مرنة، مبتكرة، وسريعة الاستجابة.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7F5763FA-A2C9-BBD9-980F-FAAB4286FE1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2F073375-025E-EE81-E550-9A3C20EDC5DE}"/>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A992B90-C19C-569D-BA34-6F3506AC74C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3616148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0CFFEBB-3AF9-5A03-EBA0-747990BF95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4BC8EAE-CFC7-30EB-D851-9F16A5A25368}"/>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ct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ثالثًا: نموذج التغيير المستمر (</a:t>
            </a:r>
            <a:r>
              <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Continuous Change Model</a:t>
            </a: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لم يعد التغيير عملية تحدث كل عدة سنوات؛ بل أصبح مؤسسة تعمل في “حالة تغيير دائمة”.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خصائص النموذج:</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التطوير المتدرج والمستمر بدلاً من التحولات الكبرى.</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اعتماد فلسفة </a:t>
            </a:r>
            <a:r>
              <a:rPr lang="en-US" sz="1800" kern="100" dirty="0">
                <a:solidFill>
                  <a:schemeClr val="tx1"/>
                </a:solidFill>
                <a:effectLst/>
                <a:latin typeface="Alexandria Light" pitchFamily="2" charset="-78"/>
                <a:ea typeface="Aptos" panose="020B0004020202020204" pitchFamily="34" charset="0"/>
                <a:cs typeface="Alexandria Light" pitchFamily="2" charset="-78"/>
              </a:rPr>
              <a:t>Kaizen</a:t>
            </a:r>
            <a:r>
              <a:rPr lang="ar-SA" sz="1800" kern="100" dirty="0">
                <a:solidFill>
                  <a:schemeClr val="tx1"/>
                </a:solidFill>
                <a:effectLst/>
                <a:latin typeface="Alexandria Light" pitchFamily="2" charset="-78"/>
                <a:ea typeface="Aptos" panose="020B0004020202020204" pitchFamily="34" charset="0"/>
                <a:cs typeface="Alexandria Light" pitchFamily="2" charset="-78"/>
              </a:rPr>
              <a:t> (التحسين المستمر) كمنهج لإدارة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مرونة أكبر في تحديث الأنظمة والعمليات دون توقف الإنتاج.</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الاستفادة من البيانات المباشرة والفورية لتحسين الأداء.</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أين يُستخدم؟</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الشركات التقنية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المؤسسات ذات العمليات المتكررة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القطاعات التي تعتمد على التكنولوجيا الحديثة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en-US" sz="1800" kern="100" dirty="0">
                <a:solidFill>
                  <a:schemeClr val="tx1"/>
                </a:solidFill>
                <a:effectLst/>
                <a:latin typeface="Alexandria Light" pitchFamily="2" charset="-78"/>
                <a:ea typeface="Aptos" panose="020B0004020202020204" pitchFamily="34" charset="0"/>
                <a:cs typeface="Alexandria Light" pitchFamily="2" charset="-78"/>
              </a:rPr>
              <a:t>⸻</a:t>
            </a:r>
          </a:p>
        </p:txBody>
      </p:sp>
      <p:sp>
        <p:nvSpPr>
          <p:cNvPr id="6" name="Oval 17">
            <a:extLst>
              <a:ext uri="{FF2B5EF4-FFF2-40B4-BE49-F238E27FC236}">
                <a16:creationId xmlns:a16="http://schemas.microsoft.com/office/drawing/2014/main" xmlns="" id="{C06117E5-1897-5519-3B0D-977B5E05E91B}"/>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2DFFF2C-6488-D8C0-FF59-19277F17CB0F}"/>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690DD8D-50FB-1E43-1ED3-03EFC9E7018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397002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56F7ACA-D469-0B25-5E28-25CB58E1FC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E801BEA-3AD0-0B9C-900F-F771DCD84477}"/>
              </a:ext>
            </a:extLst>
          </p:cNvPr>
          <p:cNvSpPr/>
          <p:nvPr/>
        </p:nvSpPr>
        <p:spPr>
          <a:xfrm>
            <a:off x="689640" y="643467"/>
            <a:ext cx="10812720" cy="5719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أثر التحول الرقمي والتكنولوجيا المتقدمة على ممارسات التغيير:</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أصبح التحول الرقمي حجر الزاوية في التطور المؤسسي الحديث، إذ غيّر بشكل جذري طبيعة الأعمال، وهياكل المؤسسات، وأنماط اتخاذ القرار. ولم يعد التغيير خيارًا، بل ضرورة استراتيجية تفرضها التقنيات المتسارعة والابتكارات المستمرة. يسلط هذا المحور الضوء على كيفية تأثير التكنولوجيا المتقدمة على قيادة التغيير، ودورها في إعادة تشكيل ممارسات المؤسسات عالميًا.</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أولًا: ماهية التحول الرقمي وعلاقته بقيادة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يشير التحول الرقمي إلى دمج التكنولوجيا الرقمية في مختلف جوانب العمل بهدف تحسين الأداء وتعزيز القيمة المضافة.</a:t>
            </a:r>
            <a:r>
              <a:rPr lang="ar-SA" kern="100" dirty="0">
                <a:solidFill>
                  <a:schemeClr val="tx1"/>
                </a:solidFill>
                <a:latin typeface="Alexandria Light" pitchFamily="2" charset="-78"/>
                <a:ea typeface="Aptos" panose="020B0004020202020204" pitchFamily="34" charset="0"/>
                <a:cs typeface="Alexandria Light" pitchFamily="2" charset="-78"/>
              </a:rPr>
              <a:t> </a:t>
            </a:r>
            <a:r>
              <a:rPr lang="ar-SA" sz="1800" kern="100" dirty="0">
                <a:solidFill>
                  <a:schemeClr val="tx1"/>
                </a:solidFill>
                <a:effectLst/>
                <a:latin typeface="Alexandria Light" pitchFamily="2" charset="-78"/>
                <a:ea typeface="Aptos" panose="020B0004020202020204" pitchFamily="34" charset="0"/>
                <a:cs typeface="Alexandria Light" pitchFamily="2" charset="-78"/>
              </a:rPr>
              <a:t>ومع هذا التحول، أصبح التغيير التنظيمي:</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أكثر تعقيدًا بسبب تعدد الأنظمة والتطبيقات الذكية.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أسرع وتيرًة نتيجة تسارع الابتكار.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أوسع نطاقًا لأنه يشمل الثقافة، والعمليات، ونماذج العمل.</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فالتحول الرقمي لا يعني مجرد “أتمتة” العمليات، بل يعني “إعادة تشكيل” نماذج الأعمال بالكامل.</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11ADF373-F50F-8EC6-A61D-EDE60FE128A0}"/>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7551136B-5F15-4BC9-90CD-0CF8B4D242BB}"/>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B9A5A50-3C02-CC55-B264-ACA9391138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0800" y="-92998"/>
            <a:ext cx="1889868" cy="882439"/>
          </a:xfrm>
          <a:prstGeom prst="rect">
            <a:avLst/>
          </a:prstGeom>
        </p:spPr>
      </p:pic>
    </p:spTree>
    <p:extLst>
      <p:ext uri="{BB962C8B-B14F-4D97-AF65-F5344CB8AC3E}">
        <p14:creationId xmlns:p14="http://schemas.microsoft.com/office/powerpoint/2010/main" val="2551623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EE9CA96-5E14-3128-618A-14F603BD9F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DE9DA88-F11E-AD6E-53AB-26348098E12D}"/>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24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التقنيات المتقدمة ودورها في إحداث التغيير:</a:t>
            </a:r>
            <a:endParaRPr lang="en-US" sz="24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1.⁠ ⁠الذكاء الاصطناعي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AI</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يدعم اتخاذ القرار بناءً على البيانات الضخمة.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يتنبأ بالتحديات قبل وقوعها (</a:t>
            </a:r>
            <a:r>
              <a:rPr lang="en-US" sz="2000" kern="100" dirty="0">
                <a:solidFill>
                  <a:schemeClr val="tx1"/>
                </a:solidFill>
                <a:effectLst/>
                <a:latin typeface="Alexandria Light" pitchFamily="2" charset="-78"/>
                <a:ea typeface="Aptos" panose="020B0004020202020204" pitchFamily="34" charset="0"/>
                <a:cs typeface="Alexandria Light" pitchFamily="2" charset="-78"/>
              </a:rPr>
              <a:t>Predictive Analytics</a:t>
            </a:r>
            <a:r>
              <a:rPr lang="ar-SA" sz="2000" kern="100" dirty="0">
                <a:solidFill>
                  <a:schemeClr val="tx1"/>
                </a:solidFill>
                <a:effectLst/>
                <a:latin typeface="Alexandria Light" pitchFamily="2" charset="-78"/>
                <a:ea typeface="Aptos" panose="020B0004020202020204" pitchFamily="34" charset="0"/>
                <a:cs typeface="Alexandria Light" pitchFamily="2" charset="-78"/>
              </a:rPr>
              <a:t>).</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يمكن المؤسسات من فهم احتياجات العملاء بشكل أعمق.</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يعزز كفاءة العمليات ويقلل الأخطاء البشرية.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2.⁠ ⁠البيانات الضخمة والتحليلات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Big Data &amp; Analytics</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توفر القدرة على مراقبة الأداء بشكل لحظي.</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تساعد في تحديد مناطق القوة والضعف داخل المؤسسة.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تساهم في وضع خطط تغيير دقيقة مبنية على الأدلة.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A65558BC-A5DB-9339-6BDB-9BD8F6AB606E}"/>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AD1873E7-64E1-143A-8462-CB805F5EAC07}"/>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927C7A47-E4D4-5601-4740-27D0B05674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267388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87041E-7814-4E75-E572-FAC393E99D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62FF6B1-2C03-6B71-2C87-47D75A57512A}"/>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3.⁠ ⁠إنترنت الأشياء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IoT</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يتيح جمع بيانات مستمرة من المعدات والأجهزة.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يساعد المؤسسات الصناعية والصحية على تحسين جودة الخدمة.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4.⁠ ⁠الأتمتة والروبوتات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Automation &amp; Robotics</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تقلل التكاليف وترفع الإنتاجية.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تغير طبيعة الوظائف وتفرض إعادة تصميم الهياكل.</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5.⁠ ⁠الحوسبة السحابية (</a:t>
            </a:r>
            <a:r>
              <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Cloud Computing</a:t>
            </a:r>
            <a:r>
              <a:rPr lang="ar-SA"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a:t>
            </a:r>
            <a:endParaRPr lang="en-US" sz="20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تسهل التعاون بين فرق العمل.</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	•	تدعم التوسع السريع والتحديث المستمر دون زيادات كبيرة في التكلفة.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2633CDBB-B8CE-F674-F833-EB498A18CB82}"/>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325D2F0B-7F63-02F9-BBA6-B1C897627A76}"/>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EA2AFB8C-06A0-F079-5B12-3A60EBDF837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52163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4208CB0-92DC-7C11-5E52-807CC7CFF2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49FFAC4-472A-F2AD-9ADC-DA2EA7D06943}"/>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ar-SA"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rPr>
              <a:t>كيف غيّر التحول الرقمي منهجيات إدارة التغيير؟</a:t>
            </a:r>
            <a:endParaRPr lang="en-US" sz="1800" kern="100" dirty="0">
              <a:solidFill>
                <a:schemeClr val="accent5">
                  <a:lumMod val="75000"/>
                </a:schemeClr>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1.⁠ ⁠الانتقال من التغيير الدوري إلى التغيير المستمر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لم تعد المؤسسات تجري تغييرات كل عدة سنوات، بل أصبحت في حالة “تطور دائم” بسبب التحديثات التقنية المستمرة.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2.⁠ ⁠تعزيز أهمية المرونة التنظيمية</a:t>
            </a:r>
            <a:r>
              <a:rPr lang="ar-SA" kern="100" dirty="0">
                <a:solidFill>
                  <a:schemeClr val="tx1"/>
                </a:solidFill>
                <a:latin typeface="Alexandria Light" pitchFamily="2" charset="-78"/>
                <a:ea typeface="Aptos" panose="020B0004020202020204" pitchFamily="34" charset="0"/>
                <a:cs typeface="Alexandria Light" pitchFamily="2" charset="-78"/>
              </a:rPr>
              <a:t>: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القدرة على التكيف السريع أصبحت أحد أهم عوامل النجاح. </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3.⁠ ⁠تغير دور القيادة في التغيير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أصبحت القيادة الرقمية (</a:t>
            </a:r>
            <a:r>
              <a:rPr lang="en-US" sz="1800" kern="100" dirty="0">
                <a:solidFill>
                  <a:schemeClr val="tx1"/>
                </a:solidFill>
                <a:effectLst/>
                <a:latin typeface="Alexandria Light" pitchFamily="2" charset="-78"/>
                <a:ea typeface="Aptos" panose="020B0004020202020204" pitchFamily="34" charset="0"/>
                <a:cs typeface="Alexandria Light" pitchFamily="2" charset="-78"/>
              </a:rPr>
              <a:t>Digital Leadership</a:t>
            </a:r>
            <a:r>
              <a:rPr lang="ar-SA" sz="1800" kern="100" dirty="0">
                <a:solidFill>
                  <a:schemeClr val="tx1"/>
                </a:solidFill>
                <a:effectLst/>
                <a:latin typeface="Alexandria Light" pitchFamily="2" charset="-78"/>
                <a:ea typeface="Aptos" panose="020B0004020202020204" pitchFamily="34" charset="0"/>
                <a:cs typeface="Alexandria Light" pitchFamily="2" charset="-78"/>
              </a:rPr>
              <a:t>) أحد أهم مسارات إدارة التغيير، حيث يركز القائد على:</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التحفيز الرقمي ، تمكين الموظفين</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خلق ثقافة الابتكار</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4.⁠ ⁠تصاعد أهمية إدارة تجربة الموظف.</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تغيرت بيئات العمل بسبب:</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	•	العمل عن بُعد</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الأنظمة التعاونية</a:t>
            </a:r>
            <a:r>
              <a:rPr lang="ar-SA" kern="100" dirty="0">
                <a:solidFill>
                  <a:schemeClr val="tx1"/>
                </a:solidFill>
                <a:latin typeface="Alexandria Light" pitchFamily="2" charset="-78"/>
                <a:ea typeface="Aptos" panose="020B0004020202020204" pitchFamily="34" charset="0"/>
                <a:cs typeface="Alexandria Light" pitchFamily="2" charset="-78"/>
              </a:rPr>
              <a:t> ، </a:t>
            </a:r>
            <a:r>
              <a:rPr lang="ar-SA" sz="1800" kern="100" dirty="0">
                <a:solidFill>
                  <a:schemeClr val="tx1"/>
                </a:solidFill>
                <a:effectLst/>
                <a:latin typeface="Alexandria Light" pitchFamily="2" charset="-78"/>
                <a:ea typeface="Aptos" panose="020B0004020202020204" pitchFamily="34" charset="0"/>
                <a:cs typeface="Alexandria Light" pitchFamily="2" charset="-78"/>
              </a:rPr>
              <a:t>الأدوات الرقمية المتقدمة</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150000"/>
              </a:lnSpc>
            </a:pPr>
            <a:r>
              <a:rPr lang="ar-SA" sz="1800" kern="100" dirty="0">
                <a:solidFill>
                  <a:schemeClr val="tx1"/>
                </a:solidFill>
                <a:effectLst/>
                <a:latin typeface="Alexandria Light" pitchFamily="2" charset="-78"/>
                <a:ea typeface="Aptos" panose="020B0004020202020204" pitchFamily="34" charset="0"/>
                <a:cs typeface="Alexandria Light" pitchFamily="2" charset="-78"/>
              </a:rPr>
              <a:t>مما يتطلب منهجيات تغيير تراعي الجانب الإنساني وتوازن بين التقنية والموظف.</a:t>
            </a:r>
            <a:endParaRPr lang="en-US" sz="18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F3E574B3-9C16-D3A9-18D9-DD3D075B2FBF}"/>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F08D47AD-4078-9376-7A33-23428AE64442}"/>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71BB35C4-12CA-A19C-762C-C153DD5EF3D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2544566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28D9B77-6D54-7D5D-6A2B-C5DDD73E00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3425E7C-5DAC-7C4D-1065-3C61D90EFF35}"/>
              </a:ext>
            </a:extLst>
          </p:cNvPr>
          <p:cNvSpPr/>
          <p:nvPr/>
        </p:nvSpPr>
        <p:spPr>
          <a:xfrm>
            <a:off x="689640" y="1032933"/>
            <a:ext cx="10812720" cy="53302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200000"/>
              </a:lnSpc>
            </a:pPr>
            <a:r>
              <a:rPr lang="ar-SA" sz="2000" b="1" kern="100" dirty="0">
                <a:solidFill>
                  <a:schemeClr val="accent5">
                    <a:lumMod val="50000"/>
                  </a:schemeClr>
                </a:solidFill>
                <a:effectLst/>
                <a:latin typeface="Alexandria Light" pitchFamily="2" charset="-78"/>
                <a:ea typeface="Aptos" panose="020B0004020202020204" pitchFamily="34" charset="0"/>
                <a:cs typeface="Alexandria Light" pitchFamily="2" charset="-78"/>
              </a:rPr>
              <a:t>فرص التحول الرقمي في دعم التغيير</a:t>
            </a:r>
            <a:endParaRPr lang="en-US" sz="2000" b="1" kern="100" dirty="0">
              <a:solidFill>
                <a:schemeClr val="accent5">
                  <a:lumMod val="50000"/>
                </a:schemeClr>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يوفر التحول الرقمي فرصًا كبيرة: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1.⁠ ⁠تحسين جودة الخدمات والمنتجات</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من خلال الأتمتة والتحليلات الدقيقة.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2.⁠ ⁠تعزيز الابتكار</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التقنيات الحديثة تفتح مجالات جديدة للتطوير.</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3.⁠ ⁠رفع الكفاءة التشغيلية</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تقليل الوقت، التكلفة، والهدر.</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4.⁠ ⁠دعم اتخاذ القرار الاستراتيجي:</a:t>
            </a:r>
            <a:r>
              <a:rPr lang="ar-SA" sz="2000" kern="100" dirty="0">
                <a:solidFill>
                  <a:schemeClr val="tx1"/>
                </a:solidFill>
                <a:latin typeface="Alexandria Light" pitchFamily="2" charset="-78"/>
                <a:ea typeface="Aptos" panose="020B0004020202020204" pitchFamily="34" charset="0"/>
                <a:cs typeface="Alexandria Light" pitchFamily="2" charset="-78"/>
              </a:rPr>
              <a:t> </a:t>
            </a:r>
            <a:r>
              <a:rPr lang="ar-SA" sz="2000" kern="100" dirty="0">
                <a:solidFill>
                  <a:schemeClr val="tx1"/>
                </a:solidFill>
                <a:effectLst/>
                <a:latin typeface="Alexandria Light" pitchFamily="2" charset="-78"/>
                <a:ea typeface="Aptos" panose="020B0004020202020204" pitchFamily="34" charset="0"/>
                <a:cs typeface="Alexandria Light" pitchFamily="2" charset="-78"/>
              </a:rPr>
              <a:t>بفضل البيانات الضخمة.</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a:p>
            <a:pPr algn="r" rtl="1">
              <a:lnSpc>
                <a:spcPct val="200000"/>
              </a:lnSpc>
            </a:pPr>
            <a:r>
              <a:rPr lang="ar-SA" sz="2000" kern="100" dirty="0">
                <a:solidFill>
                  <a:schemeClr val="tx1"/>
                </a:solidFill>
                <a:effectLst/>
                <a:latin typeface="Alexandria Light" pitchFamily="2" charset="-78"/>
                <a:ea typeface="Aptos" panose="020B0004020202020204" pitchFamily="34" charset="0"/>
                <a:cs typeface="Alexandria Light" pitchFamily="2" charset="-78"/>
              </a:rPr>
              <a:t>5.⁠ ⁠التوسع العالمي</a:t>
            </a:r>
            <a:endParaRPr lang="en-US" sz="2000" kern="100" dirty="0">
              <a:solidFill>
                <a:schemeClr val="tx1"/>
              </a:solidFill>
              <a:effectLst/>
              <a:latin typeface="Alexandria Light" pitchFamily="2" charset="-78"/>
              <a:ea typeface="Aptos" panose="020B0004020202020204" pitchFamily="34" charset="0"/>
              <a:cs typeface="Alexandria Light" pitchFamily="2" charset="-78"/>
            </a:endParaRPr>
          </a:p>
        </p:txBody>
      </p:sp>
      <p:sp>
        <p:nvSpPr>
          <p:cNvPr id="6" name="Oval 17">
            <a:extLst>
              <a:ext uri="{FF2B5EF4-FFF2-40B4-BE49-F238E27FC236}">
                <a16:creationId xmlns:a16="http://schemas.microsoft.com/office/drawing/2014/main" xmlns="" id="{FF2FF42F-0FD4-4CE3-ABBF-A698983EEF5C}"/>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xmlns="" id="{DA3509BA-CF13-82D1-FDFB-A9A2EFC8A17F}"/>
              </a:ext>
            </a:extLst>
          </p:cNvPr>
          <p:cNvSpPr/>
          <p:nvPr/>
        </p:nvSpPr>
        <p:spPr>
          <a:xfrm>
            <a:off x="111707" y="5209692"/>
            <a:ext cx="1323688" cy="163320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xmlns="" id="{D9C1D494-B469-9320-BF43-9403D6E1873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3649" y="-92998"/>
            <a:ext cx="2897019" cy="1352710"/>
          </a:xfrm>
          <a:prstGeom prst="rect">
            <a:avLst/>
          </a:prstGeom>
        </p:spPr>
      </p:pic>
    </p:spTree>
    <p:extLst>
      <p:ext uri="{BB962C8B-B14F-4D97-AF65-F5344CB8AC3E}">
        <p14:creationId xmlns:p14="http://schemas.microsoft.com/office/powerpoint/2010/main" val="1836894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331F92-BF47-4178-8AC4-66CDADEB8E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openxmlformats.org/package/2006/metadata/core-properties"/>
    <ds:schemaRef ds:uri="d13aca44-ef33-4cf4-9980-7f0b00e6eeb9"/>
    <ds:schemaRef ds:uri="http://schemas.microsoft.com/office/2006/metadata/properties"/>
    <ds:schemaRef ds:uri="http://purl.org/dc/dcmitype/"/>
    <ds:schemaRef ds:uri="http://www.w3.org/XML/1998/namespace"/>
    <ds:schemaRef ds:uri="http://schemas.microsoft.com/office/infopath/2007/PartnerControls"/>
    <ds:schemaRef ds:uri="49100919-8a76-4266-be0c-7dc583902cb4"/>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21992</TotalTime>
  <Words>4147</Words>
  <Application>Microsoft Office PowerPoint</Application>
  <PresentationFormat>Widescreen</PresentationFormat>
  <Paragraphs>344</Paragraphs>
  <Slides>45</Slides>
  <Notes>26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Calibri</vt:lpstr>
      <vt:lpstr>Alexandria Light</vt:lpstr>
      <vt:lpstr>Times New Roman</vt:lpstr>
      <vt:lpstr>Aptos</vt:lpstr>
      <vt:lpstr>Sakkal Majalla</vt:lpstr>
      <vt:lpstr>Calibri Light</vt:lpstr>
      <vt:lpstr>Tajawal Medium</vt:lpstr>
      <vt:lpstr>Wingdings</vt:lpstr>
      <vt:lpstr>Arial</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73</cp:revision>
  <dcterms:created xsi:type="dcterms:W3CDTF">2023-04-29T09:08:00Z</dcterms:created>
  <dcterms:modified xsi:type="dcterms:W3CDTF">2026-04-11T11:44:56Z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