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29"/>
  </p:notesMasterIdLst>
  <p:sldIdLst>
    <p:sldId id="480" r:id="rId2"/>
    <p:sldId id="569" r:id="rId3"/>
    <p:sldId id="571" r:id="rId4"/>
    <p:sldId id="572" r:id="rId5"/>
    <p:sldId id="573" r:id="rId6"/>
    <p:sldId id="574" r:id="rId7"/>
    <p:sldId id="549" r:id="rId8"/>
    <p:sldId id="550" r:id="rId9"/>
    <p:sldId id="551" r:id="rId10"/>
    <p:sldId id="552" r:id="rId11"/>
    <p:sldId id="553" r:id="rId12"/>
    <p:sldId id="554" r:id="rId13"/>
    <p:sldId id="555" r:id="rId14"/>
    <p:sldId id="556" r:id="rId15"/>
    <p:sldId id="557" r:id="rId16"/>
    <p:sldId id="558" r:id="rId17"/>
    <p:sldId id="559" r:id="rId18"/>
    <p:sldId id="560" r:id="rId19"/>
    <p:sldId id="561" r:id="rId20"/>
    <p:sldId id="562" r:id="rId21"/>
    <p:sldId id="563" r:id="rId22"/>
    <p:sldId id="564" r:id="rId23"/>
    <p:sldId id="565" r:id="rId24"/>
    <p:sldId id="566" r:id="rId25"/>
    <p:sldId id="567" r:id="rId26"/>
    <p:sldId id="568" r:id="rId27"/>
    <p:sldId id="349"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69"/>
            <p14:sldId id="571"/>
            <p14:sldId id="572"/>
            <p14:sldId id="573"/>
            <p14:sldId id="574"/>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883" autoAdjust="0"/>
  </p:normalViewPr>
  <p:slideViewPr>
    <p:cSldViewPr snapToGrid="0">
      <p:cViewPr varScale="1">
        <p:scale>
          <a:sx n="68" d="100"/>
          <a:sy n="68" d="100"/>
        </p:scale>
        <p:origin x="71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904505C-B096-4A13-B459-0845207BAC04}"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79A5D0AE-57D6-4E83-9402-E02CD699275B}">
      <dgm:prSet phldrT="[Text]">
        <dgm:style>
          <a:lnRef idx="2">
            <a:schemeClr val="accent3"/>
          </a:lnRef>
          <a:fillRef idx="1">
            <a:schemeClr val="lt1"/>
          </a:fillRef>
          <a:effectRef idx="0">
            <a:schemeClr val="accent3"/>
          </a:effectRef>
          <a:fontRef idx="minor">
            <a:schemeClr val="dk1"/>
          </a:fontRef>
        </dgm:style>
      </dgm:prSet>
      <dgm:spPr/>
      <dgm:t>
        <a:bodyPr/>
        <a:lstStyle/>
        <a:p>
          <a:r>
            <a:rPr lang="en-US" dirty="0"/>
            <a:t>Overview on communication theory and Audience</a:t>
          </a:r>
        </a:p>
      </dgm:t>
    </dgm:pt>
    <dgm:pt modelId="{76A1FC1E-0B93-427E-A3F1-B34E3AF0FD11}" type="parTrans" cxnId="{0E1EC46E-0FC8-4093-B7C0-6F8EFBF222BD}">
      <dgm:prSet/>
      <dgm:spPr/>
      <dgm:t>
        <a:bodyPr/>
        <a:lstStyle/>
        <a:p>
          <a:endParaRPr lang="en-US"/>
        </a:p>
      </dgm:t>
    </dgm:pt>
    <dgm:pt modelId="{71B86E09-9BE0-4735-B643-C3F2D5C2C00F}" type="sibTrans" cxnId="{0E1EC46E-0FC8-4093-B7C0-6F8EFBF222BD}">
      <dgm:prSet/>
      <dgm:spPr/>
      <dgm:t>
        <a:bodyPr/>
        <a:lstStyle/>
        <a:p>
          <a:endParaRPr lang="en-US"/>
        </a:p>
      </dgm:t>
    </dgm:pt>
    <dgm:pt modelId="{55741075-16CC-46F9-A797-68CAF1A95A6E}">
      <dgm:prSet phldrT="[Text]"/>
      <dgm:spPr/>
      <dgm:t>
        <a:bodyPr/>
        <a:lstStyle/>
        <a:p>
          <a:r>
            <a:rPr lang="en-US" dirty="0"/>
            <a:t>Planning Project communication</a:t>
          </a:r>
        </a:p>
      </dgm:t>
    </dgm:pt>
    <dgm:pt modelId="{171FF828-398A-4E09-9458-2EFB0669E941}" type="parTrans" cxnId="{44D2F232-A57E-4F58-9F13-C667626BA50C}">
      <dgm:prSet/>
      <dgm:spPr/>
      <dgm:t>
        <a:bodyPr/>
        <a:lstStyle/>
        <a:p>
          <a:endParaRPr lang="en-US"/>
        </a:p>
      </dgm:t>
    </dgm:pt>
    <dgm:pt modelId="{3D25A5B5-BF85-4F0E-9DCC-7D7A32A03CAA}" type="sibTrans" cxnId="{44D2F232-A57E-4F58-9F13-C667626BA50C}">
      <dgm:prSet/>
      <dgm:spPr/>
      <dgm:t>
        <a:bodyPr/>
        <a:lstStyle/>
        <a:p>
          <a:endParaRPr lang="en-US"/>
        </a:p>
      </dgm:t>
    </dgm:pt>
    <dgm:pt modelId="{A8907912-5965-456D-92A1-BF7A6AF2832B}">
      <dgm:prSet phldrT="[Text]"/>
      <dgm:spPr/>
      <dgm:t>
        <a:bodyPr/>
        <a:lstStyle/>
        <a:p>
          <a:r>
            <a:rPr lang="en-US" dirty="0"/>
            <a:t>Managing and Monitoring project communications</a:t>
          </a:r>
        </a:p>
      </dgm:t>
    </dgm:pt>
    <dgm:pt modelId="{62D9EF9D-5270-4CFC-98FC-FC32932DAE75}" type="parTrans" cxnId="{FF5CF60E-9EEC-483E-978B-C71910F27570}">
      <dgm:prSet/>
      <dgm:spPr/>
      <dgm:t>
        <a:bodyPr/>
        <a:lstStyle/>
        <a:p>
          <a:endParaRPr lang="en-US"/>
        </a:p>
      </dgm:t>
    </dgm:pt>
    <dgm:pt modelId="{1F7407FD-0693-40C7-B5F9-2052F9A5A45A}" type="sibTrans" cxnId="{FF5CF60E-9EEC-483E-978B-C71910F27570}">
      <dgm:prSet/>
      <dgm:spPr/>
      <dgm:t>
        <a:bodyPr/>
        <a:lstStyle/>
        <a:p>
          <a:endParaRPr lang="en-US"/>
        </a:p>
      </dgm:t>
    </dgm:pt>
    <dgm:pt modelId="{CC9C61B7-C891-4587-BD2C-205127A52A1D}">
      <dgm:prSet phldrT="[Text]"/>
      <dgm:spPr/>
      <dgm:t>
        <a:bodyPr/>
        <a:lstStyle/>
        <a:p>
          <a:r>
            <a:rPr lang="en-US" dirty="0"/>
            <a:t>Communication tools and change</a:t>
          </a:r>
        </a:p>
      </dgm:t>
    </dgm:pt>
    <dgm:pt modelId="{7A277248-54DA-41A2-AE30-8B28535FA5C5}" type="parTrans" cxnId="{2B31ACBD-2518-4DFC-B6FB-5EF234B0708E}">
      <dgm:prSet/>
      <dgm:spPr/>
      <dgm:t>
        <a:bodyPr/>
        <a:lstStyle/>
        <a:p>
          <a:endParaRPr lang="en-US"/>
        </a:p>
      </dgm:t>
    </dgm:pt>
    <dgm:pt modelId="{E49859FF-6540-459A-8CC6-D9F297ABA64E}" type="sibTrans" cxnId="{2B31ACBD-2518-4DFC-B6FB-5EF234B0708E}">
      <dgm:prSet/>
      <dgm:spPr/>
      <dgm:t>
        <a:bodyPr/>
        <a:lstStyle/>
        <a:p>
          <a:endParaRPr lang="en-US"/>
        </a:p>
      </dgm:t>
    </dgm:pt>
    <dgm:pt modelId="{77D7B388-AE02-4CDD-9C07-055119351735}">
      <dgm:prSet phldrT="[Text]"/>
      <dgm:spPr/>
      <dgm:t>
        <a:bodyPr/>
        <a:lstStyle/>
        <a:p>
          <a:r>
            <a:rPr lang="en-US" dirty="0"/>
            <a:t>Managing conflicts through communication</a:t>
          </a:r>
        </a:p>
      </dgm:t>
    </dgm:pt>
    <dgm:pt modelId="{D3E68083-A63E-4CDD-8908-C6F1C96CA376}" type="parTrans" cxnId="{20B8384B-9688-4845-94E8-6E7ED1413A7F}">
      <dgm:prSet/>
      <dgm:spPr/>
      <dgm:t>
        <a:bodyPr/>
        <a:lstStyle/>
        <a:p>
          <a:endParaRPr lang="en-US"/>
        </a:p>
      </dgm:t>
    </dgm:pt>
    <dgm:pt modelId="{4D034968-AB36-4A47-ACC1-C0A90606FF32}" type="sibTrans" cxnId="{20B8384B-9688-4845-94E8-6E7ED1413A7F}">
      <dgm:prSet/>
      <dgm:spPr/>
      <dgm:t>
        <a:bodyPr/>
        <a:lstStyle/>
        <a:p>
          <a:endParaRPr lang="en-US"/>
        </a:p>
      </dgm:t>
    </dgm:pt>
    <dgm:pt modelId="{7A8799B9-4B0E-4E0C-B2EC-48CE9196F98A}" type="pres">
      <dgm:prSet presAssocID="{F904505C-B096-4A13-B459-0845207BAC04}" presName="diagram" presStyleCnt="0">
        <dgm:presLayoutVars>
          <dgm:dir/>
          <dgm:resizeHandles val="exact"/>
        </dgm:presLayoutVars>
      </dgm:prSet>
      <dgm:spPr/>
    </dgm:pt>
    <dgm:pt modelId="{30C3E32E-027F-4A4D-9170-101812009A13}" type="pres">
      <dgm:prSet presAssocID="{79A5D0AE-57D6-4E83-9402-E02CD699275B}" presName="node" presStyleLbl="node1" presStyleIdx="0" presStyleCnt="5">
        <dgm:presLayoutVars>
          <dgm:bulletEnabled val="1"/>
        </dgm:presLayoutVars>
      </dgm:prSet>
      <dgm:spPr/>
    </dgm:pt>
    <dgm:pt modelId="{81B5CC1E-F797-4494-81F8-54B0A1F55356}" type="pres">
      <dgm:prSet presAssocID="{71B86E09-9BE0-4735-B643-C3F2D5C2C00F}" presName="sibTrans" presStyleCnt="0"/>
      <dgm:spPr/>
    </dgm:pt>
    <dgm:pt modelId="{6849EEEF-B423-4DEA-A128-910087EC4DD4}" type="pres">
      <dgm:prSet presAssocID="{55741075-16CC-46F9-A797-68CAF1A95A6E}" presName="node" presStyleLbl="node1" presStyleIdx="1" presStyleCnt="5" custLinFactNeighborX="348" custLinFactNeighborY="580">
        <dgm:presLayoutVars>
          <dgm:bulletEnabled val="1"/>
        </dgm:presLayoutVars>
      </dgm:prSet>
      <dgm:spPr/>
    </dgm:pt>
    <dgm:pt modelId="{35E5FEAA-59C7-4BCC-AD96-D78DD4611E1F}" type="pres">
      <dgm:prSet presAssocID="{3D25A5B5-BF85-4F0E-9DCC-7D7A32A03CAA}" presName="sibTrans" presStyleCnt="0"/>
      <dgm:spPr/>
    </dgm:pt>
    <dgm:pt modelId="{88598FC7-3D25-4138-B057-52CE3CABE227}" type="pres">
      <dgm:prSet presAssocID="{A8907912-5965-456D-92A1-BF7A6AF2832B}" presName="node" presStyleLbl="node1" presStyleIdx="2" presStyleCnt="5">
        <dgm:presLayoutVars>
          <dgm:bulletEnabled val="1"/>
        </dgm:presLayoutVars>
      </dgm:prSet>
      <dgm:spPr/>
    </dgm:pt>
    <dgm:pt modelId="{A46F9A05-21EC-46E5-99A7-6DCE067F54A5}" type="pres">
      <dgm:prSet presAssocID="{1F7407FD-0693-40C7-B5F9-2052F9A5A45A}" presName="sibTrans" presStyleCnt="0"/>
      <dgm:spPr/>
    </dgm:pt>
    <dgm:pt modelId="{0EBBCB97-6DC3-43DF-A1DD-06AFC5889AAC}" type="pres">
      <dgm:prSet presAssocID="{CC9C61B7-C891-4587-BD2C-205127A52A1D}" presName="node" presStyleLbl="node1" presStyleIdx="3" presStyleCnt="5">
        <dgm:presLayoutVars>
          <dgm:bulletEnabled val="1"/>
        </dgm:presLayoutVars>
      </dgm:prSet>
      <dgm:spPr/>
    </dgm:pt>
    <dgm:pt modelId="{3341BD48-7F36-420A-8313-0D4EDD05E400}" type="pres">
      <dgm:prSet presAssocID="{E49859FF-6540-459A-8CC6-D9F297ABA64E}" presName="sibTrans" presStyleCnt="0"/>
      <dgm:spPr/>
    </dgm:pt>
    <dgm:pt modelId="{85F0CDAD-7751-446E-815E-CA8DEB91A041}" type="pres">
      <dgm:prSet presAssocID="{77D7B388-AE02-4CDD-9C07-055119351735}" presName="node" presStyleLbl="node1" presStyleIdx="4" presStyleCnt="5">
        <dgm:presLayoutVars>
          <dgm:bulletEnabled val="1"/>
        </dgm:presLayoutVars>
      </dgm:prSet>
      <dgm:spPr/>
    </dgm:pt>
  </dgm:ptLst>
  <dgm:cxnLst>
    <dgm:cxn modelId="{CAA61E06-6426-4467-B6E3-E3041328EF06}" type="presOf" srcId="{77D7B388-AE02-4CDD-9C07-055119351735}" destId="{85F0CDAD-7751-446E-815E-CA8DEB91A041}" srcOrd="0" destOrd="0" presId="urn:microsoft.com/office/officeart/2005/8/layout/default"/>
    <dgm:cxn modelId="{FF5CF60E-9EEC-483E-978B-C71910F27570}" srcId="{F904505C-B096-4A13-B459-0845207BAC04}" destId="{A8907912-5965-456D-92A1-BF7A6AF2832B}" srcOrd="2" destOrd="0" parTransId="{62D9EF9D-5270-4CFC-98FC-FC32932DAE75}" sibTransId="{1F7407FD-0693-40C7-B5F9-2052F9A5A45A}"/>
    <dgm:cxn modelId="{CD281F2A-3D44-4401-854C-3A98599BC259}" type="presOf" srcId="{CC9C61B7-C891-4587-BD2C-205127A52A1D}" destId="{0EBBCB97-6DC3-43DF-A1DD-06AFC5889AAC}" srcOrd="0" destOrd="0" presId="urn:microsoft.com/office/officeart/2005/8/layout/default"/>
    <dgm:cxn modelId="{44D2F232-A57E-4F58-9F13-C667626BA50C}" srcId="{F904505C-B096-4A13-B459-0845207BAC04}" destId="{55741075-16CC-46F9-A797-68CAF1A95A6E}" srcOrd="1" destOrd="0" parTransId="{171FF828-398A-4E09-9458-2EFB0669E941}" sibTransId="{3D25A5B5-BF85-4F0E-9DCC-7D7A32A03CAA}"/>
    <dgm:cxn modelId="{20B8384B-9688-4845-94E8-6E7ED1413A7F}" srcId="{F904505C-B096-4A13-B459-0845207BAC04}" destId="{77D7B388-AE02-4CDD-9C07-055119351735}" srcOrd="4" destOrd="0" parTransId="{D3E68083-A63E-4CDD-8908-C6F1C96CA376}" sibTransId="{4D034968-AB36-4A47-ACC1-C0A90606FF32}"/>
    <dgm:cxn modelId="{0E1EC46E-0FC8-4093-B7C0-6F8EFBF222BD}" srcId="{F904505C-B096-4A13-B459-0845207BAC04}" destId="{79A5D0AE-57D6-4E83-9402-E02CD699275B}" srcOrd="0" destOrd="0" parTransId="{76A1FC1E-0B93-427E-A3F1-B34E3AF0FD11}" sibTransId="{71B86E09-9BE0-4735-B643-C3F2D5C2C00F}"/>
    <dgm:cxn modelId="{0C4B4CA1-D92C-4D78-9565-81FD716DD64A}" type="presOf" srcId="{F904505C-B096-4A13-B459-0845207BAC04}" destId="{7A8799B9-4B0E-4E0C-B2EC-48CE9196F98A}" srcOrd="0" destOrd="0" presId="urn:microsoft.com/office/officeart/2005/8/layout/default"/>
    <dgm:cxn modelId="{8D6A1EB5-45BE-40FC-89B4-FB4E762DF94B}" type="presOf" srcId="{55741075-16CC-46F9-A797-68CAF1A95A6E}" destId="{6849EEEF-B423-4DEA-A128-910087EC4DD4}" srcOrd="0" destOrd="0" presId="urn:microsoft.com/office/officeart/2005/8/layout/default"/>
    <dgm:cxn modelId="{5F91EAB5-1AEF-4803-ACC0-54D229F0360E}" type="presOf" srcId="{79A5D0AE-57D6-4E83-9402-E02CD699275B}" destId="{30C3E32E-027F-4A4D-9170-101812009A13}" srcOrd="0" destOrd="0" presId="urn:microsoft.com/office/officeart/2005/8/layout/default"/>
    <dgm:cxn modelId="{2B31ACBD-2518-4DFC-B6FB-5EF234B0708E}" srcId="{F904505C-B096-4A13-B459-0845207BAC04}" destId="{CC9C61B7-C891-4587-BD2C-205127A52A1D}" srcOrd="3" destOrd="0" parTransId="{7A277248-54DA-41A2-AE30-8B28535FA5C5}" sibTransId="{E49859FF-6540-459A-8CC6-D9F297ABA64E}"/>
    <dgm:cxn modelId="{15283BBF-0E7A-4DFB-B926-FEC2BC1A0780}" type="presOf" srcId="{A8907912-5965-456D-92A1-BF7A6AF2832B}" destId="{88598FC7-3D25-4138-B057-52CE3CABE227}" srcOrd="0" destOrd="0" presId="urn:microsoft.com/office/officeart/2005/8/layout/default"/>
    <dgm:cxn modelId="{C778532C-A4AD-447A-8D67-F252D1640BAA}" type="presParOf" srcId="{7A8799B9-4B0E-4E0C-B2EC-48CE9196F98A}" destId="{30C3E32E-027F-4A4D-9170-101812009A13}" srcOrd="0" destOrd="0" presId="urn:microsoft.com/office/officeart/2005/8/layout/default"/>
    <dgm:cxn modelId="{D2D26553-7FB3-4B68-B3D8-BFA0BDCCC3A6}" type="presParOf" srcId="{7A8799B9-4B0E-4E0C-B2EC-48CE9196F98A}" destId="{81B5CC1E-F797-4494-81F8-54B0A1F55356}" srcOrd="1" destOrd="0" presId="urn:microsoft.com/office/officeart/2005/8/layout/default"/>
    <dgm:cxn modelId="{94FF447C-1F22-4A75-A4D5-182722495168}" type="presParOf" srcId="{7A8799B9-4B0E-4E0C-B2EC-48CE9196F98A}" destId="{6849EEEF-B423-4DEA-A128-910087EC4DD4}" srcOrd="2" destOrd="0" presId="urn:microsoft.com/office/officeart/2005/8/layout/default"/>
    <dgm:cxn modelId="{AB298B90-F4B3-4FD6-AD77-47643B0DAFDF}" type="presParOf" srcId="{7A8799B9-4B0E-4E0C-B2EC-48CE9196F98A}" destId="{35E5FEAA-59C7-4BCC-AD96-D78DD4611E1F}" srcOrd="3" destOrd="0" presId="urn:microsoft.com/office/officeart/2005/8/layout/default"/>
    <dgm:cxn modelId="{1C0B1DDD-20A1-4AAF-BE87-D497788F8D5A}" type="presParOf" srcId="{7A8799B9-4B0E-4E0C-B2EC-48CE9196F98A}" destId="{88598FC7-3D25-4138-B057-52CE3CABE227}" srcOrd="4" destOrd="0" presId="urn:microsoft.com/office/officeart/2005/8/layout/default"/>
    <dgm:cxn modelId="{05F92D5E-AB4C-4136-ADE9-2F26CB7AD773}" type="presParOf" srcId="{7A8799B9-4B0E-4E0C-B2EC-48CE9196F98A}" destId="{A46F9A05-21EC-46E5-99A7-6DCE067F54A5}" srcOrd="5" destOrd="0" presId="urn:microsoft.com/office/officeart/2005/8/layout/default"/>
    <dgm:cxn modelId="{BD9BABAD-0B1B-43F8-AACF-9E369E281004}" type="presParOf" srcId="{7A8799B9-4B0E-4E0C-B2EC-48CE9196F98A}" destId="{0EBBCB97-6DC3-43DF-A1DD-06AFC5889AAC}" srcOrd="6" destOrd="0" presId="urn:microsoft.com/office/officeart/2005/8/layout/default"/>
    <dgm:cxn modelId="{07B3B33D-D093-4BDF-BE65-2AE327C1DBCF}" type="presParOf" srcId="{7A8799B9-4B0E-4E0C-B2EC-48CE9196F98A}" destId="{3341BD48-7F36-420A-8313-0D4EDD05E400}" srcOrd="7" destOrd="0" presId="urn:microsoft.com/office/officeart/2005/8/layout/default"/>
    <dgm:cxn modelId="{CE913B87-67CD-4B42-A422-25E2CE638864}" type="presParOf" srcId="{7A8799B9-4B0E-4E0C-B2EC-48CE9196F98A}" destId="{85F0CDAD-7751-446E-815E-CA8DEB91A041}"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C3E32E-027F-4A4D-9170-101812009A13}">
      <dsp:nvSpPr>
        <dsp:cNvPr id="0" name=""/>
        <dsp:cNvSpPr/>
      </dsp:nvSpPr>
      <dsp:spPr>
        <a:xfrm>
          <a:off x="0" y="850043"/>
          <a:ext cx="2860445" cy="1716267"/>
        </a:xfrm>
        <a:prstGeom prst="rect">
          <a:avLst/>
        </a:prstGeom>
        <a:solidFill>
          <a:schemeClr val="lt1"/>
        </a:solidFill>
        <a:ln w="12700" cap="flat" cmpd="sng" algn="ctr">
          <a:solidFill>
            <a:schemeClr val="accent3"/>
          </a:solidFill>
          <a:prstDash val="solid"/>
          <a:miter lim="800000"/>
        </a:ln>
        <a:effectLst/>
      </dsp:spPr>
      <dsp:style>
        <a:lnRef idx="2">
          <a:schemeClr val="accent3"/>
        </a:lnRef>
        <a:fillRef idx="1">
          <a:schemeClr val="lt1"/>
        </a:fillRef>
        <a:effectRef idx="0">
          <a:schemeClr val="accent3"/>
        </a:effectRef>
        <a:fontRef idx="minor">
          <a:schemeClr val="dk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dirty="0"/>
            <a:t>Overview on communication theory and Audience</a:t>
          </a:r>
        </a:p>
      </dsp:txBody>
      <dsp:txXfrm>
        <a:off x="0" y="850043"/>
        <a:ext cx="2860445" cy="1716267"/>
      </dsp:txXfrm>
    </dsp:sp>
    <dsp:sp modelId="{6849EEEF-B423-4DEA-A128-910087EC4DD4}">
      <dsp:nvSpPr>
        <dsp:cNvPr id="0" name=""/>
        <dsp:cNvSpPr/>
      </dsp:nvSpPr>
      <dsp:spPr>
        <a:xfrm>
          <a:off x="3156444" y="859998"/>
          <a:ext cx="2860445" cy="1716267"/>
        </a:xfrm>
        <a:prstGeom prst="rect">
          <a:avLst/>
        </a:prstGeom>
        <a:solidFill>
          <a:schemeClr val="accent2">
            <a:hueOff val="-363841"/>
            <a:satOff val="-20982"/>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dirty="0"/>
            <a:t>Planning Project communication</a:t>
          </a:r>
        </a:p>
      </dsp:txBody>
      <dsp:txXfrm>
        <a:off x="3156444" y="859998"/>
        <a:ext cx="2860445" cy="1716267"/>
      </dsp:txXfrm>
    </dsp:sp>
    <dsp:sp modelId="{88598FC7-3D25-4138-B057-52CE3CABE227}">
      <dsp:nvSpPr>
        <dsp:cNvPr id="0" name=""/>
        <dsp:cNvSpPr/>
      </dsp:nvSpPr>
      <dsp:spPr>
        <a:xfrm>
          <a:off x="6292980" y="850043"/>
          <a:ext cx="2860445" cy="1716267"/>
        </a:xfrm>
        <a:prstGeom prst="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dirty="0"/>
            <a:t>Managing and Monitoring project communications</a:t>
          </a:r>
        </a:p>
      </dsp:txBody>
      <dsp:txXfrm>
        <a:off x="6292980" y="850043"/>
        <a:ext cx="2860445" cy="1716267"/>
      </dsp:txXfrm>
    </dsp:sp>
    <dsp:sp modelId="{0EBBCB97-6DC3-43DF-A1DD-06AFC5889AAC}">
      <dsp:nvSpPr>
        <dsp:cNvPr id="0" name=""/>
        <dsp:cNvSpPr/>
      </dsp:nvSpPr>
      <dsp:spPr>
        <a:xfrm>
          <a:off x="1573245" y="2852355"/>
          <a:ext cx="2860445" cy="1716267"/>
        </a:xfrm>
        <a:prstGeom prst="rect">
          <a:avLst/>
        </a:prstGeom>
        <a:solidFill>
          <a:schemeClr val="accent2">
            <a:hueOff val="-1091522"/>
            <a:satOff val="-62946"/>
            <a:lumOff val="6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dirty="0"/>
            <a:t>Communication tools and change</a:t>
          </a:r>
        </a:p>
      </dsp:txBody>
      <dsp:txXfrm>
        <a:off x="1573245" y="2852355"/>
        <a:ext cx="2860445" cy="1716267"/>
      </dsp:txXfrm>
    </dsp:sp>
    <dsp:sp modelId="{85F0CDAD-7751-446E-815E-CA8DEB91A041}">
      <dsp:nvSpPr>
        <dsp:cNvPr id="0" name=""/>
        <dsp:cNvSpPr/>
      </dsp:nvSpPr>
      <dsp:spPr>
        <a:xfrm>
          <a:off x="4719735" y="2852355"/>
          <a:ext cx="2860445" cy="1716267"/>
        </a:xfrm>
        <a:prstGeom prst="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dirty="0"/>
            <a:t>Managing conflicts through communication</a:t>
          </a:r>
        </a:p>
      </dsp:txBody>
      <dsp:txXfrm>
        <a:off x="4719735" y="2852355"/>
        <a:ext cx="2860445" cy="171626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2701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Content Placeholder 2"/>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056613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858268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12535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48661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45222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2474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035973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898362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663829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2849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35260841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830083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3965843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624124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761506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ar-SA"/>
              <a:t>انقر فوق الأيقونة لإضافة صورة</a:t>
            </a:r>
            <a:endParaRPr lang="id-ID"/>
          </a:p>
        </p:txBody>
      </p:sp>
    </p:spTree>
    <p:extLst>
      <p:ext uri="{BB962C8B-B14F-4D97-AF65-F5344CB8AC3E}">
        <p14:creationId xmlns:p14="http://schemas.microsoft.com/office/powerpoint/2010/main" val="1349775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4251959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3570957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7" r:id="rId20"/>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12.gif"/></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7.xml"/><Relationship Id="rId6" Type="http://schemas.openxmlformats.org/officeDocument/2006/relationships/image" Target="../media/image17.jpg"/><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rgbClr val="000000"/>
                </a:solidFill>
                <a:latin typeface="Times New Roman" panose="02020603050405020304" pitchFamily="18" charset="0"/>
                <a:cs typeface="Times New Roman" panose="02020603050405020304" pitchFamily="18" charset="0"/>
              </a:rPr>
              <a:t>Prepared by Dr. Merna Emad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96494" y="2216145"/>
            <a:ext cx="5215534" cy="1446550"/>
          </a:xfrm>
          <a:prstGeom prst="rect">
            <a:avLst/>
          </a:prstGeom>
          <a:noFill/>
        </p:spPr>
        <p:txBody>
          <a:bodyPr wrap="square" rtlCol="0">
            <a:spAutoFit/>
          </a:bodyPr>
          <a:lstStyle/>
          <a:p>
            <a:pPr algn="ctr"/>
            <a:r>
              <a:rPr lang="en-US" sz="4400" b="1" dirty="0">
                <a:solidFill>
                  <a:srgbClr val="000000"/>
                </a:solidFill>
              </a:rPr>
              <a:t>Project communication</a:t>
            </a:r>
            <a:endParaRPr lang="en-US" sz="4400" b="1" dirty="0">
              <a:solidFill>
                <a:srgbClr val="00000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000000"/>
                </a:solidFill>
                <a:latin typeface="Times New Roman" panose="02020603050405020304" pitchFamily="18" charset="0"/>
                <a:cs typeface="Times New Roman" panose="02020603050405020304" pitchFamily="18" charset="0"/>
              </a:rPr>
              <a:t>Orientation Lecture</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66518" y="0"/>
            <a:ext cx="7434042"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solidFill>
                  <a:srgbClr val="000000"/>
                </a:solidFill>
              </a:rPr>
              <a:t>www.midocean.ae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2" name="Rectangle 1"/>
          <p:cNvSpPr/>
          <p:nvPr/>
        </p:nvSpPr>
        <p:spPr>
          <a:xfrm>
            <a:off x="2078026" y="1028264"/>
            <a:ext cx="6096000" cy="3092834"/>
          </a:xfrm>
          <a:prstGeom prst="rect">
            <a:avLst/>
          </a:prstGeom>
        </p:spPr>
        <p:txBody>
          <a:bodyPr>
            <a:spAutoFit/>
          </a:bodyPr>
          <a:lstStyle/>
          <a:p>
            <a:pPr algn="ctr">
              <a:lnSpc>
                <a:spcPct val="107000"/>
              </a:lnSpc>
              <a:spcAft>
                <a:spcPts val="800"/>
              </a:spcAft>
            </a:pPr>
            <a:r>
              <a:rPr lang="en-US" sz="3600" b="1" u="sng"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Be respectful</a:t>
            </a:r>
            <a:r>
              <a:rPr lang="en-US" sz="3600" dirty="0">
                <a:solidFill>
                  <a:srgbClr val="000000"/>
                </a:solidFill>
                <a:latin typeface="Calibri" panose="020F0502020204030204" pitchFamily="34" charset="0"/>
                <a:ea typeface="Calibri" panose="020F0502020204030204" pitchFamily="34" charset="0"/>
                <a:cs typeface="Arial" panose="020B0604020202020204" pitchFamily="34" charset="0"/>
              </a:rPr>
              <a:t>: </a:t>
            </a:r>
          </a:p>
          <a:p>
            <a:pPr>
              <a:lnSpc>
                <a:spcPct val="107000"/>
              </a:lnSpc>
              <a:spcAft>
                <a:spcPts val="800"/>
              </a:spcAft>
            </a:pPr>
            <a:r>
              <a:rPr lang="en-US" sz="2800" dirty="0">
                <a:solidFill>
                  <a:srgbClr val="000000"/>
                </a:solidFill>
                <a:latin typeface="Calibri" panose="020F0502020204030204" pitchFamily="34" charset="0"/>
                <a:ea typeface="Calibri" panose="020F0502020204030204" pitchFamily="34" charset="0"/>
                <a:cs typeface="Arial" panose="020B0604020202020204" pitchFamily="34" charset="0"/>
              </a:rPr>
              <a:t>Treat others with respect and courtesy, regardless of their background, opinions, or beliefs. Remember that everyone has the right to express their thoughts and ideas.</a:t>
            </a:r>
          </a:p>
        </p:txBody>
      </p:sp>
    </p:spTree>
    <p:extLst>
      <p:ext uri="{BB962C8B-B14F-4D97-AF65-F5344CB8AC3E}">
        <p14:creationId xmlns:p14="http://schemas.microsoft.com/office/powerpoint/2010/main" val="1031885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2" name="Rectangle 1"/>
          <p:cNvSpPr/>
          <p:nvPr/>
        </p:nvSpPr>
        <p:spPr>
          <a:xfrm>
            <a:off x="1344380" y="932571"/>
            <a:ext cx="6096000" cy="2862322"/>
          </a:xfrm>
          <a:prstGeom prst="rect">
            <a:avLst/>
          </a:prstGeom>
        </p:spPr>
        <p:txBody>
          <a:bodyPr>
            <a:spAutoFit/>
          </a:bodyPr>
          <a:lstStyle/>
          <a:p>
            <a:pPr algn="ctr"/>
            <a:r>
              <a:rPr lang="en-US" sz="4000" b="1" u="sng" dirty="0">
                <a:solidFill>
                  <a:srgbClr val="000000"/>
                </a:solidFill>
              </a:rPr>
              <a:t>Clear Communication</a:t>
            </a:r>
          </a:p>
          <a:p>
            <a:r>
              <a:rPr lang="en-US" sz="2800" dirty="0">
                <a:solidFill>
                  <a:srgbClr val="000000"/>
                </a:solidFill>
              </a:rPr>
              <a:t>Strive to articulate your thoughts clearly and concisely. Use appropriate language, avoid jargon, and organize your ideas logically to ensure that your message is easily understood.</a:t>
            </a:r>
          </a:p>
        </p:txBody>
      </p:sp>
    </p:spTree>
    <p:extLst>
      <p:ext uri="{BB962C8B-B14F-4D97-AF65-F5344CB8AC3E}">
        <p14:creationId xmlns:p14="http://schemas.microsoft.com/office/powerpoint/2010/main" val="1645429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2" name="Rectangle 1"/>
          <p:cNvSpPr/>
          <p:nvPr/>
        </p:nvSpPr>
        <p:spPr>
          <a:xfrm>
            <a:off x="1269952" y="1102693"/>
            <a:ext cx="6096000" cy="2862322"/>
          </a:xfrm>
          <a:prstGeom prst="rect">
            <a:avLst/>
          </a:prstGeom>
        </p:spPr>
        <p:txBody>
          <a:bodyPr>
            <a:spAutoFit/>
          </a:bodyPr>
          <a:lstStyle/>
          <a:p>
            <a:pPr algn="ctr"/>
            <a:r>
              <a:rPr lang="en-US" sz="4000" b="1" u="sng" dirty="0">
                <a:solidFill>
                  <a:srgbClr val="000000"/>
                </a:solidFill>
              </a:rPr>
              <a:t>Practice Empathy</a:t>
            </a:r>
          </a:p>
          <a:p>
            <a:r>
              <a:rPr lang="en-US" sz="2800" dirty="0">
                <a:solidFill>
                  <a:srgbClr val="000000"/>
                </a:solidFill>
              </a:rPr>
              <a:t>Try to understand others' viewpoints and experiences by putting yourself in their shoes. This helps foster empathy and promotes a more inclusive and understanding environment.</a:t>
            </a:r>
          </a:p>
        </p:txBody>
      </p:sp>
    </p:spTree>
    <p:extLst>
      <p:ext uri="{BB962C8B-B14F-4D97-AF65-F5344CB8AC3E}">
        <p14:creationId xmlns:p14="http://schemas.microsoft.com/office/powerpoint/2010/main" val="3868868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2" name="Rectangle 1"/>
          <p:cNvSpPr/>
          <p:nvPr/>
        </p:nvSpPr>
        <p:spPr>
          <a:xfrm>
            <a:off x="1557031" y="710986"/>
            <a:ext cx="6096000" cy="3477875"/>
          </a:xfrm>
          <a:prstGeom prst="rect">
            <a:avLst/>
          </a:prstGeom>
        </p:spPr>
        <p:txBody>
          <a:bodyPr>
            <a:spAutoFit/>
          </a:bodyPr>
          <a:lstStyle/>
          <a:p>
            <a:pPr algn="ctr"/>
            <a:r>
              <a:rPr lang="en-US" sz="4000" b="1" u="sng" dirty="0">
                <a:solidFill>
                  <a:srgbClr val="000000"/>
                </a:solidFill>
              </a:rPr>
              <a:t>Be mindful of Cultural differences</a:t>
            </a:r>
          </a:p>
          <a:p>
            <a:r>
              <a:rPr lang="en-US" sz="2800" dirty="0">
                <a:solidFill>
                  <a:srgbClr val="000000"/>
                </a:solidFill>
              </a:rPr>
              <a:t>Recognize and respect cultural differences in communication styles, norms, and values. Avoid making assumptions and be open to learning from diverse perspectives.</a:t>
            </a:r>
            <a:endParaRPr lang="en-US" sz="4000" dirty="0">
              <a:solidFill>
                <a:srgbClr val="000000"/>
              </a:solidFill>
            </a:endParaRPr>
          </a:p>
        </p:txBody>
      </p:sp>
    </p:spTree>
    <p:extLst>
      <p:ext uri="{BB962C8B-B14F-4D97-AF65-F5344CB8AC3E}">
        <p14:creationId xmlns:p14="http://schemas.microsoft.com/office/powerpoint/2010/main" val="1298931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2" name="Rectangle 1"/>
          <p:cNvSpPr/>
          <p:nvPr/>
        </p:nvSpPr>
        <p:spPr>
          <a:xfrm>
            <a:off x="1089198" y="900674"/>
            <a:ext cx="6096000" cy="3293209"/>
          </a:xfrm>
          <a:prstGeom prst="rect">
            <a:avLst/>
          </a:prstGeom>
        </p:spPr>
        <p:txBody>
          <a:bodyPr>
            <a:spAutoFit/>
          </a:bodyPr>
          <a:lstStyle/>
          <a:p>
            <a:pPr algn="ctr"/>
            <a:r>
              <a:rPr lang="en-US" sz="4000" b="1" u="sng" dirty="0">
                <a:solidFill>
                  <a:srgbClr val="000000"/>
                </a:solidFill>
              </a:rPr>
              <a:t>Conflict Resolution</a:t>
            </a:r>
          </a:p>
          <a:p>
            <a:r>
              <a:rPr lang="en-US" sz="2800" dirty="0">
                <a:solidFill>
                  <a:srgbClr val="000000"/>
                </a:solidFill>
              </a:rPr>
              <a:t>In cases of disagreement or conflict, aim to resolve the issue through calm and respectful communication. Seek common ground, listen actively, and find mutually beneficial solutions. send me email on merna@midocean.edu.km</a:t>
            </a:r>
            <a:endParaRPr lang="en-US" sz="5400" dirty="0">
              <a:solidFill>
                <a:srgbClr val="000000"/>
              </a:solidFill>
            </a:endParaRPr>
          </a:p>
        </p:txBody>
      </p:sp>
    </p:spTree>
    <p:extLst>
      <p:ext uri="{BB962C8B-B14F-4D97-AF65-F5344CB8AC3E}">
        <p14:creationId xmlns:p14="http://schemas.microsoft.com/office/powerpoint/2010/main" val="40334621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03079" y="0"/>
            <a:ext cx="5328190" cy="721736"/>
          </a:xfrm>
          <a:prstGeom prst="rect">
            <a:avLst/>
          </a:prstGeom>
          <a:solidFill>
            <a:schemeClr val="bg1"/>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000" b="1"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communications</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700" y="885312"/>
            <a:ext cx="5852759" cy="5524915"/>
          </a:xfrm>
          <a:prstGeom prst="rect">
            <a:avLst/>
          </a:prstGeom>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23529"/>
            <a:ext cx="1264585" cy="596884"/>
          </a:xfrm>
          <a:prstGeom prst="rect">
            <a:avLst/>
          </a:prstGeom>
        </p:spPr>
      </p:pic>
    </p:spTree>
    <p:extLst>
      <p:ext uri="{BB962C8B-B14F-4D97-AF65-F5344CB8AC3E}">
        <p14:creationId xmlns:p14="http://schemas.microsoft.com/office/powerpoint/2010/main" val="927195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5214248" cy="721736"/>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000" dirty="0">
                <a:solidFill>
                  <a:schemeClr val="bg1"/>
                </a:solidFill>
                <a:latin typeface="Calibri" panose="020F0502020204030204" pitchFamily="34" charset="0"/>
                <a:ea typeface="Calibri" panose="020F0502020204030204" pitchFamily="34" charset="0"/>
                <a:cs typeface="Arial" panose="020B0604020202020204" pitchFamily="34" charset="0"/>
              </a:rPr>
              <a:t>Project communications</a:t>
            </a:r>
          </a:p>
        </p:txBody>
      </p:sp>
      <p:sp>
        <p:nvSpPr>
          <p:cNvPr id="3" name="Rectangle 2"/>
          <p:cNvSpPr/>
          <p:nvPr/>
        </p:nvSpPr>
        <p:spPr>
          <a:xfrm>
            <a:off x="-1" y="832427"/>
            <a:ext cx="11387579"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Miscommunication is the biggest culprit in project failures. When changes and updates are not communicated correctly and on time, it creates confusion among coworkers and different departments. This confusion further leads to errors, missed steps in process, conflicts, and more. All these scenarios will ultimately result in delays or budget over.</a:t>
            </a:r>
            <a:endParaRPr lang="en-US" sz="2800" dirty="0">
              <a:solidFill>
                <a:schemeClr val="bg1"/>
              </a:solidFill>
            </a:endParaRPr>
          </a:p>
        </p:txBody>
      </p:sp>
      <p:sp>
        <p:nvSpPr>
          <p:cNvPr id="4" name="Rectangle 3"/>
          <p:cNvSpPr/>
          <p:nvPr/>
        </p:nvSpPr>
        <p:spPr>
          <a:xfrm>
            <a:off x="0" y="3307278"/>
            <a:ext cx="6260026" cy="3046988"/>
          </a:xfrm>
          <a:prstGeom prst="rect">
            <a:avLst/>
          </a:prstGeom>
          <a:solidFill>
            <a:schemeClr val="tx1"/>
          </a:solidFill>
          <a:ln>
            <a:solidFill>
              <a:schemeClr val="bg2"/>
            </a:solidFill>
          </a:ln>
        </p:spPr>
        <p:txBody>
          <a:bodyPr wrap="square">
            <a:spAutoFit/>
          </a:bodyPr>
          <a:lstStyle/>
          <a:p>
            <a:r>
              <a:rPr lang="en-US" sz="2400" dirty="0">
                <a:solidFill>
                  <a:schemeClr val="bg1"/>
                </a:solidFill>
              </a:rPr>
              <a:t>Because project teams often comprise of professionals with a diverse range of backgrounds and skills, communication is crucial in order to keep each professional informed and on-task. Project managers spend much of their time as leaders communicating to their team to ensure the success of the project.</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869103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a:off x="3082565" y="1852367"/>
            <a:ext cx="357275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flipH="1">
            <a:off x="3082564" y="1852367"/>
            <a:ext cx="1" cy="222943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8"/>
          <p:cNvSpPr/>
          <p:nvPr/>
        </p:nvSpPr>
        <p:spPr>
          <a:xfrm>
            <a:off x="3209290" y="745918"/>
            <a:ext cx="3319307" cy="584775"/>
          </a:xfrm>
          <a:prstGeom prst="rect">
            <a:avLst/>
          </a:prstGeom>
          <a:solidFill>
            <a:schemeClr val="accent6">
              <a:lumMod val="20000"/>
              <a:lumOff val="80000"/>
            </a:schemeClr>
          </a:solidFill>
          <a:ln>
            <a:solidFill>
              <a:schemeClr val="bg2"/>
            </a:solidFill>
          </a:ln>
          <a:effectLst>
            <a:outerShdw blurRad="50800" dist="38100" dir="2700000" algn="tl" rotWithShape="0">
              <a:prstClr val="black">
                <a:alpha val="40000"/>
              </a:prstClr>
            </a:outerShdw>
          </a:effectLst>
        </p:spPr>
        <p:txBody>
          <a:bodyPr wrap="none">
            <a:spAutoFit/>
          </a:bodyPr>
          <a:lstStyle/>
          <a:p>
            <a:r>
              <a:rPr lang="en-US" sz="3200" b="1" dirty="0">
                <a:solidFill>
                  <a:srgbClr val="000000"/>
                </a:solidFill>
                <a:latin typeface="Calibri" panose="020F0502020204030204" pitchFamily="34" charset="0"/>
                <a:ea typeface="Calibri" panose="020F0502020204030204" pitchFamily="34" charset="0"/>
                <a:cs typeface="Arial" panose="020B0604020202020204" pitchFamily="34" charset="0"/>
              </a:rPr>
              <a:t>The book aims to: </a:t>
            </a:r>
            <a:endParaRPr lang="en-US" sz="3200" b="1" dirty="0">
              <a:solidFill>
                <a:srgbClr val="000000"/>
              </a:solidFill>
            </a:endParaRPr>
          </a:p>
        </p:txBody>
      </p:sp>
      <p:sp>
        <p:nvSpPr>
          <p:cNvPr id="12" name="Rectangle 11"/>
          <p:cNvSpPr/>
          <p:nvPr/>
        </p:nvSpPr>
        <p:spPr>
          <a:xfrm>
            <a:off x="0" y="4458689"/>
            <a:ext cx="6043977" cy="1938992"/>
          </a:xfrm>
          <a:prstGeom prst="rect">
            <a:avLst/>
          </a:prstGeom>
          <a:ln>
            <a:solidFill>
              <a:schemeClr val="bg2"/>
            </a:solidFill>
          </a:ln>
        </p:spPr>
        <p:txBody>
          <a:bodyPr wrap="square">
            <a:spAutoFit/>
          </a:bodyPr>
          <a:lstStyle/>
          <a:p>
            <a:r>
              <a:rPr lang="en-US" sz="2000" dirty="0">
                <a:solidFill>
                  <a:srgbClr val="000000"/>
                </a:solidFill>
              </a:rPr>
              <a:t>Gain actionable insights into identifying your audience, choosing the right tools, managing change, and handling conflict. Expand your professional toolkit with templates, activities, and resources. Develop your project communications expertise with reflective questions and recommendations.</a:t>
            </a:r>
          </a:p>
        </p:txBody>
      </p:sp>
      <p:sp>
        <p:nvSpPr>
          <p:cNvPr id="13" name="Rectangle 12"/>
          <p:cNvSpPr/>
          <p:nvPr/>
        </p:nvSpPr>
        <p:spPr>
          <a:xfrm>
            <a:off x="6727772" y="1330693"/>
            <a:ext cx="4895478" cy="1631216"/>
          </a:xfrm>
          <a:prstGeom prst="rect">
            <a:avLst/>
          </a:prstGeom>
          <a:ln>
            <a:solidFill>
              <a:schemeClr val="bg2"/>
            </a:solidFill>
          </a:ln>
        </p:spPr>
        <p:txBody>
          <a:bodyPr wrap="square">
            <a:spAutoFit/>
          </a:bodyPr>
          <a:lstStyle/>
          <a:p>
            <a:r>
              <a:rPr lang="en-US" sz="2000" dirty="0">
                <a:solidFill>
                  <a:srgbClr val="000000"/>
                </a:solidFill>
              </a:rPr>
              <a:t>This book presents a new way to look at communication within projects. It combines real-world examples and practical tips with theory, research, and professional standards you can apply to any size and type of project. </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3082564" cy="3374797"/>
          </a:xfrm>
          <a:prstGeom prst="rect">
            <a:avLst/>
          </a:prstGeom>
        </p:spPr>
      </p:pic>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548206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p:cTn id="18" dur="500" fill="hold"/>
                                        <p:tgtEl>
                                          <p:spTgt spid="13"/>
                                        </p:tgtEl>
                                        <p:attrNameLst>
                                          <p:attrName>ppt_w</p:attrName>
                                        </p:attrNameLst>
                                      </p:cBhvr>
                                      <p:tavLst>
                                        <p:tav tm="0">
                                          <p:val>
                                            <p:fltVal val="0"/>
                                          </p:val>
                                        </p:tav>
                                        <p:tav tm="100000">
                                          <p:val>
                                            <p:strVal val="#ppt_w"/>
                                          </p:val>
                                        </p:tav>
                                      </p:tavLst>
                                    </p:anim>
                                    <p:anim calcmode="lin" valueType="num">
                                      <p:cBhvr>
                                        <p:cTn id="19" dur="500" fill="hold"/>
                                        <p:tgtEl>
                                          <p:spTgt spid="13"/>
                                        </p:tgtEl>
                                        <p:attrNameLst>
                                          <p:attrName>ppt_h</p:attrName>
                                        </p:attrNameLst>
                                      </p:cBhvr>
                                      <p:tavLst>
                                        <p:tav tm="0">
                                          <p:val>
                                            <p:fltVal val="0"/>
                                          </p:val>
                                        </p:tav>
                                        <p:tav tm="100000">
                                          <p:val>
                                            <p:strVal val="#ppt_h"/>
                                          </p:val>
                                        </p:tav>
                                      </p:tavLst>
                                    </p:anim>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ppt_w</p:attrName>
                                        </p:attrNameLst>
                                      </p:cBhvr>
                                      <p:tavLst>
                                        <p:tav tm="0">
                                          <p:val>
                                            <p:fltVal val="0"/>
                                          </p:val>
                                        </p:tav>
                                        <p:tav tm="100000">
                                          <p:val>
                                            <p:strVal val="#ppt_w"/>
                                          </p:val>
                                        </p:tav>
                                      </p:tavLst>
                                    </p:anim>
                                    <p:anim calcmode="lin" valueType="num">
                                      <p:cBhvr>
                                        <p:cTn id="31" dur="500" fill="hold"/>
                                        <p:tgtEl>
                                          <p:spTgt spid="12"/>
                                        </p:tgtEl>
                                        <p:attrNameLst>
                                          <p:attrName>ppt_h</p:attrName>
                                        </p:attrNameLst>
                                      </p:cBhvr>
                                      <p:tavLst>
                                        <p:tav tm="0">
                                          <p:val>
                                            <p:fltVal val="0"/>
                                          </p:val>
                                        </p:tav>
                                        <p:tav tm="100000">
                                          <p:val>
                                            <p:strVal val="#ppt_h"/>
                                          </p:val>
                                        </p:tav>
                                      </p:tavLst>
                                    </p:anim>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9605" y="2676257"/>
            <a:ext cx="2857500" cy="4762500"/>
          </a:xfrm>
          <a:prstGeom prst="rect">
            <a:avLst/>
          </a:prstGeom>
        </p:spPr>
      </p:pic>
      <p:sp>
        <p:nvSpPr>
          <p:cNvPr id="5" name="Rectangle 4"/>
          <p:cNvSpPr/>
          <p:nvPr/>
        </p:nvSpPr>
        <p:spPr>
          <a:xfrm>
            <a:off x="11557" y="1147962"/>
            <a:ext cx="3805287" cy="1200329"/>
          </a:xfrm>
          <a:prstGeom prst="rect">
            <a:avLst/>
          </a:prstGeom>
          <a:noFill/>
          <a:ln>
            <a:solidFill>
              <a:schemeClr val="tx1"/>
            </a:solidFill>
          </a:ln>
        </p:spPr>
        <p:txBody>
          <a:bodyPr wrap="square">
            <a:spAutoFit/>
          </a:bodyPr>
          <a:lstStyle/>
          <a:p>
            <a:r>
              <a:rPr lang="en-US" sz="2400" dirty="0">
                <a:solidFill>
                  <a:srgbClr val="000000"/>
                </a:solidFill>
              </a:rPr>
              <a:t>Understand why project communication is so important </a:t>
            </a:r>
          </a:p>
        </p:txBody>
      </p:sp>
      <p:sp>
        <p:nvSpPr>
          <p:cNvPr id="6" name="Rectangle 5"/>
          <p:cNvSpPr/>
          <p:nvPr/>
        </p:nvSpPr>
        <p:spPr>
          <a:xfrm>
            <a:off x="6768445" y="904973"/>
            <a:ext cx="4846949" cy="1938992"/>
          </a:xfrm>
          <a:prstGeom prst="rect">
            <a:avLst/>
          </a:prstGeom>
          <a:noFill/>
          <a:ln>
            <a:solidFill>
              <a:schemeClr val="tx1"/>
            </a:solidFill>
          </a:ln>
        </p:spPr>
        <p:txBody>
          <a:bodyPr wrap="square">
            <a:spAutoFit/>
          </a:bodyPr>
          <a:lstStyle/>
          <a:p>
            <a:r>
              <a:rPr lang="en-US" sz="2400" dirty="0">
                <a:solidFill>
                  <a:srgbClr val="000000"/>
                </a:solidFill>
              </a:rPr>
              <a:t>Understand why people communicate by looking at two different communication theories that focus on communication as a way people handle uncertainty </a:t>
            </a:r>
          </a:p>
        </p:txBody>
      </p:sp>
      <p:sp>
        <p:nvSpPr>
          <p:cNvPr id="7" name="Rectangle 6"/>
          <p:cNvSpPr/>
          <p:nvPr/>
        </p:nvSpPr>
        <p:spPr>
          <a:xfrm>
            <a:off x="65988" y="4549676"/>
            <a:ext cx="3739299" cy="830997"/>
          </a:xfrm>
          <a:prstGeom prst="rect">
            <a:avLst/>
          </a:prstGeom>
          <a:noFill/>
          <a:ln>
            <a:solidFill>
              <a:schemeClr val="tx1"/>
            </a:solidFill>
          </a:ln>
        </p:spPr>
        <p:txBody>
          <a:bodyPr wrap="square">
            <a:spAutoFit/>
          </a:bodyPr>
          <a:lstStyle/>
          <a:p>
            <a:r>
              <a:rPr lang="en-US" sz="2400" dirty="0">
                <a:solidFill>
                  <a:srgbClr val="000000"/>
                </a:solidFill>
              </a:rPr>
              <a:t>Trace the evolution of project communications </a:t>
            </a:r>
          </a:p>
        </p:txBody>
      </p:sp>
      <p:sp>
        <p:nvSpPr>
          <p:cNvPr id="8" name="Rectangle 7"/>
          <p:cNvSpPr/>
          <p:nvPr/>
        </p:nvSpPr>
        <p:spPr>
          <a:xfrm>
            <a:off x="2407838" y="0"/>
            <a:ext cx="6133859" cy="470000"/>
          </a:xfrm>
          <a:prstGeom prst="rect">
            <a:avLst/>
          </a:prstGeom>
          <a:solidFill>
            <a:srgbClr val="C00000"/>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dirty="0">
                <a:solidFill>
                  <a:srgbClr val="000000"/>
                </a:solidFill>
                <a:latin typeface="Calibri" panose="020F0502020204030204" pitchFamily="34" charset="0"/>
                <a:ea typeface="Calibri" panose="020F0502020204030204" pitchFamily="34" charset="0"/>
                <a:cs typeface="Arial" panose="020B0604020202020204" pitchFamily="34" charset="0"/>
              </a:rPr>
              <a:t>After completing this course you will be able to:</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562308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9605" y="2676257"/>
            <a:ext cx="2857500" cy="4762500"/>
          </a:xfrm>
          <a:prstGeom prst="rect">
            <a:avLst/>
          </a:prstGeom>
        </p:spPr>
      </p:pic>
      <p:sp>
        <p:nvSpPr>
          <p:cNvPr id="5" name="Rectangle 4"/>
          <p:cNvSpPr/>
          <p:nvPr/>
        </p:nvSpPr>
        <p:spPr>
          <a:xfrm>
            <a:off x="11557" y="1147962"/>
            <a:ext cx="4739552" cy="1200329"/>
          </a:xfrm>
          <a:prstGeom prst="rect">
            <a:avLst/>
          </a:prstGeom>
          <a:noFill/>
          <a:ln>
            <a:solidFill>
              <a:schemeClr val="tx1"/>
            </a:solidFill>
          </a:ln>
        </p:spPr>
        <p:txBody>
          <a:bodyPr wrap="square">
            <a:spAutoFit/>
          </a:bodyPr>
          <a:lstStyle/>
          <a:p>
            <a:r>
              <a:rPr lang="en-US" sz="2400" dirty="0">
                <a:solidFill>
                  <a:srgbClr val="000000"/>
                </a:solidFill>
              </a:rPr>
              <a:t>Evaluate the impact of the quality as well as the quantity of communication in a project </a:t>
            </a:r>
          </a:p>
        </p:txBody>
      </p:sp>
      <p:sp>
        <p:nvSpPr>
          <p:cNvPr id="6" name="Rectangle 5"/>
          <p:cNvSpPr/>
          <p:nvPr/>
        </p:nvSpPr>
        <p:spPr>
          <a:xfrm>
            <a:off x="6416509" y="942614"/>
            <a:ext cx="3805287" cy="1200329"/>
          </a:xfrm>
          <a:prstGeom prst="rect">
            <a:avLst/>
          </a:prstGeom>
          <a:noFill/>
          <a:ln>
            <a:solidFill>
              <a:schemeClr val="tx1"/>
            </a:solidFill>
          </a:ln>
        </p:spPr>
        <p:txBody>
          <a:bodyPr wrap="square">
            <a:spAutoFit/>
          </a:bodyPr>
          <a:lstStyle/>
          <a:p>
            <a:r>
              <a:rPr lang="en-US" sz="2400" dirty="0">
                <a:solidFill>
                  <a:srgbClr val="000000"/>
                </a:solidFill>
              </a:rPr>
              <a:t>See the connection between effective communication and stakeholder trust </a:t>
            </a:r>
          </a:p>
        </p:txBody>
      </p:sp>
      <p:sp>
        <p:nvSpPr>
          <p:cNvPr id="7" name="Rectangle 6"/>
          <p:cNvSpPr/>
          <p:nvPr/>
        </p:nvSpPr>
        <p:spPr>
          <a:xfrm>
            <a:off x="0" y="4549676"/>
            <a:ext cx="3805287" cy="1200329"/>
          </a:xfrm>
          <a:prstGeom prst="rect">
            <a:avLst/>
          </a:prstGeom>
          <a:noFill/>
          <a:ln>
            <a:solidFill>
              <a:schemeClr val="tx1"/>
            </a:solidFill>
          </a:ln>
        </p:spPr>
        <p:txBody>
          <a:bodyPr wrap="square">
            <a:spAutoFit/>
          </a:bodyPr>
          <a:lstStyle/>
          <a:p>
            <a:r>
              <a:rPr lang="en-US" sz="2400" dirty="0">
                <a:solidFill>
                  <a:srgbClr val="000000"/>
                </a:solidFill>
              </a:rPr>
              <a:t>Put a Project communication plan between the different parties of the project</a:t>
            </a:r>
            <a:endParaRPr lang="en-US" sz="2800" dirty="0">
              <a:solidFill>
                <a:srgbClr val="000000"/>
              </a:solidFill>
            </a:endParaRPr>
          </a:p>
        </p:txBody>
      </p:sp>
      <p:sp>
        <p:nvSpPr>
          <p:cNvPr id="8" name="Rectangle 7"/>
          <p:cNvSpPr/>
          <p:nvPr/>
        </p:nvSpPr>
        <p:spPr>
          <a:xfrm>
            <a:off x="2407838" y="0"/>
            <a:ext cx="6133859" cy="470000"/>
          </a:xfrm>
          <a:prstGeom prst="rect">
            <a:avLst/>
          </a:prstGeom>
          <a:solidFill>
            <a:srgbClr val="C00000"/>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dirty="0">
                <a:solidFill>
                  <a:srgbClr val="000000"/>
                </a:solidFill>
                <a:latin typeface="Calibri" panose="020F0502020204030204" pitchFamily="34" charset="0"/>
                <a:ea typeface="Calibri" panose="020F0502020204030204" pitchFamily="34" charset="0"/>
                <a:cs typeface="Arial" panose="020B0604020202020204" pitchFamily="34" charset="0"/>
              </a:rPr>
              <a:t>After completing this course you will be able to:</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065536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1355" y="4413"/>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latin typeface="Calibri" panose="020F0502020204030204" pitchFamily="34" charset="0"/>
                <a:ea typeface="Calibri" panose="020F0502020204030204" pitchFamily="34" charset="0"/>
                <a:cs typeface="Arial" panose="020B0604020202020204" pitchFamily="34" charset="0"/>
              </a:rPr>
              <a:t>Outline of the Book</a:t>
            </a:r>
          </a:p>
        </p:txBody>
      </p:sp>
      <p:sp>
        <p:nvSpPr>
          <p:cNvPr id="6" name="Rectangle 5"/>
          <p:cNvSpPr/>
          <p:nvPr/>
        </p:nvSpPr>
        <p:spPr>
          <a:xfrm>
            <a:off x="311082" y="768784"/>
            <a:ext cx="10454328" cy="619272"/>
          </a:xfrm>
          <a:prstGeom prst="rect">
            <a:avLst/>
          </a:prstGeom>
          <a:ln>
            <a:solidFill>
              <a:schemeClr val="bg1">
                <a:lumMod val="75000"/>
                <a:lumOff val="25000"/>
              </a:schemeClr>
            </a:solidFill>
          </a:ln>
        </p:spPr>
        <p:txBody>
          <a:bodyPr wrap="square">
            <a:spAutoFit/>
          </a:bodyPr>
          <a:lstStyle/>
          <a:p>
            <a:pPr algn="ctr">
              <a:lnSpc>
                <a:spcPct val="107000"/>
              </a:lnSpc>
              <a:spcAft>
                <a:spcPts val="800"/>
              </a:spcAft>
            </a:pPr>
            <a:r>
              <a:rPr lang="en-US" sz="3200" dirty="0">
                <a:solidFill>
                  <a:srgbClr val="000000"/>
                </a:solidFill>
                <a:latin typeface="Calibri" panose="020F0502020204030204" pitchFamily="34" charset="0"/>
                <a:ea typeface="Calibri" panose="020F0502020204030204" pitchFamily="34" charset="0"/>
                <a:cs typeface="Arial" panose="020B0604020202020204" pitchFamily="34" charset="0"/>
              </a:rPr>
              <a:t>The book is organized into </a:t>
            </a:r>
            <a:r>
              <a:rPr lang="en-US" sz="3200" b="1" dirty="0">
                <a:solidFill>
                  <a:srgbClr val="000000"/>
                </a:solidFill>
                <a:latin typeface="Calibri" panose="020F0502020204030204" pitchFamily="34" charset="0"/>
                <a:ea typeface="Calibri" panose="020F0502020204030204" pitchFamily="34" charset="0"/>
                <a:cs typeface="Arial" panose="020B0604020202020204" pitchFamily="34" charset="0"/>
              </a:rPr>
              <a:t>five</a:t>
            </a:r>
            <a:r>
              <a:rPr lang="en-US" sz="3200" dirty="0">
                <a:solidFill>
                  <a:srgbClr val="000000"/>
                </a:solidFill>
                <a:latin typeface="Calibri" panose="020F0502020204030204" pitchFamily="34" charset="0"/>
                <a:ea typeface="Calibri" panose="020F0502020204030204" pitchFamily="34" charset="0"/>
                <a:cs typeface="Arial" panose="020B0604020202020204" pitchFamily="34" charset="0"/>
              </a:rPr>
              <a:t> distinct parts. </a:t>
            </a:r>
          </a:p>
        </p:txBody>
      </p:sp>
      <p:graphicFrame>
        <p:nvGraphicFramePr>
          <p:cNvPr id="8" name="Diagram 7"/>
          <p:cNvGraphicFramePr/>
          <p:nvPr>
            <p:extLst>
              <p:ext uri="{D42A27DB-BD31-4B8C-83A1-F6EECF244321}">
                <p14:modId xmlns:p14="http://schemas.microsoft.com/office/powerpoint/2010/main" val="2571324856"/>
              </p:ext>
            </p:extLst>
          </p:nvPr>
        </p:nvGraphicFramePr>
        <p:xfrm>
          <a:off x="1" y="1005700"/>
          <a:ext cx="915342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539935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randombar(horizontal)">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Graphic spid="8"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communications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1 </a:t>
            </a:r>
            <a:endParaRPr lang="en-US" sz="4000" dirty="0">
              <a:solidFill>
                <a:srgbClr val="000000"/>
              </a:solidFill>
            </a:endParaRPr>
          </a:p>
        </p:txBody>
      </p:sp>
      <p:sp>
        <p:nvSpPr>
          <p:cNvPr id="6" name="Rectangle 5"/>
          <p:cNvSpPr/>
          <p:nvPr/>
        </p:nvSpPr>
        <p:spPr>
          <a:xfrm>
            <a:off x="3431355" y="1592286"/>
            <a:ext cx="4109238" cy="830997"/>
          </a:xfrm>
          <a:prstGeom prst="rect">
            <a:avLst/>
          </a:prstGeom>
          <a:ln>
            <a:solidFill>
              <a:schemeClr val="bg1">
                <a:lumMod val="75000"/>
                <a:lumOff val="25000"/>
              </a:schemeClr>
            </a:solidFill>
          </a:ln>
        </p:spPr>
        <p:txBody>
          <a:bodyPr wrap="square">
            <a:spAutoFit/>
          </a:bodyPr>
          <a:lstStyle/>
          <a:p>
            <a:r>
              <a:rPr lang="en-US" sz="2400" b="1"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 to Project communication</a:t>
            </a:r>
          </a:p>
        </p:txBody>
      </p:sp>
      <p:sp>
        <p:nvSpPr>
          <p:cNvPr id="7" name="Rectangle 6"/>
          <p:cNvSpPr/>
          <p:nvPr/>
        </p:nvSpPr>
        <p:spPr>
          <a:xfrm>
            <a:off x="3342522" y="2532774"/>
            <a:ext cx="4286904" cy="830997"/>
          </a:xfrm>
          <a:prstGeom prst="rect">
            <a:avLst/>
          </a:prstGeom>
          <a:ln>
            <a:solidFill>
              <a:schemeClr val="bg1">
                <a:lumMod val="75000"/>
                <a:lumOff val="25000"/>
              </a:schemeClr>
            </a:solidFill>
          </a:ln>
        </p:spPr>
        <p:txBody>
          <a:bodyPr wrap="square">
            <a:spAutoFit/>
          </a:bodyPr>
          <a:lstStyle/>
          <a:p>
            <a:r>
              <a:rPr lang="en-US" sz="2400" b="1" dirty="0">
                <a:solidFill>
                  <a:srgbClr val="000000"/>
                </a:solidFill>
              </a:rPr>
              <a:t>Improvement of project communication stages</a:t>
            </a: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algn="ctr"/>
            <a:r>
              <a:rPr lang="en-US" sz="2400" b="1" dirty="0">
                <a:solidFill>
                  <a:srgbClr val="000000"/>
                </a:solidFill>
              </a:rPr>
              <a:t>Exploring Communication Theories</a:t>
            </a:r>
          </a:p>
        </p:txBody>
      </p:sp>
      <p:sp>
        <p:nvSpPr>
          <p:cNvPr id="9" name="Rectangle 8"/>
          <p:cNvSpPr/>
          <p:nvPr/>
        </p:nvSpPr>
        <p:spPr>
          <a:xfrm>
            <a:off x="1199068" y="4918929"/>
            <a:ext cx="5164023" cy="830997"/>
          </a:xfrm>
          <a:prstGeom prst="rect">
            <a:avLst/>
          </a:prstGeom>
          <a:ln>
            <a:solidFill>
              <a:schemeClr val="bg1">
                <a:lumMod val="75000"/>
                <a:lumOff val="25000"/>
              </a:schemeClr>
            </a:solidFill>
          </a:ln>
        </p:spPr>
        <p:txBody>
          <a:bodyPr wrap="square">
            <a:spAutoFit/>
          </a:bodyPr>
          <a:lstStyle/>
          <a:p>
            <a:pPr algn="ctr"/>
            <a:r>
              <a:rPr lang="en-US" sz="2400" b="1" dirty="0">
                <a:solidFill>
                  <a:srgbClr val="000000"/>
                </a:solidFill>
              </a:rPr>
              <a:t>Uncertainty and Effective communication</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778139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communications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2 </a:t>
            </a:r>
            <a:endParaRPr lang="en-US" sz="4000" dirty="0">
              <a:solidFill>
                <a:srgbClr val="000000"/>
              </a:solidFill>
            </a:endParaRPr>
          </a:p>
        </p:txBody>
      </p:sp>
      <p:sp>
        <p:nvSpPr>
          <p:cNvPr id="6" name="Rectangle 5"/>
          <p:cNvSpPr/>
          <p:nvPr/>
        </p:nvSpPr>
        <p:spPr>
          <a:xfrm>
            <a:off x="3431355" y="1592286"/>
            <a:ext cx="4109238" cy="461665"/>
          </a:xfrm>
          <a:prstGeom prst="rect">
            <a:avLst/>
          </a:prstGeom>
          <a:ln>
            <a:solidFill>
              <a:schemeClr val="bg1">
                <a:lumMod val="75000"/>
                <a:lumOff val="25000"/>
              </a:schemeClr>
            </a:solidFill>
          </a:ln>
        </p:spPr>
        <p:txBody>
          <a:bodyPr wrap="square">
            <a:spAutoFit/>
          </a:bodyPr>
          <a:lstStyle/>
          <a:p>
            <a:pPr lvl="0"/>
            <a:r>
              <a:rPr lang="en-US" sz="2400" b="1" dirty="0">
                <a:solidFill>
                  <a:srgbClr val="000000"/>
                </a:solidFill>
              </a:rPr>
              <a:t>Defining Audience</a:t>
            </a:r>
          </a:p>
        </p:txBody>
      </p:sp>
      <p:sp>
        <p:nvSpPr>
          <p:cNvPr id="7" name="Rectangle 6"/>
          <p:cNvSpPr/>
          <p:nvPr/>
        </p:nvSpPr>
        <p:spPr>
          <a:xfrm>
            <a:off x="3342522" y="2500579"/>
            <a:ext cx="4286904" cy="461665"/>
          </a:xfrm>
          <a:prstGeom prst="rect">
            <a:avLst/>
          </a:prstGeom>
          <a:ln>
            <a:solidFill>
              <a:schemeClr val="bg1">
                <a:lumMod val="75000"/>
                <a:lumOff val="25000"/>
              </a:schemeClr>
            </a:solidFill>
          </a:ln>
        </p:spPr>
        <p:txBody>
          <a:bodyPr wrap="square">
            <a:spAutoFit/>
          </a:bodyPr>
          <a:lstStyle/>
          <a:p>
            <a:pPr lvl="0"/>
            <a:r>
              <a:rPr lang="en-US" sz="2400" b="1" dirty="0">
                <a:solidFill>
                  <a:srgbClr val="000000"/>
                </a:solidFill>
              </a:rPr>
              <a:t>Prioritizing Stakeholders</a:t>
            </a:r>
            <a:endParaRPr lang="en-US" sz="3200" b="1" dirty="0">
              <a:solidFill>
                <a:srgbClr val="000000"/>
              </a:solidFill>
            </a:endParaRP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lvl="0"/>
            <a:r>
              <a:rPr lang="en-US" sz="2400" b="1" dirty="0">
                <a:solidFill>
                  <a:srgbClr val="000000"/>
                </a:solidFill>
              </a:rPr>
              <a:t>Stakeholder engagement</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099729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communications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3 </a:t>
            </a:r>
            <a:endParaRPr lang="en-US" sz="4000" dirty="0">
              <a:solidFill>
                <a:srgbClr val="000000"/>
              </a:solidFill>
            </a:endParaRPr>
          </a:p>
        </p:txBody>
      </p:sp>
      <p:sp>
        <p:nvSpPr>
          <p:cNvPr id="6" name="Rectangle 5"/>
          <p:cNvSpPr/>
          <p:nvPr/>
        </p:nvSpPr>
        <p:spPr>
          <a:xfrm>
            <a:off x="3431355" y="1592286"/>
            <a:ext cx="4109238" cy="461665"/>
          </a:xfrm>
          <a:prstGeom prst="rect">
            <a:avLst/>
          </a:prstGeom>
          <a:ln>
            <a:solidFill>
              <a:schemeClr val="bg1">
                <a:lumMod val="75000"/>
                <a:lumOff val="25000"/>
              </a:schemeClr>
            </a:solidFill>
          </a:ln>
        </p:spPr>
        <p:txBody>
          <a:bodyPr wrap="square">
            <a:spAutoFit/>
          </a:bodyPr>
          <a:lstStyle/>
          <a:p>
            <a:pPr lvl="0"/>
            <a:r>
              <a:rPr lang="en-US" sz="2400" b="1" dirty="0">
                <a:solidFill>
                  <a:srgbClr val="000000"/>
                </a:solidFill>
              </a:rPr>
              <a:t>Project Kick-Off meeting</a:t>
            </a:r>
          </a:p>
        </p:txBody>
      </p:sp>
      <p:sp>
        <p:nvSpPr>
          <p:cNvPr id="7" name="Rectangle 6"/>
          <p:cNvSpPr/>
          <p:nvPr/>
        </p:nvSpPr>
        <p:spPr>
          <a:xfrm>
            <a:off x="3342522" y="2500579"/>
            <a:ext cx="4286904" cy="461665"/>
          </a:xfrm>
          <a:prstGeom prst="rect">
            <a:avLst/>
          </a:prstGeom>
          <a:ln>
            <a:solidFill>
              <a:schemeClr val="bg1">
                <a:lumMod val="75000"/>
                <a:lumOff val="25000"/>
              </a:schemeClr>
            </a:solidFill>
          </a:ln>
        </p:spPr>
        <p:txBody>
          <a:bodyPr wrap="square">
            <a:spAutoFit/>
          </a:bodyPr>
          <a:lstStyle/>
          <a:p>
            <a:pPr lvl="0"/>
            <a:r>
              <a:rPr lang="en-US" sz="2400" b="1" dirty="0">
                <a:solidFill>
                  <a:srgbClr val="000000"/>
                </a:solidFill>
              </a:rPr>
              <a:t>The project Plan</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756398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communications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4 </a:t>
            </a:r>
            <a:endParaRPr lang="en-US" sz="4000" dirty="0">
              <a:solidFill>
                <a:srgbClr val="000000"/>
              </a:solidFill>
            </a:endParaRPr>
          </a:p>
        </p:txBody>
      </p:sp>
      <p:sp>
        <p:nvSpPr>
          <p:cNvPr id="6" name="Rectangle 5"/>
          <p:cNvSpPr/>
          <p:nvPr/>
        </p:nvSpPr>
        <p:spPr>
          <a:xfrm>
            <a:off x="3431355" y="1592286"/>
            <a:ext cx="4109238" cy="461665"/>
          </a:xfrm>
          <a:prstGeom prst="rect">
            <a:avLst/>
          </a:prstGeom>
          <a:ln>
            <a:solidFill>
              <a:schemeClr val="bg1">
                <a:lumMod val="75000"/>
                <a:lumOff val="25000"/>
              </a:schemeClr>
            </a:solidFill>
          </a:ln>
        </p:spPr>
        <p:txBody>
          <a:bodyPr wrap="square">
            <a:spAutoFit/>
          </a:bodyPr>
          <a:lstStyle/>
          <a:p>
            <a:pPr algn="ctr"/>
            <a:r>
              <a:rPr lang="en-US" sz="2400" b="1" dirty="0">
                <a:solidFill>
                  <a:srgbClr val="000000"/>
                </a:solidFill>
              </a:rPr>
              <a:t>Managing communications</a:t>
            </a:r>
          </a:p>
        </p:txBody>
      </p:sp>
      <p:sp>
        <p:nvSpPr>
          <p:cNvPr id="7" name="Rectangle 6"/>
          <p:cNvSpPr/>
          <p:nvPr/>
        </p:nvSpPr>
        <p:spPr>
          <a:xfrm>
            <a:off x="3356661" y="2655171"/>
            <a:ext cx="4286904" cy="461665"/>
          </a:xfrm>
          <a:prstGeom prst="rect">
            <a:avLst/>
          </a:prstGeom>
          <a:ln>
            <a:solidFill>
              <a:schemeClr val="bg1">
                <a:lumMod val="75000"/>
                <a:lumOff val="25000"/>
              </a:schemeClr>
            </a:solidFill>
          </a:ln>
        </p:spPr>
        <p:txBody>
          <a:bodyPr wrap="square">
            <a:spAutoFit/>
          </a:bodyPr>
          <a:lstStyle/>
          <a:p>
            <a:pPr algn="ctr"/>
            <a:r>
              <a:rPr lang="en-US" sz="2400" b="1" dirty="0">
                <a:solidFill>
                  <a:srgbClr val="000000"/>
                </a:solidFill>
              </a:rPr>
              <a:t>Monitoring communications</a:t>
            </a: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algn="ctr"/>
            <a:r>
              <a:rPr lang="en-US" sz="2400" b="1" dirty="0">
                <a:solidFill>
                  <a:srgbClr val="000000"/>
                </a:solidFill>
              </a:rPr>
              <a:t>Putting it into Practice </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731636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communications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5 </a:t>
            </a:r>
            <a:endParaRPr lang="en-US" sz="4000" dirty="0">
              <a:solidFill>
                <a:srgbClr val="000000"/>
              </a:solidFill>
            </a:endParaRPr>
          </a:p>
        </p:txBody>
      </p:sp>
      <p:sp>
        <p:nvSpPr>
          <p:cNvPr id="7" name="Rectangle 6"/>
          <p:cNvSpPr/>
          <p:nvPr/>
        </p:nvSpPr>
        <p:spPr>
          <a:xfrm>
            <a:off x="3431355" y="2634595"/>
            <a:ext cx="4286904" cy="461665"/>
          </a:xfrm>
          <a:prstGeom prst="rect">
            <a:avLst/>
          </a:prstGeom>
          <a:ln>
            <a:solidFill>
              <a:schemeClr val="bg1">
                <a:lumMod val="75000"/>
                <a:lumOff val="25000"/>
              </a:schemeClr>
            </a:solidFill>
          </a:ln>
        </p:spPr>
        <p:txBody>
          <a:bodyPr wrap="square">
            <a:spAutoFit/>
          </a:bodyPr>
          <a:lstStyle/>
          <a:p>
            <a:pPr algn="ctr"/>
            <a:r>
              <a:rPr lang="en-US" sz="2400" b="1" dirty="0">
                <a:solidFill>
                  <a:srgbClr val="000000"/>
                </a:solidFill>
              </a:rPr>
              <a:t>Monitoring communications</a:t>
            </a: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algn="ctr"/>
            <a:r>
              <a:rPr lang="en-US" sz="2400" b="1" dirty="0">
                <a:solidFill>
                  <a:srgbClr val="000000"/>
                </a:solidFill>
              </a:rPr>
              <a:t>Putting it into practice</a:t>
            </a:r>
          </a:p>
        </p:txBody>
      </p:sp>
      <p:sp>
        <p:nvSpPr>
          <p:cNvPr id="10" name="Rectangle 9"/>
          <p:cNvSpPr/>
          <p:nvPr/>
        </p:nvSpPr>
        <p:spPr>
          <a:xfrm>
            <a:off x="3431355" y="1660120"/>
            <a:ext cx="4109238" cy="461665"/>
          </a:xfrm>
          <a:prstGeom prst="rect">
            <a:avLst/>
          </a:prstGeom>
          <a:ln>
            <a:solidFill>
              <a:schemeClr val="bg1">
                <a:lumMod val="75000"/>
                <a:lumOff val="25000"/>
              </a:schemeClr>
            </a:solidFill>
          </a:ln>
        </p:spPr>
        <p:txBody>
          <a:bodyPr wrap="square">
            <a:spAutoFit/>
          </a:bodyPr>
          <a:lstStyle/>
          <a:p>
            <a:pPr algn="ctr"/>
            <a:r>
              <a:rPr lang="en-US" sz="2400" b="1" dirty="0">
                <a:solidFill>
                  <a:srgbClr val="000000"/>
                </a:solidFill>
              </a:rPr>
              <a:t>Managing communications</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396156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communications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6 </a:t>
            </a:r>
            <a:endParaRPr lang="en-US" sz="4000" dirty="0">
              <a:solidFill>
                <a:srgbClr val="000000"/>
              </a:solidFill>
            </a:endParaRPr>
          </a:p>
        </p:txBody>
      </p:sp>
      <p:sp>
        <p:nvSpPr>
          <p:cNvPr id="7" name="Rectangle 6"/>
          <p:cNvSpPr/>
          <p:nvPr/>
        </p:nvSpPr>
        <p:spPr>
          <a:xfrm>
            <a:off x="3342522" y="2500579"/>
            <a:ext cx="4286904" cy="461665"/>
          </a:xfrm>
          <a:prstGeom prst="rect">
            <a:avLst/>
          </a:prstGeom>
          <a:ln>
            <a:solidFill>
              <a:schemeClr val="bg1">
                <a:lumMod val="75000"/>
                <a:lumOff val="25000"/>
              </a:schemeClr>
            </a:solidFill>
          </a:ln>
        </p:spPr>
        <p:txBody>
          <a:bodyPr wrap="square">
            <a:spAutoFit/>
          </a:bodyPr>
          <a:lstStyle/>
          <a:p>
            <a:pPr algn="ctr"/>
            <a:r>
              <a:rPr lang="en-US" sz="2400" b="1" dirty="0">
                <a:solidFill>
                  <a:srgbClr val="000000"/>
                </a:solidFill>
              </a:rPr>
              <a:t>Communication tools</a:t>
            </a: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algn="ctr"/>
            <a:r>
              <a:rPr lang="en-US" sz="2400" b="1" dirty="0">
                <a:solidFill>
                  <a:srgbClr val="000000"/>
                </a:solidFill>
              </a:rPr>
              <a:t>Putting it into practice</a:t>
            </a:r>
          </a:p>
        </p:txBody>
      </p:sp>
      <p:sp>
        <p:nvSpPr>
          <p:cNvPr id="10" name="Rectangle 9"/>
          <p:cNvSpPr/>
          <p:nvPr/>
        </p:nvSpPr>
        <p:spPr>
          <a:xfrm>
            <a:off x="3431355" y="1660120"/>
            <a:ext cx="4109238" cy="461665"/>
          </a:xfrm>
          <a:prstGeom prst="rect">
            <a:avLst/>
          </a:prstGeom>
          <a:ln>
            <a:solidFill>
              <a:schemeClr val="bg1">
                <a:lumMod val="75000"/>
                <a:lumOff val="25000"/>
              </a:schemeClr>
            </a:solidFill>
          </a:ln>
        </p:spPr>
        <p:txBody>
          <a:bodyPr wrap="square">
            <a:spAutoFit/>
          </a:bodyPr>
          <a:lstStyle/>
          <a:p>
            <a:pPr algn="ctr"/>
            <a:r>
              <a:rPr lang="en-US" sz="2400" b="1" dirty="0">
                <a:solidFill>
                  <a:srgbClr val="000000"/>
                </a:solidFill>
              </a:rPr>
              <a:t>Choosing the right tools</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042481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communications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7 </a:t>
            </a:r>
            <a:endParaRPr lang="en-US" sz="4000" dirty="0">
              <a:solidFill>
                <a:srgbClr val="000000"/>
              </a:solidFill>
            </a:endParaRPr>
          </a:p>
        </p:txBody>
      </p:sp>
      <p:sp>
        <p:nvSpPr>
          <p:cNvPr id="7" name="Rectangle 6"/>
          <p:cNvSpPr/>
          <p:nvPr/>
        </p:nvSpPr>
        <p:spPr>
          <a:xfrm>
            <a:off x="3342522" y="3051463"/>
            <a:ext cx="4286904" cy="461665"/>
          </a:xfrm>
          <a:prstGeom prst="rect">
            <a:avLst/>
          </a:prstGeom>
          <a:ln>
            <a:solidFill>
              <a:schemeClr val="bg1">
                <a:lumMod val="75000"/>
                <a:lumOff val="25000"/>
              </a:schemeClr>
            </a:solidFill>
          </a:ln>
        </p:spPr>
        <p:txBody>
          <a:bodyPr wrap="square">
            <a:spAutoFit/>
          </a:bodyPr>
          <a:lstStyle/>
          <a:p>
            <a:pPr algn="ctr"/>
            <a:r>
              <a:rPr lang="en-US" sz="2400" b="1" dirty="0">
                <a:solidFill>
                  <a:srgbClr val="000000"/>
                </a:solidFill>
              </a:rPr>
              <a:t>Putting it into practice</a:t>
            </a:r>
          </a:p>
        </p:txBody>
      </p:sp>
      <p:sp>
        <p:nvSpPr>
          <p:cNvPr id="8" name="Rectangle 7"/>
          <p:cNvSpPr/>
          <p:nvPr/>
        </p:nvSpPr>
        <p:spPr>
          <a:xfrm>
            <a:off x="533758" y="4070011"/>
            <a:ext cx="5075189" cy="461665"/>
          </a:xfrm>
          <a:prstGeom prst="rect">
            <a:avLst/>
          </a:prstGeom>
          <a:ln>
            <a:solidFill>
              <a:schemeClr val="bg1">
                <a:lumMod val="75000"/>
                <a:lumOff val="25000"/>
              </a:schemeClr>
            </a:solidFill>
          </a:ln>
        </p:spPr>
        <p:txBody>
          <a:bodyPr wrap="square">
            <a:spAutoFit/>
          </a:bodyPr>
          <a:lstStyle/>
          <a:p>
            <a:pPr algn="ctr"/>
            <a:r>
              <a:rPr lang="en-US" sz="2400" b="1" dirty="0">
                <a:solidFill>
                  <a:srgbClr val="000000"/>
                </a:solidFill>
              </a:rPr>
              <a:t>Change management</a:t>
            </a:r>
          </a:p>
        </p:txBody>
      </p:sp>
      <p:sp>
        <p:nvSpPr>
          <p:cNvPr id="10" name="Rectangle 9"/>
          <p:cNvSpPr/>
          <p:nvPr/>
        </p:nvSpPr>
        <p:spPr>
          <a:xfrm>
            <a:off x="3431355" y="1697827"/>
            <a:ext cx="4109238" cy="461665"/>
          </a:xfrm>
          <a:prstGeom prst="rect">
            <a:avLst/>
          </a:prstGeom>
          <a:ln>
            <a:solidFill>
              <a:schemeClr val="bg1">
                <a:lumMod val="75000"/>
                <a:lumOff val="25000"/>
              </a:schemeClr>
            </a:solidFill>
          </a:ln>
        </p:spPr>
        <p:txBody>
          <a:bodyPr wrap="square">
            <a:spAutoFit/>
          </a:bodyPr>
          <a:lstStyle/>
          <a:p>
            <a:pPr algn="ctr"/>
            <a:r>
              <a:rPr lang="en-US" sz="2400" b="1" dirty="0">
                <a:solidFill>
                  <a:srgbClr val="000000"/>
                </a:solidFill>
              </a:rPr>
              <a:t>Communication tools- part 2</a:t>
            </a:r>
          </a:p>
        </p:txBody>
      </p:sp>
      <p:sp>
        <p:nvSpPr>
          <p:cNvPr id="9" name="Rectangle 8"/>
          <p:cNvSpPr/>
          <p:nvPr/>
        </p:nvSpPr>
        <p:spPr>
          <a:xfrm>
            <a:off x="825195" y="5005264"/>
            <a:ext cx="4037114" cy="830997"/>
          </a:xfrm>
          <a:prstGeom prst="rect">
            <a:avLst/>
          </a:prstGeom>
          <a:noFill/>
          <a:ln>
            <a:solidFill>
              <a:schemeClr val="bg1"/>
            </a:solidFill>
          </a:ln>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400" b="1" dirty="0">
                <a:solidFill>
                  <a:srgbClr val="000000"/>
                </a:solidFill>
              </a:rPr>
              <a:t>ACMP’s Standard Change Management</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59215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communications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8 </a:t>
            </a:r>
            <a:endParaRPr lang="en-US" sz="4000" dirty="0">
              <a:solidFill>
                <a:srgbClr val="000000"/>
              </a:solidFill>
            </a:endParaRPr>
          </a:p>
        </p:txBody>
      </p:sp>
      <p:sp>
        <p:nvSpPr>
          <p:cNvPr id="7" name="Rectangle 6"/>
          <p:cNvSpPr/>
          <p:nvPr/>
        </p:nvSpPr>
        <p:spPr>
          <a:xfrm>
            <a:off x="3259888" y="2896627"/>
            <a:ext cx="4286904" cy="461665"/>
          </a:xfrm>
          <a:prstGeom prst="rect">
            <a:avLst/>
          </a:prstGeom>
          <a:ln>
            <a:solidFill>
              <a:schemeClr val="bg1">
                <a:lumMod val="75000"/>
                <a:lumOff val="25000"/>
              </a:schemeClr>
            </a:solidFill>
          </a:ln>
        </p:spPr>
        <p:txBody>
          <a:bodyPr wrap="square">
            <a:spAutoFit/>
          </a:bodyPr>
          <a:lstStyle/>
          <a:p>
            <a:r>
              <a:rPr lang="en-US" sz="2400" b="1" dirty="0">
                <a:solidFill>
                  <a:srgbClr val="000000"/>
                </a:solidFill>
                <a:effectLst>
                  <a:outerShdw blurRad="38100" dist="38100" dir="2700000" algn="tl">
                    <a:srgbClr val="000000">
                      <a:alpha val="43137"/>
                    </a:srgbClr>
                  </a:outerShdw>
                </a:effectLst>
              </a:rPr>
              <a:t>Team Process pitfalls</a:t>
            </a:r>
          </a:p>
        </p:txBody>
      </p:sp>
      <p:sp>
        <p:nvSpPr>
          <p:cNvPr id="8" name="Rectangle 7"/>
          <p:cNvSpPr/>
          <p:nvPr/>
        </p:nvSpPr>
        <p:spPr>
          <a:xfrm>
            <a:off x="722294" y="4426135"/>
            <a:ext cx="5075189" cy="461665"/>
          </a:xfrm>
          <a:prstGeom prst="rect">
            <a:avLst/>
          </a:prstGeom>
          <a:ln>
            <a:solidFill>
              <a:schemeClr val="bg1">
                <a:lumMod val="75000"/>
                <a:lumOff val="25000"/>
              </a:schemeClr>
            </a:solidFill>
          </a:ln>
        </p:spPr>
        <p:txBody>
          <a:bodyPr wrap="square">
            <a:spAutoFit/>
          </a:bodyPr>
          <a:lstStyle/>
          <a:p>
            <a:pPr algn="ctr"/>
            <a:r>
              <a:rPr lang="en-US" sz="2400" b="1" dirty="0">
                <a:solidFill>
                  <a:srgbClr val="000000"/>
                </a:solidFill>
              </a:rPr>
              <a:t>Managing Conflict with Stakeholders</a:t>
            </a:r>
            <a:endParaRPr lang="en-US" sz="2400" dirty="0">
              <a:solidFill>
                <a:srgbClr val="000000"/>
              </a:solidFill>
            </a:endParaRPr>
          </a:p>
        </p:txBody>
      </p:sp>
      <p:sp>
        <p:nvSpPr>
          <p:cNvPr id="10" name="Rectangle 9"/>
          <p:cNvSpPr/>
          <p:nvPr/>
        </p:nvSpPr>
        <p:spPr>
          <a:xfrm>
            <a:off x="3431355" y="1660120"/>
            <a:ext cx="4109238" cy="461665"/>
          </a:xfrm>
          <a:prstGeom prst="rect">
            <a:avLst/>
          </a:prstGeom>
          <a:ln>
            <a:solidFill>
              <a:schemeClr val="bg1">
                <a:lumMod val="75000"/>
                <a:lumOff val="25000"/>
              </a:schemeClr>
            </a:solidFill>
          </a:ln>
        </p:spPr>
        <p:txBody>
          <a:bodyPr wrap="square">
            <a:spAutoFit/>
          </a:bodyPr>
          <a:lstStyle/>
          <a:p>
            <a:r>
              <a:rPr lang="en-US" sz="2400" b="1" dirty="0">
                <a:solidFill>
                  <a:srgbClr val="000000"/>
                </a:solidFill>
                <a:effectLst>
                  <a:outerShdw blurRad="38100" dist="38100" dir="2700000" algn="tl">
                    <a:srgbClr val="000000">
                      <a:alpha val="43137"/>
                    </a:srgbClr>
                  </a:outerShdw>
                </a:effectLst>
              </a:rPr>
              <a:t>Team Personal pitfalls</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51060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communications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9 </a:t>
            </a:r>
            <a:endParaRPr lang="en-US" sz="4000" dirty="0">
              <a:solidFill>
                <a:srgbClr val="000000"/>
              </a:solidFill>
            </a:endParaRPr>
          </a:p>
        </p:txBody>
      </p:sp>
      <p:sp>
        <p:nvSpPr>
          <p:cNvPr id="7" name="Rectangle 6"/>
          <p:cNvSpPr/>
          <p:nvPr/>
        </p:nvSpPr>
        <p:spPr>
          <a:xfrm>
            <a:off x="3259888" y="2896627"/>
            <a:ext cx="4286904" cy="461665"/>
          </a:xfrm>
          <a:prstGeom prst="rect">
            <a:avLst/>
          </a:prstGeom>
          <a:ln>
            <a:solidFill>
              <a:schemeClr val="bg1">
                <a:lumMod val="75000"/>
                <a:lumOff val="25000"/>
              </a:schemeClr>
            </a:solidFill>
          </a:ln>
        </p:spPr>
        <p:txBody>
          <a:bodyPr wrap="square">
            <a:spAutoFit/>
          </a:bodyPr>
          <a:lstStyle/>
          <a:p>
            <a:r>
              <a:rPr lang="en-US" sz="2400" b="1" dirty="0">
                <a:solidFill>
                  <a:srgbClr val="000000"/>
                </a:solidFill>
                <a:effectLst>
                  <a:outerShdw blurRad="38100" dist="38100" dir="2700000" algn="tl">
                    <a:srgbClr val="000000">
                      <a:alpha val="43137"/>
                    </a:srgbClr>
                  </a:outerShdw>
                </a:effectLst>
              </a:rPr>
              <a:t>Team development</a:t>
            </a:r>
          </a:p>
        </p:txBody>
      </p:sp>
      <p:sp>
        <p:nvSpPr>
          <p:cNvPr id="10" name="Rectangle 9"/>
          <p:cNvSpPr/>
          <p:nvPr/>
        </p:nvSpPr>
        <p:spPr>
          <a:xfrm>
            <a:off x="3431355" y="1660120"/>
            <a:ext cx="4109238" cy="461665"/>
          </a:xfrm>
          <a:prstGeom prst="rect">
            <a:avLst/>
          </a:prstGeom>
          <a:ln>
            <a:solidFill>
              <a:schemeClr val="bg1">
                <a:lumMod val="75000"/>
                <a:lumOff val="25000"/>
              </a:schemeClr>
            </a:solidFill>
          </a:ln>
        </p:spPr>
        <p:txBody>
          <a:bodyPr wrap="square">
            <a:spAutoFit/>
          </a:bodyPr>
          <a:lstStyle/>
          <a:p>
            <a:r>
              <a:rPr lang="en-US" sz="2400" b="1" dirty="0">
                <a:solidFill>
                  <a:srgbClr val="000000"/>
                </a:solidFill>
                <a:effectLst>
                  <a:outerShdw blurRad="38100" dist="38100" dir="2700000" algn="tl">
                    <a:srgbClr val="000000">
                      <a:alpha val="43137"/>
                    </a:srgbClr>
                  </a:outerShdw>
                </a:effectLst>
              </a:rPr>
              <a:t>Team Structure</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029188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communications</a:t>
            </a:r>
            <a:endParaRPr lang="en-US" sz="2800" b="1"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620974"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10 </a:t>
            </a:r>
            <a:endParaRPr lang="en-US" sz="4000" dirty="0">
              <a:solidFill>
                <a:srgbClr val="000000"/>
              </a:solidFill>
            </a:endParaRPr>
          </a:p>
        </p:txBody>
      </p:sp>
      <p:sp>
        <p:nvSpPr>
          <p:cNvPr id="7" name="Rectangle 6"/>
          <p:cNvSpPr/>
          <p:nvPr/>
        </p:nvSpPr>
        <p:spPr>
          <a:xfrm>
            <a:off x="3259888" y="2896627"/>
            <a:ext cx="4286904" cy="1200329"/>
          </a:xfrm>
          <a:prstGeom prst="rect">
            <a:avLst/>
          </a:prstGeom>
          <a:ln>
            <a:solidFill>
              <a:schemeClr val="bg1">
                <a:lumMod val="75000"/>
                <a:lumOff val="25000"/>
              </a:schemeClr>
            </a:solidFill>
          </a:ln>
        </p:spPr>
        <p:txBody>
          <a:bodyPr wrap="square">
            <a:spAutoFit/>
          </a:bodyPr>
          <a:lstStyle/>
          <a:p>
            <a:pPr lvl="0"/>
            <a:r>
              <a:rPr lang="en-US" sz="2400" b="1" dirty="0">
                <a:solidFill>
                  <a:srgbClr val="000000"/>
                </a:solidFill>
              </a:rPr>
              <a:t>Leadership styles to communicate to distributed teams </a:t>
            </a:r>
            <a:endParaRPr lang="en-US" sz="3200" b="1" dirty="0">
              <a:solidFill>
                <a:srgbClr val="000000"/>
              </a:solidFill>
            </a:endParaRPr>
          </a:p>
        </p:txBody>
      </p:sp>
      <p:sp>
        <p:nvSpPr>
          <p:cNvPr id="10" name="Rectangle 9"/>
          <p:cNvSpPr/>
          <p:nvPr/>
        </p:nvSpPr>
        <p:spPr>
          <a:xfrm>
            <a:off x="3431355" y="1660120"/>
            <a:ext cx="4109238" cy="830997"/>
          </a:xfrm>
          <a:prstGeom prst="rect">
            <a:avLst/>
          </a:prstGeom>
          <a:ln>
            <a:solidFill>
              <a:schemeClr val="bg1">
                <a:lumMod val="75000"/>
                <a:lumOff val="25000"/>
              </a:schemeClr>
            </a:solidFill>
          </a:ln>
        </p:spPr>
        <p:txBody>
          <a:bodyPr wrap="square">
            <a:spAutoFit/>
          </a:bodyPr>
          <a:lstStyle/>
          <a:p>
            <a:pPr lvl="0"/>
            <a:r>
              <a:rPr lang="en-US" sz="2400" b="1" dirty="0">
                <a:solidFill>
                  <a:srgbClr val="000000"/>
                </a:solidFill>
              </a:rPr>
              <a:t>Various Approaches to Virtual Communication</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183491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solidFill>
                  <a:srgbClr val="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63950"/>
            <a:ext cx="6558012" cy="6448818"/>
          </a:xfrm>
          <a:prstGeom prst="rect">
            <a:avLst/>
          </a:prstGeom>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47333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602" y="207390"/>
            <a:ext cx="6858000" cy="6858000"/>
          </a:xfrm>
          <a:prstGeom prst="rect">
            <a:avLst/>
          </a:prstGeom>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195431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0378" y="2941164"/>
            <a:ext cx="3048196" cy="3611724"/>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394" y="-384507"/>
            <a:ext cx="7558728" cy="4635995"/>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3281" y="3429000"/>
            <a:ext cx="4873659" cy="3429000"/>
          </a:xfrm>
          <a:prstGeom prst="rect">
            <a:avLst/>
          </a:prstGeom>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546790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76949"/>
            <a:ext cx="6897376" cy="6759019"/>
          </a:xfrm>
          <a:prstGeom prst="rect">
            <a:avLst/>
          </a:prstGeom>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916223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rgbClr val="000000"/>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000000"/>
              </a:solidFill>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000000"/>
              </a:solidFill>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الهوية البصرية 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الهوية البصرية 2024" id="{92CCBCED-F827-471B-869F-8BEE1BCED79D}" vid="{9B0D42DE-04BF-49FF-BBD9-C26014877A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964</TotalTime>
  <Words>673</Words>
  <Application>Microsoft Office PowerPoint</Application>
  <PresentationFormat>شاشة عريضة</PresentationFormat>
  <Paragraphs>92</Paragraphs>
  <Slides>27</Slides>
  <Notes>2</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27</vt:i4>
      </vt:variant>
    </vt:vector>
  </HeadingPairs>
  <TitlesOfParts>
    <vt:vector size="32" baseType="lpstr">
      <vt:lpstr>Arial</vt:lpstr>
      <vt:lpstr>Calibri</vt:lpstr>
      <vt:lpstr>Calibri Light</vt:lpstr>
      <vt:lpstr>Times New Roman</vt:lpstr>
      <vt:lpstr>الهوية البصرية 2024</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Shaimaa Shalan</cp:lastModifiedBy>
  <cp:revision>31</cp:revision>
  <dcterms:created xsi:type="dcterms:W3CDTF">2023-04-29T09:08:23Z</dcterms:created>
  <dcterms:modified xsi:type="dcterms:W3CDTF">2024-05-31T13:34:52Z</dcterms:modified>
</cp:coreProperties>
</file>