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271" r:id="rId6"/>
    <p:sldId id="313" r:id="rId7"/>
    <p:sldId id="496" r:id="rId8"/>
    <p:sldId id="497" r:id="rId9"/>
    <p:sldId id="276" r:id="rId10"/>
    <p:sldId id="498" r:id="rId11"/>
    <p:sldId id="499" r:id="rId12"/>
    <p:sldId id="500" r:id="rId13"/>
    <p:sldId id="501" r:id="rId14"/>
    <p:sldId id="502" r:id="rId15"/>
    <p:sldId id="503" r:id="rId16"/>
    <p:sldId id="504" r:id="rId17"/>
    <p:sldId id="505" r:id="rId18"/>
    <p:sldId id="306" r:id="rId19"/>
    <p:sldId id="506"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496"/>
            <p14:sldId id="497"/>
            <p14:sldId id="276"/>
            <p14:sldId id="498"/>
            <p14:sldId id="499"/>
            <p14:sldId id="500"/>
            <p14:sldId id="501"/>
            <p14:sldId id="502"/>
            <p14:sldId id="503"/>
            <p14:sldId id="504"/>
            <p14:sldId id="505"/>
            <p14:sldId id="306"/>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5#1">
  <dgm:title val=""/>
  <dgm:desc val=""/>
  <dgm:catLst>
    <dgm:cat type="accent1" pri="11500"/>
  </dgm:catLst>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BD093FB-4CAE-4AB7-A7E8-6D84155CB2A2}" type="doc">
      <dgm:prSet loTypeId="urn:microsoft.com/office/officeart/2005/8/layout/funnel1" loCatId="relationship" qsTypeId="urn:microsoft.com/office/officeart/2005/8/quickstyle/3d4" qsCatId="3D" csTypeId="urn:microsoft.com/office/officeart/2005/8/colors/accent1_5#1" csCatId="accent1" phldr="1"/>
      <dgm:spPr/>
      <dgm:t>
        <a:bodyPr/>
        <a:lstStyle/>
        <a:p>
          <a:endParaRPr lang="en-US"/>
        </a:p>
      </dgm:t>
    </dgm:pt>
    <dgm:pt modelId="{20DCF60B-FA6F-487D-8FD9-36FAA5F358BE}">
      <dgm:prSet phldrT="[Text]" phldr="0" custT="1"/>
      <dgm:spPr/>
      <dgm:t>
        <a:bodyPr vert="horz" wrap="square"/>
        <a:lstStyle/>
        <a:p>
          <a:pPr>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Broader</a:t>
          </a:r>
          <a:r>
            <a:rPr lang="en-US" altLang="en-US" sz="1600" b="1" dirty="0">
              <a:solidFill>
                <a:schemeClr val="tx1"/>
              </a:solidFill>
              <a:latin typeface="Times New Roman" panose="02020603050405020304" charset="0"/>
              <a:cs typeface="Times New Roman" panose="02020603050405020304" charset="0"/>
            </a:rPr>
            <a:t> </a:t>
          </a:r>
          <a:r>
            <a:rPr lang="en-US" altLang="en-US" sz="1400" b="1" dirty="0">
              <a:solidFill>
                <a:schemeClr val="tx1"/>
              </a:solidFill>
              <a:latin typeface="Times New Roman" panose="02020603050405020304" charset="0"/>
              <a:cs typeface="Times New Roman" panose="02020603050405020304" charset="0"/>
            </a:rPr>
            <a:t>context</a:t>
          </a:r>
        </a:p>
      </dgm:t>
    </dgm:pt>
    <dgm:pt modelId="{3C791B8E-0834-4626-9988-05330F1EEA26}" type="parTrans" cxnId="{9DD13EB5-0940-4B63-9A0B-52CF5116DD47}">
      <dgm:prSet/>
      <dgm:spPr/>
      <dgm:t>
        <a:bodyPr/>
        <a:lstStyle/>
        <a:p>
          <a:endParaRPr lang="en-US"/>
        </a:p>
      </dgm:t>
    </dgm:pt>
    <dgm:pt modelId="{C01E42AA-C8F0-4039-9BB5-4A33BE6AC1D2}" type="sibTrans" cxnId="{9DD13EB5-0940-4B63-9A0B-52CF5116DD47}">
      <dgm:prSet/>
      <dgm:spPr/>
      <dgm:t>
        <a:bodyPr/>
        <a:lstStyle/>
        <a:p>
          <a:endParaRPr lang="en-US"/>
        </a:p>
      </dgm:t>
    </dgm:pt>
    <dgm:pt modelId="{17763BE5-6176-4BB0-9066-C1E6BE790D0F}">
      <dgm:prSet phldrT="[Text]" phldr="0" custT="1"/>
      <dgm:spPr/>
      <dgm:t>
        <a:bodyPr vert="horz" wrap="square"/>
        <a:lstStyle/>
        <a:p>
          <a:pPr>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Main </a:t>
          </a:r>
          <a:r>
            <a:rPr lang="en-US" altLang="en-US" sz="1200" b="1" dirty="0">
              <a:solidFill>
                <a:schemeClr val="tx1"/>
              </a:solidFill>
              <a:latin typeface="Times New Roman" panose="02020603050405020304" charset="0"/>
              <a:cs typeface="Times New Roman" panose="02020603050405020304" charset="0"/>
            </a:rPr>
            <a:t>challenges</a:t>
          </a:r>
          <a:endParaRPr lang="en-US" altLang="en-US" sz="1400" b="1" dirty="0">
            <a:solidFill>
              <a:schemeClr val="tx1"/>
            </a:solidFill>
            <a:latin typeface="Times New Roman" panose="02020603050405020304" charset="0"/>
            <a:cs typeface="Times New Roman" panose="02020603050405020304" charset="0"/>
          </a:endParaRPr>
        </a:p>
      </dgm:t>
    </dgm:pt>
    <dgm:pt modelId="{87E88404-0FB1-4A94-9D6B-08D5CF00F6DE}" type="parTrans" cxnId="{DAD81D62-BBA0-4A42-9041-E865079D0827}">
      <dgm:prSet/>
      <dgm:spPr/>
      <dgm:t>
        <a:bodyPr/>
        <a:lstStyle/>
        <a:p>
          <a:endParaRPr lang="en-US"/>
        </a:p>
      </dgm:t>
    </dgm:pt>
    <dgm:pt modelId="{79814EBC-0D8A-4034-B989-3D251DCF874E}" type="sibTrans" cxnId="{DAD81D62-BBA0-4A42-9041-E865079D0827}">
      <dgm:prSet/>
      <dgm:spPr/>
      <dgm:t>
        <a:bodyPr/>
        <a:lstStyle/>
        <a:p>
          <a:endParaRPr lang="en-US"/>
        </a:p>
      </dgm:t>
    </dgm:pt>
    <dgm:pt modelId="{67FEDECD-5C71-491F-81D3-21684469E912}">
      <dgm:prSet phldrT="[Text]" phldr="0" custT="1"/>
      <dgm:spPr/>
      <dgm:t>
        <a:bodyPr vert="horz" wrap="square"/>
        <a:lstStyle/>
        <a:p>
          <a:pPr>
            <a:lnSpc>
              <a:spcPct val="100000"/>
            </a:lnSpc>
            <a:spcBef>
              <a:spcPct val="0"/>
            </a:spcBef>
            <a:spcAft>
              <a:spcPct val="35000"/>
            </a:spcAft>
          </a:pPr>
          <a:r>
            <a:rPr lang="en-US" altLang="en-US" sz="1400" b="1" dirty="0">
              <a:solidFill>
                <a:srgbClr val="000000"/>
              </a:solidFill>
              <a:latin typeface="Times New Roman" panose="02020603050405020304" charset="0"/>
              <a:cs typeface="Times New Roman" panose="02020603050405020304" charset="0"/>
            </a:rPr>
            <a:t>Analysis &amp; criticism</a:t>
          </a:r>
        </a:p>
      </dgm:t>
    </dgm:pt>
    <dgm:pt modelId="{D2CD8B9A-462B-4BA5-B7FE-F543C0619EDD}" type="parTrans" cxnId="{FBC32C66-45C7-4744-8E68-57BD09CE038E}">
      <dgm:prSet/>
      <dgm:spPr/>
      <dgm:t>
        <a:bodyPr/>
        <a:lstStyle/>
        <a:p>
          <a:endParaRPr lang="en-US"/>
        </a:p>
      </dgm:t>
    </dgm:pt>
    <dgm:pt modelId="{8F5E6D4F-D02B-43C4-AD22-4E45205DF7A2}" type="sibTrans" cxnId="{FBC32C66-45C7-4744-8E68-57BD09CE038E}">
      <dgm:prSet/>
      <dgm:spPr/>
      <dgm:t>
        <a:bodyPr/>
        <a:lstStyle/>
        <a:p>
          <a:endParaRPr lang="en-US"/>
        </a:p>
      </dgm:t>
    </dgm:pt>
    <dgm:pt modelId="{45868E01-3584-4B38-AA3A-4841A018EAC0}">
      <dgm:prSet phldrT="[Text]" phldr="0" custT="1"/>
      <dgm:spPr/>
      <dgm:t>
        <a:bodyPr vert="horz" wrap="square"/>
        <a:lstStyle/>
        <a:p>
          <a:pPr>
            <a:lnSpc>
              <a:spcPct val="100000"/>
            </a:lnSpc>
            <a:spcBef>
              <a:spcPct val="0"/>
            </a:spcBef>
            <a:spcAft>
              <a:spcPct val="35000"/>
            </a:spcAft>
          </a:pPr>
          <a:r>
            <a:rPr lang="en-US" altLang="en-US" sz="2000" b="1" dirty="0">
              <a:latin typeface="Times New Roman" panose="02020603050405020304" charset="0"/>
              <a:cs typeface="Times New Roman" panose="02020603050405020304" charset="0"/>
            </a:rPr>
            <a:t>Research</a:t>
          </a:r>
          <a:r>
            <a:rPr lang="en-US" altLang="en-US" sz="1600" b="1" dirty="0">
              <a:latin typeface="Times New Roman" panose="02020603050405020304" charset="0"/>
              <a:cs typeface="Times New Roman" panose="02020603050405020304" charset="0"/>
            </a:rPr>
            <a:t> Gap</a:t>
          </a:r>
        </a:p>
      </dgm:t>
    </dgm:pt>
    <dgm:pt modelId="{A606A898-9BBA-4BA5-A986-E1FAC305EBE9}" type="parTrans" cxnId="{CA0B74D3-D5AF-4581-898E-C324875DAFBB}">
      <dgm:prSet/>
      <dgm:spPr/>
      <dgm:t>
        <a:bodyPr/>
        <a:lstStyle/>
        <a:p>
          <a:endParaRPr lang="en-US"/>
        </a:p>
      </dgm:t>
    </dgm:pt>
    <dgm:pt modelId="{86E355F0-09E1-412E-9350-D6C53AEB0EC2}" type="sibTrans" cxnId="{CA0B74D3-D5AF-4581-898E-C324875DAFBB}">
      <dgm:prSet/>
      <dgm:spPr/>
      <dgm:t>
        <a:bodyPr/>
        <a:lstStyle/>
        <a:p>
          <a:endParaRPr lang="en-US"/>
        </a:p>
      </dgm:t>
    </dgm:pt>
    <dgm:pt modelId="{F377305A-E7D8-4D91-A864-FE6F4FF099D8}" type="pres">
      <dgm:prSet presAssocID="{8BD093FB-4CAE-4AB7-A7E8-6D84155CB2A2}" presName="Name0" presStyleCnt="0">
        <dgm:presLayoutVars>
          <dgm:chMax val="4"/>
          <dgm:resizeHandles val="exact"/>
        </dgm:presLayoutVars>
      </dgm:prSet>
      <dgm:spPr/>
    </dgm:pt>
    <dgm:pt modelId="{256A744F-4019-4166-B5F6-3744DD7E92B6}" type="pres">
      <dgm:prSet presAssocID="{8BD093FB-4CAE-4AB7-A7E8-6D84155CB2A2}" presName="ellipse" presStyleLbl="trBgShp" presStyleIdx="0" presStyleCnt="1"/>
      <dgm:spPr/>
    </dgm:pt>
    <dgm:pt modelId="{B9E4B9C4-B63E-48DD-AF84-EF3EAC132B97}" type="pres">
      <dgm:prSet presAssocID="{8BD093FB-4CAE-4AB7-A7E8-6D84155CB2A2}" presName="arrow1" presStyleLbl="fgShp" presStyleIdx="0" presStyleCnt="1"/>
      <dgm:spPr>
        <a:solidFill>
          <a:schemeClr val="accent1">
            <a:lumMod val="75000"/>
          </a:schemeClr>
        </a:solidFill>
        <a:ln>
          <a:solidFill>
            <a:schemeClr val="tx1"/>
          </a:solidFill>
        </a:ln>
      </dgm:spPr>
    </dgm:pt>
    <dgm:pt modelId="{39F17043-68FA-4B30-AE66-7A4F9D336646}" type="pres">
      <dgm:prSet presAssocID="{8BD093FB-4CAE-4AB7-A7E8-6D84155CB2A2}" presName="rectangle" presStyleLbl="revTx" presStyleIdx="0" presStyleCnt="1">
        <dgm:presLayoutVars>
          <dgm:bulletEnabled val="1"/>
        </dgm:presLayoutVars>
      </dgm:prSet>
      <dgm:spPr/>
    </dgm:pt>
    <dgm:pt modelId="{941F8AC2-853E-4BE8-87F7-D049937D3428}" type="pres">
      <dgm:prSet presAssocID="{17763BE5-6176-4BB0-9066-C1E6BE790D0F}" presName="item1" presStyleLbl="node1" presStyleIdx="0" presStyleCnt="3">
        <dgm:presLayoutVars>
          <dgm:bulletEnabled val="1"/>
        </dgm:presLayoutVars>
      </dgm:prSet>
      <dgm:spPr/>
    </dgm:pt>
    <dgm:pt modelId="{A94A1E24-B718-44B5-9940-CD411F56CCB4}" type="pres">
      <dgm:prSet presAssocID="{67FEDECD-5C71-491F-81D3-21684469E912}" presName="item2" presStyleLbl="node1" presStyleIdx="1" presStyleCnt="3">
        <dgm:presLayoutVars>
          <dgm:bulletEnabled val="1"/>
        </dgm:presLayoutVars>
      </dgm:prSet>
      <dgm:spPr/>
    </dgm:pt>
    <dgm:pt modelId="{3AD7E40C-0ED5-45AB-AE5E-6D1AB911FEA9}" type="pres">
      <dgm:prSet presAssocID="{45868E01-3584-4B38-AA3A-4841A018EAC0}" presName="item3" presStyleLbl="node1" presStyleIdx="2" presStyleCnt="3">
        <dgm:presLayoutVars>
          <dgm:bulletEnabled val="1"/>
        </dgm:presLayoutVars>
      </dgm:prSet>
      <dgm:spPr/>
    </dgm:pt>
    <dgm:pt modelId="{2D55CAD2-95DA-40CF-88F3-B82540274807}" type="pres">
      <dgm:prSet presAssocID="{8BD093FB-4CAE-4AB7-A7E8-6D84155CB2A2}" presName="funnel" presStyleLbl="trAlignAcc1" presStyleIdx="0" presStyleCnt="1"/>
      <dgm:spPr/>
    </dgm:pt>
  </dgm:ptLst>
  <dgm:cxnLst>
    <dgm:cxn modelId="{7938CC15-011B-4DF7-AAC7-81010D7251C3}" type="presOf" srcId="{17763BE5-6176-4BB0-9066-C1E6BE790D0F}" destId="{A94A1E24-B718-44B5-9940-CD411F56CCB4}" srcOrd="0" destOrd="0" presId="urn:microsoft.com/office/officeart/2005/8/layout/funnel1"/>
    <dgm:cxn modelId="{DAD81D62-BBA0-4A42-9041-E865079D0827}" srcId="{8BD093FB-4CAE-4AB7-A7E8-6D84155CB2A2}" destId="{17763BE5-6176-4BB0-9066-C1E6BE790D0F}" srcOrd="1" destOrd="0" parTransId="{87E88404-0FB1-4A94-9D6B-08D5CF00F6DE}" sibTransId="{79814EBC-0D8A-4034-B989-3D251DCF874E}"/>
    <dgm:cxn modelId="{FBC32C66-45C7-4744-8E68-57BD09CE038E}" srcId="{8BD093FB-4CAE-4AB7-A7E8-6D84155CB2A2}" destId="{67FEDECD-5C71-491F-81D3-21684469E912}" srcOrd="2" destOrd="0" parTransId="{D2CD8B9A-462B-4BA5-B7FE-F543C0619EDD}" sibTransId="{8F5E6D4F-D02B-43C4-AD22-4E45205DF7A2}"/>
    <dgm:cxn modelId="{A5A94681-9E5B-4323-B880-E9455E9BFCCA}" type="presOf" srcId="{20DCF60B-FA6F-487D-8FD9-36FAA5F358BE}" destId="{3AD7E40C-0ED5-45AB-AE5E-6D1AB911FEA9}" srcOrd="0" destOrd="0" presId="urn:microsoft.com/office/officeart/2005/8/layout/funnel1"/>
    <dgm:cxn modelId="{875FB693-558D-4DA8-A874-60DB72B19DC0}" type="presOf" srcId="{67FEDECD-5C71-491F-81D3-21684469E912}" destId="{941F8AC2-853E-4BE8-87F7-D049937D3428}" srcOrd="0" destOrd="0" presId="urn:microsoft.com/office/officeart/2005/8/layout/funnel1"/>
    <dgm:cxn modelId="{DE5B159C-7940-4B39-B6D4-021C393DF165}" type="presOf" srcId="{8BD093FB-4CAE-4AB7-A7E8-6D84155CB2A2}" destId="{F377305A-E7D8-4D91-A864-FE6F4FF099D8}" srcOrd="0" destOrd="0" presId="urn:microsoft.com/office/officeart/2005/8/layout/funnel1"/>
    <dgm:cxn modelId="{9DD13EB5-0940-4B63-9A0B-52CF5116DD47}" srcId="{8BD093FB-4CAE-4AB7-A7E8-6D84155CB2A2}" destId="{20DCF60B-FA6F-487D-8FD9-36FAA5F358BE}" srcOrd="0" destOrd="0" parTransId="{3C791B8E-0834-4626-9988-05330F1EEA26}" sibTransId="{C01E42AA-C8F0-4039-9BB5-4A33BE6AC1D2}"/>
    <dgm:cxn modelId="{CA0B74D3-D5AF-4581-898E-C324875DAFBB}" srcId="{8BD093FB-4CAE-4AB7-A7E8-6D84155CB2A2}" destId="{45868E01-3584-4B38-AA3A-4841A018EAC0}" srcOrd="3" destOrd="0" parTransId="{A606A898-9BBA-4BA5-A986-E1FAC305EBE9}" sibTransId="{86E355F0-09E1-412E-9350-D6C53AEB0EC2}"/>
    <dgm:cxn modelId="{C64BC8F7-0C91-4585-8BAE-259801D25C52}" type="presOf" srcId="{45868E01-3584-4B38-AA3A-4841A018EAC0}" destId="{39F17043-68FA-4B30-AE66-7A4F9D336646}" srcOrd="0" destOrd="0" presId="urn:microsoft.com/office/officeart/2005/8/layout/funnel1"/>
    <dgm:cxn modelId="{8DC0B994-94FB-474F-90C5-D27106242550}" type="presParOf" srcId="{F377305A-E7D8-4D91-A864-FE6F4FF099D8}" destId="{256A744F-4019-4166-B5F6-3744DD7E92B6}" srcOrd="0" destOrd="0" presId="urn:microsoft.com/office/officeart/2005/8/layout/funnel1"/>
    <dgm:cxn modelId="{CCB16B2E-828D-430F-B1B2-08E6EE46B1CA}" type="presParOf" srcId="{F377305A-E7D8-4D91-A864-FE6F4FF099D8}" destId="{B9E4B9C4-B63E-48DD-AF84-EF3EAC132B97}" srcOrd="1" destOrd="0" presId="urn:microsoft.com/office/officeart/2005/8/layout/funnel1"/>
    <dgm:cxn modelId="{324FDAAD-CBFA-4AAD-B223-A237824F277C}" type="presParOf" srcId="{F377305A-E7D8-4D91-A864-FE6F4FF099D8}" destId="{39F17043-68FA-4B30-AE66-7A4F9D336646}" srcOrd="2" destOrd="0" presId="urn:microsoft.com/office/officeart/2005/8/layout/funnel1"/>
    <dgm:cxn modelId="{DA5225E1-A874-4D50-825F-E6EAC1BE0AC2}" type="presParOf" srcId="{F377305A-E7D8-4D91-A864-FE6F4FF099D8}" destId="{941F8AC2-853E-4BE8-87F7-D049937D3428}" srcOrd="3" destOrd="0" presId="urn:microsoft.com/office/officeart/2005/8/layout/funnel1"/>
    <dgm:cxn modelId="{D7246EBA-F862-4E36-AFB6-D7182635CA4C}" type="presParOf" srcId="{F377305A-E7D8-4D91-A864-FE6F4FF099D8}" destId="{A94A1E24-B718-44B5-9940-CD411F56CCB4}" srcOrd="4" destOrd="0" presId="urn:microsoft.com/office/officeart/2005/8/layout/funnel1"/>
    <dgm:cxn modelId="{8BC21585-E01E-4C77-B091-8230C54DB132}" type="presParOf" srcId="{F377305A-E7D8-4D91-A864-FE6F4FF099D8}" destId="{3AD7E40C-0ED5-45AB-AE5E-6D1AB911FEA9}" srcOrd="5" destOrd="0" presId="urn:microsoft.com/office/officeart/2005/8/layout/funnel1"/>
    <dgm:cxn modelId="{58122E38-F79B-424B-9F52-5DA254037EFB}" type="presParOf" srcId="{F377305A-E7D8-4D91-A864-FE6F4FF099D8}" destId="{2D55CAD2-95DA-40CF-88F3-B82540274807}"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A744F-4019-4166-B5F6-3744DD7E92B6}">
      <dsp:nvSpPr>
        <dsp:cNvPr id="0" name=""/>
        <dsp:cNvSpPr/>
      </dsp:nvSpPr>
      <dsp:spPr>
        <a:xfrm>
          <a:off x="2241608" y="183084"/>
          <a:ext cx="3633515" cy="1261872"/>
        </a:xfrm>
        <a:prstGeom prst="ellipse">
          <a:avLst/>
        </a:prstGeom>
        <a:solidFill>
          <a:schemeClr val="accent1">
            <a:tint val="50000"/>
            <a:alpha val="40000"/>
            <a:hueOff val="0"/>
            <a:satOff val="0"/>
            <a:lumOff val="0"/>
            <a:alphaOff val="0"/>
          </a:schemeClr>
        </a:solidFill>
        <a:ln>
          <a:noFill/>
        </a:ln>
        <a:effectLst/>
        <a:scene3d>
          <a:camera prst="orthographicFront"/>
          <a:lightRig rig="chilly" dir="t"/>
        </a:scene3d>
        <a:sp3d z="-152400" prstMaterial="matte"/>
      </dsp:spPr>
      <dsp:style>
        <a:lnRef idx="0">
          <a:scrgbClr r="0" g="0" b="0"/>
        </a:lnRef>
        <a:fillRef idx="1">
          <a:scrgbClr r="0" g="0" b="0"/>
        </a:fillRef>
        <a:effectRef idx="0">
          <a:scrgbClr r="0" g="0" b="0"/>
        </a:effectRef>
        <a:fontRef idx="minor"/>
      </dsp:style>
    </dsp:sp>
    <dsp:sp modelId="{B9E4B9C4-B63E-48DD-AF84-EF3EAC132B97}">
      <dsp:nvSpPr>
        <dsp:cNvPr id="0" name=""/>
        <dsp:cNvSpPr/>
      </dsp:nvSpPr>
      <dsp:spPr>
        <a:xfrm>
          <a:off x="3711915" y="3272980"/>
          <a:ext cx="704169" cy="450668"/>
        </a:xfrm>
        <a:prstGeom prst="downArrow">
          <a:avLst/>
        </a:prstGeom>
        <a:solidFill>
          <a:schemeClr val="accent1">
            <a:lumMod val="75000"/>
          </a:schemeClr>
        </a:solidFill>
        <a:ln>
          <a:solidFill>
            <a:schemeClr val="tx1"/>
          </a:solid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39F17043-68FA-4B30-AE66-7A4F9D336646}">
      <dsp:nvSpPr>
        <dsp:cNvPr id="0" name=""/>
        <dsp:cNvSpPr/>
      </dsp:nvSpPr>
      <dsp:spPr>
        <a:xfrm>
          <a:off x="2373992" y="3633515"/>
          <a:ext cx="3380014" cy="845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100000"/>
            </a:lnSpc>
            <a:spcBef>
              <a:spcPct val="0"/>
            </a:spcBef>
            <a:spcAft>
              <a:spcPct val="35000"/>
            </a:spcAft>
            <a:buNone/>
          </a:pPr>
          <a:r>
            <a:rPr lang="en-US" altLang="en-US" sz="2000" b="1" kern="1200" dirty="0">
              <a:latin typeface="Times New Roman" panose="02020603050405020304" charset="0"/>
              <a:cs typeface="Times New Roman" panose="02020603050405020304" charset="0"/>
            </a:rPr>
            <a:t>Research</a:t>
          </a:r>
          <a:r>
            <a:rPr lang="en-US" altLang="en-US" sz="1600" b="1" kern="1200" dirty="0">
              <a:latin typeface="Times New Roman" panose="02020603050405020304" charset="0"/>
              <a:cs typeface="Times New Roman" panose="02020603050405020304" charset="0"/>
            </a:rPr>
            <a:t> Gap</a:t>
          </a:r>
        </a:p>
      </dsp:txBody>
      <dsp:txXfrm>
        <a:off x="2373992" y="3633515"/>
        <a:ext cx="3380014" cy="845003"/>
      </dsp:txXfrm>
    </dsp:sp>
    <dsp:sp modelId="{941F8AC2-853E-4BE8-87F7-D049937D3428}">
      <dsp:nvSpPr>
        <dsp:cNvPr id="0" name=""/>
        <dsp:cNvSpPr/>
      </dsp:nvSpPr>
      <dsp:spPr>
        <a:xfrm>
          <a:off x="3562631" y="1542413"/>
          <a:ext cx="1267505" cy="1267505"/>
        </a:xfrm>
        <a:prstGeom prst="ellipse">
          <a:avLst/>
        </a:prstGeom>
        <a:solidFill>
          <a:schemeClr val="accent1">
            <a:alpha val="9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US" altLang="en-US" sz="1400" b="1" kern="1200" dirty="0">
              <a:solidFill>
                <a:srgbClr val="000000"/>
              </a:solidFill>
              <a:latin typeface="Times New Roman" panose="02020603050405020304" charset="0"/>
              <a:cs typeface="Times New Roman" panose="02020603050405020304" charset="0"/>
            </a:rPr>
            <a:t>Analysis &amp; criticism</a:t>
          </a:r>
        </a:p>
      </dsp:txBody>
      <dsp:txXfrm>
        <a:off x="3748253" y="1728035"/>
        <a:ext cx="896261" cy="896261"/>
      </dsp:txXfrm>
    </dsp:sp>
    <dsp:sp modelId="{A94A1E24-B718-44B5-9940-CD411F56CCB4}">
      <dsp:nvSpPr>
        <dsp:cNvPr id="0" name=""/>
        <dsp:cNvSpPr/>
      </dsp:nvSpPr>
      <dsp:spPr>
        <a:xfrm>
          <a:off x="2655660" y="591502"/>
          <a:ext cx="1267505" cy="1267505"/>
        </a:xfrm>
        <a:prstGeom prst="ellipse">
          <a:avLst/>
        </a:prstGeom>
        <a:solidFill>
          <a:schemeClr val="accent1">
            <a:alpha val="90000"/>
            <a:hueOff val="0"/>
            <a:satOff val="0"/>
            <a:lumOff val="0"/>
            <a:alphaOff val="-2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US" altLang="en-US" sz="1400" b="1" kern="1200" dirty="0">
              <a:solidFill>
                <a:schemeClr val="tx1"/>
              </a:solidFill>
              <a:latin typeface="Times New Roman" panose="02020603050405020304" charset="0"/>
              <a:cs typeface="Times New Roman" panose="02020603050405020304" charset="0"/>
            </a:rPr>
            <a:t>Main </a:t>
          </a:r>
          <a:r>
            <a:rPr lang="en-US" altLang="en-US" sz="1200" b="1" kern="1200" dirty="0">
              <a:solidFill>
                <a:schemeClr val="tx1"/>
              </a:solidFill>
              <a:latin typeface="Times New Roman" panose="02020603050405020304" charset="0"/>
              <a:cs typeface="Times New Roman" panose="02020603050405020304" charset="0"/>
            </a:rPr>
            <a:t>challenges</a:t>
          </a:r>
          <a:endParaRPr lang="en-US" altLang="en-US" sz="1400" b="1" kern="1200" dirty="0">
            <a:solidFill>
              <a:schemeClr val="tx1"/>
            </a:solidFill>
            <a:latin typeface="Times New Roman" panose="02020603050405020304" charset="0"/>
            <a:cs typeface="Times New Roman" panose="02020603050405020304" charset="0"/>
          </a:endParaRPr>
        </a:p>
      </dsp:txBody>
      <dsp:txXfrm>
        <a:off x="2841282" y="777124"/>
        <a:ext cx="896261" cy="896261"/>
      </dsp:txXfrm>
    </dsp:sp>
    <dsp:sp modelId="{3AD7E40C-0ED5-45AB-AE5E-6D1AB911FEA9}">
      <dsp:nvSpPr>
        <dsp:cNvPr id="0" name=""/>
        <dsp:cNvSpPr/>
      </dsp:nvSpPr>
      <dsp:spPr>
        <a:xfrm>
          <a:off x="3951332" y="285047"/>
          <a:ext cx="1267505" cy="1267505"/>
        </a:xfrm>
        <a:prstGeom prst="ellipse">
          <a:avLst/>
        </a:prstGeom>
        <a:solidFill>
          <a:schemeClr val="accent1">
            <a:alpha val="90000"/>
            <a:hueOff val="0"/>
            <a:satOff val="0"/>
            <a:lumOff val="0"/>
            <a:alpha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US" altLang="en-US" sz="1400" b="1" kern="1200" dirty="0">
              <a:solidFill>
                <a:schemeClr val="tx1"/>
              </a:solidFill>
              <a:latin typeface="Times New Roman" panose="02020603050405020304" charset="0"/>
              <a:cs typeface="Times New Roman" panose="02020603050405020304" charset="0"/>
            </a:rPr>
            <a:t>Broader</a:t>
          </a:r>
          <a:r>
            <a:rPr lang="en-US" altLang="en-US" sz="1600" b="1" kern="1200" dirty="0">
              <a:solidFill>
                <a:schemeClr val="tx1"/>
              </a:solidFill>
              <a:latin typeface="Times New Roman" panose="02020603050405020304" charset="0"/>
              <a:cs typeface="Times New Roman" panose="02020603050405020304" charset="0"/>
            </a:rPr>
            <a:t> </a:t>
          </a:r>
          <a:r>
            <a:rPr lang="en-US" altLang="en-US" sz="1400" b="1" kern="1200" dirty="0">
              <a:solidFill>
                <a:schemeClr val="tx1"/>
              </a:solidFill>
              <a:latin typeface="Times New Roman" panose="02020603050405020304" charset="0"/>
              <a:cs typeface="Times New Roman" panose="02020603050405020304" charset="0"/>
            </a:rPr>
            <a:t>context</a:t>
          </a:r>
        </a:p>
      </dsp:txBody>
      <dsp:txXfrm>
        <a:off x="4136954" y="470669"/>
        <a:ext cx="896261" cy="896261"/>
      </dsp:txXfrm>
    </dsp:sp>
    <dsp:sp modelId="{2D55CAD2-95DA-40CF-88F3-B82540274807}">
      <dsp:nvSpPr>
        <dsp:cNvPr id="0" name=""/>
        <dsp:cNvSpPr/>
      </dsp:nvSpPr>
      <dsp:spPr>
        <a:xfrm>
          <a:off x="2092324" y="28166"/>
          <a:ext cx="3943350" cy="3154680"/>
        </a:xfrm>
        <a:prstGeom prst="funnel">
          <a:avLst/>
        </a:prstGeom>
        <a:solidFill>
          <a:schemeClr val="lt1">
            <a:alpha val="40000"/>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a:scene3d>
          <a:camera prst="orthographicFront"/>
          <a:lightRig rig="chilly" dir="t"/>
        </a:scene3d>
        <a:sp3d prstMaterial="dkEdge">
          <a:bevelT w="127000" h="25400"/>
        </a:sp3d>
      </dsp:spPr>
      <dsp:style>
        <a:lnRef idx="1">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mj-cs"/>
              </a:rPr>
              <a:t>Prepared by Dr. Lama Faisal Esber</a:t>
            </a:r>
          </a:p>
        </p:txBody>
      </p:sp>
      <p:sp>
        <p:nvSpPr>
          <p:cNvPr id="31" name="TextBox 30"/>
          <p:cNvSpPr txBox="1"/>
          <p:nvPr/>
        </p:nvSpPr>
        <p:spPr>
          <a:xfrm>
            <a:off x="673735" y="2423795"/>
            <a:ext cx="4622800" cy="1076325"/>
          </a:xfrm>
          <a:prstGeom prst="rect">
            <a:avLst/>
          </a:prstGeom>
          <a:noFill/>
        </p:spPr>
        <p:txBody>
          <a:bodyPr wrap="square" rtlCol="0">
            <a:spAutoFit/>
          </a:bodyPr>
          <a:lstStyle/>
          <a:p>
            <a:pPr algn="ctr"/>
            <a:r>
              <a:rPr lang="en-US" altLang="en-US" sz="3200" b="1" dirty="0">
                <a:solidFill>
                  <a:srgbClr val="00B0F0"/>
                </a:solidFill>
                <a:latin typeface="Alexandria" charset="0"/>
                <a:cs typeface="Alexandria" charset="0"/>
              </a:rPr>
              <a:t>Literary Criticism​</a:t>
            </a:r>
          </a:p>
          <a:p>
            <a:pPr algn="ctr"/>
            <a:r>
              <a:rPr lang="en-US" altLang="en-US" sz="3200" b="1" dirty="0">
                <a:solidFill>
                  <a:srgbClr val="00B0F0"/>
                </a:solidFill>
                <a:latin typeface="Alexandria" charset="0"/>
                <a:cs typeface="Alexandria" charset="0"/>
              </a:rPr>
              <a:t>/3/ </a:t>
            </a:r>
          </a:p>
        </p:txBody>
      </p:sp>
      <p:sp>
        <p:nvSpPr>
          <p:cNvPr id="34" name="Rectangle: Rounded Corners 33"/>
          <p:cNvSpPr/>
          <p:nvPr/>
        </p:nvSpPr>
        <p:spPr>
          <a:xfrm>
            <a:off x="487327"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graphicFrame>
        <p:nvGraphicFramePr>
          <p:cNvPr id="9" name="Table 8"/>
          <p:cNvGraphicFramePr/>
          <p:nvPr>
            <p:custDataLst>
              <p:tags r:id="rId1"/>
            </p:custDataLst>
          </p:nvPr>
        </p:nvGraphicFramePr>
        <p:xfrm>
          <a:off x="673735" y="4394835"/>
          <a:ext cx="4913630" cy="1463040"/>
        </p:xfrm>
        <a:graphic>
          <a:graphicData uri="http://schemas.openxmlformats.org/drawingml/2006/table">
            <a:tbl>
              <a:tblPr firstRow="1" bandRow="1">
                <a:tableStyleId>{5C22544A-7EE6-4342-B048-85BDC9FD1C3A}</a:tableStyleId>
              </a:tblPr>
              <a:tblGrid>
                <a:gridCol w="2456815">
                  <a:extLst>
                    <a:ext uri="{9D8B030D-6E8A-4147-A177-3AD203B41FA5}">
                      <a16:colId xmlns:a16="http://schemas.microsoft.com/office/drawing/2014/main" val="20000"/>
                    </a:ext>
                  </a:extLst>
                </a:gridCol>
                <a:gridCol w="2456815">
                  <a:extLst>
                    <a:ext uri="{9D8B030D-6E8A-4147-A177-3AD203B41FA5}">
                      <a16:colId xmlns:a16="http://schemas.microsoft.com/office/drawing/2014/main" val="20001"/>
                    </a:ext>
                  </a:extLst>
                </a:gridCol>
              </a:tblGrid>
              <a:tr h="365760">
                <a:tc>
                  <a:txBody>
                    <a:bodyPr/>
                    <a:lstStyle/>
                    <a:p>
                      <a:pPr algn="ctr">
                        <a:buNone/>
                      </a:pPr>
                      <a:r>
                        <a:rPr lang="en-US" b="1">
                          <a:latin typeface="Calibri" panose="020F0502020204030204" charset="0"/>
                          <a:cs typeface="Calibri" panose="020F0502020204030204" charset="0"/>
                        </a:rPr>
                        <a:t>RSC83</a:t>
                      </a:r>
                    </a:p>
                  </a:txBody>
                  <a:tcPr/>
                </a:tc>
                <a:tc>
                  <a:txBody>
                    <a:bodyPr/>
                    <a:lstStyle/>
                    <a:p>
                      <a:pPr algn="ctr">
                        <a:buNone/>
                      </a:pPr>
                      <a:r>
                        <a:rPr lang="ar-SA" altLang="en-US" b="1">
                          <a:latin typeface="Calibri" panose="020F0502020204030204" charset="0"/>
                          <a:cs typeface="Calibri" panose="020F0502020204030204" charset="0"/>
                        </a:rPr>
                        <a:t>كود المقرر</a:t>
                      </a:r>
                    </a:p>
                  </a:txBody>
                  <a:tcPr/>
                </a:tc>
                <a:extLst>
                  <a:ext uri="{0D108BD9-81ED-4DB2-BD59-A6C34878D82A}">
                    <a16:rowId xmlns:a16="http://schemas.microsoft.com/office/drawing/2014/main" val="10000"/>
                  </a:ext>
                </a:extLst>
              </a:tr>
              <a:tr h="365760">
                <a:tc>
                  <a:txBody>
                    <a:bodyPr/>
                    <a:lstStyle/>
                    <a:p>
                      <a:pPr algn="ctr">
                        <a:buNone/>
                      </a:pPr>
                      <a:r>
                        <a:rPr lang="en-US" b="1">
                          <a:latin typeface="Calibri" panose="020F0502020204030204" charset="0"/>
                          <a:cs typeface="Calibri" panose="020F0502020204030204" charset="0"/>
                        </a:rPr>
                        <a:t>3</a:t>
                      </a:r>
                    </a:p>
                  </a:txBody>
                  <a:tcPr/>
                </a:tc>
                <a:tc>
                  <a:txBody>
                    <a:bodyPr/>
                    <a:lstStyle/>
                    <a:p>
                      <a:pPr algn="ctr">
                        <a:buNone/>
                      </a:pPr>
                      <a:r>
                        <a:rPr lang="ar-SA" altLang="en-US" b="1">
                          <a:latin typeface="Calibri" panose="020F0502020204030204" charset="0"/>
                          <a:cs typeface="Calibri" panose="020F0502020204030204" charset="0"/>
                        </a:rPr>
                        <a:t>عدد الساعات</a:t>
                      </a:r>
                    </a:p>
                  </a:txBody>
                  <a:tcPr/>
                </a:tc>
                <a:extLst>
                  <a:ext uri="{0D108BD9-81ED-4DB2-BD59-A6C34878D82A}">
                    <a16:rowId xmlns:a16="http://schemas.microsoft.com/office/drawing/2014/main" val="10001"/>
                  </a:ext>
                </a:extLst>
              </a:tr>
              <a:tr h="365760">
                <a:tc>
                  <a:txBody>
                    <a:bodyPr/>
                    <a:lstStyle/>
                    <a:p>
                      <a:pPr algn="ctr">
                        <a:buNone/>
                      </a:pPr>
                      <a:r>
                        <a:rPr lang="en-US" b="1">
                          <a:latin typeface="Calibri" panose="020F0502020204030204" charset="0"/>
                          <a:cs typeface="Calibri" panose="020F0502020204030204" charset="0"/>
                        </a:rPr>
                        <a:t>10</a:t>
                      </a:r>
                    </a:p>
                  </a:txBody>
                  <a:tcPr/>
                </a:tc>
                <a:tc>
                  <a:txBody>
                    <a:bodyPr/>
                    <a:lstStyle/>
                    <a:p>
                      <a:pPr algn="ctr">
                        <a:buNone/>
                      </a:pPr>
                      <a:r>
                        <a:rPr lang="ar-SA" altLang="en-US" b="1">
                          <a:latin typeface="Calibri" panose="020F0502020204030204" charset="0"/>
                          <a:cs typeface="Calibri" panose="020F0502020204030204" charset="0"/>
                        </a:rPr>
                        <a:t>عدد التسليمات</a:t>
                      </a:r>
                    </a:p>
                  </a:txBody>
                  <a:tcPr/>
                </a:tc>
                <a:extLst>
                  <a:ext uri="{0D108BD9-81ED-4DB2-BD59-A6C34878D82A}">
                    <a16:rowId xmlns:a16="http://schemas.microsoft.com/office/drawing/2014/main" val="10002"/>
                  </a:ext>
                </a:extLst>
              </a:tr>
              <a:tr h="365760">
                <a:tc>
                  <a:txBody>
                    <a:bodyPr/>
                    <a:lstStyle/>
                    <a:p>
                      <a:pPr algn="ctr">
                        <a:buNone/>
                      </a:pPr>
                      <a:r>
                        <a:rPr lang="en-US" b="1">
                          <a:latin typeface="Calibri" panose="020F0502020204030204" charset="0"/>
                          <a:cs typeface="Calibri" panose="020F0502020204030204" charset="0"/>
                        </a:rPr>
                        <a:t>100</a:t>
                      </a:r>
                    </a:p>
                  </a:txBody>
                  <a:tcPr/>
                </a:tc>
                <a:tc>
                  <a:txBody>
                    <a:bodyPr/>
                    <a:lstStyle/>
                    <a:p>
                      <a:pPr algn="ctr">
                        <a:buNone/>
                      </a:pPr>
                      <a:r>
                        <a:rPr lang="ar-SA" altLang="en-US" b="1">
                          <a:latin typeface="Calibri" panose="020F0502020204030204" charset="0"/>
                          <a:cs typeface="Calibri" panose="020F0502020204030204" charset="0"/>
                        </a:rPr>
                        <a:t>التقييم</a:t>
                      </a:r>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420"/>
            <a:ext cx="4747260" cy="1694815"/>
          </a:xfrm>
          <a:prstGeom prst="rect">
            <a:avLst/>
          </a:prstGeom>
          <a:noFill/>
        </p:spPr>
        <p:txBody>
          <a:bodyPr wrap="square">
            <a:noAutofit/>
          </a:bodyPr>
          <a:lstStyle/>
          <a:p>
            <a:pPr indent="0" algn="just" rtl="1" fontAlgn="auto">
              <a:lnSpc>
                <a:spcPct val="120000"/>
              </a:lnSpc>
            </a:pPr>
            <a:r>
              <a:rPr lang="ar-SA" altLang="en-US" sz="1600" b="1">
                <a:latin typeface="Arial" panose="020B0604020202020204" pitchFamily="34" charset="0"/>
                <a:cs typeface="Arial" panose="020B0604020202020204" pitchFamily="34" charset="0"/>
              </a:rPr>
              <a:t>يهدف هذا المقرر إلى قياس مدى إلمام الطالب بالموضوعات البحثية المتعلقة بمجاله، وقدرته على تحليل المشاريع البحثية وتطويرها، وتقديم مساهمات علمية جديدة. ويكلف الطالب بتسليمات أسبوعية يتناول فيها أحد الأبحاث أو الرسائل العلمية بالنقد وذلك لتقييم مدى تقدم طالب الدكتوراه في المقرر.</a:t>
            </a:r>
            <a:endParaRPr lang="en-US" sz="1600" b="1">
              <a:latin typeface="Arial" panose="020B0604020202020204" pitchFamily="34" charset="0"/>
              <a:cs typeface="Arial" panose="020B0604020202020204" pitchFamily="34" charset="0"/>
            </a:endParaRPr>
          </a:p>
          <a:p>
            <a:pPr indent="0" algn="just" rtl="1" fontAlgn="auto">
              <a:lnSpc>
                <a:spcPct val="120000"/>
              </a:lnSpc>
            </a:pPr>
            <a:endParaRPr lang="en-US" sz="1600" b="1">
              <a:latin typeface="Arial" panose="020B0604020202020204" pitchFamily="34" charset="0"/>
              <a:cs typeface="Arial" panose="020B0604020202020204" pitchFamily="34" charset="0"/>
            </a:endParaRPr>
          </a:p>
        </p:txBody>
      </p:sp>
      <p:sp>
        <p:nvSpPr>
          <p:cNvPr id="41" name="TextBox 40"/>
          <p:cNvSpPr txBox="1"/>
          <p:nvPr/>
        </p:nvSpPr>
        <p:spPr>
          <a:xfrm>
            <a:off x="6301105" y="1259205"/>
            <a:ext cx="3054985" cy="583565"/>
          </a:xfrm>
          <a:prstGeom prst="rect">
            <a:avLst/>
          </a:prstGeom>
          <a:noFill/>
        </p:spPr>
        <p:txBody>
          <a:bodyPr wrap="square" rtlCol="0">
            <a:spAutoFit/>
          </a:bodyPr>
          <a:lstStyle/>
          <a:p>
            <a:r>
              <a:rPr lang="ar-SA" sz="3200" b="1">
                <a:solidFill>
                  <a:srgbClr val="00B0F0"/>
                </a:solidFill>
                <a:latin typeface="Arial" panose="020B0604020202020204" pitchFamily="34" charset="0"/>
                <a:cs typeface="Arial" panose="020B0604020202020204" pitchFamily="34" charset="0"/>
              </a:rPr>
              <a:t>الهدف العام للمقرر</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nvGraphicFramePr>
        <p:xfrm>
          <a:off x="3437255" y="2323465"/>
          <a:ext cx="8533765" cy="4480560"/>
        </p:xfrm>
        <a:graphic>
          <a:graphicData uri="http://schemas.openxmlformats.org/drawingml/2006/table">
            <a:tbl>
              <a:tblPr firstRow="1" bandRow="1">
                <a:tableStyleId>{FABFCF23-3B69-468F-B69F-88F6DE6A72F2}</a:tableStyleId>
              </a:tblPr>
              <a:tblGrid>
                <a:gridCol w="8533765">
                  <a:extLst>
                    <a:ext uri="{9D8B030D-6E8A-4147-A177-3AD203B41FA5}">
                      <a16:colId xmlns:a16="http://schemas.microsoft.com/office/drawing/2014/main" val="20000"/>
                    </a:ext>
                  </a:extLst>
                </a:gridCol>
              </a:tblGrid>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 : Introduction​</a:t>
                      </a: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Background information​</a:t>
                      </a: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Research Problem or question​</a:t>
                      </a: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Objectives of the study​</a:t>
                      </a: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Significance and motivation of the research</a:t>
                      </a:r>
                    </a:p>
                  </a:txBody>
                  <a:tcPr>
                    <a:solidFill>
                      <a:schemeClr val="accent5">
                        <a:lumMod val="60000"/>
                        <a:lumOff val="40000"/>
                      </a:schemeClr>
                    </a:solidFill>
                  </a:tcPr>
                </a:tc>
                <a:extLst>
                  <a:ext uri="{0D108BD9-81ED-4DB2-BD59-A6C34878D82A}">
                    <a16:rowId xmlns:a16="http://schemas.microsoft.com/office/drawing/2014/main" val="10000"/>
                  </a:ext>
                </a:extLst>
              </a:tr>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II : Literature  Review​</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Overview of relevant literature​</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Key theories concepts​</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Gaps or controversies in the literature​</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Theoretical framework</a:t>
                      </a:r>
                    </a:p>
                  </a:txBody>
                  <a:tcPr/>
                </a:tc>
                <a:extLst>
                  <a:ext uri="{0D108BD9-81ED-4DB2-BD59-A6C34878D82A}">
                    <a16:rowId xmlns:a16="http://schemas.microsoft.com/office/drawing/2014/main" val="10001"/>
                  </a:ext>
                </a:extLst>
              </a:tr>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III : Methodology ​</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Research design​</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Data collection methods​</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Sampling techniques​</a:t>
                      </a: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Data analysis procedures</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custDataLst>
              <p:tags r:id="rId1"/>
            </p:custDataLst>
          </p:nvPr>
        </p:nvGraphicFramePr>
        <p:xfrm>
          <a:off x="3437255" y="2323465"/>
          <a:ext cx="8533765" cy="4380230"/>
        </p:xfrm>
        <a:graphic>
          <a:graphicData uri="http://schemas.openxmlformats.org/drawingml/2006/table">
            <a:tbl>
              <a:tblPr firstRow="1" bandRow="1">
                <a:tableStyleId>{FABFCF23-3B69-468F-B69F-88F6DE6A72F2}</a:tableStyleId>
              </a:tblPr>
              <a:tblGrid>
                <a:gridCol w="8533765">
                  <a:extLst>
                    <a:ext uri="{9D8B030D-6E8A-4147-A177-3AD203B41FA5}">
                      <a16:colId xmlns:a16="http://schemas.microsoft.com/office/drawing/2014/main" val="20000"/>
                    </a:ext>
                  </a:extLst>
                </a:gridCol>
              </a:tblGrid>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IV : Results and Analysis​</a:t>
                      </a: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Presentation of findings​</a:t>
                      </a: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Data analysis and interpretation​</a:t>
                      </a: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Discussion of results in relation to research question/ hypotheses</a:t>
                      </a:r>
                    </a:p>
                  </a:txBody>
                  <a:tcPr>
                    <a:solidFill>
                      <a:schemeClr val="accent5">
                        <a:lumMod val="60000"/>
                        <a:lumOff val="40000"/>
                      </a:schemeClr>
                    </a:solidFill>
                  </a:tcPr>
                </a:tc>
                <a:extLst>
                  <a:ext uri="{0D108BD9-81ED-4DB2-BD59-A6C34878D82A}">
                    <a16:rowId xmlns:a16="http://schemas.microsoft.com/office/drawing/2014/main" val="10000"/>
                  </a:ext>
                </a:extLst>
              </a:tr>
              <a:tr h="1663700">
                <a:tc>
                  <a:txBody>
                    <a:bodyPr/>
                    <a:lstStyle/>
                    <a:p>
                      <a:pPr>
                        <a:buNone/>
                      </a:pPr>
                      <a:r>
                        <a:rPr lang="en-US" altLang="en-US" sz="2000" b="1">
                          <a:solidFill>
                            <a:schemeClr val="tx1"/>
                          </a:solidFill>
                          <a:latin typeface="Times New Roman" panose="02020603050405020304" charset="0"/>
                          <a:cs typeface="Times New Roman" panose="02020603050405020304" charset="0"/>
                        </a:rPr>
                        <a:t>Chapter V : Discussion​</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Interpretation of results​</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Comparison with existing literature​</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Implications and significance of the findings​</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Limitations of the study</a:t>
                      </a:r>
                    </a:p>
                  </a:txBody>
                  <a:tcPr/>
                </a:tc>
                <a:extLst>
                  <a:ext uri="{0D108BD9-81ED-4DB2-BD59-A6C34878D82A}">
                    <a16:rowId xmlns:a16="http://schemas.microsoft.com/office/drawing/2014/main" val="10001"/>
                  </a:ext>
                </a:extLst>
              </a:tr>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VI : Conclusion​</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Summary of key findings​</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Contributions to the field​</a:t>
                      </a: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Recommendations for future research</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custDataLst>
              <p:tags r:id="rId1"/>
            </p:custDataLst>
          </p:nvPr>
        </p:nvGraphicFramePr>
        <p:xfrm>
          <a:off x="3437255" y="2323465"/>
          <a:ext cx="8533765" cy="4380230"/>
        </p:xfrm>
        <a:graphic>
          <a:graphicData uri="http://schemas.openxmlformats.org/drawingml/2006/table">
            <a:tbl>
              <a:tblPr firstRow="1" bandRow="1">
                <a:tableStyleId>{FABFCF23-3B69-468F-B69F-88F6DE6A72F2}</a:tableStyleId>
              </a:tblPr>
              <a:tblGrid>
                <a:gridCol w="8533765">
                  <a:extLst>
                    <a:ext uri="{9D8B030D-6E8A-4147-A177-3AD203B41FA5}">
                      <a16:colId xmlns:a16="http://schemas.microsoft.com/office/drawing/2014/main" val="20000"/>
                    </a:ext>
                  </a:extLst>
                </a:gridCol>
              </a:tblGrid>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VII: References​</a:t>
                      </a:r>
                    </a:p>
                    <a:p>
                      <a:pPr>
                        <a:buNone/>
                      </a:pPr>
                      <a:endParaRPr lang="en-US" altLang="en-US" sz="1800"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Citation of all sources used in the thesis/ dissertation</a:t>
                      </a:r>
                    </a:p>
                  </a:txBody>
                  <a:tcPr>
                    <a:solidFill>
                      <a:schemeClr val="accent5">
                        <a:lumMod val="60000"/>
                        <a:lumOff val="40000"/>
                      </a:schemeClr>
                    </a:solidFill>
                  </a:tcPr>
                </a:tc>
                <a:extLst>
                  <a:ext uri="{0D108BD9-81ED-4DB2-BD59-A6C34878D82A}">
                    <a16:rowId xmlns:a16="http://schemas.microsoft.com/office/drawing/2014/main" val="10000"/>
                  </a:ext>
                </a:extLst>
              </a:tr>
              <a:tr h="1663700">
                <a:tc>
                  <a:txBody>
                    <a:bodyPr/>
                    <a:lstStyle/>
                    <a:p>
                      <a:pPr>
                        <a:buNone/>
                      </a:pPr>
                      <a:r>
                        <a:rPr lang="en-US" altLang="en-US" sz="2000" b="1">
                          <a:solidFill>
                            <a:schemeClr val="tx1"/>
                          </a:solidFill>
                          <a:latin typeface="Times New Roman" panose="02020603050405020304" charset="0"/>
                          <a:cs typeface="Times New Roman" panose="02020603050405020304" charset="0"/>
                        </a:rPr>
                        <a:t>Chapter VIII: Appendices​</a:t>
                      </a:r>
                    </a:p>
                    <a:p>
                      <a:pPr>
                        <a:buNone/>
                      </a:pP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Additional data or supplementary material</a:t>
                      </a:r>
                    </a:p>
                  </a:txBody>
                  <a:tcPr/>
                </a:tc>
                <a:extLst>
                  <a:ext uri="{0D108BD9-81ED-4DB2-BD59-A6C34878D82A}">
                    <a16:rowId xmlns:a16="http://schemas.microsoft.com/office/drawing/2014/main" val="10001"/>
                  </a:ext>
                </a:extLst>
              </a:tr>
              <a:tr h="1358265">
                <a:tc>
                  <a:txBody>
                    <a:bodyPr/>
                    <a:lstStyle/>
                    <a:p>
                      <a:pPr>
                        <a:buNone/>
                      </a:pPr>
                      <a:endParaRPr lang="en-US" altLang="en-US" sz="1800">
                        <a:solidFill>
                          <a:schemeClr val="tx1"/>
                        </a:solidFill>
                        <a:latin typeface="Times New Roman" panose="02020603050405020304" charset="0"/>
                        <a:cs typeface="Times New Roman" panose="02020603050405020304"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64792"/>
            <a:ext cx="3582670" cy="707886"/>
          </a:xfrm>
          <a:prstGeom prst="rect">
            <a:avLst/>
          </a:prstGeom>
          <a:noFill/>
        </p:spPr>
        <p:txBody>
          <a:bodyPr wrap="square" rtlCol="0">
            <a:spAutoFit/>
          </a:bodyPr>
          <a:lstStyle/>
          <a:p>
            <a:r>
              <a:rPr lang="en-US" altLang="en-US" sz="2000" b="1" dirty="0">
                <a:latin typeface="Times New Roman" panose="02020603050405020304" charset="0"/>
                <a:cs typeface="Times New Roman" panose="02020603050405020304" charset="0"/>
              </a:rPr>
              <a:t>Funnel Approach​in </a:t>
            </a:r>
          </a:p>
          <a:p>
            <a:r>
              <a:rPr lang="en-US" altLang="en-US" sz="2000" b="1" dirty="0">
                <a:latin typeface="Times New Roman" panose="02020603050405020304" charset="0"/>
                <a:cs typeface="Times New Roman" panose="02020603050405020304" charset="0"/>
              </a:rPr>
              <a:t>Literature Review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p:cNvGraphicFramePr/>
          <p:nvPr>
            <p:extLst>
              <p:ext uri="{D42A27DB-BD31-4B8C-83A1-F6EECF244321}">
                <p14:modId xmlns:p14="http://schemas.microsoft.com/office/powerpoint/2010/main" val="2520509112"/>
              </p:ext>
            </p:extLst>
          </p:nvPr>
        </p:nvGraphicFramePr>
        <p:xfrm>
          <a:off x="2698750" y="1754155"/>
          <a:ext cx="8128000" cy="4506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1"/>
            </p:custDataLst>
            <p:extLst>
              <p:ext uri="{D42A27DB-BD31-4B8C-83A1-F6EECF244321}">
                <p14:modId xmlns:p14="http://schemas.microsoft.com/office/powerpoint/2010/main" val="689269935"/>
              </p:ext>
            </p:extLst>
          </p:nvPr>
        </p:nvGraphicFramePr>
        <p:xfrm>
          <a:off x="762000" y="2261235"/>
          <a:ext cx="10541000" cy="3364976"/>
        </p:xfrm>
        <a:graphic>
          <a:graphicData uri="http://schemas.openxmlformats.org/drawingml/2006/table">
            <a:tbl>
              <a:tblPr firstRow="1" bandRow="1">
                <a:tableStyleId>{5C22544A-7EE6-4342-B048-85BDC9FD1C3A}</a:tableStyleId>
              </a:tblPr>
              <a:tblGrid>
                <a:gridCol w="3986557">
                  <a:extLst>
                    <a:ext uri="{9D8B030D-6E8A-4147-A177-3AD203B41FA5}">
                      <a16:colId xmlns:a16="http://schemas.microsoft.com/office/drawing/2014/main" val="20000"/>
                    </a:ext>
                  </a:extLst>
                </a:gridCol>
                <a:gridCol w="2016182">
                  <a:extLst>
                    <a:ext uri="{9D8B030D-6E8A-4147-A177-3AD203B41FA5}">
                      <a16:colId xmlns:a16="http://schemas.microsoft.com/office/drawing/2014/main" val="20001"/>
                    </a:ext>
                  </a:extLst>
                </a:gridCol>
                <a:gridCol w="3089952">
                  <a:extLst>
                    <a:ext uri="{9D8B030D-6E8A-4147-A177-3AD203B41FA5}">
                      <a16:colId xmlns:a16="http://schemas.microsoft.com/office/drawing/2014/main" val="20002"/>
                    </a:ext>
                  </a:extLst>
                </a:gridCol>
                <a:gridCol w="1448309">
                  <a:extLst>
                    <a:ext uri="{9D8B030D-6E8A-4147-A177-3AD203B41FA5}">
                      <a16:colId xmlns:a16="http://schemas.microsoft.com/office/drawing/2014/main" val="20003"/>
                    </a:ext>
                  </a:extLst>
                </a:gridCol>
              </a:tblGrid>
              <a:tr h="422397">
                <a:tc>
                  <a:txBody>
                    <a:bodyPr/>
                    <a:lstStyle/>
                    <a:p>
                      <a:pPr algn="ctr">
                        <a:buNone/>
                      </a:pPr>
                      <a:endParaRPr lang="en-US" dirty="0">
                        <a:solidFill>
                          <a:schemeClr val="tx1"/>
                        </a:solidFill>
                      </a:endParaRPr>
                    </a:p>
                  </a:txBody>
                  <a:tcPr>
                    <a:solidFill>
                      <a:schemeClr val="accent1">
                        <a:lumMod val="60000"/>
                        <a:lumOff val="40000"/>
                      </a:schemeClr>
                    </a:solidFill>
                  </a:tcPr>
                </a:tc>
                <a:tc>
                  <a:txBody>
                    <a:bodyPr/>
                    <a:lstStyle/>
                    <a:p>
                      <a:pPr algn="ctr">
                        <a:buNone/>
                      </a:pPr>
                      <a:r>
                        <a:rPr lang="ar-SA" altLang="en-US" dirty="0">
                          <a:solidFill>
                            <a:schemeClr val="tx1"/>
                          </a:solidFill>
                        </a:rPr>
                        <a:t>الوصف</a:t>
                      </a:r>
                    </a:p>
                  </a:txBody>
                  <a:tcPr>
                    <a:solidFill>
                      <a:schemeClr val="accent1">
                        <a:lumMod val="60000"/>
                        <a:lumOff val="40000"/>
                      </a:schemeClr>
                    </a:solidFill>
                  </a:tcPr>
                </a:tc>
                <a:tc>
                  <a:txBody>
                    <a:bodyPr/>
                    <a:lstStyle/>
                    <a:p>
                      <a:pPr algn="ctr">
                        <a:buNone/>
                      </a:pPr>
                      <a:r>
                        <a:rPr lang="ar-SA" altLang="en-US" dirty="0">
                          <a:solidFill>
                            <a:schemeClr val="tx1"/>
                          </a:solidFill>
                        </a:rPr>
                        <a:t>المهام</a:t>
                      </a:r>
                    </a:p>
                  </a:txBody>
                  <a:tcPr>
                    <a:solidFill>
                      <a:schemeClr val="accent1">
                        <a:lumMod val="60000"/>
                        <a:lumOff val="40000"/>
                      </a:schemeClr>
                    </a:solidFill>
                  </a:tcPr>
                </a:tc>
                <a:tc>
                  <a:txBody>
                    <a:bodyPr/>
                    <a:lstStyle/>
                    <a:p>
                      <a:pPr algn="ctr">
                        <a:buNone/>
                      </a:pPr>
                      <a:r>
                        <a:rPr lang="ar-SA" altLang="en-US">
                          <a:solidFill>
                            <a:schemeClr val="tx1"/>
                          </a:solidFill>
                        </a:rPr>
                        <a:t>الاسبوع</a:t>
                      </a:r>
                    </a:p>
                  </a:txBody>
                  <a:tcPr>
                    <a:solidFill>
                      <a:schemeClr val="accent1">
                        <a:lumMod val="60000"/>
                        <a:lumOff val="40000"/>
                      </a:schemeClr>
                    </a:solidFill>
                  </a:tcPr>
                </a:tc>
                <a:extLst>
                  <a:ext uri="{0D108BD9-81ED-4DB2-BD59-A6C34878D82A}">
                    <a16:rowId xmlns:a16="http://schemas.microsoft.com/office/drawing/2014/main" val="10000"/>
                  </a:ext>
                </a:extLst>
              </a:tr>
              <a:tr h="1623565">
                <a:tc rowSpan="2">
                  <a:txBody>
                    <a:bodyPr/>
                    <a:lstStyle/>
                    <a:p>
                      <a:pPr algn="just" rtl="1">
                        <a:buNone/>
                      </a:pPr>
                      <a:endParaRPr lang="ar-SA" altLang="en-US" dirty="0"/>
                    </a:p>
                    <a:p>
                      <a:pPr algn="just" rtl="1">
                        <a:buNone/>
                      </a:pPr>
                      <a:endParaRPr lang="ar-SA" altLang="en-US" dirty="0"/>
                    </a:p>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txBody>
                  <a:tcPr/>
                </a:tc>
                <a:tc>
                  <a:txBody>
                    <a:bodyPr/>
                    <a:lstStyle/>
                    <a:p>
                      <a:pPr>
                        <a:buNone/>
                      </a:pPr>
                      <a:endParaRPr lang="ar-SA" altLang="en-US" dirty="0"/>
                    </a:p>
                    <a:p>
                      <a:pPr>
                        <a:buNone/>
                      </a:pPr>
                      <a:r>
                        <a:rPr lang="ar-SA" altLang="en-US" dirty="0"/>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ونقد الإطار النظري للدراسة المختارة، والتعليق على مدى ملاءمته وشموليته.</a:t>
                      </a:r>
                    </a:p>
                  </a:txBody>
                  <a:tcPr/>
                </a:tc>
                <a:tc>
                  <a:txBody>
                    <a:bodyPr/>
                    <a:lstStyle/>
                    <a:p>
                      <a:pPr algn="r">
                        <a:buNone/>
                      </a:pPr>
                      <a:r>
                        <a:rPr lang="ar-SA" altLang="en-US" dirty="0"/>
                        <a:t>الاسبوع الأول</a:t>
                      </a:r>
                    </a:p>
                  </a:txBody>
                  <a:tcPr/>
                </a:tc>
                <a:extLst>
                  <a:ext uri="{0D108BD9-81ED-4DB2-BD59-A6C34878D82A}">
                    <a16:rowId xmlns:a16="http://schemas.microsoft.com/office/drawing/2014/main" val="10001"/>
                  </a:ext>
                </a:extLst>
              </a:tr>
              <a:tr h="1319014">
                <a:tc vMerge="1">
                  <a:txBody>
                    <a:bodyPr/>
                    <a:lstStyle/>
                    <a:p>
                      <a:endParaRPr lang="ar-SA" dirty="0"/>
                    </a:p>
                  </a:txBody>
                  <a:tcPr/>
                </a:tc>
                <a:tc>
                  <a:txBody>
                    <a:bodyPr/>
                    <a:lstStyle/>
                    <a:p>
                      <a:pPr>
                        <a:buNone/>
                      </a:pPr>
                      <a:endParaRPr lang="ar-SA" altLang="en-US" dirty="0"/>
                    </a:p>
                    <a:p>
                      <a:pPr>
                        <a:buNone/>
                      </a:pPr>
                      <a:r>
                        <a:rPr lang="ar-SA" altLang="en-US" dirty="0"/>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وتحليل منهجية البحث المستخدمة وتقييمها.</a:t>
                      </a:r>
                    </a:p>
                  </a:txBody>
                  <a:tcPr/>
                </a:tc>
                <a:tc>
                  <a:txBody>
                    <a:bodyPr/>
                    <a:lstStyle/>
                    <a:p>
                      <a:pPr algn="r">
                        <a:buNone/>
                      </a:pPr>
                      <a:r>
                        <a:rPr lang="ar-SA" altLang="en-US" dirty="0"/>
                        <a:t>الاسبوع الثاني</a:t>
                      </a:r>
                    </a:p>
                  </a:txBody>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1"/>
            </p:custDataLst>
            <p:extLst>
              <p:ext uri="{D42A27DB-BD31-4B8C-83A1-F6EECF244321}">
                <p14:modId xmlns:p14="http://schemas.microsoft.com/office/powerpoint/2010/main" val="2270371953"/>
              </p:ext>
            </p:ext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3020695">
                  <a:extLst>
                    <a:ext uri="{9D8B030D-6E8A-4147-A177-3AD203B41FA5}">
                      <a16:colId xmlns:a16="http://schemas.microsoft.com/office/drawing/2014/main" val="20002"/>
                    </a:ext>
                  </a:extLst>
                </a:gridCol>
                <a:gridCol w="1416050">
                  <a:extLst>
                    <a:ext uri="{9D8B030D-6E8A-4147-A177-3AD203B41FA5}">
                      <a16:colId xmlns:a16="http://schemas.microsoft.com/office/drawing/2014/main" val="20003"/>
                    </a:ext>
                  </a:extLst>
                </a:gridCol>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p>
                  </a:txBody>
                  <a:tcPr>
                    <a:solidFill>
                      <a:schemeClr val="accent1">
                        <a:lumMod val="60000"/>
                        <a:lumOff val="40000"/>
                      </a:schemeClr>
                    </a:solidFill>
                  </a:tcPr>
                </a:tc>
                <a:tc>
                  <a:txBody>
                    <a:bodyPr/>
                    <a:lstStyle/>
                    <a:p>
                      <a:pPr algn="ctr">
                        <a:buNone/>
                      </a:pPr>
                      <a:r>
                        <a:rPr lang="ar-SA" altLang="en-US">
                          <a:solidFill>
                            <a:schemeClr val="tx1"/>
                          </a:solidFill>
                        </a:rPr>
                        <a:t>المهام</a:t>
                      </a:r>
                    </a:p>
                  </a:txBody>
                  <a:tcPr>
                    <a:solidFill>
                      <a:schemeClr val="accent1">
                        <a:lumMod val="60000"/>
                        <a:lumOff val="40000"/>
                      </a:schemeClr>
                    </a:solidFill>
                  </a:tcPr>
                </a:tc>
                <a:tc>
                  <a:txBody>
                    <a:bodyPr/>
                    <a:lstStyle/>
                    <a:p>
                      <a:pPr algn="ctr">
                        <a:buNone/>
                      </a:pPr>
                      <a:r>
                        <a:rPr lang="ar-SA" altLang="en-US">
                          <a:solidFill>
                            <a:schemeClr val="tx1"/>
                          </a:solidFill>
                        </a:rPr>
                        <a:t>الاسبوع</a:t>
                      </a:r>
                    </a:p>
                  </a:txBody>
                  <a:tcPr>
                    <a:solidFill>
                      <a:schemeClr val="accent1">
                        <a:lumMod val="60000"/>
                        <a:lumOff val="40000"/>
                      </a:schemeClr>
                    </a:solidFill>
                  </a:tcPr>
                </a:tc>
                <a:extLst>
                  <a:ext uri="{0D108BD9-81ED-4DB2-BD59-A6C34878D82A}">
                    <a16:rowId xmlns:a16="http://schemas.microsoft.com/office/drawing/2014/main" val="10000"/>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txBody>
                  <a:tcPr/>
                </a:tc>
                <a:tc>
                  <a:txBody>
                    <a:bodyPr/>
                    <a:lstStyle/>
                    <a:p>
                      <a:pPr>
                        <a:buNone/>
                      </a:pPr>
                      <a:endParaRPr lang="ar-SA" altLang="en-US"/>
                    </a:p>
                    <a:p>
                      <a:pPr>
                        <a:buNone/>
                      </a:pPr>
                      <a:r>
                        <a:rPr lang="ar-SA" altLang="en-US"/>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تحليل المنهجية والأساليب الإحصائية المستخدمة في الدراسة، وتقييم مناسبتها للأهداف البحثية.</a:t>
                      </a:r>
                    </a:p>
                  </a:txBody>
                  <a:tcPr/>
                </a:tc>
                <a:tc>
                  <a:txBody>
                    <a:bodyPr/>
                    <a:lstStyle/>
                    <a:p>
                      <a:pPr algn="r">
                        <a:buNone/>
                      </a:pPr>
                      <a:r>
                        <a:rPr lang="ar-SA" altLang="en-US"/>
                        <a:t>الاسبوع </a:t>
                      </a:r>
                      <a:r>
                        <a:rPr lang="ar-SA" altLang="en-US" dirty="0"/>
                        <a:t>الثالث</a:t>
                      </a:r>
                      <a:endParaRPr lang="en-US" altLang="en-US" dirty="0"/>
                    </a:p>
                    <a:p>
                      <a:pPr algn="r">
                        <a:buNone/>
                      </a:pPr>
                      <a:endParaRPr lang="ar-SA" altLang="en-US" dirty="0"/>
                    </a:p>
                  </a:txBody>
                  <a:tcPr/>
                </a:tc>
                <a:extLst>
                  <a:ext uri="{0D108BD9-81ED-4DB2-BD59-A6C34878D82A}">
                    <a16:rowId xmlns:a16="http://schemas.microsoft.com/office/drawing/2014/main" val="10001"/>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txBody>
                  <a:tcPr/>
                </a:tc>
                <a:tc>
                  <a:txBody>
                    <a:bodyPr/>
                    <a:lstStyle/>
                    <a:p>
                      <a:pPr>
                        <a:buNone/>
                      </a:pPr>
                      <a:endParaRPr lang="ar-SA" altLang="en-US" dirty="0"/>
                    </a:p>
                    <a:p>
                      <a:pPr>
                        <a:buNone/>
                      </a:pPr>
                      <a:r>
                        <a:rPr lang="ar-SA" altLang="en-US" dirty="0"/>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تحليل تقييم نتائج الدراسة وفحص مدى ارتباطها بالفرضيات البحثية. </a:t>
                      </a:r>
                    </a:p>
                  </a:txBody>
                  <a:tcPr/>
                </a:tc>
                <a:tc>
                  <a:txBody>
                    <a:bodyPr/>
                    <a:lstStyle/>
                    <a:p>
                      <a:pPr algn="r">
                        <a:buNone/>
                      </a:pPr>
                      <a:r>
                        <a:rPr lang="ar-SA" altLang="en-US" dirty="0"/>
                        <a:t>الاسبوع الرابع</a:t>
                      </a:r>
                    </a:p>
                  </a:txBody>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1"/>
            </p:custDataLst>
            <p:extLst>
              <p:ext uri="{D42A27DB-BD31-4B8C-83A1-F6EECF244321}">
                <p14:modId xmlns:p14="http://schemas.microsoft.com/office/powerpoint/2010/main" val="2736070581"/>
              </p:ext>
            </p:ext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3020695">
                  <a:extLst>
                    <a:ext uri="{9D8B030D-6E8A-4147-A177-3AD203B41FA5}">
                      <a16:colId xmlns:a16="http://schemas.microsoft.com/office/drawing/2014/main" val="20002"/>
                    </a:ext>
                  </a:extLst>
                </a:gridCol>
                <a:gridCol w="1416050">
                  <a:extLst>
                    <a:ext uri="{9D8B030D-6E8A-4147-A177-3AD203B41FA5}">
                      <a16:colId xmlns:a16="http://schemas.microsoft.com/office/drawing/2014/main" val="20003"/>
                    </a:ext>
                  </a:extLst>
                </a:gridCol>
              </a:tblGrid>
              <a:tr h="365760">
                <a:tc>
                  <a:txBody>
                    <a:bodyPr/>
                    <a:lstStyle/>
                    <a:p>
                      <a:pPr algn="ctr">
                        <a:buNone/>
                      </a:pPr>
                      <a:endParaRPr lang="en-US">
                        <a:solidFill>
                          <a:schemeClr val="tx1"/>
                        </a:solidFill>
                        <a:cs typeface="+mj-cs"/>
                      </a:endParaRPr>
                    </a:p>
                  </a:txBody>
                  <a:tcPr>
                    <a:solidFill>
                      <a:schemeClr val="accent1">
                        <a:lumMod val="60000"/>
                        <a:lumOff val="40000"/>
                      </a:schemeClr>
                    </a:solidFill>
                  </a:tcPr>
                </a:tc>
                <a:tc>
                  <a:txBody>
                    <a:bodyPr/>
                    <a:lstStyle/>
                    <a:p>
                      <a:pPr algn="ctr">
                        <a:buNone/>
                      </a:pPr>
                      <a:r>
                        <a:rPr lang="ar-SA" altLang="en-US">
                          <a:solidFill>
                            <a:schemeClr val="tx1"/>
                          </a:solidFill>
                          <a:cs typeface="+mj-cs"/>
                        </a:rPr>
                        <a:t>الوصف</a:t>
                      </a:r>
                    </a:p>
                  </a:txBody>
                  <a:tcPr>
                    <a:solidFill>
                      <a:schemeClr val="accent1">
                        <a:lumMod val="60000"/>
                        <a:lumOff val="40000"/>
                      </a:schemeClr>
                    </a:solidFill>
                  </a:tcPr>
                </a:tc>
                <a:tc>
                  <a:txBody>
                    <a:bodyPr/>
                    <a:lstStyle/>
                    <a:p>
                      <a:pPr algn="ctr">
                        <a:buNone/>
                      </a:pPr>
                      <a:r>
                        <a:rPr lang="ar-SA" altLang="en-US">
                          <a:solidFill>
                            <a:schemeClr val="tx1"/>
                          </a:solidFill>
                          <a:cs typeface="+mj-cs"/>
                        </a:rPr>
                        <a:t>المهام</a:t>
                      </a:r>
                    </a:p>
                  </a:txBody>
                  <a:tcPr>
                    <a:solidFill>
                      <a:schemeClr val="accent1">
                        <a:lumMod val="60000"/>
                        <a:lumOff val="40000"/>
                      </a:schemeClr>
                    </a:solidFill>
                  </a:tcPr>
                </a:tc>
                <a:tc>
                  <a:txBody>
                    <a:bodyPr/>
                    <a:lstStyle/>
                    <a:p>
                      <a:pPr algn="ctr">
                        <a:buNone/>
                      </a:pPr>
                      <a:r>
                        <a:rPr lang="ar-SA" altLang="en-US">
                          <a:solidFill>
                            <a:schemeClr val="tx1"/>
                          </a:solidFill>
                          <a:cs typeface="+mj-cs"/>
                        </a:rPr>
                        <a:t>الاسبوع</a:t>
                      </a:r>
                    </a:p>
                  </a:txBody>
                  <a:tcPr>
                    <a:solidFill>
                      <a:schemeClr val="accent1">
                        <a:lumMod val="60000"/>
                        <a:lumOff val="40000"/>
                      </a:schemeClr>
                    </a:solidFill>
                  </a:tcPr>
                </a:tc>
                <a:extLst>
                  <a:ext uri="{0D108BD9-81ED-4DB2-BD59-A6C34878D82A}">
                    <a16:rowId xmlns:a16="http://schemas.microsoft.com/office/drawing/2014/main" val="10000"/>
                  </a:ext>
                </a:extLst>
              </a:tr>
              <a:tr h="1737360">
                <a:tc>
                  <a:txBody>
                    <a:bodyPr/>
                    <a:lstStyle/>
                    <a:p>
                      <a:pPr algn="just" rtl="1">
                        <a:buNone/>
                      </a:pPr>
                      <a:r>
                        <a:rPr lang="ar-SA" altLang="en-US" dirty="0">
                          <a:cs typeface="+mj-cs"/>
                        </a:rPr>
                        <a:t>يكون التسليم عبارة عن فديو مسجل مدته 5 دقائق، </a:t>
                      </a:r>
                      <a:r>
                        <a:rPr lang="en-US" altLang="en-US" dirty="0">
                          <a:cs typeface="+mj-cs"/>
                        </a:rPr>
                        <a:t> </a:t>
                      </a:r>
                      <a:r>
                        <a:rPr lang="ar-SA" altLang="en-US" dirty="0">
                          <a:cs typeface="+mj-cs"/>
                        </a:rPr>
                        <a:t>مرفق به ملف </a:t>
                      </a:r>
                      <a:r>
                        <a:rPr lang="en-US" altLang="en-US" dirty="0">
                          <a:cs typeface="+mj-cs"/>
                        </a:rPr>
                        <a:t> </a:t>
                      </a:r>
                      <a:r>
                        <a:rPr lang="en-US" altLang="ar-SA" dirty="0">
                          <a:cs typeface="+mj-cs"/>
                        </a:rPr>
                        <a:t>PDF</a:t>
                      </a:r>
                      <a:r>
                        <a:rPr lang="ar-SA" altLang="ar-SA" dirty="0">
                          <a:cs typeface="+mj-cs"/>
                        </a:rPr>
                        <a:t>أو </a:t>
                      </a:r>
                      <a:r>
                        <a:rPr lang="en-US" altLang="ar-SA" dirty="0">
                          <a:cs typeface="+mj-cs"/>
                        </a:rPr>
                        <a:t>PPT</a:t>
                      </a:r>
                      <a:r>
                        <a:rPr lang="ar-SA" altLang="ar-SA" dirty="0">
                          <a:cs typeface="+mj-cs"/>
                        </a:rPr>
                        <a:t>. </a:t>
                      </a:r>
                      <a:r>
                        <a:rPr lang="ar-SA" altLang="en-US" dirty="0">
                          <a:cs typeface="+mj-cs"/>
                        </a:rPr>
                        <a:t>ويرفعه الطالب أسبوعياً على </a:t>
                      </a:r>
                      <a:r>
                        <a:rPr lang="ar-SA" altLang="ar-SA" dirty="0">
                          <a:cs typeface="+mj-cs"/>
                        </a:rPr>
                        <a:t>منصة “</a:t>
                      </a:r>
                      <a:r>
                        <a:rPr lang="ar-SA" altLang="ar-SA" dirty="0" err="1">
                          <a:cs typeface="+mj-cs"/>
                        </a:rPr>
                        <a:t>مودل</a:t>
                      </a:r>
                      <a:r>
                        <a:rPr lang="ar-SA" altLang="ar-SA" dirty="0">
                          <a:cs typeface="+mj-cs"/>
                        </a:rPr>
                        <a:t>” ويتناول في كل تسليم قضية بحثية في التخصص، ويتم التصحيح من قبل إدارة الدراسات العليا.</a:t>
                      </a:r>
                    </a:p>
                  </a:txBody>
                  <a:tcPr/>
                </a:tc>
                <a:tc>
                  <a:txBody>
                    <a:bodyPr/>
                    <a:lstStyle/>
                    <a:p>
                      <a:pPr>
                        <a:buNone/>
                      </a:pPr>
                      <a:endParaRPr lang="ar-SA" altLang="en-US" dirty="0">
                        <a:cs typeface="+mj-cs"/>
                      </a:endParaRPr>
                    </a:p>
                    <a:p>
                      <a:pPr>
                        <a:buNone/>
                      </a:pPr>
                      <a:r>
                        <a:rPr lang="ar-SA" altLang="en-US" dirty="0">
                          <a:cs typeface="+mj-cs"/>
                        </a:rPr>
                        <a:t>تسليم تقرير أسبوعي</a:t>
                      </a:r>
                    </a:p>
                  </a:txBody>
                  <a:tcPr/>
                </a:tc>
                <a:tc>
                  <a:txBody>
                    <a:bodyPr/>
                    <a:lstStyle/>
                    <a:p>
                      <a:pPr algn="just" rtl="1">
                        <a:buNone/>
                      </a:pPr>
                      <a:r>
                        <a:rPr lang="ar-SA" altLang="en-US" dirty="0">
                          <a:latin typeface="Arial" panose="020B0604020202020204" pitchFamily="34" charset="0"/>
                          <a:cs typeface="+mj-cs"/>
                        </a:rPr>
                        <a:t>اختيار رسالة دكتوراه في مجال تخصصك، </a:t>
                      </a:r>
                      <a:r>
                        <a:rPr lang="ar-SA" altLang="en-US">
                          <a:latin typeface="Arial" panose="020B0604020202020204" pitchFamily="34" charset="0"/>
                          <a:cs typeface="+mj-cs"/>
                        </a:rPr>
                        <a:t>تحليل وإبداء </a:t>
                      </a:r>
                      <a:r>
                        <a:rPr lang="ar-SA" altLang="en-US" dirty="0">
                          <a:latin typeface="Arial" panose="020B0604020202020204" pitchFamily="34" charset="0"/>
                          <a:cs typeface="+mj-cs"/>
                        </a:rPr>
                        <a:t>الملاحظات والتوصيات لتطوير الدراسة المختارة والاقتراحات لبحوث مستقبلية.</a:t>
                      </a:r>
                    </a:p>
                  </a:txBody>
                  <a:tcPr/>
                </a:tc>
                <a:tc>
                  <a:txBody>
                    <a:bodyPr/>
                    <a:lstStyle/>
                    <a:p>
                      <a:pPr>
                        <a:buNone/>
                      </a:pPr>
                      <a:r>
                        <a:rPr lang="ar-SA" altLang="en-US" dirty="0">
                          <a:cs typeface="+mj-cs"/>
                        </a:rPr>
                        <a:t>الاسبوع الخامس</a:t>
                      </a:r>
                    </a:p>
                  </a:txBody>
                  <a:tcPr/>
                </a:tc>
                <a:extLst>
                  <a:ext uri="{0D108BD9-81ED-4DB2-BD59-A6C34878D82A}">
                    <a16:rowId xmlns:a16="http://schemas.microsoft.com/office/drawing/2014/main" val="10001"/>
                  </a:ext>
                </a:extLst>
              </a:tr>
              <a:tr h="1737360">
                <a:tc>
                  <a:txBody>
                    <a:bodyPr/>
                    <a:lstStyle/>
                    <a:p>
                      <a:pPr algn="just" rtl="1">
                        <a:buNone/>
                      </a:pPr>
                      <a:r>
                        <a:rPr lang="ar-SA" altLang="en-US" dirty="0">
                          <a:cs typeface="+mj-cs"/>
                        </a:rPr>
                        <a:t>يكون التسليم عبارة عن فديو مسجل مدته 5 دقائق، </a:t>
                      </a:r>
                      <a:r>
                        <a:rPr lang="en-US" altLang="en-US" dirty="0">
                          <a:cs typeface="+mj-cs"/>
                        </a:rPr>
                        <a:t> </a:t>
                      </a:r>
                      <a:r>
                        <a:rPr lang="ar-SA" altLang="en-US" dirty="0">
                          <a:cs typeface="+mj-cs"/>
                        </a:rPr>
                        <a:t>مرفق به ملف </a:t>
                      </a:r>
                      <a:r>
                        <a:rPr lang="en-US" altLang="en-US" dirty="0">
                          <a:cs typeface="+mj-cs"/>
                        </a:rPr>
                        <a:t> </a:t>
                      </a:r>
                      <a:r>
                        <a:rPr lang="en-US" altLang="ar-SA" dirty="0">
                          <a:cs typeface="+mj-cs"/>
                        </a:rPr>
                        <a:t>PDF</a:t>
                      </a:r>
                      <a:r>
                        <a:rPr lang="ar-SA" altLang="ar-SA" dirty="0">
                          <a:cs typeface="+mj-cs"/>
                        </a:rPr>
                        <a:t>أو </a:t>
                      </a:r>
                      <a:r>
                        <a:rPr lang="en-US" altLang="ar-SA" dirty="0">
                          <a:cs typeface="+mj-cs"/>
                        </a:rPr>
                        <a:t>PPT</a:t>
                      </a:r>
                      <a:r>
                        <a:rPr lang="ar-SA" altLang="ar-SA" dirty="0">
                          <a:cs typeface="+mj-cs"/>
                        </a:rPr>
                        <a:t>. </a:t>
                      </a:r>
                      <a:r>
                        <a:rPr lang="ar-SA" altLang="en-US" dirty="0">
                          <a:cs typeface="+mj-cs"/>
                        </a:rPr>
                        <a:t>ويرفعه الطالب أسبوعياً على </a:t>
                      </a:r>
                      <a:r>
                        <a:rPr lang="ar-SA" altLang="ar-SA" dirty="0">
                          <a:cs typeface="+mj-cs"/>
                        </a:rPr>
                        <a:t>منصة “</a:t>
                      </a:r>
                      <a:r>
                        <a:rPr lang="ar-SA" altLang="ar-SA" dirty="0" err="1">
                          <a:cs typeface="+mj-cs"/>
                        </a:rPr>
                        <a:t>مودل</a:t>
                      </a:r>
                      <a:r>
                        <a:rPr lang="ar-SA" altLang="ar-SA" dirty="0">
                          <a:cs typeface="+mj-cs"/>
                        </a:rPr>
                        <a:t>” ويتناول في كل تسليم قضية بحثية في التخصص، ويتم التصحيح من قبل إدارة الدراسات العليا.</a:t>
                      </a:r>
                    </a:p>
                  </a:txBody>
                  <a:tcPr/>
                </a:tc>
                <a:tc>
                  <a:txBody>
                    <a:bodyPr/>
                    <a:lstStyle/>
                    <a:p>
                      <a:pPr>
                        <a:buNone/>
                      </a:pPr>
                      <a:endParaRPr lang="ar-SA" altLang="en-US" dirty="0">
                        <a:cs typeface="+mj-cs"/>
                      </a:endParaRPr>
                    </a:p>
                    <a:p>
                      <a:pPr>
                        <a:buNone/>
                      </a:pPr>
                      <a:r>
                        <a:rPr lang="ar-SA" altLang="en-US" dirty="0">
                          <a:cs typeface="+mj-cs"/>
                        </a:rPr>
                        <a:t>تسليم تقرير أسبوعي</a:t>
                      </a:r>
                    </a:p>
                  </a:txBody>
                  <a:tcPr/>
                </a:tc>
                <a:tc>
                  <a:txBody>
                    <a:bodyPr/>
                    <a:lstStyle/>
                    <a:p>
                      <a:pPr algn="just" rtl="1">
                        <a:buNone/>
                      </a:pPr>
                      <a:r>
                        <a:rPr lang="ar-SA" altLang="en-US" dirty="0">
                          <a:latin typeface="Arial" panose="020B0604020202020204" pitchFamily="34" charset="0"/>
                          <a:cs typeface="+mj-cs"/>
                        </a:rPr>
                        <a:t>اعمل مقارنة بين رسالتين دكتوراه في نفس المجال وتحديد أوجه التشابه والاختلاف بينهما.</a:t>
                      </a:r>
                    </a:p>
                  </a:txBody>
                  <a:tcPr/>
                </a:tc>
                <a:tc>
                  <a:txBody>
                    <a:bodyPr/>
                    <a:lstStyle/>
                    <a:p>
                      <a:pPr>
                        <a:buNone/>
                      </a:pPr>
                      <a:r>
                        <a:rPr lang="ar-SA" altLang="en-US" dirty="0">
                          <a:cs typeface="+mj-cs"/>
                        </a:rPr>
                        <a:t>الاسبوع السادس</a:t>
                      </a:r>
                    </a:p>
                  </a:txBody>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1"/>
            </p:custDataLst>
            <p:extLst>
              <p:ext uri="{D42A27DB-BD31-4B8C-83A1-F6EECF244321}">
                <p14:modId xmlns:p14="http://schemas.microsoft.com/office/powerpoint/2010/main" val="3852503835"/>
              </p:ext>
            </p:ext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3020695">
                  <a:extLst>
                    <a:ext uri="{9D8B030D-6E8A-4147-A177-3AD203B41FA5}">
                      <a16:colId xmlns:a16="http://schemas.microsoft.com/office/drawing/2014/main" val="20002"/>
                    </a:ext>
                  </a:extLst>
                </a:gridCol>
                <a:gridCol w="1416050">
                  <a:extLst>
                    <a:ext uri="{9D8B030D-6E8A-4147-A177-3AD203B41FA5}">
                      <a16:colId xmlns:a16="http://schemas.microsoft.com/office/drawing/2014/main" val="20003"/>
                    </a:ext>
                  </a:extLst>
                </a:gridCol>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p>
                  </a:txBody>
                  <a:tcPr>
                    <a:solidFill>
                      <a:schemeClr val="accent1">
                        <a:lumMod val="60000"/>
                        <a:lumOff val="40000"/>
                      </a:schemeClr>
                    </a:solidFill>
                  </a:tcPr>
                </a:tc>
                <a:tc>
                  <a:txBody>
                    <a:bodyPr/>
                    <a:lstStyle/>
                    <a:p>
                      <a:pPr algn="ctr">
                        <a:buNone/>
                      </a:pPr>
                      <a:r>
                        <a:rPr lang="ar-SA" altLang="en-US">
                          <a:solidFill>
                            <a:schemeClr val="tx1"/>
                          </a:solidFill>
                        </a:rPr>
                        <a:t>المهام</a:t>
                      </a:r>
                    </a:p>
                  </a:txBody>
                  <a:tcPr>
                    <a:solidFill>
                      <a:schemeClr val="accent1">
                        <a:lumMod val="60000"/>
                        <a:lumOff val="40000"/>
                      </a:schemeClr>
                    </a:solidFill>
                  </a:tcPr>
                </a:tc>
                <a:tc>
                  <a:txBody>
                    <a:bodyPr/>
                    <a:lstStyle/>
                    <a:p>
                      <a:pPr algn="ctr">
                        <a:buNone/>
                      </a:pPr>
                      <a:r>
                        <a:rPr lang="ar-SA" altLang="en-US">
                          <a:solidFill>
                            <a:schemeClr val="tx1"/>
                          </a:solidFill>
                        </a:rPr>
                        <a:t>الاسبوع</a:t>
                      </a:r>
                    </a:p>
                  </a:txBody>
                  <a:tcPr>
                    <a:solidFill>
                      <a:schemeClr val="accent1">
                        <a:lumMod val="60000"/>
                        <a:lumOff val="40000"/>
                      </a:schemeClr>
                    </a:solidFill>
                  </a:tcPr>
                </a:tc>
                <a:extLst>
                  <a:ext uri="{0D108BD9-81ED-4DB2-BD59-A6C34878D82A}">
                    <a16:rowId xmlns:a16="http://schemas.microsoft.com/office/drawing/2014/main" val="10000"/>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txBody>
                  <a:tcPr/>
                </a:tc>
                <a:tc>
                  <a:txBody>
                    <a:bodyPr/>
                    <a:lstStyle/>
                    <a:p>
                      <a:pPr>
                        <a:buNone/>
                      </a:pPr>
                      <a:endParaRPr lang="ar-SA" altLang="en-US"/>
                    </a:p>
                    <a:p>
                      <a:pPr>
                        <a:buNone/>
                      </a:pPr>
                      <a:r>
                        <a:rPr lang="ar-SA" altLang="en-US"/>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تحديد الفجوات البحثية التي أشار لها الباحث ثم تحليل مدى إسهام الرسالة محل الدراسة في تطوير الموضوع البحثي غلق الفجوات البحثية. </a:t>
                      </a:r>
                    </a:p>
                  </a:txBody>
                  <a:tcPr/>
                </a:tc>
                <a:tc>
                  <a:txBody>
                    <a:bodyPr/>
                    <a:lstStyle/>
                    <a:p>
                      <a:pPr>
                        <a:buNone/>
                      </a:pPr>
                      <a:r>
                        <a:rPr lang="ar-SA" altLang="en-US"/>
                        <a:t>الاسبوع السابع</a:t>
                      </a:r>
                    </a:p>
                  </a:txBody>
                  <a:tcPr/>
                </a:tc>
                <a:extLst>
                  <a:ext uri="{0D108BD9-81ED-4DB2-BD59-A6C34878D82A}">
                    <a16:rowId xmlns:a16="http://schemas.microsoft.com/office/drawing/2014/main" val="10001"/>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p>
                      <a:pPr algn="just" rtl="1">
                        <a:buNone/>
                      </a:pPr>
                      <a:endParaRPr lang="ar-SA" altLang="ar-SA" dirty="0"/>
                    </a:p>
                  </a:txBody>
                  <a:tcPr/>
                </a:tc>
                <a:tc>
                  <a:txBody>
                    <a:bodyPr/>
                    <a:lstStyle/>
                    <a:p>
                      <a:pPr>
                        <a:buNone/>
                      </a:pPr>
                      <a:endParaRPr lang="ar-SA" altLang="en-US"/>
                    </a:p>
                    <a:p>
                      <a:pPr>
                        <a:buNone/>
                      </a:pPr>
                      <a:r>
                        <a:rPr lang="ar-SA" altLang="en-US"/>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تقديم نقد للنظريات العلمية التي تم تناولها في الدراسة.</a:t>
                      </a:r>
                    </a:p>
                  </a:txBody>
                  <a:tcPr/>
                </a:tc>
                <a:tc>
                  <a:txBody>
                    <a:bodyPr/>
                    <a:lstStyle/>
                    <a:p>
                      <a:pPr>
                        <a:buNone/>
                      </a:pPr>
                      <a:r>
                        <a:rPr lang="ar-SA" altLang="en-US" dirty="0"/>
                        <a:t>الاسبوع الثامن</a:t>
                      </a:r>
                    </a:p>
                  </a:txBody>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05DDB-F1F2-E1A5-3EBE-1332634262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2F80B7-2B26-EE28-FDC0-9F357AD2F4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9DC749F-9A1D-E9D6-908F-C487B4806D65}"/>
              </a:ext>
            </a:extLst>
          </p:cNvPr>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p>
        </p:txBody>
      </p:sp>
      <p:sp>
        <p:nvSpPr>
          <p:cNvPr id="5" name="Rectangle 4">
            <a:extLst>
              <a:ext uri="{FF2B5EF4-FFF2-40B4-BE49-F238E27FC236}">
                <a16:creationId xmlns:a16="http://schemas.microsoft.com/office/drawing/2014/main" id="{A870377A-A1C9-32B5-DA73-EDD10A728E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9ACAC5-BE4A-8391-F0ED-52EC08FC8D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F822F7-DE09-FF50-79E0-C46BF84ED3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86C3C8E-8EB6-6460-9A5A-C12701991D42}"/>
              </a:ext>
            </a:extLst>
          </p:cNvPr>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p>
        </p:txBody>
      </p:sp>
      <p:pic>
        <p:nvPicPr>
          <p:cNvPr id="7" name="Graphic 21">
            <a:extLst>
              <a:ext uri="{FF2B5EF4-FFF2-40B4-BE49-F238E27FC236}">
                <a16:creationId xmlns:a16="http://schemas.microsoft.com/office/drawing/2014/main" id="{1483FD26-0AD2-C271-E112-609A3D5E32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47F4AA20-E2E7-DF17-2262-E8D75BD214F6}"/>
              </a:ext>
            </a:extLst>
          </p:cNvPr>
          <p:cNvGraphicFramePr/>
          <p:nvPr>
            <p:custDataLst>
              <p:tags r:id="rId1"/>
            </p:custDataLst>
            <p:extLst>
              <p:ext uri="{D42A27DB-BD31-4B8C-83A1-F6EECF244321}">
                <p14:modId xmlns:p14="http://schemas.microsoft.com/office/powerpoint/2010/main" val="761497393"/>
              </p:ext>
            </p:ext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3020695">
                  <a:extLst>
                    <a:ext uri="{9D8B030D-6E8A-4147-A177-3AD203B41FA5}">
                      <a16:colId xmlns:a16="http://schemas.microsoft.com/office/drawing/2014/main" val="20002"/>
                    </a:ext>
                  </a:extLst>
                </a:gridCol>
                <a:gridCol w="1416050">
                  <a:extLst>
                    <a:ext uri="{9D8B030D-6E8A-4147-A177-3AD203B41FA5}">
                      <a16:colId xmlns:a16="http://schemas.microsoft.com/office/drawing/2014/main" val="20003"/>
                    </a:ext>
                  </a:extLst>
                </a:gridCol>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p>
                  </a:txBody>
                  <a:tcPr>
                    <a:solidFill>
                      <a:schemeClr val="accent1">
                        <a:lumMod val="60000"/>
                        <a:lumOff val="40000"/>
                      </a:schemeClr>
                    </a:solidFill>
                  </a:tcPr>
                </a:tc>
                <a:tc>
                  <a:txBody>
                    <a:bodyPr/>
                    <a:lstStyle/>
                    <a:p>
                      <a:pPr algn="ctr">
                        <a:buNone/>
                      </a:pPr>
                      <a:r>
                        <a:rPr lang="ar-SA" altLang="en-US">
                          <a:solidFill>
                            <a:schemeClr val="tx1"/>
                          </a:solidFill>
                        </a:rPr>
                        <a:t>المهام</a:t>
                      </a:r>
                    </a:p>
                  </a:txBody>
                  <a:tcPr>
                    <a:solidFill>
                      <a:schemeClr val="accent1">
                        <a:lumMod val="60000"/>
                        <a:lumOff val="40000"/>
                      </a:schemeClr>
                    </a:solidFill>
                  </a:tcPr>
                </a:tc>
                <a:tc>
                  <a:txBody>
                    <a:bodyPr/>
                    <a:lstStyle/>
                    <a:p>
                      <a:pPr algn="ctr">
                        <a:buNone/>
                      </a:pPr>
                      <a:r>
                        <a:rPr lang="ar-SA" altLang="en-US">
                          <a:solidFill>
                            <a:schemeClr val="tx1"/>
                          </a:solidFill>
                        </a:rPr>
                        <a:t>الاسبوع</a:t>
                      </a:r>
                    </a:p>
                  </a:txBody>
                  <a:tcPr>
                    <a:solidFill>
                      <a:schemeClr val="accent1">
                        <a:lumMod val="60000"/>
                        <a:lumOff val="40000"/>
                      </a:schemeClr>
                    </a:solidFill>
                  </a:tcPr>
                </a:tc>
                <a:extLst>
                  <a:ext uri="{0D108BD9-81ED-4DB2-BD59-A6C34878D82A}">
                    <a16:rowId xmlns:a16="http://schemas.microsoft.com/office/drawing/2014/main" val="10000"/>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txBody>
                  <a:tcPr/>
                </a:tc>
                <a:tc>
                  <a:txBody>
                    <a:bodyPr/>
                    <a:lstStyle/>
                    <a:p>
                      <a:pPr>
                        <a:buNone/>
                      </a:pPr>
                      <a:endParaRPr lang="ar-SA" altLang="en-US"/>
                    </a:p>
                    <a:p>
                      <a:pPr>
                        <a:buNone/>
                      </a:pPr>
                      <a:r>
                        <a:rPr lang="ar-SA" altLang="en-US"/>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تطبيق النقد العلمي الذاتي على رسالة الماجستير/ ورقة بحثية خاصة بالباحث ووضع مقترحات للتحسين.</a:t>
                      </a:r>
                    </a:p>
                  </a:txBody>
                  <a:tcPr/>
                </a:tc>
                <a:tc>
                  <a:txBody>
                    <a:bodyPr/>
                    <a:lstStyle/>
                    <a:p>
                      <a:pPr>
                        <a:buNone/>
                      </a:pPr>
                      <a:r>
                        <a:rPr lang="ar-SA" altLang="en-US" dirty="0"/>
                        <a:t>الاسبوع التاسع</a:t>
                      </a:r>
                    </a:p>
                  </a:txBody>
                  <a:tcPr/>
                </a:tc>
                <a:extLst>
                  <a:ext uri="{0D108BD9-81ED-4DB2-BD59-A6C34878D82A}">
                    <a16:rowId xmlns:a16="http://schemas.microsoft.com/office/drawing/2014/main" val="10001"/>
                  </a:ext>
                </a:extLst>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p>
                    <a:p>
                      <a:pPr algn="just" rtl="1">
                        <a:buNone/>
                      </a:pPr>
                      <a:endParaRPr lang="ar-SA" altLang="ar-SA" dirty="0"/>
                    </a:p>
                  </a:txBody>
                  <a:tcPr/>
                </a:tc>
                <a:tc>
                  <a:txBody>
                    <a:bodyPr/>
                    <a:lstStyle/>
                    <a:p>
                      <a:pPr>
                        <a:buNone/>
                      </a:pPr>
                      <a:endParaRPr lang="ar-SA" altLang="en-US"/>
                    </a:p>
                    <a:p>
                      <a:pPr>
                        <a:buNone/>
                      </a:pPr>
                      <a:r>
                        <a:rPr lang="ar-SA" altLang="en-US"/>
                        <a:t>تسليم تقرير أسبوعي</a:t>
                      </a:r>
                    </a:p>
                  </a:txBody>
                  <a:tcPr/>
                </a:tc>
                <a:tc>
                  <a:txBody>
                    <a:bodyPr/>
                    <a:lstStyle/>
                    <a:p>
                      <a:pPr algn="just" rtl="1">
                        <a:buNone/>
                      </a:pPr>
                      <a:r>
                        <a:rPr lang="ar-SA" altLang="en-US" dirty="0">
                          <a:latin typeface="Arial" panose="020B0604020202020204" pitchFamily="34" charset="0"/>
                          <a:cs typeface="Arial" panose="020B0604020202020204" pitchFamily="34" charset="0"/>
                        </a:rPr>
                        <a:t>تطبيق النقد العلمي الشامل على رسالة الماجستير/ ورقة بحثية خاصة بأحد الزملاء الباحثين المسجلين في نفس المقرر، ووضع مقترحات للتحسين.</a:t>
                      </a:r>
                    </a:p>
                  </a:txBody>
                  <a:tcPr/>
                </a:tc>
                <a:tc>
                  <a:txBody>
                    <a:bodyPr/>
                    <a:lstStyle/>
                    <a:p>
                      <a:pPr>
                        <a:buNone/>
                      </a:pPr>
                      <a:r>
                        <a:rPr lang="ar-SA" altLang="en-US" dirty="0"/>
                        <a:t>الاسبوع العاشر</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24043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0840A-FECA-330D-0A25-356AF91802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B16FDD-D3EC-9370-0DF9-E6F44D3826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5C2CA02-7670-9E39-93AA-FE72D52AF614}"/>
              </a:ext>
            </a:extLst>
          </p:cNvPr>
          <p:cNvSpPr txBox="1"/>
          <p:nvPr/>
        </p:nvSpPr>
        <p:spPr>
          <a:xfrm>
            <a:off x="2513330" y="1149064"/>
            <a:ext cx="4008768" cy="461665"/>
          </a:xfrm>
          <a:prstGeom prst="rect">
            <a:avLst/>
          </a:prstGeom>
          <a:noFill/>
        </p:spPr>
        <p:txBody>
          <a:bodyPr wrap="square" rtlCol="0">
            <a:spAutoFit/>
          </a:bodyPr>
          <a:lstStyle/>
          <a:p>
            <a:r>
              <a:rPr lang="en-US" sz="2400" b="1" dirty="0">
                <a:cs typeface="+mj-cs"/>
              </a:rPr>
              <a:t> Types of Research Questions</a:t>
            </a:r>
            <a:endParaRPr lang="en-US" sz="2400" dirty="0">
              <a:cs typeface="+mj-cs"/>
            </a:endParaRPr>
          </a:p>
        </p:txBody>
      </p:sp>
      <p:sp>
        <p:nvSpPr>
          <p:cNvPr id="5" name="Rectangle 4">
            <a:extLst>
              <a:ext uri="{FF2B5EF4-FFF2-40B4-BE49-F238E27FC236}">
                <a16:creationId xmlns:a16="http://schemas.microsoft.com/office/drawing/2014/main" id="{FCB7DD5D-0DFF-F777-B39C-544F59BB87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13190B2-9D33-61DB-5810-E60E875D650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43A8B4C5-E3F8-1761-2439-02C2ED79B40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a:extLst>
              <a:ext uri="{FF2B5EF4-FFF2-40B4-BE49-F238E27FC236}">
                <a16:creationId xmlns:a16="http://schemas.microsoft.com/office/drawing/2014/main" id="{76EABC47-73C6-CE5E-0447-9A66BA9781A4}"/>
              </a:ext>
            </a:extLst>
          </p:cNvPr>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p>
        </p:txBody>
      </p:sp>
      <p:pic>
        <p:nvPicPr>
          <p:cNvPr id="7" name="Graphic 21">
            <a:extLst>
              <a:ext uri="{FF2B5EF4-FFF2-40B4-BE49-F238E27FC236}">
                <a16:creationId xmlns:a16="http://schemas.microsoft.com/office/drawing/2014/main" id="{E7C33F69-A027-D19B-AC5D-840A7EAAD2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جدول 3">
            <a:extLst>
              <a:ext uri="{FF2B5EF4-FFF2-40B4-BE49-F238E27FC236}">
                <a16:creationId xmlns:a16="http://schemas.microsoft.com/office/drawing/2014/main" id="{FB29FECB-7F9E-2057-38A0-F20D0AF21903}"/>
              </a:ext>
            </a:extLst>
          </p:cNvPr>
          <p:cNvGraphicFramePr>
            <a:graphicFrameLocks noGrp="1"/>
          </p:cNvGraphicFramePr>
          <p:nvPr>
            <p:extLst>
              <p:ext uri="{D42A27DB-BD31-4B8C-83A1-F6EECF244321}">
                <p14:modId xmlns:p14="http://schemas.microsoft.com/office/powerpoint/2010/main" val="3623061328"/>
              </p:ext>
            </p:extLst>
          </p:nvPr>
        </p:nvGraphicFramePr>
        <p:xfrm>
          <a:off x="2449360" y="1915446"/>
          <a:ext cx="8807559" cy="3901440"/>
        </p:xfrm>
        <a:graphic>
          <a:graphicData uri="http://schemas.openxmlformats.org/drawingml/2006/table">
            <a:tbl>
              <a:tblPr rtl="1" firstRow="1" bandRow="1">
                <a:tableStyleId>{5940675A-B579-460E-94D1-54222C63F5DA}</a:tableStyleId>
              </a:tblPr>
              <a:tblGrid>
                <a:gridCol w="4016406">
                  <a:extLst>
                    <a:ext uri="{9D8B030D-6E8A-4147-A177-3AD203B41FA5}">
                      <a16:colId xmlns:a16="http://schemas.microsoft.com/office/drawing/2014/main" val="362330989"/>
                    </a:ext>
                  </a:extLst>
                </a:gridCol>
                <a:gridCol w="2759193">
                  <a:extLst>
                    <a:ext uri="{9D8B030D-6E8A-4147-A177-3AD203B41FA5}">
                      <a16:colId xmlns:a16="http://schemas.microsoft.com/office/drawing/2014/main" val="3765969971"/>
                    </a:ext>
                  </a:extLst>
                </a:gridCol>
                <a:gridCol w="2031960">
                  <a:extLst>
                    <a:ext uri="{9D8B030D-6E8A-4147-A177-3AD203B41FA5}">
                      <a16:colId xmlns:a16="http://schemas.microsoft.com/office/drawing/2014/main" val="566623779"/>
                    </a:ext>
                  </a:extLst>
                </a:gridCol>
              </a:tblGrid>
              <a:tr h="0">
                <a:tc>
                  <a:txBody>
                    <a:bodyPr/>
                    <a:lstStyle/>
                    <a:p>
                      <a:pPr marL="0" marR="0" algn="l">
                        <a:buNone/>
                      </a:pPr>
                      <a:r>
                        <a:rPr lang="en-US" sz="1600" b="1" dirty="0">
                          <a:effectLst/>
                          <a:latin typeface="Times New Roman" panose="02020603050405020304" pitchFamily="18" charset="0"/>
                          <a:ea typeface="SimSun" panose="02010600030101010101" pitchFamily="2" charset="-122"/>
                          <a:cs typeface="+mj-cs"/>
                        </a:rPr>
                        <a:t>Core Research Question</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solidFill>
                      <a:schemeClr val="accent1">
                        <a:lumMod val="40000"/>
                        <a:lumOff val="60000"/>
                      </a:schemeClr>
                    </a:solidFill>
                  </a:tcPr>
                </a:tc>
                <a:tc>
                  <a:txBody>
                    <a:bodyPr/>
                    <a:lstStyle/>
                    <a:p>
                      <a:pPr marL="0" marR="0" algn="l">
                        <a:buNone/>
                      </a:pPr>
                      <a:r>
                        <a:rPr lang="en-US" sz="1600" b="1" dirty="0">
                          <a:effectLst/>
                          <a:latin typeface="Times New Roman" panose="02020603050405020304" pitchFamily="18" charset="0"/>
                          <a:ea typeface="SimSun" panose="02010600030101010101" pitchFamily="2" charset="-122"/>
                          <a:cs typeface="+mj-cs"/>
                        </a:rPr>
                        <a:t>Main Purpose (Knowledge Function)</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solidFill>
                      <a:schemeClr val="accent1">
                        <a:lumMod val="40000"/>
                        <a:lumOff val="60000"/>
                      </a:schemeClr>
                    </a:solidFill>
                  </a:tcPr>
                </a:tc>
                <a:tc>
                  <a:txBody>
                    <a:bodyPr/>
                    <a:lstStyle/>
                    <a:p>
                      <a:pPr marL="0" marR="0" algn="l">
                        <a:buNone/>
                      </a:pPr>
                      <a:r>
                        <a:rPr lang="en-US" sz="1600" b="1" dirty="0">
                          <a:effectLst/>
                          <a:latin typeface="Times New Roman" panose="02020603050405020304" pitchFamily="18" charset="0"/>
                          <a:ea typeface="SimSun" panose="02010600030101010101" pitchFamily="2" charset="-122"/>
                          <a:cs typeface="+mj-cs"/>
                        </a:rPr>
                        <a:t>Research Approach</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937316345"/>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What is happening? </a:t>
                      </a:r>
                      <a:endParaRPr lang="en-US" sz="1600">
                        <a:effectLst/>
                        <a:latin typeface="Calibri" panose="020F0502020204030204" pitchFamily="34" charset="0"/>
                        <a:ea typeface="SimSun" panose="02010600030101010101" pitchFamily="2" charset="-122"/>
                        <a:cs typeface="+mj-cs"/>
                      </a:endParaRPr>
                    </a:p>
                    <a:p>
                      <a:pPr marL="0" marR="0" algn="l">
                        <a:buNone/>
                      </a:pPr>
                      <a:r>
                        <a:rPr lang="en-US" sz="1600">
                          <a:effectLst/>
                          <a:latin typeface="Times New Roman" panose="02020603050405020304" pitchFamily="18" charset="0"/>
                          <a:ea typeface="SimSun" panose="02010600030101010101" pitchFamily="2" charset="-122"/>
                          <a:cs typeface="+mj-cs"/>
                        </a:rPr>
                        <a:t>What are the dimensions of the phenomenon?</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Exploration and problem identification</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Exploratory</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969525021"/>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What is the phenomenon like?</a:t>
                      </a:r>
                      <a:endParaRPr lang="en-US" sz="1600">
                        <a:effectLst/>
                        <a:latin typeface="Calibri" panose="020F0502020204030204" pitchFamily="34" charset="0"/>
                        <a:ea typeface="SimSun" panose="02010600030101010101" pitchFamily="2" charset="-122"/>
                        <a:cs typeface="+mj-cs"/>
                      </a:endParaRPr>
                    </a:p>
                    <a:p>
                      <a:pPr marL="0" marR="0" algn="l">
                        <a:buNone/>
                      </a:pPr>
                      <a:r>
                        <a:rPr lang="en-US" sz="1600">
                          <a:effectLst/>
                          <a:latin typeface="Times New Roman" panose="02020603050405020304" pitchFamily="18" charset="0"/>
                          <a:ea typeface="SimSun" panose="02010600030101010101" pitchFamily="2" charset="-122"/>
                          <a:cs typeface="+mj-cs"/>
                        </a:rPr>
                        <a:t> What are its characteristics?</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Description and documentation</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Descriptive </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2389467810"/>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Is there a relationship between variables?</a:t>
                      </a:r>
                      <a:endParaRPr lang="en-US" sz="1600">
                        <a:effectLst/>
                        <a:latin typeface="Calibri" panose="020F0502020204030204" pitchFamily="34" charset="0"/>
                        <a:ea typeface="SimSun" panose="02010600030101010101" pitchFamily="2" charset="-122"/>
                        <a:cs typeface="+mj-cs"/>
                      </a:endParaRPr>
                    </a:p>
                    <a:p>
                      <a:pPr marL="0" marR="0" algn="l">
                        <a:buNone/>
                      </a:pPr>
                      <a:r>
                        <a:rPr lang="en-US" sz="1600">
                          <a:effectLst/>
                          <a:latin typeface="Times New Roman" panose="02020603050405020304" pitchFamily="18" charset="0"/>
                          <a:ea typeface="SimSun" panose="02010600030101010101" pitchFamily="2" charset="-122"/>
                          <a:cs typeface="+mj-cs"/>
                        </a:rPr>
                        <a:t>What is its direction and strength?</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Identifying relationships</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Correlational </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1930037363"/>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What are the similarities and differences between cases or groups?</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Comparison and differentiation</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Comparative </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2276877503"/>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Why does the phenomenon occur?</a:t>
                      </a:r>
                      <a:endParaRPr lang="en-US" sz="1600">
                        <a:effectLst/>
                        <a:latin typeface="Calibri" panose="020F0502020204030204" pitchFamily="34" charset="0"/>
                        <a:ea typeface="SimSun" panose="02010600030101010101" pitchFamily="2" charset="-122"/>
                        <a:cs typeface="+mj-cs"/>
                      </a:endParaRPr>
                    </a:p>
                    <a:p>
                      <a:pPr marL="0" marR="0" algn="l">
                        <a:buNone/>
                      </a:pPr>
                      <a:r>
                        <a:rPr lang="en-US" sz="1600">
                          <a:effectLst/>
                          <a:latin typeface="Times New Roman" panose="02020603050405020304" pitchFamily="18" charset="0"/>
                          <a:ea typeface="SimSun" panose="02010600030101010101" pitchFamily="2" charset="-122"/>
                          <a:cs typeface="+mj-cs"/>
                        </a:rPr>
                        <a:t> How do participants interpret it?</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Explanation and understanding</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Interpretive </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1829574359"/>
                  </a:ext>
                </a:extLst>
              </a:tr>
              <a:tr h="370840">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How effective or successful is a program or intervention?</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Judgement and assessment</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pitchFamily="18" charset="0"/>
                          <a:ea typeface="SimSun" panose="02010600030101010101" pitchFamily="2" charset="-122"/>
                          <a:cs typeface="+mj-cs"/>
                        </a:rPr>
                        <a:t>Evaluation </a:t>
                      </a:r>
                      <a:endParaRPr lang="en-US" sz="160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3228405305"/>
                  </a:ext>
                </a:extLst>
              </a:tr>
              <a:tr h="370840">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How can this situation be improved through planned action?</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Change and improvement</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pitchFamily="18" charset="0"/>
                          <a:ea typeface="SimSun" panose="02010600030101010101" pitchFamily="2" charset="-122"/>
                          <a:cs typeface="+mj-cs"/>
                        </a:rPr>
                        <a:t>Action-Based (Action Research)</a:t>
                      </a:r>
                      <a:endParaRPr lang="en-US" sz="1600" dirty="0">
                        <a:effectLst/>
                        <a:latin typeface="Calibri" panose="020F0502020204030204" pitchFamily="34" charset="0"/>
                        <a:ea typeface="SimSun" panose="02010600030101010101" pitchFamily="2" charset="-122"/>
                        <a:cs typeface="+mj-cs"/>
                      </a:endParaRPr>
                    </a:p>
                  </a:txBody>
                  <a:tcPr marL="68580" marR="68580" marT="0" marB="0" anchor="ctr"/>
                </a:tc>
                <a:extLst>
                  <a:ext uri="{0D108BD9-81ED-4DB2-BD59-A6C34878D82A}">
                    <a16:rowId xmlns:a16="http://schemas.microsoft.com/office/drawing/2014/main" val="889331746"/>
                  </a:ext>
                </a:extLst>
              </a:tr>
            </a:tbl>
          </a:graphicData>
        </a:graphic>
      </p:graphicFrame>
    </p:spTree>
    <p:extLst>
      <p:ext uri="{BB962C8B-B14F-4D97-AF65-F5344CB8AC3E}">
        <p14:creationId xmlns:p14="http://schemas.microsoft.com/office/powerpoint/2010/main" val="24169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0A132-BCA7-B8D5-5537-7E2E5F42C4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46C8F2-BE24-67B5-1E1C-055E103F96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6186EDD-DA11-A800-B173-8459EDAF9250}"/>
              </a:ext>
            </a:extLst>
          </p:cNvPr>
          <p:cNvSpPr txBox="1"/>
          <p:nvPr/>
        </p:nvSpPr>
        <p:spPr>
          <a:xfrm>
            <a:off x="1917749" y="896606"/>
            <a:ext cx="4178251" cy="769441"/>
          </a:xfrm>
          <a:prstGeom prst="rect">
            <a:avLst/>
          </a:prstGeom>
          <a:noFill/>
        </p:spPr>
        <p:txBody>
          <a:bodyPr wrap="square" rtlCol="0">
            <a:spAutoFit/>
          </a:bodyPr>
          <a:lstStyle/>
          <a:p>
            <a:pPr algn="ctr"/>
            <a:r>
              <a:rPr lang="en-US" sz="2400" b="1" dirty="0">
                <a:cs typeface="+mj-cs"/>
              </a:rPr>
              <a:t>     </a:t>
            </a:r>
            <a:r>
              <a:rPr lang="en-US" sz="2000" b="1" dirty="0">
                <a:cs typeface="+mj-cs"/>
              </a:rPr>
              <a:t>Quantitative  vs Qualitative Research</a:t>
            </a:r>
            <a:endParaRPr lang="en-US" sz="2400" b="1" dirty="0">
              <a:cs typeface="+mj-cs"/>
            </a:endParaRPr>
          </a:p>
        </p:txBody>
      </p:sp>
      <p:sp>
        <p:nvSpPr>
          <p:cNvPr id="5" name="Rectangle 4">
            <a:extLst>
              <a:ext uri="{FF2B5EF4-FFF2-40B4-BE49-F238E27FC236}">
                <a16:creationId xmlns:a16="http://schemas.microsoft.com/office/drawing/2014/main" id="{A657547C-EADC-CF50-6AF2-43EB0C3F25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6D2DBC9-DF5A-8DAB-E98B-A6B806D97F4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E6F42648-7136-2D05-8C82-0636B158A69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a:extLst>
              <a:ext uri="{FF2B5EF4-FFF2-40B4-BE49-F238E27FC236}">
                <a16:creationId xmlns:a16="http://schemas.microsoft.com/office/drawing/2014/main" id="{EC7E6F91-2B95-43B8-A0A4-7A57A23251C2}"/>
              </a:ext>
            </a:extLst>
          </p:cNvPr>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p>
        </p:txBody>
      </p:sp>
      <p:pic>
        <p:nvPicPr>
          <p:cNvPr id="7" name="Graphic 21">
            <a:extLst>
              <a:ext uri="{FF2B5EF4-FFF2-40B4-BE49-F238E27FC236}">
                <a16:creationId xmlns:a16="http://schemas.microsoft.com/office/drawing/2014/main" id="{3D3B8E9F-87C6-1FC5-2D50-D7473F5AF0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جدول 7">
            <a:extLst>
              <a:ext uri="{FF2B5EF4-FFF2-40B4-BE49-F238E27FC236}">
                <a16:creationId xmlns:a16="http://schemas.microsoft.com/office/drawing/2014/main" id="{F29AB618-AC3B-A4AF-3107-615BD0EC29E4}"/>
              </a:ext>
            </a:extLst>
          </p:cNvPr>
          <p:cNvGraphicFramePr>
            <a:graphicFrameLocks noGrp="1"/>
          </p:cNvGraphicFramePr>
          <p:nvPr>
            <p:extLst>
              <p:ext uri="{D42A27DB-BD31-4B8C-83A1-F6EECF244321}">
                <p14:modId xmlns:p14="http://schemas.microsoft.com/office/powerpoint/2010/main" val="4249507359"/>
              </p:ext>
            </p:extLst>
          </p:nvPr>
        </p:nvGraphicFramePr>
        <p:xfrm>
          <a:off x="2346765" y="1848020"/>
          <a:ext cx="8853639" cy="4051952"/>
        </p:xfrm>
        <a:graphic>
          <a:graphicData uri="http://schemas.openxmlformats.org/drawingml/2006/table">
            <a:tbl>
              <a:tblPr rtl="1" firstRow="1" bandRow="1">
                <a:tableStyleId>{5C22544A-7EE6-4342-B048-85BDC9FD1C3A}</a:tableStyleId>
              </a:tblPr>
              <a:tblGrid>
                <a:gridCol w="3612291">
                  <a:extLst>
                    <a:ext uri="{9D8B030D-6E8A-4147-A177-3AD203B41FA5}">
                      <a16:colId xmlns:a16="http://schemas.microsoft.com/office/drawing/2014/main" val="1915899031"/>
                    </a:ext>
                  </a:extLst>
                </a:gridCol>
                <a:gridCol w="3431749">
                  <a:extLst>
                    <a:ext uri="{9D8B030D-6E8A-4147-A177-3AD203B41FA5}">
                      <a16:colId xmlns:a16="http://schemas.microsoft.com/office/drawing/2014/main" val="1438691968"/>
                    </a:ext>
                  </a:extLst>
                </a:gridCol>
                <a:gridCol w="1809599">
                  <a:extLst>
                    <a:ext uri="{9D8B030D-6E8A-4147-A177-3AD203B41FA5}">
                      <a16:colId xmlns:a16="http://schemas.microsoft.com/office/drawing/2014/main" val="388868848"/>
                    </a:ext>
                  </a:extLst>
                </a:gridCol>
              </a:tblGrid>
              <a:tr h="404088">
                <a:tc>
                  <a:txBody>
                    <a:bodyPr/>
                    <a:lstStyle/>
                    <a:p>
                      <a:pPr marL="0" marR="0" algn="ctr">
                        <a:buNone/>
                      </a:pPr>
                      <a:r>
                        <a:rPr lang="en-US" sz="1400" b="1" dirty="0">
                          <a:effectLst/>
                          <a:latin typeface="Times New Roman" panose="02020603050405020304" pitchFamily="18" charset="0"/>
                          <a:ea typeface="SimSun" panose="02010600030101010101" pitchFamily="2" charset="-122"/>
                          <a:cs typeface="Arial" panose="020B0604020202020204" pitchFamily="34" charset="0"/>
                        </a:rPr>
                        <a:t>Qualitative Research</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buNone/>
                      </a:pPr>
                      <a:r>
                        <a:rPr lang="en-US" sz="1400" b="1" dirty="0">
                          <a:effectLst/>
                          <a:latin typeface="Times New Roman" panose="02020603050405020304" pitchFamily="18" charset="0"/>
                          <a:ea typeface="SimSun" panose="02010600030101010101" pitchFamily="2" charset="-122"/>
                          <a:cs typeface="Arial" panose="020B0604020202020204" pitchFamily="34" charset="0"/>
                        </a:rPr>
                        <a:t>Quantitative Research</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Aspect</a:t>
                      </a: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56340174"/>
                  </a:ext>
                </a:extLst>
              </a:tr>
              <a:tr h="69746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Research that focuses on understanding phenomena through meanings and lived experiences</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Research that focuses on measuring phenomena using numerical data and statistical analysis</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Definition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15342442"/>
                  </a:ext>
                </a:extLst>
              </a:tr>
              <a:tr h="40408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Textual and descriptive data</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Numerical data</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a:effectLst/>
                          <a:latin typeface="Times New Roman" panose="02020603050405020304" pitchFamily="18" charset="0"/>
                          <a:ea typeface="SimSun" panose="02010600030101010101" pitchFamily="2" charset="-122"/>
                          <a:cs typeface="Times New Roman" panose="02020603050405020304" pitchFamily="18" charset="0"/>
                        </a:rPr>
                        <a:t>Type of Data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96694075"/>
                  </a:ext>
                </a:extLst>
              </a:tr>
              <a:tr h="46497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In-depth understanding and interpretation</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Measurement and generalization</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Purpose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587334"/>
                  </a:ext>
                </a:extLst>
              </a:tr>
              <a:tr h="40408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How? Why?</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What? How much? Is there a relationship?</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Research Questions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12495403"/>
                  </a:ext>
                </a:extLst>
              </a:tr>
              <a:tr h="40408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Small and purposive</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Relatively large</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Sample Size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65316100"/>
                  </a:ext>
                </a:extLst>
              </a:tr>
              <a:tr h="46497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Interviews, observation, document analysis</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Questionnaires, tests, scales</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Research Tools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9811044"/>
                  </a:ext>
                </a:extLst>
              </a:tr>
              <a:tr h="404088">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Thematic / interpretive analysis</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pitchFamily="18" charset="0"/>
                          <a:ea typeface="SimSun" panose="02010600030101010101" pitchFamily="2" charset="-122"/>
                          <a:cs typeface="Arial" panose="020B0604020202020204" pitchFamily="34" charset="0"/>
                        </a:rPr>
                        <a:t>Statistical analysis</a:t>
                      </a:r>
                      <a:endParaRPr lang="en-US" sz="14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Type of Analysis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35381984"/>
                  </a:ext>
                </a:extLst>
              </a:tr>
              <a:tr h="404088">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Context-specific and rich results</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pitchFamily="18" charset="0"/>
                          <a:ea typeface="SimSun" panose="02010600030101010101" pitchFamily="2" charset="-122"/>
                          <a:cs typeface="Arial" panose="020B0604020202020204" pitchFamily="34" charset="0"/>
                        </a:rPr>
                        <a:t>Generalizable results</a:t>
                      </a:r>
                      <a:endParaRPr lang="en-US" sz="14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Nature of Results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7216118"/>
                  </a:ext>
                </a:extLst>
              </a:tr>
            </a:tbl>
          </a:graphicData>
        </a:graphic>
      </p:graphicFrame>
    </p:spTree>
    <p:extLst>
      <p:ext uri="{BB962C8B-B14F-4D97-AF65-F5344CB8AC3E}">
        <p14:creationId xmlns:p14="http://schemas.microsoft.com/office/powerpoint/2010/main" val="550266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9C55E-9EEA-2079-C4F0-AEE026C3FF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59E6C-0833-3DA6-83BF-43CA7D6F8B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839213B-5D28-EE09-7FD0-A7FBA88FF5C2}"/>
              </a:ext>
            </a:extLst>
          </p:cNvPr>
          <p:cNvSpPr txBox="1"/>
          <p:nvPr/>
        </p:nvSpPr>
        <p:spPr>
          <a:xfrm>
            <a:off x="2053485" y="1114473"/>
            <a:ext cx="7459007" cy="461665"/>
          </a:xfrm>
          <a:prstGeom prst="rect">
            <a:avLst/>
          </a:prstGeom>
          <a:noFill/>
        </p:spPr>
        <p:txBody>
          <a:bodyPr wrap="square" rtlCol="0">
            <a:spAutoFit/>
          </a:bodyPr>
          <a:lstStyle/>
          <a:p>
            <a:pPr algn="ctr"/>
            <a:r>
              <a:rPr lang="en-US" sz="2400" b="1" dirty="0">
                <a:cs typeface="+mj-cs"/>
              </a:rPr>
              <a:t>     Research Methods and Types of Research Questions</a:t>
            </a:r>
          </a:p>
        </p:txBody>
      </p:sp>
      <p:sp>
        <p:nvSpPr>
          <p:cNvPr id="5" name="Rectangle 4">
            <a:extLst>
              <a:ext uri="{FF2B5EF4-FFF2-40B4-BE49-F238E27FC236}">
                <a16:creationId xmlns:a16="http://schemas.microsoft.com/office/drawing/2014/main" id="{0E341CB1-94D4-0E41-A9B2-EE2FE73CBF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6D3F532-84CD-37AE-E6C4-411E48898D8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8EBA739F-3CDC-0BCB-7EBC-9F599909635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07</a:t>
            </a:r>
          </a:p>
        </p:txBody>
      </p:sp>
      <p:sp>
        <p:nvSpPr>
          <p:cNvPr id="48" name="TextBox 47">
            <a:extLst>
              <a:ext uri="{FF2B5EF4-FFF2-40B4-BE49-F238E27FC236}">
                <a16:creationId xmlns:a16="http://schemas.microsoft.com/office/drawing/2014/main" id="{735A2AFE-94F6-44AE-28CA-46EFCCAAF201}"/>
              </a:ext>
            </a:extLst>
          </p:cNvPr>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p>
        </p:txBody>
      </p:sp>
      <p:pic>
        <p:nvPicPr>
          <p:cNvPr id="7" name="Graphic 21">
            <a:extLst>
              <a:ext uri="{FF2B5EF4-FFF2-40B4-BE49-F238E27FC236}">
                <a16:creationId xmlns:a16="http://schemas.microsoft.com/office/drawing/2014/main" id="{8E593C93-218B-1282-06E0-7BC8E86274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جدول 3">
            <a:extLst>
              <a:ext uri="{FF2B5EF4-FFF2-40B4-BE49-F238E27FC236}">
                <a16:creationId xmlns:a16="http://schemas.microsoft.com/office/drawing/2014/main" id="{3BC32B72-E757-4CD9-CA8E-F1289C5B092B}"/>
              </a:ext>
            </a:extLst>
          </p:cNvPr>
          <p:cNvGraphicFramePr>
            <a:graphicFrameLocks noGrp="1"/>
          </p:cNvGraphicFramePr>
          <p:nvPr>
            <p:extLst>
              <p:ext uri="{D42A27DB-BD31-4B8C-83A1-F6EECF244321}">
                <p14:modId xmlns:p14="http://schemas.microsoft.com/office/powerpoint/2010/main" val="32853401"/>
              </p:ext>
            </p:extLst>
          </p:nvPr>
        </p:nvGraphicFramePr>
        <p:xfrm>
          <a:off x="2305201" y="1755215"/>
          <a:ext cx="8944492" cy="4145280"/>
        </p:xfrm>
        <a:graphic>
          <a:graphicData uri="http://schemas.openxmlformats.org/drawingml/2006/table">
            <a:tbl>
              <a:tblPr rtl="1" firstRow="1" bandRow="1">
                <a:tableStyleId>{5940675A-B579-460E-94D1-54222C63F5DA}</a:tableStyleId>
              </a:tblPr>
              <a:tblGrid>
                <a:gridCol w="3419104">
                  <a:extLst>
                    <a:ext uri="{9D8B030D-6E8A-4147-A177-3AD203B41FA5}">
                      <a16:colId xmlns:a16="http://schemas.microsoft.com/office/drawing/2014/main" val="4011357605"/>
                    </a:ext>
                  </a:extLst>
                </a:gridCol>
                <a:gridCol w="2809702">
                  <a:extLst>
                    <a:ext uri="{9D8B030D-6E8A-4147-A177-3AD203B41FA5}">
                      <a16:colId xmlns:a16="http://schemas.microsoft.com/office/drawing/2014/main" val="3496894156"/>
                    </a:ext>
                  </a:extLst>
                </a:gridCol>
                <a:gridCol w="1379912">
                  <a:extLst>
                    <a:ext uri="{9D8B030D-6E8A-4147-A177-3AD203B41FA5}">
                      <a16:colId xmlns:a16="http://schemas.microsoft.com/office/drawing/2014/main" val="977422866"/>
                    </a:ext>
                  </a:extLst>
                </a:gridCol>
                <a:gridCol w="1335774">
                  <a:extLst>
                    <a:ext uri="{9D8B030D-6E8A-4147-A177-3AD203B41FA5}">
                      <a16:colId xmlns:a16="http://schemas.microsoft.com/office/drawing/2014/main" val="2629732770"/>
                    </a:ext>
                  </a:extLst>
                </a:gridCol>
              </a:tblGrid>
              <a:tr h="389871">
                <a:tc>
                  <a:txBody>
                    <a:bodyPr/>
                    <a:lstStyle/>
                    <a:p>
                      <a:pPr marL="0" marR="0" algn="ctr">
                        <a:buNone/>
                      </a:pPr>
                      <a:r>
                        <a:rPr lang="en-US" sz="1600" b="1" dirty="0">
                          <a:effectLst/>
                          <a:latin typeface="Times New Roman" panose="02020603050405020304" pitchFamily="18" charset="0"/>
                          <a:cs typeface="Times New Roman" panose="02020603050405020304" pitchFamily="18" charset="0"/>
                        </a:rPr>
                        <a:t>Example</a:t>
                      </a:r>
                      <a:endParaRPr lang="en-US"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buNone/>
                      </a:pPr>
                      <a:r>
                        <a:rPr lang="en-US" sz="1600" b="1" kern="1200">
                          <a:solidFill>
                            <a:schemeClr val="tx1"/>
                          </a:solidFill>
                          <a:effectLst/>
                          <a:latin typeface="Times New Roman" panose="02020603050405020304" pitchFamily="18" charset="0"/>
                          <a:ea typeface="SimSun" panose="02010600030101010101" pitchFamily="2" charset="-122"/>
                          <a:cs typeface="+mn-cs"/>
                        </a:rPr>
                        <a:t>Purpose </a:t>
                      </a:r>
                      <a:r>
                        <a:rPr lang="en-US" sz="1600" b="1" kern="1200" dirty="0">
                          <a:solidFill>
                            <a:schemeClr val="tx1"/>
                          </a:solidFill>
                          <a:effectLst/>
                          <a:latin typeface="Times New Roman" panose="02020603050405020304" pitchFamily="18" charset="0"/>
                          <a:ea typeface="SimSun" panose="02010600030101010101" pitchFamily="2" charset="-122"/>
                          <a:cs typeface="+mn-cs"/>
                        </a:rPr>
                        <a:t>of the research</a:t>
                      </a:r>
                      <a:endParaRPr lang="en-US"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buNone/>
                      </a:pPr>
                      <a:r>
                        <a:rPr lang="en-US" sz="1600" b="1" dirty="0">
                          <a:effectLst/>
                          <a:latin typeface="Times New Roman" panose="02020603050405020304" pitchFamily="18" charset="0"/>
                          <a:cs typeface="Times New Roman" panose="02020603050405020304" pitchFamily="18" charset="0"/>
                        </a:rPr>
                        <a:t>Type of Research Question</a:t>
                      </a:r>
                      <a:endParaRPr lang="en-US"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rtl="1"/>
                      <a:r>
                        <a:rPr lang="en-US" sz="1600" b="1" dirty="0">
                          <a:latin typeface="Times New Roman" panose="02020603050405020304" pitchFamily="18" charset="0"/>
                          <a:cs typeface="Times New Roman" panose="02020603050405020304" pitchFamily="18" charset="0"/>
                        </a:rPr>
                        <a:t>Research Methods</a:t>
                      </a:r>
                      <a:endParaRPr lang="ar-SA" sz="1600" b="1" dirty="0">
                        <a:latin typeface="Times New Roman" panose="02020603050405020304" pitchFamily="18" charset="0"/>
                        <a:cs typeface="Times New Roman" panose="02020603050405020304" pitchFamily="18" charset="0"/>
                      </a:endParaRPr>
                    </a:p>
                  </a:txBody>
                  <a:tcPr anchor="ctr">
                    <a:solidFill>
                      <a:schemeClr val="accent1">
                        <a:lumMod val="60000"/>
                        <a:lumOff val="40000"/>
                      </a:schemeClr>
                    </a:solidFill>
                  </a:tcPr>
                </a:tc>
                <a:extLst>
                  <a:ext uri="{0D108BD9-81ED-4DB2-BD59-A6C34878D82A}">
                    <a16:rowId xmlns:a16="http://schemas.microsoft.com/office/drawing/2014/main" val="1707495980"/>
                  </a:ext>
                </a:extLst>
              </a:tr>
              <a:tr h="389871">
                <a:tc>
                  <a:txBody>
                    <a:bodyPr/>
                    <a:lstStyle/>
                    <a:p>
                      <a:pPr marL="0" marR="0">
                        <a:buNone/>
                      </a:pPr>
                      <a:r>
                        <a:rPr lang="en-US" sz="1600" dirty="0">
                          <a:effectLst/>
                          <a:latin typeface="Times New Roman" panose="02020603050405020304" pitchFamily="18" charset="0"/>
                          <a:cs typeface="Times New Roman" panose="02020603050405020304" pitchFamily="18" charset="0"/>
                        </a:rPr>
                        <a:t>What percentage of students use e-learning?</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Describes phenomena using numbers and measurements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Descriptive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4">
                  <a:txBody>
                    <a:bodyPr/>
                    <a:lstStyle/>
                    <a:p>
                      <a:pPr marL="0" marR="0">
                        <a:buNone/>
                      </a:pPr>
                      <a:r>
                        <a:rPr lang="en-US" sz="1600" dirty="0">
                          <a:effectLst/>
                          <a:latin typeface="Times New Roman" panose="02020603050405020304" pitchFamily="18" charset="0"/>
                          <a:ea typeface="SimSun" panose="02010600030101010101" pitchFamily="2" charset="-122"/>
                          <a:cs typeface="Times New Roman" panose="02020603050405020304" pitchFamily="18" charset="0"/>
                        </a:rPr>
                        <a:t>Quantitative</a:t>
                      </a:r>
                    </a:p>
                    <a:p>
                      <a:pPr rtl="1"/>
                      <a:endParaRPr lang="ar-SA"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861443738"/>
                  </a:ext>
                </a:extLst>
              </a:tr>
              <a:tr h="480663">
                <a:tc>
                  <a:txBody>
                    <a:bodyPr/>
                    <a:lstStyle/>
                    <a:p>
                      <a:pPr marL="0" marR="0">
                        <a:buNone/>
                      </a:pPr>
                      <a:r>
                        <a:rPr lang="en-US" sz="1600" dirty="0">
                          <a:effectLst/>
                          <a:latin typeface="Times New Roman" panose="02020603050405020304" pitchFamily="18" charset="0"/>
                          <a:cs typeface="Times New Roman" panose="02020603050405020304" pitchFamily="18" charset="0"/>
                        </a:rPr>
                        <a:t>Are there differences in achievement between males and females?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Compares two or more groups or variables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Comparative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pPr rtl="1"/>
                      <a:endParaRPr lang="ar-SA" dirty="0"/>
                    </a:p>
                  </a:txBody>
                  <a:tcPr/>
                </a:tc>
                <a:extLst>
                  <a:ext uri="{0D108BD9-81ED-4DB2-BD59-A6C34878D82A}">
                    <a16:rowId xmlns:a16="http://schemas.microsoft.com/office/drawing/2014/main" val="3383219181"/>
                  </a:ext>
                </a:extLst>
              </a:tr>
              <a:tr h="480663">
                <a:tc>
                  <a:txBody>
                    <a:bodyPr/>
                    <a:lstStyle/>
                    <a:p>
                      <a:pPr marL="0" marR="0">
                        <a:buNone/>
                      </a:pPr>
                      <a:r>
                        <a:rPr lang="en-US" sz="1600">
                          <a:effectLst/>
                          <a:latin typeface="Times New Roman" panose="02020603050405020304" pitchFamily="18" charset="0"/>
                          <a:cs typeface="Times New Roman" panose="02020603050405020304" pitchFamily="18" charset="0"/>
                        </a:rPr>
                        <a:t>Is there a relationship between motivation and academic achievement?</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Examines statistical relationships between variables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Relationship-related</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pPr rtl="1"/>
                      <a:endParaRPr lang="ar-SA" dirty="0"/>
                    </a:p>
                  </a:txBody>
                  <a:tcPr/>
                </a:tc>
                <a:extLst>
                  <a:ext uri="{0D108BD9-81ED-4DB2-BD59-A6C34878D82A}">
                    <a16:rowId xmlns:a16="http://schemas.microsoft.com/office/drawing/2014/main" val="1529241598"/>
                  </a:ext>
                </a:extLst>
              </a:tr>
              <a:tr h="389871">
                <a:tc>
                  <a:txBody>
                    <a:bodyPr/>
                    <a:lstStyle/>
                    <a:p>
                      <a:pPr marL="0" marR="0">
                        <a:buNone/>
                      </a:pPr>
                      <a:r>
                        <a:rPr lang="en-US" sz="1600">
                          <a:effectLst/>
                          <a:latin typeface="Times New Roman" panose="02020603050405020304" pitchFamily="18" charset="0"/>
                          <a:cs typeface="Times New Roman" panose="02020603050405020304" pitchFamily="18" charset="0"/>
                        </a:rPr>
                        <a:t>To what extent can achievement be predicted by motivation?</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Predicts outcomes using statistical models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Predictive (Statistical)</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pPr rtl="1"/>
                      <a:endParaRPr lang="ar-SA" dirty="0"/>
                    </a:p>
                  </a:txBody>
                  <a:tcPr/>
                </a:tc>
                <a:extLst>
                  <a:ext uri="{0D108BD9-81ED-4DB2-BD59-A6C34878D82A}">
                    <a16:rowId xmlns:a16="http://schemas.microsoft.com/office/drawing/2014/main" val="3439363780"/>
                  </a:ext>
                </a:extLst>
              </a:tr>
              <a:tr h="389871">
                <a:tc>
                  <a:txBody>
                    <a:bodyPr/>
                    <a:lstStyle/>
                    <a:p>
                      <a:pPr marL="0" marR="0">
                        <a:buNone/>
                      </a:pPr>
                      <a:r>
                        <a:rPr lang="en-US" sz="1600">
                          <a:effectLst/>
                          <a:latin typeface="Times New Roman" panose="02020603050405020304" pitchFamily="18" charset="0"/>
                          <a:cs typeface="Times New Roman" panose="02020603050405020304" pitchFamily="18" charset="0"/>
                        </a:rPr>
                        <a:t>How do teachers perceive e-learning?</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Explores new or unclear phenomena</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Exploratory</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3">
                  <a:txBody>
                    <a:bodyPr/>
                    <a:lstStyle/>
                    <a:p>
                      <a:pPr rtl="1"/>
                      <a:r>
                        <a:rPr lang="en-US" sz="1600" dirty="0">
                          <a:latin typeface="Times New Roman" panose="02020603050405020304" pitchFamily="18" charset="0"/>
                          <a:cs typeface="Times New Roman" panose="02020603050405020304" pitchFamily="18" charset="0"/>
                        </a:rPr>
                        <a:t>Qualitative</a:t>
                      </a:r>
                      <a:endParaRPr lang="ar-SA"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333457006"/>
                  </a:ext>
                </a:extLst>
              </a:tr>
              <a:tr h="389871">
                <a:tc>
                  <a:txBody>
                    <a:bodyPr/>
                    <a:lstStyle/>
                    <a:p>
                      <a:pPr marL="0" marR="0">
                        <a:buNone/>
                      </a:pPr>
                      <a:r>
                        <a:rPr lang="en-US" sz="1600">
                          <a:effectLst/>
                          <a:latin typeface="Times New Roman" panose="02020603050405020304" pitchFamily="18" charset="0"/>
                          <a:cs typeface="Times New Roman" panose="02020603050405020304" pitchFamily="18" charset="0"/>
                        </a:rPr>
                        <a:t>Why do some students prefer face-to-face learning?</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Interprets meanings, experiences, and perspectives</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Interpretive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pPr rtl="1"/>
                      <a:endParaRPr lang="ar-SA" dirty="0"/>
                    </a:p>
                  </a:txBody>
                  <a:tcPr/>
                </a:tc>
                <a:extLst>
                  <a:ext uri="{0D108BD9-81ED-4DB2-BD59-A6C34878D82A}">
                    <a16:rowId xmlns:a16="http://schemas.microsoft.com/office/drawing/2014/main" val="2440769032"/>
                  </a:ext>
                </a:extLst>
              </a:tr>
              <a:tr h="389871">
                <a:tc>
                  <a:txBody>
                    <a:bodyPr/>
                    <a:lstStyle/>
                    <a:p>
                      <a:pPr marL="0" marR="0">
                        <a:buNone/>
                      </a:pPr>
                      <a:r>
                        <a:rPr lang="en-US" sz="1600" dirty="0">
                          <a:effectLst/>
                          <a:latin typeface="Times New Roman" panose="02020603050405020304" pitchFamily="18" charset="0"/>
                          <a:cs typeface="Times New Roman" panose="02020603050405020304" pitchFamily="18" charset="0"/>
                        </a:rPr>
                        <a:t>How might e-learning influence student motivation in the future?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Anticipates outcomes based on deep understanding</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buNone/>
                      </a:pPr>
                      <a:r>
                        <a:rPr lang="en-US" sz="1600" dirty="0">
                          <a:effectLst/>
                          <a:latin typeface="Times New Roman" panose="02020603050405020304" pitchFamily="18" charset="0"/>
                          <a:cs typeface="Times New Roman" panose="02020603050405020304" pitchFamily="18" charset="0"/>
                        </a:rPr>
                        <a:t>Predictive (Qualitative)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pPr rtl="1"/>
                      <a:endParaRPr lang="ar-SA" dirty="0"/>
                    </a:p>
                  </a:txBody>
                  <a:tcPr/>
                </a:tc>
                <a:extLst>
                  <a:ext uri="{0D108BD9-81ED-4DB2-BD59-A6C34878D82A}">
                    <a16:rowId xmlns:a16="http://schemas.microsoft.com/office/drawing/2014/main" val="3843324861"/>
                  </a:ext>
                </a:extLst>
              </a:tr>
            </a:tbl>
          </a:graphicData>
        </a:graphic>
      </p:graphicFrame>
    </p:spTree>
    <p:extLst>
      <p:ext uri="{BB962C8B-B14F-4D97-AF65-F5344CB8AC3E}">
        <p14:creationId xmlns:p14="http://schemas.microsoft.com/office/powerpoint/2010/main" val="3813043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810945"/>
          </a:xfrm>
          <a:prstGeom prst="rect">
            <a:avLst/>
          </a:prstGeom>
        </p:spPr>
        <p:txBody>
          <a:bodyPr wrap="square">
            <a:spAutoFit/>
          </a:bodyPr>
          <a:lstStyle/>
          <a:p>
            <a:pPr algn="just" rtl="1">
              <a:lnSpc>
                <a:spcPct val="120000"/>
              </a:lnSpc>
            </a:pPr>
            <a:endParaRPr lang="ar-SA" sz="2000" dirty="0">
              <a:latin typeface="Alexandria" charset="0"/>
              <a:cs typeface="Alexandria" charset="0"/>
            </a:endParaRPr>
          </a:p>
          <a:p>
            <a:pPr algn="just" rtl="1">
              <a:lnSpc>
                <a:spcPct val="120000"/>
              </a:lnSpc>
            </a:pPr>
            <a:r>
              <a:rPr lang="ar-SA" sz="2000" dirty="0">
                <a:latin typeface="Alexandria" charset="0"/>
                <a:cs typeface="Alexandria" charset="0"/>
              </a:rPr>
              <a:t>فيما يلي </a:t>
            </a:r>
            <a:r>
              <a:rPr lang="ar-SA" sz="2000" b="1" dirty="0">
                <a:latin typeface="Alexandria" charset="0"/>
                <a:cs typeface="Alexandria" charset="0"/>
              </a:rPr>
              <a:t>رسالة دكتوراه </a:t>
            </a:r>
            <a:r>
              <a:rPr lang="ar-SA" sz="2000" dirty="0">
                <a:latin typeface="Alexandria" charset="0"/>
                <a:cs typeface="Alexandria" charset="0"/>
              </a:rPr>
              <a:t>منشورة في إحدى الجامعات العالمية، وسيتم إجراء دراسة نقدية عليها</a:t>
            </a:r>
            <a:endParaRPr lang="en-US" sz="20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SA" sz="2400" b="1" dirty="0">
                <a:solidFill>
                  <a:srgbClr val="00B0F0"/>
                </a:solidFill>
                <a:latin typeface="Alexandria" charset="0"/>
                <a:cs typeface="Alexandria" charset="0"/>
              </a:rPr>
              <a:t>دراسة نقدية رسالة دكتوراه</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1244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386*90"/>
  <p:tag name="TABLE_ENDDRAG_RECT" val="366*256*386*90"/>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671*344"/>
  <p:tag name="TABLE_ENDDRAG_RECT" val="270*182*671*344"/>
</p:tagLst>
</file>

<file path=ppt/tags/tag3.xml><?xml version="1.0" encoding="utf-8"?>
<p:tagLst xmlns:a="http://schemas.openxmlformats.org/drawingml/2006/main" xmlns:r="http://schemas.openxmlformats.org/officeDocument/2006/relationships" xmlns:p="http://schemas.openxmlformats.org/presentationml/2006/main">
  <p:tag name="TABLE_ENDDRAG_ORIGIN_RECT" val="671*344"/>
  <p:tag name="TABLE_ENDDRAG_RECT" val="270*182*671*344"/>
</p:tagLst>
</file>

<file path=ppt/tags/tag4.xml><?xml version="1.0" encoding="utf-8"?>
<p:tagLst xmlns:a="http://schemas.openxmlformats.org/drawingml/2006/main" xmlns:r="http://schemas.openxmlformats.org/officeDocument/2006/relationships" xmlns:p="http://schemas.openxmlformats.org/presentationml/2006/main">
  <p:tag name="TABLE_ENDDRAG_ORIGIN_RECT" val="782*237"/>
  <p:tag name="TABLE_ENDDRAG_RECT" val="74*178*782*237"/>
</p:tagLst>
</file>

<file path=ppt/tags/tag5.xml><?xml version="1.0" encoding="utf-8"?>
<p:tagLst xmlns:a="http://schemas.openxmlformats.org/drawingml/2006/main" xmlns:r="http://schemas.openxmlformats.org/officeDocument/2006/relationships" xmlns:p="http://schemas.openxmlformats.org/presentationml/2006/main">
  <p:tag name="TABLE_ENDDRAG_ORIGIN_RECT" val="811*302"/>
  <p:tag name="TABLE_ENDDRAG_RECT" val="70*165*811*302"/>
</p:tagLst>
</file>

<file path=ppt/tags/tag6.xml><?xml version="1.0" encoding="utf-8"?>
<p:tagLst xmlns:a="http://schemas.openxmlformats.org/drawingml/2006/main" xmlns:r="http://schemas.openxmlformats.org/officeDocument/2006/relationships" xmlns:p="http://schemas.openxmlformats.org/presentationml/2006/main">
  <p:tag name="TABLE_ENDDRAG_ORIGIN_RECT" val="811*302"/>
  <p:tag name="TABLE_ENDDRAG_RECT" val="70*165*811*302"/>
</p:tagLst>
</file>

<file path=ppt/tags/tag7.xml><?xml version="1.0" encoding="utf-8"?>
<p:tagLst xmlns:a="http://schemas.openxmlformats.org/drawingml/2006/main" xmlns:r="http://schemas.openxmlformats.org/officeDocument/2006/relationships" xmlns:p="http://schemas.openxmlformats.org/presentationml/2006/main">
  <p:tag name="TABLE_ENDDRAG_ORIGIN_RECT" val="811*302"/>
  <p:tag name="TABLE_ENDDRAG_RECT" val="70*165*811*302"/>
</p:tagLst>
</file>

<file path=ppt/tags/tag8.xml><?xml version="1.0" encoding="utf-8"?>
<p:tagLst xmlns:a="http://schemas.openxmlformats.org/drawingml/2006/main" xmlns:r="http://schemas.openxmlformats.org/officeDocument/2006/relationships" xmlns:p="http://schemas.openxmlformats.org/presentationml/2006/main">
  <p:tag name="TABLE_ENDDRAG_ORIGIN_RECT" val="811*302"/>
  <p:tag name="TABLE_ENDDRAG_RECT" val="70*165*811*3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datastoreItem>
</file>

<file path=customXml/itemProps2.xml><?xml version="1.0" encoding="utf-8"?>
<ds:datastoreItem xmlns:ds="http://schemas.openxmlformats.org/officeDocument/2006/customXml" ds:itemID="{01F37DF6-44CB-4806-BC5F-3CBF13C386BC}">
  <ds:schemaRefs/>
</ds:datastoreItem>
</file>

<file path=customXml/itemProps3.xml><?xml version="1.0" encoding="utf-8"?>
<ds:datastoreItem xmlns:ds="http://schemas.openxmlformats.org/officeDocument/2006/customXml" ds:itemID="{ACC9A911-23AF-4D6B-960B-1A780C58D828}">
  <ds:schemaRefs/>
</ds:datastoreItem>
</file>

<file path=docProps/app.xml><?xml version="1.0" encoding="utf-8"?>
<Properties xmlns="http://schemas.openxmlformats.org/officeDocument/2006/extended-properties" xmlns:vt="http://schemas.openxmlformats.org/officeDocument/2006/docPropsVTypes">
  <TotalTime>481</TotalTime>
  <Words>1329</Words>
  <Application>Microsoft Office PowerPoint</Application>
  <PresentationFormat>شاشة عريضة</PresentationFormat>
  <Paragraphs>267</Paragraphs>
  <Slides>17</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17</vt:i4>
      </vt:variant>
    </vt:vector>
  </HeadingPairs>
  <TitlesOfParts>
    <vt:vector size="24" baseType="lpstr">
      <vt:lpstr>Alexandria</vt:lpstr>
      <vt:lpstr>Arial</vt:lpstr>
      <vt:lpstr>Calibri</vt:lpstr>
      <vt:lpstr>Calibri Light</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Lama Esber</cp:lastModifiedBy>
  <cp:revision>25</cp:revision>
  <dcterms:created xsi:type="dcterms:W3CDTF">2023-04-29T09:08:00Z</dcterms:created>
  <dcterms:modified xsi:type="dcterms:W3CDTF">2026-01-15T09:08:38Z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5F712889D10649A6B2A62D45F4CDEE13_13</vt:lpwstr>
  </property>
  <property fmtid="{D5CDD505-2E9C-101B-9397-08002B2CF9AE}" pid="3" name="KSOProductBuildVer">
    <vt:lpwstr>1033-12.2.0.23196</vt:lpwstr>
  </property>
  <property fmtid="{D5CDD505-2E9C-101B-9397-08002B2CF9AE}" pid="4" name="ContentTypeId">
    <vt:lpwstr>0x010100DC69378573D04C4981F1C0E645EFE562</vt:lpwstr>
  </property>
  <property fmtid="{D5CDD505-2E9C-101B-9397-08002B2CF9AE}" pid="5" name="MediaServiceImageTags">
    <vt:lpwstr/>
  </property>
</Properties>
</file>