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quickStyle1.xml" ContentType="application/vnd.openxmlformats-officedocument.drawingml.diagramStyl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layout1.xml" ContentType="application/vnd.openxmlformats-officedocument.drawingml.diagramLayout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28"/>
  </p:notesMasterIdLst>
  <p:sldIdLst>
    <p:sldId id="589" r:id="rId3"/>
    <p:sldId id="504" r:id="rId4"/>
    <p:sldId id="505" r:id="rId5"/>
    <p:sldId id="506" r:id="rId6"/>
    <p:sldId id="507" r:id="rId7"/>
    <p:sldId id="508" r:id="rId8"/>
    <p:sldId id="509" r:id="rId9"/>
    <p:sldId id="510" r:id="rId10"/>
    <p:sldId id="511" r:id="rId11"/>
    <p:sldId id="512" r:id="rId12"/>
    <p:sldId id="513" r:id="rId13"/>
    <p:sldId id="514" r:id="rId14"/>
    <p:sldId id="515" r:id="rId15"/>
    <p:sldId id="516" r:id="rId16"/>
    <p:sldId id="517" r:id="rId17"/>
    <p:sldId id="518" r:id="rId18"/>
    <p:sldId id="519" r:id="rId19"/>
    <p:sldId id="520" r:id="rId20"/>
    <p:sldId id="521" r:id="rId21"/>
    <p:sldId id="522" r:id="rId22"/>
    <p:sldId id="523" r:id="rId23"/>
    <p:sldId id="524" r:id="rId24"/>
    <p:sldId id="525" r:id="rId25"/>
    <p:sldId id="526" r:id="rId26"/>
    <p:sldId id="34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9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349"/>
          </p14:sldIdLst>
        </p14:section>
        <p14:section name="Default Section" id="{A1727BFA-AB9D-48AD-8FDC-7C41919A3230}">
          <p14:sldIdLst/>
        </p14:section>
        <p14:section name="Untitled Section" id="{7F4D9BD2-39AC-498C-8E51-0B5D4522715B}">
          <p14:sldIdLst/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customXml" Target="../customXml/item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ustomXml" Target="../customXml/item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Relationship Id="rId35" Type="http://schemas.openxmlformats.org/officeDocument/2006/relationships/customXml" Target="../customXml/item3.xml"/><Relationship Id="rId8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Project Preparation and Implementation Plan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/>
            <a:t>LEC 2 Project Initiation</a:t>
          </a:r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/>
            <a:t>LEC 3 Feasibility Study</a:t>
          </a:r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/>
            <a:t>LEC 4 Project Planning- Risk management</a:t>
          </a:r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/>
            <a:t>LEC 5 Project Planning- Quality management</a:t>
          </a:r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Project Planning- Human Resource management</a:t>
          </a:r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/>
            <a:t>LEC 7 Project Planning- The Project Schedule, and budget</a:t>
          </a:r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/>
            <a:t>LEC 8 Project Execution</a:t>
          </a:r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/>
            <a:t>LEC 9 Monitoring &amp; Controlling</a:t>
          </a:r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/>
            <a:t>LEC 10 Project Closure</a:t>
          </a:r>
          <a:endParaRPr lang="en-US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>
              <a:latin typeface="+mj-lt"/>
            </a:rPr>
            <a:t>At the end of this course, students should be able to:</a:t>
          </a:r>
          <a:endParaRPr lang="en-US">
            <a:latin typeface="+mj-lt"/>
          </a:endParaRPr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A8B1E5-09CF-45E1-941B-7BFDE853719A}">
      <dgm:prSet/>
      <dgm:spPr/>
      <dgm:t>
        <a:bodyPr/>
        <a:lstStyle/>
        <a:p>
          <a:r>
            <a:rPr lang="en-US">
              <a:latin typeface="+mj-lt"/>
            </a:rPr>
            <a:t>How to initiate, define and organize a project.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0EE6A006-F2FC-44C0-A9BE-F5FB35E29EDF}">
      <dgm:prSet/>
      <dgm:spPr/>
      <dgm:t>
        <a:bodyPr/>
        <a:lstStyle/>
        <a:p>
          <a:r>
            <a:rPr lang="en-US">
              <a:latin typeface="+mj-lt"/>
            </a:rPr>
            <a:t>How to develop a project plan, including scoping, sequencing tasks, and determining a critical path.</a:t>
          </a:r>
        </a:p>
      </dgm:t>
    </dgm:pt>
    <dgm:pt modelId="{9195FBF1-6BAE-46EC-A056-1D8D4576A679}" type="par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FE551877-1F74-4F82-ADC6-5F7E5B42B5E4}" type="sibTrans" cxnId="{40E54400-F2F7-417F-A8DC-DC450EB13502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546A677A-4FB0-4DF4-8087-07DA7E1375E8}">
      <dgm:prSet/>
      <dgm:spPr/>
      <dgm:t>
        <a:bodyPr/>
        <a:lstStyle/>
        <a:p>
          <a:r>
            <a:rPr lang="en-US">
              <a:latin typeface="+mj-lt"/>
            </a:rPr>
            <a:t>How to assess, prioritize and manage project risk.</a:t>
          </a:r>
        </a:p>
      </dgm:t>
    </dgm:pt>
    <dgm:pt modelId="{3C45077E-B3A6-4BFA-B2B6-8DBE3B73F23E}" type="par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81AD6211-E58D-4005-B2BA-E28E4A42AEC7}" type="sibTrans" cxnId="{67EA5309-03A8-4C97-A035-56C92C0164E9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C0A9984-8DED-4E7E-99E7-4371C17E817D}">
      <dgm:prSet/>
      <dgm:spPr/>
      <dgm:t>
        <a:bodyPr/>
        <a:lstStyle/>
        <a:p>
          <a:r>
            <a:rPr lang="en-US">
              <a:latin typeface="+mj-lt"/>
            </a:rPr>
            <a:t>How to execute projects and use the earned value approach for monitoring and controlling progress.</a:t>
          </a:r>
        </a:p>
      </dgm:t>
    </dgm:pt>
    <dgm:pt modelId="{DBCA2511-9883-413F-BFD2-4BA376A6EE1E}" type="par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C2FD2F34-A18C-4269-88BD-322D4B283130}" type="sibTrans" cxnId="{A54A5D9B-0FB8-44F5-AA40-DD11F59F9DDB}">
      <dgm:prSet/>
      <dgm:spPr/>
      <dgm:t>
        <a:bodyPr/>
        <a:lstStyle/>
        <a:p>
          <a:endParaRPr lang="en-US">
            <a:latin typeface="+mj-lt"/>
          </a:endParaRPr>
        </a:p>
      </dgm:t>
    </dgm:pt>
    <dgm:pt modelId="{DC8FCAA1-9B1E-4517-AB48-A93B60EE6565}" type="pres">
      <dgm:prSet presAssocID="{E81B759C-64E9-4C95-995E-2339CA177378}" presName="Name0" presStyleCnt="0">
        <dgm:presLayoutVars>
          <dgm:dir/>
          <dgm:animLvl val="lvl"/>
          <dgm:resizeHandles val="exact"/>
        </dgm:presLayoutVars>
      </dgm:prSet>
      <dgm:spPr/>
    </dgm:pt>
    <dgm:pt modelId="{B702D32F-E647-4CFD-9B52-1AB969EEF255}" type="pres">
      <dgm:prSet presAssocID="{CC0A9984-8DED-4E7E-99E7-4371C17E817D}" presName="boxAndChildren" presStyleCnt="0"/>
      <dgm:spPr/>
    </dgm:pt>
    <dgm:pt modelId="{F21FA4AB-020F-43C5-9BD3-A701F9BFE590}" type="pres">
      <dgm:prSet presAssocID="{CC0A9984-8DED-4E7E-99E7-4371C17E817D}" presName="parentTextBox" presStyleLbl="node1" presStyleIdx="0" presStyleCnt="5"/>
      <dgm:spPr/>
    </dgm:pt>
    <dgm:pt modelId="{39B4E291-0ACC-41D0-A8EE-34EA43F6C699}" type="pres">
      <dgm:prSet presAssocID="{81AD6211-E58D-4005-B2BA-E28E4A42AEC7}" presName="sp" presStyleCnt="0"/>
      <dgm:spPr/>
    </dgm:pt>
    <dgm:pt modelId="{423790A1-D97E-46A7-9E1F-AC2E43C253A9}" type="pres">
      <dgm:prSet presAssocID="{546A677A-4FB0-4DF4-8087-07DA7E1375E8}" presName="arrowAndChildren" presStyleCnt="0"/>
      <dgm:spPr/>
    </dgm:pt>
    <dgm:pt modelId="{8AD2076B-D44A-45E9-A5E4-1799428C2F5C}" type="pres">
      <dgm:prSet presAssocID="{546A677A-4FB0-4DF4-8087-07DA7E1375E8}" presName="parentTextArrow" presStyleLbl="node1" presStyleIdx="1" presStyleCnt="5"/>
      <dgm:spPr/>
    </dgm:pt>
    <dgm:pt modelId="{EE636A0A-623D-4758-944F-E2B7857246F0}" type="pres">
      <dgm:prSet presAssocID="{FE551877-1F74-4F82-ADC6-5F7E5B42B5E4}" presName="sp" presStyleCnt="0"/>
      <dgm:spPr/>
    </dgm:pt>
    <dgm:pt modelId="{FDF22FBC-C3CD-4F7D-A5B7-7877A99A6895}" type="pres">
      <dgm:prSet presAssocID="{0EE6A006-F2FC-44C0-A9BE-F5FB35E29EDF}" presName="arrowAndChildren" presStyleCnt="0"/>
      <dgm:spPr/>
    </dgm:pt>
    <dgm:pt modelId="{FDF1FF70-7B0B-461D-A610-DC218D58CA3F}" type="pres">
      <dgm:prSet presAssocID="{0EE6A006-F2FC-44C0-A9BE-F5FB35E29EDF}" presName="parentTextArrow" presStyleLbl="node1" presStyleIdx="2" presStyleCnt="5"/>
      <dgm:spPr/>
    </dgm:pt>
    <dgm:pt modelId="{85EA48CE-1DAC-4E29-A20B-76003C0EC2BA}" type="pres">
      <dgm:prSet presAssocID="{25EA6C01-A7CA-43FA-8EB0-16FC9A5D6F5D}" presName="sp" presStyleCnt="0"/>
      <dgm:spPr/>
    </dgm:pt>
    <dgm:pt modelId="{E498492A-C151-47E1-B921-D268EED8A5E3}" type="pres">
      <dgm:prSet presAssocID="{FEA8B1E5-09CF-45E1-941B-7BFDE853719A}" presName="arrowAndChildren" presStyleCnt="0"/>
      <dgm:spPr/>
    </dgm:pt>
    <dgm:pt modelId="{08B50B97-E8CC-4A94-93CA-9DCEB3911A68}" type="pres">
      <dgm:prSet presAssocID="{FEA8B1E5-09CF-45E1-941B-7BFDE853719A}" presName="parentTextArrow" presStyleLbl="node1" presStyleIdx="3" presStyleCnt="5"/>
      <dgm:spPr/>
    </dgm:pt>
    <dgm:pt modelId="{9D9F1561-495F-4EAF-A75A-FE6348A0B561}" type="pres">
      <dgm:prSet presAssocID="{26C63314-7E09-4F44-8ED7-370F4AB998F6}" presName="sp" presStyleCnt="0"/>
      <dgm:spPr/>
    </dgm:pt>
    <dgm:pt modelId="{5304CCCD-8852-459E-BC8D-F44517CBA174}" type="pres">
      <dgm:prSet presAssocID="{38D829B4-5496-4F7E-A2B3-275F4B9B2E42}" presName="arrowAndChildren" presStyleCnt="0"/>
      <dgm:spPr/>
    </dgm:pt>
    <dgm:pt modelId="{53B4D453-828B-49A6-AA0D-4677236DDA2A}" type="pres">
      <dgm:prSet presAssocID="{38D829B4-5496-4F7E-A2B3-275F4B9B2E42}" presName="parentTextArrow" presStyleLbl="node1" presStyleIdx="4" presStyleCnt="5"/>
      <dgm:spPr/>
    </dgm:pt>
  </dgm:ptLst>
  <dgm:cxnLst>
    <dgm:cxn modelId="{40E54400-F2F7-417F-A8DC-DC450EB13502}" srcId="{E81B759C-64E9-4C95-995E-2339CA177378}" destId="{0EE6A006-F2FC-44C0-A9BE-F5FB35E29EDF}" srcOrd="2" destOrd="0" parTransId="{9195FBF1-6BAE-46EC-A056-1D8D4576A679}" sibTransId="{FE551877-1F74-4F82-ADC6-5F7E5B42B5E4}"/>
    <dgm:cxn modelId="{67EA5309-03A8-4C97-A035-56C92C0164E9}" srcId="{E81B759C-64E9-4C95-995E-2339CA177378}" destId="{546A677A-4FB0-4DF4-8087-07DA7E1375E8}" srcOrd="3" destOrd="0" parTransId="{3C45077E-B3A6-4BFA-B2B6-8DBE3B73F23E}" sibTransId="{81AD6211-E58D-4005-B2BA-E28E4A42AEC7}"/>
    <dgm:cxn modelId="{2912AD14-2326-42F9-9C0D-796EF75DB1B9}" type="presOf" srcId="{546A677A-4FB0-4DF4-8087-07DA7E1375E8}" destId="{8AD2076B-D44A-45E9-A5E4-1799428C2F5C}" srcOrd="0" destOrd="0" presId="urn:microsoft.com/office/officeart/2005/8/layout/process4"/>
    <dgm:cxn modelId="{15EAC22F-4961-4662-A377-84795E7D89B3}" type="presOf" srcId="{38D829B4-5496-4F7E-A2B3-275F4B9B2E42}" destId="{53B4D453-828B-49A6-AA0D-4677236DDA2A}" srcOrd="0" destOrd="0" presId="urn:microsoft.com/office/officeart/2005/8/layout/process4"/>
    <dgm:cxn modelId="{1B3D786B-6426-4974-A67C-19185B058E25}" type="presOf" srcId="{E81B759C-64E9-4C95-995E-2339CA177378}" destId="{DC8FCAA1-9B1E-4517-AB48-A93B60EE6565}" srcOrd="0" destOrd="0" presId="urn:microsoft.com/office/officeart/2005/8/layout/process4"/>
    <dgm:cxn modelId="{C92EF46E-0BB4-4321-9660-8BC6142EC1DA}" type="presOf" srcId="{0EE6A006-F2FC-44C0-A9BE-F5FB35E29EDF}" destId="{FDF1FF70-7B0B-461D-A610-DC218D58CA3F}" srcOrd="0" destOrd="0" presId="urn:microsoft.com/office/officeart/2005/8/layout/process4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76BC6B91-E9BC-4F97-A97A-97DE70CDFA54}" type="presOf" srcId="{CC0A9984-8DED-4E7E-99E7-4371C17E817D}" destId="{F21FA4AB-020F-43C5-9BD3-A701F9BFE590}" srcOrd="0" destOrd="0" presId="urn:microsoft.com/office/officeart/2005/8/layout/process4"/>
    <dgm:cxn modelId="{A54A5D9B-0FB8-44F5-AA40-DD11F59F9DDB}" srcId="{E81B759C-64E9-4C95-995E-2339CA177378}" destId="{CC0A9984-8DED-4E7E-99E7-4371C17E817D}" srcOrd="4" destOrd="0" parTransId="{DBCA2511-9883-413F-BFD2-4BA376A6EE1E}" sibTransId="{C2FD2F34-A18C-4269-88BD-322D4B283130}"/>
    <dgm:cxn modelId="{80F754B7-DEA2-4500-95FA-0D0C64047EF3}" type="presOf" srcId="{FEA8B1E5-09CF-45E1-941B-7BFDE853719A}" destId="{08B50B97-E8CC-4A94-93CA-9DCEB3911A68}" srcOrd="0" destOrd="0" presId="urn:microsoft.com/office/officeart/2005/8/layout/process4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A4FE863E-BCCF-4DE0-8851-7968218447ED}" type="presParOf" srcId="{DC8FCAA1-9B1E-4517-AB48-A93B60EE6565}" destId="{B702D32F-E647-4CFD-9B52-1AB969EEF255}" srcOrd="0" destOrd="0" presId="urn:microsoft.com/office/officeart/2005/8/layout/process4"/>
    <dgm:cxn modelId="{7317C342-4AD0-4250-AA94-CC5189A06C83}" type="presParOf" srcId="{B702D32F-E647-4CFD-9B52-1AB969EEF255}" destId="{F21FA4AB-020F-43C5-9BD3-A701F9BFE590}" srcOrd="0" destOrd="0" presId="urn:microsoft.com/office/officeart/2005/8/layout/process4"/>
    <dgm:cxn modelId="{E3021F07-3AD3-48B6-9C60-1EC426EF12D2}" type="presParOf" srcId="{DC8FCAA1-9B1E-4517-AB48-A93B60EE6565}" destId="{39B4E291-0ACC-41D0-A8EE-34EA43F6C699}" srcOrd="1" destOrd="0" presId="urn:microsoft.com/office/officeart/2005/8/layout/process4"/>
    <dgm:cxn modelId="{476005B3-1065-4CB1-AAA2-1C1C82E5CC2A}" type="presParOf" srcId="{DC8FCAA1-9B1E-4517-AB48-A93B60EE6565}" destId="{423790A1-D97E-46A7-9E1F-AC2E43C253A9}" srcOrd="2" destOrd="0" presId="urn:microsoft.com/office/officeart/2005/8/layout/process4"/>
    <dgm:cxn modelId="{1EA63BE8-FB24-430A-897E-7E1CA5438DFC}" type="presParOf" srcId="{423790A1-D97E-46A7-9E1F-AC2E43C253A9}" destId="{8AD2076B-D44A-45E9-A5E4-1799428C2F5C}" srcOrd="0" destOrd="0" presId="urn:microsoft.com/office/officeart/2005/8/layout/process4"/>
    <dgm:cxn modelId="{3282F222-0381-4A96-8D4E-6C6D07443C57}" type="presParOf" srcId="{DC8FCAA1-9B1E-4517-AB48-A93B60EE6565}" destId="{EE636A0A-623D-4758-944F-E2B7857246F0}" srcOrd="3" destOrd="0" presId="urn:microsoft.com/office/officeart/2005/8/layout/process4"/>
    <dgm:cxn modelId="{56E3378F-FA7A-4515-AD8C-5268EDFEEEFD}" type="presParOf" srcId="{DC8FCAA1-9B1E-4517-AB48-A93B60EE6565}" destId="{FDF22FBC-C3CD-4F7D-A5B7-7877A99A6895}" srcOrd="4" destOrd="0" presId="urn:microsoft.com/office/officeart/2005/8/layout/process4"/>
    <dgm:cxn modelId="{20127FBE-CC8A-4C48-A0A2-57F3AD5F51FD}" type="presParOf" srcId="{FDF22FBC-C3CD-4F7D-A5B7-7877A99A6895}" destId="{FDF1FF70-7B0B-461D-A610-DC218D58CA3F}" srcOrd="0" destOrd="0" presId="urn:microsoft.com/office/officeart/2005/8/layout/process4"/>
    <dgm:cxn modelId="{F4D66258-E52D-43B8-A4F4-206D49E0C665}" type="presParOf" srcId="{DC8FCAA1-9B1E-4517-AB48-A93B60EE6565}" destId="{85EA48CE-1DAC-4E29-A20B-76003C0EC2BA}" srcOrd="5" destOrd="0" presId="urn:microsoft.com/office/officeart/2005/8/layout/process4"/>
    <dgm:cxn modelId="{CA940B0A-75E7-4115-A394-5B5853E5E5C8}" type="presParOf" srcId="{DC8FCAA1-9B1E-4517-AB48-A93B60EE6565}" destId="{E498492A-C151-47E1-B921-D268EED8A5E3}" srcOrd="6" destOrd="0" presId="urn:microsoft.com/office/officeart/2005/8/layout/process4"/>
    <dgm:cxn modelId="{A51667A9-9CDA-4AB6-8FA8-24EB966EF0DA}" type="presParOf" srcId="{E498492A-C151-47E1-B921-D268EED8A5E3}" destId="{08B50B97-E8CC-4A94-93CA-9DCEB3911A68}" srcOrd="0" destOrd="0" presId="urn:microsoft.com/office/officeart/2005/8/layout/process4"/>
    <dgm:cxn modelId="{2175EBFA-462A-4FB9-AC0E-048C457D736A}" type="presParOf" srcId="{DC8FCAA1-9B1E-4517-AB48-A93B60EE6565}" destId="{9D9F1561-495F-4EAF-A75A-FE6348A0B561}" srcOrd="7" destOrd="0" presId="urn:microsoft.com/office/officeart/2005/8/layout/process4"/>
    <dgm:cxn modelId="{1DF3A07F-7332-4F98-88B2-548A52050D87}" type="presParOf" srcId="{DC8FCAA1-9B1E-4517-AB48-A93B60EE6565}" destId="{5304CCCD-8852-459E-BC8D-F44517CBA174}" srcOrd="8" destOrd="0" presId="urn:microsoft.com/office/officeart/2005/8/layout/process4"/>
    <dgm:cxn modelId="{428EBA22-D4DC-49C9-A482-A99976D9258B}" type="presParOf" srcId="{5304CCCD-8852-459E-BC8D-F44517CBA174}" destId="{53B4D453-828B-49A6-AA0D-4677236DDA2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Project Preparation and Implementation Plan</a:t>
          </a:r>
        </a:p>
      </dsp:txBody>
      <dsp:txXfrm>
        <a:off x="21075" y="99425"/>
        <a:ext cx="6604959" cy="389580"/>
      </dsp:txXfrm>
    </dsp:sp>
    <dsp:sp modelId="{D7EBA4BA-FB6A-4C74-8746-6BA33CFAF059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2 Project Initiation</a:t>
          </a:r>
        </a:p>
      </dsp:txBody>
      <dsp:txXfrm>
        <a:off x="21075" y="582995"/>
        <a:ext cx="6604959" cy="389580"/>
      </dsp:txXfrm>
    </dsp:sp>
    <dsp:sp modelId="{B002B1A1-325E-45B8-BFE2-488EA2F7B741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3 Feasibility Study</a:t>
          </a:r>
        </a:p>
      </dsp:txBody>
      <dsp:txXfrm>
        <a:off x="21075" y="1066565"/>
        <a:ext cx="6604959" cy="389580"/>
      </dsp:txXfrm>
    </dsp:sp>
    <dsp:sp modelId="{06BE6155-EA9B-45F1-9C1D-7864A7D58150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4 Project Planning- Risk management</a:t>
          </a:r>
        </a:p>
      </dsp:txBody>
      <dsp:txXfrm>
        <a:off x="21075" y="1550135"/>
        <a:ext cx="6604959" cy="389580"/>
      </dsp:txXfrm>
    </dsp:sp>
    <dsp:sp modelId="{3B83CE69-7AC7-4DAD-BDED-04570FF7B890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5 Project Planning- Quality management</a:t>
          </a:r>
        </a:p>
      </dsp:txBody>
      <dsp:txXfrm>
        <a:off x="21075" y="2033705"/>
        <a:ext cx="6604959" cy="389580"/>
      </dsp:txXfrm>
    </dsp:sp>
    <dsp:sp modelId="{37521A56-3C7A-45F3-9AA4-A102F66935B1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Project Planning- Human Resource management</a:t>
          </a:r>
        </a:p>
      </dsp:txBody>
      <dsp:txXfrm>
        <a:off x="21075" y="2517275"/>
        <a:ext cx="6604959" cy="389580"/>
      </dsp:txXfrm>
    </dsp:sp>
    <dsp:sp modelId="{5EBB60AC-6265-4F5B-8EDA-4948860AB232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7 Project Planning- The Project Schedule, and budget</a:t>
          </a:r>
        </a:p>
      </dsp:txBody>
      <dsp:txXfrm>
        <a:off x="21075" y="3000845"/>
        <a:ext cx="6604959" cy="389580"/>
      </dsp:txXfrm>
    </dsp:sp>
    <dsp:sp modelId="{BCA12B3E-CFFA-45F0-ABD6-FDF9B37B6C48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8 Project Execution</a:t>
          </a:r>
        </a:p>
      </dsp:txBody>
      <dsp:txXfrm>
        <a:off x="21075" y="3484415"/>
        <a:ext cx="6604959" cy="389580"/>
      </dsp:txXfrm>
    </dsp:sp>
    <dsp:sp modelId="{F05907DF-9B23-4799-B4BF-344AE0FE7B71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9 Monitoring &amp; Controlling</a:t>
          </a:r>
        </a:p>
      </dsp:txBody>
      <dsp:txXfrm>
        <a:off x="21075" y="3967985"/>
        <a:ext cx="6604959" cy="389580"/>
      </dsp:txXfrm>
    </dsp:sp>
    <dsp:sp modelId="{2A7A31BD-5384-45A2-90AD-E8EC2229E8E6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/>
            <a:t>LEC 10 Project Closure</a:t>
          </a:r>
          <a:endParaRPr lang="en-US" sz="1800" kern="1200"/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1FA4AB-020F-43C5-9BD3-A701F9BFE590}">
      <dsp:nvSpPr>
        <dsp:cNvPr id="0" name=""/>
        <dsp:cNvSpPr/>
      </dsp:nvSpPr>
      <dsp:spPr>
        <a:xfrm>
          <a:off x="0" y="3473537"/>
          <a:ext cx="10515600" cy="56986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execute projects and use the earned value approach for monitoring and controlling progress.</a:t>
          </a:r>
        </a:p>
      </dsp:txBody>
      <dsp:txXfrm>
        <a:off x="0" y="3473537"/>
        <a:ext cx="10515600" cy="569862"/>
      </dsp:txXfrm>
    </dsp:sp>
    <dsp:sp modelId="{8AD2076B-D44A-45E9-A5E4-1799428C2F5C}">
      <dsp:nvSpPr>
        <dsp:cNvPr id="0" name=""/>
        <dsp:cNvSpPr/>
      </dsp:nvSpPr>
      <dsp:spPr>
        <a:xfrm rot="10800000">
          <a:off x="0" y="2605636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assess, prioritize and manage project risk.</a:t>
          </a:r>
        </a:p>
      </dsp:txBody>
      <dsp:txXfrm rot="10800000">
        <a:off x="0" y="2605636"/>
        <a:ext cx="10515600" cy="569490"/>
      </dsp:txXfrm>
    </dsp:sp>
    <dsp:sp modelId="{FDF1FF70-7B0B-461D-A610-DC218D58CA3F}">
      <dsp:nvSpPr>
        <dsp:cNvPr id="0" name=""/>
        <dsp:cNvSpPr/>
      </dsp:nvSpPr>
      <dsp:spPr>
        <a:xfrm rot="10800000">
          <a:off x="0" y="1737735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develop a project plan, including scoping, sequencing tasks, and determining a critical path.</a:t>
          </a:r>
        </a:p>
      </dsp:txBody>
      <dsp:txXfrm rot="10800000">
        <a:off x="0" y="1737735"/>
        <a:ext cx="10515600" cy="569490"/>
      </dsp:txXfrm>
    </dsp:sp>
    <dsp:sp modelId="{08B50B97-E8CC-4A94-93CA-9DCEB3911A68}">
      <dsp:nvSpPr>
        <dsp:cNvPr id="0" name=""/>
        <dsp:cNvSpPr/>
      </dsp:nvSpPr>
      <dsp:spPr>
        <a:xfrm rot="10800000">
          <a:off x="0" y="869834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+mj-lt"/>
            </a:rPr>
            <a:t>How to initiate, define and organize a project.</a:t>
          </a:r>
        </a:p>
      </dsp:txBody>
      <dsp:txXfrm rot="10800000">
        <a:off x="0" y="869834"/>
        <a:ext cx="10515600" cy="569490"/>
      </dsp:txXfrm>
    </dsp:sp>
    <dsp:sp modelId="{53B4D453-828B-49A6-AA0D-4677236DDA2A}">
      <dsp:nvSpPr>
        <dsp:cNvPr id="0" name=""/>
        <dsp:cNvSpPr/>
      </dsp:nvSpPr>
      <dsp:spPr>
        <a:xfrm rot="10800000">
          <a:off x="0" y="1933"/>
          <a:ext cx="10515600" cy="876448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i="0" kern="1200">
              <a:latin typeface="+mj-lt"/>
            </a:rPr>
            <a:t>At the end of this course, students should be able to:</a:t>
          </a:r>
          <a:endParaRPr lang="en-US" sz="1900" kern="1200">
            <a:latin typeface="+mj-lt"/>
          </a:endParaRPr>
        </a:p>
      </dsp:txBody>
      <dsp:txXfrm rot="10800000">
        <a:off x="0" y="1933"/>
        <a:ext cx="10515600" cy="5694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227812-2882-5360-0E46-94425D70967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8260BB-5E6A-9413-98C2-E7E3FB3C50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84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53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397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965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9210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711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7039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46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6772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3381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1057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257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5923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516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2527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697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83938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CC8236-F8B9-47D6-72E8-7EB3B6203E5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1EA46-993E-DACC-39C1-FA5B63EBCF66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19/09/2024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554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57776" y="2966990"/>
            <a:ext cx="40934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Planning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96281" y="4775941"/>
            <a:ext cx="1088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PMG202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01BD16C-2894-8232-2F99-E744865AC9F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Name: Project Planning</a:t>
            </a:r>
          </a:p>
          <a:p>
            <a:pPr>
              <a:lnSpc>
                <a:spcPct val="250000"/>
              </a:lnSpc>
            </a:pPr>
            <a:r>
              <a:rPr lang="en-US" sz="2000" b="1" dirty="0">
                <a:latin typeface="+mj-lt"/>
              </a:rPr>
              <a:t>Course Instructor: Dina Samir </a:t>
            </a:r>
            <a:r>
              <a:rPr lang="en-US" sz="2000" b="1" dirty="0" err="1">
                <a:latin typeface="+mj-lt"/>
              </a:rPr>
              <a:t>ElWakkad</a:t>
            </a:r>
            <a:endParaRPr lang="en-US" sz="2000" b="1" dirty="0">
              <a:latin typeface="+mj-lt"/>
            </a:endParaRPr>
          </a:p>
          <a:p>
            <a:pPr>
              <a:lnSpc>
                <a:spcPct val="250000"/>
              </a:lnSpc>
            </a:pPr>
            <a:r>
              <a:rPr lang="fr-FR" sz="2000" b="1">
                <a:latin typeface="+mj-lt"/>
              </a:rPr>
              <a:t>Email: dina.elwakkad@midocean.edu.km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6FE4C6F-B4C9-199C-19CC-A94B8CC6B8FD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000" dirty="0">
                <a:latin typeface="+mj-lt"/>
              </a:rPr>
              <a:t>ترفع </a:t>
            </a:r>
            <a:r>
              <a:rPr lang="ar-EG" sz="2000" dirty="0">
                <a:solidFill>
                  <a:schemeClr val="accent2"/>
                </a:solidFill>
                <a:latin typeface="+mj-lt"/>
              </a:rPr>
              <a:t>المحاضرات الأسبوعية </a:t>
            </a:r>
            <a:r>
              <a:rPr lang="ar-EG" sz="2000" dirty="0">
                <a:latin typeface="+mj-lt"/>
              </a:rPr>
              <a:t>على المنصة التعليمية </a:t>
            </a:r>
            <a:r>
              <a:rPr lang="en-US" sz="2000" dirty="0">
                <a:latin typeface="+mj-lt"/>
              </a:rPr>
              <a:t> Moodle</a:t>
            </a:r>
            <a:r>
              <a:rPr lang="ar-EG" sz="2000" dirty="0">
                <a:latin typeface="+mj-lt"/>
              </a:rPr>
              <a:t>يوم السبت من كل أسبوع في تمام الساعة </a:t>
            </a:r>
            <a:r>
              <a:rPr lang="ar-EG" sz="2000" dirty="0">
                <a:solidFill>
                  <a:srgbClr val="0070C0"/>
                </a:solidFill>
                <a:latin typeface="+mj-lt"/>
              </a:rPr>
              <a:t>12 ظهرًا </a:t>
            </a:r>
            <a:r>
              <a:rPr lang="ar-EG" sz="2000" dirty="0">
                <a:latin typeface="+mj-lt"/>
              </a:rPr>
              <a:t>بتوقيت الرياض</a:t>
            </a:r>
            <a:endParaRPr lang="en-US" sz="2000" dirty="0">
              <a:latin typeface="+mj-lt"/>
            </a:endParaRPr>
          </a:p>
          <a:p>
            <a:pPr marL="0" indent="0" algn="r" rtl="1">
              <a:buNone/>
            </a:pPr>
            <a:endParaRPr lang="ar-EG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B632213-9CD4-D8C0-A4B8-620CEA769ED9}"/>
              </a:ext>
            </a:extLst>
          </p:cNvPr>
          <p:cNvSpPr txBox="1">
            <a:spLocks/>
          </p:cNvSpPr>
          <p:nvPr/>
        </p:nvSpPr>
        <p:spPr>
          <a:xfrm>
            <a:off x="1790951" y="2313252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ar-EG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/>
              <a:ea typeface="+mn-ea"/>
            </a:endParaRPr>
          </a:p>
          <a:p>
            <a:pPr marL="228600" marR="0" lvl="0" indent="-228600" algn="just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Alexandria"/>
                <a:ea typeface="+mn-ea"/>
              </a:rPr>
              <a:t>حلقات النقاش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وهي حلقات أسبوعية اختيارية للطالب وغرضها مناقشة ما تم طرحه خلال المحاضرة المسجلة لكل أسبوع ستكون بأذن الله علي رابط والذي </a:t>
            </a:r>
            <a:r>
              <a:rPr lang="ar-EG" sz="2000" dirty="0">
                <a:solidFill>
                  <a:prstClr val="black"/>
                </a:solidFill>
                <a:latin typeface="Alexandria"/>
              </a:rPr>
              <a:t>يعلن </a:t>
            </a:r>
            <a:r>
              <a:rPr kumimoji="0" lang="ar-EG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عنه علي المنصة التعليمية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44233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E348889-7219-B49D-90C9-AD806C75B194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C2343D2-61DE-73A6-D8A5-DF0EB78119F9}"/>
              </a:ext>
            </a:extLst>
          </p:cNvPr>
          <p:cNvSpPr txBox="1">
            <a:spLocks/>
          </p:cNvSpPr>
          <p:nvPr/>
        </p:nvSpPr>
        <p:spPr>
          <a:xfrm>
            <a:off x="1560398" y="2313252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000" b="1" dirty="0">
                <a:latin typeface="+mj-lt"/>
              </a:rPr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يشمل </a:t>
            </a:r>
            <a:r>
              <a:rPr lang="ar-EG" sz="2000" b="1">
                <a:latin typeface="+mj-lt"/>
              </a:rPr>
              <a:t>أسئلة صوتية</a:t>
            </a:r>
            <a:endParaRPr lang="ar-EG" sz="2000" b="1" dirty="0">
              <a:latin typeface="+mj-lt"/>
            </a:endParaRPr>
          </a:p>
          <a:p>
            <a:pPr algn="r" rtl="1"/>
            <a:r>
              <a:rPr lang="ar-EG" sz="2000" b="1" dirty="0">
                <a:latin typeface="+mj-lt"/>
              </a:rPr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000" b="1" dirty="0">
                <a:latin typeface="+mj-lt"/>
              </a:rPr>
              <a:t>الاختبار القصير من 8 درجات (بمجموع 80 درجة)</a:t>
            </a:r>
          </a:p>
          <a:p>
            <a:pPr algn="r" rtl="1"/>
            <a:r>
              <a:rPr lang="ar-EG" sz="2000" b="1" dirty="0">
                <a:latin typeface="+mj-lt"/>
              </a:rPr>
              <a:t>فترة السماحية للاختبار القصير 24 دقيقة.</a:t>
            </a:r>
            <a:r>
              <a:rPr lang="en-US" sz="2000" b="1" dirty="0">
                <a:latin typeface="+mj-lt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986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Quizzes</a:t>
            </a:r>
          </a:p>
        </p:txBody>
      </p:sp>
      <p:graphicFrame>
        <p:nvGraphicFramePr>
          <p:cNvPr id="8" name="Table 10">
            <a:extLst>
              <a:ext uri="{FF2B5EF4-FFF2-40B4-BE49-F238E27FC236}">
                <a16:creationId xmlns:a16="http://schemas.microsoft.com/office/drawing/2014/main" id="{471EFED6-7C92-6035-F917-2D5559D24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209886"/>
              </p:ext>
            </p:extLst>
          </p:nvPr>
        </p:nvGraphicFramePr>
        <p:xfrm>
          <a:off x="1480215" y="2826880"/>
          <a:ext cx="9086850" cy="9156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958165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6128685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519364">
                <a:tc rowSpan="2">
                  <a:txBody>
                    <a:bodyPr/>
                    <a:lstStyle/>
                    <a:p>
                      <a:pPr algn="ctr"/>
                      <a:endParaRPr lang="en-US" sz="2000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r>
                        <a:rPr lang="en-US" sz="2000" dirty="0">
                          <a:solidFill>
                            <a:srgbClr val="002060"/>
                          </a:solidFill>
                        </a:rPr>
                        <a:t>Exams &amp;  Marks</a:t>
                      </a:r>
                      <a:endParaRPr lang="en-US" sz="1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593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B3CC3D6-2D6B-B2C7-3605-B70CDB75E9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8178014"/>
              </p:ext>
            </p:extLst>
          </p:nvPr>
        </p:nvGraphicFramePr>
        <p:xfrm>
          <a:off x="2933688" y="119501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12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76301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Learning Outcomes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7F444968-4108-1AEB-B5BA-BA7468F788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7588294"/>
              </p:ext>
            </p:extLst>
          </p:nvPr>
        </p:nvGraphicFramePr>
        <p:xfrm>
          <a:off x="619792" y="1642631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32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0709A10-AE95-F05A-F028-85CFAFC37D1A}"/>
              </a:ext>
            </a:extLst>
          </p:cNvPr>
          <p:cNvSpPr txBox="1">
            <a:spLocks/>
          </p:cNvSpPr>
          <p:nvPr/>
        </p:nvSpPr>
        <p:spPr>
          <a:xfrm>
            <a:off x="1644536" y="2267816"/>
            <a:ext cx="859670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Project:</a:t>
            </a:r>
          </a:p>
          <a:p>
            <a:pPr marR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  A piece of planned work or an activity which is done over a period of time and intended to achieve a particular purpose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2" descr="What Is a Project? Definition Major Characteristics of a Project - ppt  video online download">
            <a:extLst>
              <a:ext uri="{FF2B5EF4-FFF2-40B4-BE49-F238E27FC236}">
                <a16:creationId xmlns:a16="http://schemas.microsoft.com/office/drawing/2014/main" id="{CBFFB742-79F9-70EB-F16F-9FFF7690B7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44058" r="9711" b="15749"/>
          <a:stretch/>
        </p:blipFill>
        <p:spPr bwMode="auto">
          <a:xfrm>
            <a:off x="1804102" y="2338120"/>
            <a:ext cx="8583795" cy="299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379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BD331B-5BCD-52FB-289F-0442F53217ED}"/>
              </a:ext>
            </a:extLst>
          </p:cNvPr>
          <p:cNvSpPr txBox="1">
            <a:spLocks/>
          </p:cNvSpPr>
          <p:nvPr/>
        </p:nvSpPr>
        <p:spPr>
          <a:xfrm>
            <a:off x="1858834" y="2250990"/>
            <a:ext cx="8329612" cy="3357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Project planning is a crucial part of project management focused on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creating a detailed plan that outlines the steps and resources necessary to achieve the project's objectives,</a:t>
            </a:r>
            <a:r>
              <a:rPr lang="en-US" sz="2000" dirty="0">
                <a:solidFill>
                  <a:srgbClr val="000000"/>
                </a:solidFill>
                <a:latin typeface="+mj-lt"/>
              </a:rPr>
              <a:t> including identifying the project's scope, establishing a timeline, assigning tasks and resources, and budgeting for the project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532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26F314C-4B70-52C3-D4C9-163A27131F45}"/>
              </a:ext>
            </a:extLst>
          </p:cNvPr>
          <p:cNvSpPr txBox="1">
            <a:spLocks/>
          </p:cNvSpPr>
          <p:nvPr/>
        </p:nvSpPr>
        <p:spPr>
          <a:xfrm>
            <a:off x="1895586" y="2163113"/>
            <a:ext cx="7915095" cy="3415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After the project charter is approved, the Project Initiation phase is complete, and you are ready to proceed to the Project Planning phase.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When the Project Planning phase is complete, you are ready to proceed to Project Implementation.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3320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pic>
        <p:nvPicPr>
          <p:cNvPr id="6" name="Picture 5" descr="5 Phases of Project Management Process - A Complete Breakdown">
            <a:extLst>
              <a:ext uri="{FF2B5EF4-FFF2-40B4-BE49-F238E27FC236}">
                <a16:creationId xmlns:a16="http://schemas.microsoft.com/office/drawing/2014/main" id="{28A7EE2C-14F0-7EC8-DB52-8CB95F461F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23494" r="3993" b="21687"/>
          <a:stretch/>
        </p:blipFill>
        <p:spPr bwMode="auto">
          <a:xfrm>
            <a:off x="762000" y="2441585"/>
            <a:ext cx="10554624" cy="1795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941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is the meaning of a Project?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8709B5-8081-6963-E635-265FC819FA02}"/>
              </a:ext>
            </a:extLst>
          </p:cNvPr>
          <p:cNvSpPr txBox="1">
            <a:spLocks/>
          </p:cNvSpPr>
          <p:nvPr/>
        </p:nvSpPr>
        <p:spPr>
          <a:xfrm>
            <a:off x="1781150" y="2232913"/>
            <a:ext cx="8791575" cy="3313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857250" algn="l"/>
              </a:tabLs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Purpose of the project planning phase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business requirements.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cost, schedule, list of deliverables, and delivery dates.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Establishing resources plan.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Getting management approval and proceeding to the next phase.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5836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are the responsibilities of the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70D869-2A1A-8E2C-25E4-3A0892EE4A59}"/>
              </a:ext>
            </a:extLst>
          </p:cNvPr>
          <p:cNvSpPr txBox="1">
            <a:spLocks/>
          </p:cNvSpPr>
          <p:nvPr/>
        </p:nvSpPr>
        <p:spPr>
          <a:xfrm>
            <a:off x="3667100" y="2395678"/>
            <a:ext cx="6734175" cy="23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Budget and cost Control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Allocating resources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Tracking project expenditure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75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difficulties will the project manager face?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C1BB17A-D33A-647B-343E-259EFD306334}"/>
              </a:ext>
            </a:extLst>
          </p:cNvPr>
          <p:cNvSpPr txBox="1">
            <a:spLocks/>
          </p:cNvSpPr>
          <p:nvPr/>
        </p:nvSpPr>
        <p:spPr>
          <a:xfrm>
            <a:off x="2006599" y="2011531"/>
            <a:ext cx="8305800" cy="4275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Managing team members as they come from different departments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risk of instability in the team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an effective team environment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Building a team from a group of individuals who do not know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Poor communication and information exchange due to team members not knowing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Create a team identity to encourage team members to meet regularly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747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99408BE-501D-35CB-C6D7-CE9765BEB698}"/>
              </a:ext>
            </a:extLst>
          </p:cNvPr>
          <p:cNvSpPr txBox="1">
            <a:spLocks/>
          </p:cNvSpPr>
          <p:nvPr/>
        </p:nvSpPr>
        <p:spPr>
          <a:xfrm>
            <a:off x="1785938" y="2095405"/>
            <a:ext cx="8243888" cy="40220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There is no specific appropriate method to follow, the appropriate method is the one that works with individuals at some point in time</a:t>
            </a:r>
            <a:r>
              <a:rPr lang="ar-SA" sz="2000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+mj-lt"/>
              </a:rPr>
              <a:t>The project manager must know the </a:t>
            </a:r>
            <a:r>
              <a:rPr lang="en-US" sz="2000" b="1" dirty="0">
                <a:solidFill>
                  <a:srgbClr val="000000"/>
                </a:solidFill>
                <a:latin typeface="+mj-lt"/>
              </a:rPr>
              <a:t>appropriate method at the right time to obtain the required results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.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dirty="0">
                <a:solidFill>
                  <a:srgbClr val="000000"/>
                </a:solidFill>
                <a:latin typeface="+mj-lt"/>
              </a:rPr>
              <a:t>And all this because</a:t>
            </a:r>
            <a:r>
              <a:rPr lang="ar-SA" sz="2000" b="1" dirty="0">
                <a:solidFill>
                  <a:srgbClr val="000000"/>
                </a:solidFill>
                <a:latin typeface="+mj-lt"/>
              </a:rPr>
              <a:t>:</a:t>
            </a:r>
            <a:endParaRPr lang="en-US" sz="2000" b="1" dirty="0">
              <a:solidFill>
                <a:srgbClr val="000000"/>
              </a:solidFill>
              <a:latin typeface="+mj-lt"/>
            </a:endParaRP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nature of work with time and cost</a:t>
            </a: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+mj-lt"/>
              </a:rPr>
              <a:t>The difference in the skills and experience of individuals whom you do not know well in the initial stages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248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CCA3BD-523C-6D47-8E3B-39A89A9746DA}"/>
              </a:ext>
            </a:extLst>
          </p:cNvPr>
          <p:cNvSpPr txBox="1"/>
          <p:nvPr/>
        </p:nvSpPr>
        <p:spPr>
          <a:xfrm>
            <a:off x="1925242" y="3023953"/>
            <a:ext cx="8433196" cy="405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Therefore, we must focus on three aspects</a:t>
            </a:r>
            <a:r>
              <a:rPr lang="ar-SA" sz="2000" b="1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7619CE0-163B-86BF-BE2B-D14485269551}"/>
              </a:ext>
            </a:extLst>
          </p:cNvPr>
          <p:cNvSpPr txBox="1">
            <a:spLocks/>
          </p:cNvSpPr>
          <p:nvPr/>
        </p:nvSpPr>
        <p:spPr>
          <a:xfrm>
            <a:off x="1644536" y="2390820"/>
            <a:ext cx="8929688" cy="250517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that all project work is clearly defined and completed on time according to the required quality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Ensure good coordination of work and distribute it equitably among team members to encourage them to work together effectively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ensure that each team member understands their role and responsibilities and is given direction and opportunity to develop their skills</a:t>
            </a:r>
            <a:r>
              <a:rPr lang="ar-SA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sz="2000" kern="100" dirty="0"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984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How to become a successful project manager?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03D166D-AF63-A188-B4A0-8A94F22907B1}"/>
              </a:ext>
            </a:extLst>
          </p:cNvPr>
          <p:cNvSpPr txBox="1">
            <a:spLocks/>
          </p:cNvSpPr>
          <p:nvPr/>
        </p:nvSpPr>
        <p:spPr>
          <a:xfrm>
            <a:off x="1683288" y="2181748"/>
            <a:ext cx="8680704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a responsible, effective, and non-hesitating person.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someone who can do anything.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To be clear and specific.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See people as your helpers, not your enemies.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respecting others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more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Think about the details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Advertising good performance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Be a manager and leader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2128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F3B6EA74-D9D9-A4CA-D394-0E59AA310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437" y="1854440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94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6920AD-42FC-843B-20A7-20F983D5E4CB}"/>
              </a:ext>
            </a:extLst>
          </p:cNvPr>
          <p:cNvSpPr txBox="1"/>
          <p:nvPr/>
        </p:nvSpPr>
        <p:spPr>
          <a:xfrm>
            <a:off x="1394113" y="2126161"/>
            <a:ext cx="9437307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+mj-lt"/>
              </a:rPr>
              <a:t>A___________ is a set of activities which are networked in an order and aimed towards achieving the required goals.</a:t>
            </a:r>
          </a:p>
          <a:p>
            <a:r>
              <a:rPr lang="en-US" sz="2000" b="1" u="sng" dirty="0">
                <a:latin typeface="+mj-lt"/>
              </a:rPr>
              <a:t>A) Project</a:t>
            </a:r>
          </a:p>
          <a:p>
            <a:r>
              <a:rPr lang="en-US" sz="2000" dirty="0">
                <a:latin typeface="+mj-lt"/>
              </a:rPr>
              <a:t>B) Process</a:t>
            </a:r>
          </a:p>
          <a:p>
            <a:r>
              <a:rPr lang="en-US" sz="2000" dirty="0">
                <a:latin typeface="+mj-lt"/>
              </a:rPr>
              <a:t>C) Project management</a:t>
            </a:r>
          </a:p>
          <a:p>
            <a:r>
              <a:rPr lang="en-US" sz="2000" dirty="0">
                <a:latin typeface="+mj-lt"/>
              </a:rPr>
              <a:t>D) Project Cycle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+mj-lt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Which of the Following is / are the responsibility/</a:t>
            </a:r>
            <a:r>
              <a:rPr lang="en-US" sz="2000" b="1" dirty="0" err="1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ies</a:t>
            </a: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 of the project manager?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Budget and cost Control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Allocating resources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Tracking project expenditure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All answers are correct.</a:t>
            </a:r>
          </a:p>
        </p:txBody>
      </p:sp>
    </p:spTree>
    <p:extLst>
      <p:ext uri="{BB962C8B-B14F-4D97-AF65-F5344CB8AC3E}">
        <p14:creationId xmlns:p14="http://schemas.microsoft.com/office/powerpoint/2010/main" val="46533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D88CC10-5C7B-D7FC-8994-EB70CDCF035A}"/>
              </a:ext>
            </a:extLst>
          </p:cNvPr>
          <p:cNvSpPr txBox="1"/>
          <p:nvPr/>
        </p:nvSpPr>
        <p:spPr>
          <a:xfrm>
            <a:off x="1192568" y="2172719"/>
            <a:ext cx="938015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Following are the stages of the project?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Initiation, planning, execution, monitoring and controlling, closure.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execution, monitoring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Marketing, monitoring,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Marketing, planning, execution, analysis,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________ is a crucial part of project management focused on creating a detailed plan.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Plan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Project Cycle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458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65455" y="1114473"/>
            <a:ext cx="785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8D510C-8C8B-B80A-B4CA-BB214EDE11BC}"/>
              </a:ext>
            </a:extLst>
          </p:cNvPr>
          <p:cNvSpPr txBox="1"/>
          <p:nvPr/>
        </p:nvSpPr>
        <p:spPr>
          <a:xfrm>
            <a:off x="1262952" y="2153173"/>
            <a:ext cx="943838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+mj-lt"/>
                <a:ea typeface="Times New Roman" panose="02020603050405020304" pitchFamily="18" charset="0"/>
              </a:rPr>
              <a:t>Coordination describes one of the concepts that is crucial for the smooth running of an organization. 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ar-SA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/>
            <a:r>
              <a:rPr lang="en-US" sz="2000" b="1" dirty="0">
                <a:solidFill>
                  <a:srgbClr val="002060"/>
                </a:solidFill>
                <a:latin typeface="+mj-lt"/>
              </a:rPr>
              <a:t>There is a specific appropriate method to be followed in managing the project.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Allocating resources is one of the responsibilities of the project manager.</a:t>
            </a:r>
          </a:p>
          <a:p>
            <a:pPr marL="228600"/>
            <a:r>
              <a:rPr lang="en-US" sz="2000" b="1" dirty="0">
                <a:latin typeface="+mj-lt"/>
                <a:cs typeface="Times New Roman" panose="02020603050405020304" pitchFamily="18" charset="0"/>
              </a:rPr>
              <a:t>ANSWER: True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+mj-lt"/>
                <a:ea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latin typeface="+mj-lt"/>
              </a:rPr>
              <a:t>It does not matter that the project manager thinks about the details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ANSWER: False</a:t>
            </a:r>
          </a:p>
        </p:txBody>
      </p:sp>
    </p:spTree>
    <p:extLst>
      <p:ext uri="{BB962C8B-B14F-4D97-AF65-F5344CB8AC3E}">
        <p14:creationId xmlns:p14="http://schemas.microsoft.com/office/powerpoint/2010/main" val="389628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SU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A917857-48B8-4EA3-B0F8-8EBB88437D22}"/>
</file>

<file path=customXml/itemProps2.xml><?xml version="1.0" encoding="utf-8"?>
<ds:datastoreItem xmlns:ds="http://schemas.openxmlformats.org/officeDocument/2006/customXml" ds:itemID="{1EADFCCD-141A-4934-93E2-803F7290BBAE}"/>
</file>

<file path=customXml/itemProps3.xml><?xml version="1.0" encoding="utf-8"?>
<ds:datastoreItem xmlns:ds="http://schemas.openxmlformats.org/officeDocument/2006/customXml" ds:itemID="{210A1FA8-E1E1-4BB8-BCAD-F900CC333BA6}"/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1058</Words>
  <Application>Microsoft Office PowerPoint</Application>
  <PresentationFormat>Widescreen</PresentationFormat>
  <Paragraphs>155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Symbol</vt:lpstr>
      <vt:lpstr>Times New Roman</vt:lpstr>
      <vt:lpstr>ESU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36</cp:revision>
  <dcterms:created xsi:type="dcterms:W3CDTF">2023-04-29T09:08:23Z</dcterms:created>
  <dcterms:modified xsi:type="dcterms:W3CDTF">2024-09-19T10:33:15Z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