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7" r:id="rId1"/>
    <p:sldMasterId id="2147483734" r:id="rId2"/>
  </p:sldMasterIdLst>
  <p:notesMasterIdLst>
    <p:notesMasterId r:id="rId44"/>
  </p:notesMasterIdLst>
  <p:handoutMasterIdLst>
    <p:handoutMasterId r:id="rId45"/>
  </p:handoutMasterIdLst>
  <p:sldIdLst>
    <p:sldId id="597" r:id="rId3"/>
    <p:sldId id="635" r:id="rId4"/>
    <p:sldId id="644" r:id="rId5"/>
    <p:sldId id="652" r:id="rId6"/>
    <p:sldId id="692" r:id="rId7"/>
    <p:sldId id="648" r:id="rId8"/>
    <p:sldId id="674" r:id="rId9"/>
    <p:sldId id="680" r:id="rId10"/>
    <p:sldId id="661" r:id="rId11"/>
    <p:sldId id="675" r:id="rId12"/>
    <p:sldId id="676" r:id="rId13"/>
    <p:sldId id="679" r:id="rId14"/>
    <p:sldId id="687" r:id="rId15"/>
    <p:sldId id="686" r:id="rId16"/>
    <p:sldId id="688" r:id="rId17"/>
    <p:sldId id="693" r:id="rId18"/>
    <p:sldId id="646" r:id="rId19"/>
    <p:sldId id="645" r:id="rId20"/>
    <p:sldId id="653" r:id="rId21"/>
    <p:sldId id="672" r:id="rId22"/>
    <p:sldId id="681" r:id="rId23"/>
    <p:sldId id="669" r:id="rId24"/>
    <p:sldId id="685" r:id="rId25"/>
    <p:sldId id="673" r:id="rId26"/>
    <p:sldId id="654" r:id="rId27"/>
    <p:sldId id="678" r:id="rId28"/>
    <p:sldId id="690" r:id="rId29"/>
    <p:sldId id="695" r:id="rId30"/>
    <p:sldId id="664" r:id="rId31"/>
    <p:sldId id="666" r:id="rId32"/>
    <p:sldId id="667" r:id="rId33"/>
    <p:sldId id="665" r:id="rId34"/>
    <p:sldId id="662" r:id="rId35"/>
    <p:sldId id="698" r:id="rId36"/>
    <p:sldId id="697" r:id="rId37"/>
    <p:sldId id="656" r:id="rId38"/>
    <p:sldId id="658" r:id="rId39"/>
    <p:sldId id="659" r:id="rId40"/>
    <p:sldId id="660" r:id="rId41"/>
    <p:sldId id="639" r:id="rId42"/>
    <p:sldId id="699" r:id="rId43"/>
  </p:sldIdLst>
  <p:sldSz cx="12192000" cy="6858000"/>
  <p:notesSz cx="6858000" cy="9144000"/>
  <p:embeddedFontLst>
    <p:embeddedFont>
      <p:font typeface="Calibri" panose="020F0502020204030204" pitchFamily="34" charset="0"/>
      <p:regular r:id="rId46"/>
      <p:bold r:id="rId47"/>
      <p:italic r:id="rId48"/>
      <p:boldItalic r:id="rId49"/>
    </p:embeddedFont>
    <p:embeddedFont>
      <p:font typeface="Century Gothic" panose="020B0502020202020204" pitchFamily="34" charset="0"/>
      <p:regular r:id="rId50"/>
      <p:bold r:id="rId51"/>
      <p:italic r:id="rId52"/>
      <p:boldItalic r:id="rId53"/>
    </p:embeddedFont>
    <p:embeddedFont>
      <p:font typeface="Helvetica" panose="020B0604020202020204" pitchFamily="34" charset="0"/>
      <p:regular r:id="rId54"/>
      <p:bold r:id="rId55"/>
      <p:italic r:id="rId56"/>
      <p:boldItalic r:id="rId57"/>
    </p:embeddedFont>
    <p:embeddedFont>
      <p:font typeface="Segoe UI" panose="020B0502040204020203" pitchFamily="34" charset="0"/>
      <p:regular r:id="rId58"/>
      <p:bold r:id="rId59"/>
      <p:italic r:id="rId60"/>
      <p:boldItalic r:id="rId61"/>
    </p:embeddedFont>
    <p:embeddedFont>
      <p:font typeface="Simplified Arabic" panose="02020603050405020304" pitchFamily="18" charset="-78"/>
      <p:regular r:id="rId62"/>
      <p:bold r:id="rId63"/>
    </p:embeddedFont>
    <p:embeddedFont>
      <p:font typeface="Wingdings 3" panose="05040102010807070707" pitchFamily="18" charset="2"/>
      <p:regular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2"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486C6"/>
    <a:srgbClr val="D1C0DC"/>
    <a:srgbClr val="9489C3"/>
    <a:srgbClr val="C28AC2"/>
    <a:srgbClr val="D6D1DA"/>
    <a:srgbClr val="3A2A34"/>
    <a:srgbClr val="990099"/>
    <a:srgbClr val="FF330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986" autoAdjust="0"/>
    <p:restoredTop sz="94602" autoAdjust="0"/>
  </p:normalViewPr>
  <p:slideViewPr>
    <p:cSldViewPr>
      <p:cViewPr varScale="1">
        <p:scale>
          <a:sx n="86" d="100"/>
          <a:sy n="86" d="100"/>
        </p:scale>
        <p:origin x="62" y="7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65" d="100"/>
          <a:sy n="65" d="100"/>
        </p:scale>
        <p:origin x="2299" y="6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63" Type="http://schemas.openxmlformats.org/officeDocument/2006/relationships/font" Target="fonts/font18.fntdata"/><Relationship Id="rId7" Type="http://schemas.openxmlformats.org/officeDocument/2006/relationships/slide" Target="slides/slide5.xml"/><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handoutMaster" Target="handoutMasters/handoutMaster1.xml"/><Relationship Id="rId53" Type="http://schemas.openxmlformats.org/officeDocument/2006/relationships/font" Target="fonts/font8.fntdata"/><Relationship Id="rId58" Type="http://schemas.openxmlformats.org/officeDocument/2006/relationships/font" Target="fonts/font1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font" Target="fonts/font16.fntdata"/><Relationship Id="rId95"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52" Type="http://schemas.openxmlformats.org/officeDocument/2006/relationships/font" Target="fonts/font7.fntdata"/><Relationship Id="rId60" Type="http://schemas.openxmlformats.org/officeDocument/2006/relationships/font" Target="fonts/font15.fntdata"/><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3.fntdata"/><Relationship Id="rId56" Type="http://schemas.openxmlformats.org/officeDocument/2006/relationships/font" Target="fonts/font11.fntdata"/><Relationship Id="rId64" Type="http://schemas.openxmlformats.org/officeDocument/2006/relationships/font" Target="fonts/font19.fntdata"/><Relationship Id="rId8" Type="http://schemas.openxmlformats.org/officeDocument/2006/relationships/slide" Target="slides/slide6.xml"/><Relationship Id="rId51" Type="http://schemas.openxmlformats.org/officeDocument/2006/relationships/font" Target="fonts/font6.fntdata"/><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1.fntdata"/><Relationship Id="rId59" Type="http://schemas.openxmlformats.org/officeDocument/2006/relationships/font" Target="fonts/font14.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9.fntdata"/><Relationship Id="rId62" Type="http://schemas.openxmlformats.org/officeDocument/2006/relationships/font" Target="fonts/font17.fntdata"/><Relationship Id="rId96"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2" Type="http://schemas.microsoft.com/office/2007/relationships/hdphoto" Target="../media/hdphoto1.wdp"/><Relationship Id="rId1" Type="http://schemas.openxmlformats.org/officeDocument/2006/relationships/image" Target="../media/image2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5C12C2-E313-4B0B-AB53-B2F788CB76BB}" type="doc">
      <dgm:prSet loTypeId="urn:microsoft.com/office/officeart/2005/8/layout/pyramid2" loCatId="pyramid" qsTypeId="urn:microsoft.com/office/officeart/2005/8/quickstyle/3d9" qsCatId="3D" csTypeId="urn:microsoft.com/office/officeart/2005/8/colors/accent1_2" csCatId="accent1" phldr="1"/>
      <dgm:spPr/>
      <dgm:t>
        <a:bodyPr/>
        <a:lstStyle/>
        <a:p>
          <a:pPr rtl="1"/>
          <a:endParaRPr lang="ar-JO"/>
        </a:p>
      </dgm:t>
    </dgm:pt>
    <dgm:pt modelId="{68B57CBB-EE82-4461-AEC1-A7CE688F24C5}">
      <dgm:prSet custT="1"/>
      <dgm:spPr/>
      <dgm:t>
        <a:bodyPr/>
        <a:lstStyle/>
        <a:p>
          <a:pPr rtl="1"/>
          <a:r>
            <a:rPr lang="ar-JO" sz="2400" b="0" i="0" dirty="0"/>
            <a:t>تعلم الآلة </a:t>
          </a:r>
          <a:r>
            <a:rPr lang="en-GB" sz="2400" b="0" i="0" dirty="0"/>
            <a:t>Machine learning</a:t>
          </a:r>
          <a:endParaRPr lang="ar-JO" sz="2400" dirty="0"/>
        </a:p>
      </dgm:t>
    </dgm:pt>
    <dgm:pt modelId="{64732419-9731-4AAB-990F-15FB471D66E4}" type="parTrans" cxnId="{7AB19EA3-AB88-4A04-9768-48D81BBA3465}">
      <dgm:prSet/>
      <dgm:spPr/>
      <dgm:t>
        <a:bodyPr/>
        <a:lstStyle/>
        <a:p>
          <a:pPr rtl="1"/>
          <a:endParaRPr lang="ar-JO"/>
        </a:p>
      </dgm:t>
    </dgm:pt>
    <dgm:pt modelId="{5EA8358E-AFED-4F41-B94D-35E78B42FBC5}" type="sibTrans" cxnId="{7AB19EA3-AB88-4A04-9768-48D81BBA3465}">
      <dgm:prSet/>
      <dgm:spPr/>
      <dgm:t>
        <a:bodyPr/>
        <a:lstStyle/>
        <a:p>
          <a:pPr rtl="1"/>
          <a:endParaRPr lang="ar-JO"/>
        </a:p>
      </dgm:t>
    </dgm:pt>
    <dgm:pt modelId="{2EFCD36E-EA82-4ADA-88C5-55429C30F0DB}">
      <dgm:prSet custT="1"/>
      <dgm:spPr/>
      <dgm:t>
        <a:bodyPr/>
        <a:lstStyle/>
        <a:p>
          <a:pPr rtl="1"/>
          <a:r>
            <a:rPr lang="ar-JO" sz="2400" b="0" i="0" dirty="0"/>
            <a:t>التعلم العميق </a:t>
          </a:r>
          <a:r>
            <a:rPr lang="en-GB" sz="2400" b="0" i="0" dirty="0"/>
            <a:t>Deep Learning</a:t>
          </a:r>
          <a:endParaRPr lang="ar-JO" sz="2400" dirty="0"/>
        </a:p>
      </dgm:t>
    </dgm:pt>
    <dgm:pt modelId="{CA2473E3-3BF9-440B-B167-C26A074BF23D}" type="parTrans" cxnId="{F6182AB7-E467-4606-8777-F880D1B05846}">
      <dgm:prSet/>
      <dgm:spPr/>
      <dgm:t>
        <a:bodyPr/>
        <a:lstStyle/>
        <a:p>
          <a:pPr rtl="1"/>
          <a:endParaRPr lang="ar-JO"/>
        </a:p>
      </dgm:t>
    </dgm:pt>
    <dgm:pt modelId="{7946C802-A779-4124-8538-19AD4F0C20F6}" type="sibTrans" cxnId="{F6182AB7-E467-4606-8777-F880D1B05846}">
      <dgm:prSet/>
      <dgm:spPr/>
      <dgm:t>
        <a:bodyPr/>
        <a:lstStyle/>
        <a:p>
          <a:pPr rtl="1"/>
          <a:endParaRPr lang="ar-JO"/>
        </a:p>
      </dgm:t>
    </dgm:pt>
    <dgm:pt modelId="{6F729C87-A52C-47FE-952B-6391BD063339}">
      <dgm:prSet custT="1"/>
      <dgm:spPr/>
      <dgm:t>
        <a:bodyPr/>
        <a:lstStyle/>
        <a:p>
          <a:pPr rtl="1"/>
          <a:r>
            <a:rPr lang="ar-JO" sz="2200" b="0" i="0" dirty="0"/>
            <a:t>معالجة اللغات الطبيعية </a:t>
          </a:r>
          <a:r>
            <a:rPr lang="en-GB" sz="2200" b="0" i="0" dirty="0"/>
            <a:t>Natural Language Processing</a:t>
          </a:r>
          <a:endParaRPr lang="ar-JO" sz="2200" dirty="0"/>
        </a:p>
      </dgm:t>
    </dgm:pt>
    <dgm:pt modelId="{34354B7A-B497-4838-BE0D-7C4FC4EB5276}" type="parTrans" cxnId="{46AC48C0-5DFA-4B07-9E4C-2E24E1A6E38E}">
      <dgm:prSet/>
      <dgm:spPr/>
      <dgm:t>
        <a:bodyPr/>
        <a:lstStyle/>
        <a:p>
          <a:pPr rtl="1"/>
          <a:endParaRPr lang="ar-JO"/>
        </a:p>
      </dgm:t>
    </dgm:pt>
    <dgm:pt modelId="{DBF65B4B-9404-40EF-9A5F-B438C62F8C92}" type="sibTrans" cxnId="{46AC48C0-5DFA-4B07-9E4C-2E24E1A6E38E}">
      <dgm:prSet/>
      <dgm:spPr/>
      <dgm:t>
        <a:bodyPr/>
        <a:lstStyle/>
        <a:p>
          <a:pPr rtl="1"/>
          <a:endParaRPr lang="ar-JO"/>
        </a:p>
      </dgm:t>
    </dgm:pt>
    <dgm:pt modelId="{2C702438-E74F-467F-98CB-D4D2E6B5C095}">
      <dgm:prSet custT="1"/>
      <dgm:spPr/>
      <dgm:t>
        <a:bodyPr/>
        <a:lstStyle/>
        <a:p>
          <a:pPr rtl="1"/>
          <a:r>
            <a:rPr lang="ar-JO" sz="2400" b="0" i="0" dirty="0"/>
            <a:t>علم الروبوتات </a:t>
          </a:r>
          <a:r>
            <a:rPr lang="en-GB" sz="2400" b="0" i="0" dirty="0"/>
            <a:t>Robotics</a:t>
          </a:r>
          <a:endParaRPr lang="ar-JO" sz="2400" dirty="0"/>
        </a:p>
      </dgm:t>
    </dgm:pt>
    <dgm:pt modelId="{39B861D0-8435-4CE6-B9EC-A9DECA2CFF5D}" type="parTrans" cxnId="{85C80C5B-C8F6-4034-8C19-ED47D530A5F1}">
      <dgm:prSet/>
      <dgm:spPr/>
      <dgm:t>
        <a:bodyPr/>
        <a:lstStyle/>
        <a:p>
          <a:pPr rtl="1"/>
          <a:endParaRPr lang="ar-JO"/>
        </a:p>
      </dgm:t>
    </dgm:pt>
    <dgm:pt modelId="{C45C18C6-2303-4B1A-ADD7-9A5868E52CF4}" type="sibTrans" cxnId="{85C80C5B-C8F6-4034-8C19-ED47D530A5F1}">
      <dgm:prSet/>
      <dgm:spPr/>
      <dgm:t>
        <a:bodyPr/>
        <a:lstStyle/>
        <a:p>
          <a:pPr rtl="1"/>
          <a:endParaRPr lang="ar-JO"/>
        </a:p>
      </dgm:t>
    </dgm:pt>
    <dgm:pt modelId="{92C2ACCE-CC6E-4037-A32B-15EC46FF3890}">
      <dgm:prSet custT="1"/>
      <dgm:spPr/>
      <dgm:t>
        <a:bodyPr/>
        <a:lstStyle/>
        <a:p>
          <a:pPr rtl="1"/>
          <a:r>
            <a:rPr lang="ar-JO" sz="1800" b="0" i="0" dirty="0"/>
            <a:t>الشبكات العصبية الاصطناعية </a:t>
          </a:r>
          <a:r>
            <a:rPr lang="en-GB" sz="1800" b="0" i="0" dirty="0"/>
            <a:t>Artificial Neural Networks</a:t>
          </a:r>
          <a:endParaRPr lang="ar-JO" sz="1800" dirty="0"/>
        </a:p>
      </dgm:t>
    </dgm:pt>
    <dgm:pt modelId="{DEA60BE5-DF08-4CCC-81F1-80E91FFE0A4E}" type="parTrans" cxnId="{CA287A28-C93B-4A42-83C3-5D4F9C64C648}">
      <dgm:prSet/>
      <dgm:spPr/>
      <dgm:t>
        <a:bodyPr/>
        <a:lstStyle/>
        <a:p>
          <a:pPr rtl="1"/>
          <a:endParaRPr lang="ar-JO"/>
        </a:p>
      </dgm:t>
    </dgm:pt>
    <dgm:pt modelId="{9B23F8D2-9968-40C2-9965-9146A2C12206}" type="sibTrans" cxnId="{CA287A28-C93B-4A42-83C3-5D4F9C64C648}">
      <dgm:prSet/>
      <dgm:spPr/>
      <dgm:t>
        <a:bodyPr/>
        <a:lstStyle/>
        <a:p>
          <a:pPr rtl="1"/>
          <a:endParaRPr lang="ar-JO"/>
        </a:p>
      </dgm:t>
    </dgm:pt>
    <dgm:pt modelId="{2F33BCA7-AAC0-4E07-A619-55FE57D5B6FE}">
      <dgm:prSet custT="1"/>
      <dgm:spPr/>
      <dgm:t>
        <a:bodyPr/>
        <a:lstStyle/>
        <a:p>
          <a:pPr rtl="1"/>
          <a:r>
            <a:rPr lang="ar-JO" sz="2000" b="0" i="0" dirty="0"/>
            <a:t>المنطق الترجيحي أو الضبابي </a:t>
          </a:r>
          <a:r>
            <a:rPr lang="en-GB" sz="2000" b="0" i="0" dirty="0"/>
            <a:t>Fuzzy Logic</a:t>
          </a:r>
          <a:endParaRPr lang="ar-JO" sz="2000" dirty="0"/>
        </a:p>
      </dgm:t>
    </dgm:pt>
    <dgm:pt modelId="{B5D85B54-A104-4286-A511-82BB74BC8410}" type="parTrans" cxnId="{C494355D-8275-42B3-BF37-4E08D5941CA6}">
      <dgm:prSet/>
      <dgm:spPr/>
      <dgm:t>
        <a:bodyPr/>
        <a:lstStyle/>
        <a:p>
          <a:pPr rtl="1"/>
          <a:endParaRPr lang="ar-JO"/>
        </a:p>
      </dgm:t>
    </dgm:pt>
    <dgm:pt modelId="{54C07B23-CE13-4B77-9F8F-7773D2BD2183}" type="sibTrans" cxnId="{C494355D-8275-42B3-BF37-4E08D5941CA6}">
      <dgm:prSet/>
      <dgm:spPr/>
      <dgm:t>
        <a:bodyPr/>
        <a:lstStyle/>
        <a:p>
          <a:pPr rtl="1"/>
          <a:endParaRPr lang="ar-JO"/>
        </a:p>
      </dgm:t>
    </dgm:pt>
    <dgm:pt modelId="{192A34B9-BC87-4F0F-8F2B-98934FFBC7BD}">
      <dgm:prSet custT="1"/>
      <dgm:spPr/>
      <dgm:t>
        <a:bodyPr/>
        <a:lstStyle/>
        <a:p>
          <a:pPr rtl="1"/>
          <a:r>
            <a:rPr lang="ar-JO" sz="2000" b="0" i="0" dirty="0"/>
            <a:t>الأنظمة الخبيرة </a:t>
          </a:r>
          <a:r>
            <a:rPr lang="en-GB" sz="2000" b="0" i="0" dirty="0"/>
            <a:t>Expert systems</a:t>
          </a:r>
          <a:endParaRPr lang="ar-JO" sz="2000" dirty="0"/>
        </a:p>
      </dgm:t>
    </dgm:pt>
    <dgm:pt modelId="{89F6B15E-088A-4B13-86F9-097EE6F064D7}" type="parTrans" cxnId="{B7DECF90-349F-4EA8-9860-005BCEBA1342}">
      <dgm:prSet/>
      <dgm:spPr/>
      <dgm:t>
        <a:bodyPr/>
        <a:lstStyle/>
        <a:p>
          <a:pPr rtl="1"/>
          <a:endParaRPr lang="ar-JO"/>
        </a:p>
      </dgm:t>
    </dgm:pt>
    <dgm:pt modelId="{F479C282-8AC4-4DE0-8875-A655D1E8913E}" type="sibTrans" cxnId="{B7DECF90-349F-4EA8-9860-005BCEBA1342}">
      <dgm:prSet/>
      <dgm:spPr/>
      <dgm:t>
        <a:bodyPr/>
        <a:lstStyle/>
        <a:p>
          <a:pPr rtl="1"/>
          <a:endParaRPr lang="ar-JO"/>
        </a:p>
      </dgm:t>
    </dgm:pt>
    <dgm:pt modelId="{BD734A62-6AF5-4FB3-8D27-03CA0E2E2268}" type="pres">
      <dgm:prSet presAssocID="{0B5C12C2-E313-4B0B-AB53-B2F788CB76BB}" presName="compositeShape" presStyleCnt="0">
        <dgm:presLayoutVars>
          <dgm:dir/>
          <dgm:resizeHandles/>
        </dgm:presLayoutVars>
      </dgm:prSet>
      <dgm:spPr/>
    </dgm:pt>
    <dgm:pt modelId="{69E08DB9-4F74-4C19-A59B-A34FC04F2E62}" type="pres">
      <dgm:prSet presAssocID="{0B5C12C2-E313-4B0B-AB53-B2F788CB76BB}" presName="pyramid" presStyleLbl="node1" presStyleIdx="0" presStyleCnt="1" custLinFactNeighborX="-8070" custLinFactNeighborY="-7185">
        <dgm:style>
          <a:lnRef idx="3">
            <a:schemeClr val="lt1"/>
          </a:lnRef>
          <a:fillRef idx="1">
            <a:schemeClr val="dk1"/>
          </a:fillRef>
          <a:effectRef idx="1">
            <a:schemeClr val="dk1"/>
          </a:effectRef>
          <a:fontRef idx="minor">
            <a:schemeClr val="lt1"/>
          </a:fontRef>
        </dgm:style>
      </dgm:prSet>
      <dgm:spPr>
        <a:solidFill>
          <a:schemeClr val="tx2">
            <a:alpha val="61000"/>
          </a:schemeClr>
        </a:solidFill>
        <a:ln>
          <a:solidFill>
            <a:srgbClr val="000000"/>
          </a:solidFill>
        </a:ln>
      </dgm:spPr>
    </dgm:pt>
    <dgm:pt modelId="{F692A37E-DDDB-4E6B-9F85-67E9B50DC5C2}" type="pres">
      <dgm:prSet presAssocID="{0B5C12C2-E313-4B0B-AB53-B2F788CB76BB}" presName="theList" presStyleCnt="0"/>
      <dgm:spPr/>
    </dgm:pt>
    <dgm:pt modelId="{57E4D99B-6887-455C-A96A-96EE0CAA628A}" type="pres">
      <dgm:prSet presAssocID="{68B57CBB-EE82-4461-AEC1-A7CE688F24C5}" presName="aNode" presStyleLbl="fgAcc1" presStyleIdx="0" presStyleCnt="7">
        <dgm:presLayoutVars>
          <dgm:bulletEnabled val="1"/>
        </dgm:presLayoutVars>
      </dgm:prSet>
      <dgm:spPr/>
    </dgm:pt>
    <dgm:pt modelId="{F90DD436-E95E-4624-B7E1-B107AE856F21}" type="pres">
      <dgm:prSet presAssocID="{68B57CBB-EE82-4461-AEC1-A7CE688F24C5}" presName="aSpace" presStyleCnt="0"/>
      <dgm:spPr/>
    </dgm:pt>
    <dgm:pt modelId="{722AF5CF-6C88-4FFF-A7C0-2366492DED11}" type="pres">
      <dgm:prSet presAssocID="{2EFCD36E-EA82-4ADA-88C5-55429C30F0DB}" presName="aNode" presStyleLbl="fgAcc1" presStyleIdx="1" presStyleCnt="7">
        <dgm:presLayoutVars>
          <dgm:bulletEnabled val="1"/>
        </dgm:presLayoutVars>
      </dgm:prSet>
      <dgm:spPr/>
    </dgm:pt>
    <dgm:pt modelId="{5AA0C51C-AD1E-4D95-9563-52A55AE98E27}" type="pres">
      <dgm:prSet presAssocID="{2EFCD36E-EA82-4ADA-88C5-55429C30F0DB}" presName="aSpace" presStyleCnt="0"/>
      <dgm:spPr/>
    </dgm:pt>
    <dgm:pt modelId="{DBFE74D0-3D2C-43E4-9880-DAB8031E708F}" type="pres">
      <dgm:prSet presAssocID="{6F729C87-A52C-47FE-952B-6391BD063339}" presName="aNode" presStyleLbl="fgAcc1" presStyleIdx="2" presStyleCnt="7">
        <dgm:presLayoutVars>
          <dgm:bulletEnabled val="1"/>
        </dgm:presLayoutVars>
      </dgm:prSet>
      <dgm:spPr/>
    </dgm:pt>
    <dgm:pt modelId="{BDEF02AB-B13A-4B0B-8785-C07D578B6F7B}" type="pres">
      <dgm:prSet presAssocID="{6F729C87-A52C-47FE-952B-6391BD063339}" presName="aSpace" presStyleCnt="0"/>
      <dgm:spPr/>
    </dgm:pt>
    <dgm:pt modelId="{0C771670-C624-47EB-967A-01F181FAB91A}" type="pres">
      <dgm:prSet presAssocID="{2C702438-E74F-467F-98CB-D4D2E6B5C095}" presName="aNode" presStyleLbl="fgAcc1" presStyleIdx="3" presStyleCnt="7">
        <dgm:presLayoutVars>
          <dgm:bulletEnabled val="1"/>
        </dgm:presLayoutVars>
      </dgm:prSet>
      <dgm:spPr/>
    </dgm:pt>
    <dgm:pt modelId="{2EEB262D-2D68-4706-AFEA-DBD22C6B2168}" type="pres">
      <dgm:prSet presAssocID="{2C702438-E74F-467F-98CB-D4D2E6B5C095}" presName="aSpace" presStyleCnt="0"/>
      <dgm:spPr/>
    </dgm:pt>
    <dgm:pt modelId="{40DF8497-09CC-4F82-BDFA-AB1E4808D1C6}" type="pres">
      <dgm:prSet presAssocID="{92C2ACCE-CC6E-4037-A32B-15EC46FF3890}" presName="aNode" presStyleLbl="fgAcc1" presStyleIdx="4" presStyleCnt="7">
        <dgm:presLayoutVars>
          <dgm:bulletEnabled val="1"/>
        </dgm:presLayoutVars>
      </dgm:prSet>
      <dgm:spPr/>
    </dgm:pt>
    <dgm:pt modelId="{D56BB088-773F-422F-A843-4A7A766338D9}" type="pres">
      <dgm:prSet presAssocID="{92C2ACCE-CC6E-4037-A32B-15EC46FF3890}" presName="aSpace" presStyleCnt="0"/>
      <dgm:spPr/>
    </dgm:pt>
    <dgm:pt modelId="{7AA226AF-630F-4C07-AFD0-BD7C63076A34}" type="pres">
      <dgm:prSet presAssocID="{2F33BCA7-AAC0-4E07-A619-55FE57D5B6FE}" presName="aNode" presStyleLbl="fgAcc1" presStyleIdx="5" presStyleCnt="7">
        <dgm:presLayoutVars>
          <dgm:bulletEnabled val="1"/>
        </dgm:presLayoutVars>
      </dgm:prSet>
      <dgm:spPr/>
    </dgm:pt>
    <dgm:pt modelId="{83565AA5-F1E3-4F75-88BF-5B95CAA4A406}" type="pres">
      <dgm:prSet presAssocID="{2F33BCA7-AAC0-4E07-A619-55FE57D5B6FE}" presName="aSpace" presStyleCnt="0"/>
      <dgm:spPr/>
    </dgm:pt>
    <dgm:pt modelId="{8797A1C2-6D10-441A-A8C6-11CB6B4BE813}" type="pres">
      <dgm:prSet presAssocID="{192A34B9-BC87-4F0F-8F2B-98934FFBC7BD}" presName="aNode" presStyleLbl="fgAcc1" presStyleIdx="6" presStyleCnt="7">
        <dgm:presLayoutVars>
          <dgm:bulletEnabled val="1"/>
        </dgm:presLayoutVars>
      </dgm:prSet>
      <dgm:spPr/>
    </dgm:pt>
    <dgm:pt modelId="{D0D5644E-AF7E-488F-ABD1-218C814A32FF}" type="pres">
      <dgm:prSet presAssocID="{192A34B9-BC87-4F0F-8F2B-98934FFBC7BD}" presName="aSpace" presStyleCnt="0"/>
      <dgm:spPr/>
    </dgm:pt>
  </dgm:ptLst>
  <dgm:cxnLst>
    <dgm:cxn modelId="{0B86A504-27C1-49E4-B901-566D1C7B914F}" type="presOf" srcId="{192A34B9-BC87-4F0F-8F2B-98934FFBC7BD}" destId="{8797A1C2-6D10-441A-A8C6-11CB6B4BE813}" srcOrd="0" destOrd="0" presId="urn:microsoft.com/office/officeart/2005/8/layout/pyramid2"/>
    <dgm:cxn modelId="{2C600D1A-E47C-4BE1-A48C-9E2F445FA583}" type="presOf" srcId="{2C702438-E74F-467F-98CB-D4D2E6B5C095}" destId="{0C771670-C624-47EB-967A-01F181FAB91A}" srcOrd="0" destOrd="0" presId="urn:microsoft.com/office/officeart/2005/8/layout/pyramid2"/>
    <dgm:cxn modelId="{6D2B2C24-FCBC-4A53-85F0-59ABEC1514FB}" type="presOf" srcId="{6F729C87-A52C-47FE-952B-6391BD063339}" destId="{DBFE74D0-3D2C-43E4-9880-DAB8031E708F}" srcOrd="0" destOrd="0" presId="urn:microsoft.com/office/officeart/2005/8/layout/pyramid2"/>
    <dgm:cxn modelId="{CA287A28-C93B-4A42-83C3-5D4F9C64C648}" srcId="{0B5C12C2-E313-4B0B-AB53-B2F788CB76BB}" destId="{92C2ACCE-CC6E-4037-A32B-15EC46FF3890}" srcOrd="4" destOrd="0" parTransId="{DEA60BE5-DF08-4CCC-81F1-80E91FFE0A4E}" sibTransId="{9B23F8D2-9968-40C2-9965-9146A2C12206}"/>
    <dgm:cxn modelId="{FC739B30-790E-4F08-9545-7DE597556366}" type="presOf" srcId="{2F33BCA7-AAC0-4E07-A619-55FE57D5B6FE}" destId="{7AA226AF-630F-4C07-AFD0-BD7C63076A34}" srcOrd="0" destOrd="0" presId="urn:microsoft.com/office/officeart/2005/8/layout/pyramid2"/>
    <dgm:cxn modelId="{85C80C5B-C8F6-4034-8C19-ED47D530A5F1}" srcId="{0B5C12C2-E313-4B0B-AB53-B2F788CB76BB}" destId="{2C702438-E74F-467F-98CB-D4D2E6B5C095}" srcOrd="3" destOrd="0" parTransId="{39B861D0-8435-4CE6-B9EC-A9DECA2CFF5D}" sibTransId="{C45C18C6-2303-4B1A-ADD7-9A5868E52CF4}"/>
    <dgm:cxn modelId="{C494355D-8275-42B3-BF37-4E08D5941CA6}" srcId="{0B5C12C2-E313-4B0B-AB53-B2F788CB76BB}" destId="{2F33BCA7-AAC0-4E07-A619-55FE57D5B6FE}" srcOrd="5" destOrd="0" parTransId="{B5D85B54-A104-4286-A511-82BB74BC8410}" sibTransId="{54C07B23-CE13-4B77-9F8F-7773D2BD2183}"/>
    <dgm:cxn modelId="{B7DECF90-349F-4EA8-9860-005BCEBA1342}" srcId="{0B5C12C2-E313-4B0B-AB53-B2F788CB76BB}" destId="{192A34B9-BC87-4F0F-8F2B-98934FFBC7BD}" srcOrd="6" destOrd="0" parTransId="{89F6B15E-088A-4B13-86F9-097EE6F064D7}" sibTransId="{F479C282-8AC4-4DE0-8875-A655D1E8913E}"/>
    <dgm:cxn modelId="{7AB19EA3-AB88-4A04-9768-48D81BBA3465}" srcId="{0B5C12C2-E313-4B0B-AB53-B2F788CB76BB}" destId="{68B57CBB-EE82-4461-AEC1-A7CE688F24C5}" srcOrd="0" destOrd="0" parTransId="{64732419-9731-4AAB-990F-15FB471D66E4}" sibTransId="{5EA8358E-AFED-4F41-B94D-35E78B42FBC5}"/>
    <dgm:cxn modelId="{7C59FFA9-55C2-4CC3-965B-8EBE6ED97CEB}" type="presOf" srcId="{92C2ACCE-CC6E-4037-A32B-15EC46FF3890}" destId="{40DF8497-09CC-4F82-BDFA-AB1E4808D1C6}" srcOrd="0" destOrd="0" presId="urn:microsoft.com/office/officeart/2005/8/layout/pyramid2"/>
    <dgm:cxn modelId="{F6182AB7-E467-4606-8777-F880D1B05846}" srcId="{0B5C12C2-E313-4B0B-AB53-B2F788CB76BB}" destId="{2EFCD36E-EA82-4ADA-88C5-55429C30F0DB}" srcOrd="1" destOrd="0" parTransId="{CA2473E3-3BF9-440B-B167-C26A074BF23D}" sibTransId="{7946C802-A779-4124-8538-19AD4F0C20F6}"/>
    <dgm:cxn modelId="{6F70D2B7-F2C3-433A-B364-C2ED01B709C8}" type="presOf" srcId="{68B57CBB-EE82-4461-AEC1-A7CE688F24C5}" destId="{57E4D99B-6887-455C-A96A-96EE0CAA628A}" srcOrd="0" destOrd="0" presId="urn:microsoft.com/office/officeart/2005/8/layout/pyramid2"/>
    <dgm:cxn modelId="{F4FA9DB8-CC8E-41C5-A112-B73BE3950FB4}" type="presOf" srcId="{0B5C12C2-E313-4B0B-AB53-B2F788CB76BB}" destId="{BD734A62-6AF5-4FB3-8D27-03CA0E2E2268}" srcOrd="0" destOrd="0" presId="urn:microsoft.com/office/officeart/2005/8/layout/pyramid2"/>
    <dgm:cxn modelId="{46AC48C0-5DFA-4B07-9E4C-2E24E1A6E38E}" srcId="{0B5C12C2-E313-4B0B-AB53-B2F788CB76BB}" destId="{6F729C87-A52C-47FE-952B-6391BD063339}" srcOrd="2" destOrd="0" parTransId="{34354B7A-B497-4838-BE0D-7C4FC4EB5276}" sibTransId="{DBF65B4B-9404-40EF-9A5F-B438C62F8C92}"/>
    <dgm:cxn modelId="{4F3024DB-2A83-4E56-9794-6E7E02BA1DFA}" type="presOf" srcId="{2EFCD36E-EA82-4ADA-88C5-55429C30F0DB}" destId="{722AF5CF-6C88-4FFF-A7C0-2366492DED11}" srcOrd="0" destOrd="0" presId="urn:microsoft.com/office/officeart/2005/8/layout/pyramid2"/>
    <dgm:cxn modelId="{697EA2DF-7C6A-4306-8170-8A79B436D2DD}" type="presParOf" srcId="{BD734A62-6AF5-4FB3-8D27-03CA0E2E2268}" destId="{69E08DB9-4F74-4C19-A59B-A34FC04F2E62}" srcOrd="0" destOrd="0" presId="urn:microsoft.com/office/officeart/2005/8/layout/pyramid2"/>
    <dgm:cxn modelId="{B54E68BA-4170-405D-AF00-6582744CE53E}" type="presParOf" srcId="{BD734A62-6AF5-4FB3-8D27-03CA0E2E2268}" destId="{F692A37E-DDDB-4E6B-9F85-67E9B50DC5C2}" srcOrd="1" destOrd="0" presId="urn:microsoft.com/office/officeart/2005/8/layout/pyramid2"/>
    <dgm:cxn modelId="{708DE6D0-0066-4215-89DF-CA42368C2906}" type="presParOf" srcId="{F692A37E-DDDB-4E6B-9F85-67E9B50DC5C2}" destId="{57E4D99B-6887-455C-A96A-96EE0CAA628A}" srcOrd="0" destOrd="0" presId="urn:microsoft.com/office/officeart/2005/8/layout/pyramid2"/>
    <dgm:cxn modelId="{66D00702-1B96-49A6-BB8C-3927B175DB05}" type="presParOf" srcId="{F692A37E-DDDB-4E6B-9F85-67E9B50DC5C2}" destId="{F90DD436-E95E-4624-B7E1-B107AE856F21}" srcOrd="1" destOrd="0" presId="urn:microsoft.com/office/officeart/2005/8/layout/pyramid2"/>
    <dgm:cxn modelId="{88056C2B-2827-4F98-BDFB-79568050784C}" type="presParOf" srcId="{F692A37E-DDDB-4E6B-9F85-67E9B50DC5C2}" destId="{722AF5CF-6C88-4FFF-A7C0-2366492DED11}" srcOrd="2" destOrd="0" presId="urn:microsoft.com/office/officeart/2005/8/layout/pyramid2"/>
    <dgm:cxn modelId="{B84B1B54-9465-4C1C-956D-8B4CC74E6B4C}" type="presParOf" srcId="{F692A37E-DDDB-4E6B-9F85-67E9B50DC5C2}" destId="{5AA0C51C-AD1E-4D95-9563-52A55AE98E27}" srcOrd="3" destOrd="0" presId="urn:microsoft.com/office/officeart/2005/8/layout/pyramid2"/>
    <dgm:cxn modelId="{41377648-89C9-4D43-BD87-E857A1220641}" type="presParOf" srcId="{F692A37E-DDDB-4E6B-9F85-67E9B50DC5C2}" destId="{DBFE74D0-3D2C-43E4-9880-DAB8031E708F}" srcOrd="4" destOrd="0" presId="urn:microsoft.com/office/officeart/2005/8/layout/pyramid2"/>
    <dgm:cxn modelId="{F0BDF787-8336-4EC7-8978-2989921471BB}" type="presParOf" srcId="{F692A37E-DDDB-4E6B-9F85-67E9B50DC5C2}" destId="{BDEF02AB-B13A-4B0B-8785-C07D578B6F7B}" srcOrd="5" destOrd="0" presId="urn:microsoft.com/office/officeart/2005/8/layout/pyramid2"/>
    <dgm:cxn modelId="{92A6485E-444A-4727-A0C0-E428CB44C3A4}" type="presParOf" srcId="{F692A37E-DDDB-4E6B-9F85-67E9B50DC5C2}" destId="{0C771670-C624-47EB-967A-01F181FAB91A}" srcOrd="6" destOrd="0" presId="urn:microsoft.com/office/officeart/2005/8/layout/pyramid2"/>
    <dgm:cxn modelId="{00F3F405-EBC1-4E63-A66C-7F2B08B6D889}" type="presParOf" srcId="{F692A37E-DDDB-4E6B-9F85-67E9B50DC5C2}" destId="{2EEB262D-2D68-4706-AFEA-DBD22C6B2168}" srcOrd="7" destOrd="0" presId="urn:microsoft.com/office/officeart/2005/8/layout/pyramid2"/>
    <dgm:cxn modelId="{71DE17C0-EA1C-4382-AE03-101C2A3F308E}" type="presParOf" srcId="{F692A37E-DDDB-4E6B-9F85-67E9B50DC5C2}" destId="{40DF8497-09CC-4F82-BDFA-AB1E4808D1C6}" srcOrd="8" destOrd="0" presId="urn:microsoft.com/office/officeart/2005/8/layout/pyramid2"/>
    <dgm:cxn modelId="{A21B90BC-CE9E-450D-99A5-71BD0D743C61}" type="presParOf" srcId="{F692A37E-DDDB-4E6B-9F85-67E9B50DC5C2}" destId="{D56BB088-773F-422F-A843-4A7A766338D9}" srcOrd="9" destOrd="0" presId="urn:microsoft.com/office/officeart/2005/8/layout/pyramid2"/>
    <dgm:cxn modelId="{E9B9D4E2-EB1B-44FC-B471-E4591F850ABA}" type="presParOf" srcId="{F692A37E-DDDB-4E6B-9F85-67E9B50DC5C2}" destId="{7AA226AF-630F-4C07-AFD0-BD7C63076A34}" srcOrd="10" destOrd="0" presId="urn:microsoft.com/office/officeart/2005/8/layout/pyramid2"/>
    <dgm:cxn modelId="{2CC58651-5FB6-42BE-942F-5AC42729C247}" type="presParOf" srcId="{F692A37E-DDDB-4E6B-9F85-67E9B50DC5C2}" destId="{83565AA5-F1E3-4F75-88BF-5B95CAA4A406}" srcOrd="11" destOrd="0" presId="urn:microsoft.com/office/officeart/2005/8/layout/pyramid2"/>
    <dgm:cxn modelId="{10C52C5C-AF6C-40A6-98F4-8FD7C20A7871}" type="presParOf" srcId="{F692A37E-DDDB-4E6B-9F85-67E9B50DC5C2}" destId="{8797A1C2-6D10-441A-A8C6-11CB6B4BE813}" srcOrd="12" destOrd="0" presId="urn:microsoft.com/office/officeart/2005/8/layout/pyramid2"/>
    <dgm:cxn modelId="{83E3DA6F-C712-4179-8D46-65B6E802A132}" type="presParOf" srcId="{F692A37E-DDDB-4E6B-9F85-67E9B50DC5C2}" destId="{D0D5644E-AF7E-488F-ABD1-218C814A32FF}" srcOrd="13" destOrd="0" presId="urn:microsoft.com/office/officeart/2005/8/layout/pyramid2"/>
  </dgm:cxnLst>
  <dgm:bg>
    <a:blipFill dpi="0" rotWithShape="1">
      <a:blip xmlns:r="http://schemas.openxmlformats.org/officeDocument/2006/relationships" r:embed="rId1">
        <a:alphaModFix/>
        <a:biLevel thresh="25000"/>
        <a:extLst>
          <a:ext uri="{BEBA8EAE-BF5A-486C-A8C5-ECC9F3942E4B}">
            <a14:imgProps xmlns:a14="http://schemas.microsoft.com/office/drawing/2010/main">
              <a14:imgLayer r:embed="rId2">
                <a14:imgEffect>
                  <a14:saturation sat="0"/>
                </a14:imgEffect>
              </a14:imgLayer>
            </a14:imgProps>
          </a:ext>
        </a:extLst>
      </a:blip>
      <a:srcRect/>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16EEDC-5AE9-4190-A703-EDC741D34626}" type="doc">
      <dgm:prSet loTypeId="urn:microsoft.com/office/officeart/2005/8/layout/cycle3" loCatId="cycle" qsTypeId="urn:microsoft.com/office/officeart/2005/8/quickstyle/3d5" qsCatId="3D" csTypeId="urn:microsoft.com/office/officeart/2005/8/colors/accent3_5" csCatId="accent3" phldr="1"/>
      <dgm:spPr/>
      <dgm:t>
        <a:bodyPr/>
        <a:lstStyle/>
        <a:p>
          <a:pPr rtl="1"/>
          <a:endParaRPr lang="ar-JO"/>
        </a:p>
      </dgm:t>
    </dgm:pt>
    <dgm:pt modelId="{9B57034F-FF0C-44E1-A106-245F30C7A39F}">
      <dgm:prSet custT="1"/>
      <dgm:spPr/>
      <dgm:t>
        <a:bodyPr/>
        <a:lstStyle/>
        <a:p>
          <a:pPr rtl="1"/>
          <a:r>
            <a:rPr lang="ar-JO" sz="2500" b="1" i="0" dirty="0">
              <a:solidFill>
                <a:schemeClr val="bg1"/>
              </a:solidFill>
            </a:rPr>
            <a:t>(1) الذكاء الاصطناعي </a:t>
          </a:r>
          <a:r>
            <a:rPr lang="ar-JO" sz="4800" b="1" i="0" dirty="0">
              <a:solidFill>
                <a:schemeClr val="bg1"/>
              </a:solidFill>
            </a:rPr>
            <a:t>الضيق</a:t>
          </a:r>
          <a:r>
            <a:rPr lang="ar-JO" sz="2500" b="1" i="0" dirty="0">
              <a:solidFill>
                <a:schemeClr val="bg1"/>
              </a:solidFill>
            </a:rPr>
            <a:t> أو الضعيف </a:t>
          </a:r>
          <a:r>
            <a:rPr lang="en-GB" sz="2500" b="1" i="0" dirty="0">
              <a:solidFill>
                <a:schemeClr val="bg1"/>
              </a:solidFill>
            </a:rPr>
            <a:t> Narrow AI Or Weak AI </a:t>
          </a:r>
          <a:endParaRPr lang="ar-JO" sz="2500" b="1" dirty="0">
            <a:solidFill>
              <a:schemeClr val="bg1"/>
            </a:solidFill>
          </a:endParaRPr>
        </a:p>
      </dgm:t>
    </dgm:pt>
    <dgm:pt modelId="{4A3489CB-D283-4C71-9CED-E7B651B087FD}" type="parTrans" cxnId="{C5F5BC11-7338-4E31-8315-720883383F5A}">
      <dgm:prSet/>
      <dgm:spPr/>
      <dgm:t>
        <a:bodyPr/>
        <a:lstStyle/>
        <a:p>
          <a:pPr rtl="1"/>
          <a:endParaRPr lang="ar-JO"/>
        </a:p>
      </dgm:t>
    </dgm:pt>
    <dgm:pt modelId="{592A6120-FDEA-4B7F-8861-68935C27AA12}" type="sibTrans" cxnId="{C5F5BC11-7338-4E31-8315-720883383F5A}">
      <dgm:prSet/>
      <dgm:spPr>
        <a:solidFill>
          <a:schemeClr val="tx1"/>
        </a:solidFill>
      </dgm:spPr>
      <dgm:t>
        <a:bodyPr/>
        <a:lstStyle/>
        <a:p>
          <a:pPr rtl="1"/>
          <a:endParaRPr lang="ar-JO"/>
        </a:p>
      </dgm:t>
    </dgm:pt>
    <dgm:pt modelId="{B872256E-6551-4F85-A575-C9ABBAEA6D12}">
      <dgm:prSet custT="1"/>
      <dgm:spPr/>
      <dgm:t>
        <a:bodyPr/>
        <a:lstStyle/>
        <a:p>
          <a:pPr rtl="1"/>
          <a:r>
            <a:rPr lang="ar-JO" sz="2600" b="1" i="0" dirty="0">
              <a:solidFill>
                <a:schemeClr val="bg1"/>
              </a:solidFill>
            </a:rPr>
            <a:t>(2) الذكاء الاصطناعي القوي أو </a:t>
          </a:r>
          <a:r>
            <a:rPr lang="ar-JO" sz="4800" b="1" i="0" dirty="0">
              <a:solidFill>
                <a:schemeClr val="bg1"/>
              </a:solidFill>
            </a:rPr>
            <a:t>العام </a:t>
          </a:r>
          <a:r>
            <a:rPr lang="en-GB" sz="2600" b="1" i="0" dirty="0">
              <a:solidFill>
                <a:schemeClr val="bg1"/>
              </a:solidFill>
            </a:rPr>
            <a:t> General AI Or Strong AI </a:t>
          </a:r>
          <a:endParaRPr lang="ar-JO" sz="2600" b="1" dirty="0">
            <a:solidFill>
              <a:schemeClr val="bg1"/>
            </a:solidFill>
          </a:endParaRPr>
        </a:p>
      </dgm:t>
    </dgm:pt>
    <dgm:pt modelId="{0BB885FA-CB62-4FD6-A536-475AEAF34070}" type="parTrans" cxnId="{D537E90E-0008-45C2-8F6B-78F47C34399E}">
      <dgm:prSet/>
      <dgm:spPr/>
      <dgm:t>
        <a:bodyPr/>
        <a:lstStyle/>
        <a:p>
          <a:pPr rtl="1"/>
          <a:endParaRPr lang="ar-JO"/>
        </a:p>
      </dgm:t>
    </dgm:pt>
    <dgm:pt modelId="{98DC76E3-85DC-494E-B1B3-83B51988D218}" type="sibTrans" cxnId="{D537E90E-0008-45C2-8F6B-78F47C34399E}">
      <dgm:prSet/>
      <dgm:spPr/>
      <dgm:t>
        <a:bodyPr/>
        <a:lstStyle/>
        <a:p>
          <a:pPr rtl="1"/>
          <a:endParaRPr lang="ar-JO"/>
        </a:p>
      </dgm:t>
    </dgm:pt>
    <dgm:pt modelId="{7C686671-7CD5-486E-8D2A-86674A13FB1D}">
      <dgm:prSet custT="1"/>
      <dgm:spPr/>
      <dgm:t>
        <a:bodyPr/>
        <a:lstStyle/>
        <a:p>
          <a:pPr rtl="1"/>
          <a:r>
            <a:rPr lang="ar-JO" sz="2600" b="1" i="0" dirty="0">
              <a:solidFill>
                <a:schemeClr val="bg1"/>
              </a:solidFill>
            </a:rPr>
            <a:t>(3) الذكاء الاصطناعي </a:t>
          </a:r>
          <a:r>
            <a:rPr lang="ar-JO" sz="4800" b="1" i="0" dirty="0">
              <a:solidFill>
                <a:schemeClr val="bg1"/>
              </a:solidFill>
            </a:rPr>
            <a:t>الخارق</a:t>
          </a:r>
          <a:r>
            <a:rPr lang="ar-JO" sz="2600" b="1" i="0" dirty="0">
              <a:solidFill>
                <a:schemeClr val="bg1"/>
              </a:solidFill>
            </a:rPr>
            <a:t> </a:t>
          </a:r>
          <a:r>
            <a:rPr lang="en-GB" sz="2600" b="1" i="0" dirty="0">
              <a:solidFill>
                <a:schemeClr val="bg1"/>
              </a:solidFill>
            </a:rPr>
            <a:t> Super Artificial Intelligence </a:t>
          </a:r>
          <a:endParaRPr lang="ar-JO" sz="2600" b="1" dirty="0">
            <a:solidFill>
              <a:schemeClr val="bg1"/>
            </a:solidFill>
          </a:endParaRPr>
        </a:p>
      </dgm:t>
    </dgm:pt>
    <dgm:pt modelId="{43B7AD18-E8EF-448D-85F3-573ACD60FDC1}" type="parTrans" cxnId="{787632C2-5B4B-4A8B-87F0-7B807DA20EDF}">
      <dgm:prSet/>
      <dgm:spPr/>
      <dgm:t>
        <a:bodyPr/>
        <a:lstStyle/>
        <a:p>
          <a:pPr rtl="1"/>
          <a:endParaRPr lang="ar-JO"/>
        </a:p>
      </dgm:t>
    </dgm:pt>
    <dgm:pt modelId="{9B01CBFA-82E9-418B-868B-7C53DC635AF3}" type="sibTrans" cxnId="{787632C2-5B4B-4A8B-87F0-7B807DA20EDF}">
      <dgm:prSet/>
      <dgm:spPr/>
      <dgm:t>
        <a:bodyPr/>
        <a:lstStyle/>
        <a:p>
          <a:pPr rtl="1"/>
          <a:endParaRPr lang="ar-JO"/>
        </a:p>
      </dgm:t>
    </dgm:pt>
    <dgm:pt modelId="{4DF801EE-E49B-4366-A8D6-FC66AD6E303A}" type="pres">
      <dgm:prSet presAssocID="{4B16EEDC-5AE9-4190-A703-EDC741D34626}" presName="Name0" presStyleCnt="0">
        <dgm:presLayoutVars>
          <dgm:dir/>
          <dgm:resizeHandles val="exact"/>
        </dgm:presLayoutVars>
      </dgm:prSet>
      <dgm:spPr/>
    </dgm:pt>
    <dgm:pt modelId="{F1DB1570-99B5-45C3-A7BD-0618AFD7F867}" type="pres">
      <dgm:prSet presAssocID="{4B16EEDC-5AE9-4190-A703-EDC741D34626}" presName="cycle" presStyleCnt="0"/>
      <dgm:spPr/>
    </dgm:pt>
    <dgm:pt modelId="{68521F2C-BDC3-4077-9D0F-3FAC6428BD1D}" type="pres">
      <dgm:prSet presAssocID="{9B57034F-FF0C-44E1-A106-245F30C7A39F}" presName="nodeFirstNode" presStyleLbl="node1" presStyleIdx="0" presStyleCnt="3">
        <dgm:presLayoutVars>
          <dgm:bulletEnabled val="1"/>
        </dgm:presLayoutVars>
      </dgm:prSet>
      <dgm:spPr/>
    </dgm:pt>
    <dgm:pt modelId="{F878508A-7091-4589-9D2F-EBFB62489FE6}" type="pres">
      <dgm:prSet presAssocID="{592A6120-FDEA-4B7F-8861-68935C27AA12}" presName="sibTransFirstNode" presStyleLbl="bgShp" presStyleIdx="0" presStyleCnt="1"/>
      <dgm:spPr/>
    </dgm:pt>
    <dgm:pt modelId="{B3263C18-20A5-4D15-946E-3497F5912A5F}" type="pres">
      <dgm:prSet presAssocID="{B872256E-6551-4F85-A575-C9ABBAEA6D12}" presName="nodeFollowingNodes" presStyleLbl="node1" presStyleIdx="1" presStyleCnt="3">
        <dgm:presLayoutVars>
          <dgm:bulletEnabled val="1"/>
        </dgm:presLayoutVars>
      </dgm:prSet>
      <dgm:spPr/>
    </dgm:pt>
    <dgm:pt modelId="{85411C0A-EB5F-465C-BE90-846F36630A99}" type="pres">
      <dgm:prSet presAssocID="{7C686671-7CD5-486E-8D2A-86674A13FB1D}" presName="nodeFollowingNodes" presStyleLbl="node1" presStyleIdx="2" presStyleCnt="3">
        <dgm:presLayoutVars>
          <dgm:bulletEnabled val="1"/>
        </dgm:presLayoutVars>
      </dgm:prSet>
      <dgm:spPr/>
    </dgm:pt>
  </dgm:ptLst>
  <dgm:cxnLst>
    <dgm:cxn modelId="{D537E90E-0008-45C2-8F6B-78F47C34399E}" srcId="{4B16EEDC-5AE9-4190-A703-EDC741D34626}" destId="{B872256E-6551-4F85-A575-C9ABBAEA6D12}" srcOrd="1" destOrd="0" parTransId="{0BB885FA-CB62-4FD6-A536-475AEAF34070}" sibTransId="{98DC76E3-85DC-494E-B1B3-83B51988D218}"/>
    <dgm:cxn modelId="{C5F5BC11-7338-4E31-8315-720883383F5A}" srcId="{4B16EEDC-5AE9-4190-A703-EDC741D34626}" destId="{9B57034F-FF0C-44E1-A106-245F30C7A39F}" srcOrd="0" destOrd="0" parTransId="{4A3489CB-D283-4C71-9CED-E7B651B087FD}" sibTransId="{592A6120-FDEA-4B7F-8861-68935C27AA12}"/>
    <dgm:cxn modelId="{5F4B9823-5AEE-4AB1-8D41-B4C14FB9B520}" type="presOf" srcId="{B872256E-6551-4F85-A575-C9ABBAEA6D12}" destId="{B3263C18-20A5-4D15-946E-3497F5912A5F}" srcOrd="0" destOrd="0" presId="urn:microsoft.com/office/officeart/2005/8/layout/cycle3"/>
    <dgm:cxn modelId="{D26CF632-E0AF-4EE1-B84A-42E3EB43F7DF}" type="presOf" srcId="{7C686671-7CD5-486E-8D2A-86674A13FB1D}" destId="{85411C0A-EB5F-465C-BE90-846F36630A99}" srcOrd="0" destOrd="0" presId="urn:microsoft.com/office/officeart/2005/8/layout/cycle3"/>
    <dgm:cxn modelId="{1D16E57F-E126-478C-80C1-676E8FCACF1C}" type="presOf" srcId="{4B16EEDC-5AE9-4190-A703-EDC741D34626}" destId="{4DF801EE-E49B-4366-A8D6-FC66AD6E303A}" srcOrd="0" destOrd="0" presId="urn:microsoft.com/office/officeart/2005/8/layout/cycle3"/>
    <dgm:cxn modelId="{728F65BF-93CE-45B3-AE2D-898D7BF92859}" type="presOf" srcId="{592A6120-FDEA-4B7F-8861-68935C27AA12}" destId="{F878508A-7091-4589-9D2F-EBFB62489FE6}" srcOrd="0" destOrd="0" presId="urn:microsoft.com/office/officeart/2005/8/layout/cycle3"/>
    <dgm:cxn modelId="{787632C2-5B4B-4A8B-87F0-7B807DA20EDF}" srcId="{4B16EEDC-5AE9-4190-A703-EDC741D34626}" destId="{7C686671-7CD5-486E-8D2A-86674A13FB1D}" srcOrd="2" destOrd="0" parTransId="{43B7AD18-E8EF-448D-85F3-573ACD60FDC1}" sibTransId="{9B01CBFA-82E9-418B-868B-7C53DC635AF3}"/>
    <dgm:cxn modelId="{ED2CE6EB-BFEF-4622-8C4C-0C8D5D2364C1}" type="presOf" srcId="{9B57034F-FF0C-44E1-A106-245F30C7A39F}" destId="{68521F2C-BDC3-4077-9D0F-3FAC6428BD1D}" srcOrd="0" destOrd="0" presId="urn:microsoft.com/office/officeart/2005/8/layout/cycle3"/>
    <dgm:cxn modelId="{54857D23-6C5C-4BA9-AB21-B38DB0A0F7D1}" type="presParOf" srcId="{4DF801EE-E49B-4366-A8D6-FC66AD6E303A}" destId="{F1DB1570-99B5-45C3-A7BD-0618AFD7F867}" srcOrd="0" destOrd="0" presId="urn:microsoft.com/office/officeart/2005/8/layout/cycle3"/>
    <dgm:cxn modelId="{57CC5584-1F89-4301-BFA4-F754929F692B}" type="presParOf" srcId="{F1DB1570-99B5-45C3-A7BD-0618AFD7F867}" destId="{68521F2C-BDC3-4077-9D0F-3FAC6428BD1D}" srcOrd="0" destOrd="0" presId="urn:microsoft.com/office/officeart/2005/8/layout/cycle3"/>
    <dgm:cxn modelId="{84112015-62C2-4AE6-BB85-D3FE746583DA}" type="presParOf" srcId="{F1DB1570-99B5-45C3-A7BD-0618AFD7F867}" destId="{F878508A-7091-4589-9D2F-EBFB62489FE6}" srcOrd="1" destOrd="0" presId="urn:microsoft.com/office/officeart/2005/8/layout/cycle3"/>
    <dgm:cxn modelId="{84A1494E-68EE-4187-B2C3-34D18BD9A6D4}" type="presParOf" srcId="{F1DB1570-99B5-45C3-A7BD-0618AFD7F867}" destId="{B3263C18-20A5-4D15-946E-3497F5912A5F}" srcOrd="2" destOrd="0" presId="urn:microsoft.com/office/officeart/2005/8/layout/cycle3"/>
    <dgm:cxn modelId="{DAEDDE79-FF0D-40AF-B95A-395A14E89288}" type="presParOf" srcId="{F1DB1570-99B5-45C3-A7BD-0618AFD7F867}" destId="{85411C0A-EB5F-465C-BE90-846F36630A99}" srcOrd="3" destOrd="0" presId="urn:microsoft.com/office/officeart/2005/8/layout/cycle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E08DB9-4F74-4C19-A59B-A34FC04F2E62}">
      <dsp:nvSpPr>
        <dsp:cNvPr id="0" name=""/>
        <dsp:cNvSpPr/>
      </dsp:nvSpPr>
      <dsp:spPr>
        <a:xfrm>
          <a:off x="1759128" y="0"/>
          <a:ext cx="5937928" cy="5937928"/>
        </a:xfrm>
        <a:prstGeom prst="triangle">
          <a:avLst/>
        </a:prstGeom>
        <a:solidFill>
          <a:schemeClr val="tx2">
            <a:alpha val="61000"/>
          </a:schemeClr>
        </a:solidFill>
        <a:ln w="28575" cap="rnd" cmpd="sng" algn="ctr">
          <a:solidFill>
            <a:srgbClr val="000000"/>
          </a:solidFill>
          <a:prstDash val="solid"/>
        </a:ln>
        <a:effectLst/>
        <a:sp3d extrusionH="152250"/>
      </dsp:spPr>
      <dsp:style>
        <a:lnRef idx="3">
          <a:schemeClr val="lt1"/>
        </a:lnRef>
        <a:fillRef idx="1">
          <a:schemeClr val="dk1"/>
        </a:fillRef>
        <a:effectRef idx="1">
          <a:schemeClr val="dk1"/>
        </a:effectRef>
        <a:fontRef idx="minor">
          <a:schemeClr val="lt1"/>
        </a:fontRef>
      </dsp:style>
    </dsp:sp>
    <dsp:sp modelId="{57E4D99B-6887-455C-A96A-96EE0CAA628A}">
      <dsp:nvSpPr>
        <dsp:cNvPr id="0" name=""/>
        <dsp:cNvSpPr/>
      </dsp:nvSpPr>
      <dsp:spPr>
        <a:xfrm>
          <a:off x="5207283" y="594372"/>
          <a:ext cx="3859653" cy="603070"/>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JO" sz="2400" b="0" i="0" kern="1200" dirty="0"/>
            <a:t>تعلم الآلة </a:t>
          </a:r>
          <a:r>
            <a:rPr lang="en-GB" sz="2400" b="0" i="0" kern="1200" dirty="0"/>
            <a:t>Machine learning</a:t>
          </a:r>
          <a:endParaRPr lang="ar-JO" sz="2400" kern="1200" dirty="0"/>
        </a:p>
      </dsp:txBody>
      <dsp:txXfrm>
        <a:off x="5236722" y="623811"/>
        <a:ext cx="3800775" cy="544192"/>
      </dsp:txXfrm>
    </dsp:sp>
    <dsp:sp modelId="{722AF5CF-6C88-4FFF-A7C0-2366492DED11}">
      <dsp:nvSpPr>
        <dsp:cNvPr id="0" name=""/>
        <dsp:cNvSpPr/>
      </dsp:nvSpPr>
      <dsp:spPr>
        <a:xfrm>
          <a:off x="5207283" y="1272827"/>
          <a:ext cx="3859653" cy="603070"/>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JO" sz="2400" b="0" i="0" kern="1200" dirty="0"/>
            <a:t>التعلم العميق </a:t>
          </a:r>
          <a:r>
            <a:rPr lang="en-GB" sz="2400" b="0" i="0" kern="1200" dirty="0"/>
            <a:t>Deep Learning</a:t>
          </a:r>
          <a:endParaRPr lang="ar-JO" sz="2400" kern="1200" dirty="0"/>
        </a:p>
      </dsp:txBody>
      <dsp:txXfrm>
        <a:off x="5236722" y="1302266"/>
        <a:ext cx="3800775" cy="544192"/>
      </dsp:txXfrm>
    </dsp:sp>
    <dsp:sp modelId="{DBFE74D0-3D2C-43E4-9880-DAB8031E708F}">
      <dsp:nvSpPr>
        <dsp:cNvPr id="0" name=""/>
        <dsp:cNvSpPr/>
      </dsp:nvSpPr>
      <dsp:spPr>
        <a:xfrm>
          <a:off x="5207283" y="1951282"/>
          <a:ext cx="3859653" cy="603070"/>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JO" sz="2200" b="0" i="0" kern="1200" dirty="0"/>
            <a:t>معالجة اللغات الطبيعية </a:t>
          </a:r>
          <a:r>
            <a:rPr lang="en-GB" sz="2200" b="0" i="0" kern="1200" dirty="0"/>
            <a:t>Natural Language Processing</a:t>
          </a:r>
          <a:endParaRPr lang="ar-JO" sz="2200" kern="1200" dirty="0"/>
        </a:p>
      </dsp:txBody>
      <dsp:txXfrm>
        <a:off x="5236722" y="1980721"/>
        <a:ext cx="3800775" cy="544192"/>
      </dsp:txXfrm>
    </dsp:sp>
    <dsp:sp modelId="{0C771670-C624-47EB-967A-01F181FAB91A}">
      <dsp:nvSpPr>
        <dsp:cNvPr id="0" name=""/>
        <dsp:cNvSpPr/>
      </dsp:nvSpPr>
      <dsp:spPr>
        <a:xfrm>
          <a:off x="5207283" y="2629736"/>
          <a:ext cx="3859653" cy="603070"/>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JO" sz="2400" b="0" i="0" kern="1200" dirty="0"/>
            <a:t>علم الروبوتات </a:t>
          </a:r>
          <a:r>
            <a:rPr lang="en-GB" sz="2400" b="0" i="0" kern="1200" dirty="0"/>
            <a:t>Robotics</a:t>
          </a:r>
          <a:endParaRPr lang="ar-JO" sz="2400" kern="1200" dirty="0"/>
        </a:p>
      </dsp:txBody>
      <dsp:txXfrm>
        <a:off x="5236722" y="2659175"/>
        <a:ext cx="3800775" cy="544192"/>
      </dsp:txXfrm>
    </dsp:sp>
    <dsp:sp modelId="{40DF8497-09CC-4F82-BDFA-AB1E4808D1C6}">
      <dsp:nvSpPr>
        <dsp:cNvPr id="0" name=""/>
        <dsp:cNvSpPr/>
      </dsp:nvSpPr>
      <dsp:spPr>
        <a:xfrm>
          <a:off x="5207283" y="3308191"/>
          <a:ext cx="3859653" cy="603070"/>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0" i="0" kern="1200" dirty="0"/>
            <a:t>الشبكات العصبية الاصطناعية </a:t>
          </a:r>
          <a:r>
            <a:rPr lang="en-GB" sz="1800" b="0" i="0" kern="1200" dirty="0"/>
            <a:t>Artificial Neural Networks</a:t>
          </a:r>
          <a:endParaRPr lang="ar-JO" sz="1800" kern="1200" dirty="0"/>
        </a:p>
      </dsp:txBody>
      <dsp:txXfrm>
        <a:off x="5236722" y="3337630"/>
        <a:ext cx="3800775" cy="544192"/>
      </dsp:txXfrm>
    </dsp:sp>
    <dsp:sp modelId="{7AA226AF-630F-4C07-AFD0-BD7C63076A34}">
      <dsp:nvSpPr>
        <dsp:cNvPr id="0" name=""/>
        <dsp:cNvSpPr/>
      </dsp:nvSpPr>
      <dsp:spPr>
        <a:xfrm>
          <a:off x="5207283" y="3986645"/>
          <a:ext cx="3859653" cy="603070"/>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JO" sz="2000" b="0" i="0" kern="1200" dirty="0"/>
            <a:t>المنطق الترجيحي أو الضبابي </a:t>
          </a:r>
          <a:r>
            <a:rPr lang="en-GB" sz="2000" b="0" i="0" kern="1200" dirty="0"/>
            <a:t>Fuzzy Logic</a:t>
          </a:r>
          <a:endParaRPr lang="ar-JO" sz="2000" kern="1200" dirty="0"/>
        </a:p>
      </dsp:txBody>
      <dsp:txXfrm>
        <a:off x="5236722" y="4016084"/>
        <a:ext cx="3800775" cy="544192"/>
      </dsp:txXfrm>
    </dsp:sp>
    <dsp:sp modelId="{8797A1C2-6D10-441A-A8C6-11CB6B4BE813}">
      <dsp:nvSpPr>
        <dsp:cNvPr id="0" name=""/>
        <dsp:cNvSpPr/>
      </dsp:nvSpPr>
      <dsp:spPr>
        <a:xfrm>
          <a:off x="5207283" y="4665100"/>
          <a:ext cx="3859653" cy="603070"/>
        </a:xfrm>
        <a:prstGeom prst="round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sp3d prstMaterial="matte"/>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JO" sz="2000" b="0" i="0" kern="1200" dirty="0"/>
            <a:t>الأنظمة الخبيرة </a:t>
          </a:r>
          <a:r>
            <a:rPr lang="en-GB" sz="2000" b="0" i="0" kern="1200" dirty="0"/>
            <a:t>Expert systems</a:t>
          </a:r>
          <a:endParaRPr lang="ar-JO" sz="2000" kern="1200" dirty="0"/>
        </a:p>
      </dsp:txBody>
      <dsp:txXfrm>
        <a:off x="5236722" y="4694539"/>
        <a:ext cx="3800775" cy="5441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78508A-7091-4589-9D2F-EBFB62489FE6}">
      <dsp:nvSpPr>
        <dsp:cNvPr id="0" name=""/>
        <dsp:cNvSpPr/>
      </dsp:nvSpPr>
      <dsp:spPr>
        <a:xfrm>
          <a:off x="1138297" y="154307"/>
          <a:ext cx="4924204" cy="4924204"/>
        </a:xfrm>
        <a:prstGeom prst="circularArrow">
          <a:avLst>
            <a:gd name="adj1" fmla="val 5689"/>
            <a:gd name="adj2" fmla="val 340510"/>
            <a:gd name="adj3" fmla="val 12418499"/>
            <a:gd name="adj4" fmla="val 18272095"/>
            <a:gd name="adj5" fmla="val 5908"/>
          </a:avLst>
        </a:prstGeom>
        <a:solidFill>
          <a:schemeClr val="tx1"/>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68521F2C-BDC3-4077-9D0F-3FAC6428BD1D}">
      <dsp:nvSpPr>
        <dsp:cNvPr id="0" name=""/>
        <dsp:cNvSpPr/>
      </dsp:nvSpPr>
      <dsp:spPr>
        <a:xfrm>
          <a:off x="1867004" y="433366"/>
          <a:ext cx="3466791" cy="1733395"/>
        </a:xfrm>
        <a:prstGeom prst="roundRect">
          <a:avLst/>
        </a:prstGeom>
        <a:solidFill>
          <a:schemeClr val="accent3">
            <a:alpha val="9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ar-JO" sz="2500" b="1" i="0" kern="1200" dirty="0">
              <a:solidFill>
                <a:schemeClr val="bg1"/>
              </a:solidFill>
            </a:rPr>
            <a:t>(1) الذكاء الاصطناعي </a:t>
          </a:r>
          <a:r>
            <a:rPr lang="ar-JO" sz="4800" b="1" i="0" kern="1200" dirty="0">
              <a:solidFill>
                <a:schemeClr val="bg1"/>
              </a:solidFill>
            </a:rPr>
            <a:t>الضيق</a:t>
          </a:r>
          <a:r>
            <a:rPr lang="ar-JO" sz="2500" b="1" i="0" kern="1200" dirty="0">
              <a:solidFill>
                <a:schemeClr val="bg1"/>
              </a:solidFill>
            </a:rPr>
            <a:t> أو الضعيف </a:t>
          </a:r>
          <a:r>
            <a:rPr lang="en-GB" sz="2500" b="1" i="0" kern="1200" dirty="0">
              <a:solidFill>
                <a:schemeClr val="bg1"/>
              </a:solidFill>
            </a:rPr>
            <a:t> Narrow AI Or Weak AI </a:t>
          </a:r>
          <a:endParaRPr lang="ar-JO" sz="2500" b="1" kern="1200" dirty="0">
            <a:solidFill>
              <a:schemeClr val="bg1"/>
            </a:solidFill>
          </a:endParaRPr>
        </a:p>
      </dsp:txBody>
      <dsp:txXfrm>
        <a:off x="1951621" y="517983"/>
        <a:ext cx="3297557" cy="1564161"/>
      </dsp:txXfrm>
    </dsp:sp>
    <dsp:sp modelId="{B3263C18-20A5-4D15-946E-3497F5912A5F}">
      <dsp:nvSpPr>
        <dsp:cNvPr id="0" name=""/>
        <dsp:cNvSpPr/>
      </dsp:nvSpPr>
      <dsp:spPr>
        <a:xfrm>
          <a:off x="3733300" y="3665885"/>
          <a:ext cx="3466791" cy="1733395"/>
        </a:xfrm>
        <a:prstGeom prst="roundRect">
          <a:avLst/>
        </a:prstGeom>
        <a:solidFill>
          <a:schemeClr val="accent3">
            <a:alpha val="90000"/>
            <a:hueOff val="0"/>
            <a:satOff val="0"/>
            <a:lumOff val="0"/>
            <a:alphaOff val="-2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solidFill>
                <a:schemeClr val="bg1"/>
              </a:solidFill>
            </a:rPr>
            <a:t>(2) الذكاء الاصطناعي القوي أو </a:t>
          </a:r>
          <a:r>
            <a:rPr lang="ar-JO" sz="4800" b="1" i="0" kern="1200" dirty="0">
              <a:solidFill>
                <a:schemeClr val="bg1"/>
              </a:solidFill>
            </a:rPr>
            <a:t>العام </a:t>
          </a:r>
          <a:r>
            <a:rPr lang="en-GB" sz="2600" b="1" i="0" kern="1200" dirty="0">
              <a:solidFill>
                <a:schemeClr val="bg1"/>
              </a:solidFill>
            </a:rPr>
            <a:t> General AI Or Strong AI </a:t>
          </a:r>
          <a:endParaRPr lang="ar-JO" sz="2600" b="1" kern="1200" dirty="0">
            <a:solidFill>
              <a:schemeClr val="bg1"/>
            </a:solidFill>
          </a:endParaRPr>
        </a:p>
      </dsp:txBody>
      <dsp:txXfrm>
        <a:off x="3817917" y="3750502"/>
        <a:ext cx="3297557" cy="1564161"/>
      </dsp:txXfrm>
    </dsp:sp>
    <dsp:sp modelId="{85411C0A-EB5F-465C-BE90-846F36630A99}">
      <dsp:nvSpPr>
        <dsp:cNvPr id="0" name=""/>
        <dsp:cNvSpPr/>
      </dsp:nvSpPr>
      <dsp:spPr>
        <a:xfrm>
          <a:off x="708" y="3665885"/>
          <a:ext cx="3466791" cy="1733395"/>
        </a:xfrm>
        <a:prstGeom prst="roundRect">
          <a:avLst/>
        </a:prstGeom>
        <a:solidFill>
          <a:schemeClr val="accent3">
            <a:alpha val="90000"/>
            <a:hueOff val="0"/>
            <a:satOff val="0"/>
            <a:lumOff val="0"/>
            <a:alphaOff val="-4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solidFill>
                <a:schemeClr val="bg1"/>
              </a:solidFill>
            </a:rPr>
            <a:t>(3) الذكاء الاصطناعي </a:t>
          </a:r>
          <a:r>
            <a:rPr lang="ar-JO" sz="4800" b="1" i="0" kern="1200" dirty="0">
              <a:solidFill>
                <a:schemeClr val="bg1"/>
              </a:solidFill>
            </a:rPr>
            <a:t>الخارق</a:t>
          </a:r>
          <a:r>
            <a:rPr lang="ar-JO" sz="2600" b="1" i="0" kern="1200" dirty="0">
              <a:solidFill>
                <a:schemeClr val="bg1"/>
              </a:solidFill>
            </a:rPr>
            <a:t> </a:t>
          </a:r>
          <a:r>
            <a:rPr lang="en-GB" sz="2600" b="1" i="0" kern="1200" dirty="0">
              <a:solidFill>
                <a:schemeClr val="bg1"/>
              </a:solidFill>
            </a:rPr>
            <a:t> Super Artificial Intelligence </a:t>
          </a:r>
          <a:endParaRPr lang="ar-JO" sz="2600" b="1" kern="1200" dirty="0">
            <a:solidFill>
              <a:schemeClr val="bg1"/>
            </a:solidFill>
          </a:endParaRPr>
        </a:p>
      </dsp:txBody>
      <dsp:txXfrm>
        <a:off x="85325" y="3750502"/>
        <a:ext cx="3297557" cy="1564161"/>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9A0DC06-1622-4839-BBAC-07F2C2BFA97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a:extLst>
              <a:ext uri="{FF2B5EF4-FFF2-40B4-BE49-F238E27FC236}">
                <a16:creationId xmlns:a16="http://schemas.microsoft.com/office/drawing/2014/main" id="{3D8AC705-23BC-463F-84AD-35D0A4824C8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E340E558-A3E5-471B-A265-BDCF57F2A4CE}" type="datetimeFigureOut">
              <a:rPr lang="ar-JO" smtClean="0"/>
              <a:t>12/02/1445</a:t>
            </a:fld>
            <a:endParaRPr lang="ar-JO"/>
          </a:p>
        </p:txBody>
      </p:sp>
      <p:sp>
        <p:nvSpPr>
          <p:cNvPr id="4" name="Footer Placeholder 3">
            <a:extLst>
              <a:ext uri="{FF2B5EF4-FFF2-40B4-BE49-F238E27FC236}">
                <a16:creationId xmlns:a16="http://schemas.microsoft.com/office/drawing/2014/main" id="{46A6632A-8383-4098-A760-0DD74E2160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5" name="Slide Number Placeholder 4">
            <a:extLst>
              <a:ext uri="{FF2B5EF4-FFF2-40B4-BE49-F238E27FC236}">
                <a16:creationId xmlns:a16="http://schemas.microsoft.com/office/drawing/2014/main" id="{4E586EAF-3C10-4157-BB22-C4438282E06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0F9A3A7E-C0EA-49AF-92DC-2027F083B171}" type="slidenum">
              <a:rPr lang="ar-JO" smtClean="0"/>
              <a:t>‹#›</a:t>
            </a:fld>
            <a:endParaRPr lang="ar-JO"/>
          </a:p>
        </p:txBody>
      </p:sp>
    </p:spTree>
    <p:extLst>
      <p:ext uri="{BB962C8B-B14F-4D97-AF65-F5344CB8AC3E}">
        <p14:creationId xmlns:p14="http://schemas.microsoft.com/office/powerpoint/2010/main" val="1547649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extLst>
      <p:ext uri="{BB962C8B-B14F-4D97-AF65-F5344CB8AC3E}">
        <p14:creationId xmlns:p14="http://schemas.microsoft.com/office/powerpoint/2010/main" val="539619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7603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939521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Tree>
    <p:extLst>
      <p:ext uri="{BB962C8B-B14F-4D97-AF65-F5344CB8AC3E}">
        <p14:creationId xmlns:p14="http://schemas.microsoft.com/office/powerpoint/2010/main" val="2899970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bg1"/>
              </a:solidFill>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tx1"/>
              </a:solidFill>
            </a:endParaRPr>
          </a:p>
        </p:txBody>
      </p:sp>
    </p:spTree>
    <p:extLst>
      <p:ext uri="{BB962C8B-B14F-4D97-AF65-F5344CB8AC3E}">
        <p14:creationId xmlns:p14="http://schemas.microsoft.com/office/powerpoint/2010/main" val="30530047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mn-lt"/>
                <a:cs typeface="Arial" pitchFamily="34" charset="0"/>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ar-JO"/>
          </a:p>
        </p:txBody>
      </p:sp>
      <p:sp>
        <p:nvSpPr>
          <p:cNvPr id="5"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72027953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endParaRPr lang="ar-JO"/>
          </a:p>
        </p:txBody>
      </p:sp>
      <p:sp>
        <p:nvSpPr>
          <p:cNvPr id="5"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2423635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ar-JO"/>
          </a:p>
        </p:txBody>
      </p:sp>
      <p:sp>
        <p:nvSpPr>
          <p:cNvPr id="5"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578876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ar-JO"/>
          </a:p>
        </p:txBody>
      </p:sp>
      <p:sp>
        <p:nvSpPr>
          <p:cNvPr id="6" name="Footer Placeholder 5"/>
          <p:cNvSpPr>
            <a:spLocks noGrp="1"/>
          </p:cNvSpPr>
          <p:nvPr>
            <p:ph type="ftr" sz="quarter" idx="11"/>
          </p:nvPr>
        </p:nvSpPr>
        <p:spPr/>
        <p:txBody>
          <a:bodyPr/>
          <a:lstStyle/>
          <a:p>
            <a:endParaRPr lang="ar-JO"/>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212931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ar-JO"/>
          </a:p>
        </p:txBody>
      </p:sp>
      <p:sp>
        <p:nvSpPr>
          <p:cNvPr id="8" name="Footer Placeholder 7"/>
          <p:cNvSpPr>
            <a:spLocks noGrp="1"/>
          </p:cNvSpPr>
          <p:nvPr>
            <p:ph type="ftr" sz="quarter" idx="11"/>
          </p:nvPr>
        </p:nvSpPr>
        <p:spPr/>
        <p:txBody>
          <a:bodyPr/>
          <a:lstStyle/>
          <a:p>
            <a:endParaRPr lang="ar-JO"/>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012786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endParaRPr lang="ar-JO"/>
          </a:p>
        </p:txBody>
      </p:sp>
      <p:sp>
        <p:nvSpPr>
          <p:cNvPr id="5" name="Footer Placeholder 3"/>
          <p:cNvSpPr>
            <a:spLocks noGrp="1"/>
          </p:cNvSpPr>
          <p:nvPr>
            <p:ph type="ftr" sz="quarter" idx="11"/>
          </p:nvPr>
        </p:nvSpPr>
        <p:spPr/>
        <p:txBody>
          <a:bodyPr/>
          <a:lstStyle/>
          <a:p>
            <a:endParaRPr lang="ar-JO"/>
          </a:p>
        </p:txBody>
      </p:sp>
      <p:sp>
        <p:nvSpPr>
          <p:cNvPr id="6"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04237044"/>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endParaRPr lang="ar-JO"/>
          </a:p>
        </p:txBody>
      </p:sp>
      <p:sp>
        <p:nvSpPr>
          <p:cNvPr id="5" name="Footer Placeholder 2"/>
          <p:cNvSpPr>
            <a:spLocks noGrp="1"/>
          </p:cNvSpPr>
          <p:nvPr>
            <p:ph type="ftr" sz="quarter" idx="11"/>
          </p:nvPr>
        </p:nvSpPr>
        <p:spPr/>
        <p:txBody>
          <a:bodyPr/>
          <a:lstStyle/>
          <a:p>
            <a:endParaRPr lang="ar-JO"/>
          </a:p>
        </p:txBody>
      </p:sp>
      <p:sp>
        <p:nvSpPr>
          <p:cNvPr id="6"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30473357"/>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endParaRPr lang="ar-JO"/>
          </a:p>
        </p:txBody>
      </p:sp>
      <p:sp>
        <p:nvSpPr>
          <p:cNvPr id="5" name="Footer Placeholder 5"/>
          <p:cNvSpPr>
            <a:spLocks noGrp="1"/>
          </p:cNvSpPr>
          <p:nvPr>
            <p:ph type="ftr" sz="quarter" idx="11"/>
          </p:nvPr>
        </p:nvSpPr>
        <p:spPr/>
        <p:txBody>
          <a:bodyPr/>
          <a:lstStyle/>
          <a:p>
            <a:endParaRPr lang="ar-JO"/>
          </a:p>
        </p:txBody>
      </p:sp>
      <p:sp>
        <p:nvSpPr>
          <p:cNvPr id="6"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436834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ar-JO"/>
          </a:p>
        </p:txBody>
      </p:sp>
      <p:sp>
        <p:nvSpPr>
          <p:cNvPr id="6" name="Footer Placeholder 5"/>
          <p:cNvSpPr>
            <a:spLocks noGrp="1"/>
          </p:cNvSpPr>
          <p:nvPr>
            <p:ph type="ftr" sz="quarter" idx="11"/>
          </p:nvPr>
        </p:nvSpPr>
        <p:spPr/>
        <p:txBody>
          <a:bodyPr/>
          <a:lstStyle/>
          <a:p>
            <a:endParaRPr lang="ar-JO"/>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663215487"/>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ar-JO"/>
          </a:p>
        </p:txBody>
      </p:sp>
      <p:sp>
        <p:nvSpPr>
          <p:cNvPr id="6" name="Footer Placeholder 5"/>
          <p:cNvSpPr>
            <a:spLocks noGrp="1"/>
          </p:cNvSpPr>
          <p:nvPr>
            <p:ph type="ftr" sz="quarter" idx="11"/>
          </p:nvPr>
        </p:nvSpPr>
        <p:spPr/>
        <p:txBody>
          <a:bodyPr/>
          <a:lstStyle/>
          <a:p>
            <a:endParaRPr lang="ar-JO"/>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42817868"/>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ar-JO"/>
          </a:p>
        </p:txBody>
      </p:sp>
      <p:sp>
        <p:nvSpPr>
          <p:cNvPr id="5"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8892028"/>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ar-JO"/>
          </a:p>
        </p:txBody>
      </p:sp>
      <p:sp>
        <p:nvSpPr>
          <p:cNvPr id="5"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36042377"/>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ar-JO"/>
          </a:p>
        </p:txBody>
      </p:sp>
      <p:sp>
        <p:nvSpPr>
          <p:cNvPr id="5"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234560985"/>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endParaRPr lang="ar-JO"/>
          </a:p>
        </p:txBody>
      </p:sp>
      <p:sp>
        <p:nvSpPr>
          <p:cNvPr id="4"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25517739"/>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endParaRPr lang="ar-JO"/>
          </a:p>
        </p:txBody>
      </p:sp>
      <p:sp>
        <p:nvSpPr>
          <p:cNvPr id="4"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6068360"/>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ar-JO"/>
          </a:p>
        </p:txBody>
      </p:sp>
      <p:sp>
        <p:nvSpPr>
          <p:cNvPr id="5"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021095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ar-JO"/>
          </a:p>
        </p:txBody>
      </p:sp>
      <p:sp>
        <p:nvSpPr>
          <p:cNvPr id="5" name="Footer Placeholder 4"/>
          <p:cNvSpPr>
            <a:spLocks noGrp="1"/>
          </p:cNvSpPr>
          <p:nvPr>
            <p:ph type="ftr" sz="quarter" idx="11"/>
          </p:nvPr>
        </p:nvSpPr>
        <p:spPr/>
        <p:txBody>
          <a:bodyPr/>
          <a:lstStyle/>
          <a:p>
            <a:endParaRPr lang="ar-JO"/>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458645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7080768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8258640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7356849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002715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415896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26" Type="http://schemas.openxmlformats.org/officeDocument/2006/relationships/image" Target="../media/image15.png"/><Relationship Id="rId3" Type="http://schemas.openxmlformats.org/officeDocument/2006/relationships/slideLayout" Target="../slideLayouts/slideLayout18.xml"/><Relationship Id="rId21" Type="http://schemas.openxmlformats.org/officeDocument/2006/relationships/slideLayout" Target="../slideLayouts/slideLayout36.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5" Type="http://schemas.openxmlformats.org/officeDocument/2006/relationships/image" Target="../media/image14.png"/><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slideLayout" Target="../slideLayouts/slideLayout35.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24" Type="http://schemas.openxmlformats.org/officeDocument/2006/relationships/image" Target="../media/image13.png"/><Relationship Id="rId5" Type="http://schemas.openxmlformats.org/officeDocument/2006/relationships/slideLayout" Target="../slideLayouts/slideLayout20.xml"/><Relationship Id="rId15" Type="http://schemas.openxmlformats.org/officeDocument/2006/relationships/slideLayout" Target="../slideLayouts/slideLayout30.xml"/><Relationship Id="rId23" Type="http://schemas.openxmlformats.org/officeDocument/2006/relationships/theme" Target="../theme/theme2.xml"/><Relationship Id="rId10" Type="http://schemas.openxmlformats.org/officeDocument/2006/relationships/slideLayout" Target="../slideLayouts/slideLayout25.xml"/><Relationship Id="rId19" Type="http://schemas.openxmlformats.org/officeDocument/2006/relationships/slideLayout" Target="../slideLayouts/slideLayout34.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 Id="rId22" Type="http://schemas.openxmlformats.org/officeDocument/2006/relationships/slideLayout" Target="../slideLayouts/slideLayout37.xml"/><Relationship Id="rId27" Type="http://schemas.openxmlformats.org/officeDocument/2006/relationships/image" Target="../media/image16.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2" r:id="rId14"/>
    <p:sldLayoutId id="2147483713" r:id="rId15"/>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endParaRPr lang="ar-JO"/>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ar-JO"/>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62839310"/>
      </p:ext>
    </p:extLst>
  </p:cSld>
  <p:clrMap bg1="dk1" tx1="lt1" bg2="dk2" tx2="lt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 id="2147483748" r:id="rId14"/>
    <p:sldLayoutId id="2147483749" r:id="rId15"/>
    <p:sldLayoutId id="2147483750" r:id="rId16"/>
    <p:sldLayoutId id="2147483751" r:id="rId17"/>
    <p:sldLayoutId id="2147483752" r:id="rId18"/>
    <p:sldLayoutId id="2147483753" r:id="rId19"/>
    <p:sldLayoutId id="2147483754" r:id="rId20"/>
    <p:sldLayoutId id="2147483755" r:id="rId21"/>
    <p:sldLayoutId id="2147483756" r:id="rId22"/>
  </p:sldLayoutIdLst>
  <p:hf sldNum="0" hdr="0" ftr="0" dt="0"/>
  <p:txStyles>
    <p:titleStyle>
      <a:lvl1pPr algn="l" defTabSz="457200" rtl="1" eaLnBrk="1" latinLnBrk="0" hangingPunct="1">
        <a:spcBef>
          <a:spcPct val="0"/>
        </a:spcBef>
        <a:buNone/>
        <a:defRPr sz="4200" b="0" i="0" kern="1200">
          <a:solidFill>
            <a:schemeClr val="tx2"/>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notesSlide" Target="../notesSlides/notesSlide1.xml"/><Relationship Id="rId7" Type="http://schemas.openxmlformats.org/officeDocument/2006/relationships/image" Target="../media/image20.png"/><Relationship Id="rId2" Type="http://schemas.openxmlformats.org/officeDocument/2006/relationships/slideLayout" Target="../slideLayouts/slideLayout33.xml"/><Relationship Id="rId1" Type="http://schemas.openxmlformats.org/officeDocument/2006/relationships/tags" Target="../tags/tag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34.xml"/><Relationship Id="rId1" Type="http://schemas.openxmlformats.org/officeDocument/2006/relationships/tags" Target="../tags/tag2.xml"/><Relationship Id="rId5" Type="http://schemas.openxmlformats.org/officeDocument/2006/relationships/image" Target="../media/image23.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3.png"/><Relationship Id="rId7" Type="http://schemas.microsoft.com/office/2007/relationships/hdphoto" Target="../media/hdphoto1.wdp"/><Relationship Id="rId2" Type="http://schemas.openxmlformats.org/officeDocument/2006/relationships/slideLayout" Target="../slideLayouts/slideLayout34.xml"/><Relationship Id="rId1" Type="http://schemas.openxmlformats.org/officeDocument/2006/relationships/tags" Target="../tags/tag3.xml"/><Relationship Id="rId6" Type="http://schemas.openxmlformats.org/officeDocument/2006/relationships/image" Target="../media/image22.png"/><Relationship Id="rId5" Type="http://schemas.microsoft.com/office/2007/relationships/hdphoto" Target="../media/hdphoto2.wdp"/><Relationship Id="rId4" Type="http://schemas.openxmlformats.org/officeDocument/2006/relationships/image" Target="../media/image24.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 Id="rId6" Type="http://schemas.openxmlformats.org/officeDocument/2006/relationships/image" Target="../media/image23.png"/><Relationship Id="rId5" Type="http://schemas.microsoft.com/office/2007/relationships/hdphoto" Target="../media/hdphoto2.wdp"/><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7"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35.xml"/><Relationship Id="rId6" Type="http://schemas.openxmlformats.org/officeDocument/2006/relationships/image" Target="../media/image22.png"/><Relationship Id="rId5" Type="http://schemas.openxmlformats.org/officeDocument/2006/relationships/image" Target="../media/image26.png"/><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 Id="rId5" Type="http://schemas.microsoft.com/office/2007/relationships/hdphoto" Target="../media/hdphoto2.wdp"/><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 Id="rId6" Type="http://schemas.openxmlformats.org/officeDocument/2006/relationships/image" Target="../media/image23.png"/><Relationship Id="rId5" Type="http://schemas.microsoft.com/office/2007/relationships/hdphoto" Target="../media/hdphoto2.wdp"/><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Layout" Target="../diagrams/layout1.xml"/><Relationship Id="rId7" Type="http://schemas.openxmlformats.org/officeDocument/2006/relationships/image" Target="../media/image27.png"/><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11" Type="http://schemas.openxmlformats.org/officeDocument/2006/relationships/image" Target="../media/image23.png"/><Relationship Id="rId5" Type="http://schemas.openxmlformats.org/officeDocument/2006/relationships/diagramColors" Target="../diagrams/colors1.xml"/><Relationship Id="rId10" Type="http://schemas.microsoft.com/office/2007/relationships/hdphoto" Target="../media/hdphoto1.wdp"/><Relationship Id="rId4" Type="http://schemas.openxmlformats.org/officeDocument/2006/relationships/diagramQuickStyle" Target="../diagrams/quickStyle1.xml"/><Relationship Id="rId9"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Layout" Target="../diagrams/layout2.xml"/><Relationship Id="rId7" Type="http://schemas.openxmlformats.org/officeDocument/2006/relationships/image" Target="../media/image29.png"/><Relationship Id="rId2" Type="http://schemas.openxmlformats.org/officeDocument/2006/relationships/diagramData" Target="../diagrams/data2.xml"/><Relationship Id="rId1" Type="http://schemas.openxmlformats.org/officeDocument/2006/relationships/slideLayout" Target="../slideLayouts/slideLayout35.xml"/><Relationship Id="rId6" Type="http://schemas.microsoft.com/office/2007/relationships/diagramDrawing" Target="../diagrams/drawing2.xml"/><Relationship Id="rId11" Type="http://schemas.openxmlformats.org/officeDocument/2006/relationships/image" Target="../media/image23.png"/><Relationship Id="rId5" Type="http://schemas.openxmlformats.org/officeDocument/2006/relationships/diagramColors" Target="../diagrams/colors2.xml"/><Relationship Id="rId10" Type="http://schemas.openxmlformats.org/officeDocument/2006/relationships/image" Target="../media/image28.png"/><Relationship Id="rId4" Type="http://schemas.openxmlformats.org/officeDocument/2006/relationships/diagramQuickStyle" Target="../diagrams/quickStyle2.xml"/><Relationship Id="rId9"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6" Type="http://schemas.microsoft.com/office/2007/relationships/hdphoto" Target="../media/hdphoto1.wdp"/><Relationship Id="rId5" Type="http://schemas.openxmlformats.org/officeDocument/2006/relationships/image" Target="../media/image22.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png"/><Relationship Id="rId1" Type="http://schemas.openxmlformats.org/officeDocument/2006/relationships/slideLayout" Target="../slideLayouts/slideLayout35.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31.png"/><Relationship Id="rId2" Type="http://schemas.openxmlformats.org/officeDocument/2006/relationships/slideLayout" Target="../slideLayouts/slideLayout36.xml"/><Relationship Id="rId1" Type="http://schemas.openxmlformats.org/officeDocument/2006/relationships/tags" Target="../tags/tag4.xml"/><Relationship Id="rId6" Type="http://schemas.openxmlformats.org/officeDocument/2006/relationships/image" Target="../media/image30.png"/><Relationship Id="rId5" Type="http://schemas.microsoft.com/office/2007/relationships/hdphoto" Target="../media/hdphoto1.wdp"/><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png"/><Relationship Id="rId1" Type="http://schemas.openxmlformats.org/officeDocument/2006/relationships/slideLayout" Target="../slideLayouts/slideLayout36.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7" Type="http://schemas.microsoft.com/office/2007/relationships/hdphoto" Target="../media/hdphoto1.wdp"/><Relationship Id="rId2" Type="http://schemas.openxmlformats.org/officeDocument/2006/relationships/image" Target="../media/image32.png"/><Relationship Id="rId1" Type="http://schemas.openxmlformats.org/officeDocument/2006/relationships/slideLayout" Target="../slideLayouts/slideLayout35.xml"/><Relationship Id="rId6" Type="http://schemas.openxmlformats.org/officeDocument/2006/relationships/image" Target="../media/image22.png"/><Relationship Id="rId5" Type="http://schemas.microsoft.com/office/2007/relationships/hdphoto" Target="../media/hdphoto2.wdp"/><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8" Type="http://schemas.openxmlformats.org/officeDocument/2006/relationships/image" Target="../media/image36.png"/><Relationship Id="rId3" Type="http://schemas.microsoft.com/office/2007/relationships/hdphoto" Target="../media/hdphoto1.wdp"/><Relationship Id="rId7" Type="http://schemas.openxmlformats.org/officeDocument/2006/relationships/image" Target="../media/image35.png"/><Relationship Id="rId2" Type="http://schemas.openxmlformats.org/officeDocument/2006/relationships/image" Target="../media/image22.png"/><Relationship Id="rId1" Type="http://schemas.openxmlformats.org/officeDocument/2006/relationships/slideLayout" Target="../slideLayouts/slideLayout35.xml"/><Relationship Id="rId6" Type="http://schemas.openxmlformats.org/officeDocument/2006/relationships/image" Target="../media/image34.png"/><Relationship Id="rId5" Type="http://schemas.microsoft.com/office/2007/relationships/hdphoto" Target="../media/hdphoto2.wdp"/><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6" Type="http://schemas.openxmlformats.org/officeDocument/2006/relationships/image" Target="../media/image23.png"/><Relationship Id="rId5" Type="http://schemas.microsoft.com/office/2007/relationships/hdphoto" Target="../media/hdphoto1.wdp"/><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7.png"/><Relationship Id="rId1" Type="http://schemas.openxmlformats.org/officeDocument/2006/relationships/slideLayout" Target="../slideLayouts/slideLayout35.xml"/><Relationship Id="rId6" Type="http://schemas.microsoft.com/office/2007/relationships/hdphoto" Target="../media/hdphoto1.wdp"/><Relationship Id="rId5" Type="http://schemas.openxmlformats.org/officeDocument/2006/relationships/image" Target="../media/image22.png"/><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8.png"/><Relationship Id="rId1" Type="http://schemas.openxmlformats.org/officeDocument/2006/relationships/slideLayout" Target="../slideLayouts/slideLayout35.xml"/><Relationship Id="rId6" Type="http://schemas.microsoft.com/office/2007/relationships/hdphoto" Target="../media/hdphoto1.wdp"/><Relationship Id="rId5" Type="http://schemas.openxmlformats.org/officeDocument/2006/relationships/image" Target="../media/image22.png"/><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9.png"/><Relationship Id="rId1" Type="http://schemas.openxmlformats.org/officeDocument/2006/relationships/slideLayout" Target="../slideLayouts/slideLayout35.xml"/><Relationship Id="rId6" Type="http://schemas.microsoft.com/office/2007/relationships/hdphoto" Target="../media/hdphoto1.wdp"/><Relationship Id="rId5" Type="http://schemas.openxmlformats.org/officeDocument/2006/relationships/image" Target="../media/image22.png"/><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5.xml"/><Relationship Id="rId6" Type="http://schemas.microsoft.com/office/2007/relationships/hdphoto" Target="../media/hdphoto1.wdp"/><Relationship Id="rId5" Type="http://schemas.openxmlformats.org/officeDocument/2006/relationships/image" Target="../media/image22.png"/><Relationship Id="rId4" Type="http://schemas.microsoft.com/office/2007/relationships/hdphoto" Target="../media/hdphoto2.wdp"/></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35.xml"/><Relationship Id="rId5" Type="http://schemas.microsoft.com/office/2007/relationships/hdphoto" Target="../media/hdphoto2.wdp"/><Relationship Id="rId4" Type="http://schemas.openxmlformats.org/officeDocument/2006/relationships/image" Target="../media/image24.png"/></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poe.com/" TargetMode="External"/><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35.xml"/><Relationship Id="rId6" Type="http://schemas.microsoft.com/office/2007/relationships/hdphoto" Target="../media/hdphoto1.wdp"/><Relationship Id="rId5" Type="http://schemas.openxmlformats.org/officeDocument/2006/relationships/image" Target="../media/image22.png"/><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5.xml"/><Relationship Id="rId6" Type="http://schemas.microsoft.com/office/2007/relationships/hdphoto" Target="../media/hdphoto1.wdp"/><Relationship Id="rId5" Type="http://schemas.openxmlformats.org/officeDocument/2006/relationships/image" Target="../media/image22.png"/><Relationship Id="rId4" Type="http://schemas.microsoft.com/office/2007/relationships/hdphoto" Target="../media/hdphoto2.wdp"/></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slidesai.io/" TargetMode="External"/><Relationship Id="rId1" Type="http://schemas.openxmlformats.org/officeDocument/2006/relationships/slideLayout" Target="../slideLayouts/slideLayout35.xml"/><Relationship Id="rId5" Type="http://schemas.microsoft.com/office/2007/relationships/hdphoto" Target="../media/hdphoto1.wdp"/><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xml"/><Relationship Id="rId7" Type="http://schemas.microsoft.com/office/2007/relationships/hdphoto" Target="../media/hdphoto1.wdp"/><Relationship Id="rId2" Type="http://schemas.openxmlformats.org/officeDocument/2006/relationships/slideLayout" Target="../slideLayouts/slideLayout37.xml"/><Relationship Id="rId1" Type="http://schemas.openxmlformats.org/officeDocument/2006/relationships/tags" Target="../tags/tag5.xml"/><Relationship Id="rId6" Type="http://schemas.openxmlformats.org/officeDocument/2006/relationships/image" Target="../media/image22.png"/><Relationship Id="rId5" Type="http://schemas.openxmlformats.org/officeDocument/2006/relationships/image" Target="../media/image41.png"/><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2050" name="Picture 2" descr="كيف يغير الذكاء الاصطناعي من صناعة التعليم؟ - أنا أصدق العلم">
            <a:extLst>
              <a:ext uri="{FF2B5EF4-FFF2-40B4-BE49-F238E27FC236}">
                <a16:creationId xmlns:a16="http://schemas.microsoft.com/office/drawing/2014/main" id="{84E8FC71-A347-4E3F-A9DF-C594888FB6B4}"/>
              </a:ext>
            </a:extLst>
          </p:cNvPr>
          <p:cNvPicPr>
            <a:picLocks noChangeAspect="1" noChangeArrowheads="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389940" y="2735747"/>
            <a:ext cx="4116097" cy="21900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F009E98-AF9C-4A95-9B56-136505A2B4B4}"/>
              </a:ext>
            </a:extLst>
          </p:cNvPr>
          <p:cNvSpPr/>
          <p:nvPr/>
        </p:nvSpPr>
        <p:spPr>
          <a:xfrm>
            <a:off x="3863752" y="1169427"/>
            <a:ext cx="4190571" cy="584775"/>
          </a:xfrm>
          <a:prstGeom prst="rect">
            <a:avLst/>
          </a:prstGeom>
        </p:spPr>
        <p:txBody>
          <a:bodyPr wrap="none">
            <a:spAutoFit/>
          </a:bodyPr>
          <a:lstStyle/>
          <a:p>
            <a:pPr lvl="0" algn="just" rtl="1"/>
            <a:r>
              <a:rPr lang="en-GB" sz="3200" b="1" dirty="0">
                <a:solidFill>
                  <a:schemeClr val="bg1"/>
                </a:solidFill>
              </a:rPr>
              <a:t>Artificial Intelligence</a:t>
            </a:r>
          </a:p>
        </p:txBody>
      </p:sp>
      <p:pic>
        <p:nvPicPr>
          <p:cNvPr id="7" name="Picture 6">
            <a:extLst>
              <a:ext uri="{FF2B5EF4-FFF2-40B4-BE49-F238E27FC236}">
                <a16:creationId xmlns:a16="http://schemas.microsoft.com/office/drawing/2014/main" id="{424F86C2-D57A-411D-8F5D-2B0A90B10E82}"/>
              </a:ext>
            </a:extLst>
          </p:cNvPr>
          <p:cNvPicPr>
            <a:picLocks noChangeAspect="1"/>
          </p:cNvPicPr>
          <p:nvPr/>
        </p:nvPicPr>
        <p:blipFill>
          <a:blip r:embed="rId5"/>
          <a:stretch>
            <a:fillRect/>
          </a:stretch>
        </p:blipFill>
        <p:spPr>
          <a:xfrm>
            <a:off x="3207216" y="5404664"/>
            <a:ext cx="4023709" cy="102421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a:extLst>
              <a:ext uri="{FF2B5EF4-FFF2-40B4-BE49-F238E27FC236}">
                <a16:creationId xmlns:a16="http://schemas.microsoft.com/office/drawing/2014/main" id="{86775FC1-CAA2-42D2-B57F-30BAABE48574}"/>
              </a:ext>
            </a:extLst>
          </p:cNvPr>
          <p:cNvPicPr>
            <a:picLocks noChangeAspect="1"/>
          </p:cNvPicPr>
          <p:nvPr/>
        </p:nvPicPr>
        <p:blipFill>
          <a:blip r:embed="rId6"/>
          <a:stretch>
            <a:fillRect/>
          </a:stretch>
        </p:blipFill>
        <p:spPr>
          <a:xfrm>
            <a:off x="4367808" y="1993616"/>
            <a:ext cx="2834886" cy="85351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Picture 9">
            <a:extLst>
              <a:ext uri="{FF2B5EF4-FFF2-40B4-BE49-F238E27FC236}">
                <a16:creationId xmlns:a16="http://schemas.microsoft.com/office/drawing/2014/main" id="{0FEB6C46-2F3C-4E18-8A55-2157CE0CD483}"/>
              </a:ext>
            </a:extLst>
          </p:cNvPr>
          <p:cNvPicPr>
            <a:picLocks noChangeAspect="1"/>
          </p:cNvPicPr>
          <p:nvPr/>
        </p:nvPicPr>
        <p:blipFill>
          <a:blip r:embed="rId7"/>
          <a:stretch>
            <a:fillRect/>
          </a:stretch>
        </p:blipFill>
        <p:spPr>
          <a:xfrm>
            <a:off x="9408368" y="5081548"/>
            <a:ext cx="1249788" cy="64623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1" name="Picture 10">
            <a:extLst>
              <a:ext uri="{FF2B5EF4-FFF2-40B4-BE49-F238E27FC236}">
                <a16:creationId xmlns:a16="http://schemas.microsoft.com/office/drawing/2014/main" id="{8C4F4B2C-74A9-4E30-940E-E02DAE94C548}"/>
              </a:ext>
            </a:extLst>
          </p:cNvPr>
          <p:cNvPicPr>
            <a:picLocks noChangeAspect="1"/>
          </p:cNvPicPr>
          <p:nvPr/>
        </p:nvPicPr>
        <p:blipFill>
          <a:blip r:embed="rId8"/>
          <a:stretch>
            <a:fillRect/>
          </a:stretch>
        </p:blipFill>
        <p:spPr>
          <a:xfrm>
            <a:off x="9092946" y="5727780"/>
            <a:ext cx="1743607" cy="53649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ustDataLst>
      <p:tags r:id="rId1"/>
    </p:custDataLst>
    <p:extLst>
      <p:ext uri="{BB962C8B-B14F-4D97-AF65-F5344CB8AC3E}">
        <p14:creationId xmlns:p14="http://schemas.microsoft.com/office/powerpoint/2010/main" val="2651760770"/>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309401" y="168431"/>
            <a:ext cx="11573197" cy="724247"/>
          </a:xfrm>
          <a:prstGeom prst="rect">
            <a:avLst/>
          </a:prstGeom>
        </p:spPr>
        <p:txBody>
          <a:bodyPr>
            <a:normAutofit fontScale="32500" lnSpcReduction="20000"/>
          </a:bodyPr>
          <a:lstStyle/>
          <a:p>
            <a:pPr lvl="0"/>
            <a:r>
              <a:rPr lang="ar-JO" sz="3200" dirty="0">
                <a:solidFill>
                  <a:srgbClr val="FF0000"/>
                </a:solidFill>
              </a:rPr>
              <a:t> </a:t>
            </a:r>
            <a:endParaRPr lang="ar-JO" sz="3200" b="1" dirty="0">
              <a:solidFill>
                <a:srgbClr val="FF0000"/>
              </a:solidFill>
              <a:latin typeface="Calibri" pitchFamily="34" charset="0"/>
              <a:ea typeface="Times New Roman" pitchFamily="18" charset="0"/>
            </a:endParaRPr>
          </a:p>
          <a:p>
            <a:pPr lvl="0"/>
            <a:r>
              <a:rPr lang="ar-JO" sz="9600" b="1" dirty="0">
                <a:solidFill>
                  <a:schemeClr val="bg1"/>
                </a:solidFill>
                <a:latin typeface="Calibri" pitchFamily="34" charset="0"/>
                <a:ea typeface="Times New Roman" pitchFamily="18" charset="0"/>
              </a:rPr>
              <a:t>موضوعات المحاضرة</a:t>
            </a:r>
            <a:endParaRPr lang="en-US" sz="9600" b="1" dirty="0">
              <a:solidFill>
                <a:schemeClr val="bg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400" b="1" dirty="0">
                <a:solidFill>
                  <a:schemeClr val="bg1"/>
                </a:solidFill>
                <a:latin typeface="Simplified Arabic" pitchFamily="18" charset="-78"/>
                <a:cs typeface="Simplified Arabic" pitchFamily="18" charset="-78"/>
                <a:sym typeface="Tajawal Medium"/>
              </a:rPr>
              <a:t>مفهوم الذكاء الاصطناعي وتاريخه</a:t>
            </a: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400" b="1" dirty="0">
                <a:solidFill>
                  <a:schemeClr val="bg1"/>
                </a:solidFill>
                <a:latin typeface="Simplified Arabic" pitchFamily="18" charset="-78"/>
                <a:cs typeface="Simplified Arabic" pitchFamily="18" charset="-78"/>
                <a:sym typeface="Tajawal Medium"/>
              </a:rPr>
              <a:t>الذكاء الاصطناعي والذكاء الانساني </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defRPr/>
            </a:pPr>
            <a:r>
              <a:rPr lang="ar-JO" sz="2400" b="1" dirty="0">
                <a:solidFill>
                  <a:schemeClr val="bg1"/>
                </a:solidFill>
                <a:latin typeface="Simplified Arabic" pitchFamily="18" charset="-78"/>
                <a:cs typeface="Simplified Arabic" pitchFamily="18" charset="-78"/>
                <a:sym typeface="Tajawal Medium"/>
              </a:rPr>
              <a:t>أساليب وأنواع الذكاء الاصطناعي </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defRPr/>
            </a:pPr>
            <a:r>
              <a:rPr lang="ar-JO" sz="2400" b="1" dirty="0">
                <a:solidFill>
                  <a:schemeClr val="bg1"/>
                </a:solidFill>
                <a:latin typeface="Simplified Arabic" pitchFamily="18" charset="-78"/>
                <a:cs typeface="Simplified Arabic" pitchFamily="18" charset="-78"/>
                <a:sym typeface="Tajawal Medium"/>
              </a:rPr>
              <a:t>تطبيقات ومجالات الذكاء الاصطناعي</a:t>
            </a:r>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92312" y="5510766"/>
            <a:ext cx="8232280" cy="648708"/>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endParaRPr lang="ar-JO" sz="2400" b="1" dirty="0">
              <a:solidFill>
                <a:schemeClr val="bg1"/>
              </a:solidFill>
              <a:latin typeface="Simplified Arabic" pitchFamily="18" charset="-78"/>
              <a:cs typeface="Simplified Arabic" pitchFamily="18" charset="-78"/>
              <a:sym typeface="Tajawal Medium"/>
            </a:endParaRPr>
          </a:p>
          <a:p>
            <a:pPr lvl="0" algn="r"/>
            <a:r>
              <a:rPr lang="ar-JO" sz="2400" b="1" dirty="0">
                <a:solidFill>
                  <a:schemeClr val="bg1"/>
                </a:solidFill>
                <a:latin typeface="Simplified Arabic" pitchFamily="18" charset="-78"/>
                <a:cs typeface="Simplified Arabic" pitchFamily="18" charset="-78"/>
                <a:sym typeface="Tajawal Medium"/>
              </a:rPr>
              <a:t>  مزايا وعيوب الذكاء الاصطناعي  </a:t>
            </a:r>
          </a:p>
          <a:p>
            <a:pPr lvl="0" algn="r"/>
            <a:endParaRPr lang="ar-JO" sz="2800" b="1" dirty="0">
              <a:solidFill>
                <a:schemeClr val="tx1"/>
              </a:solidFill>
              <a:latin typeface="Simplified Arabic" pitchFamily="18" charset="-78"/>
              <a:cs typeface="Simplified Arabic" pitchFamily="18" charset="-78"/>
              <a:sym typeface="Tajawal Medium"/>
            </a:endParaRP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pic>
        <p:nvPicPr>
          <p:cNvPr id="23" name="Google Shape;111;p1">
            <a:extLst>
              <a:ext uri="{FF2B5EF4-FFF2-40B4-BE49-F238E27FC236}">
                <a16:creationId xmlns:a16="http://schemas.microsoft.com/office/drawing/2014/main" id="{7AA5D3FB-785F-401A-A127-856528ED9D29}"/>
              </a:ext>
            </a:extLst>
          </p:cNvPr>
          <p:cNvPicPr preferRelativeResize="0"/>
          <p:nvPr/>
        </p:nvPicPr>
        <p:blipFill rotWithShape="1">
          <a:blip r:embed="rId3">
            <a:alphaModFix/>
            <a:lum bright="70000" contrast="-70000"/>
            <a:extLst>
              <a:ext uri="{BEBA8EAE-BF5A-486C-A8C5-ECC9F3942E4B}">
                <a14:imgProps xmlns:a14="http://schemas.microsoft.com/office/drawing/2010/main">
                  <a14:imgLayer r:embed="rId4">
                    <a14:imgEffect>
                      <a14:saturation sat="0"/>
                    </a14:imgEffect>
                  </a14:imgLayer>
                </a14:imgProps>
              </a:ext>
            </a:extLst>
          </a:blip>
          <a:srcRect/>
          <a:stretch/>
        </p:blipFill>
        <p:spPr>
          <a:xfrm>
            <a:off x="226696" y="-212086"/>
            <a:ext cx="1820472" cy="1230346"/>
          </a:xfrm>
          <a:prstGeom prst="rect">
            <a:avLst/>
          </a:prstGeom>
          <a:noFill/>
          <a:ln>
            <a:noFill/>
          </a:ln>
        </p:spPr>
      </p:pic>
      <p:pic>
        <p:nvPicPr>
          <p:cNvPr id="5" name="Picture 4">
            <a:extLst>
              <a:ext uri="{FF2B5EF4-FFF2-40B4-BE49-F238E27FC236}">
                <a16:creationId xmlns:a16="http://schemas.microsoft.com/office/drawing/2014/main" id="{F72795BF-AD9B-46B0-B2C0-A445BCF24E75}"/>
              </a:ext>
            </a:extLst>
          </p:cNvPr>
          <p:cNvPicPr>
            <a:picLocks noChangeAspect="1"/>
          </p:cNvPicPr>
          <p:nvPr/>
        </p:nvPicPr>
        <p:blipFill>
          <a:blip r:embed="rId5"/>
          <a:stretch>
            <a:fillRect/>
          </a:stretch>
        </p:blipFill>
        <p:spPr>
          <a:xfrm>
            <a:off x="169437" y="6454408"/>
            <a:ext cx="1877731" cy="278274"/>
          </a:xfrm>
          <a:prstGeom prst="rect">
            <a:avLst/>
          </a:prstGeom>
        </p:spPr>
      </p:pic>
      <p:sp useBgFill="1">
        <p:nvSpPr>
          <p:cNvPr id="21" name="TextBox 20">
            <a:extLst>
              <a:ext uri="{FF2B5EF4-FFF2-40B4-BE49-F238E27FC236}">
                <a16:creationId xmlns:a16="http://schemas.microsoft.com/office/drawing/2014/main" id="{9E64D20A-221C-4C00-BB59-A466AFF0FB09}"/>
              </a:ext>
            </a:extLst>
          </p:cNvPr>
          <p:cNvSpPr txBox="1"/>
          <p:nvPr/>
        </p:nvSpPr>
        <p:spPr>
          <a:xfrm>
            <a:off x="2927648" y="977707"/>
            <a:ext cx="6101254" cy="830997"/>
          </a:xfrm>
          <a:prstGeom prst="rect">
            <a:avLst/>
          </a:prstGeom>
        </p:spPr>
        <p:txBody>
          <a:bodyPr wrap="square">
            <a:spAutoFit/>
          </a:bodyPr>
          <a:lstStyle/>
          <a:p>
            <a:pPr lvl="0" algn="ctr">
              <a:defRPr/>
            </a:pPr>
            <a:r>
              <a:rPr lang="ar-JO" sz="2400" b="1" dirty="0">
                <a:solidFill>
                  <a:schemeClr val="bg1"/>
                </a:solidFill>
                <a:latin typeface="Segoe UI" pitchFamily="34" charset="0"/>
                <a:cs typeface="Times New Roman" panose="02020603050405020304" pitchFamily="18" charset="0"/>
                <a:sym typeface="Tajawal Medium"/>
              </a:rPr>
              <a:t>الذكاء الاصطناعي</a:t>
            </a:r>
          </a:p>
          <a:p>
            <a:pPr lvl="0" algn="ctr">
              <a:defRPr/>
            </a:pPr>
            <a:r>
              <a:rPr lang="en-GB" sz="2400" b="1" dirty="0">
                <a:solidFill>
                  <a:schemeClr val="bg1"/>
                </a:solidFill>
                <a:latin typeface="Segoe UI" pitchFamily="34" charset="0"/>
                <a:cs typeface="Times New Roman" panose="02020603050405020304" pitchFamily="18" charset="0"/>
                <a:sym typeface="Tajawal Medium"/>
              </a:rPr>
              <a:t> Artificial Intelligence </a:t>
            </a:r>
            <a:endParaRPr lang="ar-JO" sz="2400" b="1" dirty="0">
              <a:solidFill>
                <a:schemeClr val="bg1"/>
              </a:solidFill>
              <a:latin typeface="Segoe UI" pitchFamily="34" charset="0"/>
              <a:cs typeface="Times New Roman" panose="02020603050405020304" pitchFamily="18" charset="0"/>
              <a:sym typeface="Tajawal Medium"/>
            </a:endParaRPr>
          </a:p>
        </p:txBody>
      </p:sp>
    </p:spTree>
    <p:custDataLst>
      <p:tags r:id="rId1"/>
    </p:custDataLst>
    <p:extLst>
      <p:ext uri="{BB962C8B-B14F-4D97-AF65-F5344CB8AC3E}">
        <p14:creationId xmlns:p14="http://schemas.microsoft.com/office/powerpoint/2010/main" val="7283722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283303" y="-15857"/>
            <a:ext cx="11573197" cy="724247"/>
          </a:xfrm>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9600" b="1" dirty="0">
                <a:solidFill>
                  <a:schemeClr val="bg1"/>
                </a:solidFill>
                <a:latin typeface="Calibri" pitchFamily="34" charset="0"/>
                <a:ea typeface="Times New Roman" pitchFamily="18" charset="0"/>
              </a:rPr>
              <a:t>موضوعات المحاضرة</a:t>
            </a:r>
            <a:endParaRPr lang="en-US" sz="9600" b="1" dirty="0">
              <a:solidFill>
                <a:schemeClr val="bg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400" b="1" dirty="0">
                <a:solidFill>
                  <a:schemeClr val="bg1"/>
                </a:solidFill>
                <a:latin typeface="Simplified Arabic" pitchFamily="18" charset="-78"/>
                <a:cs typeface="Simplified Arabic" pitchFamily="18" charset="-78"/>
                <a:sym typeface="Tajawal Medium"/>
              </a:rPr>
              <a:t>الذكاء الاصطناعي في التعليم</a:t>
            </a: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400" b="1" dirty="0">
                <a:solidFill>
                  <a:schemeClr val="bg1"/>
                </a:solidFill>
                <a:latin typeface="Simplified Arabic" pitchFamily="18" charset="-78"/>
                <a:cs typeface="Simplified Arabic" pitchFamily="18" charset="-78"/>
                <a:sym typeface="Tajawal Medium"/>
              </a:rPr>
              <a:t>أدوار وتطبيقات الذكاء الاصطناعي فى العملية التعليمية</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298894" y="3647693"/>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lang="ar-JO" sz="2400" b="1" dirty="0">
              <a:solidFill>
                <a:schemeClr val="bg1"/>
              </a:solidFill>
              <a:latin typeface="Simplified Arabic" pitchFamily="18" charset="-78"/>
              <a:cs typeface="Simplified Arabic" pitchFamily="18" charset="-78"/>
              <a:sym typeface="Tajawal Medium"/>
            </a:endParaRPr>
          </a:p>
          <a:p>
            <a:pPr algn="r"/>
            <a:r>
              <a:rPr lang="ar-JO" sz="2400" b="1">
                <a:solidFill>
                  <a:schemeClr val="bg1"/>
                </a:solidFill>
                <a:latin typeface="Simplified Arabic" pitchFamily="18" charset="-78"/>
                <a:cs typeface="Simplified Arabic" pitchFamily="18" charset="-78"/>
                <a:sym typeface="Tajawal Medium"/>
              </a:rPr>
              <a:t> مزايا </a:t>
            </a:r>
            <a:r>
              <a:rPr lang="ar-JO" sz="2400" b="1" dirty="0">
                <a:solidFill>
                  <a:schemeClr val="bg1"/>
                </a:solidFill>
                <a:latin typeface="Simplified Arabic" pitchFamily="18" charset="-78"/>
                <a:cs typeface="Simplified Arabic" pitchFamily="18" charset="-78"/>
                <a:sym typeface="Tajawal Medium"/>
              </a:rPr>
              <a:t>وعيوب الذكاء الاصطناعي في التعليم</a:t>
            </a:r>
          </a:p>
          <a:p>
            <a:pPr algn="r"/>
            <a:r>
              <a:rPr lang="ar-JO" sz="2800" b="1" dirty="0">
                <a:solidFill>
                  <a:schemeClr val="bg1"/>
                </a:solidFill>
                <a:latin typeface="Simplified Arabic" pitchFamily="18" charset="-78"/>
                <a:cs typeface="Simplified Arabic" pitchFamily="18" charset="-78"/>
                <a:sym typeface="Tajawal Medium"/>
              </a:rPr>
              <a:t> </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defRPr/>
            </a:pPr>
            <a:r>
              <a:rPr lang="ar-JO" sz="2400" b="1" dirty="0">
                <a:solidFill>
                  <a:schemeClr val="bg1"/>
                </a:solidFill>
                <a:latin typeface="Simplified Arabic" pitchFamily="18" charset="-78"/>
                <a:cs typeface="Simplified Arabic" pitchFamily="18" charset="-78"/>
                <a:sym typeface="Tajawal Medium"/>
              </a:rPr>
              <a:t>مستقبل الذكاء الاصطناعي</a:t>
            </a:r>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2989139" y="5439474"/>
            <a:ext cx="8327821" cy="720000"/>
          </a:xfrm>
          <a:prstGeom prst="rect">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400" b="1" dirty="0">
                <a:solidFill>
                  <a:schemeClr val="bg1"/>
                </a:solidFill>
                <a:latin typeface="Simplified Arabic" pitchFamily="18" charset="-78"/>
                <a:cs typeface="Simplified Arabic" pitchFamily="18" charset="-78"/>
                <a:sym typeface="Tajawal Medium"/>
              </a:rPr>
              <a:t>أمثلة على أسماء مواقع وتطبيقات وأدوات تعنى بالذكاء الاصطناعي</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gradFill>
            <a:gsLst>
              <a:gs pos="26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pic>
        <p:nvPicPr>
          <p:cNvPr id="5" name="Picture 4">
            <a:extLst>
              <a:ext uri="{FF2B5EF4-FFF2-40B4-BE49-F238E27FC236}">
                <a16:creationId xmlns:a16="http://schemas.microsoft.com/office/drawing/2014/main" id="{F72795BF-AD9B-46B0-B2C0-A445BCF24E75}"/>
              </a:ext>
            </a:extLst>
          </p:cNvPr>
          <p:cNvPicPr>
            <a:picLocks noChangeAspect="1"/>
          </p:cNvPicPr>
          <p:nvPr/>
        </p:nvPicPr>
        <p:blipFill>
          <a:blip r:embed="rId3"/>
          <a:stretch>
            <a:fillRect/>
          </a:stretch>
        </p:blipFill>
        <p:spPr>
          <a:xfrm>
            <a:off x="169437" y="6454408"/>
            <a:ext cx="1877731" cy="278274"/>
          </a:xfrm>
          <a:prstGeom prst="rect">
            <a:avLst/>
          </a:prstGeom>
        </p:spPr>
      </p:pic>
      <p:pic>
        <p:nvPicPr>
          <p:cNvPr id="24" name="Google Shape;115;p1">
            <a:extLst>
              <a:ext uri="{FF2B5EF4-FFF2-40B4-BE49-F238E27FC236}">
                <a16:creationId xmlns:a16="http://schemas.microsoft.com/office/drawing/2014/main" id="{25D799F3-9DFE-4D38-86BA-D215D4456311}"/>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448029" y="222549"/>
            <a:ext cx="1434569" cy="533119"/>
          </a:xfrm>
          <a:prstGeom prst="rect">
            <a:avLst/>
          </a:prstGeom>
          <a:ln>
            <a:noFill/>
          </a:ln>
          <a:effectLst>
            <a:outerShdw blurRad="190500" algn="tl" rotWithShape="0">
              <a:srgbClr val="000000">
                <a:alpha val="70000"/>
              </a:srgbClr>
            </a:outerShdw>
          </a:effectLst>
        </p:spPr>
      </p:pic>
      <p:sp>
        <p:nvSpPr>
          <p:cNvPr id="21" name="TextBox 20">
            <a:extLst>
              <a:ext uri="{FF2B5EF4-FFF2-40B4-BE49-F238E27FC236}">
                <a16:creationId xmlns:a16="http://schemas.microsoft.com/office/drawing/2014/main" id="{9E64D20A-221C-4C00-BB59-A466AFF0FB09}"/>
              </a:ext>
            </a:extLst>
          </p:cNvPr>
          <p:cNvSpPr txBox="1"/>
          <p:nvPr/>
        </p:nvSpPr>
        <p:spPr>
          <a:xfrm>
            <a:off x="2989139" y="881705"/>
            <a:ext cx="6101254" cy="461665"/>
          </a:xfrm>
          <a:prstGeom prst="rect">
            <a:avLst/>
          </a:prstGeom>
          <a:noFill/>
        </p:spPr>
        <p:txBody>
          <a:bodyPr wrap="square">
            <a:spAutoFit/>
          </a:bodyPr>
          <a:lstStyle/>
          <a:p>
            <a:pPr lvl="0" algn="ctr">
              <a:defRPr/>
            </a:pPr>
            <a:r>
              <a:rPr lang="ar-JO" sz="2400" b="1" dirty="0">
                <a:solidFill>
                  <a:schemeClr val="bg1"/>
                </a:solidFill>
                <a:latin typeface="Segoe UI" pitchFamily="34" charset="0"/>
                <a:cs typeface="Times New Roman" panose="02020603050405020304" pitchFamily="18" charset="0"/>
                <a:sym typeface="Tajawal Medium"/>
              </a:rPr>
              <a:t>الذكاء الاصطناعي في التعليم</a:t>
            </a:r>
            <a:endParaRPr kumimoji="0" lang="ar-JO" sz="2400" b="1" i="0" u="none" strike="noStrike" kern="0" cap="none" spc="0" normalizeH="0" baseline="0" noProof="0" dirty="0">
              <a:ln>
                <a:noFill/>
              </a:ln>
              <a:solidFill>
                <a:schemeClr val="bg1"/>
              </a:solidFill>
              <a:effectLst/>
              <a:uLnTx/>
              <a:uFillTx/>
              <a:latin typeface="Segoe UI" pitchFamily="34" charset="0"/>
              <a:cs typeface="Times New Roman" panose="02020603050405020304" pitchFamily="18" charset="0"/>
              <a:sym typeface="Tajawal Medium"/>
            </a:endParaRPr>
          </a:p>
        </p:txBody>
      </p:sp>
      <p:sp>
        <p:nvSpPr>
          <p:cNvPr id="8" name="Rectangle 7">
            <a:extLst>
              <a:ext uri="{FF2B5EF4-FFF2-40B4-BE49-F238E27FC236}">
                <a16:creationId xmlns:a16="http://schemas.microsoft.com/office/drawing/2014/main" id="{4CF24360-E5E6-4767-9B66-5169EDC1BBD8}"/>
              </a:ext>
            </a:extLst>
          </p:cNvPr>
          <p:cNvSpPr/>
          <p:nvPr/>
        </p:nvSpPr>
        <p:spPr>
          <a:xfrm>
            <a:off x="3719736" y="1362559"/>
            <a:ext cx="4506362" cy="369332"/>
          </a:xfrm>
          <a:prstGeom prst="rect">
            <a:avLst/>
          </a:prstGeom>
        </p:spPr>
        <p:txBody>
          <a:bodyPr wrap="none">
            <a:spAutoFit/>
          </a:bodyPr>
          <a:lstStyle/>
          <a:p>
            <a:r>
              <a:rPr lang="en-US" sz="1800" b="1" dirty="0">
                <a:solidFill>
                  <a:schemeClr val="bg1"/>
                </a:solidFill>
                <a:latin typeface="Times New Roman" panose="02020603050405020304" pitchFamily="18" charset="0"/>
                <a:ea typeface="Calibri" panose="020F0502020204030204" pitchFamily="34" charset="0"/>
              </a:rPr>
              <a:t> </a:t>
            </a:r>
            <a:r>
              <a:rPr lang="en-GB" sz="1800" b="1" dirty="0">
                <a:solidFill>
                  <a:schemeClr val="bg1"/>
                </a:solidFill>
                <a:latin typeface="Times New Roman" panose="02020603050405020304" pitchFamily="18" charset="0"/>
                <a:ea typeface="Calibri" panose="020F0502020204030204" pitchFamily="34" charset="0"/>
              </a:rPr>
              <a:t>Artificial Intelligence in Education </a:t>
            </a:r>
            <a:r>
              <a:rPr lang="en-GB" sz="1800" dirty="0">
                <a:solidFill>
                  <a:schemeClr val="bg1"/>
                </a:solidFill>
                <a:latin typeface="Times New Roman" panose="02020603050405020304" pitchFamily="18" charset="0"/>
                <a:ea typeface="Calibri" panose="020F0502020204030204" pitchFamily="34" charset="0"/>
              </a:rPr>
              <a:t>( </a:t>
            </a:r>
            <a:r>
              <a:rPr lang="en-GB" sz="1800" b="1" dirty="0">
                <a:solidFill>
                  <a:schemeClr val="bg1"/>
                </a:solidFill>
                <a:latin typeface="Times New Roman" panose="02020603050405020304" pitchFamily="18" charset="0"/>
                <a:ea typeface="Calibri" panose="020F0502020204030204" pitchFamily="34" charset="0"/>
              </a:rPr>
              <a:t>AIED</a:t>
            </a:r>
            <a:r>
              <a:rPr lang="en-GB" sz="1800" dirty="0">
                <a:solidFill>
                  <a:schemeClr val="bg1"/>
                </a:solidFill>
                <a:latin typeface="Times New Roman" panose="02020603050405020304" pitchFamily="18" charset="0"/>
                <a:ea typeface="Calibri" panose="020F0502020204030204" pitchFamily="34" charset="0"/>
              </a:rPr>
              <a:t>)</a:t>
            </a:r>
            <a:endParaRPr lang="ar-JO" sz="1800" dirty="0">
              <a:solidFill>
                <a:schemeClr val="bg1"/>
              </a:solidFill>
            </a:endParaRPr>
          </a:p>
        </p:txBody>
      </p:sp>
      <p:pic>
        <p:nvPicPr>
          <p:cNvPr id="19" name="Google Shape;111;p1">
            <a:extLst>
              <a:ext uri="{FF2B5EF4-FFF2-40B4-BE49-F238E27FC236}">
                <a16:creationId xmlns:a16="http://schemas.microsoft.com/office/drawing/2014/main" id="{ABB852AE-9431-49A6-BFFC-96DDBB4F7482}"/>
              </a:ext>
            </a:extLst>
          </p:cNvPr>
          <p:cNvPicPr preferRelativeResize="0"/>
          <p:nvPr/>
        </p:nvPicPr>
        <p:blipFill rotWithShape="1">
          <a:blip r:embed="rId6">
            <a:alphaModFix/>
            <a:biLevel thresh="25000"/>
            <a:extLst>
              <a:ext uri="{BEBA8EAE-BF5A-486C-A8C5-ECC9F3942E4B}">
                <a14:imgProps xmlns:a14="http://schemas.microsoft.com/office/drawing/2010/main">
                  <a14:imgLayer r:embed="rId7">
                    <a14:imgEffect>
                      <a14:saturation sat="0"/>
                    </a14:imgEffect>
                  </a14:imgLayer>
                </a14:imgProps>
              </a:ext>
            </a:extLst>
          </a:blip>
          <a:srcRect/>
          <a:stretch/>
        </p:blipFill>
        <p:spPr>
          <a:xfrm>
            <a:off x="10145" y="-253600"/>
            <a:ext cx="1621359" cy="1304351"/>
          </a:xfrm>
          <a:prstGeom prst="rect">
            <a:avLst/>
          </a:prstGeom>
          <a:noFill/>
          <a:ln>
            <a:noFill/>
          </a:ln>
        </p:spPr>
      </p:pic>
    </p:spTree>
    <p:custDataLst>
      <p:tags r:id="rId1"/>
    </p:custDataLst>
    <p:extLst>
      <p:ext uri="{BB962C8B-B14F-4D97-AF65-F5344CB8AC3E}">
        <p14:creationId xmlns:p14="http://schemas.microsoft.com/office/powerpoint/2010/main" val="415894918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111;p1">
            <a:extLst>
              <a:ext uri="{FF2B5EF4-FFF2-40B4-BE49-F238E27FC236}">
                <a16:creationId xmlns:a16="http://schemas.microsoft.com/office/drawing/2014/main" id="{5FC74FD3-5A31-4333-8C3E-B7E59303B1D6}"/>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74299"/>
            <a:ext cx="1532440" cy="597662"/>
          </a:xfrm>
          <a:prstGeom prst="rect">
            <a:avLst/>
          </a:prstGeom>
          <a:ln>
            <a:noFill/>
          </a:ln>
          <a:effectLst>
            <a:outerShdw blurRad="190500" algn="tl" rotWithShape="0">
              <a:srgbClr val="000000">
                <a:alpha val="70000"/>
              </a:srgbClr>
            </a:outerShdw>
          </a:effectLst>
        </p:spPr>
      </p:pic>
      <p:sp>
        <p:nvSpPr>
          <p:cNvPr id="14" name="Google Shape;142;p3">
            <a:extLst>
              <a:ext uri="{FF2B5EF4-FFF2-40B4-BE49-F238E27FC236}">
                <a16:creationId xmlns:a16="http://schemas.microsoft.com/office/drawing/2014/main" id="{5AF629CE-3787-410B-BC67-97F0D241684F}"/>
              </a:ext>
            </a:extLst>
          </p:cNvPr>
          <p:cNvSpPr/>
          <p:nvPr/>
        </p:nvSpPr>
        <p:spPr>
          <a:xfrm>
            <a:off x="2281875" y="571716"/>
            <a:ext cx="7632848" cy="45719"/>
          </a:xfrm>
          <a:prstGeom prst="rect">
            <a:avLst/>
          </a:prstGeom>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9" name="TextBox 8">
            <a:extLst>
              <a:ext uri="{FF2B5EF4-FFF2-40B4-BE49-F238E27FC236}">
                <a16:creationId xmlns:a16="http://schemas.microsoft.com/office/drawing/2014/main" id="{24AC6CC5-01B9-4D81-B903-D4629AD246D9}"/>
              </a:ext>
            </a:extLst>
          </p:cNvPr>
          <p:cNvSpPr txBox="1"/>
          <p:nvPr/>
        </p:nvSpPr>
        <p:spPr>
          <a:xfrm>
            <a:off x="407368" y="1184158"/>
            <a:ext cx="11521278" cy="5632311"/>
          </a:xfrm>
          <a:prstGeom prst="rect">
            <a:avLst/>
          </a:prstGeom>
          <a:noFill/>
        </p:spPr>
        <p:txBody>
          <a:bodyPr wrap="square">
            <a:spAutoFit/>
          </a:bodyPr>
          <a:lstStyle/>
          <a:p>
            <a:pPr algn="just" rtl="1"/>
            <a:endParaRPr lang="ar-JO" sz="2000" b="1" dirty="0">
              <a:solidFill>
                <a:schemeClr val="bg1"/>
              </a:solidFill>
              <a:cs typeface="+mj-cs"/>
            </a:endParaRPr>
          </a:p>
          <a:p>
            <a:pPr algn="just" rtl="1"/>
            <a:r>
              <a:rPr lang="ar-JO" sz="2000" b="1" dirty="0">
                <a:solidFill>
                  <a:schemeClr val="bg1"/>
                </a:solidFill>
                <a:cs typeface="+mj-cs"/>
              </a:rPr>
              <a:t>       يشهد العالم في سنواته الأخيرة ثورة في مجال الذكاء الاصطناعي، ظهرت آثارها في معظم مجالات الحياة، فيكاد لا يخلو مجال من توظيف تطبيقات هذا الذكاء الاصطناعي، ويتعلق الذكاء الاصطناعي بتصميم وتطوير الأنظمة والبرامج والأجهزة التي تتمتع بالقدرة على محاكاة القدرات الذهنية للبشر، مثل التعلم والتفكير والحس الحركي وتحليل البيانات واتخاذ القرارات وتحسين العمليات الروتينية. ويعتمد الذكاء الاصطناعي على الرياضيات والإحصاء والبرمجة وتقنيات المعالجة اللغوية الطبيعية والتعلم الآلي وغيرها من التقنيات الحاسوبية المتقدمة.</a:t>
            </a:r>
          </a:p>
          <a:p>
            <a:pPr algn="just" rtl="1"/>
            <a:r>
              <a:rPr lang="ar-JO" sz="2000" b="1" dirty="0">
                <a:solidFill>
                  <a:schemeClr val="bg1"/>
                </a:solidFill>
                <a:cs typeface="+mj-cs"/>
              </a:rPr>
              <a:t>يُستخدم الذكاء الاصطناعي في العديد من المجالات، مثل الطب والروبوتات وتحليل البيانات والتسويق والهندسة والتسليح والتصنيع والاستثمار وعلوم الفضاء والاتصال وغيرها. كما يشغل دورًا مهمًا في تطوير التكنولوجيا الذكية، مثل المساعدات الصوتية والسيارات ذاتية القيادة والأجهزة المنزلية الذكية.</a:t>
            </a:r>
          </a:p>
          <a:p>
            <a:pPr algn="just" rtl="1"/>
            <a:endParaRPr lang="ar-JO" sz="2000" b="1" dirty="0">
              <a:solidFill>
                <a:schemeClr val="bg1"/>
              </a:solidFill>
              <a:cs typeface="+mj-cs"/>
            </a:endParaRPr>
          </a:p>
          <a:p>
            <a:pPr algn="just" rtl="1"/>
            <a:r>
              <a:rPr lang="ar-JO" sz="2000" b="1" dirty="0">
                <a:solidFill>
                  <a:schemeClr val="bg1"/>
                </a:solidFill>
                <a:cs typeface="+mj-cs"/>
              </a:rPr>
              <a:t>إن الذكاء الاصطناعي يضع على عاتق الوزارات المعينة بالتعليم مسؤوليات جسيمة لتطوير سياساتها ومناهجها واستراتيجياتها لمواكبة معطيات الثورة الصناعية الحديثة، والتي كانت بمثابة الشرارة التي أضاءت أمام التربويين مساحات جديدة في البحث عن إثراء ثقافة الذكاء الاصطناعي وتضمينه نظريًا وتطبيقيًا (المهدي، 2021 ) . </a:t>
            </a:r>
          </a:p>
          <a:p>
            <a:pPr algn="just" rtl="1"/>
            <a:r>
              <a:rPr lang="ar-JO" sz="2000" b="1" dirty="0">
                <a:solidFill>
                  <a:schemeClr val="bg1"/>
                </a:solidFill>
                <a:cs typeface="+mj-cs"/>
              </a:rPr>
              <a:t>كما يعد التعليم أحد أهم المجالات التي تشهد استخداماً متزايداً لتطبيقات الذكاء الاصطناعي، وتمتلك كذلك آفاق واسعة لتطوير هذا الاستخدام في المستقبل. ويتجسد دور الذكاء الاصطناعي في التعليم في هدفين، الأول في جعل الناس أكثر مواءمة كعاملين ومواطنين مسؤولين في عالم تشكله أنظمة الذكاء الاصطناعي. أما الهدف الثاني فيتركز على توفير الذكاء الاصطناعي إمكانات كبيرة لتحسين وتطوير التعليم والتدريب بشكل دائم.   ( الهادي ، 2005) </a:t>
            </a:r>
          </a:p>
          <a:p>
            <a:pPr algn="just" rtl="1"/>
            <a:endParaRPr lang="ar-JO" sz="2000" b="1"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5015880" y="386602"/>
            <a:ext cx="1949573"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الذكاء الاصطناعي</a:t>
            </a:r>
            <a:endParaRPr lang="ar-JO" sz="2400" dirty="0">
              <a:solidFill>
                <a:schemeClr val="tx1"/>
              </a:solidFill>
            </a:endParaRP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6"/>
          <a:stretch>
            <a:fillRect/>
          </a:stretch>
        </p:blipFill>
        <p:spPr>
          <a:xfrm>
            <a:off x="99064" y="6453336"/>
            <a:ext cx="1877731" cy="278274"/>
          </a:xfrm>
          <a:prstGeom prst="rect">
            <a:avLst/>
          </a:prstGeom>
        </p:spPr>
      </p:pic>
      <p:sp>
        <p:nvSpPr>
          <p:cNvPr id="13" name="Rectangle 12">
            <a:extLst>
              <a:ext uri="{FF2B5EF4-FFF2-40B4-BE49-F238E27FC236}">
                <a16:creationId xmlns:a16="http://schemas.microsoft.com/office/drawing/2014/main" id="{CE9692C3-1540-46DE-8DA9-E24D6FDE0435}"/>
              </a:ext>
            </a:extLst>
          </p:cNvPr>
          <p:cNvSpPr/>
          <p:nvPr/>
        </p:nvSpPr>
        <p:spPr>
          <a:xfrm>
            <a:off x="11096508" y="780396"/>
            <a:ext cx="774571" cy="461665"/>
          </a:xfrm>
          <a:prstGeom prst="rect">
            <a:avLst/>
          </a:prstGeom>
        </p:spPr>
        <p:txBody>
          <a:bodyPr wrap="none">
            <a:spAutoFit/>
          </a:bodyPr>
          <a:lstStyle/>
          <a:p>
            <a:r>
              <a:rPr lang="ar-JO" sz="2400" b="1" dirty="0">
                <a:solidFill>
                  <a:schemeClr val="bg1"/>
                </a:solidFill>
                <a:latin typeface="SimplifiedArabic,Bold"/>
                <a:cs typeface="Times New Roman" panose="02020603050405020304" pitchFamily="18" charset="0"/>
              </a:rPr>
              <a:t>مقدمة</a:t>
            </a:r>
            <a:endParaRPr lang="ar-JO" sz="2400" dirty="0">
              <a:solidFill>
                <a:schemeClr val="bg1"/>
              </a:solidFill>
            </a:endParaRPr>
          </a:p>
        </p:txBody>
      </p:sp>
    </p:spTree>
    <p:extLst>
      <p:ext uri="{BB962C8B-B14F-4D97-AF65-F5344CB8AC3E}">
        <p14:creationId xmlns:p14="http://schemas.microsoft.com/office/powerpoint/2010/main" val="150288207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1040770" y="74299"/>
            <a:ext cx="1052165" cy="461665"/>
          </a:xfrm>
          <a:prstGeom prst="rect">
            <a:avLst/>
          </a:prstGeom>
          <a:ln>
            <a:noFill/>
          </a:ln>
          <a:effectLst>
            <a:outerShdw blurRad="190500" algn="tl" rotWithShape="0">
              <a:srgbClr val="000000">
                <a:alpha val="70000"/>
              </a:srgbClr>
            </a:outerShdw>
          </a:effectLst>
        </p:spPr>
      </p:pic>
      <p:sp>
        <p:nvSpPr>
          <p:cNvPr id="10" name="Rectangle 9">
            <a:extLst>
              <a:ext uri="{FF2B5EF4-FFF2-40B4-BE49-F238E27FC236}">
                <a16:creationId xmlns:a16="http://schemas.microsoft.com/office/drawing/2014/main" id="{2D9E64B5-2FCB-469F-8FC1-5798F793E0CA}"/>
              </a:ext>
            </a:extLst>
          </p:cNvPr>
          <p:cNvSpPr/>
          <p:nvPr/>
        </p:nvSpPr>
        <p:spPr>
          <a:xfrm>
            <a:off x="7896200" y="142297"/>
            <a:ext cx="2643672"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مفهوم الذكاء الاصطناعي</a:t>
            </a:r>
            <a:endParaRPr lang="ar-JO" sz="2400" dirty="0">
              <a:solidFill>
                <a:schemeClr val="tx1"/>
              </a:solidFill>
            </a:endParaRPr>
          </a:p>
        </p:txBody>
      </p:sp>
      <p:pic>
        <p:nvPicPr>
          <p:cNvPr id="2" name="Picture 1">
            <a:extLst>
              <a:ext uri="{FF2B5EF4-FFF2-40B4-BE49-F238E27FC236}">
                <a16:creationId xmlns:a16="http://schemas.microsoft.com/office/drawing/2014/main" id="{E15D279A-4261-49C0-B0F7-036F9AE77504}"/>
              </a:ext>
            </a:extLst>
          </p:cNvPr>
          <p:cNvPicPr>
            <a:picLocks noChangeAspect="1"/>
          </p:cNvPicPr>
          <p:nvPr/>
        </p:nvPicPr>
        <p:blipFill>
          <a:blip r:embed="rId4"/>
          <a:stretch>
            <a:fillRect/>
          </a:stretch>
        </p:blipFill>
        <p:spPr>
          <a:xfrm>
            <a:off x="7104112" y="2780928"/>
            <a:ext cx="5017434" cy="4002774"/>
          </a:xfrm>
          <a:prstGeom prst="rect">
            <a:avLst/>
          </a:prstGeom>
        </p:spPr>
      </p:pic>
      <p:pic>
        <p:nvPicPr>
          <p:cNvPr id="3" name="Picture 2">
            <a:extLst>
              <a:ext uri="{FF2B5EF4-FFF2-40B4-BE49-F238E27FC236}">
                <a16:creationId xmlns:a16="http://schemas.microsoft.com/office/drawing/2014/main" id="{8C2CC729-32B1-44CF-9125-4EDAFD6BB351}"/>
              </a:ext>
            </a:extLst>
          </p:cNvPr>
          <p:cNvPicPr>
            <a:picLocks noChangeAspect="1"/>
          </p:cNvPicPr>
          <p:nvPr/>
        </p:nvPicPr>
        <p:blipFill>
          <a:blip r:embed="rId5"/>
          <a:stretch>
            <a:fillRect/>
          </a:stretch>
        </p:blipFill>
        <p:spPr>
          <a:xfrm>
            <a:off x="39865" y="762318"/>
            <a:ext cx="5396831" cy="6021382"/>
          </a:xfrm>
          <a:prstGeom prst="rect">
            <a:avLst/>
          </a:prstGeom>
        </p:spPr>
      </p:pic>
      <p:sp>
        <p:nvSpPr>
          <p:cNvPr id="7" name="Rectangle 6">
            <a:extLst>
              <a:ext uri="{FF2B5EF4-FFF2-40B4-BE49-F238E27FC236}">
                <a16:creationId xmlns:a16="http://schemas.microsoft.com/office/drawing/2014/main" id="{F907274A-7D13-47F2-94C5-9B851768A80F}"/>
              </a:ext>
            </a:extLst>
          </p:cNvPr>
          <p:cNvSpPr/>
          <p:nvPr/>
        </p:nvSpPr>
        <p:spPr>
          <a:xfrm>
            <a:off x="5087889" y="6531224"/>
            <a:ext cx="1757211" cy="261610"/>
          </a:xfrm>
          <a:prstGeom prst="rect">
            <a:avLst/>
          </a:prstGeom>
        </p:spPr>
        <p:txBody>
          <a:bodyPr wrap="none">
            <a:spAutoFit/>
          </a:bodyPr>
          <a:lstStyle/>
          <a:p>
            <a:pPr algn="just" rtl="1"/>
            <a:r>
              <a:rPr lang="ar-JO" sz="1100" dirty="0">
                <a:solidFill>
                  <a:schemeClr val="bg1"/>
                </a:solidFill>
              </a:rPr>
              <a:t>(2020 ,</a:t>
            </a:r>
            <a:r>
              <a:rPr lang="en-GB" sz="1100" dirty="0">
                <a:solidFill>
                  <a:schemeClr val="bg1"/>
                </a:solidFill>
              </a:rPr>
              <a:t>Oxford Dictionary</a:t>
            </a:r>
            <a:r>
              <a:rPr lang="ar-JO" sz="1100" dirty="0">
                <a:solidFill>
                  <a:schemeClr val="bg1"/>
                </a:solidFill>
              </a:rPr>
              <a:t>)</a:t>
            </a:r>
          </a:p>
        </p:txBody>
      </p:sp>
      <p:sp>
        <p:nvSpPr>
          <p:cNvPr id="12" name="Rectangle 11">
            <a:extLst>
              <a:ext uri="{FF2B5EF4-FFF2-40B4-BE49-F238E27FC236}">
                <a16:creationId xmlns:a16="http://schemas.microsoft.com/office/drawing/2014/main" id="{7EE8DA85-C6DD-4EEC-88DF-03819C9A1CA0}"/>
              </a:ext>
            </a:extLst>
          </p:cNvPr>
          <p:cNvSpPr/>
          <p:nvPr/>
        </p:nvSpPr>
        <p:spPr>
          <a:xfrm>
            <a:off x="1151229" y="142297"/>
            <a:ext cx="2821606"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en-GB" sz="2400" b="1" dirty="0">
                <a:solidFill>
                  <a:schemeClr val="tx1"/>
                </a:solidFill>
                <a:latin typeface="SimplifiedArabic,Bold"/>
                <a:cs typeface="Times New Roman" panose="02020603050405020304" pitchFamily="18" charset="0"/>
              </a:rPr>
              <a:t>Artificial Intelligence</a:t>
            </a:r>
          </a:p>
        </p:txBody>
      </p:sp>
      <p:pic>
        <p:nvPicPr>
          <p:cNvPr id="13" name="Google Shape;111;p1">
            <a:extLst>
              <a:ext uri="{FF2B5EF4-FFF2-40B4-BE49-F238E27FC236}">
                <a16:creationId xmlns:a16="http://schemas.microsoft.com/office/drawing/2014/main" id="{DAABFDCB-6DF2-45FC-BFB9-0346707B5EAC}"/>
              </a:ext>
            </a:extLst>
          </p:cNvPr>
          <p:cNvPicPr preferRelativeResize="0"/>
          <p:nvPr/>
        </p:nvPicPr>
        <p:blipFill rotWithShape="1">
          <a:blip r:embed="rId6">
            <a:alphaModFix/>
            <a:lum bright="70000" contrast="-70000"/>
            <a:extLst>
              <a:ext uri="{BEBA8EAE-BF5A-486C-A8C5-ECC9F3942E4B}">
                <a14:imgProps xmlns:a14="http://schemas.microsoft.com/office/drawing/2010/main">
                  <a14:imgLayer r:embed="rId7">
                    <a14:imgEffect>
                      <a14:saturation sat="0"/>
                    </a14:imgEffect>
                  </a14:imgLayer>
                </a14:imgProps>
              </a:ext>
            </a:extLst>
          </a:blip>
          <a:srcRect/>
          <a:stretch/>
        </p:blipFill>
        <p:spPr>
          <a:xfrm>
            <a:off x="38878" y="-212086"/>
            <a:ext cx="1013192" cy="884047"/>
          </a:xfrm>
          <a:prstGeom prst="rect">
            <a:avLst/>
          </a:prstGeom>
          <a:noFill/>
          <a:ln>
            <a:noFill/>
          </a:ln>
        </p:spPr>
      </p:pic>
      <p:sp>
        <p:nvSpPr>
          <p:cNvPr id="14" name="Rectangle 13">
            <a:extLst>
              <a:ext uri="{FF2B5EF4-FFF2-40B4-BE49-F238E27FC236}">
                <a16:creationId xmlns:a16="http://schemas.microsoft.com/office/drawing/2014/main" id="{2AAB045B-1C2A-4896-BA7F-E6EF514CF5B2}"/>
              </a:ext>
            </a:extLst>
          </p:cNvPr>
          <p:cNvSpPr/>
          <p:nvPr/>
        </p:nvSpPr>
        <p:spPr>
          <a:xfrm>
            <a:off x="7062690" y="762318"/>
            <a:ext cx="5017434" cy="175432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a:spAutoFit/>
          </a:bodyPr>
          <a:lstStyle/>
          <a:p>
            <a:pPr algn="just" rtl="1"/>
            <a:r>
              <a:rPr lang="ar-JO" sz="1800" b="1" dirty="0">
                <a:solidFill>
                  <a:schemeClr val="bg1"/>
                </a:solidFill>
              </a:rPr>
              <a:t>الذكاء الاصطناعي أو الـ </a:t>
            </a:r>
            <a:r>
              <a:rPr lang="en-GB" sz="1800" b="1" dirty="0">
                <a:solidFill>
                  <a:schemeClr val="bg1"/>
                </a:solidFill>
              </a:rPr>
              <a:t>   AI  </a:t>
            </a:r>
            <a:r>
              <a:rPr lang="ar-JO" sz="1800" b="1" dirty="0">
                <a:solidFill>
                  <a:schemeClr val="bg1"/>
                </a:solidFill>
              </a:rPr>
              <a:t> هو مصطلح يشكّل مظلّة للعديد من التقنيات التي تتيح للآلات أن تحاكي الذكاء البشري. عرف قاموس اكسفورد الذكاء الاصطناعي بأنه تطوير أنظمة الكمبيوتر القادرة على أداء المهام والتي تتطلب عادة الذكاء البشري مثل الإدراك البصري، والتعرف على الكلام، وصنع القرار، والترجمة بين اللغات وغيرها.</a:t>
            </a:r>
          </a:p>
        </p:txBody>
      </p:sp>
      <p:sp>
        <p:nvSpPr>
          <p:cNvPr id="15" name="Rectangle 14">
            <a:extLst>
              <a:ext uri="{FF2B5EF4-FFF2-40B4-BE49-F238E27FC236}">
                <a16:creationId xmlns:a16="http://schemas.microsoft.com/office/drawing/2014/main" id="{92EB79C7-80E9-4DC2-960E-69899825728F}"/>
              </a:ext>
            </a:extLst>
          </p:cNvPr>
          <p:cNvSpPr/>
          <p:nvPr/>
        </p:nvSpPr>
        <p:spPr>
          <a:xfrm>
            <a:off x="5435079" y="2276872"/>
            <a:ext cx="1670650" cy="1200329"/>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lgn="ctr"/>
            <a:r>
              <a:rPr lang="en-GB" sz="2400" b="1" dirty="0">
                <a:solidFill>
                  <a:schemeClr val="tx1"/>
                </a:solidFill>
                <a:latin typeface="SimplifiedArabic,Bold"/>
                <a:cs typeface="Times New Roman" panose="02020603050405020304" pitchFamily="18" charset="0"/>
              </a:rPr>
              <a:t>Artificial </a:t>
            </a:r>
          </a:p>
          <a:p>
            <a:pPr lvl="0" algn="ctr"/>
            <a:r>
              <a:rPr lang="en-GB" sz="2400" b="1" dirty="0">
                <a:solidFill>
                  <a:schemeClr val="tx1"/>
                </a:solidFill>
                <a:latin typeface="SimplifiedArabic,Bold"/>
                <a:cs typeface="Times New Roman" panose="02020603050405020304" pitchFamily="18" charset="0"/>
              </a:rPr>
              <a:t>Intelligence</a:t>
            </a:r>
          </a:p>
          <a:p>
            <a:pPr lvl="0" algn="ctr"/>
            <a:r>
              <a:rPr lang="en-GB" sz="2400" b="1" dirty="0">
                <a:solidFill>
                  <a:schemeClr val="tx1"/>
                </a:solidFill>
              </a:rPr>
              <a:t>AI</a:t>
            </a:r>
            <a:endParaRPr lang="en-GB" sz="2400" b="1" dirty="0">
              <a:solidFill>
                <a:schemeClr val="tx1"/>
              </a:solidFill>
              <a:latin typeface="SimplifiedArabic,Bold"/>
              <a:cs typeface="Times New Roman" panose="02020603050405020304" pitchFamily="18" charset="0"/>
            </a:endParaRPr>
          </a:p>
        </p:txBody>
      </p:sp>
    </p:spTree>
    <p:extLst>
      <p:ext uri="{BB962C8B-B14F-4D97-AF65-F5344CB8AC3E}">
        <p14:creationId xmlns:p14="http://schemas.microsoft.com/office/powerpoint/2010/main" val="91462310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24AC6CC5-01B9-4D81-B903-D4629AD246D9}"/>
              </a:ext>
            </a:extLst>
          </p:cNvPr>
          <p:cNvSpPr txBox="1"/>
          <p:nvPr/>
        </p:nvSpPr>
        <p:spPr>
          <a:xfrm>
            <a:off x="263352" y="793808"/>
            <a:ext cx="11829584" cy="6247864"/>
          </a:xfrm>
          <a:prstGeom prst="rect">
            <a:avLst/>
          </a:prstGeom>
          <a:noFill/>
        </p:spPr>
        <p:txBody>
          <a:bodyPr wrap="square">
            <a:spAutoFit/>
          </a:bodyPr>
          <a:lstStyle/>
          <a:p>
            <a:pPr algn="just" rtl="1"/>
            <a:endPar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يعد </a:t>
            </a:r>
            <a:r>
              <a:rPr lang="ar-JO" sz="2000" b="1"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آلان تورنغ </a:t>
            </a:r>
            <a:r>
              <a:rPr lang="en-GB" sz="2000" b="1"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Alan Turing </a:t>
            </a:r>
            <a:r>
              <a:rPr lang="ar-JO" sz="2000" b="1"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a:t>
            </a:r>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واحدًا من أهم المؤثرين في تطوّر الذكاء الاصطناعي، حيث نشر مقالاً عام 1951 بعنوان "آلات الحوسبة والذكاء</a:t>
            </a:r>
            <a:r>
              <a:rPr lang="en-GB"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Computing Machinery and Intelligence" </a:t>
            </a:r>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والذي اقترح فيه لعبة المحاكاة التي أصبحت فيما بعدُ تُعرف باسم اختبار تورنغ.</a:t>
            </a:r>
          </a:p>
          <a:p>
            <a:pPr algn="just" rtl="1"/>
            <a:endPar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كانت ولادة الذكاء الاصطناعي بصفته علمًا حقيقيًا سنة 1956 خلال ورشة عمل حملت اسم "مشروع دارتموث البحثي" في هانوفر بالولايات المتحدة الأمريكية، خلال انعقاد مدرسة صيفية نظمها أربعة باحثين أمريكيين: جون مكارثي، مارفن مينسكي، ناثانييل روتشستر وكلود شانون. والتي قام فيها جون مكارثي </a:t>
            </a:r>
            <a:r>
              <a:rPr lang="en-GB"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John McCarthy، </a:t>
            </a:r>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مخترع لغة البرمجة </a:t>
            </a:r>
            <a:r>
              <a:rPr lang="en-GB"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LISP </a:t>
            </a:r>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باستخدام مصطلح “</a:t>
            </a:r>
            <a:r>
              <a:rPr lang="en-GB"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Artificial Intelligence" </a:t>
            </a:r>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للمرة الأولى ليصف هذا المصطلح قسم (العلوم وهندسة صناعة الآلات الذكية، وبرامج الحاسوب الذكية). ومنذ ذلك الحين، نجح مصطلح الذكاء الاصطناعي في الانتشار أكثر فأكثر مع مرور الوقت، وساهمت التقنيات التي انبثقت عنها بقدر كبير في تغيير العالم على مدى الستين سنة الماضية. حيث  كان الهدف الرئيسي البحث عن وسائل تمكّن الآلة من محاكاة جوانب الذكاء البشري. (غاناسيا، جان غابريال (2018) . وخلال ستينات وسبعينات القرن الماضي بدأ الباحثون في مجال الذكاء الاصطناعي باستخدام الحواسيب للتعرّف على الصور، وترجمة اللغات وفهم الإرشادات والتعليمات باللغة البشرية. وبدأت مجالات الذكاء الاصطناعي الفرعية بالظهور في مختلف نواحي الحياة. حيث كان الإنجاز الكبير سنة 2016 حينما طوّرت شركة جوجل برمجية ذكاء اصطناعي تحمل اسم </a:t>
            </a:r>
            <a:r>
              <a:rPr lang="en-GB"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AlphaGo </a:t>
            </a:r>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والتي تمكّنت من هزيمة بطل العالم في لعبة </a:t>
            </a:r>
            <a:r>
              <a:rPr lang="en-GB"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Go </a:t>
            </a:r>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اللوحية المعقّدة. كان هذا الإنجاز خطوة كبيرة حقًا في مجال تعلم الآلة لأنّ برنامج </a:t>
            </a:r>
            <a:r>
              <a:rPr lang="en-GB"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AlphaGo </a:t>
            </a:r>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تعلّم قوانين اللعبة وتمكّن من اللعب على مستوى خبير من تلقاء نفسه دون أيّ برمجة سابقة.</a:t>
            </a:r>
          </a:p>
          <a:p>
            <a:pPr algn="just" rtl="1"/>
            <a:endPar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واستمرّ تطوّر مجالات الذكاء الاصطناعي وتطبيقاته في السنوات اللاحقة أيضًا، وتشعّبت تطبيقاته في الحياة العملية، فرأينا الآلي الذكي "صوفيا" القادرة على بناء علاقات شبه حقيقية مع البشر، واستخدمت تقنيات الذكاء الاصطناعي في الهواتف المحمولة من خلال تطبيقات المساعدة مثل </a:t>
            </a:r>
            <a:r>
              <a:rPr lang="en-GB"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 Google Assistant </a:t>
            </a:r>
            <a:endParaRPr lang="ar-JO"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4367808" y="287376"/>
            <a:ext cx="2972289"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تاريخ الذكاء الاصطناعي</a:t>
            </a:r>
            <a:endParaRPr lang="ar-JO" dirty="0">
              <a:solidFill>
                <a:schemeClr val="tx1"/>
              </a:solidFill>
            </a:endParaRPr>
          </a:p>
        </p:txBody>
      </p:sp>
      <p:sp>
        <p:nvSpPr>
          <p:cNvPr id="2" name="Rectangle 1">
            <a:extLst>
              <a:ext uri="{FF2B5EF4-FFF2-40B4-BE49-F238E27FC236}">
                <a16:creationId xmlns:a16="http://schemas.microsoft.com/office/drawing/2014/main" id="{6BCF5687-E34B-44FF-8753-773A8755BEB3}"/>
              </a:ext>
            </a:extLst>
          </p:cNvPr>
          <p:cNvSpPr/>
          <p:nvPr/>
        </p:nvSpPr>
        <p:spPr>
          <a:xfrm>
            <a:off x="242527" y="6488211"/>
            <a:ext cx="2736304" cy="307777"/>
          </a:xfrm>
          <a:prstGeom prst="rect">
            <a:avLst/>
          </a:prstGeom>
        </p:spPr>
        <p:txBody>
          <a:bodyPr wrap="square">
            <a:spAutoFit/>
          </a:bodyPr>
          <a:lstStyle/>
          <a:p>
            <a:r>
              <a:rPr lang="en-GB" dirty="0">
                <a:solidFill>
                  <a:schemeClr val="bg1"/>
                </a:solidFill>
              </a:rPr>
              <a:t>https://www.for9a.com/learn</a:t>
            </a:r>
            <a:endParaRPr lang="ar-JO" dirty="0">
              <a:solidFill>
                <a:schemeClr val="bg1"/>
              </a:solidFill>
            </a:endParaRPr>
          </a:p>
        </p:txBody>
      </p:sp>
      <p:pic>
        <p:nvPicPr>
          <p:cNvPr id="12" name="Google Shape;111;p1">
            <a:extLst>
              <a:ext uri="{FF2B5EF4-FFF2-40B4-BE49-F238E27FC236}">
                <a16:creationId xmlns:a16="http://schemas.microsoft.com/office/drawing/2014/main" id="{8145CE69-AED7-44E1-B31A-115EEF4E042B}"/>
              </a:ext>
            </a:extLst>
          </p:cNvPr>
          <p:cNvPicPr preferRelativeResize="0"/>
          <p:nvPr/>
        </p:nvPicPr>
        <p:blipFill rotWithShape="1">
          <a:blip r:embed="rId4">
            <a:alphaModFix/>
            <a:biLevel thresh="25000"/>
            <a:extLst>
              <a:ext uri="{BEBA8EAE-BF5A-486C-A8C5-ECC9F3942E4B}">
                <a14:imgProps xmlns:a14="http://schemas.microsoft.com/office/drawing/2010/main">
                  <a14:imgLayer r:embed="rId5">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361213898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96000">
              <a:schemeClr val="accent1">
                <a:lumMod val="20000"/>
                <a:lumOff val="80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24AC6CC5-01B9-4D81-B903-D4629AD246D9}"/>
              </a:ext>
            </a:extLst>
          </p:cNvPr>
          <p:cNvSpPr txBox="1"/>
          <p:nvPr/>
        </p:nvSpPr>
        <p:spPr>
          <a:xfrm>
            <a:off x="191344" y="908720"/>
            <a:ext cx="11809312" cy="5940088"/>
          </a:xfrm>
          <a:prstGeom prst="rect">
            <a:avLst/>
          </a:prstGeom>
          <a:noFill/>
        </p:spPr>
        <p:txBody>
          <a:bodyPr wrap="square">
            <a:spAutoFit/>
          </a:bodyPr>
          <a:lstStyle/>
          <a:p>
            <a:pPr algn="just" rtl="1"/>
            <a:r>
              <a:rPr lang="ar-JO" sz="2000" b="1" dirty="0">
                <a:solidFill>
                  <a:schemeClr val="bg1"/>
                </a:solidFill>
                <a:cs typeface="+mj-cs"/>
              </a:rPr>
              <a:t>       يعبّر مصطلح الذكاء البشري عن البراعة الفكريّة للبشر، والتي تتميّز بالوظائف المعرفيّة المعقّدة والمستويات العالية من الدوافع والوعي الذاتيّ، فبسبب الذكاء البشريّ، يمتلك البشر القدرات المعرفيّة للتعلّم، وصياغة المفاهيم، والفهم، واستعمال المنطق، بما في ذلك القدرة على التّعرف على الأنماط، وفهم الأفكار، والتخطيط، وحلّ المشكلات، واتّخاذ القرارات، والاحتفاظ بالمعلومات، واستخدام اللغة للتواصل.</a:t>
            </a:r>
          </a:p>
          <a:p>
            <a:pPr algn="just" rtl="1"/>
            <a:r>
              <a:rPr lang="ar-JO" sz="2000" b="1" dirty="0">
                <a:solidFill>
                  <a:schemeClr val="bg1"/>
                </a:solidFill>
                <a:cs typeface="+mj-cs"/>
              </a:rPr>
              <a:t>كرّم الله تعالى الإنسان بالعقل عن غيره من المخلوقات ومنحه هذا العقل القادر على التعلم من التجربة والتكيف مع المواقف المختلفة. يمكن تعريف الذكاء البشري بأنه: نطاق قدرة الإنسان على تصور الأشياء وتحليل خواصها والخروج باستنتاجات منها، من خلال تطوير نموذج ذهني لمجال من مجالات الحياة وتحديد عناصره واستخلاص العلاقات الموجودة بينها ، ومن ثم استحداث ردود الفعل التي تتناسب مع الأحداث والمواقف في هذا المجال. بينما الذكاء الاصطناعي يعنى بميكنة الذكاء الإنساني ودراسة قدراته العقلية، ويشير إلى:  قدرة الحاسوب أو الآلات على محاكاة قدرات العقل البشري والتعلم من الأمثلة والتجارب والتعرف على الأشياء، فمن أهم الأسباب لدراسة الذكاء الاصطناعي محاولة فهم العمليات التي يقوم بها العقل البشري.</a:t>
            </a:r>
            <a:endParaRPr lang="ar-JO" sz="2000" b="1" u="sng" dirty="0">
              <a:solidFill>
                <a:schemeClr val="bg1"/>
              </a:solidFill>
              <a:cs typeface="+mj-cs"/>
            </a:endParaRPr>
          </a:p>
          <a:p>
            <a:pPr algn="just" rtl="1"/>
            <a:endParaRPr lang="ar-JO" sz="2000" b="1" u="sng" dirty="0">
              <a:solidFill>
                <a:schemeClr val="bg1"/>
              </a:solidFill>
              <a:cs typeface="+mj-cs"/>
            </a:endParaRPr>
          </a:p>
          <a:p>
            <a:pPr algn="just" rtl="1"/>
            <a:r>
              <a:rPr lang="ar-JO" sz="2000" b="1" u="sng" dirty="0">
                <a:solidFill>
                  <a:schemeClr val="bg1"/>
                </a:solidFill>
                <a:cs typeface="+mj-cs"/>
              </a:rPr>
              <a:t>الفرق بين الذكاء الاصطناعي والذكاء الانساني </a:t>
            </a:r>
            <a:r>
              <a:rPr lang="ar-JO" sz="2000" b="1" dirty="0">
                <a:solidFill>
                  <a:schemeClr val="bg1"/>
                </a:solidFill>
                <a:cs typeface="+mj-cs"/>
              </a:rPr>
              <a:t>:</a:t>
            </a:r>
          </a:p>
          <a:p>
            <a:pPr algn="just" rtl="1"/>
            <a:r>
              <a:rPr lang="ar-JO" sz="2000" b="1" dirty="0">
                <a:solidFill>
                  <a:schemeClr val="bg1"/>
                </a:solidFill>
                <a:cs typeface="+mj-cs"/>
              </a:rPr>
              <a:t>      يتضح أن الفرق بين تعريفي الذكاء الاصطناعي والإنساني المذكورين أعلاه هو أولاً القدرة على استحداث النموذج فالإنسان قادر على اختراع وابتكار هذا النموذج ، في حين أن النموذج المحاسبي هو تمثيل لنموذج سبق استحداثه في ذهن الإنسان ، كما أن الإنسان قادر على استعمال أنواع مختلفة من العمليات الذهنية مثل الابتكار والاختراع والاستنتاج بأنواعه في حين أن العمليات المحاسبية تقتصر على استنتاجات محدودة يتم برمجتها في البرامج نفسها. وهنا يجب توضيح أن هذا العلم لا يهدف إلى مقارنة أو مشابهة العقل البشري الذي خلقه الله جلت قدرته وعظمته بالآلة التي هي من صنع المخلوق ، بل يهدف إلى فهم العمليات الذهنية المعقدة التي يقوم بها العقل البشري أثناء ممارسته ( التفكير ) ومن ثم ترجمة هذه العمليات الذهنية إلى ما يوازيها من عمليات محاسبية تزيد من قدرة الحاسب على حل المشاكل المعقدة. ( الحسيني ، 2002 : 211) </a:t>
            </a:r>
          </a:p>
          <a:p>
            <a:pPr algn="just" rtl="1"/>
            <a:endParaRPr lang="en-GB" sz="2000" b="1" dirty="0">
              <a:solidFill>
                <a:schemeClr val="bg1"/>
              </a:solidFill>
              <a:cs typeface="+mj-cs"/>
            </a:endParaRPr>
          </a:p>
          <a:p>
            <a:pPr algn="just" rtl="1"/>
            <a:endParaRPr lang="ar-JO" sz="2000" b="1" dirty="0">
              <a:solidFill>
                <a:schemeClr val="bg1"/>
              </a:solidFill>
              <a:cs typeface="+mj-cs"/>
            </a:endParaRPr>
          </a:p>
        </p:txBody>
      </p:sp>
      <p:sp>
        <p:nvSpPr>
          <p:cNvPr id="3" name="Rectangle 2">
            <a:extLst>
              <a:ext uri="{FF2B5EF4-FFF2-40B4-BE49-F238E27FC236}">
                <a16:creationId xmlns:a16="http://schemas.microsoft.com/office/drawing/2014/main" id="{E959DF98-BD39-4143-A9B4-C7D4CC340DC4}"/>
              </a:ext>
            </a:extLst>
          </p:cNvPr>
          <p:cNvSpPr/>
          <p:nvPr/>
        </p:nvSpPr>
        <p:spPr>
          <a:xfrm>
            <a:off x="99064" y="6411344"/>
            <a:ext cx="2023311" cy="307777"/>
          </a:xfrm>
          <a:prstGeom prst="rect">
            <a:avLst/>
          </a:prstGeom>
        </p:spPr>
        <p:txBody>
          <a:bodyPr wrap="none">
            <a:spAutoFit/>
          </a:bodyPr>
          <a:lstStyle/>
          <a:p>
            <a:r>
              <a:rPr lang="en-GB" b="1" u="sng" dirty="0">
                <a:solidFill>
                  <a:schemeClr val="bg1"/>
                </a:solidFill>
              </a:rPr>
              <a:t>https://mawdoo3.com</a:t>
            </a:r>
            <a:endParaRPr lang="ar-JO" dirty="0"/>
          </a:p>
        </p:txBody>
      </p:sp>
      <p:sp>
        <p:nvSpPr>
          <p:cNvPr id="12" name="Rectangle 11">
            <a:extLst>
              <a:ext uri="{FF2B5EF4-FFF2-40B4-BE49-F238E27FC236}">
                <a16:creationId xmlns:a16="http://schemas.microsoft.com/office/drawing/2014/main" id="{E0D77525-21C4-4B40-B272-3D1B022BF9D9}"/>
              </a:ext>
            </a:extLst>
          </p:cNvPr>
          <p:cNvSpPr/>
          <p:nvPr/>
        </p:nvSpPr>
        <p:spPr>
          <a:xfrm>
            <a:off x="4599436" y="173075"/>
            <a:ext cx="3712876"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الذكاء الاصطناعي والذكاء الانساني </a:t>
            </a:r>
          </a:p>
        </p:txBody>
      </p:sp>
      <p:pic>
        <p:nvPicPr>
          <p:cNvPr id="10" name="Google Shape;111;p1">
            <a:extLst>
              <a:ext uri="{FF2B5EF4-FFF2-40B4-BE49-F238E27FC236}">
                <a16:creationId xmlns:a16="http://schemas.microsoft.com/office/drawing/2014/main" id="{8B83AC21-639F-478E-8E8B-DB4C45C6D73B}"/>
              </a:ext>
            </a:extLst>
          </p:cNvPr>
          <p:cNvPicPr preferRelativeResize="0"/>
          <p:nvPr/>
        </p:nvPicPr>
        <p:blipFill rotWithShape="1">
          <a:blip r:embed="rId4">
            <a:alphaModFix/>
            <a:biLevel thresh="25000"/>
            <a:extLst>
              <a:ext uri="{BEBA8EAE-BF5A-486C-A8C5-ECC9F3942E4B}">
                <a14:imgProps xmlns:a14="http://schemas.microsoft.com/office/drawing/2010/main">
                  <a14:imgLayer r:embed="rId5">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286033437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001EAC-DAF8-4207-9540-1593EC0397A5}"/>
              </a:ext>
            </a:extLst>
          </p:cNvPr>
          <p:cNvSpPr/>
          <p:nvPr/>
        </p:nvSpPr>
        <p:spPr>
          <a:xfrm>
            <a:off x="336340" y="338263"/>
            <a:ext cx="11519320" cy="6463308"/>
          </a:xfrm>
          <a:prstGeom prst="rect">
            <a:avLst/>
          </a:prstGeom>
        </p:spPr>
        <p:txBody>
          <a:bodyPr wrap="square">
            <a:spAutoFit/>
          </a:bodyPr>
          <a:lstStyle/>
          <a:p>
            <a:pPr algn="r"/>
            <a:r>
              <a:rPr lang="ar-JO" sz="1800" b="1" dirty="0">
                <a:solidFill>
                  <a:schemeClr val="bg1"/>
                </a:solidFill>
                <a:cs typeface="+mj-cs"/>
              </a:rPr>
              <a:t>- النشأة والتطور:</a:t>
            </a:r>
          </a:p>
          <a:p>
            <a:pPr algn="r"/>
            <a:r>
              <a:rPr lang="ar-JO" sz="1800" dirty="0">
                <a:solidFill>
                  <a:schemeClr val="bg1"/>
                </a:solidFill>
                <a:cs typeface="+mj-cs"/>
              </a:rPr>
              <a:t>الذكاء الاصطناعي: إن الذكاء الاصطناعي من صنع الإنسان ويستند إلى البرمجة ولغاتها. فهو نتاج الإبداع البشري والبحث العلمي.</a:t>
            </a:r>
          </a:p>
          <a:p>
            <a:pPr algn="r"/>
            <a:r>
              <a:rPr lang="ar-JO" sz="1800" dirty="0">
                <a:solidFill>
                  <a:schemeClr val="bg1"/>
                </a:solidFill>
                <a:cs typeface="+mj-cs"/>
              </a:rPr>
              <a:t>الذكاء البشري: كرم الله تعالى الإنسان بالعقل فالذكاء البشري متأصل في البشر ويتطور بشكل طبيعي نتيجة للعمليات البيولوجية والمعرفية.</a:t>
            </a:r>
            <a:endParaRPr lang="en-GB" sz="1800" dirty="0">
              <a:solidFill>
                <a:schemeClr val="bg1"/>
              </a:solidFill>
              <a:cs typeface="+mj-cs"/>
            </a:endParaRPr>
          </a:p>
          <a:p>
            <a:pPr algn="r"/>
            <a:endParaRPr lang="ar-JO" sz="1800" dirty="0">
              <a:solidFill>
                <a:schemeClr val="bg1"/>
              </a:solidFill>
              <a:cs typeface="+mj-cs"/>
            </a:endParaRPr>
          </a:p>
          <a:p>
            <a:pPr algn="r"/>
            <a:r>
              <a:rPr lang="ar-JO" sz="1800" b="1" dirty="0">
                <a:solidFill>
                  <a:schemeClr val="bg1"/>
                </a:solidFill>
                <a:cs typeface="+mj-cs"/>
              </a:rPr>
              <a:t>- التعلم والتكيف:</a:t>
            </a:r>
          </a:p>
          <a:p>
            <a:pPr algn="r"/>
            <a:r>
              <a:rPr lang="ar-JO" sz="1800" dirty="0">
                <a:solidFill>
                  <a:schemeClr val="bg1"/>
                </a:solidFill>
                <a:cs typeface="+mj-cs"/>
              </a:rPr>
              <a:t>الذكاء الاصطناعي: تتعلم أنظمة الذكاء الاصطناعي من البيانات. مما يمكّن هذه الآليات والتطبيقات من  تكييف وتحسين الأداء بمرور الوقت . </a:t>
            </a:r>
          </a:p>
          <a:p>
            <a:pPr algn="r"/>
            <a:r>
              <a:rPr lang="ar-JO" sz="1800" dirty="0">
                <a:solidFill>
                  <a:schemeClr val="bg1"/>
                </a:solidFill>
                <a:cs typeface="+mj-cs"/>
              </a:rPr>
              <a:t>الذكاء البشري: يتعلم البشر من الخبرات والتعليم والتفاعلات مع العالم. وهذا يمكنهم من تكييف سلوكهم بناءً على المعلومات الجديدة والظروف المتغيرة.</a:t>
            </a:r>
            <a:endParaRPr lang="en-GB" sz="1800" dirty="0">
              <a:solidFill>
                <a:schemeClr val="bg1"/>
              </a:solidFill>
              <a:cs typeface="+mj-cs"/>
            </a:endParaRPr>
          </a:p>
          <a:p>
            <a:pPr algn="r"/>
            <a:endParaRPr lang="ar-JO" sz="1800" dirty="0">
              <a:solidFill>
                <a:schemeClr val="bg1"/>
              </a:solidFill>
              <a:cs typeface="+mj-cs"/>
            </a:endParaRPr>
          </a:p>
          <a:p>
            <a:pPr algn="just" rtl="1"/>
            <a:r>
              <a:rPr lang="ar-JO" sz="1800" b="1" dirty="0">
                <a:solidFill>
                  <a:schemeClr val="bg1"/>
                </a:solidFill>
                <a:cs typeface="+mj-cs"/>
              </a:rPr>
              <a:t>- القدرة والنطاق:</a:t>
            </a:r>
          </a:p>
          <a:p>
            <a:pPr algn="just" rtl="1"/>
            <a:r>
              <a:rPr lang="ar-JO" sz="1800" dirty="0">
                <a:solidFill>
                  <a:schemeClr val="bg1"/>
                </a:solidFill>
                <a:cs typeface="+mj-cs"/>
              </a:rPr>
              <a:t>الذكاء الاصطناعي: صممت أنظمة الذكاء الاصطناعي لأداء مهام محددة كالذكاء الاصطناعي الضيق، في حين أن الذكاء الاصطناعي العام إذا تحقق سيمتلك ذكاءً شبيهًا بالبشر. بينما الذكاء البشري: الذكاء البشري واسع النطاق، مما يمكّن البشر من أداء مجموعة واسعة من المهام المعرفية ، بما في ذلك حل المشكلات والإبداع والعاطفة والتفاعلات الاجتماعية.</a:t>
            </a:r>
          </a:p>
          <a:p>
            <a:pPr algn="r"/>
            <a:endParaRPr lang="ar-JO" sz="1800" dirty="0">
              <a:solidFill>
                <a:schemeClr val="bg1"/>
              </a:solidFill>
              <a:cs typeface="+mj-cs"/>
            </a:endParaRPr>
          </a:p>
          <a:p>
            <a:pPr algn="r"/>
            <a:r>
              <a:rPr lang="ar-JO" sz="1800" b="1" dirty="0">
                <a:solidFill>
                  <a:schemeClr val="bg1"/>
                </a:solidFill>
                <a:cs typeface="+mj-cs"/>
              </a:rPr>
              <a:t>- الوعي والعواطف:</a:t>
            </a:r>
          </a:p>
          <a:p>
            <a:pPr algn="r"/>
            <a:r>
              <a:rPr lang="ar-JO" sz="1800" dirty="0">
                <a:solidFill>
                  <a:schemeClr val="bg1"/>
                </a:solidFill>
                <a:cs typeface="+mj-cs"/>
              </a:rPr>
              <a:t>الذكاء الاصطناعي يفتقر إلى الوعي والعواطف. في حين أن بعض أنظمة الذكاء الاصطناعي يمكنها محاكاة المشاعر، إلا أنها لا تمتلك فهمًا عاطفيًا حقيقيًا.</a:t>
            </a:r>
          </a:p>
          <a:p>
            <a:pPr algn="r"/>
            <a:r>
              <a:rPr lang="ar-JO" sz="1800" dirty="0">
                <a:solidFill>
                  <a:schemeClr val="bg1"/>
                </a:solidFill>
                <a:cs typeface="+mj-cs"/>
              </a:rPr>
              <a:t>الذكاء البشري: البشر كائنات واعية لديها عواطف ووعي ذاتي وقدرة على تجربة وفهم المشاعر المعقدة.</a:t>
            </a:r>
          </a:p>
          <a:p>
            <a:pPr algn="r"/>
            <a:endParaRPr lang="ar-JO" sz="1800" dirty="0">
              <a:solidFill>
                <a:schemeClr val="bg1"/>
              </a:solidFill>
              <a:cs typeface="+mj-cs"/>
            </a:endParaRPr>
          </a:p>
          <a:p>
            <a:pPr algn="r"/>
            <a:r>
              <a:rPr lang="ar-JO" sz="1800" b="1" dirty="0">
                <a:solidFill>
                  <a:schemeClr val="bg1"/>
                </a:solidFill>
                <a:cs typeface="+mj-cs"/>
              </a:rPr>
              <a:t>- الحدس والإبداع:</a:t>
            </a:r>
          </a:p>
          <a:p>
            <a:pPr algn="r"/>
            <a:r>
              <a:rPr lang="ar-JO" sz="1800" dirty="0">
                <a:solidFill>
                  <a:schemeClr val="bg1"/>
                </a:solidFill>
                <a:cs typeface="+mj-cs"/>
              </a:rPr>
              <a:t>الذكاء الاصطناعي: يفتقر إلى الحدس والإبداع بنفس الطريقة التي يمتلكها البشر. بينما يمكّن للذكاء الاصطناعي إنشاء حلول جديدة بناءً على أنماط البيانات .</a:t>
            </a:r>
          </a:p>
          <a:p>
            <a:pPr algn="r"/>
            <a:r>
              <a:rPr lang="ar-JO" sz="1800" dirty="0">
                <a:solidFill>
                  <a:schemeClr val="bg1"/>
                </a:solidFill>
                <a:cs typeface="+mj-cs"/>
              </a:rPr>
              <a:t>الذكاء البشري: يسمح الحدس البشري باتخاذ قرارات سريعة بناءً على الغرائز والمعرفة المتراكمة. </a:t>
            </a:r>
          </a:p>
          <a:p>
            <a:pPr algn="r"/>
            <a:r>
              <a:rPr lang="ar-JO" sz="1800" b="1" dirty="0">
                <a:solidFill>
                  <a:schemeClr val="bg1"/>
                </a:solidFill>
                <a:cs typeface="+mj-cs"/>
              </a:rPr>
              <a:t>- الأخلاق والتفكير الأخلاقي:</a:t>
            </a:r>
          </a:p>
          <a:p>
            <a:pPr algn="r"/>
            <a:r>
              <a:rPr lang="ar-JO" sz="1800" dirty="0">
                <a:solidFill>
                  <a:schemeClr val="bg1"/>
                </a:solidFill>
                <a:cs typeface="+mj-cs"/>
              </a:rPr>
              <a:t>الذكاء الاصطناعي يفتقر إلى التفكير الأخلاقي والحكم الأخلاقي لأنه يعمل على أساس الخوارزميات والبيانات دون الشعور بالصواب أو الخطأ.</a:t>
            </a:r>
          </a:p>
          <a:p>
            <a:pPr algn="r"/>
            <a:r>
              <a:rPr lang="ar-JO" sz="1800" dirty="0">
                <a:solidFill>
                  <a:schemeClr val="bg1"/>
                </a:solidFill>
                <a:cs typeface="+mj-cs"/>
              </a:rPr>
              <a:t>الذكاء البشري: يمتلك البشر بوصلة أخلاقية ويمكنهم اتخاذ قرارات أخلاقية بناءً على القيم والأخلاق والدين والأعراف الاجتماعية.</a:t>
            </a:r>
          </a:p>
        </p:txBody>
      </p:sp>
      <p:sp>
        <p:nvSpPr>
          <p:cNvPr id="3" name="Rectangle 2">
            <a:extLst>
              <a:ext uri="{FF2B5EF4-FFF2-40B4-BE49-F238E27FC236}">
                <a16:creationId xmlns:a16="http://schemas.microsoft.com/office/drawing/2014/main" id="{4F0ECCBD-860A-4035-B9F6-2F4F74FEAD18}"/>
              </a:ext>
            </a:extLst>
          </p:cNvPr>
          <p:cNvSpPr/>
          <p:nvPr/>
        </p:nvSpPr>
        <p:spPr>
          <a:xfrm>
            <a:off x="119336" y="6496597"/>
            <a:ext cx="2432076" cy="261610"/>
          </a:xfrm>
          <a:prstGeom prst="rect">
            <a:avLst/>
          </a:prstGeom>
        </p:spPr>
        <p:txBody>
          <a:bodyPr wrap="none">
            <a:spAutoFit/>
          </a:bodyPr>
          <a:lstStyle/>
          <a:p>
            <a:r>
              <a:rPr lang="en-GB" sz="1100" dirty="0">
                <a:solidFill>
                  <a:schemeClr val="bg1"/>
                </a:solidFill>
              </a:rPr>
              <a:t>https://molhem.com/@technology-ai</a:t>
            </a:r>
            <a:endParaRPr lang="ar-JO" sz="1100" dirty="0">
              <a:solidFill>
                <a:schemeClr val="bg1"/>
              </a:solidFill>
            </a:endParaRPr>
          </a:p>
        </p:txBody>
      </p:sp>
      <p:sp>
        <p:nvSpPr>
          <p:cNvPr id="4" name="Rectangle 3">
            <a:extLst>
              <a:ext uri="{FF2B5EF4-FFF2-40B4-BE49-F238E27FC236}">
                <a16:creationId xmlns:a16="http://schemas.microsoft.com/office/drawing/2014/main" id="{E237FC21-E2E3-4A75-8A53-F1F9FCA04BA4}"/>
              </a:ext>
            </a:extLst>
          </p:cNvPr>
          <p:cNvSpPr/>
          <p:nvPr/>
        </p:nvSpPr>
        <p:spPr>
          <a:xfrm>
            <a:off x="4367808" y="56429"/>
            <a:ext cx="3127779" cy="40011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000" b="1" dirty="0">
                <a:solidFill>
                  <a:schemeClr val="tx1"/>
                </a:solidFill>
                <a:latin typeface="SimplifiedArabic,Bold"/>
                <a:cs typeface="Times New Roman" panose="02020603050405020304" pitchFamily="18" charset="0"/>
              </a:rPr>
              <a:t>الذكاء الاصطناعي والذكاء الانساني </a:t>
            </a:r>
          </a:p>
        </p:txBody>
      </p:sp>
      <p:pic>
        <p:nvPicPr>
          <p:cNvPr id="6" name="Google Shape;111;p1">
            <a:extLst>
              <a:ext uri="{FF2B5EF4-FFF2-40B4-BE49-F238E27FC236}">
                <a16:creationId xmlns:a16="http://schemas.microsoft.com/office/drawing/2014/main" id="{99F0DD4F-CF7E-4FC3-99C6-71CD0BAB9B0C}"/>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17376" y="-395692"/>
            <a:ext cx="1621359" cy="1304351"/>
          </a:xfrm>
          <a:prstGeom prst="rect">
            <a:avLst/>
          </a:prstGeom>
          <a:noFill/>
          <a:ln>
            <a:noFill/>
          </a:ln>
        </p:spPr>
      </p:pic>
    </p:spTree>
    <p:extLst>
      <p:ext uri="{BB962C8B-B14F-4D97-AF65-F5344CB8AC3E}">
        <p14:creationId xmlns:p14="http://schemas.microsoft.com/office/powerpoint/2010/main" val="256357705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DCFD1F-EB77-4E59-9F90-2CA3B4BFF804}"/>
              </a:ext>
            </a:extLst>
          </p:cNvPr>
          <p:cNvSpPr/>
          <p:nvPr/>
        </p:nvSpPr>
        <p:spPr>
          <a:xfrm>
            <a:off x="382812" y="523107"/>
            <a:ext cx="11593288" cy="6186309"/>
          </a:xfrm>
          <a:prstGeom prst="rect">
            <a:avLst/>
          </a:prstGeom>
        </p:spPr>
        <p:txBody>
          <a:bodyPr wrap="square">
            <a:spAutoFit/>
          </a:bodyPr>
          <a:lstStyle/>
          <a:p>
            <a:pPr algn="just" rtl="1"/>
            <a:endParaRPr lang="ar-JO" sz="2200" u="sng" dirty="0">
              <a:solidFill>
                <a:schemeClr val="bg1"/>
              </a:solidFill>
              <a:latin typeface="Arial" panose="020B0604020202020204" pitchFamily="34" charset="0"/>
              <a:cs typeface="+mj-cs"/>
            </a:endParaRPr>
          </a:p>
          <a:p>
            <a:pPr algn="just" rtl="1"/>
            <a:r>
              <a:rPr lang="ar-JO" sz="2200" dirty="0">
                <a:solidFill>
                  <a:schemeClr val="bg1"/>
                </a:solidFill>
                <a:latin typeface="Arial" panose="020B0604020202020204" pitchFamily="34" charset="0"/>
                <a:cs typeface="+mj-cs"/>
              </a:rPr>
              <a:t>       لا يمكّن أن يؤدي الذكاء الاصطناعي وظيفته في أي مجال بدون </a:t>
            </a:r>
            <a:r>
              <a:rPr lang="ar-JO" sz="2200" u="sng" dirty="0">
                <a:solidFill>
                  <a:schemeClr val="bg1"/>
                </a:solidFill>
                <a:latin typeface="Arial" panose="020B0604020202020204" pitchFamily="34" charset="0"/>
                <a:cs typeface="+mj-cs"/>
              </a:rPr>
              <a:t>توافر البنية التحتية اللازمة لذلك</a:t>
            </a:r>
            <a:r>
              <a:rPr lang="ar-JO" sz="2200" dirty="0">
                <a:solidFill>
                  <a:schemeClr val="bg1"/>
                </a:solidFill>
                <a:latin typeface="Arial" panose="020B0604020202020204" pitchFamily="34" charset="0"/>
                <a:cs typeface="+mj-cs"/>
              </a:rPr>
              <a:t>، وتتضمن هذه البنية الأساسية سرعة انترنت عالية وتغطية شاملة. كما يعتمد نجاح وفعالية استخدام الذكاء الاصطناعي على مدى </a:t>
            </a:r>
            <a:r>
              <a:rPr lang="ar-JO" sz="2200" u="sng" dirty="0">
                <a:solidFill>
                  <a:schemeClr val="bg1"/>
                </a:solidFill>
                <a:latin typeface="Arial" panose="020B0604020202020204" pitchFamily="34" charset="0"/>
                <a:cs typeface="+mj-cs"/>
              </a:rPr>
              <a:t>توافر المعدات الرقمية والالكترونية وتدريب الموظفين الفنيين المختصين</a:t>
            </a:r>
            <a:r>
              <a:rPr lang="ar-JO" sz="2200" dirty="0">
                <a:solidFill>
                  <a:schemeClr val="bg1"/>
                </a:solidFill>
                <a:latin typeface="Arial" panose="020B0604020202020204" pitchFamily="34" charset="0"/>
                <a:cs typeface="+mj-cs"/>
              </a:rPr>
              <a:t>، بالإضافة إلى ذلك ضرورة </a:t>
            </a:r>
            <a:r>
              <a:rPr lang="ar-JO" sz="2200" u="sng" dirty="0">
                <a:solidFill>
                  <a:schemeClr val="bg1"/>
                </a:solidFill>
                <a:latin typeface="Arial" panose="020B0604020202020204" pitchFamily="34" charset="0"/>
                <a:cs typeface="+mj-cs"/>
              </a:rPr>
              <a:t>تأمين وحماية البيانات الضخمة التي يتم التعامل معها </a:t>
            </a:r>
            <a:r>
              <a:rPr lang="ar-JO" sz="2200" dirty="0">
                <a:solidFill>
                  <a:schemeClr val="bg1"/>
                </a:solidFill>
                <a:latin typeface="Arial" panose="020B0604020202020204" pitchFamily="34" charset="0"/>
                <a:cs typeface="+mj-cs"/>
              </a:rPr>
              <a:t>ولذلك  نحتاج إلى:</a:t>
            </a:r>
          </a:p>
          <a:p>
            <a:pPr algn="just" rtl="1"/>
            <a:r>
              <a:rPr lang="ar-JO" sz="2200" dirty="0">
                <a:solidFill>
                  <a:schemeClr val="bg1"/>
                </a:solidFill>
                <a:latin typeface="Arial" panose="020B0604020202020204" pitchFamily="34" charset="0"/>
                <a:cs typeface="+mj-cs"/>
              </a:rPr>
              <a:t>- نظام بيانات: يستخدم لتمثيل المعلومات والمعرفة.</a:t>
            </a:r>
          </a:p>
          <a:p>
            <a:pPr algn="just" rtl="1"/>
            <a:r>
              <a:rPr lang="ar-JO" sz="2200" dirty="0">
                <a:solidFill>
                  <a:schemeClr val="bg1"/>
                </a:solidFill>
                <a:latin typeface="Arial" panose="020B0604020202020204" pitchFamily="34" charset="0"/>
                <a:cs typeface="+mj-cs"/>
              </a:rPr>
              <a:t>- خوارزميات: نحتاج إليها لرسم طريقة استخدام هذه المعلومات.</a:t>
            </a:r>
          </a:p>
          <a:p>
            <a:pPr algn="just" rtl="1"/>
            <a:r>
              <a:rPr lang="ar-JO" sz="2200" dirty="0">
                <a:solidFill>
                  <a:schemeClr val="bg1"/>
                </a:solidFill>
                <a:latin typeface="Arial" panose="020B0604020202020204" pitchFamily="34" charset="0"/>
                <a:cs typeface="+mj-cs"/>
              </a:rPr>
              <a:t>- قاعدة معرفية : وهى عبارة عن مكتبة إلكترونية ذاتية الخدمة تحتوى على معلومات مطلوبة لأداء مهام مخصصة للنظام، وقد تتضمن الأسئلة الشائعة والكتيبات وأدلة استكشاف الأخطاء وإصلاحها، لتمكّن النظام من التفاعل والاستجابة لمدخلات المستخدم.</a:t>
            </a:r>
          </a:p>
          <a:p>
            <a:pPr algn="just" rtl="1"/>
            <a:r>
              <a:rPr lang="ar-JO" sz="2200" dirty="0">
                <a:solidFill>
                  <a:schemeClr val="bg1"/>
                </a:solidFill>
                <a:latin typeface="Arial" panose="020B0604020202020204" pitchFamily="34" charset="0"/>
                <a:cs typeface="+mj-cs"/>
              </a:rPr>
              <a:t>- إجراءات مبرمجة:  تتكون من عمليات استنباط واستقراء واستنتاج؛ لمحاكاة الذكاء الإنساني، وأداء المهام المطلوبة.</a:t>
            </a:r>
          </a:p>
          <a:p>
            <a:pPr algn="just" rtl="1"/>
            <a:r>
              <a:rPr lang="ar-JO" sz="2200" dirty="0">
                <a:solidFill>
                  <a:schemeClr val="bg1"/>
                </a:solidFill>
                <a:latin typeface="Arial" panose="020B0604020202020204" pitchFamily="34" charset="0"/>
                <a:cs typeface="+mj-cs"/>
              </a:rPr>
              <a:t>- واجهة المستخدم : للتفاعل مع النظام. </a:t>
            </a:r>
          </a:p>
          <a:p>
            <a:pPr algn="just" rtl="1"/>
            <a:r>
              <a:rPr lang="ar-JO" sz="2200" dirty="0">
                <a:solidFill>
                  <a:schemeClr val="bg1"/>
                </a:solidFill>
                <a:latin typeface="Arial" panose="020B0604020202020204" pitchFamily="34" charset="0"/>
                <a:cs typeface="+mj-cs"/>
              </a:rPr>
              <a:t>- لغات برمجة: تستخدم لتمثيل كلاً من المعلومات والخوارميات. </a:t>
            </a:r>
          </a:p>
          <a:p>
            <a:pPr algn="just" rtl="1"/>
            <a:r>
              <a:rPr lang="ar-JO" sz="2200" dirty="0">
                <a:solidFill>
                  <a:schemeClr val="bg1"/>
                </a:solidFill>
                <a:latin typeface="Arial" panose="020B0604020202020204" pitchFamily="34" charset="0"/>
                <a:cs typeface="+mj-cs"/>
              </a:rPr>
              <a:t>- ومن أهم ما نحتاجه أيضًا إيجاد الثقافة المناسبة للذكاء الاصطناعي فلتحقيق أقصى استفادة من الذكاء الاصطناعي، ولتجنب المشكلات التي تمنع نجاح عمليات التنفيذ يتطلب إيجاد ثقافة داعمة للذكاء الاصطناعي. حيث يعمل محللو الأعمال مع علماء البيانات لتحديد المشاكل والأهداف، ويقوم مهندسو البيانات بإدارة البيانات والنظام الأساسي للبيانات، بحيث يتم تشغيلها بالكامل من أجل عمليات التحليل، ويقوم علماء البيانات بإعداد البيانات واستكشافها وتصورها ونمذجتها على نظام أساسي لعلوم البيانات، فيما يتولى مهندسي تكنولوجيا المعلومات إدارة البنية التحتية الأساسية اللازمة لدعم علوم البيانات ليقوم مطورو التطبيقات الذكية  بنشر نماذج من هذه التطبيقات التي  تعتمد على الذكاء الاصطناعي(شحاته، 2022) </a:t>
            </a:r>
          </a:p>
        </p:txBody>
      </p:sp>
      <p:sp>
        <p:nvSpPr>
          <p:cNvPr id="4" name="Rectangle 3">
            <a:extLst>
              <a:ext uri="{FF2B5EF4-FFF2-40B4-BE49-F238E27FC236}">
                <a16:creationId xmlns:a16="http://schemas.microsoft.com/office/drawing/2014/main" id="{32498BDA-F8CD-40C5-9160-15D9F0E9509D}"/>
              </a:ext>
            </a:extLst>
          </p:cNvPr>
          <p:cNvSpPr/>
          <p:nvPr/>
        </p:nvSpPr>
        <p:spPr>
          <a:xfrm>
            <a:off x="4735562" y="161374"/>
            <a:ext cx="3191899"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مكونات الذكاء الاصطناعي</a:t>
            </a:r>
            <a:endParaRPr lang="ar-JO" dirty="0">
              <a:solidFill>
                <a:schemeClr val="tx1"/>
              </a:solidFill>
            </a:endParaRPr>
          </a:p>
        </p:txBody>
      </p:sp>
      <p:pic>
        <p:nvPicPr>
          <p:cNvPr id="6" name="Google Shape;111;p1">
            <a:extLst>
              <a:ext uri="{FF2B5EF4-FFF2-40B4-BE49-F238E27FC236}">
                <a16:creationId xmlns:a16="http://schemas.microsoft.com/office/drawing/2014/main" id="{E11C4F61-A340-4487-A6B7-F116B54D268E}"/>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7" name="Google Shape;115;p1">
            <a:extLst>
              <a:ext uri="{FF2B5EF4-FFF2-40B4-BE49-F238E27FC236}">
                <a16:creationId xmlns:a16="http://schemas.microsoft.com/office/drawing/2014/main" id="{7E1DD587-D7C6-41E9-A0C8-F8B1C118A963}"/>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74299"/>
            <a:ext cx="1532440" cy="48736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7828256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B24ECF-874B-4582-B8D8-4BB2AE48979D}"/>
              </a:ext>
            </a:extLst>
          </p:cNvPr>
          <p:cNvSpPr/>
          <p:nvPr/>
        </p:nvSpPr>
        <p:spPr>
          <a:xfrm>
            <a:off x="263352" y="908720"/>
            <a:ext cx="11809312" cy="5444054"/>
          </a:xfrm>
          <a:prstGeom prst="rect">
            <a:avLst/>
          </a:prstGeom>
        </p:spPr>
        <p:txBody>
          <a:bodyPr wrap="square">
            <a:spAutoFit/>
          </a:bodyPr>
          <a:lstStyle/>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يتركز علم الذكاء الاصطناعي </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على </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أساليب تمثيل النماذج في ذاكرة الحاسب الآلي</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ومن </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هذه ال</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ساليب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a:t>
            </a:r>
            <a:r>
              <a:rPr lang="ar-JO"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a:t>
            </a: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سلوب استخدام القوانين :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استخدام القوانين (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Rules</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التي تحكم مجالا من المجالات من أهم أساليب تمثيل هذه النماذج ، فلو كانت أنواع الفاكهة مثلاً هي مجال بحثنا فإنه يمكننا كتابة القانون التالي</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إذا كان النبات فاكهة وكان لونها أحمر فهي غالباً تفاح ويحتوي هذا القانون على قسمين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القسم الشرطي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Premise</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المتمثل في " إذا كان النبات فاكهة وكان لونها أحمر .</a:t>
            </a:r>
            <a:r>
              <a:rPr lang="ar-JO" sz="1800" dirty="0">
                <a:solidFill>
                  <a:schemeClr val="bg1"/>
                </a:solidFill>
                <a:latin typeface="Times New Roman" panose="02020603050405020304" pitchFamily="18" charset="0"/>
                <a:ea typeface="Times New Roman" panose="02020603050405020304" pitchFamily="18" charset="0"/>
              </a:rPr>
              <a:t> و</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القسم الاستنتاجي أو الفعلي (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Action</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المتمثل في فهي غالباً تفاح.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وباستخدام عدد كبير من هذه القوانين عن موضوع معين فإننا ننشئ نموذجاً ضمنياً يخزن الحقائق عن موضوع البحث ، ويمكن استخدامه في التعامل مع الأحداث والخروج باستنتاجات عن موضوع البحث ، ويعتبر هذا النوع من التمثيل من الأساليب الشائعة نظراً لسهولة تطبيقه إلا أنه يعتبر تمثيلاً بسيطاً ولكن يعجز في كثير من الأحيان عن تمثيل جميع أنواع النماذج واستخراج جميع أنواع الاستنتاجات المعروفة. </a:t>
            </a:r>
            <a:endPar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Low" rtl="1">
              <a:lnSpc>
                <a:spcPct val="150000"/>
              </a:lnSpc>
            </a:pP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a:t>
            </a:r>
            <a:r>
              <a:rPr lang="ar-JO"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a:t>
            </a: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سلوب شبكات المعاني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ويعتبر أسلوب شبكات المعاني (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Semantic Networks</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من الأساليب الشائعة في تمثيل النماذج وهو يت</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لخ</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ص في إنشاء شبكة من العلاقات بين عناصر النموذج.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3-</a:t>
            </a:r>
            <a:r>
              <a:rPr lang="ar-JO"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a:t>
            </a: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سلوب تمثيل الاطارات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وهو من أساليب التمثيل الشائعة </a:t>
            </a:r>
            <a:r>
              <a:rPr lang="ar-JO"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أيضًا</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frame Representation</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والذي يمكّن اعتباره نوعاً خاصاً من تمثيل شبكات المعاني.</a:t>
            </a:r>
            <a:endParaRPr lang="en-US" sz="1800" dirty="0">
              <a:solidFill>
                <a:schemeClr val="bg1"/>
              </a:solidFill>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4B73C550-97AC-418D-9819-6A0E1F583A53}"/>
              </a:ext>
            </a:extLst>
          </p:cNvPr>
          <p:cNvSpPr/>
          <p:nvPr/>
        </p:nvSpPr>
        <p:spPr>
          <a:xfrm>
            <a:off x="4529705" y="188640"/>
            <a:ext cx="2946640"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أساليب الذكاء </a:t>
            </a:r>
            <a:r>
              <a:rPr lang="ar-JO" sz="2400" b="1" dirty="0">
                <a:solidFill>
                  <a:schemeClr val="tx1"/>
                </a:solidFill>
                <a:latin typeface="SimplifiedArabic,Bold"/>
                <a:cs typeface="Times New Roman" panose="02020603050405020304" pitchFamily="18" charset="0"/>
              </a:rPr>
              <a:t>الاصطناعي</a:t>
            </a:r>
            <a:endParaRPr lang="ar-JO" sz="2400" dirty="0">
              <a:solidFill>
                <a:schemeClr val="tx1"/>
              </a:solidFill>
            </a:endParaRPr>
          </a:p>
        </p:txBody>
      </p:sp>
      <p:pic>
        <p:nvPicPr>
          <p:cNvPr id="5" name="Google Shape;111;p1">
            <a:extLst>
              <a:ext uri="{FF2B5EF4-FFF2-40B4-BE49-F238E27FC236}">
                <a16:creationId xmlns:a16="http://schemas.microsoft.com/office/drawing/2014/main" id="{9DDDD638-B974-42C2-B755-6101E7878AE0}"/>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6" name="Google Shape;115;p1">
            <a:extLst>
              <a:ext uri="{FF2B5EF4-FFF2-40B4-BE49-F238E27FC236}">
                <a16:creationId xmlns:a16="http://schemas.microsoft.com/office/drawing/2014/main" id="{9604CCC4-25E0-48D3-A4B4-9C4C6622C19B}"/>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74299"/>
            <a:ext cx="1532440" cy="487362"/>
          </a:xfrm>
          <a:prstGeom prst="rect">
            <a:avLst/>
          </a:prstGeom>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E6378FC0-748E-4EE3-92D0-ABF880D86F45}"/>
              </a:ext>
            </a:extLst>
          </p:cNvPr>
          <p:cNvPicPr>
            <a:picLocks noChangeAspect="1"/>
          </p:cNvPicPr>
          <p:nvPr/>
        </p:nvPicPr>
        <p:blipFill>
          <a:blip r:embed="rId6"/>
          <a:stretch>
            <a:fillRect/>
          </a:stretch>
        </p:blipFill>
        <p:spPr>
          <a:xfrm>
            <a:off x="99064" y="6453336"/>
            <a:ext cx="1877731" cy="278274"/>
          </a:xfrm>
          <a:prstGeom prst="rect">
            <a:avLst/>
          </a:prstGeom>
        </p:spPr>
      </p:pic>
    </p:spTree>
    <p:extLst>
      <p:ext uri="{BB962C8B-B14F-4D97-AF65-F5344CB8AC3E}">
        <p14:creationId xmlns:p14="http://schemas.microsoft.com/office/powerpoint/2010/main" val="37583745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0ABA4FB-DB50-40FB-8D6A-4C3FBBC819EE}"/>
              </a:ext>
            </a:extLst>
          </p:cNvPr>
          <p:cNvSpPr/>
          <p:nvPr/>
        </p:nvSpPr>
        <p:spPr>
          <a:xfrm>
            <a:off x="191344" y="697383"/>
            <a:ext cx="11809312" cy="6275051"/>
          </a:xfrm>
          <a:prstGeom prst="rect">
            <a:avLst/>
          </a:prstGeom>
          <a:noFill/>
        </p:spPr>
        <p:txBody>
          <a:bodyPr wrap="square">
            <a:spAutoFit/>
          </a:bodyPr>
          <a:lstStyle/>
          <a:p>
            <a:pPr algn="justLow" rtl="1">
              <a:lnSpc>
                <a:spcPct val="150000"/>
              </a:lnSpc>
            </a:pP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4-</a:t>
            </a:r>
            <a:r>
              <a:rPr lang="ar-JO"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1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أسلوب الرؤية الالكترونية :</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يتلخص أسلوب الرؤية الإلكترونية في تحويل الصورة الإلكترونية المكونة من نقاط ( </a:t>
            </a:r>
            <a:r>
              <a:rPr lang="en-US"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Pixels </a:t>
            </a:r>
            <a:r>
              <a:rPr lang="ar-SA"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سوداء أو بيضاء إلى خطوط وأضلاع متصلة لتكوين صورة ، ثم مقارنة خصائص الصورة الناتجة بالنماذج المخزونة سابقاً في الجهاز. ويمكن بهذه الطريقة التعرف مثلاً على صورة الطائرة من أجنحتها وذيلها ، وتمييز المطار بمدرجات إقلاع الطائرات ، والمسجد من مئذنته وهكذا وتتمثل صعوبة الرؤية الإلكترونية في اختلاف الصورة مع اختلاف الإضاءة المسلطة على الجسم ووقوع الظل على أجزاء منه ، ولتقنية الرؤية الإلكترونية تطبيقات عديدة في مجالات توجيه الصواريخ والطائرات والتوابع ( الأقمار الصناعية ) ومجالات التجسس بالإضافة طبعاً لمجال الأذرع الآلية. ( الشرايعة ، 2000 : 210)</a:t>
            </a:r>
            <a:endParaRPr lang="en-US" sz="18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ومن أشهر الأنظمة التي تستعمل الرؤية الإلكترونية في المجال الاصطناعي هو نظام كون سيت </a:t>
            </a:r>
            <a:r>
              <a:rPr lang="en-US"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Consight</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المستخدم الآن في شركة جنرال موتورز للسيارات بكندا والذي يسمح </a:t>
            </a:r>
            <a:r>
              <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ل</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لذراع الآلية الذكية بفرز قوالب محركات السيارة " </a:t>
            </a:r>
            <a:r>
              <a:rPr lang="en-US"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Engine Casts</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 أثناء مرورها أمامه على الحزام المتحرك تحت إضاءة معينة . وبعد تحليل الضوء تقوم الذراع باستخراج القوالب التي لا</a:t>
            </a:r>
            <a:r>
              <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تتفق والمواصفات المطلوبة. ويمثل استعمال أكثر من ذراع واحدة في حيز ضيق صعوبة فنية كبيرة نظراً لخطورة اصطدام بعضها ببعض ، كما أن التنسيق بينها في التعاون على إنجاز عمل ما </a:t>
            </a:r>
            <a:r>
              <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له مشاكله الفنية نظراً لضرورة متابعة كل ذراع وما يقوم به من عمل</a:t>
            </a:r>
            <a:r>
              <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بالإضافة إلى ما أنجز غيره من أعمال . وقد </a:t>
            </a:r>
            <a:r>
              <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ا</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قتص</a:t>
            </a:r>
            <a:r>
              <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ر</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استعمال الأذرع الآلية إلى عهد قريب على استخدام كل ذراع على حدة ، حيث أن استخدام أكثر من </a:t>
            </a:r>
            <a:r>
              <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ذ</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راع واحدة في إنجاز مهمة مركبة يحتاج إلى أنظمة آلية جديدة ومعقدة تقوم برسم الخطة العامة للحركة وتقوم باستنتاج الخطوات المنطقية التي يجب أن تنفذها كل ذراع ، وبالتالي فهي أنظمة تحتاج إلى الذكاء الاصطناعي وأساليبه في استحداث نماذج محاسبية للبيئة وتخزين قوانين وأسس الحركة المطلوبة ورغم ظهور بعض الأنظمة الآلية </a:t>
            </a:r>
            <a:r>
              <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التي </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تمكّن الذراع الآلية من الحركة الذاتية مثل نظام " ستربس </a:t>
            </a:r>
            <a:r>
              <a:rPr lang="en-US"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Strips</a:t>
            </a: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 إلا أن معظم هذه الأنظمة ما زال في أطوار البحث والتطوير.</a:t>
            </a:r>
            <a:endPar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Low" rtl="1">
              <a:lnSpc>
                <a:spcPct val="150000"/>
              </a:lnSpc>
            </a:pPr>
            <a:r>
              <a:rPr lang="ar-SA"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ar-JO" sz="18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(ملاحظة: هذه الفقرة  باللون الازرق غير داخلة بالامتحان)</a:t>
            </a:r>
            <a:endParaRPr lang="en-US" sz="1800" dirty="0">
              <a:solidFill>
                <a:srgbClr val="0070C0"/>
              </a:solidFill>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18150CD6-7631-46D2-9912-94C70F3AF967}"/>
              </a:ext>
            </a:extLst>
          </p:cNvPr>
          <p:cNvSpPr/>
          <p:nvPr/>
        </p:nvSpPr>
        <p:spPr>
          <a:xfrm>
            <a:off x="4529705" y="188640"/>
            <a:ext cx="2946640"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أساليب الذكاء </a:t>
            </a:r>
            <a:r>
              <a:rPr lang="ar-JO" sz="2400" b="1" dirty="0">
                <a:solidFill>
                  <a:schemeClr val="tx1"/>
                </a:solidFill>
                <a:latin typeface="SimplifiedArabic,Bold"/>
                <a:cs typeface="Times New Roman" panose="02020603050405020304" pitchFamily="18" charset="0"/>
              </a:rPr>
              <a:t>الاصطناعي</a:t>
            </a:r>
            <a:endParaRPr lang="ar-JO" sz="2400" dirty="0">
              <a:solidFill>
                <a:schemeClr val="tx1"/>
              </a:solidFill>
            </a:endParaRPr>
          </a:p>
        </p:txBody>
      </p:sp>
      <p:pic>
        <p:nvPicPr>
          <p:cNvPr id="5" name="Google Shape;115;p1">
            <a:extLst>
              <a:ext uri="{FF2B5EF4-FFF2-40B4-BE49-F238E27FC236}">
                <a16:creationId xmlns:a16="http://schemas.microsoft.com/office/drawing/2014/main" id="{A483D9BC-1BC2-4369-BE49-E789AC4B6202}"/>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60496" y="74299"/>
            <a:ext cx="1532440" cy="487362"/>
          </a:xfrm>
          <a:prstGeom prst="rect">
            <a:avLst/>
          </a:prstGeom>
          <a:ln>
            <a:noFill/>
          </a:ln>
          <a:effectLst>
            <a:outerShdw blurRad="190500" algn="tl" rotWithShape="0">
              <a:srgbClr val="000000">
                <a:alpha val="70000"/>
              </a:srgbClr>
            </a:outerShdw>
          </a:effectLst>
        </p:spPr>
      </p:pic>
      <p:pic>
        <p:nvPicPr>
          <p:cNvPr id="6" name="Google Shape;111;p1">
            <a:extLst>
              <a:ext uri="{FF2B5EF4-FFF2-40B4-BE49-F238E27FC236}">
                <a16:creationId xmlns:a16="http://schemas.microsoft.com/office/drawing/2014/main" id="{48B33D8D-367A-4FDB-887A-11C40BC7A3C7}"/>
              </a:ext>
            </a:extLst>
          </p:cNvPr>
          <p:cNvPicPr preferRelativeResize="0"/>
          <p:nvPr/>
        </p:nvPicPr>
        <p:blipFill rotWithShape="1">
          <a:blip r:embed="rId4">
            <a:alphaModFix/>
            <a:biLevel thresh="25000"/>
            <a:extLst>
              <a:ext uri="{BEBA8EAE-BF5A-486C-A8C5-ECC9F3942E4B}">
                <a14:imgProps xmlns:a14="http://schemas.microsoft.com/office/drawing/2010/main">
                  <a14:imgLayer r:embed="rId5">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1280577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6CED51-D646-4B42-8780-9BE62C7070BF}"/>
              </a:ext>
            </a:extLst>
          </p:cNvPr>
          <p:cNvSpPr/>
          <p:nvPr/>
        </p:nvSpPr>
        <p:spPr>
          <a:xfrm>
            <a:off x="551384" y="1050751"/>
            <a:ext cx="11305256" cy="5109860"/>
          </a:xfrm>
          <a:prstGeom prst="rect">
            <a:avLst/>
          </a:prstGeom>
        </p:spPr>
        <p:txBody>
          <a:bodyPr wrap="square">
            <a:spAutoFit/>
          </a:bodyPr>
          <a:lstStyle/>
          <a:p>
            <a:pPr marR="457200"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5-</a:t>
            </a:r>
            <a:r>
              <a:rPr lang="ar-JO"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22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أسلوب معالجة اللغات الطبيعية</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Natural Language Processing </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يسعى هذا الأسلوب إلى فهم اللغات الطبيعية بهدف تلقين الكمبيوتر الأوامر مباشرة بهذه اللغة وبالتالي تمكين الكمبيوتر من المحادثة مع الناس عن طريق الإجابة عن أسئلة معينة ، وتتضمن ما يلي :</a:t>
            </a:r>
            <a:endParaRPr lang="ar-JO"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الكلام </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Speech </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JO" sz="2200" u="sng" dirty="0">
                <a:solidFill>
                  <a:schemeClr val="bg1"/>
                </a:solidFill>
                <a:latin typeface="Times New Roman" panose="02020603050405020304" pitchFamily="18" charset="0"/>
                <a:ea typeface="Times New Roman" panose="02020603050405020304" pitchFamily="18" charset="0"/>
              </a:rPr>
              <a:t> </a:t>
            </a: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تزويد الكمبيوتر بمعلومات وبرامج حتى يكون لديه القدرة على فهم الكلام البشري عن طريق تلقي الأصوات من الخارج وإعادة تجميعها والتعرف عليها ومن ثم الرد عليها .</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النظر </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Vision </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JO" sz="2200" u="sng" dirty="0">
                <a:solidFill>
                  <a:schemeClr val="bg1"/>
                </a:solidFill>
                <a:latin typeface="Times New Roman" panose="02020603050405020304" pitchFamily="18" charset="0"/>
                <a:ea typeface="Times New Roman" panose="02020603050405020304" pitchFamily="18" charset="0"/>
              </a:rPr>
              <a:t>: </a:t>
            </a: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تزويد الكمبيوتر بأجهزة استشعار ضوئية تمكنه من التعرف على الأشخاص أو الأشكال الموجودة .</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الروبوت </a:t>
            </a:r>
            <a:r>
              <a:rPr lang="en-US" sz="2200" u="sng"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Roboties</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وهو آلة كهروميكانيكية تتلقى الأوامر من كمبيوتر تابع لها فيقوم بأعمال معينة ،والذكاء الاصطناعي في هذا المجال يشتمل على إعطاء الروبوت القدرة على الحركة وفهم لمحيطه والاستجابة لعدد من العوامل الخارجية .</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التعليم </a:t>
            </a:r>
            <a:r>
              <a:rPr lang="en-US"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Learning </a:t>
            </a:r>
            <a:r>
              <a:rPr lang="ar-SA"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ar-JO" sz="22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أهمها التعليم المعزز آليا وهو محاولة الاستفادة من طاقات الكمبيوتر في مجالات التربية والتعليم.</a:t>
            </a:r>
            <a:endParaRPr lang="en-US" sz="2200" dirty="0">
              <a:solidFill>
                <a:schemeClr val="bg1"/>
              </a:solidFill>
              <a:latin typeface="Times New Roman" panose="02020603050405020304" pitchFamily="18" charset="0"/>
              <a:ea typeface="Times New Roman" panose="02020603050405020304" pitchFamily="18" charset="0"/>
            </a:endParaRPr>
          </a:p>
          <a:p>
            <a:pPr algn="justLow" rtl="1">
              <a:lnSpc>
                <a:spcPct val="150000"/>
              </a:lnSpc>
            </a:pPr>
            <a:r>
              <a:rPr lang="ar-SA" sz="2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الهادي ، 2005 : 188)</a:t>
            </a:r>
            <a:endParaRPr lang="en-US" sz="2200" dirty="0">
              <a:solidFill>
                <a:schemeClr val="bg1"/>
              </a:solidFill>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5682A870-D467-4DFD-BF6B-E8D70B53C21A}"/>
              </a:ext>
            </a:extLst>
          </p:cNvPr>
          <p:cNvSpPr/>
          <p:nvPr/>
        </p:nvSpPr>
        <p:spPr>
          <a:xfrm>
            <a:off x="4529705" y="188640"/>
            <a:ext cx="2946640"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أساليب الذكاء </a:t>
            </a:r>
            <a:r>
              <a:rPr lang="ar-JO" sz="2400" b="1" dirty="0">
                <a:solidFill>
                  <a:schemeClr val="tx1"/>
                </a:solidFill>
                <a:latin typeface="SimplifiedArabic,Bold"/>
                <a:cs typeface="Times New Roman" panose="02020603050405020304" pitchFamily="18" charset="0"/>
              </a:rPr>
              <a:t>الاصطناعي</a:t>
            </a:r>
            <a:endParaRPr lang="ar-JO" sz="2400" dirty="0">
              <a:solidFill>
                <a:schemeClr val="tx1"/>
              </a:solidFill>
            </a:endParaRPr>
          </a:p>
        </p:txBody>
      </p:sp>
      <p:pic>
        <p:nvPicPr>
          <p:cNvPr id="5" name="Google Shape;111;p1">
            <a:extLst>
              <a:ext uri="{FF2B5EF4-FFF2-40B4-BE49-F238E27FC236}">
                <a16:creationId xmlns:a16="http://schemas.microsoft.com/office/drawing/2014/main" id="{2AAFEE65-C9C4-4FCD-B4AE-13ECDDCA12A8}"/>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6" name="Picture 5">
            <a:extLst>
              <a:ext uri="{FF2B5EF4-FFF2-40B4-BE49-F238E27FC236}">
                <a16:creationId xmlns:a16="http://schemas.microsoft.com/office/drawing/2014/main" id="{F1C98495-4EE4-4A10-B4A1-F8ED377DFFF2}"/>
              </a:ext>
            </a:extLst>
          </p:cNvPr>
          <p:cNvPicPr>
            <a:picLocks noChangeAspect="1"/>
          </p:cNvPicPr>
          <p:nvPr/>
        </p:nvPicPr>
        <p:blipFill>
          <a:blip r:embed="rId4"/>
          <a:stretch>
            <a:fillRect/>
          </a:stretch>
        </p:blipFill>
        <p:spPr>
          <a:xfrm>
            <a:off x="99064" y="6453336"/>
            <a:ext cx="1877731" cy="278274"/>
          </a:xfrm>
          <a:prstGeom prst="rect">
            <a:avLst/>
          </a:prstGeom>
        </p:spPr>
      </p:pic>
    </p:spTree>
    <p:extLst>
      <p:ext uri="{BB962C8B-B14F-4D97-AF65-F5344CB8AC3E}">
        <p14:creationId xmlns:p14="http://schemas.microsoft.com/office/powerpoint/2010/main" val="28496300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099864-07C4-4167-B816-A0B297CE9740}"/>
              </a:ext>
            </a:extLst>
          </p:cNvPr>
          <p:cNvGraphicFramePr/>
          <p:nvPr>
            <p:extLst>
              <p:ext uri="{D42A27DB-BD31-4B8C-83A1-F6EECF244321}">
                <p14:modId xmlns:p14="http://schemas.microsoft.com/office/powerpoint/2010/main" val="1606061940"/>
              </p:ext>
            </p:extLst>
          </p:nvPr>
        </p:nvGraphicFramePr>
        <p:xfrm>
          <a:off x="419881" y="332656"/>
          <a:ext cx="11305256" cy="59379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D7704F5D-D68B-4900-B665-539F92276368}"/>
              </a:ext>
            </a:extLst>
          </p:cNvPr>
          <p:cNvPicPr>
            <a:picLocks noChangeAspect="1"/>
          </p:cNvPicPr>
          <p:nvPr/>
        </p:nvPicPr>
        <p:blipFill>
          <a:blip r:embed="rId7"/>
          <a:stretch>
            <a:fillRect/>
          </a:stretch>
        </p:blipFill>
        <p:spPr>
          <a:xfrm>
            <a:off x="8328248" y="908720"/>
            <a:ext cx="3456732" cy="82912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Picture 10">
            <a:extLst>
              <a:ext uri="{FF2B5EF4-FFF2-40B4-BE49-F238E27FC236}">
                <a16:creationId xmlns:a16="http://schemas.microsoft.com/office/drawing/2014/main" id="{867E1CBB-5823-41A1-BED1-D78143188C70}"/>
              </a:ext>
            </a:extLst>
          </p:cNvPr>
          <p:cNvPicPr>
            <a:picLocks noChangeAspect="1"/>
          </p:cNvPicPr>
          <p:nvPr/>
        </p:nvPicPr>
        <p:blipFill>
          <a:blip r:embed="rId8"/>
          <a:stretch>
            <a:fillRect/>
          </a:stretch>
        </p:blipFill>
        <p:spPr>
          <a:xfrm>
            <a:off x="10416480" y="-161163"/>
            <a:ext cx="1865367" cy="925867"/>
          </a:xfrm>
          <a:prstGeom prst="rect">
            <a:avLst/>
          </a:prstGeom>
        </p:spPr>
      </p:pic>
      <p:pic>
        <p:nvPicPr>
          <p:cNvPr id="7" name="Google Shape;111;p1">
            <a:extLst>
              <a:ext uri="{FF2B5EF4-FFF2-40B4-BE49-F238E27FC236}">
                <a16:creationId xmlns:a16="http://schemas.microsoft.com/office/drawing/2014/main" id="{DA410214-3F9C-445D-8B9F-EAE72C0FE6AC}"/>
              </a:ext>
            </a:extLst>
          </p:cNvPr>
          <p:cNvPicPr preferRelativeResize="0"/>
          <p:nvPr/>
        </p:nvPicPr>
        <p:blipFill rotWithShape="1">
          <a:blip r:embed="rId9">
            <a:alphaModFix/>
            <a:biLevel thresh="25000"/>
            <a:extLst>
              <a:ext uri="{BEBA8EAE-BF5A-486C-A8C5-ECC9F3942E4B}">
                <a14:imgProps xmlns:a14="http://schemas.microsoft.com/office/drawing/2010/main">
                  <a14:imgLayer r:embed="rId10">
                    <a14:imgEffect>
                      <a14:saturation sat="0"/>
                    </a14:imgEffect>
                  </a14:imgLayer>
                </a14:imgProps>
              </a:ext>
            </a:extLst>
          </a:blip>
          <a:srcRect/>
          <a:stretch/>
        </p:blipFill>
        <p:spPr>
          <a:xfrm>
            <a:off x="10145" y="-253600"/>
            <a:ext cx="1621359" cy="1304351"/>
          </a:xfrm>
          <a:prstGeom prst="rect">
            <a:avLst/>
          </a:prstGeom>
          <a:noFill/>
          <a:ln>
            <a:noFill/>
          </a:ln>
        </p:spPr>
      </p:pic>
      <p:pic>
        <p:nvPicPr>
          <p:cNvPr id="8" name="Picture 7">
            <a:extLst>
              <a:ext uri="{FF2B5EF4-FFF2-40B4-BE49-F238E27FC236}">
                <a16:creationId xmlns:a16="http://schemas.microsoft.com/office/drawing/2014/main" id="{3F496A49-3B6F-4A30-921D-ABD59D0E6500}"/>
              </a:ext>
            </a:extLst>
          </p:cNvPr>
          <p:cNvPicPr>
            <a:picLocks noChangeAspect="1"/>
          </p:cNvPicPr>
          <p:nvPr/>
        </p:nvPicPr>
        <p:blipFill>
          <a:blip r:embed="rId11"/>
          <a:stretch>
            <a:fillRect/>
          </a:stretch>
        </p:blipFill>
        <p:spPr>
          <a:xfrm>
            <a:off x="99064" y="6453336"/>
            <a:ext cx="1877731" cy="278274"/>
          </a:xfrm>
          <a:prstGeom prst="rect">
            <a:avLst/>
          </a:prstGeom>
        </p:spPr>
      </p:pic>
    </p:spTree>
    <p:extLst>
      <p:ext uri="{BB962C8B-B14F-4D97-AF65-F5344CB8AC3E}">
        <p14:creationId xmlns:p14="http://schemas.microsoft.com/office/powerpoint/2010/main" val="421938187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8F7ADF-2C44-4406-97E0-C8E273B6A56A}"/>
              </a:ext>
            </a:extLst>
          </p:cNvPr>
          <p:cNvSpPr/>
          <p:nvPr/>
        </p:nvSpPr>
        <p:spPr>
          <a:xfrm>
            <a:off x="20758" y="489734"/>
            <a:ext cx="12072664" cy="6370975"/>
          </a:xfrm>
          <a:prstGeom prst="rect">
            <a:avLst/>
          </a:prstGeom>
        </p:spPr>
        <p:txBody>
          <a:bodyPr wrap="square">
            <a:spAutoFit/>
          </a:bodyPr>
          <a:lstStyle/>
          <a:p>
            <a:pPr algn="just" rtl="1">
              <a:buFont typeface="Arial" panose="020B0604020202020204" pitchFamily="34" charset="0"/>
              <a:buChar char="•"/>
            </a:pPr>
            <a:r>
              <a:rPr lang="ar-JO" sz="1700" u="sng" dirty="0">
                <a:solidFill>
                  <a:schemeClr val="bg1"/>
                </a:solidFill>
                <a:latin typeface="Noto Naskh Arabic"/>
              </a:rPr>
              <a:t>تعلم الآلة </a:t>
            </a:r>
            <a:r>
              <a:rPr lang="en-GB" sz="1700" u="sng" dirty="0">
                <a:solidFill>
                  <a:schemeClr val="bg1"/>
                </a:solidFill>
                <a:latin typeface="Noto Naskh Arabic"/>
              </a:rPr>
              <a:t>Machine learning</a:t>
            </a:r>
          </a:p>
          <a:p>
            <a:pPr algn="ctr">
              <a:buFont typeface="Arial" panose="020B0604020202020204" pitchFamily="34" charset="0"/>
              <a:buChar char="•"/>
            </a:pPr>
            <a:r>
              <a:rPr lang="ar-JO" sz="1700" dirty="0">
                <a:solidFill>
                  <a:schemeClr val="bg1"/>
                </a:solidFill>
                <a:latin typeface="Noto Naskh Arabic"/>
              </a:rPr>
              <a:t>يعتمد تعلم الآلة على تحليل البيانات والتعرف على الأنماط والتوصيات، ويمكن استخدامه في تطبيقات مثل تصنيف البريد الإلكتروني وتحليل النصوص والتوقعات المالية. يركز هذا المجال على بناء أنظمة تدرب الآلة على بيانات قديمة ومعروفة والاعتماد عليها من أجل إصدار التنبؤات والقرارات بناءً على بيانات جديدة لم يتم التدرب عليها مسبقًا فهو يمكّن الآلة من التعلم وتطوير نفسها من مجموعات تجارب السابقة دون الحاجة إلى برمجة صريحة. على سبيل المثال يستخدم تطبيق خرائط جوجل.</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التعلم العميق </a:t>
            </a:r>
            <a:r>
              <a:rPr lang="en-GB" sz="1700" u="sng" dirty="0">
                <a:solidFill>
                  <a:schemeClr val="bg1"/>
                </a:solidFill>
                <a:latin typeface="Noto Naskh Arabic"/>
              </a:rPr>
              <a:t>Deep Learning</a:t>
            </a:r>
          </a:p>
          <a:p>
            <a:pPr algn="just">
              <a:buFont typeface="Arial" panose="020B0604020202020204" pitchFamily="34" charset="0"/>
              <a:buChar char="•"/>
            </a:pPr>
            <a:r>
              <a:rPr lang="ar-JO" sz="1700" dirty="0">
                <a:solidFill>
                  <a:schemeClr val="bg1"/>
                </a:solidFill>
                <a:latin typeface="Noto Naskh Arabic"/>
              </a:rPr>
              <a:t>تعتمد تقنيات التعلم العميق على الشبكات العصبية الاصطناعية لتعلم مهام معقدة بهدف تحسين الأداء بمرور الوقت.التعلم العميق هو فرع أكثر تخصصًا من التعلم الآلي ففي التعلم الآلي تحدد الميزات التي نريد تصنيف البيانات بناء عليها بشكل مسبق أمّا في التعلم العميق تتولى الآلة عملية استخراج الميزات ذات الصلة تلقائيًا، وهو يستخدم بنية خاصة تسمى الشبكات العصبية والتي تتكون من عدة طبقات لذا يسمى تعليم عميق. مثل السيارات ذاتية القيادة للتعرف على الكائنات المحيطة وتمييزها مثل المشاة وإشارات المرور.</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معالجة اللغات الطبيعية </a:t>
            </a:r>
            <a:r>
              <a:rPr lang="en-GB" sz="1700" u="sng" dirty="0">
                <a:solidFill>
                  <a:schemeClr val="bg1"/>
                </a:solidFill>
                <a:latin typeface="Noto Naskh Arabic"/>
              </a:rPr>
              <a:t>Natural Language Processing</a:t>
            </a:r>
          </a:p>
          <a:p>
            <a:pPr algn="just">
              <a:buFont typeface="Arial" panose="020B0604020202020204" pitchFamily="34" charset="0"/>
              <a:buChar char="•"/>
            </a:pPr>
            <a:r>
              <a:rPr lang="ar-JO" sz="1700" dirty="0">
                <a:solidFill>
                  <a:schemeClr val="bg1"/>
                </a:solidFill>
                <a:latin typeface="Noto Naskh Arabic"/>
              </a:rPr>
              <a:t>يهتم هذا الفرع من فروع الذكاء الاصطناعي على جعل الآلة قادرة على فهم لغتنا البشرية الطبيعية، ومن الأمثلة الشهيرة على تطبيقات هذا الفرع برامج روبوتات الدردشة</a:t>
            </a:r>
            <a:endParaRPr lang="en-GB" sz="1700" dirty="0">
              <a:solidFill>
                <a:schemeClr val="bg1"/>
              </a:solidFill>
              <a:latin typeface="Noto Naskh Arabic"/>
            </a:endParaRPr>
          </a:p>
          <a:p>
            <a:pPr algn="r">
              <a:buFont typeface="Arial" panose="020B0604020202020204" pitchFamily="34" charset="0"/>
              <a:buChar char="•"/>
            </a:pPr>
            <a:r>
              <a:rPr lang="ar-JO" sz="1700" dirty="0">
                <a:solidFill>
                  <a:schemeClr val="bg1"/>
                </a:solidFill>
                <a:latin typeface="Noto Naskh Arabic"/>
              </a:rPr>
              <a:t>علم الروبوتات </a:t>
            </a:r>
            <a:r>
              <a:rPr lang="en-GB" sz="1700" dirty="0">
                <a:solidFill>
                  <a:schemeClr val="bg1"/>
                </a:solidFill>
                <a:latin typeface="Noto Naskh Arabic"/>
              </a:rPr>
              <a:t>Robotics </a:t>
            </a:r>
            <a:r>
              <a:rPr lang="ar-JO" sz="1700" dirty="0">
                <a:solidFill>
                  <a:schemeClr val="bg1"/>
                </a:solidFill>
                <a:latin typeface="Noto Naskh Arabic"/>
              </a:rPr>
              <a:t>والروبوت هو آلة قابلة للبرمجة تؤدي وظائف تشبه إلى حد كبير وظائف البشر ويمكن استثمارها في أي صناعة تقريبًا وعلى أي مستوى من الاستخدام فهناك روبوتات تستخدم في صناعة السيارات والتنظيف والطب وغيرها</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الشبكات العصبية الاصطناعية </a:t>
            </a:r>
            <a:r>
              <a:rPr lang="en-GB" sz="1700" u="sng" dirty="0">
                <a:solidFill>
                  <a:schemeClr val="bg1"/>
                </a:solidFill>
                <a:latin typeface="Noto Naskh Arabic"/>
              </a:rPr>
              <a:t>Artificial Neural Networks</a:t>
            </a:r>
          </a:p>
          <a:p>
            <a:pPr algn="just">
              <a:buFont typeface="Arial" panose="020B0604020202020204" pitchFamily="34" charset="0"/>
              <a:buChar char="•"/>
            </a:pPr>
            <a:r>
              <a:rPr lang="ar-JO" sz="1700" dirty="0">
                <a:solidFill>
                  <a:schemeClr val="bg1"/>
                </a:solidFill>
                <a:latin typeface="Noto Naskh Arabic"/>
              </a:rPr>
              <a:t> أحد الفروع التخصصية للتعلم العميق والشبكة العصبية ما هي إلا مجموعة من الخوارزميات المنفذة بشكل يحاكي الدماغ البشري والتي تتكون من مجموعة من (العقد المتصلة التي تسمى الخلايا العصبية الصناعية والتي تشبه الخلايا العصبية للدماغ البشري.، مثل بناء تطبيقات متنوعة للتعرف على الصور والأصوات والوجوه والتحقق من صحة التوقيع اليدوي لشخص ما وتستخدم كذلك في توقعات سوق الأسهم وفي الكشف عن الأمراض في صور الأشعة السينية والأشعة المقطعية وغيرها الكثير من التطبيقات.</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المنطق الترجيحي أو الضبابي </a:t>
            </a:r>
            <a:r>
              <a:rPr lang="en-GB" sz="1700" u="sng" dirty="0">
                <a:solidFill>
                  <a:schemeClr val="bg1"/>
                </a:solidFill>
                <a:latin typeface="Noto Naskh Arabic"/>
              </a:rPr>
              <a:t>Fuzzy Logic</a:t>
            </a:r>
          </a:p>
          <a:p>
            <a:pPr algn="r">
              <a:buFont typeface="Arial" panose="020B0604020202020204" pitchFamily="34" charset="0"/>
              <a:buChar char="•"/>
            </a:pPr>
            <a:r>
              <a:rPr lang="ar-JO" sz="1700" dirty="0">
                <a:solidFill>
                  <a:schemeClr val="bg1"/>
                </a:solidFill>
                <a:latin typeface="Noto Naskh Arabic"/>
              </a:rPr>
              <a:t>المنطق الضبابي هو تقنية حسابية تعتمد على استخدام الترجيح لاتخاذ القرار ويمكنه الاعتماد على معلومات إدخال غير دقيقة أو فيها بعض الأخطاء، وهي تختلف عن المنطق الحاسوبي الذي يعطي نتيجة محددة أمّا 1 أي صواب أو 0 أي خطأ فهو يعطي إجابة قريبة من الحقيقة بدرجة معينة. ويستخدم المنطق الضبابي في العديد من التطبيقات مثل ضبط حرارة مكيفات الهواء وفق درجة الحرارة المحيطة والتحكم في مياه الغسالات حسب حجم الملابس ودرجة اتساخها ونوع الأوساخ وما إلى ذلك.</a:t>
            </a:r>
            <a:endParaRPr lang="en-GB" sz="1700" dirty="0">
              <a:solidFill>
                <a:schemeClr val="bg1"/>
              </a:solidFill>
              <a:latin typeface="Noto Naskh Arabic"/>
            </a:endParaRPr>
          </a:p>
          <a:p>
            <a:pPr algn="just" rtl="1">
              <a:buFont typeface="Arial" panose="020B0604020202020204" pitchFamily="34" charset="0"/>
              <a:buChar char="•"/>
            </a:pPr>
            <a:r>
              <a:rPr lang="ar-JO" sz="1700" u="sng" dirty="0">
                <a:solidFill>
                  <a:schemeClr val="bg1"/>
                </a:solidFill>
                <a:latin typeface="Noto Naskh Arabic"/>
              </a:rPr>
              <a:t>الأنظمة الخبيرة </a:t>
            </a:r>
            <a:r>
              <a:rPr lang="en-GB" sz="1700" u="sng" dirty="0">
                <a:solidFill>
                  <a:schemeClr val="bg1"/>
                </a:solidFill>
                <a:latin typeface="Noto Naskh Arabic"/>
              </a:rPr>
              <a:t>Expert systems</a:t>
            </a:r>
          </a:p>
          <a:p>
            <a:pPr algn="r">
              <a:buFont typeface="Arial" panose="020B0604020202020204" pitchFamily="34" charset="0"/>
              <a:buChar char="•"/>
            </a:pPr>
            <a:r>
              <a:rPr lang="ar-JO" sz="1700" dirty="0">
                <a:solidFill>
                  <a:schemeClr val="bg1"/>
                </a:solidFill>
                <a:latin typeface="Noto Naskh Arabic"/>
              </a:rPr>
              <a:t>هي تطبيقات حاسوبية مخصصة لحل المشكلات المعقدة في مجال معين بطريقة تحاكي الخبراء من البشر فهي أنظمة تحسن أداءها بمرور الوقت لأنها تكتسب المزيد من الخبرة تمامًا كما يفعل البشر لكنها تتميز عنا نحن البشر في كونها أكثر دقة في النتائج  ولا تطلق أحكامها بناء على العواطف بل على الحقائق فقط. وتستخدم الأنظمة الخبيرة في أي مجال يحتاج لاستخدام الآلات في إطلاق الأحكام أو التنبؤات بدلًا من البشر مثل اكتشاف أعطال المركبات وتوقع عمليات الاحتيال والمعاملات المشبوهة.</a:t>
            </a:r>
            <a:endParaRPr lang="en-GB" sz="1700" dirty="0">
              <a:solidFill>
                <a:schemeClr val="bg1"/>
              </a:solidFill>
              <a:latin typeface="Noto Naskh Arabic"/>
            </a:endParaRPr>
          </a:p>
        </p:txBody>
      </p:sp>
      <p:sp>
        <p:nvSpPr>
          <p:cNvPr id="3" name="Rectangle 2">
            <a:extLst>
              <a:ext uri="{FF2B5EF4-FFF2-40B4-BE49-F238E27FC236}">
                <a16:creationId xmlns:a16="http://schemas.microsoft.com/office/drawing/2014/main" id="{24E9D6A1-99CD-48ED-8137-2B696B4EB9DE}"/>
              </a:ext>
            </a:extLst>
          </p:cNvPr>
          <p:cNvSpPr/>
          <p:nvPr/>
        </p:nvSpPr>
        <p:spPr>
          <a:xfrm>
            <a:off x="4727848" y="99385"/>
            <a:ext cx="2315057" cy="40011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000" b="1" dirty="0">
                <a:solidFill>
                  <a:schemeClr val="tx1"/>
                </a:solidFill>
                <a:latin typeface="SimplifiedArabic,Bold"/>
                <a:cs typeface="Times New Roman" panose="02020603050405020304" pitchFamily="18" charset="0"/>
              </a:rPr>
              <a:t>مجالات الذكاء الاصطناعي</a:t>
            </a:r>
            <a:endParaRPr lang="ar-JO" sz="2000" dirty="0">
              <a:solidFill>
                <a:schemeClr val="tx1"/>
              </a:solidFill>
            </a:endParaRPr>
          </a:p>
        </p:txBody>
      </p:sp>
      <p:pic>
        <p:nvPicPr>
          <p:cNvPr id="6" name="Google Shape;111;p1">
            <a:extLst>
              <a:ext uri="{FF2B5EF4-FFF2-40B4-BE49-F238E27FC236}">
                <a16:creationId xmlns:a16="http://schemas.microsoft.com/office/drawing/2014/main" id="{AB0E600B-56FA-4262-A429-466EF1451A2C}"/>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59668" y="-391528"/>
            <a:ext cx="1621359" cy="1304351"/>
          </a:xfrm>
          <a:prstGeom prst="rect">
            <a:avLst/>
          </a:prstGeom>
          <a:noFill/>
          <a:ln>
            <a:noFill/>
          </a:ln>
        </p:spPr>
      </p:pic>
    </p:spTree>
    <p:extLst>
      <p:ext uri="{BB962C8B-B14F-4D97-AF65-F5344CB8AC3E}">
        <p14:creationId xmlns:p14="http://schemas.microsoft.com/office/powerpoint/2010/main" val="284300487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FECB59F9-D571-409E-8F20-93593AD361A8}"/>
              </a:ext>
            </a:extLst>
          </p:cNvPr>
          <p:cNvGraphicFramePr/>
          <p:nvPr>
            <p:extLst>
              <p:ext uri="{D42A27DB-BD31-4B8C-83A1-F6EECF244321}">
                <p14:modId xmlns:p14="http://schemas.microsoft.com/office/powerpoint/2010/main" val="3978360998"/>
              </p:ext>
            </p:extLst>
          </p:nvPr>
        </p:nvGraphicFramePr>
        <p:xfrm>
          <a:off x="1985515" y="836712"/>
          <a:ext cx="7200800"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A3E8E45E-9644-4EB8-9298-E69C9A1C445C}"/>
              </a:ext>
            </a:extLst>
          </p:cNvPr>
          <p:cNvPicPr>
            <a:picLocks noChangeAspect="1"/>
          </p:cNvPicPr>
          <p:nvPr/>
        </p:nvPicPr>
        <p:blipFill>
          <a:blip r:embed="rId7"/>
          <a:stretch>
            <a:fillRect/>
          </a:stretch>
        </p:blipFill>
        <p:spPr>
          <a:xfrm>
            <a:off x="7968208" y="1047106"/>
            <a:ext cx="3932261" cy="153022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7" name="Google Shape;111;p1">
            <a:extLst>
              <a:ext uri="{FF2B5EF4-FFF2-40B4-BE49-F238E27FC236}">
                <a16:creationId xmlns:a16="http://schemas.microsoft.com/office/drawing/2014/main" id="{D38E292F-9BE0-40FE-B247-BAA13B668875}"/>
              </a:ext>
            </a:extLst>
          </p:cNvPr>
          <p:cNvPicPr preferRelativeResize="0"/>
          <p:nvPr/>
        </p:nvPicPr>
        <p:blipFill rotWithShape="1">
          <a:blip r:embed="rId8">
            <a:alphaModFix/>
            <a:lum bright="70000" contrast="-70000"/>
            <a:extLst>
              <a:ext uri="{BEBA8EAE-BF5A-486C-A8C5-ECC9F3942E4B}">
                <a14:imgProps xmlns:a14="http://schemas.microsoft.com/office/drawing/2010/main">
                  <a14:imgLayer r:embed="rId9">
                    <a14:imgEffect>
                      <a14:saturation sat="0"/>
                    </a14:imgEffect>
                  </a14:imgLayer>
                </a14:imgProps>
              </a:ext>
            </a:extLst>
          </a:blip>
          <a:srcRect/>
          <a:stretch/>
        </p:blipFill>
        <p:spPr>
          <a:xfrm>
            <a:off x="191344" y="-212927"/>
            <a:ext cx="1820472" cy="1230346"/>
          </a:xfrm>
          <a:prstGeom prst="rect">
            <a:avLst/>
          </a:prstGeom>
          <a:noFill/>
          <a:ln>
            <a:noFill/>
          </a:ln>
        </p:spPr>
      </p:pic>
      <p:pic>
        <p:nvPicPr>
          <p:cNvPr id="10" name="Picture 9">
            <a:extLst>
              <a:ext uri="{FF2B5EF4-FFF2-40B4-BE49-F238E27FC236}">
                <a16:creationId xmlns:a16="http://schemas.microsoft.com/office/drawing/2014/main" id="{E2117DF3-57E7-40E7-B4E5-D2B8653B851A}"/>
              </a:ext>
            </a:extLst>
          </p:cNvPr>
          <p:cNvPicPr>
            <a:picLocks noChangeAspect="1"/>
          </p:cNvPicPr>
          <p:nvPr/>
        </p:nvPicPr>
        <p:blipFill>
          <a:blip r:embed="rId10"/>
          <a:stretch>
            <a:fillRect/>
          </a:stretch>
        </p:blipFill>
        <p:spPr>
          <a:xfrm>
            <a:off x="10326633" y="-96692"/>
            <a:ext cx="1865367" cy="997875"/>
          </a:xfrm>
          <a:prstGeom prst="rect">
            <a:avLst/>
          </a:prstGeom>
        </p:spPr>
      </p:pic>
      <p:pic>
        <p:nvPicPr>
          <p:cNvPr id="8" name="Picture 7">
            <a:extLst>
              <a:ext uri="{FF2B5EF4-FFF2-40B4-BE49-F238E27FC236}">
                <a16:creationId xmlns:a16="http://schemas.microsoft.com/office/drawing/2014/main" id="{84D23E4E-DDE6-477B-8FEA-811F3A659892}"/>
              </a:ext>
            </a:extLst>
          </p:cNvPr>
          <p:cNvPicPr>
            <a:picLocks noChangeAspect="1"/>
          </p:cNvPicPr>
          <p:nvPr/>
        </p:nvPicPr>
        <p:blipFill>
          <a:blip r:embed="rId11"/>
          <a:stretch>
            <a:fillRect/>
          </a:stretch>
        </p:blipFill>
        <p:spPr>
          <a:xfrm>
            <a:off x="99064" y="6453336"/>
            <a:ext cx="1877731" cy="278274"/>
          </a:xfrm>
          <a:prstGeom prst="rect">
            <a:avLst/>
          </a:prstGeom>
        </p:spPr>
      </p:pic>
    </p:spTree>
    <p:extLst>
      <p:ext uri="{BB962C8B-B14F-4D97-AF65-F5344CB8AC3E}">
        <p14:creationId xmlns:p14="http://schemas.microsoft.com/office/powerpoint/2010/main" val="2847882837"/>
      </p:ext>
    </p:extLst>
  </p:cSld>
  <p:clrMapOvr>
    <a:masterClrMapping/>
  </p:clrMapOvr>
  <p:transition spd="slow">
    <p:wheel spokes="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1AE051-8051-4D84-9128-AFF93807E90D}"/>
              </a:ext>
            </a:extLst>
          </p:cNvPr>
          <p:cNvSpPr/>
          <p:nvPr/>
        </p:nvSpPr>
        <p:spPr>
          <a:xfrm>
            <a:off x="695400" y="1012696"/>
            <a:ext cx="10969772" cy="5113644"/>
          </a:xfrm>
          <a:prstGeom prst="rect">
            <a:avLst/>
          </a:prstGeom>
          <a:noFill/>
        </p:spPr>
        <p:txBody>
          <a:bodyPr wrap="square">
            <a:spAutoFit/>
          </a:bodyPr>
          <a:lstStyle/>
          <a:p>
            <a:pPr algn="just" rtl="1">
              <a:lnSpc>
                <a:spcPct val="150000"/>
              </a:lnSpc>
            </a:pPr>
            <a:r>
              <a:rPr lang="ar-JO" sz="2000" u="sng" dirty="0">
                <a:solidFill>
                  <a:schemeClr val="bg1"/>
                </a:solidFill>
                <a:latin typeface="Poppins"/>
              </a:rPr>
              <a:t>(1) </a:t>
            </a:r>
            <a:r>
              <a:rPr lang="ar-JO" sz="2000" b="1" u="sng" dirty="0">
                <a:solidFill>
                  <a:schemeClr val="bg1"/>
                </a:solidFill>
                <a:latin typeface="Poppins"/>
              </a:rPr>
              <a:t>الذكاء الاصطناعي الضيق أو الضعيف </a:t>
            </a:r>
            <a:r>
              <a:rPr lang="en-GB" sz="2000" b="1" u="sng" dirty="0">
                <a:solidFill>
                  <a:schemeClr val="bg1"/>
                </a:solidFill>
                <a:latin typeface="Poppins"/>
              </a:rPr>
              <a:t> </a:t>
            </a:r>
            <a:r>
              <a:rPr lang="en-GB" sz="2000" u="sng" dirty="0">
                <a:solidFill>
                  <a:schemeClr val="bg1"/>
                </a:solidFill>
                <a:latin typeface="Poppins"/>
              </a:rPr>
              <a:t>Narrow AI Or Weak AI </a:t>
            </a:r>
          </a:p>
          <a:p>
            <a:pPr algn="just" rtl="1">
              <a:lnSpc>
                <a:spcPct val="150000"/>
              </a:lnSpc>
            </a:pPr>
            <a:r>
              <a:rPr lang="en-GB" sz="2000" dirty="0">
                <a:solidFill>
                  <a:schemeClr val="bg1"/>
                </a:solidFill>
                <a:latin typeface="Poppins"/>
              </a:rPr>
              <a:t> </a:t>
            </a:r>
            <a:r>
              <a:rPr lang="ar-JO" sz="2000" dirty="0">
                <a:solidFill>
                  <a:schemeClr val="bg1"/>
                </a:solidFill>
              </a:rPr>
              <a:t>وهو الذكاء الاصطناعي الذي يتخصص في مجال واحد، و</a:t>
            </a:r>
            <a:r>
              <a:rPr lang="ar-JO" sz="2000" dirty="0">
                <a:solidFill>
                  <a:schemeClr val="bg1"/>
                </a:solidFill>
                <a:latin typeface="Poppins"/>
              </a:rPr>
              <a:t>هو من أبسط أشكال الذكاء الاصطناعي ، وتتم برمجته للقيام بوظائف معينة داخل بيئة محددة ، ويعتبر تصرفه بمنزلة ردة فعل على موقف معين ، ولا يمكّن له العمل إلا في ظروف البيئة المحيطة الخاصة به . مثال :( الروبوت ديب بلو ) للتغلب على بطل العالم في لعبة الشطرنج غاري كاسباروف .</a:t>
            </a:r>
          </a:p>
          <a:p>
            <a:pPr algn="just" rtl="1">
              <a:lnSpc>
                <a:spcPct val="150000"/>
              </a:lnSpc>
            </a:pPr>
            <a:r>
              <a:rPr lang="ar-JO" sz="2000" u="sng" dirty="0">
                <a:solidFill>
                  <a:schemeClr val="bg1"/>
                </a:solidFill>
                <a:latin typeface="Poppins"/>
              </a:rPr>
              <a:t>(2) </a:t>
            </a:r>
            <a:r>
              <a:rPr lang="ar-JO" sz="2000" b="1" u="sng" dirty="0">
                <a:solidFill>
                  <a:schemeClr val="bg1"/>
                </a:solidFill>
                <a:latin typeface="Poppins"/>
              </a:rPr>
              <a:t>الذكاء الاصطناعي القوي أو العام </a:t>
            </a:r>
            <a:r>
              <a:rPr lang="en-GB" sz="2000" b="1" u="sng" dirty="0">
                <a:solidFill>
                  <a:schemeClr val="bg1"/>
                </a:solidFill>
                <a:latin typeface="Poppins"/>
              </a:rPr>
              <a:t> </a:t>
            </a:r>
            <a:r>
              <a:rPr lang="en-GB" sz="2000" u="sng" dirty="0">
                <a:solidFill>
                  <a:schemeClr val="bg1"/>
                </a:solidFill>
                <a:latin typeface="Poppins"/>
              </a:rPr>
              <a:t>General AI Or Strong AI </a:t>
            </a:r>
          </a:p>
          <a:p>
            <a:pPr algn="just" rtl="1">
              <a:lnSpc>
                <a:spcPct val="150000"/>
              </a:lnSpc>
            </a:pPr>
            <a:r>
              <a:rPr lang="ar-JO" sz="2000" dirty="0">
                <a:solidFill>
                  <a:schemeClr val="bg1"/>
                </a:solidFill>
                <a:latin typeface="Poppins"/>
              </a:rPr>
              <a:t>يشير هذا النوع إلى حواسيب بمستوى ذكاء الإنسان في جميع المجالات، أي يمكنه تأدية أي مهمة فكرية يمكّن للإنسان القيام بها، إن إنشاء هذا النوع من الذكاء أصعب بكثير من النوع السابق ويمتاز بالقدرة على جمع المعلومات وتحليلها ، ومراكمة الخبرات من المواقف التي يكتسبها ، والتي تؤهله لأن يتخذ قرارات مستقلة وذكية . مثال : روبوتات الدردشة الفورية ، والسيارات ذاتية القيادة .</a:t>
            </a:r>
          </a:p>
          <a:p>
            <a:pPr algn="just" rtl="1">
              <a:lnSpc>
                <a:spcPct val="150000"/>
              </a:lnSpc>
            </a:pPr>
            <a:r>
              <a:rPr lang="ar-JO" sz="2000" u="sng" dirty="0">
                <a:solidFill>
                  <a:schemeClr val="bg1"/>
                </a:solidFill>
                <a:latin typeface="Poppins"/>
              </a:rPr>
              <a:t>(3) </a:t>
            </a:r>
            <a:r>
              <a:rPr lang="ar-JO" sz="2000" b="1" u="sng" dirty="0">
                <a:solidFill>
                  <a:schemeClr val="bg1"/>
                </a:solidFill>
                <a:latin typeface="Poppins"/>
              </a:rPr>
              <a:t>الذكاء الاصطناعي الخارق </a:t>
            </a:r>
            <a:r>
              <a:rPr lang="en-GB" sz="2000" b="1" u="sng" dirty="0">
                <a:solidFill>
                  <a:schemeClr val="bg1"/>
                </a:solidFill>
                <a:latin typeface="Poppins"/>
              </a:rPr>
              <a:t> </a:t>
            </a:r>
            <a:r>
              <a:rPr lang="en-GB" sz="2000" u="sng" dirty="0">
                <a:solidFill>
                  <a:schemeClr val="bg1"/>
                </a:solidFill>
                <a:latin typeface="Poppins"/>
              </a:rPr>
              <a:t>Super Artificial Intelligence </a:t>
            </a:r>
          </a:p>
          <a:p>
            <a:pPr algn="just" rtl="1">
              <a:lnSpc>
                <a:spcPct val="150000"/>
              </a:lnSpc>
            </a:pPr>
            <a:r>
              <a:rPr lang="ar-JO" sz="2000" dirty="0">
                <a:solidFill>
                  <a:schemeClr val="bg1"/>
                </a:solidFill>
                <a:latin typeface="Poppins"/>
              </a:rPr>
              <a:t>يعرف الفيلسوف</a:t>
            </a:r>
            <a:r>
              <a:rPr lang="ar-JO" sz="2000" b="1" dirty="0">
                <a:solidFill>
                  <a:schemeClr val="bg1"/>
                </a:solidFill>
                <a:latin typeface="Poppins"/>
              </a:rPr>
              <a:t> نيك بوستروم </a:t>
            </a:r>
            <a:r>
              <a:rPr lang="ar-JO" sz="2000" dirty="0">
                <a:solidFill>
                  <a:schemeClr val="bg1"/>
                </a:solidFill>
                <a:latin typeface="Poppins"/>
              </a:rPr>
              <a:t>الذكاء الفائق بأنه “فكر أذكى بكثير من أفضل العقول البشرية في كل مجال تقريبًا، بما في ذلك الإبداع العلمي والحكمة العامة واستخدام المهارات الاجتماعية.</a:t>
            </a:r>
          </a:p>
        </p:txBody>
      </p:sp>
      <p:sp>
        <p:nvSpPr>
          <p:cNvPr id="3" name="Rectangle 2">
            <a:extLst>
              <a:ext uri="{FF2B5EF4-FFF2-40B4-BE49-F238E27FC236}">
                <a16:creationId xmlns:a16="http://schemas.microsoft.com/office/drawing/2014/main" id="{E6EEC3F2-DAEE-4710-A988-610355FC57B3}"/>
              </a:ext>
            </a:extLst>
          </p:cNvPr>
          <p:cNvSpPr/>
          <p:nvPr/>
        </p:nvSpPr>
        <p:spPr>
          <a:xfrm>
            <a:off x="4583832" y="228748"/>
            <a:ext cx="3501280"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أنواع الذكاء الاصطناعي(القدرات)</a:t>
            </a:r>
            <a:endParaRPr lang="ar-JO" sz="2400" dirty="0">
              <a:solidFill>
                <a:schemeClr val="tx1"/>
              </a:solidFill>
            </a:endParaRPr>
          </a:p>
        </p:txBody>
      </p:sp>
      <p:pic>
        <p:nvPicPr>
          <p:cNvPr id="5" name="Google Shape;111;p1">
            <a:extLst>
              <a:ext uri="{FF2B5EF4-FFF2-40B4-BE49-F238E27FC236}">
                <a16:creationId xmlns:a16="http://schemas.microsoft.com/office/drawing/2014/main" id="{98DB91CC-190A-43F7-9E02-93F9D87112F5}"/>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6" name="Picture 5">
            <a:extLst>
              <a:ext uri="{FF2B5EF4-FFF2-40B4-BE49-F238E27FC236}">
                <a16:creationId xmlns:a16="http://schemas.microsoft.com/office/drawing/2014/main" id="{B6D6CF64-7FB8-449D-8BE7-2830AC6577AC}"/>
              </a:ext>
            </a:extLst>
          </p:cNvPr>
          <p:cNvPicPr>
            <a:picLocks noChangeAspect="1"/>
          </p:cNvPicPr>
          <p:nvPr/>
        </p:nvPicPr>
        <p:blipFill>
          <a:blip r:embed="rId4"/>
          <a:stretch>
            <a:fillRect/>
          </a:stretch>
        </p:blipFill>
        <p:spPr>
          <a:xfrm>
            <a:off x="10416480" y="-161163"/>
            <a:ext cx="1865367" cy="997875"/>
          </a:xfrm>
          <a:prstGeom prst="rect">
            <a:avLst/>
          </a:prstGeom>
        </p:spPr>
      </p:pic>
    </p:spTree>
    <p:extLst>
      <p:ext uri="{BB962C8B-B14F-4D97-AF65-F5344CB8AC3E}">
        <p14:creationId xmlns:p14="http://schemas.microsoft.com/office/powerpoint/2010/main" val="39736446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14" name="Google Shape;142;p3">
            <a:extLst>
              <a:ext uri="{FF2B5EF4-FFF2-40B4-BE49-F238E27FC236}">
                <a16:creationId xmlns:a16="http://schemas.microsoft.com/office/drawing/2014/main" id="{5AF629CE-3787-410B-BC67-97F0D241684F}"/>
              </a:ext>
            </a:extLst>
          </p:cNvPr>
          <p:cNvSpPr/>
          <p:nvPr/>
        </p:nvSpPr>
        <p:spPr>
          <a:xfrm>
            <a:off x="2279576" y="327411"/>
            <a:ext cx="7632848" cy="45719"/>
          </a:xfrm>
          <a:prstGeom prst="rect">
            <a:avLst/>
          </a:prstGeom>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9" name="TextBox 8">
            <a:extLst>
              <a:ext uri="{FF2B5EF4-FFF2-40B4-BE49-F238E27FC236}">
                <a16:creationId xmlns:a16="http://schemas.microsoft.com/office/drawing/2014/main" id="{24AC6CC5-01B9-4D81-B903-D4629AD246D9}"/>
              </a:ext>
            </a:extLst>
          </p:cNvPr>
          <p:cNvSpPr txBox="1"/>
          <p:nvPr/>
        </p:nvSpPr>
        <p:spPr>
          <a:xfrm>
            <a:off x="407666" y="1309371"/>
            <a:ext cx="11376668" cy="1938992"/>
          </a:xfrm>
          <a:prstGeom prst="rect">
            <a:avLst/>
          </a:prstGeom>
          <a:noFill/>
        </p:spPr>
        <p:txBody>
          <a:bodyPr wrap="square">
            <a:spAutoFit/>
          </a:bodyPr>
          <a:lstStyle/>
          <a:p>
            <a:pPr algn="just" rtl="1"/>
            <a:r>
              <a:rPr lang="ar-JO" sz="2400" dirty="0">
                <a:solidFill>
                  <a:schemeClr val="bg1"/>
                </a:solidFill>
                <a:cs typeface="+mj-cs"/>
              </a:rPr>
              <a:t>يقسم الذكاء الاصطناعي إلى أربع (4) أنواع  بحسب الوظيفة التي تقوم بها الآلة، وهي تشبه إلى حدّ كبير هرم ماسلو للاحتياجات الأساسية، حيث أنّ أبسط أنواع الذكاء الاصطناعي تستطيع القيام بالوظائف الأساسية فقط، في حين أنّ الأنواع الأكثر تقدّمًا هي بمثابة كيان واعٍ تمامًا بذاته وبما يدور من حوله، ويشبه إلى حدّ كبير الوعي البشري. وهذه الأنواع الأربعة هي كما يأتي:</a:t>
            </a:r>
          </a:p>
          <a:p>
            <a:pPr algn="just" rtl="1"/>
            <a:endParaRPr lang="ar-JO" sz="2400" dirty="0">
              <a:solidFill>
                <a:schemeClr val="bg1"/>
              </a:solidFill>
              <a:cs typeface="+mj-cs"/>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4568177" y="460550"/>
            <a:ext cx="2940228"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أنواع الذكاء الاصطناعي</a:t>
            </a:r>
            <a:endParaRPr lang="ar-JO" dirty="0">
              <a:solidFill>
                <a:schemeClr val="tx1"/>
              </a:solidFill>
            </a:endParaRP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4"/>
          <a:stretch>
            <a:fillRect/>
          </a:stretch>
        </p:blipFill>
        <p:spPr>
          <a:xfrm>
            <a:off x="99064" y="6453336"/>
            <a:ext cx="1877731" cy="278274"/>
          </a:xfrm>
          <a:prstGeom prst="rect">
            <a:avLst/>
          </a:prstGeom>
        </p:spPr>
      </p:pic>
      <p:sp>
        <p:nvSpPr>
          <p:cNvPr id="13" name="Rectangle 12">
            <a:extLst>
              <a:ext uri="{FF2B5EF4-FFF2-40B4-BE49-F238E27FC236}">
                <a16:creationId xmlns:a16="http://schemas.microsoft.com/office/drawing/2014/main" id="{8D2F0FA8-6A70-4668-B6D3-1A3DF0644174}"/>
              </a:ext>
            </a:extLst>
          </p:cNvPr>
          <p:cNvSpPr/>
          <p:nvPr/>
        </p:nvSpPr>
        <p:spPr>
          <a:xfrm>
            <a:off x="3287688" y="6512834"/>
            <a:ext cx="4780476" cy="307777"/>
          </a:xfrm>
          <a:prstGeom prst="rect">
            <a:avLst/>
          </a:prstGeom>
        </p:spPr>
        <p:txBody>
          <a:bodyPr wrap="none">
            <a:spAutoFit/>
          </a:bodyPr>
          <a:lstStyle/>
          <a:p>
            <a:r>
              <a:rPr lang="en-GB" dirty="0"/>
              <a:t>https://www.yahyadhshan.com/2023/03/blog-post_24.html</a:t>
            </a:r>
            <a:endParaRPr lang="ar-JO" dirty="0"/>
          </a:p>
        </p:txBody>
      </p:sp>
      <p:sp>
        <p:nvSpPr>
          <p:cNvPr id="15" name="Oval 14">
            <a:extLst>
              <a:ext uri="{FF2B5EF4-FFF2-40B4-BE49-F238E27FC236}">
                <a16:creationId xmlns:a16="http://schemas.microsoft.com/office/drawing/2014/main" id="{5BDBBACF-61A2-443E-BD0F-5D97971DB074}"/>
              </a:ext>
            </a:extLst>
          </p:cNvPr>
          <p:cNvSpPr/>
          <p:nvPr/>
        </p:nvSpPr>
        <p:spPr>
          <a:xfrm>
            <a:off x="1027458" y="4294212"/>
            <a:ext cx="1963880" cy="1998600"/>
          </a:xfrm>
          <a:prstGeom prst="ellipse">
            <a:avLst/>
          </a:prstGeom>
          <a:gradFill>
            <a:gsLst>
              <a:gs pos="20000">
                <a:schemeClr val="tx1"/>
              </a:gs>
              <a:gs pos="40750">
                <a:schemeClr val="tx1">
                  <a:lumMod val="75000"/>
                  <a:lumOff val="25000"/>
                </a:schemeClr>
              </a:gs>
              <a:gs pos="10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400" b="1" dirty="0">
                <a:solidFill>
                  <a:schemeClr val="bg1"/>
                </a:solidFill>
              </a:rPr>
              <a:t>الوعي الذاتي </a:t>
            </a:r>
            <a:r>
              <a:rPr lang="en-GB" altLang="ko-KR" sz="2400" b="1" dirty="0">
                <a:solidFill>
                  <a:schemeClr val="bg1"/>
                </a:solidFill>
              </a:rPr>
              <a:t>Self Aware </a:t>
            </a:r>
          </a:p>
        </p:txBody>
      </p:sp>
      <p:sp>
        <p:nvSpPr>
          <p:cNvPr id="16" name="Oval 15">
            <a:extLst>
              <a:ext uri="{FF2B5EF4-FFF2-40B4-BE49-F238E27FC236}">
                <a16:creationId xmlns:a16="http://schemas.microsoft.com/office/drawing/2014/main" id="{A9078436-1F24-4803-82B1-E49331F21C93}"/>
              </a:ext>
            </a:extLst>
          </p:cNvPr>
          <p:cNvSpPr/>
          <p:nvPr/>
        </p:nvSpPr>
        <p:spPr>
          <a:xfrm>
            <a:off x="3672095" y="4238735"/>
            <a:ext cx="1963880" cy="1998600"/>
          </a:xfrm>
          <a:prstGeom prst="ellipse">
            <a:avLst/>
          </a:prstGeom>
          <a:gradFill>
            <a:gsLst>
              <a:gs pos="20000">
                <a:schemeClr val="tx1"/>
              </a:gs>
              <a:gs pos="40750">
                <a:schemeClr val="tx1">
                  <a:lumMod val="75000"/>
                  <a:lumOff val="25000"/>
                </a:schemeClr>
              </a:gs>
              <a:gs pos="10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400" b="1" dirty="0">
                <a:solidFill>
                  <a:schemeClr val="bg1"/>
                </a:solidFill>
              </a:rPr>
              <a:t>نظرية العقل </a:t>
            </a:r>
            <a:r>
              <a:rPr lang="en-GB" altLang="ko-KR" sz="2400" b="1" dirty="0">
                <a:solidFill>
                  <a:schemeClr val="bg1"/>
                </a:solidFill>
              </a:rPr>
              <a:t>Theory of Mind.</a:t>
            </a:r>
          </a:p>
        </p:txBody>
      </p:sp>
      <p:sp>
        <p:nvSpPr>
          <p:cNvPr id="17" name="Oval 16">
            <a:extLst>
              <a:ext uri="{FF2B5EF4-FFF2-40B4-BE49-F238E27FC236}">
                <a16:creationId xmlns:a16="http://schemas.microsoft.com/office/drawing/2014/main" id="{8DA93F04-3B87-4755-AE1E-B776C8024415}"/>
              </a:ext>
            </a:extLst>
          </p:cNvPr>
          <p:cNvSpPr/>
          <p:nvPr/>
        </p:nvSpPr>
        <p:spPr>
          <a:xfrm>
            <a:off x="8998582" y="4184604"/>
            <a:ext cx="2016224" cy="1998600"/>
          </a:xfrm>
          <a:prstGeom prst="ellipse">
            <a:avLst/>
          </a:prstGeom>
          <a:gradFill>
            <a:gsLst>
              <a:gs pos="20000">
                <a:schemeClr val="tx1"/>
              </a:gs>
              <a:gs pos="40750">
                <a:schemeClr val="tx1">
                  <a:lumMod val="75000"/>
                  <a:lumOff val="25000"/>
                </a:schemeClr>
              </a:gs>
              <a:gs pos="10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100" b="1" dirty="0">
                <a:solidFill>
                  <a:schemeClr val="bg1"/>
                </a:solidFill>
              </a:rPr>
              <a:t>الآلات التفاعلية </a:t>
            </a:r>
            <a:r>
              <a:rPr lang="en-GB" altLang="ko-KR" sz="2100" b="1" dirty="0">
                <a:solidFill>
                  <a:schemeClr val="bg1"/>
                </a:solidFill>
              </a:rPr>
              <a:t>Reactive Machines.</a:t>
            </a:r>
          </a:p>
        </p:txBody>
      </p:sp>
      <p:sp>
        <p:nvSpPr>
          <p:cNvPr id="18" name="Oval 17">
            <a:extLst>
              <a:ext uri="{FF2B5EF4-FFF2-40B4-BE49-F238E27FC236}">
                <a16:creationId xmlns:a16="http://schemas.microsoft.com/office/drawing/2014/main" id="{A9F10A16-A033-486F-BCC2-7F4D2EFB97CC}"/>
              </a:ext>
            </a:extLst>
          </p:cNvPr>
          <p:cNvSpPr/>
          <p:nvPr/>
        </p:nvSpPr>
        <p:spPr>
          <a:xfrm>
            <a:off x="6386670" y="4184604"/>
            <a:ext cx="2016224" cy="1998600"/>
          </a:xfrm>
          <a:prstGeom prst="ellipse">
            <a:avLst/>
          </a:prstGeom>
          <a:gradFill>
            <a:gsLst>
              <a:gs pos="20000">
                <a:schemeClr val="tx1"/>
              </a:gs>
              <a:gs pos="40750">
                <a:schemeClr val="tx1">
                  <a:lumMod val="75000"/>
                  <a:lumOff val="25000"/>
                </a:schemeClr>
              </a:gs>
              <a:gs pos="10000">
                <a:schemeClr val="tx1">
                  <a:lumMod val="50000"/>
                  <a:lumOff val="50000"/>
                </a:schemeClr>
              </a:gs>
              <a:gs pos="0">
                <a:schemeClr val="bg1">
                  <a:lumMod val="85000"/>
                </a:schemeClr>
              </a:gs>
              <a:gs pos="62500">
                <a:schemeClr val="tx1">
                  <a:lumMod val="65000"/>
                  <a:lumOff val="35000"/>
                </a:schemeClr>
              </a:gs>
              <a:gs pos="99000">
                <a:schemeClr val="tx1"/>
              </a:gs>
            </a:gsLst>
            <a:path path="circle">
              <a:fillToRect r="100000" b="100000"/>
            </a:path>
          </a:gradFill>
          <a:ln>
            <a:solidFill>
              <a:schemeClr val="bg1">
                <a:lumMod val="9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400" b="1" dirty="0">
                <a:solidFill>
                  <a:schemeClr val="bg1"/>
                </a:solidFill>
              </a:rPr>
              <a:t>الذاكرة المحدودة </a:t>
            </a:r>
            <a:r>
              <a:rPr lang="en-GB" altLang="ko-KR" sz="2400" b="1" dirty="0">
                <a:solidFill>
                  <a:schemeClr val="bg1"/>
                </a:solidFill>
              </a:rPr>
              <a:t>Limited Memory.</a:t>
            </a:r>
          </a:p>
        </p:txBody>
      </p:sp>
      <p:pic>
        <p:nvPicPr>
          <p:cNvPr id="19" name="Google Shape;111;p1">
            <a:extLst>
              <a:ext uri="{FF2B5EF4-FFF2-40B4-BE49-F238E27FC236}">
                <a16:creationId xmlns:a16="http://schemas.microsoft.com/office/drawing/2014/main" id="{D95063BA-5A1B-480F-ABA0-F5BAE0494E9B}"/>
              </a:ext>
            </a:extLst>
          </p:cNvPr>
          <p:cNvPicPr preferRelativeResize="0"/>
          <p:nvPr/>
        </p:nvPicPr>
        <p:blipFill rotWithShape="1">
          <a:blip r:embed="rId5">
            <a:alphaModFix/>
            <a:biLevel thresh="25000"/>
            <a:extLst>
              <a:ext uri="{BEBA8EAE-BF5A-486C-A8C5-ECC9F3942E4B}">
                <a14:imgProps xmlns:a14="http://schemas.microsoft.com/office/drawing/2010/main">
                  <a14:imgLayer r:embed="rId6">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243153884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24AC6CC5-01B9-4D81-B903-D4629AD246D9}"/>
              </a:ext>
            </a:extLst>
          </p:cNvPr>
          <p:cNvSpPr txBox="1"/>
          <p:nvPr/>
        </p:nvSpPr>
        <p:spPr>
          <a:xfrm>
            <a:off x="256209" y="781158"/>
            <a:ext cx="11829583" cy="5940088"/>
          </a:xfrm>
          <a:prstGeom prst="rect">
            <a:avLst/>
          </a:prstGeom>
          <a:noFill/>
        </p:spPr>
        <p:txBody>
          <a:bodyPr wrap="square">
            <a:spAutoFit/>
          </a:bodyPr>
          <a:lstStyle/>
          <a:p>
            <a:pPr algn="just" rtl="1"/>
            <a:r>
              <a:rPr lang="ar-JO" sz="2000" dirty="0">
                <a:solidFill>
                  <a:schemeClr val="bg1"/>
                </a:solidFill>
                <a:cs typeface="+mj-cs"/>
              </a:rPr>
              <a:t>1- </a:t>
            </a:r>
            <a:r>
              <a:rPr lang="ar-JO" sz="2000" b="1" dirty="0">
                <a:solidFill>
                  <a:schemeClr val="bg1"/>
                </a:solidFill>
                <a:cs typeface="+mj-cs"/>
              </a:rPr>
              <a:t>الآلات التفاعلية </a:t>
            </a:r>
            <a:r>
              <a:rPr lang="en-GB" sz="2000" b="1" dirty="0">
                <a:solidFill>
                  <a:schemeClr val="bg1"/>
                </a:solidFill>
                <a:cs typeface="+mj-cs"/>
              </a:rPr>
              <a:t>Reactive Machines</a:t>
            </a:r>
          </a:p>
          <a:p>
            <a:pPr algn="just" rtl="1"/>
            <a:r>
              <a:rPr lang="ar-JO" sz="2000" dirty="0">
                <a:solidFill>
                  <a:schemeClr val="bg1"/>
                </a:solidFill>
                <a:cs typeface="+mj-cs"/>
              </a:rPr>
              <a:t>تقوم الآلات التفاعلية بتنفيذ مهام أساسية فقط، ويعدّ هذا النوع من الذكاء الاصطناعي أبسط الأنواع على الإطلاق، حيث تستجيب الآلات التي تستخدم هذا النوع لبعض المدخلات ببعض المخرجات ولا تتضمّن آلية عملها أيّ عملية تعلّم ذاتي. ولا يمكّن لهذا النَوع أن يقوم بجمع أي معلومات من خلال التعلم الآلي أو أن يعتمد على معلومات سابقة ويربط بينها، حيث أنه ليس لديه القدرة على التَعلم. بل تفكر هذه الآلات بشأن الحدث الحالي فقط، أي أنها لا تتذكر أي موقف سابق من أجل أن تستفيد من تجاربه وخبراته، ولكنها في المقابل قادرة على إعطاء قرارات جيدة بالفعل وفقًا لما تراه في الوقت الحاضر. ومن الأمثلة عليها الأجهزة البسيطة التي تتعرّف على الوجه مثلاً، أو جهاز </a:t>
            </a:r>
            <a:r>
              <a:rPr lang="en-GB" sz="2000" dirty="0">
                <a:solidFill>
                  <a:schemeClr val="bg1"/>
                </a:solidFill>
                <a:cs typeface="+mj-cs"/>
              </a:rPr>
              <a:t> DeepBlue </a:t>
            </a:r>
            <a:r>
              <a:rPr lang="ar-JO" sz="2000" dirty="0">
                <a:solidFill>
                  <a:schemeClr val="bg1"/>
                </a:solidFill>
                <a:cs typeface="+mj-cs"/>
              </a:rPr>
              <a:t> وهو حاسوب قائم على الذكاء الاصطناعي تمكّن من هزيمة بطل العالم في لعبة الشطرنج.</a:t>
            </a:r>
          </a:p>
          <a:p>
            <a:pPr algn="just" rtl="1"/>
            <a:endParaRPr lang="ar-JO" sz="2000" dirty="0">
              <a:solidFill>
                <a:schemeClr val="bg1"/>
              </a:solidFill>
              <a:cs typeface="+mj-cs"/>
            </a:endParaRPr>
          </a:p>
          <a:p>
            <a:pPr algn="just" rtl="1"/>
            <a:r>
              <a:rPr lang="ar-JO" sz="2000" dirty="0">
                <a:solidFill>
                  <a:schemeClr val="bg1"/>
                </a:solidFill>
                <a:cs typeface="+mj-cs"/>
              </a:rPr>
              <a:t>2- </a:t>
            </a:r>
            <a:r>
              <a:rPr lang="ar-JO" sz="2000" b="1" dirty="0">
                <a:solidFill>
                  <a:schemeClr val="bg1"/>
                </a:solidFill>
                <a:cs typeface="+mj-cs"/>
              </a:rPr>
              <a:t>الذاكرة المحدودة </a:t>
            </a:r>
            <a:r>
              <a:rPr lang="en-GB" sz="2000" b="1" dirty="0">
                <a:solidFill>
                  <a:schemeClr val="bg1"/>
                </a:solidFill>
                <a:cs typeface="+mj-cs"/>
              </a:rPr>
              <a:t>Limited Memory</a:t>
            </a:r>
          </a:p>
          <a:p>
            <a:pPr algn="just" rtl="1"/>
            <a:r>
              <a:rPr lang="ar-JO" sz="2000" dirty="0">
                <a:solidFill>
                  <a:schemeClr val="bg1"/>
                </a:solidFill>
                <a:cs typeface="+mj-cs"/>
              </a:rPr>
              <a:t>يصبح لدى الذكاء الاصطناعي القدرة على تخزين البيانات، أو التوقّعات السابقة واستخدامها في في القيام بتنبؤات أفضل مستقبلاً. ومع الذاكرة المحدودة، تصبح هندسة وبناء تقنيات التعلّم الآلي (</a:t>
            </a:r>
            <a:r>
              <a:rPr lang="en-GB" sz="2000" dirty="0">
                <a:solidFill>
                  <a:schemeClr val="bg1"/>
                </a:solidFill>
                <a:cs typeface="+mj-cs"/>
              </a:rPr>
              <a:t> Machine Learning) </a:t>
            </a:r>
            <a:r>
              <a:rPr lang="ar-JO" sz="2000" dirty="0">
                <a:solidFill>
                  <a:schemeClr val="bg1"/>
                </a:solidFill>
                <a:cs typeface="+mj-cs"/>
              </a:rPr>
              <a:t>أكثر تعقيدًا. يُعتبر هذا النوع من أنواع الذكاء الاصطناعي على عكس النوع السابق، أي أنه يستطيع الاعتماد على ذاكرته القديمة من خلال تعلم المهارات وإدخال بيانات مرجعية وإعطائه بعض التدريبات بشكل مسبق، فيتم تخزين جميع هذه البيانَات في الذاكرة المحدودة ليتم استخدامها فيما بعد والاستفادة منها كمعلومات السابقة، وتُعتبر تقنيات التعرف على الوجه وبوتات المحادثة كأمثلة على هذا النوع. ومن الأمثلة على الآلات التي تستخدم هذا النوع من الذكاء الاصطناعي، السيارات ذاتية القيادة، والتي تخزّن مختلف البيانات المتعلّقة بحالة الطرق والسيارات الأخرى في الطريق وغيرها من العوامل، وتتخذُ بناءً على هذه البيانات قرارات بشأن الطريق الذي ستسلكه أو ردّة الفعل المعيّنة التي ستقوم بها.</a:t>
            </a:r>
          </a:p>
          <a:p>
            <a:pPr algn="just" rtl="1"/>
            <a:r>
              <a:rPr lang="ar-JO" sz="2000" dirty="0">
                <a:solidFill>
                  <a:schemeClr val="bg1"/>
                </a:solidFill>
                <a:cs typeface="+mj-cs"/>
              </a:rPr>
              <a:t>من الجدير بالقول أنّ معظم الأجهزة الموجودة في يومنا هذا والمعتمدة على الذكاء الاصطناعي تستخدم الذاكرة المحدودة، بما فيها تطبيقات المساعدة الشخصية مثل </a:t>
            </a:r>
            <a:r>
              <a:rPr lang="en-GB" sz="2000" dirty="0">
                <a:solidFill>
                  <a:schemeClr val="bg1"/>
                </a:solidFill>
                <a:cs typeface="+mj-cs"/>
              </a:rPr>
              <a:t>Google Assistance </a:t>
            </a:r>
            <a:r>
              <a:rPr lang="ar-JO" sz="2000" dirty="0">
                <a:solidFill>
                  <a:schemeClr val="bg1"/>
                </a:solidFill>
                <a:cs typeface="+mj-cs"/>
              </a:rPr>
              <a:t> وبرامج التعرّف على الصوت والصورة، وروبوتات المحادثة على المواقع الإلكترونية </a:t>
            </a:r>
            <a:r>
              <a:rPr lang="en-GB" sz="2000" dirty="0">
                <a:solidFill>
                  <a:schemeClr val="bg1"/>
                </a:solidFill>
                <a:cs typeface="+mj-cs"/>
              </a:rPr>
              <a:t>chatbots </a:t>
            </a:r>
            <a:r>
              <a:rPr lang="ar-JO" sz="2000" dirty="0">
                <a:solidFill>
                  <a:schemeClr val="bg1"/>
                </a:solidFill>
                <a:cs typeface="+mj-cs"/>
              </a:rPr>
              <a:t>وغيرها.</a:t>
            </a:r>
            <a:r>
              <a:rPr lang="ar-JO" sz="2000" dirty="0">
                <a:solidFill>
                  <a:schemeClr val="bg1"/>
                </a:solidFill>
              </a:rPr>
              <a:t> </a:t>
            </a:r>
            <a:endParaRPr lang="ar-JO" sz="2000" u="sng"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4064033" y="195752"/>
            <a:ext cx="4063933"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أنواع الذكاء الاصطناعي(الوظيفة)</a:t>
            </a:r>
            <a:endParaRPr lang="ar-JO" dirty="0">
              <a:solidFill>
                <a:schemeClr val="tx1"/>
              </a:solidFill>
            </a:endParaRPr>
          </a:p>
        </p:txBody>
      </p:sp>
      <p:sp>
        <p:nvSpPr>
          <p:cNvPr id="13" name="Rectangle 12">
            <a:extLst>
              <a:ext uri="{FF2B5EF4-FFF2-40B4-BE49-F238E27FC236}">
                <a16:creationId xmlns:a16="http://schemas.microsoft.com/office/drawing/2014/main" id="{75DAB7FB-7B54-4C2A-B756-9A8FC448A981}"/>
              </a:ext>
            </a:extLst>
          </p:cNvPr>
          <p:cNvSpPr/>
          <p:nvPr/>
        </p:nvSpPr>
        <p:spPr>
          <a:xfrm>
            <a:off x="0" y="6508359"/>
            <a:ext cx="4124847" cy="276999"/>
          </a:xfrm>
          <a:prstGeom prst="rect">
            <a:avLst/>
          </a:prstGeom>
        </p:spPr>
        <p:txBody>
          <a:bodyPr wrap="none">
            <a:spAutoFit/>
          </a:bodyPr>
          <a:lstStyle/>
          <a:p>
            <a:r>
              <a:rPr lang="en-GB" sz="1200" dirty="0">
                <a:solidFill>
                  <a:schemeClr val="bg1"/>
                </a:solidFill>
              </a:rPr>
              <a:t>https://www.yahyadhshan.com/2023/03/blog-post_24.html</a:t>
            </a:r>
            <a:endParaRPr lang="ar-JO" sz="1200" dirty="0">
              <a:solidFill>
                <a:schemeClr val="bg1"/>
              </a:solidFill>
            </a:endParaRPr>
          </a:p>
        </p:txBody>
      </p:sp>
      <p:pic>
        <p:nvPicPr>
          <p:cNvPr id="14" name="Google Shape;111;p1">
            <a:extLst>
              <a:ext uri="{FF2B5EF4-FFF2-40B4-BE49-F238E27FC236}">
                <a16:creationId xmlns:a16="http://schemas.microsoft.com/office/drawing/2014/main" id="{C6DDE101-B5F8-4602-8206-46C60D96B570}"/>
              </a:ext>
            </a:extLst>
          </p:cNvPr>
          <p:cNvPicPr preferRelativeResize="0"/>
          <p:nvPr/>
        </p:nvPicPr>
        <p:blipFill rotWithShape="1">
          <a:blip r:embed="rId4">
            <a:alphaModFix/>
            <a:biLevel thresh="25000"/>
            <a:extLst>
              <a:ext uri="{BEBA8EAE-BF5A-486C-A8C5-ECC9F3942E4B}">
                <a14:imgProps xmlns:a14="http://schemas.microsoft.com/office/drawing/2010/main">
                  <a14:imgLayer r:embed="rId5">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2955553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8775E9-34E9-4FCE-A5B6-BFBE1E647DE2}"/>
              </a:ext>
            </a:extLst>
          </p:cNvPr>
          <p:cNvSpPr/>
          <p:nvPr/>
        </p:nvSpPr>
        <p:spPr>
          <a:xfrm>
            <a:off x="402459" y="1353435"/>
            <a:ext cx="11387080" cy="4832092"/>
          </a:xfrm>
          <a:prstGeom prst="rect">
            <a:avLst/>
          </a:prstGeom>
        </p:spPr>
        <p:txBody>
          <a:bodyPr wrap="square">
            <a:spAutoFit/>
          </a:bodyPr>
          <a:lstStyle/>
          <a:p>
            <a:pPr algn="just" rtl="1"/>
            <a:r>
              <a:rPr lang="ar-JO" sz="2200" b="1" dirty="0">
                <a:solidFill>
                  <a:schemeClr val="bg1"/>
                </a:solidFill>
                <a:latin typeface="Cairo"/>
                <a:cs typeface="+mj-cs"/>
              </a:rPr>
              <a:t>3 ) نظرية العقل </a:t>
            </a:r>
            <a:r>
              <a:rPr lang="en-GB" sz="2200" b="1" dirty="0">
                <a:solidFill>
                  <a:schemeClr val="bg1"/>
                </a:solidFill>
                <a:latin typeface="Cairo"/>
                <a:cs typeface="+mj-cs"/>
              </a:rPr>
              <a:t>Theory of Mind</a:t>
            </a:r>
          </a:p>
          <a:p>
            <a:pPr algn="just" rtl="1"/>
            <a:r>
              <a:rPr lang="ar-JO" sz="2200" dirty="0">
                <a:solidFill>
                  <a:schemeClr val="bg1"/>
                </a:solidFill>
                <a:latin typeface="Cairo"/>
                <a:cs typeface="+mj-cs"/>
              </a:rPr>
              <a:t>وهو النوع الأكثر تطورًا والذي ما زال قيد البحث، إذ يحاول فهم مشاعر واحتياجات وسلوكيات وطريقة تفكير البشر، والأشياء من حوله بشكل دقيق واحترافي، والتفاعل معها أيضًا. وتعمل فلسفة نظرية العقل كذلك على تقليد كل شيء من حولها مثل النظرات وحركات الجسد والكلام أثناء التحدث، وهو من الفئات المتقدمة جدًا لأنواع الذكاء الاصطناعي وتطبيقاته العملية المُختلفة. يمكننا القول أنّ نظرية العقل هي المرحلة المقبلة من أنظمة الذكاء الاصطناعي التي يعمل العلماء حاليًا على ابتكارها وتطويرها. وفي هذا النوع ستتمكّن الآلة (بفضل تقنية الذكاء الاصطناعي) من فهم الكيانات التي تتفاعل معها، ومعرفة احتياجاتها ومشاعرها ومبادئها.</a:t>
            </a:r>
          </a:p>
          <a:p>
            <a:pPr algn="just" rtl="1"/>
            <a:endParaRPr lang="ar-JO" sz="2200" b="1" dirty="0">
              <a:solidFill>
                <a:schemeClr val="bg1"/>
              </a:solidFill>
              <a:latin typeface="Cairo"/>
              <a:cs typeface="+mj-cs"/>
            </a:endParaRPr>
          </a:p>
          <a:p>
            <a:pPr algn="just" rtl="1"/>
            <a:r>
              <a:rPr lang="ar-JO" sz="2200" b="1" dirty="0">
                <a:solidFill>
                  <a:schemeClr val="bg1"/>
                </a:solidFill>
                <a:latin typeface="Cairo"/>
                <a:cs typeface="+mj-cs"/>
              </a:rPr>
              <a:t>4) الوعي الذاتي</a:t>
            </a:r>
            <a:r>
              <a:rPr lang="en-GB" sz="2200" b="1" dirty="0">
                <a:solidFill>
                  <a:schemeClr val="bg1"/>
                </a:solidFill>
                <a:latin typeface="Cairo"/>
                <a:cs typeface="+mj-cs"/>
              </a:rPr>
              <a:t> Self Aware </a:t>
            </a:r>
          </a:p>
          <a:p>
            <a:pPr algn="just" rtl="1"/>
            <a:r>
              <a:rPr lang="ar-JO" sz="2200" dirty="0">
                <a:solidFill>
                  <a:schemeClr val="bg1"/>
                </a:solidFill>
                <a:latin typeface="Cairo"/>
                <a:cs typeface="+mj-cs"/>
              </a:rPr>
              <a:t>قد يتمكّن البشر في المستقبل من تطوير ذكاء اصطناعي واعٍ بذاته. وهو ذاته الكيان الذي نراه في أفلام الخيال العلمي. هذا النوع من الذكاء الاصطناعي قد يوقد الكثير من الآمال، لكنّه أيضًا يثير الكثير من المخاوف. ففكرةُ وجود آلي واعٍ بنفسه وله ذكاءٌ خاصّ ومستقلّ أمرٌ مثير للقلق من وجهة نظر البعض، لأنّ ذلك يعني أنّ على البشر حينها التفاوض مع الآلة التي صنعوها بأيديهم، ونتيجة هذه المفاوضات تفسح المجال للكثير من الافتراضات والتوقّعات والتخيّلات. ويعتبر هذا النوع من الذكاء الأكثر تخوفًا والذي ما زال افتراضيًا إلى الآن، وهو أحد أنواع الذكاء الاصطناعي الذي يقوم بالتفكير والشعور والتصرف بناءً على نفسه بالكامل مثل أي إنسان حقيقي، بعيدًا عن أي نظم تتحكم به.</a:t>
            </a:r>
          </a:p>
        </p:txBody>
      </p:sp>
      <p:sp>
        <p:nvSpPr>
          <p:cNvPr id="3" name="Rectangle 2">
            <a:extLst>
              <a:ext uri="{FF2B5EF4-FFF2-40B4-BE49-F238E27FC236}">
                <a16:creationId xmlns:a16="http://schemas.microsoft.com/office/drawing/2014/main" id="{B19589D8-2FCF-4709-8958-BF5FF91A205F}"/>
              </a:ext>
            </a:extLst>
          </p:cNvPr>
          <p:cNvSpPr/>
          <p:nvPr/>
        </p:nvSpPr>
        <p:spPr>
          <a:xfrm>
            <a:off x="201160" y="6488211"/>
            <a:ext cx="4124847" cy="276999"/>
          </a:xfrm>
          <a:prstGeom prst="rect">
            <a:avLst/>
          </a:prstGeom>
        </p:spPr>
        <p:txBody>
          <a:bodyPr wrap="none">
            <a:spAutoFit/>
          </a:bodyPr>
          <a:lstStyle/>
          <a:p>
            <a:r>
              <a:rPr lang="en-GB" sz="1200" dirty="0">
                <a:solidFill>
                  <a:schemeClr val="bg1"/>
                </a:solidFill>
              </a:rPr>
              <a:t>https://www.yahyadhshan.com/2023/03/blog-post_24.html</a:t>
            </a:r>
            <a:endParaRPr lang="ar-JO" sz="1200" dirty="0">
              <a:solidFill>
                <a:schemeClr val="bg1"/>
              </a:solidFill>
            </a:endParaRPr>
          </a:p>
        </p:txBody>
      </p:sp>
      <p:pic>
        <p:nvPicPr>
          <p:cNvPr id="6" name="Picture 5">
            <a:extLst>
              <a:ext uri="{FF2B5EF4-FFF2-40B4-BE49-F238E27FC236}">
                <a16:creationId xmlns:a16="http://schemas.microsoft.com/office/drawing/2014/main" id="{BEC88CBE-1C5A-46F9-9468-DD7301CDC548}"/>
              </a:ext>
            </a:extLst>
          </p:cNvPr>
          <p:cNvPicPr>
            <a:picLocks noChangeAspect="1"/>
          </p:cNvPicPr>
          <p:nvPr/>
        </p:nvPicPr>
        <p:blipFill>
          <a:blip r:embed="rId2"/>
          <a:stretch>
            <a:fillRect/>
          </a:stretch>
        </p:blipFill>
        <p:spPr>
          <a:xfrm>
            <a:off x="10326633" y="63468"/>
            <a:ext cx="1865367" cy="781851"/>
          </a:xfrm>
          <a:prstGeom prst="rect">
            <a:avLst/>
          </a:prstGeom>
        </p:spPr>
      </p:pic>
      <p:pic>
        <p:nvPicPr>
          <p:cNvPr id="7" name="Google Shape;111;p1">
            <a:extLst>
              <a:ext uri="{FF2B5EF4-FFF2-40B4-BE49-F238E27FC236}">
                <a16:creationId xmlns:a16="http://schemas.microsoft.com/office/drawing/2014/main" id="{D66140BF-3CCD-43E9-8C6B-C806E09F30FB}"/>
              </a:ext>
            </a:extLst>
          </p:cNvPr>
          <p:cNvPicPr preferRelativeResize="0"/>
          <p:nvPr/>
        </p:nvPicPr>
        <p:blipFill rotWithShape="1">
          <a:blip r:embed="rId3">
            <a:alphaModFix/>
            <a:biLevel thresh="25000"/>
            <a:extLst>
              <a:ext uri="{BEBA8EAE-BF5A-486C-A8C5-ECC9F3942E4B}">
                <a14:imgProps xmlns:a14="http://schemas.microsoft.com/office/drawing/2010/main">
                  <a14:imgLayer r:embed="rId4">
                    <a14:imgEffect>
                      <a14:saturation sat="0"/>
                    </a14:imgEffect>
                  </a14:imgLayer>
                </a14:imgProps>
              </a:ext>
            </a:extLst>
          </a:blip>
          <a:srcRect/>
          <a:stretch/>
        </p:blipFill>
        <p:spPr>
          <a:xfrm>
            <a:off x="10145" y="-253600"/>
            <a:ext cx="1621359" cy="1304351"/>
          </a:xfrm>
          <a:prstGeom prst="rect">
            <a:avLst/>
          </a:prstGeom>
          <a:noFill/>
          <a:ln>
            <a:noFill/>
          </a:ln>
        </p:spPr>
      </p:pic>
      <p:sp>
        <p:nvSpPr>
          <p:cNvPr id="8" name="Rectangle 7">
            <a:extLst>
              <a:ext uri="{FF2B5EF4-FFF2-40B4-BE49-F238E27FC236}">
                <a16:creationId xmlns:a16="http://schemas.microsoft.com/office/drawing/2014/main" id="{FD7C1924-A762-4662-B7B2-50ADE5806BE9}"/>
              </a:ext>
            </a:extLst>
          </p:cNvPr>
          <p:cNvSpPr/>
          <p:nvPr/>
        </p:nvSpPr>
        <p:spPr>
          <a:xfrm>
            <a:off x="4064033" y="195752"/>
            <a:ext cx="4063933"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أنواع الذكاء الاصطناعي(الوظيفة)</a:t>
            </a:r>
            <a:endParaRPr lang="ar-JO" dirty="0">
              <a:solidFill>
                <a:schemeClr val="tx1"/>
              </a:solidFill>
            </a:endParaRPr>
          </a:p>
        </p:txBody>
      </p:sp>
    </p:spTree>
    <p:extLst>
      <p:ext uri="{BB962C8B-B14F-4D97-AF65-F5344CB8AC3E}">
        <p14:creationId xmlns:p14="http://schemas.microsoft.com/office/powerpoint/2010/main" val="18328511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3" name="Rectangle 2"/>
          <p:cNvSpPr/>
          <p:nvPr/>
        </p:nvSpPr>
        <p:spPr>
          <a:xfrm>
            <a:off x="191344" y="1196752"/>
            <a:ext cx="11534868" cy="2354491"/>
          </a:xfrm>
          <a:prstGeom prst="rect">
            <a:avLst/>
          </a:prstGeom>
        </p:spPr>
        <p:txBody>
          <a:bodyPr wrap="square">
            <a:spAutoFit/>
          </a:bodyPr>
          <a:lstStyle/>
          <a:p>
            <a:pPr algn="r" rtl="1"/>
            <a:r>
              <a:rPr lang="ar-JO" sz="2100" dirty="0"/>
              <a:t> </a:t>
            </a:r>
          </a:p>
          <a:p>
            <a:pPr algn="r" rtl="1"/>
            <a:endParaRPr lang="ar-JO" sz="2100" dirty="0"/>
          </a:p>
          <a:p>
            <a:pPr algn="r" rtl="1"/>
            <a:endParaRPr lang="ar-JO" sz="2100" dirty="0"/>
          </a:p>
          <a:p>
            <a:pPr algn="r" rtl="1"/>
            <a:endParaRPr lang="ar-JO" sz="2100" dirty="0"/>
          </a:p>
          <a:p>
            <a:pPr algn="r" rtl="1"/>
            <a:endParaRPr lang="ar-JO" sz="2100" dirty="0"/>
          </a:p>
          <a:p>
            <a:pPr algn="r" rtl="1"/>
            <a:endParaRPr lang="ar-JO" sz="2100" dirty="0"/>
          </a:p>
          <a:p>
            <a:pPr algn="r" rtl="1"/>
            <a:r>
              <a:rPr lang="ar-JO" sz="2100" dirty="0"/>
              <a:t> </a:t>
            </a:r>
            <a:endParaRPr lang="ar-JO" sz="2100" dirty="0">
              <a:solidFill>
                <a:schemeClr val="tx1"/>
              </a:solidFill>
              <a:cs typeface="+mj-cs"/>
            </a:endParaRPr>
          </a:p>
        </p:txBody>
      </p:sp>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4">
            <a:alphaModFix/>
            <a:biLevel thresh="50000"/>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
        <p:nvSpPr>
          <p:cNvPr id="9" name="Oval 8">
            <a:extLst>
              <a:ext uri="{FF2B5EF4-FFF2-40B4-BE49-F238E27FC236}">
                <a16:creationId xmlns:a16="http://schemas.microsoft.com/office/drawing/2014/main" id="{1739F4C2-C837-474E-A807-E01D681AAE5E}"/>
              </a:ext>
            </a:extLst>
          </p:cNvPr>
          <p:cNvSpPr/>
          <p:nvPr/>
        </p:nvSpPr>
        <p:spPr>
          <a:xfrm>
            <a:off x="10033172" y="2196052"/>
            <a:ext cx="1919411" cy="1998600"/>
          </a:xfrm>
          <a:prstGeom prst="ellipse">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JO" sz="2200" b="1" dirty="0">
                <a:solidFill>
                  <a:srgbClr val="000000"/>
                </a:solidFill>
                <a:cs typeface="Arial"/>
              </a:rPr>
              <a:t>أسلوب لتمثيل المعلومات</a:t>
            </a:r>
            <a:endParaRPr lang="ko-KR" altLang="en-US" sz="2700" b="1" dirty="0">
              <a:solidFill>
                <a:srgbClr val="002060"/>
              </a:solidFill>
            </a:endParaRPr>
          </a:p>
        </p:txBody>
      </p:sp>
      <p:sp>
        <p:nvSpPr>
          <p:cNvPr id="10" name="Oval 9">
            <a:extLst>
              <a:ext uri="{FF2B5EF4-FFF2-40B4-BE49-F238E27FC236}">
                <a16:creationId xmlns:a16="http://schemas.microsoft.com/office/drawing/2014/main" id="{A0207F95-A64C-43AE-BB98-270714C5690B}"/>
              </a:ext>
            </a:extLst>
          </p:cNvPr>
          <p:cNvSpPr/>
          <p:nvPr/>
        </p:nvSpPr>
        <p:spPr>
          <a:xfrm>
            <a:off x="7923900" y="2345006"/>
            <a:ext cx="1919411" cy="1998600"/>
          </a:xfrm>
          <a:prstGeom prst="ellipse">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3"/>
          </a:lnRef>
          <a:fillRef idx="1">
            <a:schemeClr val="lt1"/>
          </a:fillRef>
          <a:effectRef idx="0">
            <a:schemeClr val="accent3"/>
          </a:effectRef>
          <a:fontRef idx="minor">
            <a:schemeClr val="dk1"/>
          </a:fontRef>
        </p:style>
        <p:txBody>
          <a:bodyPr rtlCol="0" anchor="ctr"/>
          <a:lstStyle/>
          <a:p>
            <a:pPr algn="ctr"/>
            <a:r>
              <a:rPr lang="ar-JO" sz="2200" b="1" dirty="0">
                <a:solidFill>
                  <a:srgbClr val="000000"/>
                </a:solidFill>
                <a:cs typeface="Arial"/>
              </a:rPr>
              <a:t>استخدام الأسلوب التجريبي </a:t>
            </a:r>
            <a:endParaRPr lang="ko-KR" altLang="en-US" sz="2700" b="1" dirty="0">
              <a:solidFill>
                <a:srgbClr val="002060"/>
              </a:solidFill>
            </a:endParaRPr>
          </a:p>
        </p:txBody>
      </p:sp>
      <p:sp>
        <p:nvSpPr>
          <p:cNvPr id="11" name="Oval 10">
            <a:extLst>
              <a:ext uri="{FF2B5EF4-FFF2-40B4-BE49-F238E27FC236}">
                <a16:creationId xmlns:a16="http://schemas.microsoft.com/office/drawing/2014/main" id="{67E1D67E-AB0B-4FF8-9EE6-2F676B5837AD}"/>
              </a:ext>
            </a:extLst>
          </p:cNvPr>
          <p:cNvSpPr/>
          <p:nvPr/>
        </p:nvSpPr>
        <p:spPr>
          <a:xfrm>
            <a:off x="5814628" y="2287028"/>
            <a:ext cx="1919411" cy="1998600"/>
          </a:xfrm>
          <a:prstGeom prst="ellipse">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JO" sz="2200" b="1" dirty="0">
                <a:solidFill>
                  <a:srgbClr val="000000"/>
                </a:solidFill>
                <a:cs typeface="Arial"/>
              </a:rPr>
              <a:t>قابلية التعامل مع المعلومات الناقصة</a:t>
            </a:r>
            <a:endParaRPr lang="ko-KR" altLang="en-US" sz="2700" b="1" dirty="0">
              <a:solidFill>
                <a:srgbClr val="002060"/>
              </a:solidFill>
            </a:endParaRPr>
          </a:p>
        </p:txBody>
      </p:sp>
      <p:sp>
        <p:nvSpPr>
          <p:cNvPr id="12" name="Oval 11">
            <a:extLst>
              <a:ext uri="{FF2B5EF4-FFF2-40B4-BE49-F238E27FC236}">
                <a16:creationId xmlns:a16="http://schemas.microsoft.com/office/drawing/2014/main" id="{69921A21-7565-4B3D-9EA4-C903E802C63E}"/>
              </a:ext>
            </a:extLst>
          </p:cNvPr>
          <p:cNvSpPr/>
          <p:nvPr/>
        </p:nvSpPr>
        <p:spPr>
          <a:xfrm>
            <a:off x="8688288" y="4520431"/>
            <a:ext cx="1919411" cy="1998600"/>
          </a:xfrm>
          <a:prstGeom prst="ellipse">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3"/>
          </a:lnRef>
          <a:fillRef idx="1">
            <a:schemeClr val="lt1"/>
          </a:fillRef>
          <a:effectRef idx="0">
            <a:schemeClr val="accent3"/>
          </a:effectRef>
          <a:fontRef idx="minor">
            <a:schemeClr val="dk1"/>
          </a:fontRef>
        </p:style>
        <p:txBody>
          <a:bodyPr rtlCol="0" anchor="ctr"/>
          <a:lstStyle/>
          <a:p>
            <a:pPr algn="ctr">
              <a:lnSpc>
                <a:spcPct val="150000"/>
              </a:lnSpc>
            </a:pPr>
            <a:r>
              <a:rPr lang="ar-JO" sz="2200" b="1" dirty="0">
                <a:solidFill>
                  <a:srgbClr val="000000"/>
                </a:solidFill>
                <a:cs typeface="Arial"/>
              </a:rPr>
              <a:t>قابلية</a:t>
            </a:r>
          </a:p>
          <a:p>
            <a:pPr algn="ctr">
              <a:lnSpc>
                <a:spcPct val="150000"/>
              </a:lnSpc>
            </a:pPr>
            <a:r>
              <a:rPr lang="ar-JO" sz="2200" b="1" dirty="0">
                <a:solidFill>
                  <a:srgbClr val="000000"/>
                </a:solidFill>
                <a:cs typeface="Arial"/>
              </a:rPr>
              <a:t> التعلم</a:t>
            </a:r>
            <a:endParaRPr lang="ko-KR" altLang="en-US" sz="2700" b="1" dirty="0">
              <a:solidFill>
                <a:srgbClr val="002060"/>
              </a:solidFill>
            </a:endParaRPr>
          </a:p>
        </p:txBody>
      </p:sp>
      <p:sp>
        <p:nvSpPr>
          <p:cNvPr id="13" name="Oval 12">
            <a:extLst>
              <a:ext uri="{FF2B5EF4-FFF2-40B4-BE49-F238E27FC236}">
                <a16:creationId xmlns:a16="http://schemas.microsoft.com/office/drawing/2014/main" id="{9896422D-9F3D-4D79-A165-207239993C63}"/>
              </a:ext>
            </a:extLst>
          </p:cNvPr>
          <p:cNvSpPr/>
          <p:nvPr/>
        </p:nvSpPr>
        <p:spPr>
          <a:xfrm>
            <a:off x="6554269" y="4699497"/>
            <a:ext cx="1919411" cy="1998600"/>
          </a:xfrm>
          <a:prstGeom prst="ellipse">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3"/>
          </a:lnRef>
          <a:fillRef idx="1">
            <a:schemeClr val="lt1"/>
          </a:fillRef>
          <a:effectRef idx="0">
            <a:schemeClr val="accent3"/>
          </a:effectRef>
          <a:fontRef idx="minor">
            <a:schemeClr val="dk1"/>
          </a:fontRef>
        </p:style>
        <p:txBody>
          <a:bodyPr rtlCol="0" anchor="ctr"/>
          <a:lstStyle/>
          <a:p>
            <a:pPr algn="ctr">
              <a:lnSpc>
                <a:spcPct val="150000"/>
              </a:lnSpc>
            </a:pPr>
            <a:r>
              <a:rPr lang="ar-JO" sz="2200" b="1" dirty="0">
                <a:solidFill>
                  <a:srgbClr val="000000"/>
                </a:solidFill>
                <a:cs typeface="Arial"/>
              </a:rPr>
              <a:t>قابلية الاستدلال</a:t>
            </a:r>
            <a:endParaRPr lang="ko-KR" altLang="en-US" sz="2700" b="1" dirty="0">
              <a:solidFill>
                <a:srgbClr val="002060"/>
              </a:solidFill>
            </a:endParaRPr>
          </a:p>
        </p:txBody>
      </p:sp>
      <p:sp>
        <p:nvSpPr>
          <p:cNvPr id="14" name="Rectangle 13">
            <a:extLst>
              <a:ext uri="{FF2B5EF4-FFF2-40B4-BE49-F238E27FC236}">
                <a16:creationId xmlns:a16="http://schemas.microsoft.com/office/drawing/2014/main" id="{5284ABAD-DF32-4BB2-AD15-1D15892C9725}"/>
              </a:ext>
            </a:extLst>
          </p:cNvPr>
          <p:cNvSpPr/>
          <p:nvPr/>
        </p:nvSpPr>
        <p:spPr>
          <a:xfrm>
            <a:off x="551384" y="6377271"/>
            <a:ext cx="3169457" cy="307777"/>
          </a:xfrm>
          <a:prstGeom prst="rect">
            <a:avLst/>
          </a:prstGeom>
        </p:spPr>
        <p:txBody>
          <a:bodyPr wrap="none">
            <a:spAutoFit/>
          </a:bodyPr>
          <a:lstStyle/>
          <a:p>
            <a:r>
              <a:rPr lang="en-GB" dirty="0">
                <a:solidFill>
                  <a:schemeClr val="bg1"/>
                </a:solidFill>
              </a:rPr>
              <a:t>https://www.meu.edu.jo/libraryTheses</a:t>
            </a:r>
            <a:endParaRPr lang="ar-JO" dirty="0">
              <a:solidFill>
                <a:schemeClr val="bg1"/>
              </a:solidFill>
            </a:endParaRPr>
          </a:p>
        </p:txBody>
      </p:sp>
      <p:sp>
        <p:nvSpPr>
          <p:cNvPr id="17" name="Rectangle 16">
            <a:extLst>
              <a:ext uri="{FF2B5EF4-FFF2-40B4-BE49-F238E27FC236}">
                <a16:creationId xmlns:a16="http://schemas.microsoft.com/office/drawing/2014/main" id="{CC183EC8-ABB5-4996-801D-06E206861C88}"/>
              </a:ext>
            </a:extLst>
          </p:cNvPr>
          <p:cNvSpPr/>
          <p:nvPr/>
        </p:nvSpPr>
        <p:spPr>
          <a:xfrm>
            <a:off x="7471500" y="1219967"/>
            <a:ext cx="3365024"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خصائص الذكاء الاصطناعي</a:t>
            </a:r>
            <a:endParaRPr lang="ar-JO" dirty="0">
              <a:solidFill>
                <a:schemeClr val="tx1"/>
              </a:solidFill>
            </a:endParaRPr>
          </a:p>
        </p:txBody>
      </p:sp>
      <p:pic>
        <p:nvPicPr>
          <p:cNvPr id="4" name="Picture 3">
            <a:extLst>
              <a:ext uri="{FF2B5EF4-FFF2-40B4-BE49-F238E27FC236}">
                <a16:creationId xmlns:a16="http://schemas.microsoft.com/office/drawing/2014/main" id="{DD7A52E1-BE5C-4DC5-853B-6E4379E98D49}"/>
              </a:ext>
            </a:extLst>
          </p:cNvPr>
          <p:cNvPicPr>
            <a:picLocks noChangeAspect="1"/>
          </p:cNvPicPr>
          <p:nvPr/>
        </p:nvPicPr>
        <p:blipFill>
          <a:blip r:embed="rId6"/>
          <a:stretch>
            <a:fillRect/>
          </a:stretch>
        </p:blipFill>
        <p:spPr>
          <a:xfrm>
            <a:off x="0" y="620688"/>
            <a:ext cx="5664581" cy="4824536"/>
          </a:xfrm>
          <a:prstGeom prst="rect">
            <a:avLst/>
          </a:prstGeom>
        </p:spPr>
      </p:pic>
      <p:pic>
        <p:nvPicPr>
          <p:cNvPr id="5" name="Picture 4">
            <a:extLst>
              <a:ext uri="{FF2B5EF4-FFF2-40B4-BE49-F238E27FC236}">
                <a16:creationId xmlns:a16="http://schemas.microsoft.com/office/drawing/2014/main" id="{BD614B0A-F8B3-4334-9605-9DEB7A2AD986}"/>
              </a:ext>
            </a:extLst>
          </p:cNvPr>
          <p:cNvPicPr>
            <a:picLocks noChangeAspect="1"/>
          </p:cNvPicPr>
          <p:nvPr/>
        </p:nvPicPr>
        <p:blipFill>
          <a:blip r:embed="rId7"/>
          <a:stretch>
            <a:fillRect/>
          </a:stretch>
        </p:blipFill>
        <p:spPr>
          <a:xfrm>
            <a:off x="-1" y="5445224"/>
            <a:ext cx="5673231" cy="1375053"/>
          </a:xfrm>
          <a:prstGeom prst="rect">
            <a:avLst/>
          </a:prstGeom>
        </p:spPr>
      </p:pic>
    </p:spTree>
    <p:custDataLst>
      <p:tags r:id="rId1"/>
    </p:custDataLst>
    <p:extLst>
      <p:ext uri="{BB962C8B-B14F-4D97-AF65-F5344CB8AC3E}">
        <p14:creationId xmlns:p14="http://schemas.microsoft.com/office/powerpoint/2010/main" val="23286104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9B052C6-9E6D-4874-BA53-D8460F23D14C}"/>
              </a:ext>
            </a:extLst>
          </p:cNvPr>
          <p:cNvSpPr/>
          <p:nvPr/>
        </p:nvSpPr>
        <p:spPr>
          <a:xfrm>
            <a:off x="318020" y="1196752"/>
            <a:ext cx="11555960" cy="5120954"/>
          </a:xfrm>
          <a:prstGeom prst="rect">
            <a:avLst/>
          </a:prstGeom>
        </p:spPr>
        <p:txBody>
          <a:bodyPr wrap="square">
            <a:spAutoFit/>
          </a:bodyPr>
          <a:lstStyle/>
          <a:p>
            <a:pPr algn="just" rtl="1">
              <a:lnSpc>
                <a:spcPct val="150000"/>
              </a:lnSpc>
            </a:pPr>
            <a:r>
              <a:rPr lang="ar-JO" sz="2000" dirty="0">
                <a:solidFill>
                  <a:schemeClr val="bg1"/>
                </a:solidFill>
                <a:latin typeface="var(--secondary-font)"/>
              </a:rPr>
              <a:t>1.     الرعاية الصحية: يمكّن أن يساهم الذكاء الاصطناعي في تحسين تشخيص الأمراض وتوفير رعاية صحية أفضل. قد يتم استخدامه في تحليل الصور الطبية، وتوقّع الأمراض ومنعها، وتحسين توجيه العلاج، وتوفير المساعدة في الجراحات المعقدة.</a:t>
            </a:r>
          </a:p>
          <a:p>
            <a:pPr algn="just" rtl="1">
              <a:lnSpc>
                <a:spcPct val="150000"/>
              </a:lnSpc>
            </a:pPr>
            <a:r>
              <a:rPr lang="ar-JO" sz="2000" dirty="0">
                <a:solidFill>
                  <a:schemeClr val="bg1"/>
                </a:solidFill>
                <a:latin typeface="var(--secondary-font)"/>
              </a:rPr>
              <a:t>2.     النقل والمركبات الذكية: يمكّن أن يحدث الذكاء الاصطناعي تغيراً كبيراً في قطاع النقل. يمكّن استخدامه في تطوير السيارات الذكية، وتحسين نظم الملاحة والتوجيه، وتحليل بيانات المرور لتحسين كفاءة النقل وسلامته.</a:t>
            </a:r>
          </a:p>
          <a:p>
            <a:pPr algn="just" rtl="1">
              <a:lnSpc>
                <a:spcPct val="150000"/>
              </a:lnSpc>
            </a:pPr>
            <a:r>
              <a:rPr lang="ar-JO" sz="2000" dirty="0">
                <a:solidFill>
                  <a:schemeClr val="bg1"/>
                </a:solidFill>
                <a:latin typeface="var(--secondary-font)"/>
              </a:rPr>
              <a:t>3.     التجارة الإلكترونية وتجربة المستخدم: يمكّن أن يوفر الذكاء الاصطناعي تجربة تسوّق متخصّصة وفريدة للمستخدمين، ويمكن استخدامه في تحليل سلوك المستخدم، والتوصية بالمنتجات المناسبة، وتحسين خدمة العملاء عبر الدردشة الآلية والروبوتات.</a:t>
            </a:r>
          </a:p>
          <a:p>
            <a:pPr algn="just" rtl="1">
              <a:lnSpc>
                <a:spcPct val="150000"/>
              </a:lnSpc>
            </a:pPr>
            <a:r>
              <a:rPr lang="ar-JO" sz="2000" dirty="0">
                <a:solidFill>
                  <a:schemeClr val="bg1"/>
                </a:solidFill>
                <a:latin typeface="var(--secondary-font)"/>
              </a:rPr>
              <a:t>4.     الأمن والأمان: يمكّن أن يسهم الذكاء الاصطناعي في تعزيز أمن المعلومات والحماية الشخصية. يمكّن استخدامه في الكشف عن التهديدات الأمنية ومكافحة الاحتيال وتحليل سلوك المستخدم لتحديد الأنشطة غير العادية.</a:t>
            </a:r>
            <a:endParaRPr lang="en-GB" sz="2000" dirty="0">
              <a:solidFill>
                <a:schemeClr val="bg1"/>
              </a:solidFill>
              <a:latin typeface="var(--secondary-font)"/>
            </a:endParaRPr>
          </a:p>
          <a:p>
            <a:pPr algn="just" rtl="1">
              <a:lnSpc>
                <a:spcPct val="150000"/>
              </a:lnSpc>
            </a:pPr>
            <a:r>
              <a:rPr lang="ar-JO" sz="2000" dirty="0">
                <a:solidFill>
                  <a:schemeClr val="bg1"/>
                </a:solidFill>
                <a:latin typeface="var(--secondary-font)"/>
              </a:rPr>
              <a:t>5. ميزة تنافسية للعديد من المؤسسات: تُعد تقنية الذكاء الاصطناعي تقنية إستراتيجية تؤدي للحصول على كفاءة أكبر وفرص جديدة للدخل وتعزيز ولاء العملاء. حيث يمكّن للشركات إنجاز المزيد من المهام في وقت أقل، وإنشاء تجارب عملاء مُخصصة وجذابة، والتنبؤ بنتائج الأعمال لزيادة الربحية.</a:t>
            </a:r>
            <a:r>
              <a:rPr lang="en-GB" sz="2000" dirty="0">
                <a:solidFill>
                  <a:schemeClr val="bg1"/>
                </a:solidFill>
                <a:latin typeface="var(--secondary-font)"/>
              </a:rPr>
              <a:t> </a:t>
            </a:r>
            <a:endParaRPr lang="ar-JO" sz="2000" dirty="0">
              <a:solidFill>
                <a:schemeClr val="bg1"/>
              </a:solidFill>
              <a:latin typeface="var(--secondary-font)"/>
            </a:endParaRPr>
          </a:p>
        </p:txBody>
      </p:sp>
      <p:sp>
        <p:nvSpPr>
          <p:cNvPr id="4" name="Rectangle 3">
            <a:extLst>
              <a:ext uri="{FF2B5EF4-FFF2-40B4-BE49-F238E27FC236}">
                <a16:creationId xmlns:a16="http://schemas.microsoft.com/office/drawing/2014/main" id="{51E8E1CE-E712-4328-A5BE-8F1A197C115A}"/>
              </a:ext>
            </a:extLst>
          </p:cNvPr>
          <p:cNvSpPr/>
          <p:nvPr/>
        </p:nvSpPr>
        <p:spPr>
          <a:xfrm>
            <a:off x="4011935" y="325300"/>
            <a:ext cx="4168129"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مجالات استخدام الذكاء الاصطناعي</a:t>
            </a:r>
            <a:endParaRPr lang="ar-JO" dirty="0">
              <a:solidFill>
                <a:schemeClr val="tx1"/>
              </a:solidFill>
            </a:endParaRPr>
          </a:p>
        </p:txBody>
      </p:sp>
      <p:pic>
        <p:nvPicPr>
          <p:cNvPr id="5" name="Picture 4">
            <a:extLst>
              <a:ext uri="{FF2B5EF4-FFF2-40B4-BE49-F238E27FC236}">
                <a16:creationId xmlns:a16="http://schemas.microsoft.com/office/drawing/2014/main" id="{A5DDD1C8-0435-4977-8A5E-737D55F93E9D}"/>
              </a:ext>
            </a:extLst>
          </p:cNvPr>
          <p:cNvPicPr>
            <a:picLocks noChangeAspect="1"/>
          </p:cNvPicPr>
          <p:nvPr/>
        </p:nvPicPr>
        <p:blipFill>
          <a:blip r:embed="rId2"/>
          <a:stretch>
            <a:fillRect/>
          </a:stretch>
        </p:blipFill>
        <p:spPr>
          <a:xfrm>
            <a:off x="10416480" y="-161163"/>
            <a:ext cx="1865367" cy="997875"/>
          </a:xfrm>
          <a:prstGeom prst="rect">
            <a:avLst/>
          </a:prstGeom>
        </p:spPr>
      </p:pic>
      <p:pic>
        <p:nvPicPr>
          <p:cNvPr id="6" name="Google Shape;111;p1">
            <a:extLst>
              <a:ext uri="{FF2B5EF4-FFF2-40B4-BE49-F238E27FC236}">
                <a16:creationId xmlns:a16="http://schemas.microsoft.com/office/drawing/2014/main" id="{5A8F9F91-B12A-4127-9223-8489945C230B}"/>
              </a:ext>
            </a:extLst>
          </p:cNvPr>
          <p:cNvPicPr preferRelativeResize="0"/>
          <p:nvPr/>
        </p:nvPicPr>
        <p:blipFill rotWithShape="1">
          <a:blip r:embed="rId3">
            <a:alphaModFix/>
            <a:biLevel thresh="25000"/>
            <a:extLst>
              <a:ext uri="{BEBA8EAE-BF5A-486C-A8C5-ECC9F3942E4B}">
                <a14:imgProps xmlns:a14="http://schemas.microsoft.com/office/drawing/2010/main">
                  <a14:imgLayer r:embed="rId4">
                    <a14:imgEffect>
                      <a14:saturation sat="0"/>
                    </a14:imgEffect>
                  </a14:imgLayer>
                </a14:imgProps>
              </a:ext>
            </a:extLst>
          </a:blip>
          <a:srcRect/>
          <a:stretch/>
        </p:blipFill>
        <p:spPr>
          <a:xfrm>
            <a:off x="10145" y="-253600"/>
            <a:ext cx="1621359" cy="1304351"/>
          </a:xfrm>
          <a:prstGeom prst="rect">
            <a:avLst/>
          </a:prstGeom>
          <a:noFill/>
          <a:ln>
            <a:noFill/>
          </a:ln>
        </p:spPr>
      </p:pic>
    </p:spTree>
    <p:extLst>
      <p:ext uri="{BB962C8B-B14F-4D97-AF65-F5344CB8AC3E}">
        <p14:creationId xmlns:p14="http://schemas.microsoft.com/office/powerpoint/2010/main" val="37853191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94911B-1C63-478D-AD41-9AA086E376E8}"/>
              </a:ext>
            </a:extLst>
          </p:cNvPr>
          <p:cNvPicPr>
            <a:picLocks noChangeAspect="1"/>
          </p:cNvPicPr>
          <p:nvPr/>
        </p:nvPicPr>
        <p:blipFill>
          <a:blip r:embed="rId2"/>
          <a:stretch>
            <a:fillRect/>
          </a:stretch>
        </p:blipFill>
        <p:spPr>
          <a:xfrm>
            <a:off x="99064" y="39024"/>
            <a:ext cx="9741352" cy="4270002"/>
          </a:xfrm>
          <a:prstGeom prst="rect">
            <a:avLst/>
          </a:prstGeom>
        </p:spPr>
      </p:pic>
      <p:pic>
        <p:nvPicPr>
          <p:cNvPr id="4" name="Picture 3">
            <a:extLst>
              <a:ext uri="{FF2B5EF4-FFF2-40B4-BE49-F238E27FC236}">
                <a16:creationId xmlns:a16="http://schemas.microsoft.com/office/drawing/2014/main" id="{8BC42CF0-7136-49C4-A825-45238F0ECB03}"/>
              </a:ext>
            </a:extLst>
          </p:cNvPr>
          <p:cNvPicPr>
            <a:picLocks noChangeAspect="1"/>
          </p:cNvPicPr>
          <p:nvPr/>
        </p:nvPicPr>
        <p:blipFill>
          <a:blip r:embed="rId3"/>
          <a:stretch>
            <a:fillRect/>
          </a:stretch>
        </p:blipFill>
        <p:spPr>
          <a:xfrm>
            <a:off x="99064" y="4309026"/>
            <a:ext cx="9741352" cy="2519065"/>
          </a:xfrm>
          <a:prstGeom prst="rect">
            <a:avLst/>
          </a:prstGeom>
        </p:spPr>
      </p:pic>
      <p:sp>
        <p:nvSpPr>
          <p:cNvPr id="5" name="Rectangle 4">
            <a:extLst>
              <a:ext uri="{FF2B5EF4-FFF2-40B4-BE49-F238E27FC236}">
                <a16:creationId xmlns:a16="http://schemas.microsoft.com/office/drawing/2014/main" id="{4C755873-2255-4B58-A461-4983FE45F4DC}"/>
              </a:ext>
            </a:extLst>
          </p:cNvPr>
          <p:cNvSpPr/>
          <p:nvPr/>
        </p:nvSpPr>
        <p:spPr>
          <a:xfrm>
            <a:off x="1826867" y="6486825"/>
            <a:ext cx="2730235" cy="307777"/>
          </a:xfrm>
          <a:prstGeom prst="rect">
            <a:avLst/>
          </a:prstGeom>
        </p:spPr>
        <p:txBody>
          <a:bodyPr wrap="none">
            <a:spAutoFit/>
          </a:bodyPr>
          <a:lstStyle/>
          <a:p>
            <a:r>
              <a:rPr lang="en-GB" dirty="0"/>
              <a:t>https://meu.edu.jo/libraryTheses</a:t>
            </a:r>
            <a:endParaRPr lang="ar-JO" dirty="0"/>
          </a:p>
        </p:txBody>
      </p:sp>
      <p:sp>
        <p:nvSpPr>
          <p:cNvPr id="6" name="Rectangle 5">
            <a:extLst>
              <a:ext uri="{FF2B5EF4-FFF2-40B4-BE49-F238E27FC236}">
                <a16:creationId xmlns:a16="http://schemas.microsoft.com/office/drawing/2014/main" id="{9CD06E2F-3D37-4D26-B165-B1EBDD8295D8}"/>
              </a:ext>
            </a:extLst>
          </p:cNvPr>
          <p:cNvSpPr/>
          <p:nvPr/>
        </p:nvSpPr>
        <p:spPr>
          <a:xfrm>
            <a:off x="10488488" y="2145656"/>
            <a:ext cx="1483545" cy="2246769"/>
          </a:xfrm>
          <a:prstGeom prst="rect">
            <a:avLst/>
          </a:prstGeom>
        </p:spPr>
        <p:style>
          <a:lnRef idx="3">
            <a:schemeClr val="lt1"/>
          </a:lnRef>
          <a:fillRef idx="1">
            <a:schemeClr val="accent3"/>
          </a:fillRef>
          <a:effectRef idx="1">
            <a:schemeClr val="accent3"/>
          </a:effectRef>
          <a:fontRef idx="minor">
            <a:schemeClr val="lt1"/>
          </a:fontRef>
        </p:style>
        <p:txBody>
          <a:bodyPr wrap="square">
            <a:spAutoFit/>
          </a:bodyPr>
          <a:lstStyle/>
          <a:p>
            <a:pPr lvl="0" algn="ctr"/>
            <a:r>
              <a:rPr lang="ar-JO" sz="2800" b="1" dirty="0">
                <a:solidFill>
                  <a:schemeClr val="tx1"/>
                </a:solidFill>
                <a:latin typeface="SimplifiedArabic,Bold"/>
                <a:cs typeface="Times New Roman" panose="02020603050405020304" pitchFamily="18" charset="0"/>
              </a:rPr>
              <a:t>أهمية الذكاء الاصطناعي</a:t>
            </a:r>
          </a:p>
          <a:p>
            <a:pPr lvl="0" algn="ctr"/>
            <a:r>
              <a:rPr lang="ar-JO" sz="2800" b="1" dirty="0">
                <a:solidFill>
                  <a:schemeClr val="tx1"/>
                </a:solidFill>
                <a:latin typeface="SimplifiedArabic,Bold"/>
                <a:cs typeface="Times New Roman" panose="02020603050405020304" pitchFamily="18" charset="0"/>
              </a:rPr>
              <a:t>بشكل </a:t>
            </a:r>
          </a:p>
          <a:p>
            <a:pPr lvl="0" algn="ctr"/>
            <a:r>
              <a:rPr lang="ar-JO" sz="2800" b="1" dirty="0">
                <a:solidFill>
                  <a:schemeClr val="tx1"/>
                </a:solidFill>
                <a:latin typeface="SimplifiedArabic,Bold"/>
                <a:cs typeface="Times New Roman" panose="02020603050405020304" pitchFamily="18" charset="0"/>
              </a:rPr>
              <a:t>عام</a:t>
            </a:r>
            <a:endParaRPr lang="ar-JO" dirty="0">
              <a:solidFill>
                <a:schemeClr val="tx1"/>
              </a:solidFill>
            </a:endParaRPr>
          </a:p>
        </p:txBody>
      </p:sp>
      <p:pic>
        <p:nvPicPr>
          <p:cNvPr id="8" name="Google Shape;115;p1">
            <a:extLst>
              <a:ext uri="{FF2B5EF4-FFF2-40B4-BE49-F238E27FC236}">
                <a16:creationId xmlns:a16="http://schemas.microsoft.com/office/drawing/2014/main" id="{F43AFF9D-D12D-467A-ADE2-3008E0CA5450}"/>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992544" y="74299"/>
            <a:ext cx="1100392" cy="474381"/>
          </a:xfrm>
          <a:prstGeom prst="rect">
            <a:avLst/>
          </a:prstGeom>
          <a:ln>
            <a:noFill/>
          </a:ln>
          <a:effectLst>
            <a:outerShdw blurRad="190500" algn="tl" rotWithShape="0">
              <a:srgbClr val="000000">
                <a:alpha val="70000"/>
              </a:srgbClr>
            </a:outerShdw>
          </a:effectLst>
        </p:spPr>
      </p:pic>
      <p:pic>
        <p:nvPicPr>
          <p:cNvPr id="10" name="Google Shape;111;p1">
            <a:extLst>
              <a:ext uri="{FF2B5EF4-FFF2-40B4-BE49-F238E27FC236}">
                <a16:creationId xmlns:a16="http://schemas.microsoft.com/office/drawing/2014/main" id="{E1057A4F-CBEC-49F8-9486-9D5491DC4A49}"/>
              </a:ext>
            </a:extLst>
          </p:cNvPr>
          <p:cNvPicPr preferRelativeResize="0"/>
          <p:nvPr/>
        </p:nvPicPr>
        <p:blipFill rotWithShape="1">
          <a:blip r:embed="rId6">
            <a:alphaModFix/>
            <a:biLevel thresh="25000"/>
            <a:extLst>
              <a:ext uri="{BEBA8EAE-BF5A-486C-A8C5-ECC9F3942E4B}">
                <a14:imgProps xmlns:a14="http://schemas.microsoft.com/office/drawing/2010/main">
                  <a14:imgLayer r:embed="rId7">
                    <a14:imgEffect>
                      <a14:saturation sat="0"/>
                    </a14:imgEffect>
                  </a14:imgLayer>
                </a14:imgProps>
              </a:ext>
            </a:extLst>
          </a:blip>
          <a:srcRect/>
          <a:stretch/>
        </p:blipFill>
        <p:spPr>
          <a:xfrm>
            <a:off x="10145" y="-253600"/>
            <a:ext cx="1549351" cy="1304351"/>
          </a:xfrm>
          <a:prstGeom prst="rect">
            <a:avLst/>
          </a:prstGeom>
          <a:noFill/>
          <a:ln>
            <a:noFill/>
          </a:ln>
        </p:spPr>
      </p:pic>
    </p:spTree>
    <p:extLst>
      <p:ext uri="{BB962C8B-B14F-4D97-AF65-F5344CB8AC3E}">
        <p14:creationId xmlns:p14="http://schemas.microsoft.com/office/powerpoint/2010/main" val="37537758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841F82-B1CF-4559-A15D-D270F70E1F0B}"/>
              </a:ext>
            </a:extLst>
          </p:cNvPr>
          <p:cNvSpPr/>
          <p:nvPr/>
        </p:nvSpPr>
        <p:spPr>
          <a:xfrm>
            <a:off x="371364" y="692696"/>
            <a:ext cx="11449272" cy="6001643"/>
          </a:xfrm>
          <a:prstGeom prst="rect">
            <a:avLst/>
          </a:prstGeom>
        </p:spPr>
        <p:txBody>
          <a:bodyPr wrap="square">
            <a:spAutoFit/>
          </a:bodyPr>
          <a:lstStyle/>
          <a:p>
            <a:pPr algn="ctr"/>
            <a:r>
              <a:rPr lang="ar-JO" sz="2400" dirty="0">
                <a:solidFill>
                  <a:schemeClr val="bg1"/>
                </a:solidFill>
                <a:latin typeface="Noto Kufi Arabic"/>
              </a:rPr>
              <a:t>ما هي مزايا وعيوب الذكاء الاصطناعي؟</a:t>
            </a:r>
          </a:p>
          <a:p>
            <a:pPr algn="r"/>
            <a:endParaRPr lang="ar-JO" sz="2400" b="1" dirty="0">
              <a:solidFill>
                <a:schemeClr val="bg1"/>
              </a:solidFill>
              <a:latin typeface="Noto Kufi Arabic"/>
            </a:endParaRPr>
          </a:p>
          <a:p>
            <a:pPr algn="r"/>
            <a:r>
              <a:rPr lang="ar-JO" sz="2400" b="1" dirty="0">
                <a:solidFill>
                  <a:schemeClr val="bg1"/>
                </a:solidFill>
                <a:latin typeface="Noto Kufi Arabic"/>
              </a:rPr>
              <a:t>مزايا الذكاء الاصطناعي</a:t>
            </a:r>
          </a:p>
          <a:p>
            <a:pPr algn="r"/>
            <a:r>
              <a:rPr lang="ar-JO" sz="2200" dirty="0">
                <a:solidFill>
                  <a:schemeClr val="bg1"/>
                </a:solidFill>
                <a:latin typeface="Noto Naskh Arabic"/>
              </a:rPr>
              <a:t>يجعل الآلات أكثر قوة وفائدة.</a:t>
            </a:r>
          </a:p>
          <a:p>
            <a:pPr algn="r"/>
            <a:r>
              <a:rPr lang="ar-JO" sz="2200" dirty="0">
                <a:solidFill>
                  <a:schemeClr val="bg1"/>
                </a:solidFill>
                <a:latin typeface="Noto Naskh Arabic"/>
              </a:rPr>
              <a:t>يُقدم أساليب جديدة لحل المشاكل.</a:t>
            </a:r>
          </a:p>
          <a:p>
            <a:pPr algn="r"/>
            <a:r>
              <a:rPr lang="ar-JO" sz="2200" dirty="0">
                <a:solidFill>
                  <a:schemeClr val="bg1"/>
                </a:solidFill>
                <a:latin typeface="Noto Naskh Arabic"/>
              </a:rPr>
              <a:t>أفضل من البشر في التعامل مع المعلومات.</a:t>
            </a:r>
          </a:p>
          <a:p>
            <a:pPr algn="r"/>
            <a:r>
              <a:rPr lang="ar-JO" sz="2200" dirty="0">
                <a:solidFill>
                  <a:schemeClr val="bg1"/>
                </a:solidFill>
                <a:latin typeface="Noto Naskh Arabic"/>
              </a:rPr>
              <a:t>يُحسّن كفاءة العمل، إذ يقلل من المدة الزمنية لإنجاز مهمة مقارنة بالبشر.</a:t>
            </a:r>
          </a:p>
          <a:p>
            <a:pPr algn="r"/>
            <a:r>
              <a:rPr lang="ar-JO" sz="2200" dirty="0">
                <a:solidFill>
                  <a:schemeClr val="bg1"/>
                </a:solidFill>
                <a:latin typeface="Noto Naskh Arabic"/>
              </a:rPr>
              <a:t>غالبًا ما يكون أكثر دقة من البشر.</a:t>
            </a:r>
          </a:p>
          <a:p>
            <a:pPr algn="r"/>
            <a:endParaRPr lang="ar-JO" sz="2400" b="1" dirty="0">
              <a:solidFill>
                <a:schemeClr val="bg1"/>
              </a:solidFill>
              <a:latin typeface="Noto Kufi Arabic"/>
            </a:endParaRPr>
          </a:p>
          <a:p>
            <a:pPr algn="r"/>
            <a:r>
              <a:rPr lang="ar-JO" sz="2400" b="1" dirty="0">
                <a:solidFill>
                  <a:schemeClr val="bg1"/>
                </a:solidFill>
                <a:latin typeface="Noto Kufi Arabic"/>
              </a:rPr>
              <a:t>عيوب الذكاء الاصطناعي</a:t>
            </a:r>
          </a:p>
          <a:p>
            <a:pPr algn="r">
              <a:buFont typeface="Arial" panose="020B0604020202020204" pitchFamily="34" charset="0"/>
              <a:buChar char="•"/>
            </a:pPr>
            <a:r>
              <a:rPr lang="ar-JO" sz="2200" dirty="0">
                <a:solidFill>
                  <a:schemeClr val="bg1"/>
                </a:solidFill>
                <a:latin typeface="Noto Naskh Arabic"/>
              </a:rPr>
              <a:t>عدم القدرة على التعميم من مهمة إلى أخرى. أي يمكّن للآلة أن تنفذ مهمة (أو عدة مهمات) محددة مُدربة عليها مسبقًا فقط، ولا يمكنها أن تنفذ مهمة لم تُدرب عليها مُسبقًا.</a:t>
            </a:r>
          </a:p>
          <a:p>
            <a:pPr algn="r">
              <a:buFont typeface="Arial" panose="020B0604020202020204" pitchFamily="34" charset="0"/>
              <a:buChar char="•"/>
            </a:pPr>
            <a:r>
              <a:rPr lang="ar-JO" sz="2200" dirty="0">
                <a:solidFill>
                  <a:schemeClr val="bg1"/>
                </a:solidFill>
                <a:latin typeface="Noto Naskh Arabic"/>
              </a:rPr>
              <a:t>التكلفة (تكلفة تنفيذ تطبيقات الذكاء الاصطناعي مرتفعة للغاية).</a:t>
            </a:r>
          </a:p>
          <a:p>
            <a:pPr algn="r">
              <a:buFont typeface="Arial" panose="020B0604020202020204" pitchFamily="34" charset="0"/>
              <a:buChar char="•"/>
            </a:pPr>
            <a:r>
              <a:rPr lang="ar-JO" sz="2200" dirty="0">
                <a:solidFill>
                  <a:schemeClr val="bg1"/>
                </a:solidFill>
                <a:latin typeface="Noto Naskh Arabic"/>
              </a:rPr>
              <a:t>قلة الكفاءات (عدم توفر العدد الكافي من المبرمجين القادرين على تطوير برامج الذكاء الاصطناعي).</a:t>
            </a:r>
          </a:p>
          <a:p>
            <a:pPr algn="r">
              <a:buFont typeface="Arial" panose="020B0604020202020204" pitchFamily="34" charset="0"/>
              <a:buChar char="•"/>
            </a:pPr>
            <a:r>
              <a:rPr lang="ar-JO" sz="2200" dirty="0">
                <a:solidFill>
                  <a:schemeClr val="bg1"/>
                </a:solidFill>
                <a:latin typeface="Noto Naskh Arabic"/>
              </a:rPr>
              <a:t>يتطلب الذكاء الاصطناعي خبرة فنية عميقة.</a:t>
            </a:r>
          </a:p>
          <a:p>
            <a:pPr algn="r">
              <a:buFont typeface="Arial" panose="020B0604020202020204" pitchFamily="34" charset="0"/>
              <a:buChar char="•"/>
            </a:pPr>
            <a:r>
              <a:rPr lang="ar-JO" sz="2200" dirty="0">
                <a:solidFill>
                  <a:schemeClr val="bg1"/>
                </a:solidFill>
                <a:latin typeface="Noto Naskh Arabic"/>
              </a:rPr>
              <a:t>الروبوتات هي إحدى تطبيقات الذكاء الاصطناعي التي تحل محل الوظائف التي يشغلها البشر، وبالتالي قد تؤدي إلى تزايد ظاهرة  البطالة.</a:t>
            </a:r>
          </a:p>
        </p:txBody>
      </p:sp>
      <p:sp>
        <p:nvSpPr>
          <p:cNvPr id="3" name="Rectangle 2">
            <a:extLst>
              <a:ext uri="{FF2B5EF4-FFF2-40B4-BE49-F238E27FC236}">
                <a16:creationId xmlns:a16="http://schemas.microsoft.com/office/drawing/2014/main" id="{88190E35-263B-4CE3-AAB8-DBA02AB6C7CF}"/>
              </a:ext>
            </a:extLst>
          </p:cNvPr>
          <p:cNvSpPr/>
          <p:nvPr/>
        </p:nvSpPr>
        <p:spPr>
          <a:xfrm>
            <a:off x="191344" y="6395854"/>
            <a:ext cx="6096000" cy="276999"/>
          </a:xfrm>
          <a:prstGeom prst="rect">
            <a:avLst/>
          </a:prstGeom>
        </p:spPr>
        <p:txBody>
          <a:bodyPr>
            <a:spAutoFit/>
          </a:bodyPr>
          <a:lstStyle/>
          <a:p>
            <a:r>
              <a:rPr lang="en-GB" sz="1200" dirty="0">
                <a:solidFill>
                  <a:schemeClr val="bg1"/>
                </a:solidFill>
              </a:rPr>
              <a:t>https://academy.hsoub.com/programming/artificial-</a:t>
            </a:r>
            <a:endParaRPr lang="ar-JO" sz="1200" dirty="0">
              <a:solidFill>
                <a:schemeClr val="bg1"/>
              </a:solidFill>
            </a:endParaRPr>
          </a:p>
        </p:txBody>
      </p:sp>
      <p:pic>
        <p:nvPicPr>
          <p:cNvPr id="5" name="Google Shape;111;p1">
            <a:extLst>
              <a:ext uri="{FF2B5EF4-FFF2-40B4-BE49-F238E27FC236}">
                <a16:creationId xmlns:a16="http://schemas.microsoft.com/office/drawing/2014/main" id="{AB0F3F89-9851-4806-9757-94086FF22FB5}"/>
              </a:ext>
            </a:extLst>
          </p:cNvPr>
          <p:cNvPicPr preferRelativeResize="0"/>
          <p:nvPr/>
        </p:nvPicPr>
        <p:blipFill rotWithShape="1">
          <a:blip r:embed="rId2">
            <a:alphaModFix/>
            <a:biLevel thresh="25000"/>
            <a:extLst>
              <a:ext uri="{BEBA8EAE-BF5A-486C-A8C5-ECC9F3942E4B}">
                <a14:imgProps xmlns:a14="http://schemas.microsoft.com/office/drawing/2010/main">
                  <a14:imgLayer r:embed="rId3">
                    <a14:imgEffect>
                      <a14:saturation sat="0"/>
                    </a14:imgEffect>
                  </a14:imgLayer>
                </a14:imgProps>
              </a:ext>
            </a:extLst>
          </a:blip>
          <a:srcRect/>
          <a:stretch/>
        </p:blipFill>
        <p:spPr>
          <a:xfrm>
            <a:off x="10145" y="-253600"/>
            <a:ext cx="1621359" cy="1304351"/>
          </a:xfrm>
          <a:prstGeom prst="rect">
            <a:avLst/>
          </a:prstGeom>
          <a:noFill/>
          <a:ln>
            <a:noFill/>
          </a:ln>
        </p:spPr>
      </p:pic>
      <p:pic>
        <p:nvPicPr>
          <p:cNvPr id="6" name="Picture 5">
            <a:extLst>
              <a:ext uri="{FF2B5EF4-FFF2-40B4-BE49-F238E27FC236}">
                <a16:creationId xmlns:a16="http://schemas.microsoft.com/office/drawing/2014/main" id="{415047D6-A553-4769-AA79-A3B9ED2C6227}"/>
              </a:ext>
            </a:extLst>
          </p:cNvPr>
          <p:cNvPicPr>
            <a:picLocks noChangeAspect="1"/>
          </p:cNvPicPr>
          <p:nvPr/>
        </p:nvPicPr>
        <p:blipFill>
          <a:blip r:embed="rId4"/>
          <a:stretch>
            <a:fillRect/>
          </a:stretch>
        </p:blipFill>
        <p:spPr>
          <a:xfrm>
            <a:off x="10329136" y="58918"/>
            <a:ext cx="1865367" cy="781851"/>
          </a:xfrm>
          <a:prstGeom prst="rect">
            <a:avLst/>
          </a:prstGeom>
        </p:spPr>
      </p:pic>
    </p:spTree>
    <p:extLst>
      <p:ext uri="{BB962C8B-B14F-4D97-AF65-F5344CB8AC3E}">
        <p14:creationId xmlns:p14="http://schemas.microsoft.com/office/powerpoint/2010/main" val="26882524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oogle Shape;111;p1">
            <a:extLst>
              <a:ext uri="{FF2B5EF4-FFF2-40B4-BE49-F238E27FC236}">
                <a16:creationId xmlns:a16="http://schemas.microsoft.com/office/drawing/2014/main" id="{9E4F12D1-C4E8-4652-A045-563511A27757}"/>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pic>
        <p:nvPicPr>
          <p:cNvPr id="6" name="Google Shape;115;p1">
            <a:extLst>
              <a:ext uri="{FF2B5EF4-FFF2-40B4-BE49-F238E27FC236}">
                <a16:creationId xmlns:a16="http://schemas.microsoft.com/office/drawing/2014/main" id="{0F308960-A980-4B82-8C64-8F64DD299BE4}"/>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8" name="Picture 7">
            <a:extLst>
              <a:ext uri="{FF2B5EF4-FFF2-40B4-BE49-F238E27FC236}">
                <a16:creationId xmlns:a16="http://schemas.microsoft.com/office/drawing/2014/main" id="{016F47E3-0E97-4B2F-A794-D2513F960B21}"/>
              </a:ext>
            </a:extLst>
          </p:cNvPr>
          <p:cNvPicPr>
            <a:picLocks noChangeAspect="1"/>
          </p:cNvPicPr>
          <p:nvPr/>
        </p:nvPicPr>
        <p:blipFill>
          <a:blip r:embed="rId6">
            <a:duotone>
              <a:prstClr val="black"/>
              <a:schemeClr val="accent5">
                <a:tint val="45000"/>
                <a:satMod val="400000"/>
              </a:schemeClr>
            </a:duotone>
          </a:blip>
          <a:stretch>
            <a:fillRect/>
          </a:stretch>
        </p:blipFill>
        <p:spPr>
          <a:xfrm>
            <a:off x="1919536" y="5259345"/>
            <a:ext cx="6255038" cy="103641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a:extLst>
              <a:ext uri="{FF2B5EF4-FFF2-40B4-BE49-F238E27FC236}">
                <a16:creationId xmlns:a16="http://schemas.microsoft.com/office/drawing/2014/main" id="{D26E2944-B80E-44A0-B0F9-06DEA88D3AF0}"/>
              </a:ext>
            </a:extLst>
          </p:cNvPr>
          <p:cNvPicPr>
            <a:picLocks noChangeAspect="1"/>
          </p:cNvPicPr>
          <p:nvPr/>
        </p:nvPicPr>
        <p:blipFill>
          <a:blip r:embed="rId7">
            <a:duotone>
              <a:schemeClr val="accent2">
                <a:shade val="45000"/>
                <a:satMod val="135000"/>
              </a:schemeClr>
              <a:prstClr val="white"/>
            </a:duotone>
          </a:blip>
          <a:stretch>
            <a:fillRect/>
          </a:stretch>
        </p:blipFill>
        <p:spPr>
          <a:xfrm>
            <a:off x="1452346" y="2143614"/>
            <a:ext cx="7797460" cy="297510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1" name="Picture 10">
            <a:extLst>
              <a:ext uri="{FF2B5EF4-FFF2-40B4-BE49-F238E27FC236}">
                <a16:creationId xmlns:a16="http://schemas.microsoft.com/office/drawing/2014/main" id="{A3C19946-8212-43CA-B3FD-924DC7F663C6}"/>
              </a:ext>
            </a:extLst>
          </p:cNvPr>
          <p:cNvPicPr>
            <a:picLocks noChangeAspect="1"/>
          </p:cNvPicPr>
          <p:nvPr/>
        </p:nvPicPr>
        <p:blipFill>
          <a:blip r:embed="rId8">
            <a:duotone>
              <a:schemeClr val="accent2">
                <a:shade val="45000"/>
                <a:satMod val="135000"/>
              </a:schemeClr>
              <a:prstClr val="white"/>
            </a:duotone>
          </a:blip>
          <a:stretch>
            <a:fillRect/>
          </a:stretch>
        </p:blipFill>
        <p:spPr>
          <a:xfrm>
            <a:off x="2567608" y="1484784"/>
            <a:ext cx="6480720" cy="91308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929865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E43DA1-4424-440A-AA8E-118E68AAEA35}"/>
              </a:ext>
            </a:extLst>
          </p:cNvPr>
          <p:cNvSpPr/>
          <p:nvPr/>
        </p:nvSpPr>
        <p:spPr>
          <a:xfrm>
            <a:off x="96921" y="764704"/>
            <a:ext cx="11947637" cy="5847755"/>
          </a:xfrm>
          <a:prstGeom prst="rect">
            <a:avLst/>
          </a:prstGeom>
        </p:spPr>
        <p:txBody>
          <a:bodyPr wrap="square">
            <a:spAutoFit/>
          </a:bodyPr>
          <a:lstStyle/>
          <a:p>
            <a:pPr algn="just" rtl="1"/>
            <a:endParaRPr lang="ar-JO" sz="1800" dirty="0">
              <a:solidFill>
                <a:schemeClr val="bg1"/>
              </a:solidFill>
              <a:latin typeface="Cairo"/>
            </a:endParaRPr>
          </a:p>
          <a:p>
            <a:pPr algn="just" rtl="1"/>
            <a:r>
              <a:rPr lang="ar-JO" sz="2000" dirty="0">
                <a:solidFill>
                  <a:schemeClr val="bg1"/>
                </a:solidFill>
                <a:latin typeface="Cairo"/>
              </a:rPr>
              <a:t>     إن الذكاء الاصطناعي في التعليم مثل حلقة الوصل بين المعارف والمعلومات المخزنة والراغبين في تلقي العلم، فيوفر لهم الطرق المناسبة في أي وقت وأي مكان. وعلى الرغم من أنّ الوقت لا يزال مبكّرًا لرؤية روبوتات شبيهة بالإنسان تستحوذ على دور المعلّم وتقوم بإعطاء المحاضرات والدروس، لكن هنالك بلا شكّ العديد من استخدامات الذكاء الاصطناعي في مجال التعليم والتي تساعد الطلاّب والمدرّسين على حدّ السواء في تحقيق أكبر فائدة ممكنة من العملية التعلّمية، ومن أمثلتها:</a:t>
            </a:r>
          </a:p>
          <a:p>
            <a:pPr algn="just" rtl="1"/>
            <a:r>
              <a:rPr lang="ar-JO" sz="2000" u="sng" dirty="0">
                <a:solidFill>
                  <a:schemeClr val="bg1"/>
                </a:solidFill>
                <a:latin typeface="Cairo"/>
              </a:rPr>
              <a:t>التعليم المتخصص </a:t>
            </a:r>
            <a:r>
              <a:rPr lang="ar-JO" sz="2000" dirty="0">
                <a:solidFill>
                  <a:schemeClr val="bg1"/>
                </a:solidFill>
                <a:latin typeface="Cairo"/>
              </a:rPr>
              <a:t>:حيث يتمّ الاستفادة من تقنيات الذكاء الاصطناعي في تخصيص التجربة التعليمية للأفراد من خلال تحليل أنماطهم التعلّمية وخبراتهم وقدراتهم السابقة ومن ثمّ تحديد المواد التعليمية المناسبة لهم. </a:t>
            </a:r>
          </a:p>
          <a:p>
            <a:pPr algn="just" rtl="1"/>
            <a:r>
              <a:rPr lang="ar-JO" sz="2000" u="sng" dirty="0">
                <a:solidFill>
                  <a:schemeClr val="bg1"/>
                </a:solidFill>
                <a:latin typeface="Cairo"/>
              </a:rPr>
              <a:t>مساعدة المعلّمين في أداء بعض المهام الإدارية</a:t>
            </a:r>
            <a:r>
              <a:rPr lang="ar-JO" sz="2000" dirty="0">
                <a:solidFill>
                  <a:schemeClr val="bg1"/>
                </a:solidFill>
                <a:latin typeface="Cairo"/>
              </a:rPr>
              <a:t>: كإجراء التقييمات وإعداد الاختبارات.</a:t>
            </a:r>
          </a:p>
          <a:p>
            <a:pPr algn="just" rtl="1"/>
            <a:r>
              <a:rPr lang="ar-JO" sz="2000" u="sng" dirty="0">
                <a:solidFill>
                  <a:schemeClr val="bg1"/>
                </a:solidFill>
                <a:latin typeface="Cairo"/>
              </a:rPr>
              <a:t>كسر الحواجز الجغرافية </a:t>
            </a:r>
            <a:r>
              <a:rPr lang="ar-JO" sz="2000" dirty="0">
                <a:solidFill>
                  <a:schemeClr val="bg1"/>
                </a:solidFill>
                <a:latin typeface="Cairo"/>
              </a:rPr>
              <a:t>: من خلال جعل الفصول الدراسية العالمية في متناول الجميع بغضّ النظر عن لغتهم أو أماكن تواجدهم .</a:t>
            </a:r>
          </a:p>
          <a:p>
            <a:pPr algn="just" rtl="1"/>
            <a:endParaRPr lang="en-GB" sz="1800" dirty="0">
              <a:solidFill>
                <a:schemeClr val="bg1"/>
              </a:solidFill>
              <a:latin typeface="Cairo"/>
            </a:endParaRPr>
          </a:p>
          <a:p>
            <a:pPr algn="just" rtl="1"/>
            <a:r>
              <a:rPr lang="ar-JO" sz="2400" dirty="0">
                <a:solidFill>
                  <a:schemeClr val="bg1"/>
                </a:solidFill>
                <a:latin typeface="Cairo"/>
              </a:rPr>
              <a:t>أدوار تطبيقات الذكاء الاصطناعي فى العملية التعليمية</a:t>
            </a:r>
          </a:p>
          <a:p>
            <a:pPr algn="just" rtl="1"/>
            <a:r>
              <a:rPr lang="ar-JO" sz="1800" dirty="0">
                <a:solidFill>
                  <a:schemeClr val="bg1"/>
                </a:solidFill>
                <a:latin typeface="Cairo"/>
              </a:rPr>
              <a:t> </a:t>
            </a:r>
            <a:r>
              <a:rPr lang="ar-JO" sz="2000" dirty="0">
                <a:solidFill>
                  <a:schemeClr val="bg1"/>
                </a:solidFill>
                <a:latin typeface="Cairo"/>
              </a:rPr>
              <a:t>- التقييم الفوري للطالب ورصد درجاتهم؛ وذلك لمساعدتهم على تطوير أدائهم الدراسي.</a:t>
            </a:r>
          </a:p>
          <a:p>
            <a:pPr algn="just" rtl="1"/>
            <a:r>
              <a:rPr lang="ar-JO" sz="2000" dirty="0">
                <a:solidFill>
                  <a:schemeClr val="bg1"/>
                </a:solidFill>
                <a:latin typeface="Cairo"/>
              </a:rPr>
              <a:t> - تقديم التغذية الراجعة للطالب الفورية والمستمرة.</a:t>
            </a:r>
          </a:p>
          <a:p>
            <a:pPr algn="just" rtl="1"/>
            <a:r>
              <a:rPr lang="ar-JO" sz="2000" dirty="0">
                <a:solidFill>
                  <a:schemeClr val="bg1"/>
                </a:solidFill>
                <a:latin typeface="Cairo"/>
              </a:rPr>
              <a:t> - توفر وكلاء افتراضين لمساعدة المتعلمين، وإفادتهم بالإجابات الصحيحة.</a:t>
            </a:r>
          </a:p>
          <a:p>
            <a:pPr algn="just" rtl="1"/>
            <a:r>
              <a:rPr lang="ar-JO" sz="2000" dirty="0">
                <a:solidFill>
                  <a:schemeClr val="bg1"/>
                </a:solidFill>
                <a:latin typeface="Cairo"/>
              </a:rPr>
              <a:t> - المساعدة في تحديد الصعوبات الموجودة لدى المتعلم، الأمر الذي يوجه المعلمين إلى التركيز على موضوعات محددة.</a:t>
            </a:r>
          </a:p>
          <a:p>
            <a:pPr algn="just" rtl="1"/>
            <a:r>
              <a:rPr lang="ar-JO" sz="2000" dirty="0">
                <a:solidFill>
                  <a:schemeClr val="bg1"/>
                </a:solidFill>
                <a:latin typeface="Cairo"/>
              </a:rPr>
              <a:t> - توفير تعلما تكيفيًا؛ لمساعدة المتعلم في إحراز التقدم المطلوب من خلال تعليمه بشكل فردي. (شحاته، 2022) .</a:t>
            </a:r>
          </a:p>
          <a:p>
            <a:pPr marL="285750" indent="-285750" algn="just" rtl="1">
              <a:buFontTx/>
              <a:buChar char="-"/>
            </a:pPr>
            <a:endParaRPr lang="ar-JO" sz="1800" dirty="0">
              <a:solidFill>
                <a:schemeClr val="bg1"/>
              </a:solidFill>
              <a:latin typeface="Cairo"/>
            </a:endParaRPr>
          </a:p>
          <a:p>
            <a:pPr algn="just" rtl="1"/>
            <a:r>
              <a:rPr lang="ar-JO" sz="1800" dirty="0">
                <a:solidFill>
                  <a:schemeClr val="bg1"/>
                </a:solidFill>
                <a:latin typeface="Cairo"/>
              </a:rPr>
              <a:t>* كما أن هناك العديد من تطبيقات وأدوات الذكاء الاصطناعي  التي يمكّن أن تستخدم  في التعليم، ومنها ما يستخدم في:</a:t>
            </a:r>
          </a:p>
          <a:p>
            <a:pPr algn="just" rtl="1"/>
            <a:r>
              <a:rPr lang="ar-JO" sz="1800" dirty="0">
                <a:solidFill>
                  <a:schemeClr val="bg1"/>
                </a:solidFill>
                <a:latin typeface="Cairo"/>
              </a:rPr>
              <a:t>البحث والتصميم، وصناعة المحتوى التعليمي، وكتابة المقالات والأبحاث، وكتابة القصص وسردها، وإنشاء الاختبارات والعروض التقديمية. (شلتوت، 2023)</a:t>
            </a:r>
          </a:p>
        </p:txBody>
      </p:sp>
      <p:sp>
        <p:nvSpPr>
          <p:cNvPr id="3" name="Rectangle 2">
            <a:extLst>
              <a:ext uri="{FF2B5EF4-FFF2-40B4-BE49-F238E27FC236}">
                <a16:creationId xmlns:a16="http://schemas.microsoft.com/office/drawing/2014/main" id="{D64659A9-7103-4ED1-974A-9FA95A0F0A49}"/>
              </a:ext>
            </a:extLst>
          </p:cNvPr>
          <p:cNvSpPr/>
          <p:nvPr/>
        </p:nvSpPr>
        <p:spPr>
          <a:xfrm>
            <a:off x="8178295" y="184579"/>
            <a:ext cx="2975495"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pPr lvl="0"/>
            <a:r>
              <a:rPr lang="ar-JO" sz="2400" b="1" dirty="0">
                <a:solidFill>
                  <a:schemeClr val="bg1"/>
                </a:solidFill>
                <a:latin typeface="SimplifiedArabic,Bold"/>
                <a:cs typeface="Times New Roman" panose="02020603050405020304" pitchFamily="18" charset="0"/>
              </a:rPr>
              <a:t>الذكاء الاصطناعي في التعليم</a:t>
            </a:r>
            <a:endParaRPr lang="ar-JO" sz="2400" dirty="0">
              <a:solidFill>
                <a:schemeClr val="bg1"/>
              </a:solidFill>
            </a:endParaRPr>
          </a:p>
        </p:txBody>
      </p:sp>
      <p:sp>
        <p:nvSpPr>
          <p:cNvPr id="4" name="Rectangle 3">
            <a:extLst>
              <a:ext uri="{FF2B5EF4-FFF2-40B4-BE49-F238E27FC236}">
                <a16:creationId xmlns:a16="http://schemas.microsoft.com/office/drawing/2014/main" id="{DDCAF172-FBC8-410A-9FB6-E4A6CDB69BB1}"/>
              </a:ext>
            </a:extLst>
          </p:cNvPr>
          <p:cNvSpPr/>
          <p:nvPr/>
        </p:nvSpPr>
        <p:spPr>
          <a:xfrm>
            <a:off x="2244519" y="195019"/>
            <a:ext cx="5944256"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 </a:t>
            </a:r>
            <a:r>
              <a:rPr lang="en-GB" sz="2400" b="1" dirty="0">
                <a:solidFill>
                  <a:schemeClr val="bg1"/>
                </a:solidFill>
                <a:latin typeface="Times New Roman" panose="02020603050405020304" pitchFamily="18" charset="0"/>
                <a:ea typeface="Calibri" panose="020F0502020204030204" pitchFamily="34" charset="0"/>
              </a:rPr>
              <a:t>Artificial Intelligence in Education </a:t>
            </a:r>
            <a:r>
              <a:rPr lang="en-GB" sz="2400" dirty="0">
                <a:solidFill>
                  <a:schemeClr val="bg1"/>
                </a:solidFill>
                <a:latin typeface="Times New Roman" panose="02020603050405020304" pitchFamily="18" charset="0"/>
                <a:ea typeface="Calibri" panose="020F0502020204030204" pitchFamily="34" charset="0"/>
              </a:rPr>
              <a:t>( </a:t>
            </a:r>
            <a:r>
              <a:rPr lang="en-GB" sz="2400" b="1" dirty="0">
                <a:solidFill>
                  <a:schemeClr val="bg1"/>
                </a:solidFill>
                <a:latin typeface="Times New Roman" panose="02020603050405020304" pitchFamily="18" charset="0"/>
                <a:ea typeface="Calibri" panose="020F0502020204030204" pitchFamily="34" charset="0"/>
              </a:rPr>
              <a:t>AIED</a:t>
            </a:r>
            <a:r>
              <a:rPr lang="en-GB" sz="2400" dirty="0">
                <a:solidFill>
                  <a:schemeClr val="bg1"/>
                </a:solidFill>
                <a:latin typeface="Times New Roman" panose="02020603050405020304" pitchFamily="18" charset="0"/>
                <a:ea typeface="Calibri" panose="020F0502020204030204" pitchFamily="34" charset="0"/>
              </a:rPr>
              <a:t>)</a:t>
            </a:r>
            <a:endParaRPr lang="ar-JO" sz="2400" dirty="0">
              <a:solidFill>
                <a:schemeClr val="bg1"/>
              </a:solidFill>
            </a:endParaRPr>
          </a:p>
        </p:txBody>
      </p:sp>
      <p:pic>
        <p:nvPicPr>
          <p:cNvPr id="6" name="Google Shape;111;p1">
            <a:extLst>
              <a:ext uri="{FF2B5EF4-FFF2-40B4-BE49-F238E27FC236}">
                <a16:creationId xmlns:a16="http://schemas.microsoft.com/office/drawing/2014/main" id="{7E2C6A0A-7BDD-4347-A191-C7C572792FC6}"/>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7CC8E7EE-6C92-488C-BC5A-DFBD23CBDCFE}"/>
              </a:ext>
            </a:extLst>
          </p:cNvPr>
          <p:cNvPicPr>
            <a:picLocks noChangeAspect="1"/>
          </p:cNvPicPr>
          <p:nvPr/>
        </p:nvPicPr>
        <p:blipFill>
          <a:blip r:embed="rId4"/>
          <a:stretch>
            <a:fillRect/>
          </a:stretch>
        </p:blipFill>
        <p:spPr>
          <a:xfrm>
            <a:off x="99064" y="6453336"/>
            <a:ext cx="1877731" cy="278274"/>
          </a:xfrm>
          <a:prstGeom prst="rect">
            <a:avLst/>
          </a:prstGeom>
        </p:spPr>
      </p:pic>
    </p:spTree>
    <p:extLst>
      <p:ext uri="{BB962C8B-B14F-4D97-AF65-F5344CB8AC3E}">
        <p14:creationId xmlns:p14="http://schemas.microsoft.com/office/powerpoint/2010/main" val="159591838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11E559-BA72-4C46-9D53-59C233860389}"/>
              </a:ext>
            </a:extLst>
          </p:cNvPr>
          <p:cNvSpPr/>
          <p:nvPr/>
        </p:nvSpPr>
        <p:spPr>
          <a:xfrm>
            <a:off x="695400" y="1124744"/>
            <a:ext cx="10643880" cy="4893647"/>
          </a:xfrm>
          <a:prstGeom prst="rect">
            <a:avLst/>
          </a:prstGeom>
        </p:spPr>
        <p:txBody>
          <a:bodyPr wrap="square">
            <a:spAutoFit/>
          </a:bodyPr>
          <a:lstStyle/>
          <a:p>
            <a:pPr algn="just" rtl="1"/>
            <a:r>
              <a:rPr lang="ar-JO" sz="2400" dirty="0">
                <a:solidFill>
                  <a:schemeClr val="bg1"/>
                </a:solidFill>
                <a:latin typeface="droid arabic kufi"/>
              </a:rPr>
              <a:t>في تقرير منظمة اليونسكو حول  الذكاء الاصطناعي والتعليم 2019 </a:t>
            </a:r>
            <a:r>
              <a:rPr lang="ar-JO" sz="2400" dirty="0">
                <a:solidFill>
                  <a:schemeClr val="bg1"/>
                </a:solidFill>
                <a:latin typeface="arial" panose="020B0604020202020204" pitchFamily="34" charset="0"/>
              </a:rPr>
              <a:t>اعتمد ممثلو الدول الأعضاء والمنظمات الدولية والمؤسسات الأكاديمية والمجتمع المدني والقطاع الخاص بتوافق الآراء «إجماع بكين» بشأن الذكاء الاصطناعي والتعليم، في المؤتمر الدولي حول الذكاء الاصطناعي والتعليم الذي عقد في بكين في عام 2019. والذي يعد أول وثيقة تقدم إرشادات وتوصيات حول أفضل السبل التي يمكّن أن تستجيب بها الدول الأعضاء للفرص والتحديات التي يطرحها الذكاء الاصطناعي لتسريع التقدم نحو تحقيق الهدف الرابع من أهداف التنمية المستدامة (التعليم الجيد)، لزيادة الذكاء البشري وحماية حقوق الإنسان وتعزيز التنمية المستدامة من خلال التعاون الفعال بين الإنسان والآلة في الحياة والتعلم والعمل. من خلال خمسة مجالات رئيسة وهي:</a:t>
            </a:r>
          </a:p>
          <a:p>
            <a:pPr marL="457200" indent="-457200" algn="just" rtl="1">
              <a:buFont typeface="+mj-lt"/>
              <a:buAutoNum type="arabicPeriod"/>
            </a:pPr>
            <a:r>
              <a:rPr lang="ar-JO" sz="2400" dirty="0">
                <a:solidFill>
                  <a:schemeClr val="bg1"/>
                </a:solidFill>
                <a:latin typeface="arial" panose="020B0604020202020204" pitchFamily="34" charset="0"/>
              </a:rPr>
              <a:t>- الذكاء الاصطناعي لإدارة التعليم وتقديمه.</a:t>
            </a:r>
          </a:p>
          <a:p>
            <a:pPr marL="457200" indent="-457200" algn="just" rtl="1">
              <a:buFont typeface="+mj-lt"/>
              <a:buAutoNum type="arabicPeriod"/>
            </a:pPr>
            <a:r>
              <a:rPr lang="ar-JO" sz="2400" dirty="0">
                <a:solidFill>
                  <a:schemeClr val="bg1"/>
                </a:solidFill>
                <a:latin typeface="arial" panose="020B0604020202020204" pitchFamily="34" charset="0"/>
              </a:rPr>
              <a:t>- الذكاء الاصطناعي لتمكين التدريس والمعلمين.</a:t>
            </a:r>
          </a:p>
          <a:p>
            <a:pPr marL="457200" indent="-457200" algn="just" rtl="1">
              <a:buFont typeface="+mj-lt"/>
              <a:buAutoNum type="arabicPeriod"/>
            </a:pPr>
            <a:r>
              <a:rPr lang="ar-JO" sz="2400" dirty="0">
                <a:solidFill>
                  <a:schemeClr val="bg1"/>
                </a:solidFill>
                <a:latin typeface="arial" panose="020B0604020202020204" pitchFamily="34" charset="0"/>
              </a:rPr>
              <a:t>- الذكاء الاصطناعي لتقييم التعلم والتعليم.</a:t>
            </a:r>
          </a:p>
          <a:p>
            <a:pPr marL="457200" indent="-457200" algn="just" rtl="1">
              <a:buFont typeface="+mj-lt"/>
              <a:buAutoNum type="arabicPeriod"/>
            </a:pPr>
            <a:r>
              <a:rPr lang="ar-JO" sz="2400" dirty="0">
                <a:solidFill>
                  <a:schemeClr val="bg1"/>
                </a:solidFill>
                <a:latin typeface="arial" panose="020B0604020202020204" pitchFamily="34" charset="0"/>
              </a:rPr>
              <a:t>- تنمية القيم والمهارات اللازمة للحياة والعمل في عصر الذكاء الاصطناعي.</a:t>
            </a:r>
          </a:p>
          <a:p>
            <a:pPr marL="457200" indent="-457200" algn="just" rtl="1">
              <a:buFont typeface="+mj-lt"/>
              <a:buAutoNum type="arabicPeriod"/>
            </a:pPr>
            <a:r>
              <a:rPr lang="ar-JO" sz="2400" dirty="0">
                <a:solidFill>
                  <a:schemeClr val="bg1"/>
                </a:solidFill>
                <a:latin typeface="arial" panose="020B0604020202020204" pitchFamily="34" charset="0"/>
              </a:rPr>
              <a:t>- الذكاء الاصطناعي لتقديم فرص التعلم مدى الحياة للجميع. (منظمة اليونسكو، 2019)</a:t>
            </a:r>
            <a:endParaRPr lang="en-GB" sz="2400" dirty="0">
              <a:solidFill>
                <a:schemeClr val="bg1"/>
              </a:solidFill>
              <a:latin typeface="arial" panose="020B0604020202020204" pitchFamily="34" charset="0"/>
            </a:endParaRPr>
          </a:p>
          <a:p>
            <a:pPr algn="just" rtl="1"/>
            <a:endParaRPr lang="ar-JO" sz="2400" dirty="0">
              <a:solidFill>
                <a:schemeClr val="bg1"/>
              </a:solidFill>
              <a:latin typeface="arial" panose="020B0604020202020204" pitchFamily="34" charset="0"/>
            </a:endParaRPr>
          </a:p>
        </p:txBody>
      </p:sp>
      <p:pic>
        <p:nvPicPr>
          <p:cNvPr id="4" name="Google Shape;115;p1">
            <a:extLst>
              <a:ext uri="{FF2B5EF4-FFF2-40B4-BE49-F238E27FC236}">
                <a16:creationId xmlns:a16="http://schemas.microsoft.com/office/drawing/2014/main" id="{44EDA87D-2E5C-4BEF-BA4E-A075BD1726E6}"/>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5" name="Google Shape;111;p1">
            <a:extLst>
              <a:ext uri="{FF2B5EF4-FFF2-40B4-BE49-F238E27FC236}">
                <a16:creationId xmlns:a16="http://schemas.microsoft.com/office/drawing/2014/main" id="{1684D6B5-2D13-4B53-892C-C6A9A318C41D}"/>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
        <p:nvSpPr>
          <p:cNvPr id="6" name="Rectangle 5">
            <a:extLst>
              <a:ext uri="{FF2B5EF4-FFF2-40B4-BE49-F238E27FC236}">
                <a16:creationId xmlns:a16="http://schemas.microsoft.com/office/drawing/2014/main" id="{9F4E498E-11B2-4167-A7CF-E1BCDFADABEC}"/>
              </a:ext>
            </a:extLst>
          </p:cNvPr>
          <p:cNvSpPr/>
          <p:nvPr/>
        </p:nvSpPr>
        <p:spPr>
          <a:xfrm>
            <a:off x="4608252" y="308282"/>
            <a:ext cx="2975495" cy="46166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pPr lvl="0"/>
            <a:r>
              <a:rPr lang="ar-JO" sz="2400" b="1" dirty="0">
                <a:solidFill>
                  <a:schemeClr val="bg1"/>
                </a:solidFill>
                <a:latin typeface="SimplifiedArabic,Bold"/>
                <a:cs typeface="Times New Roman" panose="02020603050405020304" pitchFamily="18" charset="0"/>
              </a:rPr>
              <a:t>الذكاء الاصطناعي في التعليم</a:t>
            </a:r>
            <a:endParaRPr lang="ar-JO" sz="2400" dirty="0">
              <a:solidFill>
                <a:schemeClr val="bg1"/>
              </a:solidFill>
            </a:endParaRPr>
          </a:p>
        </p:txBody>
      </p:sp>
      <p:pic>
        <p:nvPicPr>
          <p:cNvPr id="7" name="Picture 6">
            <a:extLst>
              <a:ext uri="{FF2B5EF4-FFF2-40B4-BE49-F238E27FC236}">
                <a16:creationId xmlns:a16="http://schemas.microsoft.com/office/drawing/2014/main" id="{9F3EC7A8-43D7-419F-A98B-F753DC420272}"/>
              </a:ext>
            </a:extLst>
          </p:cNvPr>
          <p:cNvPicPr>
            <a:picLocks noChangeAspect="1"/>
          </p:cNvPicPr>
          <p:nvPr/>
        </p:nvPicPr>
        <p:blipFill>
          <a:blip r:embed="rId6"/>
          <a:stretch>
            <a:fillRect/>
          </a:stretch>
        </p:blipFill>
        <p:spPr>
          <a:xfrm>
            <a:off x="99064" y="6453336"/>
            <a:ext cx="1877731" cy="278274"/>
          </a:xfrm>
          <a:prstGeom prst="rect">
            <a:avLst/>
          </a:prstGeom>
        </p:spPr>
      </p:pic>
    </p:spTree>
    <p:extLst>
      <p:ext uri="{BB962C8B-B14F-4D97-AF65-F5344CB8AC3E}">
        <p14:creationId xmlns:p14="http://schemas.microsoft.com/office/powerpoint/2010/main" val="14851667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77EFF1-5106-4E76-9147-26919CAF8DD7}"/>
              </a:ext>
            </a:extLst>
          </p:cNvPr>
          <p:cNvPicPr>
            <a:picLocks noChangeAspect="1"/>
          </p:cNvPicPr>
          <p:nvPr/>
        </p:nvPicPr>
        <p:blipFill>
          <a:blip r:embed="rId2">
            <a:duotone>
              <a:prstClr val="black"/>
              <a:schemeClr val="accent2">
                <a:tint val="45000"/>
                <a:satMod val="400000"/>
              </a:schemeClr>
            </a:duotone>
          </a:blip>
          <a:stretch>
            <a:fillRect/>
          </a:stretch>
        </p:blipFill>
        <p:spPr>
          <a:xfrm>
            <a:off x="983432" y="793954"/>
            <a:ext cx="10297144" cy="5472608"/>
          </a:xfrm>
          <a:prstGeom prst="rect">
            <a:avLst/>
          </a:prstGeom>
        </p:spPr>
      </p:pic>
      <p:sp>
        <p:nvSpPr>
          <p:cNvPr id="5" name="Rectangle 4">
            <a:extLst>
              <a:ext uri="{FF2B5EF4-FFF2-40B4-BE49-F238E27FC236}">
                <a16:creationId xmlns:a16="http://schemas.microsoft.com/office/drawing/2014/main" id="{BE1E5164-616A-43A1-B380-1EE6155CCF5D}"/>
              </a:ext>
            </a:extLst>
          </p:cNvPr>
          <p:cNvSpPr/>
          <p:nvPr/>
        </p:nvSpPr>
        <p:spPr>
          <a:xfrm>
            <a:off x="4457201" y="89624"/>
            <a:ext cx="3836307"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تطبيقات الذكاء الاصطناعي في التعليم</a:t>
            </a:r>
            <a:endParaRPr lang="ar-JO" sz="2400" dirty="0">
              <a:solidFill>
                <a:schemeClr val="tx1"/>
              </a:solidFill>
            </a:endParaRPr>
          </a:p>
        </p:txBody>
      </p:sp>
      <p:sp>
        <p:nvSpPr>
          <p:cNvPr id="6" name="Rectangle 5">
            <a:extLst>
              <a:ext uri="{FF2B5EF4-FFF2-40B4-BE49-F238E27FC236}">
                <a16:creationId xmlns:a16="http://schemas.microsoft.com/office/drawing/2014/main" id="{96A5439F-8F9C-4942-867B-C78DB223D892}"/>
              </a:ext>
            </a:extLst>
          </p:cNvPr>
          <p:cNvSpPr/>
          <p:nvPr/>
        </p:nvSpPr>
        <p:spPr>
          <a:xfrm>
            <a:off x="1163452" y="6509227"/>
            <a:ext cx="10297144" cy="276999"/>
          </a:xfrm>
          <a:prstGeom prst="rect">
            <a:avLst/>
          </a:prstGeom>
        </p:spPr>
        <p:txBody>
          <a:bodyPr wrap="square">
            <a:spAutoFit/>
          </a:bodyPr>
          <a:lstStyle/>
          <a:p>
            <a:r>
              <a:rPr lang="ar-JO" sz="1200" dirty="0">
                <a:solidFill>
                  <a:schemeClr val="bg1"/>
                </a:solidFill>
              </a:rPr>
              <a:t>الصبحي، صباح عيد رجاء، واقع استخدام أعضاء هيئة التدريس بجامعة نجران لتطبيقات الذكاء الاصطناعي في التعليم، مجلة كلية التربية، الجزء ٤، العدد ٤٤، جامعة عين شمس، القاهرة، ٢٠٢٠، ص ٢٣٧.</a:t>
            </a:r>
          </a:p>
        </p:txBody>
      </p:sp>
      <p:pic>
        <p:nvPicPr>
          <p:cNvPr id="8" name="Google Shape;115;p1">
            <a:extLst>
              <a:ext uri="{FF2B5EF4-FFF2-40B4-BE49-F238E27FC236}">
                <a16:creationId xmlns:a16="http://schemas.microsoft.com/office/drawing/2014/main" id="{38287543-3C07-4131-999E-0D5274B10F49}"/>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9" name="Google Shape;111;p1">
            <a:extLst>
              <a:ext uri="{FF2B5EF4-FFF2-40B4-BE49-F238E27FC236}">
                <a16:creationId xmlns:a16="http://schemas.microsoft.com/office/drawing/2014/main" id="{040245E6-CEB2-4569-A544-32C4A05FB7AC}"/>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6866075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92A2B3-E5CB-4E4A-A6E9-3C045C57D55E}"/>
              </a:ext>
            </a:extLst>
          </p:cNvPr>
          <p:cNvPicPr>
            <a:picLocks noChangeAspect="1"/>
          </p:cNvPicPr>
          <p:nvPr/>
        </p:nvPicPr>
        <p:blipFill>
          <a:blip r:embed="rId2">
            <a:duotone>
              <a:prstClr val="black"/>
              <a:schemeClr val="accent1">
                <a:tint val="45000"/>
                <a:satMod val="400000"/>
              </a:schemeClr>
            </a:duotone>
          </a:blip>
          <a:stretch>
            <a:fillRect/>
          </a:stretch>
        </p:blipFill>
        <p:spPr>
          <a:xfrm>
            <a:off x="1055440" y="585366"/>
            <a:ext cx="10225136" cy="5939978"/>
          </a:xfrm>
          <a:prstGeom prst="rect">
            <a:avLst/>
          </a:prstGeom>
        </p:spPr>
      </p:pic>
      <p:sp>
        <p:nvSpPr>
          <p:cNvPr id="3" name="Rectangle 2">
            <a:extLst>
              <a:ext uri="{FF2B5EF4-FFF2-40B4-BE49-F238E27FC236}">
                <a16:creationId xmlns:a16="http://schemas.microsoft.com/office/drawing/2014/main" id="{125EA40D-C8EE-4924-A9A2-E4D853689751}"/>
              </a:ext>
            </a:extLst>
          </p:cNvPr>
          <p:cNvSpPr/>
          <p:nvPr/>
        </p:nvSpPr>
        <p:spPr>
          <a:xfrm>
            <a:off x="4393870" y="71774"/>
            <a:ext cx="3836307"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تطبيقات الذكاء الاصطناعي في التعليم</a:t>
            </a:r>
            <a:endParaRPr lang="ar-JO" sz="2400" dirty="0">
              <a:solidFill>
                <a:schemeClr val="tx1"/>
              </a:solidFill>
            </a:endParaRPr>
          </a:p>
        </p:txBody>
      </p:sp>
      <p:pic>
        <p:nvPicPr>
          <p:cNvPr id="7" name="Google Shape;115;p1">
            <a:extLst>
              <a:ext uri="{FF2B5EF4-FFF2-40B4-BE49-F238E27FC236}">
                <a16:creationId xmlns:a16="http://schemas.microsoft.com/office/drawing/2014/main" id="{C30EA7CE-C337-4534-ADC8-3CFBE02F53FC}"/>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8" name="Google Shape;111;p1">
            <a:extLst>
              <a:ext uri="{FF2B5EF4-FFF2-40B4-BE49-F238E27FC236}">
                <a16:creationId xmlns:a16="http://schemas.microsoft.com/office/drawing/2014/main" id="{612F90D1-0E4A-4E7A-BE2C-B749B358250E}"/>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
        <p:nvSpPr>
          <p:cNvPr id="9" name="Rectangle 8">
            <a:extLst>
              <a:ext uri="{FF2B5EF4-FFF2-40B4-BE49-F238E27FC236}">
                <a16:creationId xmlns:a16="http://schemas.microsoft.com/office/drawing/2014/main" id="{DC7D9381-43F7-48D3-99AB-65E2A74A15B3}"/>
              </a:ext>
            </a:extLst>
          </p:cNvPr>
          <p:cNvSpPr/>
          <p:nvPr/>
        </p:nvSpPr>
        <p:spPr>
          <a:xfrm>
            <a:off x="1163452" y="6509227"/>
            <a:ext cx="10297144" cy="276999"/>
          </a:xfrm>
          <a:prstGeom prst="rect">
            <a:avLst/>
          </a:prstGeom>
        </p:spPr>
        <p:txBody>
          <a:bodyPr wrap="square">
            <a:spAutoFit/>
          </a:bodyPr>
          <a:lstStyle/>
          <a:p>
            <a:r>
              <a:rPr lang="ar-JO" sz="1200" dirty="0">
                <a:solidFill>
                  <a:schemeClr val="bg1"/>
                </a:solidFill>
              </a:rPr>
              <a:t>الصبحي، صباح عيد رجاء، واقع استخدام أعضاء هيئة التدريس بجامعة نجران لتطبيقات الذكاء الاصطناعي في التعليم، مجلة كلية التربية، الجزء ٤، العدد ٤٤، جامعة عين شمس، القاهرة، ٢٠٢٠، ص ٢٣٧.</a:t>
            </a:r>
          </a:p>
        </p:txBody>
      </p:sp>
    </p:spTree>
    <p:extLst>
      <p:ext uri="{BB962C8B-B14F-4D97-AF65-F5344CB8AC3E}">
        <p14:creationId xmlns:p14="http://schemas.microsoft.com/office/powerpoint/2010/main" val="19509527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661260-DBA1-4D95-AD69-CF9FBDEFEA61}"/>
              </a:ext>
            </a:extLst>
          </p:cNvPr>
          <p:cNvSpPr/>
          <p:nvPr/>
        </p:nvSpPr>
        <p:spPr>
          <a:xfrm>
            <a:off x="166089" y="837892"/>
            <a:ext cx="11689976" cy="5647700"/>
          </a:xfrm>
          <a:prstGeom prst="rect">
            <a:avLst/>
          </a:prstGeom>
        </p:spPr>
        <p:txBody>
          <a:bodyPr wrap="square">
            <a:spAutoFit/>
          </a:bodyPr>
          <a:lstStyle/>
          <a:p>
            <a:pPr algn="just" rtl="1"/>
            <a:r>
              <a:rPr lang="ar-JO" sz="1900" dirty="0">
                <a:solidFill>
                  <a:schemeClr val="bg1"/>
                </a:solidFill>
                <a:latin typeface="Arial" panose="020B0604020202020204" pitchFamily="34" charset="0"/>
              </a:rPr>
              <a:t>– يسهم الذكاء الاصطناعي في مساعدة المعلمين والمحاضرين من خلال تحريرهم من الأعمال المكتبية التي غالبًا ما تستهلك جزء كبيرًا من وقتهم، حيث يمكّن استخدام الذكاء الاصطناعي في أتمتة معظم المهام العادية بما في ذلك العمل الإداري، وتصنيف الأوراق، وتقييم أنماط التعلم في المدارس، والرد على الأسئلة العامة وغيرها من المهام الإدارية النمطية. فوفقًا لبعض الدراسات، يقضي المعلمون 31% من وقتهم في التحضير للدروس وتصحيح الاختبارات والقيام بالأعمال الإدارية، ولذلك وباستخدام أدوات الأتمتة والذكاء الاصطناعي يمكّن للمدرسين أتمتة العمليات اليدوية مثل تصحيح الامتحانات وتقييم الواجبات، وبالتالي تقليل المهام الإدارية وإتاحة الفرصة لهم للتركيز وتكريس مزيد من الوقت للطلاب.</a:t>
            </a:r>
            <a:endParaRPr lang="en-GB" sz="1900" dirty="0">
              <a:solidFill>
                <a:schemeClr val="bg1"/>
              </a:solidFill>
              <a:latin typeface="Arial" panose="020B0604020202020204" pitchFamily="34" charset="0"/>
            </a:endParaRPr>
          </a:p>
          <a:p>
            <a:pPr algn="just" rtl="1"/>
            <a:endParaRPr lang="ar-JO" sz="1900" dirty="0">
              <a:solidFill>
                <a:schemeClr val="bg1"/>
              </a:solidFill>
              <a:latin typeface="Arial" panose="020B0604020202020204" pitchFamily="34" charset="0"/>
            </a:endParaRPr>
          </a:p>
          <a:p>
            <a:pPr algn="just" rtl="1"/>
            <a:r>
              <a:rPr lang="ar-JO" sz="1900" dirty="0">
                <a:solidFill>
                  <a:schemeClr val="bg1"/>
                </a:solidFill>
                <a:latin typeface="Arial" panose="020B0604020202020204" pitchFamily="34" charset="0"/>
              </a:rPr>
              <a:t>– تساعد خيارات “الخدمات المتخصصة وفق الاحتياجات” التي توفرها تقنيات الذكاء الاصطناعي على تحسين استماع وتركيز الطلاب، من خلال  توفير فرصة تعليم تتوافق مع كل طالب بشكل فردي، كما أن الروبوتات المتخصصة يمكنها استكمال دور المعلمين ذوي الخبرة في تقديم الدروس والحصص الإضافية لتقوية وتنمية مهارات الطلاب، وتستطيع هذه التقنية أن تحل مشكلات قلة المعلمين في بعض المجالات.</a:t>
            </a:r>
            <a:endParaRPr lang="en-GB" sz="1900" dirty="0">
              <a:solidFill>
                <a:schemeClr val="bg1"/>
              </a:solidFill>
              <a:latin typeface="Arial" panose="020B0604020202020204" pitchFamily="34" charset="0"/>
            </a:endParaRPr>
          </a:p>
          <a:p>
            <a:pPr algn="just" rtl="1"/>
            <a:endParaRPr lang="ar-JO" sz="1900" dirty="0">
              <a:solidFill>
                <a:schemeClr val="bg1"/>
              </a:solidFill>
              <a:latin typeface="Arial" panose="020B0604020202020204" pitchFamily="34" charset="0"/>
            </a:endParaRPr>
          </a:p>
          <a:p>
            <a:pPr algn="just" rtl="1"/>
            <a:r>
              <a:rPr lang="ar-JO" sz="1900" dirty="0">
                <a:solidFill>
                  <a:schemeClr val="bg1"/>
                </a:solidFill>
                <a:latin typeface="Arial" panose="020B0604020202020204" pitchFamily="34" charset="0"/>
              </a:rPr>
              <a:t>– تعمل تطبيقات الذكاء الاصطناعي على تحديث المناهج بصورة تلقائية وسريعة في ضوء الانفجار المعلوماتي والتطور المعرفي المضطرد وإذا ما كان تطوير المناهج العلمية وطباعة الكتب المتخصصة عملية طويلة معقدة قد تستغرق هي بحد ذاتها 5 سنوات، فإن تقنيات الذكاء الاصطناعي قادرة على استنتاج المعارف والمهارات المطلوبة في وقـت معيّن، وبالتالي تحديث الدروس تلقائياً وتقديمها للطالب بشكل يناسب احتياجاته وقدراته.</a:t>
            </a:r>
            <a:endParaRPr lang="en-GB" sz="1900" dirty="0">
              <a:solidFill>
                <a:schemeClr val="bg1"/>
              </a:solidFill>
              <a:latin typeface="Arial" panose="020B0604020202020204" pitchFamily="34" charset="0"/>
            </a:endParaRPr>
          </a:p>
          <a:p>
            <a:pPr algn="just" rtl="1"/>
            <a:endParaRPr lang="ar-JO" sz="1900" dirty="0">
              <a:solidFill>
                <a:schemeClr val="bg1"/>
              </a:solidFill>
              <a:latin typeface="Arial" panose="020B0604020202020204" pitchFamily="34" charset="0"/>
            </a:endParaRPr>
          </a:p>
          <a:p>
            <a:pPr algn="just" rtl="1"/>
            <a:r>
              <a:rPr lang="ar-JO" sz="1900" dirty="0">
                <a:solidFill>
                  <a:schemeClr val="bg1"/>
                </a:solidFill>
                <a:latin typeface="Arial" panose="020B0604020202020204" pitchFamily="34" charset="0"/>
              </a:rPr>
              <a:t>– يمكّن لتقنيات الذكاء الاصطناعي أن تقدِّم الدعم المطلوب للطالب خارج الصف الدراسي، والذي يستطيع معرفة قدرات الطالب ونقاط قوته وضعفه، والموضوعات التي يعاني فيها من قصور في الفهم أو نقص في المعلومات، فيمكنه عندئذ أن يكيّف المادة العلمية بل حتى العملية التعليمية بأكملها بما يناسب إمكانات الفرد فيقدِّم المساعدة المطلوبة والدعم اللازم في الوقت المحدَّد وبالشكل المناسب لكل طالب. بغض النظر عن الإمكانات المادية، أو موقعه الجغرافي، أو قدراته الذهنية.</a:t>
            </a:r>
          </a:p>
          <a:p>
            <a:pPr algn="just" rtl="1"/>
            <a:r>
              <a:rPr lang="ar-JO" sz="1900" dirty="0">
                <a:solidFill>
                  <a:schemeClr val="bg1"/>
                </a:solidFill>
                <a:latin typeface="Arial" panose="020B0604020202020204" pitchFamily="34" charset="0"/>
              </a:rPr>
              <a:t>– </a:t>
            </a:r>
          </a:p>
        </p:txBody>
      </p:sp>
      <p:sp>
        <p:nvSpPr>
          <p:cNvPr id="3" name="Rectangle 2">
            <a:extLst>
              <a:ext uri="{FF2B5EF4-FFF2-40B4-BE49-F238E27FC236}">
                <a16:creationId xmlns:a16="http://schemas.microsoft.com/office/drawing/2014/main" id="{DBB4F3A9-F7C3-437D-ACCE-55152F5F494F}"/>
              </a:ext>
            </a:extLst>
          </p:cNvPr>
          <p:cNvSpPr/>
          <p:nvPr/>
        </p:nvSpPr>
        <p:spPr>
          <a:xfrm>
            <a:off x="250449" y="6488211"/>
            <a:ext cx="2173993" cy="307777"/>
          </a:xfrm>
          <a:prstGeom prst="rect">
            <a:avLst/>
          </a:prstGeom>
        </p:spPr>
        <p:txBody>
          <a:bodyPr wrap="none">
            <a:spAutoFit/>
          </a:bodyPr>
          <a:lstStyle/>
          <a:p>
            <a:r>
              <a:rPr lang="en-GB" dirty="0">
                <a:solidFill>
                  <a:schemeClr val="bg1"/>
                </a:solidFill>
              </a:rPr>
              <a:t>https://www.ghorfa.de/ar/</a:t>
            </a:r>
            <a:endParaRPr lang="ar-JO" dirty="0">
              <a:solidFill>
                <a:schemeClr val="bg1"/>
              </a:solidFill>
            </a:endParaRPr>
          </a:p>
        </p:txBody>
      </p:sp>
      <p:pic>
        <p:nvPicPr>
          <p:cNvPr id="6" name="Google Shape;115;p1">
            <a:extLst>
              <a:ext uri="{FF2B5EF4-FFF2-40B4-BE49-F238E27FC236}">
                <a16:creationId xmlns:a16="http://schemas.microsoft.com/office/drawing/2014/main" id="{ACF9A6F0-5A27-4499-9F2B-195C27F44B2D}"/>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7" name="Google Shape;111;p1">
            <a:extLst>
              <a:ext uri="{FF2B5EF4-FFF2-40B4-BE49-F238E27FC236}">
                <a16:creationId xmlns:a16="http://schemas.microsoft.com/office/drawing/2014/main" id="{A4BC947C-0869-4E45-B8D3-3D41EAF98823}"/>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
        <p:nvSpPr>
          <p:cNvPr id="4" name="Rectangle 3">
            <a:extLst>
              <a:ext uri="{FF2B5EF4-FFF2-40B4-BE49-F238E27FC236}">
                <a16:creationId xmlns:a16="http://schemas.microsoft.com/office/drawing/2014/main" id="{3F6D7FFF-DE15-4EEC-897B-AD0E4785DFC1}"/>
              </a:ext>
            </a:extLst>
          </p:cNvPr>
          <p:cNvSpPr/>
          <p:nvPr/>
        </p:nvSpPr>
        <p:spPr>
          <a:xfrm>
            <a:off x="3431704" y="243512"/>
            <a:ext cx="4705135" cy="461665"/>
          </a:xfrm>
          <a:prstGeom prst="rect">
            <a:avLst/>
          </a:prstGeom>
        </p:spPr>
        <p:txBody>
          <a:bodyPr wrap="none">
            <a:spAutoFit/>
          </a:bodyPr>
          <a:lstStyle/>
          <a:p>
            <a:pPr algn="r"/>
            <a:r>
              <a:rPr lang="ar-JO" sz="2400" dirty="0">
                <a:solidFill>
                  <a:schemeClr val="bg1"/>
                </a:solidFill>
                <a:latin typeface="Arial" panose="020B0604020202020204" pitchFamily="34" charset="0"/>
              </a:rPr>
              <a:t>إيجابيات استخدام الذكاء الاصطناعي في التعليم</a:t>
            </a:r>
          </a:p>
        </p:txBody>
      </p:sp>
    </p:spTree>
    <p:extLst>
      <p:ext uri="{BB962C8B-B14F-4D97-AF65-F5344CB8AC3E}">
        <p14:creationId xmlns:p14="http://schemas.microsoft.com/office/powerpoint/2010/main" val="323043000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992A4F-6317-4367-B363-A38F2FCB17AD}"/>
              </a:ext>
            </a:extLst>
          </p:cNvPr>
          <p:cNvSpPr/>
          <p:nvPr/>
        </p:nvSpPr>
        <p:spPr>
          <a:xfrm>
            <a:off x="180356" y="999481"/>
            <a:ext cx="11831287" cy="5262979"/>
          </a:xfrm>
          <a:prstGeom prst="rect">
            <a:avLst/>
          </a:prstGeom>
        </p:spPr>
        <p:txBody>
          <a:bodyPr wrap="square">
            <a:spAutoFit/>
          </a:bodyPr>
          <a:lstStyle/>
          <a:p>
            <a:pPr algn="just" rtl="1"/>
            <a:r>
              <a:rPr lang="ar-JO" sz="2100" b="1" dirty="0">
                <a:solidFill>
                  <a:schemeClr val="bg1"/>
                </a:solidFill>
                <a:latin typeface="Helvetica" panose="020B0604020202020204" pitchFamily="34" charset="0"/>
              </a:rPr>
              <a:t>مزايا الذكاء الاصطناعي في التعليم</a:t>
            </a:r>
            <a:endParaRPr lang="ar-JO" sz="2100" dirty="0">
              <a:solidFill>
                <a:schemeClr val="bg1"/>
              </a:solidFill>
              <a:latin typeface="Helvetica" panose="020B0604020202020204" pitchFamily="34" charset="0"/>
            </a:endParaRPr>
          </a:p>
          <a:p>
            <a:pPr algn="just" rtl="1"/>
            <a:r>
              <a:rPr lang="ar-JO" sz="2100" dirty="0">
                <a:solidFill>
                  <a:schemeClr val="bg1"/>
                </a:solidFill>
                <a:latin typeface="Droid Sans"/>
              </a:rPr>
              <a:t>– يمكّن للذكاء الاصطناعي تخفيف الأعباء الإدارية عن طريق القيام بالأعمال الإدارية للمنظومة التعليمية، وهذا يسهم بشكل كبير في اتخاذ قرارات صحيحة وتوزيع الأدوار داخل المنظومة بشكل محايد وفقًا لقدرات ومهارات المستخدمين</a:t>
            </a:r>
          </a:p>
          <a:p>
            <a:pPr algn="just" rtl="1"/>
            <a:r>
              <a:rPr lang="ar-JO" sz="2100" dirty="0">
                <a:solidFill>
                  <a:schemeClr val="bg1"/>
                </a:solidFill>
                <a:latin typeface="Droid Sans"/>
              </a:rPr>
              <a:t>– يوفر الذكاء الاصطناعي للمتعلم طرقًا متنوعة لتلقي المعلومات ومنصات ذكية تتوافق مع ما يبحث عنه وتحرره من التعليم التقليدي.</a:t>
            </a:r>
          </a:p>
          <a:p>
            <a:pPr algn="just" rtl="1"/>
            <a:r>
              <a:rPr lang="ar-JO" sz="2100" dirty="0">
                <a:solidFill>
                  <a:schemeClr val="bg1"/>
                </a:solidFill>
                <a:latin typeface="Droid Sans"/>
              </a:rPr>
              <a:t>– يقدم للمتعلم القدرة على التعليم الذاتي، لتوفير فرصة تعليم تتوافق مع كل طالب بشكل فردي.</a:t>
            </a:r>
          </a:p>
          <a:p>
            <a:pPr algn="just" rtl="1"/>
            <a:r>
              <a:rPr lang="ar-JO" sz="2100" dirty="0">
                <a:solidFill>
                  <a:schemeClr val="bg1"/>
                </a:solidFill>
                <a:latin typeface="Droid Sans"/>
              </a:rPr>
              <a:t>– يعمل على تخزين المعلومات والبيانات بشكل أكثر دقة وأمان ويسهل على العاملين الوصول إليها ويحمي المعلومات من الضياع أو التلف أو التسريب.نظام لا يتعب ولا يشعر بالقلق أو الإرهاق مما يجعل مستوى الإنتاجية أكبر.</a:t>
            </a:r>
          </a:p>
          <a:p>
            <a:pPr algn="just" rtl="1"/>
            <a:r>
              <a:rPr lang="ar-JO" sz="2100" dirty="0">
                <a:solidFill>
                  <a:schemeClr val="bg1"/>
                </a:solidFill>
                <a:latin typeface="Droid Sans"/>
              </a:rPr>
              <a:t>– الذكاء الاصطناعي في التعليم يقدم الحلول الواقعية لأصعب المشاكل ومعالجتها في وقت مناسب.</a:t>
            </a:r>
          </a:p>
          <a:p>
            <a:pPr algn="just" rtl="1"/>
            <a:r>
              <a:rPr lang="ar-JO" sz="2100" dirty="0">
                <a:solidFill>
                  <a:schemeClr val="bg1"/>
                </a:solidFill>
                <a:latin typeface="Droid Sans"/>
              </a:rPr>
              <a:t>– يقدم الذكاء الاصطناعي فائدة كبيرة للأشخاص ذوي الاحتياجات الخاصة، بأساليب مختلفة تناسب احتياجاتهم، مثل ترجمة نص من الكتابة إلى الصوت أو العكس، وغيرها من الخصائص التي تمكنهم من استخدام التكنولوجيا بشكل جيد.</a:t>
            </a:r>
          </a:p>
          <a:p>
            <a:pPr algn="just" rtl="1"/>
            <a:r>
              <a:rPr lang="ar-JO" sz="2100" dirty="0">
                <a:solidFill>
                  <a:schemeClr val="bg1"/>
                </a:solidFill>
                <a:latin typeface="Droid Sans"/>
              </a:rPr>
              <a:t> – يعزز من تجربة التعليم للطالب والمعلم، ويجعلهما أكثر معرفة بمهاراتهم تستهدفهم بشكل أفضل من ناحية المناهج والمقررات والبرامج الدراسية. مثلما يمكّن للذكاء الاصطناعي تخصيص الدورات التعليمية للطلاب يمكّن أن يفعل الشيء نفسه للمعلمين من خلال تحليل قدرات التعلم لدى الطلاب وتاريخهم التعليمي .</a:t>
            </a:r>
          </a:p>
          <a:p>
            <a:pPr algn="just" rtl="1"/>
            <a:r>
              <a:rPr lang="ar-JO" sz="2100" dirty="0">
                <a:solidFill>
                  <a:schemeClr val="bg1"/>
                </a:solidFill>
                <a:latin typeface="Droid Sans"/>
              </a:rPr>
              <a:t>- يمكّن للذكاء الاصطناعي أن يعطي المعلمين صورة واضحة للموضوعات والدروس التي يجب إعادة تقييمها ويسمح هذا التحليل بوضع أفضل برنامج تعليمي للطلاب. كما يمكّن للمدرسين والأساتذة من خلال تحليل الاحتياجات المحددة لكل طالب تعديل دوراتهم لمعالجة الفجوات المعرفية الأكثر شيوعًا أو مجالات التحدي قبل أن يتخلف الطالب كثيرًا عن زملائه.</a:t>
            </a:r>
          </a:p>
        </p:txBody>
      </p:sp>
      <p:sp>
        <p:nvSpPr>
          <p:cNvPr id="3" name="Rectangle 2">
            <a:extLst>
              <a:ext uri="{FF2B5EF4-FFF2-40B4-BE49-F238E27FC236}">
                <a16:creationId xmlns:a16="http://schemas.microsoft.com/office/drawing/2014/main" id="{7C0107E5-0BF2-4C1D-80AA-F69B4226C3E5}"/>
              </a:ext>
            </a:extLst>
          </p:cNvPr>
          <p:cNvSpPr/>
          <p:nvPr/>
        </p:nvSpPr>
        <p:spPr>
          <a:xfrm>
            <a:off x="400460" y="6399043"/>
            <a:ext cx="2820003" cy="307777"/>
          </a:xfrm>
          <a:prstGeom prst="rect">
            <a:avLst/>
          </a:prstGeom>
        </p:spPr>
        <p:txBody>
          <a:bodyPr wrap="none">
            <a:spAutoFit/>
          </a:bodyPr>
          <a:lstStyle/>
          <a:p>
            <a:r>
              <a:rPr lang="en-GB" dirty="0">
                <a:solidFill>
                  <a:schemeClr val="bg1"/>
                </a:solidFill>
              </a:rPr>
              <a:t>https://arblog.qorrectassess.com/</a:t>
            </a:r>
            <a:endParaRPr lang="ar-JO" dirty="0">
              <a:solidFill>
                <a:schemeClr val="bg1"/>
              </a:solidFill>
            </a:endParaRPr>
          </a:p>
        </p:txBody>
      </p:sp>
      <p:sp>
        <p:nvSpPr>
          <p:cNvPr id="4" name="Rectangle 3">
            <a:extLst>
              <a:ext uri="{FF2B5EF4-FFF2-40B4-BE49-F238E27FC236}">
                <a16:creationId xmlns:a16="http://schemas.microsoft.com/office/drawing/2014/main" id="{218A8A5E-411E-4D98-8D73-85EFAFEA409B}"/>
              </a:ext>
            </a:extLst>
          </p:cNvPr>
          <p:cNvSpPr/>
          <p:nvPr/>
        </p:nvSpPr>
        <p:spPr>
          <a:xfrm>
            <a:off x="3647728" y="157637"/>
            <a:ext cx="4148893"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مزايا الذكاء الاصطناعي في التعليم</a:t>
            </a:r>
            <a:endParaRPr lang="ar-JO" dirty="0">
              <a:solidFill>
                <a:schemeClr val="tx1"/>
              </a:solidFill>
            </a:endParaRPr>
          </a:p>
        </p:txBody>
      </p:sp>
      <p:pic>
        <p:nvPicPr>
          <p:cNvPr id="9" name="Google Shape;115;p1">
            <a:extLst>
              <a:ext uri="{FF2B5EF4-FFF2-40B4-BE49-F238E27FC236}">
                <a16:creationId xmlns:a16="http://schemas.microsoft.com/office/drawing/2014/main" id="{82848169-B38A-48D3-98B9-409A0BE16348}"/>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48640" y="308282"/>
            <a:ext cx="1440160" cy="461665"/>
          </a:xfrm>
          <a:prstGeom prst="rect">
            <a:avLst/>
          </a:prstGeom>
          <a:ln>
            <a:noFill/>
          </a:ln>
          <a:effectLst>
            <a:outerShdw blurRad="190500" algn="tl" rotWithShape="0">
              <a:srgbClr val="000000">
                <a:alpha val="70000"/>
              </a:srgbClr>
            </a:outerShdw>
          </a:effectLst>
        </p:spPr>
      </p:pic>
      <p:pic>
        <p:nvPicPr>
          <p:cNvPr id="10" name="Google Shape;111;p1">
            <a:extLst>
              <a:ext uri="{FF2B5EF4-FFF2-40B4-BE49-F238E27FC236}">
                <a16:creationId xmlns:a16="http://schemas.microsoft.com/office/drawing/2014/main" id="{8C87E9BB-F050-4C3C-8941-E38382FA9056}"/>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006516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992A4F-6317-4367-B363-A38F2FCB17AD}"/>
              </a:ext>
            </a:extLst>
          </p:cNvPr>
          <p:cNvSpPr/>
          <p:nvPr/>
        </p:nvSpPr>
        <p:spPr>
          <a:xfrm>
            <a:off x="161447" y="860125"/>
            <a:ext cx="11869105" cy="4939814"/>
          </a:xfrm>
          <a:prstGeom prst="rect">
            <a:avLst/>
          </a:prstGeom>
        </p:spPr>
        <p:txBody>
          <a:bodyPr wrap="square">
            <a:spAutoFit/>
          </a:bodyPr>
          <a:lstStyle/>
          <a:p>
            <a:pPr algn="r"/>
            <a:endParaRPr lang="ar-JO" sz="2100" dirty="0">
              <a:solidFill>
                <a:schemeClr val="bg1"/>
              </a:solidFill>
              <a:latin typeface="Helvetica" panose="020B0604020202020204" pitchFamily="34" charset="0"/>
            </a:endParaRPr>
          </a:p>
          <a:p>
            <a:pPr algn="just" rtl="1"/>
            <a:r>
              <a:rPr lang="ar-JO" sz="2100" u="sng" dirty="0">
                <a:solidFill>
                  <a:schemeClr val="bg1"/>
                </a:solidFill>
                <a:latin typeface="Helvetica" panose="020B0604020202020204" pitchFamily="34" charset="0"/>
              </a:rPr>
              <a:t>الفوائد الخاصة بالطلاب:</a:t>
            </a:r>
          </a:p>
          <a:p>
            <a:pPr algn="just" rtl="1"/>
            <a:r>
              <a:rPr lang="ar-JO" sz="2100" dirty="0">
                <a:solidFill>
                  <a:schemeClr val="bg1"/>
                </a:solidFill>
                <a:latin typeface="Helvetica" panose="020B0604020202020204" pitchFamily="34" charset="0"/>
              </a:rPr>
              <a:t>- يعمل الذكاء الاصطناعي على تبسيط العملية التعليمية على الطالب وتحقيق جميع الأهداف التي يطمح الطالب للوصول لها.</a:t>
            </a:r>
          </a:p>
          <a:p>
            <a:pPr algn="just" rtl="1"/>
            <a:r>
              <a:rPr lang="ar-JO" sz="2100" dirty="0">
                <a:solidFill>
                  <a:schemeClr val="bg1"/>
                </a:solidFill>
                <a:latin typeface="Helvetica" panose="020B0604020202020204" pitchFamily="34" charset="0"/>
              </a:rPr>
              <a:t>- يقوم الذكاء الاصطناعي على تحديد نقاط  القوة والضعف لطالب ومعرفة مستواه التعليمي وتقديم أفضل الطرق التعليمية له.</a:t>
            </a:r>
          </a:p>
          <a:p>
            <a:pPr algn="just" rtl="1"/>
            <a:r>
              <a:rPr lang="ar-JO" sz="2100" dirty="0">
                <a:solidFill>
                  <a:schemeClr val="bg1"/>
                </a:solidFill>
                <a:latin typeface="Helvetica" panose="020B0604020202020204" pitchFamily="34" charset="0"/>
              </a:rPr>
              <a:t>-  يقدم الذكاء الاصطناعي للطالب الحلول السريعة والإجابات الفورية دون الحاجة إلى وجود معلم.</a:t>
            </a:r>
          </a:p>
          <a:p>
            <a:pPr algn="just" rtl="1"/>
            <a:r>
              <a:rPr lang="ar-JO" sz="2100" dirty="0">
                <a:solidFill>
                  <a:schemeClr val="bg1"/>
                </a:solidFill>
                <a:latin typeface="Helvetica" panose="020B0604020202020204" pitchFamily="34" charset="0"/>
              </a:rPr>
              <a:t>- يمنح الذكاء الاصطناعي للطالب القدرة على الوصول إلى جميع المناهج التعليمية والدورات التدريبية العالمية.</a:t>
            </a:r>
            <a:endParaRPr lang="en-GB" sz="2100" dirty="0">
              <a:solidFill>
                <a:schemeClr val="bg1"/>
              </a:solidFill>
              <a:latin typeface="Helvetica" panose="020B0604020202020204" pitchFamily="34" charset="0"/>
            </a:endParaRPr>
          </a:p>
          <a:p>
            <a:pPr marL="342900" indent="-342900" algn="just" rtl="1">
              <a:buFontTx/>
              <a:buChar char="-"/>
            </a:pPr>
            <a:endParaRPr lang="ar-JO" sz="2100" dirty="0">
              <a:solidFill>
                <a:schemeClr val="bg1"/>
              </a:solidFill>
              <a:latin typeface="Helvetica" panose="020B0604020202020204" pitchFamily="34" charset="0"/>
            </a:endParaRPr>
          </a:p>
          <a:p>
            <a:pPr algn="just" rtl="1"/>
            <a:r>
              <a:rPr lang="ar-JO" sz="2100" u="sng" dirty="0">
                <a:solidFill>
                  <a:schemeClr val="bg1"/>
                </a:solidFill>
                <a:latin typeface="Droid Sans"/>
              </a:rPr>
              <a:t>فوائد الذكاء الاصطناعي الخاصة بالمعلمين:</a:t>
            </a:r>
          </a:p>
          <a:p>
            <a:pPr algn="just" rtl="1"/>
            <a:r>
              <a:rPr lang="ar-JO" sz="2100" dirty="0">
                <a:solidFill>
                  <a:schemeClr val="bg1"/>
                </a:solidFill>
                <a:latin typeface="Droid Sans"/>
              </a:rPr>
              <a:t>- يقدم الذكاء الاصطناعي في التعليم للمعلم القدرة على تحليل طلابه وقياس مدى تقدمهم بالمقررات الدراسية. </a:t>
            </a:r>
          </a:p>
          <a:p>
            <a:pPr algn="just" rtl="1"/>
            <a:r>
              <a:rPr lang="ar-JO" sz="2100" dirty="0">
                <a:solidFill>
                  <a:schemeClr val="bg1"/>
                </a:solidFill>
                <a:latin typeface="Droid Sans"/>
              </a:rPr>
              <a:t>- يمكّن للمعلمين تحليل بيانات أداء الطلاب وتفضيلاتهم لإنشاء خطط دروس وتقييمات مخصصة تتوافق مع نقاط القوة والضعف لكل طالب. </a:t>
            </a:r>
          </a:p>
          <a:p>
            <a:pPr algn="just" rtl="1"/>
            <a:r>
              <a:rPr lang="ar-JO" sz="2100" dirty="0">
                <a:solidFill>
                  <a:schemeClr val="bg1"/>
                </a:solidFill>
                <a:latin typeface="Droid Sans"/>
              </a:rPr>
              <a:t>-  يمكّن الذكاء الاصطناعي أتمتة المهام الإدارية مثل الدرجات، مما يوفر الوقت للمعلمين للتركيز على الجوانب المهمة الأخرى للتدريس.</a:t>
            </a:r>
          </a:p>
          <a:p>
            <a:pPr algn="just" rtl="1"/>
            <a:r>
              <a:rPr lang="ar-JO" sz="2100" dirty="0">
                <a:solidFill>
                  <a:schemeClr val="bg1"/>
                </a:solidFill>
                <a:latin typeface="Droid Sans"/>
              </a:rPr>
              <a:t>- توفير الكثير من الوقت والمجهود للمعلم، حيث يقوم بمهام كثيرة كان يستهلك فيها المعلم وقتًا ومجهودًا كبير.</a:t>
            </a:r>
          </a:p>
          <a:p>
            <a:pPr algn="just" rtl="1"/>
            <a:r>
              <a:rPr lang="ar-JO" sz="2100" dirty="0">
                <a:solidFill>
                  <a:schemeClr val="bg1"/>
                </a:solidFill>
                <a:latin typeface="Droid Sans"/>
              </a:rPr>
              <a:t>- يوفر الذكاء الاصطناعي أتمتة المهام الإدارية والتقييم والرد على الأسئلة وتصحيح الاختبارات ووضع أسئلة الامتحانات. </a:t>
            </a:r>
          </a:p>
          <a:p>
            <a:pPr algn="just" rtl="1"/>
            <a:r>
              <a:rPr lang="ar-JO" sz="2100" dirty="0">
                <a:solidFill>
                  <a:schemeClr val="bg1"/>
                </a:solidFill>
                <a:latin typeface="Droid Sans"/>
              </a:rPr>
              <a:t>- يمكّن استخدام الذكاء الاصطناعي لإنشاء اختبارات وألعاب مخصصة تساعد الطلاب على التفاعل مع المواد بطريقة ممتعة وتفاعلية. </a:t>
            </a:r>
          </a:p>
          <a:p>
            <a:pPr algn="just" rtl="1"/>
            <a:r>
              <a:rPr lang="ar-JO" sz="2100" dirty="0">
                <a:solidFill>
                  <a:schemeClr val="bg1"/>
                </a:solidFill>
                <a:latin typeface="Droid Sans"/>
              </a:rPr>
              <a:t>- يمكّن الذكاء الاصطناعي مساعدة المعلمين على إنشاء خطط دروس وتقييمات مخصصة تتوافق مع نقاط القوة والضعف لكل طالب.       </a:t>
            </a:r>
          </a:p>
        </p:txBody>
      </p:sp>
      <p:sp>
        <p:nvSpPr>
          <p:cNvPr id="3" name="Rectangle 2">
            <a:extLst>
              <a:ext uri="{FF2B5EF4-FFF2-40B4-BE49-F238E27FC236}">
                <a16:creationId xmlns:a16="http://schemas.microsoft.com/office/drawing/2014/main" id="{7C0107E5-0BF2-4C1D-80AA-F69B4226C3E5}"/>
              </a:ext>
            </a:extLst>
          </p:cNvPr>
          <p:cNvSpPr/>
          <p:nvPr/>
        </p:nvSpPr>
        <p:spPr>
          <a:xfrm>
            <a:off x="400460" y="6399043"/>
            <a:ext cx="2820003" cy="307777"/>
          </a:xfrm>
          <a:prstGeom prst="rect">
            <a:avLst/>
          </a:prstGeom>
        </p:spPr>
        <p:txBody>
          <a:bodyPr wrap="none">
            <a:spAutoFit/>
          </a:bodyPr>
          <a:lstStyle/>
          <a:p>
            <a:r>
              <a:rPr lang="en-GB" dirty="0">
                <a:solidFill>
                  <a:schemeClr val="bg1"/>
                </a:solidFill>
              </a:rPr>
              <a:t>https://arblog.qorrectassess.com/</a:t>
            </a:r>
            <a:endParaRPr lang="ar-JO" dirty="0">
              <a:solidFill>
                <a:schemeClr val="bg1"/>
              </a:solidFill>
            </a:endParaRPr>
          </a:p>
        </p:txBody>
      </p:sp>
      <p:sp>
        <p:nvSpPr>
          <p:cNvPr id="4" name="Rectangle 3">
            <a:extLst>
              <a:ext uri="{FF2B5EF4-FFF2-40B4-BE49-F238E27FC236}">
                <a16:creationId xmlns:a16="http://schemas.microsoft.com/office/drawing/2014/main" id="{EB4F22E2-ACCF-407A-9AAB-1CFA65646C16}"/>
              </a:ext>
            </a:extLst>
          </p:cNvPr>
          <p:cNvSpPr/>
          <p:nvPr/>
        </p:nvSpPr>
        <p:spPr>
          <a:xfrm>
            <a:off x="4457201" y="89624"/>
            <a:ext cx="4115229"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فوائد الذكاء الاصطناعي في التعليم</a:t>
            </a:r>
            <a:endParaRPr lang="ar-JO" dirty="0">
              <a:solidFill>
                <a:schemeClr val="tx1"/>
              </a:solidFill>
            </a:endParaRPr>
          </a:p>
        </p:txBody>
      </p:sp>
      <p:pic>
        <p:nvPicPr>
          <p:cNvPr id="6" name="Google Shape;115;p1">
            <a:extLst>
              <a:ext uri="{FF2B5EF4-FFF2-40B4-BE49-F238E27FC236}">
                <a16:creationId xmlns:a16="http://schemas.microsoft.com/office/drawing/2014/main" id="{AD0C6D51-B95D-4221-BC31-75845C4D8E70}"/>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7" name="Google Shape;111;p1">
            <a:extLst>
              <a:ext uri="{FF2B5EF4-FFF2-40B4-BE49-F238E27FC236}">
                <a16:creationId xmlns:a16="http://schemas.microsoft.com/office/drawing/2014/main" id="{6146DC5F-4091-433B-8ABF-2478FDDDB302}"/>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498867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8300200-9C12-4CEB-BF09-A4A9DB5BE63D}"/>
              </a:ext>
            </a:extLst>
          </p:cNvPr>
          <p:cNvSpPr/>
          <p:nvPr/>
        </p:nvSpPr>
        <p:spPr>
          <a:xfrm>
            <a:off x="3718" y="6550223"/>
            <a:ext cx="2173993" cy="307777"/>
          </a:xfrm>
          <a:prstGeom prst="rect">
            <a:avLst/>
          </a:prstGeom>
        </p:spPr>
        <p:txBody>
          <a:bodyPr wrap="none">
            <a:spAutoFit/>
          </a:bodyPr>
          <a:lstStyle/>
          <a:p>
            <a:r>
              <a:rPr lang="en-GB" dirty="0">
                <a:solidFill>
                  <a:schemeClr val="bg1"/>
                </a:solidFill>
              </a:rPr>
              <a:t>https://www.ghorfa.de/ar/</a:t>
            </a:r>
            <a:endParaRPr lang="ar-JO" dirty="0">
              <a:solidFill>
                <a:schemeClr val="bg1"/>
              </a:solidFill>
            </a:endParaRPr>
          </a:p>
        </p:txBody>
      </p:sp>
      <p:sp>
        <p:nvSpPr>
          <p:cNvPr id="4" name="Rectangle 3">
            <a:extLst>
              <a:ext uri="{FF2B5EF4-FFF2-40B4-BE49-F238E27FC236}">
                <a16:creationId xmlns:a16="http://schemas.microsoft.com/office/drawing/2014/main" id="{15927D73-E0A2-4282-B8B4-1F46792805D3}"/>
              </a:ext>
            </a:extLst>
          </p:cNvPr>
          <p:cNvSpPr/>
          <p:nvPr/>
        </p:nvSpPr>
        <p:spPr>
          <a:xfrm>
            <a:off x="3985486" y="139162"/>
            <a:ext cx="4221027"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عيوب الذكاء الاصطناعي في التعليم</a:t>
            </a:r>
            <a:endParaRPr lang="ar-JO" dirty="0">
              <a:solidFill>
                <a:schemeClr val="tx1"/>
              </a:solidFill>
            </a:endParaRPr>
          </a:p>
        </p:txBody>
      </p:sp>
      <p:pic>
        <p:nvPicPr>
          <p:cNvPr id="5" name="Picture 4">
            <a:extLst>
              <a:ext uri="{FF2B5EF4-FFF2-40B4-BE49-F238E27FC236}">
                <a16:creationId xmlns:a16="http://schemas.microsoft.com/office/drawing/2014/main" id="{0AE689A3-6C69-4393-ACEC-82AAEC7BFC50}"/>
              </a:ext>
            </a:extLst>
          </p:cNvPr>
          <p:cNvPicPr>
            <a:picLocks noChangeAspect="1"/>
          </p:cNvPicPr>
          <p:nvPr/>
        </p:nvPicPr>
        <p:blipFill>
          <a:blip r:embed="rId2"/>
          <a:stretch>
            <a:fillRect/>
          </a:stretch>
        </p:blipFill>
        <p:spPr>
          <a:xfrm>
            <a:off x="1775520" y="791390"/>
            <a:ext cx="8928992" cy="5850710"/>
          </a:xfrm>
          <a:prstGeom prst="rect">
            <a:avLst/>
          </a:prstGeom>
        </p:spPr>
      </p:pic>
      <p:pic>
        <p:nvPicPr>
          <p:cNvPr id="7" name="Google Shape;115;p1">
            <a:extLst>
              <a:ext uri="{FF2B5EF4-FFF2-40B4-BE49-F238E27FC236}">
                <a16:creationId xmlns:a16="http://schemas.microsoft.com/office/drawing/2014/main" id="{0787F455-7283-4E41-B540-5B3A1682748D}"/>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8" name="Google Shape;111;p1">
            <a:extLst>
              <a:ext uri="{FF2B5EF4-FFF2-40B4-BE49-F238E27FC236}">
                <a16:creationId xmlns:a16="http://schemas.microsoft.com/office/drawing/2014/main" id="{AFEC986A-EBFD-4830-8F66-2AF944721B16}"/>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46675069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DF5FD1-435B-418E-B89E-EC95E6B0F924}"/>
              </a:ext>
            </a:extLst>
          </p:cNvPr>
          <p:cNvSpPr/>
          <p:nvPr/>
        </p:nvSpPr>
        <p:spPr>
          <a:xfrm>
            <a:off x="695400" y="1187762"/>
            <a:ext cx="10779613" cy="4832092"/>
          </a:xfrm>
          <a:prstGeom prst="rect">
            <a:avLst/>
          </a:prstGeom>
        </p:spPr>
        <p:txBody>
          <a:bodyPr wrap="square">
            <a:spAutoFit/>
          </a:bodyPr>
          <a:lstStyle/>
          <a:p>
            <a:pPr algn="just" rtl="1"/>
            <a:r>
              <a:rPr lang="ar-JO" sz="2200" dirty="0">
                <a:solidFill>
                  <a:schemeClr val="bg1"/>
                </a:solidFill>
                <a:latin typeface="Arial" panose="020B0604020202020204" pitchFamily="34" charset="0"/>
              </a:rPr>
              <a:t>      قدّم الفيزيائي ستيفن هوكينغ  في أواخر عام 2017، رأيه حول مستقبل الذكاء الاصطناعي والتكنولوجيا في مؤتمر حول الذكاء البشري والاصطناعي. حيث أعرب أنه سيتم الشفاء من العديد من الأمراض المستعصية، وربما تكون هناك طرق للتعامل مع المشكلات البيئية، بما في ذلك تغير المناخ. كما تحدث هوكينج عن إمكانية أن تكون التكنولوجيا "أسوأ حدث في تاريخ حضارتنا"، فربما تُحدث بعض المشاكل مثل البطالة وحتى </a:t>
            </a:r>
            <a:r>
              <a:rPr lang="ar-JO" sz="2200" b="1" dirty="0">
                <a:solidFill>
                  <a:schemeClr val="bg1"/>
                </a:solidFill>
                <a:latin typeface="Arial" panose="020B0604020202020204" pitchFamily="34" charset="0"/>
              </a:rPr>
              <a:t>الروبوتات القاتلة </a:t>
            </a:r>
            <a:r>
              <a:rPr lang="ar-JO" sz="2200" dirty="0">
                <a:solidFill>
                  <a:schemeClr val="bg1"/>
                </a:solidFill>
                <a:latin typeface="Arial" panose="020B0604020202020204" pitchFamily="34" charset="0"/>
              </a:rPr>
              <a:t>! ولهذا حث على استخدام طرق للتحكم في الذكاء الاصطناعي. كما أعرب رواد الأعمال البارزين في مجال التكنولوجيا مثل إيلون ماسك وبيل غيتس مرارًا وتكرارًا عن قلقهم العميق بشأن الذكاء الاصطناعي.</a:t>
            </a:r>
          </a:p>
          <a:p>
            <a:pPr algn="just" rtl="1"/>
            <a:r>
              <a:rPr lang="ar-JO" sz="2200" dirty="0">
                <a:solidFill>
                  <a:schemeClr val="bg1"/>
                </a:solidFill>
                <a:latin typeface="Arial" panose="020B0604020202020204" pitchFamily="34" charset="0"/>
              </a:rPr>
              <a:t>على الجانب الآخر أعرب الكثير من العلماء ورواد الأعمال مثل ماسايوشي سون، الرئيس التنفيذي لشركة </a:t>
            </a:r>
            <a:r>
              <a:rPr lang="en-GB" sz="2200" dirty="0">
                <a:solidFill>
                  <a:schemeClr val="bg1"/>
                </a:solidFill>
                <a:latin typeface="Arial" panose="020B0604020202020204" pitchFamily="34" charset="0"/>
              </a:rPr>
              <a:t> SoftBank </a:t>
            </a:r>
            <a:r>
              <a:rPr lang="ar-JO" sz="2200" dirty="0">
                <a:solidFill>
                  <a:schemeClr val="bg1"/>
                </a:solidFill>
                <a:latin typeface="Arial" panose="020B0604020202020204" pitchFamily="34" charset="0"/>
              </a:rPr>
              <a:t>أنه في غضون 30 عامًا، سيكون لدينا سيارات طائرة وسيعيش الناس لفترة أطول وسنكون قد عالجنا العديد من الأمراض.</a:t>
            </a:r>
            <a:endParaRPr lang="en-GB" sz="2200" dirty="0">
              <a:solidFill>
                <a:schemeClr val="bg1"/>
              </a:solidFill>
              <a:latin typeface="Arial" panose="020B0604020202020204" pitchFamily="34" charset="0"/>
            </a:endParaRPr>
          </a:p>
          <a:p>
            <a:pPr algn="just" rtl="1"/>
            <a:r>
              <a:rPr lang="ar-JO" sz="2200" dirty="0">
                <a:solidFill>
                  <a:schemeClr val="bg1"/>
                </a:solidFill>
                <a:latin typeface="Arial" panose="020B0604020202020204" pitchFamily="34" charset="0"/>
              </a:rPr>
              <a:t>وبالنسبة إلى الاستثمار في الذكاء الاصطناعي تتجه العديد من دول العالم بالإضافة إلى الكثير من الشركات العالمية العاملة في مختلف القطاعات الاقتصادية إلى الاستثمار بكثافة في مجال الذكاء الاصطناعي وتطوير تقنياته، بعد ان ثبتت فعالية تطبيقات الذكاء الاصطناعي خلال جائحة كورونا، ووفقًا لمؤشر الذكاء الاصطناعي العالمي فقد ارتفع إجمالي الاستثمار في تقنيات الذكاء الاصطناعي في العام 2021م إلى مستوى قياسي بلغ 77.5 مليار دولار ، مقارنة بـ36 مليار دولار عام 2020م.</a:t>
            </a:r>
          </a:p>
        </p:txBody>
      </p:sp>
      <p:sp>
        <p:nvSpPr>
          <p:cNvPr id="3" name="Rectangle 2">
            <a:extLst>
              <a:ext uri="{FF2B5EF4-FFF2-40B4-BE49-F238E27FC236}">
                <a16:creationId xmlns:a16="http://schemas.microsoft.com/office/drawing/2014/main" id="{BC975732-A757-4968-B7A9-3F9DA2FF5175}"/>
              </a:ext>
            </a:extLst>
          </p:cNvPr>
          <p:cNvSpPr/>
          <p:nvPr/>
        </p:nvSpPr>
        <p:spPr>
          <a:xfrm>
            <a:off x="263352" y="6381329"/>
            <a:ext cx="2448272" cy="307777"/>
          </a:xfrm>
          <a:prstGeom prst="rect">
            <a:avLst/>
          </a:prstGeom>
        </p:spPr>
        <p:txBody>
          <a:bodyPr wrap="square">
            <a:spAutoFit/>
          </a:bodyPr>
          <a:lstStyle/>
          <a:p>
            <a:r>
              <a:rPr lang="en-GB" dirty="0">
                <a:solidFill>
                  <a:schemeClr val="bg1"/>
                </a:solidFill>
              </a:rPr>
              <a:t>https://www.ghorfa.de/ar/</a:t>
            </a:r>
            <a:endParaRPr lang="ar-JO" dirty="0">
              <a:solidFill>
                <a:schemeClr val="bg1"/>
              </a:solidFill>
            </a:endParaRPr>
          </a:p>
        </p:txBody>
      </p:sp>
      <p:sp>
        <p:nvSpPr>
          <p:cNvPr id="5" name="Rectangle 4">
            <a:extLst>
              <a:ext uri="{FF2B5EF4-FFF2-40B4-BE49-F238E27FC236}">
                <a16:creationId xmlns:a16="http://schemas.microsoft.com/office/drawing/2014/main" id="{E05412F9-2757-4532-8462-0966128A7318}"/>
              </a:ext>
            </a:extLst>
          </p:cNvPr>
          <p:cNvSpPr/>
          <p:nvPr/>
        </p:nvSpPr>
        <p:spPr>
          <a:xfrm>
            <a:off x="4511824" y="168895"/>
            <a:ext cx="3592650"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الذكاء الاصطناعي والمستقبل </a:t>
            </a:r>
          </a:p>
        </p:txBody>
      </p:sp>
      <p:pic>
        <p:nvPicPr>
          <p:cNvPr id="6" name="Google Shape;115;p1">
            <a:extLst>
              <a:ext uri="{FF2B5EF4-FFF2-40B4-BE49-F238E27FC236}">
                <a16:creationId xmlns:a16="http://schemas.microsoft.com/office/drawing/2014/main" id="{252FA7D4-5AF3-4075-83AA-C522D7A60D4B}"/>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7" name="Google Shape;111;p1">
            <a:extLst>
              <a:ext uri="{FF2B5EF4-FFF2-40B4-BE49-F238E27FC236}">
                <a16:creationId xmlns:a16="http://schemas.microsoft.com/office/drawing/2014/main" id="{C6A9A2AA-C5CD-4B5E-A1E2-11D47B2361C2}"/>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00304596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2"/>
          <a:stretch>
            <a:fillRect/>
          </a:stretch>
        </p:blipFill>
        <p:spPr>
          <a:xfrm>
            <a:off x="99064" y="6453336"/>
            <a:ext cx="1877731" cy="278274"/>
          </a:xfrm>
          <a:prstGeom prst="rect">
            <a:avLst/>
          </a:prstGeom>
        </p:spPr>
      </p:pic>
      <p:pic>
        <p:nvPicPr>
          <p:cNvPr id="10" name="Google Shape;115;p1">
            <a:extLst>
              <a:ext uri="{FF2B5EF4-FFF2-40B4-BE49-F238E27FC236}">
                <a16:creationId xmlns:a16="http://schemas.microsoft.com/office/drawing/2014/main" id="{DB72841F-F775-4071-B79E-7FD899079323}"/>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13" name="Google Shape;111;p1">
            <a:extLst>
              <a:ext uri="{FF2B5EF4-FFF2-40B4-BE49-F238E27FC236}">
                <a16:creationId xmlns:a16="http://schemas.microsoft.com/office/drawing/2014/main" id="{3F267409-E8FC-4404-809F-48A66AD6BE67}"/>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
        <p:nvSpPr>
          <p:cNvPr id="11" name="Oval 10">
            <a:extLst>
              <a:ext uri="{FF2B5EF4-FFF2-40B4-BE49-F238E27FC236}">
                <a16:creationId xmlns:a16="http://schemas.microsoft.com/office/drawing/2014/main" id="{B7DCE757-D20C-4F4B-A3FD-263141489931}"/>
              </a:ext>
            </a:extLst>
          </p:cNvPr>
          <p:cNvSpPr/>
          <p:nvPr/>
        </p:nvSpPr>
        <p:spPr>
          <a:xfrm>
            <a:off x="155753" y="0"/>
            <a:ext cx="11737180" cy="7072277"/>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rtl="1" fontAlgn="base"/>
            <a:r>
              <a:rPr lang="ar-JO" sz="2800" b="1" u="sng" dirty="0">
                <a:solidFill>
                  <a:srgbClr val="3A2A34"/>
                </a:solidFill>
                <a:cs typeface="+mj-cs"/>
              </a:rPr>
              <a:t>خاتمة</a:t>
            </a:r>
          </a:p>
          <a:p>
            <a:pPr algn="just" rtl="1" fontAlgn="base"/>
            <a:endParaRPr lang="ar-JO" sz="2000" dirty="0">
              <a:solidFill>
                <a:schemeClr val="accent1"/>
              </a:solidFill>
              <a:cs typeface="+mj-cs"/>
            </a:endParaRPr>
          </a:p>
          <a:p>
            <a:pPr algn="just" rtl="1" fontAlgn="base"/>
            <a:endParaRPr lang="ar-JO" sz="2000" dirty="0">
              <a:solidFill>
                <a:srgbClr val="3A2A34"/>
              </a:solidFill>
              <a:cs typeface="+mj-cs"/>
            </a:endParaRPr>
          </a:p>
          <a:p>
            <a:pPr algn="just" rtl="1" fontAlgn="base"/>
            <a:r>
              <a:rPr lang="ar-JO" sz="2000" dirty="0">
                <a:solidFill>
                  <a:srgbClr val="3A2A34"/>
                </a:solidFill>
                <a:cs typeface="+mj-cs"/>
              </a:rPr>
              <a:t>يلامس الذكاء الاصطناعي جميع القطاعات المختلفة بما في ذلك قطاع التعليم . فالذكاء الاصطناعي من أهم التكنولوجيات الناشئة التي لها تأثيرات كبيرة على المنظومة التعليمية حيث أعطى التعليم إمكانات هائلة للصالح الاجتماعي وتحقيق أهداف التنمية المستدامة، مما يتطلب وضع السياسات وتحديثها لدعم التعليم  المعزز بتقنيات الذكاء الاصطناعي. </a:t>
            </a:r>
          </a:p>
          <a:p>
            <a:pPr algn="just" rtl="1" fontAlgn="base"/>
            <a:r>
              <a:rPr lang="ar-JO" sz="2000" dirty="0">
                <a:solidFill>
                  <a:srgbClr val="3A2A34"/>
                </a:solidFill>
                <a:cs typeface="+mj-cs"/>
              </a:rPr>
              <a:t>حيث تتيح الأدوات المدعومة بالذكاء الاصطناعي إمكانية الوصول لجميع الطلاب في أي وقت وفي أي مكان. فيتعلم كل طالب وفقًا لسرعته الخاصة، ويكتشف ما يناسبه دون انتظار المعلم. كما تعمل تطبيقات </a:t>
            </a:r>
            <a:r>
              <a:rPr lang="ar-JO" sz="2000" dirty="0">
                <a:solidFill>
                  <a:srgbClr val="3A2A34"/>
                </a:solidFill>
              </a:rPr>
              <a:t>الذكاء الاصطناعي</a:t>
            </a:r>
            <a:r>
              <a:rPr lang="ar-JO" sz="2000" dirty="0">
                <a:solidFill>
                  <a:srgbClr val="3A2A34"/>
                </a:solidFill>
                <a:cs typeface="+mj-cs"/>
              </a:rPr>
              <a:t> على تطوير الطالب ومعالجة نقاط الضعف وتقوية نقاط القوة. وتقدم له مرشد افتراضي يتابع تقدّمه بشكل مستمر من خلال تقديم الإرشادات والتقييمات المطلوبة.</a:t>
            </a:r>
          </a:p>
          <a:p>
            <a:pPr algn="just" rtl="1" fontAlgn="base"/>
            <a:r>
              <a:rPr lang="ar-JO" sz="2000" dirty="0">
                <a:solidFill>
                  <a:srgbClr val="3A2A34"/>
                </a:solidFill>
                <a:cs typeface="+mj-cs"/>
              </a:rPr>
              <a:t>كما تضع بين يدي الطالب الكثير من المنصات التي تقدم دورات تدريبية وتعليمية من مختلف الدول مما تسهل التعليم لجميع الراغبين.ويعمل على توفير ترجمات فورية أيضًا لترجمة أي نص إلى اللغة الأم التي يتحدث بها المتعلم فلا يواجه أية صعوبة في تلقي المعلومة. وفي النهاية يقول الخبراء إن قدرة الذكاء الاصطناعي على فهم النوايا البشرية وتحويلها إلى تعليمات برمجية هي ما سيجعل الجيل القادم من الذكاء الاصطناعي الذي يقوم بتطوير البرمجيات دون تدخل البشر بشكل كبير أمرًا محتملاً، ليتفرغ الإنسان للإبداع والابتكار وحل المشكلات. حيث سيقدّم الذكاء الاصطناعي مساهمة كبيرة في المؤسسات التعليمية في المستقبل، ولكن لا يمكّن أن يأخذ بالكامل دور المعلم أو أن يحل محله.</a:t>
            </a:r>
          </a:p>
          <a:p>
            <a:pPr algn="just" rtl="1" fontAlgn="base"/>
            <a:endParaRPr lang="ar-JO" sz="2000" dirty="0">
              <a:solidFill>
                <a:schemeClr val="accent1"/>
              </a:solidFill>
              <a:cs typeface="+mj-cs"/>
            </a:endParaRPr>
          </a:p>
        </p:txBody>
      </p:sp>
    </p:spTree>
    <p:extLst>
      <p:ext uri="{BB962C8B-B14F-4D97-AF65-F5344CB8AC3E}">
        <p14:creationId xmlns:p14="http://schemas.microsoft.com/office/powerpoint/2010/main" val="104137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467CFE2-E458-4331-9EF2-7F4D0CE0C7EE}"/>
              </a:ext>
            </a:extLst>
          </p:cNvPr>
          <p:cNvSpPr/>
          <p:nvPr/>
        </p:nvSpPr>
        <p:spPr>
          <a:xfrm>
            <a:off x="2519568" y="1050882"/>
            <a:ext cx="6946132" cy="523220"/>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البحث</a:t>
            </a:r>
          </a:p>
        </p:txBody>
      </p:sp>
      <p:sp>
        <p:nvSpPr>
          <p:cNvPr id="4" name="Rectangle 3">
            <a:extLst>
              <a:ext uri="{FF2B5EF4-FFF2-40B4-BE49-F238E27FC236}">
                <a16:creationId xmlns:a16="http://schemas.microsoft.com/office/drawing/2014/main" id="{6EFD8696-DDCF-4769-A58B-E911C991534D}"/>
              </a:ext>
            </a:extLst>
          </p:cNvPr>
          <p:cNvSpPr/>
          <p:nvPr/>
        </p:nvSpPr>
        <p:spPr>
          <a:xfrm>
            <a:off x="721796" y="2352509"/>
            <a:ext cx="10790133" cy="523220"/>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تصميم المواقع والفيديو تطبيقات الويب</a:t>
            </a:r>
          </a:p>
        </p:txBody>
      </p:sp>
      <p:sp>
        <p:nvSpPr>
          <p:cNvPr id="5" name="Rectangle 4">
            <a:extLst>
              <a:ext uri="{FF2B5EF4-FFF2-40B4-BE49-F238E27FC236}">
                <a16:creationId xmlns:a16="http://schemas.microsoft.com/office/drawing/2014/main" id="{312C8016-BAA2-4ABA-BA3E-F95228272DED}"/>
              </a:ext>
            </a:extLst>
          </p:cNvPr>
          <p:cNvSpPr/>
          <p:nvPr/>
        </p:nvSpPr>
        <p:spPr>
          <a:xfrm>
            <a:off x="1467168" y="3861048"/>
            <a:ext cx="9257663" cy="523220"/>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صناعة المحتوى التعليمي</a:t>
            </a:r>
          </a:p>
        </p:txBody>
      </p:sp>
      <p:sp>
        <p:nvSpPr>
          <p:cNvPr id="6" name="Rectangle 5">
            <a:extLst>
              <a:ext uri="{FF2B5EF4-FFF2-40B4-BE49-F238E27FC236}">
                <a16:creationId xmlns:a16="http://schemas.microsoft.com/office/drawing/2014/main" id="{BDF9CE34-BF50-4496-8E7B-7B31E1CE2E23}"/>
              </a:ext>
            </a:extLst>
          </p:cNvPr>
          <p:cNvSpPr/>
          <p:nvPr/>
        </p:nvSpPr>
        <p:spPr>
          <a:xfrm>
            <a:off x="1631504" y="5401636"/>
            <a:ext cx="8722260" cy="523220"/>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كتابة القصص للطلبة</a:t>
            </a:r>
          </a:p>
        </p:txBody>
      </p:sp>
      <p:pic>
        <p:nvPicPr>
          <p:cNvPr id="7" name="Google Shape;111;p1">
            <a:extLst>
              <a:ext uri="{FF2B5EF4-FFF2-40B4-BE49-F238E27FC236}">
                <a16:creationId xmlns:a16="http://schemas.microsoft.com/office/drawing/2014/main" id="{9BF8F288-7ACC-4A8D-A534-98E4DF292F1D}"/>
              </a:ext>
            </a:extLst>
          </p:cNvPr>
          <p:cNvPicPr preferRelativeResize="0"/>
          <p:nvPr/>
        </p:nvPicPr>
        <p:blipFill rotWithShape="1">
          <a:blip r:embed="rId2">
            <a:alphaModFix/>
            <a:duotone>
              <a:schemeClr val="accent5">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pic>
        <p:nvPicPr>
          <p:cNvPr id="8" name="Google Shape;115;p1">
            <a:extLst>
              <a:ext uri="{FF2B5EF4-FFF2-40B4-BE49-F238E27FC236}">
                <a16:creationId xmlns:a16="http://schemas.microsoft.com/office/drawing/2014/main" id="{84AC04F8-F9AA-427B-8BCC-103809198FE2}"/>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sp>
        <p:nvSpPr>
          <p:cNvPr id="2" name="Rectangle 1">
            <a:extLst>
              <a:ext uri="{FF2B5EF4-FFF2-40B4-BE49-F238E27FC236}">
                <a16:creationId xmlns:a16="http://schemas.microsoft.com/office/drawing/2014/main" id="{BBA2A8C9-2B13-44FB-AA8F-9B98C270FC61}"/>
              </a:ext>
            </a:extLst>
          </p:cNvPr>
          <p:cNvSpPr/>
          <p:nvPr/>
        </p:nvSpPr>
        <p:spPr>
          <a:xfrm>
            <a:off x="2851384" y="6303546"/>
            <a:ext cx="6530955" cy="338554"/>
          </a:xfrm>
          <a:prstGeom prst="rect">
            <a:avLst/>
          </a:prstGeom>
        </p:spPr>
        <p:txBody>
          <a:bodyPr wrap="none">
            <a:spAutoFit/>
          </a:bodyPr>
          <a:lstStyle/>
          <a:p>
            <a:r>
              <a:rPr lang="ar-JO" sz="1600" b="1" dirty="0">
                <a:solidFill>
                  <a:schemeClr val="bg1"/>
                </a:solidFill>
                <a:latin typeface="SimplifiedArabic,Bold"/>
                <a:cs typeface="Times New Roman" panose="02020603050405020304" pitchFamily="18" charset="0"/>
              </a:rPr>
              <a:t>ملاحظة: الصفحات من 35 (هنا) لغاية 40(اخر صفحة) غير مطلوبة في الامتحان هي فقط للمعرفة</a:t>
            </a:r>
            <a:endParaRPr lang="ar-JO" sz="1600" b="1" dirty="0">
              <a:solidFill>
                <a:schemeClr val="bg1"/>
              </a:solidFill>
            </a:endParaRPr>
          </a:p>
        </p:txBody>
      </p:sp>
    </p:spTree>
    <p:extLst>
      <p:ext uri="{BB962C8B-B14F-4D97-AF65-F5344CB8AC3E}">
        <p14:creationId xmlns:p14="http://schemas.microsoft.com/office/powerpoint/2010/main" val="2658964891"/>
      </p:ext>
    </p:extLst>
  </p:cSld>
  <p:clrMapOvr>
    <a:masterClrMapping/>
  </p:clrMapOvr>
  <p:transition spd="slow">
    <p:randomBar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99064" y="960162"/>
            <a:ext cx="11853321" cy="5355312"/>
          </a:xfrm>
          <a:prstGeom prst="rect">
            <a:avLst/>
          </a:prstGeom>
          <a:noFill/>
        </p:spPr>
        <p:txBody>
          <a:bodyPr wrap="square">
            <a:spAutoFit/>
          </a:bodyPr>
          <a:lstStyle/>
          <a:p>
            <a:pPr algn="just" rtl="1"/>
            <a:r>
              <a:rPr lang="en-GB" sz="1800" dirty="0">
                <a:solidFill>
                  <a:schemeClr val="bg1"/>
                </a:solidFill>
                <a:cs typeface="+mj-cs"/>
              </a:rPr>
              <a:t>poe</a:t>
            </a:r>
          </a:p>
          <a:p>
            <a:pPr algn="just" rtl="1"/>
            <a:r>
              <a:rPr lang="ar-JO" sz="1800" dirty="0">
                <a:solidFill>
                  <a:schemeClr val="bg1"/>
                </a:solidFill>
                <a:cs typeface="+mj-cs"/>
              </a:rPr>
              <a:t>رابط الموقع: </a:t>
            </a:r>
            <a:r>
              <a:rPr lang="en-GB" sz="1800" dirty="0">
                <a:solidFill>
                  <a:schemeClr val="bg1"/>
                </a:solidFill>
                <a:cs typeface="+mj-cs"/>
                <a:hlinkClick r:id="rId2"/>
              </a:rPr>
              <a:t>https://poe.com</a:t>
            </a:r>
            <a:endParaRPr lang="en-GB" sz="1800" dirty="0">
              <a:solidFill>
                <a:schemeClr val="bg1"/>
              </a:solidFill>
              <a:cs typeface="+mj-cs"/>
            </a:endParaRP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يقدم خدمة البحث في أكثر من موقع خاص بالذكاء الاصطناعي ومنها </a:t>
            </a:r>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ChatGPT</a:t>
            </a:r>
          </a:p>
          <a:p>
            <a:pPr algn="just" rtl="1"/>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ChatGPT</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رابط الموقع: </a:t>
            </a:r>
            <a:r>
              <a:rPr lang="en-GB" sz="1800" dirty="0">
                <a:solidFill>
                  <a:schemeClr val="accent1">
                    <a:lumMod val="75000"/>
                  </a:schemeClr>
                </a:solidFill>
                <a:latin typeface="Times New Roman" panose="02020603050405020304" pitchFamily="18" charset="0"/>
                <a:ea typeface="Times New Roman" panose="02020603050405020304" pitchFamily="18" charset="0"/>
                <a:cs typeface="Simplified Arabic" panose="02020603050405020304" pitchFamily="18" charset="-78"/>
              </a:rPr>
              <a:t>https://chat.openai.com/chat</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يوفر لك محادثة قوية بينك وبين الشات ويجيبك فيها على أسئلتك ويعطيك حلولا قوية لأغلب  المشكلات.</a:t>
            </a:r>
          </a:p>
          <a:p>
            <a:pPr algn="just" rtl="1"/>
            <a:endPar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TutorAI</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رابط الموقع: </a:t>
            </a:r>
            <a:r>
              <a:rPr lang="en-GB" sz="1800" dirty="0">
                <a:solidFill>
                  <a:schemeClr val="accent1">
                    <a:lumMod val="75000"/>
                  </a:schemeClr>
                </a:solidFill>
                <a:latin typeface="Times New Roman" panose="02020603050405020304" pitchFamily="18" charset="0"/>
                <a:ea typeface="Times New Roman" panose="02020603050405020304" pitchFamily="18" charset="0"/>
                <a:cs typeface="Simplified Arabic" panose="02020603050405020304" pitchFamily="18" charset="-78"/>
              </a:rPr>
              <a:t>https://www.tutorai.me</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يقدم خدمة البحث على  هيئة كورس تعليمي</a:t>
            </a:r>
          </a:p>
          <a:p>
            <a:pPr algn="just" rtl="1"/>
            <a:endPar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Perplexity</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رابط الموقع: </a:t>
            </a:r>
            <a:r>
              <a:rPr lang="en-GB" sz="1800" dirty="0">
                <a:solidFill>
                  <a:schemeClr val="accent1">
                    <a:lumMod val="75000"/>
                  </a:schemeClr>
                </a:solidFill>
                <a:latin typeface="Times New Roman" panose="02020603050405020304" pitchFamily="18" charset="0"/>
                <a:ea typeface="Times New Roman" panose="02020603050405020304" pitchFamily="18" charset="0"/>
                <a:cs typeface="Simplified Arabic" panose="02020603050405020304" pitchFamily="18" charset="-78"/>
              </a:rPr>
              <a:t>https://www.perplexity.ai</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محرك بحث متقدم وعالي الجودة تستطيع أن تسأله ويجيبك، و يتناقش معك بسهولة ويسر.</a:t>
            </a:r>
          </a:p>
          <a:p>
            <a:pPr algn="just" rtl="1"/>
            <a:endPar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just" rtl="1"/>
            <a:r>
              <a:rPr lang="en-GB"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Scholarly</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رابط الموقع:  </a:t>
            </a:r>
            <a:r>
              <a:rPr lang="en-GB" sz="1800" dirty="0">
                <a:solidFill>
                  <a:schemeClr val="accent1">
                    <a:lumMod val="75000"/>
                  </a:schemeClr>
                </a:solidFill>
                <a:latin typeface="Times New Roman" panose="02020603050405020304" pitchFamily="18" charset="0"/>
                <a:ea typeface="Times New Roman" panose="02020603050405020304" pitchFamily="18" charset="0"/>
                <a:cs typeface="Simplified Arabic" panose="02020603050405020304" pitchFamily="18" charset="-78"/>
              </a:rPr>
              <a:t>https://www.scholarcy.com</a:t>
            </a:r>
          </a:p>
          <a:p>
            <a:pPr algn="just" rtl="1"/>
            <a:r>
              <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يساعدك في البحث، وتنشر عليه ملايين المقالات البحثية في مختلف التخصصات، كما يستطيع أن يلخص لك أي مقال ويقسمه بشكل منظم وبالنقاط المهمة لتوفير وقتك ومجهودك.</a:t>
            </a:r>
          </a:p>
        </p:txBody>
      </p:sp>
      <p:sp>
        <p:nvSpPr>
          <p:cNvPr id="10" name="Rectangle 9">
            <a:extLst>
              <a:ext uri="{FF2B5EF4-FFF2-40B4-BE49-F238E27FC236}">
                <a16:creationId xmlns:a16="http://schemas.microsoft.com/office/drawing/2014/main" id="{2D9E64B5-2FCB-469F-8FC1-5798F793E0CA}"/>
              </a:ext>
            </a:extLst>
          </p:cNvPr>
          <p:cNvSpPr/>
          <p:nvPr/>
        </p:nvSpPr>
        <p:spPr>
          <a:xfrm>
            <a:off x="2441509" y="542526"/>
            <a:ext cx="6946132" cy="52322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800" b="1" dirty="0">
                <a:solidFill>
                  <a:schemeClr val="tx1"/>
                </a:solidFill>
                <a:latin typeface="SimplifiedArabic,Bold"/>
                <a:cs typeface="Times New Roman" panose="02020603050405020304" pitchFamily="18" charset="0"/>
              </a:rPr>
              <a:t>تطبيقات وأدوات الذكاء الاصطناعي  التي تستخدم في البحث</a:t>
            </a: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3"/>
          <a:stretch>
            <a:fillRect/>
          </a:stretch>
        </p:blipFill>
        <p:spPr>
          <a:xfrm>
            <a:off x="99064" y="6453336"/>
            <a:ext cx="1877731" cy="278274"/>
          </a:xfrm>
          <a:prstGeom prst="rect">
            <a:avLst/>
          </a:prstGeom>
        </p:spPr>
      </p:pic>
      <p:sp>
        <p:nvSpPr>
          <p:cNvPr id="2" name="Rectangle 1">
            <a:extLst>
              <a:ext uri="{FF2B5EF4-FFF2-40B4-BE49-F238E27FC236}">
                <a16:creationId xmlns:a16="http://schemas.microsoft.com/office/drawing/2014/main" id="{E4E7B02F-4DAC-498F-AFF9-76FC63B438B0}"/>
              </a:ext>
            </a:extLst>
          </p:cNvPr>
          <p:cNvSpPr/>
          <p:nvPr/>
        </p:nvSpPr>
        <p:spPr>
          <a:xfrm>
            <a:off x="2567608" y="6505171"/>
            <a:ext cx="2374368" cy="307777"/>
          </a:xfrm>
          <a:prstGeom prst="rect">
            <a:avLst/>
          </a:prstGeom>
        </p:spPr>
        <p:txBody>
          <a:bodyPr wrap="none">
            <a:spAutoFit/>
          </a:bodyPr>
          <a:lstStyle/>
          <a:p>
            <a:r>
              <a:rPr lang="en-GB" dirty="0"/>
              <a:t>https://www.new-educ.com/</a:t>
            </a:r>
            <a:endParaRPr lang="ar-JO" dirty="0"/>
          </a:p>
        </p:txBody>
      </p:sp>
      <p:pic>
        <p:nvPicPr>
          <p:cNvPr id="15" name="Google Shape;111;p1">
            <a:extLst>
              <a:ext uri="{FF2B5EF4-FFF2-40B4-BE49-F238E27FC236}">
                <a16:creationId xmlns:a16="http://schemas.microsoft.com/office/drawing/2014/main" id="{B7EE8534-5C5B-4D8F-842D-07998F58C32A}"/>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5858789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2">
            <a:alphaModFix/>
            <a:duotone>
              <a:prstClr val="black"/>
              <a:schemeClr val="tx2">
                <a:tint val="45000"/>
                <a:satMod val="400000"/>
              </a:schemeClr>
            </a:duotone>
            <a:extLst>
              <a:ext uri="{BEBA8EAE-BF5A-486C-A8C5-ECC9F3942E4B}">
                <a14:imgProps xmlns:a14="http://schemas.microsoft.com/office/drawing/2010/main">
                  <a14:imgLayer r:embed="rId3">
                    <a14:imgEffect>
                      <a14:colorTemperature colorTemp="8800"/>
                    </a14:imgEffect>
                    <a14:imgEffect>
                      <a14:saturation sat="0"/>
                    </a14:imgEffect>
                  </a14:imgLayer>
                </a14:imgProps>
              </a:ext>
            </a:extLst>
          </a:blip>
          <a:srcRect/>
          <a:stretch/>
        </p:blipFill>
        <p:spPr>
          <a:xfrm>
            <a:off x="10260910" y="74299"/>
            <a:ext cx="1832026" cy="597662"/>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24AC6CC5-01B9-4D81-B903-D4629AD246D9}"/>
              </a:ext>
            </a:extLst>
          </p:cNvPr>
          <p:cNvSpPr txBox="1"/>
          <p:nvPr/>
        </p:nvSpPr>
        <p:spPr>
          <a:xfrm>
            <a:off x="99064" y="960162"/>
            <a:ext cx="11853321" cy="5355312"/>
          </a:xfrm>
          <a:prstGeom prst="rect">
            <a:avLst/>
          </a:prstGeom>
          <a:noFill/>
        </p:spPr>
        <p:txBody>
          <a:bodyPr wrap="square">
            <a:spAutoFit/>
          </a:bodyPr>
          <a:lstStyle/>
          <a:p>
            <a:pPr algn="just" rtl="1"/>
            <a:r>
              <a:rPr lang="en-GB" sz="1800" dirty="0">
                <a:solidFill>
                  <a:schemeClr val="bg1"/>
                </a:solidFill>
                <a:cs typeface="+mj-cs"/>
              </a:rPr>
              <a:t>Designs</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https://designs.ai/en</a:t>
            </a:r>
          </a:p>
          <a:p>
            <a:pPr algn="just" rtl="1"/>
            <a:endParaRPr lang="en-GB" sz="1800" dirty="0">
              <a:solidFill>
                <a:schemeClr val="bg1"/>
              </a:solidFill>
              <a:cs typeface="+mj-cs"/>
            </a:endParaRPr>
          </a:p>
          <a:p>
            <a:pPr algn="just" rtl="1"/>
            <a:r>
              <a:rPr lang="ar-JO" sz="1800" dirty="0">
                <a:solidFill>
                  <a:schemeClr val="bg1"/>
                </a:solidFill>
                <a:cs typeface="+mj-cs"/>
              </a:rPr>
              <a:t>تستطيع من خلاله إنشاء تصاميم مميزة لمواقع التواصل الاجتماعي، وتصميم الفيديوهات، واللوجو وال    </a:t>
            </a:r>
            <a:r>
              <a:rPr lang="en-GB" sz="1800" dirty="0">
                <a:solidFill>
                  <a:schemeClr val="bg1"/>
                </a:solidFill>
                <a:cs typeface="+mj-cs"/>
              </a:rPr>
              <a:t>VOICE OVER   </a:t>
            </a:r>
            <a:r>
              <a:rPr lang="ar-JO" sz="1800" dirty="0">
                <a:solidFill>
                  <a:schemeClr val="bg1"/>
                </a:solidFill>
                <a:cs typeface="+mj-cs"/>
              </a:rPr>
              <a:t>بسرعة وسهولة</a:t>
            </a:r>
          </a:p>
          <a:p>
            <a:pPr algn="just" rtl="1"/>
            <a:endParaRPr lang="ar-JO" sz="1800" dirty="0">
              <a:solidFill>
                <a:schemeClr val="bg1"/>
              </a:solidFill>
              <a:cs typeface="+mj-cs"/>
            </a:endParaRPr>
          </a:p>
          <a:p>
            <a:pPr algn="just" rtl="1"/>
            <a:r>
              <a:rPr lang="en-GB" sz="1800" dirty="0">
                <a:solidFill>
                  <a:schemeClr val="bg1"/>
                </a:solidFill>
                <a:cs typeface="+mj-cs"/>
              </a:rPr>
              <a:t>Visual Sitemaps</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https://visualsitemaps.com</a:t>
            </a:r>
          </a:p>
          <a:p>
            <a:pPr algn="just" rtl="1"/>
            <a:endParaRPr lang="en-GB" sz="1800" dirty="0">
              <a:solidFill>
                <a:schemeClr val="bg1"/>
              </a:solidFill>
              <a:cs typeface="+mj-cs"/>
            </a:endParaRPr>
          </a:p>
          <a:p>
            <a:pPr algn="just" rtl="1"/>
            <a:r>
              <a:rPr lang="ar-JO" sz="1800" dirty="0">
                <a:solidFill>
                  <a:schemeClr val="bg1"/>
                </a:solidFill>
                <a:cs typeface="+mj-cs"/>
              </a:rPr>
              <a:t>هذا الموقع يعرض خرائط مرئية للمواقع ورسوم بيانية لإنشاء موقع ويب.</a:t>
            </a:r>
          </a:p>
          <a:p>
            <a:pPr algn="just" rtl="1"/>
            <a:endParaRPr lang="ar-JO" sz="1800" dirty="0">
              <a:solidFill>
                <a:schemeClr val="bg1"/>
              </a:solidFill>
              <a:cs typeface="+mj-cs"/>
            </a:endParaRPr>
          </a:p>
          <a:p>
            <a:pPr algn="just" rtl="1"/>
            <a:r>
              <a:rPr lang="en-GB" sz="1800" dirty="0" err="1">
                <a:solidFill>
                  <a:schemeClr val="bg1"/>
                </a:solidFill>
                <a:cs typeface="+mj-cs"/>
              </a:rPr>
              <a:t>ArtBoard</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https://artboard.studio</a:t>
            </a:r>
          </a:p>
          <a:p>
            <a:pPr algn="just" rtl="1"/>
            <a:endParaRPr lang="en-GB" sz="1800" dirty="0">
              <a:solidFill>
                <a:schemeClr val="bg1"/>
              </a:solidFill>
              <a:cs typeface="+mj-cs"/>
            </a:endParaRPr>
          </a:p>
          <a:p>
            <a:pPr algn="just" rtl="1"/>
            <a:r>
              <a:rPr lang="ar-JO" sz="1800" dirty="0">
                <a:solidFill>
                  <a:schemeClr val="bg1"/>
                </a:solidFill>
                <a:cs typeface="+mj-cs"/>
              </a:rPr>
              <a:t>يمكنك من تصميم أو إنشاء  فيديو بشكل احترافي بسرعة وسهولة.</a:t>
            </a:r>
          </a:p>
          <a:p>
            <a:pPr algn="just" rtl="1"/>
            <a:endParaRPr lang="ar-JO" sz="1800" dirty="0">
              <a:solidFill>
                <a:schemeClr val="bg1"/>
              </a:solidFill>
              <a:cs typeface="+mj-cs"/>
            </a:endParaRPr>
          </a:p>
          <a:p>
            <a:pPr algn="just" rtl="1"/>
            <a:r>
              <a:rPr lang="en-GB" sz="1800" dirty="0" err="1">
                <a:solidFill>
                  <a:schemeClr val="bg1"/>
                </a:solidFill>
                <a:cs typeface="+mj-cs"/>
              </a:rPr>
              <a:t>Uizard</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https://uizard.io</a:t>
            </a:r>
          </a:p>
          <a:p>
            <a:pPr algn="just" rtl="1"/>
            <a:endParaRPr lang="en-GB" sz="1800" dirty="0">
              <a:solidFill>
                <a:schemeClr val="bg1"/>
              </a:solidFill>
              <a:cs typeface="+mj-cs"/>
            </a:endParaRPr>
          </a:p>
          <a:p>
            <a:pPr algn="just" rtl="1"/>
            <a:r>
              <a:rPr lang="ar-JO" sz="1800" dirty="0">
                <a:solidFill>
                  <a:schemeClr val="bg1"/>
                </a:solidFill>
                <a:cs typeface="+mj-cs"/>
              </a:rPr>
              <a:t>تستطيع من خلال الموقع السابق إنشاء مواقع ويب وتطبيقات مخصصة من دون استخدام مهارات الترميز.</a:t>
            </a:r>
            <a:endParaRPr lang="ar-JO" sz="1800"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10" name="Rectangle 9">
            <a:extLst>
              <a:ext uri="{FF2B5EF4-FFF2-40B4-BE49-F238E27FC236}">
                <a16:creationId xmlns:a16="http://schemas.microsoft.com/office/drawing/2014/main" id="{2D9E64B5-2FCB-469F-8FC1-5798F793E0CA}"/>
              </a:ext>
            </a:extLst>
          </p:cNvPr>
          <p:cNvSpPr/>
          <p:nvPr/>
        </p:nvSpPr>
        <p:spPr>
          <a:xfrm>
            <a:off x="2220580" y="411695"/>
            <a:ext cx="7750840" cy="400110"/>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000" b="1" dirty="0">
                <a:solidFill>
                  <a:schemeClr val="tx1"/>
                </a:solidFill>
                <a:latin typeface="SimplifiedArabic,Bold"/>
                <a:cs typeface="Times New Roman" panose="02020603050405020304" pitchFamily="18" charset="0"/>
              </a:rPr>
              <a:t>تطبيقات وأدوات الذكاء الاصطناعي  التي تستخدم في  تصميم المواقع والفيديو تطبيقات الويب</a:t>
            </a: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4"/>
          <a:stretch>
            <a:fillRect/>
          </a:stretch>
        </p:blipFill>
        <p:spPr>
          <a:xfrm>
            <a:off x="99064" y="6453336"/>
            <a:ext cx="1877731" cy="278274"/>
          </a:xfrm>
          <a:prstGeom prst="rect">
            <a:avLst/>
          </a:prstGeom>
        </p:spPr>
      </p:pic>
      <p:sp>
        <p:nvSpPr>
          <p:cNvPr id="2" name="Rectangle 1">
            <a:extLst>
              <a:ext uri="{FF2B5EF4-FFF2-40B4-BE49-F238E27FC236}">
                <a16:creationId xmlns:a16="http://schemas.microsoft.com/office/drawing/2014/main" id="{E4E7B02F-4DAC-498F-AFF9-76FC63B438B0}"/>
              </a:ext>
            </a:extLst>
          </p:cNvPr>
          <p:cNvSpPr/>
          <p:nvPr/>
        </p:nvSpPr>
        <p:spPr>
          <a:xfrm>
            <a:off x="2567608" y="6505171"/>
            <a:ext cx="2374368" cy="307777"/>
          </a:xfrm>
          <a:prstGeom prst="rect">
            <a:avLst/>
          </a:prstGeom>
        </p:spPr>
        <p:txBody>
          <a:bodyPr wrap="none">
            <a:spAutoFit/>
          </a:bodyPr>
          <a:lstStyle/>
          <a:p>
            <a:r>
              <a:rPr lang="en-GB" dirty="0"/>
              <a:t>https://www.new-educ.com/</a:t>
            </a:r>
            <a:endParaRPr lang="ar-JO" dirty="0"/>
          </a:p>
        </p:txBody>
      </p:sp>
      <p:pic>
        <p:nvPicPr>
          <p:cNvPr id="13" name="Google Shape;111;p1">
            <a:extLst>
              <a:ext uri="{FF2B5EF4-FFF2-40B4-BE49-F238E27FC236}">
                <a16:creationId xmlns:a16="http://schemas.microsoft.com/office/drawing/2014/main" id="{0C79E4CC-8F23-4258-AC82-B0ADDA171129}"/>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1271646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379234" y="1240659"/>
            <a:ext cx="11109504" cy="4662815"/>
          </a:xfrm>
          <a:prstGeom prst="rect">
            <a:avLst/>
          </a:prstGeom>
          <a:noFill/>
        </p:spPr>
        <p:txBody>
          <a:bodyPr wrap="square">
            <a:spAutoFit/>
          </a:bodyPr>
          <a:lstStyle/>
          <a:p>
            <a:pPr algn="just" rtl="1"/>
            <a:r>
              <a:rPr lang="en-GB" sz="1800" dirty="0" err="1">
                <a:solidFill>
                  <a:schemeClr val="bg1"/>
                </a:solidFill>
                <a:cs typeface="+mj-cs"/>
              </a:rPr>
              <a:t>Narakeet</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https://www.narakeet.com</a:t>
            </a:r>
          </a:p>
          <a:p>
            <a:pPr algn="just" rtl="1"/>
            <a:r>
              <a:rPr lang="ar-JO" sz="1800" dirty="0">
                <a:solidFill>
                  <a:schemeClr val="bg1"/>
                </a:solidFill>
                <a:cs typeface="+mj-cs"/>
              </a:rPr>
              <a:t>تستطيع من خلاله تصميم عروض تقديمية بسهولة وسرعة وعند كتابة النص يتم تحويله الي كلام مسموع ومزامنته مع العرض التقديمي.</a:t>
            </a:r>
          </a:p>
          <a:p>
            <a:pPr algn="just" rtl="1"/>
            <a:endParaRPr lang="ar-JO" sz="1800" dirty="0">
              <a:solidFill>
                <a:schemeClr val="bg1"/>
              </a:solidFill>
              <a:cs typeface="+mj-cs"/>
            </a:endParaRPr>
          </a:p>
          <a:p>
            <a:pPr algn="just" rtl="1"/>
            <a:r>
              <a:rPr lang="en-GB" sz="1800" dirty="0" err="1">
                <a:solidFill>
                  <a:schemeClr val="bg1"/>
                </a:solidFill>
                <a:cs typeface="+mj-cs"/>
              </a:rPr>
              <a:t>Mindsmith</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https://www.mindsmith.ai</a:t>
            </a:r>
          </a:p>
          <a:p>
            <a:pPr algn="just" rtl="1"/>
            <a:r>
              <a:rPr lang="ar-JO" sz="1800" dirty="0">
                <a:solidFill>
                  <a:schemeClr val="bg1"/>
                </a:solidFill>
                <a:cs typeface="+mj-cs"/>
              </a:rPr>
              <a:t>ينشئ لك محتوى تعليمي كامل بمجرد كتابتك للعنوان ويقوم  بعرض كامل للمحتوى التعليمي وتستطيع التعديل عليه بكل سهولة.</a:t>
            </a:r>
          </a:p>
          <a:p>
            <a:pPr algn="just" rtl="1"/>
            <a:endParaRPr lang="ar-JO" sz="1800" dirty="0">
              <a:solidFill>
                <a:schemeClr val="bg1"/>
              </a:solidFill>
              <a:cs typeface="+mj-cs"/>
            </a:endParaRPr>
          </a:p>
          <a:p>
            <a:pPr algn="just" rtl="1"/>
            <a:r>
              <a:rPr lang="en-GB" sz="1800" dirty="0" err="1">
                <a:solidFill>
                  <a:schemeClr val="bg1"/>
                </a:solidFill>
                <a:cs typeface="+mj-cs"/>
              </a:rPr>
              <a:t>Invideo</a:t>
            </a:r>
            <a:endParaRPr lang="en-GB" sz="1800" dirty="0">
              <a:solidFill>
                <a:schemeClr val="bg1"/>
              </a:solidFill>
              <a:cs typeface="+mj-cs"/>
            </a:endParaRP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https://invideo.io</a:t>
            </a:r>
          </a:p>
          <a:p>
            <a:pPr algn="just" rtl="1">
              <a:lnSpc>
                <a:spcPct val="150000"/>
              </a:lnSpc>
            </a:pPr>
            <a:r>
              <a:rPr lang="ar-JO" sz="1800" dirty="0">
                <a:solidFill>
                  <a:schemeClr val="bg1"/>
                </a:solidFill>
                <a:cs typeface="+mj-cs"/>
              </a:rPr>
              <a:t>تستطيع من خلاله إنشاء فيديو احترافي بجودة عالية في دقائق معدودة. يوفر قوالب كثيرة ومقاطع صوتية.</a:t>
            </a:r>
          </a:p>
          <a:p>
            <a:pPr algn="just" rtl="1"/>
            <a:endParaRPr lang="ar-JO" sz="1800" dirty="0">
              <a:solidFill>
                <a:schemeClr val="bg1"/>
              </a:solidFill>
              <a:cs typeface="+mj-cs"/>
            </a:endParaRPr>
          </a:p>
          <a:p>
            <a:pPr algn="just" rtl="1"/>
            <a:r>
              <a:rPr lang="ar-JO" sz="1800" dirty="0">
                <a:solidFill>
                  <a:schemeClr val="bg1"/>
                </a:solidFill>
                <a:cs typeface="+mj-cs"/>
              </a:rPr>
              <a:t>تطبيقات وأدوات الذكاء الاصطناعي  التي تستخدم في  كتابة المقالات والأبحاث</a:t>
            </a:r>
          </a:p>
          <a:p>
            <a:pPr algn="just" rtl="1"/>
            <a:r>
              <a:rPr lang="en-GB" sz="1800" dirty="0">
                <a:solidFill>
                  <a:schemeClr val="bg1"/>
                </a:solidFill>
                <a:cs typeface="+mj-cs"/>
              </a:rPr>
              <a:t>Copy AI</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https://www.copy.ai</a:t>
            </a:r>
          </a:p>
          <a:p>
            <a:pPr algn="just" rtl="1"/>
            <a:r>
              <a:rPr lang="ar-JO" sz="1800" dirty="0">
                <a:solidFill>
                  <a:schemeClr val="bg1"/>
                </a:solidFill>
                <a:cs typeface="+mj-cs"/>
              </a:rPr>
              <a:t>يتيح  لك</a:t>
            </a:r>
            <a:r>
              <a:rPr lang="en-GB" sz="1800" dirty="0">
                <a:solidFill>
                  <a:schemeClr val="bg1"/>
                </a:solidFill>
                <a:cs typeface="+mj-cs"/>
              </a:rPr>
              <a:t>l </a:t>
            </a:r>
            <a:r>
              <a:rPr lang="ar-JO" sz="1800" dirty="0">
                <a:solidFill>
                  <a:schemeClr val="bg1"/>
                </a:solidFill>
                <a:cs typeface="+mj-cs"/>
              </a:rPr>
              <a:t>هذا الموقع كتابة أي محتوى في أي موضوع وبطريقة احترافية و تسويقية جذابة.</a:t>
            </a:r>
          </a:p>
        </p:txBody>
      </p:sp>
      <p:sp>
        <p:nvSpPr>
          <p:cNvPr id="10" name="Rectangle 9">
            <a:extLst>
              <a:ext uri="{FF2B5EF4-FFF2-40B4-BE49-F238E27FC236}">
                <a16:creationId xmlns:a16="http://schemas.microsoft.com/office/drawing/2014/main" id="{2D9E64B5-2FCB-469F-8FC1-5798F793E0CA}"/>
              </a:ext>
            </a:extLst>
          </p:cNvPr>
          <p:cNvSpPr/>
          <p:nvPr/>
        </p:nvSpPr>
        <p:spPr>
          <a:xfrm>
            <a:off x="1932205" y="633060"/>
            <a:ext cx="7962436"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تطبيقات وأدوات الذكاء الاصطناعي  التي تستخدم في  صناعة المحتوى التعليمي</a:t>
            </a: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2"/>
          <a:stretch>
            <a:fillRect/>
          </a:stretch>
        </p:blipFill>
        <p:spPr>
          <a:xfrm>
            <a:off x="99064" y="6453336"/>
            <a:ext cx="1877731" cy="278274"/>
          </a:xfrm>
          <a:prstGeom prst="rect">
            <a:avLst/>
          </a:prstGeom>
        </p:spPr>
      </p:pic>
      <p:sp>
        <p:nvSpPr>
          <p:cNvPr id="2" name="Rectangle 1">
            <a:extLst>
              <a:ext uri="{FF2B5EF4-FFF2-40B4-BE49-F238E27FC236}">
                <a16:creationId xmlns:a16="http://schemas.microsoft.com/office/drawing/2014/main" id="{E4E7B02F-4DAC-498F-AFF9-76FC63B438B0}"/>
              </a:ext>
            </a:extLst>
          </p:cNvPr>
          <p:cNvSpPr/>
          <p:nvPr/>
        </p:nvSpPr>
        <p:spPr>
          <a:xfrm>
            <a:off x="2567608" y="6505171"/>
            <a:ext cx="2374368" cy="307777"/>
          </a:xfrm>
          <a:prstGeom prst="rect">
            <a:avLst/>
          </a:prstGeom>
        </p:spPr>
        <p:txBody>
          <a:bodyPr wrap="none">
            <a:spAutoFit/>
          </a:bodyPr>
          <a:lstStyle/>
          <a:p>
            <a:r>
              <a:rPr lang="en-GB" dirty="0"/>
              <a:t>https://www.new-educ.com/</a:t>
            </a:r>
            <a:endParaRPr lang="ar-JO" dirty="0"/>
          </a:p>
        </p:txBody>
      </p:sp>
      <p:pic>
        <p:nvPicPr>
          <p:cNvPr id="13" name="Google Shape;115;p1">
            <a:extLst>
              <a:ext uri="{FF2B5EF4-FFF2-40B4-BE49-F238E27FC236}">
                <a16:creationId xmlns:a16="http://schemas.microsoft.com/office/drawing/2014/main" id="{8D47F5C6-BEB9-49A2-BF62-163978F90D44}"/>
              </a:ext>
            </a:extLst>
          </p:cNvPr>
          <p:cNvPicPr preferRelativeResize="0"/>
          <p:nvPr/>
        </p:nvPicPr>
        <p:blipFill rotWithShape="1">
          <a:blip r:embed="rId3">
            <a:alphaModFix/>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8800"/>
                    </a14:imgEffect>
                    <a14:imgEffect>
                      <a14:saturation sat="0"/>
                    </a14:imgEffect>
                  </a14:imgLayer>
                </a14:imgProps>
              </a:ext>
            </a:extLst>
          </a:blip>
          <a:srcRect/>
          <a:stretch/>
        </p:blipFill>
        <p:spPr>
          <a:xfrm>
            <a:off x="10560496" y="110798"/>
            <a:ext cx="1440160" cy="461665"/>
          </a:xfrm>
          <a:prstGeom prst="rect">
            <a:avLst/>
          </a:prstGeom>
          <a:ln>
            <a:noFill/>
          </a:ln>
          <a:effectLst>
            <a:outerShdw blurRad="190500" algn="tl" rotWithShape="0">
              <a:srgbClr val="000000">
                <a:alpha val="70000"/>
              </a:srgbClr>
            </a:outerShdw>
          </a:effectLst>
        </p:spPr>
      </p:pic>
      <p:pic>
        <p:nvPicPr>
          <p:cNvPr id="15" name="Google Shape;111;p1">
            <a:extLst>
              <a:ext uri="{FF2B5EF4-FFF2-40B4-BE49-F238E27FC236}">
                <a16:creationId xmlns:a16="http://schemas.microsoft.com/office/drawing/2014/main" id="{35FB4E3E-0DF7-4BB2-B9FF-1815F8965353}"/>
              </a:ext>
            </a:extLst>
          </p:cNvPr>
          <p:cNvPicPr preferRelativeResize="0"/>
          <p:nvPr/>
        </p:nvPicPr>
        <p:blipFill rotWithShape="1">
          <a:blip r:embed="rId5">
            <a:alphaModFix/>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56608119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744339" y="1175807"/>
            <a:ext cx="10536238" cy="5078313"/>
          </a:xfrm>
          <a:prstGeom prst="rect">
            <a:avLst/>
          </a:prstGeom>
          <a:noFill/>
        </p:spPr>
        <p:txBody>
          <a:bodyPr wrap="square">
            <a:spAutoFit/>
          </a:bodyPr>
          <a:lstStyle/>
          <a:p>
            <a:pPr algn="just" rtl="1"/>
            <a:endParaRPr lang="ar-JO" sz="1800" dirty="0">
              <a:solidFill>
                <a:schemeClr val="bg1"/>
              </a:solidFill>
              <a:cs typeface="+mj-cs"/>
            </a:endParaRPr>
          </a:p>
          <a:p>
            <a:pPr algn="just" rtl="1"/>
            <a:r>
              <a:rPr lang="en-GB" sz="1800" dirty="0">
                <a:solidFill>
                  <a:schemeClr val="bg1"/>
                </a:solidFill>
                <a:cs typeface="+mj-cs"/>
              </a:rPr>
              <a:t>Subtext</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https://subtxt.app</a:t>
            </a:r>
          </a:p>
          <a:p>
            <a:pPr algn="just" rtl="1"/>
            <a:r>
              <a:rPr lang="ar-JO" sz="1800" dirty="0">
                <a:solidFill>
                  <a:schemeClr val="bg1"/>
                </a:solidFill>
                <a:cs typeface="+mj-cs"/>
              </a:rPr>
              <a:t>يمكنك من كتابة القصص عن أي موضوع بطريقة مميزة عن طريق خوارزميات الذكاء الاصطناعي، ويوفر ملخصات كتب ومراجعات واقتباسات لمساعدتك في تحديد كتب لقراءتها، كما يوفر مجتمعا للتواصل مع القراء الآخرين والمشاركة في المناقشات حول الكتب التي تقرأها.</a:t>
            </a:r>
          </a:p>
          <a:p>
            <a:pPr algn="just" rtl="1"/>
            <a:endParaRPr lang="ar-JO" sz="1800" dirty="0">
              <a:solidFill>
                <a:schemeClr val="bg1"/>
              </a:solidFill>
              <a:cs typeface="+mj-cs"/>
            </a:endParaRPr>
          </a:p>
          <a:p>
            <a:pPr algn="just" rtl="1"/>
            <a:r>
              <a:rPr lang="ar-JO" sz="1800" b="1" dirty="0">
                <a:solidFill>
                  <a:schemeClr val="bg1"/>
                </a:solidFill>
                <a:cs typeface="+mj-cs"/>
              </a:rPr>
              <a:t>تطبيقات وأدوات الذكاء الاصطناعي  التي تستخدم في إنشاء الاختبارات</a:t>
            </a:r>
          </a:p>
          <a:p>
            <a:pPr algn="just" rtl="1"/>
            <a:r>
              <a:rPr lang="en-GB" sz="1800" dirty="0">
                <a:solidFill>
                  <a:schemeClr val="bg1"/>
                </a:solidFill>
                <a:cs typeface="+mj-cs"/>
              </a:rPr>
              <a:t>Quiz Gecko</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https://quizgecko.com</a:t>
            </a:r>
          </a:p>
          <a:p>
            <a:pPr algn="just" rtl="1"/>
            <a:r>
              <a:rPr lang="ar-JO" sz="1800" dirty="0">
                <a:solidFill>
                  <a:schemeClr val="bg1"/>
                </a:solidFill>
                <a:cs typeface="+mj-cs"/>
              </a:rPr>
              <a:t>هو عبارة عن صانع اختبارات يتيح للمستخدمين إنشاء الاختبارات ومشاركتها مع الطلبة، ويمكن إنشاء الاختبارات حسب الحاجة سواء أسئلة مقالية أو خيارات من متعدد.</a:t>
            </a:r>
          </a:p>
          <a:p>
            <a:pPr algn="just" rtl="1"/>
            <a:endParaRPr lang="ar-JO" sz="1800" dirty="0">
              <a:solidFill>
                <a:schemeClr val="bg1"/>
              </a:solidFill>
              <a:cs typeface="+mj-cs"/>
            </a:endParaRPr>
          </a:p>
          <a:p>
            <a:pPr algn="just" rtl="1"/>
            <a:r>
              <a:rPr lang="ar-JO" sz="1800" dirty="0">
                <a:solidFill>
                  <a:schemeClr val="bg1"/>
                </a:solidFill>
                <a:cs typeface="+mj-cs"/>
              </a:rPr>
              <a:t>تطبيقات وأدوات الذكاء الاصطناعي  التي تستخدم في إنشاء العروض التقديمية </a:t>
            </a:r>
            <a:r>
              <a:rPr lang="en-GB" sz="1800" dirty="0">
                <a:solidFill>
                  <a:schemeClr val="bg1"/>
                </a:solidFill>
                <a:cs typeface="+mj-cs"/>
              </a:rPr>
              <a:t>Slides</a:t>
            </a:r>
          </a:p>
          <a:p>
            <a:pPr algn="just" rtl="1"/>
            <a:r>
              <a:rPr lang="ar-JO" sz="1800" dirty="0">
                <a:solidFill>
                  <a:schemeClr val="bg1"/>
                </a:solidFill>
                <a:cs typeface="+mj-cs"/>
              </a:rPr>
              <a:t>رابط الموقع: </a:t>
            </a:r>
            <a:r>
              <a:rPr lang="en-GB" sz="1800" dirty="0">
                <a:solidFill>
                  <a:schemeClr val="accent1">
                    <a:lumMod val="75000"/>
                  </a:schemeClr>
                </a:solidFill>
                <a:cs typeface="+mj-cs"/>
                <a:hlinkClick r:id="rId2"/>
              </a:rPr>
              <a:t>https://www.slidesai.io</a:t>
            </a:r>
            <a:endParaRPr lang="ar-JO" sz="1800" dirty="0">
              <a:solidFill>
                <a:schemeClr val="accent1">
                  <a:lumMod val="75000"/>
                </a:schemeClr>
              </a:solidFill>
              <a:cs typeface="+mj-cs"/>
            </a:endParaRPr>
          </a:p>
          <a:p>
            <a:pPr algn="just" rtl="1"/>
            <a:endParaRPr lang="en-GB" sz="1800" dirty="0">
              <a:solidFill>
                <a:schemeClr val="accent1">
                  <a:lumMod val="75000"/>
                </a:schemeClr>
              </a:solidFill>
              <a:cs typeface="+mj-cs"/>
            </a:endParaRPr>
          </a:p>
          <a:p>
            <a:pPr algn="just" rtl="1"/>
            <a:r>
              <a:rPr lang="en-GB" sz="1800" dirty="0">
                <a:solidFill>
                  <a:schemeClr val="bg1"/>
                </a:solidFill>
                <a:cs typeface="+mj-cs"/>
              </a:rPr>
              <a:t>Tome </a:t>
            </a:r>
            <a:r>
              <a:rPr lang="ar-JO" sz="1800" dirty="0">
                <a:solidFill>
                  <a:schemeClr val="bg1"/>
                </a:solidFill>
                <a:cs typeface="+mj-cs"/>
              </a:rPr>
              <a:t>أداة تساعدك على عمل عرض تقديمي </a:t>
            </a:r>
            <a:r>
              <a:rPr lang="en-GB" sz="1800" dirty="0">
                <a:solidFill>
                  <a:schemeClr val="bg1"/>
                </a:solidFill>
                <a:cs typeface="+mj-cs"/>
              </a:rPr>
              <a:t>POWERPOINT  </a:t>
            </a:r>
            <a:r>
              <a:rPr lang="ar-JO" sz="1800" dirty="0">
                <a:solidFill>
                  <a:schemeClr val="bg1"/>
                </a:solidFill>
                <a:cs typeface="+mj-cs"/>
              </a:rPr>
              <a:t>بسهولة وسرعة</a:t>
            </a:r>
          </a:p>
          <a:p>
            <a:pPr algn="just" rtl="1"/>
            <a:r>
              <a:rPr lang="ar-JO" sz="1800" dirty="0">
                <a:solidFill>
                  <a:schemeClr val="bg1"/>
                </a:solidFill>
                <a:cs typeface="+mj-cs"/>
              </a:rPr>
              <a:t>رابط الموقع:  </a:t>
            </a:r>
            <a:r>
              <a:rPr lang="en-GB" sz="1800" dirty="0">
                <a:solidFill>
                  <a:schemeClr val="accent1">
                    <a:lumMod val="75000"/>
                  </a:schemeClr>
                </a:solidFill>
                <a:cs typeface="+mj-cs"/>
              </a:rPr>
              <a:t>https://tome.app</a:t>
            </a:r>
          </a:p>
          <a:p>
            <a:pPr algn="just" rtl="1"/>
            <a:r>
              <a:rPr lang="ar-JO" sz="1800" dirty="0">
                <a:solidFill>
                  <a:schemeClr val="bg1"/>
                </a:solidFill>
                <a:cs typeface="+mj-cs"/>
              </a:rPr>
              <a:t>أداة تساعدك على عمل عرض تقديمي بسهولة وسرعة.</a:t>
            </a:r>
          </a:p>
        </p:txBody>
      </p:sp>
      <p:sp>
        <p:nvSpPr>
          <p:cNvPr id="10" name="Rectangle 9">
            <a:extLst>
              <a:ext uri="{FF2B5EF4-FFF2-40B4-BE49-F238E27FC236}">
                <a16:creationId xmlns:a16="http://schemas.microsoft.com/office/drawing/2014/main" id="{2D9E64B5-2FCB-469F-8FC1-5798F793E0CA}"/>
              </a:ext>
            </a:extLst>
          </p:cNvPr>
          <p:cNvSpPr/>
          <p:nvPr/>
        </p:nvSpPr>
        <p:spPr>
          <a:xfrm>
            <a:off x="2295059" y="463092"/>
            <a:ext cx="7499169"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lvl="0"/>
            <a:r>
              <a:rPr lang="ar-JO" sz="2400" b="1" dirty="0">
                <a:solidFill>
                  <a:schemeClr val="tx1"/>
                </a:solidFill>
                <a:latin typeface="SimplifiedArabic,Bold"/>
                <a:cs typeface="Times New Roman" panose="02020603050405020304" pitchFamily="18" charset="0"/>
              </a:rPr>
              <a:t>تطبيقات وأدوات الذكاء الاصطناعي  التي تستخدم في  كتابة القصص للطلبة</a:t>
            </a:r>
          </a:p>
        </p:txBody>
      </p:sp>
      <p:pic>
        <p:nvPicPr>
          <p:cNvPr id="12" name="Picture 11">
            <a:extLst>
              <a:ext uri="{FF2B5EF4-FFF2-40B4-BE49-F238E27FC236}">
                <a16:creationId xmlns:a16="http://schemas.microsoft.com/office/drawing/2014/main" id="{29D15205-0A4D-49E8-82D3-552F46F97637}"/>
              </a:ext>
            </a:extLst>
          </p:cNvPr>
          <p:cNvPicPr>
            <a:picLocks noChangeAspect="1"/>
          </p:cNvPicPr>
          <p:nvPr/>
        </p:nvPicPr>
        <p:blipFill>
          <a:blip r:embed="rId3"/>
          <a:stretch>
            <a:fillRect/>
          </a:stretch>
        </p:blipFill>
        <p:spPr>
          <a:xfrm>
            <a:off x="99064" y="6453336"/>
            <a:ext cx="1877731" cy="278274"/>
          </a:xfrm>
          <a:prstGeom prst="rect">
            <a:avLst/>
          </a:prstGeom>
        </p:spPr>
      </p:pic>
      <p:sp>
        <p:nvSpPr>
          <p:cNvPr id="2" name="Rectangle 1">
            <a:extLst>
              <a:ext uri="{FF2B5EF4-FFF2-40B4-BE49-F238E27FC236}">
                <a16:creationId xmlns:a16="http://schemas.microsoft.com/office/drawing/2014/main" id="{E4E7B02F-4DAC-498F-AFF9-76FC63B438B0}"/>
              </a:ext>
            </a:extLst>
          </p:cNvPr>
          <p:cNvSpPr/>
          <p:nvPr/>
        </p:nvSpPr>
        <p:spPr>
          <a:xfrm>
            <a:off x="2567608" y="6505171"/>
            <a:ext cx="2374368" cy="307777"/>
          </a:xfrm>
          <a:prstGeom prst="rect">
            <a:avLst/>
          </a:prstGeom>
        </p:spPr>
        <p:txBody>
          <a:bodyPr wrap="none">
            <a:spAutoFit/>
          </a:bodyPr>
          <a:lstStyle/>
          <a:p>
            <a:r>
              <a:rPr lang="en-GB" dirty="0"/>
              <a:t>https://www.new-educ.com/</a:t>
            </a:r>
            <a:endParaRPr lang="ar-JO" dirty="0"/>
          </a:p>
        </p:txBody>
      </p:sp>
      <p:pic>
        <p:nvPicPr>
          <p:cNvPr id="15" name="Google Shape;111;p1">
            <a:extLst>
              <a:ext uri="{FF2B5EF4-FFF2-40B4-BE49-F238E27FC236}">
                <a16:creationId xmlns:a16="http://schemas.microsoft.com/office/drawing/2014/main" id="{14F97E33-C925-4C5E-B09B-FD10E310BF84}"/>
              </a:ext>
            </a:extLst>
          </p:cNvPr>
          <p:cNvPicPr preferRelativeResize="0"/>
          <p:nvPr/>
        </p:nvPicPr>
        <p:blipFill rotWithShape="1">
          <a:blip r:embed="rId4">
            <a:alphaModFix/>
            <a:duotone>
              <a:schemeClr val="accent5">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Lst>
          </a:blip>
          <a:srcRect/>
          <a:stretch/>
        </p:blipFill>
        <p:spPr>
          <a:xfrm>
            <a:off x="106995" y="-237517"/>
            <a:ext cx="166852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78428907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7116650" y="3645024"/>
            <a:ext cx="5075349" cy="3212977"/>
          </a:xfrm>
          <a:prstGeom prst="rtTriangle">
            <a:avLst/>
          </a:prstGeom>
          <a:solidFill>
            <a:schemeClr val="tx2">
              <a:lumMod val="50000"/>
              <a:alpha val="76862"/>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1991544" y="694200"/>
            <a:ext cx="8412704" cy="1938992"/>
          </a:xfrm>
          <a:prstGeom prst="rect">
            <a:avLst/>
          </a:prstGeom>
        </p:spPr>
        <p:txBody>
          <a:bodyPr wrap="square">
            <a:spAutoFit/>
          </a:bodyPr>
          <a:lstStyle/>
          <a:p>
            <a:pPr algn="just" rtl="1"/>
            <a:r>
              <a:rPr lang="ar-JO" sz="2400" dirty="0">
                <a:solidFill>
                  <a:schemeClr val="bg1"/>
                </a:solidFill>
                <a:latin typeface="Simplified Arabic" pitchFamily="18" charset="-78"/>
              </a:rPr>
              <a:t>" إنّ كل ما تقدّمه الحضارة هو نتاج للذكاء البشري، ولا يمكننا التنبؤ بما يمكن تحقيقه عندما يتم تضخيم هذا الذكاء من خلال الأدوات التي قد يوفّرها الذكاء الاصطناعي ، فكما أنّ النجاح في إنشاء الذكاء الاصطناعي أكبر حدث في تاريخ البشرية. ولكن لسوء الحظ قد يكون أيضًا الأخير".</a:t>
            </a:r>
          </a:p>
          <a:p>
            <a:pPr algn="just" rtl="1"/>
            <a:r>
              <a:rPr lang="ar-JO" sz="2000" dirty="0">
                <a:solidFill>
                  <a:schemeClr val="bg1"/>
                </a:solidFill>
                <a:latin typeface="Simplified Arabic" pitchFamily="18" charset="-78"/>
              </a:rPr>
              <a:t>ستيفن هوكينج</a:t>
            </a:r>
            <a:endParaRPr lang="ar-JO" sz="2000" dirty="0">
              <a:solidFill>
                <a:srgbClr val="FF0000"/>
              </a:solidFill>
              <a:latin typeface="Simplified Arabic" pitchFamily="18" charset="-78"/>
            </a:endParaRPr>
          </a:p>
        </p:txBody>
      </p:sp>
      <p:sp>
        <p:nvSpPr>
          <p:cNvPr id="15" name="TextBox 14">
            <a:extLst>
              <a:ext uri="{FF2B5EF4-FFF2-40B4-BE49-F238E27FC236}">
                <a16:creationId xmlns:a16="http://schemas.microsoft.com/office/drawing/2014/main" id="{67E44CA9-1D9D-4792-980D-9E86AA555A0E}"/>
              </a:ext>
            </a:extLst>
          </p:cNvPr>
          <p:cNvSpPr txBox="1"/>
          <p:nvPr/>
        </p:nvSpPr>
        <p:spPr>
          <a:xfrm>
            <a:off x="3262568" y="5884231"/>
            <a:ext cx="6097712" cy="646331"/>
          </a:xfrm>
          <a:prstGeom prst="rect">
            <a:avLst/>
          </a:prstGeom>
          <a:noFill/>
        </p:spPr>
        <p:txBody>
          <a:bodyPr wrap="square">
            <a:spAutoFit/>
          </a:bodyPr>
          <a:lstStyle/>
          <a:p>
            <a:pPr marL="0" marR="0" lvl="0" indent="0" algn="ctr" rtl="0">
              <a:spcBef>
                <a:spcPts val="0"/>
              </a:spcBef>
              <a:spcAft>
                <a:spcPts val="0"/>
              </a:spcAft>
              <a:buNone/>
            </a:pPr>
            <a:r>
              <a:rPr lang="ar-JO" sz="1800" b="1" dirty="0">
                <a:solidFill>
                  <a:schemeClr val="bg1"/>
                </a:solidFill>
                <a:latin typeface="Simplified Arabic" pitchFamily="18" charset="-78"/>
                <a:cs typeface="Simplified Arabic" pitchFamily="18" charset="-78"/>
                <a:sym typeface="Tajawal Medium"/>
              </a:rPr>
              <a:t>الدكتورة: وردة محمود أبو كلوب</a:t>
            </a:r>
          </a:p>
          <a:p>
            <a:pPr marL="0" marR="0" lvl="0" indent="0" algn="ctr" rtl="0">
              <a:spcBef>
                <a:spcPts val="0"/>
              </a:spcBef>
              <a:spcAft>
                <a:spcPts val="0"/>
              </a:spcAft>
              <a:buNone/>
            </a:pPr>
            <a:r>
              <a:rPr lang="ar-JO" sz="1800" b="1" dirty="0">
                <a:solidFill>
                  <a:schemeClr val="bg1"/>
                </a:solidFill>
                <a:latin typeface="Simplified Arabic" pitchFamily="18" charset="-78"/>
                <a:cs typeface="Simplified Arabic" pitchFamily="18" charset="-78"/>
                <a:sym typeface="Tajawal Medium"/>
              </a:rPr>
              <a:t>اتجاهات معاصرة في القيادة التربوية</a:t>
            </a:r>
            <a:endParaRPr lang="ar-JO" sz="1800" b="1" dirty="0">
              <a:solidFill>
                <a:schemeClr val="bg1"/>
              </a:solidFill>
              <a:latin typeface="Simplified Arabic" pitchFamily="18" charset="-78"/>
              <a:cs typeface="Simplified Arabic" pitchFamily="18" charset="-78"/>
            </a:endParaRPr>
          </a:p>
        </p:txBody>
      </p:sp>
      <p:pic>
        <p:nvPicPr>
          <p:cNvPr id="13" name="Google Shape;149;p3">
            <a:extLst>
              <a:ext uri="{FF2B5EF4-FFF2-40B4-BE49-F238E27FC236}">
                <a16:creationId xmlns:a16="http://schemas.microsoft.com/office/drawing/2014/main" id="{3EC4B254-4075-4481-80FB-69E5E564C879}"/>
              </a:ext>
            </a:extLst>
          </p:cNvPr>
          <p:cNvPicPr preferRelativeResize="0"/>
          <p:nvPr/>
        </p:nvPicPr>
        <p:blipFill rotWithShape="1">
          <a:blip r:embed="rId5">
            <a:alphaModFix/>
            <a:duotone>
              <a:schemeClr val="accent3">
                <a:shade val="45000"/>
                <a:satMod val="135000"/>
              </a:schemeClr>
              <a:prstClr val="white"/>
            </a:duotone>
          </a:blip>
          <a:srcRect/>
          <a:stretch/>
        </p:blipFill>
        <p:spPr>
          <a:xfrm>
            <a:off x="350911" y="6237312"/>
            <a:ext cx="2216697" cy="404788"/>
          </a:xfrm>
          <a:prstGeom prst="rect">
            <a:avLst/>
          </a:prstGeom>
          <a:noFill/>
          <a:ln>
            <a:noFill/>
          </a:ln>
        </p:spPr>
      </p:pic>
      <p:pic>
        <p:nvPicPr>
          <p:cNvPr id="16" name="Google Shape;111;p1">
            <a:extLst>
              <a:ext uri="{FF2B5EF4-FFF2-40B4-BE49-F238E27FC236}">
                <a16:creationId xmlns:a16="http://schemas.microsoft.com/office/drawing/2014/main" id="{E1E1B41F-FEDD-41B8-9F97-0800DBB87208}"/>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4511824" y="3480700"/>
            <a:ext cx="2867904" cy="2076092"/>
          </a:xfrm>
          <a:prstGeom prst="rect">
            <a:avLst/>
          </a:prstGeom>
          <a:ln>
            <a:noFill/>
          </a:ln>
          <a:effectLst>
            <a:outerShdw blurRad="190500" algn="tl" rotWithShape="0">
              <a:srgbClr val="000000">
                <a:alpha val="70000"/>
              </a:srgbClr>
            </a:outerShdw>
          </a:effectLst>
        </p:spPr>
      </p:pic>
      <p:pic>
        <p:nvPicPr>
          <p:cNvPr id="14" name="Google Shape;111;p1">
            <a:extLst>
              <a:ext uri="{FF2B5EF4-FFF2-40B4-BE49-F238E27FC236}">
                <a16:creationId xmlns:a16="http://schemas.microsoft.com/office/drawing/2014/main" id="{BBFF387C-9E2E-43EE-A70A-301C74C5AD7E}"/>
              </a:ext>
            </a:extLst>
          </p:cNvPr>
          <p:cNvPicPr preferRelativeResize="0"/>
          <p:nvPr/>
        </p:nvPicPr>
        <p:blipFill rotWithShape="1">
          <a:blip r:embed="rId6">
            <a:alphaModFix/>
            <a:biLevel thresh="25000"/>
            <a:extLst>
              <a:ext uri="{BEBA8EAE-BF5A-486C-A8C5-ECC9F3942E4B}">
                <a14:imgProps xmlns:a14="http://schemas.microsoft.com/office/drawing/2010/main">
                  <a14:imgLayer r:embed="rId7">
                    <a14:imgEffect>
                      <a14:saturation sat="0"/>
                    </a14:imgEffect>
                  </a14:imgLayer>
                </a14:imgProps>
              </a:ext>
            </a:extLst>
          </a:blip>
          <a:srcRect/>
          <a:stretch/>
        </p:blipFill>
        <p:spPr>
          <a:xfrm>
            <a:off x="105866" y="-198430"/>
            <a:ext cx="1597646" cy="1251166"/>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178749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خلفيات متحركه , خلفيات متحركة gif جديدة - احساس ناعم">
            <a:extLst>
              <a:ext uri="{FF2B5EF4-FFF2-40B4-BE49-F238E27FC236}">
                <a16:creationId xmlns:a16="http://schemas.microsoft.com/office/drawing/2014/main" id="{87AAF7FE-613D-494E-AB62-A1FEBDABD764}"/>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9336" y="1"/>
            <a:ext cx="12072664"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19E9A153-968E-4379-8E47-CBD303D9C48D}"/>
              </a:ext>
            </a:extLst>
          </p:cNvPr>
          <p:cNvSpPr/>
          <p:nvPr/>
        </p:nvSpPr>
        <p:spPr>
          <a:xfrm>
            <a:off x="4115780" y="1196752"/>
            <a:ext cx="3960440" cy="5262979"/>
          </a:xfrm>
          <a:prstGeom prst="rect">
            <a:avLst/>
          </a:prstGeom>
        </p:spPr>
        <p:style>
          <a:lnRef idx="3">
            <a:schemeClr val="lt1"/>
          </a:lnRef>
          <a:fillRef idx="1">
            <a:schemeClr val="accent4"/>
          </a:fillRef>
          <a:effectRef idx="1">
            <a:schemeClr val="accent4"/>
          </a:effectRef>
          <a:fontRef idx="minor">
            <a:schemeClr val="lt1"/>
          </a:fontRef>
        </p:style>
        <p:txBody>
          <a:bodyPr wrap="square">
            <a:spAutoFit/>
          </a:bodyPr>
          <a:lstStyle/>
          <a:p>
            <a:pPr lvl="0" algn="ctr"/>
            <a:r>
              <a:rPr lang="ar-JO" sz="2800" b="1" dirty="0">
                <a:solidFill>
                  <a:schemeClr val="tx1"/>
                </a:solidFill>
                <a:latin typeface="SimplifiedArabic,Bold"/>
                <a:cs typeface="Times New Roman" panose="02020603050405020304" pitchFamily="18" charset="0"/>
              </a:rPr>
              <a:t>أودّ أن أشكر الدكتورة رباب التي رافقتنا طوال أيام الفصل الدراسي</a:t>
            </a:r>
            <a:endParaRPr lang="en-GB" sz="2800" b="1" dirty="0">
              <a:solidFill>
                <a:schemeClr val="tx1"/>
              </a:solidFill>
              <a:latin typeface="SimplifiedArabic,Bold"/>
              <a:cs typeface="Times New Roman" panose="02020603050405020304" pitchFamily="18" charset="0"/>
            </a:endParaRPr>
          </a:p>
          <a:p>
            <a:pPr lvl="0" algn="ctr"/>
            <a:endParaRPr lang="ar-JO" sz="2800" b="1" dirty="0">
              <a:solidFill>
                <a:schemeClr val="tx1"/>
              </a:solidFill>
              <a:latin typeface="SimplifiedArabic,Bold"/>
              <a:cs typeface="Times New Roman" panose="02020603050405020304" pitchFamily="18" charset="0"/>
            </a:endParaRPr>
          </a:p>
          <a:p>
            <a:pPr lvl="0" algn="ctr"/>
            <a:r>
              <a:rPr lang="ar-JO" sz="2800" b="1" dirty="0">
                <a:solidFill>
                  <a:schemeClr val="tx1"/>
                </a:solidFill>
                <a:latin typeface="SimplifiedArabic,Bold"/>
                <a:cs typeface="Times New Roman" panose="02020603050405020304" pitchFamily="18" charset="0"/>
              </a:rPr>
              <a:t>وشكرًا لكم جميعًا كان فصلاً ممتعًا معكم </a:t>
            </a:r>
          </a:p>
          <a:p>
            <a:pPr lvl="0" algn="ctr"/>
            <a:r>
              <a:rPr lang="ar-JO" sz="2800" b="1" dirty="0">
                <a:solidFill>
                  <a:schemeClr val="tx1"/>
                </a:solidFill>
                <a:latin typeface="SimplifiedArabic,Bold"/>
                <a:cs typeface="Times New Roman" panose="02020603050405020304" pitchFamily="18" charset="0"/>
              </a:rPr>
              <a:t>أتمنى لكم التوفيق والنجاح </a:t>
            </a:r>
          </a:p>
          <a:p>
            <a:pPr lvl="0" algn="ctr"/>
            <a:r>
              <a:rPr lang="ar-JO" sz="2800" b="1" dirty="0">
                <a:solidFill>
                  <a:schemeClr val="tx1"/>
                </a:solidFill>
                <a:latin typeface="SimplifiedArabic,Bold"/>
                <a:cs typeface="Times New Roman" panose="02020603050405020304" pitchFamily="18" charset="0"/>
              </a:rPr>
              <a:t>دمتم بخير وصحة وعافية جميعًا يا رب العالمين</a:t>
            </a:r>
          </a:p>
          <a:p>
            <a:pPr lvl="0" algn="ctr"/>
            <a:r>
              <a:rPr lang="ar-JO" sz="2800" b="1" dirty="0">
                <a:solidFill>
                  <a:schemeClr val="tx1"/>
                </a:solidFill>
                <a:latin typeface="SimplifiedArabic,Bold"/>
                <a:cs typeface="Times New Roman" panose="02020603050405020304" pitchFamily="18" charset="0"/>
              </a:rPr>
              <a:t>المحاضرة القادمة مراجعة إن شاء الله لجميع وحدات المقرر.</a:t>
            </a:r>
            <a:endParaRPr lang="en-GB" sz="2800" b="1" dirty="0">
              <a:solidFill>
                <a:schemeClr val="tx1"/>
              </a:solidFill>
              <a:latin typeface="SimplifiedArabic,Bold"/>
              <a:cs typeface="Times New Roman" panose="02020603050405020304" pitchFamily="18" charset="0"/>
            </a:endParaRPr>
          </a:p>
          <a:p>
            <a:pPr lvl="0" algn="ctr"/>
            <a:endParaRPr lang="ar-JO" sz="2800" b="1" dirty="0">
              <a:solidFill>
                <a:schemeClr val="tx1"/>
              </a:solidFill>
              <a:latin typeface="SimplifiedArabic,Bold"/>
              <a:cs typeface="Times New Roman" panose="02020603050405020304" pitchFamily="18" charset="0"/>
            </a:endParaRPr>
          </a:p>
          <a:p>
            <a:pPr lvl="0" algn="ctr"/>
            <a:r>
              <a:rPr lang="ar-JO" sz="2800" b="1" dirty="0">
                <a:solidFill>
                  <a:schemeClr val="tx1"/>
                </a:solidFill>
                <a:latin typeface="SimplifiedArabic,Bold"/>
                <a:cs typeface="Times New Roman" panose="02020603050405020304" pitchFamily="18" charset="0"/>
              </a:rPr>
              <a:t>د. وردة كلوب</a:t>
            </a:r>
            <a:r>
              <a:rPr lang="en-GB" sz="2800" b="1" dirty="0">
                <a:solidFill>
                  <a:schemeClr val="tx1"/>
                </a:solidFill>
                <a:latin typeface="SimplifiedArabic,Bold"/>
                <a:cs typeface="Times New Roman" panose="02020603050405020304" pitchFamily="18" charset="0"/>
              </a:rPr>
              <a:t> </a:t>
            </a:r>
          </a:p>
        </p:txBody>
      </p:sp>
    </p:spTree>
    <p:extLst>
      <p:ext uri="{BB962C8B-B14F-4D97-AF65-F5344CB8AC3E}">
        <p14:creationId xmlns:p14="http://schemas.microsoft.com/office/powerpoint/2010/main" val="2179847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4|12.8"/>
</p:tagLst>
</file>

<file path=ppt/tags/tag2.xml><?xml version="1.0" encoding="utf-8"?>
<p:tagLst xmlns:a="http://schemas.openxmlformats.org/drawingml/2006/main" xmlns:r="http://schemas.openxmlformats.org/officeDocument/2006/relationships" xmlns:p="http://schemas.openxmlformats.org/presentationml/2006/main">
  <p:tag name="TIMING" val="|2.8|22.8"/>
</p:tagLst>
</file>

<file path=ppt/tags/tag3.xml><?xml version="1.0" encoding="utf-8"?>
<p:tagLst xmlns:a="http://schemas.openxmlformats.org/drawingml/2006/main" xmlns:r="http://schemas.openxmlformats.org/officeDocument/2006/relationships" xmlns:p="http://schemas.openxmlformats.org/presentationml/2006/main">
  <p:tag name="TIMING" val="|2.8|22.8"/>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2.4|1.6|1.5"/>
</p:tagLst>
</file>

<file path=ppt/theme/_rels/theme2.xml.rels><?xml version="1.0" encoding="UTF-8" standalone="yes"?>
<Relationships xmlns="http://schemas.openxmlformats.org/package/2006/relationships"><Relationship Id="rId1" Type="http://schemas.openxmlformats.org/officeDocument/2006/relationships/image" Target="../media/image12.jpeg"/></Relationships>
</file>

<file path=ppt/theme/theme1.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41657</TotalTime>
  <Words>6840</Words>
  <Application>Microsoft Office PowerPoint</Application>
  <PresentationFormat>Widescreen</PresentationFormat>
  <Paragraphs>378</Paragraphs>
  <Slides>41</Slides>
  <Notes>3</Notes>
  <HiddenSlides>0</HiddenSlides>
  <MMClips>0</MMClips>
  <ScaleCrop>false</ScaleCrop>
  <HeadingPairs>
    <vt:vector size="6" baseType="variant">
      <vt:variant>
        <vt:lpstr>Fonts Used</vt:lpstr>
      </vt:variant>
      <vt:variant>
        <vt:i4>17</vt:i4>
      </vt:variant>
      <vt:variant>
        <vt:lpstr>Theme</vt:lpstr>
      </vt:variant>
      <vt:variant>
        <vt:i4>2</vt:i4>
      </vt:variant>
      <vt:variant>
        <vt:lpstr>Slide Titles</vt:lpstr>
      </vt:variant>
      <vt:variant>
        <vt:i4>41</vt:i4>
      </vt:variant>
    </vt:vector>
  </HeadingPairs>
  <TitlesOfParts>
    <vt:vector size="60" baseType="lpstr">
      <vt:lpstr>Cairo</vt:lpstr>
      <vt:lpstr>Century Gothic</vt:lpstr>
      <vt:lpstr>Noto Kufi Arabic</vt:lpstr>
      <vt:lpstr>Simplified Arabic</vt:lpstr>
      <vt:lpstr>Times New Roman</vt:lpstr>
      <vt:lpstr>SimplifiedArabic,Bold</vt:lpstr>
      <vt:lpstr>Poppins</vt:lpstr>
      <vt:lpstr>Wingdings 3</vt:lpstr>
      <vt:lpstr>Arial</vt:lpstr>
      <vt:lpstr>Droid Sans</vt:lpstr>
      <vt:lpstr>Segoe UI</vt:lpstr>
      <vt:lpstr>var(--secondary-font)</vt:lpstr>
      <vt:lpstr>droid arabic kufi</vt:lpstr>
      <vt:lpstr>Helvetica</vt:lpstr>
      <vt:lpstr>Noto Naskh Arabic</vt:lpstr>
      <vt:lpstr>Calibri</vt:lpstr>
      <vt:lpstr>Arial</vt:lpstr>
      <vt:lpstr>Contents Slide Master</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731</cp:revision>
  <dcterms:created xsi:type="dcterms:W3CDTF">2023-04-29T09:08:23Z</dcterms:created>
  <dcterms:modified xsi:type="dcterms:W3CDTF">2023-08-28T16:41:31Z</dcterms:modified>
</cp:coreProperties>
</file>