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771" r:id="rId5"/>
    <p:sldId id="827" r:id="rId6"/>
    <p:sldId id="701" r:id="rId7"/>
    <p:sldId id="772" r:id="rId8"/>
    <p:sldId id="773" r:id="rId9"/>
    <p:sldId id="828" r:id="rId10"/>
    <p:sldId id="854" r:id="rId11"/>
    <p:sldId id="855" r:id="rId12"/>
    <p:sldId id="856" r:id="rId13"/>
    <p:sldId id="810" r:id="rId14"/>
    <p:sldId id="811" r:id="rId15"/>
    <p:sldId id="717" r:id="rId16"/>
    <p:sldId id="753" r:id="rId17"/>
    <p:sldId id="831" r:id="rId18"/>
    <p:sldId id="832" r:id="rId19"/>
    <p:sldId id="833" r:id="rId20"/>
    <p:sldId id="834" r:id="rId21"/>
    <p:sldId id="845" r:id="rId22"/>
    <p:sldId id="796" r:id="rId23"/>
    <p:sldId id="813" r:id="rId24"/>
    <p:sldId id="797" r:id="rId25"/>
    <p:sldId id="757" r:id="rId26"/>
    <p:sldId id="818" r:id="rId27"/>
    <p:sldId id="820" r:id="rId28"/>
    <p:sldId id="821" r:id="rId29"/>
    <p:sldId id="822" r:id="rId30"/>
    <p:sldId id="823" r:id="rId31"/>
    <p:sldId id="824" r:id="rId32"/>
    <p:sldId id="789" r:id="rId33"/>
    <p:sldId id="835" r:id="rId34"/>
    <p:sldId id="836" r:id="rId35"/>
    <p:sldId id="837" r:id="rId36"/>
    <p:sldId id="839" r:id="rId37"/>
    <p:sldId id="840" r:id="rId38"/>
    <p:sldId id="841" r:id="rId39"/>
    <p:sldId id="842" r:id="rId40"/>
    <p:sldId id="846" r:id="rId41"/>
    <p:sldId id="844" r:id="rId42"/>
    <p:sldId id="847" r:id="rId43"/>
    <p:sldId id="849" r:id="rId44"/>
    <p:sldId id="848" r:id="rId45"/>
    <p:sldId id="850" r:id="rId46"/>
    <p:sldId id="851" r:id="rId47"/>
    <p:sldId id="85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827"/>
            <p14:sldId id="701"/>
            <p14:sldId id="772"/>
            <p14:sldId id="773"/>
            <p14:sldId id="828"/>
            <p14:sldId id="854"/>
            <p14:sldId id="855"/>
            <p14:sldId id="856"/>
            <p14:sldId id="810"/>
            <p14:sldId id="811"/>
            <p14:sldId id="717"/>
            <p14:sldId id="753"/>
            <p14:sldId id="831"/>
            <p14:sldId id="832"/>
            <p14:sldId id="833"/>
            <p14:sldId id="834"/>
            <p14:sldId id="845"/>
            <p14:sldId id="796"/>
            <p14:sldId id="813"/>
            <p14:sldId id="797"/>
            <p14:sldId id="757"/>
            <p14:sldId id="818"/>
            <p14:sldId id="820"/>
            <p14:sldId id="821"/>
            <p14:sldId id="822"/>
            <p14:sldId id="823"/>
            <p14:sldId id="824"/>
            <p14:sldId id="789"/>
            <p14:sldId id="835"/>
            <p14:sldId id="836"/>
            <p14:sldId id="837"/>
            <p14:sldId id="839"/>
            <p14:sldId id="840"/>
            <p14:sldId id="841"/>
            <p14:sldId id="842"/>
            <p14:sldId id="846"/>
            <p14:sldId id="844"/>
            <p14:sldId id="847"/>
            <p14:sldId id="849"/>
            <p14:sldId id="848"/>
            <p14:sldId id="850"/>
            <p14:sldId id="851"/>
            <p14:sldId id="8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19B5F0"/>
    <a:srgbClr val="E6E6E6"/>
    <a:srgbClr val="2D3956"/>
    <a:srgbClr val="0A1F61"/>
    <a:srgbClr val="8E5A6D"/>
    <a:srgbClr val="669BBC"/>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129" autoAdjust="0"/>
    <p:restoredTop sz="93772" autoAdjust="0"/>
  </p:normalViewPr>
  <p:slideViewPr>
    <p:cSldViewPr snapToGrid="0">
      <p:cViewPr>
        <p:scale>
          <a:sx n="98" d="100"/>
          <a:sy n="98" d="100"/>
        </p:scale>
        <p:origin x="288" y="-4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125254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12178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83264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37101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88536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69992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11410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76396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44186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23893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431611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4523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4223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0645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08834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958618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712200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80715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545451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391161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889314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519035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500113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822982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981482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101801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98988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24102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11128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071852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531339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2057791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118797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2363430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976008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04848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webp"/><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hyperlink" Target="https://www.ajnet.me/news/2022/12/23/%d9%81%d8%b6%d9%8a%d8%ad%d8%a9-%d9%83%d8%a7%d9%85%d8%a8%d8%b1%d9%8a%d8%af%d8%ac-%d8%a3%d9%86%d8%a7%d9%84%d9%8a%d8%aa%d9%8a%d9%83%d8%a7-%d9%81%d9%8a%d8%b3%d8%a8%d9%88%d9%83-%d9%85%d9%8a%d8%aa%d8%a7"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hyperlink" Target="https://unesdoc.unesco.org/ark:/48223/pf0000380455_ara" TargetMode="Externa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hyperlink" Target="https://developers.google.com/machine-learning/managing-ml-projects/ethics?hl=ar" TargetMode="Externa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webp"/><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webp"/><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https://sdaia.gov.sa/ar/SDAIA/about/Documents/ai-principles.pdf"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22.jpe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24.webp"/></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6.webp"/><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7.webp"/><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hyperlink" Target="https://fastercapital.com/arabpreneur/%D8%B9%D8%B1%D9%88%D8%B6-%D8%A3%D8%B3%D8%B9%D8%A7%D8%B1-%D8%A7%D9%84%D8%A5%D8%B9%D9%84%D8%A7%D9%86%D8%A7%D8%AA--%D8%A3%D8%B3%D8%A7%D9%84%D9%8A%D8%A8-%D8%B9%D8%B1%D9%88%D8%B6-%D8%A7%D9%84%D8%A3%D8%B3%D8%B9%D8%A7%D8%B1--%D8%AA%D8%AD%D8%B3%D9%8A%D9%86-%D8%A3%D8%B3%D8%A7%D9%84%D9%8A%D8%A8-%D8%B9%D8%B1%D9%88%D8%B6-%D8%A7%D9%84%D8%A3%D8%B3%D8%B9%D8%A7%D8%B1-%D8%A7%D9%84%D8%AE%D8%A7%D8%B5%D8%A9-%D8%A8%D9%83-%D9%84%D8%AA%D8%AD%D9%82%D9%8A%D9%82-%D8%A3%D8%AF%D8%A7%D8%A1-%D8%A3%D9%81%D8%B6%D9%84-%D9%84%D9%84%D8%A5%D8%B9%D9%84%D8%A7%D9%86.html" TargetMode="External"/><Relationship Id="rId3" Type="http://schemas.openxmlformats.org/officeDocument/2006/relationships/image" Target="../media/image33.webp"/><Relationship Id="rId7" Type="http://schemas.openxmlformats.org/officeDocument/2006/relationships/hyperlink" Target="https://fastercapital.com/arabpreneur/%D8%AA%D8%B9%D8%B8%D9%8A%D9%85-%D8%B9%D8%A7%D8%A6%D8%AF-%D8%A7%D9%84%D8%A7%D8%B3%D8%AA%D8%AB%D9%85%D8%A7%D8%B1-%D8%A7%D9%84%D8%AA%D8%B3%D9%88%D9%8A%D9%82%D9%8A-%D8%A8%D8%A7%D8%B3%D8%AA%D8%AE%D8%AF%D8%A7%D9%85-%D8%A7%D9%84%D8%A3%D8%AF%D9%88%D8%A7%D8%AA-%D8%A7%D9%84%D9%85%D8%AF%D8%B9%D9%88%D9%85%D8%A9-%D8%A8%D8%A7%D9%84%D8%B0%D9%83%D8%A7%D8%A1-%D8%A7%D9%84%D8%A7%D8%B5%D8%B7%D9%86%D8%A7%D8%B9%D9%8A.html" TargetMode="External"/><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hyperlink" Target="https://fastercapital.com/arabpreneur/%D8%A3%D8%AE%D9%84%D8%A7%D9%82%D9%8A%D8%A7%D8%AA-%D9%88%D9%85%D8%B9%D8%A7%D9%8A%D9%8A%D8%B1-%D8%AA%D8%B3%D9%88%D9%8A%D9%82-%D8%A7%D9%84%D9%85%D8%AD%D8%AA%D9%88%D9%89--%D8%A7%D9%84%D9%85%D9%88%D8%A7%D8%B2%D9%86%D8%A9-%D8%A8%D9%8A%D9%86-%D8%A7%D9%84%D8%A5%D8%A8%D8%AF%D8%A7%D8%B9-%D9%88%D8%A7%D9%84%D8%B5%D8%AF%D9%82--%D9%85%D9%85%D8%A7%D8%B1%D8%B3%D8%A7%D8%AA-%D8%AA%D8%B3%D9%88%D9%8A%D9%82-%D8%A7%D9%84%D9%85%D8%AD%D8%AA%D9%88%D9%89-%D8%A7%D9%84%D8%A3%D8%AE%D9%84%D8%A7%D9%82%D9%8A%D8%A9.html" TargetMode="External"/><Relationship Id="rId5" Type="http://schemas.openxmlformats.org/officeDocument/2006/relationships/hyperlink" Target="https://fastercapital.com/arabpreneur/%D9%85%D9%82%D8%AF%D9%85%D8%A9--%D8%B8%D9%87%D9%88%D8%B1-%D8%A7%D9%84%D8%B0%D9%83%D8%A7%D8%A1-%D8%A7%D9%84%D8%A7%D8%B5%D8%B7%D9%86%D8%A7%D8%B9%D9%8A-%D9%81%D9%8A-%D8%A5%D9%86%D8%B4%D8%A7%D8%A1-%D8%A7%D9%84%D9%85%D8%AD%D8%AA%D9%88%D9%89-%D9%84%D9%84%D8%A8%D9%88%D8%AF%D9%83%D8%A7%D8%B3%D8%AA-%D8%A7%D9%84%D8%B5%D9%88%D8%AA%D9%8A.html" TargetMode="Externa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3.xml"/><Relationship Id="rId5" Type="http://schemas.openxmlformats.org/officeDocument/2006/relationships/hyperlink" Target="https://fastercapital.com/arabpreneur/%D9%85%D9%82%D8%AF%D9%85%D8%A9--%D8%A7%D9%84%D8%AC%D9%88%D9%84%D8%A7%D8%AA-%D8%A7%D9%84%D8%A7%D9%81%D8%AA%D8%B1%D8%A7%D8%B6%D9%8A%D8%A9-%D8%A7%D9%84%D9%85%D9%88%D9%84%D8%AF%D8%A9-%D8%A8%D9%88%D8%A7%D8%B3%D8%B7%D8%A9-%D8%A7%D9%84%D8%B0%D9%83%D8%A7%D8%A1-%D8%A7%D9%84%D8%A7%D8%B5%D8%B7%D9%86%D8%A7%D8%B9%D9%8A-%D9%81%D9%8A-%D8%AA%D8%B3%D9%88%D9%8A%D9%82-%D8%A7%D9%84%D9%85%D8%AD%D8%AA%D9%88%D9%89.html" TargetMode="Externa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7.webp"/><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hyperlink" Target="https://fastercapital.com/arabpreneur/%D8%B8%D9%87%D9%88%D8%B1-%D9%85%D9%86%D8%B4%D9%88%D8%B1%D8%A7%D8%AA-%D9%88%D8%B3%D8%A7%D8%A6%D9%84-%D8%A7%D9%84%D8%AA%D9%88%D8%A7%D8%B5%D9%84-%D8%A7%D9%84%D8%A7%D8%AC%D8%AA%D9%85%D8%A7%D8%B9%D9%8A-%D8%A7%D9%84%D9%86%D8%A7%D8%AA%D8%AC%D8%A9-%D8%B9%D9%86-%D8%A7%D9%84%D8%B0%D9%83%D8%A7%D8%A1-%D8%A7%D9%84%D8%A7%D8%B5%D8%B7%D9%86%D8%A7%D8%B9%D9%8A--%D8%A5%D8%AD%D8%AF%D8%A7%D8%AB-%D8%AB%D9%88%D8%B1%D8%A9-%D9%81%D9%8A-%D8%A7%D8%B3%D8%AA%D8%B1%D8%A7%D8%AA%D9%8A%D8%AC%D9%8A%D8%A7%D8%AA-%D8%A7%D9%84%D8%AA%D8%B3%D9%88%D9%8A%D9%82.html" TargetMode="External"/><Relationship Id="rId5" Type="http://schemas.openxmlformats.org/officeDocument/2006/relationships/hyperlink" Target="https://fastercapital.com/arabpreneur/%D8%A3%D8%AE%D9%84%D8%A7%D9%82%D9%8A%D8%A7%D8%AA-%D8%A7%D9%84%D9%85%D8%AD%D8%AA%D9%88%D9%89-%D9%88%D8%A7%D9%84%D8%AA%D8%B9%D8%A7%D9%85%D9%84-%D9%85%D8%B9-%D8%A7%D9%84%D9%85%D8%B9%D8%B6%D9%84%D8%A7%D8%AA-%D8%A7%D9%84%D8%A3%D8%AE%D9%84%D8%A7%D9%82%D9%8A%D8%A9-%D9%81%D9%8A-%D8%A5%D9%86%D8%B4%D8%A7%D8%A1-%D8%A7%D9%84%D9%85%D8%AD%D8%AA%D9%88%D9%89.html" TargetMode="Externa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6.xml"/><Relationship Id="rId1" Type="http://schemas.openxmlformats.org/officeDocument/2006/relationships/slideLayout" Target="../slideLayouts/slideLayout13.xml"/><Relationship Id="rId5" Type="http://schemas.openxmlformats.org/officeDocument/2006/relationships/hyperlink" Target="https://arij.net/ai/playbook/Ethics-Principles/index.html" TargetMode="Externa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41.webp"/><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hyperlink" Target="https://www.tableau.com/data-insights/ai/algorithms" TargetMode="External"/><Relationship Id="rId5" Type="http://schemas.openxmlformats.org/officeDocument/2006/relationships/hyperlink" Target="https://www.investopedia.com/terms/a/artificial-intelligence-ai.asp" TargetMode="Externa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hyperlink" Target="https://www.bbc.co.uk/supplying/working-with-us/ai-principles/" TargetMode="External"/><Relationship Id="rId3" Type="http://schemas.openxmlformats.org/officeDocument/2006/relationships/image" Target="../media/image42.jpeg"/><Relationship Id="rId7" Type="http://schemas.openxmlformats.org/officeDocument/2006/relationships/hyperlink" Target="https://ijnet.org/ar/resource/%D8%AF%D9%84%D9%8A%D9%84%D8%A7%D9%84%25" TargetMode="External"/><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hyperlink" Target="http://www.alecso.org/publications/wpcontent/uploads/2025/07/%D9%85%D9%8A%D8%AB%D8%A7%D9%82-%D8%A7%D9%84%D8%A7%D9%84%D9%83%D8%B3%D9%88-%D9%84%D9%84%D8%B0%D9%83%D8%A7%D8%A1%D8%A7%D9%84%D8%A7%D8%B5%D8%B7%D9%86%D8%A7%D8%B9%D9%8A-isbn.pdf" TargetMode="External"/><Relationship Id="rId5" Type="http://schemas.openxmlformats.org/officeDocument/2006/relationships/hyperlink" Target="https://drive.google.com/file/d/1G9jK_b8KyWn6lfLN43eHLkwQp4tJ0EMs/view?usp=drives" TargetMode="Externa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g"/><Relationship Id="rId1" Type="http://schemas.openxmlformats.org/officeDocument/2006/relationships/slideLayout" Target="../slideLayouts/slideLayout14.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العاشرة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23076"/>
    </mc:Choice>
    <mc:Fallback xmlns="">
      <p:transition advTm="2307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2" y="-49093"/>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59992" y="-49093"/>
            <a:ext cx="8719656" cy="5130139"/>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5389686" y="4146400"/>
            <a:ext cx="579413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أخلاقيات </a:t>
            </a:r>
            <a:r>
              <a:rPr lang="ar-SA" sz="2800" b="1" dirty="0" smtClean="0">
                <a:solidFill>
                  <a:schemeClr val="tx1"/>
                </a:solidFill>
                <a:latin typeface="Alexandria" charset="0"/>
                <a:cs typeface="Alexandria" charset="0"/>
              </a:rPr>
              <a:t>استخدام </a:t>
            </a:r>
            <a:r>
              <a:rPr lang="ar-SA" sz="2800" b="1" dirty="0">
                <a:solidFill>
                  <a:schemeClr val="tx1"/>
                </a:solidFill>
                <a:latin typeface="Alexandria" charset="0"/>
                <a:cs typeface="Alexandria" charset="0"/>
              </a:rPr>
              <a:t>الذكاء </a:t>
            </a:r>
            <a:r>
              <a:rPr lang="ar-SA" sz="2800" b="1" dirty="0" smtClean="0">
                <a:solidFill>
                  <a:schemeClr val="tx1"/>
                </a:solidFill>
                <a:latin typeface="Alexandria" charset="0"/>
                <a:cs typeface="Alexandria" charset="0"/>
              </a:rPr>
              <a:t>الاصطناعي في الإعلام</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1983122"/>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68387"/>
            <a:ext cx="3386537" cy="1612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454900" y="2263532"/>
            <a:ext cx="8417320" cy="3831818"/>
          </a:xfrm>
          <a:prstGeom prst="rect">
            <a:avLst/>
          </a:prstGeom>
          <a:noFill/>
        </p:spPr>
        <p:txBody>
          <a:bodyPr wrap="square" rtlCol="0">
            <a:spAutoFit/>
          </a:bodyPr>
          <a:lstStyle/>
          <a:p>
            <a:pPr marL="457200" indent="-457200" algn="just" rtl="1">
              <a:lnSpc>
                <a:spcPct val="150000"/>
              </a:lnSpc>
              <a:buFont typeface="+mj-lt"/>
              <a:buAutoNum type="arabicPeriod"/>
            </a:pPr>
            <a:r>
              <a:rPr lang="ar-SA" b="1" spc="30" dirty="0">
                <a:latin typeface="The Year of Handicrafts Black" pitchFamily="50" charset="-78"/>
                <a:cs typeface="+mj-cs"/>
              </a:rPr>
              <a:t>مقدمة</a:t>
            </a:r>
            <a:r>
              <a:rPr lang="ar-SA" b="1" spc="30" dirty="0" smtClean="0">
                <a:latin typeface="The Year of Handicrafts Black" pitchFamily="50" charset="-78"/>
                <a:cs typeface="+mj-cs"/>
              </a:rPr>
              <a:t> </a:t>
            </a:r>
            <a:endParaRPr lang="ar-SA" b="1" spc="30" dirty="0">
              <a:latin typeface="The Year of Handicrafts Black" pitchFamily="50" charset="-78"/>
              <a:cs typeface="+mj-cs"/>
            </a:endParaRPr>
          </a:p>
          <a:p>
            <a:pPr marL="457200" indent="-457200" algn="just" rtl="1">
              <a:lnSpc>
                <a:spcPct val="150000"/>
              </a:lnSpc>
              <a:buFont typeface="+mj-lt"/>
              <a:buAutoNum type="arabicPeriod"/>
            </a:pPr>
            <a:r>
              <a:rPr lang="ar-SA" b="1" dirty="0" smtClean="0">
                <a:cs typeface="+mj-cs"/>
              </a:rPr>
              <a:t>تعريف </a:t>
            </a:r>
            <a:r>
              <a:rPr lang="ar-SA" b="1" dirty="0">
                <a:cs typeface="+mj-cs"/>
              </a:rPr>
              <a:t>أخلاقيات الذكاء </a:t>
            </a:r>
            <a:r>
              <a:rPr lang="ar-SA" b="1" dirty="0" smtClean="0">
                <a:cs typeface="+mj-cs"/>
              </a:rPr>
              <a:t>الاصطناعي</a:t>
            </a:r>
          </a:p>
          <a:p>
            <a:pPr marL="457200" indent="-457200" algn="just" rtl="1">
              <a:lnSpc>
                <a:spcPct val="150000"/>
              </a:lnSpc>
              <a:buFont typeface="+mj-lt"/>
              <a:buAutoNum type="arabicPeriod"/>
            </a:pPr>
            <a:r>
              <a:rPr lang="ar-SA" b="1" dirty="0" smtClean="0">
                <a:cs typeface="+mj-cs"/>
              </a:rPr>
              <a:t>أهمية </a:t>
            </a:r>
            <a:r>
              <a:rPr lang="ar-SA" b="1" dirty="0">
                <a:cs typeface="+mj-cs"/>
              </a:rPr>
              <a:t>أخلاقيات الذكاء </a:t>
            </a:r>
            <a:r>
              <a:rPr lang="ar-SA" b="1" dirty="0" smtClean="0">
                <a:cs typeface="+mj-cs"/>
              </a:rPr>
              <a:t>الاصطناعي</a:t>
            </a:r>
          </a:p>
          <a:p>
            <a:pPr marL="457200" indent="-457200" algn="just" rtl="1">
              <a:lnSpc>
                <a:spcPct val="150000"/>
              </a:lnSpc>
              <a:buFont typeface="+mj-lt"/>
              <a:buAutoNum type="arabicPeriod"/>
            </a:pPr>
            <a:r>
              <a:rPr lang="ar-SA" b="1" dirty="0" smtClean="0">
                <a:cs typeface="+mj-cs"/>
              </a:rPr>
              <a:t>مبادئ </a:t>
            </a:r>
            <a:r>
              <a:rPr lang="ar-SA" b="1" dirty="0">
                <a:cs typeface="+mj-cs"/>
              </a:rPr>
              <a:t>أخلاقيات الذكاء </a:t>
            </a:r>
            <a:r>
              <a:rPr lang="ar-SA" b="1" dirty="0" smtClean="0">
                <a:cs typeface="+mj-cs"/>
              </a:rPr>
              <a:t>الاصطناعي</a:t>
            </a:r>
          </a:p>
          <a:p>
            <a:pPr marL="457200" indent="-457200" algn="just" rtl="1">
              <a:lnSpc>
                <a:spcPct val="150000"/>
              </a:lnSpc>
              <a:buFont typeface="+mj-lt"/>
              <a:buAutoNum type="arabicPeriod"/>
            </a:pPr>
            <a:r>
              <a:rPr lang="ar-SA" b="1" dirty="0">
                <a:cs typeface="+mj-cs"/>
              </a:rPr>
              <a:t>حماية الملكية الفكرية في إنشاء المحتوى المعتمد على الذكاء الاصطناعي</a:t>
            </a:r>
          </a:p>
          <a:p>
            <a:pPr marL="457200" indent="-457200" algn="just" rtl="1">
              <a:lnSpc>
                <a:spcPct val="150000"/>
              </a:lnSpc>
              <a:buFont typeface="+mj-lt"/>
              <a:buAutoNum type="arabicPeriod"/>
            </a:pPr>
            <a:r>
              <a:rPr lang="ar-SA" b="1" dirty="0">
                <a:cs typeface="+mj-cs"/>
              </a:rPr>
              <a:t>ضمان الاستخدام الأخلاقي للبيانات الشخصية في إنشاء محتوى الذكاء الاصطناعي</a:t>
            </a:r>
          </a:p>
          <a:p>
            <a:pPr marL="457200" indent="-457200" algn="just" rtl="1">
              <a:lnSpc>
                <a:spcPct val="150000"/>
              </a:lnSpc>
              <a:buFont typeface="+mj-lt"/>
              <a:buAutoNum type="arabicPeriod"/>
            </a:pPr>
            <a:r>
              <a:rPr lang="ar-SA" b="1" dirty="0">
                <a:cs typeface="+mj-cs"/>
              </a:rPr>
              <a:t>دور الرقابة البشرية في المحتوى المعتمد على الذكاء </a:t>
            </a:r>
            <a:r>
              <a:rPr lang="ar-SA" b="1" dirty="0" smtClean="0">
                <a:cs typeface="+mj-cs"/>
              </a:rPr>
              <a:t>الاصطناعي</a:t>
            </a:r>
          </a:p>
          <a:p>
            <a:pPr marL="457200" indent="-457200" algn="just" rtl="1">
              <a:lnSpc>
                <a:spcPct val="150000"/>
              </a:lnSpc>
              <a:buFont typeface="+mj-lt"/>
              <a:buAutoNum type="arabicPeriod"/>
            </a:pPr>
            <a:r>
              <a:rPr lang="ar-SA" b="1" dirty="0">
                <a:cs typeface="+mj-cs"/>
              </a:rPr>
              <a:t>فهم تأثير الذكاء الاصطناعي على تسويق المحتوى التقليدي</a:t>
            </a:r>
          </a:p>
          <a:p>
            <a:pPr marL="457200" indent="-457200" algn="just" rtl="1">
              <a:lnSpc>
                <a:spcPct val="150000"/>
              </a:lnSpc>
              <a:buFont typeface="+mj-lt"/>
              <a:buAutoNum type="arabicPeriod"/>
            </a:pPr>
            <a:r>
              <a:rPr lang="ar-SA" b="1" spc="30" dirty="0" smtClean="0">
                <a:latin typeface="The Year of Handicrafts Black" pitchFamily="50" charset="-78"/>
                <a:cs typeface="+mj-cs"/>
              </a:rPr>
              <a:t>معالجة </a:t>
            </a:r>
            <a:r>
              <a:rPr lang="ar-SA" b="1" spc="30" dirty="0">
                <a:latin typeface="The Year of Handicrafts Black" pitchFamily="50" charset="-78"/>
                <a:cs typeface="+mj-cs"/>
              </a:rPr>
              <a:t>التحديات </a:t>
            </a:r>
            <a:r>
              <a:rPr lang="ar-SA" b="1" spc="30" dirty="0" smtClean="0">
                <a:latin typeface="The Year of Handicrafts Black" pitchFamily="50" charset="-78"/>
                <a:cs typeface="+mj-cs"/>
              </a:rPr>
              <a:t>الأخلاقية في صحافة </a:t>
            </a:r>
            <a:r>
              <a:rPr lang="ar-SA" b="1" spc="30" dirty="0">
                <a:latin typeface="The Year of Handicrafts Black" pitchFamily="50" charset="-78"/>
                <a:cs typeface="+mj-cs"/>
              </a:rPr>
              <a:t>الذكاء </a:t>
            </a:r>
            <a:r>
              <a:rPr lang="ar-SA" b="1" spc="30" dirty="0" smtClean="0">
                <a:latin typeface="The Year of Handicrafts Black" pitchFamily="50" charset="-78"/>
                <a:cs typeface="+mj-cs"/>
              </a:rPr>
              <a:t>الاصطناعي</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10</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694882" y="1613865"/>
            <a:ext cx="6460233"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323386" y="1708321"/>
            <a:ext cx="1112798"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451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94424" y="1441631"/>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المقدمة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66011" y="2442342"/>
            <a:ext cx="8417320" cy="3831818"/>
          </a:xfrm>
          <a:prstGeom prst="rect">
            <a:avLst/>
          </a:prstGeom>
          <a:noFill/>
        </p:spPr>
        <p:txBody>
          <a:bodyPr wrap="square" rtlCol="0">
            <a:spAutoFit/>
          </a:bodyPr>
          <a:lstStyle/>
          <a:p>
            <a:pPr algn="r" rtl="1">
              <a:lnSpc>
                <a:spcPct val="150000"/>
              </a:lnSpc>
            </a:pPr>
            <a:r>
              <a:rPr lang="ar-SA" dirty="0"/>
              <a:t>أصبحت تقنيات الذكاء الاصطناعي عنصرًا محوريًا في صناعة الإعلام، حيث تُستخدم في إنتاج المحتوى، وتحليل البيانات، وتخصيص الأخبار للجمهور، بل وحتى في أتمتة عمليات التحرير والنشر. ومع هذا التطور السريع، برزت الحاجة الملحّة إلى وضع معايير أخلاقية واضحة تضمن أن يتم توظيف هذه التقنيات بشكل مسؤول، يحترم القيم الإنسانية، ويصون المصداقية والشفافية. </a:t>
            </a:r>
            <a:endParaRPr lang="ar-SA" dirty="0" smtClean="0"/>
          </a:p>
          <a:p>
            <a:pPr algn="r" rtl="1">
              <a:lnSpc>
                <a:spcPct val="150000"/>
              </a:lnSpc>
            </a:pPr>
            <a:r>
              <a:rPr lang="ar-SA" dirty="0" smtClean="0">
                <a:cs typeface="+mj-cs"/>
              </a:rPr>
              <a:t>تحتاج انظمة الذكاء الاصطناعي الى وضع أخلاقيات وقوانين وتشريعات تختص بتقييم العواقب الأخلاقية </a:t>
            </a:r>
            <a:r>
              <a:rPr lang="ar-SA" dirty="0">
                <a:cs typeface="+mj-cs"/>
              </a:rPr>
              <a:t>ل</a:t>
            </a:r>
            <a:r>
              <a:rPr lang="ar-SA" dirty="0" smtClean="0">
                <a:cs typeface="+mj-cs"/>
              </a:rPr>
              <a:t>لذكاء الاصطناعي . حيث تثير أنواعاً جديدة من المسائل الأخلاقية على سبيل المثال.عواقب هذة النظم على اتخاذ القرارات، كذلك على التوظيف والتشغيل والعمل، والتفاعل الاجتماعي ،والرعاية الصحية والبيئة </a:t>
            </a:r>
            <a:r>
              <a:rPr lang="ar-SA" dirty="0" smtClean="0">
                <a:cs typeface="+mj-cs"/>
              </a:rPr>
              <a:t>،ةوسيادة </a:t>
            </a:r>
            <a:r>
              <a:rPr lang="ar-SA" dirty="0" smtClean="0">
                <a:cs typeface="+mj-cs"/>
              </a:rPr>
              <a:t>القانون .وضمان الأمن وحفظ النظام والاستخدام </a:t>
            </a:r>
            <a:r>
              <a:rPr lang="ar-SA" dirty="0" smtClean="0">
                <a:cs typeface="+mj-cs"/>
              </a:rPr>
              <a:t>المزودج.</a:t>
            </a:r>
            <a:r>
              <a:rPr lang="tr-TR" dirty="0" smtClean="0">
                <a:cs typeface="+mj-cs"/>
              </a:rPr>
              <a:t> </a:t>
            </a:r>
            <a:r>
              <a:rPr lang="ar-SA" dirty="0" smtClean="0">
                <a:cs typeface="+mj-cs"/>
              </a:rPr>
              <a:t>وحقوق </a:t>
            </a:r>
            <a:r>
              <a:rPr lang="ar-SA" dirty="0" smtClean="0">
                <a:cs typeface="+mj-cs"/>
              </a:rPr>
              <a:t>الإنسان والحريات الأساسية ومنها حرية التعبير والخصوصية وعدم التمييز . وفضلا عن </a:t>
            </a:r>
            <a:r>
              <a:rPr lang="ar-SA" dirty="0" smtClean="0">
                <a:cs typeface="+mj-cs"/>
              </a:rPr>
              <a:t>ذلك تؤدي </a:t>
            </a:r>
            <a:r>
              <a:rPr lang="ar-SA" dirty="0" smtClean="0">
                <a:cs typeface="+mj-cs"/>
              </a:rPr>
              <a:t>خوزميات الذكاء الاصطناعي إلي إيجاد تحديات أخلاقية جديدة. .</a:t>
            </a: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484" y="1310951"/>
            <a:ext cx="3393958" cy="1432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7137" y="1508898"/>
            <a:ext cx="6790870" cy="523220"/>
          </a:xfrm>
          <a:prstGeom prst="rect">
            <a:avLst/>
          </a:prstGeom>
          <a:noFill/>
        </p:spPr>
        <p:txBody>
          <a:bodyPr wrap="square" rtlCol="0">
            <a:spAutoFit/>
          </a:bodyPr>
          <a:lstStyle/>
          <a:p>
            <a:pPr lvl="0" algn="r" rtl="1" eaLnBrk="0" fontAlgn="base" hangingPunct="0">
              <a:spcBef>
                <a:spcPct val="0"/>
              </a:spcBef>
              <a:spcAft>
                <a:spcPct val="0"/>
              </a:spcAft>
            </a:pPr>
            <a:r>
              <a:rPr lang="ar-SA" altLang="en-US" sz="2800" b="1" dirty="0" smtClean="0">
                <a:solidFill>
                  <a:srgbClr val="00B0F0"/>
                </a:solidFill>
              </a:rPr>
              <a:t>مصطلح أخلاقيات الذكاء الاصطناعي</a:t>
            </a:r>
            <a:endParaRPr lang="en-US" altLang="en-US" sz="2800" b="1" dirty="0">
              <a:solidFill>
                <a:srgbClr val="00B0F0"/>
              </a:solidFill>
              <a:latin typeface="Arial" panose="020B0604020202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162177309"/>
              </p:ext>
            </p:extLst>
          </p:nvPr>
        </p:nvGraphicFramePr>
        <p:xfrm>
          <a:off x="3150823" y="3276478"/>
          <a:ext cx="4298929" cy="2194560"/>
        </p:xfrm>
        <a:graphic>
          <a:graphicData uri="http://schemas.openxmlformats.org/drawingml/2006/table">
            <a:tbl>
              <a:tblPr/>
              <a:tblGrid>
                <a:gridCol w="4298929">
                  <a:extLst>
                    <a:ext uri="{9D8B030D-6E8A-4147-A177-3AD203B41FA5}">
                      <a16:colId xmlns:a16="http://schemas.microsoft.com/office/drawing/2014/main" val="803432358"/>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4288605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2576710836"/>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165285639"/>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586123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909368340"/>
                  </a:ext>
                </a:extLst>
              </a:tr>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832400630"/>
                  </a:ext>
                </a:extLst>
              </a:tr>
            </a:tbl>
          </a:graphicData>
        </a:graphic>
      </p:graphicFrame>
      <p:sp>
        <p:nvSpPr>
          <p:cNvPr id="7" name="Rectangle 6"/>
          <p:cNvSpPr/>
          <p:nvPr/>
        </p:nvSpPr>
        <p:spPr>
          <a:xfrm>
            <a:off x="3454900" y="2263532"/>
            <a:ext cx="8633240" cy="4154984"/>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sz="1600" dirty="0">
                <a:latin typeface="Arial" panose="020B0604020202020204" pitchFamily="34" charset="0"/>
                <a:cs typeface="+mj-cs"/>
              </a:rPr>
              <a:t>مصطلح</a:t>
            </a:r>
            <a:r>
              <a:rPr lang="en-US" altLang="en-US" sz="1600" dirty="0">
                <a:latin typeface="Arial" panose="020B0604020202020204" pitchFamily="34" charset="0"/>
                <a:cs typeface="+mj-cs"/>
              </a:rPr>
              <a:t> </a:t>
            </a:r>
            <a:r>
              <a:rPr lang="en-US" altLang="en-US" sz="1600" b="1" dirty="0">
                <a:latin typeface="Arial" panose="020B0604020202020204" pitchFamily="34" charset="0"/>
                <a:cs typeface="+mj-cs"/>
              </a:rPr>
              <a:t>"</a:t>
            </a:r>
            <a:r>
              <a:rPr lang="ar-SA" altLang="en-US" sz="1600" b="1" dirty="0">
                <a:latin typeface="Arial" panose="020B0604020202020204" pitchFamily="34" charset="0"/>
                <a:cs typeface="+mj-cs"/>
              </a:rPr>
              <a:t>أخلاقيات الذكاء الاصطناعي</a:t>
            </a:r>
            <a:r>
              <a:rPr lang="en-US" altLang="en-US" sz="1600" b="1" dirty="0">
                <a:latin typeface="Arial" panose="020B0604020202020204" pitchFamily="34" charset="0"/>
                <a:cs typeface="+mj-cs"/>
              </a:rPr>
              <a:t>" (AI Ethics)</a:t>
            </a:r>
            <a:r>
              <a:rPr lang="en-US" altLang="en-US" sz="1600" dirty="0">
                <a:latin typeface="Arial" panose="020B0604020202020204" pitchFamily="34" charset="0"/>
                <a:cs typeface="+mj-cs"/>
              </a:rPr>
              <a:t> </a:t>
            </a:r>
            <a:r>
              <a:rPr lang="ar-SA" altLang="en-US" sz="1600" dirty="0">
                <a:latin typeface="Arial" panose="020B0604020202020204" pitchFamily="34" charset="0"/>
                <a:cs typeface="+mj-cs"/>
              </a:rPr>
              <a:t>لم يظهر فجأة، بل تطوّر تدريجيًا منذ بداية التفكير في الذكاء الاصطناعي خلال</a:t>
            </a:r>
            <a:r>
              <a:rPr lang="en-US" altLang="en-US" sz="1600" dirty="0">
                <a:latin typeface="Arial" panose="020B0604020202020204" pitchFamily="34" charset="0"/>
                <a:cs typeface="+mj-cs"/>
              </a:rPr>
              <a:t> </a:t>
            </a:r>
            <a:r>
              <a:rPr lang="ar-SA" altLang="en-US" sz="1600" b="1" dirty="0">
                <a:latin typeface="Arial" panose="020B0604020202020204" pitchFamily="34" charset="0"/>
                <a:cs typeface="+mj-cs"/>
              </a:rPr>
              <a:t>الخمسينيات من القرن العشرين</a:t>
            </a:r>
            <a:r>
              <a:rPr lang="en-US" altLang="en-US" sz="1600" dirty="0">
                <a:latin typeface="Arial" panose="020B0604020202020204" pitchFamily="34" charset="0"/>
                <a:cs typeface="+mj-cs"/>
              </a:rPr>
              <a:t>، </a:t>
            </a:r>
            <a:r>
              <a:rPr lang="ar-SA" altLang="en-US" sz="1600" dirty="0">
                <a:latin typeface="Arial" panose="020B0604020202020204" pitchFamily="34" charset="0"/>
                <a:cs typeface="+mj-cs"/>
              </a:rPr>
              <a:t>مع روّاد مثل</a:t>
            </a:r>
            <a:r>
              <a:rPr lang="en-US" altLang="en-US" sz="1600"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b="1" dirty="0">
                <a:latin typeface="Arial" panose="020B0604020202020204" pitchFamily="34" charset="0"/>
                <a:cs typeface="+mj-cs"/>
              </a:rPr>
              <a:t>آلان </a:t>
            </a:r>
            <a:r>
              <a:rPr lang="ar-SA" altLang="en-US" sz="1600" b="1" dirty="0" smtClean="0">
                <a:latin typeface="Arial" panose="020B0604020202020204" pitchFamily="34" charset="0"/>
                <a:cs typeface="+mj-cs"/>
              </a:rPr>
              <a:t>تورينغ</a:t>
            </a:r>
            <a:r>
              <a:rPr lang="en-US" altLang="en-US" sz="1600" b="1" dirty="0" smtClean="0">
                <a:latin typeface="Arial" panose="020B0604020202020204" pitchFamily="34" charset="0"/>
                <a:cs typeface="+mj-cs"/>
              </a:rPr>
              <a:t>: </a:t>
            </a:r>
            <a:r>
              <a:rPr lang="en-US" altLang="en-US" sz="1600" b="1" dirty="0">
                <a:latin typeface="Arial" panose="020B0604020202020204" pitchFamily="34" charset="0"/>
                <a:cs typeface="+mj-cs"/>
              </a:rPr>
              <a:t>(Alan Turing</a:t>
            </a:r>
            <a:r>
              <a:rPr lang="en-US" altLang="en-US" sz="1600" b="1" dirty="0" smtClean="0">
                <a:latin typeface="Arial" panose="020B0604020202020204" pitchFamily="34" charset="0"/>
                <a:cs typeface="+mj-cs"/>
              </a:rPr>
              <a:t>)</a:t>
            </a:r>
            <a:r>
              <a:rPr lang="en-US" altLang="en-US" sz="1600" dirty="0" smtClean="0">
                <a:latin typeface="Arial" panose="020B0604020202020204" pitchFamily="34" charset="0"/>
                <a:cs typeface="+mj-cs"/>
              </a:rPr>
              <a:t> </a:t>
            </a:r>
            <a:r>
              <a:rPr lang="ar-SA" altLang="en-US" sz="1600" dirty="0">
                <a:latin typeface="Arial" panose="020B0604020202020204" pitchFamily="34" charset="0"/>
                <a:cs typeface="+mj-cs"/>
              </a:rPr>
              <a:t>الذي طرح في عام 1950 سؤالًا فلسفيًا في مقاله </a:t>
            </a:r>
            <a:r>
              <a:rPr lang="ar-SA" altLang="en-US" sz="1600" dirty="0" smtClean="0">
                <a:latin typeface="Arial" panose="020B0604020202020204" pitchFamily="34" charset="0"/>
                <a:cs typeface="+mj-cs"/>
              </a:rPr>
              <a:t>الشهير</a:t>
            </a:r>
            <a:r>
              <a:rPr lang="en-US" altLang="en-US" sz="1600" dirty="0" smtClean="0">
                <a:latin typeface="Arial" panose="020B0604020202020204" pitchFamily="34" charset="0"/>
                <a:cs typeface="+mj-cs"/>
              </a:rPr>
              <a:t> “</a:t>
            </a:r>
            <a:r>
              <a:rPr lang="en-US" altLang="en-US" sz="1600" dirty="0">
                <a:latin typeface="Arial" panose="020B0604020202020204" pitchFamily="34" charset="0"/>
                <a:cs typeface="+mj-cs"/>
              </a:rPr>
              <a:t>Can machines think</a:t>
            </a:r>
            <a:r>
              <a:rPr lang="en-US" altLang="en-US" sz="1600" dirty="0" smtClean="0">
                <a:latin typeface="Arial" panose="020B0604020202020204" pitchFamily="34" charset="0"/>
                <a:cs typeface="+mj-cs"/>
              </a:rPr>
              <a:t>?”</a:t>
            </a:r>
            <a:r>
              <a:rPr lang="ar-SA" altLang="en-US" sz="1600" dirty="0" smtClean="0">
                <a:latin typeface="Arial" panose="020B0604020202020204" pitchFamily="34" charset="0"/>
                <a:cs typeface="+mj-cs"/>
              </a:rPr>
              <a:t> مما </a:t>
            </a:r>
            <a:r>
              <a:rPr lang="ar-SA" altLang="en-US" sz="1600" dirty="0">
                <a:latin typeface="Arial" panose="020B0604020202020204" pitchFamily="34" charset="0"/>
                <a:cs typeface="+mj-cs"/>
              </a:rPr>
              <a:t>فتح الباب للنقاش حول مسؤولية الآلات وقراراتها</a:t>
            </a:r>
            <a:r>
              <a:rPr lang="en-US" altLang="en-US" sz="1600" dirty="0">
                <a:latin typeface="Arial" panose="020B0604020202020204" pitchFamily="34" charset="0"/>
                <a:cs typeface="+mj-cs"/>
              </a:rPr>
              <a:t>.</a:t>
            </a:r>
          </a:p>
          <a:p>
            <a:pPr algn="r" rtl="1">
              <a:lnSpc>
                <a:spcPct val="150000"/>
              </a:lnSpc>
            </a:pPr>
            <a:r>
              <a:rPr lang="ar-SA" sz="1600" b="1" dirty="0">
                <a:cs typeface="+mj-cs"/>
              </a:rPr>
              <a:t>البدايات الأكاديمية للمصطلح:</a:t>
            </a:r>
          </a:p>
          <a:p>
            <a:pPr algn="r" rtl="1">
              <a:lnSpc>
                <a:spcPct val="150000"/>
              </a:lnSpc>
            </a:pPr>
            <a:r>
              <a:rPr lang="ar-SA" sz="1600" dirty="0">
                <a:cs typeface="+mj-cs"/>
              </a:rPr>
              <a:t>في </a:t>
            </a:r>
            <a:r>
              <a:rPr lang="ar-SA" sz="1600" b="1" dirty="0">
                <a:cs typeface="+mj-cs"/>
              </a:rPr>
              <a:t>السبعينيات والثمانينيات</a:t>
            </a:r>
            <a:r>
              <a:rPr lang="ar-SA" sz="1600" dirty="0">
                <a:cs typeface="+mj-cs"/>
              </a:rPr>
              <a:t>، بدأت الجامعات والباحثون في </a:t>
            </a:r>
            <a:r>
              <a:rPr lang="ar-SA" sz="1600" b="1" dirty="0">
                <a:cs typeface="+mj-cs"/>
              </a:rPr>
              <a:t>فلسفة التقنية</a:t>
            </a:r>
            <a:r>
              <a:rPr lang="ar-SA" sz="1600" dirty="0">
                <a:cs typeface="+mj-cs"/>
              </a:rPr>
              <a:t> و</a:t>
            </a:r>
            <a:r>
              <a:rPr lang="ar-SA" sz="1600" b="1" dirty="0">
                <a:cs typeface="+mj-cs"/>
              </a:rPr>
              <a:t>أخلاقيات التكنولوجيا</a:t>
            </a:r>
            <a:r>
              <a:rPr lang="ar-SA" sz="1600" dirty="0">
                <a:cs typeface="+mj-cs"/>
              </a:rPr>
              <a:t> بمناقشة مخاطر اتخاذ الآلات قرارات بدون رقابة </a:t>
            </a:r>
            <a:r>
              <a:rPr lang="ar-SA" sz="1600" dirty="0" smtClean="0">
                <a:cs typeface="+mj-cs"/>
              </a:rPr>
              <a:t>بشرية. لكن </a:t>
            </a:r>
            <a:r>
              <a:rPr lang="ar-SA" sz="1600" dirty="0">
                <a:cs typeface="+mj-cs"/>
              </a:rPr>
              <a:t>لم يكن هناك استخدام رسمي لمصطلح "أخلاقيات الذكاء الاصطناعي" بعد</a:t>
            </a:r>
            <a:r>
              <a:rPr lang="ar-SA" sz="1600" dirty="0" smtClean="0">
                <a:cs typeface="+mj-cs"/>
              </a:rPr>
              <a:t>.</a:t>
            </a:r>
            <a:endParaRPr lang="ar-SA" sz="1600" b="1" dirty="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sz="1600" dirty="0">
                <a:latin typeface="Arial" panose="020B0604020202020204" pitchFamily="34" charset="0"/>
                <a:cs typeface="+mj-cs"/>
              </a:rPr>
              <a:t>في أوائل</a:t>
            </a:r>
            <a:r>
              <a:rPr lang="en-US" altLang="en-US" sz="1600" dirty="0">
                <a:latin typeface="Arial" panose="020B0604020202020204" pitchFamily="34" charset="0"/>
                <a:cs typeface="+mj-cs"/>
              </a:rPr>
              <a:t> </a:t>
            </a:r>
            <a:r>
              <a:rPr lang="ar-SA" altLang="en-US" sz="1600" b="1" dirty="0">
                <a:latin typeface="Arial" panose="020B0604020202020204" pitchFamily="34" charset="0"/>
                <a:cs typeface="+mj-cs"/>
              </a:rPr>
              <a:t>العام 2000</a:t>
            </a:r>
            <a:r>
              <a:rPr lang="en-US" altLang="en-US" sz="1600" dirty="0">
                <a:latin typeface="Arial" panose="020B0604020202020204" pitchFamily="34" charset="0"/>
                <a:cs typeface="+mj-cs"/>
              </a:rPr>
              <a:t>، </a:t>
            </a:r>
            <a:r>
              <a:rPr lang="ar-SA" altLang="en-US" sz="1600" dirty="0">
                <a:latin typeface="Arial" panose="020B0604020202020204" pitchFamily="34" charset="0"/>
                <a:cs typeface="+mj-cs"/>
              </a:rPr>
              <a:t>ومع تطور قدرات الذكاء الاصطناعي وتطبيقه في قطاعات مثل الصحة، الأمن، الإعلام، ظهر بشكل واضح مفهوم</a:t>
            </a:r>
            <a:r>
              <a:rPr lang="en-US" altLang="en-US" sz="1600" dirty="0">
                <a:latin typeface="Arial" panose="020B0604020202020204" pitchFamily="34" charset="0"/>
                <a:cs typeface="+mj-cs"/>
              </a:rPr>
              <a:t> </a:t>
            </a:r>
            <a:r>
              <a:rPr lang="en-US" altLang="en-US" sz="1600" b="1" dirty="0">
                <a:latin typeface="Arial" panose="020B0604020202020204" pitchFamily="34" charset="0"/>
                <a:cs typeface="+mj-cs"/>
              </a:rPr>
              <a:t>AI Ethics</a:t>
            </a:r>
            <a:r>
              <a:rPr lang="en-US" altLang="en-US" sz="1600" dirty="0">
                <a:latin typeface="Arial" panose="020B0604020202020204" pitchFamily="34" charset="0"/>
                <a:cs typeface="+mj-cs"/>
              </a:rPr>
              <a:t> </a:t>
            </a:r>
            <a:r>
              <a:rPr lang="ar-SA" altLang="en-US" sz="1600" dirty="0">
                <a:latin typeface="Arial" panose="020B0604020202020204" pitchFamily="34" charset="0"/>
                <a:cs typeface="+mj-cs"/>
              </a:rPr>
              <a:t>في الأوساط الأكاديمية والتقنية</a:t>
            </a:r>
            <a:r>
              <a:rPr lang="en-US" altLang="en-US" sz="16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1600" dirty="0">
                <a:latin typeface="Arial" panose="020B0604020202020204" pitchFamily="34" charset="0"/>
                <a:cs typeface="+mj-cs"/>
              </a:rPr>
              <a:t>بدأ يتم استخدامه بشكل رسمي في أبحاث التكنولوجيا، خاصة مع تصاعد القلق </a:t>
            </a:r>
            <a:r>
              <a:rPr lang="ar-SA" altLang="en-US" sz="1600" dirty="0" smtClean="0">
                <a:latin typeface="Arial" panose="020B0604020202020204" pitchFamily="34" charset="0"/>
                <a:cs typeface="+mj-cs"/>
              </a:rPr>
              <a:t>من مراقبة الأفراد، التحيز الخوارزمي، </a:t>
            </a:r>
            <a:r>
              <a:rPr lang="ar-SA" altLang="en-US" sz="1600" dirty="0" smtClean="0">
                <a:latin typeface="Arial" panose="020B0604020202020204" pitchFamily="34" charset="0"/>
                <a:cs typeface="+mj-cs"/>
              </a:rPr>
              <a:t>وفقدان الوظائف</a:t>
            </a:r>
            <a:r>
              <a:rPr lang="ar-SA" altLang="en-US" sz="1600" dirty="0" smtClean="0">
                <a:latin typeface="Arial" panose="020B0604020202020204" pitchFamily="34" charset="0"/>
                <a:cs typeface="+mj-cs"/>
              </a:rPr>
              <a:t>، استخدام </a:t>
            </a:r>
            <a:r>
              <a:rPr lang="ar-SA" altLang="en-US" sz="1600" dirty="0">
                <a:latin typeface="Arial" panose="020B0604020202020204" pitchFamily="34" charset="0"/>
                <a:cs typeface="+mj-cs"/>
              </a:rPr>
              <a:t>الذكاء الاصطناعي في الحروب (الأسلحة الذاتية)</a:t>
            </a:r>
            <a:r>
              <a:rPr lang="en-US" altLang="en-US" sz="1600" dirty="0" smtClean="0">
                <a:latin typeface="Arial" panose="020B0604020202020204" pitchFamily="34" charset="0"/>
                <a:cs typeface="+mj-cs"/>
              </a:rPr>
              <a:t>.</a:t>
            </a:r>
            <a:endParaRPr lang="en-US" altLang="en-US" sz="1600" dirty="0">
              <a:latin typeface="Arial" panose="020B0604020202020204" pitchFamily="34" charset="0"/>
              <a:cs typeface="+mj-cs"/>
            </a:endParaRPr>
          </a:p>
        </p:txBody>
      </p:sp>
    </p:spTree>
    <p:extLst>
      <p:ext uri="{BB962C8B-B14F-4D97-AF65-F5344CB8AC3E}">
        <p14:creationId xmlns:p14="http://schemas.microsoft.com/office/powerpoint/2010/main" val="3219485875"/>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8483" y="1262568"/>
            <a:ext cx="3393958" cy="18162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7137" y="1508898"/>
            <a:ext cx="6790870" cy="523220"/>
          </a:xfrm>
          <a:prstGeom prst="rect">
            <a:avLst/>
          </a:prstGeom>
          <a:noFill/>
        </p:spPr>
        <p:txBody>
          <a:bodyPr wrap="square" rtlCol="0">
            <a:spAutoFit/>
          </a:bodyPr>
          <a:lstStyle/>
          <a:p>
            <a:pPr lvl="0" algn="r" rtl="1" eaLnBrk="0" fontAlgn="base" hangingPunct="0">
              <a:spcBef>
                <a:spcPct val="0"/>
              </a:spcBef>
              <a:spcAft>
                <a:spcPct val="0"/>
              </a:spcAft>
            </a:pPr>
            <a:r>
              <a:rPr lang="ar-SA" sz="2800" b="1" dirty="0" smtClean="0">
                <a:solidFill>
                  <a:srgbClr val="00B0F0"/>
                </a:solidFill>
              </a:rPr>
              <a:t>مصطلح أخلاقيات الذكاء الاصطناعي </a:t>
            </a:r>
            <a:endParaRPr lang="en-US" altLang="en-US" sz="2800" b="1" dirty="0">
              <a:solidFill>
                <a:srgbClr val="00B0F0"/>
              </a:solidFill>
              <a:latin typeface="Arial" panose="020B0604020202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nvPr>
        </p:nvGraphicFramePr>
        <p:xfrm>
          <a:off x="3150823" y="3276478"/>
          <a:ext cx="4298929" cy="2194560"/>
        </p:xfrm>
        <a:graphic>
          <a:graphicData uri="http://schemas.openxmlformats.org/drawingml/2006/table">
            <a:tbl>
              <a:tblPr/>
              <a:tblGrid>
                <a:gridCol w="4298929">
                  <a:extLst>
                    <a:ext uri="{9D8B030D-6E8A-4147-A177-3AD203B41FA5}">
                      <a16:colId xmlns:a16="http://schemas.microsoft.com/office/drawing/2014/main" val="803432358"/>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4288605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2576710836"/>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165285639"/>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586123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909368340"/>
                  </a:ext>
                </a:extLst>
              </a:tr>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832400630"/>
                  </a:ext>
                </a:extLst>
              </a:tr>
            </a:tbl>
          </a:graphicData>
        </a:graphic>
      </p:graphicFrame>
      <p:sp>
        <p:nvSpPr>
          <p:cNvPr id="7" name="Rectangle 6"/>
          <p:cNvSpPr/>
          <p:nvPr/>
        </p:nvSpPr>
        <p:spPr>
          <a:xfrm>
            <a:off x="3314223" y="2170717"/>
            <a:ext cx="8633240" cy="4662815"/>
          </a:xfrm>
          <a:prstGeom prst="rect">
            <a:avLst/>
          </a:prstGeom>
        </p:spPr>
        <p:txBody>
          <a:bodyPr wrap="square">
            <a:spAutoFit/>
          </a:bodyPr>
          <a:lstStyle/>
          <a:p>
            <a:pPr algn="r" rtl="1">
              <a:lnSpc>
                <a:spcPct val="150000"/>
              </a:lnSpc>
            </a:pPr>
            <a:r>
              <a:rPr lang="ar-SA" dirty="0">
                <a:cs typeface="+mj-cs"/>
              </a:rPr>
              <a:t>مع تصاعد </a:t>
            </a:r>
            <a:r>
              <a:rPr lang="ar-SA" dirty="0">
                <a:cs typeface="+mj-cs"/>
              </a:rPr>
              <a:t>ا</a:t>
            </a:r>
            <a:r>
              <a:rPr lang="ar-SA" dirty="0" smtClean="0">
                <a:cs typeface="+mj-cs"/>
              </a:rPr>
              <a:t>ستخدام </a:t>
            </a:r>
            <a:r>
              <a:rPr lang="ar-SA" dirty="0">
                <a:cs typeface="+mj-cs"/>
              </a:rPr>
              <a:t>الذكاء الاصطناعي في الحياة اليومية، خاصة بعد ظهور تقنيات مثل </a:t>
            </a:r>
            <a:r>
              <a:rPr lang="ar-SA" b="1" dirty="0">
                <a:cs typeface="+mj-cs"/>
              </a:rPr>
              <a:t>التعلم </a:t>
            </a:r>
            <a:r>
              <a:rPr lang="ar-SA" b="1" dirty="0" smtClean="0">
                <a:cs typeface="+mj-cs"/>
              </a:rPr>
              <a:t>العميق</a:t>
            </a:r>
          </a:p>
          <a:p>
            <a:pPr algn="r" rtl="1">
              <a:lnSpc>
                <a:spcPct val="150000"/>
              </a:lnSpc>
            </a:pPr>
            <a:r>
              <a:rPr lang="ar-SA" b="1" dirty="0" smtClean="0">
                <a:cs typeface="+mj-cs"/>
              </a:rPr>
              <a:t> (</a:t>
            </a:r>
            <a:r>
              <a:rPr lang="tr-TR" b="1" dirty="0" smtClean="0">
                <a:cs typeface="+mj-cs"/>
              </a:rPr>
              <a:t> </a:t>
            </a:r>
            <a:r>
              <a:rPr lang="tr-TR" b="1" dirty="0" smtClean="0">
                <a:cs typeface="+mj-cs"/>
              </a:rPr>
              <a:t>(</a:t>
            </a:r>
            <a:r>
              <a:rPr lang="en-US" b="1" dirty="0" smtClean="0">
                <a:cs typeface="+mj-cs"/>
              </a:rPr>
              <a:t>Deep</a:t>
            </a:r>
            <a:r>
              <a:rPr lang="tr-TR" b="1" dirty="0" smtClean="0">
                <a:cs typeface="+mj-cs"/>
              </a:rPr>
              <a:t> </a:t>
            </a:r>
            <a:r>
              <a:rPr lang="en-US" b="1" dirty="0" smtClean="0">
                <a:cs typeface="+mj-cs"/>
              </a:rPr>
              <a:t>Learning</a:t>
            </a:r>
            <a:r>
              <a:rPr lang="en-US" dirty="0" smtClean="0">
                <a:cs typeface="+mj-cs"/>
              </a:rPr>
              <a:t> </a:t>
            </a:r>
            <a:r>
              <a:rPr lang="ar-SA" dirty="0">
                <a:cs typeface="+mj-cs"/>
              </a:rPr>
              <a:t>و</a:t>
            </a:r>
            <a:r>
              <a:rPr lang="ar-SA" b="1" dirty="0">
                <a:cs typeface="+mj-cs"/>
              </a:rPr>
              <a:t>الخوارزميات التنبؤية</a:t>
            </a:r>
            <a:r>
              <a:rPr lang="ar-SA" dirty="0">
                <a:cs typeface="+mj-cs"/>
              </a:rPr>
              <a:t>، بدأ المصطلح يأخذ أبعادًا سياسية ومجتمعية واسعة.</a:t>
            </a:r>
          </a:p>
          <a:p>
            <a:pPr algn="r" rtl="1">
              <a:lnSpc>
                <a:spcPct val="150000"/>
              </a:lnSpc>
            </a:pPr>
            <a:r>
              <a:rPr lang="ar-SA" b="1" dirty="0">
                <a:cs typeface="+mj-cs"/>
              </a:rPr>
              <a:t>أبرز </a:t>
            </a:r>
            <a:r>
              <a:rPr lang="ar-SA" b="1" dirty="0" smtClean="0">
                <a:cs typeface="+mj-cs"/>
              </a:rPr>
              <a:t>الأحداث</a:t>
            </a:r>
            <a:r>
              <a:rPr lang="tr-TR" b="1" dirty="0" smtClean="0">
                <a:cs typeface="+mj-cs"/>
              </a:rPr>
              <a:t> </a:t>
            </a:r>
            <a:r>
              <a:rPr lang="ar-SA" b="1" dirty="0" smtClean="0">
                <a:cs typeface="+mj-cs"/>
              </a:rPr>
              <a:t>2016</a:t>
            </a:r>
            <a:r>
              <a:rPr lang="ar-SA" dirty="0" smtClean="0">
                <a:cs typeface="+mj-cs"/>
              </a:rPr>
              <a:t>: </a:t>
            </a:r>
            <a:r>
              <a:rPr lang="ar-SA" dirty="0">
                <a:cs typeface="+mj-cs"/>
              </a:rPr>
              <a:t>فضيحة استخدام الذكاء الاصطناعي في الانتخابات الأمريكية عبر شركة </a:t>
            </a:r>
            <a:r>
              <a:rPr lang="ar-SA" dirty="0" smtClean="0">
                <a:cs typeface="+mj-cs"/>
              </a:rPr>
              <a:t> </a:t>
            </a:r>
            <a:endParaRPr lang="tr-TR" dirty="0" smtClean="0">
              <a:cs typeface="+mj-cs"/>
            </a:endParaRPr>
          </a:p>
          <a:p>
            <a:pPr algn="r" rtl="1">
              <a:lnSpc>
                <a:spcPct val="150000"/>
              </a:lnSpc>
            </a:pPr>
            <a:r>
              <a:rPr lang="en-US" dirty="0" smtClean="0">
                <a:cs typeface="+mj-cs"/>
              </a:rPr>
              <a:t>Cambridge </a:t>
            </a:r>
            <a:r>
              <a:rPr lang="en-US" dirty="0" err="1">
                <a:cs typeface="+mj-cs"/>
              </a:rPr>
              <a:t>Analytica</a:t>
            </a:r>
            <a:r>
              <a:rPr lang="en-US" dirty="0">
                <a:cs typeface="+mj-cs"/>
              </a:rPr>
              <a:t> </a:t>
            </a:r>
            <a:r>
              <a:rPr lang="ar-SA" dirty="0" smtClean="0">
                <a:cs typeface="+mj-cs"/>
              </a:rPr>
              <a:t> أثارت </a:t>
            </a:r>
            <a:r>
              <a:rPr lang="ar-SA" dirty="0">
                <a:cs typeface="+mj-cs"/>
              </a:rPr>
              <a:t>الرعب من التلاعب بالعقول</a:t>
            </a:r>
            <a:r>
              <a:rPr lang="ar-SA" dirty="0" smtClean="0">
                <a:cs typeface="+mj-cs"/>
              </a:rPr>
              <a:t>.</a:t>
            </a:r>
            <a:r>
              <a:rPr lang="en-US" dirty="0">
                <a:cs typeface="+mj-cs"/>
              </a:rPr>
              <a:t> </a:t>
            </a:r>
            <a:r>
              <a:rPr lang="en-US" dirty="0">
                <a:cs typeface="+mj-cs"/>
                <a:hlinkClick r:id="rId5"/>
              </a:rPr>
              <a:t>https://www.ajnet.me/news/2022/12/23/%d9%81%d8%b6%d9%8a%d8%ad%d8%a9-%d9%83%d8%a7%d9%85%d8%a8%d8%b1%d9%8a%d8%af%d8%ac-%d8%a3%d9%86%d8%a7%d9%84%d9%8a%d8%aa%d9%8a%d9%83%d8%a7-%d9%81%d9%8a%d8%b3%d8%a8%d9%88%d9%83-%</a:t>
            </a:r>
            <a:r>
              <a:rPr lang="en-US" dirty="0" smtClean="0">
                <a:cs typeface="+mj-cs"/>
                <a:hlinkClick r:id="rId5"/>
              </a:rPr>
              <a:t>d9%85%d9%8a%d8%aa%d8%a7</a:t>
            </a:r>
            <a:r>
              <a:rPr lang="ar-SA" dirty="0" smtClean="0">
                <a:cs typeface="+mj-cs"/>
              </a:rPr>
              <a:t> </a:t>
            </a:r>
            <a:endParaRPr lang="ar-SA" dirty="0">
              <a:cs typeface="+mj-cs"/>
            </a:endParaRPr>
          </a:p>
          <a:p>
            <a:pPr algn="r" rtl="1">
              <a:lnSpc>
                <a:spcPct val="150000"/>
              </a:lnSpc>
            </a:pPr>
            <a:r>
              <a:rPr lang="ar-SA" b="1" dirty="0">
                <a:cs typeface="+mj-cs"/>
              </a:rPr>
              <a:t>2017</a:t>
            </a:r>
            <a:r>
              <a:rPr lang="ar-SA" dirty="0">
                <a:cs typeface="+mj-cs"/>
              </a:rPr>
              <a:t>: المفكر </a:t>
            </a:r>
            <a:r>
              <a:rPr lang="ar-SA" dirty="0" smtClean="0">
                <a:cs typeface="+mj-cs"/>
              </a:rPr>
              <a:t>"</a:t>
            </a:r>
            <a:r>
              <a:rPr lang="en-US" dirty="0" smtClean="0">
                <a:cs typeface="+mj-cs"/>
              </a:rPr>
              <a:t>Nick </a:t>
            </a:r>
            <a:r>
              <a:rPr lang="en-US" dirty="0" err="1" smtClean="0">
                <a:cs typeface="+mj-cs"/>
              </a:rPr>
              <a:t>Bostrom</a:t>
            </a:r>
            <a:r>
              <a:rPr lang="ar-SA" dirty="0" smtClean="0">
                <a:cs typeface="+mj-cs"/>
              </a:rPr>
              <a:t>"</a:t>
            </a:r>
            <a:r>
              <a:rPr lang="ar-SA" dirty="0" smtClean="0">
                <a:cs typeface="+mj-cs"/>
              </a:rPr>
              <a:t> </a:t>
            </a:r>
            <a:r>
              <a:rPr lang="ar-SA" dirty="0">
                <a:cs typeface="+mj-cs"/>
              </a:rPr>
              <a:t>و"إيلون ماسك" دعوا لتنظيم أخلاقي لتقنيات الذكاء الاصطناعي.</a:t>
            </a:r>
          </a:p>
          <a:p>
            <a:pPr algn="r" rtl="1">
              <a:lnSpc>
                <a:spcPct val="150000"/>
              </a:lnSpc>
            </a:pPr>
            <a:r>
              <a:rPr lang="ar-SA" b="1" dirty="0">
                <a:cs typeface="+mj-cs"/>
              </a:rPr>
              <a:t>2018–2020</a:t>
            </a:r>
            <a:r>
              <a:rPr lang="ar-SA" dirty="0">
                <a:cs typeface="+mj-cs"/>
              </a:rPr>
              <a:t>: شركات كبرى مثل </a:t>
            </a:r>
            <a:r>
              <a:rPr lang="en-US" dirty="0">
                <a:cs typeface="+mj-cs"/>
              </a:rPr>
              <a:t>Google </a:t>
            </a:r>
            <a:r>
              <a:rPr lang="ar-SA" dirty="0">
                <a:cs typeface="+mj-cs"/>
              </a:rPr>
              <a:t>و</a:t>
            </a:r>
            <a:r>
              <a:rPr lang="en-US" dirty="0">
                <a:cs typeface="+mj-cs"/>
              </a:rPr>
              <a:t>Microsoft </a:t>
            </a:r>
            <a:r>
              <a:rPr lang="ar-SA" dirty="0">
                <a:cs typeface="+mj-cs"/>
              </a:rPr>
              <a:t>أنشأت وحدات داخلية لأخلاقيات الذكاء الاصطناعي</a:t>
            </a:r>
            <a:r>
              <a:rPr lang="ar-SA" dirty="0" smtClean="0">
                <a:cs typeface="+mj-cs"/>
              </a:rPr>
              <a:t>.</a:t>
            </a:r>
          </a:p>
          <a:p>
            <a:pPr algn="r" rtl="1">
              <a:lnSpc>
                <a:spcPct val="150000"/>
              </a:lnSpc>
            </a:pPr>
            <a:r>
              <a:rPr lang="ar-SA" b="1" dirty="0"/>
              <a:t>2021</a:t>
            </a:r>
            <a:r>
              <a:rPr lang="ar-SA" dirty="0"/>
              <a:t>: اليونسكو أصدرت </a:t>
            </a:r>
            <a:r>
              <a:rPr lang="ar-SA" b="1" dirty="0"/>
              <a:t>إعلانًا عالميًا لأخلاقيات الذكاء الاصطناعي</a:t>
            </a:r>
            <a:r>
              <a:rPr lang="ar-SA" dirty="0" smtClean="0"/>
              <a:t>.</a:t>
            </a:r>
            <a:endParaRPr lang="ar-SA" dirty="0"/>
          </a:p>
        </p:txBody>
      </p:sp>
    </p:spTree>
    <p:extLst>
      <p:ext uri="{BB962C8B-B14F-4D97-AF65-F5344CB8AC3E}">
        <p14:creationId xmlns:p14="http://schemas.microsoft.com/office/powerpoint/2010/main" val="125455053"/>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8483" y="1282631"/>
            <a:ext cx="3393958" cy="17761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769" y="1565863"/>
            <a:ext cx="4578731" cy="523220"/>
          </a:xfrm>
          <a:prstGeom prst="rect">
            <a:avLst/>
          </a:prstGeom>
          <a:noFill/>
        </p:spPr>
        <p:txBody>
          <a:bodyPr wrap="square" rtlCol="0">
            <a:spAutoFit/>
          </a:bodyPr>
          <a:lstStyle/>
          <a:p>
            <a:pPr lvl="0" algn="r" rtl="1" eaLnBrk="0" fontAlgn="base" hangingPunct="0">
              <a:spcBef>
                <a:spcPct val="0"/>
              </a:spcBef>
              <a:spcAft>
                <a:spcPct val="0"/>
              </a:spcAft>
            </a:pPr>
            <a:r>
              <a:rPr lang="ar-SA" sz="2800" b="1" dirty="0" smtClean="0">
                <a:solidFill>
                  <a:srgbClr val="00B0F0"/>
                </a:solidFill>
              </a:rPr>
              <a:t>مصطلح أخلاقيات الذكاء الاصطناعي </a:t>
            </a:r>
            <a:endParaRPr lang="en-US" altLang="en-US" sz="2800" b="1" dirty="0">
              <a:solidFill>
                <a:srgbClr val="00B0F0"/>
              </a:solidFill>
              <a:latin typeface="Arial" panose="020B0604020202020204" pitchFamily="34"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nvPr>
        </p:nvGraphicFramePr>
        <p:xfrm>
          <a:off x="3150823" y="3276478"/>
          <a:ext cx="4298929" cy="2194560"/>
        </p:xfrm>
        <a:graphic>
          <a:graphicData uri="http://schemas.openxmlformats.org/drawingml/2006/table">
            <a:tbl>
              <a:tblPr/>
              <a:tblGrid>
                <a:gridCol w="4298929">
                  <a:extLst>
                    <a:ext uri="{9D8B030D-6E8A-4147-A177-3AD203B41FA5}">
                      <a16:colId xmlns:a16="http://schemas.microsoft.com/office/drawing/2014/main" val="803432358"/>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4288605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2576710836"/>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165285639"/>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586123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909368340"/>
                  </a:ext>
                </a:extLst>
              </a:tr>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832400630"/>
                  </a:ext>
                </a:extLst>
              </a:tr>
            </a:tbl>
          </a:graphicData>
        </a:graphic>
      </p:graphicFrame>
      <p:sp>
        <p:nvSpPr>
          <p:cNvPr id="7" name="Rectangle 6"/>
          <p:cNvSpPr/>
          <p:nvPr/>
        </p:nvSpPr>
        <p:spPr>
          <a:xfrm>
            <a:off x="3454900" y="2423620"/>
            <a:ext cx="8633240" cy="3000821"/>
          </a:xfrm>
          <a:prstGeom prst="rect">
            <a:avLst/>
          </a:prstGeom>
        </p:spPr>
        <p:txBody>
          <a:bodyPr wrap="square">
            <a:spAutoFit/>
          </a:bodyPr>
          <a:lstStyle/>
          <a:p>
            <a:pPr algn="r" rtl="1">
              <a:lnSpc>
                <a:spcPct val="150000"/>
              </a:lnSpc>
            </a:pPr>
            <a:r>
              <a:rPr lang="ar-SA" b="1" dirty="0" smtClean="0">
                <a:cs typeface="+mj-cs"/>
              </a:rPr>
              <a:t>من </a:t>
            </a:r>
            <a:r>
              <a:rPr lang="ar-SA" b="1" dirty="0">
                <a:cs typeface="+mj-cs"/>
              </a:rPr>
              <a:t>المؤسسات التي لعبت دورًا في نشر المفهوم:</a:t>
            </a:r>
          </a:p>
          <a:p>
            <a:pPr algn="r" rtl="1">
              <a:lnSpc>
                <a:spcPct val="150000"/>
              </a:lnSpc>
            </a:pPr>
            <a:r>
              <a:rPr lang="ar-SA" b="1" dirty="0">
                <a:cs typeface="+mj-cs"/>
              </a:rPr>
              <a:t>معهد مستقبل الحياة (</a:t>
            </a:r>
            <a:r>
              <a:rPr lang="en-US" b="1" dirty="0">
                <a:cs typeface="+mj-cs"/>
              </a:rPr>
              <a:t>Future of Life </a:t>
            </a:r>
            <a:r>
              <a:rPr lang="en-US" b="1" dirty="0" smtClean="0">
                <a:cs typeface="+mj-cs"/>
              </a:rPr>
              <a:t>Institute</a:t>
            </a:r>
            <a:r>
              <a:rPr lang="ar-SA" b="1" dirty="0" smtClean="0">
                <a:cs typeface="+mj-cs"/>
              </a:rPr>
              <a:t>)</a:t>
            </a:r>
            <a:endParaRPr lang="en-US" dirty="0">
              <a:cs typeface="+mj-cs"/>
            </a:endParaRPr>
          </a:p>
          <a:p>
            <a:pPr algn="r" rtl="1">
              <a:lnSpc>
                <a:spcPct val="150000"/>
              </a:lnSpc>
            </a:pPr>
            <a:r>
              <a:rPr lang="ar-SA" b="1" dirty="0">
                <a:cs typeface="+mj-cs"/>
              </a:rPr>
              <a:t>مركز بيركمان كلاين للإنترنت والمجتمع – جامعة هارفارد</a:t>
            </a:r>
            <a:endParaRPr lang="ar-SA" dirty="0">
              <a:cs typeface="+mj-cs"/>
            </a:endParaRPr>
          </a:p>
          <a:p>
            <a:pPr algn="r" rtl="1">
              <a:lnSpc>
                <a:spcPct val="150000"/>
              </a:lnSpc>
            </a:pPr>
            <a:r>
              <a:rPr lang="ar-SA" b="1" dirty="0" smtClean="0">
                <a:cs typeface="+mj-cs"/>
              </a:rPr>
              <a:t>منظمة </a:t>
            </a:r>
            <a:r>
              <a:rPr lang="ar-SA" b="1" dirty="0">
                <a:cs typeface="+mj-cs"/>
              </a:rPr>
              <a:t>التعاون الاقتصادي </a:t>
            </a:r>
            <a:r>
              <a:rPr lang="ar-SA" b="1" dirty="0" smtClean="0">
                <a:cs typeface="+mj-cs"/>
              </a:rPr>
              <a:t>والتنمية</a:t>
            </a:r>
            <a:r>
              <a:rPr lang="en-US" b="1" dirty="0">
                <a:cs typeface="+mj-cs"/>
              </a:rPr>
              <a:t>OECD – </a:t>
            </a:r>
            <a:endParaRPr lang="ar-SA" dirty="0">
              <a:cs typeface="+mj-cs"/>
            </a:endParaRPr>
          </a:p>
          <a:p>
            <a:pPr algn="r" rtl="1">
              <a:lnSpc>
                <a:spcPct val="150000"/>
              </a:lnSpc>
            </a:pPr>
            <a:r>
              <a:rPr lang="ar-SA" b="1" dirty="0">
                <a:cs typeface="+mj-cs"/>
              </a:rPr>
              <a:t>اليونسكو</a:t>
            </a:r>
            <a:r>
              <a:rPr lang="ar-SA" dirty="0">
                <a:cs typeface="+mj-cs"/>
              </a:rPr>
              <a:t> – بمشروعها "أخلاقيات الذكاء الاصطناعي من أجل الإنسانية</a:t>
            </a:r>
            <a:r>
              <a:rPr lang="ar-SA" dirty="0" smtClean="0">
                <a:cs typeface="+mj-cs"/>
              </a:rPr>
              <a:t>"</a:t>
            </a:r>
            <a:br>
              <a:rPr lang="ar-SA" dirty="0" smtClean="0">
                <a:cs typeface="+mj-cs"/>
              </a:rPr>
            </a:br>
            <a:r>
              <a:rPr lang="en-US" b="1" dirty="0">
                <a:hlinkClick r:id="rId5"/>
              </a:rPr>
              <a:t>https://unesdoc.unesco.org/ark:/48223/pf0000380455_ara</a:t>
            </a:r>
            <a:r>
              <a:rPr lang="ar-SA" b="1" dirty="0"/>
              <a:t> </a:t>
            </a:r>
          </a:p>
          <a:p>
            <a:pPr algn="r" rtl="1">
              <a:lnSpc>
                <a:spcPct val="150000"/>
              </a:lnSpc>
            </a:pPr>
            <a:endParaRPr lang="ar-SA" b="1" dirty="0" smtClean="0">
              <a:cs typeface="+mj-cs"/>
            </a:endParaRPr>
          </a:p>
        </p:txBody>
      </p:sp>
    </p:spTree>
    <p:extLst>
      <p:ext uri="{BB962C8B-B14F-4D97-AF65-F5344CB8AC3E}">
        <p14:creationId xmlns:p14="http://schemas.microsoft.com/office/powerpoint/2010/main" val="240917413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9799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79949"/>
            <a:ext cx="3408323" cy="185653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19408" y="997907"/>
            <a:ext cx="5169877" cy="658835"/>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sz="2800" b="1" dirty="0">
                <a:solidFill>
                  <a:srgbClr val="00B0F0"/>
                </a:solidFill>
              </a:rPr>
              <a:t>تعريف أخلاقيات الذكاء </a:t>
            </a:r>
            <a:r>
              <a:rPr lang="ar-SA" sz="2800" b="1" dirty="0" smtClean="0">
                <a:solidFill>
                  <a:srgbClr val="00B0F0"/>
                </a:solidFill>
              </a:rPr>
              <a:t>الاصطناعي</a:t>
            </a:r>
            <a:endParaRPr lang="ar-SA" sz="2800" b="1"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3837" y="1090235"/>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nvPr>
        </p:nvGraphicFramePr>
        <p:xfrm>
          <a:off x="3150823" y="3276478"/>
          <a:ext cx="4298929" cy="2194560"/>
        </p:xfrm>
        <a:graphic>
          <a:graphicData uri="http://schemas.openxmlformats.org/drawingml/2006/table">
            <a:tbl>
              <a:tblPr/>
              <a:tblGrid>
                <a:gridCol w="4298929">
                  <a:extLst>
                    <a:ext uri="{9D8B030D-6E8A-4147-A177-3AD203B41FA5}">
                      <a16:colId xmlns:a16="http://schemas.microsoft.com/office/drawing/2014/main" val="803432358"/>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4288605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2576710836"/>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1165285639"/>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58612352"/>
                  </a:ext>
                </a:extLst>
              </a:tr>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3909368340"/>
                  </a:ext>
                </a:extLst>
              </a:tr>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832400630"/>
                  </a:ext>
                </a:extLst>
              </a:tr>
            </a:tbl>
          </a:graphicData>
        </a:graphic>
      </p:graphicFrame>
      <p:sp>
        <p:nvSpPr>
          <p:cNvPr id="7" name="Rectangle 6"/>
          <p:cNvSpPr/>
          <p:nvPr/>
        </p:nvSpPr>
        <p:spPr>
          <a:xfrm>
            <a:off x="3408323" y="1908216"/>
            <a:ext cx="8633240" cy="5078313"/>
          </a:xfrm>
          <a:prstGeom prst="rect">
            <a:avLst/>
          </a:prstGeom>
        </p:spPr>
        <p:txBody>
          <a:bodyPr wrap="square">
            <a:spAutoFit/>
          </a:bodyPr>
          <a:lstStyle/>
          <a:p>
            <a:pPr lvl="0" algn="r" rtl="1" eaLnBrk="0" fontAlgn="base" hangingPunct="0">
              <a:lnSpc>
                <a:spcPct val="150000"/>
              </a:lnSpc>
              <a:spcBef>
                <a:spcPct val="0"/>
              </a:spcBef>
              <a:spcAft>
                <a:spcPct val="0"/>
              </a:spcAft>
            </a:pPr>
            <a:r>
              <a:rPr lang="ar-SA" dirty="0"/>
              <a:t>أخلاقيات الذكاء الاصطناعي (</a:t>
            </a:r>
            <a:r>
              <a:rPr lang="en-US" dirty="0"/>
              <a:t>AI </a:t>
            </a:r>
            <a:r>
              <a:rPr lang="en-US" dirty="0" smtClean="0"/>
              <a:t>Ethics </a:t>
            </a:r>
            <a:r>
              <a:rPr lang="ar-SA" dirty="0" smtClean="0"/>
              <a:t>) هي </a:t>
            </a:r>
            <a:r>
              <a:rPr lang="ar-SA" b="1" dirty="0"/>
              <a:t>مجموعة من المبادئ والقيم والمعايير</a:t>
            </a:r>
            <a:r>
              <a:rPr lang="ar-SA" dirty="0"/>
              <a:t> التي تُوجِّه تطوير </a:t>
            </a:r>
            <a:r>
              <a:rPr lang="ar-SA" dirty="0" smtClean="0"/>
              <a:t>و</a:t>
            </a:r>
            <a:r>
              <a:rPr lang="ar-SA" dirty="0"/>
              <a:t>ا</a:t>
            </a:r>
            <a:r>
              <a:rPr lang="ar-SA" dirty="0" smtClean="0"/>
              <a:t>ستخدام </a:t>
            </a:r>
            <a:r>
              <a:rPr lang="ar-SA" dirty="0"/>
              <a:t>تقنيات الذكاء الاصطناعي بحيث تُحقق الفائدة للمجتمع وتقلّل من الأضرار والمخاطر المحتملة</a:t>
            </a:r>
            <a:r>
              <a:rPr lang="ar-SA" dirty="0" smtClean="0"/>
              <a:t>.</a:t>
            </a:r>
          </a:p>
          <a:p>
            <a:pPr lvl="0" algn="r" rtl="1" eaLnBrk="0" fontAlgn="base" hangingPunct="0">
              <a:lnSpc>
                <a:spcPct val="150000"/>
              </a:lnSpc>
              <a:spcBef>
                <a:spcPct val="0"/>
              </a:spcBef>
              <a:spcAft>
                <a:spcPct val="0"/>
              </a:spcAft>
            </a:pPr>
            <a:r>
              <a:rPr lang="ar-SA" dirty="0" smtClean="0">
                <a:solidFill>
                  <a:srgbClr val="C00000"/>
                </a:solidFill>
              </a:rPr>
              <a:t>تعريف اخر </a:t>
            </a:r>
            <a:r>
              <a:rPr lang="ar-SA" dirty="0" smtClean="0"/>
              <a:t>هي </a:t>
            </a:r>
            <a:r>
              <a:rPr lang="ar-SA" dirty="0"/>
              <a:t>مجموعة المبادئ الأخلاقية والإرشادات والمفاهيم التي تهدف إلى توجيه تطوير واستخدام أنظمة الذكاء الاصطناعي بطريقة مسؤولة ومفيدة للجميع، بحيث تحترم حقوق الإنسان، وتعزز الشفافية، وتمنع التحيز، وتحافظ على الخصوصية، وتضمن المساءلة </a:t>
            </a:r>
            <a:r>
              <a:rPr lang="ar-SA" dirty="0" smtClean="0"/>
              <a:t>والسلامة</a:t>
            </a:r>
          </a:p>
          <a:p>
            <a:pPr lvl="0" algn="r" rtl="1" eaLnBrk="0" fontAlgn="base" hangingPunct="0">
              <a:lnSpc>
                <a:spcPct val="150000"/>
              </a:lnSpc>
              <a:spcBef>
                <a:spcPct val="0"/>
              </a:spcBef>
              <a:spcAft>
                <a:spcPct val="0"/>
              </a:spcAft>
            </a:pPr>
            <a:r>
              <a:rPr lang="en-US" b="1" dirty="0">
                <a:solidFill>
                  <a:srgbClr val="C00000"/>
                </a:solidFill>
                <a:cs typeface="+mj-cs"/>
                <a:hlinkClick r:id="rId5"/>
              </a:rPr>
              <a:t>https://</a:t>
            </a:r>
            <a:r>
              <a:rPr lang="en-US" b="1" dirty="0" smtClean="0">
                <a:solidFill>
                  <a:srgbClr val="C00000"/>
                </a:solidFill>
                <a:cs typeface="+mj-cs"/>
                <a:hlinkClick r:id="rId5"/>
              </a:rPr>
              <a:t>developers.google.com/machine-learning/managing-ml-projects/ethics?hl=ar</a:t>
            </a:r>
            <a:r>
              <a:rPr lang="ar-SA" b="1" dirty="0" smtClean="0">
                <a:solidFill>
                  <a:srgbClr val="C00000"/>
                </a:solidFill>
                <a:cs typeface="+mj-cs"/>
              </a:rPr>
              <a:t> </a:t>
            </a:r>
            <a:endParaRPr lang="ar-SA" b="1" dirty="0">
              <a:solidFill>
                <a:srgbClr val="C00000"/>
              </a:solidFill>
              <a:cs typeface="+mj-cs"/>
            </a:endParaRPr>
          </a:p>
          <a:p>
            <a:pPr lvl="0" algn="r" rtl="1" eaLnBrk="0" fontAlgn="base" hangingPunct="0">
              <a:lnSpc>
                <a:spcPct val="150000"/>
              </a:lnSpc>
              <a:spcBef>
                <a:spcPct val="0"/>
              </a:spcBef>
              <a:spcAft>
                <a:spcPct val="0"/>
              </a:spcAft>
            </a:pPr>
            <a:r>
              <a:rPr lang="ar-SA" b="1" dirty="0" smtClean="0">
                <a:solidFill>
                  <a:srgbClr val="C00000"/>
                </a:solidFill>
                <a:cs typeface="+mj-cs"/>
              </a:rPr>
              <a:t>أخلاقيات الذكاء الاصطناعي في الإعلام</a:t>
            </a:r>
          </a:p>
          <a:p>
            <a:pPr lvl="0" algn="r" rtl="1" eaLnBrk="0" fontAlgn="base" hangingPunct="0">
              <a:lnSpc>
                <a:spcPct val="150000"/>
              </a:lnSpc>
              <a:spcBef>
                <a:spcPct val="0"/>
              </a:spcBef>
              <a:spcAft>
                <a:spcPct val="0"/>
              </a:spcAft>
            </a:pPr>
            <a:r>
              <a:rPr lang="ar-SA" dirty="0" smtClean="0">
                <a:cs typeface="+mj-cs"/>
              </a:rPr>
              <a:t> تشير إلى المبادئ والقيم التي ينبغي الالتزام بها عند تطوير واستخدام تقنيات الذكاء الاصطناعي في إنتاج، توزيع، وتحليل المحتوى الإعلامي. وتهدف هذه الأخلاقيات إلى ضمان الاستخدام المسؤول والعادل للذكاء الاصطناعي، بما يحفظ حقوق الأفراد، ويمنع التحيّز، ويعزز الشفافية والمساءلة.</a:t>
            </a:r>
          </a:p>
          <a:p>
            <a:pPr lvl="0" algn="r" rtl="1" eaLnBrk="0" fontAlgn="base" hangingPunct="0">
              <a:lnSpc>
                <a:spcPct val="150000"/>
              </a:lnSpc>
              <a:spcBef>
                <a:spcPct val="0"/>
              </a:spcBef>
              <a:spcAft>
                <a:spcPct val="0"/>
              </a:spcAft>
            </a:pPr>
            <a:r>
              <a:rPr lang="ar-SA" b="1" dirty="0">
                <a:cs typeface="+mj-cs"/>
              </a:rPr>
              <a:t>تهدف</a:t>
            </a:r>
            <a:r>
              <a:rPr lang="ar-SA" dirty="0">
                <a:cs typeface="+mj-cs"/>
              </a:rPr>
              <a:t> إلى ضمان أن تخدم هذه التكنولوجيا </a:t>
            </a:r>
            <a:r>
              <a:rPr lang="ar-SA" b="1" dirty="0">
                <a:cs typeface="+mj-cs"/>
              </a:rPr>
              <a:t>الإنسانية بإنصاف ومسؤولية</a:t>
            </a:r>
            <a:r>
              <a:rPr lang="ar-SA" dirty="0">
                <a:cs typeface="+mj-cs"/>
              </a:rPr>
              <a:t>، مع تجنّب الانتهاكات أو الأضرار غير المقصودة.</a:t>
            </a: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3328568816"/>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6212" y="1301087"/>
            <a:ext cx="3369262" cy="1893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94423" y="1441631"/>
            <a:ext cx="6040369"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لماذا نحتاج إلى أخلاقيات في </a:t>
            </a:r>
            <a:r>
              <a:rPr lang="ar-SA" sz="2400" b="1" dirty="0" smtClean="0">
                <a:solidFill>
                  <a:srgbClr val="00B0F0"/>
                </a:solidFill>
              </a:rPr>
              <a:t>أستخدام </a:t>
            </a:r>
            <a:r>
              <a:rPr lang="ar-SA" sz="2400" b="1" dirty="0">
                <a:solidFill>
                  <a:srgbClr val="00B0F0"/>
                </a:solidFill>
              </a:rPr>
              <a:t>الذكاء الاصطناعي؟</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66011" y="2263532"/>
            <a:ext cx="8417320" cy="5078313"/>
          </a:xfrm>
          <a:prstGeom prst="rect">
            <a:avLst/>
          </a:prstGeom>
          <a:noFill/>
        </p:spPr>
        <p:txBody>
          <a:bodyPr wrap="square" rtlCol="0">
            <a:spAutoFit/>
          </a:bodyPr>
          <a:lstStyle/>
          <a:p>
            <a:pPr algn="r" rtl="1">
              <a:lnSpc>
                <a:spcPct val="150000"/>
              </a:lnSpc>
            </a:pPr>
            <a:r>
              <a:rPr lang="ar-SA" dirty="0">
                <a:cs typeface="+mj-cs"/>
              </a:rPr>
              <a:t>مع التطور السريع للذكاء الاصطناعي </a:t>
            </a:r>
            <a:r>
              <a:rPr lang="ar-SA" dirty="0" smtClean="0">
                <a:cs typeface="+mj-cs"/>
              </a:rPr>
              <a:t>تزداد </a:t>
            </a:r>
            <a:r>
              <a:rPr lang="ar-SA" dirty="0">
                <a:cs typeface="+mj-cs"/>
              </a:rPr>
              <a:t>الحاجة إلى وضع </a:t>
            </a:r>
            <a:r>
              <a:rPr lang="ar-SA" b="1" dirty="0">
                <a:cs typeface="+mj-cs"/>
              </a:rPr>
              <a:t>إطار أخلاقي صارم</a:t>
            </a:r>
            <a:r>
              <a:rPr lang="ar-SA" dirty="0">
                <a:cs typeface="+mj-cs"/>
              </a:rPr>
              <a:t> يحكم كيفية تصميم </a:t>
            </a:r>
            <a:r>
              <a:rPr lang="ar-SA" dirty="0" smtClean="0">
                <a:cs typeface="+mj-cs"/>
              </a:rPr>
              <a:t>واستخدام </a:t>
            </a:r>
            <a:r>
              <a:rPr lang="ar-SA" dirty="0">
                <a:cs typeface="+mj-cs"/>
              </a:rPr>
              <a:t>وتطبيق هذه التكنولوجيا. وفيما يلي الأسباب الرئيسية التي تجعلنا نحتاج إلى أخلاقيات </a:t>
            </a:r>
            <a:r>
              <a:rPr lang="ar-SA" dirty="0" smtClean="0">
                <a:cs typeface="+mj-cs"/>
              </a:rPr>
              <a:t>لاستخدام </a:t>
            </a:r>
            <a:r>
              <a:rPr lang="ar-SA" dirty="0">
                <a:cs typeface="+mj-cs"/>
              </a:rPr>
              <a:t>الذكاء الاصطناعي:</a:t>
            </a:r>
          </a:p>
          <a:p>
            <a:pPr marL="285750" indent="-285750" algn="r" rtl="1">
              <a:lnSpc>
                <a:spcPct val="150000"/>
              </a:lnSpc>
              <a:buFont typeface="Wingdings" panose="05000000000000000000" pitchFamily="2" charset="2"/>
              <a:buChar char="q"/>
            </a:pPr>
            <a:r>
              <a:rPr lang="ar-SA" b="1" dirty="0">
                <a:solidFill>
                  <a:srgbClr val="FF0000"/>
                </a:solidFill>
                <a:cs typeface="+mj-cs"/>
              </a:rPr>
              <a:t>حماية الإنسان وكرامته</a:t>
            </a:r>
          </a:p>
          <a:p>
            <a:pPr algn="r" rtl="1">
              <a:lnSpc>
                <a:spcPct val="150000"/>
              </a:lnSpc>
            </a:pPr>
            <a:r>
              <a:rPr lang="ar-SA" dirty="0">
                <a:cs typeface="+mj-cs"/>
              </a:rPr>
              <a:t>الذكاء الاصطناعي قد يتخذ قرارات تؤثر على حياة الأفراد، مثل قبول أو رفض طلب توظيف، تقييم الأداء، أو التنبؤ بالسلوك. دون ضوابط أخلاقية، قد تُستخدم هذه القرارات بشكل غير عادل أو ينتهك خصوصية الأشخاص أو يميز ضد فئات معينة.</a:t>
            </a:r>
          </a:p>
          <a:p>
            <a:pPr algn="r" rtl="1">
              <a:lnSpc>
                <a:spcPct val="150000"/>
              </a:lnSpc>
            </a:pPr>
            <a:r>
              <a:rPr lang="ar-SA" b="1" dirty="0">
                <a:cs typeface="+mj-cs"/>
              </a:rPr>
              <a:t>مثال:</a:t>
            </a:r>
            <a:r>
              <a:rPr lang="ar-SA" dirty="0">
                <a:cs typeface="+mj-cs"/>
              </a:rPr>
              <a:t> أنظمة التوظيف التي تستبعد المتقدمين بناءً على معايير منحازة تم تعلمها من بيانات تاريخية</a:t>
            </a:r>
            <a:r>
              <a:rPr lang="ar-SA" dirty="0" smtClean="0">
                <a:cs typeface="+mj-cs"/>
              </a:rPr>
              <a:t>.</a:t>
            </a:r>
          </a:p>
          <a:p>
            <a:pPr marL="285750" lvl="0" indent="-285750" algn="r" rtl="1">
              <a:lnSpc>
                <a:spcPct val="150000"/>
              </a:lnSpc>
              <a:buFont typeface="Wingdings" panose="05000000000000000000" pitchFamily="2" charset="2"/>
              <a:buChar char="q"/>
            </a:pPr>
            <a:r>
              <a:rPr lang="ar-SA" b="1" dirty="0">
                <a:solidFill>
                  <a:srgbClr val="FF0000"/>
                </a:solidFill>
              </a:rPr>
              <a:t>منع إساءة الاستخدام</a:t>
            </a:r>
            <a:r>
              <a:rPr lang="ar-SA" dirty="0"/>
              <a:t/>
            </a:r>
            <a:br>
              <a:rPr lang="ar-SA" dirty="0"/>
            </a:br>
            <a:r>
              <a:rPr lang="ar-SA" dirty="0"/>
              <a:t>مثل </a:t>
            </a:r>
            <a:r>
              <a:rPr lang="ar-SA" dirty="0" smtClean="0"/>
              <a:t>استخدام </a:t>
            </a:r>
            <a:r>
              <a:rPr lang="ar-SA" dirty="0"/>
              <a:t>الذكاء الاصطناعي في إنتاج الأخبار الزائفة، أو التجسس، أو التلاعب بالمشاعر العامة، وهو ما يشكل تهديدًا خطيرًا للمجتمعات والديمقراطيات.</a:t>
            </a:r>
          </a:p>
          <a:p>
            <a:pPr algn="r" rtl="1">
              <a:lnSpc>
                <a:spcPct val="150000"/>
              </a:lnSpc>
            </a:pPr>
            <a:endParaRPr lang="ar-SA" dirty="0">
              <a:cs typeface="+mj-cs"/>
            </a:endParaRPr>
          </a:p>
          <a:p>
            <a:pPr algn="r" rtl="1">
              <a:lnSpc>
                <a:spcPct val="150000"/>
              </a:lnSpc>
            </a:pPr>
            <a:endParaRPr lang="ar-SA" dirty="0" smtClean="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843032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08392"/>
            <a:ext cx="3453837" cy="23025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94423" y="1441631"/>
            <a:ext cx="611026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لماذا نحتاج إلى أخلاقيات في </a:t>
            </a:r>
            <a:r>
              <a:rPr lang="ar-SA" sz="2400" b="1" dirty="0" smtClean="0">
                <a:solidFill>
                  <a:srgbClr val="00B0F0"/>
                </a:solidFill>
              </a:rPr>
              <a:t>أستخدام </a:t>
            </a:r>
            <a:r>
              <a:rPr lang="ar-SA" sz="2400" b="1" dirty="0">
                <a:solidFill>
                  <a:srgbClr val="00B0F0"/>
                </a:solidFill>
              </a:rPr>
              <a:t>الذكاء الاصطناعي؟</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385474" y="1948597"/>
            <a:ext cx="8702666"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FF0000"/>
                </a:solidFill>
                <a:cs typeface="+mj-cs"/>
              </a:rPr>
              <a:t>منع التحيز والتمييز الخوارزمي</a:t>
            </a:r>
          </a:p>
          <a:p>
            <a:pPr algn="r" rtl="1">
              <a:lnSpc>
                <a:spcPct val="150000"/>
              </a:lnSpc>
            </a:pPr>
            <a:r>
              <a:rPr lang="ar-SA" dirty="0">
                <a:cs typeface="+mj-cs"/>
              </a:rPr>
              <a:t>الخوارزميات تتعلم من البيانات، وإذا كانت البيانات مشحونة بالتحيزات (العنصرية، الجندرية، الدينية... إلخ)، فإن الذكاء الاصطناعي سيعيد إنتاج هذه التحيزات وربما </a:t>
            </a:r>
            <a:r>
              <a:rPr lang="ar-SA" dirty="0" smtClean="0">
                <a:cs typeface="+mj-cs"/>
              </a:rPr>
              <a:t>يعززها.ضمان العدالة الاجتماعية</a:t>
            </a:r>
            <a:r>
              <a:rPr lang="ar-SA" altLang="en-US" dirty="0" smtClean="0">
                <a:latin typeface="Arial" panose="020B0604020202020204" pitchFamily="34" charset="0"/>
              </a:rPr>
              <a:t> </a:t>
            </a:r>
            <a:r>
              <a:rPr lang="ar-SA" altLang="en-US" dirty="0">
                <a:latin typeface="Arial" panose="020B0604020202020204" pitchFamily="34" charset="0"/>
              </a:rPr>
              <a:t>من خلال الاستخدام العادل والمتوازن للتكنولوجيا دون الإضرار بمجموعات أو فئات معينة</a:t>
            </a:r>
            <a:r>
              <a:rPr lang="en-US" altLang="en-US" dirty="0">
                <a:latin typeface="Arial" panose="020B0604020202020204" pitchFamily="34" charset="0"/>
              </a:rPr>
              <a:t>.</a:t>
            </a:r>
            <a:endParaRPr lang="ar-SA" dirty="0">
              <a:cs typeface="+mj-cs"/>
            </a:endParaRPr>
          </a:p>
          <a:p>
            <a:pPr algn="r" rtl="1">
              <a:lnSpc>
                <a:spcPct val="150000"/>
              </a:lnSpc>
            </a:pPr>
            <a:r>
              <a:rPr lang="ar-SA" b="1" dirty="0">
                <a:cs typeface="+mj-cs"/>
              </a:rPr>
              <a:t>لماذا هذا خطر؟</a:t>
            </a:r>
            <a:r>
              <a:rPr lang="ar-SA" dirty="0">
                <a:cs typeface="+mj-cs"/>
              </a:rPr>
              <a:t> لأنه يرسّخ الظلم الاجتماعي دون أن يكون للضحايا فرصة للطعن في القرار أو فهم كيف تم اتخاذه.</a:t>
            </a:r>
          </a:p>
          <a:p>
            <a:pPr marL="285750" indent="-285750" algn="r" rtl="1">
              <a:lnSpc>
                <a:spcPct val="150000"/>
              </a:lnSpc>
              <a:buFont typeface="Wingdings" panose="05000000000000000000" pitchFamily="2" charset="2"/>
              <a:buChar char="q"/>
            </a:pPr>
            <a:r>
              <a:rPr lang="ar-SA" b="1" dirty="0">
                <a:solidFill>
                  <a:srgbClr val="FF0000"/>
                </a:solidFill>
                <a:cs typeface="+mj-cs"/>
              </a:rPr>
              <a:t>الحفاظ على الخصوصية وحماية البيانات</a:t>
            </a:r>
          </a:p>
          <a:p>
            <a:pPr algn="r" rtl="1">
              <a:lnSpc>
                <a:spcPct val="150000"/>
              </a:lnSpc>
            </a:pPr>
            <a:r>
              <a:rPr lang="ar-SA" dirty="0">
                <a:cs typeface="+mj-cs"/>
              </a:rPr>
              <a:t>أنظمة الذكاء الاصطناعي تعتمد على جمع كميات ضخمة من البيانات الشخصية. من دون إطار أخلاقي، يمكن إساءة استخدام هذه البيانات أو اختراقها أو بيعها لأطراف ثالثة دون علم المستخدمين.</a:t>
            </a:r>
          </a:p>
          <a:p>
            <a:pPr lvl="0" algn="r" rtl="1">
              <a:lnSpc>
                <a:spcPct val="150000"/>
              </a:lnSpc>
            </a:pPr>
            <a:r>
              <a:rPr lang="ar-SA" b="1" dirty="0">
                <a:cs typeface="+mj-cs"/>
              </a:rPr>
              <a:t>النتيجة:</a:t>
            </a:r>
            <a:r>
              <a:rPr lang="ar-SA" dirty="0">
                <a:cs typeface="+mj-cs"/>
              </a:rPr>
              <a:t> فقدان الثقة بين الجمهور والمؤسسات التقنية أو الإعلامية</a:t>
            </a:r>
            <a:r>
              <a:rPr lang="ar-SA" dirty="0" smtClean="0">
                <a:cs typeface="+mj-cs"/>
              </a:rPr>
              <a:t>.</a:t>
            </a:r>
            <a:r>
              <a:rPr lang="ar-SA" altLang="en-US" dirty="0">
                <a:latin typeface="Arial" panose="020B0604020202020204" pitchFamily="34" charset="0"/>
              </a:rPr>
              <a:t> الالتزام بالأخلاقيات يبني ثقة المستخدمين في الأنظمة الذكية وفي الجهات التي تطورها أو </a:t>
            </a:r>
            <a:r>
              <a:rPr lang="ar-SA" altLang="en-US" dirty="0" smtClean="0">
                <a:latin typeface="Arial" panose="020B0604020202020204" pitchFamily="34" charset="0"/>
              </a:rPr>
              <a:t>تستخدمها.</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88563509"/>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4065609" y="1543972"/>
            <a:ext cx="5846540" cy="4384905"/>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244559" y="1708321"/>
            <a:ext cx="3608680" cy="461665"/>
          </a:xfrm>
          <a:prstGeom prst="rect">
            <a:avLst/>
          </a:prstGeom>
          <a:noFill/>
        </p:spPr>
        <p:txBody>
          <a:bodyPr wrap="none" rtlCol="0">
            <a:spAutoFit/>
          </a:bodyPr>
          <a:lstStyle/>
          <a:p>
            <a:pPr algn="just" rtl="1"/>
            <a:r>
              <a:rPr lang="ar-SA" sz="2400" b="1" dirty="0">
                <a:solidFill>
                  <a:srgbClr val="00B0F0"/>
                </a:solidFill>
              </a:rPr>
              <a:t>أهمية أخلاقيات الذكاء الاصطناعي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579582"/>
          </a:xfrm>
          <a:prstGeom prst="rect">
            <a:avLst/>
          </a:prstGeom>
          <a:noFill/>
        </p:spPr>
        <p:txBody>
          <a:bodyPr wrap="square" rtlCol="0">
            <a:spAutoFit/>
          </a:bodyPr>
          <a:lstStyle/>
          <a:p>
            <a:pPr lvl="0" algn="ctr">
              <a:lnSpc>
                <a:spcPct val="150000"/>
              </a:lnSpc>
              <a:spcBef>
                <a:spcPct val="20000"/>
              </a:spcBef>
              <a:defRPr/>
            </a:pPr>
            <a:r>
              <a:rPr lang="ar-SA" sz="2400" b="1" dirty="0" smtClean="0">
                <a:solidFill>
                  <a:srgbClr val="00B0F0"/>
                </a:solidFill>
              </a:rPr>
              <a:t>أهمية أخلاقيات الذكاء الاصطناعي </a:t>
            </a:r>
            <a:endParaRPr lang="ar-EG" sz="24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079756"/>
            <a:ext cx="3385473" cy="1895864"/>
          </a:xfrm>
          <a:prstGeom prst="rect">
            <a:avLst/>
          </a:prstGeom>
        </p:spPr>
      </p:pic>
      <p:sp>
        <p:nvSpPr>
          <p:cNvPr id="6" name="Rectangle 5"/>
          <p:cNvSpPr/>
          <p:nvPr/>
        </p:nvSpPr>
        <p:spPr>
          <a:xfrm>
            <a:off x="4106008" y="2160173"/>
            <a:ext cx="7982131" cy="4247317"/>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smtClean="0">
                <a:solidFill>
                  <a:srgbClr val="FF0000"/>
                </a:solidFill>
                <a:latin typeface="Arial" panose="020B0604020202020204" pitchFamily="34" charset="0"/>
                <a:cs typeface="+mj-cs"/>
              </a:rPr>
              <a:t>ضمان </a:t>
            </a:r>
            <a:r>
              <a:rPr lang="ar-SA" altLang="en-US" b="1" dirty="0">
                <a:solidFill>
                  <a:srgbClr val="FF0000"/>
                </a:solidFill>
                <a:latin typeface="Arial" panose="020B0604020202020204" pitchFamily="34" charset="0"/>
                <a:cs typeface="+mj-cs"/>
              </a:rPr>
              <a:t>الشفافية</a:t>
            </a:r>
            <a:endParaRPr lang="en-US" altLang="en-US" b="1" dirty="0">
              <a:solidFill>
                <a:srgbClr val="FF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الشفافية تعني أن يعرف الجمهور متى وأين وكيف يتم </a:t>
            </a:r>
            <a:r>
              <a:rPr lang="ar-SA" altLang="en-US" dirty="0">
                <a:latin typeface="Arial" panose="020B0604020202020204" pitchFamily="34" charset="0"/>
                <a:cs typeface="+mj-cs"/>
              </a:rPr>
              <a:t>ا</a:t>
            </a:r>
            <a:r>
              <a:rPr lang="ar-SA" altLang="en-US" dirty="0" smtClean="0">
                <a:latin typeface="Arial" panose="020B0604020202020204" pitchFamily="34" charset="0"/>
                <a:cs typeface="+mj-cs"/>
              </a:rPr>
              <a:t>ستخدام </a:t>
            </a:r>
            <a:r>
              <a:rPr lang="ar-SA" altLang="en-US" dirty="0">
                <a:latin typeface="Arial" panose="020B0604020202020204" pitchFamily="34" charset="0"/>
                <a:cs typeface="+mj-cs"/>
              </a:rPr>
              <a:t>الذكاء الاصطناعي في العمليات الإعلامية.</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على سبيل المثال، عندما يتم </a:t>
            </a:r>
            <a:r>
              <a:rPr lang="ar-SA" altLang="en-US" dirty="0">
                <a:latin typeface="Arial" panose="020B0604020202020204" pitchFamily="34" charset="0"/>
                <a:cs typeface="+mj-cs"/>
              </a:rPr>
              <a:t>ا</a:t>
            </a:r>
            <a:r>
              <a:rPr lang="ar-SA" altLang="en-US" dirty="0" smtClean="0">
                <a:latin typeface="Arial" panose="020B0604020202020204" pitchFamily="34" charset="0"/>
                <a:cs typeface="+mj-cs"/>
              </a:rPr>
              <a:t>ستخدام </a:t>
            </a:r>
            <a:r>
              <a:rPr lang="ar-SA" altLang="en-US" dirty="0">
                <a:latin typeface="Arial" panose="020B0604020202020204" pitchFamily="34" charset="0"/>
                <a:cs typeface="+mj-cs"/>
              </a:rPr>
              <a:t>خوارزمية لتحديد ما يظهر للمستخدم من أخبار أو محتوى، ينبغي توضيح أن هذا الترتيب أو الاختيار تم بواسطة نظام ذكي، وليس محررًا بشريًا.</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الشفافية تعزز فهم الجمهور للعملية الإعلامية وتقلل من الغموض أو التضليل</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أهميتها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تمنع التلاعب بالجمهور</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تُمكّن الأفراد من اتخاذ قرارات واعية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تعزز المساءلة القانونية والأخلاقية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579582"/>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أهمية أخلاقيات الذكاء الاصطناعي </a:t>
            </a:r>
            <a:endParaRPr lang="ar-EG" sz="24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094678"/>
            <a:ext cx="3385473" cy="2256982"/>
          </a:xfrm>
          <a:prstGeom prst="rect">
            <a:avLst/>
          </a:prstGeom>
        </p:spPr>
      </p:pic>
      <p:sp>
        <p:nvSpPr>
          <p:cNvPr id="5" name="Rectangle 4"/>
          <p:cNvSpPr/>
          <p:nvPr/>
        </p:nvSpPr>
        <p:spPr>
          <a:xfrm>
            <a:off x="3587262" y="2230496"/>
            <a:ext cx="8229600" cy="3831818"/>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solidFill>
                  <a:srgbClr val="FF0000"/>
                </a:solidFill>
                <a:latin typeface="Arial" panose="020B0604020202020204" pitchFamily="34" charset="0"/>
                <a:cs typeface="+mj-cs"/>
              </a:rPr>
              <a:t>منع التحيز</a:t>
            </a:r>
            <a:endParaRPr lang="en-US" altLang="en-US" b="1" dirty="0">
              <a:solidFill>
                <a:srgbClr val="FF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الأنظمة الذكية تُدرب على بيانات بشرية، وقد تحتوي هذه البيانات على</a:t>
            </a:r>
            <a:r>
              <a:rPr lang="en-US" altLang="en-US" dirty="0">
                <a:latin typeface="Arial" panose="020B0604020202020204" pitchFamily="34" charset="0"/>
                <a:cs typeface="+mj-cs"/>
              </a:rPr>
              <a:t> </a:t>
            </a:r>
            <a:r>
              <a:rPr lang="ar-SA" altLang="en-US" b="1" dirty="0">
                <a:latin typeface="Arial" panose="020B0604020202020204" pitchFamily="34" charset="0"/>
                <a:cs typeface="+mj-cs"/>
              </a:rPr>
              <a:t>تحيّزات عرقية، دينية، أو اجتماعية</a:t>
            </a:r>
            <a:r>
              <a:rPr lang="en-US" altLang="en-US" dirty="0">
                <a:latin typeface="Arial" panose="020B0604020202020204" pitchFamily="34" charset="0"/>
                <a:cs typeface="+mj-cs"/>
              </a:rPr>
              <a:t>.</a:t>
            </a:r>
            <a:br>
              <a:rPr lang="en-US" altLang="en-US" dirty="0">
                <a:latin typeface="Arial" panose="020B0604020202020204" pitchFamily="34" charset="0"/>
                <a:cs typeface="+mj-cs"/>
              </a:rPr>
            </a:br>
            <a:r>
              <a:rPr lang="ar-SA" altLang="en-US" dirty="0">
                <a:latin typeface="Arial" panose="020B0604020202020204" pitchFamily="34" charset="0"/>
                <a:cs typeface="+mj-cs"/>
              </a:rPr>
              <a:t>عند استخدام هذه الأنظمة في الإعلام، قد يتم</a:t>
            </a:r>
            <a:r>
              <a:rPr lang="en-US" altLang="en-US" dirty="0">
                <a:latin typeface="Arial" panose="020B0604020202020204" pitchFamily="34" charset="0"/>
                <a:cs typeface="+mj-cs"/>
              </a:rPr>
              <a:t> </a:t>
            </a:r>
            <a:r>
              <a:rPr lang="ar-SA" altLang="en-US" b="1" dirty="0">
                <a:latin typeface="Arial" panose="020B0604020202020204" pitchFamily="34" charset="0"/>
                <a:cs typeface="+mj-cs"/>
              </a:rPr>
              <a:t>تعزيز الصور النمطية أو تهميش فئات معينة</a:t>
            </a:r>
            <a:r>
              <a:rPr lang="en-US" altLang="en-US" dirty="0">
                <a:latin typeface="Arial" panose="020B0604020202020204" pitchFamily="34" charset="0"/>
                <a:cs typeface="+mj-cs"/>
              </a:rPr>
              <a:t> </a:t>
            </a:r>
            <a:r>
              <a:rPr lang="ar-SA" altLang="en-US" dirty="0">
                <a:latin typeface="Arial" panose="020B0604020202020204" pitchFamily="34" charset="0"/>
                <a:cs typeface="+mj-cs"/>
              </a:rPr>
              <a:t>دون قصد</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مثال</a:t>
            </a:r>
            <a:r>
              <a:rPr lang="en-US" altLang="en-US" dirty="0">
                <a:latin typeface="Arial" panose="020B0604020202020204" pitchFamily="34" charset="0"/>
                <a:cs typeface="+mj-cs"/>
              </a:rPr>
              <a:t>: </a:t>
            </a:r>
            <a:r>
              <a:rPr lang="ar-SA" altLang="en-US" dirty="0">
                <a:latin typeface="Arial" panose="020B0604020202020204" pitchFamily="34" charset="0"/>
                <a:cs typeface="+mj-cs"/>
              </a:rPr>
              <a:t>إذا أظهرت خوارزمية التوصية دائمًا محتوىً سلبيًا عن مجموعة معينة، فهي تكرس </a:t>
            </a:r>
            <a:r>
              <a:rPr lang="ar-SA" altLang="en-US" dirty="0" smtClean="0">
                <a:latin typeface="Arial" panose="020B0604020202020204" pitchFamily="34" charset="0"/>
                <a:cs typeface="+mj-cs"/>
              </a:rPr>
              <a:t>الإنحياز</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أهميتها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تضمن العدالة في عرض المحتوى</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تقي المجتمع من خطاب الكراهية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تدعم التنوع والشمول الإعلامي</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343072849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579582"/>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أهمية أخلاقيات الذكاء الاصطناعي </a:t>
            </a:r>
            <a:endParaRPr lang="ar-EG" sz="24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85936"/>
            <a:ext cx="3385473" cy="2274467"/>
          </a:xfrm>
          <a:prstGeom prst="rect">
            <a:avLst/>
          </a:prstGeom>
        </p:spPr>
      </p:pic>
      <p:sp>
        <p:nvSpPr>
          <p:cNvPr id="5" name="Rectangle 4"/>
          <p:cNvSpPr/>
          <p:nvPr/>
        </p:nvSpPr>
        <p:spPr>
          <a:xfrm>
            <a:off x="3557953" y="2671580"/>
            <a:ext cx="8294077" cy="3831818"/>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solidFill>
                  <a:srgbClr val="FF0000"/>
                </a:solidFill>
                <a:latin typeface="Arial" panose="020B0604020202020204" pitchFamily="34" charset="0"/>
                <a:cs typeface="+mj-cs"/>
              </a:rPr>
              <a:t>تعزيز الثقة</a:t>
            </a:r>
            <a:endParaRPr lang="en-US" altLang="en-US" b="1" dirty="0">
              <a:solidFill>
                <a:srgbClr val="FF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الثقة عنصر أساسي في العلاقة بين</a:t>
            </a:r>
            <a:r>
              <a:rPr lang="en-US" altLang="en-US" dirty="0">
                <a:latin typeface="Arial" panose="020B0604020202020204" pitchFamily="34" charset="0"/>
                <a:cs typeface="+mj-cs"/>
              </a:rPr>
              <a:t> </a:t>
            </a:r>
            <a:r>
              <a:rPr lang="ar-SA" altLang="en-US" b="1" dirty="0">
                <a:latin typeface="Arial" panose="020B0604020202020204" pitchFamily="34" charset="0"/>
                <a:cs typeface="+mj-cs"/>
              </a:rPr>
              <a:t>الجمهور ووسائل الإعلام</a:t>
            </a:r>
            <a:r>
              <a:rPr lang="en-US" altLang="en-US" dirty="0">
                <a:latin typeface="Arial" panose="020B0604020202020204" pitchFamily="34" charset="0"/>
                <a:cs typeface="+mj-cs"/>
              </a:rPr>
              <a:t>.</a:t>
            </a:r>
            <a:br>
              <a:rPr lang="en-US" altLang="en-US" dirty="0">
                <a:latin typeface="Arial" panose="020B0604020202020204" pitchFamily="34" charset="0"/>
                <a:cs typeface="+mj-cs"/>
              </a:rPr>
            </a:br>
            <a:r>
              <a:rPr lang="ar-SA" altLang="en-US" dirty="0">
                <a:latin typeface="Arial" panose="020B0604020202020204" pitchFamily="34" charset="0"/>
                <a:cs typeface="+mj-cs"/>
              </a:rPr>
              <a:t>عندما تستخدم المؤسسات الإعلامية الذكاء الاصطناعي بطريقة أخلاقية وشفافة، يشعر الجمهور أن معلوماته آمنة، وأن المحتوى المُقدَّم جدير بالثقة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أهميتها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تزيد من ولاء الجمهور للمؤسسة الإعلامية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تساعد على مواجهة الحملات المعادية أو حملات التشكيك</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تجعل من الذكاء الاصطناعي أداة دعم لا تهديد</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2393312690"/>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579582"/>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أهمية أخلاقيات الذكاء الاصطناعي </a:t>
            </a:r>
            <a:endParaRPr lang="ar-EG" sz="24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94671"/>
            <a:ext cx="3385473" cy="1674815"/>
          </a:xfrm>
          <a:prstGeom prst="rect">
            <a:avLst/>
          </a:prstGeom>
        </p:spPr>
      </p:pic>
      <p:sp>
        <p:nvSpPr>
          <p:cNvPr id="6" name="Rectangle 5"/>
          <p:cNvSpPr/>
          <p:nvPr/>
        </p:nvSpPr>
        <p:spPr>
          <a:xfrm>
            <a:off x="3727939" y="2330859"/>
            <a:ext cx="8018584" cy="3831818"/>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solidFill>
                  <a:srgbClr val="FF0000"/>
                </a:solidFill>
                <a:latin typeface="Arial" panose="020B0604020202020204" pitchFamily="34" charset="0"/>
                <a:cs typeface="+mj-cs"/>
              </a:rPr>
              <a:t>مكافحة التضليل</a:t>
            </a:r>
            <a:endParaRPr lang="en-US" altLang="en-US" b="1" dirty="0">
              <a:solidFill>
                <a:srgbClr val="FF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أصبحت تقنيات الذكاء الاصطناعي قادرة على</a:t>
            </a:r>
            <a:r>
              <a:rPr lang="en-US" altLang="en-US" dirty="0">
                <a:latin typeface="Arial" panose="020B0604020202020204" pitchFamily="34" charset="0"/>
                <a:cs typeface="+mj-cs"/>
              </a:rPr>
              <a:t> </a:t>
            </a:r>
            <a:r>
              <a:rPr lang="ar-SA" altLang="en-US" b="1" dirty="0">
                <a:latin typeface="Arial" panose="020B0604020202020204" pitchFamily="34" charset="0"/>
                <a:cs typeface="+mj-cs"/>
              </a:rPr>
              <a:t>إنشاء محتوى مزيف متقن جدًا</a:t>
            </a:r>
            <a:r>
              <a:rPr lang="en-US" altLang="en-US" dirty="0">
                <a:latin typeface="Arial" panose="020B0604020202020204" pitchFamily="34" charset="0"/>
                <a:cs typeface="+mj-cs"/>
              </a:rPr>
              <a:t>، </a:t>
            </a:r>
            <a:r>
              <a:rPr lang="ar-SA" altLang="en-US" dirty="0">
                <a:latin typeface="Arial" panose="020B0604020202020204" pitchFamily="34" charset="0"/>
                <a:cs typeface="+mj-cs"/>
              </a:rPr>
              <a:t>مثل</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فيديوهات </a:t>
            </a:r>
            <a:r>
              <a:rPr lang="ar-SA" altLang="en-US" dirty="0" smtClean="0">
                <a:latin typeface="Arial" panose="020B0604020202020204" pitchFamily="34" charset="0"/>
                <a:cs typeface="+mj-cs"/>
              </a:rPr>
              <a:t>"التزييف العميق</a:t>
            </a:r>
            <a:r>
              <a:rPr lang="en-US" altLang="en-US" dirty="0" smtClean="0">
                <a:latin typeface="Arial" panose="020B0604020202020204" pitchFamily="34" charset="0"/>
                <a:cs typeface="+mj-cs"/>
              </a:rPr>
              <a:t>" </a:t>
            </a:r>
            <a:r>
              <a:rPr lang="en-US" altLang="en-US" dirty="0">
                <a:latin typeface="Arial" panose="020B0604020202020204" pitchFamily="34" charset="0"/>
                <a:cs typeface="+mj-cs"/>
              </a:rPr>
              <a:t>(</a:t>
            </a:r>
            <a:r>
              <a:rPr lang="en-US" altLang="en-US" dirty="0" err="1" smtClean="0">
                <a:latin typeface="Arial" panose="020B0604020202020204" pitchFamily="34" charset="0"/>
                <a:cs typeface="+mj-cs"/>
              </a:rPr>
              <a:t>Deepfake</a:t>
            </a:r>
            <a:r>
              <a:rPr lang="en-US" altLang="en-US" dirty="0">
                <a:latin typeface="Arial" panose="020B0604020202020204" pitchFamily="34" charset="0"/>
                <a:cs typeface="+mj-cs"/>
              </a:rPr>
              <a:t>) </a:t>
            </a:r>
            <a:r>
              <a:rPr lang="ar-SA" altLang="en-US" dirty="0" smtClean="0">
                <a:latin typeface="Arial" panose="020B0604020202020204" pitchFamily="34" charset="0"/>
                <a:cs typeface="+mj-cs"/>
              </a:rPr>
              <a:t> التي </a:t>
            </a:r>
            <a:r>
              <a:rPr lang="ar-SA" altLang="en-US" dirty="0">
                <a:latin typeface="Arial" panose="020B0604020202020204" pitchFamily="34" charset="0"/>
                <a:cs typeface="+mj-cs"/>
              </a:rPr>
              <a:t>تظهر شخصيات تقول أو تفعل أشياء لم تحدث</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أخبار مكتوبة آليًا تخدم أجندات معينة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أهميتها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تحمي المجتمعات من الشائعات والحملات المضللة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تعزز من دور الإعلام في تقديم الحقيقة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تحافظ على أمن واستقرار الرأي العام</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46918401"/>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579582"/>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rPr>
              <a:t>أهمية أخلاقيات الذكاء الاصطناعي </a:t>
            </a:r>
            <a:endParaRPr lang="ar-EG" sz="24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4907" y="1064503"/>
            <a:ext cx="3385473" cy="1904328"/>
          </a:xfrm>
          <a:prstGeom prst="rect">
            <a:avLst/>
          </a:prstGeom>
        </p:spPr>
      </p:pic>
      <p:sp>
        <p:nvSpPr>
          <p:cNvPr id="6" name="Rectangle 5"/>
          <p:cNvSpPr/>
          <p:nvPr/>
        </p:nvSpPr>
        <p:spPr>
          <a:xfrm>
            <a:off x="3771900" y="2603744"/>
            <a:ext cx="8018584" cy="3831818"/>
          </a:xfrm>
          <a:prstGeom prst="rect">
            <a:avLst/>
          </a:prstGeom>
        </p:spPr>
        <p:txBody>
          <a:bodyPr wrap="square">
            <a:spAutoFit/>
          </a:bodyPr>
          <a:lstStyle/>
          <a:p>
            <a:pPr lvl="0" algn="r" rtl="1" eaLnBrk="0" fontAlgn="base" hangingPunct="0">
              <a:lnSpc>
                <a:spcPct val="150000"/>
              </a:lnSpc>
              <a:spcBef>
                <a:spcPct val="0"/>
              </a:spcBef>
              <a:spcAft>
                <a:spcPct val="0"/>
              </a:spcAft>
            </a:pPr>
            <a:r>
              <a:rPr lang="ar-SA" altLang="en-US" b="1" dirty="0">
                <a:solidFill>
                  <a:srgbClr val="FF0000"/>
                </a:solidFill>
                <a:latin typeface="Arial" panose="020B0604020202020204" pitchFamily="34" charset="0"/>
                <a:cs typeface="+mj-cs"/>
              </a:rPr>
              <a:t>حماية الخصوصية</a:t>
            </a:r>
            <a:endParaRPr lang="en-US" altLang="en-US" b="1" dirty="0">
              <a:solidFill>
                <a:srgbClr val="FF0000"/>
              </a:solidFill>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تعتمد خوارزميات الذكاء الاصطناعي على تحليل كميات هائلة من</a:t>
            </a:r>
            <a:r>
              <a:rPr lang="en-US" altLang="en-US" dirty="0">
                <a:latin typeface="Arial" panose="020B0604020202020204" pitchFamily="34" charset="0"/>
                <a:cs typeface="+mj-cs"/>
              </a:rPr>
              <a:t> </a:t>
            </a:r>
            <a:r>
              <a:rPr lang="ar-SA" altLang="en-US" b="1" dirty="0">
                <a:latin typeface="Arial" panose="020B0604020202020204" pitchFamily="34" charset="0"/>
                <a:cs typeface="+mj-cs"/>
              </a:rPr>
              <a:t>البيانات الشخصية</a:t>
            </a:r>
            <a:r>
              <a:rPr lang="en-US" altLang="en-US" dirty="0">
                <a:latin typeface="Arial" panose="020B0604020202020204" pitchFamily="34" charset="0"/>
                <a:cs typeface="+mj-cs"/>
              </a:rPr>
              <a:t> </a:t>
            </a:r>
            <a:r>
              <a:rPr lang="ar-SA" altLang="en-US" dirty="0">
                <a:latin typeface="Arial" panose="020B0604020202020204" pitchFamily="34" charset="0"/>
                <a:cs typeface="+mj-cs"/>
              </a:rPr>
              <a:t>للمستخدمين (كالاهتمامات، والموقع الجغرافي، وسجل التصفح).</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إذا لم تكن هناك أخلاقيات واضحة، فقد</a:t>
            </a:r>
            <a:r>
              <a:rPr lang="en-US" altLang="en-US" dirty="0">
                <a:latin typeface="Arial" panose="020B0604020202020204" pitchFamily="34" charset="0"/>
                <a:cs typeface="+mj-cs"/>
              </a:rPr>
              <a:t> </a:t>
            </a:r>
            <a:r>
              <a:rPr lang="ar-SA" altLang="en-US" b="1" dirty="0">
                <a:latin typeface="Arial" panose="020B0604020202020204" pitchFamily="34" charset="0"/>
                <a:cs typeface="+mj-cs"/>
              </a:rPr>
              <a:t>تُستخدم هذه البيانات دون علم أو إذن أصحابها</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أهميتها</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تحمي الأفراد من انتهاك حقوقهم الرقمية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تمنع تسريب أو بيع البيانات لمصالح تجارية</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تبني ثقة الجمهور في المنصات الإعلامية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smtClean="0">
                <a:latin typeface="Arial" panose="020B0604020202020204" pitchFamily="34" charset="0"/>
                <a:cs typeface="+mj-cs"/>
              </a:rPr>
              <a:t> </a:t>
            </a:r>
            <a:endParaRPr lang="ar-SA" altLang="en-US" dirty="0">
              <a:latin typeface="Arial" panose="020B0604020202020204" pitchFamily="34" charset="0"/>
              <a:cs typeface="+mj-cs"/>
            </a:endParaRPr>
          </a:p>
        </p:txBody>
      </p:sp>
    </p:spTree>
    <p:extLst>
      <p:ext uri="{BB962C8B-B14F-4D97-AF65-F5344CB8AC3E}">
        <p14:creationId xmlns:p14="http://schemas.microsoft.com/office/powerpoint/2010/main" val="3076629828"/>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3590750" y="1570349"/>
            <a:ext cx="6731420" cy="4384905"/>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266373" y="1646775"/>
            <a:ext cx="4105612" cy="577850"/>
          </a:xfrm>
          <a:prstGeom prst="rect">
            <a:avLst/>
          </a:prstGeom>
          <a:noFill/>
        </p:spPr>
        <p:txBody>
          <a:bodyPr wrap="none" rtlCol="0">
            <a:spAutoFit/>
          </a:bodyPr>
          <a:lstStyle/>
          <a:p>
            <a:pPr algn="r" rtl="1">
              <a:lnSpc>
                <a:spcPct val="150000"/>
              </a:lnSpc>
            </a:pPr>
            <a:r>
              <a:rPr lang="ar-SA" sz="2400" b="1" dirty="0">
                <a:solidFill>
                  <a:srgbClr val="19B5F0"/>
                </a:solidFill>
              </a:rPr>
              <a:t>المبادئ الأخلاقية التي ينبغي الالتزام بها</a:t>
            </a: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484774653"/>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371959" y="1795043"/>
            <a:ext cx="8637050" cy="507831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العدالة (</a:t>
            </a:r>
            <a:r>
              <a:rPr lang="en-US" b="1" dirty="0" smtClean="0">
                <a:solidFill>
                  <a:srgbClr val="C00000"/>
                </a:solidFill>
                <a:cs typeface="+mj-cs"/>
              </a:rPr>
              <a:t>Fairness</a:t>
            </a:r>
            <a:r>
              <a:rPr lang="ar-SA" b="1" dirty="0" smtClean="0">
                <a:solidFill>
                  <a:srgbClr val="C00000"/>
                </a:solidFill>
                <a:cs typeface="+mj-cs"/>
              </a:rPr>
              <a:t>) :</a:t>
            </a:r>
            <a:r>
              <a:rPr lang="ar-SA" dirty="0" smtClean="0">
                <a:cs typeface="+mj-cs"/>
              </a:rPr>
              <a:t>عدم </a:t>
            </a:r>
            <a:r>
              <a:rPr lang="ar-SA" dirty="0">
                <a:cs typeface="+mj-cs"/>
              </a:rPr>
              <a:t>التمييز أو التحيّز في المحتوى الناتج عن الذكاء الاصطناعي</a:t>
            </a:r>
            <a:r>
              <a:rPr lang="ar-SA" dirty="0" smtClean="0">
                <a:cs typeface="+mj-cs"/>
              </a:rPr>
              <a:t>.</a:t>
            </a:r>
            <a:endParaRPr lang="en-US" dirty="0" smtClean="0">
              <a:cs typeface="+mj-cs"/>
            </a:endParaRPr>
          </a:p>
          <a:p>
            <a:pPr algn="r" rtl="1">
              <a:lnSpc>
                <a:spcPct val="150000"/>
              </a:lnSpc>
            </a:pPr>
            <a:r>
              <a:rPr lang="ar-SA" dirty="0">
                <a:cs typeface="+mj-cs"/>
              </a:rPr>
              <a:t>يعني هذا المبدأ أن يكون نظام الذكاء الاصطناعي </a:t>
            </a:r>
            <a:r>
              <a:rPr lang="ar-SA" b="1" dirty="0">
                <a:cs typeface="+mj-cs"/>
              </a:rPr>
              <a:t>منصفًا</a:t>
            </a:r>
            <a:r>
              <a:rPr lang="ar-SA" dirty="0">
                <a:cs typeface="+mj-cs"/>
              </a:rPr>
              <a:t> في تقديم المحتوى أو اتخاذ القرارات، دون تحيّز ضد فئة معينة على أساس الجنس، العرق، الدين، اللغة أو الانتماء السياسي</a:t>
            </a:r>
            <a:r>
              <a:rPr lang="ar-SA" dirty="0" smtClean="0">
                <a:cs typeface="+mj-cs"/>
              </a:rPr>
              <a:t>.</a:t>
            </a:r>
          </a:p>
          <a:p>
            <a:pPr algn="r" rtl="1">
              <a:lnSpc>
                <a:spcPct val="150000"/>
              </a:lnSpc>
            </a:pPr>
            <a:r>
              <a:rPr lang="ar-SA" b="1" dirty="0">
                <a:cs typeface="+mj-cs"/>
              </a:rPr>
              <a:t>مثال:</a:t>
            </a:r>
            <a:r>
              <a:rPr lang="ar-SA" dirty="0">
                <a:cs typeface="+mj-cs"/>
              </a:rPr>
              <a:t>إذا استخدمت منصة </a:t>
            </a:r>
            <a:r>
              <a:rPr lang="ar-SA" dirty="0" smtClean="0">
                <a:cs typeface="+mj-cs"/>
              </a:rPr>
              <a:t>أخبارية </a:t>
            </a:r>
            <a:r>
              <a:rPr lang="ar-SA" dirty="0">
                <a:cs typeface="+mj-cs"/>
              </a:rPr>
              <a:t>خوارزمية توصية، فيجب ألا تُظهر للمستخدم أخبارًا سلبية فقط عن جماعة أو دولة معينة، مما قد يؤدي إلى </a:t>
            </a:r>
            <a:r>
              <a:rPr lang="ar-SA" b="1" dirty="0">
                <a:cs typeface="+mj-cs"/>
              </a:rPr>
              <a:t>تشكيل صورة نمطية غير عادلة</a:t>
            </a:r>
            <a:r>
              <a:rPr lang="ar-SA" dirty="0">
                <a:cs typeface="+mj-cs"/>
              </a:rPr>
              <a:t>.</a:t>
            </a:r>
          </a:p>
          <a:p>
            <a:pPr marL="285750" indent="-285750" algn="r" rtl="1">
              <a:lnSpc>
                <a:spcPct val="150000"/>
              </a:lnSpc>
              <a:buFont typeface="Wingdings" panose="05000000000000000000" pitchFamily="2" charset="2"/>
              <a:buChar char="q"/>
            </a:pPr>
            <a:r>
              <a:rPr lang="ar-SA" b="1" dirty="0">
                <a:solidFill>
                  <a:srgbClr val="C00000"/>
                </a:solidFill>
                <a:cs typeface="+mj-cs"/>
              </a:rPr>
              <a:t>المساءلة: </a:t>
            </a:r>
            <a:r>
              <a:rPr lang="ar-SA" dirty="0">
                <a:cs typeface="+mj-cs"/>
              </a:rPr>
              <a:t>ضرورة تحديد الجهات المسؤولة عن نتائج استخدام الذكاء الاصطناعي</a:t>
            </a:r>
            <a:r>
              <a:rPr lang="ar-SA" dirty="0" smtClean="0">
                <a:cs typeface="+mj-cs"/>
              </a:rPr>
              <a:t>.</a:t>
            </a:r>
          </a:p>
          <a:p>
            <a:pPr algn="r" rtl="1">
              <a:lnSpc>
                <a:spcPct val="150000"/>
              </a:lnSpc>
            </a:pPr>
            <a:r>
              <a:rPr lang="ar-SA" dirty="0">
                <a:cs typeface="+mj-cs"/>
              </a:rPr>
              <a:t>تعني أن تكون هناك </a:t>
            </a:r>
            <a:r>
              <a:rPr lang="ar-SA" b="1" dirty="0">
                <a:cs typeface="+mj-cs"/>
              </a:rPr>
              <a:t>جهة مسؤولة</a:t>
            </a:r>
            <a:r>
              <a:rPr lang="ar-SA" dirty="0">
                <a:cs typeface="+mj-cs"/>
              </a:rPr>
              <a:t> عن نتائج استخدام الذكاء الاصطناعي، سواء كانت مؤسسة إعلامية أو فريق تطوير. لا يجب إلقاء اللوم على "الخوارزمية" وحدها عند حدوث خطأ</a:t>
            </a:r>
            <a:r>
              <a:rPr lang="ar-SA" dirty="0" smtClean="0">
                <a:cs typeface="+mj-cs"/>
              </a:rPr>
              <a:t>.</a:t>
            </a:r>
          </a:p>
          <a:p>
            <a:pPr algn="r" rtl="1">
              <a:lnSpc>
                <a:spcPct val="150000"/>
              </a:lnSpc>
            </a:pPr>
            <a:r>
              <a:rPr lang="ar-SA" b="1" dirty="0" smtClean="0">
                <a:cs typeface="+mj-cs"/>
              </a:rPr>
              <a:t>مثال: </a:t>
            </a:r>
            <a:r>
              <a:rPr lang="ar-SA" dirty="0" smtClean="0">
                <a:cs typeface="+mj-cs"/>
              </a:rPr>
              <a:t>إذا </a:t>
            </a:r>
            <a:r>
              <a:rPr lang="ar-SA" dirty="0">
                <a:cs typeface="+mj-cs"/>
              </a:rPr>
              <a:t>نشرت خوارزمية توصية محتوى ضار أو معلومات كاذبة، ينبغي أن تتحمّل المنصة الإعلامية المسؤولية وتقدم اعتذارًا أو تصحيحًا، لا أن تقول فقط "حدث خلل تقني</a:t>
            </a:r>
            <a:r>
              <a:rPr lang="ar-SA" dirty="0" smtClean="0">
                <a:cs typeface="+mj-cs"/>
              </a:rPr>
              <a:t>".</a:t>
            </a:r>
          </a:p>
          <a:p>
            <a:pPr algn="r" rtl="1">
              <a:lnSpc>
                <a:spcPct val="150000"/>
              </a:lnSpc>
            </a:pPr>
            <a:r>
              <a:rPr lang="en-US" altLang="en-US" dirty="0">
                <a:latin typeface="Arial" panose="020B0604020202020204" pitchFamily="34" charset="0"/>
                <a:hlinkClick r:id="rId3"/>
              </a:rPr>
              <a:t>https://sdaia.gov.sa/ar/SDAIA/about/Documents/ai-principles.pdf</a:t>
            </a:r>
            <a:r>
              <a:rPr lang="ar-SA" altLang="en-US" dirty="0">
                <a:latin typeface="Arial" panose="020B0604020202020204" pitchFamily="34" charset="0"/>
              </a:rPr>
              <a:t> رابط </a:t>
            </a:r>
            <a:r>
              <a:rPr lang="ar-SA" altLang="en-US" dirty="0" smtClean="0">
                <a:latin typeface="Arial" panose="020B0604020202020204" pitchFamily="34" charset="0"/>
              </a:rPr>
              <a:t>للدليل السعودي لمبادئ أخلاقيات الذكاء الاصطناعي.</a:t>
            </a:r>
            <a:endParaRPr lang="ar-SA" dirty="0" smtClean="0">
              <a:cs typeface="+mj-cs"/>
            </a:endParaRP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13515" y="1106077"/>
            <a:ext cx="3385473" cy="1937812"/>
          </a:xfrm>
          <a:prstGeom prst="rect">
            <a:avLst/>
          </a:prstGeom>
        </p:spPr>
      </p:pic>
      <p:sp>
        <p:nvSpPr>
          <p:cNvPr id="11" name="TextBox 10">
            <a:extLst>
              <a:ext uri="{FF2B5EF4-FFF2-40B4-BE49-F238E27FC236}">
                <a16:creationId xmlns:a16="http://schemas.microsoft.com/office/drawing/2014/main" id="{3FD27266-3DEE-973C-A9BE-765D9E61B31E}"/>
              </a:ext>
            </a:extLst>
          </p:cNvPr>
          <p:cNvSpPr txBox="1"/>
          <p:nvPr/>
        </p:nvSpPr>
        <p:spPr>
          <a:xfrm>
            <a:off x="4784384" y="1292440"/>
            <a:ext cx="5815190" cy="577850"/>
          </a:xfrm>
          <a:prstGeom prst="rect">
            <a:avLst/>
          </a:prstGeom>
          <a:noFill/>
        </p:spPr>
        <p:txBody>
          <a:bodyPr wrap="square" rtlCol="0">
            <a:spAutoFit/>
          </a:bodyPr>
          <a:lstStyle/>
          <a:p>
            <a:pPr algn="r" rtl="1">
              <a:lnSpc>
                <a:spcPct val="150000"/>
              </a:lnSpc>
            </a:pPr>
            <a:r>
              <a:rPr lang="ar-SA" sz="2400" b="1" dirty="0">
                <a:solidFill>
                  <a:srgbClr val="19B5F0"/>
                </a:solidFill>
              </a:rPr>
              <a:t>المبادئ الأخلاقية التي ينبغي الالتزام بها</a:t>
            </a:r>
          </a:p>
        </p:txBody>
      </p:sp>
    </p:spTree>
    <p:extLst>
      <p:ext uri="{BB962C8B-B14F-4D97-AF65-F5344CB8AC3E}">
        <p14:creationId xmlns:p14="http://schemas.microsoft.com/office/powerpoint/2010/main" val="1251265191"/>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1824973"/>
            <a:ext cx="8417320" cy="512448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الشفافية</a:t>
            </a:r>
            <a:r>
              <a:rPr lang="ar-SA" dirty="0">
                <a:cs typeface="+mj-cs"/>
              </a:rPr>
              <a:t>: توضيح آلية عمل الأنظمة الذكية للجمهور</a:t>
            </a:r>
            <a:r>
              <a:rPr lang="ar-SA" dirty="0" smtClean="0">
                <a:cs typeface="+mj-cs"/>
              </a:rPr>
              <a:t>.</a:t>
            </a:r>
          </a:p>
          <a:p>
            <a:pPr algn="r" rtl="1">
              <a:lnSpc>
                <a:spcPct val="150000"/>
              </a:lnSpc>
            </a:pPr>
            <a:r>
              <a:rPr lang="ar-SA" dirty="0">
                <a:cs typeface="+mj-cs"/>
              </a:rPr>
              <a:t>يجب أن يعرف المستخدمون متى وأين يُستخدم الذكاء الاصطناعي، وكيف يتخذ قراراته. الشفافية تقتضي أيضًا أن تكون </a:t>
            </a:r>
            <a:r>
              <a:rPr lang="ar-SA" b="1" dirty="0">
                <a:cs typeface="+mj-cs"/>
              </a:rPr>
              <a:t>آلية عمل الخوارزميات مفهومة أو قابلة للتفسير</a:t>
            </a:r>
            <a:r>
              <a:rPr lang="ar-SA" dirty="0">
                <a:cs typeface="+mj-cs"/>
              </a:rPr>
              <a:t>.</a:t>
            </a:r>
          </a:p>
          <a:p>
            <a:pPr algn="r" rtl="1">
              <a:lnSpc>
                <a:spcPct val="150000"/>
              </a:lnSpc>
            </a:pPr>
            <a:r>
              <a:rPr lang="ar-SA" b="1" dirty="0" smtClean="0">
                <a:cs typeface="+mj-cs"/>
              </a:rPr>
              <a:t>مثال</a:t>
            </a:r>
            <a:r>
              <a:rPr lang="ar-SA" b="1" dirty="0">
                <a:cs typeface="+mj-cs"/>
              </a:rPr>
              <a:t>:</a:t>
            </a:r>
          </a:p>
          <a:p>
            <a:pPr algn="r" rtl="1">
              <a:lnSpc>
                <a:spcPct val="150000"/>
              </a:lnSpc>
            </a:pPr>
            <a:r>
              <a:rPr lang="ar-SA" dirty="0">
                <a:cs typeface="+mj-cs"/>
              </a:rPr>
              <a:t>إذا تم استخدام روبوتات لكتابة الأخبار أو تحليل البيانات، يجب أن يُوضح ذلك بوضوح في </a:t>
            </a:r>
            <a:r>
              <a:rPr lang="ar-SA" dirty="0" smtClean="0">
                <a:cs typeface="+mj-cs"/>
              </a:rPr>
              <a:t>المقال مثل </a:t>
            </a:r>
            <a:r>
              <a:rPr lang="ar-SA" dirty="0">
                <a:cs typeface="+mj-cs"/>
              </a:rPr>
              <a:t>"تمت كتابة هذا التقرير باستخدام خوارزمية تحليل </a:t>
            </a:r>
            <a:r>
              <a:rPr lang="ar-SA" dirty="0" smtClean="0">
                <a:cs typeface="+mj-cs"/>
              </a:rPr>
              <a:t>المحتوى".</a:t>
            </a:r>
          </a:p>
          <a:p>
            <a:pPr algn="r" rtl="1">
              <a:lnSpc>
                <a:spcPct val="150000"/>
              </a:lnSpc>
            </a:pPr>
            <a:r>
              <a:rPr lang="ar-SA" b="1" dirty="0" smtClean="0">
                <a:solidFill>
                  <a:srgbClr val="C00000"/>
                </a:solidFill>
                <a:cs typeface="+mj-cs"/>
              </a:rPr>
              <a:t>الخصوصية</a:t>
            </a:r>
            <a:r>
              <a:rPr lang="ar-SA" dirty="0">
                <a:cs typeface="+mj-cs"/>
              </a:rPr>
              <a:t>: احترام البيانات الشخصية وعدم استغلالها</a:t>
            </a:r>
            <a:r>
              <a:rPr lang="ar-SA" dirty="0" smtClean="0">
                <a:cs typeface="+mj-cs"/>
              </a:rPr>
              <a:t>.</a:t>
            </a:r>
          </a:p>
          <a:p>
            <a:pPr algn="r" rtl="1">
              <a:lnSpc>
                <a:spcPct val="150000"/>
              </a:lnSpc>
            </a:pPr>
            <a:r>
              <a:rPr lang="ar-SA" dirty="0">
                <a:cs typeface="+mj-cs"/>
              </a:rPr>
              <a:t>يجب احترام وحماية البيانات الشخصية للمستخدمين، وعدم جمعها أو استخدامها أو مشاركتها بدون </a:t>
            </a:r>
            <a:r>
              <a:rPr lang="ar-SA" b="1" dirty="0">
                <a:cs typeface="+mj-cs"/>
              </a:rPr>
              <a:t>إذن صريح</a:t>
            </a:r>
            <a:r>
              <a:rPr lang="ar-SA" dirty="0">
                <a:cs typeface="+mj-cs"/>
              </a:rPr>
              <a:t>. البيانات الحساسة مثل المواقع الجغرافية أو سجل التصفح يجب التعامل معها بحذر.</a:t>
            </a:r>
          </a:p>
          <a:p>
            <a:pPr algn="r" rtl="1">
              <a:lnSpc>
                <a:spcPct val="150000"/>
              </a:lnSpc>
            </a:pPr>
            <a:r>
              <a:rPr lang="ar-SA" b="1" dirty="0" smtClean="0">
                <a:cs typeface="+mj-cs"/>
              </a:rPr>
              <a:t>مثال</a:t>
            </a:r>
            <a:r>
              <a:rPr lang="ar-SA" b="1" dirty="0">
                <a:cs typeface="+mj-cs"/>
              </a:rPr>
              <a:t>:</a:t>
            </a:r>
          </a:p>
          <a:p>
            <a:pPr algn="r" rtl="1">
              <a:lnSpc>
                <a:spcPct val="150000"/>
              </a:lnSpc>
            </a:pPr>
            <a:r>
              <a:rPr lang="ar-SA" dirty="0">
                <a:cs typeface="+mj-cs"/>
              </a:rPr>
              <a:t>لا يجوز لمنصة </a:t>
            </a:r>
            <a:r>
              <a:rPr lang="ar-SA" dirty="0">
                <a:cs typeface="+mj-cs"/>
              </a:rPr>
              <a:t>أ</a:t>
            </a:r>
            <a:r>
              <a:rPr lang="ar-SA" dirty="0" smtClean="0">
                <a:cs typeface="+mj-cs"/>
              </a:rPr>
              <a:t>خبارية </a:t>
            </a:r>
            <a:r>
              <a:rPr lang="ar-SA" dirty="0">
                <a:cs typeface="+mj-cs"/>
              </a:rPr>
              <a:t>أن تستخدم الذكاء الاصطناعي لتحليل سلوك المستخدمين وبيع نتائج التحليل لمعلنين دون </a:t>
            </a:r>
            <a:r>
              <a:rPr lang="ar-SA" dirty="0" smtClean="0">
                <a:cs typeface="+mj-cs"/>
              </a:rPr>
              <a:t>موافقتهم</a:t>
            </a:r>
            <a:r>
              <a:rPr lang="ar-SA" sz="2000" dirty="0" smtClean="0"/>
              <a:t>.</a:t>
            </a:r>
            <a:endParaRPr lang="ar-SA" sz="2000" dirty="0"/>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1198" y="1073468"/>
            <a:ext cx="3385473" cy="1937812"/>
          </a:xfrm>
          <a:prstGeom prst="rect">
            <a:avLst/>
          </a:prstGeom>
        </p:spPr>
      </p:pic>
      <p:sp>
        <p:nvSpPr>
          <p:cNvPr id="11" name="TextBox 10">
            <a:extLst>
              <a:ext uri="{FF2B5EF4-FFF2-40B4-BE49-F238E27FC236}">
                <a16:creationId xmlns:a16="http://schemas.microsoft.com/office/drawing/2014/main" id="{3FD27266-3DEE-973C-A9BE-765D9E61B31E}"/>
              </a:ext>
            </a:extLst>
          </p:cNvPr>
          <p:cNvSpPr txBox="1"/>
          <p:nvPr/>
        </p:nvSpPr>
        <p:spPr>
          <a:xfrm>
            <a:off x="4356121" y="1141075"/>
            <a:ext cx="5815190" cy="577850"/>
          </a:xfrm>
          <a:prstGeom prst="rect">
            <a:avLst/>
          </a:prstGeom>
          <a:noFill/>
        </p:spPr>
        <p:txBody>
          <a:bodyPr wrap="square" rtlCol="0">
            <a:spAutoFit/>
          </a:bodyPr>
          <a:lstStyle/>
          <a:p>
            <a:pPr algn="ctr">
              <a:lnSpc>
                <a:spcPct val="150000"/>
              </a:lnSpc>
              <a:spcBef>
                <a:spcPct val="20000"/>
              </a:spcBef>
              <a:defRPr/>
            </a:pPr>
            <a:r>
              <a:rPr lang="ar-SA" sz="2400" b="1" dirty="0">
                <a:solidFill>
                  <a:srgbClr val="19B5F0"/>
                </a:solidFill>
              </a:rPr>
              <a:t>المبادئ الأخلاقية التي ينبغي الالتزام </a:t>
            </a:r>
            <a:r>
              <a:rPr lang="ar-SA" sz="2400" b="1" dirty="0" smtClean="0">
                <a:solidFill>
                  <a:srgbClr val="19B5F0"/>
                </a:solidFill>
              </a:rPr>
              <a:t>بها</a:t>
            </a:r>
          </a:p>
        </p:txBody>
      </p:sp>
    </p:spTree>
    <p:extLst>
      <p:ext uri="{BB962C8B-B14F-4D97-AF65-F5344CB8AC3E}">
        <p14:creationId xmlns:p14="http://schemas.microsoft.com/office/powerpoint/2010/main" val="144675612"/>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658835"/>
          </a:xfrm>
          <a:prstGeom prst="rect">
            <a:avLst/>
          </a:prstGeom>
          <a:noFill/>
        </p:spPr>
        <p:txBody>
          <a:bodyPr wrap="square" rtlCol="0">
            <a:spAutoFit/>
          </a:bodyPr>
          <a:lstStyle/>
          <a:p>
            <a:pPr algn="ctr">
              <a:lnSpc>
                <a:spcPct val="150000"/>
              </a:lnSpc>
              <a:spcBef>
                <a:spcPct val="20000"/>
              </a:spcBef>
              <a:defRPr/>
            </a:pPr>
            <a:r>
              <a:rPr lang="ar-SA" sz="2800" b="1" dirty="0">
                <a:solidFill>
                  <a:srgbClr val="19B5F0"/>
                </a:solidFill>
              </a:rPr>
              <a:t>المبادئ الأخلاقية التي ينبغي الالتزام </a:t>
            </a:r>
            <a:r>
              <a:rPr lang="ar-SA" sz="2800" b="1" dirty="0" smtClean="0">
                <a:solidFill>
                  <a:srgbClr val="19B5F0"/>
                </a:solidFill>
              </a:rPr>
              <a:t>بها</a:t>
            </a:r>
            <a:endParaRPr lang="ar-SA" sz="2800" b="1" dirty="0">
              <a:solidFill>
                <a:srgbClr val="19B5F0"/>
              </a:solidFill>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2078297"/>
            <a:ext cx="8417320"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b="1" dirty="0">
                <a:solidFill>
                  <a:srgbClr val="C00000"/>
                </a:solidFill>
                <a:cs typeface="+mj-cs"/>
              </a:rPr>
              <a:t>السلامة وعدم الإيذاء </a:t>
            </a:r>
            <a:r>
              <a:rPr lang="ar-SA" b="1" dirty="0" smtClean="0">
                <a:solidFill>
                  <a:srgbClr val="C00000"/>
                </a:solidFill>
                <a:cs typeface="+mj-cs"/>
              </a:rPr>
              <a:t>(</a:t>
            </a:r>
            <a:r>
              <a:rPr lang="en-US" b="1" dirty="0" smtClean="0">
                <a:solidFill>
                  <a:srgbClr val="C00000"/>
                </a:solidFill>
                <a:cs typeface="+mj-cs"/>
              </a:rPr>
              <a:t>Safety </a:t>
            </a:r>
            <a:r>
              <a:rPr lang="en-US" b="1" dirty="0">
                <a:solidFill>
                  <a:srgbClr val="C00000"/>
                </a:solidFill>
                <a:cs typeface="+mj-cs"/>
              </a:rPr>
              <a:t>&amp; </a:t>
            </a:r>
            <a:r>
              <a:rPr lang="en-US" b="1" dirty="0" smtClean="0">
                <a:solidFill>
                  <a:srgbClr val="C00000"/>
                </a:solidFill>
                <a:cs typeface="+mj-cs"/>
              </a:rPr>
              <a:t>Non-maleficence</a:t>
            </a:r>
            <a:r>
              <a:rPr lang="ar-SA" b="1" dirty="0" smtClean="0">
                <a:solidFill>
                  <a:srgbClr val="C00000"/>
                </a:solidFill>
                <a:cs typeface="+mj-cs"/>
              </a:rPr>
              <a:t> )</a:t>
            </a:r>
            <a:r>
              <a:rPr lang="ar-SA" b="1" dirty="0" smtClean="0">
                <a:cs typeface="+mj-cs"/>
              </a:rPr>
              <a:t> </a:t>
            </a:r>
            <a:r>
              <a:rPr lang="ar-SA" dirty="0" smtClean="0">
                <a:cs typeface="+mj-cs"/>
              </a:rPr>
              <a:t>منع </a:t>
            </a:r>
            <a:r>
              <a:rPr lang="ar-SA" dirty="0">
                <a:cs typeface="+mj-cs"/>
              </a:rPr>
              <a:t>استخدام الذكاء الاصطناعي في إيذاء الأفراد أو التحريض على العنف</a:t>
            </a:r>
            <a:r>
              <a:rPr lang="ar-SA" dirty="0" smtClean="0">
                <a:cs typeface="+mj-cs"/>
              </a:rPr>
              <a:t>.</a:t>
            </a:r>
          </a:p>
          <a:p>
            <a:pPr algn="r" rtl="1">
              <a:lnSpc>
                <a:spcPct val="150000"/>
              </a:lnSpc>
            </a:pPr>
            <a:r>
              <a:rPr lang="ar-SA" dirty="0" smtClean="0">
                <a:cs typeface="+mj-cs"/>
              </a:rPr>
              <a:t>يجب </a:t>
            </a:r>
            <a:r>
              <a:rPr lang="ar-SA" dirty="0">
                <a:cs typeface="+mj-cs"/>
              </a:rPr>
              <a:t>ضمان ألا يؤدي استخدام الذكاء الاصطناعي إلى </a:t>
            </a:r>
            <a:r>
              <a:rPr lang="ar-SA" b="1" dirty="0">
                <a:cs typeface="+mj-cs"/>
              </a:rPr>
              <a:t>إلحاق ضرر مادي أو معنوي</a:t>
            </a:r>
            <a:r>
              <a:rPr lang="ar-SA" dirty="0">
                <a:cs typeface="+mj-cs"/>
              </a:rPr>
              <a:t> بالأفراد أو الجماعات، مثل ترويج خطاب الكراهية، أو نشر صور وفيديوهات مفبركة.</a:t>
            </a:r>
          </a:p>
          <a:p>
            <a:pPr algn="r" rtl="1">
              <a:lnSpc>
                <a:spcPct val="150000"/>
              </a:lnSpc>
            </a:pPr>
            <a:r>
              <a:rPr lang="ar-SA" b="1" dirty="0" smtClean="0">
                <a:cs typeface="+mj-cs"/>
              </a:rPr>
              <a:t>مثال: </a:t>
            </a:r>
            <a:r>
              <a:rPr lang="ar-SA" dirty="0" smtClean="0">
                <a:cs typeface="+mj-cs"/>
              </a:rPr>
              <a:t>استخدام </a:t>
            </a:r>
            <a:r>
              <a:rPr lang="ar-SA" dirty="0">
                <a:cs typeface="+mj-cs"/>
              </a:rPr>
              <a:t>تقنية </a:t>
            </a:r>
            <a:r>
              <a:rPr lang="ar-SA" dirty="0" smtClean="0">
                <a:cs typeface="+mj-cs"/>
              </a:rPr>
              <a:t> التزيف العميق (</a:t>
            </a:r>
            <a:r>
              <a:rPr lang="en-US" dirty="0" err="1">
                <a:cs typeface="+mj-cs"/>
              </a:rPr>
              <a:t>Deepfake</a:t>
            </a:r>
            <a:r>
              <a:rPr lang="ar-SA" dirty="0" smtClean="0">
                <a:cs typeface="+mj-cs"/>
              </a:rPr>
              <a:t>) لنشر </a:t>
            </a:r>
            <a:r>
              <a:rPr lang="ar-SA" dirty="0">
                <a:cs typeface="+mj-cs"/>
              </a:rPr>
              <a:t>فيديو يظهر سياسيًا يقول شيئًا لم يقله فعليًا قد يؤدي إلى </a:t>
            </a:r>
            <a:r>
              <a:rPr lang="ar-SA" b="1" dirty="0">
                <a:cs typeface="+mj-cs"/>
              </a:rPr>
              <a:t>أزمة سياسية أو تشويه السمعة</a:t>
            </a:r>
            <a:r>
              <a:rPr lang="ar-SA" dirty="0">
                <a:cs typeface="+mj-cs"/>
              </a:rPr>
              <a:t>، وهذا يُعد انتهاكًا صارخًا لمبدأ السلامة</a:t>
            </a:r>
            <a:r>
              <a:rPr lang="ar-SA" dirty="0" smtClean="0">
                <a:cs typeface="+mj-cs"/>
              </a:rPr>
              <a:t>.</a:t>
            </a:r>
            <a:endParaRPr lang="ar-SA" dirty="0">
              <a:cs typeface="+mj-cs"/>
            </a:endParaRPr>
          </a:p>
          <a:p>
            <a:pPr marL="285750" indent="-285750" algn="r" rtl="1">
              <a:lnSpc>
                <a:spcPct val="150000"/>
              </a:lnSpc>
              <a:buFont typeface="Wingdings" panose="05000000000000000000" pitchFamily="2" charset="2"/>
              <a:buChar char="q"/>
            </a:pPr>
            <a:r>
              <a:rPr lang="ar-SA" b="1" dirty="0">
                <a:solidFill>
                  <a:srgbClr val="C00000"/>
                </a:solidFill>
                <a:cs typeface="+mj-cs"/>
              </a:rPr>
              <a:t>الحرية والكرامة الإنسانية </a:t>
            </a:r>
            <a:r>
              <a:rPr lang="en-US" b="1" dirty="0" smtClean="0">
                <a:solidFill>
                  <a:srgbClr val="C00000"/>
                </a:solidFill>
                <a:cs typeface="+mj-cs"/>
              </a:rPr>
              <a:t>Freedom </a:t>
            </a:r>
            <a:r>
              <a:rPr lang="en-US" b="1" dirty="0">
                <a:solidFill>
                  <a:srgbClr val="C00000"/>
                </a:solidFill>
                <a:cs typeface="+mj-cs"/>
              </a:rPr>
              <a:t>&amp; Human Dignity</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smtClean="0">
                <a:cs typeface="+mj-cs"/>
              </a:rPr>
              <a:t>يجب </a:t>
            </a:r>
            <a:r>
              <a:rPr lang="ar-SA" dirty="0">
                <a:cs typeface="+mj-cs"/>
              </a:rPr>
              <a:t>ألا يُستخدم الذكاء الاصطناعي في الإعلام لتقييد حرية التعبير أو المسّ بكرامة الإنسان أو إنسانيته، حتى وإن كانت البيانات أو التحليلات تشير إلى مواقف مثيرة </a:t>
            </a:r>
            <a:r>
              <a:rPr lang="ar-SA" dirty="0" smtClean="0">
                <a:cs typeface="+mj-cs"/>
              </a:rPr>
              <a:t>للجدل. </a:t>
            </a:r>
            <a:endParaRPr lang="ar-SA" dirty="0">
              <a:cs typeface="+mj-cs"/>
            </a:endParaRPr>
          </a:p>
          <a:p>
            <a:pPr algn="r" rtl="1">
              <a:lnSpc>
                <a:spcPct val="150000"/>
              </a:lnSpc>
            </a:pPr>
            <a:r>
              <a:rPr lang="ar-SA" b="1" dirty="0" smtClean="0">
                <a:cs typeface="+mj-cs"/>
              </a:rPr>
              <a:t>مثال: </a:t>
            </a:r>
            <a:r>
              <a:rPr lang="ar-SA" dirty="0" smtClean="0">
                <a:cs typeface="+mj-cs"/>
              </a:rPr>
              <a:t>من </a:t>
            </a:r>
            <a:r>
              <a:rPr lang="ar-SA" dirty="0">
                <a:cs typeface="+mj-cs"/>
              </a:rPr>
              <a:t>غير الأخلاقي استخدام الذكاء الاصطناعي لتصفية أو تهميش آراء المعارضة في المحتوى الإعلامي الذي يُعرض </a:t>
            </a:r>
            <a:r>
              <a:rPr lang="ar-SA" dirty="0" smtClean="0">
                <a:cs typeface="+mj-cs"/>
              </a:rPr>
              <a:t>للمستخدمين.</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lvl="0" algn="ctr">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lang="ar-SA" sz="2000" b="1" dirty="0">
                <a:solidFill>
                  <a:schemeClr val="bg1"/>
                </a:solidFill>
                <a:latin typeface="Times New Roman" pitchFamily="18" charset="0"/>
                <a:cs typeface="Times New Roman" pitchFamily="18" charset="0"/>
              </a:rPr>
              <a:t> 10</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85833"/>
            <a:ext cx="3386984" cy="2257989"/>
          </a:xfrm>
          <a:prstGeom prst="rect">
            <a:avLst/>
          </a:prstGeom>
        </p:spPr>
      </p:pic>
    </p:spTree>
    <p:extLst>
      <p:ext uri="{BB962C8B-B14F-4D97-AF65-F5344CB8AC3E}">
        <p14:creationId xmlns:p14="http://schemas.microsoft.com/office/powerpoint/2010/main" val="105774762"/>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650599" y="2554865"/>
            <a:ext cx="7247258" cy="3612684"/>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5274228" y="2124042"/>
            <a:ext cx="6173358" cy="1828193"/>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حماية الملكية الفكرية في إنشاء المحتوى المعتمد على الذكاء الاصطناعي</a:t>
            </a:r>
          </a:p>
          <a:p>
            <a:pPr algn="ctr" rtl="1">
              <a:lnSpc>
                <a:spcPct val="150000"/>
              </a:lnSpc>
              <a:spcBef>
                <a:spcPct val="20000"/>
              </a:spcBef>
            </a:pPr>
            <a:endParaRPr lang="ar-SA" sz="2400" b="1" dirty="0">
              <a:solidFill>
                <a:srgbClr val="00B0F0"/>
              </a:solidFill>
            </a:endParaRP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9675"/>
            <a:ext cx="3385474" cy="190432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11515" y="1319675"/>
            <a:ext cx="8106508" cy="577850"/>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حماية الملكية الفكرية في إنشاء المحتوى المعتمد على الذكاء </a:t>
            </a:r>
            <a:r>
              <a:rPr lang="ar-SA" sz="2400" b="1" dirty="0" smtClean="0">
                <a:solidFill>
                  <a:srgbClr val="00B0F0"/>
                </a:solidFill>
              </a:rPr>
              <a:t>الاصطناعي</a:t>
            </a:r>
            <a:endParaRPr lang="ar-SA" sz="2400" b="1"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57153" y="2433813"/>
            <a:ext cx="8417320" cy="498663"/>
          </a:xfrm>
          <a:prstGeom prst="rect">
            <a:avLst/>
          </a:prstGeom>
          <a:noFill/>
        </p:spPr>
        <p:txBody>
          <a:bodyPr wrap="square" rtlCol="0">
            <a:spAutoFit/>
          </a:bodyPr>
          <a:lstStyle/>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594188" y="2851195"/>
            <a:ext cx="8343250" cy="2169825"/>
          </a:xfrm>
          <a:prstGeom prst="rect">
            <a:avLst/>
          </a:prstGeom>
        </p:spPr>
        <p:txBody>
          <a:bodyPr wrap="square">
            <a:spAutoFit/>
          </a:bodyPr>
          <a:lstStyle/>
          <a:p>
            <a:pPr algn="r" rtl="1">
              <a:lnSpc>
                <a:spcPct val="150000"/>
              </a:lnSpc>
            </a:pPr>
            <a:r>
              <a:rPr lang="ar-SA" b="1" dirty="0">
                <a:cs typeface="+mj-cs"/>
              </a:rPr>
              <a:t>الملكية الفكرية</a:t>
            </a:r>
            <a:r>
              <a:rPr lang="ar-SA" dirty="0">
                <a:cs typeface="+mj-cs"/>
              </a:rPr>
              <a:t> تشير إلى </a:t>
            </a:r>
            <a:r>
              <a:rPr lang="ar-SA" b="1" dirty="0">
                <a:cs typeface="+mj-cs"/>
              </a:rPr>
              <a:t>الحقوق القانونية</a:t>
            </a:r>
            <a:r>
              <a:rPr lang="ar-SA" dirty="0">
                <a:cs typeface="+mj-cs"/>
              </a:rPr>
              <a:t> التي تُمنح للأشخاص أو المؤسسات على </a:t>
            </a:r>
            <a:r>
              <a:rPr lang="ar-SA" b="1" dirty="0">
                <a:cs typeface="+mj-cs"/>
              </a:rPr>
              <a:t>إبداعاتهم الذهنية</a:t>
            </a:r>
            <a:r>
              <a:rPr lang="ar-SA" dirty="0">
                <a:cs typeface="+mj-cs"/>
              </a:rPr>
              <a:t> والفكرية، </a:t>
            </a:r>
            <a:r>
              <a:rPr lang="ar-SA" dirty="0" smtClean="0">
                <a:cs typeface="+mj-cs"/>
              </a:rPr>
              <a:t>مثل: الاختراعات</a:t>
            </a:r>
            <a:r>
              <a:rPr lang="ar-SA" dirty="0">
                <a:cs typeface="+mj-cs"/>
              </a:rPr>
              <a:t>، الأعمال الأدبية والفنية، الرموز، الأسماء، التصاميم، والشعارات المستخدمة في التجارة</a:t>
            </a:r>
            <a:r>
              <a:rPr lang="ar-SA" dirty="0" smtClean="0">
                <a:cs typeface="+mj-cs"/>
              </a:rPr>
              <a:t>.</a:t>
            </a:r>
          </a:p>
          <a:p>
            <a:pPr algn="r" rtl="1">
              <a:lnSpc>
                <a:spcPct val="150000"/>
              </a:lnSpc>
            </a:pPr>
            <a:r>
              <a:rPr lang="ar-SA" dirty="0" smtClean="0">
                <a:cs typeface="+mj-cs"/>
              </a:rPr>
              <a:t>وهي </a:t>
            </a:r>
            <a:r>
              <a:rPr lang="ar-SA" dirty="0">
                <a:cs typeface="+mj-cs"/>
              </a:rPr>
              <a:t>مجموعة من الحقوق التي تمنح لصاحب فكرة أو اختراع أو عمل إبداعي، وتتيح له </a:t>
            </a:r>
            <a:r>
              <a:rPr lang="ar-SA" b="1" dirty="0">
                <a:cs typeface="+mj-cs"/>
              </a:rPr>
              <a:t>التحكم في </a:t>
            </a:r>
            <a:r>
              <a:rPr lang="ar-SA" b="1" dirty="0">
                <a:cs typeface="+mj-cs"/>
              </a:rPr>
              <a:t>ا</a:t>
            </a:r>
            <a:r>
              <a:rPr lang="ar-SA" b="1" dirty="0" smtClean="0">
                <a:cs typeface="+mj-cs"/>
              </a:rPr>
              <a:t>ستخدامه </a:t>
            </a:r>
            <a:r>
              <a:rPr lang="ar-SA" b="1" dirty="0">
                <a:cs typeface="+mj-cs"/>
              </a:rPr>
              <a:t>أو نشره أو استغلاله</a:t>
            </a:r>
            <a:r>
              <a:rPr lang="ar-SA" dirty="0">
                <a:cs typeface="+mj-cs"/>
              </a:rPr>
              <a:t> لفترة زمنية محددة، وتمنع الآخرين من نسخه أو استخدامه دون </a:t>
            </a:r>
            <a:r>
              <a:rPr lang="ar-SA" dirty="0" smtClean="0">
                <a:cs typeface="+mj-cs"/>
              </a:rPr>
              <a:t>إذن.</a:t>
            </a:r>
            <a:endParaRPr lang="ar-SA" dirty="0" smtClean="0">
              <a:cs typeface="+mj-cs"/>
            </a:endParaRPr>
          </a:p>
          <a:p>
            <a:pPr algn="r" rtl="1">
              <a:lnSpc>
                <a:spcPct val="150000"/>
              </a:lnSpc>
            </a:pPr>
            <a:endParaRPr lang="ar-SA" dirty="0">
              <a:cs typeface="+mj-cs"/>
            </a:endParaRPr>
          </a:p>
        </p:txBody>
      </p:sp>
    </p:spTree>
    <p:extLst>
      <p:ext uri="{BB962C8B-B14F-4D97-AF65-F5344CB8AC3E}">
        <p14:creationId xmlns:p14="http://schemas.microsoft.com/office/powerpoint/2010/main" val="164940066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152346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1" y="1319675"/>
            <a:ext cx="5912407" cy="577850"/>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أنواع الملكية </a:t>
            </a:r>
            <a:r>
              <a:rPr lang="ar-SA" sz="2400" b="1" dirty="0" smtClean="0">
                <a:solidFill>
                  <a:srgbClr val="00B0F0"/>
                </a:solidFill>
              </a:rPr>
              <a:t>الفكرية</a:t>
            </a:r>
            <a:endParaRPr lang="ar-SA" sz="2400" b="1"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57153" y="2323527"/>
            <a:ext cx="8417320" cy="4662815"/>
          </a:xfrm>
          <a:prstGeom prst="rect">
            <a:avLst/>
          </a:prstGeom>
          <a:noFill/>
        </p:spPr>
        <p:txBody>
          <a:bodyPr wrap="square" rtlCol="0">
            <a:spAutoFit/>
          </a:bodyPr>
          <a:lstStyle/>
          <a:p>
            <a:pPr algn="r" rtl="1">
              <a:lnSpc>
                <a:spcPct val="150000"/>
              </a:lnSpc>
            </a:pPr>
            <a:r>
              <a:rPr lang="ar-SA" b="1" dirty="0" smtClean="0">
                <a:cs typeface="+mj-cs"/>
              </a:rPr>
              <a:t>حقوق </a:t>
            </a:r>
            <a:r>
              <a:rPr lang="ar-SA" b="1" dirty="0">
                <a:cs typeface="+mj-cs"/>
              </a:rPr>
              <a:t>النشر (</a:t>
            </a:r>
            <a:r>
              <a:rPr lang="en-US" b="1" dirty="0" smtClean="0">
                <a:cs typeface="+mj-cs"/>
              </a:rPr>
              <a:t>Copyright</a:t>
            </a:r>
            <a:r>
              <a:rPr lang="ar-SA" b="1" dirty="0" smtClean="0">
                <a:cs typeface="+mj-cs"/>
              </a:rPr>
              <a:t>)</a:t>
            </a:r>
            <a:r>
              <a:rPr lang="en-US" dirty="0">
                <a:cs typeface="+mj-cs"/>
              </a:rPr>
              <a:t/>
            </a:r>
            <a:br>
              <a:rPr lang="en-US" dirty="0">
                <a:cs typeface="+mj-cs"/>
              </a:rPr>
            </a:br>
            <a:r>
              <a:rPr lang="ar-SA" dirty="0">
                <a:cs typeface="+mj-cs"/>
              </a:rPr>
              <a:t>تحمي الأعمال الأدبية والفنية مثل الكتب، الأفلام، الموسيقى، الصور، البرامج الإلكترونية.</a:t>
            </a:r>
          </a:p>
          <a:p>
            <a:pPr algn="r" rtl="1">
              <a:lnSpc>
                <a:spcPct val="150000"/>
              </a:lnSpc>
            </a:pPr>
            <a:r>
              <a:rPr lang="ar-SA" b="1" dirty="0">
                <a:cs typeface="+mj-cs"/>
              </a:rPr>
              <a:t>براءات الاختراع (</a:t>
            </a:r>
            <a:r>
              <a:rPr lang="en-US" b="1" dirty="0" smtClean="0">
                <a:cs typeface="+mj-cs"/>
              </a:rPr>
              <a:t>Patent</a:t>
            </a:r>
            <a:r>
              <a:rPr lang="ar-SA" b="1" dirty="0" smtClean="0">
                <a:cs typeface="+mj-cs"/>
              </a:rPr>
              <a:t> ) </a:t>
            </a:r>
          </a:p>
          <a:p>
            <a:pPr algn="r" rtl="1">
              <a:lnSpc>
                <a:spcPct val="150000"/>
              </a:lnSpc>
            </a:pPr>
            <a:r>
              <a:rPr lang="ar-SA" dirty="0" smtClean="0">
                <a:cs typeface="+mj-cs"/>
              </a:rPr>
              <a:t>تحمي </a:t>
            </a:r>
            <a:r>
              <a:rPr lang="ar-SA" dirty="0">
                <a:cs typeface="+mj-cs"/>
              </a:rPr>
              <a:t>الاختراعات والأفكار التقنية الجديدة، وتمنح لصاحبها حق الاستفادة منها تجاريًا.</a:t>
            </a:r>
          </a:p>
          <a:p>
            <a:pPr algn="r" rtl="1">
              <a:lnSpc>
                <a:spcPct val="150000"/>
              </a:lnSpc>
            </a:pPr>
            <a:r>
              <a:rPr lang="ar-SA" b="1" dirty="0">
                <a:cs typeface="+mj-cs"/>
              </a:rPr>
              <a:t>العلامات التجارية (</a:t>
            </a:r>
            <a:r>
              <a:rPr lang="en-US" b="1" dirty="0" smtClean="0">
                <a:cs typeface="+mj-cs"/>
              </a:rPr>
              <a:t>Trademark</a:t>
            </a:r>
            <a:r>
              <a:rPr lang="ar-SA" b="1" dirty="0">
                <a:cs typeface="+mj-cs"/>
              </a:rPr>
              <a:t>)</a:t>
            </a:r>
            <a:r>
              <a:rPr lang="en-US" dirty="0">
                <a:cs typeface="+mj-cs"/>
              </a:rPr>
              <a:t/>
            </a:r>
            <a:br>
              <a:rPr lang="en-US" dirty="0">
                <a:cs typeface="+mj-cs"/>
              </a:rPr>
            </a:br>
            <a:r>
              <a:rPr lang="ar-SA" dirty="0">
                <a:cs typeface="+mj-cs"/>
              </a:rPr>
              <a:t>تحمي أسماء المنتجات أو الشعارات أو الرموز التي تميز شركة عن أخرى.</a:t>
            </a:r>
          </a:p>
          <a:p>
            <a:pPr algn="r" rtl="1">
              <a:lnSpc>
                <a:spcPct val="150000"/>
              </a:lnSpc>
            </a:pPr>
            <a:r>
              <a:rPr lang="ar-SA" b="1" dirty="0">
                <a:cs typeface="+mj-cs"/>
              </a:rPr>
              <a:t>الرسوم والنماذج الصناعية:</a:t>
            </a:r>
            <a:r>
              <a:rPr lang="ar-SA" dirty="0">
                <a:cs typeface="+mj-cs"/>
              </a:rPr>
              <a:t/>
            </a:r>
            <a:br>
              <a:rPr lang="ar-SA" dirty="0">
                <a:cs typeface="+mj-cs"/>
              </a:rPr>
            </a:br>
            <a:r>
              <a:rPr lang="ar-SA" dirty="0">
                <a:cs typeface="+mj-cs"/>
              </a:rPr>
              <a:t>تحمي التصاميم التي تُستخدم في المنتجات (مثل شكل الهاتف أو زجاجة عطر مميزة).</a:t>
            </a:r>
          </a:p>
          <a:p>
            <a:pPr algn="r" rtl="1">
              <a:lnSpc>
                <a:spcPct val="150000"/>
              </a:lnSpc>
            </a:pPr>
            <a:r>
              <a:rPr lang="ar-SA" b="1" dirty="0">
                <a:cs typeface="+mj-cs"/>
              </a:rPr>
              <a:t>الأسرار التجارية:</a:t>
            </a:r>
            <a:r>
              <a:rPr lang="ar-SA" dirty="0">
                <a:cs typeface="+mj-cs"/>
              </a:rPr>
              <a:t/>
            </a:r>
            <a:br>
              <a:rPr lang="ar-SA" dirty="0">
                <a:cs typeface="+mj-cs"/>
              </a:rPr>
            </a:br>
            <a:r>
              <a:rPr lang="ar-SA" dirty="0">
                <a:cs typeface="+mj-cs"/>
              </a:rPr>
              <a:t>معلومات سرية تجارية (مثل وصفة مشروب أو خوارزمية معينة) لا تُكشف للعامة.</a:t>
            </a:r>
          </a:p>
          <a:p>
            <a:pPr algn="r" rtl="1">
              <a:lnSpc>
                <a:spcPct val="150000"/>
              </a:lnSpc>
            </a:pPr>
            <a:endParaRPr lang="ar-SA" dirty="0" smtClean="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610681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10974"/>
            <a:ext cx="3385473" cy="225287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id-ID" dirty="0"/>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1" y="1319675"/>
            <a:ext cx="5912407" cy="579582"/>
          </a:xfrm>
          <a:prstGeom prst="rect">
            <a:avLst/>
          </a:prstGeom>
          <a:noFill/>
        </p:spPr>
        <p:txBody>
          <a:bodyPr wrap="square" rtlCol="0">
            <a:spAutoFit/>
          </a:bodyPr>
          <a:lstStyle/>
          <a:p>
            <a:pPr algn="ctr" rtl="1">
              <a:lnSpc>
                <a:spcPct val="150000"/>
              </a:lnSpc>
              <a:spcBef>
                <a:spcPct val="20000"/>
              </a:spcBef>
            </a:pPr>
            <a:endParaRPr lang="ar-SA" sz="2400" b="1" dirty="0" smtClean="0">
              <a:solidFill>
                <a:srgbClr val="00B0F0"/>
              </a:solidFill>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45578" y="2351546"/>
            <a:ext cx="8417320" cy="2169825"/>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A" dirty="0" smtClean="0">
                <a:cs typeface="+mj-cs"/>
              </a:rPr>
              <a:t>تشجع </a:t>
            </a:r>
            <a:r>
              <a:rPr lang="ar-SA" dirty="0">
                <a:cs typeface="+mj-cs"/>
              </a:rPr>
              <a:t>على </a:t>
            </a:r>
            <a:r>
              <a:rPr lang="ar-SA" b="1" dirty="0">
                <a:cs typeface="+mj-cs"/>
              </a:rPr>
              <a:t>الابتكار والإبداع</a:t>
            </a:r>
            <a:r>
              <a:rPr lang="ar-SA" dirty="0">
                <a:cs typeface="+mj-cs"/>
              </a:rPr>
              <a:t>.</a:t>
            </a:r>
          </a:p>
          <a:p>
            <a:pPr marL="285750" indent="-285750" algn="r" rtl="1">
              <a:lnSpc>
                <a:spcPct val="150000"/>
              </a:lnSpc>
              <a:buFont typeface="Arial" panose="020B0604020202020204" pitchFamily="34" charset="0"/>
              <a:buChar char="•"/>
            </a:pPr>
            <a:r>
              <a:rPr lang="ar-SA" dirty="0">
                <a:cs typeface="+mj-cs"/>
              </a:rPr>
              <a:t>تحمي حقوق المؤلفين والمخترعين من السرقة والانتحال.</a:t>
            </a:r>
          </a:p>
          <a:p>
            <a:pPr marL="285750" indent="-285750" algn="r" rtl="1">
              <a:lnSpc>
                <a:spcPct val="150000"/>
              </a:lnSpc>
              <a:buFont typeface="Arial" panose="020B0604020202020204" pitchFamily="34" charset="0"/>
              <a:buChar char="•"/>
            </a:pPr>
            <a:r>
              <a:rPr lang="ar-SA" dirty="0">
                <a:cs typeface="+mj-cs"/>
              </a:rPr>
              <a:t>تدعم </a:t>
            </a:r>
            <a:r>
              <a:rPr lang="ar-SA" b="1" dirty="0">
                <a:cs typeface="+mj-cs"/>
              </a:rPr>
              <a:t>النمو الاقتصادي</a:t>
            </a:r>
            <a:r>
              <a:rPr lang="ar-SA" dirty="0">
                <a:cs typeface="+mj-cs"/>
              </a:rPr>
              <a:t> من خلال حماية المنتجات المميزة.</a:t>
            </a:r>
          </a:p>
          <a:p>
            <a:pPr marL="285750" indent="-285750" algn="r" rtl="1">
              <a:lnSpc>
                <a:spcPct val="150000"/>
              </a:lnSpc>
              <a:buFont typeface="Arial" panose="020B0604020202020204" pitchFamily="34" charset="0"/>
              <a:buChar char="•"/>
            </a:pPr>
            <a:r>
              <a:rPr lang="ar-SA" dirty="0">
                <a:cs typeface="+mj-cs"/>
              </a:rPr>
              <a:t>تضمن العدالة في </a:t>
            </a:r>
            <a:r>
              <a:rPr lang="ar-SA" b="1" dirty="0">
                <a:cs typeface="+mj-cs"/>
              </a:rPr>
              <a:t>استخدام المعرفة</a:t>
            </a:r>
            <a:r>
              <a:rPr lang="ar-SA" dirty="0">
                <a:cs typeface="+mj-cs"/>
              </a:rPr>
              <a:t> والتكنولوجيا.</a:t>
            </a:r>
          </a:p>
          <a:p>
            <a:pPr marL="285750" indent="-285750" algn="r" rtl="1">
              <a:lnSpc>
                <a:spcPct val="150000"/>
              </a:lnSpc>
              <a:buFont typeface="Arial" panose="020B0604020202020204" pitchFamily="34" charset="0"/>
              <a:buChar char="•"/>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6409280" y="1554596"/>
            <a:ext cx="2246129" cy="579967"/>
          </a:xfrm>
          <a:prstGeom prst="rect">
            <a:avLst/>
          </a:prstGeom>
        </p:spPr>
        <p:txBody>
          <a:bodyPr wrap="none">
            <a:spAutoFit/>
          </a:bodyPr>
          <a:lstStyle/>
          <a:p>
            <a:pPr algn="r" rtl="1">
              <a:lnSpc>
                <a:spcPct val="150000"/>
              </a:lnSpc>
            </a:pPr>
            <a:r>
              <a:rPr lang="ar-SA" sz="2400" b="1" dirty="0">
                <a:solidFill>
                  <a:srgbClr val="00B0F0"/>
                </a:solidFill>
                <a:cs typeface="+mj-cs"/>
              </a:rPr>
              <a:t>أهمية الملكية الفكرية</a:t>
            </a:r>
          </a:p>
        </p:txBody>
      </p:sp>
    </p:spTree>
    <p:extLst>
      <p:ext uri="{BB962C8B-B14F-4D97-AF65-F5344CB8AC3E}">
        <p14:creationId xmlns:p14="http://schemas.microsoft.com/office/powerpoint/2010/main" val="2103671465"/>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89586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1" y="1319675"/>
            <a:ext cx="5912407" cy="579582"/>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كيف نحمي الملكية الفكرية في سياق الذكاء الاصطناعي؟</a:t>
            </a:r>
            <a:endParaRPr lang="ar-SA" sz="2400" b="1" dirty="0" smtClean="0">
              <a:solidFill>
                <a:srgbClr val="00B0F0"/>
              </a:solidFill>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907123" y="2433813"/>
            <a:ext cx="8079129" cy="3831818"/>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smtClean="0">
                <a:cs typeface="+mj-cs"/>
              </a:rPr>
              <a:t>تحديد </a:t>
            </a:r>
            <a:r>
              <a:rPr lang="ar-SA" b="1" dirty="0">
                <a:cs typeface="+mj-cs"/>
              </a:rPr>
              <a:t>وتوثيق دور الإنسان في الإنتاج</a:t>
            </a:r>
          </a:p>
          <a:p>
            <a:pPr algn="r" rtl="1">
              <a:lnSpc>
                <a:spcPct val="150000"/>
              </a:lnSpc>
            </a:pPr>
            <a:r>
              <a:rPr lang="ar-SA" dirty="0" smtClean="0">
                <a:cs typeface="+mj-cs"/>
              </a:rPr>
              <a:t>العديد </a:t>
            </a:r>
            <a:r>
              <a:rPr lang="ar-SA" dirty="0">
                <a:cs typeface="+mj-cs"/>
              </a:rPr>
              <a:t>من التشريعات الحالية تمنح حقوق الملكية الفكرية فقط للأعمال التي أنشأها الإنسان. لذلك:</a:t>
            </a:r>
          </a:p>
          <a:p>
            <a:pPr algn="r" rtl="1">
              <a:lnSpc>
                <a:spcPct val="150000"/>
              </a:lnSpc>
            </a:pPr>
            <a:r>
              <a:rPr lang="ar-SA" dirty="0">
                <a:cs typeface="+mj-cs"/>
              </a:rPr>
              <a:t>يجب توضيح دور المستخدم البشري في إنتاج المحتوى (كأن يكون هو من وضع الفكرة، أو حرر المحتوى الناتج عن الذكاء الاصطناعي).</a:t>
            </a:r>
          </a:p>
          <a:p>
            <a:pPr algn="r" rtl="1">
              <a:lnSpc>
                <a:spcPct val="150000"/>
              </a:lnSpc>
            </a:pPr>
            <a:r>
              <a:rPr lang="ar-SA" b="1" dirty="0">
                <a:cs typeface="+mj-cs"/>
              </a:rPr>
              <a:t>● كيفية التطبيق:</a:t>
            </a:r>
          </a:p>
          <a:p>
            <a:pPr algn="r" rtl="1">
              <a:lnSpc>
                <a:spcPct val="150000"/>
              </a:lnSpc>
            </a:pPr>
            <a:r>
              <a:rPr lang="ar-SA" dirty="0">
                <a:cs typeface="+mj-cs"/>
              </a:rPr>
              <a:t>احتفظ بسجلات تظهر كيف تم إنشاء العمل.</a:t>
            </a:r>
          </a:p>
          <a:p>
            <a:pPr algn="r" rtl="1">
              <a:lnSpc>
                <a:spcPct val="150000"/>
              </a:lnSpc>
            </a:pPr>
            <a:r>
              <a:rPr lang="ar-SA" dirty="0">
                <a:cs typeface="+mj-cs"/>
              </a:rPr>
              <a:t>وثّق مساهمتك (الأوامر التي استخدمتها، التعديلات التي قمت بها).</a:t>
            </a:r>
          </a:p>
          <a:p>
            <a:pPr algn="r" rtl="1">
              <a:lnSpc>
                <a:spcPct val="150000"/>
              </a:lnSpc>
            </a:pPr>
            <a:r>
              <a:rPr lang="ar-SA" b="1" dirty="0">
                <a:cs typeface="+mj-cs"/>
              </a:rPr>
              <a:t>● الهدف:</a:t>
            </a:r>
          </a:p>
          <a:p>
            <a:pPr algn="r" rtl="1">
              <a:lnSpc>
                <a:spcPct val="150000"/>
              </a:lnSpc>
            </a:pPr>
            <a:r>
              <a:rPr lang="ar-SA" dirty="0">
                <a:cs typeface="+mj-cs"/>
              </a:rPr>
              <a:t>إثبات أن العمل ناتج عن "إبداع بشري"، وليس مجرد ناتج آلي</a:t>
            </a:r>
            <a:r>
              <a:rPr lang="ar-SA" dirty="0" smtClean="0">
                <a:cs typeface="+mj-cs"/>
              </a:rPr>
              <a:t>.</a:t>
            </a:r>
            <a:endParaRPr lang="ar-SA" dirty="0">
              <a:cs typeface="+mj-cs"/>
            </a:endParaRPr>
          </a:p>
        </p:txBody>
      </p:sp>
    </p:spTree>
    <p:extLst>
      <p:ext uri="{BB962C8B-B14F-4D97-AF65-F5344CB8AC3E}">
        <p14:creationId xmlns:p14="http://schemas.microsoft.com/office/powerpoint/2010/main" val="424211708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9402"/>
            <a:ext cx="3385474" cy="1375348"/>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854369" y="2419254"/>
            <a:ext cx="8079129" cy="3831818"/>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a:cs typeface="+mj-cs"/>
              </a:rPr>
              <a:t>ذكر مصدر الأدوات والتقنيات المستخدمة</a:t>
            </a:r>
          </a:p>
          <a:p>
            <a:pPr algn="r" rtl="1">
              <a:lnSpc>
                <a:spcPct val="150000"/>
              </a:lnSpc>
            </a:pPr>
            <a:r>
              <a:rPr lang="ar-SA" dirty="0" smtClean="0">
                <a:cs typeface="+mj-cs"/>
              </a:rPr>
              <a:t>من </a:t>
            </a:r>
            <a:r>
              <a:rPr lang="ar-SA" dirty="0">
                <a:cs typeface="+mj-cs"/>
              </a:rPr>
              <a:t>المهم أن تكون هناك </a:t>
            </a:r>
            <a:r>
              <a:rPr lang="ar-SA" b="1" dirty="0">
                <a:cs typeface="+mj-cs"/>
              </a:rPr>
              <a:t>شفافية</a:t>
            </a:r>
            <a:r>
              <a:rPr lang="ar-SA" dirty="0">
                <a:cs typeface="+mj-cs"/>
              </a:rPr>
              <a:t> في استخدام الذكاء الاصطناعي، وذلك لحماية الحقوق المرتبطة بالأدوات والبيانات المستخدمة.</a:t>
            </a:r>
          </a:p>
          <a:p>
            <a:pPr algn="r" rtl="1">
              <a:lnSpc>
                <a:spcPct val="150000"/>
              </a:lnSpc>
            </a:pPr>
            <a:r>
              <a:rPr lang="ar-SA" b="1" dirty="0">
                <a:cs typeface="+mj-cs"/>
              </a:rPr>
              <a:t>● كيفية التطبيق:</a:t>
            </a:r>
          </a:p>
          <a:p>
            <a:pPr algn="r" rtl="1">
              <a:lnSpc>
                <a:spcPct val="150000"/>
              </a:lnSpc>
            </a:pPr>
            <a:r>
              <a:rPr lang="ar-SA" dirty="0">
                <a:cs typeface="+mj-cs"/>
              </a:rPr>
              <a:t>ذكر اسم الأداة المستخدمة (مثل </a:t>
            </a:r>
            <a:r>
              <a:rPr lang="en-US" dirty="0" err="1">
                <a:cs typeface="+mj-cs"/>
              </a:rPr>
              <a:t>ChatGPT</a:t>
            </a:r>
            <a:r>
              <a:rPr lang="en-US" dirty="0">
                <a:cs typeface="+mj-cs"/>
              </a:rPr>
              <a:t>، </a:t>
            </a:r>
            <a:r>
              <a:rPr lang="en-US" dirty="0" err="1">
                <a:cs typeface="+mj-cs"/>
              </a:rPr>
              <a:t>Midjourney</a:t>
            </a:r>
            <a:r>
              <a:rPr lang="en-US" dirty="0">
                <a:cs typeface="+mj-cs"/>
              </a:rPr>
              <a:t>، </a:t>
            </a:r>
            <a:r>
              <a:rPr lang="en-US" dirty="0" smtClean="0">
                <a:cs typeface="+mj-cs"/>
              </a:rPr>
              <a:t>DALLE</a:t>
            </a:r>
            <a:r>
              <a:rPr lang="ar-SA" dirty="0" smtClean="0">
                <a:cs typeface="+mj-cs"/>
              </a:rPr>
              <a:t> )</a:t>
            </a:r>
          </a:p>
          <a:p>
            <a:pPr algn="r" rtl="1">
              <a:lnSpc>
                <a:spcPct val="150000"/>
              </a:lnSpc>
            </a:pPr>
            <a:r>
              <a:rPr lang="ar-SA" dirty="0" smtClean="0">
                <a:cs typeface="+mj-cs"/>
              </a:rPr>
              <a:t>توضيح </a:t>
            </a:r>
            <a:r>
              <a:rPr lang="ar-SA" dirty="0">
                <a:cs typeface="+mj-cs"/>
              </a:rPr>
              <a:t>ما إذا كانت المادة منتجة بشكل جزئي أو كلي بواسطة الذكاء الاصطناعي.</a:t>
            </a:r>
          </a:p>
          <a:p>
            <a:pPr algn="r" rtl="1">
              <a:lnSpc>
                <a:spcPct val="150000"/>
              </a:lnSpc>
            </a:pPr>
            <a:r>
              <a:rPr lang="ar-SA" b="1" dirty="0">
                <a:cs typeface="+mj-cs"/>
              </a:rPr>
              <a:t>● الهدف:</a:t>
            </a:r>
          </a:p>
          <a:p>
            <a:pPr algn="r" rtl="1">
              <a:lnSpc>
                <a:spcPct val="150000"/>
              </a:lnSpc>
            </a:pPr>
            <a:r>
              <a:rPr lang="ar-SA" dirty="0">
                <a:cs typeface="+mj-cs"/>
              </a:rPr>
              <a:t>منع النزاعات حول حقوق النشر وضمان نزاهة الاستخدام.</a:t>
            </a:r>
          </a:p>
          <a:p>
            <a:pPr algn="r" rtl="1">
              <a:lnSpc>
                <a:spcPct val="150000"/>
              </a:lnSpc>
            </a:pPr>
            <a:endParaRPr lang="ar-SA" dirty="0">
              <a:cs typeface="+mj-cs"/>
            </a:endParaRPr>
          </a:p>
        </p:txBody>
      </p:sp>
      <p:sp>
        <p:nvSpPr>
          <p:cNvPr id="11" name="TextBox 10">
            <a:extLst>
              <a:ext uri="{FF2B5EF4-FFF2-40B4-BE49-F238E27FC236}">
                <a16:creationId xmlns:a16="http://schemas.microsoft.com/office/drawing/2014/main" id="{904B7CA6-23A4-2E24-5FFC-ECEA38831F6A}"/>
              </a:ext>
            </a:extLst>
          </p:cNvPr>
          <p:cNvSpPr txBox="1"/>
          <p:nvPr/>
        </p:nvSpPr>
        <p:spPr>
          <a:xfrm>
            <a:off x="5235941" y="1472075"/>
            <a:ext cx="5912407" cy="579582"/>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كيف نحمي الملكية الفكرية في سياق الذكاء الاصطناعي؟</a:t>
            </a:r>
            <a:endParaRPr lang="ar-SA" sz="2400" b="1" dirty="0" smtClean="0">
              <a:solidFill>
                <a:srgbClr val="00B0F0"/>
              </a:solidFill>
              <a:cs typeface="+mj-cs"/>
            </a:endParaRPr>
          </a:p>
        </p:txBody>
      </p:sp>
    </p:spTree>
    <p:extLst>
      <p:ext uri="{BB962C8B-B14F-4D97-AF65-F5344CB8AC3E}">
        <p14:creationId xmlns:p14="http://schemas.microsoft.com/office/powerpoint/2010/main" val="744354300"/>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3078" y="1335074"/>
            <a:ext cx="3379318" cy="225287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235941" y="1472075"/>
            <a:ext cx="5912407" cy="579582"/>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كيف نحمي الملكية الفكرية في سياق الذكاء الاصطناعي؟</a:t>
            </a:r>
            <a:endParaRPr lang="ar-SA" sz="2400" b="1" dirty="0" smtClean="0">
              <a:solidFill>
                <a:srgbClr val="00B0F0"/>
              </a:solidFill>
              <a:cs typeface="+mj-cs"/>
            </a:endParaRPr>
          </a:p>
        </p:txBody>
      </p:sp>
      <p:sp>
        <p:nvSpPr>
          <p:cNvPr id="4" name="Rectangle 3"/>
          <p:cNvSpPr/>
          <p:nvPr/>
        </p:nvSpPr>
        <p:spPr>
          <a:xfrm>
            <a:off x="4173384" y="2425819"/>
            <a:ext cx="7546761" cy="341632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a:cs typeface="+mj-cs"/>
              </a:rPr>
              <a:t>الحصول على تراخيص استخدام الأدوات والبيانات</a:t>
            </a:r>
          </a:p>
          <a:p>
            <a:pPr algn="r" rtl="1">
              <a:lnSpc>
                <a:spcPct val="150000"/>
              </a:lnSpc>
            </a:pPr>
            <a:r>
              <a:rPr lang="ar-SA" dirty="0" smtClean="0">
                <a:cs typeface="+mj-cs"/>
              </a:rPr>
              <a:t>الكثير </a:t>
            </a:r>
            <a:r>
              <a:rPr lang="ar-SA" dirty="0">
                <a:cs typeface="+mj-cs"/>
              </a:rPr>
              <a:t>من أدوات الذكاء الاصطناعي تستخدم بيانات تدريب قد تكون خاضعة لحقوق نشر. لذلك:</a:t>
            </a:r>
          </a:p>
          <a:p>
            <a:pPr algn="r" rtl="1">
              <a:lnSpc>
                <a:spcPct val="150000"/>
              </a:lnSpc>
              <a:buFont typeface="Arial" panose="020B0604020202020204" pitchFamily="34" charset="0"/>
              <a:buChar char="•"/>
            </a:pPr>
            <a:r>
              <a:rPr lang="ar-SA" dirty="0">
                <a:cs typeface="+mj-cs"/>
              </a:rPr>
              <a:t>يجب التأكد من أن الأداة التي تستخدمها مرخّصة بشكل قانوني ولا تنتهك حقوق طرف ثالث.</a:t>
            </a:r>
          </a:p>
          <a:p>
            <a:pPr algn="r" rtl="1">
              <a:lnSpc>
                <a:spcPct val="150000"/>
              </a:lnSpc>
            </a:pPr>
            <a:r>
              <a:rPr lang="ar-SA" b="1" dirty="0">
                <a:cs typeface="+mj-cs"/>
              </a:rPr>
              <a:t>● كيفية التطبيق:</a:t>
            </a:r>
          </a:p>
          <a:p>
            <a:pPr algn="r" rtl="1">
              <a:lnSpc>
                <a:spcPct val="150000"/>
              </a:lnSpc>
              <a:buFont typeface="Arial" panose="020B0604020202020204" pitchFamily="34" charset="0"/>
              <a:buChar char="•"/>
            </a:pPr>
            <a:r>
              <a:rPr lang="ar-SA" dirty="0">
                <a:cs typeface="+mj-cs"/>
              </a:rPr>
              <a:t>قراءة شروط الاستخدام (</a:t>
            </a:r>
            <a:r>
              <a:rPr lang="en-US" dirty="0">
                <a:cs typeface="+mj-cs"/>
              </a:rPr>
              <a:t>Terms of </a:t>
            </a:r>
            <a:r>
              <a:rPr lang="en-US" dirty="0" smtClean="0">
                <a:cs typeface="+mj-cs"/>
              </a:rPr>
              <a:t>Use</a:t>
            </a:r>
            <a:r>
              <a:rPr lang="ar-SA" dirty="0" smtClean="0">
                <a:cs typeface="+mj-cs"/>
              </a:rPr>
              <a:t>) لأي </a:t>
            </a:r>
            <a:r>
              <a:rPr lang="ar-SA" dirty="0">
                <a:cs typeface="+mj-cs"/>
              </a:rPr>
              <a:t>أداة </a:t>
            </a:r>
            <a:r>
              <a:rPr lang="en-US" dirty="0" smtClean="0">
                <a:cs typeface="+mj-cs"/>
              </a:rPr>
              <a:t>AI</a:t>
            </a:r>
            <a:r>
              <a:rPr lang="ar-SA" dirty="0" smtClean="0">
                <a:cs typeface="+mj-cs"/>
              </a:rPr>
              <a:t>.</a:t>
            </a:r>
            <a:endParaRPr lang="en-US" dirty="0">
              <a:cs typeface="+mj-cs"/>
            </a:endParaRPr>
          </a:p>
          <a:p>
            <a:pPr algn="r" rtl="1">
              <a:lnSpc>
                <a:spcPct val="150000"/>
              </a:lnSpc>
              <a:buFont typeface="Arial" panose="020B0604020202020204" pitchFamily="34" charset="0"/>
              <a:buChar char="•"/>
            </a:pPr>
            <a:r>
              <a:rPr lang="ar-SA" dirty="0">
                <a:cs typeface="+mj-cs"/>
              </a:rPr>
              <a:t>تجنّب استخدام أدوات مدربة على بيانات غير مرخصة.</a:t>
            </a:r>
          </a:p>
          <a:p>
            <a:pPr algn="r" rtl="1">
              <a:lnSpc>
                <a:spcPct val="150000"/>
              </a:lnSpc>
            </a:pPr>
            <a:r>
              <a:rPr lang="ar-SA" b="1" dirty="0">
                <a:cs typeface="+mj-cs"/>
              </a:rPr>
              <a:t>● الهدف:</a:t>
            </a:r>
          </a:p>
          <a:p>
            <a:pPr algn="r" rtl="1">
              <a:lnSpc>
                <a:spcPct val="150000"/>
              </a:lnSpc>
            </a:pPr>
            <a:r>
              <a:rPr lang="ar-SA" dirty="0">
                <a:cs typeface="+mj-cs"/>
              </a:rPr>
              <a:t>تفادي التورط في قضايا قانونية بشأن انتهاك حقوق ملكية الغير.</a:t>
            </a:r>
          </a:p>
        </p:txBody>
      </p:sp>
    </p:spTree>
    <p:extLst>
      <p:ext uri="{BB962C8B-B14F-4D97-AF65-F5344CB8AC3E}">
        <p14:creationId xmlns:p14="http://schemas.microsoft.com/office/powerpoint/2010/main" val="2405814384"/>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5565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5" name="Rectangle 4"/>
          <p:cNvSpPr/>
          <p:nvPr/>
        </p:nvSpPr>
        <p:spPr>
          <a:xfrm>
            <a:off x="3597117" y="1724797"/>
            <a:ext cx="8491023" cy="577850"/>
          </a:xfrm>
          <a:prstGeom prst="rect">
            <a:avLst/>
          </a:prstGeom>
        </p:spPr>
        <p:txBody>
          <a:bodyPr wrap="square">
            <a:spAutoFit/>
          </a:bodyPr>
          <a:lstStyle/>
          <a:p>
            <a:pPr algn="ctr" rtl="1">
              <a:lnSpc>
                <a:spcPct val="150000"/>
              </a:lnSpc>
              <a:spcBef>
                <a:spcPct val="20000"/>
              </a:spcBef>
            </a:pPr>
            <a:r>
              <a:rPr lang="ar-SA" sz="2400" b="1" dirty="0">
                <a:solidFill>
                  <a:srgbClr val="00B0F0"/>
                </a:solidFill>
              </a:rPr>
              <a:t>كيف نحمي الملكية </a:t>
            </a:r>
            <a:r>
              <a:rPr lang="ar-SA" sz="2400" b="1" dirty="0" smtClean="0">
                <a:solidFill>
                  <a:srgbClr val="00B0F0"/>
                </a:solidFill>
              </a:rPr>
              <a:t>الفكرية </a:t>
            </a:r>
            <a:r>
              <a:rPr lang="ar-SA" sz="2400" b="1" dirty="0">
                <a:solidFill>
                  <a:srgbClr val="00B0F0"/>
                </a:solidFill>
              </a:rPr>
              <a:t>في سياق الذكاء الاصطناعي؟</a:t>
            </a:r>
          </a:p>
        </p:txBody>
      </p:sp>
      <p:sp>
        <p:nvSpPr>
          <p:cNvPr id="3" name="Rectangle 2"/>
          <p:cNvSpPr/>
          <p:nvPr/>
        </p:nvSpPr>
        <p:spPr>
          <a:xfrm>
            <a:off x="3812931" y="2741911"/>
            <a:ext cx="8132992" cy="341632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a:cs typeface="+mj-cs"/>
              </a:rPr>
              <a:t>تسجيل حقوق الملكية الفكرية باسم المستخدم</a:t>
            </a:r>
          </a:p>
          <a:p>
            <a:pPr algn="r" rtl="1">
              <a:lnSpc>
                <a:spcPct val="150000"/>
              </a:lnSpc>
            </a:pPr>
            <a:r>
              <a:rPr lang="ar-SA" dirty="0" smtClean="0">
                <a:cs typeface="+mj-cs"/>
              </a:rPr>
              <a:t>إذا </a:t>
            </a:r>
            <a:r>
              <a:rPr lang="ar-SA" dirty="0">
                <a:cs typeface="+mj-cs"/>
              </a:rPr>
              <a:t>كان للمستخدم دور جوهري في توجيه الذكاء الاصطناعي أو تعديل الناتج النهائي، فيمكنه محاولة تسجيل العمل باسمه كمؤلف.</a:t>
            </a:r>
          </a:p>
          <a:p>
            <a:pPr algn="r" rtl="1">
              <a:lnSpc>
                <a:spcPct val="150000"/>
              </a:lnSpc>
            </a:pPr>
            <a:r>
              <a:rPr lang="ar-SA" b="1" dirty="0">
                <a:cs typeface="+mj-cs"/>
              </a:rPr>
              <a:t>● كيفية التطبيق:</a:t>
            </a:r>
          </a:p>
          <a:p>
            <a:pPr algn="r" rtl="1">
              <a:lnSpc>
                <a:spcPct val="150000"/>
              </a:lnSpc>
              <a:buFont typeface="Arial" panose="020B0604020202020204" pitchFamily="34" charset="0"/>
              <a:buChar char="•"/>
            </a:pPr>
            <a:r>
              <a:rPr lang="ar-SA" dirty="0">
                <a:cs typeface="+mj-cs"/>
              </a:rPr>
              <a:t>مراجعة قوانين الملكية الفكرية في بلدك.</a:t>
            </a:r>
          </a:p>
          <a:p>
            <a:pPr algn="r" rtl="1">
              <a:lnSpc>
                <a:spcPct val="150000"/>
              </a:lnSpc>
              <a:buFont typeface="Arial" panose="020B0604020202020204" pitchFamily="34" charset="0"/>
              <a:buChar char="•"/>
            </a:pPr>
            <a:r>
              <a:rPr lang="ar-SA" dirty="0">
                <a:cs typeface="+mj-cs"/>
              </a:rPr>
              <a:t>التقديم لتسجيل العمل عبر الجهات المختصة (مثل مكتب حقوق النشر أو براءات الاختراع).</a:t>
            </a:r>
          </a:p>
          <a:p>
            <a:pPr algn="r" rtl="1">
              <a:lnSpc>
                <a:spcPct val="150000"/>
              </a:lnSpc>
            </a:pPr>
            <a:r>
              <a:rPr lang="ar-SA" b="1" dirty="0">
                <a:cs typeface="+mj-cs"/>
              </a:rPr>
              <a:t>● الهدف:</a:t>
            </a:r>
          </a:p>
          <a:p>
            <a:pPr algn="r" rtl="1">
              <a:lnSpc>
                <a:spcPct val="150000"/>
              </a:lnSpc>
            </a:pPr>
            <a:r>
              <a:rPr lang="ar-SA" dirty="0">
                <a:cs typeface="+mj-cs"/>
              </a:rPr>
              <a:t>ضمان الحماية القانونية للحقوق عند حدوث نزاعات.</a:t>
            </a:r>
          </a:p>
        </p:txBody>
      </p:sp>
    </p:spTree>
    <p:extLst>
      <p:ext uri="{BB962C8B-B14F-4D97-AF65-F5344CB8AC3E}">
        <p14:creationId xmlns:p14="http://schemas.microsoft.com/office/powerpoint/2010/main" val="377601780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0973"/>
            <a:ext cx="3383388" cy="203003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5" name="Rectangle 4"/>
          <p:cNvSpPr/>
          <p:nvPr/>
        </p:nvSpPr>
        <p:spPr>
          <a:xfrm>
            <a:off x="3597117" y="1724797"/>
            <a:ext cx="8491023" cy="577850"/>
          </a:xfrm>
          <a:prstGeom prst="rect">
            <a:avLst/>
          </a:prstGeom>
        </p:spPr>
        <p:txBody>
          <a:bodyPr wrap="square">
            <a:spAutoFit/>
          </a:bodyPr>
          <a:lstStyle/>
          <a:p>
            <a:pPr algn="ctr" rtl="1">
              <a:lnSpc>
                <a:spcPct val="150000"/>
              </a:lnSpc>
              <a:spcBef>
                <a:spcPct val="20000"/>
              </a:spcBef>
            </a:pPr>
            <a:r>
              <a:rPr lang="ar-SA" sz="2400" b="1" dirty="0">
                <a:solidFill>
                  <a:srgbClr val="00B0F0"/>
                </a:solidFill>
              </a:rPr>
              <a:t>كيف نحمي الملكية الفكرية في </a:t>
            </a:r>
            <a:r>
              <a:rPr lang="ar-SA" sz="2400" b="1" dirty="0" smtClean="0">
                <a:solidFill>
                  <a:srgbClr val="00B0F0"/>
                </a:solidFill>
              </a:rPr>
              <a:t>سياق </a:t>
            </a:r>
            <a:r>
              <a:rPr lang="ar-SA" sz="2400" b="1" dirty="0">
                <a:solidFill>
                  <a:srgbClr val="00B0F0"/>
                </a:solidFill>
              </a:rPr>
              <a:t>الذكاء الاصطناعي؟</a:t>
            </a:r>
          </a:p>
        </p:txBody>
      </p:sp>
      <p:sp>
        <p:nvSpPr>
          <p:cNvPr id="3" name="Rectangle 2"/>
          <p:cNvSpPr/>
          <p:nvPr/>
        </p:nvSpPr>
        <p:spPr>
          <a:xfrm>
            <a:off x="3747849" y="2374870"/>
            <a:ext cx="8132992" cy="4662815"/>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smtClean="0">
                <a:cs typeface="+mj-cs"/>
              </a:rPr>
              <a:t>أستخدام </a:t>
            </a:r>
            <a:r>
              <a:rPr lang="ar-SA" b="1" dirty="0">
                <a:cs typeface="+mj-cs"/>
              </a:rPr>
              <a:t>أدوات كشف الانتحال </a:t>
            </a:r>
            <a:r>
              <a:rPr lang="ar-SA" b="1" dirty="0" smtClean="0">
                <a:cs typeface="+mj-cs"/>
              </a:rPr>
              <a:t>والنسخ</a:t>
            </a:r>
            <a:endParaRPr lang="ar-SA" b="1" dirty="0">
              <a:cs typeface="+mj-cs"/>
            </a:endParaRPr>
          </a:p>
          <a:p>
            <a:pPr algn="r" rtl="1">
              <a:lnSpc>
                <a:spcPct val="150000"/>
              </a:lnSpc>
            </a:pPr>
            <a:r>
              <a:rPr lang="ar-SA" dirty="0" smtClean="0">
                <a:cs typeface="+mj-cs"/>
              </a:rPr>
              <a:t>قد </a:t>
            </a:r>
            <a:r>
              <a:rPr lang="ar-SA" dirty="0">
                <a:cs typeface="+mj-cs"/>
              </a:rPr>
              <a:t>ينتج الذكاء الاصطناعي محتوى مشابهًا أو منسوخًا جزئيًا من مصادر موجودة.</a:t>
            </a:r>
          </a:p>
          <a:p>
            <a:pPr algn="r" rtl="1">
              <a:lnSpc>
                <a:spcPct val="150000"/>
              </a:lnSpc>
            </a:pPr>
            <a:r>
              <a:rPr lang="ar-SA" b="1" dirty="0">
                <a:cs typeface="+mj-cs"/>
              </a:rPr>
              <a:t>● كيفية </a:t>
            </a:r>
            <a:r>
              <a:rPr lang="ar-SA" b="1" dirty="0" smtClean="0">
                <a:cs typeface="+mj-cs"/>
              </a:rPr>
              <a:t>التطبيق: </a:t>
            </a:r>
            <a:r>
              <a:rPr lang="ar-SA" dirty="0" smtClean="0">
                <a:cs typeface="+mj-cs"/>
              </a:rPr>
              <a:t>فحص </a:t>
            </a:r>
            <a:r>
              <a:rPr lang="ar-SA" dirty="0">
                <a:cs typeface="+mj-cs"/>
              </a:rPr>
              <a:t>المحتوى الناتج باستخدام أدوات كشف الانتحال </a:t>
            </a:r>
            <a:r>
              <a:rPr lang="ar-SA" dirty="0" smtClean="0">
                <a:cs typeface="+mj-cs"/>
              </a:rPr>
              <a:t>(</a:t>
            </a:r>
            <a:r>
              <a:rPr lang="en-US" dirty="0">
                <a:cs typeface="+mj-cs"/>
              </a:rPr>
              <a:t>Plagiarism checkers</a:t>
            </a:r>
            <a:r>
              <a:rPr lang="ar-SA" dirty="0" smtClean="0">
                <a:cs typeface="+mj-cs"/>
              </a:rPr>
              <a:t>)</a:t>
            </a:r>
            <a:endParaRPr lang="en-US" dirty="0">
              <a:cs typeface="+mj-cs"/>
            </a:endParaRPr>
          </a:p>
          <a:p>
            <a:pPr algn="r" rtl="1">
              <a:lnSpc>
                <a:spcPct val="150000"/>
              </a:lnSpc>
            </a:pPr>
            <a:r>
              <a:rPr lang="ar-SA" dirty="0">
                <a:cs typeface="+mj-cs"/>
              </a:rPr>
              <a:t>تعديل أو إعادة صياغة أي أجزاء قد تكون مشتقة من محتوى محمي.</a:t>
            </a:r>
          </a:p>
          <a:p>
            <a:pPr algn="r" rtl="1">
              <a:lnSpc>
                <a:spcPct val="150000"/>
              </a:lnSpc>
            </a:pPr>
            <a:r>
              <a:rPr lang="ar-SA" b="1" dirty="0">
                <a:cs typeface="+mj-cs"/>
              </a:rPr>
              <a:t>● </a:t>
            </a:r>
            <a:r>
              <a:rPr lang="ar-SA" b="1" dirty="0" smtClean="0">
                <a:cs typeface="+mj-cs"/>
              </a:rPr>
              <a:t>الهدف: </a:t>
            </a:r>
            <a:r>
              <a:rPr lang="ar-SA" dirty="0" smtClean="0">
                <a:cs typeface="+mj-cs"/>
              </a:rPr>
              <a:t>تجنب </a:t>
            </a:r>
            <a:r>
              <a:rPr lang="ar-SA" dirty="0">
                <a:cs typeface="+mj-cs"/>
              </a:rPr>
              <a:t>انتهاك حقوق ملكية الآخرين.</a:t>
            </a:r>
          </a:p>
          <a:p>
            <a:pPr algn="r" rtl="1">
              <a:lnSpc>
                <a:spcPct val="150000"/>
              </a:lnSpc>
            </a:pPr>
            <a:r>
              <a:rPr lang="ar-SA" b="1" dirty="0">
                <a:cs typeface="+mj-cs"/>
              </a:rPr>
              <a:t>توعية المستخدمين والمحررين والمؤسسات الإعلامية</a:t>
            </a:r>
          </a:p>
          <a:p>
            <a:pPr algn="r" rtl="1">
              <a:lnSpc>
                <a:spcPct val="150000"/>
              </a:lnSpc>
            </a:pPr>
            <a:r>
              <a:rPr lang="ar-SA" dirty="0" smtClean="0">
                <a:cs typeface="+mj-cs"/>
              </a:rPr>
              <a:t>حماية </a:t>
            </a:r>
            <a:r>
              <a:rPr lang="ar-SA" dirty="0">
                <a:cs typeface="+mj-cs"/>
              </a:rPr>
              <a:t>الملكية الفكرية لا تقتصر على الجانب القانوني، بل تشمل رفع الوعي بالمسؤولية الأخلاقية.</a:t>
            </a:r>
          </a:p>
          <a:p>
            <a:pPr algn="r" rtl="1">
              <a:lnSpc>
                <a:spcPct val="150000"/>
              </a:lnSpc>
            </a:pPr>
            <a:r>
              <a:rPr lang="ar-SA" b="1" dirty="0">
                <a:cs typeface="+mj-cs"/>
              </a:rPr>
              <a:t>● كيفية </a:t>
            </a:r>
            <a:r>
              <a:rPr lang="ar-SA" b="1" dirty="0" smtClean="0">
                <a:cs typeface="+mj-cs"/>
              </a:rPr>
              <a:t>التطبيق: </a:t>
            </a:r>
            <a:r>
              <a:rPr lang="ar-SA" dirty="0" smtClean="0">
                <a:cs typeface="+mj-cs"/>
              </a:rPr>
              <a:t>تقديم </a:t>
            </a:r>
            <a:r>
              <a:rPr lang="ar-SA" dirty="0">
                <a:cs typeface="+mj-cs"/>
              </a:rPr>
              <a:t>تدريبات على الاستخدام المسؤول للذكاء الاصطناعي.</a:t>
            </a:r>
          </a:p>
          <a:p>
            <a:pPr algn="r" rtl="1">
              <a:lnSpc>
                <a:spcPct val="150000"/>
              </a:lnSpc>
            </a:pPr>
            <a:r>
              <a:rPr lang="ar-SA" dirty="0">
                <a:cs typeface="+mj-cs"/>
              </a:rPr>
              <a:t>نشر دليل داخلي لحقوق التأليف عند استخدام أدوات ذكية.</a:t>
            </a:r>
          </a:p>
          <a:p>
            <a:pPr algn="r" rtl="1">
              <a:lnSpc>
                <a:spcPct val="150000"/>
              </a:lnSpc>
            </a:pPr>
            <a:r>
              <a:rPr lang="ar-SA" b="1" dirty="0">
                <a:cs typeface="+mj-cs"/>
              </a:rPr>
              <a:t>● </a:t>
            </a:r>
            <a:r>
              <a:rPr lang="ar-SA" b="1" dirty="0" smtClean="0">
                <a:cs typeface="+mj-cs"/>
              </a:rPr>
              <a:t>الهدف: </a:t>
            </a:r>
            <a:r>
              <a:rPr lang="ar-SA" dirty="0" smtClean="0">
                <a:cs typeface="+mj-cs"/>
              </a:rPr>
              <a:t>ضمان </a:t>
            </a:r>
            <a:r>
              <a:rPr lang="ar-SA" dirty="0">
                <a:cs typeface="+mj-cs"/>
              </a:rPr>
              <a:t>الاستخدام الآمن والأخلاقي للتكنولوجيا.</a:t>
            </a:r>
          </a:p>
          <a:p>
            <a:pPr algn="r" rtl="1">
              <a:lnSpc>
                <a:spcPct val="150000"/>
              </a:lnSpc>
            </a:pPr>
            <a:endParaRPr lang="ar-SA" dirty="0">
              <a:cs typeface="+mj-cs"/>
            </a:endParaRPr>
          </a:p>
        </p:txBody>
      </p:sp>
    </p:spTree>
    <p:extLst>
      <p:ext uri="{BB962C8B-B14F-4D97-AF65-F5344CB8AC3E}">
        <p14:creationId xmlns:p14="http://schemas.microsoft.com/office/powerpoint/2010/main" val="304454209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338547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5" name="Rectangle 4"/>
          <p:cNvSpPr/>
          <p:nvPr/>
        </p:nvSpPr>
        <p:spPr>
          <a:xfrm>
            <a:off x="4325037" y="1732390"/>
            <a:ext cx="6610532" cy="461665"/>
          </a:xfrm>
          <a:prstGeom prst="rect">
            <a:avLst/>
          </a:prstGeom>
        </p:spPr>
        <p:txBody>
          <a:bodyPr wrap="square">
            <a:spAutoFit/>
          </a:bodyPr>
          <a:lstStyle/>
          <a:p>
            <a:pPr algn="r" rtl="1"/>
            <a:r>
              <a:rPr lang="ar-SA" sz="2400" b="1" dirty="0">
                <a:solidFill>
                  <a:srgbClr val="00B0F0"/>
                </a:solidFill>
              </a:rPr>
              <a:t>فهم تأثير الذكاء الاصطناعي على تسويق المحتوى التقليدي</a:t>
            </a:r>
          </a:p>
        </p:txBody>
      </p:sp>
      <p:sp>
        <p:nvSpPr>
          <p:cNvPr id="3" name="Rectangle 2"/>
          <p:cNvSpPr/>
          <p:nvPr/>
        </p:nvSpPr>
        <p:spPr>
          <a:xfrm>
            <a:off x="3747849" y="2485855"/>
            <a:ext cx="8132992" cy="4247317"/>
          </a:xfrm>
          <a:prstGeom prst="rect">
            <a:avLst/>
          </a:prstGeom>
        </p:spPr>
        <p:txBody>
          <a:bodyPr wrap="square">
            <a:spAutoFit/>
          </a:bodyPr>
          <a:lstStyle/>
          <a:p>
            <a:pPr algn="r" rtl="1">
              <a:lnSpc>
                <a:spcPct val="150000"/>
              </a:lnSpc>
            </a:pPr>
            <a:r>
              <a:rPr lang="ar-SA" dirty="0" smtClean="0">
                <a:cs typeface="+mj-cs"/>
              </a:rPr>
              <a:t>لقد </a:t>
            </a:r>
            <a:r>
              <a:rPr lang="ar-SA" dirty="0">
                <a:cs typeface="+mj-cs"/>
              </a:rPr>
              <a:t>أدى </a:t>
            </a:r>
            <a:r>
              <a:rPr lang="ar-SA" u="sng" dirty="0">
                <a:cs typeface="+mj-cs"/>
                <a:hlinkClick r:id="rId5" tooltip="مقدمة  ظهور الذكاء الاصطناعي في إنشاء المحتوى للبودكاست الصوتي"/>
              </a:rPr>
              <a:t>ظهور الذكاء الاصطناعي</a:t>
            </a:r>
            <a:r>
              <a:rPr lang="ar-SA" dirty="0">
                <a:cs typeface="+mj-cs"/>
              </a:rPr>
              <a:t> إلى تعطيل </a:t>
            </a:r>
            <a:r>
              <a:rPr lang="ar-SA" u="sng" dirty="0">
                <a:cs typeface="+mj-cs"/>
                <a:hlinkClick r:id="rId6" tooltip="أخلاقيات ومعايير تسويق المحتوى  الموازنة بين الإبداع والصدق  ممارسات تسويق المحتوى الأخلاقية"/>
              </a:rPr>
              <a:t>ممارسات تسويق المحتوى</a:t>
            </a:r>
            <a:r>
              <a:rPr lang="ar-SA" dirty="0">
                <a:cs typeface="+mj-cs"/>
              </a:rPr>
              <a:t> التقليدية. </a:t>
            </a:r>
            <a:r>
              <a:rPr lang="ar-SA" dirty="0" smtClean="0">
                <a:cs typeface="+mj-cs"/>
              </a:rPr>
              <a:t>يحتاج </a:t>
            </a:r>
            <a:r>
              <a:rPr lang="ar-SA" dirty="0">
                <a:cs typeface="+mj-cs"/>
              </a:rPr>
              <a:t>المسوقون إلى فهم آثار الذكاء الاصطناعي على استراتيجياتهم والتكيف وفقاً لذلك. فيما يلي بعض المجالات الرئيسية التي أحدث فيها الذكاء الاصطناعي تأثيراً:</a:t>
            </a:r>
          </a:p>
          <a:p>
            <a:pPr algn="r" rtl="1">
              <a:lnSpc>
                <a:spcPct val="150000"/>
              </a:lnSpc>
            </a:pPr>
            <a:r>
              <a:rPr lang="ar-SA" dirty="0">
                <a:cs typeface="+mj-cs"/>
              </a:rPr>
              <a:t>1. </a:t>
            </a:r>
            <a:r>
              <a:rPr lang="ar-SA" b="1" dirty="0">
                <a:cs typeface="+mj-cs"/>
              </a:rPr>
              <a:t>إنشاء المحتوى:</a:t>
            </a:r>
            <a:r>
              <a:rPr lang="ar-SA" dirty="0">
                <a:cs typeface="+mj-cs"/>
              </a:rPr>
              <a:t> يمكن للذكاء الاصطناعي إنشاء محتوى على نطاق واسع، بدءاً من أوصاف المنتج وحتى المقالات الإخبارية. يمكن للمسوقين الاستفادة من </a:t>
            </a:r>
            <a:r>
              <a:rPr lang="ar-SA" b="1" u="sng" dirty="0">
                <a:cs typeface="+mj-cs"/>
                <a:hlinkClick r:id="rId7" tooltip="تعظيم عائد الاستثمار التسويقي باستخدام الأدوات المدعومة بالذكاء الاصطناعي"/>
              </a:rPr>
              <a:t>الأدوات المدعومة بالذكاء الاصطناعي</a:t>
            </a:r>
            <a:r>
              <a:rPr lang="ar-SA" dirty="0">
                <a:cs typeface="+mj-cs"/>
              </a:rPr>
              <a:t> لأتمتة عملية إنشاء المحتوى وتحسين الكفاءة.</a:t>
            </a:r>
          </a:p>
          <a:p>
            <a:pPr algn="r" rtl="1">
              <a:lnSpc>
                <a:spcPct val="150000"/>
              </a:lnSpc>
            </a:pPr>
            <a:r>
              <a:rPr lang="ar-SA" dirty="0">
                <a:cs typeface="+mj-cs"/>
              </a:rPr>
              <a:t>2. </a:t>
            </a:r>
            <a:r>
              <a:rPr lang="ar-SA" b="1" dirty="0">
                <a:cs typeface="+mj-cs"/>
              </a:rPr>
              <a:t>تحسين المحتوى:</a:t>
            </a:r>
            <a:r>
              <a:rPr lang="ar-SA" dirty="0">
                <a:cs typeface="+mj-cs"/>
              </a:rPr>
              <a:t> يمكن لخوارزميات الذكاء الاصطناعي تحليل البيانات وسلوك المستخدم لتحسين المحتوى </a:t>
            </a:r>
            <a:r>
              <a:rPr lang="ar-SA" u="sng" dirty="0">
                <a:cs typeface="+mj-cs"/>
                <a:hlinkClick r:id="rId8" tooltip="عروض أسعار الإعلانات  أساليب عروض الأسعار  تحسين أساليب عروض الأسعار الخاصة بك لتحقيق أداء أفضل للإعلان"/>
              </a:rPr>
              <a:t>لتحقيق أداء أفضل</a:t>
            </a:r>
            <a:r>
              <a:rPr lang="ar-SA" dirty="0">
                <a:cs typeface="+mj-cs"/>
              </a:rPr>
              <a:t>. يمكن للمسوقين استخدام الذكاء الاصطناعي لتحسين محركات البحث وتحسين معدلات التحويل وتخصيص تجارب المحتوى.</a:t>
            </a:r>
          </a:p>
          <a:p>
            <a:pPr algn="r" rtl="1">
              <a:lnSpc>
                <a:spcPct val="150000"/>
              </a:lnSpc>
            </a:pPr>
            <a:endParaRPr lang="ar-SA" dirty="0">
              <a:cs typeface="+mj-cs"/>
            </a:endParaRPr>
          </a:p>
        </p:txBody>
      </p:sp>
    </p:spTree>
    <p:extLst>
      <p:ext uri="{BB962C8B-B14F-4D97-AF65-F5344CB8AC3E}">
        <p14:creationId xmlns:p14="http://schemas.microsoft.com/office/powerpoint/2010/main" val="1414443594"/>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0847" y="1335074"/>
            <a:ext cx="3431034" cy="188285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54900" y="2522467"/>
            <a:ext cx="8425941" cy="3416320"/>
          </a:xfrm>
          <a:prstGeom prst="rect">
            <a:avLst/>
          </a:prstGeom>
        </p:spPr>
        <p:txBody>
          <a:bodyPr wrap="square">
            <a:spAutoFit/>
          </a:bodyPr>
          <a:lstStyle/>
          <a:p>
            <a:pPr algn="r" rtl="1">
              <a:lnSpc>
                <a:spcPct val="150000"/>
              </a:lnSpc>
            </a:pPr>
            <a:r>
              <a:rPr lang="en-US" dirty="0" smtClean="0"/>
              <a:t>3</a:t>
            </a:r>
            <a:r>
              <a:rPr lang="ar-SA" dirty="0" smtClean="0"/>
              <a:t>.</a:t>
            </a:r>
            <a:r>
              <a:rPr lang="ar-SA" dirty="0"/>
              <a:t> </a:t>
            </a:r>
            <a:r>
              <a:rPr lang="ar-SA" b="1" dirty="0"/>
              <a:t>توزيع المحتوى:</a:t>
            </a:r>
            <a:r>
              <a:rPr lang="ar-SA" dirty="0"/>
              <a:t> يمكن لمحركات التوصيات المدعومة بالذكاء الاصطناعي تقديم توصيات محتوى مخصصة للمستخدمين الفرديين، مما يؤدي إلى تحسين المشاركة وزيادة التحويلات</a:t>
            </a:r>
            <a:r>
              <a:rPr lang="ar-SA" dirty="0" smtClean="0"/>
              <a:t>.</a:t>
            </a:r>
            <a:endParaRPr lang="en-US" dirty="0" smtClean="0"/>
          </a:p>
          <a:p>
            <a:pPr algn="r" rtl="1">
              <a:lnSpc>
                <a:spcPct val="150000"/>
              </a:lnSpc>
            </a:pPr>
            <a:r>
              <a:rPr lang="en-US" dirty="0" smtClean="0"/>
              <a:t>4</a:t>
            </a:r>
            <a:r>
              <a:rPr lang="ar-SA" dirty="0" smtClean="0"/>
              <a:t>.</a:t>
            </a:r>
            <a:r>
              <a:rPr lang="ar-SA" dirty="0"/>
              <a:t> </a:t>
            </a:r>
            <a:r>
              <a:rPr lang="ar-SA" b="1" dirty="0"/>
              <a:t>تحليلات المحتوى:</a:t>
            </a:r>
            <a:r>
              <a:rPr lang="ar-SA" dirty="0"/>
              <a:t> يستطيع الذكاء الاصطناعي تحليل كميات هائلة من البيانات لتزويد المسوقين برؤى قابلة للتنفيذ. من تحليل المشاعر إلى التحليلات التنبؤية، تتيح الأدوات المدعومة بالذكاء الاصطناعي إمكانية اتخاذ القرارات المستندة إلى البيانات.</a:t>
            </a:r>
          </a:p>
          <a:p>
            <a:pPr algn="r" rtl="1">
              <a:lnSpc>
                <a:spcPct val="150000"/>
              </a:lnSpc>
            </a:pPr>
            <a:r>
              <a:rPr lang="ar-SA" dirty="0"/>
              <a:t>يمكن أن يكون تأثير </a:t>
            </a:r>
            <a:r>
              <a:rPr lang="ar-SA" b="1" u="sng" dirty="0">
                <a:hlinkClick r:id="rId5" tooltip="مقدمة  الجولات الافتراضية المولدة بواسطة الذكاء الاصطناعي في تسويق المحتوى"/>
              </a:rPr>
              <a:t>الذكاء الاصطناعي على تسويق المحتوى</a:t>
            </a:r>
            <a:r>
              <a:rPr lang="ar-SA" dirty="0"/>
              <a:t> التقليدي تحويلياً، ولكن يجب على المسوقين التأكد من تطبيق الممارسات الأخلاقية للحفاظ على الثقة والشفافية مع جمهورهم.</a:t>
            </a:r>
          </a:p>
          <a:p>
            <a:pPr algn="r" rtl="1">
              <a:lnSpc>
                <a:spcPct val="150000"/>
              </a:lnSpc>
            </a:pPr>
            <a:endParaRPr lang="ar-SA" dirty="0"/>
          </a:p>
        </p:txBody>
      </p:sp>
      <p:sp>
        <p:nvSpPr>
          <p:cNvPr id="6" name="Rectangle 5"/>
          <p:cNvSpPr/>
          <p:nvPr/>
        </p:nvSpPr>
        <p:spPr>
          <a:xfrm>
            <a:off x="4645500" y="1598467"/>
            <a:ext cx="5992346" cy="461665"/>
          </a:xfrm>
          <a:prstGeom prst="rect">
            <a:avLst/>
          </a:prstGeom>
        </p:spPr>
        <p:txBody>
          <a:bodyPr wrap="none">
            <a:spAutoFit/>
          </a:bodyPr>
          <a:lstStyle/>
          <a:p>
            <a:pPr algn="r" rtl="1"/>
            <a:r>
              <a:rPr lang="ar-SA" sz="2400" b="1" dirty="0">
                <a:solidFill>
                  <a:srgbClr val="00B0F0"/>
                </a:solidFill>
              </a:rPr>
              <a:t>فهم تأثير الذكاء الاصطناعي على تسويق المحتوى التقليدي</a:t>
            </a:r>
          </a:p>
        </p:txBody>
      </p:sp>
    </p:spTree>
    <p:extLst>
      <p:ext uri="{BB962C8B-B14F-4D97-AF65-F5344CB8AC3E}">
        <p14:creationId xmlns:p14="http://schemas.microsoft.com/office/powerpoint/2010/main" val="425578902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42965" y="1325077"/>
            <a:ext cx="3428439" cy="1972038"/>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6" name="Rectangle 5"/>
          <p:cNvSpPr/>
          <p:nvPr/>
        </p:nvSpPr>
        <p:spPr>
          <a:xfrm>
            <a:off x="4548680" y="1335074"/>
            <a:ext cx="6238380" cy="1131848"/>
          </a:xfrm>
          <a:prstGeom prst="rect">
            <a:avLst/>
          </a:prstGeom>
        </p:spPr>
        <p:txBody>
          <a:bodyPr wrap="square">
            <a:spAutoFit/>
          </a:bodyPr>
          <a:lstStyle/>
          <a:p>
            <a:pPr algn="ctr" rtl="1">
              <a:lnSpc>
                <a:spcPct val="150000"/>
              </a:lnSpc>
            </a:pPr>
            <a:r>
              <a:rPr lang="ar-SA" sz="2400" b="1" dirty="0">
                <a:solidFill>
                  <a:srgbClr val="00B0F0"/>
                </a:solidFill>
              </a:rPr>
              <a:t>ضمان الاستخدام الأخلاقي للبيانات الشخصية </a:t>
            </a:r>
            <a:r>
              <a:rPr lang="ar-SA" sz="2400" b="1" dirty="0" smtClean="0">
                <a:solidFill>
                  <a:srgbClr val="00B0F0"/>
                </a:solidFill>
              </a:rPr>
              <a:t>في</a:t>
            </a:r>
          </a:p>
          <a:p>
            <a:pPr algn="ctr" rtl="1">
              <a:lnSpc>
                <a:spcPct val="150000"/>
              </a:lnSpc>
            </a:pPr>
            <a:r>
              <a:rPr lang="ar-SA" sz="2400" b="1" dirty="0" smtClean="0">
                <a:solidFill>
                  <a:srgbClr val="00B0F0"/>
                </a:solidFill>
              </a:rPr>
              <a:t> </a:t>
            </a:r>
            <a:r>
              <a:rPr lang="ar-SA" sz="2400" b="1" dirty="0">
                <a:solidFill>
                  <a:srgbClr val="00B0F0"/>
                </a:solidFill>
              </a:rPr>
              <a:t>إنشاء محتوى الذكاء </a:t>
            </a:r>
            <a:r>
              <a:rPr lang="ar-SA" sz="2400" b="1" dirty="0" smtClean="0">
                <a:solidFill>
                  <a:srgbClr val="00B0F0"/>
                </a:solidFill>
              </a:rPr>
              <a:t>الاصطناعي</a:t>
            </a:r>
            <a:endParaRPr lang="ar-SA" sz="2400" b="1" dirty="0">
              <a:solidFill>
                <a:srgbClr val="00B0F0"/>
              </a:solidFill>
            </a:endParaRPr>
          </a:p>
        </p:txBody>
      </p:sp>
      <p:sp>
        <p:nvSpPr>
          <p:cNvPr id="5" name="Rectangle 4"/>
          <p:cNvSpPr/>
          <p:nvPr/>
        </p:nvSpPr>
        <p:spPr>
          <a:xfrm>
            <a:off x="3269609" y="2263532"/>
            <a:ext cx="8796521" cy="4247317"/>
          </a:xfrm>
          <a:prstGeom prst="rect">
            <a:avLst/>
          </a:prstGeom>
        </p:spPr>
        <p:txBody>
          <a:bodyPr wrap="square">
            <a:spAutoFit/>
          </a:bodyPr>
          <a:lstStyle/>
          <a:p>
            <a:pPr algn="r" rtl="1">
              <a:lnSpc>
                <a:spcPct val="150000"/>
              </a:lnSpc>
            </a:pPr>
            <a:r>
              <a:rPr lang="ar-SA" dirty="0">
                <a:solidFill>
                  <a:srgbClr val="333333"/>
                </a:solidFill>
                <a:latin typeface="Almarai"/>
                <a:cs typeface="+mj-cs"/>
              </a:rPr>
              <a:t>يعتمد الذكاء الاصطناعي على البيانات الشخصية لتقديم تجارب مخصصة. يجب على المسوقين التأكد من الاستخدام الأخلاقي للبيانات الشخصية في إنشاء محتوى الذكاء الاصطناعي واحترام خصوصية المستخدم. وإليك كيفية ضمان الممارسات الأخلاقية:</a:t>
            </a:r>
          </a:p>
          <a:p>
            <a:pPr algn="r" rtl="1">
              <a:lnSpc>
                <a:spcPct val="150000"/>
              </a:lnSpc>
            </a:pPr>
            <a:r>
              <a:rPr lang="ar-SA" dirty="0">
                <a:solidFill>
                  <a:srgbClr val="333333"/>
                </a:solidFill>
                <a:latin typeface="Almarai"/>
                <a:cs typeface="+mj-cs"/>
              </a:rPr>
              <a:t>1. </a:t>
            </a:r>
            <a:r>
              <a:rPr lang="ar-SA" b="1" dirty="0">
                <a:solidFill>
                  <a:srgbClr val="333333"/>
                </a:solidFill>
                <a:latin typeface="Almarai"/>
                <a:cs typeface="+mj-cs"/>
              </a:rPr>
              <a:t>حماية البيانات وأمنها:</a:t>
            </a:r>
            <a:r>
              <a:rPr lang="ar-SA" dirty="0">
                <a:solidFill>
                  <a:srgbClr val="333333"/>
                </a:solidFill>
                <a:latin typeface="Almarai"/>
                <a:cs typeface="+mj-cs"/>
              </a:rPr>
              <a:t> يجب على المسوقين إعطاء الأولوية لحماية البيانات وتنفيذ إجراءات أمنية قوية لحماية البيانات الشخصية من الوصول غير المصرح به أو الانتهاكات.</a:t>
            </a:r>
          </a:p>
          <a:p>
            <a:pPr algn="r" rtl="1">
              <a:lnSpc>
                <a:spcPct val="150000"/>
              </a:lnSpc>
            </a:pPr>
            <a:r>
              <a:rPr lang="ar-SA" dirty="0">
                <a:solidFill>
                  <a:srgbClr val="333333"/>
                </a:solidFill>
                <a:latin typeface="Almarai"/>
                <a:cs typeface="+mj-cs"/>
              </a:rPr>
              <a:t>2. </a:t>
            </a:r>
            <a:r>
              <a:rPr lang="ar-SA" b="1" dirty="0">
                <a:solidFill>
                  <a:srgbClr val="333333"/>
                </a:solidFill>
                <a:latin typeface="Almarai"/>
                <a:cs typeface="+mj-cs"/>
              </a:rPr>
              <a:t>الموافقة المستنيرة:</a:t>
            </a:r>
            <a:r>
              <a:rPr lang="ar-SA" dirty="0">
                <a:solidFill>
                  <a:srgbClr val="333333"/>
                </a:solidFill>
                <a:latin typeface="Almarai"/>
                <a:cs typeface="+mj-cs"/>
              </a:rPr>
              <a:t> يجب على المسوقين الحصول على موافقة مستنيرة من المستخدمين قبل جمع بياناتهم الشخصية واستخدامها لإنشاء محتوى الذكاء الاصطناعي. يجب توفير خيارات الشفافية وعدم الإفصاح وسهولة الاشتراك/إلغاء الاشتراك.</a:t>
            </a:r>
          </a:p>
          <a:p>
            <a:pPr algn="r" rtl="1">
              <a:lnSpc>
                <a:spcPct val="150000"/>
              </a:lnSpc>
            </a:pPr>
            <a:r>
              <a:rPr lang="ar-SA" dirty="0">
                <a:solidFill>
                  <a:srgbClr val="333333"/>
                </a:solidFill>
                <a:latin typeface="Almarai"/>
                <a:cs typeface="+mj-cs"/>
              </a:rPr>
              <a:t>3. </a:t>
            </a:r>
            <a:r>
              <a:rPr lang="ar-SA" b="1" dirty="0">
                <a:solidFill>
                  <a:srgbClr val="333333"/>
                </a:solidFill>
                <a:latin typeface="Almarai"/>
                <a:cs typeface="+mj-cs"/>
              </a:rPr>
              <a:t>تحديد الغرض:</a:t>
            </a:r>
            <a:r>
              <a:rPr lang="ar-SA" dirty="0">
                <a:solidFill>
                  <a:srgbClr val="333333"/>
                </a:solidFill>
                <a:latin typeface="Almarai"/>
                <a:cs typeface="+mj-cs"/>
              </a:rPr>
              <a:t> يجب على المسوقين جمع البيانات الشخصية واستخدامها فقط لأغراض محددة ومشروعة تتعلق بإنشاء المحتوى. لا ينبغي إعادة استخدام البيانات الشخصية دون موافقة المستخدم</a:t>
            </a:r>
            <a:r>
              <a:rPr lang="ar-SA" dirty="0" smtClean="0">
                <a:solidFill>
                  <a:srgbClr val="333333"/>
                </a:solidFill>
                <a:latin typeface="Almarai"/>
                <a:cs typeface="+mj-cs"/>
              </a:rPr>
              <a:t>.</a:t>
            </a:r>
            <a:endParaRPr lang="ar-SA" dirty="0">
              <a:solidFill>
                <a:srgbClr val="333333"/>
              </a:solidFill>
              <a:latin typeface="Almarai"/>
              <a:cs typeface="+mj-cs"/>
            </a:endParaRPr>
          </a:p>
        </p:txBody>
      </p:sp>
    </p:spTree>
    <p:extLst>
      <p:ext uri="{BB962C8B-B14F-4D97-AF65-F5344CB8AC3E}">
        <p14:creationId xmlns:p14="http://schemas.microsoft.com/office/powerpoint/2010/main" val="1682800514"/>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18519"/>
            <a:ext cx="3385474" cy="187573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54900" y="2522467"/>
            <a:ext cx="8425941" cy="2534027"/>
          </a:xfrm>
          <a:prstGeom prst="rect">
            <a:avLst/>
          </a:prstGeom>
        </p:spPr>
        <p:txBody>
          <a:bodyPr wrap="square">
            <a:spAutoFit/>
          </a:bodyPr>
          <a:lstStyle/>
          <a:p>
            <a:pPr algn="r" rtl="1">
              <a:lnSpc>
                <a:spcPct val="150000"/>
              </a:lnSpc>
            </a:pPr>
            <a:r>
              <a:rPr lang="ar-SA" dirty="0" smtClean="0">
                <a:solidFill>
                  <a:srgbClr val="333333"/>
                </a:solidFill>
                <a:latin typeface="Almarai"/>
              </a:rPr>
              <a:t>4.</a:t>
            </a:r>
            <a:r>
              <a:rPr lang="ar-SA" dirty="0">
                <a:solidFill>
                  <a:srgbClr val="333333"/>
                </a:solidFill>
                <a:latin typeface="Almarai"/>
              </a:rPr>
              <a:t> </a:t>
            </a:r>
            <a:r>
              <a:rPr lang="ar-SA" b="1" dirty="0">
                <a:solidFill>
                  <a:srgbClr val="333333"/>
                </a:solidFill>
                <a:latin typeface="Almarai"/>
              </a:rPr>
              <a:t>تقليل البيانات:</a:t>
            </a:r>
            <a:r>
              <a:rPr lang="ar-SA" dirty="0">
                <a:solidFill>
                  <a:srgbClr val="333333"/>
                </a:solidFill>
                <a:latin typeface="Almarai"/>
              </a:rPr>
              <a:t> يجب على المسوقين جمع البيانات الشخصية الضرورية المطلوبة لإنشاء محتوى الذكاء الاصطناعي فقط. وينبغي تجنب البيانات غير الضرورية لتقليل مخاطر إساءة استخدام البيانات.</a:t>
            </a:r>
          </a:p>
          <a:p>
            <a:pPr algn="r" rtl="1">
              <a:lnSpc>
                <a:spcPct val="150000"/>
              </a:lnSpc>
            </a:pPr>
            <a:r>
              <a:rPr lang="ar-SA" dirty="0">
                <a:solidFill>
                  <a:srgbClr val="333333"/>
                </a:solidFill>
                <a:latin typeface="Almarai"/>
              </a:rPr>
              <a:t>من خلال اتباع الممارسات الأخلاقية في التعامل مع البيانات الشخصية، يمكن للمسوقين بناء الثقة مع جمهورهم والتأكد من أن إنشاء المحتوى المعتمد على الذكاء الاصطناعي يحترم خصوصية المستخدم ويتوافق مع اللوائح المعمول بها.</a:t>
            </a:r>
          </a:p>
          <a:p>
            <a:pPr algn="r" rtl="1">
              <a:lnSpc>
                <a:spcPct val="150000"/>
              </a:lnSpc>
            </a:pPr>
            <a:endParaRPr lang="ar-SA" dirty="0"/>
          </a:p>
        </p:txBody>
      </p:sp>
      <p:sp>
        <p:nvSpPr>
          <p:cNvPr id="6" name="Rectangle 5"/>
          <p:cNvSpPr/>
          <p:nvPr/>
        </p:nvSpPr>
        <p:spPr>
          <a:xfrm>
            <a:off x="5399821" y="1543333"/>
            <a:ext cx="4913588" cy="1200329"/>
          </a:xfrm>
          <a:prstGeom prst="rect">
            <a:avLst/>
          </a:prstGeom>
        </p:spPr>
        <p:txBody>
          <a:bodyPr wrap="none">
            <a:spAutoFit/>
          </a:bodyPr>
          <a:lstStyle/>
          <a:p>
            <a:pPr algn="r" rtl="1"/>
            <a:r>
              <a:rPr lang="ar-SA" sz="2400" b="1" dirty="0">
                <a:solidFill>
                  <a:srgbClr val="00B0F0"/>
                </a:solidFill>
              </a:rPr>
              <a:t>ضمان الاستخدام الأخلاقي للبيانات الشخصية </a:t>
            </a:r>
            <a:r>
              <a:rPr lang="ar-SA" sz="2400" b="1" dirty="0" smtClean="0">
                <a:solidFill>
                  <a:srgbClr val="00B0F0"/>
                </a:solidFill>
              </a:rPr>
              <a:t>في</a:t>
            </a:r>
          </a:p>
          <a:p>
            <a:pPr algn="r" rtl="1"/>
            <a:r>
              <a:rPr lang="ar-SA" sz="2400" b="1" dirty="0" smtClean="0">
                <a:solidFill>
                  <a:srgbClr val="00B0F0"/>
                </a:solidFill>
              </a:rPr>
              <a:t> </a:t>
            </a:r>
            <a:r>
              <a:rPr lang="ar-SA" sz="2400" b="1" dirty="0">
                <a:solidFill>
                  <a:srgbClr val="00B0F0"/>
                </a:solidFill>
              </a:rPr>
              <a:t>إنشاء محتوى الذكاء الاصطناعي</a:t>
            </a:r>
          </a:p>
          <a:p>
            <a:pPr algn="r" rtl="1"/>
            <a:endParaRPr lang="ar-SA" sz="2400" b="1" dirty="0">
              <a:solidFill>
                <a:srgbClr val="00B0F0"/>
              </a:solidFill>
            </a:endParaRPr>
          </a:p>
        </p:txBody>
      </p:sp>
    </p:spTree>
    <p:extLst>
      <p:ext uri="{BB962C8B-B14F-4D97-AF65-F5344CB8AC3E}">
        <p14:creationId xmlns:p14="http://schemas.microsoft.com/office/powerpoint/2010/main" val="104153467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729" y="1341404"/>
            <a:ext cx="3386161" cy="190471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54900" y="2441628"/>
            <a:ext cx="8737100" cy="3416320"/>
          </a:xfrm>
          <a:prstGeom prst="rect">
            <a:avLst/>
          </a:prstGeom>
        </p:spPr>
        <p:txBody>
          <a:bodyPr wrap="square">
            <a:spAutoFit/>
          </a:bodyPr>
          <a:lstStyle/>
          <a:p>
            <a:pPr algn="r" rtl="1">
              <a:lnSpc>
                <a:spcPct val="150000"/>
              </a:lnSpc>
            </a:pPr>
            <a:r>
              <a:rPr lang="ar-SA" dirty="0" smtClean="0">
                <a:cs typeface="+mj-cs"/>
              </a:rPr>
              <a:t>لا </a:t>
            </a:r>
            <a:r>
              <a:rPr lang="ar-SA" dirty="0">
                <a:cs typeface="+mj-cs"/>
              </a:rPr>
              <a:t>ينبغي أن يؤدي إنشاء المحتوى المعتمد على الذكاء الاصطناعي إلى إلغاء الرقابة البشرية بالكامل. يجب أن يحتفظ المسوقون بالمشاركة البشرية في عملية إنشاء المحتوى لضمان الحفاظ على المعايير الأخلاقية. ولهذا السبب تعد الرقابة البشرية أمراً بالغ الأهمية:</a:t>
            </a:r>
          </a:p>
          <a:p>
            <a:pPr algn="r" rtl="1">
              <a:lnSpc>
                <a:spcPct val="150000"/>
              </a:lnSpc>
            </a:pPr>
            <a:r>
              <a:rPr lang="ar-SA" dirty="0">
                <a:cs typeface="+mj-cs"/>
              </a:rPr>
              <a:t>1. </a:t>
            </a:r>
            <a:r>
              <a:rPr lang="ar-SA" b="1" dirty="0">
                <a:cs typeface="+mj-cs"/>
              </a:rPr>
              <a:t>أ</a:t>
            </a:r>
            <a:r>
              <a:rPr lang="ar-SA" b="1" dirty="0" smtClean="0">
                <a:cs typeface="+mj-cs"/>
              </a:rPr>
              <a:t>تخاذ </a:t>
            </a:r>
            <a:r>
              <a:rPr lang="ar-SA" b="1" dirty="0">
                <a:cs typeface="+mj-cs"/>
              </a:rPr>
              <a:t>القرار الأخلاقي: </a:t>
            </a:r>
            <a:r>
              <a:rPr lang="ar-SA" dirty="0">
                <a:cs typeface="+mj-cs"/>
              </a:rPr>
              <a:t>يوفر البشر البوصلة الأخلاقية اللازمة لاتخاذ القرارات </a:t>
            </a:r>
            <a:r>
              <a:rPr lang="ar-SA" dirty="0">
                <a:cs typeface="+mj-cs"/>
                <a:hlinkClick r:id="rId5" tooltip="أخلاقيات المحتوى والتعامل مع المعضلات الأخلاقية في إنشاء المحتوى"/>
              </a:rPr>
              <a:t>الأخلاقية في إنشاء المحتوى</a:t>
            </a:r>
            <a:r>
              <a:rPr lang="ar-SA" dirty="0">
                <a:cs typeface="+mj-cs"/>
              </a:rPr>
              <a:t>. يمكنهم تحديد ومعالجة المخاوف الأخلاقية التي قد تتجاهلها خوارزميات الذكاء الاصطناعي.</a:t>
            </a:r>
          </a:p>
          <a:p>
            <a:pPr algn="r" rtl="1">
              <a:lnSpc>
                <a:spcPct val="150000"/>
              </a:lnSpc>
            </a:pPr>
            <a:r>
              <a:rPr lang="ar-SA" dirty="0">
                <a:cs typeface="+mj-cs"/>
              </a:rPr>
              <a:t>2. </a:t>
            </a:r>
            <a:r>
              <a:rPr lang="ar-SA" b="1" dirty="0">
                <a:cs typeface="+mj-cs"/>
              </a:rPr>
              <a:t>ضمان الجودة:</a:t>
            </a:r>
            <a:r>
              <a:rPr lang="ar-SA" dirty="0">
                <a:cs typeface="+mj-cs"/>
              </a:rPr>
              <a:t> تضمن الرقابة البشرية جودة المحتوى الذي يتم إنشاؤه بواسطة الذكاء الاصطناعي. يمكن للبشر مراجعة وتحسين المخرجات </a:t>
            </a:r>
            <a:r>
              <a:rPr lang="ar-SA" dirty="0">
                <a:cs typeface="+mj-cs"/>
                <a:hlinkClick r:id="rId6" tooltip="ظهور منشورات وسائل التواصل الاجتماعي الناتجة عن الذكاء الاصطناعي  إحداث ثورة في استراتيجيات التسويق"/>
              </a:rPr>
              <a:t>الناتجة عن الذكاء الاصطناعي</a:t>
            </a:r>
            <a:r>
              <a:rPr lang="ar-SA" dirty="0">
                <a:cs typeface="+mj-cs"/>
              </a:rPr>
              <a:t> لضمان الدقة والتماسك والمواءمة مع قيم العلامة التجارية.</a:t>
            </a:r>
          </a:p>
          <a:p>
            <a:pPr algn="r" rtl="1">
              <a:lnSpc>
                <a:spcPct val="150000"/>
              </a:lnSpc>
            </a:pPr>
            <a:endParaRPr lang="ar-SA" dirty="0">
              <a:cs typeface="+mj-cs"/>
            </a:endParaRPr>
          </a:p>
        </p:txBody>
      </p:sp>
      <p:sp>
        <p:nvSpPr>
          <p:cNvPr id="6" name="Rectangle 5"/>
          <p:cNvSpPr/>
          <p:nvPr/>
        </p:nvSpPr>
        <p:spPr>
          <a:xfrm>
            <a:off x="4645500" y="1598467"/>
            <a:ext cx="6564618" cy="461665"/>
          </a:xfrm>
          <a:prstGeom prst="rect">
            <a:avLst/>
          </a:prstGeom>
        </p:spPr>
        <p:txBody>
          <a:bodyPr wrap="none">
            <a:spAutoFit/>
          </a:bodyPr>
          <a:lstStyle/>
          <a:p>
            <a:r>
              <a:rPr lang="ar-SA" sz="2400" b="1" dirty="0">
                <a:solidFill>
                  <a:srgbClr val="00B0F0"/>
                </a:solidFill>
              </a:rPr>
              <a:t>دور الرقابة البشرية في </a:t>
            </a:r>
            <a:r>
              <a:rPr lang="ar-SA" sz="2400" b="1" dirty="0" smtClean="0">
                <a:solidFill>
                  <a:srgbClr val="00B0F0"/>
                </a:solidFill>
              </a:rPr>
              <a:t>المحتوى </a:t>
            </a:r>
            <a:r>
              <a:rPr lang="ar-SA" sz="2400" b="1" dirty="0">
                <a:solidFill>
                  <a:srgbClr val="00B0F0"/>
                </a:solidFill>
              </a:rPr>
              <a:t>المعتمد على الذكاء الاصطناعي</a:t>
            </a:r>
          </a:p>
        </p:txBody>
      </p:sp>
    </p:spTree>
    <p:extLst>
      <p:ext uri="{BB962C8B-B14F-4D97-AF65-F5344CB8AC3E}">
        <p14:creationId xmlns:p14="http://schemas.microsoft.com/office/powerpoint/2010/main" val="180418513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3555" y="1335074"/>
            <a:ext cx="3428916" cy="205735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351040" y="2654819"/>
            <a:ext cx="8737100" cy="2951064"/>
          </a:xfrm>
          <a:prstGeom prst="rect">
            <a:avLst/>
          </a:prstGeom>
        </p:spPr>
        <p:txBody>
          <a:bodyPr wrap="square">
            <a:spAutoFit/>
          </a:bodyPr>
          <a:lstStyle/>
          <a:p>
            <a:pPr algn="r" rtl="1">
              <a:lnSpc>
                <a:spcPct val="150000"/>
              </a:lnSpc>
            </a:pPr>
            <a:r>
              <a:rPr lang="ar-SA" dirty="0">
                <a:cs typeface="+mj-cs"/>
              </a:rPr>
              <a:t>3. </a:t>
            </a:r>
            <a:r>
              <a:rPr lang="ar-SA" b="1" dirty="0">
                <a:cs typeface="+mj-cs"/>
              </a:rPr>
              <a:t>التكيف مع السياق:</a:t>
            </a:r>
            <a:r>
              <a:rPr lang="ar-SA" dirty="0">
                <a:cs typeface="+mj-cs"/>
              </a:rPr>
              <a:t> يفهم البشر الفروق الدقيقة ويمكنهم تكييف المحتوى مع سياقات محددة. يمكنهم التأكد من أن المحتوى الناتج عن الذكاء الاصطناعي يتوافق مع الحساسيات الثقافية ويتجنب المخاطر المحتملة.</a:t>
            </a:r>
          </a:p>
          <a:p>
            <a:pPr algn="r" rtl="1">
              <a:lnSpc>
                <a:spcPct val="150000"/>
              </a:lnSpc>
            </a:pPr>
            <a:r>
              <a:rPr lang="ar-SA" dirty="0">
                <a:cs typeface="+mj-cs"/>
              </a:rPr>
              <a:t>4. </a:t>
            </a:r>
            <a:r>
              <a:rPr lang="ar-SA" b="1" dirty="0">
                <a:cs typeface="+mj-cs"/>
              </a:rPr>
              <a:t>المساءلة والمسؤولية:</a:t>
            </a:r>
            <a:r>
              <a:rPr lang="ar-SA" dirty="0">
                <a:cs typeface="+mj-cs"/>
              </a:rPr>
              <a:t> يتحمل البشر مسؤولية الإجراءات والقرارات التي تتخذها أنظمة الذكاء الاصطناعي. يجب أن يتحمل المسوقون المسؤولية عن أي عواقب سلبية ناتجة عن المحتوى الناتج عن الذكاء الاصطناعي.</a:t>
            </a:r>
          </a:p>
          <a:p>
            <a:pPr algn="r" rtl="1">
              <a:lnSpc>
                <a:spcPct val="150000"/>
              </a:lnSpc>
            </a:pPr>
            <a:r>
              <a:rPr lang="ar-SA" dirty="0">
                <a:cs typeface="+mj-cs"/>
              </a:rPr>
              <a:t>تعمل الرقابة البشرية كإجراء وقائي، مما يضمن أن يظل إنشاء المحتوى المعتمد على الذكاء الاصطناعي أخلاقياً، ويتماشى مع قيم العلامة التجارية، ويلقى صدى لدى الجماهير.</a:t>
            </a:r>
          </a:p>
          <a:p>
            <a:pPr algn="r" rtl="1">
              <a:lnSpc>
                <a:spcPct val="150000"/>
              </a:lnSpc>
            </a:pPr>
            <a:endParaRPr lang="ar-SA" dirty="0">
              <a:cs typeface="+mj-cs"/>
            </a:endParaRPr>
          </a:p>
        </p:txBody>
      </p:sp>
      <p:sp>
        <p:nvSpPr>
          <p:cNvPr id="6" name="Rectangle 5"/>
          <p:cNvSpPr/>
          <p:nvPr/>
        </p:nvSpPr>
        <p:spPr>
          <a:xfrm>
            <a:off x="4645500" y="1598467"/>
            <a:ext cx="6564618" cy="461665"/>
          </a:xfrm>
          <a:prstGeom prst="rect">
            <a:avLst/>
          </a:prstGeom>
        </p:spPr>
        <p:txBody>
          <a:bodyPr wrap="none">
            <a:spAutoFit/>
          </a:bodyPr>
          <a:lstStyle/>
          <a:p>
            <a:r>
              <a:rPr lang="ar-SA" sz="2400" b="1" dirty="0">
                <a:solidFill>
                  <a:srgbClr val="00B0F0"/>
                </a:solidFill>
              </a:rPr>
              <a:t>دور الرقابة البشرية في المحتوى المعتمد على الذكاء الاصطناعي</a:t>
            </a:r>
          </a:p>
        </p:txBody>
      </p:sp>
    </p:spTree>
    <p:extLst>
      <p:ext uri="{BB962C8B-B14F-4D97-AF65-F5344CB8AC3E}">
        <p14:creationId xmlns:p14="http://schemas.microsoft.com/office/powerpoint/2010/main" val="190515086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628" y="1335074"/>
            <a:ext cx="3425550" cy="1926872"/>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45795" y="2700573"/>
            <a:ext cx="8737100" cy="3000821"/>
          </a:xfrm>
          <a:prstGeom prst="rect">
            <a:avLst/>
          </a:prstGeom>
        </p:spPr>
        <p:txBody>
          <a:bodyPr wrap="square">
            <a:spAutoFit/>
          </a:bodyPr>
          <a:lstStyle/>
          <a:p>
            <a:pPr algn="r" rtl="1">
              <a:lnSpc>
                <a:spcPct val="150000"/>
              </a:lnSpc>
            </a:pPr>
            <a:r>
              <a:rPr lang="ar-SA" dirty="0" smtClean="0">
                <a:cs typeface="+mj-cs"/>
              </a:rPr>
              <a:t>5</a:t>
            </a:r>
            <a:r>
              <a:rPr lang="ar-SA" dirty="0">
                <a:cs typeface="+mj-cs"/>
              </a:rPr>
              <a:t>. </a:t>
            </a:r>
            <a:r>
              <a:rPr lang="ar-SA" b="1" dirty="0">
                <a:cs typeface="+mj-cs"/>
              </a:rPr>
              <a:t>الملكية الفكرية:</a:t>
            </a:r>
            <a:r>
              <a:rPr lang="ar-SA" dirty="0">
                <a:cs typeface="+mj-cs"/>
              </a:rPr>
              <a:t> تأكد من أن المحتوى الذي ينشئه الذكاء الاصطناعي يحترم قوانين حقوق الطبع والنشر ويحمي الأصالة.</a:t>
            </a:r>
          </a:p>
          <a:p>
            <a:pPr algn="r" rtl="1">
              <a:lnSpc>
                <a:spcPct val="150000"/>
              </a:lnSpc>
            </a:pPr>
            <a:r>
              <a:rPr lang="ar-SA" dirty="0">
                <a:cs typeface="+mj-cs"/>
              </a:rPr>
              <a:t>6. </a:t>
            </a:r>
            <a:r>
              <a:rPr lang="ar-SA" b="1" dirty="0">
                <a:cs typeface="+mj-cs"/>
              </a:rPr>
              <a:t>أخلاقيات البيانات:</a:t>
            </a:r>
            <a:r>
              <a:rPr lang="ar-SA" dirty="0">
                <a:cs typeface="+mj-cs"/>
              </a:rPr>
              <a:t> جمع البيانات الشخصية واستخدامها بطريقة مسؤولة، مع الالتزام بمبادئ تحديد الغرض وتقليل البيانات.</a:t>
            </a:r>
          </a:p>
          <a:p>
            <a:pPr algn="r" rtl="1">
              <a:lnSpc>
                <a:spcPct val="150000"/>
              </a:lnSpc>
            </a:pPr>
            <a:r>
              <a:rPr lang="ar-SA" dirty="0">
                <a:cs typeface="+mj-cs"/>
              </a:rPr>
              <a:t>من خلال الالتزام بالمبادئ التوجيهية الأخلاقية، يمكن للمسوقين تسخير قوة الذكاء الاصطناعي في إنشاء المحتوى مع الحفاظ على المعايير الأخلاقية وبناء الثقة مع جمهورهم.</a:t>
            </a:r>
          </a:p>
          <a:p>
            <a:pPr algn="r" rtl="1">
              <a:lnSpc>
                <a:spcPct val="150000"/>
              </a:lnSpc>
            </a:pPr>
            <a:endParaRPr lang="ar-SA" dirty="0">
              <a:cs typeface="+mj-cs"/>
            </a:endParaRPr>
          </a:p>
        </p:txBody>
      </p:sp>
      <p:sp>
        <p:nvSpPr>
          <p:cNvPr id="6" name="Rectangle 5"/>
          <p:cNvSpPr/>
          <p:nvPr/>
        </p:nvSpPr>
        <p:spPr>
          <a:xfrm>
            <a:off x="4847722" y="1547318"/>
            <a:ext cx="6573485" cy="461665"/>
          </a:xfrm>
          <a:prstGeom prst="rect">
            <a:avLst/>
          </a:prstGeom>
        </p:spPr>
        <p:txBody>
          <a:bodyPr wrap="square">
            <a:spAutoFit/>
          </a:bodyPr>
          <a:lstStyle/>
          <a:p>
            <a:pPr algn="ctr" rtl="1"/>
            <a:r>
              <a:rPr lang="ar-SA" sz="2400" b="1" dirty="0">
                <a:solidFill>
                  <a:srgbClr val="00B0F0"/>
                </a:solidFill>
              </a:rPr>
              <a:t>دور الرقابة البشرية في المحتوى المعتمد على الذكاء </a:t>
            </a:r>
            <a:r>
              <a:rPr lang="ar-SA" sz="2400" b="1" dirty="0" smtClean="0">
                <a:solidFill>
                  <a:srgbClr val="00B0F0"/>
                </a:solidFill>
              </a:rPr>
              <a:t>الاصطناعي</a:t>
            </a:r>
            <a:endParaRPr lang="ar-SA" sz="2400" b="1" dirty="0">
              <a:solidFill>
                <a:srgbClr val="00B0F0"/>
              </a:solidFill>
            </a:endParaRPr>
          </a:p>
        </p:txBody>
      </p:sp>
    </p:spTree>
    <p:extLst>
      <p:ext uri="{BB962C8B-B14F-4D97-AF65-F5344CB8AC3E}">
        <p14:creationId xmlns:p14="http://schemas.microsoft.com/office/powerpoint/2010/main" val="2621828791"/>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661" y="1335074"/>
            <a:ext cx="3387135" cy="1698272"/>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385474" y="2564432"/>
            <a:ext cx="8737100" cy="3000821"/>
          </a:xfrm>
          <a:prstGeom prst="rect">
            <a:avLst/>
          </a:prstGeom>
        </p:spPr>
        <p:txBody>
          <a:bodyPr wrap="square">
            <a:spAutoFit/>
          </a:bodyPr>
          <a:lstStyle/>
          <a:p>
            <a:pPr algn="r" rtl="1">
              <a:lnSpc>
                <a:spcPct val="150000"/>
              </a:lnSpc>
            </a:pPr>
            <a:r>
              <a:rPr lang="ar-SA" b="1" dirty="0">
                <a:cs typeface="+mj-cs"/>
              </a:rPr>
              <a:t>قبل المعالجة، نلخّص أبرز التحديات:</a:t>
            </a:r>
          </a:p>
          <a:p>
            <a:pPr marL="285750" indent="-285750" algn="r" rtl="1">
              <a:lnSpc>
                <a:spcPct val="150000"/>
              </a:lnSpc>
              <a:buFont typeface="Arial" panose="020B0604020202020204" pitchFamily="34" charset="0"/>
              <a:buChar char="•"/>
            </a:pPr>
            <a:r>
              <a:rPr lang="ar-SA" dirty="0">
                <a:cs typeface="+mj-cs"/>
              </a:rPr>
              <a:t>إنتاج محتوى مزيف (نصوص، صور، فيديوهات).</a:t>
            </a:r>
          </a:p>
          <a:p>
            <a:pPr marL="285750" indent="-285750" algn="r" rtl="1">
              <a:lnSpc>
                <a:spcPct val="150000"/>
              </a:lnSpc>
              <a:buFont typeface="Arial" panose="020B0604020202020204" pitchFamily="34" charset="0"/>
              <a:buChar char="•"/>
            </a:pPr>
            <a:r>
              <a:rPr lang="ar-SA" dirty="0">
                <a:cs typeface="+mj-cs"/>
              </a:rPr>
              <a:t>غياب الشفافية في توليد المحتوى.</a:t>
            </a:r>
          </a:p>
          <a:p>
            <a:pPr marL="285750" indent="-285750" algn="r" rtl="1">
              <a:lnSpc>
                <a:spcPct val="150000"/>
              </a:lnSpc>
              <a:buFont typeface="Arial" panose="020B0604020202020204" pitchFamily="34" charset="0"/>
              <a:buChar char="•"/>
            </a:pPr>
            <a:r>
              <a:rPr lang="ar-SA" dirty="0">
                <a:cs typeface="+mj-cs"/>
              </a:rPr>
              <a:t>التحيز الخوارزمي.</a:t>
            </a:r>
          </a:p>
          <a:p>
            <a:pPr marL="285750" indent="-285750" algn="r" rtl="1">
              <a:lnSpc>
                <a:spcPct val="150000"/>
              </a:lnSpc>
              <a:buFont typeface="Arial" panose="020B0604020202020204" pitchFamily="34" charset="0"/>
              <a:buChar char="•"/>
            </a:pPr>
            <a:r>
              <a:rPr lang="ar-SA" dirty="0">
                <a:cs typeface="+mj-cs"/>
              </a:rPr>
              <a:t>تجاهل حقوق الملكية الفكرية.</a:t>
            </a:r>
          </a:p>
          <a:p>
            <a:pPr marL="285750" indent="-285750" algn="r" rtl="1">
              <a:lnSpc>
                <a:spcPct val="150000"/>
              </a:lnSpc>
              <a:buFont typeface="Arial" panose="020B0604020202020204" pitchFamily="34" charset="0"/>
              <a:buChar char="•"/>
            </a:pPr>
            <a:r>
              <a:rPr lang="ar-SA" dirty="0">
                <a:cs typeface="+mj-cs"/>
              </a:rPr>
              <a:t>ضعف المساءلة القانونية في حال ارتكاب أخطاء.</a:t>
            </a:r>
          </a:p>
          <a:p>
            <a:pPr marL="285750" indent="-285750" algn="r" rtl="1">
              <a:lnSpc>
                <a:spcPct val="150000"/>
              </a:lnSpc>
              <a:buFont typeface="Arial" panose="020B0604020202020204" pitchFamily="34" charset="0"/>
              <a:buChar char="•"/>
            </a:pPr>
            <a:endParaRPr lang="ar-SA" dirty="0">
              <a:cs typeface="+mj-cs"/>
            </a:endParaRPr>
          </a:p>
        </p:txBody>
      </p:sp>
      <p:sp>
        <p:nvSpPr>
          <p:cNvPr id="6" name="Rectangle 5"/>
          <p:cNvSpPr/>
          <p:nvPr/>
        </p:nvSpPr>
        <p:spPr>
          <a:xfrm>
            <a:off x="4847722" y="1547318"/>
            <a:ext cx="6573485" cy="461665"/>
          </a:xfrm>
          <a:prstGeom prst="rect">
            <a:avLst/>
          </a:prstGeom>
        </p:spPr>
        <p:txBody>
          <a:bodyPr wrap="square">
            <a:spAutoFit/>
          </a:bodyPr>
          <a:lstStyle/>
          <a:p>
            <a:pPr algn="ctr" rtl="1"/>
            <a:r>
              <a:rPr lang="ar-SA" sz="2400" b="1" dirty="0" smtClean="0">
                <a:solidFill>
                  <a:srgbClr val="00B0F0"/>
                </a:solidFill>
              </a:rPr>
              <a:t>معالجة </a:t>
            </a:r>
            <a:r>
              <a:rPr lang="ar-SA" sz="2400" b="1" dirty="0">
                <a:solidFill>
                  <a:srgbClr val="00B0F0"/>
                </a:solidFill>
              </a:rPr>
              <a:t>التحديات الأخلاقية في صحافة الذكاء الاصطناعي </a:t>
            </a:r>
          </a:p>
        </p:txBody>
      </p:sp>
    </p:spTree>
    <p:extLst>
      <p:ext uri="{BB962C8B-B14F-4D97-AF65-F5344CB8AC3E}">
        <p14:creationId xmlns:p14="http://schemas.microsoft.com/office/powerpoint/2010/main" val="96272234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19847"/>
            <a:ext cx="3385474" cy="336858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54900" y="2459617"/>
            <a:ext cx="8565162" cy="4662815"/>
          </a:xfrm>
          <a:prstGeom prst="rect">
            <a:avLst/>
          </a:prstGeom>
        </p:spPr>
        <p:txBody>
          <a:bodyPr wrap="square">
            <a:spAutoFit/>
          </a:bodyPr>
          <a:lstStyle/>
          <a:p>
            <a:pPr algn="r" rtl="1">
              <a:lnSpc>
                <a:spcPct val="150000"/>
              </a:lnSpc>
            </a:pPr>
            <a:r>
              <a:rPr lang="ar-SA" b="1" dirty="0">
                <a:cs typeface="+mj-cs"/>
              </a:rPr>
              <a:t>طرق</a:t>
            </a:r>
            <a:r>
              <a:rPr lang="ar-SA" dirty="0">
                <a:cs typeface="+mj-cs"/>
              </a:rPr>
              <a:t> </a:t>
            </a:r>
            <a:r>
              <a:rPr lang="ar-SA" b="1" dirty="0">
                <a:cs typeface="+mj-cs"/>
              </a:rPr>
              <a:t>معالجة التحديات الأخلاقية في صحافة الذكاء </a:t>
            </a:r>
            <a:r>
              <a:rPr lang="ar-SA" b="1" dirty="0" smtClean="0">
                <a:cs typeface="+mj-cs"/>
              </a:rPr>
              <a:t>الاصطناعي</a:t>
            </a:r>
          </a:p>
          <a:p>
            <a:pPr marL="285750" lvl="0" indent="-285750" algn="r" rtl="1" eaLnBrk="0" fontAlgn="base" hangingPunct="0">
              <a:lnSpc>
                <a:spcPct val="150000"/>
              </a:lnSpc>
              <a:spcBef>
                <a:spcPct val="0"/>
              </a:spcBef>
              <a:spcAft>
                <a:spcPct val="0"/>
              </a:spcAft>
              <a:buFont typeface="Wingdings" panose="05000000000000000000" pitchFamily="2" charset="2"/>
              <a:buChar char="v"/>
            </a:pPr>
            <a:r>
              <a:rPr lang="ar-SA" altLang="en-US" b="1" dirty="0">
                <a:latin typeface="Arial" panose="020B0604020202020204" pitchFamily="34" charset="0"/>
                <a:cs typeface="+mj-cs"/>
              </a:rPr>
              <a:t>تعزيز الشفافية في المحتوى المُنتج بالذكاء الاصطناعي</a:t>
            </a:r>
            <a:endParaRPr lang="en-US" altLang="en-US" b="1" dirty="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يجب على المؤسسات الإعلامية</a:t>
            </a:r>
            <a:r>
              <a:rPr lang="en-US" altLang="en-US" dirty="0">
                <a:latin typeface="Arial" panose="020B0604020202020204" pitchFamily="34" charset="0"/>
                <a:cs typeface="+mj-cs"/>
              </a:rPr>
              <a:t> </a:t>
            </a:r>
            <a:r>
              <a:rPr lang="ar-SA" altLang="en-US" b="1" dirty="0">
                <a:latin typeface="Arial" panose="020B0604020202020204" pitchFamily="34" charset="0"/>
                <a:cs typeface="+mj-cs"/>
              </a:rPr>
              <a:t>الإفصاح الواضح</a:t>
            </a:r>
            <a:r>
              <a:rPr lang="en-US" altLang="en-US" dirty="0">
                <a:latin typeface="Arial" panose="020B0604020202020204" pitchFamily="34" charset="0"/>
                <a:cs typeface="+mj-cs"/>
              </a:rPr>
              <a:t> </a:t>
            </a:r>
            <a:r>
              <a:rPr lang="ar-SA" altLang="en-US" dirty="0">
                <a:latin typeface="Arial" panose="020B0604020202020204" pitchFamily="34" charset="0"/>
                <a:cs typeface="+mj-cs"/>
              </a:rPr>
              <a:t>عندما يتم استخدام أدوات</a:t>
            </a:r>
            <a:r>
              <a:rPr lang="en-US" altLang="en-US" dirty="0">
                <a:latin typeface="Arial" panose="020B0604020202020204" pitchFamily="34" charset="0"/>
                <a:cs typeface="+mj-cs"/>
              </a:rPr>
              <a:t> AI </a:t>
            </a:r>
            <a:r>
              <a:rPr lang="ar-SA" altLang="en-US" dirty="0">
                <a:latin typeface="Arial" panose="020B0604020202020204" pitchFamily="34" charset="0"/>
                <a:cs typeface="+mj-cs"/>
              </a:rPr>
              <a:t>في إنتاج الخبر أو تحريره</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a:latin typeface="Arial" panose="020B0604020202020204" pitchFamily="34" charset="0"/>
                <a:cs typeface="+mj-cs"/>
              </a:rPr>
              <a:t>مثال: كتابة توضيح في نهاية المقال مثل</a:t>
            </a:r>
            <a:r>
              <a:rPr lang="en-US" altLang="en-US" dirty="0" smtClean="0">
                <a:latin typeface="Arial" panose="020B0604020202020204" pitchFamily="34" charset="0"/>
                <a:cs typeface="+mj-cs"/>
              </a:rPr>
              <a:t>:</a:t>
            </a:r>
            <a:r>
              <a:rPr lang="ar-SA" altLang="en-US" dirty="0" smtClean="0">
                <a:latin typeface="Arial" panose="020B0604020202020204" pitchFamily="34" charset="0"/>
                <a:cs typeface="+mj-cs"/>
              </a:rPr>
              <a:t> "تم </a:t>
            </a:r>
            <a:r>
              <a:rPr lang="ar-SA" altLang="en-US" dirty="0">
                <a:latin typeface="Arial" panose="020B0604020202020204" pitchFamily="34" charset="0"/>
                <a:cs typeface="+mj-cs"/>
              </a:rPr>
              <a:t>تحرير هذا المقال بمساعدة أداة ذكاء اصطناعي</a:t>
            </a:r>
            <a:r>
              <a:rPr lang="en-US" altLang="en-US" dirty="0">
                <a:latin typeface="Arial" panose="020B0604020202020204" pitchFamily="34" charset="0"/>
                <a:cs typeface="+mj-cs"/>
              </a:rPr>
              <a:t>".</a:t>
            </a:r>
          </a:p>
          <a:p>
            <a:pPr marL="285750" indent="-285750" algn="r" rtl="1">
              <a:lnSpc>
                <a:spcPct val="150000"/>
              </a:lnSpc>
              <a:buFont typeface="Wingdings" panose="05000000000000000000" pitchFamily="2" charset="2"/>
              <a:buChar char="v"/>
            </a:pPr>
            <a:r>
              <a:rPr lang="ar-SA" b="1" dirty="0">
                <a:cs typeface="+mj-cs"/>
              </a:rPr>
              <a:t>مراقبة التحيزات الخوارزمية وتصحيحها</a:t>
            </a:r>
          </a:p>
          <a:p>
            <a:pPr algn="r" rtl="1">
              <a:lnSpc>
                <a:spcPct val="150000"/>
              </a:lnSpc>
            </a:pPr>
            <a:r>
              <a:rPr lang="ar-SA" dirty="0">
                <a:cs typeface="+mj-cs"/>
              </a:rPr>
              <a:t>يجب اختبار نماذج الذكاء الاصطناعي بانتظام لضمان عدم إنتاج محتوى متحيز أو عنصري.</a:t>
            </a:r>
          </a:p>
          <a:p>
            <a:pPr algn="r" rtl="1">
              <a:lnSpc>
                <a:spcPct val="150000"/>
              </a:lnSpc>
            </a:pPr>
            <a:r>
              <a:rPr lang="ar-SA" dirty="0">
                <a:cs typeface="+mj-cs"/>
              </a:rPr>
              <a:t>يتم ذلك من خلال:</a:t>
            </a:r>
          </a:p>
          <a:p>
            <a:pPr marL="742950" lvl="1" indent="-285750" algn="r" rtl="1">
              <a:lnSpc>
                <a:spcPct val="150000"/>
              </a:lnSpc>
              <a:buFont typeface="Arial" panose="020B0604020202020204" pitchFamily="34" charset="0"/>
              <a:buChar char="•"/>
            </a:pPr>
            <a:r>
              <a:rPr lang="ar-SA" dirty="0">
                <a:cs typeface="+mj-cs"/>
              </a:rPr>
              <a:t>تغذية النظام ببيانات متنوعة ومتوازنة.</a:t>
            </a:r>
          </a:p>
          <a:p>
            <a:pPr marL="742950" lvl="1" indent="-285750" algn="r" rtl="1">
              <a:lnSpc>
                <a:spcPct val="150000"/>
              </a:lnSpc>
              <a:buFont typeface="Arial" panose="020B0604020202020204" pitchFamily="34" charset="0"/>
              <a:buChar char="•"/>
            </a:pPr>
            <a:r>
              <a:rPr lang="ar-SA" dirty="0">
                <a:cs typeface="+mj-cs"/>
              </a:rPr>
              <a:t>إشراك خبراء أخلاقيات وتقنيين وممثلي فئات المجتمع في تصميم الخوارزميات.</a:t>
            </a:r>
          </a:p>
          <a:p>
            <a:pPr marL="285750" lvl="0" indent="-285750" algn="r" rtl="1" eaLnBrk="0" fontAlgn="base" hangingPunct="0">
              <a:lnSpc>
                <a:spcPct val="150000"/>
              </a:lnSpc>
              <a:spcBef>
                <a:spcPct val="0"/>
              </a:spcBef>
              <a:spcAft>
                <a:spcPct val="0"/>
              </a:spcAft>
              <a:buFont typeface="Arial" panose="020B0604020202020204" pitchFamily="34" charset="0"/>
              <a:buChar char="•"/>
            </a:pPr>
            <a:endParaRPr lang="en-US" altLang="en-US" dirty="0">
              <a:latin typeface="Arial" panose="020B0604020202020204" pitchFamily="34" charset="0"/>
              <a:cs typeface="+mj-cs"/>
            </a:endParaRPr>
          </a:p>
          <a:p>
            <a:pPr algn="r" rtl="1">
              <a:lnSpc>
                <a:spcPct val="150000"/>
              </a:lnSpc>
            </a:pPr>
            <a:endParaRPr lang="ar-SA" dirty="0">
              <a:cs typeface="+mj-cs"/>
            </a:endParaRPr>
          </a:p>
        </p:txBody>
      </p:sp>
      <p:sp>
        <p:nvSpPr>
          <p:cNvPr id="6" name="Rectangle 5"/>
          <p:cNvSpPr/>
          <p:nvPr/>
        </p:nvSpPr>
        <p:spPr>
          <a:xfrm>
            <a:off x="4847722" y="1547318"/>
            <a:ext cx="6573485" cy="577850"/>
          </a:xfrm>
          <a:prstGeom prst="rect">
            <a:avLst/>
          </a:prstGeom>
        </p:spPr>
        <p:txBody>
          <a:bodyPr wrap="square">
            <a:spAutoFit/>
          </a:bodyPr>
          <a:lstStyle/>
          <a:p>
            <a:pPr algn="r" rtl="1">
              <a:lnSpc>
                <a:spcPct val="150000"/>
              </a:lnSpc>
            </a:pPr>
            <a:r>
              <a:rPr lang="ar-SA" sz="2400" b="1" dirty="0">
                <a:solidFill>
                  <a:srgbClr val="00B0F0"/>
                </a:solidFill>
              </a:rPr>
              <a:t>طرق</a:t>
            </a:r>
            <a:r>
              <a:rPr lang="ar-SA" sz="2400" dirty="0">
                <a:solidFill>
                  <a:srgbClr val="00B0F0"/>
                </a:solidFill>
              </a:rPr>
              <a:t> </a:t>
            </a:r>
            <a:r>
              <a:rPr lang="ar-SA" sz="2400" b="1" dirty="0">
                <a:solidFill>
                  <a:srgbClr val="00B0F0"/>
                </a:solidFill>
              </a:rPr>
              <a:t>معالجة التحديات الأخلاقية في صحافة الذكاء الاصطناعي</a:t>
            </a:r>
          </a:p>
        </p:txBody>
      </p:sp>
    </p:spTree>
    <p:extLst>
      <p:ext uri="{BB962C8B-B14F-4D97-AF65-F5344CB8AC3E}">
        <p14:creationId xmlns:p14="http://schemas.microsoft.com/office/powerpoint/2010/main" val="1289084082"/>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24" y="1341404"/>
            <a:ext cx="3413838" cy="191175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45795" y="2323527"/>
            <a:ext cx="8737100" cy="4662815"/>
          </a:xfrm>
          <a:prstGeom prst="rect">
            <a:avLst/>
          </a:prstGeom>
        </p:spPr>
        <p:txBody>
          <a:bodyPr wrap="square">
            <a:spAutoFit/>
          </a:bodyPr>
          <a:lstStyle/>
          <a:p>
            <a:pPr algn="r" rtl="1">
              <a:lnSpc>
                <a:spcPct val="150000"/>
              </a:lnSpc>
            </a:pPr>
            <a:r>
              <a:rPr lang="ar-SA" b="1" dirty="0">
                <a:cs typeface="+mj-cs"/>
              </a:rPr>
              <a:t>طرق</a:t>
            </a:r>
            <a:r>
              <a:rPr lang="ar-SA" dirty="0">
                <a:cs typeface="+mj-cs"/>
              </a:rPr>
              <a:t> </a:t>
            </a:r>
            <a:r>
              <a:rPr lang="ar-SA" b="1" dirty="0">
                <a:cs typeface="+mj-cs"/>
              </a:rPr>
              <a:t>معالجة التحديات الأخلاقية في صحافة الذكاء </a:t>
            </a:r>
            <a:r>
              <a:rPr lang="ar-SA" b="1" dirty="0" smtClean="0">
                <a:cs typeface="+mj-cs"/>
              </a:rPr>
              <a:t>الاصطناعي</a:t>
            </a:r>
          </a:p>
          <a:p>
            <a:pPr marL="285750" indent="-285750" algn="r" rtl="1">
              <a:lnSpc>
                <a:spcPct val="150000"/>
              </a:lnSpc>
              <a:buFont typeface="Wingdings" panose="05000000000000000000" pitchFamily="2" charset="2"/>
              <a:buChar char="v"/>
            </a:pPr>
            <a:r>
              <a:rPr lang="ar-SA" b="1" dirty="0">
                <a:cs typeface="+mj-cs"/>
              </a:rPr>
              <a:t>حماية خصوصية البيانات</a:t>
            </a:r>
          </a:p>
          <a:p>
            <a:pPr algn="r" rtl="1">
              <a:lnSpc>
                <a:spcPct val="150000"/>
              </a:lnSpc>
            </a:pPr>
            <a:r>
              <a:rPr lang="ar-SA" dirty="0">
                <a:cs typeface="+mj-cs"/>
              </a:rPr>
              <a:t>منع استخدام أدوات </a:t>
            </a:r>
            <a:r>
              <a:rPr lang="en-US" dirty="0" smtClean="0">
                <a:cs typeface="+mj-cs"/>
              </a:rPr>
              <a:t>AI </a:t>
            </a:r>
            <a:r>
              <a:rPr lang="ar-SA" dirty="0" smtClean="0">
                <a:cs typeface="+mj-cs"/>
              </a:rPr>
              <a:t> في </a:t>
            </a:r>
            <a:r>
              <a:rPr lang="ar-SA" dirty="0">
                <a:cs typeface="+mj-cs"/>
              </a:rPr>
              <a:t>جمع بيانات المستخدمين دون إذن صريح.</a:t>
            </a:r>
          </a:p>
          <a:p>
            <a:pPr algn="r" rtl="1">
              <a:lnSpc>
                <a:spcPct val="150000"/>
              </a:lnSpc>
            </a:pPr>
            <a:r>
              <a:rPr lang="ar-SA" dirty="0">
                <a:cs typeface="+mj-cs"/>
              </a:rPr>
              <a:t>وضع سياسات واضحة حول كيفية استخدام بيانات الجمهور، مثل أدوات تحليل التفاعل أو تخصيص المحتوى.</a:t>
            </a:r>
          </a:p>
          <a:p>
            <a:pPr marL="285750" indent="-285750" algn="r" rtl="1">
              <a:lnSpc>
                <a:spcPct val="150000"/>
              </a:lnSpc>
              <a:buFont typeface="Wingdings" panose="05000000000000000000" pitchFamily="2" charset="2"/>
              <a:buChar char="v"/>
            </a:pPr>
            <a:r>
              <a:rPr lang="ar-SA" b="1" dirty="0">
                <a:cs typeface="+mj-cs"/>
              </a:rPr>
              <a:t>وضع مواثيق تحريرية واضحة لأخلاقيات الذكاء الاصطناعي</a:t>
            </a:r>
          </a:p>
          <a:p>
            <a:pPr algn="r" rtl="1">
              <a:lnSpc>
                <a:spcPct val="150000"/>
              </a:lnSpc>
            </a:pPr>
            <a:r>
              <a:rPr lang="ar-SA" dirty="0">
                <a:cs typeface="+mj-cs"/>
              </a:rPr>
              <a:t>يجب أن تضع كل مؤسسة إعلامية سياسات تحريرية أخلاقية تحدد:</a:t>
            </a:r>
          </a:p>
          <a:p>
            <a:pPr lvl="1" algn="r" rtl="1">
              <a:lnSpc>
                <a:spcPct val="150000"/>
              </a:lnSpc>
            </a:pPr>
            <a:r>
              <a:rPr lang="ar-SA" dirty="0">
                <a:cs typeface="+mj-cs"/>
              </a:rPr>
              <a:t>متى يجوز استخدام أدوات </a:t>
            </a:r>
            <a:r>
              <a:rPr lang="en-US" dirty="0">
                <a:cs typeface="+mj-cs"/>
              </a:rPr>
              <a:t>AI؟</a:t>
            </a:r>
          </a:p>
          <a:p>
            <a:pPr lvl="1" algn="r" rtl="1">
              <a:lnSpc>
                <a:spcPct val="150000"/>
              </a:lnSpc>
            </a:pPr>
            <a:r>
              <a:rPr lang="ar-SA" dirty="0">
                <a:cs typeface="+mj-cs"/>
              </a:rPr>
              <a:t>ما حدود التحرير الآلي؟</a:t>
            </a:r>
          </a:p>
          <a:p>
            <a:pPr lvl="1" algn="r" rtl="1">
              <a:lnSpc>
                <a:spcPct val="150000"/>
              </a:lnSpc>
            </a:pPr>
            <a:r>
              <a:rPr lang="ar-SA" dirty="0">
                <a:cs typeface="+mj-cs"/>
              </a:rPr>
              <a:t>من يتحمل المسؤولية عند نشر محتوى مضلل ناتج عن الذكاء الاصطناعي؟</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dirty="0" smtClean="0">
                <a:latin typeface="Arial" panose="020B0604020202020204" pitchFamily="34" charset="0"/>
                <a:cs typeface="+mj-cs"/>
              </a:rPr>
              <a:t>مثال : </a:t>
            </a:r>
            <a:r>
              <a:rPr lang="en-US" altLang="en-US" dirty="0">
                <a:latin typeface="Arial" panose="020B0604020202020204" pitchFamily="34" charset="0"/>
                <a:cs typeface="+mj-cs"/>
                <a:hlinkClick r:id="rId5"/>
              </a:rPr>
              <a:t>https://</a:t>
            </a:r>
            <a:r>
              <a:rPr lang="en-US" altLang="en-US" dirty="0" smtClean="0">
                <a:latin typeface="Arial" panose="020B0604020202020204" pitchFamily="34" charset="0"/>
                <a:cs typeface="+mj-cs"/>
                <a:hlinkClick r:id="rId5"/>
              </a:rPr>
              <a:t>arij.net/ai/playbook/Ethics-Principles/index.html</a:t>
            </a:r>
            <a:r>
              <a:rPr lang="ar-SA" altLang="en-US" dirty="0" smtClean="0">
                <a:latin typeface="Arial" panose="020B0604020202020204" pitchFamily="34" charset="0"/>
                <a:cs typeface="+mj-cs"/>
              </a:rPr>
              <a:t> منصة اريج </a:t>
            </a:r>
            <a:endParaRPr lang="en-US" altLang="en-US" dirty="0">
              <a:latin typeface="Arial" panose="020B0604020202020204" pitchFamily="34" charset="0"/>
              <a:cs typeface="+mj-cs"/>
            </a:endParaRPr>
          </a:p>
          <a:p>
            <a:pPr algn="r" rtl="1">
              <a:lnSpc>
                <a:spcPct val="150000"/>
              </a:lnSpc>
            </a:pPr>
            <a:endParaRPr lang="ar-SA" dirty="0">
              <a:cs typeface="+mj-cs"/>
            </a:endParaRPr>
          </a:p>
        </p:txBody>
      </p:sp>
      <p:sp>
        <p:nvSpPr>
          <p:cNvPr id="6" name="Rectangle 5"/>
          <p:cNvSpPr/>
          <p:nvPr/>
        </p:nvSpPr>
        <p:spPr>
          <a:xfrm>
            <a:off x="4847722" y="1547318"/>
            <a:ext cx="6573485" cy="577850"/>
          </a:xfrm>
          <a:prstGeom prst="rect">
            <a:avLst/>
          </a:prstGeom>
        </p:spPr>
        <p:txBody>
          <a:bodyPr wrap="square">
            <a:spAutoFit/>
          </a:bodyPr>
          <a:lstStyle/>
          <a:p>
            <a:pPr algn="r" rtl="1">
              <a:lnSpc>
                <a:spcPct val="150000"/>
              </a:lnSpc>
            </a:pPr>
            <a:r>
              <a:rPr lang="ar-SA" sz="2400" b="1" dirty="0">
                <a:solidFill>
                  <a:srgbClr val="00B0F0"/>
                </a:solidFill>
              </a:rPr>
              <a:t>طرق</a:t>
            </a:r>
            <a:r>
              <a:rPr lang="ar-SA" sz="2400" dirty="0">
                <a:solidFill>
                  <a:srgbClr val="00B0F0"/>
                </a:solidFill>
              </a:rPr>
              <a:t> </a:t>
            </a:r>
            <a:r>
              <a:rPr lang="ar-SA" sz="2400" b="1" dirty="0">
                <a:solidFill>
                  <a:srgbClr val="00B0F0"/>
                </a:solidFill>
              </a:rPr>
              <a:t>معالجة التحديات الأخلاقية في صحافة الذكاء الاصطناعي</a:t>
            </a:r>
          </a:p>
        </p:txBody>
      </p:sp>
    </p:spTree>
    <p:extLst>
      <p:ext uri="{BB962C8B-B14F-4D97-AF65-F5344CB8AC3E}">
        <p14:creationId xmlns:p14="http://schemas.microsoft.com/office/powerpoint/2010/main" val="3083127210"/>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9196" y="1335074"/>
            <a:ext cx="3404670" cy="170706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13773" y="-5422"/>
            <a:ext cx="1799302" cy="181014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54900" y="2174418"/>
            <a:ext cx="8491023" cy="4662815"/>
          </a:xfrm>
          <a:prstGeom prst="rect">
            <a:avLst/>
          </a:prstGeom>
        </p:spPr>
        <p:txBody>
          <a:bodyPr wrap="square">
            <a:spAutoFit/>
          </a:bodyPr>
          <a:lstStyle/>
          <a:p>
            <a:pPr algn="r" rtl="1">
              <a:lnSpc>
                <a:spcPct val="150000"/>
              </a:lnSpc>
            </a:pPr>
            <a:r>
              <a:rPr lang="ar-SA" b="1" dirty="0">
                <a:cs typeface="+mj-cs"/>
              </a:rPr>
              <a:t>طرق</a:t>
            </a:r>
            <a:r>
              <a:rPr lang="ar-SA" dirty="0">
                <a:cs typeface="+mj-cs"/>
              </a:rPr>
              <a:t> </a:t>
            </a:r>
            <a:r>
              <a:rPr lang="ar-SA" b="1" dirty="0">
                <a:cs typeface="+mj-cs"/>
              </a:rPr>
              <a:t>معالجة التحديات الأخلاقية في صحافة الذكاء </a:t>
            </a:r>
            <a:r>
              <a:rPr lang="ar-SA" b="1" dirty="0" smtClean="0">
                <a:cs typeface="+mj-cs"/>
              </a:rPr>
              <a:t>الاصطناعي</a:t>
            </a:r>
          </a:p>
          <a:p>
            <a:pPr marL="285750" indent="-285750" algn="r" rtl="1">
              <a:lnSpc>
                <a:spcPct val="150000"/>
              </a:lnSpc>
              <a:buFont typeface="Wingdings" panose="05000000000000000000" pitchFamily="2" charset="2"/>
              <a:buChar char="v"/>
            </a:pPr>
            <a:r>
              <a:rPr lang="ar-SA" b="1" dirty="0">
                <a:cs typeface="+mj-cs"/>
              </a:rPr>
              <a:t>تدريب الصحفيين على استخدام الذكاء الاصطناعي بشكل أخلاقي</a:t>
            </a:r>
          </a:p>
          <a:p>
            <a:pPr algn="r" rtl="1">
              <a:lnSpc>
                <a:spcPct val="150000"/>
              </a:lnSpc>
            </a:pPr>
            <a:r>
              <a:rPr lang="ar-SA" dirty="0">
                <a:cs typeface="+mj-cs"/>
              </a:rPr>
              <a:t>توفير برامج تدريبية </a:t>
            </a:r>
            <a:r>
              <a:rPr lang="ar-SA" dirty="0" smtClean="0">
                <a:cs typeface="+mj-cs"/>
              </a:rPr>
              <a:t>تشرح:</a:t>
            </a:r>
          </a:p>
          <a:p>
            <a:pPr marL="285750" indent="-285750" algn="r" rtl="1">
              <a:lnSpc>
                <a:spcPct val="150000"/>
              </a:lnSpc>
              <a:buFont typeface="Arial" panose="020B0604020202020204" pitchFamily="34" charset="0"/>
              <a:buChar char="•"/>
            </a:pPr>
            <a:r>
              <a:rPr lang="ar-SA" dirty="0" smtClean="0">
                <a:cs typeface="+mj-cs"/>
              </a:rPr>
              <a:t>مهارات كيفية </a:t>
            </a:r>
            <a:r>
              <a:rPr lang="ar-SA" dirty="0">
                <a:cs typeface="+mj-cs"/>
              </a:rPr>
              <a:t>التعامل مع أدوات مثل </a:t>
            </a:r>
            <a:r>
              <a:rPr lang="en-US" dirty="0" err="1">
                <a:cs typeface="+mj-cs"/>
              </a:rPr>
              <a:t>ChatGPT</a:t>
            </a:r>
            <a:r>
              <a:rPr lang="en-US" dirty="0">
                <a:cs typeface="+mj-cs"/>
              </a:rPr>
              <a:t> </a:t>
            </a:r>
            <a:r>
              <a:rPr lang="ar-SA" dirty="0">
                <a:cs typeface="+mj-cs"/>
              </a:rPr>
              <a:t> أو أدوات توليد </a:t>
            </a:r>
            <a:r>
              <a:rPr lang="ar-SA" dirty="0" smtClean="0">
                <a:cs typeface="+mj-cs"/>
              </a:rPr>
              <a:t>الصور.</a:t>
            </a:r>
          </a:p>
          <a:p>
            <a:pPr marL="285750" indent="-285750" algn="r" rtl="1">
              <a:lnSpc>
                <a:spcPct val="150000"/>
              </a:lnSpc>
              <a:buFont typeface="Arial" panose="020B0604020202020204" pitchFamily="34" charset="0"/>
              <a:buChar char="•"/>
            </a:pPr>
            <a:r>
              <a:rPr lang="ar-SA" dirty="0" smtClean="0">
                <a:cs typeface="+mj-cs"/>
              </a:rPr>
              <a:t>التحقق </a:t>
            </a:r>
            <a:r>
              <a:rPr lang="ar-SA" dirty="0">
                <a:cs typeface="+mj-cs"/>
              </a:rPr>
              <a:t>من صحة المحتوى الناتج عن </a:t>
            </a:r>
            <a:r>
              <a:rPr lang="en-US" dirty="0" smtClean="0">
                <a:cs typeface="+mj-cs"/>
              </a:rPr>
              <a:t>AI</a:t>
            </a:r>
            <a:r>
              <a:rPr lang="ar-SA" dirty="0" smtClean="0">
                <a:cs typeface="+mj-cs"/>
              </a:rPr>
              <a:t>.</a:t>
            </a:r>
            <a:endParaRPr lang="ar-SA" dirty="0" smtClean="0">
              <a:cs typeface="+mj-cs"/>
            </a:endParaRPr>
          </a:p>
          <a:p>
            <a:pPr marL="285750" indent="-285750" algn="r" rtl="1">
              <a:lnSpc>
                <a:spcPct val="150000"/>
              </a:lnSpc>
              <a:buFont typeface="Arial" panose="020B0604020202020204" pitchFamily="34" charset="0"/>
              <a:buChar char="•"/>
            </a:pPr>
            <a:r>
              <a:rPr lang="ar-SA" dirty="0" smtClean="0">
                <a:cs typeface="+mj-cs"/>
              </a:rPr>
              <a:t>قوانين </a:t>
            </a:r>
            <a:r>
              <a:rPr lang="ar-SA" dirty="0">
                <a:cs typeface="+mj-cs"/>
              </a:rPr>
              <a:t>حماية الملكية الفكرية وحقوق التأليف.</a:t>
            </a:r>
          </a:p>
          <a:p>
            <a:pPr marL="285750" indent="-285750" algn="r" rtl="1">
              <a:lnSpc>
                <a:spcPct val="150000"/>
              </a:lnSpc>
              <a:buFont typeface="Wingdings" panose="05000000000000000000" pitchFamily="2" charset="2"/>
              <a:buChar char="v"/>
            </a:pPr>
            <a:r>
              <a:rPr lang="ar-SA" b="1" dirty="0">
                <a:cs typeface="+mj-cs"/>
              </a:rPr>
              <a:t>تدقيق الحقائق الآلي واليدوي قبل </a:t>
            </a:r>
            <a:r>
              <a:rPr lang="ar-SA" b="1" dirty="0" smtClean="0">
                <a:cs typeface="+mj-cs"/>
              </a:rPr>
              <a:t>النشر:</a:t>
            </a:r>
            <a:endParaRPr lang="ar-SA" b="1" dirty="0">
              <a:cs typeface="+mj-cs"/>
            </a:endParaRPr>
          </a:p>
          <a:p>
            <a:pPr marL="285750" indent="-285750" algn="r" rtl="1">
              <a:lnSpc>
                <a:spcPct val="150000"/>
              </a:lnSpc>
              <a:buFont typeface="Arial" panose="020B0604020202020204" pitchFamily="34" charset="0"/>
              <a:buChar char="•"/>
            </a:pPr>
            <a:r>
              <a:rPr lang="ar-SA" dirty="0">
                <a:cs typeface="+mj-cs"/>
              </a:rPr>
              <a:t>لا يجب الاعتماد الكلي على أدوات </a:t>
            </a:r>
            <a:r>
              <a:rPr lang="en-US" dirty="0">
                <a:cs typeface="+mj-cs"/>
              </a:rPr>
              <a:t>AI </a:t>
            </a:r>
            <a:r>
              <a:rPr lang="ar-SA" dirty="0">
                <a:cs typeface="+mj-cs"/>
              </a:rPr>
              <a:t>في التحقق من المعلومات.</a:t>
            </a:r>
          </a:p>
          <a:p>
            <a:pPr marL="285750" indent="-285750" algn="r" rtl="1">
              <a:lnSpc>
                <a:spcPct val="150000"/>
              </a:lnSpc>
              <a:buFont typeface="Arial" panose="020B0604020202020204" pitchFamily="34" charset="0"/>
              <a:buChar char="•"/>
            </a:pPr>
            <a:r>
              <a:rPr lang="ar-SA" dirty="0">
                <a:cs typeface="+mj-cs"/>
              </a:rPr>
              <a:t>لابد من دمج أدوات التحقق التلقائي مع مراجعة بشرية قبل النشر.</a:t>
            </a:r>
          </a:p>
          <a:p>
            <a:pPr marL="285750" indent="-285750" algn="r" rtl="1">
              <a:lnSpc>
                <a:spcPct val="150000"/>
              </a:lnSpc>
              <a:buFont typeface="Wingdings" panose="05000000000000000000" pitchFamily="2" charset="2"/>
              <a:buChar char="v"/>
            </a:pPr>
            <a:r>
              <a:rPr lang="ar-SA" b="1" dirty="0">
                <a:cs typeface="+mj-cs"/>
              </a:rPr>
              <a:t>المشاركة المجتمعية </a:t>
            </a:r>
            <a:r>
              <a:rPr lang="ar-SA" b="1" dirty="0" smtClean="0">
                <a:cs typeface="+mj-cs"/>
              </a:rPr>
              <a:t>والمساءلة: </a:t>
            </a:r>
            <a:r>
              <a:rPr lang="ar-SA" dirty="0" smtClean="0">
                <a:cs typeface="+mj-cs"/>
              </a:rPr>
              <a:t>إشراك </a:t>
            </a:r>
            <a:r>
              <a:rPr lang="ar-SA" dirty="0">
                <a:cs typeface="+mj-cs"/>
              </a:rPr>
              <a:t>الجمهور في الإبلاغ عن المحتوى المضلل الناتج عن </a:t>
            </a:r>
            <a:r>
              <a:rPr lang="en-US" dirty="0" smtClean="0">
                <a:cs typeface="+mj-cs"/>
              </a:rPr>
              <a:t>AI</a:t>
            </a:r>
            <a:r>
              <a:rPr lang="ar-SA" dirty="0" smtClean="0">
                <a:cs typeface="+mj-cs"/>
              </a:rPr>
              <a:t>.</a:t>
            </a:r>
            <a:endParaRPr lang="ar-SA" dirty="0" smtClean="0">
              <a:cs typeface="+mj-cs"/>
            </a:endParaRPr>
          </a:p>
          <a:p>
            <a:pPr algn="r" rtl="1">
              <a:lnSpc>
                <a:spcPct val="150000"/>
              </a:lnSpc>
            </a:pPr>
            <a:r>
              <a:rPr lang="ar-SA" dirty="0" smtClean="0">
                <a:cs typeface="+mj-cs"/>
              </a:rPr>
              <a:t>توفير </a:t>
            </a:r>
            <a:r>
              <a:rPr lang="ar-SA" dirty="0">
                <a:cs typeface="+mj-cs"/>
              </a:rPr>
              <a:t>آليات لتقديم الشكاوى والتظلمات ضد المحتوى الآلي</a:t>
            </a:r>
            <a:r>
              <a:rPr lang="ar-SA" dirty="0" smtClean="0">
                <a:cs typeface="+mj-cs"/>
              </a:rPr>
              <a:t>.</a:t>
            </a:r>
            <a:endParaRPr lang="ar-SA" dirty="0">
              <a:cs typeface="+mj-cs"/>
            </a:endParaRPr>
          </a:p>
        </p:txBody>
      </p:sp>
      <p:sp>
        <p:nvSpPr>
          <p:cNvPr id="6" name="Rectangle 5"/>
          <p:cNvSpPr/>
          <p:nvPr/>
        </p:nvSpPr>
        <p:spPr>
          <a:xfrm>
            <a:off x="4847722" y="1547318"/>
            <a:ext cx="6573485" cy="577850"/>
          </a:xfrm>
          <a:prstGeom prst="rect">
            <a:avLst/>
          </a:prstGeom>
        </p:spPr>
        <p:txBody>
          <a:bodyPr wrap="square">
            <a:spAutoFit/>
          </a:bodyPr>
          <a:lstStyle/>
          <a:p>
            <a:pPr algn="r" rtl="1">
              <a:lnSpc>
                <a:spcPct val="150000"/>
              </a:lnSpc>
            </a:pPr>
            <a:r>
              <a:rPr lang="ar-SA" sz="2400" b="1" dirty="0">
                <a:solidFill>
                  <a:srgbClr val="00B0F0"/>
                </a:solidFill>
              </a:rPr>
              <a:t>طرق</a:t>
            </a:r>
            <a:r>
              <a:rPr lang="ar-SA" sz="2400" dirty="0">
                <a:solidFill>
                  <a:srgbClr val="00B0F0"/>
                </a:solidFill>
              </a:rPr>
              <a:t> </a:t>
            </a:r>
            <a:r>
              <a:rPr lang="ar-SA" sz="2400" b="1" dirty="0">
                <a:solidFill>
                  <a:srgbClr val="00B0F0"/>
                </a:solidFill>
              </a:rPr>
              <a:t>معالجة التحديات الأخلاقية في صحافة الذكاء الاصطناعي</a:t>
            </a:r>
          </a:p>
        </p:txBody>
      </p:sp>
    </p:spTree>
    <p:extLst>
      <p:ext uri="{BB962C8B-B14F-4D97-AF65-F5344CB8AC3E}">
        <p14:creationId xmlns:p14="http://schemas.microsoft.com/office/powerpoint/2010/main" val="367313546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3162"/>
            <a:ext cx="3385474" cy="2255518"/>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45795" y="2283474"/>
            <a:ext cx="8737100" cy="5028556"/>
          </a:xfrm>
          <a:prstGeom prst="rect">
            <a:avLst/>
          </a:prstGeom>
        </p:spPr>
        <p:txBody>
          <a:bodyPr wrap="square">
            <a:spAutoFit/>
          </a:bodyPr>
          <a:lstStyle/>
          <a:p>
            <a:pPr algn="r" rtl="1">
              <a:lnSpc>
                <a:spcPct val="150000"/>
              </a:lnSpc>
            </a:pPr>
            <a:r>
              <a:rPr lang="ar-SA" dirty="0">
                <a:cs typeface="+mj-cs"/>
              </a:rPr>
              <a:t>في ظل التحولات الرقمية المتسارعة، لم يعد الذكاء الاصطناعي خيارًا مستقبليًا، بل أصبح واقعًا حاضرًا يؤثر في صناعة الإعلام، من إنتاج الأخبار إلى توزيعها وتفاعل الجمهور معها. ورغم ما يتيحه من فرص هائلة لتسهيل العمل الإعلامي وتوسيع نطاق التأثير، إلا أنه يحمل معه تحديات أخلاقية عميقة لا يمكن تجاهلها.</a:t>
            </a:r>
          </a:p>
          <a:p>
            <a:pPr algn="r" rtl="1">
              <a:lnSpc>
                <a:spcPct val="150000"/>
              </a:lnSpc>
            </a:pPr>
            <a:r>
              <a:rPr lang="ar-SA" dirty="0">
                <a:cs typeface="+mj-cs"/>
              </a:rPr>
              <a:t>لقد أصبحت الحاجة ملحة إلى </a:t>
            </a:r>
            <a:r>
              <a:rPr lang="ar-SA" b="1" dirty="0">
                <a:cs typeface="+mj-cs"/>
              </a:rPr>
              <a:t>إطار أخلاقي متين</a:t>
            </a:r>
            <a:r>
              <a:rPr lang="ar-SA" dirty="0">
                <a:cs typeface="+mj-cs"/>
              </a:rPr>
              <a:t> ينظّم استخدام الذكاء الاصطناعي، ويضمن ألا تتحول هذه التقنية إلى أداة للتضليل، أو لانتهاك خصوصية الأفراد، أو لتكريس التمييز والتحيّز.</a:t>
            </a:r>
            <a:br>
              <a:rPr lang="ar-SA" dirty="0">
                <a:cs typeface="+mj-cs"/>
              </a:rPr>
            </a:br>
            <a:r>
              <a:rPr lang="ar-SA" dirty="0">
                <a:cs typeface="+mj-cs"/>
              </a:rPr>
              <a:t>وهو ما يتطلب تضافر الجهود بين المؤسسات الإعلامية، والمشرّعين، والمجتمع، والمطورين، من أجل بناء بيئة تكنولوجية </a:t>
            </a:r>
            <a:r>
              <a:rPr lang="ar-SA" b="1" dirty="0">
                <a:cs typeface="+mj-cs"/>
              </a:rPr>
              <a:t>آمنة، شفافة، وعادلة</a:t>
            </a:r>
            <a:r>
              <a:rPr lang="ar-SA" dirty="0">
                <a:cs typeface="+mj-cs"/>
              </a:rPr>
              <a:t>.</a:t>
            </a:r>
          </a:p>
          <a:p>
            <a:pPr algn="r" rtl="1">
              <a:lnSpc>
                <a:spcPct val="150000"/>
              </a:lnSpc>
            </a:pPr>
            <a:r>
              <a:rPr lang="ar-SA" dirty="0">
                <a:cs typeface="+mj-cs"/>
              </a:rPr>
              <a:t>إن ترسيخ </a:t>
            </a:r>
            <a:r>
              <a:rPr lang="ar-SA" b="1" dirty="0">
                <a:cs typeface="+mj-cs"/>
              </a:rPr>
              <a:t>أخلاقيات الذكاء الاصطناعي</a:t>
            </a:r>
            <a:r>
              <a:rPr lang="ar-SA" dirty="0">
                <a:cs typeface="+mj-cs"/>
              </a:rPr>
              <a:t> في الممارسة الإعلامية لا يعني إبطاء التطور، بل يعني </a:t>
            </a:r>
            <a:r>
              <a:rPr lang="ar-SA" b="1" dirty="0">
                <a:cs typeface="+mj-cs"/>
              </a:rPr>
              <a:t>توجيهه نحو خدمة الإنسان</a:t>
            </a:r>
            <a:r>
              <a:rPr lang="ar-SA" dirty="0">
                <a:cs typeface="+mj-cs"/>
              </a:rPr>
              <a:t> والحفاظ على القيم الأساسية التي يقوم عليها الإعلام النزيه: الحقيقة، العدالة، والكرامة الإنسانية.</a:t>
            </a:r>
          </a:p>
          <a:p>
            <a:pPr algn="r" rtl="1">
              <a:lnSpc>
                <a:spcPct val="150000"/>
              </a:lnSpc>
            </a:pPr>
            <a:r>
              <a:rPr lang="ar-SA" dirty="0">
                <a:cs typeface="+mj-cs"/>
              </a:rPr>
              <a:t>في النهاية، تبقى </a:t>
            </a:r>
            <a:r>
              <a:rPr lang="ar-SA" b="1" dirty="0">
                <a:cs typeface="+mj-cs"/>
              </a:rPr>
              <a:t>المسؤولية مشتركة</a:t>
            </a:r>
            <a:r>
              <a:rPr lang="ar-SA" dirty="0">
                <a:cs typeface="+mj-cs"/>
              </a:rPr>
              <a:t> بين الإنسان والتقنية، وبين الصحفي والخوارزمية، لضمان أن يبقى الإعلام صوتًا للواقع، لا أداة لتزييفه.</a:t>
            </a:r>
          </a:p>
          <a:p>
            <a:pPr algn="r" rtl="1">
              <a:lnSpc>
                <a:spcPct val="150000"/>
              </a:lnSpc>
            </a:pPr>
            <a:endParaRPr lang="ar-SA" dirty="0">
              <a:cs typeface="+mj-cs"/>
            </a:endParaRPr>
          </a:p>
        </p:txBody>
      </p:sp>
      <p:sp>
        <p:nvSpPr>
          <p:cNvPr id="6" name="Rectangle 5"/>
          <p:cNvSpPr/>
          <p:nvPr/>
        </p:nvSpPr>
        <p:spPr>
          <a:xfrm>
            <a:off x="7244862" y="1440825"/>
            <a:ext cx="1828856" cy="646331"/>
          </a:xfrm>
          <a:prstGeom prst="rect">
            <a:avLst/>
          </a:prstGeom>
        </p:spPr>
        <p:txBody>
          <a:bodyPr wrap="square">
            <a:spAutoFit/>
          </a:bodyPr>
          <a:lstStyle/>
          <a:p>
            <a:pPr algn="r" rtl="1">
              <a:lnSpc>
                <a:spcPct val="150000"/>
              </a:lnSpc>
            </a:pPr>
            <a:r>
              <a:rPr lang="ar-SA" sz="2400" b="1" dirty="0" smtClean="0">
                <a:solidFill>
                  <a:srgbClr val="00B0F0"/>
                </a:solidFill>
              </a:rPr>
              <a:t>الخاتمة</a:t>
            </a:r>
            <a:endParaRPr lang="ar-SA" sz="2400" b="1" dirty="0">
              <a:solidFill>
                <a:srgbClr val="00B0F0"/>
              </a:solidFill>
            </a:endParaRPr>
          </a:p>
        </p:txBody>
      </p:sp>
    </p:spTree>
    <p:extLst>
      <p:ext uri="{BB962C8B-B14F-4D97-AF65-F5344CB8AC3E}">
        <p14:creationId xmlns:p14="http://schemas.microsoft.com/office/powerpoint/2010/main" val="1706715829"/>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5565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45795" y="2283474"/>
            <a:ext cx="8737100" cy="458074"/>
          </a:xfrm>
          <a:prstGeom prst="rect">
            <a:avLst/>
          </a:prstGeom>
        </p:spPr>
        <p:txBody>
          <a:bodyPr wrap="square">
            <a:spAutoFit/>
          </a:bodyPr>
          <a:lstStyle/>
          <a:p>
            <a:pPr algn="r" rtl="1">
              <a:lnSpc>
                <a:spcPct val="150000"/>
              </a:lnSpc>
            </a:pPr>
            <a:endParaRPr lang="ar-SA" dirty="0">
              <a:cs typeface="+mj-cs"/>
            </a:endParaRPr>
          </a:p>
        </p:txBody>
      </p:sp>
      <p:sp>
        <p:nvSpPr>
          <p:cNvPr id="6" name="Rectangle 5"/>
          <p:cNvSpPr/>
          <p:nvPr/>
        </p:nvSpPr>
        <p:spPr>
          <a:xfrm>
            <a:off x="7244862" y="1440825"/>
            <a:ext cx="1828856" cy="577850"/>
          </a:xfrm>
          <a:prstGeom prst="rect">
            <a:avLst/>
          </a:prstGeom>
        </p:spPr>
        <p:txBody>
          <a:bodyPr wrap="square">
            <a:spAutoFit/>
          </a:bodyPr>
          <a:lstStyle/>
          <a:p>
            <a:pPr algn="r" rtl="1">
              <a:lnSpc>
                <a:spcPct val="150000"/>
              </a:lnSpc>
            </a:pPr>
            <a:r>
              <a:rPr lang="ar-SA" sz="2400" b="1" dirty="0" smtClean="0">
                <a:solidFill>
                  <a:srgbClr val="00B0F0"/>
                </a:solidFill>
              </a:rPr>
              <a:t>المراجع</a:t>
            </a:r>
            <a:endParaRPr lang="ar-SA" sz="2400" b="1" dirty="0">
              <a:solidFill>
                <a:srgbClr val="00B0F0"/>
              </a:solidFill>
            </a:endParaRPr>
          </a:p>
        </p:txBody>
      </p:sp>
      <p:sp>
        <p:nvSpPr>
          <p:cNvPr id="5" name="Rectangle 4"/>
          <p:cNvSpPr/>
          <p:nvPr/>
        </p:nvSpPr>
        <p:spPr>
          <a:xfrm>
            <a:off x="3444732" y="2433813"/>
            <a:ext cx="8727995" cy="3831818"/>
          </a:xfrm>
          <a:prstGeom prst="rect">
            <a:avLst/>
          </a:prstGeom>
        </p:spPr>
        <p:txBody>
          <a:bodyPr wrap="square">
            <a:spAutoFit/>
          </a:bodyPr>
          <a:lstStyle/>
          <a:p>
            <a:pPr marL="285750" indent="-285750" algn="r" rtl="1">
              <a:lnSpc>
                <a:spcPct val="150000"/>
              </a:lnSpc>
              <a:buFont typeface="Arial" panose="020B0604020202020204" pitchFamily="34" charset="0"/>
              <a:buChar char="•"/>
            </a:pPr>
            <a:r>
              <a:rPr lang="ar-SA" dirty="0" smtClean="0">
                <a:cs typeface="+mj-cs"/>
              </a:rPr>
              <a:t>الدبيسي،عبدالكريم </a:t>
            </a:r>
            <a:r>
              <a:rPr lang="ar-SA" dirty="0" smtClean="0">
                <a:cs typeface="+mj-cs"/>
              </a:rPr>
              <a:t>على (2023</a:t>
            </a:r>
            <a:r>
              <a:rPr lang="ar-SA" dirty="0" smtClean="0">
                <a:cs typeface="+mj-cs"/>
              </a:rPr>
              <a:t>) </a:t>
            </a:r>
            <a:r>
              <a:rPr lang="ar-SA" dirty="0" smtClean="0">
                <a:latin typeface="ae_AlMateen-Bold"/>
                <a:cs typeface="+mj-cs"/>
              </a:rPr>
              <a:t>صحافة </a:t>
            </a:r>
            <a:r>
              <a:rPr lang="ar-SA" dirty="0">
                <a:latin typeface="ae_AlMateen-Bold"/>
                <a:cs typeface="+mj-cs"/>
              </a:rPr>
              <a:t>الذكاء الاصطناعي والتحديات المهنية </a:t>
            </a:r>
            <a:r>
              <a:rPr lang="ar-SA" dirty="0" smtClean="0">
                <a:latin typeface="ae_AlMateen-Bold"/>
                <a:cs typeface="+mj-cs"/>
              </a:rPr>
              <a:t>والأخلاقية،</a:t>
            </a:r>
            <a:r>
              <a:rPr lang="ar-SA" dirty="0">
                <a:cs typeface="+mj-cs"/>
              </a:rPr>
              <a:t> قسم الإعلام كلية المستقبل الجامعة - بابل </a:t>
            </a:r>
            <a:r>
              <a:rPr lang="ar-SA" dirty="0" smtClean="0">
                <a:cs typeface="+mj-cs"/>
              </a:rPr>
              <a:t>العراق.</a:t>
            </a:r>
          </a:p>
          <a:p>
            <a:pPr marL="285750" indent="-285750" algn="r" rtl="1">
              <a:lnSpc>
                <a:spcPct val="150000"/>
              </a:lnSpc>
              <a:buFont typeface="Arial" panose="020B0604020202020204" pitchFamily="34" charset="0"/>
              <a:buChar char="•"/>
            </a:pPr>
            <a:r>
              <a:rPr lang="ar-SA" dirty="0" smtClean="0">
                <a:cs typeface="+mj-cs"/>
              </a:rPr>
              <a:t>الإبراهيمي،على </a:t>
            </a:r>
            <a:r>
              <a:rPr lang="ar-SA" dirty="0" smtClean="0">
                <a:cs typeface="+mj-cs"/>
              </a:rPr>
              <a:t>(2024)الذكاء الإصطناعي في الصحافة </a:t>
            </a:r>
            <a:r>
              <a:rPr lang="ar-SA" dirty="0" smtClean="0">
                <a:cs typeface="+mj-cs"/>
              </a:rPr>
              <a:t>(الأخلاقيات </a:t>
            </a:r>
            <a:r>
              <a:rPr lang="ar-SA" dirty="0" smtClean="0">
                <a:cs typeface="+mj-cs"/>
              </a:rPr>
              <a:t>وأفضل </a:t>
            </a:r>
            <a:r>
              <a:rPr lang="ar-SA" dirty="0" smtClean="0">
                <a:cs typeface="+mj-cs"/>
              </a:rPr>
              <a:t>الممارسات) من </a:t>
            </a:r>
            <a:r>
              <a:rPr lang="ar-SA" dirty="0">
                <a:cs typeface="+mj-cs"/>
              </a:rPr>
              <a:t>مركز التوجيه للمبادرات الإعلامية الناشئة في الشرق الأوسط </a:t>
            </a:r>
            <a:r>
              <a:rPr lang="ar-SA" dirty="0" smtClean="0">
                <a:cs typeface="+mj-cs"/>
              </a:rPr>
              <a:t>وشمال إفريقيا </a:t>
            </a:r>
            <a:r>
              <a:rPr lang="ar-SA" dirty="0">
                <a:cs typeface="+mj-cs"/>
              </a:rPr>
              <a:t>التابع لشبكة الصحفيين الدوليين</a:t>
            </a:r>
            <a:r>
              <a:rPr lang="ar-SA" dirty="0" smtClean="0">
                <a:cs typeface="+mj-cs"/>
              </a:rPr>
              <a:t>.</a:t>
            </a:r>
          </a:p>
          <a:p>
            <a:pPr marL="285750" indent="-285750" algn="r" rtl="1">
              <a:lnSpc>
                <a:spcPct val="150000"/>
              </a:lnSpc>
              <a:buFont typeface="Arial" panose="020B0604020202020204" pitchFamily="34" charset="0"/>
              <a:buChar char="•"/>
            </a:pPr>
            <a:r>
              <a:rPr lang="ar-SA" dirty="0" smtClean="0">
                <a:cs typeface="+mj-cs"/>
              </a:rPr>
              <a:t>مارك </a:t>
            </a:r>
            <a:r>
              <a:rPr lang="ar-SA" dirty="0" smtClean="0">
                <a:cs typeface="+mj-cs"/>
              </a:rPr>
              <a:t>كوكلبيرج (</a:t>
            </a:r>
            <a:r>
              <a:rPr lang="ar-SA" dirty="0" smtClean="0">
                <a:cs typeface="+mj-cs"/>
              </a:rPr>
              <a:t>2024) أخلاقيات الذكاء </a:t>
            </a:r>
            <a:r>
              <a:rPr lang="ar-SA" dirty="0" smtClean="0">
                <a:cs typeface="+mj-cs"/>
              </a:rPr>
              <a:t>الاصطناعي ، مؤسسة </a:t>
            </a:r>
            <a:r>
              <a:rPr lang="ar-SA" dirty="0" smtClean="0">
                <a:cs typeface="+mj-cs"/>
              </a:rPr>
              <a:t>هندواي .</a:t>
            </a:r>
          </a:p>
          <a:p>
            <a:pPr algn="r" rtl="1"/>
            <a:endParaRPr lang="ar-SA" dirty="0">
              <a:cs typeface="+mj-cs"/>
            </a:endParaRPr>
          </a:p>
          <a:p>
            <a:pPr marL="285750" indent="-285750">
              <a:buFont typeface="Arial" panose="020B0604020202020204" pitchFamily="34" charset="0"/>
              <a:buChar char="•"/>
            </a:pPr>
            <a:r>
              <a:rPr lang="en-US" b="1" dirty="0"/>
              <a:t>Investopedia </a:t>
            </a:r>
            <a:r>
              <a:rPr lang="en-US" dirty="0" smtClean="0"/>
              <a:t>,</a:t>
            </a:r>
            <a:r>
              <a:rPr lang="ar-SA" dirty="0" smtClean="0"/>
              <a:t>)</a:t>
            </a:r>
            <a:r>
              <a:rPr lang="en-US" dirty="0" smtClean="0"/>
              <a:t>2023 </a:t>
            </a:r>
            <a:r>
              <a:rPr lang="en-US" dirty="0" err="1" smtClean="0"/>
              <a:t>Ddecember</a:t>
            </a:r>
            <a:r>
              <a:rPr lang="ar-SA" dirty="0" smtClean="0"/>
              <a:t> </a:t>
            </a:r>
            <a:r>
              <a:rPr lang="en-US" dirty="0" smtClean="0"/>
              <a:t>)4 </a:t>
            </a:r>
            <a:r>
              <a:rPr lang="en-US" b="1" dirty="0"/>
              <a:t>Artificial Intelligence( AI</a:t>
            </a:r>
            <a:r>
              <a:rPr lang="en-US" dirty="0" smtClean="0"/>
              <a:t>.</a:t>
            </a:r>
            <a:r>
              <a:rPr lang="en-US" b="1" dirty="0" smtClean="0"/>
              <a:t>)</a:t>
            </a:r>
            <a:r>
              <a:rPr lang="en-US" dirty="0" smtClean="0"/>
              <a:t>Available </a:t>
            </a:r>
            <a:r>
              <a:rPr lang="en-US" dirty="0"/>
              <a:t>at </a:t>
            </a:r>
            <a:r>
              <a:rPr lang="ar-SA" dirty="0" smtClean="0"/>
              <a:t> </a:t>
            </a:r>
            <a:r>
              <a:rPr lang="en-US" dirty="0" smtClean="0">
                <a:hlinkClick r:id="rId5"/>
              </a:rPr>
              <a:t>https://</a:t>
            </a:r>
            <a:r>
              <a:rPr lang="en-US" dirty="0" smtClean="0">
                <a:hlinkClick r:id="rId5"/>
              </a:rPr>
              <a:t>www.investopedia.com/terms/a/artificial-intelligence-ai.asp</a:t>
            </a:r>
            <a:r>
              <a:rPr lang="ar-SA" dirty="0" smtClean="0"/>
              <a:t>  </a:t>
            </a:r>
            <a:r>
              <a:rPr lang="en-US" dirty="0" smtClean="0"/>
              <a:t>[Accessed </a:t>
            </a:r>
            <a:r>
              <a:rPr lang="en-US" dirty="0"/>
              <a:t>17 Jul.]2024 </a:t>
            </a:r>
            <a:r>
              <a:rPr lang="en-US" dirty="0" smtClean="0"/>
              <a:t>.</a:t>
            </a:r>
            <a:endParaRPr lang="ar-SA" dirty="0" smtClean="0"/>
          </a:p>
          <a:p>
            <a:pPr marL="285750" indent="-285750">
              <a:buFont typeface="Arial" panose="020B0604020202020204" pitchFamily="34" charset="0"/>
              <a:buChar char="•"/>
            </a:pPr>
            <a:r>
              <a:rPr lang="en-US" b="1" dirty="0"/>
              <a:t>Tableau </a:t>
            </a:r>
            <a:r>
              <a:rPr lang="en-US" dirty="0"/>
              <a:t>.</a:t>
            </a:r>
            <a:r>
              <a:rPr lang="en-US" b="1" dirty="0"/>
              <a:t>AI &amp; Machine </a:t>
            </a:r>
            <a:r>
              <a:rPr lang="en-US" b="1" dirty="0" err="1" smtClean="0"/>
              <a:t>Llearning</a:t>
            </a:r>
            <a:r>
              <a:rPr lang="ar-SA" b="1" dirty="0" smtClean="0"/>
              <a:t> </a:t>
            </a:r>
            <a:r>
              <a:rPr lang="en-US" b="1" dirty="0" smtClean="0"/>
              <a:t>Algorithms </a:t>
            </a:r>
            <a:r>
              <a:rPr lang="en-US" dirty="0"/>
              <a:t>.Available </a:t>
            </a:r>
            <a:r>
              <a:rPr lang="en-US" dirty="0" smtClean="0"/>
              <a:t>at</a:t>
            </a:r>
            <a:r>
              <a:rPr lang="ar-SA" dirty="0" smtClean="0"/>
              <a:t> </a:t>
            </a:r>
            <a:r>
              <a:rPr lang="en-US" dirty="0" smtClean="0">
                <a:hlinkClick r:id="rId6"/>
              </a:rPr>
              <a:t>https</a:t>
            </a:r>
            <a:r>
              <a:rPr lang="ar-SA" dirty="0" smtClean="0">
                <a:hlinkClick r:id="rId6"/>
              </a:rPr>
              <a:t>:</a:t>
            </a:r>
            <a:r>
              <a:rPr lang="en-US" dirty="0" smtClean="0">
                <a:hlinkClick r:id="rId6"/>
              </a:rPr>
              <a:t>//www.tableau.com/data-insights/ai/algorithms</a:t>
            </a:r>
            <a:r>
              <a:rPr lang="ar-SA" dirty="0" smtClean="0"/>
              <a:t> </a:t>
            </a:r>
            <a:r>
              <a:rPr lang="en-US" dirty="0" smtClean="0"/>
              <a:t>[</a:t>
            </a:r>
            <a:r>
              <a:rPr lang="ar-SA" dirty="0" smtClean="0"/>
              <a:t> </a:t>
            </a:r>
            <a:r>
              <a:rPr lang="en-US" dirty="0" smtClean="0"/>
              <a:t>Accessed </a:t>
            </a:r>
            <a:r>
              <a:rPr lang="en-US" dirty="0"/>
              <a:t>17 Jul</a:t>
            </a:r>
            <a:r>
              <a:rPr lang="en-US" dirty="0" smtClean="0"/>
              <a:t>.] </a:t>
            </a:r>
            <a:r>
              <a:rPr lang="en-US" dirty="0"/>
              <a:t>.</a:t>
            </a:r>
            <a:endParaRPr lang="en-US" dirty="0">
              <a:cs typeface="+mj-cs"/>
            </a:endParaRPr>
          </a:p>
        </p:txBody>
      </p:sp>
    </p:spTree>
    <p:extLst>
      <p:ext uri="{BB962C8B-B14F-4D97-AF65-F5344CB8AC3E}">
        <p14:creationId xmlns:p14="http://schemas.microsoft.com/office/powerpoint/2010/main" val="4097431669"/>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225698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92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10</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3445795" y="2283474"/>
            <a:ext cx="8737100" cy="458074"/>
          </a:xfrm>
          <a:prstGeom prst="rect">
            <a:avLst/>
          </a:prstGeom>
        </p:spPr>
        <p:txBody>
          <a:bodyPr wrap="square">
            <a:spAutoFit/>
          </a:bodyPr>
          <a:lstStyle/>
          <a:p>
            <a:pPr algn="r" rtl="1">
              <a:lnSpc>
                <a:spcPct val="150000"/>
              </a:lnSpc>
            </a:pPr>
            <a:endParaRPr lang="ar-SA" dirty="0">
              <a:cs typeface="+mj-cs"/>
            </a:endParaRPr>
          </a:p>
        </p:txBody>
      </p:sp>
      <p:sp>
        <p:nvSpPr>
          <p:cNvPr id="6" name="Rectangle 5"/>
          <p:cNvSpPr/>
          <p:nvPr/>
        </p:nvSpPr>
        <p:spPr>
          <a:xfrm>
            <a:off x="7244862" y="1440825"/>
            <a:ext cx="1828856" cy="577850"/>
          </a:xfrm>
          <a:prstGeom prst="rect">
            <a:avLst/>
          </a:prstGeom>
        </p:spPr>
        <p:txBody>
          <a:bodyPr wrap="square">
            <a:spAutoFit/>
          </a:bodyPr>
          <a:lstStyle/>
          <a:p>
            <a:pPr algn="r" rtl="1">
              <a:lnSpc>
                <a:spcPct val="150000"/>
              </a:lnSpc>
            </a:pPr>
            <a:r>
              <a:rPr lang="ar-SA" sz="2400" b="1" dirty="0" smtClean="0">
                <a:solidFill>
                  <a:srgbClr val="00B0F0"/>
                </a:solidFill>
              </a:rPr>
              <a:t>المراجع</a:t>
            </a:r>
            <a:endParaRPr lang="ar-SA" sz="2400" b="1" dirty="0">
              <a:solidFill>
                <a:srgbClr val="00B0F0"/>
              </a:solidFill>
            </a:endParaRPr>
          </a:p>
        </p:txBody>
      </p:sp>
      <p:sp>
        <p:nvSpPr>
          <p:cNvPr id="5" name="Rectangle 4"/>
          <p:cNvSpPr/>
          <p:nvPr/>
        </p:nvSpPr>
        <p:spPr>
          <a:xfrm>
            <a:off x="3464005" y="2512511"/>
            <a:ext cx="8727995" cy="3416320"/>
          </a:xfrm>
          <a:prstGeom prst="rect">
            <a:avLst/>
          </a:prstGeom>
        </p:spPr>
        <p:txBody>
          <a:bodyPr wrap="square">
            <a:spAutoFit/>
          </a:bodyPr>
          <a:lstStyle/>
          <a:p>
            <a:pPr marL="285750" indent="-285750" algn="l">
              <a:lnSpc>
                <a:spcPct val="150000"/>
              </a:lnSpc>
              <a:buFont typeface="Arial" panose="020B0604020202020204" pitchFamily="34" charset="0"/>
              <a:buChar char="•"/>
            </a:pPr>
            <a:r>
              <a:rPr lang="en-US" dirty="0">
                <a:cs typeface="+mj-cs"/>
                <a:hlinkClick r:id="rId5"/>
              </a:rPr>
              <a:t>https://</a:t>
            </a:r>
            <a:r>
              <a:rPr lang="en-US" dirty="0" smtClean="0">
                <a:cs typeface="+mj-cs"/>
                <a:hlinkClick r:id="rId5"/>
              </a:rPr>
              <a:t>drive.google.com/file/d/1G9jK_b8KyWn6lfLN43eHLkwQp4tJ0EMs/view?usp=drives</a:t>
            </a:r>
            <a:endParaRPr lang="ar-SA" dirty="0" smtClean="0">
              <a:cs typeface="+mj-cs"/>
            </a:endParaRPr>
          </a:p>
          <a:p>
            <a:pPr marL="285750" indent="-285750" algn="l">
              <a:lnSpc>
                <a:spcPct val="150000"/>
              </a:lnSpc>
              <a:buFont typeface="Arial" panose="020B0604020202020204" pitchFamily="34" charset="0"/>
              <a:buChar char="•"/>
            </a:pPr>
            <a:r>
              <a:rPr lang="en-US" dirty="0" smtClean="0">
                <a:cs typeface="+mj-cs"/>
                <a:hlinkClick r:id="rId6"/>
              </a:rPr>
              <a:t>http</a:t>
            </a:r>
            <a:r>
              <a:rPr lang="en-US" dirty="0">
                <a:cs typeface="+mj-cs"/>
                <a:hlinkClick r:id="rId6"/>
              </a:rPr>
              <a:t>://</a:t>
            </a:r>
            <a:r>
              <a:rPr lang="en-US" dirty="0" smtClean="0">
                <a:cs typeface="+mj-cs"/>
                <a:hlinkClick r:id="rId6"/>
              </a:rPr>
              <a:t>www.alecso.org/publications/wpcontent/uploads/2025/07</a:t>
            </a:r>
            <a:r>
              <a:rPr lang="en-US" dirty="0">
                <a:cs typeface="+mj-cs"/>
                <a:hlinkClick r:id="rId6"/>
              </a:rPr>
              <a:t>/%D9%85%D9%8A%D8%AB%D8%A7%D9%82-%D8%A7%D9%84%D8%A7%D9%84%D9%83%D8%B3%D9%88-%</a:t>
            </a:r>
            <a:r>
              <a:rPr lang="en-US" dirty="0" smtClean="0">
                <a:cs typeface="+mj-cs"/>
                <a:hlinkClick r:id="rId6"/>
              </a:rPr>
              <a:t>D9%84%D9%84%D8%B0%D9%83%D8%A7%D8%A1%D8%A7%D9%84%D8%A7%D8%B5%D8%B7%D9%86%D8%A7%D8%B9%D9%8A-isbn.pdf</a:t>
            </a:r>
            <a:endParaRPr lang="ar-SA" dirty="0" smtClean="0">
              <a:cs typeface="+mj-cs"/>
            </a:endParaRPr>
          </a:p>
          <a:p>
            <a:pPr marL="285750" indent="-285750">
              <a:lnSpc>
                <a:spcPct val="150000"/>
              </a:lnSpc>
              <a:buFont typeface="Arial" panose="020B0604020202020204" pitchFamily="34" charset="0"/>
              <a:buChar char="•"/>
            </a:pPr>
            <a:r>
              <a:rPr lang="en-US" dirty="0">
                <a:cs typeface="+mj-cs"/>
                <a:hlinkClick r:id="rId7"/>
              </a:rPr>
              <a:t>https://ijnet.org/ar/resource/%</a:t>
            </a:r>
            <a:r>
              <a:rPr lang="en-US" dirty="0" smtClean="0">
                <a:cs typeface="+mj-cs"/>
                <a:hlinkClick r:id="rId7"/>
              </a:rPr>
              <a:t>D8%AF%D9%84%D9%8A%D9%84%D8%A7%D9%84%</a:t>
            </a:r>
            <a:endParaRPr lang="ar-SA" dirty="0" smtClean="0">
              <a:cs typeface="+mj-cs"/>
            </a:endParaRPr>
          </a:p>
          <a:p>
            <a:pPr marL="285750" indent="-285750">
              <a:lnSpc>
                <a:spcPct val="150000"/>
              </a:lnSpc>
              <a:buFont typeface="Arial" panose="020B0604020202020204" pitchFamily="34" charset="0"/>
              <a:buChar char="•"/>
            </a:pPr>
            <a:r>
              <a:rPr lang="en-US" dirty="0">
                <a:cs typeface="+mj-cs"/>
                <a:hlinkClick r:id="rId8"/>
              </a:rPr>
              <a:t>https://www.bbc.co.uk/supplying/working-with-us/ai-principles</a:t>
            </a:r>
            <a:r>
              <a:rPr lang="en-US" dirty="0" smtClean="0">
                <a:cs typeface="+mj-cs"/>
                <a:hlinkClick r:id="rId8"/>
              </a:rPr>
              <a:t>/</a:t>
            </a:r>
            <a:r>
              <a:rPr lang="ar-SA" dirty="0" smtClean="0">
                <a:cs typeface="+mj-cs"/>
              </a:rPr>
              <a:t>  </a:t>
            </a:r>
            <a:endParaRPr lang="en-US" dirty="0">
              <a:cs typeface="+mj-cs"/>
            </a:endParaRPr>
          </a:p>
        </p:txBody>
      </p:sp>
    </p:spTree>
    <p:extLst>
      <p:ext uri="{BB962C8B-B14F-4D97-AF65-F5344CB8AC3E}">
        <p14:creationId xmlns:p14="http://schemas.microsoft.com/office/powerpoint/2010/main" val="1105924258"/>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2.xml><?xml version="1.0" encoding="utf-8"?>
<ds:datastoreItem xmlns:ds="http://schemas.openxmlformats.org/officeDocument/2006/customXml" ds:itemID="{E43B2208-52EF-42CA-B965-3CB7DCC87174}">
  <ds:schemaRefs>
    <ds:schemaRef ds:uri="http://www.w3.org/XML/1998/namespace"/>
    <ds:schemaRef ds:uri="http://purl.org/dc/terms/"/>
    <ds:schemaRef ds:uri="http://schemas.microsoft.com/office/2006/documentManagement/types"/>
    <ds:schemaRef ds:uri="49100919-8a76-4266-be0c-7dc583902cb4"/>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d13aca44-ef33-4cf4-9980-7f0b00e6eeb9"/>
    <ds:schemaRef ds:uri="http://purl.org/dc/dcmitype/"/>
  </ds:schemaRefs>
</ds:datastoreItem>
</file>

<file path=customXml/itemProps3.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24857</TotalTime>
  <Words>3012</Words>
  <Application>Microsoft Office PowerPoint</Application>
  <PresentationFormat>Widescreen</PresentationFormat>
  <Paragraphs>358</Paragraphs>
  <Slides>45</Slides>
  <Notes>40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45</vt:i4>
      </vt:variant>
    </vt:vector>
  </HeadingPairs>
  <TitlesOfParts>
    <vt:vector size="59" baseType="lpstr">
      <vt:lpstr>ae_AlMateen-Bold</vt:lpstr>
      <vt:lpstr>Alexandria</vt:lpstr>
      <vt:lpstr>Almarai</vt:lpstr>
      <vt:lpstr>Arial</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469</cp:revision>
  <dcterms:created xsi:type="dcterms:W3CDTF">2023-04-29T09:08:23Z</dcterms:created>
  <dcterms:modified xsi:type="dcterms:W3CDTF">2025-08-10T19:21:08Z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