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JPG" ContentType="image/.jpg"/>
  <Default Extension="png" ContentType="image/png"/>
  <Default Extension="rels" ContentType="application/vnd.openxmlformats-package.relationship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media/image11.svg" ContentType="image/svg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541" r:id="rId3"/>
    <p:sldId id="542" r:id="rId5"/>
    <p:sldId id="313" r:id="rId6"/>
    <p:sldId id="484" r:id="rId7"/>
    <p:sldId id="501" r:id="rId8"/>
    <p:sldId id="507" r:id="rId9"/>
    <p:sldId id="508" r:id="rId10"/>
    <p:sldId id="509" r:id="rId11"/>
    <p:sldId id="561" r:id="rId12"/>
    <p:sldId id="563" r:id="rId13"/>
    <p:sldId id="513" r:id="rId14"/>
    <p:sldId id="514" r:id="rId15"/>
    <p:sldId id="515" r:id="rId16"/>
    <p:sldId id="565" r:id="rId17"/>
    <p:sldId id="516" r:id="rId18"/>
    <p:sldId id="518" r:id="rId19"/>
    <p:sldId id="519" r:id="rId20"/>
    <p:sldId id="520" r:id="rId21"/>
    <p:sldId id="521" r:id="rId22"/>
    <p:sldId id="522" r:id="rId23"/>
    <p:sldId id="524" r:id="rId24"/>
    <p:sldId id="527" r:id="rId25"/>
    <p:sldId id="530" r:id="rId26"/>
    <p:sldId id="531" r:id="rId27"/>
    <p:sldId id="533" r:id="rId28"/>
    <p:sldId id="544" r:id="rId29"/>
    <p:sldId id="545" r:id="rId30"/>
    <p:sldId id="546" r:id="rId31"/>
    <p:sldId id="547" r:id="rId32"/>
    <p:sldId id="548" r:id="rId33"/>
    <p:sldId id="549" r:id="rId34"/>
    <p:sldId id="550" r:id="rId35"/>
    <p:sldId id="551" r:id="rId36"/>
    <p:sldId id="552" r:id="rId37"/>
    <p:sldId id="553" r:id="rId38"/>
    <p:sldId id="557" r:id="rId39"/>
    <p:sldId id="558" r:id="rId40"/>
    <p:sldId id="559" r:id="rId41"/>
    <p:sldId id="539" r:id="rId42"/>
    <p:sldId id="555" r:id="rId43"/>
    <p:sldId id="349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41"/>
            <p14:sldId id="542"/>
            <p14:sldId id="313"/>
            <p14:sldId id="484"/>
            <p14:sldId id="501"/>
            <p14:sldId id="507"/>
            <p14:sldId id="508"/>
            <p14:sldId id="509"/>
            <p14:sldId id="561"/>
            <p14:sldId id="563"/>
            <p14:sldId id="513"/>
            <p14:sldId id="514"/>
            <p14:sldId id="515"/>
            <p14:sldId id="565"/>
            <p14:sldId id="516"/>
            <p14:sldId id="518"/>
            <p14:sldId id="519"/>
            <p14:sldId id="520"/>
            <p14:sldId id="521"/>
            <p14:sldId id="522"/>
            <p14:sldId id="524"/>
            <p14:sldId id="527"/>
            <p14:sldId id="530"/>
            <p14:sldId id="531"/>
            <p14:sldId id="533"/>
            <p14:sldId id="544"/>
            <p14:sldId id="545"/>
            <p14:sldId id="546"/>
            <p14:sldId id="547"/>
            <p14:sldId id="548"/>
            <p14:sldId id="549"/>
            <p14:sldId id="550"/>
            <p14:sldId id="551"/>
            <p14:sldId id="552"/>
            <p14:sldId id="553"/>
            <p14:sldId id="557"/>
            <p14:sldId id="558"/>
            <p14:sldId id="559"/>
            <p14:sldId id="539"/>
            <p14:sldId id="555"/>
            <p14:sldId id="349"/>
          </p14:sldIdLst>
        </p14:section>
        <p14:section name="Untitled Section" id="{2F6AD2C2-46A9-4BC4-94FF-3A698A8E8EFB}">
          <p14:sldIdLst/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0" Type="http://schemas.openxmlformats.org/officeDocument/2006/relationships/customXml" Target="../customXml/item3.xml"/><Relationship Id="rId5" Type="http://schemas.openxmlformats.org/officeDocument/2006/relationships/slide" Target="slides/slide2.xml"/><Relationship Id="rId49" Type="http://schemas.openxmlformats.org/officeDocument/2006/relationships/customXml" Target="../customXml/item2.xml"/><Relationship Id="rId48" Type="http://schemas.openxmlformats.org/officeDocument/2006/relationships/customXml" Target="../customXml/item1.xml"/><Relationship Id="rId47" Type="http://schemas.openxmlformats.org/officeDocument/2006/relationships/tableStyles" Target="tableStyles.xml"/><Relationship Id="rId46" Type="http://schemas.openxmlformats.org/officeDocument/2006/relationships/viewProps" Target="viewProps.xml"/><Relationship Id="rId45" Type="http://schemas.openxmlformats.org/officeDocument/2006/relationships/presProps" Target="presProps.xml"/><Relationship Id="rId44" Type="http://schemas.openxmlformats.org/officeDocument/2006/relationships/slide" Target="slides/slide41.xml"/><Relationship Id="rId43" Type="http://schemas.openxmlformats.org/officeDocument/2006/relationships/slide" Target="slides/slide40.xml"/><Relationship Id="rId42" Type="http://schemas.openxmlformats.org/officeDocument/2006/relationships/slide" Target="slides/slide39.xml"/><Relationship Id="rId41" Type="http://schemas.openxmlformats.org/officeDocument/2006/relationships/slide" Target="slides/slide38.xml"/><Relationship Id="rId40" Type="http://schemas.openxmlformats.org/officeDocument/2006/relationships/slide" Target="slides/slide37.xml"/><Relationship Id="rId4" Type="http://schemas.openxmlformats.org/officeDocument/2006/relationships/notesMaster" Target="notesMasters/notesMaster1.xml"/><Relationship Id="rId39" Type="http://schemas.openxmlformats.org/officeDocument/2006/relationships/slide" Target="slides/slide36.xml"/><Relationship Id="rId38" Type="http://schemas.openxmlformats.org/officeDocument/2006/relationships/slide" Target="slides/slide35.xml"/><Relationship Id="rId37" Type="http://schemas.openxmlformats.org/officeDocument/2006/relationships/slide" Target="slides/slide34.xml"/><Relationship Id="rId36" Type="http://schemas.openxmlformats.org/officeDocument/2006/relationships/slide" Target="slides/slide33.xml"/><Relationship Id="rId35" Type="http://schemas.openxmlformats.org/officeDocument/2006/relationships/slide" Target="slides/slide32.xml"/><Relationship Id="rId34" Type="http://schemas.openxmlformats.org/officeDocument/2006/relationships/slide" Target="slides/slide31.xml"/><Relationship Id="rId33" Type="http://schemas.openxmlformats.org/officeDocument/2006/relationships/slide" Target="slides/slide30.xml"/><Relationship Id="rId32" Type="http://schemas.openxmlformats.org/officeDocument/2006/relationships/slide" Target="slides/slide29.xml"/><Relationship Id="rId31" Type="http://schemas.openxmlformats.org/officeDocument/2006/relationships/slide" Target="slides/slide28.xml"/><Relationship Id="rId30" Type="http://schemas.openxmlformats.org/officeDocument/2006/relationships/slide" Target="slides/slide27.xml"/><Relationship Id="rId3" Type="http://schemas.openxmlformats.org/officeDocument/2006/relationships/slide" Target="slides/slide1.xml"/><Relationship Id="rId29" Type="http://schemas.openxmlformats.org/officeDocument/2006/relationships/slide" Target="slides/slide26.xml"/><Relationship Id="rId28" Type="http://schemas.openxmlformats.org/officeDocument/2006/relationships/slide" Target="slides/slide25.xml"/><Relationship Id="rId27" Type="http://schemas.openxmlformats.org/officeDocument/2006/relationships/slide" Target="slides/slide24.xml"/><Relationship Id="rId26" Type="http://schemas.openxmlformats.org/officeDocument/2006/relationships/slide" Target="slides/slide23.xml"/><Relationship Id="rId25" Type="http://schemas.openxmlformats.org/officeDocument/2006/relationships/slide" Target="slides/slide22.xml"/><Relationship Id="rId24" Type="http://schemas.openxmlformats.org/officeDocument/2006/relationships/slide" Target="slides/slide21.xml"/><Relationship Id="rId23" Type="http://schemas.openxmlformats.org/officeDocument/2006/relationships/slide" Target="slides/slide20.xml"/><Relationship Id="rId22" Type="http://schemas.openxmlformats.org/officeDocument/2006/relationships/slide" Target="slides/slide19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39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7" Type="http://schemas.openxmlformats.org/officeDocument/2006/relationships/theme" Target="../theme/theme1.xml"/><Relationship Id="rId16" Type="http://schemas.openxmlformats.org/officeDocument/2006/relationships/image" Target="../media/image1.png"/><Relationship Id="rId15" Type="http://schemas.openxmlformats.org/officeDocument/2006/relationships/slideLayout" Target="../slideLayouts/slideLayout15.xml"/><Relationship Id="rId14" Type="http://schemas.openxmlformats.org/officeDocument/2006/relationships/slideLayout" Target="../slideLayouts/slideLayout14.xml"/><Relationship Id="rId13" Type="http://schemas.openxmlformats.org/officeDocument/2006/relationships/slideLayout" Target="../slideLayouts/slideLayout13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12.xml"/><Relationship Id="rId2" Type="http://schemas.openxmlformats.org/officeDocument/2006/relationships/image" Target="../media/image3.png"/><Relationship Id="rId1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13.xml"/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14.xml"/><Relationship Id="rId2" Type="http://schemas.openxmlformats.org/officeDocument/2006/relationships/image" Target="../media/image3.png"/><Relationship Id="rId1" Type="http://schemas.openxmlformats.org/officeDocument/2006/relationships/image" Target="../media/image6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7.png"/><Relationship Id="rId1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8.png"/><Relationship Id="rId1" Type="http://schemas.openxmlformats.org/officeDocument/2006/relationships/image" Target="../media/image3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39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4.xml"/><Relationship Id="rId3" Type="http://schemas.openxmlformats.org/officeDocument/2006/relationships/slideLayout" Target="../slideLayouts/slideLayout14.xml"/><Relationship Id="rId2" Type="http://schemas.openxmlformats.org/officeDocument/2006/relationships/image" Target="../media/image3.png"/><Relationship Id="rId1" Type="http://schemas.openxmlformats.org/officeDocument/2006/relationships/image" Target="../media/image6.jpeg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3.png"/></Relationships>
</file>

<file path=ppt/slides/_rels/slide41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15.xml"/><Relationship Id="rId4" Type="http://schemas.openxmlformats.org/officeDocument/2006/relationships/image" Target="../media/image3.png"/><Relationship Id="rId3" Type="http://schemas.openxmlformats.org/officeDocument/2006/relationships/image" Target="../media/image11.svg"/><Relationship Id="rId2" Type="http://schemas.openxmlformats.org/officeDocument/2006/relationships/image" Target="../media/image10.jpeg"/><Relationship Id="rId1" Type="http://schemas.openxmlformats.org/officeDocument/2006/relationships/image" Target="../media/image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400800" y="-720725"/>
            <a:ext cx="7435986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329268" y="3936773"/>
            <a:ext cx="5430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194617" y="2128122"/>
            <a:ext cx="559658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Procurement and </a:t>
            </a:r>
            <a:endParaRPr lang="en-US" sz="36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</a:t>
            </a:r>
            <a:endParaRPr lang="en-US" sz="36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/>
          <p:cNvSpPr/>
          <p:nvPr/>
        </p:nvSpPr>
        <p:spPr>
          <a:xfrm>
            <a:off x="329268" y="5843657"/>
            <a:ext cx="2126549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Lecture 4</a:t>
            </a:r>
            <a:endParaRPr lang="en-US" sz="2800" dirty="0"/>
          </a:p>
        </p:txBody>
      </p:sp>
      <p:sp>
        <p:nvSpPr>
          <p:cNvPr id="46" name="TextBox 45"/>
          <p:cNvSpPr txBox="1"/>
          <p:nvPr/>
        </p:nvSpPr>
        <p:spPr>
          <a:xfrm>
            <a:off x="329269" y="5104240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MGM 431</a:t>
            </a:r>
            <a:endParaRPr lang="en-US" sz="2800" dirty="0"/>
          </a:p>
        </p:txBody>
      </p:sp>
      <p:sp>
        <p:nvSpPr>
          <p:cNvPr id="14" name="Oval 13"/>
          <p:cNvSpPr/>
          <p:nvPr/>
        </p:nvSpPr>
        <p:spPr>
          <a:xfrm>
            <a:off x="6831873" y="-320675"/>
            <a:ext cx="6778919" cy="7410450"/>
          </a:xfrm>
          <a:prstGeom prst="ellipse">
            <a:avLst/>
          </a:prstGeom>
          <a:blipFill>
            <a:blip r:embed="rId1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10709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-59701" y="-57785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-59809" y="-273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4436815" y="3804158"/>
            <a:ext cx="7240270" cy="4603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project-planning chain and project-delivery chain</a:t>
            </a:r>
            <a:endParaRPr lang="en-US" sz="2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/>
          <p:cNvSpPr/>
          <p:nvPr/>
        </p:nvSpPr>
        <p:spPr>
          <a:xfrm>
            <a:off x="4555139" y="4349726"/>
            <a:ext cx="2120614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sz="2800" b="1" dirty="0">
                <a:solidFill>
                  <a:srgbClr val="00000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Lecture 4</a:t>
            </a:r>
            <a:endParaRPr lang="en-US" sz="2800" dirty="0"/>
          </a:p>
        </p:txBody>
      </p:sp>
      <p:sp>
        <p:nvSpPr>
          <p:cNvPr id="11" name="TextBox 10"/>
          <p:cNvSpPr txBox="1"/>
          <p:nvPr/>
        </p:nvSpPr>
        <p:spPr>
          <a:xfrm>
            <a:off x="4555139" y="5093077"/>
            <a:ext cx="176843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MGM 431</a:t>
            </a:r>
            <a:endParaRPr lang="en-US" sz="2800" dirty="0"/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  <a:endParaRPr lang="en-US" sz="24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  <a:endParaRPr lang="en-US" sz="2000" b="1" dirty="0">
              <a:solidFill>
                <a:schemeClr val="bg1"/>
              </a:solidFill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0" y="0"/>
            <a:ext cx="5038725" cy="5062220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737235" y="2788285"/>
            <a:ext cx="4464050" cy="2990215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039051" y="585398"/>
            <a:ext cx="41138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Course Agenda</a:t>
            </a:r>
            <a:endParaRPr lang="en-US" sz="3200" dirty="0"/>
          </a:p>
        </p:txBody>
      </p:sp>
      <p:sp>
        <p:nvSpPr>
          <p:cNvPr id="31" name="TextBox 30"/>
          <p:cNvSpPr txBox="1"/>
          <p:nvPr/>
        </p:nvSpPr>
        <p:spPr>
          <a:xfrm>
            <a:off x="2875280" y="1836583"/>
            <a:ext cx="9023937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Define the requirements of initial planning, including the role that managing scope plays in this.</a:t>
            </a:r>
            <a:endParaRPr lang="en-US" sz="2600" dirty="0"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Identify characteristics of the planning process and approaches to planning</a:t>
            </a:r>
            <a:endParaRPr lang="en-US" sz="2600" dirty="0"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Understand the impact that the choice of structure will have on the achievement of project objectives.</a:t>
            </a:r>
            <a:endParaRPr lang="en-US" sz="2600" dirty="0"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Provide a framework for the project manager to guide understanding of some of the human resource issues that they will face.</a:t>
            </a:r>
            <a:endParaRPr lang="en-US" sz="2600" dirty="0"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Identify the elements of a control system appropriate to a particular project.</a:t>
            </a:r>
            <a:endParaRPr lang="en-US" sz="2600" dirty="0"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lvl="0" algn="just"/>
            <a:endParaRPr lang="en-US" sz="2600" dirty="0"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4014" y="887730"/>
            <a:ext cx="4128422" cy="524789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873866" y="1412240"/>
            <a:ext cx="10860934" cy="485165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The </a:t>
            </a:r>
            <a:r>
              <a:rPr kumimoji="0" lang="en-GB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traditional purchasing department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 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is concerned with the relationship with first-tier suppliers, those who supply the project organisation directly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Materials management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 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is concerned with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Physical goods and the logistic aspects of flow between first-tier suppliers through the project organisation to the first-tier customers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The product breakdown structure provides the bill of materials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Supply chain management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 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is concerned with project strategy and operations from primary industry to end-user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39789" y="241483"/>
            <a:ext cx="672483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3600" b="1" dirty="0">
                <a:solidFill>
                  <a:srgbClr val="00B0F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The supply chain</a:t>
            </a:r>
            <a:endParaRPr lang="en-US" sz="36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4014" y="706479"/>
            <a:ext cx="4128422" cy="536186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624276" y="1027902"/>
            <a:ext cx="10943448" cy="536185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How important is the supply chain to the success of the project?</a:t>
            </a:r>
            <a:endParaRPr kumimoji="0" lang="en-GB" altLang="en-US" sz="27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Depends on</a:t>
            </a:r>
            <a:endParaRPr kumimoji="0" lang="en-GB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Value of bought-in products and services relative to the total value of the project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The criticality of the items being purchased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The timing of the work being purchased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The impact of the quality of work purchased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If an organisation uses the same supplier over a period of time, suppliers usually rate highly on all four counts. 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Considerable time must be invested in developing relationships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When a large organisation is being supplied by small ones, direct investment, knowledge sharing, training may be on offer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575800" y="642595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451141" y="152482"/>
            <a:ext cx="9432759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>
              <a:defRPr/>
            </a:pPr>
            <a:r>
              <a:rPr lang="en-US" sz="3000" b="1" dirty="0">
                <a:solidFill>
                  <a:srgbClr val="00B0F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The supply chain (Continued)</a:t>
            </a:r>
            <a:endParaRPr lang="en-US" sz="30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4014" y="894885"/>
            <a:ext cx="4128422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873868" y="1543346"/>
            <a:ext cx="10647572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‘Even the longest journey begins with a single step.’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defRPr/>
            </a:pP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US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project may begin in different ways</a:t>
            </a:r>
            <a:endParaRPr kumimoji="0" lang="en-US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14350" marR="0" lvl="1" indent="-24765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Inspiration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14350" marR="0" lvl="1" indent="-24765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Response to need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14350" marR="0" lvl="1" indent="-24765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Exploration of an issue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14350" marR="0" lvl="1" indent="-247650" algn="l" defTabSz="914400" rtl="0" eaLnBrk="1" fontAlgn="auto" latinLnBrk="0" hangingPunct="1">
              <a:lnSpc>
                <a:spcPct val="90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US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necessary part of a larger program</a:t>
            </a:r>
            <a:endParaRPr kumimoji="0" lang="en-US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43589" y="340698"/>
            <a:ext cx="2738250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>
              <a:defRPr/>
            </a:pPr>
            <a:r>
              <a:rPr lang="en-US" sz="3000" b="1" dirty="0">
                <a:solidFill>
                  <a:srgbClr val="00B0F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Initial planning</a:t>
            </a:r>
            <a:endParaRPr lang="en-US" sz="30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4014" y="909955"/>
            <a:ext cx="4128422" cy="528480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873868" y="1375307"/>
            <a:ext cx="10739012" cy="49523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94005" marR="0" lvl="0" indent="-294005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From personal projects 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 new product development (NPD)</a:t>
            </a:r>
            <a:endParaRPr kumimoji="0" lang="en-GB" alt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94005" marR="0" lvl="0" indent="-294005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Dissertations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– in the early stages there is chaos</a:t>
            </a:r>
            <a:endParaRPr kumimoji="0" lang="en-GB" alt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12775" marR="0" lvl="1" indent="-317500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Many different ideas may be available</a:t>
            </a:r>
            <a:endParaRPr kumimoji="0" lang="en-GB" alt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12775" marR="0" lvl="1" indent="-317500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These have to be filtered according to interest, feasibility and sufficient theoretical underpinning</a:t>
            </a:r>
            <a:endParaRPr kumimoji="0" lang="en-GB" alt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12775" marR="0" lvl="1" indent="-317500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Rare to end up exactly as originally envisaged</a:t>
            </a:r>
            <a:endParaRPr kumimoji="0" lang="en-GB" alt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94005" marR="0" lvl="0" indent="-294005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Commercial NPDs </a:t>
            </a: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are similar, it is rarely a linear activity</a:t>
            </a:r>
            <a:endParaRPr kumimoji="0" lang="en-GB" alt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12775" marR="0" lvl="1" indent="-317500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Many different possibilities may be available</a:t>
            </a:r>
            <a:endParaRPr kumimoji="0" lang="en-GB" alt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12775" marR="0" lvl="1" indent="-317500" algn="just" defTabSz="914400" rtl="0" eaLnBrk="1" fontAlgn="auto" latinLnBrk="0" hangingPunct="1">
              <a:lnSpc>
                <a:spcPct val="95000"/>
              </a:lnSpc>
              <a:spcBef>
                <a:spcPct val="300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7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These need to be screened with respect to the market, financial criteria, strategic and technical implications</a:t>
            </a:r>
            <a:endParaRPr kumimoji="0" lang="en-GB" altLang="en-US" sz="27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51996" y="356087"/>
            <a:ext cx="334739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Models of planning</a:t>
            </a:r>
            <a:endParaRPr lang="en-US" sz="30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4014" y="941705"/>
            <a:ext cx="4128422" cy="500032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873867" y="1543346"/>
            <a:ext cx="10759333" cy="46440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480" marR="0" lvl="0" indent="-28448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pipeline </a:t>
            </a: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41655" marR="0" lvl="1" indent="-25590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Products at various stages of development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4480" marR="0" lvl="0" indent="-28448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creative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processes of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concept development</a:t>
            </a: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41655" marR="0" lvl="1" indent="-25590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Allow time and space for individuals to carry out exploration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41655" marR="0" lvl="1" indent="-25590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Protect ownership of ideas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41655" marR="0" lvl="1" indent="-25590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Encourage rapid prototyping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41655" marR="0" lvl="1" indent="-25590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Senior people to act as project champions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41655" marR="0" lvl="1" indent="-25590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Have rapid development processes ready to take ideas to fruition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41655" marR="0" lvl="1" indent="-25590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Clear criteria as to what will be supported and what will not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21782" y="387673"/>
            <a:ext cx="542969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Models of planning (Continued)</a:t>
            </a:r>
            <a:endParaRPr lang="en-US" sz="30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4014" y="114593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873867" y="1543345"/>
            <a:ext cx="10789813" cy="472055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Costs of the planning process</a:t>
            </a: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R="0" lvl="0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955" marR="0" lvl="0" indent="-274955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Labour (time)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955" marR="0" lvl="0" indent="-274955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Associated expenses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955" marR="0" lvl="0" indent="-274955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 tools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955" marR="0" lvl="0" indent="-274955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Cost of preparing formal written plan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955" marR="0" lvl="0" indent="-274955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Opportunity costs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955" marR="0" lvl="0" indent="-274955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57406" y="397834"/>
            <a:ext cx="682273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30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4014" y="954575"/>
            <a:ext cx="4128422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873867" y="1452881"/>
            <a:ext cx="10789813" cy="481101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4955" marR="0" lvl="0" indent="-274955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Benefits of the planning process</a:t>
            </a: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955" marR="0" lvl="0" indent="-274955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Avoids costs of chaos of unplanned activity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955" marR="0" lvl="0" indent="-274955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Provides a basis for evaluation (or filtering)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955" marR="0" lvl="0" indent="-274955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Identifies problems in advance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955" marR="0" lvl="0" indent="-274955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Output of planning </a:t>
            </a: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955" marR="0" lvl="0" indent="-274955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Plans help decision making and guides future activities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955" marR="0" lvl="0" indent="-274955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Plans should change as circumstances change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955" marR="0" lvl="0" indent="-274955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 is a means to an end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955" marR="0" lvl="0" indent="-274955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 facilitates a beneficial insight into what may happen 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00418" y="176367"/>
            <a:ext cx="576420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30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3620" y="679450"/>
            <a:ext cx="4128422" cy="54981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460397" y="944880"/>
            <a:ext cx="11071203" cy="56057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R="0" lvl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defRPr/>
            </a:pPr>
            <a:r>
              <a:rPr kumimoji="0" lang="en-GB" altLang="en-US" sz="26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approach and uncertainty</a:t>
            </a:r>
            <a:endParaRPr kumimoji="0" lang="en-GB" altLang="en-US" sz="2600" b="1" i="0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4480" marR="0" lvl="0" indent="-28448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Product and/or process uncertainty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4480" marR="0" lvl="0" indent="-28448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 needs to take into account such variables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R="0" lvl="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defRPr/>
            </a:pPr>
            <a:r>
              <a:rPr kumimoji="0" lang="en-GB" altLang="en-US" sz="2600" b="1" i="0" u="sng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Approaches</a:t>
            </a:r>
            <a:endParaRPr kumimoji="0" lang="en-GB" altLang="en-US" sz="2600" b="1" i="0" u="sng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4480" marR="0" lvl="0" indent="-28448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Claim we know everything</a:t>
            </a:r>
            <a:endParaRPr kumimoji="0" lang="en-GB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Often repeated projects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Beware optimism bias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4480" marR="0" lvl="0" indent="-28448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Acknowledge we know nothing</a:t>
            </a:r>
            <a:endParaRPr kumimoji="0" lang="en-GB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Wishful thinking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Set up milestones and hope we meet them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4480" marR="0" lvl="0" indent="-28448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Both, the nearer the point in time, the more we know</a:t>
            </a:r>
            <a:endParaRPr kumimoji="0" lang="en-GB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Rolling wave planning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High-level schedule of activities, detail added as project progresses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23875" marR="0" lvl="1" indent="-23812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50 percent rule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838906" y="6513489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0" y="0"/>
            <a:ext cx="2305141" cy="9482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13896" y="155874"/>
            <a:ext cx="576420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30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4014" y="961361"/>
            <a:ext cx="4128422" cy="522197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873866" y="1241893"/>
            <a:ext cx="10708534" cy="519672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480" marR="0" lvl="0" indent="-28448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Do plans provide information or just data?</a:t>
            </a:r>
            <a:endParaRPr kumimoji="0" lang="en-GB" altLang="en-US" sz="2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4480" marR="0" lvl="0" indent="-28448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Data are the numbers on the page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4480" marR="0" lvl="0" indent="-28448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Information is the part that can be usefully applied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4480" marR="0" lvl="0" indent="-28448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Noise clutters the analysis process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4480" marR="0" lvl="0" indent="-28448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PM needs to collect data and add-value by creating information 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4480" marR="0" lvl="0" indent="-28448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process of project planning – inputs, outputs and the process itself</a:t>
            </a:r>
            <a:endParaRPr kumimoji="0" lang="en-GB" altLang="en-US" sz="2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4480" marR="0" lvl="0" indent="-28448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‘What’ happens – the tactical plan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4480" marR="0" lvl="0" indent="-28448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‘How’ it happens – the operational plan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4480" marR="0" lvl="0" indent="-28448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Many cycles and reviews until ‘final’ plan produced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4480" marR="0" lvl="0" indent="-28448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Verify overview before further effort committed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524644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15497" y="174347"/>
            <a:ext cx="576420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30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4014" y="109195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904347" y="1543345"/>
            <a:ext cx="10789813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 accuracy or precision? </a:t>
            </a: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defRPr/>
            </a:pP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955" marR="0" lvl="0" indent="-27495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‘Quick and dirty’ approach (accurate)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955" marR="0" lvl="0" indent="-27495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Months of painstaking planning approach (precise)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955" marR="0" lvl="0" indent="-27495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First assess the overview 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88950" marR="0" lvl="1" indent="-20510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Has basic criteria (financial, technical) been satisfied?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88950" marR="0" lvl="1" indent="-20510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Are fundamental flaws revealed?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955" marR="0" lvl="0" indent="-27495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Followed by detailed planning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96777" y="289781"/>
            <a:ext cx="576420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30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4014" y="109259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607280" y="1543345"/>
            <a:ext cx="10891413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Managing the planning process</a:t>
            </a: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955" marR="0" lvl="0" indent="-27495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Traceability</a:t>
            </a: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955" marR="0" lvl="0" indent="-27495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Systematic approach</a:t>
            </a: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88950" marR="0" lvl="1" indent="-20510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Manageable chunk and logical sequence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88950" marR="0" lvl="1" indent="-20510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Estimate time and resources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88950" marR="0" lvl="1" indent="-20510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Provides logic for decisions, framework for assessment, shows effects on other systems, enables filtering of frivolous ideas and activities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88950" marR="0" lvl="1" indent="-20510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Essential for revision/refinement process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88950" marR="0" lvl="1" indent="-20510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Allows lessons to be learnt        -Facilitates communication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00418" y="293283"/>
            <a:ext cx="576420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30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4014" y="909933"/>
            <a:ext cx="4128422" cy="524418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873867" y="1271922"/>
            <a:ext cx="10180820" cy="505569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74955" marR="0" lvl="0" indent="-274955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PID (project initiation document)</a:t>
            </a:r>
            <a:endParaRPr kumimoji="0" lang="en-GB" altLang="en-US" sz="2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955" marR="0" lvl="0" indent="-274955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output of the planning process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955" marR="0" lvl="0" indent="-274955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project brief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955" marR="0" lvl="0" indent="-274955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team management structure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955" marR="0" lvl="0" indent="-274955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Job descriptions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955" marR="0" lvl="0" indent="-274955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project approach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955" marR="0" lvl="0" indent="-274955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project quality plan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955" marR="0" lvl="0" indent="-274955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project plan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955" marR="0" lvl="0" indent="-274955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business case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955" marR="0" lvl="0" indent="-274955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risk log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955" marR="0" lvl="0" indent="-274955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controls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74955" marR="0" lvl="0" indent="-274955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communication plan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54960" y="356087"/>
            <a:ext cx="679604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30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4014" y="790744"/>
            <a:ext cx="4128422" cy="5479583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873867" y="1155869"/>
            <a:ext cx="10276354" cy="520048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480" marR="0" lvl="0" indent="-284480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Formalisation</a:t>
            </a:r>
            <a:endParaRPr kumimoji="0" lang="en-GB" altLang="en-US" sz="2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4480" marR="0" lvl="0" indent="-284480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What level of formalisation is required?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4480" marR="0" lvl="0" indent="-284480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complexity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4480" marR="0" lvl="0" indent="-284480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Custom and practice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4480" marR="0" lvl="0" indent="-284480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Who is the proposal for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51180" marR="0" lvl="1" indent="-265430" algn="l" defTabSz="914400" rtl="0" eaLnBrk="1" fontAlgn="auto" latinLnBrk="0" hangingPunct="1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Internal/external customers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51180" marR="0" lvl="1" indent="-265430" algn="l" defTabSz="914400" rtl="0" eaLnBrk="1" fontAlgn="auto" latinLnBrk="0" hangingPunct="1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range of people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4480" marR="0" lvl="0" indent="-284480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Why is the proposal required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51180" marR="0" lvl="1" indent="-265430" algn="l" defTabSz="914400" rtl="0" eaLnBrk="1" fontAlgn="auto" latinLnBrk="0" hangingPunct="1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Competitive bid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51180" marR="0" lvl="1" indent="-265430" algn="l" defTabSz="914400" rtl="0" eaLnBrk="1" fontAlgn="auto" latinLnBrk="0" hangingPunct="1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First examination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51180" marR="0" lvl="1" indent="-265430" algn="l" defTabSz="914400" rtl="0" eaLnBrk="1" fontAlgn="auto" latinLnBrk="0" hangingPunct="1">
              <a:lnSpc>
                <a:spcPct val="8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Organisational policy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4480" marR="0" lvl="0" indent="-284480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Opportunity to sell to potential customers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4480" marR="0" lvl="0" indent="-284480" algn="l" defTabSz="914400" rtl="0" eaLnBrk="1" fontAlgn="auto" latinLnBrk="0" hangingPunct="1">
              <a:lnSpc>
                <a:spcPct val="8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Executive summary, main body of report, appendices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470593" y="640456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51227" y="79526"/>
            <a:ext cx="6374025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planning process (Continued)</a:t>
            </a:r>
            <a:endParaRPr lang="en-US" sz="30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4014" y="941705"/>
            <a:ext cx="4128422" cy="51933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873867" y="1290909"/>
            <a:ext cx="11006958" cy="506544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4480" marR="0" lvl="0" indent="-28448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Divide project into phases/stages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4480" marR="0" lvl="0" indent="-28448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Determine the nature and objectives of each phase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4480" marR="0" lvl="0" indent="-28448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Gates between phases give opportunity to review progress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4480" marR="0" lvl="0" indent="-28448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Lay down criteria for passing to the next phase in advance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4480" marR="0" lvl="0" indent="-28448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Failure at a gate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51180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Wind up activities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51180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Maximise potential benefit while minimising risk or expenditure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51180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Take on a joint partner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4480" marR="0" lvl="0" indent="-28448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‘Fuzzy gates’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51180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 allowed to continue until proper review can be conducted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51180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Gates don’t slow project down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51180" marR="0" lvl="1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Can be confusion over which activities can continue/be stopped at the gate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477985" y="63702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65114" y="-12186"/>
            <a:ext cx="6679969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project landscapes: stages and gates,</a:t>
            </a:r>
            <a:endParaRPr lang="en-US" altLang="en-US" sz="2800" b="1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en-US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activities and stages, and maps </a:t>
            </a:r>
            <a:endParaRPr lang="en-US" sz="26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3686" y="1079337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49698" y="125682"/>
            <a:ext cx="683392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7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project landscapes: stages and gates, </a:t>
            </a:r>
            <a:endParaRPr lang="en-US" altLang="en-US" sz="2700" b="1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en-US" altLang="en-US" sz="27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activities and stages, and maps (Continued)</a:t>
            </a:r>
            <a:endParaRPr lang="en-US" sz="27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3867" y="1595120"/>
            <a:ext cx="10860933" cy="4501668"/>
          </a:xfrm>
          <a:prstGeom prst="rect">
            <a:avLst/>
          </a:prstGeom>
        </p:spPr>
      </p:pic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1451564" y="6263897"/>
            <a:ext cx="7991475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GB" altLang="en-US" b="1" dirty="0">
                <a:latin typeface="Arial" panose="020B0604020202020204" pitchFamily="34" charset="0"/>
              </a:rPr>
              <a:t>Conventional approach to new product development</a:t>
            </a:r>
            <a:endParaRPr lang="en-GB" altLang="en-US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4014" y="967498"/>
            <a:ext cx="4128422" cy="538631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925044" y="1315182"/>
            <a:ext cx="10698373" cy="504607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marR="0" lvl="0" indent="-3429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q"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Concurrent engineering/fast track projects</a:t>
            </a:r>
            <a:endParaRPr kumimoji="0" lang="en-GB" altLang="en-US" sz="2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66700" marR="0" lvl="0" indent="-2667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Importance of time and reduced costs to market</a:t>
            </a:r>
            <a:endParaRPr kumimoji="0" lang="en-GB" altLang="en-US" sz="2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66700" marR="0" lvl="0" indent="-2667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Overlap activities/run activities in parallel</a:t>
            </a:r>
            <a:endParaRPr kumimoji="0" lang="en-GB" altLang="en-US" sz="2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66700" marR="0" lvl="0" indent="-2667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Requires co-operation in planning and high levels of communication</a:t>
            </a:r>
            <a:endParaRPr kumimoji="0" lang="en-GB" altLang="en-US" sz="2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66700" marR="0" lvl="0" indent="-2667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Benefits</a:t>
            </a:r>
            <a:endParaRPr kumimoji="0" lang="en-GB" altLang="en-US" sz="2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551180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Reduced project time</a:t>
            </a:r>
            <a:endParaRPr kumimoji="0" lang="en-GB" altLang="en-US" sz="2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551180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Reduced rework</a:t>
            </a:r>
            <a:endParaRPr kumimoji="0" lang="en-GB" altLang="en-US" sz="2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551180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Reduced project costs</a:t>
            </a:r>
            <a:endParaRPr kumimoji="0" lang="en-GB" altLang="en-US" sz="2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66700" marR="0" lvl="0" indent="-266700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Disadvantages</a:t>
            </a:r>
            <a:endParaRPr kumimoji="0" lang="en-GB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551180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Increased overheads</a:t>
            </a:r>
            <a:endParaRPr kumimoji="0" lang="en-GB" altLang="en-US" sz="2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551180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Costs of co-location</a:t>
            </a:r>
            <a:endParaRPr kumimoji="0" lang="en-GB" altLang="en-US" sz="2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551180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Cultural resistance</a:t>
            </a:r>
            <a:endParaRPr kumimoji="0" lang="en-GB" altLang="en-US" sz="2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551180" marR="0" lvl="1" indent="-282575" algn="l" defTabSz="914400" rtl="0" eaLnBrk="1" fontAlgn="auto" latinLnBrk="0" hangingPunct="1">
              <a:lnSpc>
                <a:spcPct val="90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Inappropriate application at times</a:t>
            </a:r>
            <a:endParaRPr kumimoji="0" lang="en-GB" altLang="en-US" sz="2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575800" y="6411883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96919" y="31766"/>
            <a:ext cx="6354625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project landscapes: stages and gates, </a:t>
            </a:r>
            <a:endParaRPr lang="en-US" altLang="en-US" sz="2600" b="1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en-US" altLang="en-US" sz="2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activities and stages, and maps (Continued)</a:t>
            </a:r>
            <a:endParaRPr lang="en-US" sz="26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4014" y="1206669"/>
            <a:ext cx="4128422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609600" y="1417875"/>
            <a:ext cx="11271225" cy="50921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57175" marR="0" lvl="0" indent="-25717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Activity maps</a:t>
            </a:r>
            <a:endParaRPr kumimoji="0" lang="en-GB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57175" marR="0" lvl="0" indent="-2571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An overview of what the project will look like</a:t>
            </a:r>
            <a:endParaRPr kumimoji="0" lang="en-GB" altLang="en-US" sz="2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57175" marR="0" lvl="0" indent="-2571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One graphical technique</a:t>
            </a:r>
            <a:endParaRPr kumimoji="0" lang="en-GB" altLang="en-US" sz="2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551180" marR="0" lvl="1" indent="-2921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Four fields mapping (FFM)/Deployment flow chart (DFC)</a:t>
            </a:r>
            <a:endParaRPr kumimoji="0" lang="en-GB" altLang="en-US" sz="2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551180" marR="0" lvl="1" indent="-2921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Relates four information fields</a:t>
            </a:r>
            <a:endParaRPr kumimoji="0" lang="en-GB" altLang="en-US" sz="2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843280" marR="0" lvl="2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The team members</a:t>
            </a:r>
            <a:endParaRPr kumimoji="0" lang="en-GB" altLang="en-US" sz="2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843280" marR="0" lvl="2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The logical phases of an activity</a:t>
            </a:r>
            <a:endParaRPr kumimoji="0" lang="en-GB" altLang="en-US" sz="2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843280" marR="0" lvl="2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Tasks to be performed including decisions made</a:t>
            </a:r>
            <a:endParaRPr kumimoji="0" lang="en-GB" altLang="en-US" sz="2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843280" marR="0" lvl="2" indent="-25717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The standards that apply for each task</a:t>
            </a:r>
            <a:endParaRPr kumimoji="0" lang="en-GB" altLang="en-US" sz="2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1171575" marR="0" lvl="3" indent="-31115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Controls are specified </a:t>
            </a:r>
            <a:endParaRPr kumimoji="0" lang="en-GB" altLang="en-US" sz="2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1171575" marR="0" lvl="3" indent="-31115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Information is shared</a:t>
            </a:r>
            <a:endParaRPr kumimoji="0" lang="en-GB" altLang="en-US" sz="2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551180" marR="0" lvl="1" indent="-2921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Entry and exit criteria specified</a:t>
            </a:r>
            <a:endParaRPr kumimoji="0" lang="en-GB" altLang="en-US" sz="2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551180" marR="0" lvl="1" indent="-2921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3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No phase can be completed until all errors have been corrected and the cause identified </a:t>
            </a:r>
            <a:endParaRPr kumimoji="0" lang="en-GB" altLang="en-US" sz="23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493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86237" y="80290"/>
            <a:ext cx="6833922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27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Basic project landscapes: stages and gates, </a:t>
            </a:r>
            <a:endParaRPr lang="en-US" altLang="en-US" sz="2700" b="1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ctr"/>
            <a:r>
              <a:rPr lang="en-US" altLang="en-US" sz="27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activities and stages, and maps (Continued)</a:t>
            </a:r>
            <a:endParaRPr lang="en-US" sz="27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4014" y="872025"/>
            <a:ext cx="4128422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674914" y="1419529"/>
            <a:ext cx="11110686" cy="474928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Planning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– the production of plans add value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28650" marR="0" lvl="1" indent="-34163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it is not an end in itself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28650" marR="0" lvl="1" indent="-34163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planner 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has the opportunity of analysing the project system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28650" marR="0" lvl="1" indent="-34163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Revealing opportunities for improvement 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28650" marR="0" lvl="1" indent="-34163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Revealing possible problem preventions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28650" marR="0" lvl="1" indent="-34163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Tx/>
              <a:buChar char="–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Sets out the basis on how the project will proceed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Benefits are realised when they are communicated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386334" y="204235"/>
            <a:ext cx="290444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 of a project</a:t>
            </a:r>
            <a:endParaRPr kumimoji="0" lang="en-US" sz="30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4014" y="105703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609601" y="1503680"/>
            <a:ext cx="11271224" cy="47602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long will it take to complete the project?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precise do you need to be?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How long did it take last time?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What could cause significant delay?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What other tasks might get in the way?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Estimates are guesses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Beware treating these numbers in a scientific way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Estimation continues through the project lifecycle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nearer the completion, the more certainty about time, resources and costs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106646" y="220280"/>
            <a:ext cx="427713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Constructing a time plan</a:t>
            </a:r>
            <a:endParaRPr lang="en-US" sz="30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4014" y="114529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609601" y="1513840"/>
            <a:ext cx="10932159" cy="475005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Gathering together individuals and making them a cohesive whole is a fundamental role of the project manager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marR="0" lvl="1" indent="-2286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Possible problems….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The mix of personalities that will ensure the group dynamics are right is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a project issue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 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How this project team fits in with the structure of the organisation is      </a:t>
            </a: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a strategic issue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 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Forming the team across multiple organisations (e.g. joint ventures) and/or multiple geographic locations (virtual teams) are extra challenges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92119" y="332493"/>
            <a:ext cx="427713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Constructing a time plan</a:t>
            </a:r>
            <a:endParaRPr lang="en-US" sz="30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4014" y="94082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609600" y="1241892"/>
            <a:ext cx="11186160" cy="502843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Large organisations are traditionally structured in functional disciplines or ‘silos’ </a:t>
            </a:r>
            <a:endParaRPr kumimoji="0" lang="en-GB" altLang="en-US" sz="2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21030" marR="0" lvl="1" indent="-332105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Grouping all specialisms together is efficient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21030" marR="0" lvl="1" indent="-332105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The function of the silos is focused and clear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21030" marR="0" lvl="1" indent="-332105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Career paths are defined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21030" marR="0" lvl="1" indent="-332105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Administration systems are geared to this way of working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21030" marR="0" lvl="1" indent="-332105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Can be detrimental 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835025" marR="0" lvl="2" indent="-212725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To creativity of individuals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835025" marR="0" lvl="2" indent="-212725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To responsiveness to changing market needs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835025" marR="0" lvl="2" indent="-212725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Managers may build empires, creating work for themselves regardless of adding value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835025" marR="0" lvl="2" indent="-212725" algn="just" defTabSz="914400" rtl="0" eaLnBrk="1" fontAlgn="auto" latinLnBrk="0" hangingPunct="1">
              <a:lnSpc>
                <a:spcPct val="8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Departmental head count appears to be the measure of status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8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Large organisation traditionally ordered in a hierarchical pyramid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5032629" y="294531"/>
            <a:ext cx="1450332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36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Teams</a:t>
            </a:r>
            <a:endParaRPr lang="en-US" sz="3600" b="1" dirty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4014" y="95225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609600" y="1483361"/>
            <a:ext cx="11094720" cy="458361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94005" marR="0" lvl="0" indent="-29400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De-layering attempts to minimise the number of layers in an organisation</a:t>
            </a:r>
            <a:endParaRPr kumimoji="0" lang="en-GB" altLang="en-US" sz="2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Simplifies decision making and communication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Removes a considerable overhead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95275" marR="0" lvl="1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defRPr/>
            </a:pP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94005" marR="0" lvl="0" indent="-294005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Alternative structures:</a:t>
            </a:r>
            <a:endParaRPr kumimoji="0" lang="en-GB" altLang="en-US" sz="2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Product group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Customer type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Geographical area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Functions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54050" marR="0" lvl="1" indent="-3587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Mixture depending on nature of business and integration of supply chain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206829" y="206254"/>
            <a:ext cx="353090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32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Teams (Continued)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4014" y="918845"/>
            <a:ext cx="4128422" cy="526448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579120" y="1416938"/>
            <a:ext cx="11186160" cy="483268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The role of teams </a:t>
            </a:r>
            <a:endParaRPr kumimoji="0" lang="en-GB" altLang="en-US" sz="27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One single function will rarely provide the customer’s entire needs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21030" marR="0" lvl="1" indent="-33210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‘Cross-functional’ activity is required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Where a project involves more than one function, the project manager should define organisational forms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The nature of the work organisation is important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21030" marR="0" lvl="1" indent="-33210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Defines </a:t>
            </a: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responsibility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 and </a:t>
            </a: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authority</a:t>
            </a:r>
            <a:endParaRPr kumimoji="0" lang="en-GB" alt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21030" marR="0" lvl="1" indent="-33210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Outlines </a:t>
            </a: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reporting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 arrangements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21030" marR="0" lvl="1" indent="-33210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Determines the management </a:t>
            </a: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overhead</a:t>
            </a:r>
            <a:endParaRPr kumimoji="0" lang="en-GB" alt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21030" marR="0" lvl="1" indent="-33210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Sets the structure behind the organisational </a:t>
            </a: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culture</a:t>
            </a:r>
            <a:endParaRPr kumimoji="0" lang="en-GB" alt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21030" marR="0" lvl="1" indent="-33210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Determines one group of </a:t>
            </a: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stakeholders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 in project activities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64588" y="334227"/>
            <a:ext cx="35309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32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Teams (Continued)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4014" y="909955"/>
            <a:ext cx="4128422" cy="519336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609600" y="1241892"/>
            <a:ext cx="11115040" cy="50220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role of teams</a:t>
            </a:r>
            <a:endParaRPr kumimoji="0" lang="en-GB" altLang="en-US" sz="27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Many organisations use ‘dotted-line’ responsibility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68325" marR="0" lvl="1" indent="-2794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individual has responsibility to one functional manager with a </a:t>
            </a: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dotted-line responsibility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to a second, signalling a link to their goals.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68325" marR="0" lvl="1" indent="-2794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 encourages/enforces communication and integration between departments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68325" marR="0" lvl="1" indent="-2794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It allows specialists/specialist departments to be involved but does not allow them to hold responsibility, have power or empire-build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68325" marR="0" lvl="1" indent="-2794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To ensure integration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73430" marR="0" lvl="2" indent="-203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Additional administrative procedures are needed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73430" marR="0" lvl="2" indent="-203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There are often interminable meetings 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773430" marR="0" lvl="2" indent="-203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There are mountains of bureaucracy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44268" y="325309"/>
            <a:ext cx="35309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32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Teams (Continued)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4014" y="940862"/>
            <a:ext cx="4128422" cy="5329465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609600" y="1241891"/>
            <a:ext cx="10744199" cy="505073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Teams have various stages of development</a:t>
            </a: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Collection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Entrenchment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Resolution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Synergy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Decline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Break-up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PM can identify the stage at which the team is operating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PM can ensure the decline stage is held back for as long as possible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33400" marR="0" lvl="1" indent="-2444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Take development backwards by changing team composition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533400" marR="0" lvl="1" indent="-244475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Add a new challenge by expanding the range or scope of tasks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74747" y="214214"/>
            <a:ext cx="353090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32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Teams (Continued)</a:t>
            </a:r>
            <a:endParaRPr lang="en-US" sz="3200" b="1" dirty="0">
              <a:solidFill>
                <a:srgbClr val="00B0F0"/>
              </a:solidFill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4014" y="981880"/>
            <a:ext cx="4128422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375920" y="1442720"/>
            <a:ext cx="11440160" cy="48211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Personality and roles </a:t>
            </a: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The project manager can benefit from understanding the ways in which individuals behave in group situations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Designing the team</a:t>
            </a:r>
            <a:endParaRPr kumimoji="0" lang="ar-EG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573405" marR="0" lvl="1" indent="-28448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Eligibility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 – qualifications and experience 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573405" marR="0" lvl="1" indent="-28448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Suitability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 – how the individuals in the team fit together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573405" marR="0" lvl="1" indent="-28448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Balance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 </a:t>
            </a: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– portfolio of characteristics relative to the task to be undertaken 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148306" y="267091"/>
            <a:ext cx="3204724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kumimoji="0" lang="en-GB" altLang="en-US" sz="3200" b="1" i="0" u="none" strike="noStrike" kern="1200" cap="none" spc="0" normalizeH="0" baseline="0" noProof="0" dirty="0">
                <a:ln>
                  <a:noFill/>
                </a:ln>
                <a:solidFill>
                  <a:srgbClr val="00B4F8"/>
                </a:solidFill>
                <a:effectLst/>
                <a:uLnTx/>
                <a:uFillTx/>
                <a:latin typeface="Times New Roman" panose="02020603050405020304"/>
                <a:ea typeface="+mj-ea"/>
                <a:cs typeface="Times New Roman" panose="02020603050405020304"/>
              </a:rPr>
              <a:t>Managing people</a:t>
            </a:r>
            <a:endParaRPr lang="en-US" sz="32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4014" y="941240"/>
            <a:ext cx="4128422" cy="510802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609600" y="1402080"/>
            <a:ext cx="10842171" cy="486181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07975" marR="0" lvl="0" indent="-307975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 project runs late, is over budget, does not deliver to requirements</a:t>
            </a:r>
            <a:endParaRPr kumimoji="0" lang="en-GB" altLang="en-US" sz="2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Question: How did this happen?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Answer: Very gradually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07975" marR="0" lvl="0" indent="-307975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Need system in place to </a:t>
            </a:r>
            <a:endParaRPr kumimoji="0" lang="en-GB" altLang="en-US" sz="2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detect occurrences 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offer opportunity to instigate corrective activities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07975" marR="0" lvl="0" indent="-307975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Caveat</a:t>
            </a:r>
            <a:endParaRPr kumimoji="0" lang="en-GB" altLang="en-US" sz="2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If there has been poor planning, there may be considerable confusion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Projects are rarely static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85800" marR="0" lvl="1" indent="-3302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Controlling by conformance to plan that may not be relevant is unlikely to be beneficial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74050" y="356087"/>
            <a:ext cx="410939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The concept of control</a:t>
            </a:r>
            <a:endParaRPr lang="en-US" sz="32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4014" y="1029505"/>
            <a:ext cx="4128422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609600" y="1432560"/>
            <a:ext cx="11145519" cy="492378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07975" marR="0" lvl="0" indent="-3079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Control activity predominantly during execution phase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07975" marR="0" lvl="0" indent="-3079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Needs careful consideration during planning phase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07975" marR="0" lvl="0" indent="-3079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The control system: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07975" marR="0" lvl="0" indent="-3079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Based on easy and simple measures that reflect the objectives of the project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307975" marR="0" lvl="0" indent="-307975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7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Basic requirements are </a:t>
            </a:r>
            <a:endParaRPr kumimoji="0" lang="en-GB" altLang="en-US" sz="27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Defining </a:t>
            </a:r>
            <a:r>
              <a:rPr kumimoji="0" lang="en-GB" altLang="en-US" sz="2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system characteristics</a:t>
            </a: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of importance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Defining </a:t>
            </a:r>
            <a:r>
              <a:rPr kumimoji="0" lang="en-GB" altLang="en-US" sz="2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limits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to their variation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Measurement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of those characteristics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Making progress </a:t>
            </a:r>
            <a:r>
              <a:rPr kumimoji="0" lang="en-GB" altLang="en-US" sz="2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visible</a:t>
            </a:r>
            <a:endParaRPr kumimoji="0" lang="en-GB" altLang="en-US" sz="2600" b="1" i="0" u="sng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Feedback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of performance to the team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685800" marR="0" lvl="1" indent="-330200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Instituting </a:t>
            </a:r>
            <a:r>
              <a:rPr kumimoji="0" lang="en-GB" altLang="en-US" sz="2600" b="1" i="0" u="sng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corrective action</a:t>
            </a: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</a:t>
            </a:r>
            <a:r>
              <a:rPr kumimoji="0" lang="en-GB" alt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where required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24240" y="326063"/>
            <a:ext cx="5940537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GB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control (Continued</a:t>
            </a:r>
            <a:r>
              <a:rPr lang="en-GB" altLang="en-US" sz="28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28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4014" y="960290"/>
            <a:ext cx="4128422" cy="51652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626292" y="1457959"/>
            <a:ext cx="10842171" cy="29184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The output of a process </a:t>
            </a: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Monitor to determine characteristics of the output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Interpret data 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Feed back to make changes to the process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Acceptable deviations from desired performance defines corrective action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287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16073" y="289898"/>
            <a:ext cx="594855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3000" b="1" dirty="0">
                <a:solidFill>
                  <a:srgbClr val="00B4F8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concept of control (Continued)</a:t>
            </a:r>
            <a:endParaRPr lang="en-US" altLang="en-US" sz="3000" b="1" dirty="0">
              <a:solidFill>
                <a:srgbClr val="00B4F8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  <p:pic>
        <p:nvPicPr>
          <p:cNvPr id="9" name="Picture 7" descr="M13NF00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8960" y="4023361"/>
            <a:ext cx="11054080" cy="20218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 Box 21"/>
          <p:cNvSpPr txBox="1">
            <a:spLocks noChangeArrowheads="1"/>
          </p:cNvSpPr>
          <p:nvPr/>
        </p:nvSpPr>
        <p:spPr bwMode="auto">
          <a:xfrm>
            <a:off x="1179063" y="6133991"/>
            <a:ext cx="8534400" cy="4001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1pPr>
            <a:lvl2pPr marL="742950" indent="-28575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2pPr>
            <a:lvl3pPr marL="11430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3pPr>
            <a:lvl4pPr marL="16002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4pPr>
            <a:lvl5pPr marL="2057400" indent="-228600"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" panose="02020603050405020304" pitchFamily="18" charset="0"/>
              </a:defRPr>
            </a:lvl9pPr>
          </a:lstStyle>
          <a:p>
            <a:pPr>
              <a:spcBef>
                <a:spcPct val="50000"/>
              </a:spcBef>
            </a:pPr>
            <a:r>
              <a:rPr lang="en-GB" altLang="en-US" sz="2000" b="1" dirty="0">
                <a:latin typeface="Arial" panose="020B0604020202020204" pitchFamily="34" charset="0"/>
              </a:rPr>
              <a:t>Basic model of control</a:t>
            </a:r>
            <a:endParaRPr lang="en-GB" altLang="en-US" sz="2000" b="1" dirty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4014" y="1036713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416560" y="1599306"/>
            <a:ext cx="11043920" cy="43897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2583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Defining system characteristics of importance</a:t>
            </a: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l" defTabSz="92583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indent="-228600" defTabSz="92583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Typically: time, cost, quality 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indent="-228600" defTabSz="92583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Dependent on project strategy and available resources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indent="-228600" defTabSz="92583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One constraint could be sacrificed rather than compromise the other two?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indent="-228600" defTabSz="92583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Other issues of strategic importance Examples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lvl="1" indent="-228600" defTabSz="92583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Legal, ethical, environmental, etc.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lvl="1" indent="-228600" defTabSz="92583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Other concerns possible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64244" y="356087"/>
            <a:ext cx="594855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The concept of control (Continued)</a:t>
            </a:r>
            <a:endParaRPr lang="en-US" sz="30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4014" y="1009820"/>
            <a:ext cx="4128422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205015" y="1335600"/>
            <a:ext cx="11781970" cy="494587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Defining limits to their variation</a:t>
            </a:r>
            <a:endParaRPr kumimoji="0" lang="en-GB" altLang="en-US" sz="2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Performance will vary across people and activities 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When does a deviation become a problem?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ct val="15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Examples </a:t>
            </a:r>
            <a:endParaRPr kumimoji="0" lang="en-GB" altLang="en-US" sz="24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892175" lvl="2" indent="-250825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Health and safety – zero tolerance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892175" lvl="2" indent="-250825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For some organisations, 1% on cost acceptable whilst one day’s delay is unacceptable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lvl="1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Always some variation expected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lvl="1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Should expect positive and negative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lvl="1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In theory: the positive’s benefits should cancel the negatives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lvl="1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In reality: the former are difficult to harness, the latter accumulate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lvl="1" indent="-228600">
              <a:lnSpc>
                <a:spcPct val="95000"/>
              </a:lnSpc>
              <a:spcBef>
                <a:spcPct val="15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Negatives should trigger further monitoring to ensure keeping on track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36323" y="287438"/>
            <a:ext cx="594855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The concept of control (Continued)</a:t>
            </a:r>
            <a:endParaRPr lang="en-US" sz="30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4014" y="886440"/>
            <a:ext cx="4128422" cy="538007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609600" y="1155869"/>
            <a:ext cx="11064240" cy="52329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Measurement of characteristics</a:t>
            </a:r>
            <a:endParaRPr kumimoji="0" lang="en-GB" altLang="en-US" sz="2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When to measure?</a:t>
            </a:r>
            <a:endParaRPr kumimoji="0" lang="en-GB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573405" marR="0" lvl="1" indent="-274955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Balance: too late to take action vs permanently harassing people to find out progress 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573405" marR="0" lvl="1" indent="-274955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Need to satisfy control process vs project team’s work/report ratio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How often to measure?</a:t>
            </a:r>
            <a:endParaRPr kumimoji="0" lang="en-GB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573405" marR="0" lvl="1" indent="-274955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Continuously sense activity, assess feedback, take action 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573405" marR="0" lvl="1" indent="-274955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Control failures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847725" marR="0" lvl="2" indent="-273050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time delay in receiving information 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847725" marR="0" lvl="2" indent="-273050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time delay in implementing reaction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just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When do key characteristics take place?</a:t>
            </a:r>
            <a:endParaRPr kumimoji="0" lang="en-GB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573405" marR="0" lvl="1" indent="-274955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Input: designs, labour, materials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573405" marR="0" lvl="1" indent="-274955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In process: work methods, checks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573405" marR="0" lvl="1" indent="-274955" algn="just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2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Output: number of defects, customer/user sign-off</a:t>
            </a:r>
            <a:endParaRPr kumimoji="0" lang="en-GB" altLang="en-US" sz="2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488145" y="6388817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16073" y="243798"/>
            <a:ext cx="594855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The concept of control (Continued)</a:t>
            </a:r>
            <a:endParaRPr lang="en-US" sz="30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4014" y="1146568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609600" y="1584035"/>
            <a:ext cx="11186160" cy="467986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Making progress visible and feedback of performance</a:t>
            </a: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The principle if visible signs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lights on indicate a problem 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display of quantity of output relative to target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altLang="en-US" sz="28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Instituting corrective action</a:t>
            </a:r>
            <a:endParaRPr kumimoji="0" lang="en-GB" altLang="en-US" sz="28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What to do about the deviation?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‘You can only manage the future, what has happened is history’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‘Whilst knowing where you are is important, what you do next will make the difference’</a:t>
            </a:r>
            <a:endParaRPr kumimoji="0" lang="en-GB" alt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56409" y="335855"/>
            <a:ext cx="594855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The concept of control (Continued)</a:t>
            </a:r>
            <a:endParaRPr lang="en-US" sz="30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4014" y="993514"/>
            <a:ext cx="4128422" cy="5276814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426720" y="1269590"/>
            <a:ext cx="11592560" cy="51758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marR="0" lvl="0" indent="-2857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Instituting corrective action</a:t>
            </a:r>
            <a:endParaRPr kumimoji="0" lang="en-GB" altLang="en-US" sz="2600" b="1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A single event is the product of many linked smaller events</a:t>
            </a:r>
            <a:endParaRPr kumimoji="0" lang="en-GB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06425" marR="0" lvl="1" indent="-31940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All smaller events should </a:t>
            </a:r>
            <a:endParaRPr kumimoji="0" lang="en-GB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892175" marR="0" lvl="2" indent="-27495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Have progress monitored 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892175" marR="0" lvl="2" indent="-27495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lang="en-GB" altLang="en-US" sz="2400" dirty="0">
                <a:solidFill>
                  <a:prstClr val="black"/>
                </a:solidFill>
                <a:latin typeface="Times New Roman" panose="02020603050405020304"/>
                <a:cs typeface="Times New Roman" panose="02020603050405020304"/>
              </a:rPr>
              <a:t>A</a:t>
            </a:r>
            <a:r>
              <a:rPr kumimoji="0" lang="en-GB" altLang="en-US" sz="24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ppropriate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 action taken to keep them on track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06425" marR="0" lvl="1" indent="-31940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The system for overall control can be viewed as a system of smaller systems of control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85750" marR="0" lvl="0" indent="-285750" algn="just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Feedforward</a:t>
            </a:r>
            <a:endParaRPr kumimoji="0" lang="en-GB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06425" marR="0" lvl="1" indent="-31940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Look for problems or situations that </a:t>
            </a: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will/may</a:t>
            </a: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 be faced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06425" marR="0" lvl="1" indent="-31940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Make changes to protect the project outcomes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06425" marR="0" lvl="1" indent="-31940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Risk management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892175" marR="0" lvl="2" indent="-27495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should be performed at the start of the project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892175" marR="0" lvl="2" indent="-274955" algn="just" defTabSz="914400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and be on-going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428480" y="640941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30963" y="136525"/>
            <a:ext cx="594855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The concept of control (Continued)</a:t>
            </a:r>
            <a:endParaRPr lang="en-US" sz="30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4014" y="942233"/>
            <a:ext cx="4128422" cy="52271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609600" y="1363737"/>
            <a:ext cx="11271225" cy="470536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r>
              <a:rPr kumimoji="0" lang="en-GB" altLang="en-US" sz="2600" b="1" i="0" u="none" strike="noStrike" kern="1200" cap="none" spc="0" normalizeH="0" baseline="0" noProof="0" dirty="0">
                <a:ln>
                  <a:noFill/>
                </a:ln>
                <a:solidFill>
                  <a:srgbClr val="C00000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Configuration control</a:t>
            </a:r>
            <a:endParaRPr kumimoji="0" lang="en-GB" altLang="en-US" sz="2600" b="0" i="0" u="none" strike="noStrike" kern="1200" cap="none" spc="0" normalizeH="0" baseline="0" noProof="0" dirty="0">
              <a:ln>
                <a:noFill/>
              </a:ln>
              <a:solidFill>
                <a:srgbClr val="C00000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Change happens…</a:t>
            </a:r>
            <a:endParaRPr kumimoji="0" lang="en-GB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It costs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Technology, requirements, markets, people change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Change control systems need to be established early </a:t>
            </a:r>
            <a:endParaRPr kumimoji="0" lang="en-GB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Not to constrain change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But to recognise it, accommodate it, plan for it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228600" marR="0" lvl="0" indent="-228600" algn="l" defTabSz="914400" rtl="0" eaLnBrk="1" fontAlgn="auto" latinLnBrk="0" hangingPunct="1">
              <a:lnSpc>
                <a:spcPct val="95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Need to ensure that everyone is working on the latest (current) version of the designs and specifications</a:t>
            </a:r>
            <a:endParaRPr kumimoji="0" lang="en-GB" altLang="en-US" sz="24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Fundamental even in smallest project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  <a:p>
            <a:pPr marL="685800" marR="0" lvl="1" indent="-228600" algn="l" defTabSz="914400" rtl="0" eaLnBrk="1" fontAlgn="auto" latinLnBrk="0" hangingPunct="1">
              <a:lnSpc>
                <a:spcPct val="95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defRPr/>
            </a:pPr>
            <a:r>
              <a:rPr kumimoji="0" lang="en-GB" altLang="en-US" sz="2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/>
                <a:ea typeface="+mn-ea"/>
                <a:cs typeface="Times New Roman" panose="02020603050405020304"/>
              </a:rPr>
              <a:t>Can be undertaken centrally by project office</a:t>
            </a:r>
            <a:endParaRPr kumimoji="0" lang="en-GB" altLang="en-US" sz="24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/>
              <a:ea typeface="+mn-ea"/>
              <a:cs typeface="Times New Roman" panose="0202060305040502030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09316" y="265674"/>
            <a:ext cx="594855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The concept of control (Continued)</a:t>
            </a:r>
            <a:endParaRPr lang="en-US" sz="30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1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53" y="0"/>
            <a:ext cx="4473957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/>
          <p:cNvSpPr/>
          <p:nvPr/>
        </p:nvSpPr>
        <p:spPr>
          <a:xfrm rot="15840000" flipV="1">
            <a:off x="-571500" y="3564255"/>
            <a:ext cx="4161155" cy="2419350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3982937" y="933965"/>
            <a:ext cx="5493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Summary of Learning Objectives</a:t>
            </a:r>
            <a:endParaRPr lang="en-US" sz="28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/>
          <p:cNvSpPr txBox="1"/>
          <p:nvPr/>
        </p:nvSpPr>
        <p:spPr>
          <a:xfrm>
            <a:off x="2907277" y="1940889"/>
            <a:ext cx="8584236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Define the requirements of initial planning, including the role that managing scope plays in this.</a:t>
            </a:r>
            <a:endParaRPr lang="en-US" sz="2600" dirty="0"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Identify characteristics of the planning process and approaches to planning</a:t>
            </a:r>
            <a:endParaRPr lang="en-US" sz="2600" dirty="0"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Understand the impact that the choice of structure will have on the achievement of project objectives.</a:t>
            </a:r>
            <a:endParaRPr lang="en-US" sz="2600" dirty="0"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Provide a framework for the project manager to guide understanding of some of the human resource issues that they will face.</a:t>
            </a:r>
            <a:endParaRPr lang="en-US" sz="2600" dirty="0"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lvl="0" indent="-457200" algn="just">
              <a:buFont typeface="+mj-lt"/>
              <a:buAutoNum type="arabicPeriod"/>
            </a:pPr>
            <a:r>
              <a:rPr lang="en-US" sz="2600" dirty="0"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Identify the elements of a control system appropriate to a particular project.</a:t>
            </a:r>
            <a:endParaRPr lang="en-US" sz="2600" dirty="0"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lvl="0" algn="just"/>
            <a:endParaRPr lang="en-US" sz="2600" dirty="0"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/>
          <p:cNvSpPr/>
          <p:nvPr/>
        </p:nvSpPr>
        <p:spPr>
          <a:xfrm>
            <a:off x="8064014" y="1099989"/>
            <a:ext cx="4128422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/>
          <p:cNvSpPr/>
          <p:nvPr/>
        </p:nvSpPr>
        <p:spPr>
          <a:xfrm>
            <a:off x="558800" y="1534160"/>
            <a:ext cx="11521440" cy="458952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r>
              <a:rPr kumimoji="0" lang="en-US" sz="24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  <a:sym typeface="Times New Roman" panose="02020603050405020304"/>
              </a:rPr>
              <a:t>  </a:t>
            </a:r>
            <a:endParaRPr kumimoji="0" lang="en-US" sz="2400" b="1" i="0" u="none" strike="noStrike" kern="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Lysons, K., &amp; Farrington, B. (2020). </a:t>
            </a:r>
            <a:r>
              <a:rPr kumimoji="0" lang="en-US" sz="2600" b="0" i="1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Procurement and supply chain management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srgbClr val="222222"/>
                </a:solidFill>
                <a:effectLst/>
                <a:highlight>
                  <a:srgbClr val="FFFFFF"/>
                </a:highlight>
                <a:uLnTx/>
                <a:uFillTx/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. Pearson UK.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srgbClr val="222222"/>
              </a:solidFill>
              <a:effectLst/>
              <a:highlight>
                <a:srgbClr val="FFFFFF"/>
              </a:highlight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  <a:defRPr/>
            </a:pPr>
            <a:r>
              <a:rPr kumimoji="0" lang="en-US" sz="2600" b="0" i="0" u="none" strike="noStrike" kern="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Chopra, S., &amp; Meindl, P. (2016). Global Edition. Pearson Education Limited</a:t>
            </a:r>
            <a:endParaRPr kumimoji="0" lang="en-US" sz="26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Morris, P. W., &amp; Pinto, J. K. (Eds.). (2007). The Wiley guide to project technology, supply chain, and procurement management (Vol. 4). John Wiley &amp; Sons.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marR="0" lvl="0" indent="-457200" algn="just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Ø"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Schwalbe, K. (2015). Information technology project management. Cengage Learning.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 typeface="Wingdings" panose="05000000000000000000" pitchFamily="2" charset="2"/>
              <a:buChar char="Ø"/>
              <a:defRPr/>
            </a:pP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Times New Roman" panose="02020603050405020304" pitchFamily="18" charset="0"/>
                <a:ea typeface="Times New Roman" panose="02020603050405020304"/>
                <a:cs typeface="Times New Roman" panose="02020603050405020304" pitchFamily="18" charset="0"/>
                <a:sym typeface="Times New Roman" panose="02020603050405020304"/>
              </a:rPr>
              <a:t>Supply Chain Council</a:t>
            </a:r>
            <a:endParaRPr kumimoji="0" lang="en-US" sz="2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Times New Roman" panose="02020603050405020304"/>
              <a:cs typeface="Times New Roman" panose="02020603050405020304" pitchFamily="18" charset="0"/>
              <a:sym typeface="Times New Roman" panose="02020603050405020304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Tx/>
              <a:buFontTx/>
              <a:buNone/>
              <a:defRPr/>
            </a:pPr>
            <a:endParaRPr kumimoji="0" lang="en-US" sz="2400" b="0" i="0" u="none" strike="noStrike" kern="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+mn-ea"/>
              <a:cs typeface="Times New Roman" panose="02020603050405020304" pitchFamily="18" charset="0"/>
              <a:sym typeface="Arial" panose="020B060402020202020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  <a:endParaRPr lang="en-US" sz="2000" b="1" dirty="0"/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1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2974508" y="223572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 panose="02020603050405020304"/>
                <a:ea typeface="Times New Roman" panose="02020603050405020304"/>
                <a:cs typeface="Times New Roman" panose="02020603050405020304"/>
                <a:sym typeface="Times New Roman" panose="02020603050405020304"/>
              </a:rPr>
              <a:t>Essential Reference</a:t>
            </a:r>
            <a:endParaRPr lang="en-US" sz="3200" b="1" dirty="0">
              <a:solidFill>
                <a:srgbClr val="00B0F0"/>
              </a:solidFill>
              <a:latin typeface="Times New Roman" panose="02020603050405020304"/>
              <a:ea typeface="Times New Roman" panose="02020603050405020304"/>
              <a:cs typeface="Times New Roman" panose="02020603050405020304"/>
              <a:sym typeface="Times New Roman" panose="02020603050405020304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</a:fld>
            <a:endParaRPr lang="en-US"/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1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  <a:endParaRPr lang="en-US" sz="5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��
</file>

<file path=customXml/item2.xml>��
</file>

<file path=customXml/item3.xml>��
</file>

<file path=customXml/itemProps1.xml><?xml version="1.0" encoding="utf-8"?>
<ds:datastoreItem xmlns:ds="http://schemas.openxmlformats.org/officeDocument/2006/customXml" ds:itemID="{D904042E-5C03-4B40-9BE5-6F3CFF84F01C}">
  <ds:schemaRefs/>
</ds:datastoreItem>
</file>

<file path=customXml/itemProps2.xml><?xml version="1.0" encoding="utf-8"?>
<ds:datastoreItem xmlns:ds="http://schemas.openxmlformats.org/officeDocument/2006/customXml" ds:itemID="{D20E46E6-1373-4602-9B44-E84723F40946}">
  <ds:schemaRefs/>
</ds:datastoreItem>
</file>

<file path=customXml/itemProps3.xml><?xml version="1.0" encoding="utf-8"?>
<ds:datastoreItem xmlns:ds="http://schemas.openxmlformats.org/officeDocument/2006/customXml" ds:itemID="{E727AA08-17B5-4F22-8412-5A3B1B96D538}">
  <ds:schemaRefs/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16839</Words>
  <Application>WPS Presentation</Application>
  <PresentationFormat>Widescreen</PresentationFormat>
  <Paragraphs>639</Paragraphs>
  <Slides>41</Slides>
  <Notes>4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41</vt:i4>
      </vt:variant>
    </vt:vector>
  </HeadingPairs>
  <TitlesOfParts>
    <vt:vector size="53" baseType="lpstr">
      <vt:lpstr>Arial</vt:lpstr>
      <vt:lpstr>SimSun</vt:lpstr>
      <vt:lpstr>Wingdings</vt:lpstr>
      <vt:lpstr>Times New Roman</vt:lpstr>
      <vt:lpstr>Times New Roman</vt:lpstr>
      <vt:lpstr>Calibri</vt:lpstr>
      <vt:lpstr>Microsoft YaHei</vt:lpstr>
      <vt:lpstr>Arial Unicode MS</vt:lpstr>
      <vt:lpstr>Calibri Light</vt:lpstr>
      <vt:lpstr>Times</vt:lpstr>
      <vt:lpstr>Arial</vt:lpstr>
      <vt:lpstr>Office Theme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ASUS</cp:lastModifiedBy>
  <cp:revision>126</cp:revision>
  <dcterms:created xsi:type="dcterms:W3CDTF">2023-04-29T09:08:00Z</dcterms:created>
  <dcterms:modified xsi:type="dcterms:W3CDTF">2024-07-02T09:20:04Z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  <property fmtid="{D5CDD505-2E9C-101B-9397-08002B2CF9AE}" pid="3" name="ICV">
    <vt:lpwstr>D87347340F1641F8B95EA687EE4BA34B_12</vt:lpwstr>
  </property>
  <property fmtid="{D5CDD505-2E9C-101B-9397-08002B2CF9AE}" pid="4" name="KSOProductBuildVer">
    <vt:lpwstr>1033-12.2.0.17119</vt:lpwstr>
  </property>
</Properties>
</file>