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0" r:id="rId30"/>
    <p:sldId id="554" r:id="rId31"/>
    <p:sldId id="512" r:id="rId32"/>
    <p:sldId id="514" r:id="rId33"/>
    <p:sldId id="515" r:id="rId34"/>
    <p:sldId id="516" r:id="rId35"/>
    <p:sldId id="517" r:id="rId36"/>
    <p:sldId id="518" r:id="rId37"/>
    <p:sldId id="540" r:id="rId38"/>
    <p:sldId id="519" r:id="rId39"/>
    <p:sldId id="520" r:id="rId40"/>
    <p:sldId id="521" r:id="rId41"/>
    <p:sldId id="522" r:id="rId42"/>
    <p:sldId id="523" r:id="rId43"/>
    <p:sldId id="524" r:id="rId44"/>
    <p:sldId id="525" r:id="rId45"/>
    <p:sldId id="546" r:id="rId46"/>
    <p:sldId id="527" r:id="rId47"/>
    <p:sldId id="547" r:id="rId48"/>
    <p:sldId id="548" r:id="rId49"/>
    <p:sldId id="549" r:id="rId50"/>
    <p:sldId id="550" r:id="rId51"/>
    <p:sldId id="551" r:id="rId52"/>
    <p:sldId id="5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0"/>
            <p14:sldId id="554"/>
            <p14:sldId id="512"/>
            <p14:sldId id="514"/>
            <p14:sldId id="515"/>
            <p14:sldId id="516"/>
            <p14:sldId id="517"/>
            <p14:sldId id="518"/>
            <p14:sldId id="540"/>
            <p14:sldId id="519"/>
            <p14:sldId id="520"/>
            <p14:sldId id="521"/>
            <p14:sldId id="522"/>
            <p14:sldId id="523"/>
            <p14:sldId id="524"/>
            <p14:sldId id="525"/>
            <p14:sldId id="546"/>
            <p14:sldId id="527"/>
            <p14:sldId id="547"/>
            <p14:sldId id="548"/>
            <p14:sldId id="549"/>
            <p14:sldId id="550"/>
            <p14:sldId id="551"/>
            <p14:sldId id="5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1081AA-4060-E4B9-A226-E1B0B2209258}" v="1" dt="2024-03-29T00:31:42.9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0" autoAdjust="0"/>
    <p:restoredTop sz="94103" autoAdjust="0"/>
  </p:normalViewPr>
  <p:slideViewPr>
    <p:cSldViewPr snapToGrid="0">
      <p:cViewPr varScale="1">
        <p:scale>
          <a:sx n="66" d="100"/>
          <a:sy n="66" d="100"/>
        </p:scale>
        <p:origin x="392" y="44"/>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481081AA-4060-E4B9-A226-E1B0B2209258}"/>
    <pc:docChg chg="modSld">
      <pc:chgData name="NourallahElkolaly" userId="S::nourallah.elkolaly@midocean.edu.km::229aaf61-bf27-4811-8eff-c8b0db2221ba" providerId="AD" clId="Web-{481081AA-4060-E4B9-A226-E1B0B2209258}" dt="2024-03-29T00:31:42.944" v="0"/>
      <pc:docMkLst>
        <pc:docMk/>
      </pc:docMkLst>
      <pc:sldChg chg="delSp">
        <pc:chgData name="NourallahElkolaly" userId="S::nourallah.elkolaly@midocean.edu.km::229aaf61-bf27-4811-8eff-c8b0db2221ba" providerId="AD" clId="Web-{481081AA-4060-E4B9-A226-E1B0B2209258}" dt="2024-03-29T00:31:42.944" v="0"/>
        <pc:sldMkLst>
          <pc:docMk/>
          <pc:sldMk cId="0" sldId="303"/>
        </pc:sldMkLst>
        <pc:picChg chg="del">
          <ac:chgData name="NourallahElkolaly" userId="S::nourallah.elkolaly@midocean.edu.km::229aaf61-bf27-4811-8eff-c8b0db2221ba" providerId="AD" clId="Web-{481081AA-4060-E4B9-A226-E1B0B2209258}" dt="2024-03-29T00:31:42.944" v="0"/>
          <ac:picMkLst>
            <pc:docMk/>
            <pc:sldMk cId="0" sldId="303"/>
            <ac:picMk id="2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43261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30563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533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2765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التاسعة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297"/>
    </mc:Choice>
    <mc:Fallback xmlns="">
      <p:transition spd="slow" advTm="172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698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التاسعة</a:t>
            </a:r>
          </a:p>
          <a:p>
            <a:pPr algn="ctr"/>
            <a:r>
              <a:rPr lang="ar-EG" sz="2800" b="1" dirty="0">
                <a:solidFill>
                  <a:schemeClr val="tx1"/>
                </a:solidFill>
                <a:latin typeface="Alexandria" pitchFamily="2" charset="-78"/>
                <a:cs typeface="Alexandria" pitchFamily="2" charset="-78"/>
              </a:rPr>
              <a:t>حقوق المؤلف</a:t>
            </a: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989"/>
    </mc:Choice>
    <mc:Fallback xmlns="">
      <p:transition spd="slow" advTm="5198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en-US" b="1" dirty="0">
                <a:latin typeface="Alexandria" pitchFamily="2" charset="-78"/>
                <a:cs typeface="Alexandria" pitchFamily="2" charset="-78"/>
              </a:rPr>
              <a:t>(2) </a:t>
            </a:r>
            <a:r>
              <a:rPr lang="ar-EG" b="1" dirty="0">
                <a:latin typeface="Alexandria" pitchFamily="2" charset="-78"/>
                <a:cs typeface="Alexandria" pitchFamily="2" charset="-78"/>
              </a:rPr>
              <a:t>أولا: ماهية حق المؤلف </a:t>
            </a:r>
          </a:p>
          <a:p>
            <a:pPr lvl="0" algn="r">
              <a:lnSpc>
                <a:spcPct val="120000"/>
              </a:lnSpc>
            </a:pPr>
            <a:r>
              <a:rPr lang="ar-EG" b="1" dirty="0">
                <a:latin typeface="Alexandria" pitchFamily="2" charset="-78"/>
                <a:cs typeface="Alexandria" pitchFamily="2" charset="-78"/>
              </a:rPr>
              <a:t>ثانيا: مضمون حق المؤلف  </a:t>
            </a: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42"/>
    </mc:Choice>
    <mc:Fallback xmlns="">
      <p:transition spd="slow" advTm="24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ماهية حق المؤلف (2)</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53997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latin typeface="Alexandria" pitchFamily="2" charset="-78"/>
                <a:cs typeface="Alexandria" pitchFamily="2" charset="-78"/>
              </a:rPr>
              <a:t>نكمل حديثنا هنا عن ماهية حق المؤلف وذلك من خلال الحديث عن الجزء المتبقي فيما يتعلق بهذا الشأن، وهو الطبيعة القانونية لحق المؤلف؛ حيث أننا تحدثنا في المحاضرة السابقة عن تحديد المقصود بحق المؤلف.</a:t>
            </a:r>
          </a:p>
          <a:p>
            <a:pPr algn="just" rtl="1">
              <a:lnSpc>
                <a:spcPct val="200000"/>
              </a:lnSpc>
            </a:pPr>
            <a:r>
              <a:rPr lang="ar-EG" sz="1600" dirty="0">
                <a:latin typeface="Alexandria" pitchFamily="2" charset="-78"/>
                <a:cs typeface="Alexandria" pitchFamily="2" charset="-78"/>
              </a:rPr>
              <a:t>وفيما يخص ذلك إنه من المعروف حسبما وضحنا في بداية دراسة هذا المقرر، أن حقوق الملكية الفكرية أو الحقوق الذهنية، لها جانبين: الأول: أدبي ينطبق عليه من ينطبق على الحقوق العامة اللصيقة بالشخصية من أحكام، كعدم القابلية للتنازل عنه أو  الحجز عليه أو الانتقال للورثة أو غير ذلك.</a:t>
            </a:r>
          </a:p>
          <a:p>
            <a:pPr algn="just" rtl="1">
              <a:lnSpc>
                <a:spcPct val="200000"/>
              </a:lnSpc>
            </a:pPr>
            <a:r>
              <a:rPr lang="ar-EG" sz="1600" dirty="0">
                <a:latin typeface="Alexandria" pitchFamily="2" charset="-78"/>
                <a:cs typeface="Alexandria" pitchFamily="2" charset="-78"/>
              </a:rPr>
              <a:t>وجانب مالي يسري عليه الأحكام الخاصة بالحقوق المالية، حيث يجوز التنازل عنه ، كما ينتقل إلى الورثة، ويجوز الحجز عليه وله طبيعة مؤقتة على خلاف الجانب الأدبي.</a:t>
            </a:r>
          </a:p>
          <a:p>
            <a:pPr algn="just" rtl="1">
              <a:lnSpc>
                <a:spcPct val="200000"/>
              </a:lnSpc>
            </a:pPr>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58885" y="7724676"/>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1227"/>
    </mc:Choice>
    <mc:Fallback xmlns="">
      <p:transition spd="slow" advTm="27122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5811588" y="1368018"/>
            <a:ext cx="5436649" cy="418576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Low" rtl="1">
              <a:lnSpc>
                <a:spcPct val="250000"/>
              </a:lnSpc>
            </a:pPr>
            <a:r>
              <a:rPr lang="ar-EG" sz="1600" dirty="0">
                <a:solidFill>
                  <a:prstClr val="black"/>
                </a:solidFill>
                <a:latin typeface="Alexandria" pitchFamily="2" charset="-78"/>
                <a:cs typeface="Alexandria" pitchFamily="2" charset="-78"/>
              </a:rPr>
              <a:t>وهذا يعني أن حق المؤلف ينطبق عليه ما قلناه بخصوص حقوق الملكية الفكرية بوجه عام من ناحية الطبيعة المزدوجة.</a:t>
            </a:r>
          </a:p>
          <a:p>
            <a:pPr algn="justLow" rtl="1">
              <a:lnSpc>
                <a:spcPct val="250000"/>
              </a:lnSpc>
            </a:pPr>
            <a:r>
              <a:rPr lang="ar-EG" sz="1600" dirty="0">
                <a:solidFill>
                  <a:prstClr val="black"/>
                </a:solidFill>
                <a:latin typeface="Alexandria" pitchFamily="2" charset="-78"/>
                <a:cs typeface="Alexandria" pitchFamily="2" charset="-78"/>
              </a:rPr>
              <a:t>وبالتالي فإن حقوق المؤلف هي في الواقع حقوق أدبية وحقوق مالية، وسندرس ذلك في النقطة المتعلقة بمضمون حق المؤلف.</a:t>
            </a: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2971" y="1447611"/>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56575"/>
    </mc:Choice>
    <mc:Fallback xmlns="">
      <p:transition spd="slow" advTm="5657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781551" y="1480531"/>
            <a:ext cx="6435948" cy="6078587"/>
          </a:xfrm>
          <a:prstGeom prst="rect">
            <a:avLst/>
          </a:prstGeom>
          <a:noFill/>
        </p:spPr>
        <p:txBody>
          <a:bodyPr wrap="square" rtlCol="0">
            <a:spAutoFit/>
          </a:bodyPr>
          <a:lstStyle/>
          <a:p>
            <a:pPr algn="ctr" rtl="1">
              <a:lnSpc>
                <a:spcPct val="200000"/>
              </a:lnSpc>
            </a:pPr>
            <a:r>
              <a:rPr lang="ar-EG" sz="2000" b="1" u="sng" dirty="0">
                <a:latin typeface="Alexandria" pitchFamily="2" charset="-78"/>
                <a:cs typeface="Alexandria" pitchFamily="2" charset="-78"/>
              </a:rPr>
              <a:t>ثانيا: مضمون حق المؤلف </a:t>
            </a:r>
          </a:p>
          <a:p>
            <a:pPr algn="r" rtl="1">
              <a:lnSpc>
                <a:spcPct val="200000"/>
              </a:lnSpc>
            </a:pPr>
            <a:r>
              <a:rPr lang="ar-EG" sz="1600" dirty="0">
                <a:latin typeface="Alexandria" pitchFamily="2" charset="-78"/>
                <a:cs typeface="Alexandria" pitchFamily="2" charset="-78"/>
              </a:rPr>
              <a:t>يتحدد مضمون حق المؤلف بالنظر إلى طبيعة القانونية المزدوجة التي وضحناها في السطور السابقة، أي أن مضمون حق المؤلف هو عبارة عن:</a:t>
            </a:r>
          </a:p>
          <a:p>
            <a:pPr algn="r" rtl="1">
              <a:lnSpc>
                <a:spcPct val="200000"/>
              </a:lnSpc>
            </a:pPr>
            <a:r>
              <a:rPr lang="ar-EG" sz="1600" b="1" dirty="0">
                <a:latin typeface="Alexandria" pitchFamily="2" charset="-78"/>
                <a:cs typeface="Alexandria" pitchFamily="2" charset="-78"/>
              </a:rPr>
              <a:t>1-الحقوق الأدبية </a:t>
            </a:r>
          </a:p>
          <a:p>
            <a:pPr algn="r" rtl="1">
              <a:lnSpc>
                <a:spcPct val="200000"/>
              </a:lnSpc>
            </a:pPr>
            <a:r>
              <a:rPr lang="ar-EG" sz="1600" b="1" dirty="0">
                <a:latin typeface="Alexandria" pitchFamily="2" charset="-78"/>
                <a:cs typeface="Alexandria" pitchFamily="2" charset="-78"/>
              </a:rPr>
              <a:t>2- الحقوق المالية </a:t>
            </a:r>
          </a:p>
          <a:p>
            <a:pPr algn="just" rtl="1">
              <a:lnSpc>
                <a:spcPct val="200000"/>
              </a:lnSpc>
            </a:pPr>
            <a:r>
              <a:rPr lang="ar-EG" sz="1600" b="1" u="sng" dirty="0">
                <a:latin typeface="Alexandria" pitchFamily="2" charset="-78"/>
                <a:cs typeface="Alexandria" pitchFamily="2" charset="-78"/>
              </a:rPr>
              <a:t>ونتناول ذلك على النحو التالي: </a:t>
            </a: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41592"/>
    </mc:Choice>
    <mc:Fallback xmlns="">
      <p:transition advTm="4159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4955203"/>
          </a:xfrm>
          <a:prstGeom prst="rect">
            <a:avLst/>
          </a:prstGeom>
          <a:noFill/>
        </p:spPr>
        <p:txBody>
          <a:bodyPr wrap="square" rtlCol="0">
            <a:spAutoFit/>
          </a:bodyPr>
          <a:lstStyle/>
          <a:p>
            <a:pPr algn="ctr"/>
            <a:r>
              <a:rPr lang="ar-EG" sz="2000" b="1" dirty="0">
                <a:solidFill>
                  <a:srgbClr val="2D3956"/>
                </a:solidFill>
                <a:latin typeface="Alexandria" pitchFamily="2" charset="-78"/>
                <a:cs typeface="Alexandria" pitchFamily="2" charset="-78"/>
              </a:rPr>
              <a:t>1- الحقوق الأدبية </a:t>
            </a:r>
          </a:p>
          <a:p>
            <a:pPr algn="ctr"/>
            <a:endParaRPr lang="ar-EG" sz="2000" b="1"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يمكن تعريف الحقوق الأدبية بأنها: السلطات التى يمنحها القانون للمؤلف على المصنف باعتباره جزءا من شخصيته. </a:t>
            </a:r>
          </a:p>
          <a:p>
            <a:pPr algn="r" rtl="1">
              <a:lnSpc>
                <a:spcPct val="150000"/>
              </a:lnSpc>
            </a:pPr>
            <a:r>
              <a:rPr lang="ar-EG" sz="1600" b="1" dirty="0">
                <a:solidFill>
                  <a:srgbClr val="2D3956"/>
                </a:solidFill>
                <a:latin typeface="Alexandria" pitchFamily="2" charset="-78"/>
                <a:cs typeface="Alexandria" pitchFamily="2" charset="-78"/>
              </a:rPr>
              <a:t>وتشمل الحقوق التالي: </a:t>
            </a:r>
          </a:p>
          <a:p>
            <a:pPr algn="r" rtl="1">
              <a:lnSpc>
                <a:spcPct val="150000"/>
              </a:lnSpc>
            </a:pPr>
            <a:r>
              <a:rPr lang="ar-EG" sz="1600" b="1" dirty="0">
                <a:solidFill>
                  <a:srgbClr val="2D3956"/>
                </a:solidFill>
                <a:latin typeface="Alexandria" pitchFamily="2" charset="-78"/>
                <a:cs typeface="Alexandria" pitchFamily="2" charset="-78"/>
              </a:rPr>
              <a:t>(أ‌)– الحق فى الأبوة </a:t>
            </a:r>
          </a:p>
          <a:p>
            <a:pPr algn="r" rtl="1">
              <a:lnSpc>
                <a:spcPct val="150000"/>
              </a:lnSpc>
            </a:pPr>
            <a:r>
              <a:rPr lang="ar-EG" sz="1600" b="1" dirty="0">
                <a:solidFill>
                  <a:srgbClr val="2D3956"/>
                </a:solidFill>
                <a:latin typeface="Alexandria" pitchFamily="2" charset="-78"/>
                <a:cs typeface="Alexandria" pitchFamily="2" charset="-78"/>
              </a:rPr>
              <a:t>(ب)- الحق فى اتاحة المصنف إلى الجمهور أول مرة </a:t>
            </a:r>
          </a:p>
          <a:p>
            <a:pPr algn="r" rtl="1">
              <a:lnSpc>
                <a:spcPct val="150000"/>
              </a:lnSpc>
            </a:pPr>
            <a:r>
              <a:rPr lang="ar-EG" sz="1600" b="1" dirty="0">
                <a:solidFill>
                  <a:srgbClr val="2D3956"/>
                </a:solidFill>
                <a:latin typeface="Alexandria" pitchFamily="2" charset="-78"/>
                <a:cs typeface="Alexandria" pitchFamily="2" charset="-78"/>
              </a:rPr>
              <a:t>(ج)- الحق فى سحب المصنف من التداول أو ادخال تعديلات عليه </a:t>
            </a:r>
          </a:p>
          <a:p>
            <a:pPr algn="r" rtl="1">
              <a:lnSpc>
                <a:spcPct val="150000"/>
              </a:lnSpc>
            </a:pPr>
            <a:r>
              <a:rPr lang="ar-EG" sz="1600" b="1" dirty="0">
                <a:solidFill>
                  <a:srgbClr val="2D3956"/>
                </a:solidFill>
                <a:latin typeface="Alexandria" pitchFamily="2" charset="-78"/>
                <a:cs typeface="Alexandria" pitchFamily="2" charset="-78"/>
              </a:rPr>
              <a:t>(د)- الحق فى منع أى حذف أو تعديل أو تشويه من الغير على المصنف </a:t>
            </a:r>
          </a:p>
          <a:p>
            <a:pPr algn="r" rtl="1"/>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40546"/>
    </mc:Choice>
    <mc:Fallback xmlns="">
      <p:transition spd="slow" advTm="14054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45001" y="1577900"/>
            <a:ext cx="6228498" cy="340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150000"/>
              </a:lnSpc>
            </a:pPr>
            <a:r>
              <a:rPr lang="ar-EG" u="sng" dirty="0">
                <a:solidFill>
                  <a:schemeClr val="tx1"/>
                </a:solidFill>
                <a:latin typeface="Alexandria" pitchFamily="2" charset="-78"/>
                <a:cs typeface="Alexandria" pitchFamily="2" charset="-78"/>
              </a:rPr>
              <a:t>(أ‌)– الحق فى الأبوة</a:t>
            </a:r>
          </a:p>
          <a:p>
            <a:pPr algn="just" rtl="1">
              <a:lnSpc>
                <a:spcPct val="150000"/>
              </a:lnSpc>
            </a:pPr>
            <a:r>
              <a:rPr lang="ar-EG" sz="1600" dirty="0">
                <a:solidFill>
                  <a:schemeClr val="tx1"/>
                </a:solidFill>
                <a:latin typeface="Alexandria" pitchFamily="2" charset="-78"/>
                <a:cs typeface="Alexandria" pitchFamily="2" charset="-78"/>
              </a:rPr>
              <a:t>الحق في أبوة المصنف يعني أحقية المؤلف في أن ينسب إليه دون غيره، مصنفه الذي نتج عن جهده الذهني.</a:t>
            </a:r>
          </a:p>
          <a:p>
            <a:pPr algn="just" rtl="1">
              <a:lnSpc>
                <a:spcPct val="150000"/>
              </a:lnSpc>
            </a:pPr>
            <a:r>
              <a:rPr lang="ar-EG" sz="1600" dirty="0">
                <a:solidFill>
                  <a:schemeClr val="tx1"/>
                </a:solidFill>
                <a:latin typeface="Alexandria" pitchFamily="2" charset="-78"/>
                <a:cs typeface="Alexandria" pitchFamily="2" charset="-78"/>
              </a:rPr>
              <a:t>تنص المادة 143 على أنه : يتمتع المؤلف وخلفه العام – على المصنف – بحقوق أدبية أبدية غير قابلة للتقادم أو للتنازل وتشمل هذه الحقوق ما يلي:</a:t>
            </a:r>
          </a:p>
          <a:p>
            <a:pPr algn="just" rtl="1">
              <a:lnSpc>
                <a:spcPct val="150000"/>
              </a:lnSpc>
            </a:pPr>
            <a:r>
              <a:rPr lang="ar-EG" sz="1600" dirty="0">
                <a:solidFill>
                  <a:schemeClr val="tx1"/>
                </a:solidFill>
                <a:latin typeface="Alexandria" pitchFamily="2" charset="-78"/>
                <a:cs typeface="Alexandria" pitchFamily="2" charset="-78"/>
              </a:rPr>
              <a:t>أولا – .......</a:t>
            </a:r>
          </a:p>
          <a:p>
            <a:pPr algn="just" rtl="1">
              <a:lnSpc>
                <a:spcPct val="150000"/>
              </a:lnSpc>
            </a:pPr>
            <a:r>
              <a:rPr lang="ar-EG" sz="1600" dirty="0">
                <a:solidFill>
                  <a:schemeClr val="tx1"/>
                </a:solidFill>
                <a:latin typeface="Alexandria" pitchFamily="2" charset="-78"/>
                <a:cs typeface="Alexandria" pitchFamily="2" charset="-78"/>
              </a:rPr>
              <a:t>ثانيا – الحق في نسبة المصنف إلى مؤلفه.</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r>
              <a:rPr lang="ar-EG" u="sng" dirty="0">
                <a:solidFill>
                  <a:schemeClr val="tx1"/>
                </a:solidFill>
                <a:latin typeface="Alexandria" pitchFamily="2" charset="-78"/>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1696"/>
    </mc:Choice>
    <mc:Fallback xmlns="">
      <p:transition spd="slow" advTm="13169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416364" y="1540935"/>
            <a:ext cx="4634873" cy="4031873"/>
          </a:xfrm>
          <a:prstGeom prst="rect">
            <a:avLst/>
          </a:prstGeom>
          <a:noFill/>
        </p:spPr>
        <p:txBody>
          <a:bodyPr wrap="square" rtlCol="0">
            <a:spAutoFit/>
          </a:bodyPr>
          <a:lstStyle/>
          <a:p>
            <a:pPr algn="r">
              <a:lnSpc>
                <a:spcPct val="250000"/>
              </a:lnSpc>
            </a:pPr>
            <a:r>
              <a:rPr lang="ar-EG" sz="1600" dirty="0">
                <a:solidFill>
                  <a:srgbClr val="2D3956"/>
                </a:solidFill>
                <a:latin typeface="Alexandria" pitchFamily="2" charset="-78"/>
                <a:cs typeface="Alexandria" pitchFamily="2" charset="-78"/>
              </a:rPr>
              <a:t>وتنص المادة الثامنة من نظام حماية حقوق المؤلف السعودي على أنه: </a:t>
            </a:r>
          </a:p>
          <a:p>
            <a:pPr algn="r">
              <a:lnSpc>
                <a:spcPct val="250000"/>
              </a:lnSpc>
            </a:pPr>
            <a:r>
              <a:rPr lang="ar-EG" sz="1600" dirty="0">
                <a:solidFill>
                  <a:srgbClr val="2D3956"/>
                </a:solidFill>
                <a:latin typeface="Alexandria" pitchFamily="2" charset="-78"/>
                <a:cs typeface="Alexandria" pitchFamily="2" charset="-78"/>
              </a:rPr>
              <a:t>للمؤلف الحق في ممارسة أي من التصرفات الآتية:</a:t>
            </a:r>
          </a:p>
          <a:p>
            <a:pPr algn="r">
              <a:lnSpc>
                <a:spcPct val="250000"/>
              </a:lnSpc>
            </a:pPr>
            <a:r>
              <a:rPr lang="ar-EG" sz="1600" dirty="0">
                <a:solidFill>
                  <a:srgbClr val="2D3956"/>
                </a:solidFill>
                <a:latin typeface="Alexandria" pitchFamily="2" charset="-78"/>
                <a:cs typeface="Alexandria" pitchFamily="2" charset="-78"/>
              </a:rPr>
              <a:t>أ – نسبة المصنف إليه، أو نشره باسم مستعار، أو بدون اسم.</a:t>
            </a:r>
          </a:p>
          <a:p>
            <a:pPr algn="r"/>
            <a:endParaRPr lang="ar-EG" sz="1600"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06891" y="1380336"/>
            <a:ext cx="4078577" cy="4078577"/>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70743"/>
    </mc:Choice>
    <mc:Fallback xmlns="">
      <p:transition spd="slow" advTm="707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333001"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6005876" y="1663868"/>
            <a:ext cx="3950214"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ومن الجدير بالذكر أنه يظل المصنف منسوب إلى مؤلفه حتى بعد وفاته , فهو حق أبدى يتسم بتلك الخصائص والسمات التى تتسم بها الحقوق اللصيقة بالشخصية على النحو الذى ذكرناه فى السابق.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482219" y="1396392"/>
            <a:ext cx="3566910" cy="3803271"/>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82121"/>
    </mc:Choice>
    <mc:Fallback xmlns="">
      <p:transition spd="slow" advTm="8212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55933" y="1710670"/>
            <a:ext cx="5232764" cy="390876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أن نسبة المصنف إلى مبتكره حق له وليس التزاما عليه، وهذا يعني أنه يحق للمؤلف طرح مصنفه بدون ذكر اسمه عليه أو تحت اسم مستعار، على أن هذا لا يهدر حقه في أبوة المصنف، بحيث يحق له فيما بعد أن يكشف عن اسمه ويطرحه مقرونا به</a:t>
            </a:r>
          </a:p>
          <a:p>
            <a:pPr algn="just" rtl="1">
              <a:lnSpc>
                <a:spcPct val="15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105366"/>
    </mc:Choice>
    <mc:Fallback xmlns="">
      <p:transition spd="slow" advTm="1053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152426"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216384" y="1155869"/>
            <a:ext cx="5217835" cy="2769989"/>
          </a:xfrm>
          <a:prstGeom prst="rect">
            <a:avLst/>
          </a:prstGeom>
          <a:noFill/>
        </p:spPr>
        <p:txBody>
          <a:bodyPr wrap="square" rtlCol="0">
            <a:spAutoFit/>
          </a:bodyPr>
          <a:lstStyle/>
          <a:p>
            <a:pPr algn="ctr" rtl="1">
              <a:lnSpc>
                <a:spcPct val="150000"/>
              </a:lnSpc>
            </a:pPr>
            <a:r>
              <a:rPr lang="ar-EG" b="1" u="sng" dirty="0">
                <a:solidFill>
                  <a:srgbClr val="2D3956"/>
                </a:solidFill>
                <a:latin typeface="Alexandria" pitchFamily="2" charset="-78"/>
                <a:cs typeface="Alexandria" pitchFamily="2" charset="-78"/>
              </a:rPr>
              <a:t>(ب)- الحق فى اتاحة المصنف إلى الجمهور لأول مرة</a:t>
            </a:r>
          </a:p>
          <a:p>
            <a:pPr algn="ctr" rtl="1">
              <a:lnSpc>
                <a:spcPct val="150000"/>
              </a:lnSpc>
            </a:pPr>
            <a:endParaRPr lang="ar-EG" b="1" u="sng"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 يقصد بذلك أن المؤلف وحده له الحق  في اتخاذ قرار الكشف عن مصنفه للجمهور لأول مرة من عدمه وتحديد اللحظة التي يقوم فيها بنشره واختيار الطريقة المناسبة لذلك؛ بحيث لا يجوز إجباره على نشر مصنفه أو الحجز عليه قبل اتخاذ قرار الكشف عنه. </a:t>
            </a:r>
          </a:p>
          <a:p>
            <a:pPr algn="just" rtl="1">
              <a:lnSpc>
                <a:spcPct val="150000"/>
              </a:lnSpc>
            </a:pPr>
            <a:r>
              <a:rPr lang="ar-EG" sz="1600" dirty="0">
                <a:solidFill>
                  <a:srgbClr val="2D3956"/>
                </a:solidFill>
                <a:latin typeface="Alexandria" pitchFamily="2" charset="-78"/>
                <a:cs typeface="Alexandria" pitchFamily="2" charset="-78"/>
              </a:rPr>
              <a:t>ومع ذلك فإنه بالنسبة للمصنفات التى تم نشرها  يجوز للدائنين ان تقوم بالحجز عليها؛ ذلك انها فى هذه الحالة تقوم بالحجز على حق مالى وليس أدبى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81449"/>
    </mc:Choice>
    <mc:Fallback xmlns="">
      <p:transition spd="slow" advTm="1814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49341" y="151395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960610" y="1829599"/>
            <a:ext cx="6385521" cy="3539430"/>
          </a:xfrm>
          <a:prstGeom prst="rect">
            <a:avLst/>
          </a:prstGeom>
          <a:noFill/>
        </p:spPr>
        <p:txBody>
          <a:bodyPr wrap="square" rtlCol="0">
            <a:spAutoFit/>
          </a:bodyPr>
          <a:lstStyle/>
          <a:p>
            <a:pPr algn="r">
              <a:lnSpc>
                <a:spcPct val="200000"/>
              </a:lnSpc>
            </a:pPr>
            <a:r>
              <a:rPr lang="ar-EG" sz="1600" dirty="0">
                <a:solidFill>
                  <a:srgbClr val="2D3956"/>
                </a:solidFill>
                <a:latin typeface="Alexandria" pitchFamily="2" charset="-78"/>
                <a:cs typeface="Alexandria" pitchFamily="2" charset="-78"/>
              </a:rPr>
              <a:t> وقد نص على هذا الحق قانون حماية الملكية الفكرية المصري في المادة 143 المشار إليها سابقا، ونظام حماية حقوق المؤلف السعودي في المادة الثامنة المشار إليها أيضا.</a:t>
            </a:r>
          </a:p>
          <a:p>
            <a:pPr algn="r">
              <a:lnSpc>
                <a:spcPct val="200000"/>
              </a:lnSpc>
            </a:pPr>
            <a:r>
              <a:rPr lang="ar-EG" sz="1600" dirty="0">
                <a:solidFill>
                  <a:srgbClr val="2D3956"/>
                </a:solidFill>
                <a:latin typeface="Alexandria" pitchFamily="2" charset="-78"/>
                <a:cs typeface="Alexandria" pitchFamily="2" charset="-78"/>
              </a:rPr>
              <a:t>لكن السؤال المطروح هنا: ماذا لو أن هناك مؤلف قد تعهد بإعداد مصنف لشخص آخر ؟</a:t>
            </a:r>
          </a:p>
          <a:p>
            <a:pPr algn="r">
              <a:lnSpc>
                <a:spcPct val="200000"/>
              </a:lnSpc>
            </a:pPr>
            <a:r>
              <a:rPr lang="ar-EG" sz="1600" dirty="0">
                <a:solidFill>
                  <a:srgbClr val="2D3956"/>
                </a:solidFill>
                <a:latin typeface="Alexandria" pitchFamily="2" charset="-78"/>
                <a:cs typeface="Alexandria" pitchFamily="2" charset="-78"/>
              </a:rPr>
              <a:t>هنا لايجوز للأخير إجبار الأول على تنفيذ الالتزام , وليس أمامة إلا المطالبة بالتعويض جراء عدم تنفيذ الالتزام . </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256766"/>
    </mc:Choice>
    <mc:Fallback xmlns="">
      <p:transition spd="slow" advTm="2567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63555" y="1757933"/>
            <a:ext cx="7536580" cy="2985433"/>
          </a:xfrm>
          <a:prstGeom prst="rect">
            <a:avLst/>
          </a:prstGeom>
          <a:noFill/>
        </p:spPr>
        <p:txBody>
          <a:bodyPr wrap="square" rtlCol="0">
            <a:spAutoFit/>
          </a:bodyPr>
          <a:lstStyle/>
          <a:p>
            <a:pPr lvl="0" algn="ctr" rtl="1">
              <a:lnSpc>
                <a:spcPct val="150000"/>
              </a:lnSpc>
            </a:pPr>
            <a:r>
              <a:rPr lang="ar-EG" sz="2000" b="1" u="sng" dirty="0">
                <a:solidFill>
                  <a:srgbClr val="2D3956"/>
                </a:solidFill>
                <a:latin typeface="Alexandria" pitchFamily="2" charset="-78"/>
                <a:cs typeface="Alexandria" pitchFamily="2" charset="-78"/>
              </a:rPr>
              <a:t>(ج)- الحق فى سحب المصنف من التداول أو ادخال تعديلات عليه</a:t>
            </a:r>
          </a:p>
          <a:p>
            <a:pPr lvl="0" algn="just" rtl="1">
              <a:lnSpc>
                <a:spcPct val="200000"/>
              </a:lnSpc>
            </a:pPr>
            <a:r>
              <a:rPr lang="ar-EG" sz="1600" dirty="0">
                <a:solidFill>
                  <a:srgbClr val="2D3956"/>
                </a:solidFill>
                <a:latin typeface="Alexandria" pitchFamily="2" charset="-78"/>
                <a:cs typeface="Alexandria" pitchFamily="2" charset="-78"/>
              </a:rPr>
              <a:t> قد يرغب المؤلف بعد الانتهاء من مصنفه في الامتناع عن طرحه للتداول لأي سبب، كما لو رأى عدم ملاءمته للغرض المقصود منه أو غير ذلك من الأسباب، كما قد يرى المؤلف سحب المصنف من التداول أو إدخال تعديلات جوهرية عليه، كما لو رأى أن المصنف لم يعد يعبر عن شخصيته بصورته التي طرحها إلى الجمهور.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09694"/>
    </mc:Choice>
    <mc:Fallback xmlns="">
      <p:transition spd="slow" advTm="10969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7794" y="1190231"/>
            <a:ext cx="8296977" cy="403187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ووفقا للمادة 144 من قانون حماية حقوق الملكية الفكرية المصري فإنه يجوز للمؤلف القيام بذلك حتى لو كان قد تصرف في حقوق الاستغلال المالي على المصنف، لأنه يتمتع هنا بحق أدبي لا يجوز التنازل عنه، كما هو معروف،  لكن المادة المشار إليها قد قيدت ممارسة ذلك ببعض القيود حيث نصت على أنه " للمؤلف وحده – إذا طرأت اسباب جدية – أن يطلب من المحكمة الابتدائية الحكم بمنع طرح مصنفه للتداول أو بسحبه من التداول أو بإدخال تعديلات جوهرية عليه برغم تصرفه في حقوق الاستغلال المالي ويلزم المؤلف في هذه الحالة أن يعوض مقدما من آلت اليه حقوق الاستغلال المالي تعويضا عادلا يدفع في غضون أجل تحدده المحكمة والا زال كل أثر للحكم. </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76993"/>
    </mc:Choice>
    <mc:Fallback xmlns="">
      <p:transition spd="slow" advTm="17699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90814" y="2087064"/>
            <a:ext cx="7084192" cy="2308324"/>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كما نصت المادة الثامنة من نظام حماية حقوق المؤلف السعودي على ذلك أيضا ضمن الحقوق الأدبية التي يتمتع بها المؤلف ومع ذلك فقد قيد المنظم السعودي ممارسة هذا الحق في المادة العاشرة بوجوب الاتفاق مع المأذون له بمباشرة هذا الحق أو تعويضه عند عدم الاتفاق. </a:t>
            </a: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63713"/>
    </mc:Choice>
    <mc:Fallback xmlns="">
      <p:transition spd="slow" advTm="6371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74796" y="1426202"/>
            <a:ext cx="8559661" cy="3508653"/>
          </a:xfrm>
          <a:prstGeom prst="rect">
            <a:avLst/>
          </a:prstGeom>
          <a:noFill/>
        </p:spPr>
        <p:txBody>
          <a:bodyPr wrap="square" rtlCol="0">
            <a:spAutoFit/>
          </a:bodyPr>
          <a:lstStyle/>
          <a:p>
            <a:pPr algn="ctr" rtl="1">
              <a:lnSpc>
                <a:spcPct val="150000"/>
              </a:lnSpc>
            </a:pPr>
            <a:r>
              <a:rPr lang="ar-EG" sz="2000" b="1" u="sng" dirty="0">
                <a:solidFill>
                  <a:srgbClr val="2D3956"/>
                </a:solidFill>
                <a:latin typeface="Alexandria" pitchFamily="2" charset="-78"/>
                <a:cs typeface="Alexandria" pitchFamily="2" charset="-78"/>
              </a:rPr>
              <a:t>(د)- الحق فى منع أى حذف أو تعديل أو تشوية من الغير على المصنف</a:t>
            </a:r>
          </a:p>
          <a:p>
            <a:pPr algn="just" rtl="1">
              <a:lnSpc>
                <a:spcPct val="200000"/>
              </a:lnSpc>
            </a:pPr>
            <a:r>
              <a:rPr lang="ar-EG" sz="1600" dirty="0">
                <a:solidFill>
                  <a:srgbClr val="2D3956"/>
                </a:solidFill>
                <a:latin typeface="Alexandria" pitchFamily="2" charset="-78"/>
                <a:cs typeface="Alexandria" pitchFamily="2" charset="-78"/>
              </a:rPr>
              <a:t>يسمى أيضا الحق في احترام المصنف و يستهدف الحفاظ على سلامة المصنف أو تكامله وبمعنى أوضح،  الحفاظ على كيانه الذي نُشر عليه واختاره المؤلف، من أية تعديل يمثل تشويها أو تحريفا له.</a:t>
            </a:r>
          </a:p>
          <a:p>
            <a:pPr algn="just" rtl="1">
              <a:lnSpc>
                <a:spcPct val="200000"/>
              </a:lnSpc>
            </a:pPr>
            <a:r>
              <a:rPr lang="ar-EG" sz="1600" dirty="0">
                <a:solidFill>
                  <a:srgbClr val="2D3956"/>
                </a:solidFill>
                <a:latin typeface="Alexandria" pitchFamily="2" charset="-78"/>
                <a:cs typeface="Alexandria" pitchFamily="2" charset="-78"/>
              </a:rPr>
              <a:t>حيث تقضي المادة 143 من قانون الملكية الفكرية المصري بأحقية المؤلف في منع مثل هذه التعديلات، وقد نصت أيضا المادة الثامنة من نظام حقوق المؤلف السعودي على حق المؤلف في الاعتراض على أية مساس بذات المصنف من حذف أو تغيير أو إضافة أو تحريف أو تشويه.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22987"/>
    </mc:Choice>
    <mc:Fallback xmlns="">
      <p:transition spd="slow" advTm="12298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6" y="1279694"/>
            <a:ext cx="8838889" cy="378565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ومع ذلك استحدث المشرع الفرنسي نصا خاصا لأجل البرامج في هذا الإطار بمقتضى القانون رقم 361-94 الصادر في 10 مايو 1994م، وهو نص المادة 121-7 والذي يقضي بأن المؤلف لا يستطيع الاعتراض على التعديلات الواردة على البرنامج من قبل المتنازل له عن الحقوق المنصوص عليها في الفقرة الفرعية الثانية من المادة 122- 6 من تقنين الملكية الفكرية الفرنسي وهي حق الترجمة أو التحوير أو أي تعديل على البرنامج وكذلك استنساخ البرامج المتولدة عن ذلك، طالما أن التعديل لا ينطوي على أية مساس بسمعته أو شرفه، مالم ما ينص على غير ذلك لصالح المؤلف  . </a:t>
            </a: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72562"/>
    </mc:Choice>
    <mc:Fallback xmlns="">
      <p:transition spd="slow" advTm="7256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81313"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63953"/>
            <a:ext cx="6560820" cy="150810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والجدير بالذكر أن النص الفرنسي الذي استحدثه المشرع الفرنسي والسابق الإشارة، كان أكثر دقة وملائمة لطبيعة البرامج عندما قصر حق مؤلف البرنامج في الاعتراض على التعديلات الخاصة به على الحالات التي تمثل فيها هذه التعديلات مساسا بسمعة المؤلف أو بشرفه، وليس الحالات التي يعتبرها المؤلف تحويرا أو تشويها للمصنف كما نص المشرع المصري، على النحو المشار إليه أعلاه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46155"/>
    </mc:Choice>
    <mc:Fallback xmlns="">
      <p:transition spd="slow" advTm="4615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78319"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41207" y="1465244"/>
            <a:ext cx="8219974" cy="3908762"/>
          </a:xfrm>
          <a:prstGeom prst="rect">
            <a:avLst/>
          </a:prstGeom>
          <a:noFill/>
        </p:spPr>
        <p:txBody>
          <a:bodyPr wrap="square" rtlCol="0">
            <a:spAutoFit/>
          </a:bodyPr>
          <a:lstStyle/>
          <a:p>
            <a:pPr algn="ctr" rtl="1">
              <a:lnSpc>
                <a:spcPct val="200000"/>
              </a:lnSpc>
            </a:pPr>
            <a:r>
              <a:rPr lang="ar-EG" sz="2000" b="1" u="sng" dirty="0">
                <a:solidFill>
                  <a:srgbClr val="2D3956"/>
                </a:solidFill>
                <a:latin typeface="Alexandria" pitchFamily="2" charset="-78"/>
                <a:cs typeface="Alexandria" pitchFamily="2" charset="-78"/>
              </a:rPr>
              <a:t>2-الحقوق المالية</a:t>
            </a:r>
          </a:p>
          <a:p>
            <a:pPr algn="r" rtl="1">
              <a:lnSpc>
                <a:spcPct val="200000"/>
              </a:lnSpc>
            </a:pPr>
            <a:endParaRPr lang="ar-EG" sz="1600" dirty="0">
              <a:solidFill>
                <a:srgbClr val="2D3956"/>
              </a:solidFill>
              <a:latin typeface="Alexandria" pitchFamily="2" charset="-78"/>
              <a:cs typeface="Alexandria" pitchFamily="2" charset="-78"/>
            </a:endParaRPr>
          </a:p>
          <a:p>
            <a:pPr algn="justLow" rtl="1">
              <a:lnSpc>
                <a:spcPct val="200000"/>
              </a:lnSpc>
            </a:pPr>
            <a:r>
              <a:rPr lang="ar-EG" sz="1600" dirty="0">
                <a:solidFill>
                  <a:srgbClr val="2D3956"/>
                </a:solidFill>
                <a:latin typeface="Alexandria" pitchFamily="2" charset="-78"/>
                <a:cs typeface="Alexandria" pitchFamily="2" charset="-78"/>
              </a:rPr>
              <a:t>الحقوق المالية هي السلطات التى يملكها المؤلف على مصنفه وتمنحه القدرة على استغلاله والاستفادة منه ماليا.</a:t>
            </a:r>
          </a:p>
          <a:p>
            <a:pPr algn="justLow" rtl="1">
              <a:lnSpc>
                <a:spcPct val="200000"/>
              </a:lnSpc>
            </a:pPr>
            <a:r>
              <a:rPr lang="ar-EG" sz="1600" dirty="0">
                <a:solidFill>
                  <a:srgbClr val="2D3956"/>
                </a:solidFill>
                <a:latin typeface="Alexandria" pitchFamily="2" charset="-78"/>
                <a:cs typeface="Alexandria" pitchFamily="2" charset="-78"/>
              </a:rPr>
              <a:t>وبالتالي يتحدد فحوى الجانب المالى لحقوق المؤلف فى الاستغلال المالى للعمل الذهنى؛ وحتى يتم ذلك  فان القانون منح المؤلف و سلطات أو حقوق مالية على المصنف تدور جميعها حول استفادة الشخص من عمله الذهنى ماليا.</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67361"/>
    </mc:Choice>
    <mc:Fallback xmlns="">
      <p:transition spd="slow" advTm="673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7162" y="1687619"/>
            <a:ext cx="8499107"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وتتسم هذه الحقوق بالخصائص التي تتميز بها الحقوق المالية بوجه عام وهي قابليتها للتنازل عنها واكتسابها بالتقادم والحجز عليها، على خلاف الحقوق الأدبية . والحقيقة أن المشرع المصري لم يذكر هذه الحقوق على وجه الحصر واكتفى في المادة 147 من قانون حماية حقوق الملكية الفكرية ببيان بعض الأمثلة على صور الاستغلال المادي للمصنف، ومن أهمها حق المؤلف وخلفه العام في نسخ المصنف أو ترجمته أو تحويره أو تأجيره أو إعارته أو اتاحته للجمهور كما يحق له تتبع النسخة الأصلية للمصنف . وهو النهج الذي اتبعه أيضا المنظم السعودي في المادة العاشرة من نظام حماية حقوق المؤلف.</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05254"/>
    </mc:Choice>
    <mc:Fallback xmlns="">
      <p:transition spd="slow" advTm="10525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89455" y="1840844"/>
            <a:ext cx="6588785" cy="3046988"/>
          </a:xfrm>
          <a:prstGeom prst="rect">
            <a:avLst/>
          </a:prstGeom>
          <a:noFill/>
        </p:spPr>
        <p:txBody>
          <a:bodyPr wrap="square" rtlCol="0">
            <a:spAutoFit/>
          </a:bodyPr>
          <a:lstStyle/>
          <a:p>
            <a:pPr lvl="0" algn="r" rtl="1">
              <a:lnSpc>
                <a:spcPct val="200000"/>
              </a:lnSpc>
            </a:pPr>
            <a:r>
              <a:rPr lang="ar-EG" sz="1600" dirty="0">
                <a:solidFill>
                  <a:srgbClr val="2D3956"/>
                </a:solidFill>
                <a:latin typeface="Alexandria" pitchFamily="2" charset="-78"/>
                <a:cs typeface="Alexandria" pitchFamily="2" charset="-78"/>
              </a:rPr>
              <a:t>ونتناول أهم صور الاستغلال المادي للمصنف، وهي: </a:t>
            </a:r>
          </a:p>
          <a:p>
            <a:pPr lvl="0" algn="r" rtl="1">
              <a:lnSpc>
                <a:spcPct val="200000"/>
              </a:lnSpc>
            </a:pPr>
            <a:r>
              <a:rPr lang="ar-EG" sz="1600" b="1" dirty="0">
                <a:solidFill>
                  <a:srgbClr val="2D3956"/>
                </a:solidFill>
                <a:latin typeface="Alexandria" pitchFamily="2" charset="-78"/>
                <a:cs typeface="Alexandria" pitchFamily="2" charset="-78"/>
              </a:rPr>
              <a:t>(أ)-نقل المصنف إلى الجمهور </a:t>
            </a:r>
          </a:p>
          <a:p>
            <a:pPr lvl="0" algn="r" rtl="1">
              <a:lnSpc>
                <a:spcPct val="200000"/>
              </a:lnSpc>
            </a:pPr>
            <a:r>
              <a:rPr lang="ar-EG" sz="1600" b="1" dirty="0">
                <a:solidFill>
                  <a:srgbClr val="2D3956"/>
                </a:solidFill>
                <a:latin typeface="Alexandria" pitchFamily="2" charset="-78"/>
                <a:cs typeface="Alexandria" pitchFamily="2" charset="-78"/>
              </a:rPr>
              <a:t>(ب)- الحق في النسخ</a:t>
            </a:r>
          </a:p>
          <a:p>
            <a:pPr lvl="0" algn="r" rtl="1">
              <a:lnSpc>
                <a:spcPct val="200000"/>
              </a:lnSpc>
            </a:pPr>
            <a:r>
              <a:rPr lang="ar-EG" sz="1600" b="1" dirty="0">
                <a:solidFill>
                  <a:srgbClr val="2D3956"/>
                </a:solidFill>
                <a:latin typeface="Alexandria" pitchFamily="2" charset="-78"/>
                <a:cs typeface="Alexandria" pitchFamily="2" charset="-78"/>
              </a:rPr>
              <a:t>(ج)- الحق في التوزيع</a:t>
            </a:r>
          </a:p>
          <a:p>
            <a:pPr lvl="0" algn="r" rtl="1">
              <a:lnSpc>
                <a:spcPct val="200000"/>
              </a:lnSpc>
            </a:pPr>
            <a:r>
              <a:rPr lang="ar-EG" sz="1600" b="1" dirty="0">
                <a:solidFill>
                  <a:srgbClr val="2D3956"/>
                </a:solidFill>
                <a:latin typeface="Alexandria" pitchFamily="2" charset="-78"/>
                <a:cs typeface="Alexandria" pitchFamily="2" charset="-78"/>
              </a:rPr>
              <a:t>(د)-الحق في الترجمة </a:t>
            </a:r>
          </a:p>
          <a:p>
            <a:pPr lvl="0" algn="r" rtl="1">
              <a:lnSpc>
                <a:spcPct val="200000"/>
              </a:lnSpc>
            </a:pPr>
            <a:r>
              <a:rPr lang="ar-EG" sz="1600" b="1" dirty="0">
                <a:solidFill>
                  <a:srgbClr val="2D3956"/>
                </a:solidFill>
                <a:latin typeface="Alexandria" pitchFamily="2" charset="-78"/>
                <a:cs typeface="Alexandria" pitchFamily="2" charset="-78"/>
              </a:rPr>
              <a:t>(هـ)- الحق في التتبع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25653"/>
    </mc:Choice>
    <mc:Fallback xmlns="">
      <p:transition spd="slow" advTm="2565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1690094" y="1622962"/>
            <a:ext cx="7979343" cy="3170099"/>
          </a:xfrm>
          <a:prstGeom prst="rect">
            <a:avLst/>
          </a:prstGeom>
          <a:noFill/>
        </p:spPr>
        <p:txBody>
          <a:bodyPr wrap="square" rtlCol="0">
            <a:spAutoFit/>
          </a:bodyPr>
          <a:lstStyle/>
          <a:p>
            <a:pPr lvl="0" algn="ctr" rtl="1">
              <a:lnSpc>
                <a:spcPct val="250000"/>
              </a:lnSpc>
            </a:pPr>
            <a:r>
              <a:rPr lang="ar-EG" sz="1600" b="1" u="sng" dirty="0">
                <a:solidFill>
                  <a:srgbClr val="2D3956"/>
                </a:solidFill>
                <a:latin typeface="Alexandria" pitchFamily="2" charset="-78"/>
                <a:cs typeface="Alexandria" pitchFamily="2" charset="-78"/>
              </a:rPr>
              <a:t>(أ)-نقل المصنف إلى الجمهور</a:t>
            </a:r>
          </a:p>
          <a:p>
            <a:pPr algn="just" rtl="1">
              <a:lnSpc>
                <a:spcPct val="250000"/>
              </a:lnSpc>
            </a:pPr>
            <a:r>
              <a:rPr lang="ar-EG" sz="1600" dirty="0">
                <a:solidFill>
                  <a:srgbClr val="2D3956"/>
                </a:solidFill>
                <a:latin typeface="Alexandria" pitchFamily="2" charset="-78"/>
                <a:cs typeface="Alexandria" pitchFamily="2" charset="-78"/>
              </a:rPr>
              <a:t> يعنى هذا الحق سلطة المؤلف فى نقل المصنف إلى الجمهور بشكل مباشر ويختلف طريقة ممارسة هذا الحق تبعا لطبيعة المصنف , فإذا كان من المصنفات الأدبية , تمثل الحق فى نقل المصنف إلى الجمهور فى التلاوة العلنية له , أو الأداء العلنى فى حالة المصنفات السمعية , أو العرض فيما يتعلق بالمصنفات السمعية البصرية.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68002"/>
    </mc:Choice>
    <mc:Fallback xmlns="">
      <p:transition spd="slow" advTm="680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0536" y="1362238"/>
            <a:ext cx="8720488"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ونص على هذا الحق المشرع المصرى فى قانون حماية الملكية الفكرية  فى المادة 147 , فقد اعترف القانون بحق المؤلف فى نقل مصنفة أو إتاحته للجمهور , بأية وسيلة تستخدم لهذا الغرض , بما فى ذلك الإنترنت , وأجهزة الحاسب الآلى وشبكات الاتصالات المختلفة .</a:t>
            </a:r>
          </a:p>
          <a:p>
            <a:pPr algn="just" rtl="1">
              <a:lnSpc>
                <a:spcPct val="200000"/>
              </a:lnSpc>
            </a:pPr>
            <a:r>
              <a:rPr lang="ar-EG" sz="1600" dirty="0">
                <a:solidFill>
                  <a:srgbClr val="2D3956"/>
                </a:solidFill>
                <a:latin typeface="Alexandria" pitchFamily="2" charset="-78"/>
                <a:cs typeface="Alexandria" pitchFamily="2" charset="-78"/>
              </a:rPr>
              <a:t>ونص عليه نظام حماية حقوق المؤلف السعودي في الفقرة (3) من المادة التاسعة، حيث منحت المؤلف سلطة نقل المصنف إلى الجمهور بأي وسيلة ممكنة ، مثل العرض، أو التمثيل أو البث الإذاعي ، أو عبر شبكات المعلومات.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62769"/>
    </mc:Choice>
    <mc:Fallback xmlns="">
      <p:transition spd="slow" advTm="6276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 </a:t>
            </a:r>
            <a:endParaRPr lang="en-US" dirty="0">
              <a:solidFill>
                <a:prstClr val="white"/>
              </a:solidFill>
            </a:endParaRPr>
          </a:p>
        </p:txBody>
      </p:sp>
      <p:sp>
        <p:nvSpPr>
          <p:cNvPr id="24" name="TextBox 23"/>
          <p:cNvSpPr txBox="1"/>
          <p:nvPr/>
        </p:nvSpPr>
        <p:spPr>
          <a:xfrm>
            <a:off x="1333001" y="1360587"/>
            <a:ext cx="8662735" cy="5078313"/>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(ب)- الحق في النسخ </a:t>
            </a:r>
          </a:p>
          <a:p>
            <a:pPr algn="ct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يعنى النسخ الثتبيت المادى للمصنف بكل وسائل النقل بطريق غير مباشر  إلى الجمهور , فيمكن أن يتم النسخ  عبر الطباعة , الرسم , التصوير الفوتوغرافى , الجرافيك ,أو غير ذلك من الوسائل الأخرى .</a:t>
            </a:r>
          </a:p>
          <a:p>
            <a:pPr algn="r" rtl="1">
              <a:lnSpc>
                <a:spcPct val="200000"/>
              </a:lnSpc>
            </a:pPr>
            <a:r>
              <a:rPr lang="ar-EG" sz="1600" dirty="0">
                <a:solidFill>
                  <a:srgbClr val="2D3956"/>
                </a:solidFill>
                <a:latin typeface="Alexandria" pitchFamily="2" charset="-78"/>
                <a:cs typeface="Alexandria" pitchFamily="2" charset="-78"/>
              </a:rPr>
              <a:t> والنسخ، كما عرفته المادة 138/9 من قانون حماية الملكية الفكرية المصري، هو استحداث صورة أو أكثر مطابقة للأصل من مصنف أو تسجيل صوتي بأية طريقة أو في أي شكل بما في ذلك التخزين الالكترونى الدائم أو الوقتي للمصنف أو للتسجيل الصوتي.</a:t>
            </a:r>
          </a:p>
          <a:p>
            <a:pPr algn="r"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66583"/>
    </mc:Choice>
    <mc:Fallback xmlns="">
      <p:transition spd="slow" advTm="665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03672" y="1540935"/>
            <a:ext cx="7960092"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ويعد النسخ أهم صور الاستغلال المادي المصنفات بوجه عام؛ ذلك أن مؤلف المصنف بدون هذا الحق، لن يتمكن من إعطاء ترخيص للغير باستعمال مصنفه.</a:t>
            </a:r>
          </a:p>
          <a:p>
            <a:pPr algn="just" rtl="1">
              <a:lnSpc>
                <a:spcPct val="200000"/>
              </a:lnSpc>
            </a:pPr>
            <a:r>
              <a:rPr lang="ar-EG" sz="1600" dirty="0">
                <a:solidFill>
                  <a:srgbClr val="2D3956"/>
                </a:solidFill>
                <a:latin typeface="Alexandria" pitchFamily="2" charset="-78"/>
                <a:cs typeface="Alexandria" pitchFamily="2" charset="-78"/>
              </a:rPr>
              <a:t>وجاء هذا الحق فى المادة 147 من قانون الملكية الفكرية المصرى ضمن طرق ممارسة الحق فى الاستغلال المالى للمصنف، ويدخل النسخ ضمن الصور المنصوص عليها في المادة التاسعة من نظام حماية حقوق المؤلف السعودي.</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71512"/>
    </mc:Choice>
    <mc:Fallback xmlns="">
      <p:transition spd="slow" advTm="715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53935" y="1622962"/>
            <a:ext cx="7010690" cy="3046988"/>
          </a:xfrm>
          <a:prstGeom prst="rect">
            <a:avLst/>
          </a:prstGeom>
          <a:noFill/>
        </p:spPr>
        <p:txBody>
          <a:bodyPr wrap="square" rtlCol="0">
            <a:spAutoFit/>
          </a:bodyPr>
          <a:lstStyle/>
          <a:p>
            <a:pPr algn="ctr" rtl="1">
              <a:lnSpc>
                <a:spcPct val="200000"/>
              </a:lnSpc>
            </a:pPr>
            <a:r>
              <a:rPr lang="ar-EG" sz="1600" b="1" u="sng" dirty="0">
                <a:solidFill>
                  <a:srgbClr val="2D3956"/>
                </a:solidFill>
                <a:latin typeface="Alexandria" pitchFamily="2" charset="-78"/>
                <a:cs typeface="Alexandria" pitchFamily="2" charset="-78"/>
              </a:rPr>
              <a:t>(جـ)- الحق في التوزيع </a:t>
            </a:r>
          </a:p>
          <a:p>
            <a:pPr algn="just" rtl="1">
              <a:lnSpc>
                <a:spcPct val="200000"/>
              </a:lnSpc>
            </a:pPr>
            <a:r>
              <a:rPr lang="ar-EG" sz="1600" dirty="0">
                <a:solidFill>
                  <a:srgbClr val="2D3956"/>
                </a:solidFill>
                <a:latin typeface="Alexandria" pitchFamily="2" charset="-78"/>
                <a:cs typeface="Alexandria" pitchFamily="2" charset="-78"/>
              </a:rPr>
              <a:t>يعنى الحق فى التوزيع سلطة المؤلف فى إتاحة النسخة الأصلية للجمهور أو نسخ أخرى منها , عن طريق بيعها أو نقل ملكيتها بأى طريقة أخرى أو تأجيرها أو اعارتها .</a:t>
            </a:r>
          </a:p>
          <a:p>
            <a:pPr algn="just" rtl="1">
              <a:lnSpc>
                <a:spcPct val="200000"/>
              </a:lnSpc>
            </a:pPr>
            <a:r>
              <a:rPr lang="ar-EG" sz="1600" dirty="0">
                <a:solidFill>
                  <a:srgbClr val="2D3956"/>
                </a:solidFill>
                <a:latin typeface="Alexandria" pitchFamily="2" charset="-78"/>
                <a:cs typeface="Alexandria" pitchFamily="2" charset="-78"/>
              </a:rPr>
              <a:t>وهذا المعنى قد نصت عليه المادة 147 من قانون حماية الملكية الفكرية المصري فيما يتعلق بالمصنفات عموما. ونفس الشىء جاء أيضا في المادة التاسعة من نظام حماية حقوق المؤلف السعودي</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3827105"/>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02307" y="1765119"/>
            <a:ext cx="7720826" cy="3662541"/>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ومن الجدير بالذكر أن المادة 149 من قانون الملكية الفكرية المصري قد اشترطت لإنعقاد التصرف أن يكون مكتوبا وان يحدد فيه صراحة كل حق يكون محلا للتصرف مع بيان مداه والغرض منه ومدة استغلاله ومكانه , وهنا الكتابه ليست مجرد وسيلة فقط للتعبير عن الاراده  , كما انها ليست مجرد طريق لاثبات مثل هذا التعبير ايضا , بل ركن من أركان العقد الوارد على الحقوق الماليه للمؤلف.</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91137"/>
    </mc:Choice>
    <mc:Fallback xmlns="">
      <p:transition spd="slow" advTm="9113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89785" y="1426203"/>
            <a:ext cx="8948919"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ويفهم ذلك أيضا من نص المادة 13 من نظام حماية حقوق المؤلف السعودي حيث نصت على أنه: </a:t>
            </a:r>
          </a:p>
          <a:p>
            <a:pPr algn="just" rtl="1">
              <a:lnSpc>
                <a:spcPct val="200000"/>
              </a:lnSpc>
            </a:pPr>
            <a:r>
              <a:rPr lang="ar-EG" sz="1600" dirty="0">
                <a:solidFill>
                  <a:srgbClr val="2D3956"/>
                </a:solidFill>
                <a:latin typeface="Alexandria" pitchFamily="2" charset="-78"/>
                <a:cs typeface="Alexandria" pitchFamily="2" charset="-78"/>
              </a:rPr>
              <a:t> 1- يجب على أصحاب الحقوق تنظيم علاقاتهم وحقوقهم مع مؤسسات الإنتاج والطباعة والنشر والتوزيع، وهيئات الإذاعة، وغيرها من الجهات المرخص لها بمزاولة أنشطتها، بموجب عقود موثقة تحدد جميع الحقوق والالتزامات لجميع الأطراف أصحاب العلاقة.</a:t>
            </a:r>
          </a:p>
          <a:p>
            <a:pPr algn="just" rtl="1">
              <a:lnSpc>
                <a:spcPct val="200000"/>
              </a:lnSpc>
            </a:pPr>
            <a:r>
              <a:rPr lang="ar-EG" sz="1600" dirty="0">
                <a:solidFill>
                  <a:srgbClr val="2D3956"/>
                </a:solidFill>
                <a:latin typeface="Alexandria" pitchFamily="2" charset="-78"/>
                <a:cs typeface="Alexandria" pitchFamily="2" charset="-78"/>
              </a:rPr>
              <a:t>2 - يجب على مؤسسات الإنتاج والطباعة والنشر والتوزيع وهيئات الإذاعة وغيرها عدم ممارسة أي نشاط له علاقة بحقوق المؤلف إلا بعد إبرام عقد مع أصحاب حقوق المؤلف أو وكيلهم الشرعي تحدد فيه حقوق والتزامات كل طرف.</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13342"/>
    </mc:Choice>
    <mc:Fallback xmlns="">
      <p:transition spd="slow" advTm="11334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7" y="1708143"/>
            <a:ext cx="8373978" cy="2923877"/>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 ومع ذلك فقد نصت المادة 153 من قانون حماية الملكية الفكرية المصري على أنه « يقع باطلا بطلانا مطلقا كل تصرف للمؤلف فى مجموع انتاجه الفكرى المستقبلى»، وهو المعنى المنصوص عليه في المادة 12 من نظام حماية حقوق المؤلف السعودي. </a:t>
            </a: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72607"/>
    </mc:Choice>
    <mc:Fallback xmlns="">
      <p:transition spd="slow" advTm="7260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36295" y="2096185"/>
            <a:ext cx="7998593"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ويختلف الحق المالى عن الحق الادبى للمؤلف فى هذه الخصيصه حيث أن الحق الادبى لايجوز التصرف فيه او التنازل عنه، حسبما وضحنا من قبل عند الحديث عن خصائص حقوق الملكية الفكرية، فالقابلية للتصرف أو التنازل من خصائص الحقوق المالية وليس الأدبية.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2403"/>
    </mc:Choice>
    <mc:Fallback xmlns="">
      <p:transition spd="slow" advTm="4240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7648" y="1346848"/>
            <a:ext cx="8624235" cy="4585871"/>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(د)-حق الترجمة </a:t>
            </a:r>
          </a:p>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يتمتع مؤلف المصنف بحق استئثارى فى ترجمته أو التصريح بذلك إلى الغير طول المدة المنصوص عليها للحماية القانونية الخاصة بالحقوق المالية .</a:t>
            </a:r>
          </a:p>
          <a:p>
            <a:pPr algn="just" rtl="1">
              <a:lnSpc>
                <a:spcPct val="200000"/>
              </a:lnSpc>
            </a:pPr>
            <a:r>
              <a:rPr lang="ar-EG" sz="1600" dirty="0">
                <a:solidFill>
                  <a:srgbClr val="2D3956"/>
                </a:solidFill>
                <a:latin typeface="Alexandria" pitchFamily="2" charset="-78"/>
                <a:cs typeface="Alexandria" pitchFamily="2" charset="-78"/>
              </a:rPr>
              <a:t>وجاء ذلك فى قانون الملكية الفكرية المصرى , فى المادة 147 ضمن طرق الاستغلال المالى للمصنفات، وجاء أيضا النص على هذا الحق في المادة التاسعة من نظام حماية حق المؤلف السعودي، حيث منحت في فقرتها الثانية المؤلف حق ترجمة المصنف إلى لغات أخرى، أو اقتباسه، أو تحويره، أو إعادة توزيع المادة المسموعة، أو المرئية.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114036"/>
    </mc:Choice>
    <mc:Fallback xmlns="">
      <p:transition spd="slow" advTm="11403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99926" y="1875692"/>
            <a:ext cx="7599454" cy="2369880"/>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(هـ)- حق التتبع</a:t>
            </a:r>
          </a:p>
          <a:p>
            <a:pPr algn="just" rtl="1">
              <a:lnSpc>
                <a:spcPct val="200000"/>
              </a:lnSpc>
            </a:pPr>
            <a:r>
              <a:rPr lang="ar-EG" sz="1600" dirty="0">
                <a:solidFill>
                  <a:srgbClr val="2D3956"/>
                </a:solidFill>
                <a:latin typeface="Alexandria" pitchFamily="2" charset="-78"/>
                <a:cs typeface="Alexandria" pitchFamily="2" charset="-78"/>
              </a:rPr>
              <a:t> حق التتبع هو حق مؤلف المصنفات الفنية الأصلية والمخطوطات الأصلية فى مواصلة الاستغلال المالى لها , رغم التصرف فيها , وذلك عن طريق أخذ نسبة مئوية , من الزيادة فى ثمن المصنف أو من الثمن الكلى له , عن كل عملية تصرف جرت بعد التصرف أو التنازل الاول.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68964"/>
    </mc:Choice>
    <mc:Fallback xmlns="">
      <p:transition spd="slow" advTm="6896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946264" y="1317133"/>
            <a:ext cx="3702928" cy="378565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وحق التتبع هو من الحقوق غير القابلة للتصرف فيها , ذلك أن التصرف فيه يتنافى والحكمة من وراء تقريره , وهى تتبع المصنف الاصلى رغم التصرف فيه , إلا أنه مع ذلك حق مؤقت كغيره من الحقوق المالية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54106" y="1317133"/>
            <a:ext cx="4078577" cy="4078577"/>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43309"/>
    </mc:Choice>
    <mc:Fallback xmlns="">
      <p:transition spd="slow" advTm="4330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40496" y="1622962"/>
            <a:ext cx="8861586" cy="2185214"/>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ونصت على هذا الحق اتفاقية برن فى المادة 14 , كما نص عليه أيضا القانون المصرى فى المادة 147 من قانون الملكية الفكرية , حيث جاء بها أنه "... كما يتمتع المؤلف وخلفه من بعده بالحق فى تتبع أعمال التصرف فى النسخة الأصلية لمصنفه، والذى يخوله الحصول على نسبة مئوية معينة لا تجاوز عشرة فى المائة من الزيادة التى تحققت من كل عملية تصرف فى هذه النسخة..."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55181"/>
    </mc:Choice>
    <mc:Fallback xmlns="">
      <p:transition spd="slow" advTm="5518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20467" y="978621"/>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34677" y="1862907"/>
            <a:ext cx="7517329" cy="2308324"/>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فكما رأينا إنه وفقا للقانون المصرى تحتسب النسبة المئوية التى يأخذها مؤلف المصنف الاصلى , على أساس الزيادة فى ثمن المصنف فى كل عملية تصرف بشأنه , ونص القانون كما هو موضح أعلاه ألاتجاوز هذه النسبة 10% من الزياده المتحققة من كل عملية تصرف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68270"/>
    </mc:Choice>
    <mc:Fallback xmlns="">
      <p:transition spd="slow" advTm="6827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0043" y="1426203"/>
            <a:ext cx="8698662" cy="4031873"/>
          </a:xfrm>
          <a:prstGeom prst="rect">
            <a:avLst/>
          </a:prstGeom>
          <a:noFill/>
        </p:spPr>
        <p:txBody>
          <a:bodyPr wrap="square" rtlCol="0">
            <a:spAutoFit/>
          </a:bodyPr>
          <a:lstStyle/>
          <a:p>
            <a:pPr algn="r" rtl="1">
              <a:lnSpc>
                <a:spcPct val="200000"/>
              </a:lnSpc>
            </a:pPr>
            <a:r>
              <a:rPr lang="ar-EG" sz="1600" b="1" u="sng" dirty="0">
                <a:solidFill>
                  <a:srgbClr val="2D3956"/>
                </a:solidFill>
                <a:latin typeface="Alexandria" pitchFamily="2" charset="-78"/>
                <a:cs typeface="Alexandria" pitchFamily="2" charset="-78"/>
              </a:rPr>
              <a:t>الاستثناءات الواردة على الحقوق المالية:</a:t>
            </a:r>
          </a:p>
          <a:p>
            <a:pPr algn="just" rtl="1">
              <a:lnSpc>
                <a:spcPct val="200000"/>
              </a:lnSpc>
            </a:pPr>
            <a:r>
              <a:rPr lang="ar-EG" sz="1600" dirty="0">
                <a:solidFill>
                  <a:srgbClr val="2D3956"/>
                </a:solidFill>
                <a:latin typeface="Alexandria" pitchFamily="2" charset="-78"/>
                <a:cs typeface="Alexandria" pitchFamily="2" charset="-78"/>
              </a:rPr>
              <a:t>  نصت المادتان 171 , 172 من قانون الملكية الفكرية على بعض الاستئناءات والقيود التى ترد على الحقوق المالية ,للمؤلف وأصحاب الحقوق المجاورة.</a:t>
            </a:r>
          </a:p>
          <a:p>
            <a:pPr algn="just" rtl="1">
              <a:lnSpc>
                <a:spcPct val="200000"/>
              </a:lnSpc>
            </a:pPr>
            <a:r>
              <a:rPr lang="ar-EG" sz="1600" dirty="0">
                <a:solidFill>
                  <a:srgbClr val="2D3956"/>
                </a:solidFill>
                <a:latin typeface="Alexandria" pitchFamily="2" charset="-78"/>
                <a:cs typeface="Alexandria" pitchFamily="2" charset="-78"/>
              </a:rPr>
              <a:t> ووفقا لما نصت عليه المادة 173 تسري القيود الواردة على الحقوق المالية للمؤلف بشأن أصحاب الحقوق المجاورة, ونتناول تلك الاستئناءات والقيود وفقا للترتيبها فى قانون الملكية الفكرية المصرى , ونبدأ بالاستثناءات الوارده فى المادة 171 , يستتبعها ماورد فى المادة 172 , وهذا على النحو التالى  : </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85881"/>
    </mc:Choice>
    <mc:Fallback xmlns="">
      <p:transition spd="slow" advTm="8588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10686" y="1120948"/>
            <a:ext cx="8572842" cy="452431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-أداء المصنف فى اجتماعات داخل إطار عائلى أو طلابى داخل المنشأة التعليمية ما دام ذلك يتم بدون تحصيل مقابل مالى مباشر أو غير مباشر.</a:t>
            </a:r>
          </a:p>
          <a:p>
            <a:pPr algn="just" rtl="1">
              <a:lnSpc>
                <a:spcPct val="200000"/>
              </a:lnSpc>
            </a:pPr>
            <a:r>
              <a:rPr lang="ar-EG" sz="1600" dirty="0">
                <a:solidFill>
                  <a:srgbClr val="2D3956"/>
                </a:solidFill>
                <a:latin typeface="Alexandria" pitchFamily="2" charset="-78"/>
                <a:cs typeface="Alexandria" pitchFamily="2" charset="-78"/>
              </a:rPr>
              <a:t>-عمل نسخة وحيدة من المصنف لإستعمال الناسخ الشخصي المحض وبشرط ألا يخل هذا النسخ بالاستغلال العادي للمصنف أو يلحق ضررا غير مبرر بالمصالح المشروعة للمؤلف أو بأصحاب حق المؤلف، ومع ذلك يكون للمؤلف أو خلفه بعد نشر مصنفه أن يمنع الغير من القيام بدون إذنه بأي من الأعمال الآتية: --نسخ أو تصوير مصنفات الفنون الجميلة أو التطبيقية أو التشكيلية ما لم تكن في مكان عام أو المصنفات المعمارية. --نسخ أو تصوير كل أو جزء جوهرى لنوتة مصنف موسيقى.--نسخ أو تصوير كل أو جزء جوهرى لقاعدة بيانات أو برامج حاسب آلى.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48613"/>
    </mc:Choice>
    <mc:Fallback xmlns="">
      <p:transition spd="slow" advTm="14861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0"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097281" y="1533525"/>
            <a:ext cx="9009246" cy="3170099"/>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عمل نسخة وحيدة من برنامج الحاسب الالى بمعرفة الحائز الشرعى له بغرض الحفظ او الاحلال عند فقد النسخة الأصلية أو تلفها أو عدم صلاحيتها للاستخدام، أو الاقتباس من البرنامج وان جاوز هذا الاقتباس القدر الضروري لإستخدام هذا البرنامج مادام في حدود الغرض المرخص به ويجب إتلاف النسخة الأصلية أو المقتبسة بمجرد زوال سند الحائز، وتحدد اللائحة التنفيذية لهذا القانون حالات وشروط الإقتباس من البرنامج.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6890" y="4342629"/>
            <a:ext cx="1165621" cy="339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35263"/>
    </mc:Choice>
    <mc:Fallback xmlns="">
      <p:transition spd="slow" advTm="13526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35767" y="1182690"/>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8" y="2116316"/>
            <a:ext cx="5228823" cy="150810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عمل دراسات تحليلية للمصنف أو مقتطفات أو مقتبسات منه بقصد النقد أو المناقشة أو الإعلام. </a:t>
            </a:r>
          </a:p>
          <a:p>
            <a:pPr algn="just" rtl="1">
              <a:lnSpc>
                <a:spcPct val="200000"/>
              </a:lnSpc>
            </a:pPr>
            <a:r>
              <a:rPr lang="ar-EG" sz="1600" dirty="0">
                <a:solidFill>
                  <a:srgbClr val="2D3956"/>
                </a:solidFill>
                <a:latin typeface="Alexandria" pitchFamily="2" charset="-78"/>
                <a:cs typeface="Alexandria" pitchFamily="2" charset="-78"/>
              </a:rPr>
              <a:t>- النسخ من مصنفات محمية وذلك للإستعمال فى إجراءات قضائية أو إدارية فى حدود ما تقتضيه هذه الإجراءات مع ذكر المصدر واسم المؤلف.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155869"/>
            <a:ext cx="3429000" cy="3429000"/>
          </a:xfrm>
          <a:prstGeom prst="rect">
            <a:avLst/>
          </a:prstGeom>
        </p:spPr>
      </p:pic>
      <p:sp>
        <p:nvSpPr>
          <p:cNvPr id="6" name="مستطيل 5"/>
          <p:cNvSpPr/>
          <p:nvPr/>
        </p:nvSpPr>
        <p:spPr>
          <a:xfrm>
            <a:off x="1264596" y="4390807"/>
            <a:ext cx="1309991" cy="6880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900"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29389" y="2197931"/>
            <a:ext cx="5228823" cy="1508105"/>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 نسخ أجزاء قصيرة من مصنف في صورة مكتوبة أو مسجلة تسجيلا سمعيا أو بصريا أو سمعيا بصريا، وذلك لأغراض التدريس بهدف الإيضاح أو الشرح، بشرط أن يكون النسخ في الحدود المعقولة وألا يتجاوز الغرض منه، وأن يذكر اسم المؤلف وعنوان المصنف على كل النسخ كلما كان ذلك ممكنا عملا.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7" y="4588044"/>
            <a:ext cx="2243630" cy="269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82264"/>
    </mc:Choice>
    <mc:Fallback xmlns="">
      <p:transition spd="slow" advTm="8226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51515" y="1938526"/>
            <a:ext cx="5228823" cy="200054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نسخ مقال أو مصنف قصير أو مستخرج من مصنف إذا كان ذلك ضروريا لأغراض التدريس فى منشآت تعليمية وذلك بالشرطين الآتيين:</a:t>
            </a:r>
          </a:p>
          <a:p>
            <a:pPr algn="just" rtl="1">
              <a:lnSpc>
                <a:spcPct val="200000"/>
              </a:lnSpc>
            </a:pPr>
            <a:r>
              <a:rPr lang="ar-EG" sz="1600" dirty="0">
                <a:solidFill>
                  <a:srgbClr val="2D3956"/>
                </a:solidFill>
                <a:latin typeface="Alexandria" pitchFamily="2" charset="-78"/>
                <a:cs typeface="Alexandria" pitchFamily="2" charset="-78"/>
              </a:rPr>
              <a:t>   -- أن يكون النسخ لمرة وحيدة أو فى أوقات منفصلة غير متصلة</a:t>
            </a:r>
          </a:p>
          <a:p>
            <a:pPr algn="just" rtl="1">
              <a:lnSpc>
                <a:spcPct val="200000"/>
              </a:lnSpc>
            </a:pPr>
            <a:r>
              <a:rPr lang="ar-EG" sz="1600" dirty="0">
                <a:solidFill>
                  <a:srgbClr val="2D3956"/>
                </a:solidFill>
                <a:latin typeface="Alexandria" pitchFamily="2" charset="-78"/>
                <a:cs typeface="Alexandria" pitchFamily="2" charset="-78"/>
              </a:rPr>
              <a:t>   -- أن يشار إلى اسم المؤلف وعنوان المصنف على كل نسخة.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9137" y="4621400"/>
            <a:ext cx="979067" cy="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326239"/>
      </p:ext>
    </p:extLst>
  </p:cSld>
  <p:clrMapOvr>
    <a:masterClrMapping/>
  </p:clrMapOvr>
  <mc:AlternateContent xmlns:mc="http://schemas.openxmlformats.org/markup-compatibility/2006" xmlns:p14="http://schemas.microsoft.com/office/powerpoint/2010/main">
    <mc:Choice Requires="p14">
      <p:transition spd="slow" p14:dur="2000" advTm="66288"/>
    </mc:Choice>
    <mc:Fallback xmlns="">
      <p:transition spd="slow" advTm="6628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32034" y="1594623"/>
            <a:ext cx="8903370" cy="3539430"/>
          </a:xfrm>
          <a:prstGeom prst="rect">
            <a:avLst/>
          </a:prstGeom>
          <a:noFill/>
        </p:spPr>
        <p:txBody>
          <a:bodyPr wrap="square" rtlCol="0">
            <a:spAutoFit/>
          </a:bodyPr>
          <a:lstStyle/>
          <a:p>
            <a:pPr marL="285750" indent="-285750" algn="just" rtl="1">
              <a:lnSpc>
                <a:spcPct val="200000"/>
              </a:lnSpc>
              <a:buFontTx/>
              <a:buChar char="-"/>
            </a:pPr>
            <a:r>
              <a:rPr lang="ar-EG" sz="1600" dirty="0">
                <a:solidFill>
                  <a:srgbClr val="2D3956"/>
                </a:solidFill>
                <a:latin typeface="Alexandria" pitchFamily="2" charset="-78"/>
                <a:cs typeface="Alexandria" pitchFamily="2" charset="-78"/>
              </a:rPr>
              <a:t>تصوير نسخة وحيدة من المصنف بواسطة دار للوثائق او المحفوظات او بواسطة المكتبات التى لا تستهدف الربح ـ بصورة مباشرة او غير مباشرة ـ وذلك فى اى من الحالتين الآتيتين:</a:t>
            </a:r>
          </a:p>
          <a:p>
            <a:pPr algn="just" rtl="1">
              <a:lnSpc>
                <a:spcPct val="200000"/>
              </a:lnSpc>
            </a:pPr>
            <a:r>
              <a:rPr lang="ar-EG" sz="1600" dirty="0">
                <a:solidFill>
                  <a:srgbClr val="2D3956"/>
                </a:solidFill>
                <a:latin typeface="Alexandria" pitchFamily="2" charset="-78"/>
                <a:cs typeface="Alexandria" pitchFamily="2" charset="-78"/>
              </a:rPr>
              <a:t>  --    أن يكون النسخ لمقالة منشورة أو مصنف قصير أو مستخرج من مصنف متى  كان الغرض من النسخ تلبية طلب شخص طبيعى لإستخدامها فى دراسة أو بحث على أن يتم ذلك لمرة واحدة او على فترات متفاوتة</a:t>
            </a:r>
          </a:p>
          <a:p>
            <a:pPr algn="just" rtl="1">
              <a:lnSpc>
                <a:spcPct val="200000"/>
              </a:lnSpc>
            </a:pPr>
            <a:r>
              <a:rPr lang="ar-EG" sz="1600" dirty="0">
                <a:solidFill>
                  <a:srgbClr val="2D3956"/>
                </a:solidFill>
                <a:latin typeface="Alexandria" pitchFamily="2" charset="-78"/>
                <a:cs typeface="Alexandria" pitchFamily="2" charset="-78"/>
              </a:rPr>
              <a:t>--أن يكون النسخ بهدف المحافظة على النسخة الأصلية أو لتحل النسخة محل نسخة فقدت أو تلفت أو اصبحت غير صالحة للإستخدام ويستحيل الحصول على بديل لها بشروط معقولة.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109390"/>
    </mc:Choice>
    <mc:Fallback xmlns="">
      <p:transition spd="slow" advTm="10939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4511" y="141494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84935" y="2376055"/>
            <a:ext cx="7079690" cy="193899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-النسخ المؤقت للمصنف الذى يتم تبعا أو اثناء البث الرقمى له أو اثناء القيام بعمل يستهدف استقبال مصنف مخزن رقميا، وفى إطار التشغيل العادى للأداة المستخدمة ممن له الحق فى 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67162"/>
    </mc:Choice>
    <mc:Fallback xmlns="">
      <p:transition spd="slow" advTm="6716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43585" y="1622962"/>
            <a:ext cx="8672362" cy="378565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وتنص المادة 172 على أنه "  مع عدم الإخلال بحقوق المؤلف الأدبية طبقا لأحكام هذا القانون فليس للمؤلف أو خلفه ان يمنع الصحف او الدوريات أو هيئات الإذاعة فى الحدود التى تبررها أغراضها مما يلى: </a:t>
            </a:r>
          </a:p>
          <a:p>
            <a:pPr algn="just" rtl="1">
              <a:lnSpc>
                <a:spcPct val="250000"/>
              </a:lnSpc>
            </a:pPr>
            <a:r>
              <a:rPr lang="ar-EG" sz="1600" dirty="0">
                <a:solidFill>
                  <a:srgbClr val="2D3956"/>
                </a:solidFill>
                <a:latin typeface="Alexandria" pitchFamily="2" charset="-78"/>
                <a:cs typeface="Alexandria" pitchFamily="2" charset="-78"/>
              </a:rPr>
              <a:t>-نشر مقتطفات من مصنفاته التى أتيحت للجمهور بصورة مشروعة، ومقالاته المنشورة المتعلقة بالموضوعات التى تشغل الرأى العام فى وقت معين، ما لم يكن المؤلف قد حظر ذلك عند النشر، وبشرط الإشارة إلى المصدر الذى نقلت عنه وإلى اسم المؤلف وعنوان المصنف.</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92022"/>
    </mc:Choice>
    <mc:Fallback xmlns="">
      <p:transition spd="slow" advTm="9202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87920" y="1861085"/>
            <a:ext cx="8023859" cy="200054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نشر الخطب والمحاضرات والندوات والأحاديث التى تلقى فى الجلسات العلنية للمجالس النيابية والهيئات التشريعية والإدارية والإجتماعات العلنية العلمية والأدبية والفنية والسياسية والأجتماعية والدينية ويشمل ذلك المرافعات القضائية في الجلسات العلنية، ومع ذلك يظل للمؤلف وحده أو خلفه الحق في جمع هذه المصنفات في مجموعات تنسب إليه. </a:t>
            </a:r>
          </a:p>
          <a:p>
            <a:pPr algn="just" rtl="1">
              <a:lnSpc>
                <a:spcPct val="200000"/>
              </a:lnSpc>
            </a:pPr>
            <a:r>
              <a:rPr lang="ar-EG" sz="1600" dirty="0">
                <a:solidFill>
                  <a:srgbClr val="2D3956"/>
                </a:solidFill>
                <a:latin typeface="Alexandria" pitchFamily="2" charset="-78"/>
                <a:cs typeface="Alexandria" pitchFamily="2" charset="-78"/>
              </a:rPr>
              <a:t>- نشر مقتطفات من مصنف سمعى أو بصرى أو سمعى بصرى متاح للجمهور وذلك فى  سياق التغطية الإخبارية للاحداث الجارية.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115997"/>
    </mc:Choice>
    <mc:Fallback xmlns="">
      <p:transition spd="slow" advTm="11599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12973" y="179105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6" y="2007938"/>
            <a:ext cx="8749365" cy="457497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وقد نص النظام السعودي على استثناءات قريبة من ذلك في المادة 15 من نظام حماية حقوق المؤلف السعودي.</a:t>
            </a:r>
          </a:p>
          <a:p>
            <a:pPr algn="just" rtl="1">
              <a:lnSpc>
                <a:spcPct val="150000"/>
              </a:lnSpc>
            </a:pPr>
            <a:r>
              <a:rPr lang="ar-EG" sz="1600" dirty="0">
                <a:solidFill>
                  <a:srgbClr val="2D3956"/>
                </a:solidFill>
                <a:latin typeface="Alexandria" pitchFamily="2" charset="-78"/>
                <a:cs typeface="Alexandria" pitchFamily="2" charset="-78"/>
              </a:rPr>
              <a:t>ومن ناحية أخرى وبالإضافة إلى ما سبق وبالإضافة إلى ذلك فقد نصت أيضا المادة 170 من قانون الملكية الفكريه على الترخيص الإجبارى بنسخ المصنف أو ترجمته , حيث جاء بها أنه "  يجوز لأى شخص أن يطلب من الوزارة المختصة منحه ترخيصا شخصيا للنسخ أو الترجمة أو بهما معا لأي مصنف محمي طبقا لأحكام هذا القانون، وذلك دون إذن المؤلف وللأغراض المبينة في الفقرة التالية نظير سداد تعويض عادل للمؤلف أو خلفه، وبشرط ألا يتعارض هذا الترخيص مع الاستغلال العادي للمصنف، أو يلحق ضررا غير مبرر بالمصالح المشروعة للمؤلف أو لأصحاب حق المؤلف. </a:t>
            </a:r>
          </a:p>
          <a:p>
            <a:pPr algn="just" rtl="1">
              <a:lnSpc>
                <a:spcPct val="150000"/>
              </a:lnSpc>
            </a:pPr>
            <a:r>
              <a:rPr lang="ar-EG" sz="1600" dirty="0">
                <a:solidFill>
                  <a:srgbClr val="2D3956"/>
                </a:solidFill>
                <a:latin typeface="Alexandria" pitchFamily="2" charset="-78"/>
                <a:cs typeface="Alexandria" pitchFamily="2" charset="-78"/>
              </a:rPr>
              <a:t>ويكون اصدار الترخيص بقرار مسبب يحدد فيه النطاق الزمانى والمكانى له ولأغراض الوفاء باحتياجات التعليم بكافة انواعه ومستوياته. وتحدد اللائحة التنفيذية لهذا القانون حالات وشروط منح الترخيص وفئات الرسم المستحق بما لا يتجاوز الف جنيه عن كل مصنف " </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150575"/>
    </mc:Choice>
    <mc:Fallback xmlns="">
      <p:transition spd="slow" advTm="15057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04852" y="1515496"/>
            <a:ext cx="8989996" cy="452431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وتنص المادة 16 من نظام حماية حقوق المؤلف السعودي بخصوص التراخيص الالزامية على الآتي: </a:t>
            </a:r>
          </a:p>
          <a:p>
            <a:pPr algn="just" rtl="1">
              <a:lnSpc>
                <a:spcPct val="200000"/>
              </a:lnSpc>
            </a:pPr>
            <a:r>
              <a:rPr lang="ar-EG" sz="1600" dirty="0">
                <a:solidFill>
                  <a:srgbClr val="2D3956"/>
                </a:solidFill>
                <a:latin typeface="Alexandria" pitchFamily="2" charset="-78"/>
                <a:cs typeface="Alexandria" pitchFamily="2" charset="-78"/>
              </a:rPr>
              <a:t>1 - يجوز للوزير منح ترخيص نشر للمصنف بعد مضي مدة تحددها اللائحة التنفيذية لكل حالة، إذا رأى أن المصلحة العامة تقتضي نشر هذا المصنف، وذلك في الحالات الآتية :</a:t>
            </a:r>
          </a:p>
          <a:p>
            <a:pPr algn="just" rtl="1">
              <a:lnSpc>
                <a:spcPct val="200000"/>
              </a:lnSpc>
            </a:pPr>
            <a:r>
              <a:rPr lang="ar-EG" sz="1600" dirty="0">
                <a:solidFill>
                  <a:srgbClr val="2D3956"/>
                </a:solidFill>
                <a:latin typeface="Alexandria" pitchFamily="2" charset="-78"/>
                <a:cs typeface="Alexandria" pitchFamily="2" charset="-78"/>
              </a:rPr>
              <a:t>أ ‌- إذا لم تتوافر نسخ من المصنف المنشور بلغته الأصلية في المملكة من قبل صاحب الحق لتلبية الاحتياجات العامة للجمهور أو التعليم المدرسي والجامعي بثمن مقارب لثمن المصنفات المشابهة في المملكة، وذلك بعد امتناعه من توفير نسخ منه.</a:t>
            </a:r>
          </a:p>
          <a:p>
            <a:pPr algn="just" rtl="1">
              <a:lnSpc>
                <a:spcPct val="200000"/>
              </a:lnSpc>
            </a:pPr>
            <a:r>
              <a:rPr lang="ar-EG" sz="1600" dirty="0">
                <a:solidFill>
                  <a:srgbClr val="2D3956"/>
                </a:solidFill>
                <a:latin typeface="Alexandria" pitchFamily="2" charset="-78"/>
                <a:cs typeface="Alexandria" pitchFamily="2" charset="-78"/>
              </a:rPr>
              <a:t>ب‌ - إذا نفدت جميع الطبعات للمصنف الأصلي أو ترجمته إلى اللغة العربية دون أن يقوم صاحب الحق بتوفير المصنف بعد الطلب منه.</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114056"/>
    </mc:Choice>
    <mc:Fallback xmlns="">
      <p:transition spd="slow" advTm="11405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99411" y="1593363"/>
            <a:ext cx="9095873" cy="501675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ج - إذا لم تنشر ترجمة لهذا المصنف بواسطة صاحب حق الترجمة أو بتصريح منه، على أن يكون الغرض الاستفادة من هذه الترجمة في المناهج التعليمية.</a:t>
            </a:r>
          </a:p>
          <a:p>
            <a:pPr algn="just" rtl="1">
              <a:lnSpc>
                <a:spcPct val="200000"/>
              </a:lnSpc>
            </a:pPr>
            <a:r>
              <a:rPr lang="ar-EG" sz="1600" dirty="0">
                <a:solidFill>
                  <a:srgbClr val="2D3956"/>
                </a:solidFill>
                <a:latin typeface="Alexandria" pitchFamily="2" charset="-78"/>
                <a:cs typeface="Alexandria" pitchFamily="2" charset="-78"/>
              </a:rPr>
              <a:t>د - إذا امتنع ورثة المؤلف السعودي أو من يخلفه عن ممارسة الحقوق التي انتقلت إليهم بموجب المادة الحادية عشرة من هذا النظام، وذلك خلال سنة من تاريخ الطلب إذا لم يكن لديهم عذر مقبول.</a:t>
            </a:r>
          </a:p>
          <a:p>
            <a:pPr algn="just" rtl="1">
              <a:lnSpc>
                <a:spcPct val="200000"/>
              </a:lnSpc>
            </a:pPr>
            <a:r>
              <a:rPr lang="ar-EG" sz="1600" dirty="0">
                <a:solidFill>
                  <a:srgbClr val="2D3956"/>
                </a:solidFill>
                <a:latin typeface="Alexandria" pitchFamily="2" charset="-78"/>
                <a:cs typeface="Alexandria" pitchFamily="2" charset="-78"/>
              </a:rPr>
              <a:t>2 - تنتهي صلاحية الترخيص إذا نشر المصنف أو الترجمة من قبل صاحب الحق أو بتصريح منه.</a:t>
            </a:r>
          </a:p>
          <a:p>
            <a:pPr algn="just" rtl="1">
              <a:lnSpc>
                <a:spcPct val="200000"/>
              </a:lnSpc>
            </a:pPr>
            <a:r>
              <a:rPr lang="ar-EG" sz="1600" dirty="0">
                <a:solidFill>
                  <a:srgbClr val="2D3956"/>
                </a:solidFill>
                <a:latin typeface="Alexandria" pitchFamily="2" charset="-78"/>
                <a:cs typeface="Alexandria" pitchFamily="2" charset="-78"/>
              </a:rPr>
              <a:t>3 - للوزير تحديد مكافأة مالية يدفعها المرخص له لأصحاب الحقوق عن كل ترخيص يتم إصداره، ويحق لهم التظلم من قراره أمام ديوان المظالم.</a:t>
            </a:r>
          </a:p>
          <a:p>
            <a:pPr algn="just" rtl="1">
              <a:lnSpc>
                <a:spcPct val="200000"/>
              </a:lnSpc>
            </a:pPr>
            <a:r>
              <a:rPr lang="ar-EG" sz="1600" dirty="0">
                <a:solidFill>
                  <a:srgbClr val="2D3956"/>
                </a:solidFill>
                <a:latin typeface="Alexandria" pitchFamily="2" charset="-78"/>
                <a:cs typeface="Alexandria" pitchFamily="2" charset="-78"/>
              </a:rPr>
              <a:t>وتحدد اللائحة التنفيذية الإجراءات والشروط التي يجب توفرها في طلب الترخيص الإلزامي</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288958"/>
    </mc:Choice>
    <mc:Fallback xmlns="">
      <p:transition spd="slow" advTm="288958"/>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811"/>
    </mc:Choice>
    <mc:Fallback xmlns="">
      <p:transition spd="slow" advTm="2481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6225ADC-BB38-456D-AA0E-A35A91E43FDB}">
  <ds:schemaRefs>
    <ds:schemaRef ds:uri="http://www.w3.org/XML/1998/namespace"/>
    <ds:schemaRef ds:uri="http://purl.org/dc/terms/"/>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d13aca44-ef33-4cf4-9980-7f0b00e6eeb9"/>
    <ds:schemaRef ds:uri="http://purl.org/dc/dcmitype/"/>
  </ds:schemaRefs>
</ds:datastoreItem>
</file>

<file path=customXml/itemProps2.xml><?xml version="1.0" encoding="utf-8"?>
<ds:datastoreItem xmlns:ds="http://schemas.openxmlformats.org/officeDocument/2006/customXml" ds:itemID="{98DF9A94-4216-41F7-839A-1596370257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8092</TotalTime>
  <Words>3421</Words>
  <Application>Microsoft Office PowerPoint</Application>
  <PresentationFormat>Widescreen</PresentationFormat>
  <Paragraphs>222</Paragraphs>
  <Slides>50</Slides>
  <Notes>4</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757</cp:revision>
  <dcterms:created xsi:type="dcterms:W3CDTF">2023-04-29T09:08:00Z</dcterms:created>
  <dcterms:modified xsi:type="dcterms:W3CDTF">2024-03-29T00:31:43Z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