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303" r:id="rId6"/>
    <p:sldId id="276" r:id="rId7"/>
    <p:sldId id="256" r:id="rId8"/>
    <p:sldId id="496" r:id="rId9"/>
    <p:sldId id="498" r:id="rId10"/>
    <p:sldId id="499" r:id="rId11"/>
    <p:sldId id="544" r:id="rId12"/>
    <p:sldId id="500" r:id="rId13"/>
    <p:sldId id="501" r:id="rId14"/>
    <p:sldId id="502" r:id="rId15"/>
    <p:sldId id="503" r:id="rId16"/>
    <p:sldId id="504" r:id="rId17"/>
    <p:sldId id="505" r:id="rId18"/>
    <p:sldId id="506" r:id="rId19"/>
    <p:sldId id="507" r:id="rId20"/>
    <p:sldId id="508" r:id="rId21"/>
    <p:sldId id="509" r:id="rId22"/>
    <p:sldId id="510" r:id="rId23"/>
    <p:sldId id="511" r:id="rId24"/>
    <p:sldId id="512" r:id="rId25"/>
    <p:sldId id="513" r:id="rId26"/>
    <p:sldId id="514" r:id="rId27"/>
    <p:sldId id="515" r:id="rId28"/>
    <p:sldId id="516" r:id="rId29"/>
    <p:sldId id="517" r:id="rId30"/>
    <p:sldId id="518" r:id="rId31"/>
    <p:sldId id="519" r:id="rId32"/>
    <p:sldId id="520" r:id="rId33"/>
    <p:sldId id="524" r:id="rId34"/>
    <p:sldId id="521" r:id="rId35"/>
    <p:sldId id="522" r:id="rId36"/>
    <p:sldId id="532" r:id="rId37"/>
    <p:sldId id="530" r:id="rId38"/>
    <p:sldId id="531" r:id="rId39"/>
    <p:sldId id="533" r:id="rId40"/>
    <p:sldId id="534" r:id="rId41"/>
    <p:sldId id="535" r:id="rId42"/>
    <p:sldId id="536" r:id="rId43"/>
    <p:sldId id="537" r:id="rId44"/>
    <p:sldId id="538" r:id="rId45"/>
    <p:sldId id="539" r:id="rId46"/>
    <p:sldId id="540" r:id="rId47"/>
    <p:sldId id="541" r:id="rId48"/>
    <p:sldId id="542" r:id="rId49"/>
    <p:sldId id="543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6"/>
            <p14:sldId id="256"/>
            <p14:sldId id="496"/>
            <p14:sldId id="498"/>
            <p14:sldId id="499"/>
            <p14:sldId id="544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4"/>
            <p14:sldId id="521"/>
            <p14:sldId id="522"/>
            <p14:sldId id="532"/>
            <p14:sldId id="530"/>
            <p14:sldId id="531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4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63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62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459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5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855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5383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179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emf"/><Relationship Id="rId4" Type="http://schemas.openxmlformats.org/officeDocument/2006/relationships/image" Target="../media/image39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e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1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smtClean="0">
                <a:latin typeface="Alexandria" charset="0"/>
                <a:cs typeface="Alexandria" charset="0"/>
              </a:rPr>
              <a:t>Fayez Ali </a:t>
            </a:r>
            <a:r>
              <a:rPr lang="en-US" sz="2000" dirty="0" err="1" smtClean="0">
                <a:latin typeface="Alexandria" charset="0"/>
                <a:cs typeface="Alexandria" charset="0"/>
              </a:rPr>
              <a:t>Jrad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0" y="596397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4256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Alexandria" charset="0"/>
                <a:cs typeface="Alexandria" charset="0"/>
              </a:rPr>
              <a:t>REC 001</a:t>
            </a:r>
            <a:endParaRPr lang="en-US" sz="2000" b="1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Research Essentials Completed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819222" cy="13121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Y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الإحصاء في البحث العلمي</a:t>
            </a:r>
          </a:p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Statistics in scientific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research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Alexandria" charset="0"/>
                <a:cs typeface="Alexandria" charset="0"/>
              </a:rPr>
              <a:t>6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4256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REC 001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Research Essentials Completed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Fayez Ali </a:t>
            </a:r>
            <a:r>
              <a:rPr lang="en-US" sz="2800" b="1" dirty="0" err="1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Jrad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Y" sz="2800" b="1" dirty="0" smtClean="0">
                <a:latin typeface="Alexandria" charset="0"/>
                <a:cs typeface="Alexandria" charset="0"/>
              </a:rPr>
              <a:t>مخطط العرض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000139"/>
            <a:ext cx="10541000" cy="3785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مقدمة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أنواع </a:t>
            </a:r>
            <a:r>
              <a:rPr lang="ar-SY" b="1" dirty="0">
                <a:latin typeface="Alexandria" pitchFamily="2" charset="-78"/>
                <a:cs typeface="Alexandria" pitchFamily="2" charset="-78"/>
              </a:rPr>
              <a:t>الإحصاء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أنواع البيانات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التحليلات الإحصائية 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عرض البيانات الإحصائية و وصفها 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مقاييس النزعة المركزية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مقاييس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التشتت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العلاقة </a:t>
            </a:r>
            <a:r>
              <a:rPr lang="ar-SY" b="1" dirty="0">
                <a:latin typeface="Alexandria" pitchFamily="2" charset="-78"/>
                <a:cs typeface="Alexandria" pitchFamily="2" charset="-78"/>
              </a:rPr>
              <a:t>بين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متغيرين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نظام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SPSS </a:t>
            </a:r>
            <a:r>
              <a:rPr lang="ar-SY" b="1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الإحصائي</a:t>
            </a:r>
            <a:endParaRPr lang="ar-SY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0"/>
            <a:ext cx="8417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الإحصاء بمعنى العد مصطلح قديم جداً، يعود إلى الحضارات القديمة كالحضارة المصرية التي استخدمته في عد سكان مصر و ثرواتها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sz="1600" dirty="0" smtClean="0">
              <a:latin typeface="Alexandria" pitchFamily="2" charset="-78"/>
              <a:cs typeface="Alexandria" pitchFamily="2" charset="-78"/>
            </a:endParaRPr>
          </a:p>
          <a:p>
            <a:pPr marL="342900" indent="-342900" algn="just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كلمة الإحصاء في الإنكليزية (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Statistics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) فهي مشتقة من كلمة (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State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) أي الدولة ومعناها مجموعة الحقائق الخاصة بشؤون الدولة.</a:t>
            </a:r>
            <a:endParaRPr lang="en-US" sz="1600" dirty="0" smtClean="0">
              <a:latin typeface="Alexandria" pitchFamily="2" charset="-78"/>
              <a:cs typeface="Alexandria" pitchFamily="2" charset="-78"/>
            </a:endParaRPr>
          </a:p>
          <a:p>
            <a:pPr marL="342900" indent="-342900" algn="just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يستخدم الإحصاء حالياً في جميع ميادين الحياة: الاقتصادية والاجتماعية و التربوية و الصحيّة و السياسية و الصناعية والثقافية والزراعية والتجارية و الإدارية... الخ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10415" y="523918"/>
            <a:ext cx="46154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الإحصاء في البحث </a:t>
            </a:r>
            <a:r>
              <a:rPr lang="ar-SY" sz="2000" b="1" dirty="0" smtClean="0">
                <a:latin typeface="Alexandria" pitchFamily="2" charset="-78"/>
                <a:cs typeface="Alexandria" pitchFamily="2" charset="-78"/>
              </a:rPr>
              <a:t>العلمي</a:t>
            </a:r>
          </a:p>
          <a:p>
            <a:pPr algn="ctr"/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Statistics in scientific research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609638"/>
            <a:ext cx="54169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الإحصاء في البحث العلمي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Statistics in scientific research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75976" y="1468530"/>
            <a:ext cx="8417320" cy="838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3854" indent="-285750" algn="r" rtl="1">
              <a:lnSpc>
                <a:spcPct val="150000"/>
              </a:lnSpc>
              <a:spcBef>
                <a:spcPct val="20000"/>
              </a:spcBef>
              <a:buClr>
                <a:srgbClr val="C00000"/>
              </a:buClr>
              <a:buSzPct val="95000"/>
              <a:buFont typeface="Wingdings" panose="05000000000000000000" pitchFamily="2" charset="2"/>
              <a:buChar char="§"/>
              <a:tabLst>
                <a:tab pos="130966" algn="l"/>
              </a:tabLst>
            </a:pP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استخدم الإحصاء في الحضارة الإسلامية لأغراض مختلفة من بينها احتساب مقدار الزكاة.</a:t>
            </a:r>
          </a:p>
          <a:p>
            <a:pPr marL="373854" indent="-285750" algn="r" rtl="1">
              <a:lnSpc>
                <a:spcPct val="150000"/>
              </a:lnSpc>
              <a:spcBef>
                <a:spcPct val="20000"/>
              </a:spcBef>
              <a:buClr>
                <a:srgbClr val="C00000"/>
              </a:buClr>
              <a:buSzPct val="95000"/>
              <a:buFont typeface="Wingdings" panose="05000000000000000000" pitchFamily="2" charset="2"/>
              <a:buChar char="§"/>
              <a:tabLst>
                <a:tab pos="130966" algn="l"/>
              </a:tabLst>
            </a:pPr>
            <a:endParaRPr lang="ar-SY" sz="1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399" y="2307093"/>
            <a:ext cx="8839601" cy="254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99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24"/>
          <p:cNvSpPr/>
          <p:nvPr/>
        </p:nvSpPr>
        <p:spPr>
          <a:xfrm>
            <a:off x="1181062" y="14248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595727" y="587259"/>
            <a:ext cx="3902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400" b="1" dirty="0">
                <a:latin typeface="Alexandria" pitchFamily="2" charset="-78"/>
                <a:cs typeface="Alexandria" pitchFamily="2" charset="-78"/>
              </a:rPr>
              <a:t>الإحصاء الوصفي</a:t>
            </a:r>
          </a:p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Descriptive statistic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45277" y="2034141"/>
            <a:ext cx="8417320" cy="2451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39725" indent="-339725" algn="just" defTabSz="1632753" rtl="1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kumimoji="1" lang="ar-SY" altLang="ja-JP" sz="16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ذلك النوع من الإحصاء الذي يهتم بجمع البيانات وتنظيمها وتصنيفها وعرضها عن طريق الجداول أو الرسوم البيانية أو غيرها.</a:t>
            </a:r>
          </a:p>
          <a:p>
            <a:pPr marL="339725" indent="-339725" algn="just" defTabSz="1632753" rtl="1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kumimoji="1" lang="ar-SY" altLang="ja-JP" sz="16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عندما يقوم معلم بتسجيل طلبته في كل صف من الصفوف الدراسية ثم يعرض هذه الأعداد على شكل أعمدة فانه يستخدم الإحصاء الوصفي.</a:t>
            </a:r>
            <a:endParaRPr kumimoji="1" lang="ja-JP" altLang="en-US" sz="16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8555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412191"/>
            <a:ext cx="9345750" cy="4412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577558"/>
            <a:ext cx="47211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 smtClean="0">
                <a:latin typeface="Alexandria" pitchFamily="2" charset="-78"/>
                <a:cs typeface="Alexandria" pitchFamily="2" charset="-78"/>
              </a:rPr>
              <a:t>الإحصاء الاستنتاجي أو الاستدلالي</a:t>
            </a:r>
            <a:endParaRPr lang="en-US" sz="2000" b="1" dirty="0" smtClean="0">
              <a:latin typeface="Alexandria" pitchFamily="2" charset="-78"/>
              <a:cs typeface="Alexandria" pitchFamily="2" charset="-78"/>
            </a:endParaRPr>
          </a:p>
          <a:p>
            <a:pPr algn="ctr"/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Inferential statistic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75976" y="1468530"/>
            <a:ext cx="84173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39725" indent="-339725" algn="just" defTabSz="1632753" rtl="1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kumimoji="1" lang="ar-SY" altLang="ja-JP" sz="16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ذلك النوع من الإحصاء الذي يهتم بجمع البيانات وتنظيمها وتصنيفها وعرضها (الإحصاء الوصفي) ثم تحليلها وتفسيرها والتوصل الى استنتاجات بناء عليها (الإحصاء الاستنتاجي) ويشمل الإحصاء الاستنتاجي:</a:t>
            </a:r>
          </a:p>
          <a:p>
            <a:pPr marL="796925" lvl="1" indent="-339725" algn="just" defTabSz="1632753" rtl="1">
              <a:lnSpc>
                <a:spcPct val="250000"/>
              </a:lnSpc>
              <a:buFont typeface="Wingdings" panose="05000000000000000000" pitchFamily="2" charset="2"/>
              <a:buChar char="ü"/>
              <a:defRPr/>
            </a:pPr>
            <a:r>
              <a:rPr kumimoji="1" lang="ar-SY" altLang="ja-JP" sz="16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تحليل البيانات التي حصلنا عليها من عينة الدراسة باستخدام المقاييس الإحصائية المختلفة.</a:t>
            </a:r>
          </a:p>
          <a:p>
            <a:pPr marL="796925" lvl="1" indent="-339725" algn="just" defTabSz="1632753" rtl="1">
              <a:lnSpc>
                <a:spcPct val="250000"/>
              </a:lnSpc>
              <a:buFont typeface="Wingdings" panose="05000000000000000000" pitchFamily="2" charset="2"/>
              <a:buChar char="ü"/>
              <a:defRPr/>
            </a:pPr>
            <a:r>
              <a:rPr kumimoji="1" lang="ar-SY" altLang="ja-JP" sz="16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استقراء النتائج واتخاذ القرارات وهو أهم أهداف الإحصاء والجانب التطبيقي له.</a:t>
            </a:r>
          </a:p>
        </p:txBody>
      </p:sp>
    </p:spTree>
    <p:extLst>
      <p:ext uri="{BB962C8B-B14F-4D97-AF65-F5344CB8AC3E}">
        <p14:creationId xmlns:p14="http://schemas.microsoft.com/office/powerpoint/2010/main" val="207936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4"/>
          <p:cNvSpPr/>
          <p:nvPr/>
        </p:nvSpPr>
        <p:spPr>
          <a:xfrm>
            <a:off x="1181062" y="1285190"/>
            <a:ext cx="9345750" cy="54712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90929" y="729958"/>
            <a:ext cx="390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400" b="1" dirty="0">
                <a:latin typeface="Alexandria" pitchFamily="2" charset="-78"/>
                <a:cs typeface="Alexandria" pitchFamily="2" charset="-78"/>
              </a:rPr>
              <a:t>أنواع الإحصاء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Rectangle: Rounded Corners 8">
            <a:extLst>
              <a:ext uri="{FF2B5EF4-FFF2-40B4-BE49-F238E27FC236}">
                <a16:creationId xmlns:a16="http://schemas.microsoft.com/office/drawing/2014/main" id="{9C04D4B1-D0C4-4941-9132-E34561E390EE}"/>
              </a:ext>
            </a:extLst>
          </p:cNvPr>
          <p:cNvSpPr/>
          <p:nvPr/>
        </p:nvSpPr>
        <p:spPr>
          <a:xfrm>
            <a:off x="7203111" y="4096555"/>
            <a:ext cx="3205073" cy="58295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Y" sz="2400" dirty="0">
                <a:solidFill>
                  <a:schemeClr val="tx1"/>
                </a:solidFill>
              </a:rPr>
              <a:t>يهتم فقط بالعينة الموجودة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" name="Rectangle: Rounded Corners 12">
            <a:extLst>
              <a:ext uri="{FF2B5EF4-FFF2-40B4-BE49-F238E27FC236}">
                <a16:creationId xmlns:a16="http://schemas.microsoft.com/office/drawing/2014/main" id="{9E943F3B-350D-4C0B-AB11-7E267592CA0B}"/>
              </a:ext>
            </a:extLst>
          </p:cNvPr>
          <p:cNvSpPr/>
          <p:nvPr/>
        </p:nvSpPr>
        <p:spPr>
          <a:xfrm>
            <a:off x="2655738" y="4179274"/>
            <a:ext cx="2550668" cy="53718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400" dirty="0">
                <a:solidFill>
                  <a:schemeClr val="tx1"/>
                </a:solidFill>
              </a:rPr>
              <a:t>تحليل البيانات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8" name="Rectangle: Rounded Corners 4">
            <a:extLst>
              <a:ext uri="{FF2B5EF4-FFF2-40B4-BE49-F238E27FC236}">
                <a16:creationId xmlns:a16="http://schemas.microsoft.com/office/drawing/2014/main" id="{E940ABD9-1356-4DB9-B94D-C98A00185053}"/>
              </a:ext>
            </a:extLst>
          </p:cNvPr>
          <p:cNvSpPr/>
          <p:nvPr/>
        </p:nvSpPr>
        <p:spPr>
          <a:xfrm>
            <a:off x="6406315" y="1475725"/>
            <a:ext cx="2932043" cy="80507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000" dirty="0">
                <a:solidFill>
                  <a:schemeClr val="tx1"/>
                </a:solidFill>
              </a:rPr>
              <a:t>الإحصاء الوصفي</a:t>
            </a: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Descriptive statistic</a:t>
            </a:r>
          </a:p>
        </p:txBody>
      </p:sp>
      <p:sp>
        <p:nvSpPr>
          <p:cNvPr id="9" name="Rectangle: Rounded Corners 5">
            <a:extLst>
              <a:ext uri="{FF2B5EF4-FFF2-40B4-BE49-F238E27FC236}">
                <a16:creationId xmlns:a16="http://schemas.microsoft.com/office/drawing/2014/main" id="{8E945B4A-4623-4138-803F-8EC0A768DB2E}"/>
              </a:ext>
            </a:extLst>
          </p:cNvPr>
          <p:cNvSpPr/>
          <p:nvPr/>
        </p:nvSpPr>
        <p:spPr>
          <a:xfrm>
            <a:off x="2889099" y="1475725"/>
            <a:ext cx="2932043" cy="80507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000" dirty="0">
                <a:solidFill>
                  <a:schemeClr val="tx1"/>
                </a:solidFill>
              </a:rPr>
              <a:t>الإحصاء </a:t>
            </a:r>
            <a:r>
              <a:rPr lang="ar-SY" sz="2000" dirty="0" smtClean="0">
                <a:solidFill>
                  <a:schemeClr val="tx1"/>
                </a:solidFill>
              </a:rPr>
              <a:t>الاستنتاجي </a:t>
            </a:r>
            <a:r>
              <a:rPr lang="ar-SY" sz="2000" dirty="0">
                <a:solidFill>
                  <a:schemeClr val="tx1"/>
                </a:solidFill>
              </a:rPr>
              <a:t>/</a:t>
            </a:r>
            <a:r>
              <a:rPr lang="ar-SY" sz="2000" dirty="0" smtClean="0">
                <a:solidFill>
                  <a:schemeClr val="tx1"/>
                </a:solidFill>
              </a:rPr>
              <a:t>الاستدلالي</a:t>
            </a:r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Inferential statistic</a:t>
            </a:r>
          </a:p>
        </p:txBody>
      </p:sp>
      <p:sp>
        <p:nvSpPr>
          <p:cNvPr id="10" name="Arrow: Down 11">
            <a:extLst>
              <a:ext uri="{FF2B5EF4-FFF2-40B4-BE49-F238E27FC236}">
                <a16:creationId xmlns:a16="http://schemas.microsoft.com/office/drawing/2014/main" id="{B7D31D73-D98E-4D56-AABD-A6CE7A7A9D3F}"/>
              </a:ext>
            </a:extLst>
          </p:cNvPr>
          <p:cNvSpPr/>
          <p:nvPr/>
        </p:nvSpPr>
        <p:spPr>
          <a:xfrm flipH="1">
            <a:off x="6633696" y="2346629"/>
            <a:ext cx="284839" cy="517116"/>
          </a:xfrm>
          <a:prstGeom prst="downArrow">
            <a:avLst>
              <a:gd name="adj1" fmla="val 18504"/>
              <a:gd name="adj2" fmla="val 5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row: Down 16">
            <a:extLst>
              <a:ext uri="{FF2B5EF4-FFF2-40B4-BE49-F238E27FC236}">
                <a16:creationId xmlns:a16="http://schemas.microsoft.com/office/drawing/2014/main" id="{DF8C131A-3540-4B17-9196-9A6964B51AEA}"/>
              </a:ext>
            </a:extLst>
          </p:cNvPr>
          <p:cNvSpPr/>
          <p:nvPr/>
        </p:nvSpPr>
        <p:spPr>
          <a:xfrm flipH="1">
            <a:off x="5203384" y="2340702"/>
            <a:ext cx="284839" cy="517116"/>
          </a:xfrm>
          <a:prstGeom prst="downArrow">
            <a:avLst>
              <a:gd name="adj1" fmla="val 18504"/>
              <a:gd name="adj2" fmla="val 5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8">
            <a:extLst>
              <a:ext uri="{FF2B5EF4-FFF2-40B4-BE49-F238E27FC236}">
                <a16:creationId xmlns:a16="http://schemas.microsoft.com/office/drawing/2014/main" id="{2B089E89-9563-4444-BE4B-2FE6C4CE9458}"/>
              </a:ext>
            </a:extLst>
          </p:cNvPr>
          <p:cNvSpPr/>
          <p:nvPr/>
        </p:nvSpPr>
        <p:spPr>
          <a:xfrm>
            <a:off x="4355120" y="2937353"/>
            <a:ext cx="3405224" cy="59802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Y" sz="2400" dirty="0">
                <a:solidFill>
                  <a:schemeClr val="tx1"/>
                </a:solidFill>
              </a:rPr>
              <a:t>طرق جمع البيانات وتمثيلها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3" name="Arrow: Down 19">
            <a:extLst>
              <a:ext uri="{FF2B5EF4-FFF2-40B4-BE49-F238E27FC236}">
                <a16:creationId xmlns:a16="http://schemas.microsoft.com/office/drawing/2014/main" id="{0E421229-583F-42BB-9AFB-4D36591FF15D}"/>
              </a:ext>
            </a:extLst>
          </p:cNvPr>
          <p:cNvSpPr/>
          <p:nvPr/>
        </p:nvSpPr>
        <p:spPr>
          <a:xfrm flipH="1">
            <a:off x="3782385" y="2322397"/>
            <a:ext cx="297375" cy="1747153"/>
          </a:xfrm>
          <a:prstGeom prst="downArrow">
            <a:avLst>
              <a:gd name="adj1" fmla="val 18504"/>
              <a:gd name="adj2" fmla="val 50000"/>
            </a:avLst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row: Down 23">
            <a:extLst>
              <a:ext uri="{FF2B5EF4-FFF2-40B4-BE49-F238E27FC236}">
                <a16:creationId xmlns:a16="http://schemas.microsoft.com/office/drawing/2014/main" id="{19B50E8B-C1C4-44EF-B8DD-B374A15F0B85}"/>
              </a:ext>
            </a:extLst>
          </p:cNvPr>
          <p:cNvSpPr/>
          <p:nvPr/>
        </p:nvSpPr>
        <p:spPr>
          <a:xfrm flipH="1">
            <a:off x="8147698" y="2317894"/>
            <a:ext cx="297375" cy="1747153"/>
          </a:xfrm>
          <a:prstGeom prst="downArrow">
            <a:avLst>
              <a:gd name="adj1" fmla="val 18504"/>
              <a:gd name="adj2" fmla="val 50000"/>
            </a:avLst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24">
            <a:extLst>
              <a:ext uri="{FF2B5EF4-FFF2-40B4-BE49-F238E27FC236}">
                <a16:creationId xmlns:a16="http://schemas.microsoft.com/office/drawing/2014/main" id="{42D682E1-1019-40F7-A860-FB3487AA8D7B}"/>
              </a:ext>
            </a:extLst>
          </p:cNvPr>
          <p:cNvSpPr/>
          <p:nvPr/>
        </p:nvSpPr>
        <p:spPr>
          <a:xfrm>
            <a:off x="2083000" y="5123164"/>
            <a:ext cx="3405223" cy="53718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000" dirty="0">
                <a:solidFill>
                  <a:schemeClr val="tx1"/>
                </a:solidFill>
              </a:rPr>
              <a:t>استقراء النتائج واتخاذ القرارات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6" name="Rectangle: Rounded Corners 25">
            <a:extLst>
              <a:ext uri="{FF2B5EF4-FFF2-40B4-BE49-F238E27FC236}">
                <a16:creationId xmlns:a16="http://schemas.microsoft.com/office/drawing/2014/main" id="{07556C1A-6952-4D7D-B1B3-630C0464CA3E}"/>
              </a:ext>
            </a:extLst>
          </p:cNvPr>
          <p:cNvSpPr/>
          <p:nvPr/>
        </p:nvSpPr>
        <p:spPr>
          <a:xfrm>
            <a:off x="2083000" y="6017846"/>
            <a:ext cx="3405223" cy="53718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000" dirty="0">
                <a:solidFill>
                  <a:schemeClr val="tx1"/>
                </a:solidFill>
              </a:rPr>
              <a:t>وهو من أهم أهداف الإحصاء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7" name="Arrow: Curved Left 13">
            <a:extLst>
              <a:ext uri="{FF2B5EF4-FFF2-40B4-BE49-F238E27FC236}">
                <a16:creationId xmlns:a16="http://schemas.microsoft.com/office/drawing/2014/main" id="{29C5F230-67C6-4789-99F4-D7E386486A07}"/>
              </a:ext>
            </a:extLst>
          </p:cNvPr>
          <p:cNvSpPr/>
          <p:nvPr/>
        </p:nvSpPr>
        <p:spPr>
          <a:xfrm>
            <a:off x="5488223" y="5479617"/>
            <a:ext cx="558800" cy="806819"/>
          </a:xfrm>
          <a:prstGeom prst="curvedLeftArrow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Arrow: Curved Left 26">
            <a:extLst>
              <a:ext uri="{FF2B5EF4-FFF2-40B4-BE49-F238E27FC236}">
                <a16:creationId xmlns:a16="http://schemas.microsoft.com/office/drawing/2014/main" id="{1D519FA4-0FF9-462B-B9CF-12B7134CB6DE}"/>
              </a:ext>
            </a:extLst>
          </p:cNvPr>
          <p:cNvSpPr/>
          <p:nvPr/>
        </p:nvSpPr>
        <p:spPr>
          <a:xfrm flipH="1">
            <a:off x="1524201" y="5479618"/>
            <a:ext cx="558799" cy="806819"/>
          </a:xfrm>
          <a:prstGeom prst="curvedLeftArrow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" name="Arrow: Down 27">
            <a:extLst>
              <a:ext uri="{FF2B5EF4-FFF2-40B4-BE49-F238E27FC236}">
                <a16:creationId xmlns:a16="http://schemas.microsoft.com/office/drawing/2014/main" id="{3A97E479-89E0-4BDF-9011-528FB624070D}"/>
              </a:ext>
            </a:extLst>
          </p:cNvPr>
          <p:cNvSpPr/>
          <p:nvPr/>
        </p:nvSpPr>
        <p:spPr>
          <a:xfrm flipH="1">
            <a:off x="3846420" y="4729891"/>
            <a:ext cx="169303" cy="344065"/>
          </a:xfrm>
          <a:prstGeom prst="downArrow">
            <a:avLst>
              <a:gd name="adj1" fmla="val 18504"/>
              <a:gd name="adj2" fmla="val 50000"/>
            </a:avLst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82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253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400" b="1" dirty="0">
                <a:latin typeface="Alexandria" pitchFamily="2" charset="-78"/>
                <a:cs typeface="Alexandria" pitchFamily="2" charset="-78"/>
              </a:rPr>
              <a:t>أنواع البيانات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Rectangle: Rounded Corners 4">
            <a:extLst>
              <a:ext uri="{FF2B5EF4-FFF2-40B4-BE49-F238E27FC236}">
                <a16:creationId xmlns:a16="http://schemas.microsoft.com/office/drawing/2014/main" id="{BC6B90F6-B872-49EA-A285-4264C6AEDFA9}"/>
              </a:ext>
            </a:extLst>
          </p:cNvPr>
          <p:cNvSpPr/>
          <p:nvPr/>
        </p:nvSpPr>
        <p:spPr>
          <a:xfrm>
            <a:off x="7085424" y="1557785"/>
            <a:ext cx="2159147" cy="65318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000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بيانات كمّية</a:t>
            </a:r>
            <a:endParaRPr lang="en-US" sz="2000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Rectangle: Rounded Corners 5">
            <a:extLst>
              <a:ext uri="{FF2B5EF4-FFF2-40B4-BE49-F238E27FC236}">
                <a16:creationId xmlns:a16="http://schemas.microsoft.com/office/drawing/2014/main" id="{42F816A7-DBAA-45D0-ADFA-EB635E66A381}"/>
              </a:ext>
            </a:extLst>
          </p:cNvPr>
          <p:cNvSpPr/>
          <p:nvPr/>
        </p:nvSpPr>
        <p:spPr>
          <a:xfrm>
            <a:off x="2675447" y="1557785"/>
            <a:ext cx="1962200" cy="65318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000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بيانات نوعيّة</a:t>
            </a:r>
            <a:endParaRPr lang="en-US" sz="2000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Rectangle: Rounded Corners 6">
            <a:extLst>
              <a:ext uri="{FF2B5EF4-FFF2-40B4-BE49-F238E27FC236}">
                <a16:creationId xmlns:a16="http://schemas.microsoft.com/office/drawing/2014/main" id="{4241A379-2064-4A25-AC05-EE8D4FBBFDEF}"/>
              </a:ext>
            </a:extLst>
          </p:cNvPr>
          <p:cNvSpPr/>
          <p:nvPr/>
        </p:nvSpPr>
        <p:spPr>
          <a:xfrm>
            <a:off x="2092753" y="3860462"/>
            <a:ext cx="2980991" cy="122084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SY" sz="2000" dirty="0">
                <a:solidFill>
                  <a:schemeClr val="tx1"/>
                </a:solidFill>
              </a:rPr>
              <a:t>الجنس : ذكور أو إناث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SY" sz="2000" dirty="0">
                <a:solidFill>
                  <a:schemeClr val="tx1"/>
                </a:solidFill>
              </a:rPr>
              <a:t>المستوى التعليمي: ابتدائي، إعدادي، ثانوي...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1" name="Rectangle: Rounded Corners 7">
            <a:extLst>
              <a:ext uri="{FF2B5EF4-FFF2-40B4-BE49-F238E27FC236}">
                <a16:creationId xmlns:a16="http://schemas.microsoft.com/office/drawing/2014/main" id="{32D1443E-05AC-4F54-96E8-1A9286EC3A74}"/>
              </a:ext>
            </a:extLst>
          </p:cNvPr>
          <p:cNvSpPr/>
          <p:nvPr/>
        </p:nvSpPr>
        <p:spPr>
          <a:xfrm>
            <a:off x="2077325" y="2811328"/>
            <a:ext cx="3376247" cy="96267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Y" sz="1600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يمكن تصنيفها بأنواع وأصناف وليس بقياسات عددية (قابلة للعد)</a:t>
            </a:r>
            <a:r>
              <a:rPr lang="en-US" sz="1600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 </a:t>
            </a:r>
          </a:p>
        </p:txBody>
      </p:sp>
      <p:sp>
        <p:nvSpPr>
          <p:cNvPr id="12" name="Rectangle: Rounded Corners 8">
            <a:extLst>
              <a:ext uri="{FF2B5EF4-FFF2-40B4-BE49-F238E27FC236}">
                <a16:creationId xmlns:a16="http://schemas.microsoft.com/office/drawing/2014/main" id="{A04032C3-3D35-4FFA-9928-BC7509AD8C12}"/>
              </a:ext>
            </a:extLst>
          </p:cNvPr>
          <p:cNvSpPr/>
          <p:nvPr/>
        </p:nvSpPr>
        <p:spPr>
          <a:xfrm>
            <a:off x="6269496" y="2796168"/>
            <a:ext cx="3376247" cy="96267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Y" sz="1600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كميات قابلة للقياس على مقياس عددي أو كمي</a:t>
            </a:r>
            <a:endParaRPr lang="en-US" sz="1600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Rectangle: Rounded Corners 9">
            <a:extLst>
              <a:ext uri="{FF2B5EF4-FFF2-40B4-BE49-F238E27FC236}">
                <a16:creationId xmlns:a16="http://schemas.microsoft.com/office/drawing/2014/main" id="{BC20E74A-4360-45CC-82B2-0581AF7278E5}"/>
              </a:ext>
            </a:extLst>
          </p:cNvPr>
          <p:cNvSpPr/>
          <p:nvPr/>
        </p:nvSpPr>
        <p:spPr>
          <a:xfrm>
            <a:off x="7648132" y="3862704"/>
            <a:ext cx="1997611" cy="96267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SY" sz="2000" dirty="0">
                <a:solidFill>
                  <a:schemeClr val="tx1"/>
                </a:solidFill>
              </a:rPr>
              <a:t>درجة الحرارة 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SY" sz="2000" dirty="0">
                <a:solidFill>
                  <a:schemeClr val="tx1"/>
                </a:solidFill>
              </a:rPr>
              <a:t>كميات الأمطار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4" name="Arrow: Down 10">
            <a:extLst>
              <a:ext uri="{FF2B5EF4-FFF2-40B4-BE49-F238E27FC236}">
                <a16:creationId xmlns:a16="http://schemas.microsoft.com/office/drawing/2014/main" id="{77148C91-83FC-4334-857B-43BED0695661}"/>
              </a:ext>
            </a:extLst>
          </p:cNvPr>
          <p:cNvSpPr/>
          <p:nvPr/>
        </p:nvSpPr>
        <p:spPr>
          <a:xfrm flipH="1">
            <a:off x="3532216" y="2210968"/>
            <a:ext cx="248661" cy="513898"/>
          </a:xfrm>
          <a:prstGeom prst="downArrow">
            <a:avLst>
              <a:gd name="adj1" fmla="val 18504"/>
              <a:gd name="adj2" fmla="val 5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rrow: Down 11">
            <a:extLst>
              <a:ext uri="{FF2B5EF4-FFF2-40B4-BE49-F238E27FC236}">
                <a16:creationId xmlns:a16="http://schemas.microsoft.com/office/drawing/2014/main" id="{0B11913D-AE18-4555-ADA3-010D407A0A2A}"/>
              </a:ext>
            </a:extLst>
          </p:cNvPr>
          <p:cNvSpPr/>
          <p:nvPr/>
        </p:nvSpPr>
        <p:spPr>
          <a:xfrm flipH="1">
            <a:off x="8066523" y="2243798"/>
            <a:ext cx="248661" cy="513898"/>
          </a:xfrm>
          <a:prstGeom prst="downArrow">
            <a:avLst>
              <a:gd name="adj1" fmla="val 18504"/>
              <a:gd name="adj2" fmla="val 5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52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3569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27324" y="602266"/>
            <a:ext cx="425322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ar-SY" sz="2400" b="1" dirty="0">
                <a:latin typeface="Alexandria" pitchFamily="2" charset="-78"/>
                <a:cs typeface="Alexandria" pitchFamily="2" charset="-78"/>
              </a:rPr>
              <a:t>أنواع الإحصائيات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42B56FC-A74E-4BD9-879C-C7727858BC05}"/>
              </a:ext>
            </a:extLst>
          </p:cNvPr>
          <p:cNvSpPr/>
          <p:nvPr/>
        </p:nvSpPr>
        <p:spPr>
          <a:xfrm>
            <a:off x="3820002" y="3134099"/>
            <a:ext cx="4261173" cy="526774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100" dirty="0"/>
              <a:t>التحليلات الإحصائية لمتغير متصل واحد</a:t>
            </a:r>
            <a:endParaRPr lang="en-US" sz="21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F772BA5-97E5-433D-A19F-6231C380AF9E}"/>
              </a:ext>
            </a:extLst>
          </p:cNvPr>
          <p:cNvSpPr/>
          <p:nvPr/>
        </p:nvSpPr>
        <p:spPr>
          <a:xfrm>
            <a:off x="2676229" y="4764771"/>
            <a:ext cx="6548718" cy="1722928"/>
          </a:xfrm>
          <a:prstGeom prst="rect">
            <a:avLst/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SY" sz="2100" dirty="0">
                <a:solidFill>
                  <a:schemeClr val="tx1"/>
                </a:solidFill>
              </a:rPr>
              <a:t>الإجراءات الإحصائية الوصفية المحتملة لمتغير واحد في البحوث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ar-SY" sz="2100" dirty="0">
                <a:solidFill>
                  <a:schemeClr val="tx1"/>
                </a:solidFill>
              </a:rPr>
              <a:t>الوصف البياني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ar-SY" sz="2100" dirty="0">
                <a:solidFill>
                  <a:schemeClr val="tx1"/>
                </a:solidFill>
              </a:rPr>
              <a:t>الوصف الكمي: ضمن نوعين من الإحصائيات:</a:t>
            </a:r>
          </a:p>
          <a:p>
            <a:pPr marL="342900" indent="-342900" algn="r" rtl="1">
              <a:buFont typeface="Wingdings" panose="05000000000000000000" pitchFamily="2" charset="2"/>
              <a:buChar char="§"/>
            </a:pPr>
            <a:r>
              <a:rPr lang="ar-SY" sz="2100" dirty="0">
                <a:solidFill>
                  <a:schemeClr val="tx1"/>
                </a:solidFill>
              </a:rPr>
              <a:t>  إحصائيات النزعة المركزية مثل الوسط الحسابي والوسيط والمنوال</a:t>
            </a:r>
          </a:p>
          <a:p>
            <a:pPr marL="342900" indent="-342900" algn="r" rtl="1">
              <a:buFont typeface="Wingdings" panose="05000000000000000000" pitchFamily="2" charset="2"/>
              <a:buChar char="§"/>
            </a:pPr>
            <a:r>
              <a:rPr lang="ar-SY" sz="2100" dirty="0">
                <a:solidFill>
                  <a:schemeClr val="tx1"/>
                </a:solidFill>
              </a:rPr>
              <a:t>إحصائيات التشتت مثل المدى و الانحراف المعياري و التباين</a:t>
            </a:r>
          </a:p>
          <a:p>
            <a:pPr marL="457200" indent="-457200" algn="r" rtl="1">
              <a:buFont typeface="+mj-lt"/>
              <a:buAutoNum type="arabicPeriod"/>
            </a:pPr>
            <a:endParaRPr lang="ar-SY" sz="2100" dirty="0">
              <a:solidFill>
                <a:srgbClr val="00206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F454FCE-E3AD-4DF5-BE5B-3B15BC20E4CA}"/>
              </a:ext>
            </a:extLst>
          </p:cNvPr>
          <p:cNvSpPr/>
          <p:nvPr/>
        </p:nvSpPr>
        <p:spPr>
          <a:xfrm>
            <a:off x="8081175" y="2291333"/>
            <a:ext cx="1301262" cy="526774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100" dirty="0">
                <a:solidFill>
                  <a:srgbClr val="002060"/>
                </a:solidFill>
              </a:rPr>
              <a:t>نوع المتغير</a:t>
            </a:r>
            <a:endParaRPr lang="en-US" sz="2100" dirty="0">
              <a:solidFill>
                <a:srgbClr val="00206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1264F37-06A5-415B-8873-4DEF76A591F2}"/>
              </a:ext>
            </a:extLst>
          </p:cNvPr>
          <p:cNvSpPr/>
          <p:nvPr/>
        </p:nvSpPr>
        <p:spPr>
          <a:xfrm>
            <a:off x="5803900" y="2291333"/>
            <a:ext cx="1691640" cy="526774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100" dirty="0">
                <a:solidFill>
                  <a:srgbClr val="002060"/>
                </a:solidFill>
              </a:rPr>
              <a:t>عدد المتغيرات</a:t>
            </a:r>
            <a:endParaRPr lang="en-US" sz="2100" dirty="0">
              <a:solidFill>
                <a:srgbClr val="00206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A8C0051-07D5-455A-BF5F-745AD8F280D6}"/>
              </a:ext>
            </a:extLst>
          </p:cNvPr>
          <p:cNvSpPr/>
          <p:nvPr/>
        </p:nvSpPr>
        <p:spPr>
          <a:xfrm>
            <a:off x="1697472" y="2306653"/>
            <a:ext cx="3687387" cy="526774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100" dirty="0">
                <a:solidFill>
                  <a:srgbClr val="002060"/>
                </a:solidFill>
              </a:rPr>
              <a:t>الأسئلة التي يتوقع من البحث الإجابة عنها</a:t>
            </a:r>
            <a:endParaRPr lang="en-US" sz="2100" dirty="0">
              <a:solidFill>
                <a:srgbClr val="002060"/>
              </a:solidFill>
            </a:endParaRPr>
          </a:p>
        </p:txBody>
      </p:sp>
      <p:cxnSp>
        <p:nvCxnSpPr>
          <p:cNvPr id="16" name="رابط بشكل مرفق 13">
            <a:extLst>
              <a:ext uri="{FF2B5EF4-FFF2-40B4-BE49-F238E27FC236}">
                <a16:creationId xmlns:a16="http://schemas.microsoft.com/office/drawing/2014/main" id="{F69776EA-B026-4575-A111-8B605784A3A2}"/>
              </a:ext>
            </a:extLst>
          </p:cNvPr>
          <p:cNvCxnSpPr>
            <a:cxnSpLocks/>
          </p:cNvCxnSpPr>
          <p:nvPr/>
        </p:nvCxnSpPr>
        <p:spPr>
          <a:xfrm rot="16200000" flipH="1">
            <a:off x="7953142" y="1493398"/>
            <a:ext cx="852732" cy="596665"/>
          </a:xfrm>
          <a:prstGeom prst="bentConnector3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رابط بشكل مرفق 14">
            <a:extLst>
              <a:ext uri="{FF2B5EF4-FFF2-40B4-BE49-F238E27FC236}">
                <a16:creationId xmlns:a16="http://schemas.microsoft.com/office/drawing/2014/main" id="{487E5D66-B7DA-4382-91EA-2C6BC1ABD1CA}"/>
              </a:ext>
            </a:extLst>
          </p:cNvPr>
          <p:cNvCxnSpPr>
            <a:cxnSpLocks/>
          </p:cNvCxnSpPr>
          <p:nvPr/>
        </p:nvCxnSpPr>
        <p:spPr>
          <a:xfrm rot="5400000">
            <a:off x="3688348" y="1486519"/>
            <a:ext cx="784434" cy="610422"/>
          </a:xfrm>
          <a:prstGeom prst="bentConnector3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رابط بشكل مرفق 14">
            <a:extLst>
              <a:ext uri="{FF2B5EF4-FFF2-40B4-BE49-F238E27FC236}">
                <a16:creationId xmlns:a16="http://schemas.microsoft.com/office/drawing/2014/main" id="{9E556779-18B5-4786-B225-CD7D0EAAF1DD}"/>
              </a:ext>
            </a:extLst>
          </p:cNvPr>
          <p:cNvCxnSpPr>
            <a:cxnSpLocks/>
          </p:cNvCxnSpPr>
          <p:nvPr/>
        </p:nvCxnSpPr>
        <p:spPr>
          <a:xfrm rot="5400000">
            <a:off x="6133084" y="1778054"/>
            <a:ext cx="769781" cy="12700"/>
          </a:xfrm>
          <a:prstGeom prst="bentConnector3">
            <a:avLst>
              <a:gd name="adj1" fmla="val 99342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9B1ACB67-34FC-4665-ACA9-5F216CBC7D61}"/>
              </a:ext>
            </a:extLst>
          </p:cNvPr>
          <p:cNvSpPr/>
          <p:nvPr/>
        </p:nvSpPr>
        <p:spPr>
          <a:xfrm>
            <a:off x="2048896" y="3962484"/>
            <a:ext cx="7803383" cy="526774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100" dirty="0">
                <a:solidFill>
                  <a:schemeClr val="tx1"/>
                </a:solidFill>
              </a:rPr>
              <a:t>تعد البيانات بمستوى القياس المئوي أو مقياس النسبة، كميات متصلة</a:t>
            </a:r>
            <a:endParaRPr lang="en-US" sz="2100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80565" y="1295053"/>
            <a:ext cx="4253225" cy="369332"/>
          </a:xfrm>
          <a:prstGeom prst="rect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ar-SY" dirty="0" smtClean="0">
                <a:latin typeface="Alexandria" pitchFamily="2" charset="-78"/>
                <a:cs typeface="Alexandria" pitchFamily="2" charset="-78"/>
              </a:rPr>
              <a:t>تعتمد الإجراءات الإحصائية على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3081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4204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253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400" b="1" dirty="0">
                <a:latin typeface="Alexandria" pitchFamily="2" charset="-78"/>
                <a:cs typeface="Alexandria" pitchFamily="2" charset="-78"/>
              </a:rPr>
              <a:t>أنواع الإحصائيات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42B56FC-A74E-4BD9-879C-C7727858BC05}"/>
              </a:ext>
            </a:extLst>
          </p:cNvPr>
          <p:cNvSpPr/>
          <p:nvPr/>
        </p:nvSpPr>
        <p:spPr>
          <a:xfrm>
            <a:off x="3454400" y="1468071"/>
            <a:ext cx="4747740" cy="526774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000" dirty="0" smtClean="0">
                <a:latin typeface="Alexandria" pitchFamily="2" charset="-78"/>
                <a:cs typeface="Alexandria" pitchFamily="2" charset="-78"/>
              </a:rPr>
              <a:t>التحليلات الإحصائية لمتغير منفصل واحد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156D62F-135E-42D5-988C-DB824490332D}"/>
              </a:ext>
            </a:extLst>
          </p:cNvPr>
          <p:cNvGrpSpPr/>
          <p:nvPr/>
        </p:nvGrpSpPr>
        <p:grpSpPr>
          <a:xfrm>
            <a:off x="1834573" y="4265298"/>
            <a:ext cx="8515123" cy="2229531"/>
            <a:chOff x="450273" y="3922398"/>
            <a:chExt cx="8515123" cy="222953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F4859A0-3F17-48AD-829B-6196A4E97CFD}"/>
                </a:ext>
              </a:extLst>
            </p:cNvPr>
            <p:cNvSpPr/>
            <p:nvPr/>
          </p:nvSpPr>
          <p:spPr>
            <a:xfrm>
              <a:off x="450273" y="4185785"/>
              <a:ext cx="8243454" cy="196614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92D050"/>
              </a:solidFill>
            </a:ln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 rtl="1">
                <a:lnSpc>
                  <a:spcPct val="150000"/>
                </a:lnSpc>
              </a:pPr>
              <a:r>
                <a:rPr lang="ar-SY" dirty="0">
                  <a:solidFill>
                    <a:srgbClr val="002060"/>
                  </a:solidFill>
                  <a:latin typeface="Alexandria" pitchFamily="2" charset="-78"/>
                  <a:cs typeface="Alexandria" pitchFamily="2" charset="-78"/>
                </a:rPr>
                <a:t>ويمكن أن تملك البيانات معنى كمي، أو ما يشار إليه بالمتغير الكمي الوثاب، عندها يمكن حساب بعض مقاييس النزعة المركزية والتشتت وفق نظرية الاحتمالات بالإضافة للرسومات البيانية سابقة الذكر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3FE3C10-9E53-4D92-8CEF-065BFFD48D9B}"/>
                </a:ext>
              </a:extLst>
            </p:cNvPr>
            <p:cNvSpPr/>
            <p:nvPr/>
          </p:nvSpPr>
          <p:spPr>
            <a:xfrm>
              <a:off x="8422057" y="3922398"/>
              <a:ext cx="543339" cy="52677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92D050"/>
              </a:solidFill>
            </a:ln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chemeClr val="tx1"/>
                  </a:solidFill>
                </a:rPr>
                <a:t>2</a:t>
              </a:r>
              <a:endParaRPr lang="en-US" sz="135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CDBA57-77E0-4106-9D72-3B9CAD79899A}"/>
              </a:ext>
            </a:extLst>
          </p:cNvPr>
          <p:cNvGrpSpPr/>
          <p:nvPr/>
        </p:nvGrpSpPr>
        <p:grpSpPr>
          <a:xfrm>
            <a:off x="1834573" y="1933106"/>
            <a:ext cx="8515122" cy="1922751"/>
            <a:chOff x="450273" y="1590206"/>
            <a:chExt cx="8515122" cy="192275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F772BA5-97E5-433D-A19F-6231C380AF9E}"/>
                </a:ext>
              </a:extLst>
            </p:cNvPr>
            <p:cNvSpPr/>
            <p:nvPr/>
          </p:nvSpPr>
          <p:spPr>
            <a:xfrm>
              <a:off x="450273" y="1940702"/>
              <a:ext cx="8243454" cy="1572255"/>
            </a:xfrm>
            <a:prstGeom prst="rect">
              <a:avLst/>
            </a:prstGeom>
            <a:solidFill>
              <a:schemeClr val="bg1"/>
            </a:solidFill>
            <a:ln w="28575"/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 rtl="1">
                <a:lnSpc>
                  <a:spcPct val="150000"/>
                </a:lnSpc>
              </a:pPr>
              <a:r>
                <a:rPr lang="ar-SY" dirty="0">
                  <a:solidFill>
                    <a:srgbClr val="002060"/>
                  </a:solidFill>
                  <a:latin typeface="Alexandria" pitchFamily="2" charset="-78"/>
                  <a:cs typeface="Alexandria" pitchFamily="2" charset="-78"/>
                </a:rPr>
                <a:t>يمكن أن تكون البيانات هنا بدون معنى كمّي مثل الجنس ولون العيون و الاسم...وفي هذه الحالة يمكن عمل رسومات بيانية بطريقة الاعمدة والقطاعات الدائرية.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1012D06-7980-4236-8564-C225DBBA5177}"/>
                </a:ext>
              </a:extLst>
            </p:cNvPr>
            <p:cNvSpPr/>
            <p:nvPr/>
          </p:nvSpPr>
          <p:spPr>
            <a:xfrm>
              <a:off x="8422056" y="1590206"/>
              <a:ext cx="543339" cy="52677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70C0"/>
              </a:solidFill>
            </a:ln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chemeClr val="tx1"/>
                  </a:solidFill>
                </a:rPr>
                <a:t>1</a:t>
              </a:r>
              <a:endParaRPr lang="en-US" sz="135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258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4839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05959" y="729958"/>
            <a:ext cx="4253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أنواع الإحصائيات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42B56FC-A74E-4BD9-879C-C7727858BC05}"/>
              </a:ext>
            </a:extLst>
          </p:cNvPr>
          <p:cNvSpPr/>
          <p:nvPr/>
        </p:nvSpPr>
        <p:spPr>
          <a:xfrm>
            <a:off x="5573458" y="1430948"/>
            <a:ext cx="4572000" cy="526774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000" dirty="0">
                <a:latin typeface="Alexandria" pitchFamily="2" charset="-78"/>
                <a:cs typeface="Alexandria" pitchFamily="2" charset="-78"/>
              </a:rPr>
              <a:t>التحليلات الإحصائية لمتغيرين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1F2B86-004E-4986-BDC8-1AD9200E82F4}"/>
              </a:ext>
            </a:extLst>
          </p:cNvPr>
          <p:cNvSpPr/>
          <p:nvPr/>
        </p:nvSpPr>
        <p:spPr>
          <a:xfrm>
            <a:off x="1818053" y="2026667"/>
            <a:ext cx="8327405" cy="803892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00100" lvl="1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هنا كل متغير من المتغيرين، قد يخضع للتحليلات الإحصائية السابقة حسب نوع المتغير.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ED5306-3C66-4E3A-A566-1E17764DCFD9}"/>
              </a:ext>
            </a:extLst>
          </p:cNvPr>
          <p:cNvSpPr/>
          <p:nvPr/>
        </p:nvSpPr>
        <p:spPr>
          <a:xfrm>
            <a:off x="1818053" y="3035301"/>
            <a:ext cx="8327405" cy="59021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dirty="0" smtClean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اذا كان هدف البحث دراسة العلاقة بين المتغيرين فهناك بعض </a:t>
            </a:r>
            <a:r>
              <a:rPr lang="ar-SY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الإجراءات الإحصائية الشائعة في مجال البحث</a:t>
            </a:r>
            <a:endParaRPr lang="en-US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C7835E1-4B34-4C3A-A7BF-A2C1BB51C3BC}"/>
              </a:ext>
            </a:extLst>
          </p:cNvPr>
          <p:cNvGrpSpPr/>
          <p:nvPr/>
        </p:nvGrpSpPr>
        <p:grpSpPr>
          <a:xfrm>
            <a:off x="1772114" y="3607328"/>
            <a:ext cx="8163645" cy="1425674"/>
            <a:chOff x="281353" y="3009273"/>
            <a:chExt cx="8163645" cy="1425674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2DE9D5B-E666-4F67-9809-41E73D87084C}"/>
                </a:ext>
              </a:extLst>
            </p:cNvPr>
            <p:cNvSpPr/>
            <p:nvPr/>
          </p:nvSpPr>
          <p:spPr>
            <a:xfrm>
              <a:off x="281353" y="3311878"/>
              <a:ext cx="7891976" cy="11230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2D050"/>
              </a:solidFill>
            </a:ln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 rtl="1">
                <a:lnSpc>
                  <a:spcPct val="150000"/>
                </a:lnSpc>
              </a:pPr>
              <a:r>
                <a:rPr lang="ar-SY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رسم شكل الانتشار، أي دراسة العلاقة بين المتغيرين من خلال الشكل البياني عندما يكون كل من المتغيرين متصلاً.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C7E6FEDD-1DC7-4221-876B-CF88900DF7FB}"/>
                </a:ext>
              </a:extLst>
            </p:cNvPr>
            <p:cNvSpPr/>
            <p:nvPr/>
          </p:nvSpPr>
          <p:spPr>
            <a:xfrm>
              <a:off x="7901659" y="3009273"/>
              <a:ext cx="543339" cy="52677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92D050"/>
              </a:solidFill>
            </a:ln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chemeClr val="tx1"/>
                  </a:solidFill>
                </a:rPr>
                <a:t>1</a:t>
              </a:r>
              <a:endParaRPr lang="en-US" sz="135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97F6AE6-AD2B-45B9-BF7D-FC59A6061335}"/>
              </a:ext>
            </a:extLst>
          </p:cNvPr>
          <p:cNvGrpSpPr/>
          <p:nvPr/>
        </p:nvGrpSpPr>
        <p:grpSpPr>
          <a:xfrm>
            <a:off x="1818053" y="5330449"/>
            <a:ext cx="7093724" cy="1309641"/>
            <a:chOff x="281353" y="4746249"/>
            <a:chExt cx="7093724" cy="1309641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4AE883D-DA0C-468A-AC95-E8ECFDCA7126}"/>
                </a:ext>
              </a:extLst>
            </p:cNvPr>
            <p:cNvSpPr/>
            <p:nvPr/>
          </p:nvSpPr>
          <p:spPr>
            <a:xfrm>
              <a:off x="281353" y="5057552"/>
              <a:ext cx="6822055" cy="99833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C00000"/>
              </a:solidFill>
            </a:ln>
            <a:effectLst>
              <a:glow rad="63500">
                <a:srgbClr val="C0000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Y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إيجاد قيمة معامل الارتباط باعتباره مؤشراً على قوة الارتباط. </a:t>
              </a: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39CC0B00-FDC6-45FD-9252-508EE989CDD5}"/>
                </a:ext>
              </a:extLst>
            </p:cNvPr>
            <p:cNvSpPr/>
            <p:nvPr/>
          </p:nvSpPr>
          <p:spPr>
            <a:xfrm>
              <a:off x="6831738" y="4746249"/>
              <a:ext cx="543339" cy="52677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C00000"/>
              </a:solidFill>
            </a:ln>
            <a:effectLst>
              <a:glow rad="101600">
                <a:srgbClr val="C0000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chemeClr val="tx1"/>
                  </a:solidFill>
                </a:rPr>
                <a:t>2</a:t>
              </a:r>
              <a:endParaRPr lang="en-US" sz="135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571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306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49788" y="552158"/>
            <a:ext cx="54068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100" b="1" dirty="0">
                <a:latin typeface="Alexandria" pitchFamily="2" charset="-78"/>
                <a:cs typeface="Alexandria" pitchFamily="2" charset="-78"/>
              </a:rPr>
              <a:t>عرض البيانات الإحصائية و وصفها </a:t>
            </a:r>
          </a:p>
          <a:p>
            <a:pPr algn="ctr"/>
            <a:r>
              <a:rPr lang="en-US" sz="2100" b="1" dirty="0">
                <a:latin typeface="Alexandria" pitchFamily="2" charset="-78"/>
                <a:cs typeface="Alexandria" pitchFamily="2" charset="-78"/>
              </a:rPr>
              <a:t>Presentation and description of Data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45277" y="1419097"/>
            <a:ext cx="84173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يواجه الباحث كميات كبيرة من البيانات.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اذا تم عرض هذه البيانات بطريقة المقال ضمن التقارير أو الدراسات </a:t>
            </a: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فإنها </a:t>
            </a: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بلا شك تصبح مملة ويصعب استيعابها والمقارنة بين مفرداتها.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من الطرق الشيقة والسهلة التي يمكن للباحث استخدامها لعرض البيانات:</a:t>
            </a:r>
          </a:p>
          <a:p>
            <a:pPr marL="800100" lvl="1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طريقة الجداول</a:t>
            </a:r>
          </a:p>
          <a:p>
            <a:pPr marL="800100" lvl="1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طريقة المستطيلات أو الأعمدة.</a:t>
            </a:r>
          </a:p>
          <a:p>
            <a:pPr marL="800100" lvl="1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الخط البياني</a:t>
            </a:r>
          </a:p>
          <a:p>
            <a:pPr marL="800100" lvl="1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الخط المنحني.</a:t>
            </a:r>
          </a:p>
          <a:p>
            <a:pPr marL="800100" lvl="1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طريقة الدائرة</a:t>
            </a:r>
          </a:p>
          <a:p>
            <a:pPr marL="800100" lvl="1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طريقة الصور.</a:t>
            </a:r>
            <a:endParaRPr lang="ar-SY" altLang="ja-JP" sz="1600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8708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2846"/>
            <a:ext cx="9867939" cy="47115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6918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 pitchFamily="2" charset="-78"/>
                <a:cs typeface="Alexandria" pitchFamily="2" charset="-78"/>
              </a:rPr>
              <a:t>(Tables)  </a:t>
            </a:r>
            <a:r>
              <a:rPr lang="ar-SY" sz="2400" b="1" dirty="0" smtClean="0">
                <a:latin typeface="Alexandria" pitchFamily="2" charset="-78"/>
                <a:cs typeface="Alexandria" pitchFamily="2" charset="-78"/>
              </a:rPr>
              <a:t>الجداول</a:t>
            </a:r>
            <a:r>
              <a:rPr lang="en-US" sz="2400" b="1" dirty="0" smtClean="0">
                <a:latin typeface="Alexandria" pitchFamily="2" charset="-78"/>
                <a:cs typeface="Alexandria" pitchFamily="2" charset="-78"/>
              </a:rPr>
              <a:t> 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704" y="1336862"/>
            <a:ext cx="8228651" cy="45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25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367418" y="1155869"/>
            <a:ext cx="9369707" cy="4881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0928" y="729958"/>
            <a:ext cx="495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200" b="1" kern="0" dirty="0" smtClean="0">
                <a:latin typeface="Alexandria" pitchFamily="2" charset="-78"/>
                <a:cs typeface="Alexandria" pitchFamily="2" charset="-78"/>
              </a:rPr>
              <a:t>التعريفات </a:t>
            </a:r>
            <a:r>
              <a:rPr lang="ar-SY" sz="2200" b="1" kern="0" dirty="0">
                <a:latin typeface="Alexandria" pitchFamily="2" charset="-78"/>
                <a:cs typeface="Alexandria" pitchFamily="2" charset="-78"/>
              </a:rPr>
              <a:t>المختلفة للبحث العلمي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762474"/>
              </p:ext>
            </p:extLst>
          </p:nvPr>
        </p:nvGraphicFramePr>
        <p:xfrm>
          <a:off x="1905001" y="2136636"/>
          <a:ext cx="8356599" cy="362916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112580">
                  <a:extLst>
                    <a:ext uri="{9D8B030D-6E8A-4147-A177-3AD203B41FA5}">
                      <a16:colId xmlns:a16="http://schemas.microsoft.com/office/drawing/2014/main" val="1529324216"/>
                    </a:ext>
                  </a:extLst>
                </a:gridCol>
                <a:gridCol w="2470132">
                  <a:extLst>
                    <a:ext uri="{9D8B030D-6E8A-4147-A177-3AD203B41FA5}">
                      <a16:colId xmlns:a16="http://schemas.microsoft.com/office/drawing/2014/main" val="399313076"/>
                    </a:ext>
                  </a:extLst>
                </a:gridCol>
                <a:gridCol w="2201684">
                  <a:extLst>
                    <a:ext uri="{9D8B030D-6E8A-4147-A177-3AD203B41FA5}">
                      <a16:colId xmlns:a16="http://schemas.microsoft.com/office/drawing/2014/main" val="3772569012"/>
                    </a:ext>
                  </a:extLst>
                </a:gridCol>
                <a:gridCol w="2572203">
                  <a:extLst>
                    <a:ext uri="{9D8B030D-6E8A-4147-A177-3AD203B41FA5}">
                      <a16:colId xmlns:a16="http://schemas.microsoft.com/office/drawing/2014/main" val="1049196724"/>
                    </a:ext>
                  </a:extLst>
                </a:gridCol>
              </a:tblGrid>
              <a:tr h="627273">
                <a:tc gridSpan="4"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درجة نضج </a:t>
                      </a:r>
                      <a:r>
                        <a:rPr lang="en-US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BIM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7563200"/>
                  </a:ext>
                </a:extLst>
              </a:tr>
              <a:tr h="61417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 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معامل النضج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مستوى النضج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التصنيف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92353792"/>
                  </a:ext>
                </a:extLst>
              </a:tr>
              <a:tr h="45699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A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0-19 %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ما قبل </a:t>
                      </a:r>
                      <a:r>
                        <a:rPr lang="en-US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BIM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لا يوجد نضج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74509195"/>
                  </a:ext>
                </a:extLst>
              </a:tr>
              <a:tr h="42875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B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20-39%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أولي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نضج منخفض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07842139"/>
                  </a:ext>
                </a:extLst>
              </a:tr>
              <a:tr h="50938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C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40-59%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مُعرف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نضج متوسط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4244434"/>
                  </a:ext>
                </a:extLst>
              </a:tr>
              <a:tr h="483191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D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60-79%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متكامل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نضج عالي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56166190"/>
                  </a:ext>
                </a:extLst>
              </a:tr>
              <a:tr h="50938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E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80-100%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أمثل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Y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نضج عالي جداً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1410456"/>
                  </a:ext>
                </a:extLst>
              </a:tr>
            </a:tbl>
          </a:graphicData>
        </a:graphic>
      </p:graphicFrame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625600" y="1407243"/>
            <a:ext cx="8940800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28588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Y" altLang="en-US" sz="15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الجدول (2): </a:t>
            </a:r>
            <a:r>
              <a:rPr kumimoji="0" lang="ar-SA" altLang="en-US" sz="15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درجة نضج </a:t>
            </a:r>
            <a:r>
              <a:rPr kumimoji="0" lang="en-US" altLang="en-US" sz="15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BIM</a:t>
            </a:r>
            <a:r>
              <a:rPr kumimoji="0" lang="ar-SA" altLang="en-US" sz="15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، مؤشر النضج وعلاقة مستوى النضج </a:t>
            </a:r>
            <a:r>
              <a:rPr kumimoji="0" lang="en-US" altLang="en-US" sz="15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: </a:t>
            </a:r>
            <a:r>
              <a:rPr kumimoji="0" lang="ar-SY" altLang="en-US" sz="15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المصدر</a:t>
            </a:r>
            <a:r>
              <a:rPr kumimoji="0" lang="en-US" altLang="en-US" sz="15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(RODRIGUES, 2018)</a:t>
            </a:r>
            <a:endParaRPr kumimoji="0" lang="en-US" alt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03795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69339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5226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(Bar graph)  </a:t>
            </a:r>
            <a:r>
              <a:rPr lang="ar-SY" sz="2400" b="1" dirty="0">
                <a:latin typeface="Alexandria" pitchFamily="2" charset="-78"/>
                <a:cs typeface="Alexandria" pitchFamily="2" charset="-78"/>
              </a:rPr>
              <a:t>طريقة الأعمدة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339" y="1968517"/>
            <a:ext cx="8912741" cy="20317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5843" y="3722939"/>
            <a:ext cx="8912742" cy="126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50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(Bar graph)  </a:t>
            </a:r>
            <a:r>
              <a:rPr lang="ar-SY" sz="2400" dirty="0">
                <a:latin typeface="Alexandria" pitchFamily="2" charset="-78"/>
                <a:cs typeface="Alexandria" pitchFamily="2" charset="-78"/>
              </a:rPr>
              <a:t>طريقة الأعمدة</a:t>
            </a:r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b="1753"/>
          <a:stretch/>
        </p:blipFill>
        <p:spPr>
          <a:xfrm>
            <a:off x="5854218" y="1293223"/>
            <a:ext cx="6337782" cy="42795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979" y="1285191"/>
            <a:ext cx="6085775" cy="41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48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(Bar graph)  </a:t>
            </a:r>
            <a:r>
              <a:rPr lang="ar-SY" sz="2400" dirty="0">
                <a:latin typeface="Alexandria" pitchFamily="2" charset="-78"/>
                <a:cs typeface="Alexandria" pitchFamily="2" charset="-78"/>
              </a:rPr>
              <a:t>طريقة الأعمدة</a:t>
            </a:r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8D6EF37-AE7D-4CE6-B133-294B8C15FE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4170524"/>
            <a:ext cx="4038557" cy="2687476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0890345-B6CB-43D1-B9EC-054FB87F5F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230" y="1803400"/>
            <a:ext cx="5643770" cy="4419599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77F9395-0124-4F13-876B-145394F0B9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1" y="1310295"/>
            <a:ext cx="4038556" cy="2798349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613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49163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Alexandria" pitchFamily="2" charset="-78"/>
                <a:cs typeface="Alexandria" pitchFamily="2" charset="-78"/>
              </a:rPr>
              <a:t>(The line Graph) </a:t>
            </a:r>
            <a:r>
              <a:rPr lang="ar-SY" sz="2200" b="1" dirty="0">
                <a:latin typeface="Alexandria" pitchFamily="2" charset="-78"/>
                <a:cs typeface="Alexandria" pitchFamily="2" charset="-78"/>
              </a:rPr>
              <a:t>الخط البياني</a:t>
            </a:r>
            <a:endParaRPr lang="en-US" sz="22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001" y="2028091"/>
            <a:ext cx="9107070" cy="292461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0492" y="5077047"/>
            <a:ext cx="7948246" cy="44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11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10895796" cy="54919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(The line Graph) </a:t>
            </a:r>
            <a:r>
              <a:rPr lang="ar-SY" sz="2400" b="1" dirty="0">
                <a:latin typeface="Alexandria" pitchFamily="2" charset="-78"/>
                <a:cs typeface="Alexandria" pitchFamily="2" charset="-78"/>
              </a:rPr>
              <a:t>الخط البياني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5088"/>
          <a:stretch/>
        </p:blipFill>
        <p:spPr>
          <a:xfrm>
            <a:off x="1566294" y="2180492"/>
            <a:ext cx="8870340" cy="36412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6178" y="5901832"/>
            <a:ext cx="7054224" cy="87529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FA92C76-2392-4F5C-971B-C252B58B56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100" y="2086925"/>
            <a:ext cx="4176758" cy="3118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47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0261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85572" y="729958"/>
            <a:ext cx="58964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200" b="1" kern="0" dirty="0" smtClean="0">
                <a:latin typeface="Alexandria" pitchFamily="2" charset="-78"/>
                <a:cs typeface="Alexandria" pitchFamily="2" charset="-78"/>
              </a:rPr>
              <a:t>طريقة الخط المنكسر </a:t>
            </a:r>
            <a:r>
              <a:rPr lang="en-US" sz="2200" b="1" kern="0" dirty="0" smtClean="0">
                <a:latin typeface="Alexandria" pitchFamily="2" charset="-78"/>
                <a:cs typeface="Alexandria" pitchFamily="2" charset="-78"/>
              </a:rPr>
              <a:t>Broken line Graph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4198" y="1290166"/>
            <a:ext cx="7939477" cy="40529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3919" y="5244829"/>
            <a:ext cx="7842451" cy="958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695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483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26178" y="729958"/>
            <a:ext cx="57398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200" b="1" kern="0" dirty="0">
                <a:latin typeface="Alexandria" pitchFamily="2" charset="-78"/>
                <a:cs typeface="Alexandria" pitchFamily="2" charset="-78"/>
              </a:rPr>
              <a:t>طريقة الخط المنكسر </a:t>
            </a:r>
            <a:r>
              <a:rPr lang="en-US" sz="2200" b="1" kern="0" dirty="0">
                <a:latin typeface="Alexandria" pitchFamily="2" charset="-78"/>
                <a:cs typeface="Alexandria" pitchFamily="2" charset="-78"/>
              </a:rPr>
              <a:t>Broken line Graph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0517" y="1326262"/>
            <a:ext cx="7798967" cy="469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02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400" b="1" kern="0" dirty="0" smtClean="0">
                <a:latin typeface="Alexandria" pitchFamily="2" charset="-78"/>
                <a:cs typeface="Alexandria" pitchFamily="2" charset="-78"/>
              </a:rPr>
              <a:t>طريقة الخط المنحني </a:t>
            </a:r>
            <a:r>
              <a:rPr lang="en-US" sz="2400" b="1" kern="0" dirty="0" smtClean="0">
                <a:latin typeface="Alexandria" pitchFamily="2" charset="-78"/>
                <a:cs typeface="Alexandria" pitchFamily="2" charset="-78"/>
              </a:rPr>
              <a:t>Curve</a:t>
            </a:r>
            <a:endParaRPr lang="en-US" sz="24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9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012" y="2545757"/>
            <a:ext cx="8909850" cy="138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55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400" b="1" kern="0" dirty="0">
                <a:latin typeface="Alexandria" pitchFamily="2" charset="-78"/>
                <a:cs typeface="Alexandria" pitchFamily="2" charset="-78"/>
              </a:rPr>
              <a:t>طريقة الخط المنحني </a:t>
            </a:r>
            <a:r>
              <a:rPr lang="en-US" sz="2400" b="1" kern="0" dirty="0">
                <a:latin typeface="Alexandria" pitchFamily="2" charset="-78"/>
                <a:cs typeface="Alexandria" pitchFamily="2" charset="-78"/>
              </a:rPr>
              <a:t>Curve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485171-E36F-4015-AC72-C9DF301897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84" y="2398215"/>
            <a:ext cx="6260454" cy="40718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5D1BC5-1F7E-4634-855E-C248016FAC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31" y="2454938"/>
            <a:ext cx="5642853" cy="3958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91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2967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13538" y="729958"/>
            <a:ext cx="5330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Alexandria" pitchFamily="2" charset="-78"/>
                <a:cs typeface="Alexandria" pitchFamily="2" charset="-78"/>
              </a:rPr>
              <a:t> (Pie graph)</a:t>
            </a:r>
            <a:r>
              <a:rPr lang="ar-SY" sz="2200" b="1" dirty="0">
                <a:latin typeface="Alexandria" pitchFamily="2" charset="-78"/>
                <a:cs typeface="Alexandria" pitchFamily="2" charset="-78"/>
              </a:rPr>
              <a:t>طريقة الدائرة </a:t>
            </a:r>
            <a:endParaRPr lang="en-US" sz="22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130" y="1463552"/>
            <a:ext cx="7869614" cy="511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70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13538" y="729958"/>
            <a:ext cx="563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 (Pie graph)</a:t>
            </a:r>
            <a:r>
              <a:rPr lang="ar-SY" sz="2000" b="1" dirty="0">
                <a:latin typeface="Alexandria" pitchFamily="2" charset="-78"/>
                <a:cs typeface="Alexandria" pitchFamily="2" charset="-78"/>
              </a:rPr>
              <a:t>طريقة الدائرة 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2668" y="1540155"/>
            <a:ext cx="7771533" cy="334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20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93058" y="1024723"/>
            <a:ext cx="9345750" cy="48459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13538" y="601005"/>
            <a:ext cx="563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lexandria" pitchFamily="2" charset="-78"/>
                <a:cs typeface="Alexandria" pitchFamily="2" charset="-78"/>
              </a:rPr>
              <a:t> (Pie graph)</a:t>
            </a:r>
            <a:r>
              <a:rPr lang="ar-SY" b="1" dirty="0">
                <a:latin typeface="Alexandria" pitchFamily="2" charset="-78"/>
                <a:cs typeface="Alexandria" pitchFamily="2" charset="-78"/>
              </a:rPr>
              <a:t>طريقة الدائرة 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9F1B2138-F726-4B17-A8C7-EA8272C6E8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3238" y="1073843"/>
            <a:ext cx="4463851" cy="2336082"/>
          </a:xfrm>
          <a:prstGeom prst="rect">
            <a:avLst/>
          </a:prstGeom>
          <a:ln>
            <a:solidFill>
              <a:schemeClr val="accent4"/>
            </a:solidFill>
          </a:ln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73CF400-DD74-41B8-B6B7-86BC7ADCF0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323" y="1161269"/>
            <a:ext cx="2988445" cy="2352016"/>
          </a:xfrm>
          <a:prstGeom prst="rect">
            <a:avLst/>
          </a:prstGeom>
          <a:ln>
            <a:solidFill>
              <a:schemeClr val="accent4"/>
            </a:solidFill>
          </a:ln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0E7FA72-2237-4F98-A3FE-12D82FAFC6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584" y="3459045"/>
            <a:ext cx="4209671" cy="2357416"/>
          </a:xfrm>
          <a:prstGeom prst="rect">
            <a:avLst/>
          </a:prstGeom>
          <a:ln>
            <a:solidFill>
              <a:schemeClr val="accent4"/>
            </a:solidFill>
          </a:ln>
        </p:spPr>
      </p:pic>
    </p:spTree>
    <p:extLst>
      <p:ext uri="{BB962C8B-B14F-4D97-AF65-F5344CB8AC3E}">
        <p14:creationId xmlns:p14="http://schemas.microsoft.com/office/powerpoint/2010/main" val="109353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 (photos)</a:t>
            </a:r>
            <a:r>
              <a:rPr lang="ar-SY" sz="2400" b="1" dirty="0">
                <a:latin typeface="Alexandria" pitchFamily="2" charset="-78"/>
                <a:cs typeface="Alexandria" pitchFamily="2" charset="-78"/>
              </a:rPr>
              <a:t>طريقة الصور 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2868" y="1488215"/>
            <a:ext cx="9140334" cy="3845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23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48708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 (photos)</a:t>
            </a:r>
            <a:r>
              <a:rPr lang="ar-SY" sz="2000" b="1" dirty="0">
                <a:latin typeface="Alexandria" pitchFamily="2" charset="-78"/>
                <a:cs typeface="Alexandria" pitchFamily="2" charset="-78"/>
              </a:rPr>
              <a:t>طريقة الصور 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0246" y="1285191"/>
            <a:ext cx="8986566" cy="4741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51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094874" y="1285190"/>
            <a:ext cx="9431938" cy="5572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43199" y="729958"/>
            <a:ext cx="595532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200" b="1" dirty="0">
                <a:latin typeface="Alexandria" pitchFamily="2" charset="-78"/>
                <a:cs typeface="Alexandria" pitchFamily="2" charset="-78"/>
              </a:rPr>
              <a:t> (frequency distribution) </a:t>
            </a:r>
            <a:r>
              <a:rPr lang="ar-SY" sz="2200" b="1" dirty="0">
                <a:latin typeface="Alexandria" pitchFamily="2" charset="-78"/>
                <a:cs typeface="Alexandria" pitchFamily="2" charset="-78"/>
              </a:rPr>
              <a:t>التوزيع التكراري</a:t>
            </a:r>
            <a:endParaRPr lang="en-US" sz="22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45277" y="1419097"/>
            <a:ext cx="84173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الطريقة التي نتمكن بواسطتها من تنظيم البيانات الكثيرة بحيث لا تخسر هذه البيانات من أهميتها الا الشيء اليسير أو </a:t>
            </a:r>
            <a:r>
              <a:rPr kumimoji="1" lang="ar-SY" altLang="ja-JP" sz="1600" kern="0" dirty="0" err="1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ؤبما</a:t>
            </a: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 لا تخسر شيء.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الطريقة الأساسية لبناء التوزيع التكراري فهي عبارة عن تقسيم مدى قيم البيانات الى فئات وحصر عدد البيانات الواقعة ضمن كل فئة.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altLang="ja-JP" sz="1600" b="1" dirty="0" smtClean="0">
                <a:solidFill>
                  <a:sysClr val="windowText" lastClr="000000"/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مثال</a:t>
            </a:r>
            <a:r>
              <a:rPr lang="ar-SY" altLang="ja-JP" sz="1600" dirty="0" smtClean="0">
                <a:solidFill>
                  <a:sysClr val="windowText" lastClr="000000"/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: تبين العلامات التالية علامات 25 طالباً في امتحان معين.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ar-SY" altLang="ja-JP" sz="1600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740337"/>
              </p:ext>
            </p:extLst>
          </p:nvPr>
        </p:nvGraphicFramePr>
        <p:xfrm>
          <a:off x="1538343" y="4173965"/>
          <a:ext cx="8524255" cy="23042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4851">
                  <a:extLst>
                    <a:ext uri="{9D8B030D-6E8A-4147-A177-3AD203B41FA5}">
                      <a16:colId xmlns:a16="http://schemas.microsoft.com/office/drawing/2014/main" val="1874833052"/>
                    </a:ext>
                  </a:extLst>
                </a:gridCol>
                <a:gridCol w="1704851">
                  <a:extLst>
                    <a:ext uri="{9D8B030D-6E8A-4147-A177-3AD203B41FA5}">
                      <a16:colId xmlns:a16="http://schemas.microsoft.com/office/drawing/2014/main" val="698035569"/>
                    </a:ext>
                  </a:extLst>
                </a:gridCol>
                <a:gridCol w="1704851">
                  <a:extLst>
                    <a:ext uri="{9D8B030D-6E8A-4147-A177-3AD203B41FA5}">
                      <a16:colId xmlns:a16="http://schemas.microsoft.com/office/drawing/2014/main" val="1984989768"/>
                    </a:ext>
                  </a:extLst>
                </a:gridCol>
                <a:gridCol w="1704851">
                  <a:extLst>
                    <a:ext uri="{9D8B030D-6E8A-4147-A177-3AD203B41FA5}">
                      <a16:colId xmlns:a16="http://schemas.microsoft.com/office/drawing/2014/main" val="1054397804"/>
                    </a:ext>
                  </a:extLst>
                </a:gridCol>
                <a:gridCol w="1704851">
                  <a:extLst>
                    <a:ext uri="{9D8B030D-6E8A-4147-A177-3AD203B41FA5}">
                      <a16:colId xmlns:a16="http://schemas.microsoft.com/office/drawing/2014/main" val="695346853"/>
                    </a:ext>
                  </a:extLst>
                </a:gridCol>
              </a:tblGrid>
              <a:tr h="505611"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50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70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80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60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50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9553557"/>
                  </a:ext>
                </a:extLst>
              </a:tr>
              <a:tr h="449670"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80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60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80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90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80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2893449"/>
                  </a:ext>
                </a:extLst>
              </a:tr>
              <a:tr h="449670"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70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90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70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100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50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4339548"/>
                  </a:ext>
                </a:extLst>
              </a:tr>
              <a:tr h="449670"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100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80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90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30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70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5813242"/>
                  </a:ext>
                </a:extLst>
              </a:tr>
              <a:tr h="449670"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60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50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70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70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b="1" dirty="0" smtClean="0"/>
                        <a:t>30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84978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229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50261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26178" y="729958"/>
            <a:ext cx="58831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200" b="1" dirty="0">
                <a:latin typeface="Alexandria" pitchFamily="2" charset="-78"/>
                <a:cs typeface="Alexandria" pitchFamily="2" charset="-78"/>
              </a:rPr>
              <a:t> (frequency distribution) </a:t>
            </a:r>
            <a:r>
              <a:rPr lang="ar-SY" sz="2200" b="1" dirty="0">
                <a:latin typeface="Alexandria" pitchFamily="2" charset="-78"/>
                <a:cs typeface="Alexandria" pitchFamily="2" charset="-78"/>
              </a:rPr>
              <a:t>التوزيع التكراري</a:t>
            </a:r>
            <a:endParaRPr lang="en-US" sz="22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5277" y="1419097"/>
            <a:ext cx="8417320" cy="1497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ان مدى هذه البيانات (أعلى علامة ناقصاً أدنى علامة) صغير لذلك يمكن وضعها في التوزيع التكراري التالي.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ar-SY" altLang="ja-JP" sz="1600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007" y="2472101"/>
            <a:ext cx="6478907" cy="3839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58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1909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26178" y="729958"/>
            <a:ext cx="584009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200" b="1" dirty="0">
                <a:latin typeface="Alexandria" pitchFamily="2" charset="-78"/>
                <a:cs typeface="Alexandria" pitchFamily="2" charset="-78"/>
              </a:rPr>
              <a:t> (frequency distribution) </a:t>
            </a:r>
            <a:r>
              <a:rPr lang="ar-SY" sz="2200" b="1" dirty="0">
                <a:latin typeface="Alexandria" pitchFamily="2" charset="-78"/>
                <a:cs typeface="Alexandria" pitchFamily="2" charset="-78"/>
              </a:rPr>
              <a:t>التوزيع التكراري</a:t>
            </a:r>
            <a:endParaRPr lang="en-US" sz="22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5277" y="1419097"/>
            <a:ext cx="8417320" cy="512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خطوات بناء التوزيع التكراري</a:t>
            </a:r>
            <a:endParaRPr lang="ar-SY" altLang="ja-JP" sz="1600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390" y="2137871"/>
            <a:ext cx="8422375" cy="1028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2430" y="3030957"/>
            <a:ext cx="8902323" cy="3172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97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729958"/>
            <a:ext cx="584009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200" b="1" dirty="0">
                <a:latin typeface="Alexandria" pitchFamily="2" charset="-78"/>
                <a:cs typeface="Alexandria" pitchFamily="2" charset="-78"/>
              </a:rPr>
              <a:t> (frequency distribution) </a:t>
            </a:r>
            <a:r>
              <a:rPr lang="ar-SY" sz="2200" b="1" dirty="0">
                <a:latin typeface="Alexandria" pitchFamily="2" charset="-78"/>
                <a:cs typeface="Alexandria" pitchFamily="2" charset="-78"/>
              </a:rPr>
              <a:t>التوزيع التكراري</a:t>
            </a:r>
            <a:endParaRPr lang="en-US" sz="2200" b="1" kern="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773" y="1894441"/>
            <a:ext cx="8994327" cy="3507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66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288850" y="1285190"/>
            <a:ext cx="11813504" cy="43416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6476" y="1305436"/>
            <a:ext cx="8586169" cy="117815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26178" y="729958"/>
            <a:ext cx="584009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200" b="1" dirty="0">
                <a:latin typeface="Alexandria" pitchFamily="2" charset="-78"/>
                <a:cs typeface="Alexandria" pitchFamily="2" charset="-78"/>
              </a:rPr>
              <a:t> (frequency distribution) </a:t>
            </a:r>
            <a:r>
              <a:rPr lang="ar-SY" sz="2200" b="1" dirty="0">
                <a:latin typeface="Alexandria" pitchFamily="2" charset="-78"/>
                <a:cs typeface="Alexandria" pitchFamily="2" charset="-78"/>
              </a:rPr>
              <a:t>التوزيع التكراري</a:t>
            </a:r>
            <a:endParaRPr lang="en-US" sz="2200" b="1" kern="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9661"/>
          <a:stretch/>
        </p:blipFill>
        <p:spPr>
          <a:xfrm>
            <a:off x="6837904" y="2700169"/>
            <a:ext cx="5264450" cy="281850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8850" y="2259666"/>
            <a:ext cx="6884117" cy="3367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89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778578" y="1106736"/>
            <a:ext cx="584009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200" b="1" dirty="0">
                <a:latin typeface="Alexandria" pitchFamily="2" charset="-78"/>
                <a:cs typeface="Alexandria" pitchFamily="2" charset="-78"/>
              </a:rPr>
              <a:t> (frequency distribution) </a:t>
            </a:r>
            <a:r>
              <a:rPr lang="ar-SY" sz="2200" b="1" dirty="0">
                <a:latin typeface="Alexandria" pitchFamily="2" charset="-78"/>
                <a:cs typeface="Alexandria" pitchFamily="2" charset="-78"/>
              </a:rPr>
              <a:t>التوزيع التكراري</a:t>
            </a:r>
            <a:endParaRPr lang="en-US" sz="22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: Rounded Corners 24"/>
          <p:cNvSpPr/>
          <p:nvPr/>
        </p:nvSpPr>
        <p:spPr>
          <a:xfrm>
            <a:off x="412902" y="2097741"/>
            <a:ext cx="11779098" cy="39920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9606" y="2371193"/>
            <a:ext cx="5323505" cy="37186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902" y="2371193"/>
            <a:ext cx="6376704" cy="371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8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49759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01685" y="598901"/>
            <a:ext cx="49527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 smtClean="0">
                <a:latin typeface="Alexandria" pitchFamily="2" charset="-78"/>
                <a:cs typeface="Alexandria" pitchFamily="2" charset="-78"/>
              </a:rPr>
              <a:t>مقاييس النزعة المركزية</a:t>
            </a:r>
          </a:p>
          <a:p>
            <a:pPr algn="ctr"/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Measures Of Central Tendency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A07E5ED-1B2E-4728-9115-C598E193FD0C}"/>
              </a:ext>
            </a:extLst>
          </p:cNvPr>
          <p:cNvGrpSpPr/>
          <p:nvPr/>
        </p:nvGrpSpPr>
        <p:grpSpPr>
          <a:xfrm>
            <a:off x="3631095" y="1568687"/>
            <a:ext cx="5351807" cy="528873"/>
            <a:chOff x="3578087" y="958616"/>
            <a:chExt cx="5351807" cy="528873"/>
          </a:xfrm>
        </p:grpSpPr>
        <p:sp>
          <p:nvSpPr>
            <p:cNvPr id="9" name="Rectangle: Rounded Corners 5">
              <a:extLst>
                <a:ext uri="{FF2B5EF4-FFF2-40B4-BE49-F238E27FC236}">
                  <a16:creationId xmlns:a16="http://schemas.microsoft.com/office/drawing/2014/main" id="{F030C871-0342-47F2-BC41-FC5F9FFC42F4}"/>
                </a:ext>
              </a:extLst>
            </p:cNvPr>
            <p:cNvSpPr/>
            <p:nvPr/>
          </p:nvSpPr>
          <p:spPr>
            <a:xfrm>
              <a:off x="3578087" y="958616"/>
              <a:ext cx="5192781" cy="526774"/>
            </a:xfrm>
            <a:prstGeom prst="roundRect">
              <a:avLst/>
            </a:prstGeom>
            <a:solidFill>
              <a:schemeClr val="bg1"/>
            </a:solidFill>
            <a:effectLst>
              <a:glow rad="101600">
                <a:srgbClr val="00B05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  (The Arithmetic Mean) </a:t>
              </a:r>
              <a:r>
                <a:rPr lang="ar-SY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المتوسط الحسابي</a:t>
              </a:r>
              <a:endParaRPr lang="en-US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C5BE3E3-CCA7-4E53-BB73-EAFF4D1498EC}"/>
                </a:ext>
              </a:extLst>
            </p:cNvPr>
            <p:cNvSpPr/>
            <p:nvPr/>
          </p:nvSpPr>
          <p:spPr>
            <a:xfrm>
              <a:off x="8386555" y="960715"/>
              <a:ext cx="543339" cy="52677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  <a:effectLst>
              <a:glow rad="101600">
                <a:srgbClr val="00B05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</a:rPr>
                <a:t>1</a:t>
              </a:r>
              <a:endParaRPr lang="en-US" sz="1350" dirty="0">
                <a:solidFill>
                  <a:schemeClr val="tx1"/>
                </a:solidFill>
              </a:endParaRPr>
            </a:p>
          </p:txBody>
        </p:sp>
      </p:grpSp>
      <p:sp>
        <p:nvSpPr>
          <p:cNvPr id="11" name="Rectangle: Rounded Corners 7">
            <a:extLst>
              <a:ext uri="{FF2B5EF4-FFF2-40B4-BE49-F238E27FC236}">
                <a16:creationId xmlns:a16="http://schemas.microsoft.com/office/drawing/2014/main" id="{5300C1A6-9200-4D9C-9DA9-CC61D515C71B}"/>
              </a:ext>
            </a:extLst>
          </p:cNvPr>
          <p:cNvSpPr/>
          <p:nvPr/>
        </p:nvSpPr>
        <p:spPr>
          <a:xfrm>
            <a:off x="3763617" y="2325209"/>
            <a:ext cx="4947615" cy="52677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أبسط أنواع المتوسطات وأكثرها استعمالاً</a:t>
            </a:r>
            <a:endParaRPr lang="en-US" sz="16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: Rounded Corners 8">
            <a:extLst>
              <a:ext uri="{FF2B5EF4-FFF2-40B4-BE49-F238E27FC236}">
                <a16:creationId xmlns:a16="http://schemas.microsoft.com/office/drawing/2014/main" id="{68586661-086F-4B3F-BA83-EBEC922AE925}"/>
              </a:ext>
            </a:extLst>
          </p:cNvPr>
          <p:cNvSpPr/>
          <p:nvPr/>
        </p:nvSpPr>
        <p:spPr>
          <a:xfrm>
            <a:off x="2485572" y="3152495"/>
            <a:ext cx="6225660" cy="63144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تتأثر قيمة المتوسط الحسابي بالقيم المتطرفة في المجموعة</a:t>
            </a:r>
            <a:endParaRPr lang="en-US" sz="16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45277" y="4230873"/>
            <a:ext cx="8417320" cy="1220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50000"/>
              </a:lnSpc>
              <a:defRPr/>
            </a:pPr>
            <a:r>
              <a:rPr lang="ar-SY" sz="1600" b="1" dirty="0" smtClean="0">
                <a:latin typeface="Alexandria" pitchFamily="2" charset="-78"/>
                <a:cs typeface="Alexandria" pitchFamily="2" charset="-78"/>
              </a:rPr>
              <a:t>مجموع قيمة مفردات المجموعة مقسوماً على عددها عندما تكون البيانات غير مبوبة في جدول تكراري.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6306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01685" y="598901"/>
            <a:ext cx="49527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 smtClean="0">
                <a:latin typeface="Alexandria" pitchFamily="2" charset="-78"/>
                <a:cs typeface="Alexandria" pitchFamily="2" charset="-78"/>
              </a:rPr>
              <a:t>مقاييس النزعة المركزية</a:t>
            </a:r>
          </a:p>
          <a:p>
            <a:pPr algn="ctr"/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Measures Of Central Tendency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BD40341-F66E-497C-A587-74A7004A9099}"/>
              </a:ext>
            </a:extLst>
          </p:cNvPr>
          <p:cNvGrpSpPr/>
          <p:nvPr/>
        </p:nvGrpSpPr>
        <p:grpSpPr>
          <a:xfrm>
            <a:off x="4911375" y="1516486"/>
            <a:ext cx="5351807" cy="528873"/>
            <a:chOff x="3561520" y="3540692"/>
            <a:chExt cx="5351807" cy="528873"/>
          </a:xfrm>
        </p:grpSpPr>
        <p:sp>
          <p:nvSpPr>
            <p:cNvPr id="11" name="Rectangle: Rounded Corners 11">
              <a:extLst>
                <a:ext uri="{FF2B5EF4-FFF2-40B4-BE49-F238E27FC236}">
                  <a16:creationId xmlns:a16="http://schemas.microsoft.com/office/drawing/2014/main" id="{844F19E3-26F7-48A1-9C89-0ED7687CB005}"/>
                </a:ext>
              </a:extLst>
            </p:cNvPr>
            <p:cNvSpPr/>
            <p:nvPr/>
          </p:nvSpPr>
          <p:spPr>
            <a:xfrm>
              <a:off x="3561520" y="3540692"/>
              <a:ext cx="5192781" cy="526774"/>
            </a:xfrm>
            <a:prstGeom prst="roundRect">
              <a:avLst/>
            </a:prstGeom>
            <a:solidFill>
              <a:schemeClr val="bg1"/>
            </a:solidFill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solidFill>
                    <a:schemeClr val="tx1"/>
                  </a:solidFill>
                </a:rPr>
                <a:t>  </a:t>
              </a:r>
              <a:r>
                <a:rPr lang="en-US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(The Median) </a:t>
              </a:r>
              <a:r>
                <a:rPr lang="ar-SY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الوسيط</a:t>
              </a:r>
              <a:endParaRPr lang="en-US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9E2F9E8-32BB-40C0-A099-4806DCFCD42F}"/>
                </a:ext>
              </a:extLst>
            </p:cNvPr>
            <p:cNvSpPr/>
            <p:nvPr/>
          </p:nvSpPr>
          <p:spPr>
            <a:xfrm>
              <a:off x="8369988" y="3542791"/>
              <a:ext cx="543339" cy="52677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chemeClr val="tx1"/>
                  </a:solidFill>
                </a:rPr>
                <a:t>2</a:t>
              </a:r>
              <a:endParaRPr lang="en-US" sz="135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FE6C1B1-4863-4DE7-9C6F-C544ECCA5B86}"/>
              </a:ext>
            </a:extLst>
          </p:cNvPr>
          <p:cNvGrpSpPr/>
          <p:nvPr/>
        </p:nvGrpSpPr>
        <p:grpSpPr>
          <a:xfrm>
            <a:off x="5002695" y="3164562"/>
            <a:ext cx="5351807" cy="528873"/>
            <a:chOff x="3631095" y="4889774"/>
            <a:chExt cx="5351807" cy="528873"/>
          </a:xfrm>
        </p:grpSpPr>
        <p:sp>
          <p:nvSpPr>
            <p:cNvPr id="14" name="Rectangle: Rounded Corners 16">
              <a:extLst>
                <a:ext uri="{FF2B5EF4-FFF2-40B4-BE49-F238E27FC236}">
                  <a16:creationId xmlns:a16="http://schemas.microsoft.com/office/drawing/2014/main" id="{972A6204-489D-43E3-9AAE-967F0427C911}"/>
                </a:ext>
              </a:extLst>
            </p:cNvPr>
            <p:cNvSpPr/>
            <p:nvPr/>
          </p:nvSpPr>
          <p:spPr>
            <a:xfrm>
              <a:off x="3631095" y="4889774"/>
              <a:ext cx="5192781" cy="5267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00000"/>
              </a:solidFill>
            </a:ln>
            <a:effectLst>
              <a:glow rad="63500">
                <a:srgbClr val="C0000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solidFill>
                    <a:schemeClr val="tx1"/>
                  </a:solidFill>
                </a:rPr>
                <a:t>  </a:t>
              </a:r>
              <a:r>
                <a:rPr lang="en-US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(The Mode) </a:t>
              </a:r>
              <a:r>
                <a:rPr lang="ar-SY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المنوال</a:t>
              </a:r>
              <a:endParaRPr lang="en-US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EA50CC48-C8CC-4672-B28B-CEA78DA47389}"/>
                </a:ext>
              </a:extLst>
            </p:cNvPr>
            <p:cNvSpPr/>
            <p:nvPr/>
          </p:nvSpPr>
          <p:spPr>
            <a:xfrm>
              <a:off x="8439563" y="4891873"/>
              <a:ext cx="543339" cy="52677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C00000"/>
              </a:solidFill>
            </a:ln>
            <a:effectLst>
              <a:glow rad="63500">
                <a:srgbClr val="C0000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</a:rPr>
                <a:t>3</a:t>
              </a:r>
              <a:endParaRPr lang="en-US" sz="1350" dirty="0">
                <a:solidFill>
                  <a:schemeClr val="tx1"/>
                </a:solidFill>
              </a:endParaRP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8883" y="2274555"/>
            <a:ext cx="9017929" cy="64290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9113" y="4125524"/>
            <a:ext cx="8354069" cy="50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57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16328" y="644258"/>
            <a:ext cx="49527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مقاييس التشتت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Measures Of Dispersion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61C5FA-25C2-4742-A617-153ADEED1561}"/>
              </a:ext>
            </a:extLst>
          </p:cNvPr>
          <p:cNvSpPr/>
          <p:nvPr/>
        </p:nvSpPr>
        <p:spPr>
          <a:xfrm>
            <a:off x="1426577" y="1752618"/>
            <a:ext cx="8830842" cy="1120076"/>
          </a:xfrm>
          <a:prstGeom prst="rect">
            <a:avLst/>
          </a:prstGeom>
          <a:solidFill>
            <a:schemeClr val="bg1"/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قد تتماثل المنحنيات في الشكل وقد تتساوى في مقاييس النزعة ولكن قد تختلف في مقاييس التشتت </a:t>
            </a:r>
            <a:endParaRPr lang="en-US" sz="16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4110D6-CA67-4883-A81B-4B355DD36DD2}"/>
              </a:ext>
            </a:extLst>
          </p:cNvPr>
          <p:cNvSpPr/>
          <p:nvPr/>
        </p:nvSpPr>
        <p:spPr>
          <a:xfrm>
            <a:off x="1426577" y="3290708"/>
            <a:ext cx="8830842" cy="1120076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التشتت هو مقدار تباعد القيم عن بعضها بسبب عدم تجانس البيانات في بعض الأوقات فاتُّفق على أن يكون هناك نقطة ثابتة لقياس التباعد أو التقارب عنها</a:t>
            </a:r>
          </a:p>
        </p:txBody>
      </p:sp>
    </p:spTree>
    <p:extLst>
      <p:ext uri="{BB962C8B-B14F-4D97-AF65-F5344CB8AC3E}">
        <p14:creationId xmlns:p14="http://schemas.microsoft.com/office/powerpoint/2010/main" val="400084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0"/>
            <a:ext cx="9345750" cy="54712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16328" y="644258"/>
            <a:ext cx="49527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مقاييس التشتت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Measures Of Dispersion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F61C5FA-25C2-4742-A617-153ADEED1561}"/>
              </a:ext>
            </a:extLst>
          </p:cNvPr>
          <p:cNvSpPr/>
          <p:nvPr/>
        </p:nvSpPr>
        <p:spPr>
          <a:xfrm>
            <a:off x="4333119" y="1395159"/>
            <a:ext cx="3122018" cy="500161"/>
          </a:xfrm>
          <a:prstGeom prst="rect">
            <a:avLst/>
          </a:prstGeom>
          <a:solidFill>
            <a:schemeClr val="bg1"/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أهم مقاييس التشتت</a:t>
            </a:r>
            <a:endParaRPr lang="en-US" sz="16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99D65D6-2825-4A30-9C09-AC74727F6FDC}"/>
              </a:ext>
            </a:extLst>
          </p:cNvPr>
          <p:cNvGrpSpPr/>
          <p:nvPr/>
        </p:nvGrpSpPr>
        <p:grpSpPr>
          <a:xfrm>
            <a:off x="1473161" y="1929080"/>
            <a:ext cx="8342969" cy="1210376"/>
            <a:chOff x="240795" y="1624279"/>
            <a:chExt cx="8470436" cy="144789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843E025-B188-4D47-91CE-7D7DF3B242C6}"/>
                </a:ext>
              </a:extLst>
            </p:cNvPr>
            <p:cNvSpPr/>
            <p:nvPr/>
          </p:nvSpPr>
          <p:spPr>
            <a:xfrm>
              <a:off x="5269846" y="1887666"/>
              <a:ext cx="3169717" cy="59831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C000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Y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المدى</a:t>
              </a:r>
              <a:endParaRPr lang="en-US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2A56F2F-744E-4E9C-B8FE-F7A8B1CEA1B6}"/>
                </a:ext>
              </a:extLst>
            </p:cNvPr>
            <p:cNvSpPr/>
            <p:nvPr/>
          </p:nvSpPr>
          <p:spPr>
            <a:xfrm>
              <a:off x="240795" y="2473864"/>
              <a:ext cx="8198767" cy="59831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C000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Y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الفرق بين أكبر وأصغر قيمة، (يتأثر بشكل كبير بالقيم المتطرفة)</a:t>
              </a:r>
              <a:endParaRPr lang="en-US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770B78C-7D9C-4505-9C26-22C245561A62}"/>
                </a:ext>
              </a:extLst>
            </p:cNvPr>
            <p:cNvSpPr/>
            <p:nvPr/>
          </p:nvSpPr>
          <p:spPr>
            <a:xfrm>
              <a:off x="8167892" y="1624279"/>
              <a:ext cx="543339" cy="52677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C00000"/>
              </a:solidFill>
            </a:ln>
            <a:effectLst>
              <a:glow rad="63500">
                <a:srgbClr val="C0000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</a:rPr>
                <a:t>1</a:t>
              </a:r>
              <a:endParaRPr lang="en-US" sz="135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64A2E19-51E9-44CB-BF26-9F66D9330849}"/>
              </a:ext>
            </a:extLst>
          </p:cNvPr>
          <p:cNvGrpSpPr/>
          <p:nvPr/>
        </p:nvGrpSpPr>
        <p:grpSpPr>
          <a:xfrm>
            <a:off x="1470939" y="3523772"/>
            <a:ext cx="8345192" cy="1360557"/>
            <a:chOff x="238538" y="3218972"/>
            <a:chExt cx="8472693" cy="1627547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F4602E4-2176-42FC-8834-C9B63E07C182}"/>
                </a:ext>
              </a:extLst>
            </p:cNvPr>
            <p:cNvSpPr/>
            <p:nvPr/>
          </p:nvSpPr>
          <p:spPr>
            <a:xfrm>
              <a:off x="5363902" y="3457309"/>
              <a:ext cx="3080175" cy="59831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2D05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Y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الانحراف المتوسط</a:t>
              </a:r>
              <a:endParaRPr lang="en-US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8A17025-3299-4E4C-A86A-89D970119DE6}"/>
                </a:ext>
              </a:extLst>
            </p:cNvPr>
            <p:cNvSpPr/>
            <p:nvPr/>
          </p:nvSpPr>
          <p:spPr>
            <a:xfrm>
              <a:off x="238538" y="4064882"/>
              <a:ext cx="8205539" cy="781637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2D05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Y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يقيس بدقة الانحراف عن المتوسط الحسابي وهو متوسط القيمة المطلقة لانحرافات قيم المشاهدات عن وسطها الحسابي</a:t>
              </a:r>
              <a:r>
                <a:rPr lang="ar-SY" sz="2000" dirty="0">
                  <a:solidFill>
                    <a:schemeClr val="tx1"/>
                  </a:solidFill>
                </a:rPr>
                <a:t> </a:t>
              </a:r>
              <a:endParaRPr lang="en-US" sz="2000" dirty="0">
                <a:solidFill>
                  <a:schemeClr val="tx1"/>
                </a:solidFill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6652013E-8544-4186-A70E-BD8309D2674E}"/>
                </a:ext>
              </a:extLst>
            </p:cNvPr>
            <p:cNvSpPr/>
            <p:nvPr/>
          </p:nvSpPr>
          <p:spPr>
            <a:xfrm>
              <a:off x="8167892" y="3218972"/>
              <a:ext cx="543339" cy="52677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92D050"/>
              </a:solidFill>
            </a:ln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chemeClr val="tx1"/>
                  </a:solidFill>
                </a:rPr>
                <a:t>2</a:t>
              </a:r>
              <a:endParaRPr lang="en-US" sz="135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FC6B5D8-F8F0-4C26-8018-12F9C5EC3B81}"/>
              </a:ext>
            </a:extLst>
          </p:cNvPr>
          <p:cNvGrpSpPr/>
          <p:nvPr/>
        </p:nvGrpSpPr>
        <p:grpSpPr>
          <a:xfrm>
            <a:off x="1473162" y="5275135"/>
            <a:ext cx="8342968" cy="1279692"/>
            <a:chOff x="240795" y="4970334"/>
            <a:chExt cx="8470435" cy="1530813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43DB50E7-CF8E-4182-B87D-25E7056D59C6}"/>
                </a:ext>
              </a:extLst>
            </p:cNvPr>
            <p:cNvGrpSpPr/>
            <p:nvPr/>
          </p:nvGrpSpPr>
          <p:grpSpPr>
            <a:xfrm>
              <a:off x="240795" y="5233721"/>
              <a:ext cx="8201024" cy="1267426"/>
              <a:chOff x="543339" y="4891033"/>
              <a:chExt cx="8444078" cy="1267426"/>
            </a:xfrm>
          </p:grpSpPr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945A673D-F104-4101-9A10-68353056A67E}"/>
                  </a:ext>
                </a:extLst>
              </p:cNvPr>
              <p:cNvSpPr/>
              <p:nvPr/>
            </p:nvSpPr>
            <p:spPr>
              <a:xfrm>
                <a:off x="5817699" y="4891033"/>
                <a:ext cx="3169717" cy="598310"/>
              </a:xfrm>
              <a:prstGeom prst="rect">
                <a:avLst/>
              </a:prstGeom>
              <a:solidFill>
                <a:schemeClr val="bg1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ar-SY" sz="1600" b="1" dirty="0">
                    <a:solidFill>
                      <a:schemeClr val="tx1"/>
                    </a:solidFill>
                    <a:latin typeface="Alexandria" pitchFamily="2" charset="-78"/>
                    <a:cs typeface="Alexandria" pitchFamily="2" charset="-78"/>
                  </a:rPr>
                  <a:t>الانحراف المعياري</a:t>
                </a:r>
                <a:endParaRPr lang="en-US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endParaRPr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13D55023-6184-466C-9BAC-B70EE0F16944}"/>
                  </a:ext>
                </a:extLst>
              </p:cNvPr>
              <p:cNvSpPr/>
              <p:nvPr/>
            </p:nvSpPr>
            <p:spPr>
              <a:xfrm>
                <a:off x="543339" y="5376822"/>
                <a:ext cx="8444078" cy="781637"/>
              </a:xfrm>
              <a:prstGeom prst="rect">
                <a:avLst/>
              </a:prstGeom>
              <a:solidFill>
                <a:schemeClr val="bg1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ar-SY" sz="1600" b="1" dirty="0">
                    <a:solidFill>
                      <a:schemeClr val="tx1"/>
                    </a:solidFill>
                    <a:latin typeface="Alexandria" pitchFamily="2" charset="-78"/>
                    <a:cs typeface="Alexandria" pitchFamily="2" charset="-78"/>
                  </a:rPr>
                  <a:t>هو الجذر التربيعي لمجموع مربعات الانحرافات عن وسطها الحسابي مقسوماً على حجم العينة ومربعه يساوي التباين</a:t>
                </a:r>
                <a:endParaRPr lang="en-US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endParaRPr>
              </a:p>
            </p:txBody>
          </p:sp>
        </p:grp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AB9A6B81-C5E1-4BC7-AEC5-B4299A4226E6}"/>
                </a:ext>
              </a:extLst>
            </p:cNvPr>
            <p:cNvSpPr/>
            <p:nvPr/>
          </p:nvSpPr>
          <p:spPr>
            <a:xfrm>
              <a:off x="8167891" y="4970334"/>
              <a:ext cx="543339" cy="52677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70C0"/>
              </a:solidFill>
            </a:ln>
            <a:effectLst>
              <a:glow rad="63500">
                <a:schemeClr val="accent5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chemeClr val="tx1"/>
                  </a:solidFill>
                </a:rPr>
                <a:t>3</a:t>
              </a:r>
              <a:endParaRPr lang="en-US" sz="135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152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3442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602958"/>
            <a:ext cx="5416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العلاقة بين متغيرين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Relation between two variables</a:t>
            </a:r>
          </a:p>
        </p:txBody>
      </p:sp>
      <p:sp>
        <p:nvSpPr>
          <p:cNvPr id="8" name="Rectangle: Rounded Corners 19">
            <a:extLst>
              <a:ext uri="{FF2B5EF4-FFF2-40B4-BE49-F238E27FC236}">
                <a16:creationId xmlns:a16="http://schemas.microsoft.com/office/drawing/2014/main" id="{34CFB4DE-4049-43CA-87E0-64955C819506}"/>
              </a:ext>
            </a:extLst>
          </p:cNvPr>
          <p:cNvSpPr/>
          <p:nvPr/>
        </p:nvSpPr>
        <p:spPr>
          <a:xfrm>
            <a:off x="1834284" y="2474488"/>
            <a:ext cx="8117032" cy="1246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هي المعادلة التي تمكننا، بناءً على طبيعة العلاقة الموجودة بين المتغيرين، من تقدير(أو الحساب الدقيق) لقيمة (سابقة أو مستقبلية (المتغير التابع)) إذا علمت قيمة الآخر (المتغير المستقل)، </a:t>
            </a:r>
            <a:endParaRPr lang="en-US" sz="16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7F047886-63E5-422E-8940-E3A63EE3B71C}"/>
              </a:ext>
            </a:extLst>
          </p:cNvPr>
          <p:cNvSpPr/>
          <p:nvPr/>
        </p:nvSpPr>
        <p:spPr>
          <a:xfrm>
            <a:off x="2983346" y="1383294"/>
            <a:ext cx="5240256" cy="942108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معادلة الانحدار أو خط الاتجاه العام </a:t>
            </a: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Regression Equation</a:t>
            </a:r>
          </a:p>
        </p:txBody>
      </p:sp>
      <p:sp>
        <p:nvSpPr>
          <p:cNvPr id="10" name="Rectangle: Rounded Corners 21">
            <a:extLst>
              <a:ext uri="{FF2B5EF4-FFF2-40B4-BE49-F238E27FC236}">
                <a16:creationId xmlns:a16="http://schemas.microsoft.com/office/drawing/2014/main" id="{C0A29D88-98C3-43AB-B035-AB418C8928C8}"/>
              </a:ext>
            </a:extLst>
          </p:cNvPr>
          <p:cNvSpPr/>
          <p:nvPr/>
        </p:nvSpPr>
        <p:spPr>
          <a:xfrm>
            <a:off x="1840905" y="3878857"/>
            <a:ext cx="8117032" cy="104895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تتوقف دقة التقديرات التي تعطيها معادلة الانحدار على دقة العلاقة الموجودة بين المتغيرين.</a:t>
            </a:r>
            <a:endParaRPr lang="en-US" sz="16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Rectangle: Rounded Corners 22">
            <a:extLst>
              <a:ext uri="{FF2B5EF4-FFF2-40B4-BE49-F238E27FC236}">
                <a16:creationId xmlns:a16="http://schemas.microsoft.com/office/drawing/2014/main" id="{D4C39B6C-D124-4203-BF72-91EA2A212372}"/>
              </a:ext>
            </a:extLst>
          </p:cNvPr>
          <p:cNvSpPr/>
          <p:nvPr/>
        </p:nvSpPr>
        <p:spPr>
          <a:xfrm>
            <a:off x="1723292" y="5397204"/>
            <a:ext cx="8228024" cy="104895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تكون عادة معادلة من الدرجة الأولى ويمثلها خط مستقيم يسمى خط الانحدار ويمثل بدوره الاتجاه العام للتغير المشترك بين الظاهرتين أو المتغيرين المعنيين</a:t>
            </a:r>
            <a:endParaRPr lang="en-US" sz="16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9452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43620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02958"/>
            <a:ext cx="5416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العلاقة بين متغيرين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Relation between two variables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EB33A14-6E3F-484F-9380-10C1F55B6BDC}"/>
              </a:ext>
            </a:extLst>
          </p:cNvPr>
          <p:cNvGrpSpPr/>
          <p:nvPr/>
        </p:nvGrpSpPr>
        <p:grpSpPr>
          <a:xfrm>
            <a:off x="1577008" y="2762596"/>
            <a:ext cx="4778319" cy="3837539"/>
            <a:chOff x="40308" y="2470496"/>
            <a:chExt cx="4778319" cy="3837539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ABBB4FB-DF25-4F34-9FCC-99BC5CD515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610" r="10624"/>
            <a:stretch/>
          </p:blipFill>
          <p:spPr>
            <a:xfrm>
              <a:off x="40308" y="2470496"/>
              <a:ext cx="4778319" cy="3296311"/>
            </a:xfrm>
            <a:prstGeom prst="rect">
              <a:avLst/>
            </a:prstGeom>
            <a:ln>
              <a:solidFill>
                <a:srgbClr val="C00000"/>
              </a:solidFill>
            </a:ln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26A2751-AECC-4FE6-B146-CC5ABDB1434A}"/>
                </a:ext>
              </a:extLst>
            </p:cNvPr>
            <p:cNvSpPr/>
            <p:nvPr/>
          </p:nvSpPr>
          <p:spPr>
            <a:xfrm>
              <a:off x="40308" y="5766806"/>
              <a:ext cx="4778319" cy="541229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Y" sz="2400" dirty="0"/>
                <a:t>حالة علاقة غير تامة</a:t>
              </a:r>
              <a:endParaRPr lang="en-US" sz="2400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6305CD-E6C8-4A3C-AB74-664A11636759}"/>
              </a:ext>
            </a:extLst>
          </p:cNvPr>
          <p:cNvGrpSpPr/>
          <p:nvPr/>
        </p:nvGrpSpPr>
        <p:grpSpPr>
          <a:xfrm>
            <a:off x="6572526" y="2762596"/>
            <a:ext cx="3957355" cy="3837539"/>
            <a:chOff x="5035826" y="2470496"/>
            <a:chExt cx="3957355" cy="383753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33C6A7A-281E-4513-8E1C-D7665C9D4A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1277" t="6481" r="21876"/>
            <a:stretch/>
          </p:blipFill>
          <p:spPr>
            <a:xfrm>
              <a:off x="5035826" y="2470496"/>
              <a:ext cx="3957355" cy="3296310"/>
            </a:xfrm>
            <a:prstGeom prst="rect">
              <a:avLst/>
            </a:prstGeom>
            <a:ln>
              <a:solidFill>
                <a:srgbClr val="00B050"/>
              </a:solidFill>
            </a:ln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8AF275E-C345-40C7-B171-98B58921A0FF}"/>
                </a:ext>
              </a:extLst>
            </p:cNvPr>
            <p:cNvSpPr/>
            <p:nvPr/>
          </p:nvSpPr>
          <p:spPr>
            <a:xfrm>
              <a:off x="5035826" y="5766806"/>
              <a:ext cx="3957355" cy="541229"/>
            </a:xfrm>
            <a:prstGeom prst="rect">
              <a:avLst/>
            </a:prstGeom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Y" sz="2400" dirty="0"/>
                <a:t>حالة علاقة تامة</a:t>
              </a:r>
              <a:endParaRPr lang="en-US" sz="2400" dirty="0"/>
            </a:p>
          </p:txBody>
        </p:sp>
      </p:grpSp>
      <p:sp>
        <p:nvSpPr>
          <p:cNvPr id="15" name="Rectangle: Rounded Corners 10">
            <a:extLst>
              <a:ext uri="{FF2B5EF4-FFF2-40B4-BE49-F238E27FC236}">
                <a16:creationId xmlns:a16="http://schemas.microsoft.com/office/drawing/2014/main" id="{60D4CC47-1BE4-48CF-A0E5-01FB7F7D3FD6}"/>
              </a:ext>
            </a:extLst>
          </p:cNvPr>
          <p:cNvSpPr/>
          <p:nvPr/>
        </p:nvSpPr>
        <p:spPr>
          <a:xfrm>
            <a:off x="3199246" y="1383294"/>
            <a:ext cx="5240256" cy="942108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معادلة الانحدار أو خط الاتجاه العام </a:t>
            </a:r>
          </a:p>
          <a:p>
            <a:pPr algn="ctr">
              <a:lnSpc>
                <a:spcPct val="150000"/>
              </a:lnSpc>
            </a:pPr>
            <a:r>
              <a:rPr lang="en-US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Regression Equation</a:t>
            </a:r>
          </a:p>
        </p:txBody>
      </p:sp>
    </p:spTree>
    <p:extLst>
      <p:ext uri="{BB962C8B-B14F-4D97-AF65-F5344CB8AC3E}">
        <p14:creationId xmlns:p14="http://schemas.microsoft.com/office/powerpoint/2010/main" val="278037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0261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: Rounded Corners 4">
            <a:extLst>
              <a:ext uri="{FF2B5EF4-FFF2-40B4-BE49-F238E27FC236}">
                <a16:creationId xmlns:a16="http://schemas.microsoft.com/office/drawing/2014/main" id="{F059CFD5-7C1F-4D9B-8BDC-1407E2168410}"/>
              </a:ext>
            </a:extLst>
          </p:cNvPr>
          <p:cNvSpPr/>
          <p:nvPr/>
        </p:nvSpPr>
        <p:spPr>
          <a:xfrm>
            <a:off x="1456885" y="2739736"/>
            <a:ext cx="7974797" cy="942109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وهو عبارة عن الانحراف المعياري للأخطاء أو الفروق بين القيم الأصلية للمتغير التابع والقيم المناظرة لها والمحسوبة من معادلة الانحدار</a:t>
            </a:r>
            <a:endParaRPr lang="en-US" sz="16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Rectangle: Rounded Corners 5">
            <a:extLst>
              <a:ext uri="{FF2B5EF4-FFF2-40B4-BE49-F238E27FC236}">
                <a16:creationId xmlns:a16="http://schemas.microsoft.com/office/drawing/2014/main" id="{14258B4E-E209-4CC7-BDB8-A792EF33335A}"/>
              </a:ext>
            </a:extLst>
          </p:cNvPr>
          <p:cNvSpPr/>
          <p:nvPr/>
        </p:nvSpPr>
        <p:spPr>
          <a:xfrm>
            <a:off x="6074064" y="1402773"/>
            <a:ext cx="3919104" cy="942109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الخطأ المعياري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Standard Error</a:t>
            </a:r>
          </a:p>
        </p:txBody>
      </p:sp>
      <p:sp>
        <p:nvSpPr>
          <p:cNvPr id="10" name="Rectangle: Rounded Corners 6">
            <a:extLst>
              <a:ext uri="{FF2B5EF4-FFF2-40B4-BE49-F238E27FC236}">
                <a16:creationId xmlns:a16="http://schemas.microsoft.com/office/drawing/2014/main" id="{8749D8F9-2071-404B-BB0D-B3B184E12FA9}"/>
              </a:ext>
            </a:extLst>
          </p:cNvPr>
          <p:cNvSpPr/>
          <p:nvPr/>
        </p:nvSpPr>
        <p:spPr>
          <a:xfrm>
            <a:off x="1456885" y="3892375"/>
            <a:ext cx="7313468" cy="942109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glow rad="63500">
              <a:srgbClr val="C0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يمكن اتخاذ حجم الخطأ المعياري دليلاً على درجة العلاقة التي تربط بين المتغيرين أو الظاهرتين</a:t>
            </a:r>
          </a:p>
        </p:txBody>
      </p:sp>
      <p:sp>
        <p:nvSpPr>
          <p:cNvPr id="11" name="Rectangle: Rounded Corners 7">
            <a:extLst>
              <a:ext uri="{FF2B5EF4-FFF2-40B4-BE49-F238E27FC236}">
                <a16:creationId xmlns:a16="http://schemas.microsoft.com/office/drawing/2014/main" id="{3BF05806-CEDC-43F8-8DF2-E30CB84EB836}"/>
              </a:ext>
            </a:extLst>
          </p:cNvPr>
          <p:cNvSpPr/>
          <p:nvPr/>
        </p:nvSpPr>
        <p:spPr>
          <a:xfrm>
            <a:off x="1456885" y="5136573"/>
            <a:ext cx="5960466" cy="942108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effectLst>
            <a:glow rad="63500">
              <a:srgbClr val="0070C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تكون قيمته صفراً في حالة العلاقة التامة وتأخذ بالزيادة كلما ضعفت هذه العلاقة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90928" y="602958"/>
            <a:ext cx="5416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العلاقة بين متغيرين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Relation between two variables</a:t>
            </a:r>
          </a:p>
        </p:txBody>
      </p:sp>
    </p:spTree>
    <p:extLst>
      <p:ext uri="{BB962C8B-B14F-4D97-AF65-F5344CB8AC3E}">
        <p14:creationId xmlns:p14="http://schemas.microsoft.com/office/powerpoint/2010/main" val="174348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0261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: Rounded Corners 4">
            <a:extLst>
              <a:ext uri="{FF2B5EF4-FFF2-40B4-BE49-F238E27FC236}">
                <a16:creationId xmlns:a16="http://schemas.microsoft.com/office/drawing/2014/main" id="{89F4D2E4-8E8E-466A-8C29-241373E834A6}"/>
              </a:ext>
            </a:extLst>
          </p:cNvPr>
          <p:cNvSpPr/>
          <p:nvPr/>
        </p:nvSpPr>
        <p:spPr>
          <a:xfrm>
            <a:off x="2416313" y="2550315"/>
            <a:ext cx="7532129" cy="564573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ctr" rtl="1"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و هو عبارة عن المقياس الرقمي لدرجة الارتباط </a:t>
            </a:r>
          </a:p>
          <a:p>
            <a:pPr algn="r" rtl="1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5">
            <a:extLst>
              <a:ext uri="{FF2B5EF4-FFF2-40B4-BE49-F238E27FC236}">
                <a16:creationId xmlns:a16="http://schemas.microsoft.com/office/drawing/2014/main" id="{76C27651-033D-40B7-AE1A-8FB813C914CD}"/>
              </a:ext>
            </a:extLst>
          </p:cNvPr>
          <p:cNvSpPr/>
          <p:nvPr/>
        </p:nvSpPr>
        <p:spPr>
          <a:xfrm>
            <a:off x="6070826" y="1473199"/>
            <a:ext cx="3919104" cy="942109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Y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معامل الارتباط</a:t>
            </a:r>
          </a:p>
          <a:p>
            <a:pPr algn="ctr">
              <a:lnSpc>
                <a:spcPct val="150000"/>
              </a:lnSpc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Correlation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Coefficient</a:t>
            </a:r>
          </a:p>
        </p:txBody>
      </p:sp>
      <p:sp>
        <p:nvSpPr>
          <p:cNvPr id="10" name="Rectangle: Rounded Corners 6">
            <a:extLst>
              <a:ext uri="{FF2B5EF4-FFF2-40B4-BE49-F238E27FC236}">
                <a16:creationId xmlns:a16="http://schemas.microsoft.com/office/drawing/2014/main" id="{3DC95412-56F2-4E4A-B9EA-F604174FA21F}"/>
              </a:ext>
            </a:extLst>
          </p:cNvPr>
          <p:cNvSpPr/>
          <p:nvPr/>
        </p:nvSpPr>
        <p:spPr>
          <a:xfrm>
            <a:off x="3012358" y="3245145"/>
            <a:ext cx="6340036" cy="491837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glow rad="63500">
              <a:srgbClr val="C0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ctr" rtl="1"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في حال الارتباط طردياً تكون قيمته مساوية ل 1+</a:t>
            </a:r>
          </a:p>
        </p:txBody>
      </p:sp>
      <p:sp>
        <p:nvSpPr>
          <p:cNvPr id="11" name="Rectangle: Rounded Corners 7">
            <a:extLst>
              <a:ext uri="{FF2B5EF4-FFF2-40B4-BE49-F238E27FC236}">
                <a16:creationId xmlns:a16="http://schemas.microsoft.com/office/drawing/2014/main" id="{0AA66BA1-27CC-4CA0-BA2B-E18ECE3F2A4D}"/>
              </a:ext>
            </a:extLst>
          </p:cNvPr>
          <p:cNvSpPr/>
          <p:nvPr/>
        </p:nvSpPr>
        <p:spPr>
          <a:xfrm>
            <a:off x="3579962" y="4070777"/>
            <a:ext cx="5204829" cy="49183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effectLst>
            <a:glow rad="63500">
              <a:srgbClr val="0070C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في حال الارتباط عكسياً تكون قيمته مساوية ل 1-</a:t>
            </a:r>
          </a:p>
        </p:txBody>
      </p:sp>
      <p:sp>
        <p:nvSpPr>
          <p:cNvPr id="12" name="Rectangle: Rounded Corners 8">
            <a:extLst>
              <a:ext uri="{FF2B5EF4-FFF2-40B4-BE49-F238E27FC236}">
                <a16:creationId xmlns:a16="http://schemas.microsoft.com/office/drawing/2014/main" id="{2B46DD9B-3A5C-4BA8-AEF6-74066DF7FBF5}"/>
              </a:ext>
            </a:extLst>
          </p:cNvPr>
          <p:cNvSpPr/>
          <p:nvPr/>
        </p:nvSpPr>
        <p:spPr>
          <a:xfrm>
            <a:off x="1957381" y="5120853"/>
            <a:ext cx="7991061" cy="99391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 rtl="1"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معامل الارتباط يستخدم لإيجاد قوة العلاقة أما الانحدار يستخدم لأغراض التنبؤ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90928" y="602958"/>
            <a:ext cx="5416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العلاقة بين متغيرين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Relation between two variables</a:t>
            </a:r>
          </a:p>
        </p:txBody>
      </p:sp>
    </p:spTree>
    <p:extLst>
      <p:ext uri="{BB962C8B-B14F-4D97-AF65-F5344CB8AC3E}">
        <p14:creationId xmlns:p14="http://schemas.microsoft.com/office/powerpoint/2010/main" val="63093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4204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A89B215C-82CF-4FD9-AFE0-D564FE3CFE23}"/>
              </a:ext>
            </a:extLst>
          </p:cNvPr>
          <p:cNvSpPr/>
          <p:nvPr/>
        </p:nvSpPr>
        <p:spPr>
          <a:xfrm>
            <a:off x="2580306" y="2491587"/>
            <a:ext cx="6798365" cy="49183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ctr" rtl="1"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و هو عبارة عن معامل ارتباط بين متغيرين متصلين</a:t>
            </a:r>
          </a:p>
          <a:p>
            <a:pPr algn="r" rtl="1"/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11">
            <a:extLst>
              <a:ext uri="{FF2B5EF4-FFF2-40B4-BE49-F238E27FC236}">
                <a16:creationId xmlns:a16="http://schemas.microsoft.com/office/drawing/2014/main" id="{D78FE2FC-0977-4922-A8EC-4017DCF39F98}"/>
              </a:ext>
            </a:extLst>
          </p:cNvPr>
          <p:cNvSpPr/>
          <p:nvPr/>
        </p:nvSpPr>
        <p:spPr>
          <a:xfrm>
            <a:off x="5975959" y="1575929"/>
            <a:ext cx="4046805" cy="58881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Pearson</a:t>
            </a:r>
            <a:r>
              <a:rPr lang="ar-SY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معامل</a:t>
            </a:r>
            <a:r>
              <a:rPr lang="ar-SY" sz="2400" dirty="0">
                <a:solidFill>
                  <a:schemeClr val="bg1"/>
                </a:solidFill>
              </a:rPr>
              <a:t> </a:t>
            </a:r>
            <a:r>
              <a:rPr lang="ar-SY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ارتباط</a:t>
            </a:r>
            <a:r>
              <a:rPr lang="ar-SY" sz="2400" dirty="0">
                <a:solidFill>
                  <a:schemeClr val="bg1"/>
                </a:solidFill>
              </a:rPr>
              <a:t> </a:t>
            </a:r>
            <a:r>
              <a:rPr lang="ar-SY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بيرسون</a:t>
            </a:r>
            <a:r>
              <a:rPr lang="ar-SY" sz="2400" dirty="0">
                <a:solidFill>
                  <a:schemeClr val="bg1"/>
                </a:solidFill>
              </a:rPr>
              <a:t>   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14">
            <a:extLst>
              <a:ext uri="{FF2B5EF4-FFF2-40B4-BE49-F238E27FC236}">
                <a16:creationId xmlns:a16="http://schemas.microsoft.com/office/drawing/2014/main" id="{D5E6AF0A-C35A-41D0-944D-4FD931FE252B}"/>
              </a:ext>
            </a:extLst>
          </p:cNvPr>
          <p:cNvSpPr/>
          <p:nvPr/>
        </p:nvSpPr>
        <p:spPr>
          <a:xfrm>
            <a:off x="2164522" y="5354468"/>
            <a:ext cx="7644769" cy="5267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 rtl="1"/>
            <a:r>
              <a:rPr lang="ar-SY" sz="1600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تقل دقة معامل الارتباط بين متغيرين بزيادة انتهاك الفرضيتين السابقتين</a:t>
            </a:r>
          </a:p>
        </p:txBody>
      </p:sp>
      <p:sp>
        <p:nvSpPr>
          <p:cNvPr id="11" name="Rectangle: Rounded Corners 15">
            <a:extLst>
              <a:ext uri="{FF2B5EF4-FFF2-40B4-BE49-F238E27FC236}">
                <a16:creationId xmlns:a16="http://schemas.microsoft.com/office/drawing/2014/main" id="{3A617403-BFC5-4C8F-829A-B7273D74FBA8}"/>
              </a:ext>
            </a:extLst>
          </p:cNvPr>
          <p:cNvSpPr/>
          <p:nvPr/>
        </p:nvSpPr>
        <p:spPr>
          <a:xfrm>
            <a:off x="1406769" y="6080969"/>
            <a:ext cx="8437087" cy="5267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 rtl="1"/>
            <a:r>
              <a:rPr lang="ar-SY" sz="1600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يفضل رسم شكل الانتشار قبل حساب معامل الارتباط لمعرفة مدى تحقيق الفرضيات السابقة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1A20B7F-145A-496B-8123-68730F7E7764}"/>
              </a:ext>
            </a:extLst>
          </p:cNvPr>
          <p:cNvGrpSpPr/>
          <p:nvPr/>
        </p:nvGrpSpPr>
        <p:grpSpPr>
          <a:xfrm>
            <a:off x="5390218" y="3110174"/>
            <a:ext cx="4717247" cy="784702"/>
            <a:chOff x="3809473" y="2374529"/>
            <a:chExt cx="4717247" cy="784702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6EB546E2-FDB5-4EC7-848B-93833EFDCE83}"/>
                </a:ext>
              </a:extLst>
            </p:cNvPr>
            <p:cNvSpPr/>
            <p:nvPr/>
          </p:nvSpPr>
          <p:spPr>
            <a:xfrm>
              <a:off x="3809473" y="2667394"/>
              <a:ext cx="4445578" cy="491837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00000"/>
              </a:solidFill>
            </a:ln>
            <a:effectLst>
              <a:glow rad="101600">
                <a:srgbClr val="C0000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rtl="1"/>
              <a:r>
                <a:rPr lang="ar-SY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يفترض أن العلاقة بين متغيرين خطية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57D60F6-93B9-4D78-80EC-34D21E8329AD}"/>
                </a:ext>
              </a:extLst>
            </p:cNvPr>
            <p:cNvSpPr/>
            <p:nvPr/>
          </p:nvSpPr>
          <p:spPr>
            <a:xfrm>
              <a:off x="7983381" y="2374529"/>
              <a:ext cx="543339" cy="52677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C00000"/>
              </a:solidFill>
            </a:ln>
            <a:effectLst>
              <a:glow rad="101600">
                <a:srgbClr val="C0000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</a:rPr>
                <a:t>1</a:t>
              </a:r>
              <a:endParaRPr lang="en-US" sz="135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8AD3BDB-E99B-4834-AFF3-9F82759C908D}"/>
              </a:ext>
            </a:extLst>
          </p:cNvPr>
          <p:cNvGrpSpPr/>
          <p:nvPr/>
        </p:nvGrpSpPr>
        <p:grpSpPr>
          <a:xfrm>
            <a:off x="5390218" y="4009153"/>
            <a:ext cx="4717247" cy="1184489"/>
            <a:chOff x="4775676" y="3578615"/>
            <a:chExt cx="3711664" cy="1184489"/>
          </a:xfrm>
        </p:grpSpPr>
        <p:sp>
          <p:nvSpPr>
            <p:cNvPr id="16" name="Rectangle: Rounded Corners 13">
              <a:extLst>
                <a:ext uri="{FF2B5EF4-FFF2-40B4-BE49-F238E27FC236}">
                  <a16:creationId xmlns:a16="http://schemas.microsoft.com/office/drawing/2014/main" id="{7CDAC010-8DC5-417A-877A-8D2471B22F34}"/>
                </a:ext>
              </a:extLst>
            </p:cNvPr>
            <p:cNvSpPr/>
            <p:nvPr/>
          </p:nvSpPr>
          <p:spPr>
            <a:xfrm>
              <a:off x="4775676" y="3937102"/>
              <a:ext cx="3381566" cy="826002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92D050"/>
              </a:solidFill>
            </a:ln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 rtl="1">
                <a:lnSpc>
                  <a:spcPct val="150000"/>
                </a:lnSpc>
              </a:pPr>
              <a:r>
                <a:rPr lang="ar-SY" sz="1600" b="1" dirty="0">
                  <a:solidFill>
                    <a:schemeClr val="tx1"/>
                  </a:solidFill>
                  <a:latin typeface="Alexandria" pitchFamily="2" charset="-78"/>
                  <a:cs typeface="Alexandria" pitchFamily="2" charset="-78"/>
                </a:rPr>
                <a:t>يفترض ثبات تباين قيم أحد المتغيرين عند كل قيمة من قيم المتغير الآخر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EBDB6FCC-546D-4AE1-9951-84F0F8BA540C}"/>
                </a:ext>
              </a:extLst>
            </p:cNvPr>
            <p:cNvSpPr/>
            <p:nvPr/>
          </p:nvSpPr>
          <p:spPr>
            <a:xfrm>
              <a:off x="7944001" y="3578615"/>
              <a:ext cx="543339" cy="52677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92D050"/>
              </a:solidFill>
            </a:ln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Y" sz="2400" dirty="0">
                  <a:solidFill>
                    <a:schemeClr val="tx1"/>
                  </a:solidFill>
                </a:rPr>
                <a:t>2</a:t>
              </a:r>
              <a:endParaRPr lang="en-US" sz="1350" dirty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190928" y="602958"/>
            <a:ext cx="5416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العلاقة بين متغيرين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Relation between two variables</a:t>
            </a:r>
          </a:p>
        </p:txBody>
      </p:sp>
    </p:spTree>
    <p:extLst>
      <p:ext uri="{BB962C8B-B14F-4D97-AF65-F5344CB8AC3E}">
        <p14:creationId xmlns:p14="http://schemas.microsoft.com/office/powerpoint/2010/main" val="122664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4006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latin typeface="Alexandria" pitchFamily="2" charset="-78"/>
                <a:cs typeface="Alexandria" pitchFamily="2" charset="-78"/>
              </a:rPr>
              <a:t>نظام </a:t>
            </a:r>
            <a:r>
              <a:rPr lang="en-US" sz="2400" b="1" dirty="0">
                <a:latin typeface="Alexandria" pitchFamily="2" charset="-78"/>
                <a:cs typeface="Alexandria" pitchFamily="2" charset="-78"/>
              </a:rPr>
              <a:t>SPSS </a:t>
            </a:r>
            <a:r>
              <a:rPr lang="ar-SY" sz="2400" b="1" dirty="0">
                <a:latin typeface="Alexandria" pitchFamily="2" charset="-78"/>
                <a:cs typeface="Alexandria" pitchFamily="2" charset="-78"/>
              </a:rPr>
              <a:t> الإحصائي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2CD70D8-3FD1-47CD-B846-531F74D2F936}"/>
              </a:ext>
            </a:extLst>
          </p:cNvPr>
          <p:cNvSpPr/>
          <p:nvPr/>
        </p:nvSpPr>
        <p:spPr>
          <a:xfrm>
            <a:off x="1477108" y="1393135"/>
            <a:ext cx="8809891" cy="617101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just" rtl="1"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يمكننا القول أن هذا النظام يقوم بإجراء جميع العمليات الإحصائية التي يحتاجها الباحث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4C178AD-B16F-46C8-BE13-8D361F4660FF}"/>
              </a:ext>
            </a:extLst>
          </p:cNvPr>
          <p:cNvSpPr/>
          <p:nvPr/>
        </p:nvSpPr>
        <p:spPr>
          <a:xfrm>
            <a:off x="5263662" y="2214770"/>
            <a:ext cx="5023337" cy="485955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ctr" rtl="1"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يحتوي هذا النظام على ثلاث شاشات رئيسية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9B9181E-E2F3-438B-A54D-35420D7ACD07}"/>
              </a:ext>
            </a:extLst>
          </p:cNvPr>
          <p:cNvSpPr/>
          <p:nvPr/>
        </p:nvSpPr>
        <p:spPr>
          <a:xfrm>
            <a:off x="7850205" y="3293259"/>
            <a:ext cx="2277768" cy="485955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rtl="1"/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شاشة محرر بيانات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D343F1E-E39A-422D-9ACF-7A6755FBA919}"/>
              </a:ext>
            </a:extLst>
          </p:cNvPr>
          <p:cNvSpPr/>
          <p:nvPr/>
        </p:nvSpPr>
        <p:spPr>
          <a:xfrm>
            <a:off x="7850205" y="4177748"/>
            <a:ext cx="2277767" cy="485955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rtl="1"/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شاشة المخرجات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28B2AE-198E-4892-8113-E523B744775F}"/>
              </a:ext>
            </a:extLst>
          </p:cNvPr>
          <p:cNvSpPr/>
          <p:nvPr/>
        </p:nvSpPr>
        <p:spPr>
          <a:xfrm>
            <a:off x="7848049" y="5062237"/>
            <a:ext cx="2279923" cy="485955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rtl="1"/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شاشة التعليمات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D2C0343-B178-40D2-83FD-A61422CB3B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800" y="2926449"/>
            <a:ext cx="5370618" cy="37594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A1E74B-494F-454B-9632-A7E31F41AC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904" y="2926450"/>
            <a:ext cx="5824337" cy="309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11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206499" y="1095841"/>
            <a:ext cx="9465625" cy="56259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90928" y="636174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latin typeface="Alexandria" pitchFamily="2" charset="-78"/>
                <a:cs typeface="Alexandria" pitchFamily="2" charset="-78"/>
              </a:rPr>
              <a:t>نظام </a:t>
            </a:r>
            <a:r>
              <a:rPr lang="en-US" sz="2400" b="1" dirty="0">
                <a:latin typeface="Alexandria" pitchFamily="2" charset="-78"/>
                <a:cs typeface="Alexandria" pitchFamily="2" charset="-78"/>
              </a:rPr>
              <a:t>SPSS </a:t>
            </a:r>
            <a:r>
              <a:rPr lang="ar-SY" sz="2400" b="1" dirty="0">
                <a:latin typeface="Alexandria" pitchFamily="2" charset="-78"/>
                <a:cs typeface="Alexandria" pitchFamily="2" charset="-78"/>
              </a:rPr>
              <a:t> الإحصائي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CD70D8-3FD1-47CD-B846-531F74D2F936}"/>
              </a:ext>
            </a:extLst>
          </p:cNvPr>
          <p:cNvSpPr/>
          <p:nvPr/>
        </p:nvSpPr>
        <p:spPr>
          <a:xfrm>
            <a:off x="1409516" y="1339208"/>
            <a:ext cx="9059592" cy="43620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rtl="1"/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يتعامل هذا النظام مع ثلاث أنواع الملفات المختصة حسب البيانات الموجودة فيها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4C178AD-B16F-46C8-BE13-8D361F4660FF}"/>
              </a:ext>
            </a:extLst>
          </p:cNvPr>
          <p:cNvSpPr/>
          <p:nvPr/>
        </p:nvSpPr>
        <p:spPr>
          <a:xfrm>
            <a:off x="5503008" y="2100470"/>
            <a:ext cx="4923692" cy="43620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rtl="1"/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ملفات البيانات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9181E-E2F3-438B-A54D-35420D7ACD07}"/>
              </a:ext>
            </a:extLst>
          </p:cNvPr>
          <p:cNvSpPr/>
          <p:nvPr/>
        </p:nvSpPr>
        <p:spPr>
          <a:xfrm>
            <a:off x="5503008" y="3632753"/>
            <a:ext cx="4923692" cy="43620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rtl="1"/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ملفات المخرجات الإحصائية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D343F1E-E39A-422D-9ACF-7A6755FBA919}"/>
              </a:ext>
            </a:extLst>
          </p:cNvPr>
          <p:cNvSpPr/>
          <p:nvPr/>
        </p:nvSpPr>
        <p:spPr>
          <a:xfrm>
            <a:off x="5503007" y="5408543"/>
            <a:ext cx="4923692" cy="436203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rtl="1"/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ملف التعليمات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94A9DD-4B30-4E85-9CC9-CFB58ED95FC3}"/>
              </a:ext>
            </a:extLst>
          </p:cNvPr>
          <p:cNvSpPr/>
          <p:nvPr/>
        </p:nvSpPr>
        <p:spPr>
          <a:xfrm>
            <a:off x="1892302" y="2627243"/>
            <a:ext cx="8534398" cy="77102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ct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تحتوي على البيانات الخام التي تدخل على شاشة محرر البيانات، ويميز هذه الملفات صيغتها (</a:t>
            </a:r>
            <a:r>
              <a:rPr lang="en-US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SAV</a:t>
            </a: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)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9007CC-5FC2-411C-AAB1-74D23F13A922}"/>
              </a:ext>
            </a:extLst>
          </p:cNvPr>
          <p:cNvSpPr/>
          <p:nvPr/>
        </p:nvSpPr>
        <p:spPr>
          <a:xfrm>
            <a:off x="1892301" y="4159527"/>
            <a:ext cx="8534398" cy="914198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ct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هو الملف الذي يحتوي على نتائج الإجراءات الإحصائية التي تظهر في شاشة المخرجات ويميزه الصيغة (</a:t>
            </a:r>
            <a:r>
              <a:rPr lang="en-US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SPO</a:t>
            </a: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)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ACE5FDD-1442-4CFF-B9FC-04CE1FE30EBF}"/>
              </a:ext>
            </a:extLst>
          </p:cNvPr>
          <p:cNvSpPr/>
          <p:nvPr/>
        </p:nvSpPr>
        <p:spPr>
          <a:xfrm>
            <a:off x="1606062" y="5935317"/>
            <a:ext cx="8820636" cy="694083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ctr" rtl="1"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يحتوي على التعليمات المراد إجراؤها كالعمليات الإحصائية مثلاً، ويميزه الصيغة (</a:t>
            </a:r>
            <a:r>
              <a:rPr lang="en-US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SPS</a:t>
            </a: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3671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DCC496F3-EB4A-41E2-953C-FBB8D4A4B22B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infopath/2007/PartnerControls"/>
    <ds:schemaRef ds:uri="aca13214-df29-4e3c-a050-857c0bf7bd8e"/>
    <ds:schemaRef ds:uri="688354b5-287c-4cda-825e-1d7935aea40e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1098</TotalTime>
  <Words>1481</Words>
  <Application>Microsoft Office PowerPoint</Application>
  <PresentationFormat>Widescreen</PresentationFormat>
  <Paragraphs>263</Paragraphs>
  <Slides>47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6" baseType="lpstr">
      <vt:lpstr>ＭＳ Ｐゴシック</vt:lpstr>
      <vt:lpstr>游ゴシック</vt:lpstr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105</cp:revision>
  <dcterms:created xsi:type="dcterms:W3CDTF">2023-04-29T09:08:00Z</dcterms:created>
  <dcterms:modified xsi:type="dcterms:W3CDTF">2025-01-22T23:14:42Z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