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13" r:id="rId6"/>
    <p:sldId id="276" r:id="rId7"/>
    <p:sldId id="256" r:id="rId8"/>
    <p:sldId id="494" r:id="rId9"/>
    <p:sldId id="306" r:id="rId10"/>
    <p:sldId id="496" r:id="rId11"/>
    <p:sldId id="498" r:id="rId12"/>
    <p:sldId id="499" r:id="rId13"/>
    <p:sldId id="500" r:id="rId14"/>
    <p:sldId id="501" r:id="rId15"/>
    <p:sldId id="502" r:id="rId16"/>
    <p:sldId id="503" r:id="rId17"/>
    <p:sldId id="504" r:id="rId18"/>
    <p:sldId id="505" r:id="rId19"/>
    <p:sldId id="506" r:id="rId20"/>
    <p:sldId id="507" r:id="rId21"/>
    <p:sldId id="508" r:id="rId22"/>
    <p:sldId id="531" r:id="rId23"/>
    <p:sldId id="509" r:id="rId24"/>
    <p:sldId id="510" r:id="rId25"/>
    <p:sldId id="511" r:id="rId26"/>
    <p:sldId id="512" r:id="rId27"/>
    <p:sldId id="513" r:id="rId28"/>
    <p:sldId id="514" r:id="rId29"/>
    <p:sldId id="532" r:id="rId30"/>
    <p:sldId id="515" r:id="rId31"/>
    <p:sldId id="516" r:id="rId32"/>
    <p:sldId id="517" r:id="rId33"/>
    <p:sldId id="518" r:id="rId34"/>
    <p:sldId id="519" r:id="rId35"/>
    <p:sldId id="520" r:id="rId36"/>
    <p:sldId id="521" r:id="rId37"/>
    <p:sldId id="522" r:id="rId38"/>
    <p:sldId id="523" r:id="rId39"/>
    <p:sldId id="524" r:id="rId40"/>
    <p:sldId id="525" r:id="rId41"/>
    <p:sldId id="526" r:id="rId42"/>
    <p:sldId id="527" r:id="rId43"/>
    <p:sldId id="528" r:id="rId44"/>
    <p:sldId id="529" r:id="rId45"/>
    <p:sldId id="530" r:id="rId46"/>
    <p:sldId id="53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showGuides="1">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314111" y="4830081"/>
            <a:ext cx="4886463" cy="46037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Amira Gado </a:t>
            </a:r>
          </a:p>
        </p:txBody>
      </p:sp>
      <p:sp>
        <p:nvSpPr>
          <p:cNvPr id="31" name="TextBox 30"/>
          <p:cNvSpPr txBox="1"/>
          <p:nvPr/>
        </p:nvSpPr>
        <p:spPr>
          <a:xfrm>
            <a:off x="256540" y="1875790"/>
            <a:ext cx="6583680" cy="2786380"/>
          </a:xfrm>
          <a:prstGeom prst="rect">
            <a:avLst/>
          </a:prstGeom>
          <a:noFill/>
        </p:spPr>
        <p:txBody>
          <a:bodyPr wrap="none" rtlCol="0">
            <a:noAutofit/>
          </a:bodyPr>
          <a:lstStyle/>
          <a:p>
            <a:pPr algn="ctr" rtl="1"/>
            <a:r>
              <a:rPr lang="ar-SA" altLang="en-US" sz="4400" b="1" dirty="0">
                <a:solidFill>
                  <a:srgbClr val="00B0F0"/>
                </a:solidFill>
                <a:latin typeface="Times New Roman" panose="02020603050405020304" pitchFamily="18" charset="0"/>
                <a:cs typeface="Times New Roman" panose="02020603050405020304" pitchFamily="18" charset="0"/>
              </a:rPr>
              <a:t>أدوات</a:t>
            </a:r>
            <a:r>
              <a:rPr lang="en-US" altLang="en-US" sz="4400" b="1" dirty="0">
                <a:solidFill>
                  <a:srgbClr val="00B0F0"/>
                </a:solidFill>
                <a:latin typeface="Times New Roman" panose="02020603050405020304" pitchFamily="18" charset="0"/>
                <a:cs typeface="Times New Roman" panose="02020603050405020304" pitchFamily="18" charset="0"/>
              </a:rPr>
              <a:t> </a:t>
            </a:r>
            <a:r>
              <a:rPr lang="ar-SA" altLang="en-US" sz="4400" b="1" dirty="0">
                <a:solidFill>
                  <a:srgbClr val="00B0F0"/>
                </a:solidFill>
                <a:latin typeface="Times New Roman" panose="02020603050405020304" pitchFamily="18" charset="0"/>
                <a:cs typeface="Times New Roman" panose="02020603050405020304" pitchFamily="18" charset="0"/>
              </a:rPr>
              <a:t>الذكاء</a:t>
            </a:r>
            <a:r>
              <a:rPr lang="en-US" altLang="en-US" sz="4400" b="1" dirty="0">
                <a:solidFill>
                  <a:srgbClr val="00B0F0"/>
                </a:solidFill>
                <a:latin typeface="Times New Roman" panose="02020603050405020304" pitchFamily="18" charset="0"/>
                <a:cs typeface="Times New Roman" panose="02020603050405020304" pitchFamily="18" charset="0"/>
              </a:rPr>
              <a:t> </a:t>
            </a:r>
            <a:r>
              <a:rPr lang="ar-SA" altLang="en-US" sz="4400" b="1" dirty="0">
                <a:solidFill>
                  <a:srgbClr val="00B0F0"/>
                </a:solidFill>
                <a:latin typeface="Times New Roman" panose="02020603050405020304" pitchFamily="18" charset="0"/>
                <a:cs typeface="Times New Roman" panose="02020603050405020304" pitchFamily="18" charset="0"/>
              </a:rPr>
              <a:t>الاصطناعي</a:t>
            </a:r>
          </a:p>
          <a:p>
            <a:pPr algn="ctr" rtl="1"/>
            <a:r>
              <a:rPr lang="ar-SA" altLang="en-US" sz="4400" b="1" dirty="0">
                <a:solidFill>
                  <a:srgbClr val="00B0F0"/>
                </a:solidFill>
                <a:latin typeface="Times New Roman" panose="02020603050405020304" pitchFamily="18" charset="0"/>
                <a:cs typeface="Times New Roman" panose="02020603050405020304" pitchFamily="18" charset="0"/>
              </a:rPr>
              <a:t>والبحث</a:t>
            </a:r>
            <a:r>
              <a:rPr lang="en-US" altLang="en-US" sz="4400" b="1" dirty="0">
                <a:solidFill>
                  <a:srgbClr val="00B0F0"/>
                </a:solidFill>
                <a:latin typeface="Times New Roman" panose="02020603050405020304" pitchFamily="18" charset="0"/>
                <a:cs typeface="Times New Roman" panose="02020603050405020304" pitchFamily="18" charset="0"/>
              </a:rPr>
              <a:t> </a:t>
            </a:r>
            <a:r>
              <a:rPr lang="ar-SA" altLang="en-US" sz="4400" b="1" dirty="0">
                <a:solidFill>
                  <a:srgbClr val="00B0F0"/>
                </a:solidFill>
                <a:latin typeface="Times New Roman" panose="02020603050405020304" pitchFamily="18" charset="0"/>
                <a:cs typeface="Times New Roman" panose="02020603050405020304" pitchFamily="18" charset="0"/>
              </a:rPr>
              <a:t>العلمي</a:t>
            </a:r>
          </a:p>
          <a:p>
            <a:pPr algn="ctr" rtl="1"/>
            <a:r>
              <a:rPr lang="ar-SA" altLang="en-US" sz="4400" b="1" dirty="0">
                <a:solidFill>
                  <a:srgbClr val="00B0F0"/>
                </a:solidFill>
                <a:latin typeface="Times New Roman" panose="02020603050405020304" pitchFamily="18" charset="0"/>
                <a:cs typeface="Times New Roman" panose="02020603050405020304" pitchFamily="18" charset="0"/>
              </a:rPr>
              <a:t>رحلة</a:t>
            </a:r>
            <a:r>
              <a:rPr lang="en-US" altLang="en-US" sz="4400" b="1" dirty="0">
                <a:solidFill>
                  <a:srgbClr val="00B0F0"/>
                </a:solidFill>
                <a:latin typeface="Times New Roman" panose="02020603050405020304" pitchFamily="18" charset="0"/>
                <a:cs typeface="Times New Roman" panose="02020603050405020304" pitchFamily="18" charset="0"/>
              </a:rPr>
              <a:t> </a:t>
            </a:r>
            <a:r>
              <a:rPr lang="ar-SA" altLang="en-US" sz="4400" b="1" dirty="0">
                <a:solidFill>
                  <a:srgbClr val="00B0F0"/>
                </a:solidFill>
                <a:latin typeface="Times New Roman" panose="02020603050405020304" pitchFamily="18" charset="0"/>
                <a:cs typeface="Times New Roman" panose="02020603050405020304" pitchFamily="18" charset="0"/>
              </a:rPr>
              <a:t>شاملة</a:t>
            </a:r>
          </a:p>
          <a:p>
            <a:pPr algn="ctr" rtl="1"/>
            <a:r>
              <a:rPr lang="en-US" altLang="en-US" sz="4400" b="1" dirty="0">
                <a:solidFill>
                  <a:srgbClr val="00B0F0"/>
                </a:solidFill>
                <a:latin typeface="Times New Roman" panose="02020603050405020304" pitchFamily="18" charset="0"/>
                <a:cs typeface="Times New Roman" panose="02020603050405020304" pitchFamily="18" charset="0"/>
              </a:rPr>
              <a:t> </a:t>
            </a:r>
            <a:r>
              <a:rPr lang="ar-SA" altLang="en-US" sz="4400" b="1" dirty="0">
                <a:solidFill>
                  <a:srgbClr val="00B0F0"/>
                </a:solidFill>
                <a:latin typeface="Times New Roman" panose="02020603050405020304" pitchFamily="18" charset="0"/>
                <a:cs typeface="Times New Roman" panose="02020603050405020304" pitchFamily="18" charset="0"/>
              </a:rPr>
              <a:t>نحو</a:t>
            </a:r>
            <a:r>
              <a:rPr lang="en-US" altLang="en-US" sz="4400" b="1" dirty="0">
                <a:solidFill>
                  <a:srgbClr val="00B0F0"/>
                </a:solidFill>
                <a:latin typeface="Times New Roman" panose="02020603050405020304" pitchFamily="18" charset="0"/>
                <a:cs typeface="Times New Roman" panose="02020603050405020304" pitchFamily="18" charset="0"/>
              </a:rPr>
              <a:t> </a:t>
            </a:r>
            <a:r>
              <a:rPr lang="ar-SA" altLang="en-US" sz="4400" b="1" dirty="0">
                <a:solidFill>
                  <a:srgbClr val="00B0F0"/>
                </a:solidFill>
                <a:latin typeface="Times New Roman" panose="02020603050405020304" pitchFamily="18" charset="0"/>
                <a:cs typeface="Times New Roman" panose="02020603050405020304" pitchFamily="18" charset="0"/>
              </a:rPr>
              <a:t>المستقبل</a:t>
            </a:r>
            <a:r>
              <a:rPr lang="en-US" altLang="en-US" sz="4400" b="1" dirty="0">
                <a:solidFill>
                  <a:srgbClr val="00B0F0"/>
                </a:solidFill>
                <a:latin typeface="Times New Roman" panose="02020603050405020304" pitchFamily="18" charset="0"/>
                <a:cs typeface="Times New Roman" panose="02020603050405020304" pitchFamily="18" charset="0"/>
              </a:rPr>
              <a:t> </a:t>
            </a:r>
            <a:r>
              <a:rPr lang="ar-SA" altLang="en-US" sz="4400" b="1" dirty="0">
                <a:solidFill>
                  <a:srgbClr val="00B0F0"/>
                </a:solidFill>
                <a:latin typeface="Times New Roman" panose="02020603050405020304" pitchFamily="18" charset="0"/>
                <a:cs typeface="Times New Roman" panose="02020603050405020304" pitchFamily="18" charset="0"/>
              </a:rPr>
              <a:t>الأكاديمي</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332764" y="1334848"/>
            <a:ext cx="4113898" cy="645160"/>
          </a:xfrm>
          <a:prstGeom prst="rect">
            <a:avLst/>
          </a:prstGeom>
          <a:noFill/>
        </p:spPr>
        <p:txBody>
          <a:bodyPr wrap="square" rtlCol="0">
            <a:spAutoFit/>
          </a:bodyPr>
          <a:lstStyle/>
          <a:p>
            <a:pPr algn="r" rtl="1"/>
            <a:r>
              <a:rPr lang="ar-SA" altLang="en-US" sz="3600" b="1" dirty="0">
                <a:solidFill>
                  <a:srgbClr val="00B0F0"/>
                </a:solidFill>
                <a:latin typeface="Times New Roman" panose="02020603050405020304" pitchFamily="18" charset="0"/>
                <a:cs typeface="Times New Roman" panose="02020603050405020304" pitchFamily="18" charset="0"/>
              </a:rPr>
              <a:t>محتوى</a:t>
            </a:r>
            <a:r>
              <a:rPr lang="en-US" altLang="en-US" sz="3600" b="1" dirty="0">
                <a:solidFill>
                  <a:srgbClr val="00B0F0"/>
                </a:solidFill>
                <a:latin typeface="Times New Roman" panose="02020603050405020304" pitchFamily="18" charset="0"/>
                <a:cs typeface="Times New Roman" panose="02020603050405020304" pitchFamily="18" charset="0"/>
              </a:rPr>
              <a:t> </a:t>
            </a:r>
            <a:r>
              <a:rPr lang="ar-SA" altLang="en-US" sz="3600" b="1" dirty="0">
                <a:solidFill>
                  <a:srgbClr val="00B0F0"/>
                </a:solidFill>
                <a:latin typeface="Times New Roman" panose="02020603050405020304" pitchFamily="18" charset="0"/>
                <a:cs typeface="Times New Roman" panose="02020603050405020304" pitchFamily="18" charset="0"/>
              </a:rPr>
              <a:t>العرض</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545" y="2021205"/>
            <a:ext cx="8417560" cy="4504690"/>
          </a:xfrm>
          <a:prstGeom prst="rect">
            <a:avLst/>
          </a:prstGeom>
          <a:noFill/>
        </p:spPr>
        <p:txBody>
          <a:bodyPr wrap="square" rtlCol="0">
            <a:noAutofit/>
          </a:bodyPr>
          <a:lstStyle/>
          <a:p>
            <a:pPr marL="285750" indent="-285750" algn="r" rtl="1">
              <a:buFont typeface="Wingdings" panose="05000000000000000000" charset="0"/>
              <a:buChar char="§"/>
            </a:pPr>
            <a:r>
              <a:rPr lang="ar-SA" altLang="en-US" sz="3200" dirty="0">
                <a:latin typeface="Times New Roman" panose="02020603050405020304" pitchFamily="18" charset="0"/>
                <a:cs typeface="Times New Roman" panose="02020603050405020304" pitchFamily="18" charset="0"/>
              </a:rPr>
              <a:t>مقدمة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عن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الذكاء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الاصطناعي</a:t>
            </a:r>
          </a:p>
          <a:p>
            <a:pPr marL="285750" indent="-285750" algn="r" rtl="1">
              <a:buFont typeface="Wingdings" panose="05000000000000000000" charset="0"/>
              <a:buChar char="§"/>
            </a:pPr>
            <a:r>
              <a:rPr lang="ar-SA" altLang="en-US" sz="3200" dirty="0">
                <a:latin typeface="Times New Roman" panose="02020603050405020304" pitchFamily="18" charset="0"/>
                <a:cs typeface="Times New Roman" panose="02020603050405020304" pitchFamily="18" charset="0"/>
              </a:rPr>
              <a:t>تطبيقات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الذكاء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الاصطناعي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البحث العلمي</a:t>
            </a:r>
          </a:p>
          <a:p>
            <a:pPr marL="285750" indent="-285750" algn="r" rtl="1">
              <a:buFont typeface="Wingdings" panose="05000000000000000000" charset="0"/>
              <a:buChar char="§"/>
            </a:pPr>
            <a:r>
              <a:rPr lang="ar-SA" altLang="en-US" sz="3200" dirty="0">
                <a:latin typeface="Times New Roman" panose="02020603050405020304" pitchFamily="18" charset="0"/>
                <a:cs typeface="Times New Roman" panose="02020603050405020304" pitchFamily="18" charset="0"/>
              </a:rPr>
              <a:t>أدوات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عملية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وفعالة</a:t>
            </a:r>
          </a:p>
          <a:p>
            <a:pPr marL="285750" indent="-285750" algn="r" rtl="1">
              <a:buFont typeface="Wingdings" panose="05000000000000000000" charset="0"/>
              <a:buChar char="§"/>
            </a:pPr>
            <a:r>
              <a:rPr lang="ar-SA" altLang="en-US" sz="3200" dirty="0">
                <a:latin typeface="Times New Roman" panose="02020603050405020304" pitchFamily="18" charset="0"/>
                <a:cs typeface="Times New Roman" panose="02020603050405020304" pitchFamily="18" charset="0"/>
              </a:rPr>
              <a:t>منهجيات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البحث</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الحديثة</a:t>
            </a:r>
          </a:p>
          <a:p>
            <a:pPr marL="285750" indent="-285750" algn="r" rtl="1">
              <a:buFont typeface="Wingdings" panose="05000000000000000000" charset="0"/>
              <a:buChar char="§"/>
            </a:pPr>
            <a:r>
              <a:rPr lang="ar-SA" altLang="en-US" sz="3200" dirty="0">
                <a:latin typeface="Times New Roman" panose="02020603050405020304" pitchFamily="18" charset="0"/>
                <a:cs typeface="Times New Roman" panose="02020603050405020304" pitchFamily="18" charset="0"/>
              </a:rPr>
              <a:t>الفرص</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والفوائد</a:t>
            </a:r>
          </a:p>
          <a:p>
            <a:pPr marL="285750" indent="-285750" algn="r" rtl="1">
              <a:buFont typeface="Wingdings" panose="05000000000000000000" charset="0"/>
              <a:buChar char="§"/>
            </a:pPr>
            <a:r>
              <a:rPr lang="ar-SA" altLang="en-US" sz="3200" dirty="0">
                <a:latin typeface="Times New Roman" panose="02020603050405020304" pitchFamily="18" charset="0"/>
                <a:cs typeface="Times New Roman" panose="02020603050405020304" pitchFamily="18" charset="0"/>
              </a:rPr>
              <a:t>التحديات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والمخاطر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الأخلاقية</a:t>
            </a:r>
          </a:p>
          <a:p>
            <a:pPr marL="285750" indent="-285750" algn="r" rtl="1">
              <a:buFont typeface="Wingdings" panose="05000000000000000000" charset="0"/>
              <a:buChar char="§"/>
            </a:pPr>
            <a:r>
              <a:rPr lang="ar-SA" altLang="en-US" sz="3200" dirty="0">
                <a:latin typeface="Times New Roman" panose="02020603050405020304" pitchFamily="18" charset="0"/>
                <a:cs typeface="Times New Roman" panose="02020603050405020304" pitchFamily="18" charset="0"/>
              </a:rPr>
              <a:t>التوصيات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والمستقبل</a:t>
            </a:r>
          </a:p>
          <a:p>
            <a:endParaRPr lang="en-US" sz="3200" dirty="0">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5590"/>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23870" y="926465"/>
            <a:ext cx="6240780" cy="521970"/>
          </a:xfrm>
          <a:prstGeom prst="rect">
            <a:avLst/>
          </a:prstGeom>
          <a:noFill/>
        </p:spPr>
        <p:txBody>
          <a:bodyPr wrap="square" rtlCol="0">
            <a:spAutoFit/>
          </a:bodyPr>
          <a:lstStyle/>
          <a:p>
            <a:pPr algn="r" rtl="1"/>
            <a:r>
              <a:rPr lang="ar-SA" altLang="en-US" sz="2800" b="1" dirty="0">
                <a:latin typeface="Times New Roman" panose="02020603050405020304" pitchFamily="18" charset="0"/>
                <a:cs typeface="Times New Roman" panose="02020603050405020304" pitchFamily="18" charset="0"/>
              </a:rPr>
              <a:t>الذكاء</a:t>
            </a:r>
            <a:r>
              <a:rPr lang="en-US" altLang="en-US" sz="2800" b="1" dirty="0">
                <a:latin typeface="Times New Roman" panose="02020603050405020304" pitchFamily="18" charset="0"/>
                <a:cs typeface="Times New Roman" panose="02020603050405020304" pitchFamily="18" charset="0"/>
              </a:rPr>
              <a:t> </a:t>
            </a:r>
            <a:r>
              <a:rPr lang="ar-SA" altLang="en-US" sz="2800" b="1" dirty="0">
                <a:latin typeface="Times New Roman" panose="02020603050405020304" pitchFamily="18" charset="0"/>
                <a:cs typeface="Times New Roman" panose="02020603050405020304" pitchFamily="18" charset="0"/>
              </a:rPr>
              <a:t>الاصطناعي</a:t>
            </a:r>
            <a:r>
              <a:rPr lang="en-US" altLang="en-US" sz="2800" b="1" dirty="0">
                <a:latin typeface="Times New Roman" panose="02020603050405020304" pitchFamily="18" charset="0"/>
                <a:cs typeface="Times New Roman" panose="02020603050405020304" pitchFamily="18" charset="0"/>
              </a:rPr>
              <a:t> </a:t>
            </a:r>
            <a:r>
              <a:rPr lang="ar-SA" altLang="en-US" sz="2800" b="1" dirty="0">
                <a:latin typeface="Times New Roman" panose="02020603050405020304" pitchFamily="18" charset="0"/>
                <a:cs typeface="Times New Roman" panose="02020603050405020304" pitchFamily="18" charset="0"/>
              </a:rPr>
              <a:t>في</a:t>
            </a:r>
            <a:r>
              <a:rPr lang="en-US" altLang="en-US" sz="2800" b="1" dirty="0">
                <a:latin typeface="Times New Roman" panose="02020603050405020304" pitchFamily="18" charset="0"/>
                <a:cs typeface="Times New Roman" panose="02020603050405020304" pitchFamily="18" charset="0"/>
              </a:rPr>
              <a:t> </a:t>
            </a:r>
            <a:r>
              <a:rPr lang="ar-SA" altLang="en-US" sz="2800" b="1" dirty="0">
                <a:latin typeface="Times New Roman" panose="02020603050405020304" pitchFamily="18" charset="0"/>
                <a:cs typeface="Times New Roman" panose="02020603050405020304" pitchFamily="18" charset="0"/>
              </a:rPr>
              <a:t>البحث</a:t>
            </a:r>
            <a:r>
              <a:rPr lang="en-US" altLang="en-US" sz="2800" b="1" dirty="0">
                <a:latin typeface="Times New Roman" panose="02020603050405020304" pitchFamily="18" charset="0"/>
                <a:cs typeface="Times New Roman" panose="02020603050405020304" pitchFamily="18" charset="0"/>
              </a:rPr>
              <a:t> </a:t>
            </a:r>
            <a:r>
              <a:rPr lang="ar-SA" altLang="en-US" sz="2800" b="1" dirty="0">
                <a:latin typeface="Times New Roman" panose="02020603050405020304" pitchFamily="18" charset="0"/>
                <a:cs typeface="Times New Roman" panose="02020603050405020304" pitchFamily="18" charset="0"/>
              </a:rPr>
              <a:t>العلمي</a:t>
            </a:r>
            <a:r>
              <a:rPr lang="en-US" altLang="en-US" sz="2800" b="1" dirty="0">
                <a:latin typeface="Times New Roman" panose="02020603050405020304" pitchFamily="18" charset="0"/>
                <a:cs typeface="Times New Roman" panose="02020603050405020304" pitchFamily="18" charset="0"/>
              </a:rPr>
              <a:t> </a:t>
            </a:r>
            <a:r>
              <a:rPr lang="ar-SA" altLang="en-US" sz="2800" b="1" dirty="0">
                <a:latin typeface="Times New Roman" panose="02020603050405020304" pitchFamily="18" charset="0"/>
                <a:cs typeface="Times New Roman" panose="02020603050405020304" pitchFamily="18" charset="0"/>
              </a:rPr>
              <a:t>المعاصر</a:t>
            </a:r>
          </a:p>
        </p:txBody>
      </p:sp>
      <p:sp>
        <p:nvSpPr>
          <p:cNvPr id="48" name="TextBox 47"/>
          <p:cNvSpPr txBox="1"/>
          <p:nvPr/>
        </p:nvSpPr>
        <p:spPr>
          <a:xfrm>
            <a:off x="889000" y="1918335"/>
            <a:ext cx="10319385" cy="450469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الذكاء</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الاصطناعي</a:t>
            </a:r>
            <a:r>
              <a:rPr lang="en-US" altLang="en-US" sz="2800" dirty="0">
                <a:latin typeface="Times New Roman" panose="02020603050405020304" pitchFamily="18" charset="0"/>
                <a:cs typeface="Times New Roman" panose="02020603050405020304" pitchFamily="18" charset="0"/>
              </a:rPr>
              <a:t> (AI) </a:t>
            </a:r>
            <a:r>
              <a:rPr lang="ar-SA" altLang="en-US" sz="2800" dirty="0">
                <a:latin typeface="Times New Roman" panose="02020603050405020304" pitchFamily="18" charset="0"/>
                <a:cs typeface="Times New Roman" panose="02020603050405020304" pitchFamily="18" charset="0"/>
              </a:rPr>
              <a:t>في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سياق</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البحث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العلمي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الحديث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يمثل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ثورة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منهجية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شاملة</a:t>
            </a:r>
            <a:r>
              <a:rPr lang="en-US" altLang="en-US" sz="2800" dirty="0">
                <a:latin typeface="Times New Roman" panose="02020603050405020304" pitchFamily="18" charset="0"/>
                <a:cs typeface="Times New Roman" panose="02020603050405020304" pitchFamily="18" charset="0"/>
              </a:rPr>
              <a:t>. </a:t>
            </a:r>
          </a:p>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ليس</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مجرد</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أداة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تقنية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هو</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إعادة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تصور</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للعملية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البحثية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برمتها</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صياغة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الأسئلة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إلى</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اختبار</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الفرضيات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والتحقق</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النتائج</a:t>
            </a:r>
            <a:r>
              <a:rPr lang="en-US" altLang="ar-SA" sz="2800" dirty="0">
                <a:latin typeface="Times New Roman" panose="02020603050405020304" pitchFamily="18" charset="0"/>
                <a:cs typeface="Times New Roman" panose="02020603050405020304" pitchFamily="18" charset="0"/>
              </a:rPr>
              <a:t>.</a:t>
            </a:r>
            <a:endParaRPr lang="ar-SA" alt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يجمع</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بين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خوارزميات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التعلم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الآلي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المتقدمة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والبيانات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الضخمة</a:t>
            </a:r>
            <a:r>
              <a:rPr lang="en-US" altLang="en-US" sz="2800" dirty="0">
                <a:latin typeface="Times New Roman" panose="02020603050405020304" pitchFamily="18" charset="0"/>
                <a:cs typeface="Times New Roman" panose="02020603050405020304" pitchFamily="18" charset="0"/>
              </a:rPr>
              <a:t> (Big Data) </a:t>
            </a:r>
            <a:r>
              <a:rPr lang="ar-SA" altLang="en-US" sz="2800" dirty="0">
                <a:latin typeface="Times New Roman" panose="02020603050405020304" pitchFamily="18" charset="0"/>
                <a:cs typeface="Times New Roman" panose="02020603050405020304" pitchFamily="18" charset="0"/>
              </a:rPr>
              <a:t>ومعالجة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اللغة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الطبيعية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والشبكات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العصبية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العميقة</a:t>
            </a:r>
            <a:r>
              <a:rPr lang="en-US" altLang="en-US" sz="2800" dirty="0">
                <a:latin typeface="Times New Roman" panose="02020603050405020304" pitchFamily="18" charset="0"/>
                <a:cs typeface="Times New Roman" panose="02020603050405020304" pitchFamily="18" charset="0"/>
              </a:rPr>
              <a:t> (Deep Learning) </a:t>
            </a:r>
            <a:r>
              <a:rPr lang="ar-SA" altLang="en-US" sz="2800" dirty="0">
                <a:latin typeface="Times New Roman" panose="02020603050405020304" pitchFamily="18" charset="0"/>
                <a:cs typeface="Times New Roman" panose="02020603050405020304" pitchFamily="18" charset="0"/>
              </a:rPr>
              <a:t>والإحصاء</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البايزياني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المتقدم</a:t>
            </a:r>
            <a:r>
              <a:rPr lang="en-US" altLang="en-US" sz="2800" dirty="0">
                <a:latin typeface="Times New Roman" panose="02020603050405020304" pitchFamily="18" charset="0"/>
                <a:cs typeface="Times New Roman" panose="02020603050405020304" pitchFamily="18" charset="0"/>
              </a:rPr>
              <a:t> .</a:t>
            </a:r>
          </a:p>
          <a:p>
            <a:pPr marL="457200" indent="-457200" algn="just" rtl="1">
              <a:buFont typeface="Wingdings" panose="05000000000000000000" charset="0"/>
              <a:buChar char="ü"/>
            </a:pP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في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العلوم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الاجتماعية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والاقتصاد</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بشكل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خاص،</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الذكاء</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الاصطناعي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يفتح</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إمكانيات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جديدة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تماماً</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لفهم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السلوك</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البشري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والأنظمة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الاجتماعية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والمعقدة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والديناميكية</a:t>
            </a:r>
            <a:r>
              <a:rPr lang="en-US" altLang="en-US" sz="2800" dirty="0">
                <a:latin typeface="Times New Roman" panose="02020603050405020304" pitchFamily="18" charset="0"/>
                <a:cs typeface="Times New Roman" panose="02020603050405020304" pitchFamily="18" charset="0"/>
              </a:rPr>
              <a:t>.</a:t>
            </a:r>
          </a:p>
          <a:p>
            <a:pPr marL="457200" indent="-457200" algn="just" rtl="1">
              <a:buFont typeface="Wingdings" panose="05000000000000000000" charset="0"/>
              <a:buChar char="ü"/>
            </a:pPr>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70965" y="1468755"/>
            <a:ext cx="8722360" cy="465709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sym typeface="+mn-ea"/>
              </a:rPr>
              <a:t>معالجة البيانات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غير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المنتظمة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وشبه</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المنظمة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في</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العلوم</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الاجتماعية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بالذات،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معالجة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مليارات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المسوحات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والمقابلات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والنصوص</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والوسائط</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الاجتماعية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والملاحظات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الميدانية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بسرعة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فائقة.</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sym typeface="+mn-ea"/>
              </a:rPr>
              <a:t>الأنماط</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في</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غير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المنتظمة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التي</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كانت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تتطلب</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تكويد</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يدوي</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لشهور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الآن</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يتم</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اكتشافها</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آلياً.</a:t>
            </a:r>
            <a:endParaRPr lang="ar-SA" altLang="en-US" sz="24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sym typeface="+mn-ea"/>
              </a:rPr>
              <a:t>اكتشاف</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العلاقات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السببية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وليس</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فقط</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الارتباطات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تجاوز</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التحليل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الارتباطي</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البسيط</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إلى</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فهم</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عميق</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للعلاقات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السببية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والآليات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المعقدة</a:t>
            </a:r>
            <a:r>
              <a:rPr lang="en-US" altLang="en-US" sz="2400" dirty="0">
                <a:latin typeface="Times New Roman" panose="02020603050405020304" pitchFamily="18" charset="0"/>
                <a:cs typeface="Times New Roman" panose="02020603050405020304" pitchFamily="18" charset="0"/>
                <a:sym typeface="+mn-ea"/>
              </a:rPr>
              <a:t>. </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sym typeface="+mn-ea"/>
              </a:rPr>
              <a:t>استخدام</a:t>
            </a:r>
            <a:r>
              <a:rPr lang="en-US" altLang="en-US" sz="2400" dirty="0">
                <a:latin typeface="Times New Roman" panose="02020603050405020304" pitchFamily="18" charset="0"/>
                <a:cs typeface="Times New Roman" panose="02020603050405020304" pitchFamily="18" charset="0"/>
                <a:sym typeface="+mn-ea"/>
              </a:rPr>
              <a:t> Causal Inference </a:t>
            </a:r>
            <a:r>
              <a:rPr lang="ar-SA" altLang="en-US" sz="2400" dirty="0">
                <a:latin typeface="Times New Roman" panose="02020603050405020304" pitchFamily="18" charset="0"/>
                <a:cs typeface="Times New Roman" panose="02020603050405020304" pitchFamily="18" charset="0"/>
                <a:sym typeface="+mn-ea"/>
              </a:rPr>
              <a:t>والنماذج</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الهيكلية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المتقدمة. </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sym typeface="+mn-ea"/>
              </a:rPr>
              <a:t>تحليل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التفاعلات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والتأثيرات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غير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الخطية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في</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الاقتصاد</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والعلوم</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الاجتماعية،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هناك</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تفاعلات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معقدة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جداً</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بين</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المتغيرات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الذكاء</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الاصطناعي</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يكتشف</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هذه</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التفاعلات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التي</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قد</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تحتاج</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إلى</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تحديد</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يدوي</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من</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قبل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الباحث</a:t>
            </a:r>
            <a:endParaRPr lang="ar-SA" altLang="en-US" sz="24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charset="0"/>
              <a:buChar char="ü"/>
            </a:pPr>
            <a:endParaRPr lang="ar-SA" altLang="en-US"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charset="0"/>
              <a:buChar char="ü"/>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charset="0"/>
              <a:buChar char="ü"/>
            </a:pP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43990" y="1468755"/>
            <a:ext cx="8775065" cy="3904615"/>
          </a:xfrm>
          <a:prstGeom prst="rect">
            <a:avLst/>
          </a:prstGeom>
          <a:noFill/>
        </p:spPr>
        <p:txBody>
          <a:bodyPr wrap="square" rtlCol="0">
            <a:noAutofit/>
          </a:bodyPr>
          <a:lstStyle/>
          <a:p>
            <a:pPr marL="342900" indent="-3429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sym typeface="+mn-ea"/>
              </a:rPr>
              <a:t>التعلم</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من</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المحدودة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والنادرة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في</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دول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النمو</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والدول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النامية،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غالباً</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ما</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تكون</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محدودة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أو</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ذات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جودة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منخفضة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الخوارزميات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الحديثة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تتعلم</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من</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عينات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صغيرة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وتعمم</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النتائج.</a:t>
            </a:r>
            <a:endParaRPr lang="ar-SA" altLang="en-US" sz="24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sym typeface="+mn-ea"/>
              </a:rPr>
              <a:t>دمج</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مصادر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متعددة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ومتباعدة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ربط</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من</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مصادر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حكومية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مختلفة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ومصادر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خاصة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أكاديمية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ومعلومات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وسائط</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اجتماعية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بطريقة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ذكية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ومنطقية.</a:t>
            </a:r>
            <a:endParaRPr lang="ar-SA" altLang="en-US" sz="24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sym typeface="+mn-ea"/>
              </a:rPr>
              <a:t>اكتشاف</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الأنماط</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الزمنية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والديناميكية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في</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السلاسل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الزمنية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الاقتصادية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والاجتماعية،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الكشف</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عن</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الأنماط</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المتكررة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والدورات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والنقاط</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المفصلية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والتغييرات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الهيكلية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المهمة.</a:t>
            </a:r>
            <a:endParaRPr lang="ar-SA" altLang="en-US" sz="24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sym typeface="+mn-ea"/>
              </a:rPr>
              <a:t>النمذجة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التنبؤية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والسيناريوهات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المستقبلية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بناء</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نماذج</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تنبؤية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قوية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تعتمد</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على</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تاريخية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معقدة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للتنبؤ</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بالاتجاهات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الاقتصادية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والاجتماعية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المستقبلية. </a:t>
            </a:r>
            <a:endParaRPr lang="ar-SA" altLang="en-US" sz="2400" dirty="0">
              <a:latin typeface="Times New Roman" panose="02020603050405020304" pitchFamily="18" charset="0"/>
              <a:cs typeface="Times New Roman" panose="02020603050405020304" pitchFamily="18" charset="0"/>
            </a:endParaRPr>
          </a:p>
          <a:p>
            <a:pPr algn="r" rtl="1"/>
            <a:endParaRPr lang="en-US" sz="2000" dirty="0">
              <a:latin typeface="Times New Roman" panose="02020603050405020304" pitchFamily="18" charset="0"/>
              <a:cs typeface="Times New Roman" panose="02020603050405020304" pitchFamily="18" charset="0"/>
            </a:endParaRPr>
          </a:p>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759575" y="1464355"/>
            <a:ext cx="4962146" cy="2495550"/>
          </a:xfrm>
        </p:spPr>
      </p:pic>
      <p:sp>
        <p:nvSpPr>
          <p:cNvPr id="6" name="Rectangle 5"/>
          <p:cNvSpPr/>
          <p:nvPr/>
        </p:nvSpPr>
        <p:spPr>
          <a:xfrm>
            <a:off x="445135" y="1313180"/>
            <a:ext cx="6141720" cy="4565650"/>
          </a:xfrm>
          <a:prstGeom prst="rect">
            <a:avLst/>
          </a:prstGeom>
        </p:spPr>
        <p:txBody>
          <a:bodyPr wrap="square">
            <a:noAutofit/>
          </a:bodyPr>
          <a:lstStyle/>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الذكاء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الاصطناعي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يعد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خيارًا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أصبح</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ضرورة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حتمية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المجال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العلمي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الحديث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يحول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طريقة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إجراء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الأبحاث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ويفتح</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إمكانيات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جديدة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تكن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متاحة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قبل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تحليل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البيانات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الضخمة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إلى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الاكتشافات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الطبية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المتقدمة</a:t>
            </a:r>
            <a:r>
              <a:rPr lang="en-US" altLang="en-US" sz="2400" dirty="0">
                <a:latin typeface="Times New Roman" panose="02020603050405020304" pitchFamily="18" charset="0"/>
                <a:cs typeface="Times New Roman" panose="02020603050405020304" pitchFamily="18" charset="0"/>
              </a:rPr>
              <a:t>.</a:t>
            </a:r>
          </a:p>
          <a:p>
            <a:pPr marL="342900" indent="-34290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تسريع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الاكتشاف</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اختزال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سنوات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إلى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أسابيع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أو</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أشهر</a:t>
            </a:r>
          </a:p>
          <a:p>
            <a:pPr marL="342900" indent="-34290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دقة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عالية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تحليل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أكثر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دقة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معدل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أخطاء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أقل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بكثير</a:t>
            </a:r>
          </a:p>
          <a:p>
            <a:pPr marL="342900" indent="-34290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توفير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الموارد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تقليل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التكاليف</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والوقت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المستثمر</a:t>
            </a:r>
          </a:p>
          <a:p>
            <a:pPr marL="342900" indent="-34290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اكتشافات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جديدة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رؤى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وأنماط</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يتمكن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الإنسان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اكتشافها</a:t>
            </a:r>
          </a:p>
        </p:txBody>
      </p:sp>
      <p:sp>
        <p:nvSpPr>
          <p:cNvPr id="17" name="TextBox 16"/>
          <p:cNvSpPr txBox="1"/>
          <p:nvPr/>
        </p:nvSpPr>
        <p:spPr>
          <a:xfrm>
            <a:off x="6759575" y="4343400"/>
            <a:ext cx="4862195" cy="1272540"/>
          </a:xfrm>
          <a:prstGeom prst="rect">
            <a:avLst/>
          </a:prstGeom>
          <a:noFill/>
        </p:spPr>
        <p:txBody>
          <a:bodyPr wrap="square" rtlCol="0">
            <a:spAutoFit/>
          </a:bodyPr>
          <a:lstStyle/>
          <a:p>
            <a:pPr algn="ctr" rtl="1">
              <a:lnSpc>
                <a:spcPct val="120000"/>
              </a:lnSpc>
            </a:pPr>
            <a:r>
              <a:rPr lang="ar-SA" altLang="en-US" sz="3200" b="1" dirty="0">
                <a:solidFill>
                  <a:schemeClr val="accent1"/>
                </a:solidFill>
                <a:latin typeface="Times New Roman" panose="02020603050405020304" pitchFamily="18" charset="0"/>
                <a:cs typeface="Times New Roman" panose="02020603050405020304" pitchFamily="18" charset="0"/>
                <a:sym typeface="+mn-ea"/>
              </a:rPr>
              <a:t>تأثير</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الذكاء</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الاصطناعي</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على</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البحث العلمي</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759575" y="1464355"/>
            <a:ext cx="4962146" cy="2495550"/>
          </a:xfrm>
        </p:spPr>
      </p:pic>
      <p:sp>
        <p:nvSpPr>
          <p:cNvPr id="6" name="Rectangle 5"/>
          <p:cNvSpPr/>
          <p:nvPr/>
        </p:nvSpPr>
        <p:spPr>
          <a:xfrm>
            <a:off x="445135" y="1313180"/>
            <a:ext cx="6141720" cy="4565650"/>
          </a:xfrm>
          <a:prstGeom prst="rect">
            <a:avLst/>
          </a:prstGeom>
        </p:spPr>
        <p:txBody>
          <a:bodyPr wrap="square">
            <a:noAutofit/>
          </a:bodyPr>
          <a:lstStyle/>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الذكاء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الاصطناعي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يثور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صناعة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الأدوية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بتسريع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عملية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الاكتشاف</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بشكل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يصدق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تقليل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10-15 </a:t>
            </a:r>
            <a:r>
              <a:rPr lang="ar-SA" altLang="en-US" sz="2400" dirty="0">
                <a:latin typeface="Times New Roman" panose="02020603050405020304" pitchFamily="18" charset="0"/>
                <a:cs typeface="Times New Roman" panose="02020603050405020304" pitchFamily="18" charset="0"/>
              </a:rPr>
              <a:t>سنة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إلى</a:t>
            </a:r>
            <a:r>
              <a:rPr lang="en-US" altLang="en-US" sz="2400" dirty="0">
                <a:latin typeface="Times New Roman" panose="02020603050405020304" pitchFamily="18" charset="0"/>
                <a:cs typeface="Times New Roman" panose="02020603050405020304" pitchFamily="18" charset="0"/>
              </a:rPr>
              <a:t> 2-3 </a:t>
            </a:r>
            <a:r>
              <a:rPr lang="ar-SA" altLang="en-US" sz="2400" dirty="0">
                <a:latin typeface="Times New Roman" panose="02020603050405020304" pitchFamily="18" charset="0"/>
                <a:cs typeface="Times New Roman" panose="02020603050405020304" pitchFamily="18" charset="0"/>
              </a:rPr>
              <a:t>سنوات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فقط</a:t>
            </a:r>
            <a:r>
              <a:rPr lang="en-US" altLang="en-US" sz="2400" dirty="0">
                <a:latin typeface="Times New Roman" panose="02020603050405020304" pitchFamily="18" charset="0"/>
                <a:cs typeface="Times New Roman" panose="02020603050405020304" pitchFamily="18" charset="0"/>
              </a:rPr>
              <a:t>.</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البحث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الجزيئات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فحص</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ملايين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الجزيئات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المحتملة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بدلاً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آلاف</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قليلة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يدويًا</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توقع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الفعالية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تنبؤات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دقيقة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بسلوك</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الدواء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قبل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الاختبارات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المخبرية</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خفض</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التكاليف</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توفير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مليارات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الدولارات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تكاليف</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الأبحاث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السريرية</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إعادة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استخدام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الأدوية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اكتشاف</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استخدامات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جديدة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للأدوية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القديمة</a:t>
            </a:r>
          </a:p>
        </p:txBody>
      </p:sp>
      <p:sp>
        <p:nvSpPr>
          <p:cNvPr id="17" name="TextBox 16"/>
          <p:cNvSpPr txBox="1"/>
          <p:nvPr/>
        </p:nvSpPr>
        <p:spPr>
          <a:xfrm>
            <a:off x="6759575" y="4343400"/>
            <a:ext cx="4862195" cy="681990"/>
          </a:xfrm>
          <a:prstGeom prst="rect">
            <a:avLst/>
          </a:prstGeom>
          <a:noFill/>
        </p:spPr>
        <p:txBody>
          <a:bodyPr wrap="square" rtlCol="0">
            <a:spAutoFit/>
          </a:bodyPr>
          <a:lstStyle/>
          <a:p>
            <a:pPr algn="ctr" rtl="1">
              <a:lnSpc>
                <a:spcPct val="120000"/>
              </a:lnSpc>
            </a:pPr>
            <a:r>
              <a:rPr lang="ar-SA" altLang="en-US" sz="3200" b="1" dirty="0">
                <a:solidFill>
                  <a:schemeClr val="accent1"/>
                </a:solidFill>
                <a:latin typeface="Times New Roman" panose="02020603050405020304" pitchFamily="18" charset="0"/>
                <a:cs typeface="Times New Roman" panose="02020603050405020304" pitchFamily="18" charset="0"/>
                <a:sym typeface="+mn-ea"/>
              </a:rPr>
              <a:t>تطبيقات</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اكتشاف</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الأدوية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759575" y="1464355"/>
            <a:ext cx="4962146" cy="2495550"/>
          </a:xfrm>
        </p:spPr>
      </p:pic>
      <p:sp>
        <p:nvSpPr>
          <p:cNvPr id="6" name="Rectangle 5"/>
          <p:cNvSpPr/>
          <p:nvPr/>
        </p:nvSpPr>
        <p:spPr>
          <a:xfrm>
            <a:off x="445135" y="1313180"/>
            <a:ext cx="6141720" cy="4565650"/>
          </a:xfrm>
          <a:prstGeom prst="rect">
            <a:avLst/>
          </a:prstGeom>
        </p:spPr>
        <p:txBody>
          <a:bodyPr wrap="square">
            <a:noAutofit/>
          </a:bodyPr>
          <a:lstStyle/>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الذكاء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الاصطناعي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يفك</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أسرار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الجينوم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البشري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ويفتح</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طريقًا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جديدًا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للطب</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الدقيق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والعلاجات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الشخصية</a:t>
            </a:r>
            <a:r>
              <a:rPr lang="en-US" altLang="en-US" sz="2400" dirty="0">
                <a:latin typeface="Times New Roman" panose="02020603050405020304" pitchFamily="18" charset="0"/>
                <a:cs typeface="Times New Roman" panose="02020603050405020304" pitchFamily="18" charset="0"/>
              </a:rPr>
              <a:t>.</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تحليل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الطفرات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فهم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دقيق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لتأثير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الطفرات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الجينية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الأمراض</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والسلوك</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التشخيص</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المبكر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التنبؤ</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بالأمراض</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الوراثية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قبل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ظهور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الأعراض</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العلاجات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المخصصة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تطوير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علاجات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تناسب</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التركيب</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الجيني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للفرد</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معالجة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السيكويل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تحليل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تسلسلات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الحمض</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النووي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الطويلة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بكفاءة</a:t>
            </a:r>
          </a:p>
        </p:txBody>
      </p:sp>
      <p:sp>
        <p:nvSpPr>
          <p:cNvPr id="17" name="TextBox 16"/>
          <p:cNvSpPr txBox="1"/>
          <p:nvPr/>
        </p:nvSpPr>
        <p:spPr>
          <a:xfrm>
            <a:off x="6759575" y="4343400"/>
            <a:ext cx="4862195" cy="681990"/>
          </a:xfrm>
          <a:prstGeom prst="rect">
            <a:avLst/>
          </a:prstGeom>
          <a:noFill/>
        </p:spPr>
        <p:txBody>
          <a:bodyPr wrap="square" rtlCol="0">
            <a:spAutoFit/>
          </a:bodyPr>
          <a:lstStyle/>
          <a:p>
            <a:pPr algn="ctr" rtl="1">
              <a:lnSpc>
                <a:spcPct val="120000"/>
              </a:lnSpc>
            </a:pPr>
            <a:r>
              <a:rPr lang="ar-SA" altLang="en-US" sz="3200" b="1" dirty="0">
                <a:solidFill>
                  <a:schemeClr val="accent1"/>
                </a:solidFill>
                <a:latin typeface="Times New Roman" panose="02020603050405020304" pitchFamily="18" charset="0"/>
                <a:cs typeface="Times New Roman" panose="02020603050405020304" pitchFamily="18" charset="0"/>
                <a:sym typeface="+mn-ea"/>
              </a:rPr>
              <a:t>تطبيقات</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الدراسات</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الجينية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759575" y="1464355"/>
            <a:ext cx="4962146" cy="2495550"/>
          </a:xfrm>
        </p:spPr>
      </p:pic>
      <p:sp>
        <p:nvSpPr>
          <p:cNvPr id="6" name="Rectangle 5"/>
          <p:cNvSpPr/>
          <p:nvPr/>
        </p:nvSpPr>
        <p:spPr>
          <a:xfrm>
            <a:off x="845820" y="1313180"/>
            <a:ext cx="5741035" cy="5039995"/>
          </a:xfrm>
          <a:prstGeom prst="rect">
            <a:avLst/>
          </a:prstGeom>
        </p:spPr>
        <p:txBody>
          <a:bodyPr wrap="square">
            <a:noAutofit/>
          </a:bodyPr>
          <a:lstStyle/>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أتمتة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عملية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والتحليل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الدراسات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السابقة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باستخدام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معالجة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اللغة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الطبيعية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المتقدمة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والخوارزميات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الذكية</a:t>
            </a:r>
            <a:r>
              <a:rPr lang="en-US" altLang="en-US" sz="2400" dirty="0">
                <a:latin typeface="Times New Roman" panose="02020603050405020304" pitchFamily="18" charset="0"/>
                <a:cs typeface="Times New Roman" panose="02020603050405020304" pitchFamily="18" charset="0"/>
              </a:rPr>
              <a:t>.</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تصفية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ذكية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معالجة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ملايين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الأوراق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وتحديد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الأهم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منها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تلقائيًا</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استخلاص</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البيانات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جمع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البيانات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المهمة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الدراسات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بدقة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عالية</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التلخيص</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الذاتي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توليد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ملخصات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شاملة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لنتائج</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الأبحاث</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الفجوات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تحديد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مناطق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تحتاج</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إلى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مزيد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الدراسة</a:t>
            </a:r>
          </a:p>
        </p:txBody>
      </p:sp>
      <p:sp>
        <p:nvSpPr>
          <p:cNvPr id="17" name="TextBox 16"/>
          <p:cNvSpPr txBox="1"/>
          <p:nvPr/>
        </p:nvSpPr>
        <p:spPr>
          <a:xfrm>
            <a:off x="6759575" y="4343400"/>
            <a:ext cx="4862195" cy="681990"/>
          </a:xfrm>
          <a:prstGeom prst="rect">
            <a:avLst/>
          </a:prstGeom>
          <a:noFill/>
        </p:spPr>
        <p:txBody>
          <a:bodyPr wrap="square" rtlCol="0">
            <a:spAutoFit/>
          </a:bodyPr>
          <a:lstStyle/>
          <a:p>
            <a:pPr algn="ctr" rtl="1">
              <a:lnSpc>
                <a:spcPct val="120000"/>
              </a:lnSpc>
            </a:pPr>
            <a:r>
              <a:rPr lang="ar-SA" altLang="en-US" sz="3200" b="1" dirty="0">
                <a:solidFill>
                  <a:schemeClr val="accent1"/>
                </a:solidFill>
                <a:latin typeface="Times New Roman" panose="02020603050405020304" pitchFamily="18" charset="0"/>
                <a:cs typeface="Times New Roman" panose="02020603050405020304" pitchFamily="18" charset="0"/>
                <a:sym typeface="+mn-ea"/>
              </a:rPr>
              <a:t>تطبيقات</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استعراض</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الأدبيات</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759575" y="1464355"/>
            <a:ext cx="4962146" cy="2495550"/>
          </a:xfrm>
        </p:spPr>
      </p:pic>
      <p:sp>
        <p:nvSpPr>
          <p:cNvPr id="6" name="Rectangle 5"/>
          <p:cNvSpPr/>
          <p:nvPr/>
        </p:nvSpPr>
        <p:spPr>
          <a:xfrm>
            <a:off x="845820" y="1313180"/>
            <a:ext cx="5741035" cy="5039995"/>
          </a:xfrm>
          <a:prstGeom prst="rect">
            <a:avLst/>
          </a:prstGeom>
        </p:spPr>
        <p:txBody>
          <a:bodyPr wrap="square">
            <a:noAutofit/>
          </a:bodyPr>
          <a:lstStyle/>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ثورة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جذرية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طريقة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تحليل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البيانات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جميع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التخصصات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خاصة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العلوم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الاجتماعية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والاقتصاد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الباحث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الحديث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ينتظر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سنوات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لنتائج</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التحليل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يحصل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عليها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دقائق</a:t>
            </a:r>
          </a:p>
          <a:p>
            <a:pPr marL="285750" indent="-285750" algn="just" rtl="1">
              <a:lnSpc>
                <a:spcPct val="120000"/>
              </a:lnSpc>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يمكن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معالجة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مليارات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نقاط</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البيانات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المعقدة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والمترابطة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والغير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خطية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ثوان</a:t>
            </a:r>
            <a:r>
              <a:rPr lang="en-US" altLang="en-US" sz="2400" dirty="0">
                <a:latin typeface="Times New Roman" panose="02020603050405020304" pitchFamily="18" charset="0"/>
                <a:cs typeface="Times New Roman" panose="02020603050405020304" pitchFamily="18" charset="0"/>
              </a:rPr>
              <a:t>. </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دراسات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السكان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والتنمية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البشرية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والسلوك</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الاقتصادي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والديناميكيات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الاجتماعية،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الذكاء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الاصطناعي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يكشف</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أنماطاً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وعلاقات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كانت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مخفية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تماماً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الباحث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التقليدي</a:t>
            </a:r>
            <a:r>
              <a:rPr lang="en-US" altLang="en-US" sz="2400" dirty="0">
                <a:latin typeface="Times New Roman" panose="02020603050405020304" pitchFamily="18" charset="0"/>
                <a:cs typeface="Times New Roman" panose="02020603050405020304" pitchFamily="18" charset="0"/>
              </a:rPr>
              <a:t>.</a:t>
            </a:r>
          </a:p>
          <a:p>
            <a:pPr marL="285750" indent="-285750" algn="just" rtl="1">
              <a:lnSpc>
                <a:spcPct val="120000"/>
              </a:lnSpc>
              <a:buFont typeface="Arial" panose="020B0604020202020204" pitchFamily="34" charset="0"/>
              <a:buChar char="•"/>
            </a:pPr>
            <a:endParaRPr lang="en-US" altLang="en-US" sz="2400" dirty="0">
              <a:latin typeface="Times New Roman" panose="02020603050405020304" pitchFamily="18" charset="0"/>
              <a:cs typeface="Times New Roman" panose="02020603050405020304" pitchFamily="18" charset="0"/>
            </a:endParaRPr>
          </a:p>
          <a:p>
            <a:pPr marL="285750" indent="-285750" algn="just" rtl="1">
              <a:lnSpc>
                <a:spcPct val="120000"/>
              </a:lnSpc>
              <a:buFont typeface="Arial" panose="020B0604020202020204" pitchFamily="34" charset="0"/>
              <a:buChar char="•"/>
            </a:pPr>
            <a:endParaRPr lang="ar-SA" altLang="en-US" sz="24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759575" y="4343400"/>
            <a:ext cx="4862195" cy="1272540"/>
          </a:xfrm>
          <a:prstGeom prst="rect">
            <a:avLst/>
          </a:prstGeom>
          <a:noFill/>
        </p:spPr>
        <p:txBody>
          <a:bodyPr wrap="square" rtlCol="0">
            <a:spAutoFit/>
          </a:bodyPr>
          <a:lstStyle/>
          <a:p>
            <a:pPr algn="ctr" rtl="1">
              <a:lnSpc>
                <a:spcPct val="120000"/>
              </a:lnSpc>
            </a:pPr>
            <a:r>
              <a:rPr lang="ar-SA" altLang="en-US" sz="3200" b="1" dirty="0">
                <a:solidFill>
                  <a:schemeClr val="accent1"/>
                </a:solidFill>
                <a:latin typeface="Times New Roman" panose="02020603050405020304" pitchFamily="18" charset="0"/>
                <a:cs typeface="Times New Roman" panose="02020603050405020304" pitchFamily="18" charset="0"/>
                <a:sym typeface="+mn-ea"/>
              </a:rPr>
              <a:t>تحليل</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البيانات</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المتقدم</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في</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البحث</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العلمي</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والعلوم</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الاجتماعية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43990" y="1468755"/>
            <a:ext cx="8775065" cy="3904615"/>
          </a:xfrm>
          <a:prstGeom prst="rect">
            <a:avLst/>
          </a:prstGeom>
          <a:noFill/>
        </p:spPr>
        <p:txBody>
          <a:bodyPr wrap="square" rtlCol="0">
            <a:noAutofit/>
          </a:bodyPr>
          <a:lstStyle/>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sym typeface="+mn-ea"/>
              </a:rPr>
              <a:t>المقابلات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النوعية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والنصوص</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والملاحظات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الميدانية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إلى</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قابلة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للتحليل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الكمي</a:t>
            </a:r>
            <a:r>
              <a:rPr lang="en-US" altLang="en-US" sz="2400" dirty="0">
                <a:latin typeface="Times New Roman" panose="02020603050405020304" pitchFamily="18" charset="0"/>
                <a:cs typeface="Times New Roman" panose="02020603050405020304" pitchFamily="18" charset="0"/>
                <a:sym typeface="+mn-ea"/>
              </a:rPr>
              <a:t>. </a:t>
            </a:r>
            <a:endParaRPr lang="ar-SA" altLang="en-US" sz="2400" dirty="0">
              <a:latin typeface="Times New Roman" panose="02020603050405020304" pitchFamily="18" charset="0"/>
              <a:cs typeface="Times New Roman" panose="02020603050405020304" pitchFamily="18" charset="0"/>
            </a:endParaRP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sym typeface="+mn-ea"/>
              </a:rPr>
              <a:t>تحليل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شامل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للبيانات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الاقتصادية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والمالية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والاجتماعية</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sym typeface="+mn-ea"/>
              </a:rPr>
              <a:t>تحليل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الكيفية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والنوعية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بطرق</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كمية</a:t>
            </a:r>
            <a:r>
              <a:rPr lang="en-US" altLang="en-US" sz="2400" dirty="0">
                <a:latin typeface="Times New Roman" panose="02020603050405020304" pitchFamily="18" charset="0"/>
                <a:cs typeface="Times New Roman" panose="02020603050405020304" pitchFamily="18" charset="0"/>
                <a:sym typeface="+mn-ea"/>
              </a:rPr>
              <a:t>:</a:t>
            </a:r>
          </a:p>
          <a:p>
            <a:pPr marL="285750" indent="-285750" algn="just" rtl="1">
              <a:lnSpc>
                <a:spcPct val="120000"/>
              </a:lnSpc>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تحليل العلاقات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المعقدة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معالجة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ضخمة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من</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مصادر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متعددة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(حكومية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وخاصة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ودولية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وأكاديمية)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تحليل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العلاقات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المعقدة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بين</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المتغيرات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الاقتصادية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والاجتماعية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والديموغرافية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بسرعة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فائقة.</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sym typeface="+mn-ea"/>
              </a:rPr>
              <a:t>اكتشاف</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العلاقات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السببية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المخفية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استخدام</a:t>
            </a:r>
            <a:r>
              <a:rPr lang="en-US" altLang="en-US" sz="2400" dirty="0">
                <a:latin typeface="Times New Roman" panose="02020603050405020304" pitchFamily="18" charset="0"/>
                <a:cs typeface="Times New Roman" panose="02020603050405020304" pitchFamily="18" charset="0"/>
                <a:sym typeface="+mn-ea"/>
              </a:rPr>
              <a:t> Causal Inference </a:t>
            </a:r>
            <a:r>
              <a:rPr lang="ar-SA" altLang="en-US" sz="2400" dirty="0">
                <a:latin typeface="Times New Roman" panose="02020603050405020304" pitchFamily="18" charset="0"/>
                <a:cs typeface="Times New Roman" panose="02020603050405020304" pitchFamily="18" charset="0"/>
                <a:sym typeface="+mn-ea"/>
              </a:rPr>
              <a:t>و</a:t>
            </a:r>
            <a:r>
              <a:rPr lang="en-US" altLang="en-US" sz="2400" dirty="0">
                <a:latin typeface="Times New Roman" panose="02020603050405020304" pitchFamily="18" charset="0"/>
                <a:cs typeface="Times New Roman" panose="02020603050405020304" pitchFamily="18" charset="0"/>
                <a:sym typeface="+mn-ea"/>
              </a:rPr>
              <a:t>Treatment Effects </a:t>
            </a:r>
            <a:r>
              <a:rPr lang="ar-SA" altLang="en-US" sz="2400" dirty="0">
                <a:latin typeface="Times New Roman" panose="02020603050405020304" pitchFamily="18" charset="0"/>
                <a:cs typeface="Times New Roman" panose="02020603050405020304" pitchFamily="18" charset="0"/>
                <a:sym typeface="+mn-ea"/>
              </a:rPr>
              <a:t>لاكتشاف</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العلاقات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السببية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الحقيقية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وليس</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فقط</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الارتباطات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مهم</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جداً</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لتقييم</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السياسات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الاجتماعية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والاقتصادية</a:t>
            </a:r>
            <a:endParaRPr lang="ar-SA" altLang="en-US" sz="2400" dirty="0">
              <a:latin typeface="Times New Roman" panose="02020603050405020304" pitchFamily="18" charset="0"/>
              <a:cs typeface="Times New Roman" panose="02020603050405020304" pitchFamily="18" charset="0"/>
            </a:endParaRPr>
          </a:p>
          <a:p>
            <a:pPr marL="285750" indent="-285750" algn="just" rtl="1">
              <a:lnSpc>
                <a:spcPct val="12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43990" y="1468755"/>
            <a:ext cx="8775065" cy="3904615"/>
          </a:xfrm>
          <a:prstGeom prst="rect">
            <a:avLst/>
          </a:prstGeom>
          <a:noFill/>
        </p:spPr>
        <p:txBody>
          <a:bodyPr wrap="square" rtlCol="0">
            <a:noAutofit/>
          </a:bodyPr>
          <a:lstStyle/>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sym typeface="+mn-ea"/>
              </a:rPr>
              <a:t>التنبؤات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الاقتصادية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والاجتماعية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الموثوقة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نماذج</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تنبؤية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قوية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للاتجاهات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الاقتصادية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والتوظيف</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والفقر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والتنقل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الاجتماعي</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والتحضر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والهجرة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بدقة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عالية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جدا.</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sym typeface="+mn-ea"/>
              </a:rPr>
              <a:t>تحليل</a:t>
            </a:r>
            <a:r>
              <a:rPr lang="en-US" altLang="en-US" sz="2400" dirty="0">
                <a:latin typeface="Times New Roman" panose="02020603050405020304" pitchFamily="18" charset="0"/>
                <a:cs typeface="Times New Roman" panose="02020603050405020304" pitchFamily="18" charset="0"/>
                <a:sym typeface="+mn-ea"/>
              </a:rPr>
              <a:t> ARDL </a:t>
            </a:r>
            <a:r>
              <a:rPr lang="ar-SA" altLang="en-US" sz="2400" dirty="0">
                <a:latin typeface="Times New Roman" panose="02020603050405020304" pitchFamily="18" charset="0"/>
                <a:cs typeface="Times New Roman" panose="02020603050405020304" pitchFamily="18" charset="0"/>
                <a:sym typeface="+mn-ea"/>
              </a:rPr>
              <a:t>والسلاسل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الزمنية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المتقدمة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تطبيق</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النماذج</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الديناميكية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المتقدمة</a:t>
            </a:r>
            <a:r>
              <a:rPr lang="en-US" altLang="en-US" sz="2400" dirty="0">
                <a:latin typeface="Times New Roman" panose="02020603050405020304" pitchFamily="18" charset="0"/>
                <a:cs typeface="Times New Roman" panose="02020603050405020304" pitchFamily="18" charset="0"/>
                <a:sym typeface="+mn-ea"/>
              </a:rPr>
              <a:t> Autoregressive Distributed Lag </a:t>
            </a:r>
            <a:r>
              <a:rPr lang="ar-SA" altLang="en-US" sz="2400" dirty="0">
                <a:latin typeface="Times New Roman" panose="02020603050405020304" pitchFamily="18" charset="0"/>
                <a:cs typeface="Times New Roman" panose="02020603050405020304" pitchFamily="18" charset="0"/>
                <a:sym typeface="+mn-ea"/>
              </a:rPr>
              <a:t>والنماذج</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الخطية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الديناميكية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والسلاسل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الزمنية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ذات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الهياكل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المتغيرة</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sym typeface="+mn-ea"/>
              </a:rPr>
              <a:t>نمذجة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السيناريوهات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والتحليل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السياسي</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محاكاة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سيناريوهات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بديلة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للسياسات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الاقتصادية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والاجتماعية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ودراسة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تأثيراتها</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المتوقعة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على</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الفئات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السكانية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المختلفة</a:t>
            </a:r>
          </a:p>
          <a:p>
            <a:pPr marL="285750" indent="-285750" algn="just" rtl="1">
              <a:lnSpc>
                <a:spcPct val="120000"/>
              </a:lnSpc>
              <a:buFont typeface="Arial" panose="020B0604020202020204" pitchFamily="34" charset="0"/>
              <a:buChar char="•"/>
            </a:pPr>
            <a:endParaRPr lang="ar-SA" altLang="en-US" sz="2400" dirty="0">
              <a:latin typeface="Times New Roman" panose="02020603050405020304" pitchFamily="18" charset="0"/>
              <a:cs typeface="Times New Roman" panose="02020603050405020304" pitchFamily="18" charset="0"/>
            </a:endParaRPr>
          </a:p>
          <a:p>
            <a:pPr indent="0" algn="just" rtl="1">
              <a:lnSpc>
                <a:spcPct val="120000"/>
              </a:lnSpc>
              <a:buFont typeface="Arial" panose="020B0604020202020204" pitchFamily="34" charset="0"/>
              <a:buNone/>
            </a:pPr>
            <a:endParaRPr lang="en-US" sz="2000" dirty="0">
              <a:latin typeface="Times New Roman" panose="02020603050405020304" pitchFamily="18" charset="0"/>
              <a:cs typeface="Times New Roman" panose="02020603050405020304" pitchFamily="18" charset="0"/>
            </a:endParaRPr>
          </a:p>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43990" y="1468755"/>
            <a:ext cx="8775065" cy="3904615"/>
          </a:xfrm>
          <a:prstGeom prst="rect">
            <a:avLst/>
          </a:prstGeom>
          <a:noFill/>
        </p:spPr>
        <p:txBody>
          <a:bodyPr wrap="square" rtlCol="0">
            <a:noAutofit/>
          </a:bodyPr>
          <a:lstStyle/>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sym typeface="+mn-ea"/>
              </a:rPr>
              <a:t>تحليل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المتغيرات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المؤثرة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والتفاعلات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اكتشاف</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المتغيرات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الحقيقية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المؤثرة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على</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النتيجة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والتفاعلات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المعقدة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بينها</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والآثار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غير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الخطية.</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sym typeface="+mn-ea"/>
              </a:rPr>
              <a:t>معالجة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الناقصة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والمحدودة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تقنيات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متقدمة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للتعامل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مع</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الناقصة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والمفقودة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وقياس</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درجة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عدم</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اليقين</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وتأثيرها</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على</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النتائج</a:t>
            </a:r>
          </a:p>
          <a:p>
            <a:pPr indent="0" algn="just" rtl="1">
              <a:lnSpc>
                <a:spcPct val="120000"/>
              </a:lnSpc>
              <a:buFont typeface="Arial" panose="020B0604020202020204" pitchFamily="34" charset="0"/>
              <a:buNone/>
            </a:pPr>
            <a:endParaRPr lang="ar-SA" altLang="en-US" sz="2400" dirty="0">
              <a:latin typeface="Times New Roman" panose="02020603050405020304" pitchFamily="18" charset="0"/>
              <a:cs typeface="Times New Roman" panose="02020603050405020304" pitchFamily="18" charset="0"/>
            </a:endParaRPr>
          </a:p>
          <a:p>
            <a:pPr marL="285750" indent="-285750" algn="just" rtl="1">
              <a:lnSpc>
                <a:spcPct val="12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759575" y="1464355"/>
            <a:ext cx="4962146" cy="2495550"/>
          </a:xfrm>
        </p:spPr>
      </p:pic>
      <p:sp>
        <p:nvSpPr>
          <p:cNvPr id="6" name="Rectangle 5"/>
          <p:cNvSpPr/>
          <p:nvPr/>
        </p:nvSpPr>
        <p:spPr>
          <a:xfrm>
            <a:off x="845820" y="1313180"/>
            <a:ext cx="5741035" cy="5039995"/>
          </a:xfrm>
          <a:prstGeom prst="rect">
            <a:avLst/>
          </a:prstGeom>
        </p:spPr>
        <p:txBody>
          <a:bodyPr wrap="square">
            <a:noAutofit/>
          </a:bodyPr>
          <a:lstStyle/>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يساعد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الذكاء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الاصطناعي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فهم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التغيرات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المناخية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المعقدة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جداً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والتنبؤ</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بالأحداث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البيئية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الخطيرة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بدقة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عالية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جداً</a:t>
            </a:r>
            <a:r>
              <a:rPr lang="en-US" altLang="en-US" sz="2400" dirty="0">
                <a:latin typeface="Times New Roman" panose="02020603050405020304" pitchFamily="18" charset="0"/>
                <a:cs typeface="Times New Roman" panose="02020603050405020304" pitchFamily="18" charset="0"/>
              </a:rPr>
              <a:t>. </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يحلل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مليارات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نقاط</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البيانات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أنظمة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المراقبة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العالمية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ومحطات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الأرصاد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الجوية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والأقمار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الصناعية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والمستشعرات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الذكية</a:t>
            </a:r>
            <a:r>
              <a:rPr lang="en-US" altLang="en-US" sz="2400" dirty="0">
                <a:latin typeface="Times New Roman" panose="02020603050405020304" pitchFamily="18" charset="0"/>
                <a:cs typeface="Times New Roman" panose="02020603050405020304" pitchFamily="18" charset="0"/>
              </a:rPr>
              <a:t>. </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يتيح</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الذكاء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الاصطناعي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للعلماء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فهم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السيناريوهات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المناخية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المختلفة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والتخطيط</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الاستراتيجي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للتكيف</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والتخفيف</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التغيرات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المناخية</a:t>
            </a:r>
          </a:p>
          <a:p>
            <a:pPr marL="285750" indent="-285750" algn="just" rtl="1">
              <a:lnSpc>
                <a:spcPct val="120000"/>
              </a:lnSpc>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يدعم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الاقتصاد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الأخضر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والاقتصاد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الأزرق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والتنمية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المستدامة</a:t>
            </a:r>
            <a:r>
              <a:rPr lang="en-US" altLang="en-US" sz="2400" dirty="0">
                <a:latin typeface="Times New Roman" panose="02020603050405020304" pitchFamily="18" charset="0"/>
                <a:cs typeface="Times New Roman" panose="02020603050405020304" pitchFamily="18" charset="0"/>
              </a:rPr>
              <a:t>.</a:t>
            </a:r>
          </a:p>
          <a:p>
            <a:pPr marL="285750" indent="-285750" algn="just" rtl="1">
              <a:lnSpc>
                <a:spcPct val="120000"/>
              </a:lnSpc>
              <a:buFont typeface="Arial" panose="020B0604020202020204" pitchFamily="34" charset="0"/>
              <a:buChar char="•"/>
            </a:pPr>
            <a:endParaRPr lang="en-US" altLang="en-US" sz="2400" dirty="0">
              <a:latin typeface="Times New Roman" panose="02020603050405020304" pitchFamily="18" charset="0"/>
              <a:cs typeface="Times New Roman" panose="02020603050405020304" pitchFamily="18" charset="0"/>
            </a:endParaRPr>
          </a:p>
          <a:p>
            <a:pPr marL="285750" indent="-285750" algn="just" rtl="1">
              <a:lnSpc>
                <a:spcPct val="120000"/>
              </a:lnSpc>
              <a:buFont typeface="Arial" panose="020B0604020202020204" pitchFamily="34" charset="0"/>
              <a:buChar char="•"/>
            </a:pPr>
            <a:endParaRPr lang="ar-SA" altLang="en-US" sz="24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759575" y="4343400"/>
            <a:ext cx="4862195" cy="1272540"/>
          </a:xfrm>
          <a:prstGeom prst="rect">
            <a:avLst/>
          </a:prstGeom>
          <a:noFill/>
        </p:spPr>
        <p:txBody>
          <a:bodyPr wrap="square" rtlCol="0">
            <a:spAutoFit/>
          </a:bodyPr>
          <a:lstStyle/>
          <a:p>
            <a:pPr algn="ctr" rtl="1">
              <a:lnSpc>
                <a:spcPct val="120000"/>
              </a:lnSpc>
            </a:pPr>
            <a:r>
              <a:rPr lang="ar-SA" altLang="en-US" sz="3200" b="1" dirty="0">
                <a:solidFill>
                  <a:schemeClr val="accent1"/>
                </a:solidFill>
                <a:latin typeface="Times New Roman" panose="02020603050405020304" pitchFamily="18" charset="0"/>
                <a:cs typeface="Times New Roman" panose="02020603050405020304" pitchFamily="18" charset="0"/>
                <a:sym typeface="+mn-ea"/>
              </a:rPr>
              <a:t>تطبيقات</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أبحاث</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المناخ</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والبيئة</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والاقتصاد</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الأخضر</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54760" y="1285240"/>
            <a:ext cx="9163685" cy="3904615"/>
          </a:xfrm>
          <a:prstGeom prst="rect">
            <a:avLst/>
          </a:prstGeom>
          <a:noFill/>
        </p:spPr>
        <p:txBody>
          <a:bodyPr wrap="square" rtlCol="0">
            <a:noAutofit/>
          </a:bodyPr>
          <a:lstStyle/>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sym typeface="+mn-ea"/>
              </a:rPr>
              <a:t>توقعات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الطقس</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المتقدمة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تنبؤات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دقيقة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جداً</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بأنماط</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الطقس</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والعواصف</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القاسية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والأمطار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الغزيرة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والثلوج</a:t>
            </a:r>
            <a:endParaRPr lang="ar-SA" altLang="en-US" sz="2400" dirty="0">
              <a:latin typeface="Times New Roman" panose="02020603050405020304" pitchFamily="18" charset="0"/>
              <a:cs typeface="Times New Roman" panose="02020603050405020304" pitchFamily="18" charset="0"/>
            </a:endParaRP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sym typeface="+mn-ea"/>
              </a:rPr>
              <a:t>نمذجة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المناخ</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طويلة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المدى</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فهم</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عميق</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للتأثيرات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المستقبلية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لتغير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المناخ</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على</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الاقتصاد</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والزراعة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والصحة</a:t>
            </a:r>
            <a:endParaRPr lang="ar-SA" altLang="en-US" sz="2400" dirty="0">
              <a:latin typeface="Times New Roman" panose="02020603050405020304" pitchFamily="18" charset="0"/>
              <a:cs typeface="Times New Roman" panose="02020603050405020304" pitchFamily="18" charset="0"/>
            </a:endParaRP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sym typeface="+mn-ea"/>
              </a:rPr>
              <a:t>الإنذار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المبكر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للكوارث</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تنبيهات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فورية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للأحداث</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المناخية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القاسية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الممكنة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مما</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يسمح</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بالإجلاء</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والاستعداد</a:t>
            </a:r>
            <a:endParaRPr lang="ar-SA" altLang="en-US" sz="2400" dirty="0">
              <a:latin typeface="Times New Roman" panose="02020603050405020304" pitchFamily="18" charset="0"/>
              <a:cs typeface="Times New Roman" panose="02020603050405020304" pitchFamily="18" charset="0"/>
            </a:endParaRP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sym typeface="+mn-ea"/>
              </a:rPr>
              <a:t>تحليل</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الجيوفيزيائية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معالجة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بيانات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الأقمار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الصناعية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والرادارات</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والأنظمة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المراقبة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المتقدمة</a:t>
            </a:r>
            <a:endParaRPr lang="ar-SA" altLang="en-US" sz="2400" dirty="0">
              <a:latin typeface="Times New Roman" panose="02020603050405020304" pitchFamily="18" charset="0"/>
              <a:cs typeface="Times New Roman" panose="02020603050405020304" pitchFamily="18" charset="0"/>
            </a:endParaRP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sym typeface="+mn-ea"/>
              </a:rPr>
              <a:t>دراسة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التنوع</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البيولوجي</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تتبع</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تأثر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الأنواع</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والنظم</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البيئية</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بتغير</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المناخ</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والبحث</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عن</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حلول عن</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الباحث</a:t>
            </a:r>
            <a:r>
              <a:rPr lang="en-US" altLang="en-US" sz="2400" dirty="0">
                <a:latin typeface="Times New Roman" panose="02020603050405020304" pitchFamily="18" charset="0"/>
                <a:cs typeface="Times New Roman" panose="02020603050405020304" pitchFamily="18" charset="0"/>
                <a:sym typeface="+mn-ea"/>
              </a:rPr>
              <a:t> </a:t>
            </a:r>
            <a:r>
              <a:rPr lang="ar-SA" altLang="en-US" sz="2400" dirty="0">
                <a:latin typeface="Times New Roman" panose="02020603050405020304" pitchFamily="18" charset="0"/>
                <a:cs typeface="Times New Roman" panose="02020603050405020304" pitchFamily="18" charset="0"/>
                <a:sym typeface="+mn-ea"/>
              </a:rPr>
              <a:t>التقليدي</a:t>
            </a:r>
            <a:r>
              <a:rPr lang="en-US" altLang="en-US" sz="2400" dirty="0">
                <a:latin typeface="Times New Roman" panose="02020603050405020304" pitchFamily="18" charset="0"/>
                <a:cs typeface="Times New Roman" panose="02020603050405020304" pitchFamily="18" charset="0"/>
                <a:sym typeface="+mn-ea"/>
              </a:rPr>
              <a:t>.</a:t>
            </a:r>
            <a:endParaRPr lang="ar-SA" altLang="en-US" sz="2400" dirty="0">
              <a:latin typeface="Times New Roman" panose="02020603050405020304" pitchFamily="18" charset="0"/>
              <a:cs typeface="Times New Roman" panose="02020603050405020304" pitchFamily="18" charset="0"/>
              <a:sym typeface="+mn-ea"/>
            </a:endParaRPr>
          </a:p>
          <a:p>
            <a:pPr indent="0" algn="just" rtl="1">
              <a:lnSpc>
                <a:spcPct val="120000"/>
              </a:lnSpc>
              <a:buFont typeface="Arial" panose="020B0604020202020204" pitchFamily="34" charset="0"/>
              <a:buNone/>
            </a:pPr>
            <a:endParaRPr lang="ar-SA" altLang="en-US" sz="2400" dirty="0">
              <a:latin typeface="Times New Roman" panose="02020603050405020304" pitchFamily="18" charset="0"/>
              <a:cs typeface="Times New Roman" panose="02020603050405020304" pitchFamily="18" charset="0"/>
            </a:endParaRPr>
          </a:p>
          <a:p>
            <a:pPr marL="285750" indent="-285750" algn="just" rtl="1">
              <a:lnSpc>
                <a:spcPct val="12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23870" y="926465"/>
            <a:ext cx="6240780" cy="583565"/>
          </a:xfrm>
          <a:prstGeom prst="rect">
            <a:avLst/>
          </a:prstGeom>
          <a:noFill/>
        </p:spPr>
        <p:txBody>
          <a:bodyPr wrap="square" rtlCol="0">
            <a:spAutoFit/>
          </a:bodyPr>
          <a:lstStyle/>
          <a:p>
            <a:pPr algn="ctr" rtl="1"/>
            <a:r>
              <a:rPr lang="en-US" altLang="en-US" sz="3200" b="1" dirty="0">
                <a:solidFill>
                  <a:schemeClr val="accent1"/>
                </a:solidFill>
                <a:latin typeface="Times New Roman" panose="02020603050405020304" pitchFamily="18" charset="0"/>
                <a:cs typeface="Times New Roman" panose="02020603050405020304" pitchFamily="18" charset="0"/>
              </a:rPr>
              <a:t>  Consensus </a:t>
            </a:r>
            <a:r>
              <a:rPr lang="ar-SA" altLang="en-US" sz="3200" b="1" dirty="0">
                <a:solidFill>
                  <a:schemeClr val="accent1"/>
                </a:solidFill>
                <a:latin typeface="Times New Roman" panose="02020603050405020304" pitchFamily="18" charset="0"/>
                <a:cs typeface="Times New Roman" panose="02020603050405020304" pitchFamily="18" charset="0"/>
              </a:rPr>
              <a:t>محرك</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البحث</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الذكي</a:t>
            </a:r>
          </a:p>
        </p:txBody>
      </p:sp>
      <p:sp>
        <p:nvSpPr>
          <p:cNvPr id="48" name="TextBox 47"/>
          <p:cNvSpPr txBox="1"/>
          <p:nvPr/>
        </p:nvSpPr>
        <p:spPr>
          <a:xfrm>
            <a:off x="889000" y="1918335"/>
            <a:ext cx="10319385" cy="450469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محرك</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بحث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متقدم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جداً</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ومتخصص</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مدعوم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بالذكاء</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الاصطناعي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والشبكات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العصبية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العميقة</a:t>
            </a:r>
            <a:r>
              <a:rPr lang="en-US" altLang="en-US" sz="2800" dirty="0">
                <a:latin typeface="Times New Roman" panose="02020603050405020304" pitchFamily="18" charset="0"/>
                <a:cs typeface="Times New Roman" panose="02020603050405020304" pitchFamily="18" charset="0"/>
              </a:rPr>
              <a:t> (Deep Learning). </a:t>
            </a:r>
            <a:r>
              <a:rPr lang="ar-SA" altLang="en-US" sz="2800" dirty="0">
                <a:latin typeface="Times New Roman" panose="02020603050405020304" pitchFamily="18" charset="0"/>
                <a:cs typeface="Times New Roman" panose="02020603050405020304" pitchFamily="18" charset="0"/>
              </a:rPr>
              <a:t>يحلل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ويجمع</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ويفهم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نتائج</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أكثر</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من</a:t>
            </a:r>
            <a:r>
              <a:rPr lang="en-US" altLang="en-US" sz="2800" dirty="0">
                <a:latin typeface="Times New Roman" panose="02020603050405020304" pitchFamily="18" charset="0"/>
                <a:cs typeface="Times New Roman" panose="02020603050405020304" pitchFamily="18" charset="0"/>
              </a:rPr>
              <a:t> 200 </a:t>
            </a:r>
            <a:r>
              <a:rPr lang="ar-SA" altLang="en-US" sz="2800" dirty="0">
                <a:latin typeface="Times New Roman" panose="02020603050405020304" pitchFamily="18" charset="0"/>
                <a:cs typeface="Times New Roman" panose="02020603050405020304" pitchFamily="18" charset="0"/>
              </a:rPr>
              <a:t>مليون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ورقة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بحثية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وجدول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ودراسة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جميع</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التخصصات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والمجالات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العلمية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والأكاديمية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تستخدم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معالجة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اللغة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الطبيعية</a:t>
            </a:r>
            <a:r>
              <a:rPr lang="en-US" altLang="en-US" sz="2800" dirty="0">
                <a:latin typeface="Times New Roman" panose="02020603050405020304" pitchFamily="18" charset="0"/>
                <a:cs typeface="Times New Roman" panose="02020603050405020304" pitchFamily="18" charset="0"/>
              </a:rPr>
              <a:t> (NLP) </a:t>
            </a:r>
            <a:r>
              <a:rPr lang="ar-SA" altLang="en-US" sz="2800" dirty="0">
                <a:latin typeface="Times New Roman" panose="02020603050405020304" pitchFamily="18" charset="0"/>
                <a:cs typeface="Times New Roman" panose="02020603050405020304" pitchFamily="18" charset="0"/>
              </a:rPr>
              <a:t>المتقدمة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جداً</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لفهم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المعاني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العميقة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والسياق</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الكامل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للنصوص</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والمقالات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الأداة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تساعد</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الباحثين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على</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الإجابة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على</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أسئلتهم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البحثية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المعقدة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بسرعة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فائقة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بدلاً</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قضاء</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أسابيع</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وشهور</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في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البحث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اليدوي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والمراجعات</a:t>
            </a:r>
            <a:r>
              <a:rPr lang="en-US" altLang="en-US" sz="2800" dirty="0">
                <a:latin typeface="Times New Roman" panose="02020603050405020304" pitchFamily="18" charset="0"/>
                <a:cs typeface="Times New Roman" panose="02020603050405020304" pitchFamily="18" charset="0"/>
              </a:rPr>
              <a:t>.</a:t>
            </a:r>
          </a:p>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الإجابات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الدقيقة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والشاملة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والموثوقة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الحصول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على</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إجابات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واضحة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وشاملة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جداً</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للأسئلة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البحثية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المعقدة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جداً</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والمتعددة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الجوانب</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الإجابات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مكتوبة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بوضوح</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وسهلة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الفهم</a:t>
            </a:r>
          </a:p>
          <a:p>
            <a:pPr indent="0" algn="just" rtl="1">
              <a:buFont typeface="Wingdings" panose="05000000000000000000" charset="0"/>
              <a:buNone/>
            </a:pPr>
            <a:endParaRPr lang="ar-SA" alt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617220" y="1685290"/>
            <a:ext cx="10591165" cy="460756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الإجماع</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العلمي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والتوافق</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والاختلافات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تجميع</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الأدلة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دراسات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متعددة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جداً</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ومتنوعة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دول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ومؤسسات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مختلفة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ويشير</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بوضوح</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إلى</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الاتفاق</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والاختلاف</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بين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الدراسات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والمدارس</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الفكرية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المختلفة</a:t>
            </a:r>
          </a:p>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المراجع</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العلمية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الموثوقة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والموثقة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كل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إجابة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ومعلومة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مدعومة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بمراجع</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علمية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موثوقة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وقابلة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للتحقق</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والرجوع</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إليها</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مباشرة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يمكن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تحميل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الأوراق</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الأصلية</a:t>
            </a:r>
          </a:p>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توفير</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الوقت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اختزال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أسابيع</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وشهور</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البحث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اليدوي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إلى</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دقائق</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معدودة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فقط</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توفير</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مئات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الساعات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عمل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الباحث</a:t>
            </a:r>
          </a:p>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البحث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المتقدم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والمرن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إمكانية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البحث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عن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أي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موضوع</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أو</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سؤال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بحثي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بأي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صيغة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ولغة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والحصول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على</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نتائج</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ذات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صلة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قوية</a:t>
            </a:r>
          </a:p>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التحديثات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المستمرة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قاعدة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البيانات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تتحدث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بشكل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مستمر</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بأحدث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الأوراق</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البحثية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والدراسات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الجديدة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23870" y="926465"/>
            <a:ext cx="6240780" cy="583565"/>
          </a:xfrm>
          <a:prstGeom prst="rect">
            <a:avLst/>
          </a:prstGeom>
          <a:noFill/>
        </p:spPr>
        <p:txBody>
          <a:bodyPr wrap="square" rtlCol="0">
            <a:spAutoFit/>
          </a:bodyPr>
          <a:lstStyle/>
          <a:p>
            <a:pPr algn="ctr" rtl="1"/>
            <a:r>
              <a:rPr lang="en-US" altLang="en-US" sz="3200" b="1" dirty="0">
                <a:solidFill>
                  <a:schemeClr val="accent1"/>
                </a:solidFill>
                <a:latin typeface="Times New Roman" panose="02020603050405020304" pitchFamily="18" charset="0"/>
                <a:cs typeface="Times New Roman" panose="02020603050405020304" pitchFamily="18" charset="0"/>
              </a:rPr>
              <a:t>  Elicit</a:t>
            </a:r>
          </a:p>
        </p:txBody>
      </p:sp>
      <p:sp>
        <p:nvSpPr>
          <p:cNvPr id="48" name="TextBox 47"/>
          <p:cNvSpPr txBox="1"/>
          <p:nvPr/>
        </p:nvSpPr>
        <p:spPr>
          <a:xfrm>
            <a:off x="889000" y="1918335"/>
            <a:ext cx="10319385" cy="450469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منصة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ذكية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متخصصة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تسريع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المراجعات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الأدبية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والدراسات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النوعية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تستخدم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تقنيات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التعلم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الآلي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لفهم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السياق</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والمعاني</a:t>
            </a:r>
            <a:r>
              <a:rPr lang="en-US" altLang="en-US" sz="3200" dirty="0">
                <a:latin typeface="Times New Roman" panose="02020603050405020304" pitchFamily="18" charset="0"/>
                <a:cs typeface="Times New Roman" panose="02020603050405020304" pitchFamily="18" charset="0"/>
              </a:rPr>
              <a:t>.</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البحث</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الشامل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البحث</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الآلي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والذكي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أكثر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من</a:t>
            </a:r>
            <a:r>
              <a:rPr lang="en-US" altLang="en-US" sz="3200" dirty="0">
                <a:latin typeface="Times New Roman" panose="02020603050405020304" pitchFamily="18" charset="0"/>
                <a:cs typeface="Times New Roman" panose="02020603050405020304" pitchFamily="18" charset="0"/>
              </a:rPr>
              <a:t> 125 </a:t>
            </a:r>
            <a:r>
              <a:rPr lang="ar-SA" altLang="en-US" sz="3200" dirty="0">
                <a:latin typeface="Times New Roman" panose="02020603050405020304" pitchFamily="18" charset="0"/>
                <a:cs typeface="Times New Roman" panose="02020603050405020304" pitchFamily="18" charset="0"/>
              </a:rPr>
              <a:t>مليون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ورقة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بحثية</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استخلاص</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ذكي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استخراج</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البيانات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الرئيسية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والنتائج</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المهمة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تلقائيًا</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التقارير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المنظمة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إنشاء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تقارير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موجزة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منظمة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بشكل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احترافي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وجاهزة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للاستخدام</a:t>
            </a:r>
          </a:p>
          <a:p>
            <a:pPr indent="0" algn="just" rtl="1">
              <a:buFont typeface="Wingdings" panose="05000000000000000000" charset="0"/>
              <a:buNone/>
            </a:pPr>
            <a:endParaRPr lang="ar-SA" altLang="en-US" sz="32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23870" y="926465"/>
            <a:ext cx="6240780" cy="583565"/>
          </a:xfrm>
          <a:prstGeom prst="rect">
            <a:avLst/>
          </a:prstGeom>
          <a:noFill/>
        </p:spPr>
        <p:txBody>
          <a:bodyPr wrap="square" rtlCol="0">
            <a:spAutoFit/>
          </a:bodyPr>
          <a:lstStyle/>
          <a:p>
            <a:pPr algn="ctr" rtl="1"/>
            <a:r>
              <a:rPr lang="en-US" altLang="en-US" sz="3200" b="1" dirty="0">
                <a:solidFill>
                  <a:schemeClr val="accent1"/>
                </a:solidFill>
                <a:latin typeface="Times New Roman" panose="02020603050405020304" pitchFamily="18" charset="0"/>
                <a:cs typeface="Times New Roman" panose="02020603050405020304" pitchFamily="18" charset="0"/>
              </a:rPr>
              <a:t>  perplexity</a:t>
            </a:r>
            <a:endParaRPr lang="ar-EG" altLang="en-US" sz="3200" b="1" dirty="0">
              <a:solidFill>
                <a:schemeClr val="accent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918335"/>
            <a:ext cx="10319385" cy="450469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يتيح</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للباحث</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الوصول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السريع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إلى</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معرفة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موثوقة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ومنظَّمة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بدل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الإغراق</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مئات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الروابط</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المتفرقة</a:t>
            </a:r>
            <a:r>
              <a:rPr lang="en-US" altLang="en-US" sz="3200" dirty="0">
                <a:latin typeface="Times New Roman" panose="02020603050405020304" pitchFamily="18" charset="0"/>
                <a:cs typeface="Times New Roman" panose="02020603050405020304" pitchFamily="18" charset="0"/>
              </a:rPr>
              <a:t>. </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فهو</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يجمع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بين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قدرات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البحث</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الويب</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والتحليل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اللغوي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المتقدم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ليقدّم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إجابات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مختصرة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مدعومة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بالمصادر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الأصلية،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إمكانية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التعمّق</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المقالات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والأوراق</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العلمية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المرتبطة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بالموضوع</a:t>
            </a:r>
            <a:r>
              <a:rPr lang="en-US" altLang="en-US" sz="3200" dirty="0">
                <a:latin typeface="Times New Roman" panose="02020603050405020304" pitchFamily="18" charset="0"/>
                <a:cs typeface="Times New Roman" panose="02020603050405020304" pitchFamily="18" charset="0"/>
              </a:rPr>
              <a:t>. </a:t>
            </a:r>
          </a:p>
          <a:p>
            <a:pPr marL="457200" indent="-457200" algn="just" rtl="1">
              <a:buFont typeface="Wingdings" panose="05000000000000000000" charset="0"/>
              <a:buChar char="ü"/>
            </a:pP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يقلّل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وقت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مراجعة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الأدبيات،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ويسهّل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استكشاف</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اتجاهات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البحث،</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وتوليد</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الأسئلة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البحثية،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وبناء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خلفية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نظرية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أولية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يمكن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للباحث</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بعد</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ذلك</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تدقيقها</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وتوسيعها</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ذاتيًا</a:t>
            </a:r>
          </a:p>
          <a:p>
            <a:pPr indent="0" algn="just" rtl="1">
              <a:buFont typeface="Wingdings" panose="05000000000000000000" charset="0"/>
              <a:buNone/>
            </a:pPr>
            <a:endParaRPr lang="ar-SA" altLang="en-US" sz="32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23870" y="926465"/>
            <a:ext cx="6240780" cy="583565"/>
          </a:xfrm>
          <a:prstGeom prst="rect">
            <a:avLst/>
          </a:prstGeom>
          <a:noFill/>
        </p:spPr>
        <p:txBody>
          <a:bodyPr wrap="square" rtlCol="0">
            <a:spAutoFit/>
          </a:bodyPr>
          <a:lstStyle/>
          <a:p>
            <a:pPr algn="ctr" rtl="1"/>
            <a:r>
              <a:rPr lang="en-US" altLang="en-US" sz="3200" b="1" dirty="0">
                <a:solidFill>
                  <a:schemeClr val="accent1"/>
                </a:solidFill>
                <a:latin typeface="Times New Roman" panose="02020603050405020304" pitchFamily="18" charset="0"/>
                <a:cs typeface="Times New Roman" panose="02020603050405020304" pitchFamily="18" charset="0"/>
              </a:rPr>
              <a:t>  Research Rabbit</a:t>
            </a:r>
          </a:p>
        </p:txBody>
      </p:sp>
      <p:sp>
        <p:nvSpPr>
          <p:cNvPr id="48" name="TextBox 47"/>
          <p:cNvSpPr txBox="1"/>
          <p:nvPr/>
        </p:nvSpPr>
        <p:spPr>
          <a:xfrm>
            <a:off x="863600" y="1914525"/>
            <a:ext cx="10319385" cy="392557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أداة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تفاعلية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متقدمة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تعرض</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شبكات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الأبحاث</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والاستشهادات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بصريًا</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تساعد</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الباحثين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على</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فهم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العلاقات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بين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الدراسات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المختلفة</a:t>
            </a:r>
            <a:r>
              <a:rPr lang="en-US" altLang="en-US" sz="3200" dirty="0">
                <a:latin typeface="Times New Roman" panose="02020603050405020304" pitchFamily="18" charset="0"/>
                <a:cs typeface="Times New Roman" panose="02020603050405020304" pitchFamily="18" charset="0"/>
              </a:rPr>
              <a:t>.</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خرائط</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الاستشهادات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رسم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خرائط</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بصرية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للعلاقات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والاستشهادات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بين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الأوراق</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البحثية</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الاكتشاف</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الذاتي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اكتشاف</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الأبحاث</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ذات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الصلة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بطريقة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تلقائية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ومنطقية</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تطور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المجالات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تتبع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تطور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ونمو</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مجالات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البحث</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عبر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الزمن</a:t>
            </a:r>
          </a:p>
          <a:p>
            <a:pPr indent="0" algn="just" rtl="1">
              <a:buFont typeface="Wingdings" panose="05000000000000000000" charset="0"/>
              <a:buNone/>
            </a:pPr>
            <a:endParaRPr lang="ar-SA" altLang="en-US" sz="32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23870" y="926465"/>
            <a:ext cx="6240780" cy="583565"/>
          </a:xfrm>
          <a:prstGeom prst="rect">
            <a:avLst/>
          </a:prstGeom>
          <a:noFill/>
        </p:spPr>
        <p:txBody>
          <a:bodyPr wrap="square" rtlCol="0">
            <a:spAutoFit/>
          </a:bodyPr>
          <a:lstStyle/>
          <a:p>
            <a:pPr algn="ctr" rtl="1"/>
            <a:r>
              <a:rPr lang="en-US" altLang="en-US" sz="3200" b="1" dirty="0">
                <a:solidFill>
                  <a:schemeClr val="accent1"/>
                </a:solidFill>
                <a:latin typeface="Times New Roman" panose="02020603050405020304" pitchFamily="18" charset="0"/>
                <a:cs typeface="Times New Roman" panose="02020603050405020304" pitchFamily="18" charset="0"/>
              </a:rPr>
              <a:t>  Avidnote</a:t>
            </a:r>
          </a:p>
        </p:txBody>
      </p:sp>
      <p:sp>
        <p:nvSpPr>
          <p:cNvPr id="48" name="TextBox 47"/>
          <p:cNvSpPr txBox="1"/>
          <p:nvPr/>
        </p:nvSpPr>
        <p:spPr>
          <a:xfrm>
            <a:off x="863600" y="1914525"/>
            <a:ext cx="10319385" cy="392557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منصة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شاملة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وآمنة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ومتقدمة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متخصصة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إدارة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وتنظيم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المشاريع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الكبيرة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توفر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بيئة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متكاملة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ذكية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لقراءة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الأوراق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والتحليل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والملاحظات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والتعاون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الآمن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بين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الباحثين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مختلف</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المؤسسات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والدول</a:t>
            </a:r>
          </a:p>
          <a:p>
            <a:pPr marL="457200" indent="-457200" algn="just" rtl="1">
              <a:buFont typeface="Wingdings" panose="05000000000000000000" charset="0"/>
              <a:buChar char="ü"/>
            </a:pP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تستخدم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الذكاء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الاصطناعي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لفهم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محتوى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الأوراق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وتقديم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تحليلات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تلقائية</a:t>
            </a:r>
            <a:r>
              <a:rPr lang="en-US" altLang="en-US" sz="2400" dirty="0">
                <a:latin typeface="Times New Roman" panose="02020603050405020304" pitchFamily="18" charset="0"/>
                <a:cs typeface="Times New Roman" panose="02020603050405020304" pitchFamily="18" charset="0"/>
              </a:rPr>
              <a:t>.</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التحليل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الذكي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المتقدم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قراءة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تفاعلية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وذكية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للأوراق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فهم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عميق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للمحتوى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والرسوم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البيانية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والجداول</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ربط</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الأفكار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والدراسات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ربط</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الدراسات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المختلفة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تلقائيًا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وإظهار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العلاقات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والاقتباسات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بينها</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إدارة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منظمة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للمشاريع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تنظيم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شامل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وآمن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وسهل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لجميع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جوانب</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العلمي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ومراحله</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التعاون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الآمن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والفعال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مشاركة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آمنة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وسهلة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بين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أعضاء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الفريق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تتبع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التغييرات</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التصدير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والنشر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تصدير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سهل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لتقارير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والبيانات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بصيغ</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متعددة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23870" y="926465"/>
            <a:ext cx="6240780" cy="583565"/>
          </a:xfrm>
          <a:prstGeom prst="rect">
            <a:avLst/>
          </a:prstGeom>
          <a:noFill/>
        </p:spPr>
        <p:txBody>
          <a:bodyPr wrap="square" rtlCol="0">
            <a:spAutoFit/>
          </a:bodyPr>
          <a:lstStyle/>
          <a:p>
            <a:pPr algn="ctr" rtl="1"/>
            <a:r>
              <a:rPr lang="en-US" altLang="en-US" sz="3200" b="1" dirty="0">
                <a:solidFill>
                  <a:schemeClr val="accent1"/>
                </a:solidFill>
                <a:latin typeface="Times New Roman" panose="02020603050405020304" pitchFamily="18" charset="0"/>
                <a:cs typeface="Times New Roman" panose="02020603050405020304" pitchFamily="18" charset="0"/>
              </a:rPr>
              <a:t>  ChatPDF </a:t>
            </a:r>
            <a:r>
              <a:rPr lang="ar-SA" altLang="en-US" sz="3200" b="1" dirty="0">
                <a:solidFill>
                  <a:schemeClr val="accent1"/>
                </a:solidFill>
                <a:latin typeface="Times New Roman" panose="02020603050405020304" pitchFamily="18" charset="0"/>
                <a:cs typeface="Times New Roman" panose="02020603050405020304" pitchFamily="18" charset="0"/>
              </a:rPr>
              <a:t>والأدوات</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المشابهة</a:t>
            </a:r>
          </a:p>
        </p:txBody>
      </p:sp>
      <p:sp>
        <p:nvSpPr>
          <p:cNvPr id="48" name="TextBox 47"/>
          <p:cNvSpPr txBox="1"/>
          <p:nvPr/>
        </p:nvSpPr>
        <p:spPr>
          <a:xfrm>
            <a:off x="863600" y="1914525"/>
            <a:ext cx="10319385" cy="392557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أدوات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ثورية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تستخدم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معالجة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اللغة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الطبيعية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للتفاعل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الذكي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الوثائق</a:t>
            </a:r>
            <a:r>
              <a:rPr lang="en-US" altLang="en-US" sz="3200" dirty="0">
                <a:latin typeface="Times New Roman" panose="02020603050405020304" pitchFamily="18" charset="0"/>
                <a:cs typeface="Times New Roman" panose="02020603050405020304" pitchFamily="18" charset="0"/>
              </a:rPr>
              <a:t> PDF. </a:t>
            </a:r>
            <a:r>
              <a:rPr lang="ar-SA" altLang="en-US" sz="3200" dirty="0">
                <a:latin typeface="Times New Roman" panose="02020603050405020304" pitchFamily="18" charset="0"/>
                <a:cs typeface="Times New Roman" panose="02020603050405020304" pitchFamily="18" charset="0"/>
              </a:rPr>
              <a:t>يمكنك</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طرح</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الأسئلة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والحصول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على</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إجابات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فورية</a:t>
            </a:r>
            <a:r>
              <a:rPr lang="en-US" altLang="en-US" sz="3200" dirty="0">
                <a:latin typeface="Times New Roman" panose="02020603050405020304" pitchFamily="18" charset="0"/>
                <a:cs typeface="Times New Roman" panose="02020603050405020304" pitchFamily="18" charset="0"/>
              </a:rPr>
              <a:t>.</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حوار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ذكي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التفاعل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الطبيعي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محتوى</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الملفات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بأسئلة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وأجوبة</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استخلاص</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سريع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استخراج</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المعلومات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والبيانات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الرئيسية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تلقائيًا</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ملخصات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فعالة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الحصول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على</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ملخصات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شاملة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ثوان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معدودة</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البحث</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الدقيق</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البحث</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الذكي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عن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معلومات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محددة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داخل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الوثائق</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الطويلة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23870" y="926465"/>
            <a:ext cx="6240780" cy="583565"/>
          </a:xfrm>
          <a:prstGeom prst="rect">
            <a:avLst/>
          </a:prstGeom>
          <a:noFill/>
        </p:spPr>
        <p:txBody>
          <a:bodyPr wrap="square" rtlCol="0">
            <a:spAutoFit/>
          </a:bodyPr>
          <a:lstStyle/>
          <a:p>
            <a:pPr algn="ctr" rtl="1"/>
            <a:r>
              <a:rPr lang="en-US" altLang="en-US" sz="3200" b="1" dirty="0">
                <a:solidFill>
                  <a:schemeClr val="accent1"/>
                </a:solidFill>
                <a:latin typeface="Times New Roman" panose="02020603050405020304" pitchFamily="18" charset="0"/>
                <a:cs typeface="Times New Roman" panose="02020603050405020304" pitchFamily="18" charset="0"/>
              </a:rPr>
              <a:t>  BenevolentAI</a:t>
            </a:r>
          </a:p>
        </p:txBody>
      </p:sp>
      <p:sp>
        <p:nvSpPr>
          <p:cNvPr id="48" name="TextBox 47"/>
          <p:cNvSpPr txBox="1"/>
          <p:nvPr/>
        </p:nvSpPr>
        <p:spPr>
          <a:xfrm>
            <a:off x="863600" y="1914525"/>
            <a:ext cx="10319385" cy="392557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منصة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متقدمة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تجمع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بين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التعلم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الآلي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والمعرفة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الحيوية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الطبية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تساعد</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اكتشاف</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أدوية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وعلاجات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جديدة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بسرعة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غير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مسبوقة</a:t>
            </a:r>
            <a:r>
              <a:rPr lang="en-US" altLang="en-US" sz="3200" dirty="0">
                <a:latin typeface="Times New Roman" panose="02020603050405020304" pitchFamily="18" charset="0"/>
                <a:cs typeface="Times New Roman" panose="02020603050405020304" pitchFamily="18" charset="0"/>
              </a:rPr>
              <a:t>.</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ربط</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البيانات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تحديد</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العلاقات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المعقدة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مجموعات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البيانات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الضخمة</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الفرضيات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الذكية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توليد</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فرضيات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بحثية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جديدة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مبنية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على</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الأنماط</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المكتشفة</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اكتشاف</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الأدوية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تسريع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العثور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على</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مركبات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دوائية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جديدة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فعالة</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الطب</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الدقيق</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تطوير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علاجات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مخصصة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للأمراض</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المعقدة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23870" y="926465"/>
            <a:ext cx="6240780" cy="583565"/>
          </a:xfrm>
          <a:prstGeom prst="rect">
            <a:avLst/>
          </a:prstGeom>
          <a:noFill/>
        </p:spPr>
        <p:txBody>
          <a:bodyPr wrap="square" rtlCol="0">
            <a:spAutoFit/>
          </a:bodyPr>
          <a:lstStyle/>
          <a:p>
            <a:pPr algn="ctr" rtl="1"/>
            <a:r>
              <a:rPr lang="en-US" altLang="en-US" sz="3200" b="1" dirty="0">
                <a:solidFill>
                  <a:schemeClr val="accent1"/>
                </a:solidFill>
                <a:latin typeface="Times New Roman" panose="02020603050405020304" pitchFamily="18" charset="0"/>
                <a:cs typeface="Times New Roman" panose="02020603050405020304" pitchFamily="18" charset="0"/>
              </a:rPr>
              <a:t> ) AlphaFold </a:t>
            </a:r>
            <a:r>
              <a:rPr lang="ar-SA" altLang="en-US" sz="3200" b="1" dirty="0">
                <a:solidFill>
                  <a:schemeClr val="accent1"/>
                </a:solidFill>
                <a:latin typeface="Times New Roman" panose="02020603050405020304" pitchFamily="18" charset="0"/>
                <a:cs typeface="Times New Roman" panose="02020603050405020304" pitchFamily="18" charset="0"/>
              </a:rPr>
              <a:t>ثورة</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حقيقية</a:t>
            </a:r>
            <a:r>
              <a:rPr lang="en-US" altLang="en-US" sz="3200" b="1" dirty="0">
                <a:solidFill>
                  <a:schemeClr val="accent1"/>
                </a:solidFill>
                <a:latin typeface="Times New Roman" panose="02020603050405020304" pitchFamily="18" charset="0"/>
                <a:cs typeface="Times New Roman" panose="02020603050405020304" pitchFamily="18" charset="0"/>
              </a:rPr>
              <a:t>(</a:t>
            </a:r>
          </a:p>
        </p:txBody>
      </p:sp>
      <p:sp>
        <p:nvSpPr>
          <p:cNvPr id="48" name="TextBox 47"/>
          <p:cNvSpPr txBox="1"/>
          <p:nvPr/>
        </p:nvSpPr>
        <p:spPr>
          <a:xfrm>
            <a:off x="863600" y="1685290"/>
            <a:ext cx="10319385" cy="392557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a:t>
            </a:r>
            <a:r>
              <a:rPr lang="ar-SA" altLang="en-US" sz="2400" dirty="0">
                <a:latin typeface="Times New Roman" panose="02020603050405020304" pitchFamily="18" charset="0"/>
                <a:cs typeface="Times New Roman" panose="02020603050405020304" pitchFamily="18" charset="0"/>
              </a:rPr>
              <a:t>ختراق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علمي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حقيقي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وتاريخي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DeepMind: </a:t>
            </a:r>
            <a:r>
              <a:rPr lang="ar-SA" altLang="en-US" sz="2400" dirty="0">
                <a:latin typeface="Times New Roman" panose="02020603050405020304" pitchFamily="18" charset="0"/>
                <a:cs typeface="Times New Roman" panose="02020603050405020304" pitchFamily="18" charset="0"/>
              </a:rPr>
              <a:t>نموذج</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ذكاء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اصطناعي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ثوري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يحل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مشكلة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الطي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البروتيني</a:t>
            </a:r>
            <a:r>
              <a:rPr lang="en-US" altLang="en-US" sz="2400" dirty="0">
                <a:latin typeface="Times New Roman" panose="02020603050405020304" pitchFamily="18" charset="0"/>
                <a:cs typeface="Times New Roman" panose="02020603050405020304" pitchFamily="18" charset="0"/>
              </a:rPr>
              <a:t> (Protein Folding) </a:t>
            </a:r>
            <a:r>
              <a:rPr lang="ar-SA" altLang="en-US" sz="2400" dirty="0">
                <a:latin typeface="Times New Roman" panose="02020603050405020304" pitchFamily="18" charset="0"/>
                <a:cs typeface="Times New Roman" panose="02020603050405020304" pitchFamily="18" charset="0"/>
              </a:rPr>
              <a:t>التي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أرقت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العلماء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والباحثين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لأكثر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50 </a:t>
            </a:r>
            <a:r>
              <a:rPr lang="ar-SA" altLang="en-US" sz="2400" dirty="0">
                <a:latin typeface="Times New Roman" panose="02020603050405020304" pitchFamily="18" charset="0"/>
                <a:cs typeface="Times New Roman" panose="02020603050405020304" pitchFamily="18" charset="0"/>
              </a:rPr>
              <a:t>سنة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حصل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مطوروه</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جائزة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لازاروس</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وسترولنج</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البيولوجيا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الحسابية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تحول</a:t>
            </a:r>
            <a:r>
              <a:rPr lang="en-US" altLang="en-US" sz="2400" dirty="0">
                <a:latin typeface="Times New Roman" panose="02020603050405020304" pitchFamily="18" charset="0"/>
                <a:cs typeface="Times New Roman" panose="02020603050405020304" pitchFamily="18" charset="0"/>
              </a:rPr>
              <a:t> AlphaFold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مشكلة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علمية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تبدو</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مستحيلة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إلى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مشكلة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محلولة</a:t>
            </a:r>
            <a:r>
              <a:rPr lang="en-US" altLang="en-US" sz="2400" dirty="0">
                <a:latin typeface="Times New Roman" panose="02020603050405020304" pitchFamily="18" charset="0"/>
                <a:cs typeface="Times New Roman" panose="02020603050405020304" pitchFamily="18" charset="0"/>
              </a:rPr>
              <a:t>.</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دقة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غير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مسبوقة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توقع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بدقة</a:t>
            </a:r>
            <a:r>
              <a:rPr lang="en-US" altLang="en-US" sz="2400" dirty="0">
                <a:latin typeface="Times New Roman" panose="02020603050405020304" pitchFamily="18" charset="0"/>
                <a:cs typeface="Times New Roman" panose="02020603050405020304" pitchFamily="18" charset="0"/>
              </a:rPr>
              <a:t> 99.8% </a:t>
            </a:r>
            <a:r>
              <a:rPr lang="ar-SA" altLang="en-US" sz="2400" dirty="0">
                <a:latin typeface="Times New Roman" panose="02020603050405020304" pitchFamily="18" charset="0"/>
                <a:cs typeface="Times New Roman" panose="02020603050405020304" pitchFamily="18" charset="0"/>
              </a:rPr>
              <a:t>أو</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أكثر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لهياكل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البروتينات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ثلاثية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الأبعاد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تسلسل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الحمض</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الأميني</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سرعة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ثورية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حساب</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هياكل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البروتينات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المعقدة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أيام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معدودة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بدلاً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سنوات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العمل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والتجارب</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المخبرية</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تسريع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تطوير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الأدوية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فهم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آليات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عمل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البروتينات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يسرع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بشكل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هائل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تطوير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الأدوية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الجديدة</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تطبيقات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الهندسة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الحيوية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تطبيقات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متعددة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تصميم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البروتينات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الجديدة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والأنزيمات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والبيولوجيا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التخليقية . كما أنه مفتوح</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المصدر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ومتاح</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للباحثين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مجاناً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مما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يسرع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العلمي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عالمياً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759575" y="1464355"/>
            <a:ext cx="4962146" cy="2495550"/>
          </a:xfrm>
        </p:spPr>
      </p:pic>
      <p:sp>
        <p:nvSpPr>
          <p:cNvPr id="6" name="Rectangle 5"/>
          <p:cNvSpPr/>
          <p:nvPr/>
        </p:nvSpPr>
        <p:spPr>
          <a:xfrm>
            <a:off x="1134110" y="1313180"/>
            <a:ext cx="5204460" cy="5039995"/>
          </a:xfrm>
          <a:prstGeom prst="rect">
            <a:avLst/>
          </a:prstGeom>
        </p:spPr>
        <p:txBody>
          <a:bodyPr wrap="square">
            <a:noAutofit/>
          </a:bodyPr>
          <a:lstStyle/>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مجموعة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أدوات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قوية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وموثوقة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لتطوير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وتطبيق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نماذج</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الذكاء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الاصطناعي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والتعلم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الآلي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الأبحاث</a:t>
            </a:r>
            <a:r>
              <a:rPr lang="en-US" altLang="en-US" sz="2400" dirty="0">
                <a:latin typeface="Times New Roman" panose="02020603050405020304" pitchFamily="18" charset="0"/>
                <a:cs typeface="Times New Roman" panose="02020603050405020304" pitchFamily="18" charset="0"/>
              </a:rPr>
              <a:t>.</a:t>
            </a:r>
          </a:p>
          <a:p>
            <a:pPr marL="285750" indent="-285750" algn="just" rtl="1">
              <a:lnSpc>
                <a:spcPct val="120000"/>
              </a:lnSpc>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 Python </a:t>
            </a:r>
            <a:r>
              <a:rPr lang="ar-SA" altLang="en-US" sz="2400" dirty="0">
                <a:latin typeface="Times New Roman" panose="02020603050405020304" pitchFamily="18" charset="0"/>
                <a:cs typeface="Times New Roman" panose="02020603050405020304" pitchFamily="18" charset="0"/>
              </a:rPr>
              <a:t>لغة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البرمجة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الأولى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للعلماء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مكتبات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قوية</a:t>
            </a:r>
            <a:r>
              <a:rPr lang="en-US" altLang="en-US" sz="2400" dirty="0">
                <a:latin typeface="Times New Roman" panose="02020603050405020304" pitchFamily="18" charset="0"/>
                <a:cs typeface="Times New Roman" panose="02020603050405020304" pitchFamily="18" charset="0"/>
              </a:rPr>
              <a:t> (Scikit-learn, TensorFlow, PyTorch)</a:t>
            </a:r>
          </a:p>
          <a:p>
            <a:pPr marL="285750" indent="-285750" algn="just" rtl="1">
              <a:lnSpc>
                <a:spcPct val="120000"/>
              </a:lnSpc>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R </a:t>
            </a:r>
            <a:r>
              <a:rPr lang="ar-SA" altLang="en-US" sz="2400" dirty="0">
                <a:latin typeface="Times New Roman" panose="02020603050405020304" pitchFamily="18" charset="0"/>
                <a:cs typeface="Times New Roman" panose="02020603050405020304" pitchFamily="18" charset="0"/>
              </a:rPr>
              <a:t> متخصصة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الإحصاء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المتقدم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والرسوميات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العلمية</a:t>
            </a:r>
          </a:p>
          <a:p>
            <a:pPr marL="285750" indent="-285750" algn="just" rtl="1">
              <a:lnSpc>
                <a:spcPct val="120000"/>
              </a:lnSpc>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MATLAB </a:t>
            </a:r>
            <a:r>
              <a:rPr lang="ar-EG"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للنمذجة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الرياضية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المعقدة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والحسابات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الثقيلة</a:t>
            </a:r>
          </a:p>
          <a:p>
            <a:pPr marL="285750" indent="-285750" algn="just" rtl="1">
              <a:lnSpc>
                <a:spcPct val="120000"/>
              </a:lnSpc>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 DataRobot </a:t>
            </a:r>
            <a:r>
              <a:rPr lang="ar-SA" altLang="en-US" sz="2400" dirty="0">
                <a:latin typeface="Times New Roman" panose="02020603050405020304" pitchFamily="18" charset="0"/>
                <a:cs typeface="Times New Roman" panose="02020603050405020304" pitchFamily="18" charset="0"/>
              </a:rPr>
              <a:t>أتمتة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كاملة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للتعلم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الآلي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بدون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الحاجة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لكود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معقد</a:t>
            </a:r>
          </a:p>
          <a:p>
            <a:pPr marL="285750" indent="-285750" algn="just" rtl="1">
              <a:lnSpc>
                <a:spcPct val="120000"/>
              </a:lnSpc>
              <a:buFont typeface="Arial" panose="020B0604020202020204" pitchFamily="34" charset="0"/>
              <a:buChar char="•"/>
            </a:pPr>
            <a:endParaRPr lang="ar-SA" altLang="en-US" sz="24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759575" y="4343400"/>
            <a:ext cx="4862195" cy="681990"/>
          </a:xfrm>
          <a:prstGeom prst="rect">
            <a:avLst/>
          </a:prstGeom>
          <a:noFill/>
        </p:spPr>
        <p:txBody>
          <a:bodyPr wrap="square" rtlCol="0">
            <a:spAutoFit/>
          </a:bodyPr>
          <a:lstStyle/>
          <a:p>
            <a:pPr algn="ctr" rtl="1">
              <a:lnSpc>
                <a:spcPct val="120000"/>
              </a:lnSpc>
            </a:pP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الأدوات</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الإحصائية</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والبرمجية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1D26B5-1C8B-2356-54C5-E36DEFD23E62}"/>
            </a:ext>
          </a:extLst>
        </p:cNvPr>
        <p:cNvGrpSpPr/>
        <p:nvPr/>
      </p:nvGrpSpPr>
      <p:grpSpPr>
        <a:xfrm>
          <a:off x="0" y="0"/>
          <a:ext cx="0" cy="0"/>
          <a:chOff x="0" y="0"/>
          <a:chExt cx="0" cy="0"/>
        </a:xfrm>
      </p:grpSpPr>
      <p:sp>
        <p:nvSpPr>
          <p:cNvPr id="48" name="TextBox 47">
            <a:extLst>
              <a:ext uri="{FF2B5EF4-FFF2-40B4-BE49-F238E27FC236}">
                <a16:creationId xmlns:a16="http://schemas.microsoft.com/office/drawing/2014/main" id="{483BD179-D1E7-CDBB-192A-AADF1992F90E}"/>
              </a:ext>
            </a:extLst>
          </p:cNvPr>
          <p:cNvSpPr txBox="1"/>
          <p:nvPr/>
        </p:nvSpPr>
        <p:spPr>
          <a:xfrm>
            <a:off x="863600" y="1685290"/>
            <a:ext cx="10319385" cy="3925570"/>
          </a:xfrm>
          <a:prstGeom prst="rect">
            <a:avLst/>
          </a:prstGeom>
          <a:noFill/>
        </p:spPr>
        <p:txBody>
          <a:bodyPr wrap="square" rtlCol="0">
            <a:noAutofit/>
          </a:bodyPr>
          <a:lstStyle/>
          <a:p>
            <a:pPr algn="just" rtl="1"/>
            <a:endParaRPr lang="ar-SA" alt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6AECEDD-6B35-8B9A-7E58-EC173CFF7D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590A014-7DFE-244E-CCF8-7D57BE01FC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2FA90912-BC75-F1E6-EB7B-BB129FE875D8}"/>
              </a:ext>
            </a:extLst>
          </p:cNvPr>
          <p:cNvPicPr>
            <a:picLocks noChangeAspect="1"/>
          </p:cNvPicPr>
          <p:nvPr/>
        </p:nvPicPr>
        <p:blipFill>
          <a:blip r:embed="rId3"/>
          <a:stretch>
            <a:fillRect/>
          </a:stretch>
        </p:blipFill>
        <p:spPr>
          <a:xfrm>
            <a:off x="770476" y="467139"/>
            <a:ext cx="9049385" cy="5825492"/>
          </a:xfrm>
          <a:prstGeom prst="rect">
            <a:avLst/>
          </a:prstGeom>
        </p:spPr>
      </p:pic>
    </p:spTree>
    <p:extLst>
      <p:ext uri="{BB962C8B-B14F-4D97-AF65-F5344CB8AC3E}">
        <p14:creationId xmlns:p14="http://schemas.microsoft.com/office/powerpoint/2010/main" val="3620100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60245" y="926465"/>
            <a:ext cx="7304405" cy="583565"/>
          </a:xfrm>
          <a:prstGeom prst="rect">
            <a:avLst/>
          </a:prstGeom>
          <a:noFill/>
        </p:spPr>
        <p:txBody>
          <a:bodyPr wrap="square" rtlCol="0">
            <a:spAutoFit/>
          </a:bodyPr>
          <a:lstStyle/>
          <a:p>
            <a:pPr algn="ctr" rtl="1"/>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صنع</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القرارات</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البحثية</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القائمة</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على</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الأدلة</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والبيانات</a:t>
            </a:r>
          </a:p>
        </p:txBody>
      </p:sp>
      <p:sp>
        <p:nvSpPr>
          <p:cNvPr id="48" name="TextBox 47"/>
          <p:cNvSpPr txBox="1"/>
          <p:nvPr/>
        </p:nvSpPr>
        <p:spPr>
          <a:xfrm>
            <a:off x="863600" y="1811655"/>
            <a:ext cx="10319385" cy="392557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العلمي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الحديث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خاصة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العلوم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الاجتماعية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والاقتصاد،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الانتقال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الحدس</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والنظرية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المجردة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إلى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القرارات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المبنية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أدلة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قوية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وبيانات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موثوقة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وقابلة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للتحقق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والنقد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المستمر</a:t>
            </a:r>
            <a:r>
              <a:rPr lang="en-US" altLang="en-US" sz="2400" dirty="0">
                <a:latin typeface="Times New Roman" panose="02020603050405020304" pitchFamily="18" charset="0"/>
                <a:cs typeface="Times New Roman" panose="02020603050405020304" pitchFamily="18" charset="0"/>
              </a:rPr>
              <a:t>. Evidence-Based Research </a:t>
            </a:r>
            <a:r>
              <a:rPr lang="ar-SA" altLang="en-US" sz="2400" dirty="0">
                <a:latin typeface="Times New Roman" panose="02020603050405020304" pitchFamily="18" charset="0"/>
                <a:cs typeface="Times New Roman" panose="02020603050405020304" pitchFamily="18" charset="0"/>
              </a:rPr>
              <a:t>أصبح</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المعيار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الذهبي</a:t>
            </a:r>
            <a:r>
              <a:rPr lang="en-US" altLang="en-US" sz="2400" dirty="0">
                <a:latin typeface="Times New Roman" panose="02020603050405020304" pitchFamily="18" charset="0"/>
                <a:cs typeface="Times New Roman" panose="02020603050405020304" pitchFamily="18" charset="0"/>
              </a:rPr>
              <a:t>. </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الذكاء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الاصطناعي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يوفر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الأدوات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لتحويل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البيانات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الضخمة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إلى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رؤى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فعلية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قابلة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للتطبيق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تقييم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السياسات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الاجتماعية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والبرامج</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التنموية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والتدخلات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الاقتصادية،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الذكاء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الاصطناعي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يحلل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تأثيرات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هذه</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السياسات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مئات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الملايين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الأفراد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والأسر</a:t>
            </a:r>
            <a:r>
              <a:rPr lang="en-US" altLang="en-US" sz="2400" dirty="0">
                <a:latin typeface="Times New Roman" panose="02020603050405020304" pitchFamily="18" charset="0"/>
                <a:cs typeface="Times New Roman" panose="02020603050405020304" pitchFamily="18" charset="0"/>
              </a:rPr>
              <a:t>.</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التحليل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المقارن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بين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الفئات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والمناطق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الجغرافية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مقارنات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دقيقة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لتأثيرات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السياسات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والبرامج</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فئات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سكانية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مختلفة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وأنماط</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جغرافية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وزمنية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اكتشاف</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يستفيد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فعلاً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المتضررون</a:t>
            </a:r>
            <a:r>
              <a:rPr lang="en-US" altLang="ar-SA" sz="2400" dirty="0">
                <a:latin typeface="Times New Roman" panose="02020603050405020304" pitchFamily="18" charset="0"/>
                <a:cs typeface="Times New Roman" panose="02020603050405020304" pitchFamily="18" charset="0"/>
              </a:rPr>
              <a:t>.</a:t>
            </a:r>
            <a:endParaRPr lang="ar-SA" altLang="en-US" sz="24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تقييم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التأثير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السببي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للسياسات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الاجتماعية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استخدام</a:t>
            </a:r>
            <a:r>
              <a:rPr lang="en-US" altLang="en-US" sz="2400" dirty="0">
                <a:latin typeface="Times New Roman" panose="02020603050405020304" pitchFamily="18" charset="0"/>
                <a:cs typeface="Times New Roman" panose="02020603050405020304" pitchFamily="18" charset="0"/>
              </a:rPr>
              <a:t> Causal Inference </a:t>
            </a:r>
            <a:r>
              <a:rPr lang="ar-SA" altLang="en-US" sz="2400" dirty="0">
                <a:latin typeface="Times New Roman" panose="02020603050405020304" pitchFamily="18" charset="0"/>
                <a:cs typeface="Times New Roman" panose="02020603050405020304" pitchFamily="18" charset="0"/>
              </a:rPr>
              <a:t>والتجارب</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الطبيعية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وطرق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التطابق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المتقدمة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لقياس</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التأثير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الحقيقي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للسياسات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ليس</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فقط</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الارتباط</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العلاقة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السببية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الفعلية</a:t>
            </a:r>
            <a:r>
              <a:rPr lang="en-US" altLang="ar-SA" sz="2400" dirty="0">
                <a:latin typeface="Times New Roman" panose="02020603050405020304" pitchFamily="18" charset="0"/>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23870" y="926465"/>
            <a:ext cx="6240780" cy="583565"/>
          </a:xfrm>
          <a:prstGeom prst="rect">
            <a:avLst/>
          </a:prstGeom>
          <a:noFill/>
        </p:spPr>
        <p:txBody>
          <a:bodyPr wrap="square" rtlCol="0">
            <a:spAutoFit/>
          </a:bodyPr>
          <a:lstStyle/>
          <a:p>
            <a:pPr algn="ctr" rtl="1"/>
            <a:r>
              <a:rPr lang="en-US" altLang="en-US" sz="3200" b="1" dirty="0">
                <a:solidFill>
                  <a:schemeClr val="accent1"/>
                </a:solidFill>
                <a:latin typeface="Times New Roman" panose="02020603050405020304" pitchFamily="18" charset="0"/>
                <a:cs typeface="Times New Roman" panose="02020603050405020304" pitchFamily="18" charset="0"/>
              </a:rPr>
              <a:t> </a:t>
            </a:r>
          </a:p>
        </p:txBody>
      </p:sp>
      <p:sp>
        <p:nvSpPr>
          <p:cNvPr id="48" name="TextBox 47"/>
          <p:cNvSpPr txBox="1"/>
          <p:nvPr/>
        </p:nvSpPr>
        <p:spPr>
          <a:xfrm>
            <a:off x="863600" y="1685290"/>
            <a:ext cx="10319385" cy="392557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تحليل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الفئات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المستبعدة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والفجوات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العادلة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تحديد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الفئات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تستفيد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الخدمات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والبرامج</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الحكومية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والفئات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المهمشة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والأقليات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تحليل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تفصيلي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للعدالة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الاجتماعية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والاقتصادية</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توقعات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تأثيرات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السياسات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المستقبلية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محاكاة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النتائج</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المتوقعة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للسياسات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المقترحة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قبل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تطبيقها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الفعلي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تقديم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توصيات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مبنية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تحليل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السيناريوهات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المختلفة</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قياس</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درجة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الثقة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وعدم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اليقين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توثيق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مستويات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عدم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اليقين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كل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نتيجة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وتأثير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البيانات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الناقصة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والافتراضات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الاستنتاجات</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تحديد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الأولويات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والاستثمارية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توجيه</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موارد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والتمويل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نحو</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الأسئلة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البحثية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الأكثر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أهمية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والتي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لها</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تأثير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مباشر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حياة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الناس</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التحديث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المستمر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للقرارات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بناءً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بيانات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جديدة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بناء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نظم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ديناميكية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تحدّث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التنبؤات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والتوصيات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بشكل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مستمر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مع</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توفر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بيانات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جديدة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بحث</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علمي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حي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وديناميكي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وليس</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ثابت</a:t>
            </a:r>
          </a:p>
          <a:p>
            <a:pPr marL="457200" indent="-457200" algn="just" rtl="1">
              <a:buFont typeface="Wingdings" panose="05000000000000000000" charset="0"/>
              <a:buChar char="ü"/>
            </a:pPr>
            <a:r>
              <a:rPr lang="ar-SA" altLang="en-US" sz="2400" dirty="0">
                <a:latin typeface="Times New Roman" panose="02020603050405020304" pitchFamily="18" charset="0"/>
                <a:cs typeface="Times New Roman" panose="02020603050405020304" pitchFamily="18" charset="0"/>
              </a:rPr>
              <a:t>الشفافية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الكاملة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والقابلية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للتدقيق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والنقاش</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توثيق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شامل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لكل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خطوة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تحليلية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والبيانات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المستخدمة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والافتراضات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والخوارزميات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السماح</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بالتحقق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المستقل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والنقد</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والتحسين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759575" y="1464355"/>
            <a:ext cx="4962146" cy="2495550"/>
          </a:xfrm>
        </p:spPr>
      </p:pic>
      <p:sp>
        <p:nvSpPr>
          <p:cNvPr id="6" name="Rectangle 5"/>
          <p:cNvSpPr/>
          <p:nvPr/>
        </p:nvSpPr>
        <p:spPr>
          <a:xfrm>
            <a:off x="1134110" y="1464310"/>
            <a:ext cx="4955540" cy="4498340"/>
          </a:xfrm>
          <a:prstGeom prst="rect">
            <a:avLst/>
          </a:prstGeom>
        </p:spPr>
        <p:txBody>
          <a:bodyPr wrap="square">
            <a:noAutofit/>
          </a:bodyPr>
          <a:lstStyle/>
          <a:p>
            <a:pPr marL="285750" indent="-285750" algn="just" rtl="1">
              <a:lnSpc>
                <a:spcPct val="120000"/>
              </a:lnSpc>
              <a:buFont typeface="Arial" panose="020B0604020202020204" pitchFamily="34" charset="0"/>
              <a:buChar char="•"/>
            </a:pPr>
            <a:r>
              <a:rPr lang="ar-SA" altLang="en-US" sz="3200" dirty="0">
                <a:latin typeface="Times New Roman" panose="02020603050405020304" pitchFamily="18" charset="0"/>
                <a:cs typeface="Times New Roman" panose="02020603050405020304" pitchFamily="18" charset="0"/>
              </a:rPr>
              <a:t>التحدي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ملايين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الأوراق</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البحثية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والوقت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المحدود</a:t>
            </a:r>
            <a:endParaRPr lang="en-US" altLang="en-US" sz="3200" dirty="0">
              <a:latin typeface="Times New Roman" panose="02020603050405020304" pitchFamily="18" charset="0"/>
              <a:cs typeface="Times New Roman" panose="02020603050405020304" pitchFamily="18" charset="0"/>
            </a:endParaRPr>
          </a:p>
          <a:p>
            <a:pPr marL="285750" indent="-285750" algn="just" rtl="1">
              <a:lnSpc>
                <a:spcPct val="120000"/>
              </a:lnSpc>
              <a:buFont typeface="Arial" panose="020B0604020202020204" pitchFamily="34" charset="0"/>
              <a:buChar char="•"/>
            </a:pPr>
            <a:r>
              <a:rPr lang="ar-SA" altLang="en-US" sz="3200" dirty="0">
                <a:latin typeface="Times New Roman" panose="02020603050405020304" pitchFamily="18" charset="0"/>
                <a:cs typeface="Times New Roman" panose="02020603050405020304" pitchFamily="18" charset="0"/>
              </a:rPr>
              <a:t>أدوات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الذكاء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الاصطناعي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تصفي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وتلخص</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تلقائيًا</a:t>
            </a:r>
          </a:p>
          <a:p>
            <a:pPr marL="285750" indent="-285750" algn="just" rtl="1">
              <a:lnSpc>
                <a:spcPct val="120000"/>
              </a:lnSpc>
              <a:buFont typeface="Arial" panose="020B0604020202020204" pitchFamily="34" charset="0"/>
              <a:buChar char="•"/>
            </a:pPr>
            <a:r>
              <a:rPr lang="ar-SA" altLang="en-US" sz="3200" dirty="0">
                <a:latin typeface="Times New Roman" panose="02020603050405020304" pitchFamily="18" charset="0"/>
                <a:cs typeface="Times New Roman" panose="02020603050405020304" pitchFamily="18" charset="0"/>
              </a:rPr>
              <a:t>توفير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أسابيع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العمل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البحثي</a:t>
            </a:r>
          </a:p>
          <a:p>
            <a:pPr marL="285750" indent="-285750" algn="just" rtl="1">
              <a:lnSpc>
                <a:spcPct val="120000"/>
              </a:lnSpc>
              <a:buFont typeface="Arial" panose="020B0604020202020204" pitchFamily="34" charset="0"/>
              <a:buChar char="•"/>
            </a:pPr>
            <a:r>
              <a:rPr lang="ar-SA" altLang="en-US" sz="3200" dirty="0">
                <a:latin typeface="Times New Roman" panose="02020603050405020304" pitchFamily="18" charset="0"/>
                <a:cs typeface="Times New Roman" panose="02020603050405020304" pitchFamily="18" charset="0"/>
              </a:rPr>
              <a:t>ضمان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عدم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تفويت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الدراسات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المهمة</a:t>
            </a:r>
          </a:p>
        </p:txBody>
      </p:sp>
      <p:sp>
        <p:nvSpPr>
          <p:cNvPr id="17" name="TextBox 16"/>
          <p:cNvSpPr txBox="1"/>
          <p:nvPr/>
        </p:nvSpPr>
        <p:spPr>
          <a:xfrm>
            <a:off x="6759575" y="4343400"/>
            <a:ext cx="4862195" cy="681990"/>
          </a:xfrm>
          <a:prstGeom prst="rect">
            <a:avLst/>
          </a:prstGeom>
          <a:noFill/>
        </p:spPr>
        <p:txBody>
          <a:bodyPr wrap="square" rtlCol="0">
            <a:spAutoFit/>
          </a:bodyPr>
          <a:lstStyle/>
          <a:p>
            <a:pPr algn="ctr" rtl="1">
              <a:lnSpc>
                <a:spcPct val="120000"/>
              </a:lnSpc>
            </a:pPr>
            <a:r>
              <a:rPr lang="ar-SA" altLang="en-US" sz="3200" b="1" dirty="0">
                <a:solidFill>
                  <a:schemeClr val="accent1"/>
                </a:solidFill>
                <a:latin typeface="Times New Roman" panose="02020603050405020304" pitchFamily="18" charset="0"/>
                <a:cs typeface="Times New Roman" panose="02020603050405020304" pitchFamily="18" charset="0"/>
                <a:sym typeface="+mn-ea"/>
              </a:rPr>
              <a:t>تحديات</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المراجعة</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الأدبية</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وحلولها</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endParaRPr lang="ar-SA" altLang="en-US" sz="3200" b="1" dirty="0">
              <a:solidFill>
                <a:schemeClr val="accent1"/>
              </a:solidFill>
              <a:latin typeface="Times New Roman" panose="02020603050405020304" pitchFamily="18" charset="0"/>
              <a:cs typeface="Times New Roman" panose="02020603050405020304" pitchFamily="18" charset="0"/>
              <a:sym typeface="+mn-ea"/>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759575" y="1464355"/>
            <a:ext cx="4962146" cy="2495550"/>
          </a:xfrm>
        </p:spPr>
      </p:pic>
      <p:sp>
        <p:nvSpPr>
          <p:cNvPr id="6" name="Rectangle 5"/>
          <p:cNvSpPr/>
          <p:nvPr/>
        </p:nvSpPr>
        <p:spPr>
          <a:xfrm>
            <a:off x="1134110" y="1464310"/>
            <a:ext cx="4955540" cy="4498340"/>
          </a:xfrm>
          <a:prstGeom prst="rect">
            <a:avLst/>
          </a:prstGeom>
        </p:spPr>
        <p:txBody>
          <a:bodyPr wrap="square">
            <a:noAutofit/>
          </a:bodyPr>
          <a:lstStyle/>
          <a:p>
            <a:pPr marL="285750" indent="-285750" algn="just" rtl="1">
              <a:lnSpc>
                <a:spcPct val="120000"/>
              </a:lnSpc>
              <a:buFont typeface="Arial" panose="020B0604020202020204" pitchFamily="34" charset="0"/>
              <a:buChar char="•"/>
            </a:pPr>
            <a:r>
              <a:rPr lang="ar-SA" altLang="en-US" sz="3200" dirty="0">
                <a:latin typeface="Times New Roman" panose="02020603050405020304" pitchFamily="18" charset="0"/>
                <a:cs typeface="Times New Roman" panose="02020603050405020304" pitchFamily="18" charset="0"/>
              </a:rPr>
              <a:t>الأنظمة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الروبوتية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المدعومة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بالذكاء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الاصطناعي</a:t>
            </a:r>
          </a:p>
          <a:p>
            <a:pPr marL="285750" indent="-285750" algn="just" rtl="1">
              <a:lnSpc>
                <a:spcPct val="120000"/>
              </a:lnSpc>
              <a:buFont typeface="Arial" panose="020B0604020202020204" pitchFamily="34" charset="0"/>
              <a:buChar char="•"/>
            </a:pPr>
            <a:r>
              <a:rPr lang="ar-SA" altLang="en-US" sz="3200" dirty="0">
                <a:latin typeface="Times New Roman" panose="02020603050405020304" pitchFamily="18" charset="0"/>
                <a:cs typeface="Times New Roman" panose="02020603050405020304" pitchFamily="18" charset="0"/>
              </a:rPr>
              <a:t>مراقبة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التجارب</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والتنبيهات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الذكية</a:t>
            </a:r>
          </a:p>
          <a:p>
            <a:pPr marL="285750" indent="-285750" algn="just" rtl="1">
              <a:lnSpc>
                <a:spcPct val="120000"/>
              </a:lnSpc>
              <a:buFont typeface="Arial" panose="020B0604020202020204" pitchFamily="34" charset="0"/>
              <a:buChar char="•"/>
            </a:pPr>
            <a:r>
              <a:rPr lang="ar-SA" altLang="en-US" sz="3200" dirty="0">
                <a:latin typeface="Times New Roman" panose="02020603050405020304" pitchFamily="18" charset="0"/>
                <a:cs typeface="Times New Roman" panose="02020603050405020304" pitchFamily="18" charset="0"/>
              </a:rPr>
              <a:t>توثيق</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النتائج</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تلقائيًا</a:t>
            </a:r>
          </a:p>
          <a:p>
            <a:pPr marL="285750" indent="-285750" algn="just" rtl="1">
              <a:lnSpc>
                <a:spcPct val="120000"/>
              </a:lnSpc>
              <a:buFont typeface="Arial" panose="020B0604020202020204" pitchFamily="34" charset="0"/>
              <a:buChar char="•"/>
            </a:pPr>
            <a:r>
              <a:rPr lang="ar-SA" altLang="en-US" sz="3200" dirty="0">
                <a:latin typeface="Times New Roman" panose="02020603050405020304" pitchFamily="18" charset="0"/>
                <a:cs typeface="Times New Roman" panose="02020603050405020304" pitchFamily="18" charset="0"/>
              </a:rPr>
              <a:t>تقليل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الأخطاء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والتكاليف</a:t>
            </a:r>
          </a:p>
        </p:txBody>
      </p:sp>
      <p:sp>
        <p:nvSpPr>
          <p:cNvPr id="17" name="TextBox 16"/>
          <p:cNvSpPr txBox="1"/>
          <p:nvPr/>
        </p:nvSpPr>
        <p:spPr>
          <a:xfrm>
            <a:off x="6759575" y="4343400"/>
            <a:ext cx="4862195" cy="681990"/>
          </a:xfrm>
          <a:prstGeom prst="rect">
            <a:avLst/>
          </a:prstGeom>
          <a:noFill/>
        </p:spPr>
        <p:txBody>
          <a:bodyPr wrap="square" rtlCol="0">
            <a:spAutoFit/>
          </a:bodyPr>
          <a:lstStyle/>
          <a:p>
            <a:pPr algn="ctr" rtl="1">
              <a:lnSpc>
                <a:spcPct val="120000"/>
              </a:lnSpc>
            </a:pPr>
            <a:r>
              <a:rPr lang="ar-SA" altLang="en-US" sz="3200" b="1" dirty="0">
                <a:solidFill>
                  <a:schemeClr val="accent1"/>
                </a:solidFill>
                <a:latin typeface="Times New Roman" panose="02020603050405020304" pitchFamily="18" charset="0"/>
                <a:cs typeface="Times New Roman" panose="02020603050405020304" pitchFamily="18" charset="0"/>
                <a:sym typeface="+mn-ea"/>
              </a:rPr>
              <a:t>أتمتة</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المختبرات</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759575" y="1464355"/>
            <a:ext cx="4962146" cy="2495550"/>
          </a:xfrm>
        </p:spPr>
      </p:pic>
      <p:sp>
        <p:nvSpPr>
          <p:cNvPr id="6" name="Rectangle 5"/>
          <p:cNvSpPr/>
          <p:nvPr/>
        </p:nvSpPr>
        <p:spPr>
          <a:xfrm>
            <a:off x="1134110" y="1464310"/>
            <a:ext cx="4955540" cy="4498340"/>
          </a:xfrm>
          <a:prstGeom prst="rect">
            <a:avLst/>
          </a:prstGeom>
        </p:spPr>
        <p:txBody>
          <a:bodyPr wrap="square">
            <a:noAutofit/>
          </a:bodyPr>
          <a:lstStyle/>
          <a:p>
            <a:pPr marL="285750" indent="-285750" algn="just" rtl="1">
              <a:lnSpc>
                <a:spcPct val="120000"/>
              </a:lnSpc>
              <a:buFont typeface="Arial" panose="020B0604020202020204" pitchFamily="34" charset="0"/>
              <a:buChar char="•"/>
            </a:pPr>
            <a:r>
              <a:rPr lang="ar-SA" altLang="en-US" sz="3200" dirty="0">
                <a:latin typeface="Times New Roman" panose="02020603050405020304" pitchFamily="18" charset="0"/>
                <a:cs typeface="Times New Roman" panose="02020603050405020304" pitchFamily="18" charset="0"/>
              </a:rPr>
              <a:t>الذكاء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الاصطناعي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يساعد</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على</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فهم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وحماية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البيئة</a:t>
            </a:r>
            <a:endParaRPr lang="en-US" altLang="en-US" sz="3200" dirty="0">
              <a:latin typeface="Times New Roman" panose="02020603050405020304" pitchFamily="18" charset="0"/>
              <a:cs typeface="Times New Roman" panose="02020603050405020304" pitchFamily="18" charset="0"/>
            </a:endParaRPr>
          </a:p>
          <a:p>
            <a:pPr marL="285750" indent="-285750" algn="just" rtl="1">
              <a:lnSpc>
                <a:spcPct val="120000"/>
              </a:lnSpc>
              <a:buFont typeface="Arial" panose="020B0604020202020204" pitchFamily="34" charset="0"/>
              <a:buChar char="•"/>
            </a:pPr>
            <a:r>
              <a:rPr lang="ar-SA" altLang="en-US" sz="3200" dirty="0">
                <a:latin typeface="Times New Roman" panose="02020603050405020304" pitchFamily="18" charset="0"/>
                <a:cs typeface="Times New Roman" panose="02020603050405020304" pitchFamily="18" charset="0"/>
              </a:rPr>
              <a:t>تحليل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صور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الأقمار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الصناعية</a:t>
            </a:r>
          </a:p>
          <a:p>
            <a:pPr marL="285750" indent="-285750" algn="just" rtl="1">
              <a:lnSpc>
                <a:spcPct val="120000"/>
              </a:lnSpc>
              <a:buFont typeface="Arial" panose="020B0604020202020204" pitchFamily="34" charset="0"/>
              <a:buChar char="•"/>
            </a:pPr>
            <a:r>
              <a:rPr lang="ar-SA" altLang="en-US" sz="3200" dirty="0">
                <a:latin typeface="Times New Roman" panose="02020603050405020304" pitchFamily="18" charset="0"/>
                <a:cs typeface="Times New Roman" panose="02020603050405020304" pitchFamily="18" charset="0"/>
              </a:rPr>
              <a:t>تتبع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التنوع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البيولوجي</a:t>
            </a:r>
          </a:p>
          <a:p>
            <a:pPr marL="285750" indent="-285750" algn="just" rtl="1">
              <a:lnSpc>
                <a:spcPct val="120000"/>
              </a:lnSpc>
              <a:buFont typeface="Arial" panose="020B0604020202020204" pitchFamily="34" charset="0"/>
              <a:buChar char="•"/>
            </a:pPr>
            <a:r>
              <a:rPr lang="ar-SA" altLang="en-US" sz="3200" dirty="0">
                <a:latin typeface="Times New Roman" panose="02020603050405020304" pitchFamily="18" charset="0"/>
                <a:cs typeface="Times New Roman" panose="02020603050405020304" pitchFamily="18" charset="0"/>
              </a:rPr>
              <a:t>التنبؤ</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بالتأثيرات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البيئية</a:t>
            </a:r>
          </a:p>
        </p:txBody>
      </p:sp>
      <p:sp>
        <p:nvSpPr>
          <p:cNvPr id="17" name="TextBox 16"/>
          <p:cNvSpPr txBox="1"/>
          <p:nvPr/>
        </p:nvSpPr>
        <p:spPr>
          <a:xfrm>
            <a:off x="6759575" y="4343400"/>
            <a:ext cx="4862195" cy="681990"/>
          </a:xfrm>
          <a:prstGeom prst="rect">
            <a:avLst/>
          </a:prstGeom>
          <a:noFill/>
        </p:spPr>
        <p:txBody>
          <a:bodyPr wrap="square" rtlCol="0">
            <a:spAutoFit/>
          </a:bodyPr>
          <a:lstStyle/>
          <a:p>
            <a:pPr algn="ctr" rtl="1">
              <a:lnSpc>
                <a:spcPct val="120000"/>
              </a:lnSpc>
            </a:pPr>
            <a:r>
              <a:rPr lang="ar-SA" altLang="en-US" sz="3200" b="1" dirty="0">
                <a:solidFill>
                  <a:schemeClr val="accent1"/>
                </a:solidFill>
                <a:latin typeface="Times New Roman" panose="02020603050405020304" pitchFamily="18" charset="0"/>
                <a:cs typeface="Times New Roman" panose="02020603050405020304" pitchFamily="18" charset="0"/>
                <a:sym typeface="+mn-ea"/>
              </a:rPr>
              <a:t>تطبيقات</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أبحاث</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البيئة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759575" y="1464355"/>
            <a:ext cx="4962146" cy="2495550"/>
          </a:xfrm>
        </p:spPr>
      </p:pic>
      <p:sp>
        <p:nvSpPr>
          <p:cNvPr id="6" name="Rectangle 5"/>
          <p:cNvSpPr/>
          <p:nvPr/>
        </p:nvSpPr>
        <p:spPr>
          <a:xfrm>
            <a:off x="944245" y="1464310"/>
            <a:ext cx="5145405" cy="4498340"/>
          </a:xfrm>
          <a:prstGeom prst="rect">
            <a:avLst/>
          </a:prstGeom>
        </p:spPr>
        <p:txBody>
          <a:bodyPr wrap="square">
            <a:noAutofit/>
          </a:bodyPr>
          <a:lstStyle/>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يجب أن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يرافق</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تطور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الذكاء</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الاصطناعي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إطار</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أخلاقي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قوي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يحافظ</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على</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القيم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الإنسانية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والعدالة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العلمية</a:t>
            </a:r>
            <a:r>
              <a:rPr lang="en-US" altLang="en-US" sz="2400" dirty="0">
                <a:latin typeface="Times New Roman" panose="02020603050405020304" pitchFamily="18" charset="0"/>
                <a:cs typeface="Times New Roman" panose="02020603050405020304" pitchFamily="18" charset="0"/>
              </a:rPr>
              <a:t>.</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الشفافية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الإفصاح</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الكامل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كيفية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استخدام</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البيانات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والخوارزميات</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الخصوصية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حماية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قوية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للبيانات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الشخصية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والحساسة</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محاربة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التحيز</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فحص</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دوري</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للخوارزميات</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لتجنب</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الانحيازات</a:t>
            </a:r>
          </a:p>
          <a:p>
            <a:pPr marL="285750" indent="-285750" algn="just" rtl="1">
              <a:lnSpc>
                <a:spcPct val="120000"/>
              </a:lnSpc>
              <a:buFont typeface="Arial" panose="020B0604020202020204" pitchFamily="34" charset="0"/>
              <a:buChar char="•"/>
            </a:pPr>
            <a:r>
              <a:rPr lang="ar-SA" altLang="en-US" sz="2400" dirty="0">
                <a:latin typeface="Times New Roman" panose="02020603050405020304" pitchFamily="18" charset="0"/>
                <a:cs typeface="Times New Roman" panose="02020603050405020304" pitchFamily="18" charset="0"/>
              </a:rPr>
              <a:t>المسؤولية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تحمل</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المسؤولية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الكاملة</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عن</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النتائج</a:t>
            </a:r>
            <a:r>
              <a:rPr lang="en-US" altLang="en-US" sz="2400" dirty="0">
                <a:latin typeface="Times New Roman" panose="02020603050405020304" pitchFamily="18" charset="0"/>
                <a:cs typeface="Times New Roman" panose="02020603050405020304" pitchFamily="18" charset="0"/>
              </a:rPr>
              <a:t> </a:t>
            </a:r>
            <a:r>
              <a:rPr lang="ar-SA" altLang="en-US" sz="2400" dirty="0">
                <a:latin typeface="Times New Roman" panose="02020603050405020304" pitchFamily="18" charset="0"/>
                <a:cs typeface="Times New Roman" panose="02020603050405020304" pitchFamily="18" charset="0"/>
              </a:rPr>
              <a:t>والقرارات</a:t>
            </a:r>
          </a:p>
        </p:txBody>
      </p:sp>
      <p:sp>
        <p:nvSpPr>
          <p:cNvPr id="17" name="TextBox 16"/>
          <p:cNvSpPr txBox="1"/>
          <p:nvPr/>
        </p:nvSpPr>
        <p:spPr>
          <a:xfrm>
            <a:off x="6759575" y="4343400"/>
            <a:ext cx="4862195" cy="681990"/>
          </a:xfrm>
          <a:prstGeom prst="rect">
            <a:avLst/>
          </a:prstGeom>
          <a:noFill/>
        </p:spPr>
        <p:txBody>
          <a:bodyPr wrap="square" rtlCol="0">
            <a:spAutoFit/>
          </a:bodyPr>
          <a:lstStyle/>
          <a:p>
            <a:pPr algn="ctr" rtl="1">
              <a:lnSpc>
                <a:spcPct val="120000"/>
              </a:lnSpc>
            </a:pP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الاعتبارات</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الأخلاقية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759575" y="1464355"/>
            <a:ext cx="4962146" cy="2495550"/>
          </a:xfrm>
        </p:spPr>
      </p:pic>
      <p:sp>
        <p:nvSpPr>
          <p:cNvPr id="6" name="Rectangle 5"/>
          <p:cNvSpPr/>
          <p:nvPr/>
        </p:nvSpPr>
        <p:spPr>
          <a:xfrm>
            <a:off x="944245" y="1464310"/>
            <a:ext cx="5145405" cy="4498340"/>
          </a:xfrm>
          <a:prstGeom prst="rect">
            <a:avLst/>
          </a:prstGeom>
        </p:spPr>
        <p:txBody>
          <a:bodyPr wrap="square">
            <a:noAutofit/>
          </a:bodyPr>
          <a:lstStyle/>
          <a:p>
            <a:pPr marL="285750" indent="-285750" algn="just" rtl="1">
              <a:lnSpc>
                <a:spcPct val="120000"/>
              </a:lnSpc>
              <a:buFont typeface="Arial" panose="020B0604020202020204" pitchFamily="34" charset="0"/>
              <a:buChar char="•"/>
            </a:pPr>
            <a:r>
              <a:rPr lang="ar-SA" altLang="en-US" sz="3200" dirty="0">
                <a:latin typeface="Times New Roman" panose="02020603050405020304" pitchFamily="18" charset="0"/>
                <a:cs typeface="Times New Roman" panose="02020603050405020304" pitchFamily="18" charset="0"/>
              </a:rPr>
              <a:t>التشفير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والحماية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الاختراقات</a:t>
            </a:r>
          </a:p>
          <a:p>
            <a:pPr marL="285750" indent="-285750" algn="just" rtl="1">
              <a:lnSpc>
                <a:spcPct val="120000"/>
              </a:lnSpc>
              <a:buFont typeface="Arial" panose="020B0604020202020204" pitchFamily="34" charset="0"/>
              <a:buChar char="•"/>
            </a:pPr>
            <a:r>
              <a:rPr lang="ar-SA" altLang="en-US" sz="3200" dirty="0">
                <a:latin typeface="Times New Roman" panose="02020603050405020304" pitchFamily="18" charset="0"/>
                <a:cs typeface="Times New Roman" panose="02020603050405020304" pitchFamily="18" charset="0"/>
              </a:rPr>
              <a:t>الامتثال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للوائح</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والقوانين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المحلية</a:t>
            </a:r>
            <a:endParaRPr lang="en-US" altLang="en-US" sz="3200" dirty="0">
              <a:latin typeface="Times New Roman" panose="02020603050405020304" pitchFamily="18" charset="0"/>
              <a:cs typeface="Times New Roman" panose="02020603050405020304" pitchFamily="18" charset="0"/>
            </a:endParaRPr>
          </a:p>
          <a:p>
            <a:pPr marL="285750" indent="-285750" algn="just" rtl="1">
              <a:lnSpc>
                <a:spcPct val="120000"/>
              </a:lnSpc>
              <a:buFont typeface="Arial" panose="020B0604020202020204" pitchFamily="34" charset="0"/>
              <a:buChar char="•"/>
            </a:pPr>
            <a:r>
              <a:rPr lang="ar-SA" altLang="en-US" sz="3200" dirty="0">
                <a:latin typeface="Times New Roman" panose="02020603050405020304" pitchFamily="18" charset="0"/>
                <a:cs typeface="Times New Roman" panose="02020603050405020304" pitchFamily="18" charset="0"/>
              </a:rPr>
              <a:t>التحكم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الوصول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إلى</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البيانات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الحساسة</a:t>
            </a:r>
          </a:p>
          <a:p>
            <a:pPr marL="285750" indent="-285750" algn="just" rtl="1">
              <a:lnSpc>
                <a:spcPct val="120000"/>
              </a:lnSpc>
              <a:buFont typeface="Arial" panose="020B0604020202020204" pitchFamily="34" charset="0"/>
              <a:buChar char="•"/>
            </a:pPr>
            <a:r>
              <a:rPr lang="ar-SA" altLang="en-US" sz="3200" dirty="0">
                <a:latin typeface="Times New Roman" panose="02020603050405020304" pitchFamily="18" charset="0"/>
                <a:cs typeface="Times New Roman" panose="02020603050405020304" pitchFamily="18" charset="0"/>
              </a:rPr>
              <a:t>الشفافية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المشاركين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الدراسات</a:t>
            </a:r>
          </a:p>
        </p:txBody>
      </p:sp>
      <p:sp>
        <p:nvSpPr>
          <p:cNvPr id="17" name="TextBox 16"/>
          <p:cNvSpPr txBox="1"/>
          <p:nvPr/>
        </p:nvSpPr>
        <p:spPr>
          <a:xfrm>
            <a:off x="6759575" y="4343400"/>
            <a:ext cx="4862195" cy="681990"/>
          </a:xfrm>
          <a:prstGeom prst="rect">
            <a:avLst/>
          </a:prstGeom>
          <a:noFill/>
        </p:spPr>
        <p:txBody>
          <a:bodyPr wrap="square" rtlCol="0">
            <a:spAutoFit/>
          </a:bodyPr>
          <a:lstStyle/>
          <a:p>
            <a:pPr algn="ctr" rtl="1">
              <a:lnSpc>
                <a:spcPct val="120000"/>
              </a:lnSpc>
            </a:pP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الأمان</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وخصوصية</a:t>
            </a:r>
            <a:r>
              <a:rPr lang="en-US" altLang="en-US" sz="3200" b="1" dirty="0">
                <a:solidFill>
                  <a:schemeClr val="accent1"/>
                </a:solidFill>
                <a:latin typeface="Times New Roman" panose="02020603050405020304" pitchFamily="18" charset="0"/>
                <a:cs typeface="Times New Roman" panose="02020603050405020304" pitchFamily="18" charset="0"/>
                <a:sym typeface="+mn-ea"/>
              </a:rPr>
              <a:t> </a:t>
            </a:r>
            <a:r>
              <a:rPr lang="ar-SA" altLang="en-US" sz="3200" b="1" dirty="0">
                <a:solidFill>
                  <a:schemeClr val="accent1"/>
                </a:solidFill>
                <a:latin typeface="Times New Roman" panose="02020603050405020304" pitchFamily="18" charset="0"/>
                <a:cs typeface="Times New Roman" panose="02020603050405020304" pitchFamily="18" charset="0"/>
                <a:sym typeface="+mn-ea"/>
              </a:rPr>
              <a:t>البيانات</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60245" y="926465"/>
            <a:ext cx="7304405" cy="583565"/>
          </a:xfrm>
          <a:prstGeom prst="rect">
            <a:avLst/>
          </a:prstGeom>
          <a:noFill/>
        </p:spPr>
        <p:txBody>
          <a:bodyPr wrap="square" rtlCol="0">
            <a:spAutoFit/>
          </a:bodyPr>
          <a:lstStyle/>
          <a:p>
            <a:pPr algn="ctr" rtl="1"/>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بناء</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المهارات</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ماذا</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يحتاج</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الباحث</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الحديث؟</a:t>
            </a:r>
          </a:p>
        </p:txBody>
      </p:sp>
      <p:sp>
        <p:nvSpPr>
          <p:cNvPr id="48" name="TextBox 47"/>
          <p:cNvSpPr txBox="1"/>
          <p:nvPr/>
        </p:nvSpPr>
        <p:spPr>
          <a:xfrm>
            <a:off x="863600" y="1811655"/>
            <a:ext cx="10319385" cy="392557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الباحث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الحديث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خاصة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في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العلوم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الاجتماعية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والاقتصاد</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يحتاج</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إلى</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مجموعة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مهارات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متكاملة</a:t>
            </a:r>
            <a:r>
              <a:rPr lang="en-US" altLang="en-US" sz="2800" dirty="0">
                <a:latin typeface="Times New Roman" panose="02020603050405020304" pitchFamily="18" charset="0"/>
                <a:cs typeface="Times New Roman" panose="02020603050405020304" pitchFamily="18" charset="0"/>
              </a:rPr>
              <a:t>. </a:t>
            </a:r>
          </a:p>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ليس</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كل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باحث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يجب</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أن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يكون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عالم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بيانات،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لكن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يجب</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أن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يفهم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القيود</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والإمكانيات</a:t>
            </a:r>
          </a:p>
          <a:p>
            <a:pPr marL="457200" indent="-457200" algn="just" rtl="1">
              <a:buFont typeface="Wingdings" panose="05000000000000000000" charset="0"/>
              <a:buChar char="ü"/>
            </a:pP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التعاون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بين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الباحث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التخصصي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وعالم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البيانات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أصبح</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نمط</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العمل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الحديث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الأكاديميات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والجامعات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توفر</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الآن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برامج</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تدريبية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في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هذه</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المهارات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لكن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التعلم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الذاتي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والممارسة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العملية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هي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الأساس</a:t>
            </a:r>
            <a:r>
              <a:rPr lang="en-US" altLang="en-US" sz="2800" dirty="0">
                <a:latin typeface="Times New Roman" panose="02020603050405020304" pitchFamily="18" charset="0"/>
                <a:cs typeface="Times New Roman" panose="02020603050405020304" pitchFamily="18" charset="0"/>
              </a:rPr>
              <a:t>.</a:t>
            </a:r>
          </a:p>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الإحصاء</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المتقدم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والاقتصادي</a:t>
            </a:r>
            <a:r>
              <a:rPr lang="en-US" altLang="en-US" sz="2800" dirty="0">
                <a:latin typeface="Times New Roman" panose="02020603050405020304" pitchFamily="18" charset="0"/>
                <a:cs typeface="Times New Roman" panose="02020603050405020304" pitchFamily="18" charset="0"/>
              </a:rPr>
              <a:t>: (CORE) </a:t>
            </a:r>
            <a:r>
              <a:rPr lang="ar-SA" altLang="en-US" sz="2800" dirty="0">
                <a:latin typeface="Times New Roman" panose="02020603050405020304" pitchFamily="18" charset="0"/>
                <a:cs typeface="Times New Roman" panose="02020603050405020304" pitchFamily="18" charset="0"/>
              </a:rPr>
              <a:t>نماذج</a:t>
            </a:r>
            <a:r>
              <a:rPr lang="en-US" altLang="en-US" sz="2800" dirty="0">
                <a:latin typeface="Times New Roman" panose="02020603050405020304" pitchFamily="18" charset="0"/>
                <a:cs typeface="Times New Roman" panose="02020603050405020304" pitchFamily="18" charset="0"/>
              </a:rPr>
              <a:t> ARDL </a:t>
            </a:r>
            <a:r>
              <a:rPr lang="ar-SA" altLang="en-US" sz="2800" dirty="0">
                <a:latin typeface="Times New Roman" panose="02020603050405020304" pitchFamily="18" charset="0"/>
                <a:cs typeface="Times New Roman" panose="02020603050405020304" pitchFamily="18" charset="0"/>
              </a:rPr>
              <a:t>للعلاقات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طويلة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وقصيرة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المدى</a:t>
            </a:r>
            <a:r>
              <a:rPr lang="en-US" altLang="en-US" sz="2800" dirty="0">
                <a:latin typeface="Times New Roman" panose="02020603050405020304" pitchFamily="18" charset="0"/>
                <a:cs typeface="Times New Roman" panose="02020603050405020304" pitchFamily="18" charset="0"/>
              </a:rPr>
              <a:t>. Vector Autoregression. </a:t>
            </a:r>
            <a:r>
              <a:rPr lang="ar-SA" altLang="en-US" sz="2800" dirty="0">
                <a:latin typeface="Times New Roman" panose="02020603050405020304" pitchFamily="18" charset="0"/>
                <a:cs typeface="Times New Roman" panose="02020603050405020304" pitchFamily="18" charset="0"/>
              </a:rPr>
              <a:t>الانحدار</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متعدد</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المستويات</a:t>
            </a:r>
            <a:r>
              <a:rPr lang="en-US" altLang="en-US" sz="2800" dirty="0">
                <a:latin typeface="Times New Roman" panose="02020603050405020304" pitchFamily="18" charset="0"/>
                <a:cs typeface="Times New Roman" panose="02020603050405020304" pitchFamily="18" charset="0"/>
              </a:rPr>
              <a:t>. Instrumental Variables. Causal Inference </a:t>
            </a:r>
            <a:r>
              <a:rPr lang="ar-SA" altLang="en-US" sz="2800" dirty="0">
                <a:latin typeface="Times New Roman" panose="02020603050405020304" pitchFamily="18" charset="0"/>
                <a:cs typeface="Times New Roman" panose="02020603050405020304" pitchFamily="18" charset="0"/>
              </a:rPr>
              <a:t>والتأثيرات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السببية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الحقيقية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60245" y="926465"/>
            <a:ext cx="7304405" cy="583565"/>
          </a:xfrm>
          <a:prstGeom prst="rect">
            <a:avLst/>
          </a:prstGeom>
          <a:noFill/>
        </p:spPr>
        <p:txBody>
          <a:bodyPr wrap="square" rtlCol="0">
            <a:spAutoFit/>
          </a:bodyPr>
          <a:lstStyle/>
          <a:p>
            <a:pPr algn="ctr" rtl="1"/>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بناء</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المهارات</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ماذا</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يحتاج</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الباحث</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الحديث؟</a:t>
            </a:r>
          </a:p>
        </p:txBody>
      </p:sp>
      <p:sp>
        <p:nvSpPr>
          <p:cNvPr id="48" name="TextBox 47"/>
          <p:cNvSpPr txBox="1"/>
          <p:nvPr/>
        </p:nvSpPr>
        <p:spPr>
          <a:xfrm>
            <a:off x="863600" y="1811655"/>
            <a:ext cx="10319385" cy="392557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الباحث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الحديث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خاصة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في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العلوم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الاجتماعية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والاقتصاد</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يحتاج</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إلى</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مجموعة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مهارات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متكاملة</a:t>
            </a:r>
            <a:r>
              <a:rPr lang="en-US" altLang="en-US" sz="2800" dirty="0">
                <a:latin typeface="Times New Roman" panose="02020603050405020304" pitchFamily="18" charset="0"/>
                <a:cs typeface="Times New Roman" panose="02020603050405020304" pitchFamily="18" charset="0"/>
              </a:rPr>
              <a:t>. </a:t>
            </a:r>
          </a:p>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ليس</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كل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باحث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يجب</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أن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يكون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عالم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بيانات،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لكن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يجب</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أن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يفهم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القيود</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والإمكانيات</a:t>
            </a:r>
          </a:p>
          <a:p>
            <a:pPr marL="457200" indent="-457200" algn="just" rtl="1">
              <a:buFont typeface="Wingdings" panose="05000000000000000000" charset="0"/>
              <a:buChar char="ü"/>
            </a:pP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التعاون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بين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الباحث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التخصصي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وعالم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البيانات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أصبح</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نمط</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العمل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الحديث</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الأكاديميات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والجامعات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توفر</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الآن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برامج</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تدريبية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في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هذه</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المهارات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لكن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التعلم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الذاتي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والممارسة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العملية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هي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الأساس</a:t>
            </a:r>
            <a:r>
              <a:rPr lang="en-US" altLang="en-US" sz="2800" dirty="0">
                <a:latin typeface="Times New Roman" panose="02020603050405020304" pitchFamily="18" charset="0"/>
                <a:cs typeface="Times New Roman" panose="02020603050405020304" pitchFamily="18" charset="0"/>
              </a:rPr>
              <a:t>.</a:t>
            </a:r>
          </a:p>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الإحصاء</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المتقدم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والاقتصادي</a:t>
            </a:r>
            <a:r>
              <a:rPr lang="en-US" altLang="en-US" sz="2800" dirty="0">
                <a:latin typeface="Times New Roman" panose="02020603050405020304" pitchFamily="18" charset="0"/>
                <a:cs typeface="Times New Roman" panose="02020603050405020304" pitchFamily="18" charset="0"/>
              </a:rPr>
              <a:t>: (CORE) </a:t>
            </a:r>
            <a:r>
              <a:rPr lang="ar-SA" altLang="en-US" sz="2800" dirty="0">
                <a:latin typeface="Times New Roman" panose="02020603050405020304" pitchFamily="18" charset="0"/>
                <a:cs typeface="Times New Roman" panose="02020603050405020304" pitchFamily="18" charset="0"/>
              </a:rPr>
              <a:t>نماذج</a:t>
            </a:r>
            <a:r>
              <a:rPr lang="en-US" altLang="en-US" sz="2800" dirty="0">
                <a:latin typeface="Times New Roman" panose="02020603050405020304" pitchFamily="18" charset="0"/>
                <a:cs typeface="Times New Roman" panose="02020603050405020304" pitchFamily="18" charset="0"/>
              </a:rPr>
              <a:t> ARDL </a:t>
            </a:r>
            <a:r>
              <a:rPr lang="ar-SA" altLang="en-US" sz="2800" dirty="0">
                <a:latin typeface="Times New Roman" panose="02020603050405020304" pitchFamily="18" charset="0"/>
                <a:cs typeface="Times New Roman" panose="02020603050405020304" pitchFamily="18" charset="0"/>
              </a:rPr>
              <a:t>للعلاقات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طويلة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وقصيرة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المدى</a:t>
            </a:r>
            <a:r>
              <a:rPr lang="en-US" altLang="en-US" sz="2800" dirty="0">
                <a:latin typeface="Times New Roman" panose="02020603050405020304" pitchFamily="18" charset="0"/>
                <a:cs typeface="Times New Roman" panose="02020603050405020304" pitchFamily="18" charset="0"/>
              </a:rPr>
              <a:t>. Vector Autoregression. </a:t>
            </a:r>
            <a:r>
              <a:rPr lang="ar-SA" altLang="en-US" sz="2800" dirty="0">
                <a:latin typeface="Times New Roman" panose="02020603050405020304" pitchFamily="18" charset="0"/>
                <a:cs typeface="Times New Roman" panose="02020603050405020304" pitchFamily="18" charset="0"/>
              </a:rPr>
              <a:t>الانحدار</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متعدد</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المستويات</a:t>
            </a:r>
            <a:r>
              <a:rPr lang="en-US" altLang="en-US" sz="2800" dirty="0">
                <a:latin typeface="Times New Roman" panose="02020603050405020304" pitchFamily="18" charset="0"/>
                <a:cs typeface="Times New Roman" panose="02020603050405020304" pitchFamily="18" charset="0"/>
              </a:rPr>
              <a:t>. Instrumental Variables. Causal Inference </a:t>
            </a:r>
            <a:r>
              <a:rPr lang="ar-SA" altLang="en-US" sz="2800" dirty="0">
                <a:latin typeface="Times New Roman" panose="02020603050405020304" pitchFamily="18" charset="0"/>
                <a:cs typeface="Times New Roman" panose="02020603050405020304" pitchFamily="18" charset="0"/>
              </a:rPr>
              <a:t>والتأثيرات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السببية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الحقيقية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60245" y="926465"/>
            <a:ext cx="7304405" cy="583565"/>
          </a:xfrm>
          <a:prstGeom prst="rect">
            <a:avLst/>
          </a:prstGeom>
          <a:noFill/>
        </p:spPr>
        <p:txBody>
          <a:bodyPr wrap="square" rtlCol="0">
            <a:spAutoFit/>
          </a:bodyPr>
          <a:lstStyle/>
          <a:p>
            <a:pPr algn="ctr" rtl="1"/>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بناء</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المهارات</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ماذا</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يحتاج</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الباحث</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الحديث؟</a:t>
            </a:r>
          </a:p>
        </p:txBody>
      </p:sp>
      <p:sp>
        <p:nvSpPr>
          <p:cNvPr id="48" name="TextBox 47"/>
          <p:cNvSpPr txBox="1"/>
          <p:nvPr/>
        </p:nvSpPr>
        <p:spPr>
          <a:xfrm>
            <a:off x="863600" y="1811655"/>
            <a:ext cx="10319385" cy="392557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البرمجة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العملية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التطبيقية</a:t>
            </a:r>
            <a:r>
              <a:rPr lang="en-US" altLang="en-US" sz="2800" dirty="0">
                <a:latin typeface="Times New Roman" panose="02020603050405020304" pitchFamily="18" charset="0"/>
                <a:cs typeface="Times New Roman" panose="02020603050405020304" pitchFamily="18" charset="0"/>
              </a:rPr>
              <a:t>: Python </a:t>
            </a:r>
            <a:r>
              <a:rPr lang="ar-SA" altLang="en-US" sz="2800" dirty="0">
                <a:latin typeface="Times New Roman" panose="02020603050405020304" pitchFamily="18" charset="0"/>
                <a:cs typeface="Times New Roman" panose="02020603050405020304" pitchFamily="18" charset="0"/>
              </a:rPr>
              <a:t>أو</a:t>
            </a:r>
            <a:r>
              <a:rPr lang="en-US" altLang="en-US" sz="2800" dirty="0">
                <a:latin typeface="Times New Roman" panose="02020603050405020304" pitchFamily="18" charset="0"/>
                <a:cs typeface="Times New Roman" panose="02020603050405020304" pitchFamily="18" charset="0"/>
              </a:rPr>
              <a:t> R </a:t>
            </a:r>
            <a:r>
              <a:rPr lang="ar-SA" altLang="en-US" sz="2800" dirty="0">
                <a:latin typeface="Times New Roman" panose="02020603050405020304" pitchFamily="18" charset="0"/>
                <a:cs typeface="Times New Roman" panose="02020603050405020304" pitchFamily="18" charset="0"/>
              </a:rPr>
              <a:t>للتحليل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الفعلي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مع</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مكتبات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متخصصة</a:t>
            </a:r>
            <a:r>
              <a:rPr lang="en-US" altLang="en-US" sz="2800" dirty="0">
                <a:latin typeface="Times New Roman" panose="02020603050405020304" pitchFamily="18" charset="0"/>
                <a:cs typeface="Times New Roman" panose="02020603050405020304" pitchFamily="18" charset="0"/>
              </a:rPr>
              <a:t> (Pandas, scikit-learn, statsmodels). </a:t>
            </a:r>
            <a:r>
              <a:rPr lang="ar-SA" altLang="en-US" sz="2800" dirty="0">
                <a:latin typeface="Times New Roman" panose="02020603050405020304" pitchFamily="18" charset="0"/>
                <a:cs typeface="Times New Roman" panose="02020603050405020304" pitchFamily="18" charset="0"/>
              </a:rPr>
              <a:t>القدرة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على</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أتمتة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المهام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التحليلية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المتكررة</a:t>
            </a:r>
          </a:p>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معالجة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البيانات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النوعية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والكمية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تحويل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البيانات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الكيفية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(نصوص،</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مقابلات)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إلى</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بيانات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كمية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قابلة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للتحليل</a:t>
            </a:r>
            <a:r>
              <a:rPr lang="en-US" altLang="en-US" sz="2800" dirty="0">
                <a:latin typeface="Times New Roman" panose="02020603050405020304" pitchFamily="18" charset="0"/>
                <a:cs typeface="Times New Roman" panose="02020603050405020304" pitchFamily="18" charset="0"/>
              </a:rPr>
              <a:t>. Natural Language Processing </a:t>
            </a:r>
            <a:r>
              <a:rPr lang="ar-SA" altLang="en-US" sz="2800" dirty="0">
                <a:latin typeface="Times New Roman" panose="02020603050405020304" pitchFamily="18" charset="0"/>
                <a:cs typeface="Times New Roman" panose="02020603050405020304" pitchFamily="18" charset="0"/>
              </a:rPr>
              <a:t>الأساسي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استخراج</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الموضوعات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مجموعات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النصوص</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الضخمة</a:t>
            </a:r>
          </a:p>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نمذجة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السيناريوهات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والتنبؤات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بناء</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سيناريوهات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متعددة</a:t>
            </a:r>
            <a:r>
              <a:rPr lang="en-US" altLang="en-US" sz="2800" dirty="0">
                <a:latin typeface="Times New Roman" panose="02020603050405020304" pitchFamily="18" charset="0"/>
                <a:cs typeface="Times New Roman" panose="02020603050405020304" pitchFamily="18" charset="0"/>
              </a:rPr>
              <a:t>. Monte Carlo Simulation </a:t>
            </a:r>
            <a:r>
              <a:rPr lang="ar-SA" altLang="en-US" sz="2800" dirty="0">
                <a:latin typeface="Times New Roman" panose="02020603050405020304" pitchFamily="18" charset="0"/>
                <a:cs typeface="Times New Roman" panose="02020603050405020304" pitchFamily="18" charset="0"/>
              </a:rPr>
              <a:t> التنبؤ</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بالاتجاهات</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المستقبلية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قياس</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درجة</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عدم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اليقين</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في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التنبؤات</a:t>
            </a:r>
          </a:p>
          <a:p>
            <a:pPr marL="457200" indent="-457200" algn="just" rtl="1">
              <a:buFont typeface="Wingdings" panose="05000000000000000000" charset="0"/>
              <a:buChar char="ü"/>
            </a:pPr>
            <a:r>
              <a:rPr lang="ar-SA" altLang="en-US" sz="2800" dirty="0">
                <a:latin typeface="Times New Roman" panose="02020603050405020304" pitchFamily="18" charset="0"/>
                <a:cs typeface="Times New Roman" panose="02020603050405020304" pitchFamily="18" charset="0"/>
              </a:rPr>
              <a:t>التعلم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الآلي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العملي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والموجه</a:t>
            </a:r>
            <a:r>
              <a:rPr lang="en-US" altLang="en-US" sz="2800" dirty="0">
                <a:latin typeface="Times New Roman" panose="02020603050405020304" pitchFamily="18" charset="0"/>
                <a:cs typeface="Times New Roman" panose="02020603050405020304" pitchFamily="18" charset="0"/>
              </a:rPr>
              <a:t>: Supervised Learning </a:t>
            </a:r>
            <a:r>
              <a:rPr lang="ar-SA" altLang="en-US" sz="2800" dirty="0">
                <a:latin typeface="Times New Roman" panose="02020603050405020304" pitchFamily="18" charset="0"/>
                <a:cs typeface="Times New Roman" panose="02020603050405020304" pitchFamily="18" charset="0"/>
              </a:rPr>
              <a:t>للتنبؤ</a:t>
            </a:r>
            <a:r>
              <a:rPr lang="en-US" altLang="en-US" sz="2800" dirty="0">
                <a:latin typeface="Times New Roman" panose="02020603050405020304" pitchFamily="18" charset="0"/>
                <a:cs typeface="Times New Roman" panose="02020603050405020304" pitchFamily="18" charset="0"/>
              </a:rPr>
              <a:t>. Unsupervised Learning </a:t>
            </a:r>
            <a:r>
              <a:rPr lang="ar-SA" altLang="en-US" sz="2800" dirty="0">
                <a:latin typeface="Times New Roman" panose="02020603050405020304" pitchFamily="18" charset="0"/>
                <a:cs typeface="Times New Roman" panose="02020603050405020304" pitchFamily="18" charset="0"/>
              </a:rPr>
              <a:t>لاكتشاف</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الأنماط</a:t>
            </a:r>
            <a:r>
              <a:rPr lang="en-US" altLang="en-US" sz="2800" dirty="0">
                <a:latin typeface="Times New Roman" panose="02020603050405020304" pitchFamily="18" charset="0"/>
                <a:cs typeface="Times New Roman" panose="02020603050405020304" pitchFamily="18" charset="0"/>
              </a:rPr>
              <a:t>. Clustering </a:t>
            </a:r>
            <a:r>
              <a:rPr lang="ar-SA" altLang="en-US" sz="2800" dirty="0">
                <a:latin typeface="Times New Roman" panose="02020603050405020304" pitchFamily="18" charset="0"/>
                <a:cs typeface="Times New Roman" panose="02020603050405020304" pitchFamily="18" charset="0"/>
              </a:rPr>
              <a:t>التحليل</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العنقودي</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اختيار</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النموذج</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المناسب</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وتقييم</a:t>
            </a:r>
            <a:r>
              <a:rPr lang="en-US" altLang="en-US" sz="2800" dirty="0">
                <a:latin typeface="Times New Roman" panose="02020603050405020304" pitchFamily="18" charset="0"/>
                <a:cs typeface="Times New Roman" panose="02020603050405020304" pitchFamily="18" charset="0"/>
              </a:rPr>
              <a:t> </a:t>
            </a:r>
            <a:r>
              <a:rPr lang="ar-SA" altLang="en-US" sz="2800" dirty="0">
                <a:latin typeface="Times New Roman" panose="02020603050405020304" pitchFamily="18" charset="0"/>
                <a:cs typeface="Times New Roman" panose="02020603050405020304" pitchFamily="18" charset="0"/>
              </a:rPr>
              <a:t>الأداء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60245" y="926465"/>
            <a:ext cx="7304405" cy="583565"/>
          </a:xfrm>
          <a:prstGeom prst="rect">
            <a:avLst/>
          </a:prstGeom>
          <a:noFill/>
        </p:spPr>
        <p:txBody>
          <a:bodyPr wrap="square" rtlCol="0">
            <a:spAutoFit/>
          </a:bodyPr>
          <a:lstStyle/>
          <a:p>
            <a:pPr algn="ctr" rtl="1"/>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بناء</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المهارات</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ماذا</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يحتاج</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الباحث</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الحديث؟</a:t>
            </a:r>
          </a:p>
        </p:txBody>
      </p:sp>
      <p:sp>
        <p:nvSpPr>
          <p:cNvPr id="48" name="TextBox 47"/>
          <p:cNvSpPr txBox="1"/>
          <p:nvPr/>
        </p:nvSpPr>
        <p:spPr>
          <a:xfrm>
            <a:off x="863600" y="1811655"/>
            <a:ext cx="10319385" cy="392557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قراءة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ونقد</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الأوراق</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التي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تستخدم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الذكاء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الاصطناعي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فهم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الطرق</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المستخدمة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والافتراضات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والحدود</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القدرة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على</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تقييم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جودة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الدراسة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والنتائج</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بشكل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نقدي</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الأخلاقيات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والتحيزات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والعدالة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فهم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كيف</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تعكس</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البيانات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التحيزات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الموجودة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المجتمع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كيفية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الكشف</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عن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التحيز</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النماذج</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مسؤوليتنا</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الأخلاقية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كباحثين</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العمل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الجماعي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والتعاون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متعدد</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التخصصات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التعاون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بين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الاقتصادي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وعالم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البيانات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والمتخصص</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القانون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أو</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العمل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الاجتماعي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فهم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لغات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التخصصات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الأخرى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07440" y="926465"/>
            <a:ext cx="8157210" cy="583565"/>
          </a:xfrm>
          <a:prstGeom prst="rect">
            <a:avLst/>
          </a:prstGeom>
          <a:noFill/>
        </p:spPr>
        <p:txBody>
          <a:bodyPr wrap="square" rtlCol="0">
            <a:spAutoFit/>
          </a:bodyPr>
          <a:lstStyle/>
          <a:p>
            <a:pPr algn="ctr" rtl="1"/>
            <a:r>
              <a:rPr lang="ar-SA" altLang="en-US" sz="3200" b="1" dirty="0">
                <a:solidFill>
                  <a:schemeClr val="accent1"/>
                </a:solidFill>
                <a:latin typeface="Times New Roman" panose="02020603050405020304" pitchFamily="18" charset="0"/>
                <a:cs typeface="Times New Roman" panose="02020603050405020304" pitchFamily="18" charset="0"/>
              </a:rPr>
              <a:t>اتجاهات</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المستقبل</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في</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الذكاء</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الاصطناعي</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والبحث العلمي</a:t>
            </a:r>
          </a:p>
        </p:txBody>
      </p:sp>
      <p:sp>
        <p:nvSpPr>
          <p:cNvPr id="48" name="TextBox 47"/>
          <p:cNvSpPr txBox="1"/>
          <p:nvPr/>
        </p:nvSpPr>
        <p:spPr>
          <a:xfrm>
            <a:off x="863600" y="1811655"/>
            <a:ext cx="10319385" cy="392557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التطورات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المتسارعة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تشير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إلى</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مستقبل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حيث</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الذكاء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الاصطناعي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سيكون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أساس</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كل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البحث</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العلمي</a:t>
            </a:r>
            <a:r>
              <a:rPr lang="en-US" altLang="en-US" sz="3200" dirty="0">
                <a:latin typeface="Times New Roman" panose="02020603050405020304" pitchFamily="18" charset="0"/>
                <a:cs typeface="Times New Roman" panose="02020603050405020304" pitchFamily="18" charset="0"/>
              </a:rPr>
              <a:t>.</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نماذج</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متقدمة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أنظمة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ذكاء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اصطناعي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أكثر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تعقيداً</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وقدرة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على</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الفهم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العميق</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الحوسبة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الكمية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دمج</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الحوسبة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الكمية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الذكاء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الاصطناعي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لقدرات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حسابية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ثورية</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الذكاء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الموزع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أنظمة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ذكاء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اصطناعي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موزعة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وحسابات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طرفية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قريبة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البيانات</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تطبيقات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شاملة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توسع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الذكاء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الاصطناعي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إلى</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جميع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مجالات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البحث</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العلمي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9890" y="926465"/>
            <a:ext cx="6334760" cy="583565"/>
          </a:xfrm>
          <a:prstGeom prst="rect">
            <a:avLst/>
          </a:prstGeom>
          <a:noFill/>
        </p:spPr>
        <p:txBody>
          <a:bodyPr wrap="square" rtlCol="0">
            <a:spAutoFit/>
          </a:bodyPr>
          <a:lstStyle/>
          <a:p>
            <a:pPr algn="ctr" rtl="1"/>
            <a:r>
              <a:rPr lang="ar-SA" altLang="en-US" sz="3200" b="1" dirty="0">
                <a:solidFill>
                  <a:schemeClr val="accent1"/>
                </a:solidFill>
                <a:latin typeface="Times New Roman" panose="02020603050405020304" pitchFamily="18" charset="0"/>
                <a:cs typeface="Times New Roman" panose="02020603050405020304" pitchFamily="18" charset="0"/>
              </a:rPr>
              <a:t>التوصيات</a:t>
            </a:r>
            <a:r>
              <a:rPr lang="en-US" altLang="en-US" sz="3200" b="1" dirty="0">
                <a:solidFill>
                  <a:schemeClr val="accent1"/>
                </a:solidFill>
                <a:latin typeface="Times New Roman" panose="02020603050405020304" pitchFamily="18" charset="0"/>
                <a:cs typeface="Times New Roman" panose="02020603050405020304" pitchFamily="18" charset="0"/>
              </a:rPr>
              <a:t> </a:t>
            </a:r>
            <a:r>
              <a:rPr lang="ar-SA" altLang="en-US" sz="3200" b="1" dirty="0">
                <a:solidFill>
                  <a:schemeClr val="accent1"/>
                </a:solidFill>
                <a:latin typeface="Times New Roman" panose="02020603050405020304" pitchFamily="18" charset="0"/>
                <a:cs typeface="Times New Roman" panose="02020603050405020304" pitchFamily="18" charset="0"/>
              </a:rPr>
              <a:t>للباحثين</a:t>
            </a:r>
          </a:p>
        </p:txBody>
      </p:sp>
      <p:sp>
        <p:nvSpPr>
          <p:cNvPr id="48" name="TextBox 47"/>
          <p:cNvSpPr txBox="1"/>
          <p:nvPr/>
        </p:nvSpPr>
        <p:spPr>
          <a:xfrm>
            <a:off x="863600" y="1811655"/>
            <a:ext cx="10319385" cy="392557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تعلم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أساسيات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الذكاء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الاصطناعي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والتعلم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الآلي</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اختيار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الأدوات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المناسبة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لمجال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بحثك</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الالتزام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بالمعايير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الأخلاقية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والعلمية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9890" y="926465"/>
            <a:ext cx="6334760" cy="583565"/>
          </a:xfrm>
          <a:prstGeom prst="rect">
            <a:avLst/>
          </a:prstGeom>
          <a:noFill/>
        </p:spPr>
        <p:txBody>
          <a:bodyPr wrap="square" rtlCol="0">
            <a:spAutoFit/>
          </a:bodyPr>
          <a:lstStyle/>
          <a:p>
            <a:pPr algn="ctr" rtl="1"/>
            <a:r>
              <a:rPr lang="ar-SA" sz="3200" b="1" dirty="0">
                <a:solidFill>
                  <a:schemeClr val="accent1"/>
                </a:solidFill>
                <a:latin typeface="Times New Roman" panose="02020603050405020304" pitchFamily="18" charset="0"/>
                <a:cs typeface="Times New Roman" panose="02020603050405020304" pitchFamily="18" charset="0"/>
              </a:rPr>
              <a:t>بناء فريق بحثي فعال</a:t>
            </a:r>
          </a:p>
        </p:txBody>
      </p:sp>
      <p:sp>
        <p:nvSpPr>
          <p:cNvPr id="48" name="TextBox 47"/>
          <p:cNvSpPr txBox="1"/>
          <p:nvPr/>
        </p:nvSpPr>
        <p:spPr>
          <a:xfrm>
            <a:off x="863600" y="1811655"/>
            <a:ext cx="10319385" cy="392557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متخصصون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البيانات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والبرمجة</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خبراء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مجال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التخصص</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متخصصو</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الأخلاقيات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والامتثال</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دعم</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تقني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مستمر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9890" y="926465"/>
            <a:ext cx="6334760" cy="583565"/>
          </a:xfrm>
          <a:prstGeom prst="rect">
            <a:avLst/>
          </a:prstGeom>
          <a:noFill/>
        </p:spPr>
        <p:txBody>
          <a:bodyPr wrap="square" rtlCol="0">
            <a:spAutoFit/>
          </a:bodyPr>
          <a:lstStyle/>
          <a:p>
            <a:pPr algn="ctr" rtl="1"/>
            <a:r>
              <a:rPr lang="ar-SA" sz="3200" b="1" dirty="0">
                <a:solidFill>
                  <a:schemeClr val="accent1"/>
                </a:solidFill>
                <a:latin typeface="Times New Roman" panose="02020603050405020304" pitchFamily="18" charset="0"/>
                <a:cs typeface="Times New Roman" panose="02020603050405020304" pitchFamily="18" charset="0"/>
              </a:rPr>
              <a:t>التمويل والموارد</a:t>
            </a:r>
          </a:p>
        </p:txBody>
      </p:sp>
      <p:sp>
        <p:nvSpPr>
          <p:cNvPr id="48" name="TextBox 47"/>
          <p:cNvSpPr txBox="1"/>
          <p:nvPr/>
        </p:nvSpPr>
        <p:spPr>
          <a:xfrm>
            <a:off x="863600" y="1811655"/>
            <a:ext cx="10319385" cy="392557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منح</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بحثية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للمشاريع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المدعومة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بالذكاء</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الاصطناعي</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استثمارات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في</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البنية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التحتية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الحاسوبية</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برامج</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تدريب</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وتطوير</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الكوادر</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شراكات</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مع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القطاع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الخاص</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9890" y="926465"/>
            <a:ext cx="6334760" cy="583565"/>
          </a:xfrm>
          <a:prstGeom prst="rect">
            <a:avLst/>
          </a:prstGeom>
          <a:noFill/>
        </p:spPr>
        <p:txBody>
          <a:bodyPr wrap="square" rtlCol="0">
            <a:spAutoFit/>
          </a:bodyPr>
          <a:lstStyle/>
          <a:p>
            <a:pPr algn="ctr" rtl="1"/>
            <a:r>
              <a:rPr lang="ar-SA" sz="3200" b="1" dirty="0">
                <a:solidFill>
                  <a:schemeClr val="accent1"/>
                </a:solidFill>
                <a:latin typeface="Times New Roman" panose="02020603050405020304" pitchFamily="18" charset="0"/>
                <a:cs typeface="Times New Roman" panose="02020603050405020304" pitchFamily="18" charset="0"/>
              </a:rPr>
              <a:t>ملخص التأثير</a:t>
            </a:r>
          </a:p>
        </p:txBody>
      </p:sp>
      <p:sp>
        <p:nvSpPr>
          <p:cNvPr id="48" name="TextBox 47"/>
          <p:cNvSpPr txBox="1"/>
          <p:nvPr/>
        </p:nvSpPr>
        <p:spPr>
          <a:xfrm>
            <a:off x="863600" y="1811655"/>
            <a:ext cx="10319385" cy="3925570"/>
          </a:xfrm>
          <a:prstGeom prst="rect">
            <a:avLst/>
          </a:prstGeom>
          <a:noFill/>
        </p:spPr>
        <p:txBody>
          <a:bodyPr wrap="square" rtlCol="0">
            <a:noAutofit/>
          </a:bodyPr>
          <a:lstStyle/>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تسريع</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وتيرة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الاكتشاف</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العلمي</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تحسين</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دقة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النتائج</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والتنبؤات</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تقليل</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التكاليف</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والموارد</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المهدرة</a:t>
            </a:r>
          </a:p>
          <a:p>
            <a:pPr marL="457200" indent="-457200" algn="just" rtl="1">
              <a:buFont typeface="Wingdings" panose="05000000000000000000" charset="0"/>
              <a:buChar char="ü"/>
            </a:pPr>
            <a:r>
              <a:rPr lang="ar-SA" altLang="en-US" sz="3200" dirty="0">
                <a:latin typeface="Times New Roman" panose="02020603050405020304" pitchFamily="18" charset="0"/>
                <a:cs typeface="Times New Roman" panose="02020603050405020304" pitchFamily="18" charset="0"/>
              </a:rPr>
              <a:t>فتح</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آفاق</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بحثية</a:t>
            </a:r>
            <a:r>
              <a:rPr lang="en-US" altLang="en-US" sz="3200" dirty="0">
                <a:latin typeface="Times New Roman" panose="02020603050405020304" pitchFamily="18" charset="0"/>
                <a:cs typeface="Times New Roman" panose="02020603050405020304" pitchFamily="18" charset="0"/>
              </a:rPr>
              <a:t> </a:t>
            </a:r>
            <a:r>
              <a:rPr lang="ar-SA" altLang="en-US" sz="3200" dirty="0">
                <a:latin typeface="Times New Roman" panose="02020603050405020304" pitchFamily="18" charset="0"/>
                <a:cs typeface="Times New Roman" panose="02020603050405020304" pitchFamily="18" charset="0"/>
              </a:rPr>
              <a:t>جديدة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202D4A-CEA3-38D0-9B12-8F8C3937A4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DD4B51-4716-C8C6-59E2-3122D02F76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175C297-1115-E478-264E-53B78A8EDA4E}"/>
              </a:ext>
            </a:extLst>
          </p:cNvPr>
          <p:cNvSpPr txBox="1"/>
          <p:nvPr/>
        </p:nvSpPr>
        <p:spPr>
          <a:xfrm>
            <a:off x="2929890" y="926465"/>
            <a:ext cx="6334760" cy="583565"/>
          </a:xfrm>
          <a:prstGeom prst="rect">
            <a:avLst/>
          </a:prstGeom>
          <a:noFill/>
        </p:spPr>
        <p:txBody>
          <a:bodyPr wrap="square" rtlCol="0">
            <a:spAutoFit/>
          </a:bodyPr>
          <a:lstStyle/>
          <a:p>
            <a:pPr algn="ctr" rtl="1"/>
            <a:r>
              <a:rPr lang="ar-SA" sz="3200" b="1" dirty="0">
                <a:solidFill>
                  <a:schemeClr val="accent1"/>
                </a:solidFill>
                <a:latin typeface="Times New Roman" panose="02020603050405020304" pitchFamily="18" charset="0"/>
                <a:cs typeface="Times New Roman" panose="02020603050405020304" pitchFamily="18" charset="0"/>
              </a:rPr>
              <a:t>تكليف المحاضرة العاشرة</a:t>
            </a:r>
          </a:p>
        </p:txBody>
      </p:sp>
      <p:sp>
        <p:nvSpPr>
          <p:cNvPr id="48" name="TextBox 47">
            <a:extLst>
              <a:ext uri="{FF2B5EF4-FFF2-40B4-BE49-F238E27FC236}">
                <a16:creationId xmlns:a16="http://schemas.microsoft.com/office/drawing/2014/main" id="{9C9CF0DF-D570-DA13-193C-4878649A5EFE}"/>
              </a:ext>
            </a:extLst>
          </p:cNvPr>
          <p:cNvSpPr txBox="1"/>
          <p:nvPr/>
        </p:nvSpPr>
        <p:spPr>
          <a:xfrm>
            <a:off x="863600" y="1811655"/>
            <a:ext cx="10319385" cy="3925570"/>
          </a:xfrm>
          <a:prstGeom prst="rect">
            <a:avLst/>
          </a:prstGeom>
          <a:noFill/>
        </p:spPr>
        <p:txBody>
          <a:bodyPr wrap="square" rtlCol="0">
            <a:noAutofit/>
          </a:bodyPr>
          <a:lstStyle/>
          <a:p>
            <a:pPr algn="just" rtl="1"/>
            <a:r>
              <a:rPr lang="ar-SA" altLang="en-US" sz="2800" dirty="0">
                <a:latin typeface="Times New Roman" panose="02020603050405020304" pitchFamily="18" charset="0"/>
                <a:cs typeface="Times New Roman" panose="02020603050405020304" pitchFamily="18" charset="0"/>
              </a:rPr>
              <a:t>اختر بحثا في صميم تخصصك العلمي ثم قم بأخذ عنوان هذا البحث ووضعه في أحد أدوات الذكاء الاصطناعي (أذكر هذه الأداة) واطلب منه ان يقوم بعمل مشكلة وتساؤلات وأهداف وفروض تتعلق بهذا العنوان . ثم قم بإجراء مقارنة بين ما هو مكتوب في البحث الأصلي المنشور وبين مخرجات هذه الأداة ( المشكلة – التساؤلات- الأهداف – الفروض) وقم بالتعقيب وإظهار الاختلاف وجودة المخرج من هذه الأداة. وهل كان كافيا ان نعتمد على أداة الذكاء الاصطناعي وحدها؟ ام ان الأمر يتطلب مهارة وتمرس من الباحث ومعرفة حقيقية بمهارات البحث العلمي.  قم بعمل ذلك وشرحه في فيديو لا يقل عن خمس </a:t>
            </a:r>
            <a:r>
              <a:rPr lang="ar-SA" altLang="en-US" sz="2800">
                <a:latin typeface="Times New Roman" panose="02020603050405020304" pitchFamily="18" charset="0"/>
                <a:cs typeface="Times New Roman" panose="02020603050405020304" pitchFamily="18" charset="0"/>
              </a:rPr>
              <a:t>دقائق مع </a:t>
            </a:r>
            <a:r>
              <a:rPr lang="ar-SA" altLang="en-US" sz="2800" dirty="0">
                <a:latin typeface="Times New Roman" panose="02020603050405020304" pitchFamily="18" charset="0"/>
                <a:cs typeface="Times New Roman" panose="02020603050405020304" pitchFamily="18" charset="0"/>
              </a:rPr>
              <a:t>ارسال ملف ال</a:t>
            </a:r>
            <a:r>
              <a:rPr lang="ar-EG" altLang="en-US" sz="2800" dirty="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rPr>
              <a:t>pdf </a:t>
            </a:r>
            <a:r>
              <a:rPr lang="ar-SA" altLang="en-US" sz="2800" dirty="0">
                <a:latin typeface="Times New Roman" panose="02020603050405020304" pitchFamily="18" charset="0"/>
                <a:cs typeface="Times New Roman" panose="02020603050405020304" pitchFamily="18" charset="0"/>
              </a:rPr>
              <a:t> على </a:t>
            </a:r>
            <a:r>
              <a:rPr lang="ar-SA" altLang="en-US" sz="2800" dirty="0" err="1">
                <a:latin typeface="Times New Roman" panose="02020603050405020304" pitchFamily="18" charset="0"/>
                <a:cs typeface="Times New Roman" panose="02020603050405020304" pitchFamily="18" charset="0"/>
              </a:rPr>
              <a:t>تمبلت</a:t>
            </a:r>
            <a:r>
              <a:rPr lang="ar-SA" altLang="en-US" sz="2800" dirty="0">
                <a:latin typeface="Times New Roman" panose="02020603050405020304" pitchFamily="18" charset="0"/>
                <a:cs typeface="Times New Roman" panose="02020603050405020304" pitchFamily="18" charset="0"/>
              </a:rPr>
              <a:t> الجامعة. </a:t>
            </a:r>
          </a:p>
        </p:txBody>
      </p:sp>
      <p:sp>
        <p:nvSpPr>
          <p:cNvPr id="4" name="TextBox 3">
            <a:extLst>
              <a:ext uri="{FF2B5EF4-FFF2-40B4-BE49-F238E27FC236}">
                <a16:creationId xmlns:a16="http://schemas.microsoft.com/office/drawing/2014/main" id="{E601C4D3-7B9E-1C86-947A-64B66BE5B8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9F224FD-A5B5-521F-8BBC-69FA3A220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105221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76652D-945C-4BBB-93EC-AAA9B94F6AE3}">
  <ds:schemaRefs/>
</ds:datastoreItem>
</file>

<file path=customXml/itemProps2.xml><?xml version="1.0" encoding="utf-8"?>
<ds:datastoreItem xmlns:ds="http://schemas.openxmlformats.org/officeDocument/2006/customXml" ds:itemID="{025DDDB4-4875-43DF-B79D-36C9081106B2}">
  <ds:schemaRefs/>
</ds:datastoreItem>
</file>

<file path=customXml/itemProps3.xml><?xml version="1.0" encoding="utf-8"?>
<ds:datastoreItem xmlns:ds="http://schemas.openxmlformats.org/officeDocument/2006/customXml" ds:itemID="{13BB7DFD-500C-4149-95BD-55BFC0278B60}"/>
</file>

<file path=docProps/app.xml><?xml version="1.0" encoding="utf-8"?>
<Properties xmlns="http://schemas.openxmlformats.org/officeDocument/2006/extended-properties" xmlns:vt="http://schemas.openxmlformats.org/officeDocument/2006/docPropsVTypes">
  <TotalTime>14</TotalTime>
  <Words>3018</Words>
  <Application>Microsoft Office PowerPoint</Application>
  <PresentationFormat>شاشة عريضة</PresentationFormat>
  <Paragraphs>267</Paragraphs>
  <Slides>44</Slides>
  <Notes>2</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44</vt:i4>
      </vt:variant>
    </vt:vector>
  </HeadingPairs>
  <TitlesOfParts>
    <vt:vector size="50" baseType="lpstr">
      <vt:lpstr>Arial</vt:lpstr>
      <vt:lpstr>Calibri</vt:lpstr>
      <vt:lpstr>Calibri Light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103</cp:revision>
  <dcterms:created xsi:type="dcterms:W3CDTF">2023-04-29T09:08:00Z</dcterms:created>
  <dcterms:modified xsi:type="dcterms:W3CDTF">2025-12-03T15:06:18Z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4CCF7F70CD8A4D6E8533F541F3A35B43_13</vt:lpwstr>
  </property>
  <property fmtid="{D5CDD505-2E9C-101B-9397-08002B2CF9AE}" pid="3" name="KSOProductBuildVer">
    <vt:lpwstr>1033-12.2.0.22530</vt:lpwstr>
  </property>
  <property fmtid="{D5CDD505-2E9C-101B-9397-08002B2CF9AE}" pid="4" name="ContentTypeId">
    <vt:lpwstr>0x0101006A254F5D6A14094B8840E79896A2F150</vt:lpwstr>
  </property>
  <property fmtid="{D5CDD505-2E9C-101B-9397-08002B2CF9AE}" pid="5" name="MediaServiceImageTags">
    <vt:lpwstr/>
  </property>
</Properties>
</file>