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480" r:id="rId5"/>
    <p:sldId id="303" r:id="rId6"/>
    <p:sldId id="271" r:id="rId7"/>
    <p:sldId id="313" r:id="rId8"/>
    <p:sldId id="276" r:id="rId9"/>
    <p:sldId id="306" r:id="rId10"/>
    <p:sldId id="489" r:id="rId11"/>
    <p:sldId id="490" r:id="rId12"/>
    <p:sldId id="483" r:id="rId13"/>
    <p:sldId id="491" r:id="rId14"/>
    <p:sldId id="484" r:id="rId15"/>
    <p:sldId id="492"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306"/>
            <p14:sldId id="489"/>
            <p14:sldId id="490"/>
            <p14:sldId id="483"/>
            <p14:sldId id="491"/>
            <p14:sldId id="484"/>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F787E-70DF-E9DA-C4BA-393271B9D9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0E41BA-2411-999D-5EB7-52F3CE4316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A28870-50D6-8666-DD1B-5C6F58B944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9781F3-9E3C-2D2B-1E33-51188478E5E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623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5"/>
        <p:cNvGrpSpPr/>
        <p:nvPr/>
      </p:nvGrpSpPr>
      <p:grpSpPr>
        <a:xfrm>
          <a:off x="0" y="0"/>
          <a:ext cx="0" cy="0"/>
          <a:chOff x="0" y="0"/>
          <a:chExt cx="0" cy="0"/>
        </a:xfrm>
      </p:grpSpPr>
      <p:sp>
        <p:nvSpPr>
          <p:cNvPr id="5306" name="Google Shape;5306;g5e2a05bcb3_1_144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07" name="Google Shape;5307;g5e2a05bcb3_1_144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43098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5"/>
        <p:cNvGrpSpPr/>
        <p:nvPr/>
      </p:nvGrpSpPr>
      <p:grpSpPr>
        <a:xfrm>
          <a:off x="0" y="0"/>
          <a:ext cx="0" cy="0"/>
          <a:chOff x="0" y="0"/>
          <a:chExt cx="0" cy="0"/>
        </a:xfrm>
      </p:grpSpPr>
      <p:sp>
        <p:nvSpPr>
          <p:cNvPr id="6126" name="Google Shape;6126;g5e2a05bcb3_1_153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27" name="Google Shape;6127;g5e2a05bcb3_1_153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7237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8/18/26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8/18/26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6F3C90B-EB3F-EA91-08C5-03400C278827}"/>
              </a:ext>
            </a:extLst>
          </p:cNvPr>
          <p:cNvSpPr/>
          <p:nvPr/>
        </p:nvSpPr>
        <p:spPr>
          <a:xfrm>
            <a:off x="6146597" y="-390249"/>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idocean 02-03">
            <a:extLst>
              <a:ext uri="{FF2B5EF4-FFF2-40B4-BE49-F238E27FC236}">
                <a16:creationId xmlns:a16="http://schemas.microsoft.com/office/drawing/2014/main" id="{6D8D422E-3241-39FD-1D16-0601737BE4D3}"/>
              </a:ext>
            </a:extLst>
          </p:cNvPr>
          <p:cNvPicPr>
            <a:picLocks noChangeAspect="1"/>
          </p:cNvPicPr>
          <p:nvPr/>
        </p:nvPicPr>
        <p:blipFill>
          <a:blip r:embed="rId5"/>
          <a:stretch>
            <a:fillRect/>
          </a:stretch>
        </p:blipFill>
        <p:spPr>
          <a:xfrm>
            <a:off x="470699" y="1868602"/>
            <a:ext cx="4338662" cy="2892748"/>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22200" y="2601930"/>
            <a:ext cx="4206042" cy="1938992"/>
          </a:xfrm>
          <a:prstGeom prst="rect">
            <a:avLst/>
          </a:prstGeom>
          <a:noFill/>
        </p:spPr>
        <p:txBody>
          <a:bodyPr wrap="square" rtlCol="0">
            <a:spAutoFit/>
          </a:bodyPr>
          <a:lstStyle/>
          <a:p>
            <a:pPr algn="ctr"/>
            <a:r>
              <a:rPr lang="ar-SA" sz="3200" dirty="0">
                <a:cs typeface="Akhbar MT" pitchFamily="2" charset="-78"/>
              </a:rPr>
              <a:t>تأثير الإفصاح عن استخدام </a:t>
            </a:r>
            <a:r>
              <a:rPr lang="ar-SA" sz="3200" b="1" dirty="0">
                <a:cs typeface="Akhbar MT" pitchFamily="2" charset="-78"/>
              </a:rPr>
              <a:t>الذكاء</a:t>
            </a:r>
            <a:r>
              <a:rPr lang="ar-SA" sz="3200" dirty="0">
                <a:cs typeface="Akhbar MT" pitchFamily="2" charset="-78"/>
              </a:rPr>
              <a:t> </a:t>
            </a:r>
            <a:r>
              <a:rPr lang="ar-SA" sz="3200" b="1" dirty="0">
                <a:cs typeface="Akhbar MT" pitchFamily="2" charset="-78"/>
              </a:rPr>
              <a:t>الاصطناعي</a:t>
            </a:r>
            <a:r>
              <a:rPr lang="ar-SA" sz="3200" dirty="0">
                <a:cs typeface="Akhbar MT" pitchFamily="2" charset="-78"/>
              </a:rPr>
              <a:t> في المحتوى التسويقي </a:t>
            </a:r>
            <a:r>
              <a:rPr lang="ar-SA" sz="3200" b="1" dirty="0">
                <a:cs typeface="Akhbar MT" pitchFamily="2" charset="-78"/>
              </a:rPr>
              <a:t>على ثقة المستهلك ونية الشراء</a:t>
            </a:r>
            <a:r>
              <a:rPr lang="ar-SA" sz="2400" dirty="0">
                <a:solidFill>
                  <a:schemeClr val="bg1"/>
                </a:solidFill>
                <a:cs typeface="Akhbar MT" pitchFamily="2" charset="-78"/>
              </a:rPr>
              <a:t>.</a:t>
            </a:r>
            <a:r>
              <a:rPr lang="ar-SA" sz="2400" dirty="0">
                <a:solidFill>
                  <a:schemeClr val="tx1">
                    <a:lumMod val="95000"/>
                    <a:lumOff val="5000"/>
                  </a:schemeClr>
                </a:solidFill>
                <a:cs typeface="Akhbar MT" pitchFamily="2" charset="-78"/>
              </a:rPr>
              <a:t>.</a:t>
            </a:r>
          </a:p>
          <a:p>
            <a:pPr algn="ctr"/>
            <a:r>
              <a:rPr lang="ar-SA" sz="2400" dirty="0">
                <a:solidFill>
                  <a:schemeClr val="tx1">
                    <a:lumMod val="95000"/>
                    <a:lumOff val="5000"/>
                  </a:schemeClr>
                </a:solidFill>
                <a:cs typeface="Akhbar MT" pitchFamily="2" charset="-78"/>
              </a:rPr>
              <a:t>"دراسة ميدانية"</a:t>
            </a:r>
          </a:p>
        </p:txBody>
      </p:sp>
      <p:sp>
        <p:nvSpPr>
          <p:cNvPr id="12" name="TextBox 11">
            <a:extLst>
              <a:ext uri="{FF2B5EF4-FFF2-40B4-BE49-F238E27FC236}">
                <a16:creationId xmlns:a16="http://schemas.microsoft.com/office/drawing/2014/main" id="{8C520B7F-7764-8B81-C7C7-A7440DA2CCAF}"/>
              </a:ext>
            </a:extLst>
          </p:cNvPr>
          <p:cNvSpPr txBox="1"/>
          <p:nvPr/>
        </p:nvSpPr>
        <p:spPr>
          <a:xfrm>
            <a:off x="7278296" y="6166062"/>
            <a:ext cx="4886463" cy="584775"/>
          </a:xfrm>
          <a:prstGeom prst="rect">
            <a:avLst/>
          </a:prstGeom>
          <a:noFill/>
        </p:spPr>
        <p:txBody>
          <a:bodyPr wrap="square" rtlCol="0">
            <a:spAutoFit/>
          </a:bodyPr>
          <a:lstStyle/>
          <a:p>
            <a:pPr algn="r"/>
            <a:r>
              <a:rPr lang="ar-SA" sz="3200" b="1" dirty="0">
                <a:solidFill>
                  <a:srgbClr val="00B0F0"/>
                </a:solidFill>
                <a:latin typeface="Times New Roman" panose="02020603050405020304" pitchFamily="18" charset="0"/>
                <a:cs typeface="Akhbar MT" pitchFamily="2" charset="-78"/>
              </a:rPr>
              <a:t>إعداد الباحثة :لندا عبد المعطي الفرا</a:t>
            </a:r>
            <a:endParaRPr lang="en-US" sz="3200" b="1" dirty="0">
              <a:solidFill>
                <a:srgbClr val="00B0F0"/>
              </a:solidFill>
              <a:latin typeface="Times New Roman" panose="02020603050405020304" pitchFamily="18" charset="0"/>
              <a:cs typeface="Akhbar MT" pitchFamily="2" charset="-78"/>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sp>
        <p:nvSpPr>
          <p:cNvPr id="4" name="TextBox 11">
            <a:extLst>
              <a:ext uri="{FF2B5EF4-FFF2-40B4-BE49-F238E27FC236}">
                <a16:creationId xmlns:a16="http://schemas.microsoft.com/office/drawing/2014/main" id="{2FA1BB0F-3931-7DE6-28B0-2942C9A60590}"/>
              </a:ext>
            </a:extLst>
          </p:cNvPr>
          <p:cNvSpPr txBox="1"/>
          <p:nvPr/>
        </p:nvSpPr>
        <p:spPr>
          <a:xfrm>
            <a:off x="2470473" y="6166062"/>
            <a:ext cx="4886463" cy="584775"/>
          </a:xfrm>
          <a:prstGeom prst="rect">
            <a:avLst/>
          </a:prstGeom>
          <a:noFill/>
        </p:spPr>
        <p:txBody>
          <a:bodyPr wrap="square" rtlCol="0">
            <a:spAutoFit/>
          </a:bodyPr>
          <a:lstStyle/>
          <a:p>
            <a:pPr algn="r"/>
            <a:r>
              <a:rPr lang="ar-SA" sz="3200" b="1" dirty="0">
                <a:solidFill>
                  <a:srgbClr val="00B0F0"/>
                </a:solidFill>
                <a:latin typeface="Times New Roman" panose="02020603050405020304" pitchFamily="18" charset="0"/>
                <a:cs typeface="Akhbar MT" pitchFamily="2" charset="-78"/>
              </a:rPr>
              <a:t>اشراف : د/ محمد عويس</a:t>
            </a:r>
            <a:endParaRPr lang="en-US" sz="3200" b="1" dirty="0">
              <a:solidFill>
                <a:srgbClr val="00B0F0"/>
              </a:solidFill>
              <a:latin typeface="Times New Roman" panose="02020603050405020304" pitchFamily="18" charset="0"/>
              <a:cs typeface="Akhbar MT" pitchFamily="2" charset="-78"/>
            </a:endParaRPr>
          </a:p>
        </p:txBody>
      </p:sp>
      <p:sp>
        <p:nvSpPr>
          <p:cNvPr id="6" name="مربع نص 5">
            <a:extLst>
              <a:ext uri="{FF2B5EF4-FFF2-40B4-BE49-F238E27FC236}">
                <a16:creationId xmlns:a16="http://schemas.microsoft.com/office/drawing/2014/main" id="{9D364D21-06DF-B895-0401-649F83C61519}"/>
              </a:ext>
            </a:extLst>
          </p:cNvPr>
          <p:cNvSpPr txBox="1"/>
          <p:nvPr/>
        </p:nvSpPr>
        <p:spPr>
          <a:xfrm>
            <a:off x="6668056" y="4964868"/>
            <a:ext cx="4206042" cy="584775"/>
          </a:xfrm>
          <a:prstGeom prst="rect">
            <a:avLst/>
          </a:prstGeom>
          <a:noFill/>
        </p:spPr>
        <p:txBody>
          <a:bodyPr wrap="square" rtlCol="1">
            <a:spAutoFit/>
          </a:bodyPr>
          <a:lstStyle/>
          <a:p>
            <a:pPr algn="ctr"/>
            <a:r>
              <a:rPr lang="ar-SA" sz="1600" dirty="0"/>
              <a:t>رسالة مقدمة لاستكمال متطلبات الحصول على درجة الماجستير في التسويق الرقمي.</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276590" y="825621"/>
            <a:ext cx="5915488" cy="3354753"/>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961260" y="4180374"/>
            <a:ext cx="7230740" cy="1421928"/>
          </a:xfrm>
          <a:prstGeom prst="rect">
            <a:avLst/>
          </a:prstGeom>
          <a:noFill/>
        </p:spPr>
        <p:txBody>
          <a:bodyPr wrap="square">
            <a:spAutoFit/>
          </a:bodyPr>
          <a:lstStyle/>
          <a:p>
            <a:pPr algn="just" rtl="1">
              <a:lnSpc>
                <a:spcPct val="120000"/>
              </a:lnSpc>
            </a:pPr>
            <a:r>
              <a:rPr lang="ar-SA" sz="2400" b="1" dirty="0">
                <a:solidFill>
                  <a:schemeClr val="bg1"/>
                </a:solidFill>
                <a:latin typeface="Times New Roman" panose="02020603050405020304" pitchFamily="18" charset="0"/>
                <a:cs typeface="Akhbar MT" pitchFamily="2" charset="-78"/>
              </a:rPr>
              <a:t>يشهد التسويق الرقمي تحولًا متسارعًا نحو استخدام تقنيات الذكاء الاصطناعي في إنتاج المحتوى التسويقي وتحليل بيانات المستهلكين، مما زاد من أهمية الإفصاح عن استخدامه لتعزيز الشفافية وثقة المستهلك</a:t>
            </a:r>
            <a:endParaRPr lang="ar-SA" sz="2400" dirty="0">
              <a:solidFill>
                <a:schemeClr val="bg1"/>
              </a:solidFill>
              <a:latin typeface="Times New Roman" panose="02020603050405020304" pitchFamily="18" charset="0"/>
              <a:cs typeface="Akhbar MT"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51786" y="3136612"/>
            <a:ext cx="1763624" cy="584775"/>
          </a:xfrm>
          <a:prstGeom prst="rect">
            <a:avLst/>
          </a:prstGeom>
          <a:noFill/>
        </p:spPr>
        <p:txBody>
          <a:bodyPr wrap="none" rtlCol="0">
            <a:spAutoFit/>
          </a:bodyPr>
          <a:lstStyle/>
          <a:p>
            <a:pPr algn="ctr"/>
            <a:r>
              <a:rPr lang="ar-SA" sz="3200" b="1" dirty="0">
                <a:solidFill>
                  <a:srgbClr val="00B0F0"/>
                </a:solidFill>
                <a:latin typeface="Times New Roman" panose="02020603050405020304" pitchFamily="18" charset="0"/>
                <a:cs typeface="Akhbar MT" pitchFamily="2" charset="-78"/>
              </a:rPr>
              <a:t>مقدمة الدراسة</a:t>
            </a:r>
            <a:endParaRPr lang="en-US" sz="3200" b="1" dirty="0">
              <a:solidFill>
                <a:srgbClr val="00B0F0"/>
              </a:solidFill>
              <a:latin typeface="Times New Roman" panose="02020603050405020304" pitchFamily="18" charset="0"/>
              <a:cs typeface="Akhbar MT" pitchFamily="2" charset="-78"/>
            </a:endParaRPr>
          </a:p>
        </p:txBody>
      </p:sp>
      <p:pic>
        <p:nvPicPr>
          <p:cNvPr id="13" name="Picture 12" descr="Midocean 02-03"/>
          <p:cNvPicPr>
            <a:picLocks noChangeAspect="1"/>
          </p:cNvPicPr>
          <p:nvPr/>
        </p:nvPicPr>
        <p:blipFill>
          <a:blip r:embed="rId3"/>
          <a:stretch>
            <a:fillRect/>
          </a:stretch>
        </p:blipFill>
        <p:spPr>
          <a:xfrm>
            <a:off x="276590" y="-135292"/>
            <a:ext cx="2233822" cy="1489487"/>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8654972" y="1799303"/>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Akhbar MT" pitchFamily="2" charset="-78"/>
              </a:rPr>
              <a:t>مشكلة الدراسة</a:t>
            </a:r>
            <a:endParaRPr lang="en-US" sz="3200" b="1" dirty="0">
              <a:solidFill>
                <a:srgbClr val="00B0F0"/>
              </a:solidFill>
              <a:latin typeface="Times New Roman" panose="02020603050405020304" pitchFamily="18" charset="0"/>
              <a:cs typeface="Akhbar MT"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834570"/>
            <a:ext cx="8417320" cy="2215991"/>
          </a:xfrm>
          <a:prstGeom prst="rect">
            <a:avLst/>
          </a:prstGeom>
          <a:noFill/>
        </p:spPr>
        <p:txBody>
          <a:bodyPr wrap="square" rtlCol="0">
            <a:spAutoFit/>
          </a:bodyPr>
          <a:lstStyle/>
          <a:p>
            <a:pPr marL="285750" indent="-285750" algn="just" rtl="1">
              <a:buFont typeface="Arial" panose="020B0604020202020204" pitchFamily="34" charset="0"/>
              <a:buChar char="•"/>
            </a:pPr>
            <a:r>
              <a:rPr lang="ar-SA" sz="2400" dirty="0">
                <a:solidFill>
                  <a:schemeClr val="bg1"/>
                </a:solidFill>
                <a:latin typeface="Times New Roman" panose="02020603050405020304" pitchFamily="18" charset="0"/>
                <a:cs typeface="Times New Roman" panose="02020603050405020304" pitchFamily="18" charset="0"/>
              </a:rPr>
              <a:t>أظهرت الدراسات السابقة نتائج غير متسقة بشأن أثر الإفصاح عن استخدام الذكاء الاصطناعي في المحتوى التسويقي.</a:t>
            </a:r>
          </a:p>
          <a:p>
            <a:pPr marL="285750" indent="-285750" algn="just" rtl="1">
              <a:buFont typeface="Arial" panose="020B0604020202020204" pitchFamily="34" charset="0"/>
              <a:buChar char="•"/>
            </a:pPr>
            <a:r>
              <a:rPr lang="ar-SA" sz="2400" dirty="0">
                <a:solidFill>
                  <a:schemeClr val="bg1"/>
                </a:solidFill>
                <a:latin typeface="Times New Roman" panose="02020603050405020304" pitchFamily="18" charset="0"/>
                <a:cs typeface="Times New Roman" panose="02020603050405020304" pitchFamily="18" charset="0"/>
              </a:rPr>
              <a:t>لا تزال الدراسات العربية، ولا سيما في البيئة السعودية، محدودة في تناول العلاقة بين الإفصاح عن استخدام الذكاء الاصطناعي في المحتوى التسويقي وثقة المستهلك ونية الشراء ضمن نموذج بحثي متكامل.</a:t>
            </a:r>
            <a:endParaRPr lang="en-US" sz="24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4"/>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554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7527968" y="1070710"/>
            <a:ext cx="3902032" cy="584775"/>
          </a:xfrm>
          <a:prstGeom prst="rect">
            <a:avLst/>
          </a:prstGeom>
          <a:noFill/>
        </p:spPr>
        <p:txBody>
          <a:bodyPr wrap="square" rtlCol="0">
            <a:spAutoFit/>
          </a:bodyPr>
          <a:lstStyle/>
          <a:p>
            <a:pPr algn="r" rtl="1"/>
            <a:r>
              <a:rPr lang="ar-SA" sz="3200" b="1" dirty="0">
                <a:solidFill>
                  <a:schemeClr val="bg1"/>
                </a:solidFill>
                <a:latin typeface="Times New Roman" panose="02020603050405020304" pitchFamily="18" charset="0"/>
                <a:cs typeface="Akhbar MT" pitchFamily="2" charset="-78"/>
              </a:rPr>
              <a:t>أهمية الدراسة</a:t>
            </a:r>
            <a:endParaRPr lang="en-US" sz="3200" b="1" dirty="0">
              <a:solidFill>
                <a:schemeClr val="bg1"/>
              </a:solidFill>
              <a:latin typeface="Times New Roman" panose="02020603050405020304" pitchFamily="18" charset="0"/>
              <a:cs typeface="Akhbar MT"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686529"/>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2D3956"/>
                </a:solidFill>
                <a:latin typeface="Times New Roman" panose="02020603050405020304" pitchFamily="18" charset="0"/>
                <a:cs typeface="Akhbar MT" pitchFamily="2" charset="-78"/>
              </a:rPr>
              <a:t> إثراء الأدبيات العلمية في مجال الذكاء الاصطناعي والتسويق الرقمي، ودعم الدراسات المتعلقة بالشفافية والإفصاح في المحتوى التسويقي.</a:t>
            </a:r>
          </a:p>
          <a:p>
            <a:pPr marL="342900" indent="-342900" algn="just" rtl="1">
              <a:buFont typeface="Arial" panose="020B0604020202020204" pitchFamily="34" charset="0"/>
              <a:buChar char="•"/>
            </a:pPr>
            <a:r>
              <a:rPr lang="ar-SA" sz="2400" b="1" dirty="0">
                <a:solidFill>
                  <a:srgbClr val="2D3956"/>
                </a:solidFill>
                <a:latin typeface="Times New Roman" panose="02020603050405020304" pitchFamily="18" charset="0"/>
                <a:cs typeface="Akhbar MT" pitchFamily="2" charset="-78"/>
              </a:rPr>
              <a:t> توضيح العلاقة بين الإفصاح عن استخدام الذكاء الاصطناعي وثقة المستهلك ونية الشراء، في ظل تباين نتائج الدراسات السابقة.</a:t>
            </a:r>
          </a:p>
          <a:p>
            <a:pPr marL="342900" indent="-342900" algn="just" rtl="1">
              <a:buFont typeface="Arial" panose="020B0604020202020204" pitchFamily="34" charset="0"/>
              <a:buChar char="•"/>
            </a:pPr>
            <a:r>
              <a:rPr lang="ar-SA" sz="2400" b="1" dirty="0">
                <a:solidFill>
                  <a:srgbClr val="2D3956"/>
                </a:solidFill>
                <a:latin typeface="Times New Roman" panose="02020603050405020304" pitchFamily="18" charset="0"/>
                <a:cs typeface="Akhbar MT" pitchFamily="2" charset="-78"/>
              </a:rPr>
              <a:t> مساعدة المؤسسات على تطوير سياسات الإفصاح وتحسين استراتيجيات المحتوى التسويقي بما يسهم في تعزيز الثقة بين المستهلك والعلامة التجارية</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p:cNvPicPr>
            <a:picLocks noChangeAspect="1"/>
          </p:cNvPicPr>
          <p:nvPr/>
        </p:nvPicPr>
        <p:blipFill>
          <a:blip r:embed="rId2"/>
          <a:stretch>
            <a:fillRect/>
          </a:stretch>
        </p:blipFill>
        <p:spPr>
          <a:xfrm>
            <a:off x="617280" y="-157167"/>
            <a:ext cx="2233822" cy="148948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8">
                                            <p:txEl>
                                              <p:pRg st="0" end="0"/>
                                            </p:txEl>
                                          </p:spTgt>
                                        </p:tgtEl>
                                        <p:attrNameLst>
                                          <p:attrName>style.visibility</p:attrName>
                                        </p:attrNameLst>
                                      </p:cBhvr>
                                      <p:to>
                                        <p:strVal val="visible"/>
                                      </p:to>
                                    </p:set>
                                    <p:animEffect transition="in" filter="fade">
                                      <p:cBhvr>
                                        <p:cTn id="14" dur="1000"/>
                                        <p:tgtEl>
                                          <p:spTgt spid="48">
                                            <p:txEl>
                                              <p:pRg st="0" end="0"/>
                                            </p:txEl>
                                          </p:spTgt>
                                        </p:tgtEl>
                                      </p:cBhvr>
                                    </p:animEffect>
                                    <p:anim calcmode="lin" valueType="num">
                                      <p:cBhvr>
                                        <p:cTn id="15"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8">
                                            <p:txEl>
                                              <p:pRg st="1" end="1"/>
                                            </p:txEl>
                                          </p:spTgt>
                                        </p:tgtEl>
                                        <p:attrNameLst>
                                          <p:attrName>style.visibility</p:attrName>
                                        </p:attrNameLst>
                                      </p:cBhvr>
                                      <p:to>
                                        <p:strVal val="visible"/>
                                      </p:to>
                                    </p:set>
                                    <p:animEffect transition="in" filter="fade">
                                      <p:cBhvr>
                                        <p:cTn id="21" dur="1000"/>
                                        <p:tgtEl>
                                          <p:spTgt spid="48">
                                            <p:txEl>
                                              <p:pRg st="1" end="1"/>
                                            </p:txEl>
                                          </p:spTgt>
                                        </p:tgtEl>
                                      </p:cBhvr>
                                    </p:animEffect>
                                    <p:anim calcmode="lin" valueType="num">
                                      <p:cBhvr>
                                        <p:cTn id="22"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8">
                                            <p:txEl>
                                              <p:pRg st="2" end="2"/>
                                            </p:txEl>
                                          </p:spTgt>
                                        </p:tgtEl>
                                        <p:attrNameLst>
                                          <p:attrName>style.visibility</p:attrName>
                                        </p:attrNameLst>
                                      </p:cBhvr>
                                      <p:to>
                                        <p:strVal val="visible"/>
                                      </p:to>
                                    </p:set>
                                    <p:animEffect transition="in" filter="fade">
                                      <p:cBhvr>
                                        <p:cTn id="28" dur="1000"/>
                                        <p:tgtEl>
                                          <p:spTgt spid="48">
                                            <p:txEl>
                                              <p:pRg st="2" end="2"/>
                                            </p:txEl>
                                          </p:spTgt>
                                        </p:tgtEl>
                                      </p:cBhvr>
                                    </p:animEffect>
                                    <p:anim calcmode="lin" valueType="num">
                                      <p:cBhvr>
                                        <p:cTn id="29"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48"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102557" y="2023845"/>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63674" y="2673985"/>
            <a:ext cx="4695950" cy="1938992"/>
          </a:xfrm>
          <a:prstGeom prst="rect">
            <a:avLst/>
          </a:prstGeom>
        </p:spPr>
        <p:txBody>
          <a:bodyPr wrap="square">
            <a:spAutoFit/>
          </a:bodyPr>
          <a:lstStyle/>
          <a:p>
            <a:pPr marL="342900" indent="-342900" algn="just" rtl="1">
              <a:buFont typeface="Arial" panose="020B0604020202020204" pitchFamily="34" charset="0"/>
              <a:buChar char="•"/>
            </a:pPr>
            <a:r>
              <a:rPr lang="ar-SA" sz="2400" dirty="0">
                <a:cs typeface="Akhbar MT" pitchFamily="2" charset="-78"/>
              </a:rPr>
              <a:t> التعرف على مستوى إدراك المستهلك للإفصاح عن استخدام الذكاء الاصطناعي في المحتوى التسويقي.</a:t>
            </a:r>
            <a:endParaRPr lang="en-US" sz="2400" dirty="0">
              <a:cs typeface="Akhbar MT" pitchFamily="2" charset="-78"/>
            </a:endParaRPr>
          </a:p>
          <a:p>
            <a:pPr marL="342900" indent="-342900" algn="just" rtl="1">
              <a:buFont typeface="Arial" panose="020B0604020202020204" pitchFamily="34" charset="0"/>
              <a:buChar char="•"/>
            </a:pPr>
            <a:r>
              <a:rPr lang="ar-SA" sz="2400" dirty="0">
                <a:cs typeface="Akhbar MT" pitchFamily="2" charset="-78"/>
              </a:rPr>
              <a:t>تحليل تأثر الإفصاح عن استخدام الذكاء الاصطناعي في المحتوى التسويقي على ثقة المستهلك.</a:t>
            </a:r>
            <a:endParaRPr lang="en-US" sz="2400" dirty="0">
              <a:cs typeface="Akhbar MT" pitchFamily="2" charset="-78"/>
            </a:endParaRPr>
          </a:p>
          <a:p>
            <a:pPr marL="342900" indent="-342900" algn="just" rtl="1">
              <a:buFont typeface="Arial" panose="020B0604020202020204" pitchFamily="34" charset="0"/>
              <a:buChar char="•"/>
            </a:pPr>
            <a:endParaRPr lang="en-US" sz="2400" dirty="0">
              <a:cs typeface="Akhbar MT"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675891" y="4612977"/>
            <a:ext cx="4113898" cy="584775"/>
          </a:xfrm>
          <a:prstGeom prst="rect">
            <a:avLst/>
          </a:prstGeom>
          <a:noFill/>
        </p:spPr>
        <p:txBody>
          <a:bodyPr wrap="square" rtlCol="0">
            <a:spAutoFit/>
          </a:bodyPr>
          <a:lstStyle/>
          <a:p>
            <a:pPr algn="ctr" rtl="1"/>
            <a:r>
              <a:rPr lang="ar-SA" sz="3200" b="1" dirty="0">
                <a:solidFill>
                  <a:srgbClr val="00B0F0"/>
                </a:solidFill>
                <a:latin typeface="Times New Roman" panose="02020603050405020304" pitchFamily="18" charset="0"/>
                <a:cs typeface="Akhbar MT" pitchFamily="2" charset="-78"/>
              </a:rPr>
              <a:t>أهداف الدراسة</a:t>
            </a:r>
            <a:endParaRPr lang="en-US" sz="3200" b="1" dirty="0">
              <a:solidFill>
                <a:srgbClr val="00B0F0"/>
              </a:solidFill>
              <a:latin typeface="Times New Roman" panose="02020603050405020304" pitchFamily="18" charset="0"/>
              <a:cs typeface="Akhbar MT"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276590" y="-135291"/>
            <a:ext cx="2147955" cy="1432232"/>
          </a:xfrm>
          <a:prstGeom prst="rect">
            <a:avLst/>
          </a:prstGeom>
        </p:spPr>
      </p:pic>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A4806-8773-BE64-58A2-71E01B6D6B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32E72D-D572-DA8B-6A5E-854B3DF9D9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35DC46-12FA-130D-BF4E-E34EFBF35E52}"/>
              </a:ext>
            </a:extLst>
          </p:cNvPr>
          <p:cNvSpPr txBox="1"/>
          <p:nvPr/>
        </p:nvSpPr>
        <p:spPr>
          <a:xfrm>
            <a:off x="7527968" y="1070710"/>
            <a:ext cx="3902032" cy="523220"/>
          </a:xfrm>
          <a:prstGeom prst="rect">
            <a:avLst/>
          </a:prstGeom>
          <a:noFill/>
        </p:spPr>
        <p:txBody>
          <a:bodyPr wrap="square" rtlCol="0">
            <a:spAutoFit/>
          </a:bodyPr>
          <a:lstStyle/>
          <a:p>
            <a:pPr algn="r" rtl="1"/>
            <a:r>
              <a:rPr lang="ar-SA" sz="2800" b="1" dirty="0">
                <a:solidFill>
                  <a:schemeClr val="bg1"/>
                </a:solidFill>
                <a:latin typeface="Times New Roman" panose="02020603050405020304" pitchFamily="18" charset="0"/>
                <a:cs typeface="Akhbar MT" pitchFamily="2" charset="-78"/>
              </a:rPr>
              <a:t>فرضيات الدراسة</a:t>
            </a:r>
            <a:endParaRPr lang="en-US" sz="2800" b="1" dirty="0">
              <a:solidFill>
                <a:schemeClr val="bg1"/>
              </a:solidFill>
              <a:latin typeface="Times New Roman" panose="02020603050405020304" pitchFamily="18" charset="0"/>
              <a:cs typeface="Akhbar MT" pitchFamily="2" charset="-78"/>
            </a:endParaRPr>
          </a:p>
        </p:txBody>
      </p:sp>
      <p:sp>
        <p:nvSpPr>
          <p:cNvPr id="48" name="TextBox 47">
            <a:extLst>
              <a:ext uri="{FF2B5EF4-FFF2-40B4-BE49-F238E27FC236}">
                <a16:creationId xmlns:a16="http://schemas.microsoft.com/office/drawing/2014/main" id="{23951569-D772-BAD4-5FA0-DCBEC04BB998}"/>
              </a:ext>
            </a:extLst>
          </p:cNvPr>
          <p:cNvSpPr txBox="1"/>
          <p:nvPr/>
        </p:nvSpPr>
        <p:spPr>
          <a:xfrm>
            <a:off x="753140" y="2925736"/>
            <a:ext cx="10541000" cy="2246769"/>
          </a:xfrm>
          <a:prstGeom prst="rect">
            <a:avLst/>
          </a:prstGeom>
          <a:noFill/>
        </p:spPr>
        <p:txBody>
          <a:bodyPr wrap="square" rtlCol="0">
            <a:spAutoFit/>
          </a:bodyPr>
          <a:lstStyle/>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Akhbar MT" pitchFamily="2" charset="-78"/>
              </a:rPr>
              <a:t>يوجد تأثير ذو دلالة إحصائية عند مستوى (</a:t>
            </a:r>
            <a:r>
              <a:rPr lang="ar-SA" b="1" dirty="0">
                <a:solidFill>
                  <a:srgbClr val="2D3956"/>
                </a:solidFill>
                <a:latin typeface="Times New Roman" panose="02020603050405020304" pitchFamily="18" charset="0"/>
                <a:cs typeface="Akhbar MT" pitchFamily="2" charset="-78"/>
              </a:rPr>
              <a:t>0.05</a:t>
            </a:r>
            <a:r>
              <a:rPr lang="ar-SA" sz="2800" dirty="0">
                <a:solidFill>
                  <a:srgbClr val="2D3956"/>
                </a:solidFill>
                <a:latin typeface="Times New Roman" panose="02020603050405020304" pitchFamily="18" charset="0"/>
                <a:cs typeface="Akhbar MT" pitchFamily="2" charset="-78"/>
              </a:rPr>
              <a:t>)للإفصاح عن استخدام الذكاء الاصطناعي في المحتوى التسويقي على ثقة المستهلك ونية الشراء.</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Akhbar MT" pitchFamily="2" charset="-78"/>
              </a:rPr>
              <a:t>توجد فروق ذات دلالة إحصائية في استجابات المبحوثين حول استخدام الذكاء الاصطناعي في المحتوى التسويقي وثقة المستهلك ونية الشراء، باختلاف المتغيرات الديموغرافية (الجنس، العمر، المستوى التعليمي، والدخل الشهري)</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a:extLst>
              <a:ext uri="{FF2B5EF4-FFF2-40B4-BE49-F238E27FC236}">
                <a16:creationId xmlns:a16="http://schemas.microsoft.com/office/drawing/2014/main" id="{9087518D-6C15-B5CE-019F-8C0B3E1BF4AB}"/>
              </a:ext>
            </a:extLst>
          </p:cNvPr>
          <p:cNvPicPr>
            <a:picLocks noChangeAspect="1"/>
          </p:cNvPicPr>
          <p:nvPr/>
        </p:nvPicPr>
        <p:blipFill>
          <a:blip r:embed="rId2"/>
          <a:stretch>
            <a:fillRect/>
          </a:stretch>
        </p:blipFill>
        <p:spPr>
          <a:xfrm>
            <a:off x="617280" y="-157167"/>
            <a:ext cx="2233822" cy="1489487"/>
          </a:xfrm>
          <a:prstGeom prst="rect">
            <a:avLst/>
          </a:prstGeom>
        </p:spPr>
      </p:pic>
    </p:spTree>
    <p:extLst>
      <p:ext uri="{BB962C8B-B14F-4D97-AF65-F5344CB8AC3E}">
        <p14:creationId xmlns:p14="http://schemas.microsoft.com/office/powerpoint/2010/main" val="9561528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ED241-4418-DF70-94B3-5029B1CAD4E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59F2923-785D-43D6-F3D0-BADB9FDBE2F0}"/>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2C54E829-101D-2FF9-8EAD-47CBB31595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CF3AA90-F565-D64A-E952-85B5577420D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40F658B-17FE-C44B-29C3-C98A571B7718}"/>
              </a:ext>
            </a:extLst>
          </p:cNvPr>
          <p:cNvSpPr txBox="1"/>
          <p:nvPr/>
        </p:nvSpPr>
        <p:spPr>
          <a:xfrm>
            <a:off x="8366737" y="1809563"/>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Akhbar MT" pitchFamily="2" charset="-78"/>
              </a:rPr>
              <a:t>الإطار النظري للدراسة</a:t>
            </a:r>
            <a:endParaRPr lang="en-US" sz="3200" b="1" dirty="0">
              <a:solidFill>
                <a:srgbClr val="00B0F0"/>
              </a:solidFill>
              <a:latin typeface="Times New Roman" panose="02020603050405020304" pitchFamily="18" charset="0"/>
              <a:cs typeface="Akhbar MT" pitchFamily="2" charset="-78"/>
            </a:endParaRPr>
          </a:p>
        </p:txBody>
      </p:sp>
      <p:sp>
        <p:nvSpPr>
          <p:cNvPr id="28" name="Rectangle 27">
            <a:extLst>
              <a:ext uri="{FF2B5EF4-FFF2-40B4-BE49-F238E27FC236}">
                <a16:creationId xmlns:a16="http://schemas.microsoft.com/office/drawing/2014/main" id="{AB1CAAA8-D0A4-8444-257B-C9BD06215A4F}"/>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F8C4613-F6C0-2DD6-21E2-79635B9C4084}"/>
              </a:ext>
            </a:extLst>
          </p:cNvPr>
          <p:cNvSpPr txBox="1"/>
          <p:nvPr/>
        </p:nvSpPr>
        <p:spPr>
          <a:xfrm>
            <a:off x="3598250" y="2495028"/>
            <a:ext cx="8417320" cy="3539430"/>
          </a:xfrm>
          <a:prstGeom prst="rect">
            <a:avLst/>
          </a:prstGeom>
          <a:noFill/>
        </p:spPr>
        <p:txBody>
          <a:bodyPr wrap="square" rtlCol="0">
            <a:spAutoFit/>
          </a:bodyPr>
          <a:lstStyle/>
          <a:p>
            <a:pPr marL="285750" indent="-285750" algn="r" rtl="1">
              <a:buFont typeface="Arial" panose="020B0604020202020204" pitchFamily="34" charset="0"/>
              <a:buChar char="•"/>
            </a:pPr>
            <a:r>
              <a:rPr lang="ar-SA" sz="2800" dirty="0">
                <a:solidFill>
                  <a:schemeClr val="bg1"/>
                </a:solidFill>
                <a:latin typeface="Times New Roman" panose="02020603050405020304" pitchFamily="18" charset="0"/>
                <a:cs typeface="Akhbar MT" pitchFamily="2" charset="-78"/>
              </a:rPr>
              <a:t>اعتمدت الدراسة على نظريتين رئيسيتين:</a:t>
            </a:r>
          </a:p>
          <a:p>
            <a:pPr algn="r" rtl="1"/>
            <a:endParaRPr lang="ar-SA" sz="2800" dirty="0">
              <a:solidFill>
                <a:schemeClr val="bg1"/>
              </a:solidFill>
              <a:latin typeface="Times New Roman" panose="02020603050405020304" pitchFamily="18" charset="0"/>
              <a:cs typeface="Akhbar MT" pitchFamily="2" charset="-78"/>
            </a:endParaRPr>
          </a:p>
          <a:p>
            <a:pPr marL="285750" indent="-285750" algn="just" rtl="1">
              <a:buFont typeface="Arial" panose="020B0604020202020204" pitchFamily="34" charset="0"/>
              <a:buChar char="•"/>
            </a:pPr>
            <a:r>
              <a:rPr lang="ar-SA" sz="2800" dirty="0">
                <a:solidFill>
                  <a:schemeClr val="bg1"/>
                </a:solidFill>
                <a:latin typeface="Times New Roman" panose="02020603050405020304" pitchFamily="18" charset="0"/>
                <a:cs typeface="Akhbar MT" pitchFamily="2" charset="-78"/>
              </a:rPr>
              <a:t>نظرية الإشارة (</a:t>
            </a:r>
            <a:r>
              <a:rPr lang="en-US" sz="2800" dirty="0">
                <a:solidFill>
                  <a:schemeClr val="bg1"/>
                </a:solidFill>
                <a:latin typeface="Times New Roman" panose="02020603050405020304" pitchFamily="18" charset="0"/>
                <a:cs typeface="Akhbar MT" pitchFamily="2" charset="-78"/>
              </a:rPr>
              <a:t>Signaling Theory </a:t>
            </a:r>
            <a:r>
              <a:rPr lang="ar-SA" sz="2800" dirty="0">
                <a:solidFill>
                  <a:schemeClr val="bg1"/>
                </a:solidFill>
                <a:latin typeface="Times New Roman" panose="02020603050405020304" pitchFamily="18" charset="0"/>
                <a:cs typeface="Akhbar MT" pitchFamily="2" charset="-78"/>
              </a:rPr>
              <a:t>): تفسر كيف يسهم الإفصاح عن استخدام الذكاء الاصطناعي في المحتوى التسويقي في تعزيز الشفافية وتقليل عدم تماثل المعلومات، مما يزيد من ثقة المستهلك.</a:t>
            </a:r>
          </a:p>
          <a:p>
            <a:pPr marL="285750" indent="-285750" algn="just" rtl="1">
              <a:buFont typeface="Arial" panose="020B0604020202020204" pitchFamily="34" charset="0"/>
              <a:buChar char="•"/>
            </a:pPr>
            <a:r>
              <a:rPr lang="ar-SA" sz="2800" dirty="0">
                <a:solidFill>
                  <a:schemeClr val="bg1"/>
                </a:solidFill>
                <a:latin typeface="Times New Roman" panose="02020603050405020304" pitchFamily="18" charset="0"/>
                <a:cs typeface="Akhbar MT" pitchFamily="2" charset="-78"/>
              </a:rPr>
              <a:t>نظرية السلوك المخطط</a:t>
            </a:r>
            <a:r>
              <a:rPr lang="en-US" sz="2800" dirty="0">
                <a:solidFill>
                  <a:schemeClr val="bg1"/>
                </a:solidFill>
                <a:latin typeface="Times New Roman" panose="02020603050405020304" pitchFamily="18" charset="0"/>
                <a:cs typeface="Akhbar MT" pitchFamily="2" charset="-78"/>
              </a:rPr>
              <a:t>(Theory of Planned Behavior) </a:t>
            </a:r>
            <a:r>
              <a:rPr lang="ar-SA" sz="2800" dirty="0">
                <a:solidFill>
                  <a:schemeClr val="bg1"/>
                </a:solidFill>
                <a:latin typeface="Times New Roman" panose="02020603050405020304" pitchFamily="18" charset="0"/>
                <a:cs typeface="Akhbar MT" pitchFamily="2" charset="-78"/>
              </a:rPr>
              <a:t>: تفسر تأثير اتجاهات المستهلك وإدراكه للمحتوى على تكوين نيته الشرائية، ودور الثقة في دعم قرار الشراء.</a:t>
            </a:r>
            <a:endParaRPr lang="en-US" sz="2000" dirty="0">
              <a:solidFill>
                <a:schemeClr val="bg1"/>
              </a:solidFill>
              <a:latin typeface="Times New Roman" panose="02020603050405020304" pitchFamily="18" charset="0"/>
              <a:cs typeface="Akhbar MT" pitchFamily="2" charset="-78"/>
            </a:endParaRPr>
          </a:p>
        </p:txBody>
      </p:sp>
      <p:pic>
        <p:nvPicPr>
          <p:cNvPr id="13" name="Picture 12" descr="Midocean 02-03">
            <a:extLst>
              <a:ext uri="{FF2B5EF4-FFF2-40B4-BE49-F238E27FC236}">
                <a16:creationId xmlns:a16="http://schemas.microsoft.com/office/drawing/2014/main" id="{FAC20706-CE9B-3C77-347E-AF356366DB7D}"/>
              </a:ext>
            </a:extLst>
          </p:cNvPr>
          <p:cNvPicPr>
            <a:picLocks noChangeAspect="1"/>
          </p:cNvPicPr>
          <p:nvPr/>
        </p:nvPicPr>
        <p:blipFill>
          <a:blip r:embed="rId4"/>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36450267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08"/>
        <p:cNvGrpSpPr/>
        <p:nvPr/>
      </p:nvGrpSpPr>
      <p:grpSpPr>
        <a:xfrm>
          <a:off x="0" y="0"/>
          <a:ext cx="0" cy="0"/>
          <a:chOff x="0" y="0"/>
          <a:chExt cx="0" cy="0"/>
        </a:xfrm>
      </p:grpSpPr>
      <p:sp>
        <p:nvSpPr>
          <p:cNvPr id="5309" name="Google Shape;5309;p51"/>
          <p:cNvSpPr txBox="1">
            <a:spLocks noGrp="1"/>
          </p:cNvSpPr>
          <p:nvPr>
            <p:ph type="title" idx="4294967295"/>
          </p:nvPr>
        </p:nvSpPr>
        <p:spPr>
          <a:xfrm>
            <a:off x="1397800" y="232782"/>
            <a:ext cx="9396400" cy="643200"/>
          </a:xfrm>
          <a:prstGeom prst="rect">
            <a:avLst/>
          </a:prstGeom>
        </p:spPr>
        <p:txBody>
          <a:bodyPr spcFirstLastPara="1" wrap="square" lIns="121900" tIns="121900" rIns="121900" bIns="121900" anchor="t" anchorCtr="0">
            <a:noAutofit/>
          </a:bodyPr>
          <a:lstStyle/>
          <a:p>
            <a:pPr algn="ctr" rtl="0">
              <a:buClr>
                <a:srgbClr val="000000"/>
              </a:buClr>
              <a:buSzPts val="1100"/>
            </a:pPr>
            <a:r>
              <a:rPr lang="ar-SA" sz="4800" dirty="0">
                <a:solidFill>
                  <a:schemeClr val="bg1"/>
                </a:solidFill>
                <a:latin typeface="Arial" panose="020B0604020202020204"/>
                <a:ea typeface="Arial" panose="020B0604020202020204"/>
                <a:cs typeface="Akhbar MT" pitchFamily="2" charset="-78"/>
                <a:sym typeface="Arial" panose="020B0604020202020204"/>
              </a:rPr>
              <a:t>النموذج النظري للدراسة</a:t>
            </a:r>
            <a:endParaRPr sz="4800" dirty="0">
              <a:solidFill>
                <a:schemeClr val="bg1"/>
              </a:solidFill>
              <a:latin typeface="Arial" panose="020B0604020202020204"/>
              <a:ea typeface="Arial" panose="020B0604020202020204"/>
              <a:cs typeface="Akhbar MT" pitchFamily="2" charset="-78"/>
              <a:sym typeface="Arial" panose="020B0604020202020204"/>
            </a:endParaRPr>
          </a:p>
        </p:txBody>
      </p:sp>
      <p:pic>
        <p:nvPicPr>
          <p:cNvPr id="6" name="صورة 5" descr="صورة">
            <a:extLst>
              <a:ext uri="{FF2B5EF4-FFF2-40B4-BE49-F238E27FC236}">
                <a16:creationId xmlns:a16="http://schemas.microsoft.com/office/drawing/2014/main" id="{3FD1CC61-307B-F814-6802-DF3FEFB8AA99}"/>
              </a:ext>
            </a:extLst>
          </p:cNvPr>
          <p:cNvPicPr>
            <a:picLocks noChangeAspect="1"/>
          </p:cNvPicPr>
          <p:nvPr/>
        </p:nvPicPr>
        <p:blipFill>
          <a:blip r:embed="rId3"/>
          <a:srcRect r="561" b="1"/>
          <a:stretch>
            <a:fillRect/>
          </a:stretch>
        </p:blipFill>
        <p:spPr>
          <a:xfrm>
            <a:off x="2705320" y="1000879"/>
            <a:ext cx="6781360" cy="3902084"/>
          </a:xfrm>
          <a:prstGeom prst="rect">
            <a:avLst/>
          </a:prstGeom>
          <a:ln>
            <a:noFill/>
          </a:ln>
          <a:effectLst>
            <a:softEdge rad="112500"/>
          </a:effectLst>
        </p:spPr>
      </p:pic>
      <p:sp>
        <p:nvSpPr>
          <p:cNvPr id="10" name="مربع نص 9">
            <a:extLst>
              <a:ext uri="{FF2B5EF4-FFF2-40B4-BE49-F238E27FC236}">
                <a16:creationId xmlns:a16="http://schemas.microsoft.com/office/drawing/2014/main" id="{5123A342-0C0C-72AC-8F45-ED3E4B297514}"/>
              </a:ext>
            </a:extLst>
          </p:cNvPr>
          <p:cNvSpPr txBox="1"/>
          <p:nvPr/>
        </p:nvSpPr>
        <p:spPr>
          <a:xfrm>
            <a:off x="2255964" y="5256956"/>
            <a:ext cx="7230716" cy="1200329"/>
          </a:xfrm>
          <a:prstGeom prst="rect">
            <a:avLst/>
          </a:prstGeom>
          <a:noFill/>
        </p:spPr>
        <p:txBody>
          <a:bodyPr wrap="square">
            <a:spAutoFit/>
          </a:bodyPr>
          <a:lstStyle/>
          <a:p>
            <a:pPr algn="just" rtl="1"/>
            <a:r>
              <a:rPr lang="ar-SA" sz="2400" dirty="0">
                <a:solidFill>
                  <a:schemeClr val="bg1"/>
                </a:solidFill>
                <a:cs typeface="Akhbar MT" pitchFamily="2" charset="-78"/>
              </a:rPr>
              <a:t>يوضح النموذج النظري العلاقة بين متغيرات الدراسة، حيث يمثل الإفصاح عن استخدام الذكاء الاصطناعي في المحتوى التسويقي المتغير المستقل، بينما تمثل ثقة المستهلك ونية الشراء المتغيرين التابعين، مع وجود تأثير مباشر لثقة المستهلك على نية الشراء.</a:t>
            </a:r>
          </a:p>
        </p:txBody>
      </p:sp>
    </p:spTree>
    <p:extLst>
      <p:ext uri="{BB962C8B-B14F-4D97-AF65-F5344CB8AC3E}">
        <p14:creationId xmlns:p14="http://schemas.microsoft.com/office/powerpoint/2010/main" val="39786534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9DDC0-F8BC-6B35-E0A4-3CC6D6EEF1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847EB0-BB04-11B9-BDB4-A87673AAA044}"/>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74B879E-2F50-DE81-25E3-4178DB01BC7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21B5911-C632-8FC4-D940-B249262FE9C4}"/>
              </a:ext>
            </a:extLst>
          </p:cNvPr>
          <p:cNvSpPr/>
          <p:nvPr/>
        </p:nvSpPr>
        <p:spPr>
          <a:xfrm>
            <a:off x="142312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4AE0D1C-54E1-2198-4392-475F623B0E22}"/>
              </a:ext>
            </a:extLst>
          </p:cNvPr>
          <p:cNvSpPr txBox="1"/>
          <p:nvPr/>
        </p:nvSpPr>
        <p:spPr>
          <a:xfrm>
            <a:off x="2023845" y="1489675"/>
            <a:ext cx="8417320" cy="3970318"/>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2D3956"/>
                </a:solidFill>
                <a:latin typeface="Times New Roman" panose="02020603050405020304" pitchFamily="18" charset="0"/>
                <a:cs typeface="Akhbar MT" pitchFamily="2" charset="-78"/>
              </a:rPr>
              <a:t>منهج الدراسة</a:t>
            </a:r>
            <a:r>
              <a:rPr lang="ar-SA" sz="2800" dirty="0">
                <a:solidFill>
                  <a:srgbClr val="2D3956"/>
                </a:solidFill>
                <a:latin typeface="Times New Roman" panose="02020603050405020304" pitchFamily="18" charset="0"/>
                <a:cs typeface="Akhbar MT" pitchFamily="2" charset="-78"/>
              </a:rPr>
              <a:t>: المنهج الوصفي التحليلي.</a:t>
            </a:r>
          </a:p>
          <a:p>
            <a:pPr marL="342900" indent="-342900" algn="just" rtl="1">
              <a:buFont typeface="Arial" panose="020B0604020202020204" pitchFamily="34" charset="0"/>
              <a:buChar char="•"/>
            </a:pPr>
            <a:r>
              <a:rPr lang="ar-SA" sz="2800" b="1" dirty="0">
                <a:solidFill>
                  <a:srgbClr val="2D3956"/>
                </a:solidFill>
                <a:latin typeface="Times New Roman" panose="02020603050405020304" pitchFamily="18" charset="0"/>
                <a:cs typeface="Akhbar MT" pitchFamily="2" charset="-78"/>
              </a:rPr>
              <a:t>مجتمع الدراسة</a:t>
            </a:r>
            <a:r>
              <a:rPr lang="ar-SA" sz="2800" dirty="0">
                <a:solidFill>
                  <a:srgbClr val="2D3956"/>
                </a:solidFill>
                <a:latin typeface="Times New Roman" panose="02020603050405020304" pitchFamily="18" charset="0"/>
                <a:cs typeface="Akhbar MT" pitchFamily="2" charset="-78"/>
              </a:rPr>
              <a:t>: المستهلكون في المملكة العربية السعودية المستخدمون لمنصات التواصل الاجتماعي والمنصات الرقمية.</a:t>
            </a:r>
          </a:p>
          <a:p>
            <a:pPr marL="342900" indent="-342900" algn="just" rtl="1">
              <a:buFont typeface="Arial" panose="020B0604020202020204" pitchFamily="34" charset="0"/>
              <a:buChar char="•"/>
            </a:pPr>
            <a:r>
              <a:rPr lang="ar-SA" sz="2800" b="1" dirty="0">
                <a:solidFill>
                  <a:srgbClr val="2D3956"/>
                </a:solidFill>
                <a:latin typeface="Times New Roman" panose="02020603050405020304" pitchFamily="18" charset="0"/>
                <a:cs typeface="Akhbar MT" pitchFamily="2" charset="-78"/>
              </a:rPr>
              <a:t>عينة الدراسة</a:t>
            </a:r>
            <a:r>
              <a:rPr lang="ar-SA" sz="2800" dirty="0">
                <a:solidFill>
                  <a:srgbClr val="2D3956"/>
                </a:solidFill>
                <a:latin typeface="Times New Roman" panose="02020603050405020304" pitchFamily="18" charset="0"/>
                <a:cs typeface="Akhbar MT" pitchFamily="2" charset="-78"/>
              </a:rPr>
              <a:t>: عينة عشوائية من المستهلكين، وتم جمع البيانات باستخدام استبانة إلكترونية.</a:t>
            </a:r>
          </a:p>
          <a:p>
            <a:pPr marL="342900" indent="-342900" algn="just" rtl="1">
              <a:buFont typeface="Arial" panose="020B0604020202020204" pitchFamily="34" charset="0"/>
              <a:buChar char="•"/>
            </a:pPr>
            <a:r>
              <a:rPr lang="ar-SA" sz="2800" b="1" dirty="0">
                <a:solidFill>
                  <a:srgbClr val="2D3956"/>
                </a:solidFill>
                <a:latin typeface="Times New Roman" panose="02020603050405020304" pitchFamily="18" charset="0"/>
                <a:cs typeface="Akhbar MT" pitchFamily="2" charset="-78"/>
              </a:rPr>
              <a:t>أداة الدراسة</a:t>
            </a:r>
            <a:r>
              <a:rPr lang="ar-SA" sz="2800" dirty="0">
                <a:solidFill>
                  <a:srgbClr val="2D3956"/>
                </a:solidFill>
                <a:latin typeface="Times New Roman" panose="02020603050405020304" pitchFamily="18" charset="0"/>
                <a:cs typeface="Akhbar MT" pitchFamily="2" charset="-78"/>
              </a:rPr>
              <a:t>: استبانة مبنية على مقياس </a:t>
            </a:r>
            <a:r>
              <a:rPr lang="ar-SA" sz="2800" dirty="0" err="1">
                <a:solidFill>
                  <a:srgbClr val="2D3956"/>
                </a:solidFill>
                <a:latin typeface="Times New Roman" panose="02020603050405020304" pitchFamily="18" charset="0"/>
                <a:cs typeface="Akhbar MT" pitchFamily="2" charset="-78"/>
              </a:rPr>
              <a:t>ليكرت</a:t>
            </a:r>
            <a:r>
              <a:rPr lang="ar-SA" sz="2800" dirty="0">
                <a:solidFill>
                  <a:srgbClr val="2D3956"/>
                </a:solidFill>
                <a:latin typeface="Times New Roman" panose="02020603050405020304" pitchFamily="18" charset="0"/>
                <a:cs typeface="Akhbar MT" pitchFamily="2" charset="-78"/>
              </a:rPr>
              <a:t> الخماسي.</a:t>
            </a:r>
          </a:p>
          <a:p>
            <a:pPr marL="342900" indent="-342900" algn="just" rtl="1">
              <a:buFont typeface="Arial" panose="020B0604020202020204" pitchFamily="34" charset="0"/>
              <a:buChar char="•"/>
            </a:pPr>
            <a:r>
              <a:rPr lang="ar-SA" sz="2800" b="1" dirty="0">
                <a:solidFill>
                  <a:srgbClr val="2D3956"/>
                </a:solidFill>
                <a:latin typeface="Times New Roman" panose="02020603050405020304" pitchFamily="18" charset="0"/>
                <a:cs typeface="Akhbar MT" pitchFamily="2" charset="-78"/>
              </a:rPr>
              <a:t>الأساليب الإحصائية</a:t>
            </a:r>
            <a:r>
              <a:rPr lang="ar-SA" sz="2800" dirty="0">
                <a:solidFill>
                  <a:srgbClr val="2D3956"/>
                </a:solidFill>
                <a:latin typeface="Times New Roman" panose="02020603050405020304" pitchFamily="18" charset="0"/>
                <a:cs typeface="Akhbar MT" pitchFamily="2" charset="-78"/>
              </a:rPr>
              <a:t>: التكرارات، النسب المئوية، المتوسطات الحسابية، الانحرافات المعيارية، معامل ارتباط بيرسون، معامل ألفا </a:t>
            </a:r>
            <a:r>
              <a:rPr lang="ar-SA" sz="2800" dirty="0" err="1">
                <a:solidFill>
                  <a:srgbClr val="2D3956"/>
                </a:solidFill>
                <a:latin typeface="Times New Roman" panose="02020603050405020304" pitchFamily="18" charset="0"/>
                <a:cs typeface="Akhbar MT" pitchFamily="2" charset="-78"/>
              </a:rPr>
              <a:t>كرونباخ</a:t>
            </a:r>
            <a:r>
              <a:rPr lang="ar-SA" sz="2800" dirty="0">
                <a:solidFill>
                  <a:srgbClr val="2D3956"/>
                </a:solidFill>
                <a:latin typeface="Times New Roman" panose="02020603050405020304" pitchFamily="18" charset="0"/>
                <a:cs typeface="Akhbar MT" pitchFamily="2" charset="-78"/>
              </a:rPr>
              <a:t>، والانحدار وتحليل التباين لاختبار الفرضيات.</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8" name="Picture 7" descr="Midocean 02-03">
            <a:extLst>
              <a:ext uri="{FF2B5EF4-FFF2-40B4-BE49-F238E27FC236}">
                <a16:creationId xmlns:a16="http://schemas.microsoft.com/office/drawing/2014/main" id="{404320CC-0E5A-99B4-ECD1-5992A9D0BE4B}"/>
              </a:ext>
            </a:extLst>
          </p:cNvPr>
          <p:cNvPicPr>
            <a:picLocks noChangeAspect="1"/>
          </p:cNvPicPr>
          <p:nvPr/>
        </p:nvPicPr>
        <p:blipFill>
          <a:blip r:embed="rId2"/>
          <a:stretch>
            <a:fillRect/>
          </a:stretch>
        </p:blipFill>
        <p:spPr>
          <a:xfrm>
            <a:off x="206471" y="-77624"/>
            <a:ext cx="2181329" cy="1454485"/>
          </a:xfrm>
          <a:prstGeom prst="rect">
            <a:avLst/>
          </a:prstGeom>
        </p:spPr>
      </p:pic>
      <p:sp>
        <p:nvSpPr>
          <p:cNvPr id="2" name="مربع نص 1">
            <a:extLst>
              <a:ext uri="{FF2B5EF4-FFF2-40B4-BE49-F238E27FC236}">
                <a16:creationId xmlns:a16="http://schemas.microsoft.com/office/drawing/2014/main" id="{4F27E488-8A6A-CC17-EC20-D62925ADEDC0}"/>
              </a:ext>
            </a:extLst>
          </p:cNvPr>
          <p:cNvSpPr txBox="1"/>
          <p:nvPr/>
        </p:nvSpPr>
        <p:spPr>
          <a:xfrm>
            <a:off x="8308697" y="789691"/>
            <a:ext cx="2295939" cy="584775"/>
          </a:xfrm>
          <a:prstGeom prst="rect">
            <a:avLst/>
          </a:prstGeom>
          <a:noFill/>
        </p:spPr>
        <p:txBody>
          <a:bodyPr wrap="square" rtlCol="1">
            <a:spAutoFit/>
          </a:bodyPr>
          <a:lstStyle/>
          <a:p>
            <a:pPr algn="r"/>
            <a:r>
              <a:rPr lang="ar-SA" sz="3200" b="1" dirty="0">
                <a:solidFill>
                  <a:schemeClr val="bg1"/>
                </a:solidFill>
                <a:cs typeface="Akhbar MT" pitchFamily="2" charset="-78"/>
              </a:rPr>
              <a:t>منهج الدراسة</a:t>
            </a:r>
          </a:p>
        </p:txBody>
      </p:sp>
    </p:spTree>
    <p:extLst>
      <p:ext uri="{BB962C8B-B14F-4D97-AF65-F5344CB8AC3E}">
        <p14:creationId xmlns:p14="http://schemas.microsoft.com/office/powerpoint/2010/main" val="24574265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128"/>
        <p:cNvGrpSpPr/>
        <p:nvPr/>
      </p:nvGrpSpPr>
      <p:grpSpPr>
        <a:xfrm>
          <a:off x="0" y="0"/>
          <a:ext cx="0" cy="0"/>
          <a:chOff x="0" y="0"/>
          <a:chExt cx="0" cy="0"/>
        </a:xfrm>
      </p:grpSpPr>
      <p:sp>
        <p:nvSpPr>
          <p:cNvPr id="6129" name="Google Shape;6129;p53"/>
          <p:cNvSpPr txBox="1">
            <a:spLocks noGrp="1"/>
          </p:cNvSpPr>
          <p:nvPr>
            <p:ph type="title" idx="4294967295"/>
          </p:nvPr>
        </p:nvSpPr>
        <p:spPr>
          <a:xfrm>
            <a:off x="5429602" y="1184965"/>
            <a:ext cx="9396400" cy="643200"/>
          </a:xfrm>
          <a:prstGeom prst="rect">
            <a:avLst/>
          </a:prstGeom>
        </p:spPr>
        <p:txBody>
          <a:bodyPr spcFirstLastPara="1" wrap="square" lIns="121900" tIns="121900" rIns="121900" bIns="121900" anchor="t" anchorCtr="0">
            <a:noAutofit/>
          </a:bodyPr>
          <a:lstStyle/>
          <a:p>
            <a:pPr algn="ctr" rtl="0">
              <a:buClr>
                <a:srgbClr val="000000"/>
              </a:buClr>
              <a:buSzPts val="1100"/>
            </a:pPr>
            <a:r>
              <a:rPr lang="ar-SA" sz="3200" b="1" dirty="0">
                <a:solidFill>
                  <a:schemeClr val="bg1"/>
                </a:solidFill>
                <a:latin typeface="Arial" panose="020B0604020202020204"/>
                <a:ea typeface="Arial" panose="020B0604020202020204"/>
                <a:cs typeface="Akhbar MT" pitchFamily="2" charset="-78"/>
                <a:sym typeface="Arial" panose="020B0604020202020204"/>
              </a:rPr>
              <a:t>أهم نتائج الدراسة</a:t>
            </a:r>
            <a:endParaRPr sz="3200" b="1" dirty="0">
              <a:solidFill>
                <a:schemeClr val="bg1"/>
              </a:solidFill>
              <a:latin typeface="Arial" panose="020B0604020202020204"/>
              <a:ea typeface="Arial" panose="020B0604020202020204"/>
              <a:cs typeface="Akhbar MT" pitchFamily="2" charset="-78"/>
              <a:sym typeface="Arial" panose="020B0604020202020204"/>
            </a:endParaRPr>
          </a:p>
        </p:txBody>
      </p:sp>
      <p:sp>
        <p:nvSpPr>
          <p:cNvPr id="3" name="Rectangle: Rounded Corners 24">
            <a:extLst>
              <a:ext uri="{FF2B5EF4-FFF2-40B4-BE49-F238E27FC236}">
                <a16:creationId xmlns:a16="http://schemas.microsoft.com/office/drawing/2014/main" id="{59157649-623D-6A8D-3440-A8B3D675F980}"/>
              </a:ext>
            </a:extLst>
          </p:cNvPr>
          <p:cNvSpPr/>
          <p:nvPr/>
        </p:nvSpPr>
        <p:spPr>
          <a:xfrm>
            <a:off x="2188438" y="182816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أظهرت النتائج أن غالبية أفراد العينة لديهم مستوى مرتفع من إدراك الإفصاح عن استخدام الذكاء الاصطناعي في المحتوى التسويقي.</a:t>
            </a:r>
          </a:p>
          <a:p>
            <a:pPr algn="ctr"/>
            <a:r>
              <a:rPr lang="ar-SA"/>
              <a:t>* توجد علاقة إيجابية ذات دلالة إحصائية بين الإفصاح عن استخدام الذكاء الاصطناعي وثقة المستهلك.</a:t>
            </a:r>
          </a:p>
          <a:p>
            <a:pPr algn="ctr"/>
            <a:r>
              <a:rPr lang="ar-SA"/>
              <a:t>* يوجد تأثير إيجابي ذو دلالة إحصائية للإفصاح عن استخدام الذكاء الاصطناعي في نية الشراء.</a:t>
            </a:r>
          </a:p>
          <a:p>
            <a:pPr algn="ctr"/>
            <a:r>
              <a:rPr lang="ar-SA"/>
              <a:t>* تبين وجود علاقة إيجابية بين ثقة المستهلك ونية الشراء.</a:t>
            </a:r>
          </a:p>
          <a:p>
            <a:pPr algn="ctr"/>
            <a:r>
              <a:rPr lang="ar-SA"/>
              <a:t>* أكدت النتائج أن الإفصاح عن استخدام الذكاء الاصطناعي يعزز ثقة المستهلك، مما ينعكس إيجابًا على نية الشراء</a:t>
            </a:r>
            <a:endParaRPr lang="en-US" dirty="0"/>
          </a:p>
        </p:txBody>
      </p:sp>
      <p:sp>
        <p:nvSpPr>
          <p:cNvPr id="4" name="مربع نص 3">
            <a:extLst>
              <a:ext uri="{FF2B5EF4-FFF2-40B4-BE49-F238E27FC236}">
                <a16:creationId xmlns:a16="http://schemas.microsoft.com/office/drawing/2014/main" id="{A6C26FE8-5B4A-1303-47FD-71D49A8FFA02}"/>
              </a:ext>
            </a:extLst>
          </p:cNvPr>
          <p:cNvSpPr txBox="1"/>
          <p:nvPr/>
        </p:nvSpPr>
        <p:spPr>
          <a:xfrm>
            <a:off x="2517913" y="2633145"/>
            <a:ext cx="8686800" cy="2677656"/>
          </a:xfrm>
          <a:prstGeom prst="rect">
            <a:avLst/>
          </a:prstGeom>
          <a:noFill/>
        </p:spPr>
        <p:txBody>
          <a:bodyPr wrap="square" rtlCol="1">
            <a:spAutoFit/>
          </a:bodyPr>
          <a:lstStyle/>
          <a:p>
            <a:pPr marL="457200" indent="-457200" algn="just" rtl="1">
              <a:buFont typeface="Arial" panose="020B0604020202020204" pitchFamily="34" charset="0"/>
              <a:buChar char="•"/>
            </a:pPr>
            <a:r>
              <a:rPr lang="ar-SA" sz="2800" dirty="0">
                <a:cs typeface="Akhbar MT" pitchFamily="2" charset="-78"/>
              </a:rPr>
              <a:t>أظهرت النتائج أن غالبية أفراد العينة لديهم مستوى مرتفع من إدراك الإفصاح عن استخدام الذكاء الاصطناعي في المحتوى التسويقي.</a:t>
            </a:r>
          </a:p>
          <a:p>
            <a:pPr marL="457200" indent="-457200" algn="just" rtl="1">
              <a:buFont typeface="Arial" panose="020B0604020202020204" pitchFamily="34" charset="0"/>
              <a:buChar char="•"/>
            </a:pPr>
            <a:r>
              <a:rPr lang="ar-SA" sz="2800" dirty="0">
                <a:cs typeface="Akhbar MT" pitchFamily="2" charset="-78"/>
              </a:rPr>
              <a:t>توجد علاقة إيجابية ذات دلالة إحصائية بين الإفصاح عن استخدام الذكاء الاصطناعي وثقة المستهلك.</a:t>
            </a:r>
          </a:p>
          <a:p>
            <a:pPr marL="457200" indent="-457200" algn="just" rtl="1">
              <a:buFont typeface="Arial" panose="020B0604020202020204" pitchFamily="34" charset="0"/>
              <a:buChar char="•"/>
            </a:pPr>
            <a:r>
              <a:rPr lang="ar-SA" sz="2800" dirty="0">
                <a:cs typeface="Akhbar MT" pitchFamily="2" charset="-78"/>
              </a:rPr>
              <a:t>يوجد تأثير إيجابي ذو دلالة إحصائية للإفصاح عن استخدام الذكاء الاصطناعي في نية الشراء.</a:t>
            </a:r>
          </a:p>
        </p:txBody>
      </p:sp>
    </p:spTree>
    <p:extLst>
      <p:ext uri="{BB962C8B-B14F-4D97-AF65-F5344CB8AC3E}">
        <p14:creationId xmlns:p14="http://schemas.microsoft.com/office/powerpoint/2010/main" val="31131239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56CF7-9F9F-0DA5-2B52-21E65780FC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F57A6F-D9FE-8CF9-723C-10545AAD269B}"/>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9636F61-134F-D6C6-2429-F975745D0D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FFB3169-4DDE-D118-5EE6-1766897A6C28}"/>
              </a:ext>
            </a:extLst>
          </p:cNvPr>
          <p:cNvSpPr/>
          <p:nvPr/>
        </p:nvSpPr>
        <p:spPr>
          <a:xfrm>
            <a:off x="142312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31545B7-74F9-50F6-CD40-E2B0D203244E}"/>
              </a:ext>
            </a:extLst>
          </p:cNvPr>
          <p:cNvSpPr txBox="1"/>
          <p:nvPr/>
        </p:nvSpPr>
        <p:spPr>
          <a:xfrm>
            <a:off x="2093420" y="2136006"/>
            <a:ext cx="841732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تبني سياسات واضحة للإفصاح عن استخدام الذكاء الاصطناعي في المحتوى التسويقي.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تعزيز الشفافية في المحتوى التسويقي بما يسهم في زيادة ثقة المستهلك.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تشجيع الشركات على الالتزام بالإفصاح عن استخدام الذكاء الاصطناعي لتحسين تجربة المستهلك وتعزيز نية الشراء.</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الاهتمام ببناء ثقة المستهلك من خلال تقديم محتوى تسويقي يتسم بالوضوح والمصداقية.</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8" name="Picture 7" descr="Midocean 02-03">
            <a:extLst>
              <a:ext uri="{FF2B5EF4-FFF2-40B4-BE49-F238E27FC236}">
                <a16:creationId xmlns:a16="http://schemas.microsoft.com/office/drawing/2014/main" id="{CBDE9DD0-0B31-908D-8DBC-1F56E5B4B149}"/>
              </a:ext>
            </a:extLst>
          </p:cNvPr>
          <p:cNvPicPr>
            <a:picLocks noChangeAspect="1"/>
          </p:cNvPicPr>
          <p:nvPr/>
        </p:nvPicPr>
        <p:blipFill>
          <a:blip r:embed="rId2"/>
          <a:stretch>
            <a:fillRect/>
          </a:stretch>
        </p:blipFill>
        <p:spPr>
          <a:xfrm>
            <a:off x="206471" y="-77624"/>
            <a:ext cx="2181329" cy="1454485"/>
          </a:xfrm>
          <a:prstGeom prst="rect">
            <a:avLst/>
          </a:prstGeom>
        </p:spPr>
      </p:pic>
      <p:sp>
        <p:nvSpPr>
          <p:cNvPr id="2" name="مربع نص 1">
            <a:extLst>
              <a:ext uri="{FF2B5EF4-FFF2-40B4-BE49-F238E27FC236}">
                <a16:creationId xmlns:a16="http://schemas.microsoft.com/office/drawing/2014/main" id="{321ECE22-E247-ACCB-D40A-BDD9272137A2}"/>
              </a:ext>
            </a:extLst>
          </p:cNvPr>
          <p:cNvSpPr txBox="1"/>
          <p:nvPr/>
        </p:nvSpPr>
        <p:spPr>
          <a:xfrm>
            <a:off x="8376186" y="758913"/>
            <a:ext cx="2295939" cy="646331"/>
          </a:xfrm>
          <a:prstGeom prst="rect">
            <a:avLst/>
          </a:prstGeom>
          <a:noFill/>
        </p:spPr>
        <p:txBody>
          <a:bodyPr wrap="square" rtlCol="1">
            <a:spAutoFit/>
          </a:bodyPr>
          <a:lstStyle/>
          <a:p>
            <a:pPr algn="r"/>
            <a:r>
              <a:rPr lang="ar-SA" sz="3600" b="1" dirty="0">
                <a:solidFill>
                  <a:schemeClr val="bg1"/>
                </a:solidFill>
                <a:cs typeface="Akhbar MT" pitchFamily="2" charset="-78"/>
              </a:rPr>
              <a:t>التوصيات</a:t>
            </a:r>
          </a:p>
        </p:txBody>
      </p:sp>
    </p:spTree>
    <p:extLst>
      <p:ext uri="{BB962C8B-B14F-4D97-AF65-F5344CB8AC3E}">
        <p14:creationId xmlns:p14="http://schemas.microsoft.com/office/powerpoint/2010/main" val="24569255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582006" y="-1"/>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Picture 10" descr="Midocean 02-03"/>
          <p:cNvPicPr>
            <a:picLocks noChangeAspect="1"/>
          </p:cNvPicPr>
          <p:nvPr/>
        </p:nvPicPr>
        <p:blipFill>
          <a:blip r:embed="rId3"/>
          <a:stretch>
            <a:fillRect/>
          </a:stretch>
        </p:blipFill>
        <p:spPr>
          <a:xfrm>
            <a:off x="276590" y="-1"/>
            <a:ext cx="2233822" cy="1489487"/>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مخصص 1">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e5dee644-44ad-4b51-9416-2f4838cb2f1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34AAE4D9C0C534688B381F420E28ADC" ma:contentTypeVersion="6" ma:contentTypeDescription="Create a new document." ma:contentTypeScope="" ma:versionID="00d8165c740f0f1a739f1ee3163f81de">
  <xsd:schema xmlns:xsd="http://www.w3.org/2001/XMLSchema" xmlns:xs="http://www.w3.org/2001/XMLSchema" xmlns:p="http://schemas.microsoft.com/office/2006/metadata/properties" xmlns:ns3="e5dee644-44ad-4b51-9416-2f4838cb2f17" targetNamespace="http://schemas.microsoft.com/office/2006/metadata/properties" ma:root="true" ma:fieldsID="a1767686e231c5622beb7c08754f93bb" ns3:_="">
    <xsd:import namespace="e5dee644-44ad-4b51-9416-2f4838cb2f1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dee644-44ad-4b51-9416-2f4838cb2f1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AB8AE5-4CEF-4BC2-A292-D7A73A7B3FEF}">
  <ds:schemaRefs>
    <ds:schemaRef ds:uri="http://schemas.microsoft.com/office/2006/metadata/properties"/>
    <ds:schemaRef ds:uri="http://www.w3.org/2000/xmlns/"/>
    <ds:schemaRef ds:uri="e5dee644-44ad-4b51-9416-2f4838cb2f17"/>
    <ds:schemaRef ds:uri="http://www.w3.org/2001/XMLSchema-instance"/>
  </ds:schemaRefs>
</ds:datastoreItem>
</file>

<file path=customXml/itemProps2.xml><?xml version="1.0" encoding="utf-8"?>
<ds:datastoreItem xmlns:ds="http://schemas.openxmlformats.org/officeDocument/2006/customXml" ds:itemID="{44157290-02EC-4DCF-BA8E-CD08B55A8E8F}">
  <ds:schemaRefs>
    <ds:schemaRef ds:uri="http://schemas.microsoft.com/sharepoint/v3/contenttype/forms"/>
  </ds:schemaRefs>
</ds:datastoreItem>
</file>

<file path=customXml/itemProps3.xml><?xml version="1.0" encoding="utf-8"?>
<ds:datastoreItem xmlns:ds="http://schemas.openxmlformats.org/officeDocument/2006/customXml" ds:itemID="{BFFB2688-75F9-44CA-903C-982CE1A84F38}">
  <ds:schemaRefs>
    <ds:schemaRef ds:uri="http://schemas.microsoft.com/office/2006/metadata/contentType"/>
    <ds:schemaRef ds:uri="http://schemas.microsoft.com/office/2006/metadata/properties/metaAttributes"/>
    <ds:schemaRef ds:uri="http://www.w3.org/2000/xmlns/"/>
    <ds:schemaRef ds:uri="http://www.w3.org/2001/XMLSchema"/>
    <ds:schemaRef ds:uri="e5dee644-44ad-4b51-9416-2f4838cb2f17"/>
  </ds:schemaRefs>
</ds:datastoreItem>
</file>

<file path=docProps/app.xml><?xml version="1.0" encoding="utf-8"?>
<Properties xmlns="http://schemas.openxmlformats.org/officeDocument/2006/extended-properties" xmlns:vt="http://schemas.openxmlformats.org/officeDocument/2006/docPropsVTypes">
  <Template/>
  <TotalTime>6592</TotalTime>
  <Words>693</Words>
  <Application>Microsoft Office PowerPoint</Application>
  <PresentationFormat>Widescreen</PresentationFormat>
  <Paragraphs>54</Paragraphs>
  <Slides>13</Slides>
  <Notes>6</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النموذج النظري للدراسة</vt:lpstr>
      <vt:lpstr>PowerPoint Presentation</vt:lpstr>
      <vt:lpstr>أهم نتائج الدراسة</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Lenda Alfarra</cp:lastModifiedBy>
  <cp:revision>57</cp:revision>
  <dcterms:created xsi:type="dcterms:W3CDTF">2023-04-29T09:08:23Z</dcterms:created>
  <dcterms:modified xsi:type="dcterms:W3CDTF">2026-08-18T20:44:48Z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0x010100434AAE4D9C0C534688B381F420E28ADC</vt:lpwstr>
  </property>
  <property fmtid="{D5CDD505-2E9C-101B-9397-08002B2CF9AE}" pid="3" name="MediaServiceImageTags">
    <vt:lpwstr/>
  </property>
</Properties>
</file>