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4.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0" r:id="rId3"/>
    <p:sldMasterId id="2147483686" r:id="rId4"/>
    <p:sldMasterId id="2147483694" r:id="rId5"/>
  </p:sldMasterIdLst>
  <p:notesMasterIdLst>
    <p:notesMasterId r:id="rId50"/>
  </p:notesMasterIdLst>
  <p:sldIdLst>
    <p:sldId id="355" r:id="rId6"/>
    <p:sldId id="356" r:id="rId7"/>
    <p:sldId id="479" r:id="rId8"/>
    <p:sldId id="469" r:id="rId9"/>
    <p:sldId id="470" r:id="rId10"/>
    <p:sldId id="483" r:id="rId11"/>
    <p:sldId id="357" r:id="rId12"/>
    <p:sldId id="342" r:id="rId13"/>
    <p:sldId id="345" r:id="rId14"/>
    <p:sldId id="346" r:id="rId15"/>
    <p:sldId id="361" r:id="rId16"/>
    <p:sldId id="362" r:id="rId17"/>
    <p:sldId id="432" r:id="rId18"/>
    <p:sldId id="261" r:id="rId19"/>
    <p:sldId id="430" r:id="rId20"/>
    <p:sldId id="485" r:id="rId21"/>
    <p:sldId id="263" r:id="rId22"/>
    <p:sldId id="484" r:id="rId23"/>
    <p:sldId id="486" r:id="rId24"/>
    <p:sldId id="359" r:id="rId25"/>
    <p:sldId id="360" r:id="rId26"/>
    <p:sldId id="487" r:id="rId27"/>
    <p:sldId id="264" r:id="rId28"/>
    <p:sldId id="488" r:id="rId29"/>
    <p:sldId id="489" r:id="rId30"/>
    <p:sldId id="425" r:id="rId31"/>
    <p:sldId id="424" r:id="rId32"/>
    <p:sldId id="423" r:id="rId33"/>
    <p:sldId id="358" r:id="rId34"/>
    <p:sldId id="495" r:id="rId35"/>
    <p:sldId id="494" r:id="rId36"/>
    <p:sldId id="492" r:id="rId37"/>
    <p:sldId id="493" r:id="rId38"/>
    <p:sldId id="491" r:id="rId39"/>
    <p:sldId id="497" r:id="rId40"/>
    <p:sldId id="490" r:id="rId41"/>
    <p:sldId id="496" r:id="rId42"/>
    <p:sldId id="498" r:id="rId43"/>
    <p:sldId id="431" r:id="rId44"/>
    <p:sldId id="499" r:id="rId45"/>
    <p:sldId id="367" r:id="rId46"/>
    <p:sldId id="369" r:id="rId47"/>
    <p:sldId id="368" r:id="rId48"/>
    <p:sldId id="50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57A1F-F0F2-4A25-AB77-04053ADCC4E7}" type="datetimeFigureOut">
              <a:rPr lang="en-US" smtClean="0"/>
              <a:t>11/26/2022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5F721-4D08-4ED4-A776-59262683F847}" type="slidenum">
              <a:rPr lang="en-US" smtClean="0"/>
              <a:t>‹#›</a:t>
            </a:fld>
            <a:endParaRPr lang="en-US"/>
          </a:p>
        </p:txBody>
      </p:sp>
    </p:spTree>
    <p:extLst>
      <p:ext uri="{BB962C8B-B14F-4D97-AF65-F5344CB8AC3E}">
        <p14:creationId xmlns:p14="http://schemas.microsoft.com/office/powerpoint/2010/main" val="1806120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a:extLst>
              <a:ext uri="{FF2B5EF4-FFF2-40B4-BE49-F238E27FC236}">
                <a16:creationId xmlns:a16="http://schemas.microsoft.com/office/drawing/2014/main" id="{54DD92E4-F235-444E-B592-9E25F6037816}"/>
              </a:ext>
            </a:extLst>
          </p:cNvPr>
          <p:cNvSpPr>
            <a:spLocks noGrp="1" noRot="1" noChangeAspect="1" noChangeArrowheads="1" noTextEdit="1"/>
          </p:cNvSpPr>
          <p:nvPr>
            <p:ph type="sldImg"/>
          </p:nvPr>
        </p:nvSpPr>
        <p:spPr>
          <a:ln/>
        </p:spPr>
      </p:sp>
      <p:sp>
        <p:nvSpPr>
          <p:cNvPr id="101379" name="Notes Placeholder 2">
            <a:extLst>
              <a:ext uri="{FF2B5EF4-FFF2-40B4-BE49-F238E27FC236}">
                <a16:creationId xmlns:a16="http://schemas.microsoft.com/office/drawing/2014/main" id="{6526B72F-E78C-450B-B929-DEF815F6D9A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101380" name="Date Placeholder 3">
            <a:extLst>
              <a:ext uri="{FF2B5EF4-FFF2-40B4-BE49-F238E27FC236}">
                <a16:creationId xmlns:a16="http://schemas.microsoft.com/office/drawing/2014/main" id="{BE4DC00B-4675-42CB-8423-32080FE62CA0}"/>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101381" name="Footer Placeholder 5">
            <a:extLst>
              <a:ext uri="{FF2B5EF4-FFF2-40B4-BE49-F238E27FC236}">
                <a16:creationId xmlns:a16="http://schemas.microsoft.com/office/drawing/2014/main" id="{491B1332-A2E5-435F-8197-197AB91D49B0}"/>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101382" name="Header Placeholder 6">
            <a:extLst>
              <a:ext uri="{FF2B5EF4-FFF2-40B4-BE49-F238E27FC236}">
                <a16:creationId xmlns:a16="http://schemas.microsoft.com/office/drawing/2014/main" id="{BA96E585-3B15-407C-814A-FD0E077E70E6}"/>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101383" name="Slide Number Placeholder 1">
            <a:extLst>
              <a:ext uri="{FF2B5EF4-FFF2-40B4-BE49-F238E27FC236}">
                <a16:creationId xmlns:a16="http://schemas.microsoft.com/office/drawing/2014/main" id="{BEBB3178-5890-4DB7-BD3D-1BA35071E89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CF022BF-8972-4FD3-A7BA-4A6B925B081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3F12933E-A0B5-437D-A010-FDAB9E9059FC}"/>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6501DDCB-C78E-4466-8355-7472462CE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4580" name="Date Placeholder 3">
            <a:extLst>
              <a:ext uri="{FF2B5EF4-FFF2-40B4-BE49-F238E27FC236}">
                <a16:creationId xmlns:a16="http://schemas.microsoft.com/office/drawing/2014/main" id="{112A87FE-288F-43CB-A666-9984EC5DCDE4}"/>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4581" name="Footer Placeholder 5">
            <a:extLst>
              <a:ext uri="{FF2B5EF4-FFF2-40B4-BE49-F238E27FC236}">
                <a16:creationId xmlns:a16="http://schemas.microsoft.com/office/drawing/2014/main" id="{2B656E4D-4AEE-43BA-9084-6F3287810F51}"/>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4582" name="Header Placeholder 6">
            <a:extLst>
              <a:ext uri="{FF2B5EF4-FFF2-40B4-BE49-F238E27FC236}">
                <a16:creationId xmlns:a16="http://schemas.microsoft.com/office/drawing/2014/main" id="{870B84B6-0EEE-4E3A-9787-36E09436E7F3}"/>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4583" name="Slide Number Placeholder 1">
            <a:extLst>
              <a:ext uri="{FF2B5EF4-FFF2-40B4-BE49-F238E27FC236}">
                <a16:creationId xmlns:a16="http://schemas.microsoft.com/office/drawing/2014/main" id="{163FC08E-6E4D-4465-88A3-4EEAAC2F53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FF65293A-FB45-4A89-8F25-0DA97F8419D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FC86A88-12BD-4DE8-B87C-A66E932E1151}"/>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1E5CC834-91BB-4F78-A870-191A487C08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6628" name="Date Placeholder 3">
            <a:extLst>
              <a:ext uri="{FF2B5EF4-FFF2-40B4-BE49-F238E27FC236}">
                <a16:creationId xmlns:a16="http://schemas.microsoft.com/office/drawing/2014/main" id="{262122D0-33C0-46C1-9996-D3D78395B686}"/>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6629" name="Footer Placeholder 5">
            <a:extLst>
              <a:ext uri="{FF2B5EF4-FFF2-40B4-BE49-F238E27FC236}">
                <a16:creationId xmlns:a16="http://schemas.microsoft.com/office/drawing/2014/main" id="{418BFEBA-2B29-45AE-A5E5-A33C1465D405}"/>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6630" name="Header Placeholder 6">
            <a:extLst>
              <a:ext uri="{FF2B5EF4-FFF2-40B4-BE49-F238E27FC236}">
                <a16:creationId xmlns:a16="http://schemas.microsoft.com/office/drawing/2014/main" id="{25F6A809-676B-4AD8-856B-2492732DF326}"/>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6631" name="Slide Number Placeholder 1">
            <a:extLst>
              <a:ext uri="{FF2B5EF4-FFF2-40B4-BE49-F238E27FC236}">
                <a16:creationId xmlns:a16="http://schemas.microsoft.com/office/drawing/2014/main" id="{0477FB63-CF58-43FF-A192-58C4B5F95F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7725E22B-E2DB-413E-AD8F-59165D75CA0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1F8303D3-5D7B-4FD6-9365-0DDE08E8F1B7}"/>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1032152D-15EC-4B38-B311-659E62A611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8676" name="Date Placeholder 3">
            <a:extLst>
              <a:ext uri="{FF2B5EF4-FFF2-40B4-BE49-F238E27FC236}">
                <a16:creationId xmlns:a16="http://schemas.microsoft.com/office/drawing/2014/main" id="{921FBC08-77CF-465B-9E61-8E6C7ECB924A}"/>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8677" name="Footer Placeholder 5">
            <a:extLst>
              <a:ext uri="{FF2B5EF4-FFF2-40B4-BE49-F238E27FC236}">
                <a16:creationId xmlns:a16="http://schemas.microsoft.com/office/drawing/2014/main" id="{9E2F226F-BAD9-47F3-99A5-0E97CF1E2F0B}"/>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8678" name="Header Placeholder 6">
            <a:extLst>
              <a:ext uri="{FF2B5EF4-FFF2-40B4-BE49-F238E27FC236}">
                <a16:creationId xmlns:a16="http://schemas.microsoft.com/office/drawing/2014/main" id="{5933C4CF-65B0-41C6-9457-2922E20824F5}"/>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8679" name="Slide Number Placeholder 1">
            <a:extLst>
              <a:ext uri="{FF2B5EF4-FFF2-40B4-BE49-F238E27FC236}">
                <a16:creationId xmlns:a16="http://schemas.microsoft.com/office/drawing/2014/main" id="{D11FF026-1F54-411C-8CD4-C2DE3E19B15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BA1A508A-1A3C-40D7-904E-468767A601F4}"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3C85B076-183E-4A8C-A2F2-5F0B9571F923}"/>
              </a:ext>
            </a:extLst>
          </p:cNvPr>
          <p:cNvSpPr>
            <a:spLocks noGrp="1" noRot="1" noChangeAspect="1" noChangeArrowheads="1" noTextEdit="1"/>
          </p:cNvSpPr>
          <p:nvPr>
            <p:ph type="sldImg"/>
          </p:nvPr>
        </p:nvSpPr>
        <p:spPr>
          <a:xfrm>
            <a:off x="1041400" y="609600"/>
            <a:ext cx="4775200" cy="3581400"/>
          </a:xfrm>
          <a:ln/>
        </p:spPr>
      </p:sp>
      <p:sp>
        <p:nvSpPr>
          <p:cNvPr id="35843" name="Rectangle 3">
            <a:extLst>
              <a:ext uri="{FF2B5EF4-FFF2-40B4-BE49-F238E27FC236}">
                <a16:creationId xmlns:a16="http://schemas.microsoft.com/office/drawing/2014/main" id="{D67A7B82-C168-44EA-83E1-40BE71A4642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5844" name="Date Placeholder 7">
            <a:extLst>
              <a:ext uri="{FF2B5EF4-FFF2-40B4-BE49-F238E27FC236}">
                <a16:creationId xmlns:a16="http://schemas.microsoft.com/office/drawing/2014/main" id="{7E08C0FE-6740-4D1A-A654-4EA11C4B791B}"/>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5845" name="Footer Placeholder 9">
            <a:extLst>
              <a:ext uri="{FF2B5EF4-FFF2-40B4-BE49-F238E27FC236}">
                <a16:creationId xmlns:a16="http://schemas.microsoft.com/office/drawing/2014/main" id="{288D2D38-7B0D-4099-8F89-4B96F1598F68}"/>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5846" name="Header Placeholder 10">
            <a:extLst>
              <a:ext uri="{FF2B5EF4-FFF2-40B4-BE49-F238E27FC236}">
                <a16:creationId xmlns:a16="http://schemas.microsoft.com/office/drawing/2014/main" id="{29D30DB9-E994-4AC2-B3C0-CC2B1E2D146F}"/>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5847" name="Slide Number Placeholder 1">
            <a:extLst>
              <a:ext uri="{FF2B5EF4-FFF2-40B4-BE49-F238E27FC236}">
                <a16:creationId xmlns:a16="http://schemas.microsoft.com/office/drawing/2014/main" id="{2C9D05E3-A320-4742-905E-5190064268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258AD608-B43B-4892-826C-A00C6BE701E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D7E5707A-A08A-481C-BFA8-0ECF38A38730}"/>
              </a:ext>
            </a:extLst>
          </p:cNvPr>
          <p:cNvSpPr>
            <a:spLocks noGrp="1" noRot="1" noChangeAspect="1" noChangeArrowheads="1" noTextEdit="1"/>
          </p:cNvSpPr>
          <p:nvPr>
            <p:ph type="sldImg"/>
          </p:nvPr>
        </p:nvSpPr>
        <p:spPr>
          <a:xfrm>
            <a:off x="1041400" y="609600"/>
            <a:ext cx="4775200" cy="3581400"/>
          </a:xfrm>
          <a:ln/>
        </p:spPr>
      </p:sp>
      <p:sp>
        <p:nvSpPr>
          <p:cNvPr id="37891" name="Rectangle 3">
            <a:extLst>
              <a:ext uri="{FF2B5EF4-FFF2-40B4-BE49-F238E27FC236}">
                <a16:creationId xmlns:a16="http://schemas.microsoft.com/office/drawing/2014/main" id="{D56F081E-9A80-45C9-86BD-8F39CEBFBE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7892" name="Date Placeholder 7">
            <a:extLst>
              <a:ext uri="{FF2B5EF4-FFF2-40B4-BE49-F238E27FC236}">
                <a16:creationId xmlns:a16="http://schemas.microsoft.com/office/drawing/2014/main" id="{9D40AAF6-D78D-4A2A-B4D9-6CE0C75E78B5}"/>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7893" name="Footer Placeholder 9">
            <a:extLst>
              <a:ext uri="{FF2B5EF4-FFF2-40B4-BE49-F238E27FC236}">
                <a16:creationId xmlns:a16="http://schemas.microsoft.com/office/drawing/2014/main" id="{DBD727B5-91DA-41BF-86B8-EF85CAAB9424}"/>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7894" name="Header Placeholder 10">
            <a:extLst>
              <a:ext uri="{FF2B5EF4-FFF2-40B4-BE49-F238E27FC236}">
                <a16:creationId xmlns:a16="http://schemas.microsoft.com/office/drawing/2014/main" id="{B3D1E2A9-5628-4A3D-AEF5-DAA843DF322D}"/>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7895" name="Slide Number Placeholder 1">
            <a:extLst>
              <a:ext uri="{FF2B5EF4-FFF2-40B4-BE49-F238E27FC236}">
                <a16:creationId xmlns:a16="http://schemas.microsoft.com/office/drawing/2014/main" id="{E0F24B99-66A6-484E-8536-E0136C6A46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8EA6A846-F1F7-42AC-A0FD-1D3AE49EB41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E056BE2E-2906-4EB0-A2A5-985F7771C431}"/>
              </a:ext>
            </a:extLst>
          </p:cNvPr>
          <p:cNvSpPr>
            <a:spLocks noGrp="1" noRot="1" noChangeAspect="1" noChangeArrowheads="1" noTextEdit="1"/>
          </p:cNvSpPr>
          <p:nvPr>
            <p:ph type="sldImg"/>
          </p:nvPr>
        </p:nvSpPr>
        <p:spPr>
          <a:xfrm>
            <a:off x="1041400" y="609600"/>
            <a:ext cx="4775200" cy="3581400"/>
          </a:xfrm>
          <a:ln/>
        </p:spPr>
      </p:sp>
      <p:sp>
        <p:nvSpPr>
          <p:cNvPr id="57347" name="Rectangle 3">
            <a:extLst>
              <a:ext uri="{FF2B5EF4-FFF2-40B4-BE49-F238E27FC236}">
                <a16:creationId xmlns:a16="http://schemas.microsoft.com/office/drawing/2014/main" id="{0B44799C-4009-4D43-90ED-7DED578DC7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57348" name="Date Placeholder 7">
            <a:extLst>
              <a:ext uri="{FF2B5EF4-FFF2-40B4-BE49-F238E27FC236}">
                <a16:creationId xmlns:a16="http://schemas.microsoft.com/office/drawing/2014/main" id="{58CE2CF5-8931-494A-8BA6-B54C13A1335E}"/>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57349" name="Footer Placeholder 9">
            <a:extLst>
              <a:ext uri="{FF2B5EF4-FFF2-40B4-BE49-F238E27FC236}">
                <a16:creationId xmlns:a16="http://schemas.microsoft.com/office/drawing/2014/main" id="{986AC7FD-2220-44AD-AB16-840545C005DC}"/>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57350" name="Header Placeholder 10">
            <a:extLst>
              <a:ext uri="{FF2B5EF4-FFF2-40B4-BE49-F238E27FC236}">
                <a16:creationId xmlns:a16="http://schemas.microsoft.com/office/drawing/2014/main" id="{62637FF2-FEA9-4A6E-AA9E-F17549E67A08}"/>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57351" name="Slide Number Placeholder 1">
            <a:extLst>
              <a:ext uri="{FF2B5EF4-FFF2-40B4-BE49-F238E27FC236}">
                <a16:creationId xmlns:a16="http://schemas.microsoft.com/office/drawing/2014/main" id="{25606A2A-2E8C-40A5-BB2D-2B87A80EC0D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0FC9C040-17CC-454F-A815-E51162DD33B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B9131DDC-4F00-4444-B66D-1EBA8FC6AFC1}"/>
              </a:ext>
            </a:extLst>
          </p:cNvPr>
          <p:cNvSpPr>
            <a:spLocks noGrp="1" noRot="1" noChangeAspect="1" noChangeArrowheads="1" noTextEdit="1"/>
          </p:cNvSpPr>
          <p:nvPr>
            <p:ph type="sldImg"/>
          </p:nvPr>
        </p:nvSpPr>
        <p:spPr>
          <a:xfrm>
            <a:off x="1041400" y="609600"/>
            <a:ext cx="4775200" cy="3581400"/>
          </a:xfrm>
          <a:ln/>
        </p:spPr>
      </p:sp>
      <p:sp>
        <p:nvSpPr>
          <p:cNvPr id="61443" name="Rectangle 3">
            <a:extLst>
              <a:ext uri="{FF2B5EF4-FFF2-40B4-BE49-F238E27FC236}">
                <a16:creationId xmlns:a16="http://schemas.microsoft.com/office/drawing/2014/main" id="{6C303D82-B10D-4024-98C4-A618CC0C83C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61444" name="Date Placeholder 7">
            <a:extLst>
              <a:ext uri="{FF2B5EF4-FFF2-40B4-BE49-F238E27FC236}">
                <a16:creationId xmlns:a16="http://schemas.microsoft.com/office/drawing/2014/main" id="{8FB36468-90CE-44BA-B2E9-2B8DE29C0B39}"/>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61445" name="Footer Placeholder 9">
            <a:extLst>
              <a:ext uri="{FF2B5EF4-FFF2-40B4-BE49-F238E27FC236}">
                <a16:creationId xmlns:a16="http://schemas.microsoft.com/office/drawing/2014/main" id="{61ADD701-ACE9-4F8D-A3B1-D811D789AE0F}"/>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61446" name="Header Placeholder 10">
            <a:extLst>
              <a:ext uri="{FF2B5EF4-FFF2-40B4-BE49-F238E27FC236}">
                <a16:creationId xmlns:a16="http://schemas.microsoft.com/office/drawing/2014/main" id="{5A017BED-1531-40C0-BA3C-9CB49E0F04AC}"/>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61447" name="Slide Number Placeholder 1">
            <a:extLst>
              <a:ext uri="{FF2B5EF4-FFF2-40B4-BE49-F238E27FC236}">
                <a16:creationId xmlns:a16="http://schemas.microsoft.com/office/drawing/2014/main" id="{7CC63425-4E4E-4029-9F4A-5DFB24E606B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E6F67D54-7984-4A28-8FE3-864A84E5B1A0}"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B3DF8E64-FDEA-49A1-A0C9-A97FC1B2637A}"/>
              </a:ext>
            </a:extLst>
          </p:cNvPr>
          <p:cNvSpPr>
            <a:spLocks noGrp="1" noRot="1" noChangeAspect="1" noChangeArrowheads="1" noTextEdit="1"/>
          </p:cNvSpPr>
          <p:nvPr>
            <p:ph type="sldImg"/>
          </p:nvPr>
        </p:nvSpPr>
        <p:spPr>
          <a:xfrm>
            <a:off x="1041400" y="609600"/>
            <a:ext cx="4775200" cy="3581400"/>
          </a:xfrm>
          <a:ln/>
        </p:spPr>
      </p:sp>
      <p:sp>
        <p:nvSpPr>
          <p:cNvPr id="59395" name="Rectangle 3">
            <a:extLst>
              <a:ext uri="{FF2B5EF4-FFF2-40B4-BE49-F238E27FC236}">
                <a16:creationId xmlns:a16="http://schemas.microsoft.com/office/drawing/2014/main" id="{B9A27076-84A2-47BF-8448-22DC1B6309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59396" name="Date Placeholder 7">
            <a:extLst>
              <a:ext uri="{FF2B5EF4-FFF2-40B4-BE49-F238E27FC236}">
                <a16:creationId xmlns:a16="http://schemas.microsoft.com/office/drawing/2014/main" id="{7910E38E-3C7F-4D28-8CE8-B26969333417}"/>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59397" name="Footer Placeholder 9">
            <a:extLst>
              <a:ext uri="{FF2B5EF4-FFF2-40B4-BE49-F238E27FC236}">
                <a16:creationId xmlns:a16="http://schemas.microsoft.com/office/drawing/2014/main" id="{61E10534-B62C-4319-BB40-22B1780C8DCC}"/>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59398" name="Header Placeholder 10">
            <a:extLst>
              <a:ext uri="{FF2B5EF4-FFF2-40B4-BE49-F238E27FC236}">
                <a16:creationId xmlns:a16="http://schemas.microsoft.com/office/drawing/2014/main" id="{93BDB0CD-E442-4EF5-A5F0-BA2B69D08354}"/>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59399" name="Slide Number Placeholder 1">
            <a:extLst>
              <a:ext uri="{FF2B5EF4-FFF2-40B4-BE49-F238E27FC236}">
                <a16:creationId xmlns:a16="http://schemas.microsoft.com/office/drawing/2014/main" id="{9BA84009-2052-4D21-A42A-74A16A6E48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0B6573D-267E-40C2-9241-4AB2CE1927B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11/26/2022</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2543251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11/26/2022</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128355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11/26/2022</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740500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11/26/2022</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3322214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11/26/2022</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3634321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11/26/2022</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1787166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11/26/2022</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421418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11/26/2022</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2798325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11/26/2022</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326135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11/26/2022</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9717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11/26/2022</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1871137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4" name="Straight Connector 9">
            <a:extLst>
              <a:ext uri="{FF2B5EF4-FFF2-40B4-BE49-F238E27FC236}">
                <a16:creationId xmlns:a16="http://schemas.microsoft.com/office/drawing/2014/main" id="{61691EC3-6EE8-4BB3-84CC-E297E4F5F550}"/>
              </a:ext>
            </a:extLst>
          </p:cNvPr>
          <p:cNvCxnSpPr>
            <a:cxnSpLocks noChangeShapeType="1"/>
          </p:cNvCxnSpPr>
          <p:nvPr userDrawn="1"/>
        </p:nvCxnSpPr>
        <p:spPr bwMode="auto">
          <a:xfrm>
            <a:off x="0" y="2971800"/>
            <a:ext cx="12192000" cy="1588"/>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cxnSp>
      <p:sp>
        <p:nvSpPr>
          <p:cNvPr id="36879" name="Rectangle 15"/>
          <p:cNvSpPr>
            <a:spLocks noGrp="1" noChangeArrowheads="1"/>
          </p:cNvSpPr>
          <p:nvPr>
            <p:ph type="ctrTitle"/>
          </p:nvPr>
        </p:nvSpPr>
        <p:spPr>
          <a:xfrm>
            <a:off x="914400" y="914401"/>
            <a:ext cx="10363200" cy="1470025"/>
          </a:xfrm>
        </p:spPr>
        <p:txBody>
          <a:bodyPr/>
          <a:lstStyle>
            <a:lvl1pPr>
              <a:defRPr/>
            </a:lvl1pPr>
          </a:lstStyle>
          <a:p>
            <a:r>
              <a:rPr lang="en-US"/>
              <a:t>Click to edit Master title style</a:t>
            </a:r>
          </a:p>
        </p:txBody>
      </p:sp>
      <p:sp>
        <p:nvSpPr>
          <p:cNvPr id="36880" name="Rectangle 16"/>
          <p:cNvSpPr>
            <a:spLocks noGrp="1" noChangeArrowheads="1"/>
          </p:cNvSpPr>
          <p:nvPr>
            <p:ph type="subTitle" idx="1"/>
          </p:nvPr>
        </p:nvSpPr>
        <p:spPr>
          <a:xfrm>
            <a:off x="1828800" y="3657600"/>
            <a:ext cx="8534400" cy="1752600"/>
          </a:xfrm>
        </p:spPr>
        <p:txBody>
          <a:bodyPr/>
          <a:lstStyle>
            <a:lvl1pPr marL="0" indent="0" algn="ctr">
              <a:buFont typeface="Times" pitchFamily="36" charset="0"/>
              <a:buNone/>
              <a:defRPr/>
            </a:lvl1pPr>
          </a:lstStyle>
          <a:p>
            <a:r>
              <a:rPr lang="en-US"/>
              <a:t>Click to edit Master subtitle style</a:t>
            </a:r>
          </a:p>
        </p:txBody>
      </p:sp>
      <p:sp>
        <p:nvSpPr>
          <p:cNvPr id="5" name="Rectangle 2">
            <a:extLst>
              <a:ext uri="{FF2B5EF4-FFF2-40B4-BE49-F238E27FC236}">
                <a16:creationId xmlns:a16="http://schemas.microsoft.com/office/drawing/2014/main" id="{3BBD83F2-CFE4-459A-9E80-217249E2CB96}"/>
              </a:ext>
            </a:extLst>
          </p:cNvPr>
          <p:cNvSpPr>
            <a:spLocks noGrp="1" noChangeArrowheads="1"/>
          </p:cNvSpPr>
          <p:nvPr>
            <p:ph type="dt" sz="half" idx="10"/>
          </p:nvPr>
        </p:nvSpPr>
        <p:spPr>
          <a:xfrm>
            <a:off x="0" y="6381750"/>
            <a:ext cx="2540000" cy="476250"/>
          </a:xfrm>
        </p:spPr>
        <p:txBody>
          <a:bodyPr anchor="ctr"/>
          <a:lstStyle>
            <a:lvl1pPr>
              <a:defRPr/>
            </a:lvl1pPr>
          </a:lstStyle>
          <a:p>
            <a:pPr>
              <a:defRPr/>
            </a:pPr>
            <a:r>
              <a:rPr lang="en-US"/>
              <a:t>February 8, 2017</a:t>
            </a:r>
          </a:p>
        </p:txBody>
      </p:sp>
      <p:sp>
        <p:nvSpPr>
          <p:cNvPr id="6" name="Rectangle 3">
            <a:extLst>
              <a:ext uri="{FF2B5EF4-FFF2-40B4-BE49-F238E27FC236}">
                <a16:creationId xmlns:a16="http://schemas.microsoft.com/office/drawing/2014/main" id="{F3AC3108-05A6-458A-AAC7-7DCABE4455F2}"/>
              </a:ext>
            </a:extLst>
          </p:cNvPr>
          <p:cNvSpPr>
            <a:spLocks noGrp="1" noChangeArrowheads="1"/>
          </p:cNvSpPr>
          <p:nvPr>
            <p:ph type="ftr" sz="quarter" idx="11"/>
          </p:nvPr>
        </p:nvSpPr>
        <p:spPr>
          <a:xfrm>
            <a:off x="2540000" y="6381750"/>
            <a:ext cx="7112000" cy="476250"/>
          </a:xfrm>
        </p:spPr>
        <p:txBody>
          <a:bodyPr anchor="ctr"/>
          <a:lstStyle>
            <a:lvl1pPr>
              <a:defRPr/>
            </a:lvl1pPr>
          </a:lstStyle>
          <a:p>
            <a:pPr>
              <a:defRPr/>
            </a:pPr>
            <a:r>
              <a:rPr lang="en-US"/>
              <a:t>SE 477: Lecture  6</a:t>
            </a:r>
          </a:p>
        </p:txBody>
      </p:sp>
      <p:sp>
        <p:nvSpPr>
          <p:cNvPr id="7" name="Rectangle 4">
            <a:extLst>
              <a:ext uri="{FF2B5EF4-FFF2-40B4-BE49-F238E27FC236}">
                <a16:creationId xmlns:a16="http://schemas.microsoft.com/office/drawing/2014/main" id="{DA61FFA6-DEDE-443B-8C2B-4B71670A9C16}"/>
              </a:ext>
            </a:extLst>
          </p:cNvPr>
          <p:cNvSpPr>
            <a:spLocks noGrp="1" noChangeArrowheads="1"/>
          </p:cNvSpPr>
          <p:nvPr>
            <p:ph type="sldNum" sz="quarter" idx="12"/>
          </p:nvPr>
        </p:nvSpPr>
        <p:spPr>
          <a:xfrm>
            <a:off x="9652000" y="6381750"/>
            <a:ext cx="2540000" cy="476250"/>
          </a:xfrm>
        </p:spPr>
        <p:txBody>
          <a:bodyPr/>
          <a:lstStyle>
            <a:lvl1pPr>
              <a:defRPr smtClean="0"/>
            </a:lvl1pPr>
          </a:lstStyle>
          <a:p>
            <a:pPr>
              <a:defRPr/>
            </a:pPr>
            <a:fld id="{C13BB1AC-46F3-4FA1-AA5D-BF891BDB492C}"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2458885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72067FCF-5096-406D-B0B6-E408ADAD33A6}"/>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5" name="Rectangle 5">
            <a:extLst>
              <a:ext uri="{FF2B5EF4-FFF2-40B4-BE49-F238E27FC236}">
                <a16:creationId xmlns:a16="http://schemas.microsoft.com/office/drawing/2014/main" id="{4C2E2FE7-7CAD-4B40-8D27-A54BF173E689}"/>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6" name="Rectangle 6">
            <a:extLst>
              <a:ext uri="{FF2B5EF4-FFF2-40B4-BE49-F238E27FC236}">
                <a16:creationId xmlns:a16="http://schemas.microsoft.com/office/drawing/2014/main" id="{C4F3BC95-211C-4F2D-8A09-5F87100C72DA}"/>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961E9BE6-3143-4288-94AA-CB1CF0FC1347}"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1514928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90600"/>
          </a:xfrm>
        </p:spPr>
        <p:txBody>
          <a:bodyPr/>
          <a:lstStyle/>
          <a:p>
            <a:r>
              <a:rPr lang="en-US"/>
              <a:t>Click to edit Master title style</a:t>
            </a:r>
          </a:p>
        </p:txBody>
      </p:sp>
      <p:sp>
        <p:nvSpPr>
          <p:cNvPr id="3" name="Text Placeholder 2"/>
          <p:cNvSpPr>
            <a:spLocks noGrp="1"/>
          </p:cNvSpPr>
          <p:nvPr>
            <p:ph type="body" sz="half" idx="1"/>
          </p:nvPr>
        </p:nvSpPr>
        <p:spPr>
          <a:xfrm>
            <a:off x="609600" y="990600"/>
            <a:ext cx="5384800" cy="5486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599"/>
            <a:ext cx="5588000" cy="548640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F189F64-7B93-469F-BEA1-4BB12EE0FA16}"/>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48493495-41DE-4359-AAC7-54EC089F5573}"/>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329C6430-3FAD-44F8-8600-EE4AB237DC5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3EC60B82-CF5D-4E23-861D-C3CA27492A60}" type="slidenum">
              <a:rPr lang="en-US" altLang="en-US"/>
              <a:pPr>
                <a:defRPr/>
              </a:pPr>
              <a:t>‹#›</a:t>
            </a:fld>
            <a:r>
              <a:rPr lang="en-US" altLang="en-US"/>
              <a:t> of 110</a:t>
            </a:r>
          </a:p>
        </p:txBody>
      </p:sp>
    </p:spTree>
    <p:extLst>
      <p:ext uri="{BB962C8B-B14F-4D97-AF65-F5344CB8AC3E}">
        <p14:creationId xmlns:p14="http://schemas.microsoft.com/office/powerpoint/2010/main" val="1756568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090800F-78CA-4820-9418-C2ED9112C072}"/>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4" name="Rectangle 5">
            <a:extLst>
              <a:ext uri="{FF2B5EF4-FFF2-40B4-BE49-F238E27FC236}">
                <a16:creationId xmlns:a16="http://schemas.microsoft.com/office/drawing/2014/main" id="{E20DFB51-9D80-4688-A485-1F65125D3777}"/>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5" name="Rectangle 6">
            <a:extLst>
              <a:ext uri="{FF2B5EF4-FFF2-40B4-BE49-F238E27FC236}">
                <a16:creationId xmlns:a16="http://schemas.microsoft.com/office/drawing/2014/main" id="{99E69FA3-F3DE-4BB3-B9D7-C9BF8A783926}"/>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57A21C49-8A2B-49E3-9C20-A24D2872E647}" type="slidenum">
              <a:rPr lang="en-US" altLang="en-US"/>
              <a:pPr>
                <a:defRPr/>
              </a:pPr>
              <a:t>‹#›</a:t>
            </a:fld>
            <a:r>
              <a:rPr lang="en-US" altLang="en-US"/>
              <a:t> of 110</a:t>
            </a:r>
          </a:p>
        </p:txBody>
      </p:sp>
    </p:spTree>
    <p:extLst>
      <p:ext uri="{BB962C8B-B14F-4D97-AF65-F5344CB8AC3E}">
        <p14:creationId xmlns:p14="http://schemas.microsoft.com/office/powerpoint/2010/main" val="2913177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D3CDD62-C74D-4F4C-932C-8555E669558D}"/>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77941957-70A0-48FB-9DDD-C610D0FD47D8}"/>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433D6391-966C-48DD-8C87-C9B7167A892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880FBE0C-ED9E-4718-9CD4-4825BBF80942}" type="slidenum">
              <a:rPr lang="en-US" altLang="en-US"/>
              <a:pPr>
                <a:defRPr/>
              </a:pPr>
              <a:t>‹#›</a:t>
            </a:fld>
            <a:r>
              <a:rPr lang="en-US" altLang="en-US"/>
              <a:t> of 110</a:t>
            </a:r>
          </a:p>
        </p:txBody>
      </p:sp>
    </p:spTree>
    <p:extLst>
      <p:ext uri="{BB962C8B-B14F-4D97-AF65-F5344CB8AC3E}">
        <p14:creationId xmlns:p14="http://schemas.microsoft.com/office/powerpoint/2010/main" val="39563585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990600"/>
          </a:xfrm>
        </p:spPr>
        <p:txBody>
          <a:bodyPr/>
          <a:lstStyle/>
          <a:p>
            <a:r>
              <a:rPr lang="en-US"/>
              <a:t>Click to edit Master title style</a:t>
            </a:r>
          </a:p>
        </p:txBody>
      </p:sp>
      <p:sp>
        <p:nvSpPr>
          <p:cNvPr id="3" name="Text Placeholder 2"/>
          <p:cNvSpPr>
            <a:spLocks noGrp="1"/>
          </p:cNvSpPr>
          <p:nvPr>
            <p:ph type="body" sz="half" idx="1"/>
          </p:nvPr>
        </p:nvSpPr>
        <p:spPr>
          <a:xfrm>
            <a:off x="406400" y="1219200"/>
            <a:ext cx="5537200"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46800" y="1219200"/>
            <a:ext cx="5537200" cy="4876800"/>
          </a:xfrm>
        </p:spPr>
        <p:txBody>
          <a:bodyPr/>
          <a:lstStyle/>
          <a:p>
            <a:pPr lvl="0"/>
            <a:endParaRPr lang="en-US" noProof="0" dirty="0"/>
          </a:p>
        </p:txBody>
      </p:sp>
      <p:sp>
        <p:nvSpPr>
          <p:cNvPr id="5" name="Date Placeholder 4">
            <a:extLst>
              <a:ext uri="{FF2B5EF4-FFF2-40B4-BE49-F238E27FC236}">
                <a16:creationId xmlns:a16="http://schemas.microsoft.com/office/drawing/2014/main" id="{0F6AB371-9185-463C-ACD2-C0D1DBFDC6B1}"/>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155CEB21-516F-4C45-B5B5-1620445DE27E}"/>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25BECD4D-6B5E-479C-A1CD-391B61E1C8CE}"/>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D902666D-5634-42B1-867B-9714E0F6998E}" type="slidenum">
              <a:rPr lang="en-US" altLang="en-US"/>
              <a:pPr>
                <a:defRPr/>
              </a:pPr>
              <a:t>‹#›</a:t>
            </a:fld>
            <a:r>
              <a:rPr lang="en-US" altLang="en-US"/>
              <a:t> of 110</a:t>
            </a:r>
          </a:p>
        </p:txBody>
      </p:sp>
    </p:spTree>
    <p:extLst>
      <p:ext uri="{BB962C8B-B14F-4D97-AF65-F5344CB8AC3E}">
        <p14:creationId xmlns:p14="http://schemas.microsoft.com/office/powerpoint/2010/main" val="706374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90600"/>
          </a:xfrm>
        </p:spPr>
        <p:txBody>
          <a:bodyPr/>
          <a:lstStyle/>
          <a:p>
            <a:r>
              <a:rPr lang="en-US"/>
              <a:t>Click to edit Master title style</a:t>
            </a:r>
          </a:p>
        </p:txBody>
      </p:sp>
      <p:sp>
        <p:nvSpPr>
          <p:cNvPr id="3" name="Content Placeholder 2"/>
          <p:cNvSpPr>
            <a:spLocks noGrp="1"/>
          </p:cNvSpPr>
          <p:nvPr>
            <p:ph sz="half" idx="1"/>
          </p:nvPr>
        </p:nvSpPr>
        <p:spPr>
          <a:xfrm>
            <a:off x="406400" y="12192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06400" y="37338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03F1F52D-327F-408C-83AC-889A02AC1903}"/>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38A8A877-10AA-4EBA-BD2A-9BFE7B4F441E}"/>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89FCDB48-DB3C-40A7-B38B-4A80AC073626}"/>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D17547FA-4CBA-4D25-8781-6B7330F332CD}" type="slidenum">
              <a:rPr lang="en-US" altLang="en-US"/>
              <a:pPr>
                <a:defRPr/>
              </a:pPr>
              <a:t>‹#›</a:t>
            </a:fld>
            <a:r>
              <a:rPr lang="en-US" altLang="en-US"/>
              <a:t> of 110</a:t>
            </a:r>
          </a:p>
        </p:txBody>
      </p:sp>
    </p:spTree>
    <p:extLst>
      <p:ext uri="{BB962C8B-B14F-4D97-AF65-F5344CB8AC3E}">
        <p14:creationId xmlns:p14="http://schemas.microsoft.com/office/powerpoint/2010/main" val="4270327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5539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11/26/2022</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3449458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11/26/2022</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4639655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sz="half" idx="2"/>
          </p:nvPr>
        </p:nvSpPr>
        <p:spPr>
          <a:xfrm>
            <a:off x="609600" y="1577340"/>
            <a:ext cx="530352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3088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11/26/2022</a:t>
            </a:fld>
            <a:endParaRPr lang="en-US"/>
          </a:p>
        </p:txBody>
      </p:sp>
      <p:sp>
        <p:nvSpPr>
          <p:cNvPr id="7" name="Holder 7"/>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3381143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11/26/2022</a:t>
            </a:fld>
            <a:endParaRPr lang="en-US"/>
          </a:p>
        </p:txBody>
      </p:sp>
      <p:sp>
        <p:nvSpPr>
          <p:cNvPr id="5" name="Holder 5"/>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235584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11/26/2022</a:t>
            </a:fld>
            <a:endParaRPr lang="en-US"/>
          </a:p>
        </p:txBody>
      </p:sp>
      <p:sp>
        <p:nvSpPr>
          <p:cNvPr id="4" name="Holder 4"/>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2459384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4" name="Straight Connector 9">
            <a:extLst>
              <a:ext uri="{FF2B5EF4-FFF2-40B4-BE49-F238E27FC236}">
                <a16:creationId xmlns:a16="http://schemas.microsoft.com/office/drawing/2014/main" id="{26FC0CF2-F2CB-4E7E-B9E1-9B48777B3903}"/>
              </a:ext>
            </a:extLst>
          </p:cNvPr>
          <p:cNvCxnSpPr>
            <a:cxnSpLocks noChangeShapeType="1"/>
          </p:cNvCxnSpPr>
          <p:nvPr userDrawn="1"/>
        </p:nvCxnSpPr>
        <p:spPr bwMode="auto">
          <a:xfrm>
            <a:off x="0" y="2971800"/>
            <a:ext cx="12192000" cy="1588"/>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cxnSp>
      <p:sp>
        <p:nvSpPr>
          <p:cNvPr id="36879" name="Rectangle 15"/>
          <p:cNvSpPr>
            <a:spLocks noGrp="1" noChangeArrowheads="1"/>
          </p:cNvSpPr>
          <p:nvPr>
            <p:ph type="ctrTitle"/>
          </p:nvPr>
        </p:nvSpPr>
        <p:spPr>
          <a:xfrm>
            <a:off x="914400" y="914401"/>
            <a:ext cx="10363200" cy="1470025"/>
          </a:xfrm>
        </p:spPr>
        <p:txBody>
          <a:bodyPr/>
          <a:lstStyle>
            <a:lvl1pPr>
              <a:defRPr/>
            </a:lvl1pPr>
          </a:lstStyle>
          <a:p>
            <a:r>
              <a:rPr lang="en-US"/>
              <a:t>Click to edit Master title style</a:t>
            </a:r>
          </a:p>
        </p:txBody>
      </p:sp>
      <p:sp>
        <p:nvSpPr>
          <p:cNvPr id="36880" name="Rectangle 16"/>
          <p:cNvSpPr>
            <a:spLocks noGrp="1" noChangeArrowheads="1"/>
          </p:cNvSpPr>
          <p:nvPr>
            <p:ph type="subTitle" idx="1"/>
          </p:nvPr>
        </p:nvSpPr>
        <p:spPr>
          <a:xfrm>
            <a:off x="1828800" y="3657600"/>
            <a:ext cx="8534400" cy="1752600"/>
          </a:xfrm>
        </p:spPr>
        <p:txBody>
          <a:bodyPr/>
          <a:lstStyle>
            <a:lvl1pPr marL="0" indent="0" algn="ctr">
              <a:buFont typeface="Times" pitchFamily="36" charset="0"/>
              <a:buNone/>
              <a:defRPr/>
            </a:lvl1pPr>
          </a:lstStyle>
          <a:p>
            <a:r>
              <a:rPr lang="en-US"/>
              <a:t>Click to edit Master subtitle style</a:t>
            </a:r>
          </a:p>
        </p:txBody>
      </p:sp>
      <p:sp>
        <p:nvSpPr>
          <p:cNvPr id="5" name="Rectangle 2">
            <a:extLst>
              <a:ext uri="{FF2B5EF4-FFF2-40B4-BE49-F238E27FC236}">
                <a16:creationId xmlns:a16="http://schemas.microsoft.com/office/drawing/2014/main" id="{7DC6C687-0354-43F7-B642-28BE8C1FD010}"/>
              </a:ext>
            </a:extLst>
          </p:cNvPr>
          <p:cNvSpPr>
            <a:spLocks noGrp="1" noChangeArrowheads="1"/>
          </p:cNvSpPr>
          <p:nvPr>
            <p:ph type="dt" sz="half" idx="10"/>
          </p:nvPr>
        </p:nvSpPr>
        <p:spPr>
          <a:xfrm>
            <a:off x="0" y="6381750"/>
            <a:ext cx="2540000" cy="476250"/>
          </a:xfrm>
        </p:spPr>
        <p:txBody>
          <a:bodyPr anchor="ctr"/>
          <a:lstStyle>
            <a:lvl1pPr>
              <a:defRPr/>
            </a:lvl1pPr>
          </a:lstStyle>
          <a:p>
            <a:pPr>
              <a:defRPr/>
            </a:pPr>
            <a:r>
              <a:rPr lang="en-US"/>
              <a:t>February 8, 2017</a:t>
            </a:r>
          </a:p>
        </p:txBody>
      </p:sp>
      <p:sp>
        <p:nvSpPr>
          <p:cNvPr id="6" name="Rectangle 3">
            <a:extLst>
              <a:ext uri="{FF2B5EF4-FFF2-40B4-BE49-F238E27FC236}">
                <a16:creationId xmlns:a16="http://schemas.microsoft.com/office/drawing/2014/main" id="{D3C37096-5429-4054-8A08-6D4C72357AB8}"/>
              </a:ext>
            </a:extLst>
          </p:cNvPr>
          <p:cNvSpPr>
            <a:spLocks noGrp="1" noChangeArrowheads="1"/>
          </p:cNvSpPr>
          <p:nvPr>
            <p:ph type="ftr" sz="quarter" idx="11"/>
          </p:nvPr>
        </p:nvSpPr>
        <p:spPr>
          <a:xfrm>
            <a:off x="2540000" y="6381750"/>
            <a:ext cx="7112000" cy="476250"/>
          </a:xfrm>
        </p:spPr>
        <p:txBody>
          <a:bodyPr anchor="ctr"/>
          <a:lstStyle>
            <a:lvl1pPr>
              <a:defRPr/>
            </a:lvl1pPr>
          </a:lstStyle>
          <a:p>
            <a:pPr>
              <a:defRPr/>
            </a:pPr>
            <a:r>
              <a:rPr lang="en-US"/>
              <a:t>SE 477: Lecture  6</a:t>
            </a:r>
          </a:p>
        </p:txBody>
      </p:sp>
      <p:sp>
        <p:nvSpPr>
          <p:cNvPr id="7" name="Rectangle 4">
            <a:extLst>
              <a:ext uri="{FF2B5EF4-FFF2-40B4-BE49-F238E27FC236}">
                <a16:creationId xmlns:a16="http://schemas.microsoft.com/office/drawing/2014/main" id="{89BF053B-C931-4E86-B4FB-AE498AE46B01}"/>
              </a:ext>
            </a:extLst>
          </p:cNvPr>
          <p:cNvSpPr>
            <a:spLocks noGrp="1" noChangeArrowheads="1"/>
          </p:cNvSpPr>
          <p:nvPr>
            <p:ph type="sldNum" sz="quarter" idx="12"/>
          </p:nvPr>
        </p:nvSpPr>
        <p:spPr>
          <a:xfrm>
            <a:off x="9652000" y="6381750"/>
            <a:ext cx="2540000" cy="476250"/>
          </a:xfrm>
        </p:spPr>
        <p:txBody>
          <a:bodyPr/>
          <a:lstStyle>
            <a:lvl1pPr>
              <a:defRPr smtClean="0"/>
            </a:lvl1pPr>
          </a:lstStyle>
          <a:p>
            <a:pPr>
              <a:defRPr/>
            </a:pPr>
            <a:fld id="{B0A13B0A-C914-4999-8502-70B6FE0CC887}"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6837062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EAC36DC-1DE3-4F9B-B732-BE5B9E065AD3}"/>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5" name="Rectangle 5">
            <a:extLst>
              <a:ext uri="{FF2B5EF4-FFF2-40B4-BE49-F238E27FC236}">
                <a16:creationId xmlns:a16="http://schemas.microsoft.com/office/drawing/2014/main" id="{3BDF96EA-916F-40E9-AA22-87E3CB46E905}"/>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6" name="Rectangle 6">
            <a:extLst>
              <a:ext uri="{FF2B5EF4-FFF2-40B4-BE49-F238E27FC236}">
                <a16:creationId xmlns:a16="http://schemas.microsoft.com/office/drawing/2014/main" id="{CCE61158-D352-4EDA-A524-B5AFADF0A69D}"/>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E507CFEC-E81D-478C-86C7-B26ABE195266}"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12543352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90600"/>
          </a:xfrm>
        </p:spPr>
        <p:txBody>
          <a:bodyPr/>
          <a:lstStyle/>
          <a:p>
            <a:r>
              <a:rPr lang="en-US"/>
              <a:t>Click to edit Master title style</a:t>
            </a:r>
          </a:p>
        </p:txBody>
      </p:sp>
      <p:sp>
        <p:nvSpPr>
          <p:cNvPr id="3" name="Text Placeholder 2"/>
          <p:cNvSpPr>
            <a:spLocks noGrp="1"/>
          </p:cNvSpPr>
          <p:nvPr>
            <p:ph type="body" sz="half" idx="1"/>
          </p:nvPr>
        </p:nvSpPr>
        <p:spPr>
          <a:xfrm>
            <a:off x="609600" y="990600"/>
            <a:ext cx="5384800" cy="5486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599"/>
            <a:ext cx="5588000" cy="548640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8491263-3381-42C7-8A48-822CB7F52F5E}"/>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8BD8477B-D2A9-43BB-BE3D-AF2DB559235F}"/>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1FE6A58B-DF8A-48F5-8E6D-41EFF8FC8D15}"/>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4D221B26-FFCF-4009-90F3-34763B649F9C}" type="slidenum">
              <a:rPr lang="en-US" altLang="en-US"/>
              <a:pPr>
                <a:defRPr/>
              </a:pPr>
              <a:t>‹#›</a:t>
            </a:fld>
            <a:r>
              <a:rPr lang="en-US" altLang="en-US"/>
              <a:t> of 110</a:t>
            </a:r>
          </a:p>
        </p:txBody>
      </p:sp>
    </p:spTree>
    <p:extLst>
      <p:ext uri="{BB962C8B-B14F-4D97-AF65-F5344CB8AC3E}">
        <p14:creationId xmlns:p14="http://schemas.microsoft.com/office/powerpoint/2010/main" val="1176421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977DF9D8-A3DF-490C-A315-D1E2FB85B759}"/>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4" name="Rectangle 5">
            <a:extLst>
              <a:ext uri="{FF2B5EF4-FFF2-40B4-BE49-F238E27FC236}">
                <a16:creationId xmlns:a16="http://schemas.microsoft.com/office/drawing/2014/main" id="{D2B17CC6-5F58-45FA-9045-8579D89896AF}"/>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5" name="Rectangle 6">
            <a:extLst>
              <a:ext uri="{FF2B5EF4-FFF2-40B4-BE49-F238E27FC236}">
                <a16:creationId xmlns:a16="http://schemas.microsoft.com/office/drawing/2014/main" id="{A175AF79-735F-470F-A266-4ECC8CB844AB}"/>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BAFCC40B-5612-4B73-B45B-348A9DFFA1C6}" type="slidenum">
              <a:rPr lang="en-US" altLang="en-US"/>
              <a:pPr>
                <a:defRPr/>
              </a:pPr>
              <a:t>‹#›</a:t>
            </a:fld>
            <a:r>
              <a:rPr lang="en-US" altLang="en-US"/>
              <a:t> of 110</a:t>
            </a:r>
          </a:p>
        </p:txBody>
      </p:sp>
    </p:spTree>
    <p:extLst>
      <p:ext uri="{BB962C8B-B14F-4D97-AF65-F5344CB8AC3E}">
        <p14:creationId xmlns:p14="http://schemas.microsoft.com/office/powerpoint/2010/main" val="23180240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8246AC-E56F-49D4-8D3A-F70DCFB65177}"/>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C23CD7CE-ABBE-4849-A030-8BEF604CA358}"/>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A4DEFD43-EFD9-42A2-A520-CCB53A292E5B}"/>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EA856293-6118-41F3-B913-9EA195B7F3C4}" type="slidenum">
              <a:rPr lang="en-US" altLang="en-US"/>
              <a:pPr>
                <a:defRPr/>
              </a:pPr>
              <a:t>‹#›</a:t>
            </a:fld>
            <a:r>
              <a:rPr lang="en-US" altLang="en-US"/>
              <a:t> of 110</a:t>
            </a:r>
          </a:p>
        </p:txBody>
      </p:sp>
    </p:spTree>
    <p:extLst>
      <p:ext uri="{BB962C8B-B14F-4D97-AF65-F5344CB8AC3E}">
        <p14:creationId xmlns:p14="http://schemas.microsoft.com/office/powerpoint/2010/main" val="10572347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990600"/>
          </a:xfrm>
        </p:spPr>
        <p:txBody>
          <a:bodyPr/>
          <a:lstStyle/>
          <a:p>
            <a:r>
              <a:rPr lang="en-US"/>
              <a:t>Click to edit Master title style</a:t>
            </a:r>
          </a:p>
        </p:txBody>
      </p:sp>
      <p:sp>
        <p:nvSpPr>
          <p:cNvPr id="3" name="Text Placeholder 2"/>
          <p:cNvSpPr>
            <a:spLocks noGrp="1"/>
          </p:cNvSpPr>
          <p:nvPr>
            <p:ph type="body" sz="half" idx="1"/>
          </p:nvPr>
        </p:nvSpPr>
        <p:spPr>
          <a:xfrm>
            <a:off x="406400" y="1219200"/>
            <a:ext cx="5537200"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46800" y="1219200"/>
            <a:ext cx="5537200" cy="4876800"/>
          </a:xfrm>
        </p:spPr>
        <p:txBody>
          <a:bodyPr/>
          <a:lstStyle/>
          <a:p>
            <a:pPr lvl="0"/>
            <a:endParaRPr lang="en-US" noProof="0" dirty="0"/>
          </a:p>
        </p:txBody>
      </p:sp>
      <p:sp>
        <p:nvSpPr>
          <p:cNvPr id="5" name="Date Placeholder 4">
            <a:extLst>
              <a:ext uri="{FF2B5EF4-FFF2-40B4-BE49-F238E27FC236}">
                <a16:creationId xmlns:a16="http://schemas.microsoft.com/office/drawing/2014/main" id="{483BD793-EF78-45E4-8240-C70E085FF3E5}"/>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99531658-1D99-4578-B077-F1F15FEF6A69}"/>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13BA24AF-256C-4982-BA09-F6891A2CD3E5}"/>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72EACF70-AFC8-4021-87D8-FC8905B89BBC}" type="slidenum">
              <a:rPr lang="en-US" altLang="en-US"/>
              <a:pPr>
                <a:defRPr/>
              </a:pPr>
              <a:t>‹#›</a:t>
            </a:fld>
            <a:r>
              <a:rPr lang="en-US" altLang="en-US"/>
              <a:t> of 110</a:t>
            </a:r>
          </a:p>
        </p:txBody>
      </p:sp>
    </p:spTree>
    <p:extLst>
      <p:ext uri="{BB962C8B-B14F-4D97-AF65-F5344CB8AC3E}">
        <p14:creationId xmlns:p14="http://schemas.microsoft.com/office/powerpoint/2010/main" val="3238018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90600"/>
          </a:xfrm>
        </p:spPr>
        <p:txBody>
          <a:bodyPr/>
          <a:lstStyle/>
          <a:p>
            <a:r>
              <a:rPr lang="en-US"/>
              <a:t>Click to edit Master title style</a:t>
            </a:r>
          </a:p>
        </p:txBody>
      </p:sp>
      <p:sp>
        <p:nvSpPr>
          <p:cNvPr id="3" name="Content Placeholder 2"/>
          <p:cNvSpPr>
            <a:spLocks noGrp="1"/>
          </p:cNvSpPr>
          <p:nvPr>
            <p:ph sz="half" idx="1"/>
          </p:nvPr>
        </p:nvSpPr>
        <p:spPr>
          <a:xfrm>
            <a:off x="406400" y="12192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06400" y="37338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FC3D8F5-DC50-4118-A9FD-1D36C673C7E7}"/>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1E4CAC4C-E992-4BAE-A45D-D89475E3C1AD}"/>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C46869AE-35BD-490B-A12F-A6C1D5C73A5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59DEF48E-65DB-4A89-A5DD-889CBF772BCE}" type="slidenum">
              <a:rPr lang="en-US" altLang="en-US"/>
              <a:pPr>
                <a:defRPr/>
              </a:pPr>
              <a:t>‹#›</a:t>
            </a:fld>
            <a:r>
              <a:rPr lang="en-US" altLang="en-US"/>
              <a:t> of 110</a:t>
            </a:r>
          </a:p>
        </p:txBody>
      </p:sp>
    </p:spTree>
    <p:extLst>
      <p:ext uri="{BB962C8B-B14F-4D97-AF65-F5344CB8AC3E}">
        <p14:creationId xmlns:p14="http://schemas.microsoft.com/office/powerpoint/2010/main" val="40643873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11/26/2022</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16312046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11/26/2022</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41702677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11/26/2022</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12310600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11/26/2022</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32964103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11/26/2022</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617839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11/26/2022</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15189646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11/26/2022</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2554372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11/26/2022</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22122704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11/26/2022</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16366690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11/26/2022</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22165416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11/26/2022</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2253662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3.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5.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11/26/2022</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6318234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4" name="Rectangle 4">
            <a:extLst>
              <a:ext uri="{FF2B5EF4-FFF2-40B4-BE49-F238E27FC236}">
                <a16:creationId xmlns:a16="http://schemas.microsoft.com/office/drawing/2014/main" id="{09C2543D-160B-49A2-9ACF-25FE941524E9}"/>
              </a:ext>
            </a:extLst>
          </p:cNvPr>
          <p:cNvSpPr>
            <a:spLocks noGrp="1" noChangeArrowheads="1"/>
          </p:cNvSpPr>
          <p:nvPr>
            <p:ph type="dt" sz="half" idx="2"/>
          </p:nvPr>
        </p:nvSpPr>
        <p:spPr bwMode="auto">
          <a:xfrm>
            <a:off x="0" y="6553200"/>
            <a:ext cx="2641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cs typeface="ＭＳ Ｐゴシック" charset="0"/>
              </a:defRPr>
            </a:lvl1pPr>
          </a:lstStyle>
          <a:p>
            <a:pPr>
              <a:defRPr/>
            </a:pPr>
            <a:r>
              <a:rPr lang="en-US"/>
              <a:t>February 8, 2017</a:t>
            </a:r>
          </a:p>
        </p:txBody>
      </p:sp>
      <p:sp>
        <p:nvSpPr>
          <p:cNvPr id="35845" name="Rectangle 5">
            <a:extLst>
              <a:ext uri="{FF2B5EF4-FFF2-40B4-BE49-F238E27FC236}">
                <a16:creationId xmlns:a16="http://schemas.microsoft.com/office/drawing/2014/main" id="{EF623C9C-E7A2-41C9-82EA-A94E0AFC6E52}"/>
              </a:ext>
            </a:extLst>
          </p:cNvPr>
          <p:cNvSpPr>
            <a:spLocks noGrp="1" noChangeArrowheads="1"/>
          </p:cNvSpPr>
          <p:nvPr>
            <p:ph type="ftr" sz="quarter" idx="3"/>
          </p:nvPr>
        </p:nvSpPr>
        <p:spPr bwMode="auto">
          <a:xfrm>
            <a:off x="2641600" y="6477000"/>
            <a:ext cx="75184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cs typeface="ＭＳ Ｐゴシック" charset="0"/>
              </a:defRPr>
            </a:lvl1pPr>
          </a:lstStyle>
          <a:p>
            <a:pPr>
              <a:defRPr/>
            </a:pPr>
            <a:r>
              <a:rPr lang="en-US"/>
              <a:t>SE 477: Lecture  6</a:t>
            </a:r>
          </a:p>
        </p:txBody>
      </p:sp>
      <p:sp>
        <p:nvSpPr>
          <p:cNvPr id="35846" name="Rectangle 6">
            <a:extLst>
              <a:ext uri="{FF2B5EF4-FFF2-40B4-BE49-F238E27FC236}">
                <a16:creationId xmlns:a16="http://schemas.microsoft.com/office/drawing/2014/main" id="{3D826741-B5EF-4886-A528-98221E6BFC86}"/>
              </a:ext>
            </a:extLst>
          </p:cNvPr>
          <p:cNvSpPr>
            <a:spLocks noGrp="1" noChangeArrowheads="1"/>
          </p:cNvSpPr>
          <p:nvPr>
            <p:ph type="sldNum" sz="quarter" idx="4"/>
          </p:nvPr>
        </p:nvSpPr>
        <p:spPr bwMode="auto">
          <a:xfrm>
            <a:off x="10160000" y="6553200"/>
            <a:ext cx="2032000" cy="30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400" smtClean="0"/>
            </a:lvl1pPr>
          </a:lstStyle>
          <a:p>
            <a:pPr>
              <a:defRPr/>
            </a:pPr>
            <a:fld id="{72AD51F8-DD92-4915-A617-AA310AD1B6E3}" type="slidenum">
              <a:rPr lang="en-US" altLang="en-US"/>
              <a:pPr>
                <a:defRPr/>
              </a:pPr>
              <a:t>‹#›</a:t>
            </a:fld>
            <a:r>
              <a:rPr lang="en-US" altLang="en-US"/>
              <a:t> of 110</a:t>
            </a:r>
            <a:endParaRPr lang="en-US" altLang="en-US">
              <a:solidFill>
                <a:schemeClr val="tx2"/>
              </a:solidFill>
            </a:endParaRPr>
          </a:p>
        </p:txBody>
      </p:sp>
      <p:sp>
        <p:nvSpPr>
          <p:cNvPr id="35857" name="Rectangle 17">
            <a:extLst>
              <a:ext uri="{FF2B5EF4-FFF2-40B4-BE49-F238E27FC236}">
                <a16:creationId xmlns:a16="http://schemas.microsoft.com/office/drawing/2014/main" id="{5B6EF9F0-0492-4CE1-AA61-F2633663C638}"/>
              </a:ext>
            </a:extLst>
          </p:cNvPr>
          <p:cNvSpPr>
            <a:spLocks noGrp="1" noChangeArrowheads="1"/>
          </p:cNvSpPr>
          <p:nvPr>
            <p:ph type="title"/>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0" name="Rectangle 18">
            <a:extLst>
              <a:ext uri="{FF2B5EF4-FFF2-40B4-BE49-F238E27FC236}">
                <a16:creationId xmlns:a16="http://schemas.microsoft.com/office/drawing/2014/main" id="{F8ABE325-D02B-4034-B9F8-9AD9FD464423}"/>
              </a:ext>
            </a:extLst>
          </p:cNvPr>
          <p:cNvSpPr>
            <a:spLocks noGrp="1" noChangeArrowheads="1"/>
          </p:cNvSpPr>
          <p:nvPr>
            <p:ph type="body" idx="1"/>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1" name="Line 19">
            <a:extLst>
              <a:ext uri="{FF2B5EF4-FFF2-40B4-BE49-F238E27FC236}">
                <a16:creationId xmlns:a16="http://schemas.microsoft.com/office/drawing/2014/main" id="{91EAFAC6-8E97-46AF-8B4E-8B4109C4945B}"/>
              </a:ext>
            </a:extLst>
          </p:cNvPr>
          <p:cNvSpPr>
            <a:spLocks noChangeShapeType="1"/>
          </p:cNvSpPr>
          <p:nvPr/>
        </p:nvSpPr>
        <p:spPr bwMode="auto">
          <a:xfrm flipV="1">
            <a:off x="0" y="990600"/>
            <a:ext cx="12192000" cy="0"/>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cxnSp>
        <p:nvCxnSpPr>
          <p:cNvPr id="1032" name="Straight Connector 8">
            <a:extLst>
              <a:ext uri="{FF2B5EF4-FFF2-40B4-BE49-F238E27FC236}">
                <a16:creationId xmlns:a16="http://schemas.microsoft.com/office/drawing/2014/main" id="{83C99C69-27F4-417B-875A-6A58194D27CB}"/>
              </a:ext>
            </a:extLst>
          </p:cNvPr>
          <p:cNvCxnSpPr>
            <a:cxnSpLocks noChangeShapeType="1"/>
          </p:cNvCxnSpPr>
          <p:nvPr userDrawn="1"/>
        </p:nvCxnSpPr>
        <p:spPr bwMode="auto">
          <a:xfrm>
            <a:off x="0" y="6477000"/>
            <a:ext cx="12192000" cy="1588"/>
          </a:xfrm>
          <a:prstGeom prst="line">
            <a:avLst/>
          </a:prstGeom>
          <a:noFill/>
          <a:ln w="9525">
            <a:solidFill>
              <a:srgbClr val="4F81BD"/>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3132362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hf hdr="0"/>
  <p:txStyles>
    <p:title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p:titleStyle>
    <p:body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49019" y="2548890"/>
            <a:ext cx="10093960" cy="553998"/>
          </a:xfrm>
          <a:prstGeom prst="rect">
            <a:avLst/>
          </a:prstGeom>
        </p:spPr>
        <p:txBody>
          <a:bodyPr wrap="square" lIns="0" tIns="0" rIns="0" bIns="0">
            <a:spAutoFit/>
          </a:bodyPr>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a:xfrm>
            <a:off x="814492" y="1031240"/>
            <a:ext cx="7320280" cy="430887"/>
          </a:xfrm>
          <a:prstGeom prst="rect">
            <a:avLst/>
          </a:prstGeom>
        </p:spPr>
        <p:txBody>
          <a:bodyPr wrap="square" lIns="0" tIns="0" rIns="0" bIns="0">
            <a:spAutoFit/>
          </a:bodyPr>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11/26/2022</a:t>
            </a:fld>
            <a:endParaRPr lang="en-US"/>
          </a:p>
        </p:txBody>
      </p:sp>
      <p:sp>
        <p:nvSpPr>
          <p:cNvPr id="6" name="Holder 6"/>
          <p:cNvSpPr>
            <a:spLocks noGrp="1"/>
          </p:cNvSpPr>
          <p:nvPr>
            <p:ph type="sldNum" sz="quarter" idx="7"/>
          </p:nvPr>
        </p:nvSpPr>
        <p:spPr>
          <a:xfrm>
            <a:off x="9003454" y="6360329"/>
            <a:ext cx="880533" cy="346249"/>
          </a:xfrm>
          <a:prstGeom prst="rect">
            <a:avLst/>
          </a:prstGeom>
        </p:spPr>
        <p:txBody>
          <a:bodyPr wrap="square" lIns="0" tIns="0" rIns="0" bIns="0">
            <a:spAutoFit/>
          </a:bodyPr>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9758176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4" name="Rectangle 4">
            <a:extLst>
              <a:ext uri="{FF2B5EF4-FFF2-40B4-BE49-F238E27FC236}">
                <a16:creationId xmlns:a16="http://schemas.microsoft.com/office/drawing/2014/main" id="{ECC67637-CC7E-416D-8127-F0BA50F6E279}"/>
              </a:ext>
            </a:extLst>
          </p:cNvPr>
          <p:cNvSpPr>
            <a:spLocks noGrp="1" noChangeArrowheads="1"/>
          </p:cNvSpPr>
          <p:nvPr>
            <p:ph type="dt" sz="half" idx="2"/>
          </p:nvPr>
        </p:nvSpPr>
        <p:spPr bwMode="auto">
          <a:xfrm>
            <a:off x="0" y="6553200"/>
            <a:ext cx="2641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cs typeface="ＭＳ Ｐゴシック" charset="0"/>
              </a:defRPr>
            </a:lvl1pPr>
          </a:lstStyle>
          <a:p>
            <a:pPr>
              <a:defRPr/>
            </a:pPr>
            <a:r>
              <a:rPr lang="en-US"/>
              <a:t>February 8, 2017</a:t>
            </a:r>
          </a:p>
        </p:txBody>
      </p:sp>
      <p:sp>
        <p:nvSpPr>
          <p:cNvPr id="35845" name="Rectangle 5">
            <a:extLst>
              <a:ext uri="{FF2B5EF4-FFF2-40B4-BE49-F238E27FC236}">
                <a16:creationId xmlns:a16="http://schemas.microsoft.com/office/drawing/2014/main" id="{6560A8BC-2947-49BB-ADE2-B48BB430FC64}"/>
              </a:ext>
            </a:extLst>
          </p:cNvPr>
          <p:cNvSpPr>
            <a:spLocks noGrp="1" noChangeArrowheads="1"/>
          </p:cNvSpPr>
          <p:nvPr>
            <p:ph type="ftr" sz="quarter" idx="3"/>
          </p:nvPr>
        </p:nvSpPr>
        <p:spPr bwMode="auto">
          <a:xfrm>
            <a:off x="2641600" y="6477000"/>
            <a:ext cx="75184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cs typeface="ＭＳ Ｐゴシック" charset="0"/>
              </a:defRPr>
            </a:lvl1pPr>
          </a:lstStyle>
          <a:p>
            <a:pPr>
              <a:defRPr/>
            </a:pPr>
            <a:r>
              <a:rPr lang="en-US"/>
              <a:t>SE 477: Lecture  6</a:t>
            </a:r>
          </a:p>
        </p:txBody>
      </p:sp>
      <p:sp>
        <p:nvSpPr>
          <p:cNvPr id="35846" name="Rectangle 6">
            <a:extLst>
              <a:ext uri="{FF2B5EF4-FFF2-40B4-BE49-F238E27FC236}">
                <a16:creationId xmlns:a16="http://schemas.microsoft.com/office/drawing/2014/main" id="{E25213A5-26C0-405A-987E-A2DE6DDBE078}"/>
              </a:ext>
            </a:extLst>
          </p:cNvPr>
          <p:cNvSpPr>
            <a:spLocks noGrp="1" noChangeArrowheads="1"/>
          </p:cNvSpPr>
          <p:nvPr>
            <p:ph type="sldNum" sz="quarter" idx="4"/>
          </p:nvPr>
        </p:nvSpPr>
        <p:spPr bwMode="auto">
          <a:xfrm>
            <a:off x="10160000" y="6553200"/>
            <a:ext cx="2032000" cy="30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400" smtClean="0"/>
            </a:lvl1pPr>
          </a:lstStyle>
          <a:p>
            <a:pPr>
              <a:defRPr/>
            </a:pPr>
            <a:fld id="{720C38E3-8824-4C9A-B37E-0C3A259F8B54}" type="slidenum">
              <a:rPr lang="en-US" altLang="en-US"/>
              <a:pPr>
                <a:defRPr/>
              </a:pPr>
              <a:t>‹#›</a:t>
            </a:fld>
            <a:r>
              <a:rPr lang="en-US" altLang="en-US"/>
              <a:t> of 110</a:t>
            </a:r>
            <a:endParaRPr lang="en-US" altLang="en-US">
              <a:solidFill>
                <a:schemeClr val="tx2"/>
              </a:solidFill>
            </a:endParaRPr>
          </a:p>
        </p:txBody>
      </p:sp>
      <p:sp>
        <p:nvSpPr>
          <p:cNvPr id="35857" name="Rectangle 17">
            <a:extLst>
              <a:ext uri="{FF2B5EF4-FFF2-40B4-BE49-F238E27FC236}">
                <a16:creationId xmlns:a16="http://schemas.microsoft.com/office/drawing/2014/main" id="{6311EF1E-8EA0-4BF5-A112-089746757FD0}"/>
              </a:ext>
            </a:extLst>
          </p:cNvPr>
          <p:cNvSpPr>
            <a:spLocks noGrp="1" noChangeArrowheads="1"/>
          </p:cNvSpPr>
          <p:nvPr>
            <p:ph type="title"/>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0" name="Rectangle 18">
            <a:extLst>
              <a:ext uri="{FF2B5EF4-FFF2-40B4-BE49-F238E27FC236}">
                <a16:creationId xmlns:a16="http://schemas.microsoft.com/office/drawing/2014/main" id="{FC556FD8-C888-471C-B29B-B9E96905A95A}"/>
              </a:ext>
            </a:extLst>
          </p:cNvPr>
          <p:cNvSpPr>
            <a:spLocks noGrp="1" noChangeArrowheads="1"/>
          </p:cNvSpPr>
          <p:nvPr>
            <p:ph type="body" idx="1"/>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1" name="Line 19">
            <a:extLst>
              <a:ext uri="{FF2B5EF4-FFF2-40B4-BE49-F238E27FC236}">
                <a16:creationId xmlns:a16="http://schemas.microsoft.com/office/drawing/2014/main" id="{B4FA3867-B7CA-432F-924C-FE3A81C04161}"/>
              </a:ext>
            </a:extLst>
          </p:cNvPr>
          <p:cNvSpPr>
            <a:spLocks noChangeShapeType="1"/>
          </p:cNvSpPr>
          <p:nvPr/>
        </p:nvSpPr>
        <p:spPr bwMode="auto">
          <a:xfrm flipV="1">
            <a:off x="0" y="990600"/>
            <a:ext cx="12192000" cy="0"/>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cxnSp>
        <p:nvCxnSpPr>
          <p:cNvPr id="1032" name="Straight Connector 8">
            <a:extLst>
              <a:ext uri="{FF2B5EF4-FFF2-40B4-BE49-F238E27FC236}">
                <a16:creationId xmlns:a16="http://schemas.microsoft.com/office/drawing/2014/main" id="{ACB9487C-FCED-4EBD-8059-F2F689576AE0}"/>
              </a:ext>
            </a:extLst>
          </p:cNvPr>
          <p:cNvCxnSpPr>
            <a:cxnSpLocks noChangeShapeType="1"/>
          </p:cNvCxnSpPr>
          <p:nvPr userDrawn="1"/>
        </p:nvCxnSpPr>
        <p:spPr bwMode="auto">
          <a:xfrm>
            <a:off x="0" y="6477000"/>
            <a:ext cx="12192000" cy="1588"/>
          </a:xfrm>
          <a:prstGeom prst="line">
            <a:avLst/>
          </a:prstGeom>
          <a:noFill/>
          <a:ln w="9525">
            <a:solidFill>
              <a:srgbClr val="4F81BD"/>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32688683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Lst>
  <p:hf hdr="0"/>
  <p:txStyles>
    <p:title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p:titleStyle>
    <p:body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11/26/2022</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239922809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hyperlink" Target="http://condor.depaul.edu/dmumaugh/readings/handouts/SE477/Black-Swan-2009-04.pdf" TargetMode="External"/><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4819650"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600" dirty="0">
                <a:solidFill>
                  <a:prstClr val="white"/>
                </a:solidFill>
                <a:latin typeface="Times New Roman" panose="02020603050405020304" pitchFamily="18" charset="0"/>
                <a:cs typeface="Times New Roman" panose="02020603050405020304" pitchFamily="18" charset="0"/>
              </a:rPr>
              <a:t>Managing Risk</a:t>
            </a: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dirty="0">
                <a:solidFill>
                  <a:schemeClr val="bg1"/>
                </a:solidFill>
                <a:latin typeface="+mn-lt"/>
              </a:rPr>
              <a:t/>
            </a:r>
            <a:br>
              <a:rPr lang="en-US" dirty="0">
                <a:solidFill>
                  <a:schemeClr val="bg1"/>
                </a:solidFill>
                <a:latin typeface="+mn-lt"/>
              </a:rPr>
            </a:br>
            <a:r>
              <a:rPr lang="en-US" sz="2100" dirty="0">
                <a:solidFill>
                  <a:schemeClr val="bg1"/>
                </a:solidFill>
                <a:latin typeface="Times New Roman" panose="02020603050405020304" pitchFamily="18" charset="0"/>
                <a:cs typeface="Times New Roman" panose="02020603050405020304" pitchFamily="18" charset="0"/>
              </a:rPr>
              <a:t>Chapter 8</a:t>
            </a:r>
            <a:r>
              <a:rPr lang="en-US" sz="1575" dirty="0">
                <a:solidFill>
                  <a:schemeClr val="bg1"/>
                </a:solidFill>
                <a:latin typeface="+mn-lt"/>
              </a:rPr>
              <a:t/>
            </a:r>
            <a:br>
              <a:rPr lang="en-US" sz="1575" dirty="0">
                <a:solidFill>
                  <a:schemeClr val="bg1"/>
                </a:solidFill>
                <a:latin typeface="+mn-lt"/>
              </a:rPr>
            </a:br>
            <a:r>
              <a:rPr lang="en-US" sz="1800" dirty="0">
                <a:solidFill>
                  <a:schemeClr val="bg1"/>
                </a:solidFill>
                <a:latin typeface="+mn-lt"/>
              </a:rPr>
              <a:t/>
            </a:r>
            <a:br>
              <a:rPr lang="en-US" sz="1800" dirty="0">
                <a:solidFill>
                  <a:schemeClr val="bg1"/>
                </a:solidFill>
                <a:latin typeface="+mn-lt"/>
              </a:rPr>
            </a:br>
            <a:r>
              <a:rPr lang="en-US" sz="18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6"/>
            <a:ext cx="4819650"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5555856-9970-4BC3-9AA9-6A917F53AF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7F487851-BFAF-46D8-A1ED-50CAD6E46F5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590966" y="3428999"/>
            <a:ext cx="4805691" cy="838831"/>
          </a:xfrm>
        </p:spPr>
        <p:txBody>
          <a:bodyPr vert="horz" lIns="91440" tIns="45720" rIns="91440" bIns="45720" rtlCol="0" anchor="b">
            <a:normAutofit/>
          </a:bodyPr>
          <a:lstStyle/>
          <a:p>
            <a:pPr defTabSz="914400" eaLnBrk="1" hangingPunct="1">
              <a:spcBef>
                <a:spcPts val="1000"/>
              </a:spcBef>
            </a:pPr>
            <a:r>
              <a:rPr lang="en-US" sz="4000" kern="1200" dirty="0">
                <a:solidFill>
                  <a:schemeClr val="accent1">
                    <a:lumMod val="75000"/>
                  </a:schemeClr>
                </a:solidFill>
                <a:latin typeface="+mn-lt"/>
                <a:ea typeface="+mn-ea"/>
                <a:cs typeface="+mn-cs"/>
              </a:rPr>
              <a:t>Learning objectives</a:t>
            </a:r>
          </a:p>
          <a:p>
            <a:pPr defTabSz="914400" eaLnBrk="1" hangingPunct="1">
              <a:spcBef>
                <a:spcPts val="1000"/>
              </a:spcBef>
            </a:pPr>
            <a:endParaRPr lang="en-US" sz="1800" kern="1200" dirty="0">
              <a:solidFill>
                <a:srgbClr val="000000"/>
              </a:solidFill>
              <a:latin typeface="+mn-lt"/>
              <a:ea typeface="+mn-ea"/>
              <a:cs typeface="+mn-cs"/>
            </a:endParaRPr>
          </a:p>
        </p:txBody>
      </p:sp>
      <p:sp>
        <p:nvSpPr>
          <p:cNvPr id="17"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a:extLst>
              <a:ext uri="{FF2B5EF4-FFF2-40B4-BE49-F238E27FC236}">
                <a16:creationId xmlns:a16="http://schemas.microsoft.com/office/drawing/2014/main" id="{7AE9F7B9-7131-4EFD-ADA8-25D99760EE87}"/>
              </a:ext>
            </a:extLst>
          </p:cNvPr>
          <p:cNvPicPr>
            <a:picLocks noChangeAspect="1"/>
          </p:cNvPicPr>
          <p:nvPr/>
        </p:nvPicPr>
        <p:blipFill>
          <a:blip r:embed="rId3"/>
          <a:stretch>
            <a:fillRect/>
          </a:stretch>
        </p:blipFill>
        <p:spPr>
          <a:xfrm>
            <a:off x="0" y="1364566"/>
            <a:ext cx="4360985" cy="5050302"/>
          </a:xfrm>
          <a:prstGeom prst="rect">
            <a:avLst/>
          </a:prstGeom>
        </p:spPr>
      </p:pic>
    </p:spTree>
    <p:extLst>
      <p:ext uri="{BB962C8B-B14F-4D97-AF65-F5344CB8AC3E}">
        <p14:creationId xmlns:p14="http://schemas.microsoft.com/office/powerpoint/2010/main" val="1808158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B786B133-42B2-414F-9930-83AEEE343EA4}"/>
              </a:ext>
            </a:extLst>
          </p:cNvPr>
          <p:cNvSpPr>
            <a:spLocks noGrp="1"/>
          </p:cNvSpPr>
          <p:nvPr>
            <p:ph type="title"/>
          </p:nvPr>
        </p:nvSpPr>
        <p:spPr/>
        <p:txBody>
          <a:bodyPr/>
          <a:lstStyle/>
          <a:p>
            <a:pPr>
              <a:defRPr/>
            </a:pPr>
            <a:r>
              <a:rPr lang="en-US" dirty="0">
                <a:effectLst>
                  <a:outerShdw blurRad="38100" dist="38100" dir="2700000" algn="tl">
                    <a:srgbClr val="C0C0C0"/>
                  </a:outerShdw>
                </a:effectLst>
                <a:ea typeface="ＭＳ Ｐゴシック" pitchFamily="34" charset="-128"/>
              </a:rPr>
              <a:t>How risk averse are you?</a:t>
            </a:r>
          </a:p>
        </p:txBody>
      </p:sp>
      <p:sp>
        <p:nvSpPr>
          <p:cNvPr id="100355" name="Text Box 4">
            <a:extLst>
              <a:ext uri="{FF2B5EF4-FFF2-40B4-BE49-F238E27FC236}">
                <a16:creationId xmlns:a16="http://schemas.microsoft.com/office/drawing/2014/main" id="{A6AAF4D1-1529-40FE-819D-9A645E8374B3}"/>
              </a:ext>
            </a:extLst>
          </p:cNvPr>
          <p:cNvSpPr txBox="1">
            <a:spLocks noChangeArrowheads="1"/>
          </p:cNvSpPr>
          <p:nvPr/>
        </p:nvSpPr>
        <p:spPr bwMode="auto">
          <a:xfrm>
            <a:off x="1752600" y="990601"/>
            <a:ext cx="4343400" cy="3540125"/>
          </a:xfrm>
          <a:prstGeom prst="rect">
            <a:avLst/>
          </a:prstGeom>
          <a:solidFill>
            <a:srgbClr val="CCFFFF"/>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indent="-34290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dirty="0">
                <a:solidFill>
                  <a:srgbClr val="000000"/>
                </a:solidFill>
              </a:rPr>
              <a:t>Risk averse people:</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like being dependable and I’</a:t>
            </a:r>
            <a:r>
              <a:rPr kumimoji="1" lang="en-US" altLang="ja-JP" dirty="0">
                <a:solidFill>
                  <a:srgbClr val="000000"/>
                </a:solidFill>
              </a:rPr>
              <a:t>m usually punctual.</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not likely to take chances.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responsible and prefer to work efficiently.</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more service oriented than self oriented.</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value institutions and observe traditions</a:t>
            </a:r>
          </a:p>
          <a:p>
            <a:pPr lvl="1" eaLnBrk="0" fontAlgn="base" hangingPunct="0">
              <a:spcBef>
                <a:spcPct val="0"/>
              </a:spcBef>
              <a:spcAft>
                <a:spcPct val="0"/>
              </a:spcAft>
              <a:buClrTx/>
              <a:buSzTx/>
              <a:buFont typeface="Wingdings" panose="05000000000000000000" pitchFamily="2" charset="2"/>
              <a:buChar char="q"/>
            </a:pPr>
            <a:endParaRPr kumimoji="1" lang="en-US" altLang="en-US" sz="2400" dirty="0">
              <a:solidFill>
                <a:srgbClr val="000000"/>
              </a:solidFill>
            </a:endParaRPr>
          </a:p>
        </p:txBody>
      </p:sp>
      <p:sp>
        <p:nvSpPr>
          <p:cNvPr id="28676" name="Text Box 5">
            <a:extLst>
              <a:ext uri="{FF2B5EF4-FFF2-40B4-BE49-F238E27FC236}">
                <a16:creationId xmlns:a16="http://schemas.microsoft.com/office/drawing/2014/main" id="{E7DBC503-FC1D-4DFF-A439-70F65F6B2150}"/>
              </a:ext>
            </a:extLst>
          </p:cNvPr>
          <p:cNvSpPr txBox="1">
            <a:spLocks noChangeArrowheads="1"/>
          </p:cNvSpPr>
          <p:nvPr/>
        </p:nvSpPr>
        <p:spPr bwMode="auto">
          <a:xfrm>
            <a:off x="6096000" y="990601"/>
            <a:ext cx="4343400" cy="3478213"/>
          </a:xfrm>
          <a:prstGeom prst="rect">
            <a:avLst/>
          </a:prstGeom>
          <a:solidFill>
            <a:srgbClr val="FFFF66">
              <a:alpha val="46000"/>
            </a:srgbClr>
          </a:solidFill>
          <a:ln w="9525">
            <a:solidFill>
              <a:schemeClr val="tx1"/>
            </a:solidFill>
            <a:miter lim="800000"/>
            <a:headEnd/>
            <a:tailEnd/>
          </a:ln>
        </p:spPr>
        <p:txBody>
          <a:bodyPr>
            <a:spAutoFit/>
          </a:bodyPr>
          <a:lstStyle/>
          <a:p>
            <a:pPr eaLnBrk="0" fontAlgn="base" hangingPunct="0">
              <a:spcBef>
                <a:spcPct val="50000"/>
              </a:spcBef>
              <a:spcAft>
                <a:spcPct val="0"/>
              </a:spcAft>
              <a:defRPr/>
            </a:pPr>
            <a:r>
              <a:rPr kumimoji="1" lang="en-US" sz="2000" b="1" dirty="0">
                <a:solidFill>
                  <a:srgbClr val="000000"/>
                </a:solidFill>
                <a:latin typeface="Arial" pitchFamily="-128" charset="0"/>
                <a:ea typeface="ＭＳ Ｐゴシック" pitchFamily="-128" charset="-128"/>
                <a:cs typeface="ＭＳ Ｐゴシック" pitchFamily="-128" charset="-128"/>
              </a:rPr>
              <a:t>Risk seeking people: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action, and I act impulsively at times.</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seek excitement for the thrill of the experience.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resourceful and prefer not to plan or prepare.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more self oriented than service oriented.</a:t>
            </a:r>
            <a:endParaRPr kumimoji="1" lang="en-US" sz="2000" dirty="0">
              <a:solidFill>
                <a:srgbClr val="000000">
                  <a:alpha val="43000"/>
                </a:srgbClr>
              </a:solidFill>
              <a:latin typeface="Arial" pitchFamily="-128" charset="0"/>
              <a:ea typeface="ＭＳ Ｐゴシック" pitchFamily="-128" charset="-128"/>
              <a:cs typeface="ＭＳ Ｐゴシック" pitchFamily="-128" charset="-128"/>
            </a:endParaRP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to anticipate another person’s position.</a:t>
            </a:r>
          </a:p>
        </p:txBody>
      </p:sp>
      <p:sp>
        <p:nvSpPr>
          <p:cNvPr id="100357" name="Text Box 6">
            <a:extLst>
              <a:ext uri="{FF2B5EF4-FFF2-40B4-BE49-F238E27FC236}">
                <a16:creationId xmlns:a16="http://schemas.microsoft.com/office/drawing/2014/main" id="{706552AE-FC93-4A89-A9A8-097849E5932D}"/>
              </a:ext>
            </a:extLst>
          </p:cNvPr>
          <p:cNvSpPr txBox="1">
            <a:spLocks noChangeArrowheads="1"/>
          </p:cNvSpPr>
          <p:nvPr/>
        </p:nvSpPr>
        <p:spPr bwMode="auto">
          <a:xfrm>
            <a:off x="1752600" y="4495800"/>
            <a:ext cx="8686800" cy="1938338"/>
          </a:xfrm>
          <a:prstGeom prst="rect">
            <a:avLst/>
          </a:prstGeom>
          <a:solidFill>
            <a:srgbClr val="99FF66">
              <a:alpha val="23921"/>
            </a:srgbClr>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517525" indent="-403225">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a:solidFill>
                  <a:srgbClr val="000000"/>
                </a:solidFill>
              </a:rPr>
              <a:t>Risk neutral people:</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trust my intuition, and I am comfortable with unknown.</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think about the future and have long-range objectives.</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am naturally curious and often ask, </a:t>
            </a:r>
            <a:r>
              <a:rPr kumimoji="1" lang="ja-JP" altLang="en-US">
                <a:solidFill>
                  <a:srgbClr val="000000"/>
                </a:solidFill>
              </a:rPr>
              <a:t>“</a:t>
            </a:r>
            <a:r>
              <a:rPr kumimoji="1" lang="en-US" altLang="ja-JP">
                <a:solidFill>
                  <a:srgbClr val="000000"/>
                </a:solidFill>
              </a:rPr>
              <a:t>Why?</a:t>
            </a:r>
            <a:r>
              <a:rPr kumimoji="1" lang="ja-JP" altLang="en-US">
                <a:solidFill>
                  <a:srgbClr val="000000"/>
                </a:solidFill>
              </a:rPr>
              <a:t>”</a:t>
            </a:r>
            <a:endParaRPr kumimoji="1" lang="en-US" altLang="ja-JP">
              <a:solidFill>
                <a:srgbClr val="000000"/>
              </a:solidFill>
            </a:endParaRP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enjoy generating new ideas.</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work best when I am inspired.</a:t>
            </a:r>
          </a:p>
        </p:txBody>
      </p:sp>
      <p:sp>
        <p:nvSpPr>
          <p:cNvPr id="100358" name="Rectangle 8">
            <a:extLst>
              <a:ext uri="{FF2B5EF4-FFF2-40B4-BE49-F238E27FC236}">
                <a16:creationId xmlns:a16="http://schemas.microsoft.com/office/drawing/2014/main" id="{A7BC5154-1D11-4B4B-B693-4398C17A98F5}"/>
              </a:ext>
            </a:extLst>
          </p:cNvPr>
          <p:cNvSpPr>
            <a:spLocks noChangeArrowheads="1"/>
          </p:cNvSpPr>
          <p:nvPr/>
        </p:nvSpPr>
        <p:spPr bwMode="auto">
          <a:xfrm>
            <a:off x="1981200" y="277814"/>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0"/>
              </a:spcBef>
              <a:spcAft>
                <a:spcPct val="0"/>
              </a:spcAft>
              <a:buClrTx/>
              <a:buSzTx/>
              <a:buNone/>
            </a:pPr>
            <a:endParaRPr lang="id-ID" altLang="en-US" sz="4200">
              <a:solidFill>
                <a:srgbClr val="1822CD"/>
              </a:solidFill>
              <a:latin typeface="Garamond" panose="02020404030301010803"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89182-486B-4E17-A2FA-2E21B641C4BC}"/>
              </a:ext>
            </a:extLst>
          </p:cNvPr>
          <p:cNvSpPr>
            <a:spLocks noGrp="1"/>
          </p:cNvSpPr>
          <p:nvPr>
            <p:ph type="title"/>
          </p:nvPr>
        </p:nvSpPr>
        <p:spPr/>
        <p:txBody>
          <a:bodyPr/>
          <a:lstStyle/>
          <a:p>
            <a:pPr>
              <a:defRPr/>
            </a:pPr>
            <a:r>
              <a:rPr lang="en-US" dirty="0">
                <a:effectLst>
                  <a:outerShdw blurRad="38100" dist="38100" dir="2700000" algn="tl">
                    <a:srgbClr val="C0C0C0"/>
                  </a:outerShdw>
                </a:effectLst>
                <a:ea typeface="ＭＳ Ｐゴシック" pitchFamily="34" charset="-128"/>
              </a:rPr>
              <a:t>Black Swans</a:t>
            </a:r>
          </a:p>
        </p:txBody>
      </p:sp>
      <p:sp>
        <p:nvSpPr>
          <p:cNvPr id="29699" name="Content Placeholder 2">
            <a:extLst>
              <a:ext uri="{FF2B5EF4-FFF2-40B4-BE49-F238E27FC236}">
                <a16:creationId xmlns:a16="http://schemas.microsoft.com/office/drawing/2014/main" id="{D5190697-7B0D-4197-A698-53DDF9BCE938}"/>
              </a:ext>
            </a:extLst>
          </p:cNvPr>
          <p:cNvSpPr>
            <a:spLocks noGrp="1" noChangeArrowheads="1"/>
          </p:cNvSpPr>
          <p:nvPr>
            <p:ph idx="1"/>
          </p:nvPr>
        </p:nvSpPr>
        <p:spPr/>
        <p:txBody>
          <a:bodyPr/>
          <a:lstStyle/>
          <a:p>
            <a:pPr>
              <a:buNone/>
            </a:pPr>
            <a:r>
              <a:rPr lang="en-US" dirty="0"/>
              <a:t>They are unpredictable or unforeseen event, typically one with extreme consequences.</a:t>
            </a:r>
            <a:endParaRPr lang="en-US" altLang="en-US" dirty="0">
              <a:hlinkClick r:id="rId3"/>
            </a:endParaRPr>
          </a:p>
          <a:p>
            <a:pPr>
              <a:buFont typeface="Wingdings" panose="05000000000000000000" pitchFamily="2" charset="2"/>
              <a:buNone/>
            </a:pPr>
            <a:r>
              <a:rPr lang="en-US" altLang="en-US" dirty="0">
                <a:hlinkClick r:id="rId3"/>
              </a:rPr>
              <a:t>Risk management: There are no black swans</a:t>
            </a:r>
            <a:endParaRPr lang="en-US" altLang="en-US" dirty="0"/>
          </a:p>
          <a:p>
            <a:r>
              <a:rPr lang="en-US" altLang="en-US" dirty="0"/>
              <a:t>The March 2011 earthquake and tsunami and crisis with the nuclear plant.</a:t>
            </a:r>
          </a:p>
          <a:p>
            <a:pPr lvl="1"/>
            <a:r>
              <a:rPr lang="en-US" altLang="en-US" dirty="0"/>
              <a:t>Could not happen</a:t>
            </a:r>
          </a:p>
          <a:p>
            <a:pPr lvl="1"/>
            <a:r>
              <a:rPr lang="en-US" altLang="en-US" dirty="0"/>
              <a:t>Sea walls were tall enough</a:t>
            </a:r>
          </a:p>
          <a:p>
            <a:pPr lvl="2"/>
            <a:r>
              <a:rPr lang="en-US" altLang="en-US" dirty="0"/>
              <a:t>Historical record says otherwise</a:t>
            </a:r>
          </a:p>
          <a:p>
            <a:pPr lvl="1"/>
            <a:r>
              <a:rPr lang="en-US" altLang="en-US" dirty="0"/>
              <a:t>Generators were ready</a:t>
            </a:r>
          </a:p>
          <a:p>
            <a:pPr lvl="2"/>
            <a:r>
              <a:rPr lang="en-US" altLang="en-US" dirty="0"/>
              <a:t>Assuming no tsunami could hit</a:t>
            </a:r>
          </a:p>
          <a:p>
            <a:r>
              <a:rPr lang="en-US" altLang="en-US" dirty="0"/>
              <a:t>BP Oil spill in April 2010   </a:t>
            </a:r>
          </a:p>
          <a:p>
            <a:pPr lvl="1"/>
            <a:r>
              <a:rPr lang="en-US" altLang="en-US" dirty="0"/>
              <a:t>Blow out preventer would work</a:t>
            </a:r>
          </a:p>
          <a:p>
            <a:pPr lvl="2"/>
            <a:r>
              <a:rPr lang="en-US" altLang="en-US" dirty="0"/>
              <a:t>Known problems</a:t>
            </a:r>
          </a:p>
          <a:p>
            <a:pPr lvl="1"/>
            <a:r>
              <a:rPr lang="en-US" altLang="en-US" dirty="0"/>
              <a:t>Management was on top of the problems</a:t>
            </a:r>
          </a:p>
          <a:p>
            <a:pPr lvl="1"/>
            <a:r>
              <a:rPr lang="ja-JP" altLang="en-US" dirty="0"/>
              <a:t>“</a:t>
            </a:r>
            <a:r>
              <a:rPr lang="en-US" altLang="ja-JP" dirty="0"/>
              <a:t>Excellent record of safety</a:t>
            </a:r>
            <a:r>
              <a:rPr lang="ja-JP" altLang="en-US" dirty="0"/>
              <a:t>”</a:t>
            </a:r>
            <a:r>
              <a:rPr lang="en-US" altLang="ja-JP" dirty="0"/>
              <a:t>.</a:t>
            </a:r>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96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5"/>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06D53-296D-4687-BE35-A69DDB1D4730}"/>
              </a:ext>
            </a:extLst>
          </p:cNvPr>
          <p:cNvSpPr>
            <a:spLocks noGrp="1"/>
          </p:cNvSpPr>
          <p:nvPr>
            <p:ph type="title"/>
          </p:nvPr>
        </p:nvSpPr>
        <p:spPr/>
        <p:txBody>
          <a:bodyPr/>
          <a:lstStyle/>
          <a:p>
            <a:pPr>
              <a:defRPr/>
            </a:pPr>
            <a:r>
              <a:rPr lang="en-US">
                <a:effectLst>
                  <a:outerShdw blurRad="38100" dist="38100" dir="2700000" algn="tl">
                    <a:srgbClr val="C0C0C0"/>
                  </a:outerShdw>
                </a:effectLst>
                <a:ea typeface="ＭＳ Ｐゴシック" pitchFamily="34" charset="-128"/>
              </a:rPr>
              <a:t>What can Possibly Go Wrong?</a:t>
            </a:r>
          </a:p>
        </p:txBody>
      </p:sp>
      <p:sp>
        <p:nvSpPr>
          <p:cNvPr id="29699" name="Content Placeholder 2">
            <a:extLst>
              <a:ext uri="{FF2B5EF4-FFF2-40B4-BE49-F238E27FC236}">
                <a16:creationId xmlns:a16="http://schemas.microsoft.com/office/drawing/2014/main" id="{6A0F372A-BFC7-4688-BF94-BD55C6755517}"/>
              </a:ext>
            </a:extLst>
          </p:cNvPr>
          <p:cNvSpPr>
            <a:spLocks noGrp="1" noChangeArrowheads="1"/>
          </p:cNvSpPr>
          <p:nvPr>
            <p:ph idx="1"/>
          </p:nvPr>
        </p:nvSpPr>
        <p:spPr/>
        <p:txBody>
          <a:bodyPr/>
          <a:lstStyle/>
          <a:p>
            <a:pPr>
              <a:buFont typeface="Wingdings" panose="05000000000000000000" pitchFamily="2" charset="2"/>
              <a:buNone/>
            </a:pPr>
            <a:r>
              <a:rPr lang="en-US" altLang="en-US"/>
              <a:t>Consider the </a:t>
            </a:r>
            <a:r>
              <a:rPr lang="ja-JP" altLang="en-US"/>
              <a:t>“</a:t>
            </a:r>
            <a:r>
              <a:rPr lang="en-US" altLang="ja-JP"/>
              <a:t>average</a:t>
            </a:r>
            <a:r>
              <a:rPr lang="ja-JP" altLang="en-US"/>
              <a:t>”</a:t>
            </a:r>
            <a:r>
              <a:rPr lang="en-US" altLang="ja-JP"/>
              <a:t> college student:</a:t>
            </a:r>
          </a:p>
          <a:p>
            <a:r>
              <a:rPr lang="en-US" altLang="en-US"/>
              <a:t>What risks does the student  encounter? How can we mitigate the damage?</a:t>
            </a:r>
          </a:p>
          <a:p>
            <a:pPr lvl="1"/>
            <a:r>
              <a:rPr lang="en-US" altLang="en-US"/>
              <a:t>Computer related:</a:t>
            </a:r>
          </a:p>
          <a:p>
            <a:pPr lvl="2"/>
            <a:r>
              <a:rPr lang="en-US" altLang="en-US"/>
              <a:t>Lose file; </a:t>
            </a:r>
          </a:p>
          <a:p>
            <a:pPr lvl="2"/>
            <a:r>
              <a:rPr lang="en-US" altLang="en-US"/>
              <a:t>Lose flash drive;</a:t>
            </a:r>
          </a:p>
          <a:p>
            <a:pPr lvl="2"/>
            <a:r>
              <a:rPr lang="en-US" altLang="en-US"/>
              <a:t>Lose hard drive; damaged</a:t>
            </a:r>
          </a:p>
          <a:p>
            <a:pPr lvl="2"/>
            <a:r>
              <a:rPr lang="en-US" altLang="en-US"/>
              <a:t>Lose computer; damaged, lost or stolen</a:t>
            </a:r>
          </a:p>
          <a:p>
            <a:pPr lvl="2"/>
            <a:r>
              <a:rPr lang="en-US" altLang="en-US"/>
              <a:t>Crash computer; corrupted files</a:t>
            </a:r>
          </a:p>
          <a:p>
            <a:pPr lvl="2"/>
            <a:r>
              <a:rPr lang="en-US" altLang="en-US"/>
              <a:t>No network? Cannot access D2L</a:t>
            </a:r>
          </a:p>
          <a:p>
            <a:pPr lvl="1"/>
            <a:r>
              <a:rPr lang="en-US" altLang="en-US"/>
              <a:t>Attendance and time management</a:t>
            </a:r>
          </a:p>
          <a:p>
            <a:pPr lvl="2"/>
            <a:r>
              <a:rPr lang="en-US" altLang="en-US"/>
              <a:t>Miss class or late</a:t>
            </a:r>
          </a:p>
          <a:p>
            <a:pPr lvl="2"/>
            <a:r>
              <a:rPr lang="en-US" altLang="en-US"/>
              <a:t>Late home work submission</a:t>
            </a:r>
          </a:p>
          <a:p>
            <a:pPr lvl="2"/>
            <a:r>
              <a:rPr lang="en-US" altLang="en-US"/>
              <a:t>Miss home work submission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96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3"/>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AADAD-33F5-4007-B3BD-C86878670A51}"/>
              </a:ext>
            </a:extLst>
          </p:cNvPr>
          <p:cNvSpPr>
            <a:spLocks noGrp="1"/>
          </p:cNvSpPr>
          <p:nvPr>
            <p:ph type="title"/>
          </p:nvPr>
        </p:nvSpPr>
        <p:spPr/>
        <p:txBody>
          <a:bodyPr/>
          <a:lstStyle/>
          <a:p>
            <a:pPr>
              <a:defRPr/>
            </a:pPr>
            <a:r>
              <a:rPr lang="en-US">
                <a:effectLst>
                  <a:outerShdw blurRad="38100" dist="38100" dir="2700000" algn="tl">
                    <a:srgbClr val="C0C0C0"/>
                  </a:outerShdw>
                </a:effectLst>
                <a:ea typeface="ＭＳ Ｐゴシック" pitchFamily="34" charset="-128"/>
              </a:rPr>
              <a:t>What can Possibly Go Wrong?</a:t>
            </a:r>
          </a:p>
        </p:txBody>
      </p:sp>
      <p:sp>
        <p:nvSpPr>
          <p:cNvPr id="29699" name="Content Placeholder 2">
            <a:extLst>
              <a:ext uri="{FF2B5EF4-FFF2-40B4-BE49-F238E27FC236}">
                <a16:creationId xmlns:a16="http://schemas.microsoft.com/office/drawing/2014/main" id="{C1A48AAD-22E2-42B5-BEB6-7B5EBD8B3867}"/>
              </a:ext>
            </a:extLst>
          </p:cNvPr>
          <p:cNvSpPr>
            <a:spLocks noGrp="1" noChangeArrowheads="1"/>
          </p:cNvSpPr>
          <p:nvPr>
            <p:ph idx="1"/>
          </p:nvPr>
        </p:nvSpPr>
        <p:spPr>
          <a:xfrm>
            <a:off x="304800" y="1003852"/>
            <a:ext cx="11582400" cy="5486400"/>
          </a:xfrm>
        </p:spPr>
        <p:txBody>
          <a:bodyPr/>
          <a:lstStyle/>
          <a:p>
            <a:pPr>
              <a:buFont typeface="Wingdings" panose="05000000000000000000" pitchFamily="2" charset="2"/>
              <a:buNone/>
            </a:pPr>
            <a:r>
              <a:rPr lang="en-US" altLang="en-US" dirty="0"/>
              <a:t>Consider the </a:t>
            </a:r>
            <a:r>
              <a:rPr lang="ja-JP" altLang="en-US" dirty="0"/>
              <a:t>“</a:t>
            </a:r>
            <a:r>
              <a:rPr lang="en-US" altLang="ja-JP" dirty="0"/>
              <a:t>average</a:t>
            </a:r>
            <a:r>
              <a:rPr lang="ja-JP" altLang="en-US" dirty="0"/>
              <a:t>”</a:t>
            </a:r>
            <a:r>
              <a:rPr lang="en-US" altLang="ja-JP" dirty="0"/>
              <a:t> project:</a:t>
            </a:r>
          </a:p>
          <a:p>
            <a:r>
              <a:rPr lang="en-US" altLang="en-US" dirty="0"/>
              <a:t>Testing takes longer than planned – cannot resolve bugs</a:t>
            </a:r>
          </a:p>
          <a:p>
            <a:r>
              <a:rPr lang="en-US" altLang="en-US" dirty="0"/>
              <a:t>Vendor cannot deliver a product on schedule</a:t>
            </a:r>
          </a:p>
          <a:p>
            <a:r>
              <a:rPr lang="en-US" altLang="en-US" dirty="0"/>
              <a:t>Critical engineer</a:t>
            </a:r>
          </a:p>
          <a:p>
            <a:pPr lvl="1"/>
            <a:r>
              <a:rPr lang="en-US" altLang="en-US" sz="2400" dirty="0"/>
              <a:t>Has accident (wipes out in ski jump)</a:t>
            </a:r>
          </a:p>
          <a:p>
            <a:pPr lvl="1"/>
            <a:r>
              <a:rPr lang="en-US" altLang="en-US" sz="2400" dirty="0"/>
              <a:t>Becomes a parent</a:t>
            </a:r>
          </a:p>
          <a:p>
            <a:pPr lvl="1"/>
            <a:r>
              <a:rPr lang="en-US" altLang="en-US" sz="2400" dirty="0"/>
              <a:t>Has major surgery</a:t>
            </a:r>
          </a:p>
          <a:p>
            <a:r>
              <a:rPr lang="en-US" altLang="en-US" dirty="0"/>
              <a:t>Critical engineer leaves project/company</a:t>
            </a:r>
          </a:p>
          <a:p>
            <a:r>
              <a:rPr lang="en-US" altLang="en-US" dirty="0"/>
              <a:t>Change of ownership. Project on hold</a:t>
            </a:r>
          </a:p>
          <a:p>
            <a:r>
              <a:rPr lang="en-US" altLang="en-US" dirty="0"/>
              <a:t>Major downsizing</a:t>
            </a:r>
          </a:p>
          <a:p>
            <a:r>
              <a:rPr lang="en-US" altLang="en-US" dirty="0"/>
              <a:t>Dysfunctional staff</a:t>
            </a:r>
          </a:p>
          <a:p>
            <a:r>
              <a:rPr lang="en-US" altLang="en-US" dirty="0"/>
              <a:t>Blizzard and power failures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3"/>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6493565"/>
          </a:xfrm>
        </p:spPr>
        <p:txBody>
          <a:bodyPr/>
          <a:lstStyle/>
          <a:p>
            <a:pPr algn="just">
              <a:lnSpc>
                <a:spcPct val="150000"/>
              </a:lnSpc>
              <a:spcBef>
                <a:spcPts val="0"/>
              </a:spcBef>
            </a:pPr>
            <a:endParaRPr lang="en-US" sz="2000" b="1" dirty="0">
              <a:solidFill>
                <a:schemeClr val="tx1"/>
              </a:solidFill>
              <a:highlight>
                <a:srgbClr val="FFFF00"/>
              </a:highlight>
            </a:endParaRPr>
          </a:p>
          <a:p>
            <a:pPr algn="just">
              <a:lnSpc>
                <a:spcPct val="150000"/>
              </a:lnSpc>
              <a:spcBef>
                <a:spcPts val="0"/>
              </a:spcBef>
            </a:pPr>
            <a:endParaRPr lang="en-US" sz="2000" b="1" dirty="0">
              <a:solidFill>
                <a:schemeClr val="tx1"/>
              </a:solidFill>
              <a:highlight>
                <a:srgbClr val="FFFF00"/>
              </a:highlight>
            </a:endParaRPr>
          </a:p>
          <a:p>
            <a:pPr algn="just">
              <a:lnSpc>
                <a:spcPct val="150000"/>
              </a:lnSpc>
              <a:spcBef>
                <a:spcPts val="0"/>
              </a:spcBef>
            </a:pPr>
            <a:r>
              <a:rPr lang="en-US" sz="2000" b="1" dirty="0">
                <a:solidFill>
                  <a:schemeClr val="tx1"/>
                </a:solidFill>
                <a:highlight>
                  <a:srgbClr val="FFFF00"/>
                </a:highlight>
              </a:rPr>
              <a:t>Risk</a:t>
            </a:r>
            <a:r>
              <a:rPr lang="en-US" sz="2000" dirty="0">
                <a:solidFill>
                  <a:schemeClr val="tx1"/>
                </a:solidFill>
              </a:rPr>
              <a:t> is an uncertain event or condition that, if it occurs, has a positive or negative effect on project objectives.</a:t>
            </a:r>
            <a:endParaRPr lang="en-US" sz="2000" b="1" dirty="0">
              <a:solidFill>
                <a:schemeClr val="tx1"/>
              </a:solidFill>
            </a:endParaRPr>
          </a:p>
          <a:p>
            <a:pPr algn="just">
              <a:lnSpc>
                <a:spcPct val="150000"/>
              </a:lnSpc>
              <a:spcBef>
                <a:spcPts val="0"/>
              </a:spcBef>
            </a:pPr>
            <a:r>
              <a:rPr lang="en-US" sz="2000" b="1" dirty="0">
                <a:solidFill>
                  <a:schemeClr val="tx1"/>
                </a:solidFill>
                <a:highlight>
                  <a:srgbClr val="FFFF00"/>
                </a:highlight>
              </a:rPr>
              <a:t>Risk</a:t>
            </a:r>
            <a:r>
              <a:rPr lang="en-US" sz="2000" dirty="0">
                <a:solidFill>
                  <a:schemeClr val="tx1"/>
                </a:solidFill>
              </a:rPr>
              <a:t> has a cause and, if it occurs, a consequence. For example, a cause may be a flu virus or change in scope requirements. The event is that team members get stricken with the flu or the product has to be redesigned. If either of these uncertain events occurs, it will impact the cost, schedule, and /or quality of the project.</a:t>
            </a:r>
          </a:p>
          <a:p>
            <a:pPr algn="just">
              <a:lnSpc>
                <a:spcPct val="150000"/>
              </a:lnSpc>
              <a:spcBef>
                <a:spcPts val="0"/>
              </a:spcBef>
            </a:pPr>
            <a:endParaRPr lang="en-US" sz="2000" dirty="0">
              <a:solidFill>
                <a:schemeClr val="tx1"/>
              </a:solidFill>
            </a:endParaRPr>
          </a:p>
          <a:p>
            <a:pPr algn="just">
              <a:lnSpc>
                <a:spcPct val="150000"/>
              </a:lnSpc>
              <a:spcBef>
                <a:spcPts val="0"/>
              </a:spcBef>
            </a:pPr>
            <a:r>
              <a:rPr lang="en-US" sz="2000" dirty="0">
                <a:solidFill>
                  <a:schemeClr val="tx1"/>
                </a:solidFill>
              </a:rPr>
              <a:t>Some potential risk events can be identified </a:t>
            </a:r>
            <a:r>
              <a:rPr lang="en-US" sz="2000" b="1" u="sng" dirty="0">
                <a:solidFill>
                  <a:schemeClr val="tx1"/>
                </a:solidFill>
              </a:rPr>
              <a:t>before</a:t>
            </a:r>
            <a:r>
              <a:rPr lang="en-US" sz="2000" dirty="0">
                <a:solidFill>
                  <a:schemeClr val="tx1"/>
                </a:solidFill>
              </a:rPr>
              <a:t> the project starts—such as equipment malfunction or change in technical requirements. Risks can be </a:t>
            </a:r>
            <a:r>
              <a:rPr lang="en-US" sz="2000" b="1" u="sng" dirty="0">
                <a:solidFill>
                  <a:schemeClr val="tx1"/>
                </a:solidFill>
              </a:rPr>
              <a:t>anticipated consequences</a:t>
            </a:r>
            <a:r>
              <a:rPr lang="en-US" sz="2000" dirty="0">
                <a:solidFill>
                  <a:schemeClr val="tx1"/>
                </a:solidFill>
              </a:rPr>
              <a:t>, like schedule slippages or cost overruns. Risks can be </a:t>
            </a:r>
            <a:r>
              <a:rPr lang="en-US" sz="2000" b="1" u="sng" dirty="0">
                <a:solidFill>
                  <a:schemeClr val="tx1"/>
                </a:solidFill>
              </a:rPr>
              <a:t>beyond imagination </a:t>
            </a:r>
            <a:r>
              <a:rPr lang="en-US" sz="2000" dirty="0">
                <a:solidFill>
                  <a:schemeClr val="tx1"/>
                </a:solidFill>
              </a:rPr>
              <a:t>like the 2008 financial meltdown.</a:t>
            </a:r>
          </a:p>
          <a:p>
            <a:pPr algn="just">
              <a:lnSpc>
                <a:spcPct val="150000"/>
              </a:lnSpc>
              <a:spcBef>
                <a:spcPts val="0"/>
              </a:spcBef>
            </a:pPr>
            <a:endParaRPr lang="en-US" sz="2000" dirty="0">
              <a:solidFill>
                <a:schemeClr val="tx1"/>
              </a:solidFill>
            </a:endParaRPr>
          </a:p>
          <a:p>
            <a:pPr algn="just">
              <a:lnSpc>
                <a:spcPct val="150000"/>
              </a:lnSpc>
              <a:spcBef>
                <a:spcPts val="0"/>
              </a:spcBef>
            </a:pPr>
            <a:r>
              <a:rPr lang="en-US" sz="2000" dirty="0">
                <a:solidFill>
                  <a:schemeClr val="tx1"/>
                </a:solidFill>
              </a:rPr>
              <a:t>While risks can have </a:t>
            </a:r>
            <a:r>
              <a:rPr lang="en-US" sz="2000" b="1" u="sng" dirty="0">
                <a:solidFill>
                  <a:schemeClr val="tx1"/>
                </a:solidFill>
              </a:rPr>
              <a:t>positive consequences </a:t>
            </a:r>
            <a:r>
              <a:rPr lang="en-US" sz="2000" dirty="0">
                <a:solidFill>
                  <a:schemeClr val="tx1"/>
                </a:solidFill>
              </a:rPr>
              <a:t>such as unexpected price reduction in materials, </a:t>
            </a:r>
            <a:r>
              <a:rPr lang="en-US" sz="2000" u="sng" dirty="0">
                <a:solidFill>
                  <a:schemeClr val="tx1"/>
                </a:solidFill>
              </a:rPr>
              <a:t>the focus of this chapter is on what can go wrong </a:t>
            </a:r>
            <a:r>
              <a:rPr lang="en-US" sz="2000" b="1" u="sng" dirty="0">
                <a:solidFill>
                  <a:schemeClr val="tx1"/>
                </a:solidFill>
              </a:rPr>
              <a:t>(negative) </a:t>
            </a:r>
            <a:r>
              <a:rPr lang="en-US" sz="2000" u="sng" dirty="0">
                <a:solidFill>
                  <a:schemeClr val="tx1"/>
                </a:solidFill>
              </a:rPr>
              <a:t>and the risk management process.</a:t>
            </a:r>
          </a:p>
          <a:p>
            <a:pPr algn="just">
              <a:lnSpc>
                <a:spcPct val="150000"/>
              </a:lnSpc>
              <a:spcBef>
                <a:spcPts val="0"/>
              </a:spcBef>
            </a:pPr>
            <a:endParaRPr lang="en-US" sz="2000" dirty="0">
              <a:solidFill>
                <a:schemeClr val="tx1"/>
              </a:solidFill>
            </a:endParaRPr>
          </a:p>
          <a:p>
            <a:endParaRPr lang="en-US" sz="2200" dirty="0"/>
          </a:p>
        </p:txBody>
      </p:sp>
      <p:sp>
        <p:nvSpPr>
          <p:cNvPr id="5" name="Rectangle 2">
            <a:extLst>
              <a:ext uri="{FF2B5EF4-FFF2-40B4-BE49-F238E27FC236}">
                <a16:creationId xmlns:a16="http://schemas.microsoft.com/office/drawing/2014/main" id="{27FAD479-FE97-49BF-ADDF-494ECE9544EF}"/>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Tree>
    <p:extLst>
      <p:ext uri="{BB962C8B-B14F-4D97-AF65-F5344CB8AC3E}">
        <p14:creationId xmlns:p14="http://schemas.microsoft.com/office/powerpoint/2010/main" val="2434479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a:extLst>
              <a:ext uri="{FF2B5EF4-FFF2-40B4-BE49-F238E27FC236}">
                <a16:creationId xmlns:a16="http://schemas.microsoft.com/office/drawing/2014/main" id="{584E1358-67B0-48FD-B936-25341D864A02}"/>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Risk definition</a:t>
            </a:r>
          </a:p>
        </p:txBody>
      </p:sp>
      <p:sp>
        <p:nvSpPr>
          <p:cNvPr id="36867" name="Rectangle 3">
            <a:extLst>
              <a:ext uri="{FF2B5EF4-FFF2-40B4-BE49-F238E27FC236}">
                <a16:creationId xmlns:a16="http://schemas.microsoft.com/office/drawing/2014/main" id="{0D852743-8011-4BA9-85C8-D8A866EF3919}"/>
              </a:ext>
            </a:extLst>
          </p:cNvPr>
          <p:cNvSpPr>
            <a:spLocks noGrp="1" noChangeArrowheads="1"/>
          </p:cNvSpPr>
          <p:nvPr>
            <p:ph type="body" idx="1"/>
          </p:nvPr>
        </p:nvSpPr>
        <p:spPr/>
        <p:txBody>
          <a:bodyPr/>
          <a:lstStyle/>
          <a:p>
            <a:pPr lvl="1" eaLnBrk="1" hangingPunct="1">
              <a:lnSpc>
                <a:spcPct val="95000"/>
              </a:lnSpc>
            </a:pPr>
            <a:endParaRPr lang="en-US" altLang="ja-JP" dirty="0"/>
          </a:p>
          <a:p>
            <a:pPr lvl="1" eaLnBrk="1" hangingPunct="1">
              <a:lnSpc>
                <a:spcPct val="95000"/>
              </a:lnSpc>
            </a:pPr>
            <a:r>
              <a:rPr lang="ja-JP" altLang="en-US" dirty="0"/>
              <a:t>“</a:t>
            </a:r>
            <a:r>
              <a:rPr lang="en-US" altLang="en-US" sz="2000" i="1" u="sng" dirty="0"/>
              <a:t>Not all risks are bad:</a:t>
            </a:r>
            <a:r>
              <a:rPr lang="en-US" altLang="en-US" sz="2000" u="sng" dirty="0"/>
              <a:t> </a:t>
            </a:r>
            <a:r>
              <a:rPr lang="en-US" altLang="en-US" sz="2000" dirty="0"/>
              <a:t>Risks can present opportunities as well as threats to a project.</a:t>
            </a:r>
          </a:p>
          <a:p>
            <a:pPr lvl="1" eaLnBrk="1" hangingPunct="1">
              <a:lnSpc>
                <a:spcPct val="95000"/>
              </a:lnSpc>
            </a:pPr>
            <a:endParaRPr lang="en-US" altLang="en-US" sz="2000" dirty="0"/>
          </a:p>
          <a:p>
            <a:pPr eaLnBrk="1" hangingPunct="1">
              <a:lnSpc>
                <a:spcPct val="95000"/>
              </a:lnSpc>
            </a:pPr>
            <a:r>
              <a:rPr lang="en-US" altLang="en-US" sz="2000" dirty="0"/>
              <a:t>Risk originates in the uncertainty associated with any project – remember, projects are </a:t>
            </a:r>
            <a:r>
              <a:rPr lang="en-US" altLang="en-US" sz="2000" i="1" u="sng" dirty="0"/>
              <a:t>unique</a:t>
            </a:r>
          </a:p>
          <a:p>
            <a:pPr marL="0" indent="0" eaLnBrk="1" hangingPunct="1">
              <a:lnSpc>
                <a:spcPct val="95000"/>
              </a:lnSpc>
              <a:buNone/>
            </a:pPr>
            <a:endParaRPr lang="en-US" altLang="en-US" sz="2000" i="1" u="sng" dirty="0"/>
          </a:p>
          <a:p>
            <a:pPr eaLnBrk="1" hangingPunct="1">
              <a:lnSpc>
                <a:spcPct val="150000"/>
              </a:lnSpc>
              <a:buFont typeface="Wingdings" panose="05000000000000000000" pitchFamily="2" charset="2"/>
              <a:buNone/>
            </a:pPr>
            <a:r>
              <a:rPr lang="en-US" altLang="en-US" sz="2000" b="1" dirty="0"/>
              <a:t>Project Risks</a:t>
            </a:r>
            <a:endParaRPr lang="en-US" altLang="en-US" sz="2000" b="1" i="1" dirty="0"/>
          </a:p>
          <a:p>
            <a:pPr lvl="1">
              <a:lnSpc>
                <a:spcPct val="150000"/>
              </a:lnSpc>
              <a:spcBef>
                <a:spcPct val="0"/>
              </a:spcBef>
            </a:pPr>
            <a:r>
              <a:rPr lang="en-US" altLang="en-US" dirty="0"/>
              <a:t>What can go wrong?</a:t>
            </a:r>
          </a:p>
          <a:p>
            <a:pPr lvl="1">
              <a:lnSpc>
                <a:spcPct val="150000"/>
              </a:lnSpc>
              <a:spcBef>
                <a:spcPct val="0"/>
              </a:spcBef>
            </a:pPr>
            <a:r>
              <a:rPr lang="en-US" altLang="en-US" dirty="0"/>
              <a:t>What is the likelihood?</a:t>
            </a:r>
          </a:p>
          <a:p>
            <a:pPr lvl="1">
              <a:lnSpc>
                <a:spcPct val="150000"/>
              </a:lnSpc>
              <a:spcBef>
                <a:spcPct val="0"/>
              </a:spcBef>
            </a:pPr>
            <a:r>
              <a:rPr lang="en-US" altLang="en-US" dirty="0"/>
              <a:t>What will the damage be?</a:t>
            </a:r>
          </a:p>
          <a:p>
            <a:pPr lvl="1">
              <a:lnSpc>
                <a:spcPct val="150000"/>
              </a:lnSpc>
              <a:spcBef>
                <a:spcPct val="0"/>
              </a:spcBef>
            </a:pPr>
            <a:r>
              <a:rPr lang="en-US" altLang="en-US" dirty="0"/>
              <a:t>What can we do about it?</a:t>
            </a:r>
          </a:p>
          <a:p>
            <a:pPr lvl="1">
              <a:lnSpc>
                <a:spcPct val="150000"/>
              </a:lnSpc>
              <a:spcBef>
                <a:spcPct val="0"/>
              </a:spcBef>
            </a:pPr>
            <a:endParaRPr lang="en-US" altLang="en-US" dirty="0"/>
          </a:p>
          <a:p>
            <a:pPr marL="457200" lvl="1" indent="0">
              <a:lnSpc>
                <a:spcPct val="150000"/>
              </a:lnSpc>
              <a:spcBef>
                <a:spcPct val="0"/>
              </a:spcBef>
              <a:buNone/>
            </a:pPr>
            <a:endParaRPr lang="en-US" altLang="en-US" dirty="0"/>
          </a:p>
          <a:p>
            <a:pPr eaLnBrk="1" hangingPunct="1">
              <a:lnSpc>
                <a:spcPct val="95000"/>
              </a:lnSpc>
            </a:pPr>
            <a:endParaRPr lang="en-US" altLang="en-US" sz="2000"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867">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6867">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86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0B49C70-1C8A-412C-BC13-830F1DB4F20E}"/>
              </a:ext>
            </a:extLst>
          </p:cNvPr>
          <p:cNvSpPr>
            <a:spLocks noGrp="1" noChangeArrowheads="1"/>
          </p:cNvSpPr>
          <p:nvPr>
            <p:ph type="title"/>
          </p:nvPr>
        </p:nvSpPr>
        <p:spPr/>
        <p:txBody>
          <a:bodyPr/>
          <a:lstStyle/>
          <a:p>
            <a:pPr eaLnBrk="1" hangingPunct="1">
              <a:defRPr/>
            </a:pPr>
            <a:r>
              <a:rPr lang="en-US">
                <a:effectLst>
                  <a:outerShdw blurRad="38100" dist="38100" dir="2700000" algn="tl">
                    <a:srgbClr val="C0C0C0"/>
                  </a:outerShdw>
                </a:effectLst>
                <a:ea typeface="ＭＳ Ｐゴシック" pitchFamily="34" charset="-128"/>
              </a:rPr>
              <a:t>How to Categorize Risk</a:t>
            </a:r>
          </a:p>
        </p:txBody>
      </p:sp>
      <p:sp>
        <p:nvSpPr>
          <p:cNvPr id="34819" name="Rectangle 5">
            <a:extLst>
              <a:ext uri="{FF2B5EF4-FFF2-40B4-BE49-F238E27FC236}">
                <a16:creationId xmlns:a16="http://schemas.microsoft.com/office/drawing/2014/main" id="{FFEE41F4-AAC4-4F68-B739-F35085829D01}"/>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b="1" dirty="0"/>
              <a:t>Risks: known, unknown, unknowable</a:t>
            </a:r>
          </a:p>
          <a:p>
            <a:pPr eaLnBrk="1" hangingPunct="1">
              <a:buFont typeface="Wingdings" panose="05000000000000000000" pitchFamily="2" charset="2"/>
              <a:buNone/>
            </a:pPr>
            <a:endParaRPr lang="en-US" altLang="en-US" b="1" dirty="0"/>
          </a:p>
          <a:p>
            <a:pPr eaLnBrk="1" hangingPunct="1"/>
            <a:r>
              <a:rPr lang="en-US" altLang="en-US" sz="2000" b="1" u="sng" dirty="0"/>
              <a:t>Known Risks: </a:t>
            </a:r>
            <a:r>
              <a:rPr lang="en-US" altLang="en-US" sz="2000" dirty="0"/>
              <a:t>Risks that can be uncovered after careful evaluation of the project plan, business and technical environment, and other reliable sources of information (I.e. unrealistic delivery dates, lack of user input, etc.)</a:t>
            </a:r>
          </a:p>
          <a:p>
            <a:pPr marL="0" indent="0" eaLnBrk="1" hangingPunct="1">
              <a:buNone/>
            </a:pPr>
            <a:endParaRPr lang="en-US" altLang="en-US" sz="2000" dirty="0"/>
          </a:p>
          <a:p>
            <a:pPr lvl="1" eaLnBrk="1" hangingPunct="1">
              <a:lnSpc>
                <a:spcPct val="150000"/>
              </a:lnSpc>
            </a:pPr>
            <a:r>
              <a:rPr lang="en-US" altLang="en-US" dirty="0"/>
              <a:t>Refer to those risks that can </a:t>
            </a:r>
            <a:r>
              <a:rPr lang="en-US" altLang="en-US" b="1" u="sng" dirty="0"/>
              <a:t>be estimated </a:t>
            </a:r>
            <a:r>
              <a:rPr lang="en-US" altLang="en-US" dirty="0"/>
              <a:t>from historical information </a:t>
            </a:r>
          </a:p>
          <a:p>
            <a:pPr lvl="1" eaLnBrk="1" hangingPunct="1">
              <a:lnSpc>
                <a:spcPct val="150000"/>
              </a:lnSpc>
            </a:pPr>
            <a:r>
              <a:rPr lang="en-US" altLang="en-US" dirty="0"/>
              <a:t>Can be mitigated by management techniques and through response plans, should they occur</a:t>
            </a:r>
          </a:p>
          <a:p>
            <a:pPr lvl="1" eaLnBrk="1" hangingPunct="1">
              <a:lnSpc>
                <a:spcPct val="150000"/>
              </a:lnSpc>
            </a:pPr>
            <a:r>
              <a:rPr lang="en-US" altLang="en-US" i="1" dirty="0"/>
              <a:t>Example:</a:t>
            </a:r>
            <a:r>
              <a:rPr lang="en-US" altLang="en-US" dirty="0"/>
              <a:t> Potential delay in delivery from third-party vendor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B911E35-CE2D-41D7-AF8A-70E5E98C7AC6}"/>
              </a:ext>
            </a:extLst>
          </p:cNvPr>
          <p:cNvSpPr>
            <a:spLocks noGrp="1" noChangeArrowheads="1"/>
          </p:cNvSpPr>
          <p:nvPr>
            <p:ph type="title"/>
          </p:nvPr>
        </p:nvSpPr>
        <p:spPr/>
        <p:txBody>
          <a:bodyPr/>
          <a:lstStyle/>
          <a:p>
            <a:pPr eaLnBrk="1" hangingPunct="1">
              <a:defRPr/>
            </a:pPr>
            <a:r>
              <a:rPr lang="en-US">
                <a:effectLst>
                  <a:outerShdw blurRad="38100" dist="38100" dir="2700000" algn="tl">
                    <a:srgbClr val="C0C0C0"/>
                  </a:outerShdw>
                </a:effectLst>
                <a:ea typeface="ＭＳ Ｐゴシック" pitchFamily="34" charset="-128"/>
              </a:rPr>
              <a:t>How to Categorize Risk</a:t>
            </a:r>
          </a:p>
        </p:txBody>
      </p:sp>
      <p:sp>
        <p:nvSpPr>
          <p:cNvPr id="36867" name="Rectangle 5">
            <a:extLst>
              <a:ext uri="{FF2B5EF4-FFF2-40B4-BE49-F238E27FC236}">
                <a16:creationId xmlns:a16="http://schemas.microsoft.com/office/drawing/2014/main" id="{81B4994C-63A0-41AE-B5F1-17D25A8991F6}"/>
              </a:ext>
            </a:extLst>
          </p:cNvPr>
          <p:cNvSpPr>
            <a:spLocks noGrp="1" noChangeArrowheads="1"/>
          </p:cNvSpPr>
          <p:nvPr>
            <p:ph type="body" idx="1"/>
          </p:nvPr>
        </p:nvSpPr>
        <p:spPr/>
        <p:txBody>
          <a:bodyPr/>
          <a:lstStyle/>
          <a:p>
            <a:pPr eaLnBrk="1" hangingPunct="1">
              <a:lnSpc>
                <a:spcPct val="150000"/>
              </a:lnSpc>
            </a:pPr>
            <a:r>
              <a:rPr lang="en-US" altLang="en-US" sz="1900" b="1" u="sng" dirty="0"/>
              <a:t>Predictable Risks</a:t>
            </a:r>
            <a:r>
              <a:rPr lang="en-US" altLang="en-US" sz="1900" dirty="0"/>
              <a:t> [but </a:t>
            </a:r>
            <a:r>
              <a:rPr lang="en-US" altLang="en-US" sz="1900" b="1" dirty="0">
                <a:highlight>
                  <a:srgbClr val="FFFF00"/>
                </a:highlight>
              </a:rPr>
              <a:t>unknown</a:t>
            </a:r>
            <a:r>
              <a:rPr lang="en-US" altLang="en-US" sz="1900" dirty="0"/>
              <a:t> risks]</a:t>
            </a:r>
            <a:r>
              <a:rPr lang="en-US" altLang="en-US" sz="1900" b="1" dirty="0"/>
              <a:t>: </a:t>
            </a:r>
            <a:r>
              <a:rPr lang="en-US" altLang="en-US" sz="1900" dirty="0"/>
              <a:t>Risks that can be extrapolated from past projects.  (Staff turnover, poor communication with the customer)</a:t>
            </a:r>
          </a:p>
          <a:p>
            <a:pPr lvl="1" eaLnBrk="1" hangingPunct="1"/>
            <a:r>
              <a:rPr lang="en-US" altLang="en-US" sz="1900" u="sng" dirty="0"/>
              <a:t>Refer to those risks that we know have a probability of occurring, but do </a:t>
            </a:r>
            <a:r>
              <a:rPr lang="en-US" altLang="en-US" sz="1900" b="1" u="sng" dirty="0">
                <a:highlight>
                  <a:srgbClr val="FFFF00"/>
                </a:highlight>
              </a:rPr>
              <a:t>not know </a:t>
            </a:r>
            <a:r>
              <a:rPr lang="en-US" altLang="en-US" sz="1900" u="sng" dirty="0"/>
              <a:t>the precise impact</a:t>
            </a:r>
          </a:p>
          <a:p>
            <a:pPr lvl="1" eaLnBrk="1" hangingPunct="1"/>
            <a:r>
              <a:rPr lang="en-US" altLang="en-US" sz="1900" dirty="0"/>
              <a:t>Cannot be managed directly but can be mitigated by the use of contingency</a:t>
            </a:r>
          </a:p>
          <a:p>
            <a:pPr lvl="1" eaLnBrk="1" hangingPunct="1"/>
            <a:r>
              <a:rPr lang="en-US" altLang="en-US" sz="1900" i="1" dirty="0"/>
              <a:t>Example:</a:t>
            </a:r>
            <a:r>
              <a:rPr lang="en-US" altLang="en-US" sz="1900" dirty="0"/>
              <a:t> Loss of key personnel due to turnover</a:t>
            </a:r>
          </a:p>
          <a:p>
            <a:pPr eaLnBrk="1" hangingPunct="1"/>
            <a:r>
              <a:rPr lang="en-US" altLang="en-US" sz="1900" b="1" u="sng" dirty="0"/>
              <a:t>Unpredictable Risks</a:t>
            </a:r>
            <a:br>
              <a:rPr lang="en-US" altLang="en-US" sz="1900" b="1" u="sng" dirty="0"/>
            </a:br>
            <a:r>
              <a:rPr lang="ja-JP" altLang="en-US" sz="1900" dirty="0"/>
              <a:t>“</a:t>
            </a:r>
            <a:r>
              <a:rPr lang="en-US" altLang="ja-JP" sz="1900" dirty="0"/>
              <a:t>Joker</a:t>
            </a:r>
            <a:r>
              <a:rPr lang="ja-JP" altLang="en-US" sz="1900" dirty="0"/>
              <a:t>”</a:t>
            </a:r>
            <a:r>
              <a:rPr lang="en-US" altLang="ja-JP" sz="1900" dirty="0"/>
              <a:t> risks that are hard to predict.</a:t>
            </a:r>
          </a:p>
          <a:p>
            <a:pPr marL="0" indent="0" eaLnBrk="1" hangingPunct="1">
              <a:buNone/>
            </a:pPr>
            <a:endParaRPr lang="en-US" altLang="ja-JP" sz="1900" dirty="0"/>
          </a:p>
          <a:p>
            <a:pPr eaLnBrk="1" hangingPunct="1"/>
            <a:r>
              <a:rPr lang="en-US" altLang="en-US" sz="1900" b="1" u="sng" dirty="0"/>
              <a:t>Unknowable risks </a:t>
            </a:r>
            <a:endParaRPr lang="en-US" altLang="en-US" sz="1900" b="1" dirty="0"/>
          </a:p>
          <a:p>
            <a:pPr lvl="1" eaLnBrk="1" hangingPunct="1"/>
            <a:r>
              <a:rPr lang="en-US" altLang="en-US" sz="1900" dirty="0"/>
              <a:t>Refer to those risks that are outside the scope of historical or probabilistic models for the project</a:t>
            </a:r>
          </a:p>
          <a:p>
            <a:pPr lvl="1" eaLnBrk="1" hangingPunct="1"/>
            <a:r>
              <a:rPr lang="en-US" altLang="en-US" sz="1900" dirty="0"/>
              <a:t>Are beyond the scope of risk management and usually are addressed by </a:t>
            </a:r>
            <a:r>
              <a:rPr lang="en-US" altLang="en-US" sz="1900" i="1" dirty="0"/>
              <a:t>crisis </a:t>
            </a:r>
            <a:r>
              <a:rPr lang="en-US" altLang="en-US" sz="1900" dirty="0"/>
              <a:t>or</a:t>
            </a:r>
            <a:r>
              <a:rPr lang="en-US" altLang="en-US" sz="1900" i="1" dirty="0"/>
              <a:t> disaster management</a:t>
            </a:r>
          </a:p>
          <a:p>
            <a:pPr lvl="1" eaLnBrk="1" hangingPunct="1"/>
            <a:r>
              <a:rPr lang="en-US" altLang="en-US" sz="1900" i="1" dirty="0"/>
              <a:t>Examples: </a:t>
            </a:r>
            <a:r>
              <a:rPr lang="en-US" altLang="en-US" sz="1900" dirty="0"/>
              <a:t>Corporate failures, natural disasters, acts of terrorism or war, major snowstorm and power loss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pPr algn="ctr"/>
            <a:r>
              <a:rPr lang="en-US" sz="2800" b="1" dirty="0">
                <a:solidFill>
                  <a:schemeClr val="tx1"/>
                </a:solidFill>
                <a:highlight>
                  <a:srgbClr val="00FF00"/>
                </a:highlight>
              </a:rPr>
              <a:t>Risk management</a:t>
            </a:r>
          </a:p>
          <a:p>
            <a:pPr>
              <a:lnSpc>
                <a:spcPct val="60000"/>
              </a:lnSpc>
            </a:pPr>
            <a:endParaRPr lang="en-US" dirty="0"/>
          </a:p>
          <a:p>
            <a:pPr algn="just">
              <a:lnSpc>
                <a:spcPct val="150000"/>
              </a:lnSpc>
            </a:pPr>
            <a:r>
              <a:rPr lang="en-US" sz="2000" b="1" dirty="0">
                <a:solidFill>
                  <a:schemeClr val="tx1"/>
                </a:solidFill>
                <a:highlight>
                  <a:srgbClr val="FFFF00"/>
                </a:highlight>
              </a:rPr>
              <a:t>Risk management </a:t>
            </a:r>
            <a:r>
              <a:rPr lang="en-US" sz="2000" dirty="0">
                <a:solidFill>
                  <a:schemeClr val="tx1"/>
                </a:solidFill>
              </a:rPr>
              <a:t>attempts to recognize and manage potential and unforeseen trouble spots that may occur when the project is implemented. 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p>
          <a:p>
            <a:pPr algn="just">
              <a:lnSpc>
                <a:spcPct val="150000"/>
              </a:lnSpc>
            </a:pPr>
            <a:r>
              <a:rPr lang="en-US" sz="2200" b="1" dirty="0">
                <a:solidFill>
                  <a:schemeClr val="tx1"/>
                </a:solidFill>
                <a:highlight>
                  <a:srgbClr val="FFFF00"/>
                </a:highlight>
              </a:rPr>
              <a:t>Risk Management Process</a:t>
            </a:r>
          </a:p>
          <a:p>
            <a:pPr algn="just">
              <a:lnSpc>
                <a:spcPct val="150000"/>
              </a:lnSpc>
            </a:pPr>
            <a:r>
              <a:rPr lang="en-US" sz="2000" dirty="0">
                <a:solidFill>
                  <a:schemeClr val="tx1"/>
                </a:solidFill>
              </a:rPr>
              <a:t>Figure 7.1 presents a graphic model of the risk management challenge. The chances of a risk event occurring (e.g., an error in time estimates, cost estimates, or design technology) are greatest in the concept, planning, and start-up phases of the project. </a:t>
            </a:r>
          </a:p>
          <a:p>
            <a:pPr algn="just">
              <a:lnSpc>
                <a:spcPct val="150000"/>
              </a:lnSpc>
            </a:pPr>
            <a:r>
              <a:rPr lang="en-US" sz="2000" dirty="0">
                <a:solidFill>
                  <a:schemeClr val="tx1"/>
                </a:solidFill>
              </a:rPr>
              <a:t>The cost impact of a risk event in the project is less if the event occurs </a:t>
            </a:r>
            <a:r>
              <a:rPr lang="en-US" sz="2000" b="1" u="sng" dirty="0">
                <a:solidFill>
                  <a:schemeClr val="tx1"/>
                </a:solidFill>
              </a:rPr>
              <a:t>earlier</a:t>
            </a:r>
            <a:r>
              <a:rPr lang="en-US" sz="2000" dirty="0">
                <a:solidFill>
                  <a:schemeClr val="tx1"/>
                </a:solidFill>
              </a:rPr>
              <a:t> rather than </a:t>
            </a:r>
            <a:r>
              <a:rPr lang="en-US" sz="2000" b="1" u="sng" dirty="0">
                <a:solidFill>
                  <a:schemeClr val="tx1"/>
                </a:solidFill>
              </a:rPr>
              <a:t>later</a:t>
            </a:r>
            <a:r>
              <a:rPr lang="en-US" sz="2000" dirty="0">
                <a:solidFill>
                  <a:schemeClr val="tx1"/>
                </a:solidFill>
              </a:rPr>
              <a:t>. The early stages of the project represent the period when the opportunity for minimizing the impact or working around a potential risk exists. Conversely, </a:t>
            </a:r>
            <a:r>
              <a:rPr lang="en-US" sz="2000" u="sng" dirty="0">
                <a:solidFill>
                  <a:schemeClr val="tx1"/>
                </a:solidFill>
              </a:rPr>
              <a:t>as the project passes the halfway implementation mark, the cost of a risk event occurring increases rapidly. </a:t>
            </a:r>
            <a:endParaRPr lang="en-US" sz="2000" b="1" u="sng" dirty="0">
              <a:solidFill>
                <a:schemeClr val="tx1"/>
              </a:solidFill>
              <a:highlight>
                <a:srgbClr val="FFFF00"/>
              </a:highlight>
            </a:endParaRPr>
          </a:p>
          <a:p>
            <a:pPr algn="just">
              <a:lnSpc>
                <a:spcPct val="150000"/>
              </a:lnSpc>
            </a:pPr>
            <a:endParaRPr lang="en-US" sz="2000" b="1" dirty="0">
              <a:solidFill>
                <a:schemeClr val="tx1"/>
              </a:solidFill>
              <a:highlight>
                <a:srgbClr val="FFFF00"/>
              </a:highlight>
            </a:endParaRPr>
          </a:p>
          <a:p>
            <a:pPr algn="just">
              <a:lnSpc>
                <a:spcPct val="150000"/>
              </a:lnSpc>
            </a:pPr>
            <a:endParaRPr lang="en-US" sz="2000" dirty="0">
              <a:solidFill>
                <a:schemeClr val="tx1"/>
              </a:solidFill>
            </a:endParaRPr>
          </a:p>
          <a:p>
            <a:endParaRPr lang="en-US" dirty="0"/>
          </a:p>
        </p:txBody>
      </p:sp>
    </p:spTree>
    <p:extLst>
      <p:ext uri="{BB962C8B-B14F-4D97-AF65-F5344CB8AC3E}">
        <p14:creationId xmlns:p14="http://schemas.microsoft.com/office/powerpoint/2010/main" val="361702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0"/>
            <a:ext cx="12192000" cy="1636923"/>
          </a:xfrm>
        </p:spPr>
        <p:txBody>
          <a:bodyPr/>
          <a:lstStyle/>
          <a:p>
            <a:pPr algn="ctr"/>
            <a:r>
              <a:rPr lang="en-US" sz="2800" b="1" dirty="0">
                <a:solidFill>
                  <a:schemeClr val="tx1"/>
                </a:solidFill>
                <a:highlight>
                  <a:srgbClr val="00FF00"/>
                </a:highlight>
              </a:rPr>
              <a:t>Risk Management Process</a:t>
            </a:r>
          </a:p>
          <a:p>
            <a:endParaRPr lang="en-US" dirty="0"/>
          </a:p>
          <a:p>
            <a:pPr algn="just">
              <a:lnSpc>
                <a:spcPct val="150000"/>
              </a:lnSpc>
            </a:pPr>
            <a:r>
              <a:rPr lang="en-US" sz="2000" dirty="0">
                <a:solidFill>
                  <a:schemeClr val="tx1"/>
                </a:solidFill>
              </a:rPr>
              <a:t>For example, the risk event of a design flaw occurring after a prototype has been made has a greater cost or time impact than if the event occurred in the start-up phase of the project. Clearly, identifying project risk events and deciding a response before the project begins is a more prudent approach than not attempting to manage risk.</a:t>
            </a:r>
          </a:p>
          <a:p>
            <a:pPr algn="just">
              <a:lnSpc>
                <a:spcPct val="150000"/>
              </a:lnSpc>
            </a:pPr>
            <a:r>
              <a:rPr lang="en-US" sz="1600" b="1" dirty="0">
                <a:solidFill>
                  <a:schemeClr val="tx1"/>
                </a:solidFill>
              </a:rPr>
              <a:t>Figure 7.1: Risk event graph</a:t>
            </a: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endParaRPr lang="en-US" dirty="0"/>
          </a:p>
          <a:p>
            <a:endParaRPr lang="en-US" dirty="0"/>
          </a:p>
          <a:p>
            <a:endParaRPr lang="en-US" dirty="0"/>
          </a:p>
        </p:txBody>
      </p:sp>
      <p:pic>
        <p:nvPicPr>
          <p:cNvPr id="37" name="object 105">
            <a:extLst>
              <a:ext uri="{FF2B5EF4-FFF2-40B4-BE49-F238E27FC236}">
                <a16:creationId xmlns:a16="http://schemas.microsoft.com/office/drawing/2014/main" id="{76017751-EF54-419E-AC46-B6BDB38375B6}"/>
              </a:ext>
            </a:extLst>
          </p:cNvPr>
          <p:cNvPicPr/>
          <p:nvPr/>
        </p:nvPicPr>
        <p:blipFill>
          <a:blip r:embed="rId2" cstate="print"/>
          <a:stretch>
            <a:fillRect/>
          </a:stretch>
        </p:blipFill>
        <p:spPr>
          <a:xfrm>
            <a:off x="1205948" y="2597426"/>
            <a:ext cx="9581321" cy="4041913"/>
          </a:xfrm>
          <a:prstGeom prst="rect">
            <a:avLst/>
          </a:prstGeom>
        </p:spPr>
      </p:pic>
    </p:spTree>
    <p:extLst>
      <p:ext uri="{BB962C8B-B14F-4D97-AF65-F5344CB8AC3E}">
        <p14:creationId xmlns:p14="http://schemas.microsoft.com/office/powerpoint/2010/main" val="3590037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92765"/>
            <a:ext cx="12192000" cy="6765234"/>
          </a:xfrm>
        </p:spPr>
        <p:txBody>
          <a:bodyPr/>
          <a:lstStyle/>
          <a:p>
            <a:pPr algn="ctr"/>
            <a:r>
              <a:rPr lang="en-US" sz="2800" b="1" dirty="0">
                <a:solidFill>
                  <a:schemeClr val="tx1"/>
                </a:solidFill>
                <a:highlight>
                  <a:srgbClr val="00FF00"/>
                </a:highlight>
              </a:rPr>
              <a:t>Risk management process</a:t>
            </a:r>
          </a:p>
          <a:p>
            <a:pPr algn="ctr"/>
            <a:endParaRPr lang="en-US" b="1" dirty="0">
              <a:highlight>
                <a:srgbClr val="FFFF00"/>
              </a:highlight>
            </a:endParaRPr>
          </a:p>
          <a:p>
            <a:pPr algn="ctr"/>
            <a:endParaRPr lang="en-US" b="1" dirty="0">
              <a:highlight>
                <a:srgbClr val="FFFF00"/>
              </a:highlight>
            </a:endParaRPr>
          </a:p>
          <a:p>
            <a:pPr algn="just">
              <a:lnSpc>
                <a:spcPct val="150000"/>
              </a:lnSpc>
            </a:pPr>
            <a:r>
              <a:rPr lang="en-US" sz="2000" b="1" dirty="0">
                <a:solidFill>
                  <a:schemeClr val="tx1"/>
                </a:solidFill>
                <a:highlight>
                  <a:srgbClr val="FFFF00"/>
                </a:highlight>
              </a:rPr>
              <a:t>Risk management </a:t>
            </a:r>
            <a:r>
              <a:rPr lang="en-US" sz="2000" dirty="0">
                <a:solidFill>
                  <a:schemeClr val="tx1"/>
                </a:solidFill>
              </a:rPr>
              <a:t>is a proactive approach rather than reactive. It is a preventive process designed to ensure that surprises are reduced and that negative consequences associated with undesirable events are minimized. It also prepares the project manager to take action when a time, cost, and/or technical advantage is possible.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Successful management of project risk gives the project manager better control over the future and can significantly improve chances of reaching project objectives on time, within budget, and meeting required technical (functional) performance.</a:t>
            </a:r>
          </a:p>
          <a:p>
            <a:endParaRPr lang="en-US" dirty="0"/>
          </a:p>
        </p:txBody>
      </p:sp>
    </p:spTree>
    <p:extLst>
      <p:ext uri="{BB962C8B-B14F-4D97-AF65-F5344CB8AC3E}">
        <p14:creationId xmlns:p14="http://schemas.microsoft.com/office/powerpoint/2010/main" val="1428446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a:spcBef>
                <a:spcPts val="100"/>
              </a:spcBef>
            </a:pPr>
            <a:r>
              <a:rPr sz="1200" b="1" spc="-5" dirty="0">
                <a:solidFill>
                  <a:srgbClr val="006666"/>
                </a:solidFill>
                <a:latin typeface="Arial"/>
                <a:cs typeface="Arial"/>
              </a:rPr>
              <a:t>FIGURE</a:t>
            </a:r>
            <a:r>
              <a:rPr sz="1200" b="1" spc="-50" dirty="0">
                <a:solidFill>
                  <a:srgbClr val="006666"/>
                </a:solidFill>
                <a:latin typeface="Arial"/>
                <a:cs typeface="Arial"/>
              </a:rPr>
              <a:t> </a:t>
            </a:r>
            <a:r>
              <a:rPr sz="1200" b="1" spc="-5" dirty="0">
                <a:solidFill>
                  <a:srgbClr val="006666"/>
                </a:solidFill>
                <a:latin typeface="Arial"/>
                <a:cs typeface="Arial"/>
              </a:rPr>
              <a:t>7.2</a:t>
            </a:r>
            <a:endParaRPr sz="1200" dirty="0">
              <a:solidFill>
                <a:prstClr val="black"/>
              </a:solidFill>
              <a:latin typeface="Arial"/>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132522" y="680076"/>
            <a:ext cx="12059478" cy="1500187"/>
          </a:xfrm>
        </p:spPr>
        <p:txBody>
          <a:bodyPr/>
          <a:lstStyle/>
          <a:p>
            <a:pPr algn="just">
              <a:lnSpc>
                <a:spcPct val="150000"/>
              </a:lnSpc>
            </a:pPr>
            <a:r>
              <a:rPr lang="en-US" sz="2000" dirty="0">
                <a:solidFill>
                  <a:schemeClr val="tx1"/>
                </a:solidFill>
              </a:rPr>
              <a:t>The risk management process begins by trying to generate a list of all the possible risks that could affect the project. Typically the project manager pulls together, during the planning phase, a risk management team consisting of core team members and other relevant stakeholders. The team uses brainstorming and other problem identifying techniques to identify potential problems. Participants are encouraged to keep an open mind and generate as many probable risks as possible.</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One common mistake that is made early in the risk identification process is to focus on objectives and not on the events that could produce consequences. For example, team members may identify failing to meet schedule as a major risk. What they need to focus on are the events that could cause this to happen (i.e., poor estimates, adverse weather, shipping delays, etc.). Only by focusing on actual events can potential solutions be found.</a:t>
            </a:r>
          </a:p>
          <a:p>
            <a:endParaRPr lang="en-US" dirty="0"/>
          </a:p>
          <a:p>
            <a:endParaRPr lang="en-US" dirty="0"/>
          </a:p>
        </p:txBody>
      </p:sp>
      <p:sp>
        <p:nvSpPr>
          <p:cNvPr id="17" name="Rectangle 20">
            <a:extLst>
              <a:ext uri="{FF2B5EF4-FFF2-40B4-BE49-F238E27FC236}">
                <a16:creationId xmlns:a16="http://schemas.microsoft.com/office/drawing/2014/main" id="{22937003-573F-48A4-96B7-70D415195CF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075986" tIns="74589" rIns="0" bIns="0" numCol="1" anchor="ctr" anchorCtr="0" compatLnSpc="1">
            <a:prstTxWarp prst="textNoShape">
              <a:avLst/>
            </a:prstTxWarp>
            <a:spAutoFit/>
          </a:bodyPr>
          <a:lstStyle/>
          <a:p>
            <a:endParaRPr lang="en-US"/>
          </a:p>
        </p:txBody>
      </p:sp>
      <p:sp>
        <p:nvSpPr>
          <p:cNvPr id="23" name="Rectangle 21">
            <a:extLst>
              <a:ext uri="{FF2B5EF4-FFF2-40B4-BE49-F238E27FC236}">
                <a16:creationId xmlns:a16="http://schemas.microsoft.com/office/drawing/2014/main" id="{1DDA9302-58E1-4282-B796-CC4973435E74}"/>
              </a:ext>
            </a:extLst>
          </p:cNvPr>
          <p:cNvSpPr>
            <a:spLocks noChangeArrowheads="1"/>
          </p:cNvSpPr>
          <p:nvPr/>
        </p:nvSpPr>
        <p:spPr bwMode="auto">
          <a:xfrm>
            <a:off x="0" y="13062"/>
            <a:ext cx="519084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0000"/>
                </a:solidFill>
                <a:effectLst/>
                <a:latin typeface="Arial" panose="020B0604020202020204" pitchFamily="34" charset="0"/>
                <a:ea typeface="Calibri" panose="020F0502020204030204" pitchFamily="34" charset="0"/>
              </a:rPr>
              <a:t>Step 1: Risk Identification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44548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marL="0" indent="0">
              <a:buNone/>
            </a:pPr>
            <a:r>
              <a:rPr lang="en-US" b="1" dirty="0">
                <a:highlight>
                  <a:srgbClr val="FFFF00"/>
                </a:highlight>
              </a:rPr>
              <a:t>1- Risk breakdown structures (RBSs) :</a:t>
            </a:r>
          </a:p>
          <a:p>
            <a:endParaRPr lang="en-US" dirty="0"/>
          </a:p>
          <a:p>
            <a:pPr algn="just">
              <a:lnSpc>
                <a:spcPct val="150000"/>
              </a:lnSpc>
            </a:pPr>
            <a:r>
              <a:rPr lang="en-US" sz="2000" dirty="0"/>
              <a:t>Organizations use risk breakdown structures (RBSs) in conjunction with work breakdown structures (WBSs) to help management teams identify and eventually analyze risks. Figure 7.3 provides a generic example of an RBS. The focus at the beginning should be on risks that can affect the whole project as opposed to a specific section of the project or network.</a:t>
            </a:r>
          </a:p>
          <a:p>
            <a:pPr marL="0" indent="0" algn="just">
              <a:lnSpc>
                <a:spcPct val="150000"/>
              </a:lnSpc>
              <a:buNone/>
            </a:pPr>
            <a:endParaRPr lang="en-US" sz="2000" dirty="0"/>
          </a:p>
          <a:p>
            <a:pPr algn="just">
              <a:lnSpc>
                <a:spcPct val="150000"/>
              </a:lnSpc>
            </a:pPr>
            <a:r>
              <a:rPr lang="en-US" sz="2000" dirty="0"/>
              <a:t>After the macro risks have been identified, specific areas can be checked. An effective tool for identifying specific risks is the work breakdown structure. Use of the RBS reduces the chance a risk event will be missed. On large projects multiple risk teams are organized around specific deliverables and submit their risk management reports to the project manager.</a:t>
            </a:r>
            <a:endParaRPr lang="en-US" altLang="en-US" sz="2000" dirty="0"/>
          </a:p>
        </p:txBody>
      </p:sp>
    </p:spTree>
    <p:extLst>
      <p:ext uri="{BB962C8B-B14F-4D97-AF65-F5344CB8AC3E}">
        <p14:creationId xmlns:p14="http://schemas.microsoft.com/office/powerpoint/2010/main" val="1123518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6" name="object 96"/>
          <p:cNvPicPr/>
          <p:nvPr/>
        </p:nvPicPr>
        <p:blipFill>
          <a:blip r:embed="rId2" cstate="print"/>
          <a:stretch>
            <a:fillRect/>
          </a:stretch>
        </p:blipFill>
        <p:spPr>
          <a:xfrm>
            <a:off x="172278" y="1146649"/>
            <a:ext cx="10933044" cy="4768338"/>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7.3</a:t>
            </a:r>
            <a:endParaRPr sz="1200">
              <a:solidFill>
                <a:prstClr val="black"/>
              </a:solidFill>
              <a:latin typeface="Arial"/>
              <a:cs typeface="Arial"/>
            </a:endParaRPr>
          </a:p>
        </p:txBody>
      </p:sp>
      <p:sp>
        <p:nvSpPr>
          <p:cNvPr id="100" name="Rectangle 99">
            <a:extLst>
              <a:ext uri="{FF2B5EF4-FFF2-40B4-BE49-F238E27FC236}">
                <a16:creationId xmlns:a16="http://schemas.microsoft.com/office/drawing/2014/main" id="{89AC1224-5A79-400C-9BC1-4FD987736948}"/>
              </a:ext>
            </a:extLst>
          </p:cNvPr>
          <p:cNvSpPr/>
          <p:nvPr/>
        </p:nvSpPr>
        <p:spPr>
          <a:xfrm>
            <a:off x="914399" y="315652"/>
            <a:ext cx="9077739" cy="830997"/>
          </a:xfrm>
          <a:prstGeom prst="rect">
            <a:avLst/>
          </a:prstGeom>
        </p:spPr>
        <p:txBody>
          <a:bodyPr wrap="square">
            <a:spAutoFit/>
          </a:bodyPr>
          <a:lstStyle/>
          <a:p>
            <a:r>
              <a:rPr lang="en-US" sz="2400" b="1" dirty="0">
                <a:solidFill>
                  <a:srgbClr val="EC028D"/>
                </a:solidFill>
                <a:latin typeface="CIDFont+F19"/>
              </a:rPr>
              <a:t>FIGURE 7.3 </a:t>
            </a:r>
            <a:r>
              <a:rPr lang="en-US" sz="2400" b="1" dirty="0">
                <a:solidFill>
                  <a:srgbClr val="242021"/>
                </a:solidFill>
                <a:latin typeface="CIDFont+F23"/>
              </a:rPr>
              <a:t>The Risk Breakdown Structure (RBS)</a:t>
            </a:r>
            <a:r>
              <a:rPr lang="en-US" sz="2400" dirty="0"/>
              <a:t> </a:t>
            </a:r>
            <a:br>
              <a:rPr lang="en-US" sz="2400" dirty="0"/>
            </a:b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eaLnBrk="1" hangingPunct="1"/>
            <a:r>
              <a:rPr lang="en-US" altLang="en-US" i="1" u="sng" dirty="0"/>
              <a:t>Risk sources</a:t>
            </a:r>
            <a:r>
              <a:rPr lang="en-US" altLang="en-US" u="sng" dirty="0"/>
              <a:t> </a:t>
            </a:r>
            <a:r>
              <a:rPr lang="en-US" altLang="en-US" dirty="0"/>
              <a:t>are identified during risk identification phase.</a:t>
            </a:r>
          </a:p>
          <a:p>
            <a:pPr marL="0" indent="0" eaLnBrk="1" hangingPunct="1">
              <a:buNone/>
            </a:pPr>
            <a:endParaRPr lang="en-US" altLang="en-US" dirty="0"/>
          </a:p>
          <a:p>
            <a:pPr eaLnBrk="1" hangingPunct="1"/>
            <a:r>
              <a:rPr lang="en-US" altLang="en-US" dirty="0"/>
              <a:t>Risk categories systematically classify risks and provide a context for understanding those risks</a:t>
            </a:r>
          </a:p>
          <a:p>
            <a:pPr marL="0" indent="0" eaLnBrk="1" hangingPunct="1">
              <a:buNone/>
            </a:pPr>
            <a:endParaRPr lang="en-US" altLang="en-US" dirty="0"/>
          </a:p>
          <a:p>
            <a:pPr eaLnBrk="1" hangingPunct="1"/>
            <a:r>
              <a:rPr lang="en-US" altLang="en-US" dirty="0"/>
              <a:t>Starting point list of risk categories:</a:t>
            </a:r>
          </a:p>
          <a:p>
            <a:pPr lvl="1" eaLnBrk="1" hangingPunct="1"/>
            <a:r>
              <a:rPr lang="en-US" altLang="en-US" sz="2400" dirty="0"/>
              <a:t>Technical, quality, or performance risks</a:t>
            </a:r>
          </a:p>
          <a:p>
            <a:pPr lvl="1" eaLnBrk="1" hangingPunct="1"/>
            <a:r>
              <a:rPr lang="en-US" altLang="en-US" sz="2400" dirty="0"/>
              <a:t>Project management risks</a:t>
            </a:r>
          </a:p>
          <a:p>
            <a:pPr lvl="1" eaLnBrk="1" hangingPunct="1"/>
            <a:r>
              <a:rPr lang="en-US" altLang="en-US" sz="2400" dirty="0"/>
              <a:t>Organizational risks</a:t>
            </a:r>
          </a:p>
          <a:p>
            <a:pPr lvl="1" eaLnBrk="1" hangingPunct="1"/>
            <a:r>
              <a:rPr lang="en-US" altLang="en-US" sz="2400" dirty="0"/>
              <a:t>External risks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a:extLst>
              <a:ext uri="{FF2B5EF4-FFF2-40B4-BE49-F238E27FC236}">
                <a16:creationId xmlns:a16="http://schemas.microsoft.com/office/drawing/2014/main" id="{96D5C7F5-B6D3-4099-BDF0-331EE175C66B}"/>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50179" name="Rectangle 3">
            <a:extLst>
              <a:ext uri="{FF2B5EF4-FFF2-40B4-BE49-F238E27FC236}">
                <a16:creationId xmlns:a16="http://schemas.microsoft.com/office/drawing/2014/main" id="{04C927FE-E463-4607-AFC5-60B4801859C5}"/>
              </a:ext>
            </a:extLst>
          </p:cNvPr>
          <p:cNvSpPr>
            <a:spLocks noGrp="1" noChangeArrowheads="1"/>
          </p:cNvSpPr>
          <p:nvPr>
            <p:ph type="body" idx="1"/>
          </p:nvPr>
        </p:nvSpPr>
        <p:spPr/>
        <p:txBody>
          <a:bodyPr/>
          <a:lstStyle/>
          <a:p>
            <a:pPr eaLnBrk="1" hangingPunct="1"/>
            <a:r>
              <a:rPr lang="en-US" altLang="en-US" b="1" dirty="0"/>
              <a:t>Technical/quality/performance risks</a:t>
            </a:r>
          </a:p>
          <a:p>
            <a:pPr lvl="1" eaLnBrk="1" hangingPunct="1"/>
            <a:r>
              <a:rPr lang="en-US" altLang="en-US" sz="2400" dirty="0"/>
              <a:t>Unproven or complex technology</a:t>
            </a:r>
          </a:p>
          <a:p>
            <a:pPr lvl="1" eaLnBrk="1" hangingPunct="1"/>
            <a:r>
              <a:rPr lang="en-US" altLang="en-US" sz="2400" dirty="0"/>
              <a:t>Changes to technology anticipated during the course of the project</a:t>
            </a:r>
          </a:p>
          <a:p>
            <a:pPr lvl="1" eaLnBrk="1" hangingPunct="1"/>
            <a:r>
              <a:rPr lang="en-US" altLang="en-US" sz="2400" dirty="0"/>
              <a:t>Unrealistic quality goals</a:t>
            </a:r>
          </a:p>
          <a:p>
            <a:pPr lvl="1" eaLnBrk="1" hangingPunct="1"/>
            <a:r>
              <a:rPr lang="en-US" altLang="en-US" sz="2400" dirty="0"/>
              <a:t>Unrealistic performance goals</a:t>
            </a:r>
          </a:p>
          <a:p>
            <a:pPr marL="457200" lvl="1" indent="0" eaLnBrk="1" hangingPunct="1">
              <a:buNone/>
            </a:pPr>
            <a:endParaRPr lang="en-US" altLang="en-US" sz="2400" dirty="0"/>
          </a:p>
          <a:p>
            <a:pPr eaLnBrk="1" hangingPunct="1"/>
            <a:r>
              <a:rPr lang="en-US" altLang="en-US" b="1" dirty="0"/>
              <a:t>Project management risks</a:t>
            </a:r>
          </a:p>
          <a:p>
            <a:pPr lvl="1" eaLnBrk="1" hangingPunct="1"/>
            <a:r>
              <a:rPr lang="en-US" altLang="en-US" sz="2400" dirty="0"/>
              <a:t>Improper schedule and resource planning</a:t>
            </a:r>
          </a:p>
          <a:p>
            <a:pPr lvl="1" eaLnBrk="1" hangingPunct="1"/>
            <a:r>
              <a:rPr lang="en-US" altLang="en-US" sz="2400" dirty="0"/>
              <a:t>Poor project planning</a:t>
            </a:r>
          </a:p>
          <a:p>
            <a:pPr lvl="1" eaLnBrk="1" hangingPunct="1"/>
            <a:r>
              <a:rPr lang="en-US" altLang="en-US" sz="2400" dirty="0"/>
              <a:t>Improper or poor project management disciplines or methodologies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a:extLst>
              <a:ext uri="{FF2B5EF4-FFF2-40B4-BE49-F238E27FC236}">
                <a16:creationId xmlns:a16="http://schemas.microsoft.com/office/drawing/2014/main" id="{96CDEF0F-18B1-45D9-AD86-0E432A3D574D}"/>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51203" name="Rectangle 3">
            <a:extLst>
              <a:ext uri="{FF2B5EF4-FFF2-40B4-BE49-F238E27FC236}">
                <a16:creationId xmlns:a16="http://schemas.microsoft.com/office/drawing/2014/main" id="{5B004A36-80D6-49D7-B03F-D049B13CDCDC}"/>
              </a:ext>
            </a:extLst>
          </p:cNvPr>
          <p:cNvSpPr>
            <a:spLocks noGrp="1" noChangeArrowheads="1"/>
          </p:cNvSpPr>
          <p:nvPr>
            <p:ph type="body" idx="1"/>
          </p:nvPr>
        </p:nvSpPr>
        <p:spPr/>
        <p:txBody>
          <a:bodyPr/>
          <a:lstStyle/>
          <a:p>
            <a:pPr eaLnBrk="1" hangingPunct="1"/>
            <a:r>
              <a:rPr lang="en-US" altLang="en-US" b="1" dirty="0"/>
              <a:t>Organizational risks</a:t>
            </a:r>
          </a:p>
          <a:p>
            <a:pPr lvl="1" eaLnBrk="1" hangingPunct="1"/>
            <a:r>
              <a:rPr lang="en-US" altLang="en-US" sz="2400" dirty="0"/>
              <a:t>Resource conflicts due to multiple projects occurring at the same time in the organization</a:t>
            </a:r>
          </a:p>
          <a:p>
            <a:pPr lvl="1" eaLnBrk="1" hangingPunct="1"/>
            <a:r>
              <a:rPr lang="en-US" altLang="en-US" sz="2400" dirty="0"/>
              <a:t>Unrealistic scope, time, and cost objectives with respect to the organization</a:t>
            </a:r>
            <a:r>
              <a:rPr lang="en-US" altLang="ja-JP" sz="2400" dirty="0"/>
              <a:t>’s resources or structure</a:t>
            </a:r>
          </a:p>
          <a:p>
            <a:pPr lvl="1" eaLnBrk="1" hangingPunct="1"/>
            <a:r>
              <a:rPr lang="en-US" altLang="en-US" sz="2400" dirty="0"/>
              <a:t>Lack of funding for the project or diversion of funds from the project to other projects</a:t>
            </a:r>
          </a:p>
          <a:p>
            <a:pPr lvl="1" eaLnBrk="1" hangingPunct="1"/>
            <a:r>
              <a:rPr lang="en-US" altLang="en-US" sz="2400" dirty="0"/>
              <a:t>Management oversight changes</a:t>
            </a:r>
          </a:p>
          <a:p>
            <a:pPr lvl="1" eaLnBrk="1" hangingPunct="1"/>
            <a:r>
              <a:rPr lang="en-US" altLang="en-US" sz="2400" dirty="0"/>
              <a:t>Loss of project </a:t>
            </a:r>
            <a:r>
              <a:rPr lang="ja-JP" altLang="en-US" sz="2400" dirty="0"/>
              <a:t>‘</a:t>
            </a:r>
            <a:r>
              <a:rPr lang="en-US" altLang="ja-JP" sz="2400" dirty="0"/>
              <a:t>champion</a:t>
            </a:r>
            <a:r>
              <a:rPr lang="ja-JP" altLang="en-US" sz="2400" dirty="0"/>
              <a:t>’</a:t>
            </a:r>
            <a:endParaRPr lang="en-US" altLang="ja-JP" sz="2400" dirty="0"/>
          </a:p>
          <a:p>
            <a:pPr lvl="1" eaLnBrk="1" hangingPunct="1"/>
            <a:r>
              <a:rPr lang="en-US" altLang="en-US" sz="2400" dirty="0"/>
              <a:t>Project </a:t>
            </a:r>
            <a:r>
              <a:rPr lang="ja-JP" altLang="en-US" sz="2400" dirty="0"/>
              <a:t>‘</a:t>
            </a:r>
            <a:r>
              <a:rPr lang="en-US" altLang="ja-JP" sz="2400" dirty="0"/>
              <a:t>politics</a:t>
            </a:r>
            <a:r>
              <a:rPr lang="ja-JP" altLang="en-US" sz="2400" dirty="0"/>
              <a:t>’</a:t>
            </a:r>
            <a:endParaRPr lang="en-US" altLang="ja-JP" sz="2400" dirty="0"/>
          </a:p>
          <a:p>
            <a:pPr lvl="1" eaLnBrk="1" hangingPunct="1">
              <a:buFont typeface="Wingdings" panose="05000000000000000000" pitchFamily="2" charset="2"/>
              <a:buNone/>
            </a:pPr>
            <a:endParaRPr lang="en-US"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a:extLst>
              <a:ext uri="{FF2B5EF4-FFF2-40B4-BE49-F238E27FC236}">
                <a16:creationId xmlns:a16="http://schemas.microsoft.com/office/drawing/2014/main" id="{3E0E92E6-18F2-4705-8818-3A9A3D1CC8D2}"/>
              </a:ext>
            </a:extLst>
          </p:cNvPr>
          <p:cNvSpPr>
            <a:spLocks noGrp="1" noChangeArrowheads="1"/>
          </p:cNvSpPr>
          <p:nvPr>
            <p:ph type="title"/>
          </p:nvPr>
        </p:nvSpPr>
        <p:spPr/>
        <p:txBody>
          <a:bodyPr/>
          <a:lstStyle/>
          <a:p>
            <a:pPr>
              <a:defRPr/>
            </a:pPr>
            <a:r>
              <a:rPr lang="en-US" sz="2800" dirty="0">
                <a:effectLst>
                  <a:outerShdw blurRad="38100" dist="38100" dir="2700000" algn="tl">
                    <a:srgbClr val="C0C0C0"/>
                  </a:outerShdw>
                </a:effectLst>
                <a:ea typeface="ＭＳ Ｐゴシック" pitchFamily="34" charset="-128"/>
              </a:rPr>
              <a:t>Risk Sources</a:t>
            </a:r>
          </a:p>
        </p:txBody>
      </p:sp>
      <p:sp>
        <p:nvSpPr>
          <p:cNvPr id="52227" name="Rectangle 3">
            <a:extLst>
              <a:ext uri="{FF2B5EF4-FFF2-40B4-BE49-F238E27FC236}">
                <a16:creationId xmlns:a16="http://schemas.microsoft.com/office/drawing/2014/main" id="{C6F9A45C-2AC0-4B63-8A9D-7ECA8BE75F6F}"/>
              </a:ext>
            </a:extLst>
          </p:cNvPr>
          <p:cNvSpPr>
            <a:spLocks noGrp="1" noChangeArrowheads="1"/>
          </p:cNvSpPr>
          <p:nvPr>
            <p:ph type="body" idx="1"/>
          </p:nvPr>
        </p:nvSpPr>
        <p:spPr/>
        <p:txBody>
          <a:bodyPr/>
          <a:lstStyle/>
          <a:p>
            <a:r>
              <a:rPr lang="en-US" altLang="en-US" b="1" dirty="0"/>
              <a:t>External risks</a:t>
            </a:r>
          </a:p>
          <a:p>
            <a:pPr lvl="1"/>
            <a:r>
              <a:rPr lang="en-US" altLang="en-US" dirty="0"/>
              <a:t>New laws or regulations</a:t>
            </a:r>
          </a:p>
          <a:p>
            <a:pPr lvl="1"/>
            <a:r>
              <a:rPr lang="en-US" altLang="en-US" dirty="0"/>
              <a:t>Labor issues</a:t>
            </a:r>
          </a:p>
          <a:p>
            <a:pPr lvl="1"/>
            <a:r>
              <a:rPr lang="en-US" altLang="en-US" dirty="0"/>
              <a:t>Weather</a:t>
            </a:r>
          </a:p>
          <a:p>
            <a:pPr lvl="1"/>
            <a:r>
              <a:rPr lang="en-US" altLang="en-US" dirty="0"/>
              <a:t>Exchange rates</a:t>
            </a:r>
          </a:p>
          <a:p>
            <a:pPr lvl="1"/>
            <a:r>
              <a:rPr lang="en-US" altLang="en-US" dirty="0"/>
              <a:t>Changes in foreign policy for projects performed (all or in part) in other countries</a:t>
            </a:r>
          </a:p>
          <a:p>
            <a:pPr lvl="1"/>
            <a:r>
              <a:rPr lang="en-US" altLang="en-US" dirty="0"/>
              <a:t>Catastrophic risks (</a:t>
            </a:r>
            <a:r>
              <a:rPr lang="en-US" altLang="en-US" i="1" dirty="0"/>
              <a:t>force majeure</a:t>
            </a:r>
            <a:r>
              <a:rPr lang="en-US" altLang="en-US" dirty="0"/>
              <a:t>) are outside the scope of risk management planning – require disaster recovery techniques</a:t>
            </a:r>
          </a:p>
          <a:p>
            <a:pPr lvl="2"/>
            <a:r>
              <a:rPr lang="en-US" altLang="en-US" dirty="0"/>
              <a:t>Examples: Earthquakes, meteorites, volcanoes, hurricanes,  floods, civil unrest, terrorism, etc.</a:t>
            </a:r>
          </a:p>
          <a:p>
            <a:pPr marL="857250" lvl="2" indent="0" algn="just">
              <a:lnSpc>
                <a:spcPct val="150000"/>
              </a:lnSpc>
              <a:buNone/>
            </a:pPr>
            <a:r>
              <a:rPr lang="en-US" dirty="0"/>
              <a:t>Since such external risks are usually considered before the decision to go ahead with the project, they will be excluded from the discussion of project risks. However, external risks are extremely important and must be addressed.</a:t>
            </a:r>
          </a:p>
          <a:p>
            <a:pPr marL="857250" lvl="2" indent="0">
              <a:buNone/>
            </a:pPr>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marL="0" indent="0">
              <a:buNone/>
            </a:pPr>
            <a:r>
              <a:rPr lang="en-US" b="1" dirty="0">
                <a:highlight>
                  <a:srgbClr val="FFFF00"/>
                </a:highlight>
              </a:rPr>
              <a:t>2- Risk profile:</a:t>
            </a:r>
          </a:p>
          <a:p>
            <a:endParaRPr lang="en-US" dirty="0"/>
          </a:p>
          <a:p>
            <a:pPr algn="just">
              <a:lnSpc>
                <a:spcPct val="150000"/>
              </a:lnSpc>
            </a:pPr>
            <a:r>
              <a:rPr lang="en-US" sz="2000" dirty="0"/>
              <a:t>A risk profile is another useful tool. A risk profile is a list of questions that ad- dress traditional areas of uncertainty on a project. These questions have been developed and refined from previous, similar projects. Figure 7.4 provides a partial example of a risk profile.</a:t>
            </a:r>
          </a:p>
          <a:p>
            <a:pPr algn="just">
              <a:lnSpc>
                <a:spcPct val="150000"/>
              </a:lnSpc>
            </a:pPr>
            <a:endParaRPr lang="en-US" sz="2000" dirty="0"/>
          </a:p>
          <a:p>
            <a:pPr algn="just">
              <a:lnSpc>
                <a:spcPct val="150000"/>
              </a:lnSpc>
            </a:pPr>
            <a:r>
              <a:rPr lang="en-US" sz="2000" dirty="0"/>
              <a:t>Risk profiles are generated and maintained usually by personnel from the project office. They are updated and refined during the post project audit. These profiles, when kept up to date, can be a powerful resource in the risk management process. The collective experience of the firm’s past projects resides in their questions.</a:t>
            </a:r>
          </a:p>
        </p:txBody>
      </p:sp>
    </p:spTree>
    <p:extLst>
      <p:ext uri="{BB962C8B-B14F-4D97-AF65-F5344CB8AC3E}">
        <p14:creationId xmlns:p14="http://schemas.microsoft.com/office/powerpoint/2010/main" val="207072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7652" y="1268221"/>
            <a:ext cx="9727096" cy="4952705"/>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7.4</a:t>
            </a:r>
            <a:endParaRPr sz="1200">
              <a:solidFill>
                <a:prstClr val="black"/>
              </a:solidFill>
              <a:latin typeface="Arial"/>
              <a:cs typeface="Arial"/>
            </a:endParaRPr>
          </a:p>
        </p:txBody>
      </p:sp>
      <p:sp>
        <p:nvSpPr>
          <p:cNvPr id="101" name="Rectangle 100">
            <a:extLst>
              <a:ext uri="{FF2B5EF4-FFF2-40B4-BE49-F238E27FC236}">
                <a16:creationId xmlns:a16="http://schemas.microsoft.com/office/drawing/2014/main" id="{C4E0F9AE-9CB3-4A51-9638-7472131A5103}"/>
              </a:ext>
            </a:extLst>
          </p:cNvPr>
          <p:cNvSpPr/>
          <p:nvPr/>
        </p:nvSpPr>
        <p:spPr>
          <a:xfrm>
            <a:off x="1046922" y="239957"/>
            <a:ext cx="6533322" cy="1323439"/>
          </a:xfrm>
          <a:prstGeom prst="rect">
            <a:avLst/>
          </a:prstGeom>
        </p:spPr>
        <p:txBody>
          <a:bodyPr wrap="square">
            <a:spAutoFit/>
          </a:bodyPr>
          <a:lstStyle/>
          <a:p>
            <a:r>
              <a:rPr lang="en-US" sz="2000" b="1" dirty="0">
                <a:solidFill>
                  <a:srgbClr val="EC028D"/>
                </a:solidFill>
                <a:latin typeface="CIDFont+F27"/>
              </a:rPr>
              <a:t>FIGURE 7.4</a:t>
            </a:r>
            <a:br>
              <a:rPr lang="en-US" sz="2000" b="1" dirty="0">
                <a:solidFill>
                  <a:srgbClr val="EC028D"/>
                </a:solidFill>
                <a:latin typeface="CIDFont+F27"/>
              </a:rPr>
            </a:br>
            <a:r>
              <a:rPr lang="en-US" sz="2000" b="1" dirty="0">
                <a:solidFill>
                  <a:srgbClr val="242021"/>
                </a:solidFill>
                <a:latin typeface="CIDFont+F29"/>
              </a:rPr>
              <a:t>Partial Risk Profile for Product Development Project</a:t>
            </a:r>
            <a:r>
              <a:rPr lang="en-US" sz="2000" dirty="0"/>
              <a:t> </a:t>
            </a:r>
            <a:r>
              <a:rPr lang="en-US" sz="2000" b="1" dirty="0">
                <a:solidFill>
                  <a:srgbClr val="242021"/>
                </a:solidFill>
                <a:latin typeface="CIDFont+F29"/>
              </a:rPr>
              <a:t/>
            </a:r>
            <a:br>
              <a:rPr lang="en-US" sz="2000" b="1" dirty="0">
                <a:solidFill>
                  <a:srgbClr val="242021"/>
                </a:solidFill>
                <a:latin typeface="CIDFont+F29"/>
              </a:rPr>
            </a:br>
            <a:r>
              <a:rPr lang="en-US" sz="2000" dirty="0"/>
              <a:t/>
            </a:r>
            <a:br>
              <a:rPr lang="en-US" sz="2000" dirty="0"/>
            </a:br>
            <a:endParaRPr lang="en-US"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599"/>
            <a:ext cx="12192000" cy="5754757"/>
          </a:xfrm>
        </p:spPr>
        <p:txBody>
          <a:bodyPr/>
          <a:lstStyle/>
          <a:p>
            <a:pPr marL="0" indent="0">
              <a:buNone/>
            </a:pPr>
            <a:r>
              <a:rPr lang="en-US" b="1" dirty="0">
                <a:highlight>
                  <a:srgbClr val="FFFF00"/>
                </a:highlight>
              </a:rPr>
              <a:t>3- Historical records:</a:t>
            </a:r>
          </a:p>
          <a:p>
            <a:pPr algn="just">
              <a:lnSpc>
                <a:spcPct val="150000"/>
              </a:lnSpc>
            </a:pPr>
            <a:r>
              <a:rPr lang="en-US" sz="2000" dirty="0"/>
              <a:t>Historical records can complement or be used when formal risk profiles are not available. Project teams can investigate what happened on similar projects in the past to identify potential risks. For example, a project manager can check the on- time performance of selected vendors to gauge the threat of shipping delays. IT project managers can access “best practices” papers detailing other companies’ experiences converting software systems. Inquiries should not be limited to recorded data. Savvy project managers tap the wisdom of others by seeking the advice of veteran project managers.</a:t>
            </a:r>
          </a:p>
          <a:p>
            <a:pPr marL="0" indent="0" algn="just">
              <a:lnSpc>
                <a:spcPct val="60000"/>
              </a:lnSpc>
              <a:buNone/>
            </a:pPr>
            <a:endParaRPr lang="en-US" sz="2000" dirty="0"/>
          </a:p>
          <a:p>
            <a:pPr algn="just">
              <a:lnSpc>
                <a:spcPct val="150000"/>
              </a:lnSpc>
            </a:pPr>
            <a:r>
              <a:rPr lang="en-US" sz="2000" dirty="0"/>
              <a:t>The risk identification process should not be limited to just the core team. Input from customers, sponsors, subcontractors, vendors, and other stakeholders should be solicited. Relevant stakeholders can be formally interviewed or included on the risk management team. Not only do these players have a valuable perspective, but by involving them in the risk management process they also become more committed to project success.</a:t>
            </a:r>
          </a:p>
          <a:p>
            <a:pPr algn="just">
              <a:lnSpc>
                <a:spcPct val="150000"/>
              </a:lnSpc>
            </a:pPr>
            <a:endParaRPr lang="en-US" sz="2000" dirty="0"/>
          </a:p>
          <a:p>
            <a:pPr marL="0" indent="0" algn="just">
              <a:lnSpc>
                <a:spcPct val="150000"/>
              </a:lnSpc>
              <a:buNone/>
            </a:pPr>
            <a:endParaRPr lang="en-US" sz="2000" dirty="0"/>
          </a:p>
        </p:txBody>
      </p:sp>
    </p:spTree>
    <p:extLst>
      <p:ext uri="{BB962C8B-B14F-4D97-AF65-F5344CB8AC3E}">
        <p14:creationId xmlns:p14="http://schemas.microsoft.com/office/powerpoint/2010/main" val="2241687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653029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1"/>
            <a:ext cx="12099235" cy="1676680"/>
          </a:xfrm>
        </p:spPr>
        <p:txBody>
          <a:bodyPr/>
          <a:lstStyle/>
          <a:p>
            <a:r>
              <a:rPr lang="en-US" altLang="en-US" sz="3000" b="1" dirty="0">
                <a:solidFill>
                  <a:srgbClr val="FF0000"/>
                </a:solidFill>
                <a:latin typeface="Arial" panose="020B0604020202020204" pitchFamily="34" charset="0"/>
                <a:ea typeface="Calibri" panose="020F0502020204030204" pitchFamily="34" charset="0"/>
              </a:rPr>
              <a:t>Step 2 Risk Assessment: </a:t>
            </a:r>
            <a:endParaRPr lang="en-US" sz="3000" dirty="0"/>
          </a:p>
          <a:p>
            <a:pPr algn="just">
              <a:lnSpc>
                <a:spcPct val="150000"/>
              </a:lnSpc>
            </a:pPr>
            <a:r>
              <a:rPr lang="en-US" sz="2000" dirty="0">
                <a:solidFill>
                  <a:schemeClr val="tx1">
                    <a:lumMod val="95000"/>
                    <a:lumOff val="5000"/>
                  </a:schemeClr>
                </a:solidFill>
              </a:rPr>
              <a:t>Step 1 produces a list of potential risks. Not all of these risks deserve attention. Some are trivial and can be ignored, while others pose serious threats to the welfare of the project. Managers have to develop methods for sifting through the list of risks, eliminating inconsequential or redundant ones and stratifying worthy ones in terms of importance and need for attention.</a:t>
            </a:r>
          </a:p>
          <a:p>
            <a:endParaRPr lang="en-US" dirty="0"/>
          </a:p>
          <a:p>
            <a:r>
              <a:rPr lang="en-US" sz="2800" b="1" u="sng" dirty="0">
                <a:solidFill>
                  <a:srgbClr val="FF0000"/>
                </a:solidFill>
              </a:rPr>
              <a:t>Risk assessment tools</a:t>
            </a:r>
          </a:p>
          <a:p>
            <a:endParaRPr lang="en-US" sz="2000" b="1" u="sng" dirty="0">
              <a:solidFill>
                <a:srgbClr val="FF0000"/>
              </a:solidFill>
            </a:endParaRPr>
          </a:p>
          <a:p>
            <a:r>
              <a:rPr lang="en-US" sz="2400" b="1" dirty="0">
                <a:solidFill>
                  <a:schemeClr val="tx1">
                    <a:lumMod val="95000"/>
                    <a:lumOff val="5000"/>
                  </a:schemeClr>
                </a:solidFill>
                <a:highlight>
                  <a:srgbClr val="FFFF00"/>
                </a:highlight>
              </a:rPr>
              <a:t>1- Scenario analysis </a:t>
            </a:r>
          </a:p>
          <a:p>
            <a:pPr algn="just">
              <a:lnSpc>
                <a:spcPct val="150000"/>
              </a:lnSpc>
            </a:pPr>
            <a:r>
              <a:rPr lang="en-US" sz="2000" dirty="0">
                <a:solidFill>
                  <a:schemeClr val="tx1">
                    <a:lumMod val="95000"/>
                    <a:lumOff val="5000"/>
                  </a:schemeClr>
                </a:solidFill>
              </a:rPr>
              <a:t>It is the easiest and most commonly used technique for analyzing risks. Team members assess the significance of each risk event in terms of:</a:t>
            </a:r>
          </a:p>
          <a:p>
            <a:pPr marL="342900" lvl="0" indent="-342900" algn="just">
              <a:lnSpc>
                <a:spcPct val="150000"/>
              </a:lnSpc>
              <a:buFont typeface="Arial" panose="020B0604020202020204" pitchFamily="34" charset="0"/>
              <a:buChar char="•"/>
            </a:pPr>
            <a:r>
              <a:rPr lang="en-US" sz="2000" dirty="0">
                <a:solidFill>
                  <a:schemeClr val="tx1">
                    <a:lumMod val="95000"/>
                    <a:lumOff val="5000"/>
                  </a:schemeClr>
                </a:solidFill>
              </a:rPr>
              <a:t>Probability of the event.</a:t>
            </a:r>
          </a:p>
          <a:p>
            <a:pPr marL="342900" lvl="0" indent="-342900" algn="just">
              <a:lnSpc>
                <a:spcPct val="150000"/>
              </a:lnSpc>
              <a:buFont typeface="Arial" panose="020B0604020202020204" pitchFamily="34" charset="0"/>
              <a:buChar char="•"/>
            </a:pPr>
            <a:r>
              <a:rPr lang="en-US" sz="2000" dirty="0">
                <a:solidFill>
                  <a:schemeClr val="tx1">
                    <a:lumMod val="95000"/>
                    <a:lumOff val="5000"/>
                  </a:schemeClr>
                </a:solidFill>
              </a:rPr>
              <a:t>Impact of the event.</a:t>
            </a:r>
          </a:p>
          <a:p>
            <a:pPr algn="just">
              <a:lnSpc>
                <a:spcPct val="150000"/>
              </a:lnSpc>
            </a:pPr>
            <a:r>
              <a:rPr lang="en-US" sz="2000" dirty="0">
                <a:solidFill>
                  <a:schemeClr val="tx1">
                    <a:lumMod val="95000"/>
                    <a:lumOff val="5000"/>
                  </a:schemeClr>
                </a:solidFill>
              </a:rPr>
              <a:t>Simply stated, risks need to be evaluated in terms of the likelihood the event is going to occur and the impact or consequences of its occurrence. </a:t>
            </a:r>
            <a:endParaRPr lang="en-US" sz="2000" b="1" u="sng" dirty="0">
              <a:solidFill>
                <a:schemeClr val="tx1">
                  <a:lumMod val="95000"/>
                  <a:lumOff val="5000"/>
                </a:schemeClr>
              </a:solidFill>
            </a:endParaRPr>
          </a:p>
        </p:txBody>
      </p:sp>
    </p:spTree>
    <p:extLst>
      <p:ext uri="{BB962C8B-B14F-4D97-AF65-F5344CB8AC3E}">
        <p14:creationId xmlns:p14="http://schemas.microsoft.com/office/powerpoint/2010/main" val="3194690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0"/>
            <a:ext cx="12192000" cy="1703185"/>
          </a:xfrm>
        </p:spPr>
        <p:txBody>
          <a:bodyPr/>
          <a:lstStyle/>
          <a:p>
            <a:r>
              <a:rPr lang="en-US" sz="2400" b="1" dirty="0">
                <a:solidFill>
                  <a:schemeClr val="tx1">
                    <a:lumMod val="95000"/>
                    <a:lumOff val="5000"/>
                  </a:schemeClr>
                </a:solidFill>
                <a:highlight>
                  <a:srgbClr val="FFFF00"/>
                </a:highlight>
              </a:rPr>
              <a:t>1- Scenario analysis </a:t>
            </a:r>
          </a:p>
          <a:p>
            <a:endParaRPr lang="en-US" dirty="0"/>
          </a:p>
          <a:p>
            <a:pPr algn="just">
              <a:lnSpc>
                <a:spcPct val="150000"/>
              </a:lnSpc>
            </a:pPr>
            <a:r>
              <a:rPr lang="en-US" sz="2000" dirty="0">
                <a:solidFill>
                  <a:schemeClr val="tx1">
                    <a:lumMod val="95000"/>
                    <a:lumOff val="5000"/>
                  </a:schemeClr>
                </a:solidFill>
              </a:rPr>
              <a:t>For example. the risk of a project manager being struck by lightning</a:t>
            </a:r>
            <a:r>
              <a:rPr lang="ar-EG" sz="2000" dirty="0">
                <a:solidFill>
                  <a:schemeClr val="tx1">
                    <a:lumMod val="95000"/>
                    <a:lumOff val="5000"/>
                  </a:schemeClr>
                </a:solidFill>
              </a:rPr>
              <a:t> صاعقة </a:t>
            </a:r>
            <a:r>
              <a:rPr lang="en-US" sz="2000" dirty="0">
                <a:solidFill>
                  <a:schemeClr val="tx1">
                    <a:lumMod val="95000"/>
                    <a:lumOff val="5000"/>
                  </a:schemeClr>
                </a:solidFill>
              </a:rPr>
              <a:t> at a work site would have major negative impact on the project, but the likelihood is so low it is not worthy of consideration. Conversely, people do change jobs, so an event like the loss of key project personnel would have not only an adverse impact but also a high likelihood of occurring in some organizations. If so, then it would be wise for that organization to be proactive and mitigate this risk by developing incentive schemes for retaining specialists and/or engaging in cross-training to reduce the impact of turnover.</a:t>
            </a:r>
            <a:endParaRPr lang="ar-EG" sz="2000" dirty="0">
              <a:solidFill>
                <a:schemeClr val="tx1">
                  <a:lumMod val="95000"/>
                  <a:lumOff val="5000"/>
                </a:schemeClr>
              </a:solidFill>
            </a:endParaRPr>
          </a:p>
          <a:p>
            <a:pPr algn="just">
              <a:lnSpc>
                <a:spcPct val="150000"/>
              </a:lnSpc>
            </a:pP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The quality and credibility of the risk analysis process requires that different levels of risk probabilities and impacts be defined. These definitions vary and should be tailored to the specific nature and needs of the project. For example, a relatively simple scale ranging from “very unlikely” to “almost certainly” may suffice for one project, whereas another project may use more precise numerical probabilities (e.g., 0.1, 0.3, 0.5, . . .). Figure 7.5 provides an example of how impact scales could be defined given the project objectives of cost, time, scope, and quality.</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solidFill>
                <a:schemeClr val="tx1">
                  <a:lumMod val="95000"/>
                  <a:lumOff val="5000"/>
                </a:schemeClr>
              </a:solidFill>
            </a:endParaRPr>
          </a:p>
          <a:p>
            <a:endParaRPr lang="en-US" dirty="0"/>
          </a:p>
        </p:txBody>
      </p:sp>
    </p:spTree>
    <p:extLst>
      <p:ext uri="{BB962C8B-B14F-4D97-AF65-F5344CB8AC3E}">
        <p14:creationId xmlns:p14="http://schemas.microsoft.com/office/powerpoint/2010/main" val="3171448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148">
            <a:extLst>
              <a:ext uri="{FF2B5EF4-FFF2-40B4-BE49-F238E27FC236}">
                <a16:creationId xmlns:a16="http://schemas.microsoft.com/office/drawing/2014/main" id="{3AC12B3B-6791-43B0-921F-FAC2902980A4}"/>
              </a:ext>
            </a:extLst>
          </p:cNvPr>
          <p:cNvPicPr/>
          <p:nvPr/>
        </p:nvPicPr>
        <p:blipFill>
          <a:blip r:embed="rId2" cstate="print"/>
          <a:stretch>
            <a:fillRect/>
          </a:stretch>
        </p:blipFill>
        <p:spPr>
          <a:xfrm>
            <a:off x="291548" y="848139"/>
            <a:ext cx="11370365" cy="5830957"/>
          </a:xfrm>
          <a:prstGeom prst="rect">
            <a:avLst/>
          </a:prstGeom>
        </p:spPr>
      </p:pic>
      <p:sp>
        <p:nvSpPr>
          <p:cNvPr id="2" name="Rectangle 1">
            <a:extLst>
              <a:ext uri="{FF2B5EF4-FFF2-40B4-BE49-F238E27FC236}">
                <a16:creationId xmlns:a16="http://schemas.microsoft.com/office/drawing/2014/main" id="{7D56AD54-4273-4859-B7CD-DC2B9883CAC5}"/>
              </a:ext>
            </a:extLst>
          </p:cNvPr>
          <p:cNvSpPr/>
          <p:nvPr/>
        </p:nvSpPr>
        <p:spPr>
          <a:xfrm>
            <a:off x="0" y="292747"/>
            <a:ext cx="12192000" cy="369332"/>
          </a:xfrm>
          <a:prstGeom prst="rect">
            <a:avLst/>
          </a:prstGeom>
        </p:spPr>
        <p:txBody>
          <a:bodyPr wrap="square">
            <a:spAutoFit/>
          </a:bodyPr>
          <a:lstStyle/>
          <a:p>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FIGURE</a:t>
            </a:r>
            <a:r>
              <a:rPr lang="en-US" spc="-50" dirty="0">
                <a:solidFill>
                  <a:srgbClr val="EB018C"/>
                </a:solidFill>
                <a:latin typeface="Calibri" panose="020F0502020204030204" pitchFamily="34" charset="0"/>
                <a:ea typeface="Georgia" panose="02040502050405020303" pitchFamily="18" charset="0"/>
                <a:cs typeface="Georgia" panose="02040502050405020303" pitchFamily="18" charset="0"/>
              </a:rPr>
              <a:t> </a:t>
            </a:r>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7.5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Defined</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Conditions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Scales</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of</a:t>
            </a:r>
            <a:r>
              <a:rPr lang="en-US" spc="10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a</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Risk</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Major</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Project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Objectives</a:t>
            </a:r>
            <a:r>
              <a:rPr lang="en-US" spc="4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(Examples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negative</a:t>
            </a:r>
            <a:r>
              <a:rPr lang="en-US" spc="-18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impacts</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only)</a:t>
            </a:r>
            <a:endParaRPr lang="en-US" dirty="0"/>
          </a:p>
        </p:txBody>
      </p:sp>
    </p:spTree>
    <p:extLst>
      <p:ext uri="{BB962C8B-B14F-4D97-AF65-F5344CB8AC3E}">
        <p14:creationId xmlns:p14="http://schemas.microsoft.com/office/powerpoint/2010/main" val="3830418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132522"/>
            <a:ext cx="12192000" cy="1367665"/>
          </a:xfrm>
        </p:spPr>
        <p:txBody>
          <a:bodyPr/>
          <a:lstStyle/>
          <a:p>
            <a:r>
              <a:rPr lang="en-US" sz="2400" b="1" dirty="0">
                <a:solidFill>
                  <a:schemeClr val="tx1">
                    <a:lumMod val="95000"/>
                    <a:lumOff val="5000"/>
                  </a:schemeClr>
                </a:solidFill>
                <a:highlight>
                  <a:srgbClr val="FFFF00"/>
                </a:highlight>
              </a:rPr>
              <a:t>1- Scenario analysis </a:t>
            </a:r>
          </a:p>
          <a:p>
            <a:endParaRPr lang="en-US" sz="2400" b="1" dirty="0">
              <a:solidFill>
                <a:schemeClr val="tx1">
                  <a:lumMod val="95000"/>
                  <a:lumOff val="5000"/>
                </a:schemeClr>
              </a:solidFill>
              <a:highlight>
                <a:srgbClr val="FFFF00"/>
              </a:highlight>
            </a:endParaRPr>
          </a:p>
          <a:p>
            <a:pPr algn="just">
              <a:lnSpc>
                <a:spcPct val="150000"/>
              </a:lnSpc>
            </a:pPr>
            <a:r>
              <a:rPr lang="en-US" sz="2000" dirty="0">
                <a:solidFill>
                  <a:schemeClr val="tx1">
                    <a:lumMod val="95000"/>
                    <a:lumOff val="5000"/>
                  </a:schemeClr>
                </a:solidFill>
              </a:rPr>
              <a:t>Documentation of scenario analyses can be seen in various risk assessment forms used by companies. Figure 7.6 is a partial example of a risk assessment form used on an IS project involving the upgrade from Windows Vista to Windows 7.</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Notice that in addition to evaluating the severity and probability of risk events the team also assesses when the event might occur and its detection difficulty. Detection difficulty is a measure of how easy it would be to detect that the event was going to occur in time to take mitigating action, that is, how much warning would we have? </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So in the Windows 7 conversion example, the detection scale would range from 5 = no warning (The highest detection score of 5 would be given to events that could only be discovered after it is too late (i.e., system freezing)) to 1 = lots of time to react.</a:t>
            </a:r>
          </a:p>
          <a:p>
            <a:endParaRPr lang="en-US" sz="2000" b="1" dirty="0">
              <a:solidFill>
                <a:schemeClr val="tx1">
                  <a:lumMod val="95000"/>
                  <a:lumOff val="5000"/>
                </a:schemeClr>
              </a:solidFill>
              <a:highlight>
                <a:srgbClr val="FFFF00"/>
              </a:highlight>
            </a:endParaRPr>
          </a:p>
          <a:p>
            <a:endParaRPr lang="en-US" dirty="0"/>
          </a:p>
        </p:txBody>
      </p:sp>
    </p:spTree>
    <p:extLst>
      <p:ext uri="{BB962C8B-B14F-4D97-AF65-F5344CB8AC3E}">
        <p14:creationId xmlns:p14="http://schemas.microsoft.com/office/powerpoint/2010/main" val="2890387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dirty="0">
                <a:solidFill>
                  <a:schemeClr val="tx1">
                    <a:lumMod val="95000"/>
                    <a:lumOff val="5000"/>
                  </a:schemeClr>
                </a:solidFill>
              </a:rPr>
              <a:t>Figure 7.6: Risk Assessment Form</a:t>
            </a:r>
          </a:p>
        </p:txBody>
      </p:sp>
      <p:pic>
        <p:nvPicPr>
          <p:cNvPr id="4" name="object 104">
            <a:extLst>
              <a:ext uri="{FF2B5EF4-FFF2-40B4-BE49-F238E27FC236}">
                <a16:creationId xmlns:a16="http://schemas.microsoft.com/office/drawing/2014/main" id="{566C1ADF-5F5D-419B-A749-9991D7B7F432}"/>
              </a:ext>
            </a:extLst>
          </p:cNvPr>
          <p:cNvPicPr/>
          <p:nvPr/>
        </p:nvPicPr>
        <p:blipFill>
          <a:blip r:embed="rId2" cstate="print"/>
          <a:stretch>
            <a:fillRect/>
          </a:stretch>
        </p:blipFill>
        <p:spPr>
          <a:xfrm>
            <a:off x="560081" y="667265"/>
            <a:ext cx="11302405" cy="5511113"/>
          </a:xfrm>
          <a:prstGeom prst="rect">
            <a:avLst/>
          </a:prstGeom>
        </p:spPr>
      </p:pic>
    </p:spTree>
    <p:extLst>
      <p:ext uri="{BB962C8B-B14F-4D97-AF65-F5344CB8AC3E}">
        <p14:creationId xmlns:p14="http://schemas.microsoft.com/office/powerpoint/2010/main" val="151678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1999" cy="1500187"/>
          </a:xfrm>
        </p:spPr>
        <p:txBody>
          <a:bodyPr/>
          <a:lstStyle/>
          <a:p>
            <a:r>
              <a:rPr lang="en-US" sz="2400" b="1" dirty="0">
                <a:solidFill>
                  <a:schemeClr val="tx1">
                    <a:lumMod val="95000"/>
                    <a:lumOff val="5000"/>
                  </a:schemeClr>
                </a:solidFill>
                <a:highlight>
                  <a:srgbClr val="FFFF00"/>
                </a:highlight>
              </a:rPr>
              <a:t>1- Scenario analysis </a:t>
            </a:r>
          </a:p>
          <a:p>
            <a:pPr>
              <a:lnSpc>
                <a:spcPct val="80000"/>
              </a:lnSpc>
            </a:pPr>
            <a:endParaRPr lang="en-US" dirty="0"/>
          </a:p>
          <a:p>
            <a:pPr algn="just">
              <a:lnSpc>
                <a:spcPct val="150000"/>
              </a:lnSpc>
            </a:pPr>
            <a:r>
              <a:rPr lang="en-US" sz="2000" dirty="0">
                <a:solidFill>
                  <a:schemeClr val="tx1">
                    <a:lumMod val="95000"/>
                    <a:lumOff val="5000"/>
                  </a:schemeClr>
                </a:solidFill>
              </a:rPr>
              <a:t>Often organizations find it useful to categorize </a:t>
            </a:r>
            <a:r>
              <a:rPr lang="en-US" sz="2000" b="1" u="sng" dirty="0">
                <a:solidFill>
                  <a:schemeClr val="tx1">
                    <a:lumMod val="95000"/>
                    <a:lumOff val="5000"/>
                  </a:schemeClr>
                </a:solidFill>
              </a:rPr>
              <a:t>the severity </a:t>
            </a:r>
            <a:r>
              <a:rPr lang="en-US" sz="2000" dirty="0">
                <a:solidFill>
                  <a:schemeClr val="tx1">
                    <a:lumMod val="95000"/>
                    <a:lumOff val="5000"/>
                  </a:schemeClr>
                </a:solidFill>
              </a:rPr>
              <a:t>of different risks into some form of risk assessment matrix. The matrix is typically structured around the impact and likelihood of the risk event. For example, the risk matrix presented in Figure 7.7 consists of a 5  x 5 array of elements with each element representing a different set of impact and likelihood values.</a:t>
            </a:r>
          </a:p>
          <a:p>
            <a:pPr algn="just">
              <a:lnSpc>
                <a:spcPct val="150000"/>
              </a:lnSpc>
            </a:pPr>
            <a:r>
              <a:rPr lang="en-US" sz="2000" dirty="0">
                <a:solidFill>
                  <a:schemeClr val="tx1">
                    <a:lumMod val="95000"/>
                    <a:lumOff val="5000"/>
                  </a:schemeClr>
                </a:solidFill>
              </a:rPr>
              <a:t>The matrix is divided into red, yellow, and green zones representing major, moderate, and minor risks, respectively. The red zone is centered on the top right corner of the matrix (high impact/high likelihood), while the green zone is centered on the bottom left corner (low impact/low likelihood).</a:t>
            </a: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 The moderate risk, yellow zone extends down the middle of the matrix. Since impact is generally considered more important than likelihood (a 10 percent chance of losing $1,000,000 is usually considered a more severe risk than a 90 percent chance of losing $1,000), the red zone (major risk) extends farther down the high impact column.</a:t>
            </a: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solidFill>
                <a:schemeClr val="tx1">
                  <a:lumMod val="95000"/>
                  <a:lumOff val="5000"/>
                </a:schemeClr>
              </a:solidFill>
            </a:endParaRPr>
          </a:p>
          <a:p>
            <a:endParaRPr lang="en-US" dirty="0"/>
          </a:p>
          <a:p>
            <a:endParaRPr lang="en-US" dirty="0"/>
          </a:p>
        </p:txBody>
      </p:sp>
    </p:spTree>
    <p:extLst>
      <p:ext uri="{BB962C8B-B14F-4D97-AF65-F5344CB8AC3E}">
        <p14:creationId xmlns:p14="http://schemas.microsoft.com/office/powerpoint/2010/main" val="1772444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182880"/>
            <a:ext cx="12192000" cy="1500187"/>
          </a:xfrm>
        </p:spPr>
        <p:txBody>
          <a:bodyPr/>
          <a:lstStyle/>
          <a:p>
            <a:pPr algn="just">
              <a:lnSpc>
                <a:spcPct val="150000"/>
              </a:lnSpc>
            </a:pPr>
            <a:r>
              <a:rPr lang="en-US" sz="2000" dirty="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a:p>
            <a:pPr algn="just">
              <a:lnSpc>
                <a:spcPct val="150000"/>
              </a:lnSpc>
            </a:pPr>
            <a:r>
              <a:rPr lang="en-US" sz="2000" dirty="0">
                <a:solidFill>
                  <a:schemeClr val="tx1">
                    <a:lumMod val="95000"/>
                    <a:lumOff val="5000"/>
                  </a:schemeClr>
                </a:solidFill>
              </a:rPr>
              <a:t>The </a:t>
            </a:r>
            <a:r>
              <a:rPr lang="en-US" sz="2000" b="1" dirty="0">
                <a:solidFill>
                  <a:schemeClr val="tx1">
                    <a:lumMod val="95000"/>
                    <a:lumOff val="5000"/>
                  </a:schemeClr>
                </a:solidFill>
                <a:highlight>
                  <a:srgbClr val="FFFF00"/>
                </a:highlight>
              </a:rPr>
              <a:t>risk severity matrix</a:t>
            </a:r>
            <a:r>
              <a:rPr lang="en-US" sz="2000" dirty="0">
                <a:solidFill>
                  <a:schemeClr val="tx1">
                    <a:lumMod val="95000"/>
                    <a:lumOff val="5000"/>
                  </a:schemeClr>
                </a:solidFill>
              </a:rPr>
              <a:t> </a:t>
            </a:r>
            <a:r>
              <a:rPr lang="en-US" sz="2000" u="sng" dirty="0">
                <a:solidFill>
                  <a:schemeClr val="tx1">
                    <a:lumMod val="95000"/>
                    <a:lumOff val="5000"/>
                  </a:schemeClr>
                </a:solidFill>
              </a:rPr>
              <a:t>provides a basis for prioritizing which risks to address. </a:t>
            </a:r>
            <a:r>
              <a:rPr lang="en-US" sz="2000" dirty="0">
                <a:solidFill>
                  <a:schemeClr val="tx1">
                    <a:lumMod val="95000"/>
                    <a:lumOff val="5000"/>
                  </a:schemeClr>
                </a:solidFill>
              </a:rPr>
              <a:t>Red zone risks receive first priority followed by yellow zone risks. Green zone risks are typically considered inconsequential and ignored unless their status changes.</a:t>
            </a:r>
          </a:p>
          <a:p>
            <a:pPr algn="just">
              <a:lnSpc>
                <a:spcPct val="150000"/>
              </a:lnSpc>
            </a:pPr>
            <a:r>
              <a:rPr lang="en-US" sz="2000" b="1" i="1" dirty="0">
                <a:solidFill>
                  <a:schemeClr val="tx1">
                    <a:lumMod val="95000"/>
                    <a:lumOff val="5000"/>
                  </a:schemeClr>
                </a:solidFill>
              </a:rPr>
              <a:t>Failure Mode and Effects Analysis </a:t>
            </a:r>
            <a:r>
              <a:rPr lang="en-US" sz="2000" b="1" dirty="0">
                <a:solidFill>
                  <a:schemeClr val="tx1">
                    <a:lumMod val="95000"/>
                    <a:lumOff val="5000"/>
                  </a:schemeClr>
                </a:solidFill>
              </a:rPr>
              <a:t>(FMEA) </a:t>
            </a:r>
            <a:r>
              <a:rPr lang="en-US" sz="2000" u="sng" dirty="0">
                <a:solidFill>
                  <a:schemeClr val="tx1">
                    <a:lumMod val="95000"/>
                    <a:lumOff val="5000"/>
                  </a:schemeClr>
                </a:solidFill>
              </a:rPr>
              <a:t>extends the risk severity matrix by including ease of detection in the equation:</a:t>
            </a:r>
          </a:p>
          <a:p>
            <a:pPr algn="ctr"/>
            <a:r>
              <a:rPr lang="en-US" sz="2000" b="1" spc="-5" dirty="0">
                <a:solidFill>
                  <a:schemeClr val="tx1">
                    <a:lumMod val="95000"/>
                    <a:lumOff val="5000"/>
                  </a:schemeClr>
                </a:solidFill>
                <a:latin typeface="Arial MT"/>
                <a:cs typeface="Arial MT"/>
              </a:rPr>
              <a:t>Impact </a:t>
            </a:r>
            <a:r>
              <a:rPr lang="en-US" sz="2000" b="1" dirty="0">
                <a:solidFill>
                  <a:schemeClr val="tx1">
                    <a:lumMod val="95000"/>
                    <a:lumOff val="5000"/>
                  </a:schemeClr>
                </a:solidFill>
                <a:latin typeface="Arial MT"/>
                <a:cs typeface="Arial MT"/>
              </a:rPr>
              <a:t>×</a:t>
            </a:r>
            <a:r>
              <a:rPr lang="en-US" sz="2000" b="1" spc="5" dirty="0">
                <a:solidFill>
                  <a:schemeClr val="tx1">
                    <a:lumMod val="95000"/>
                    <a:lumOff val="5000"/>
                  </a:schemeClr>
                </a:solidFill>
                <a:latin typeface="Arial MT"/>
                <a:cs typeface="Arial MT"/>
              </a:rPr>
              <a:t> </a:t>
            </a:r>
            <a:r>
              <a:rPr lang="en-US" sz="2000" b="1" spc="-5" dirty="0">
                <a:solidFill>
                  <a:schemeClr val="tx1">
                    <a:lumMod val="95000"/>
                    <a:lumOff val="5000"/>
                  </a:schemeClr>
                </a:solidFill>
                <a:latin typeface="Arial MT"/>
                <a:cs typeface="Arial MT"/>
              </a:rPr>
              <a:t>Probability </a:t>
            </a:r>
            <a:r>
              <a:rPr lang="en-US" sz="2000" b="1" dirty="0">
                <a:solidFill>
                  <a:schemeClr val="tx1">
                    <a:lumMod val="95000"/>
                    <a:lumOff val="5000"/>
                  </a:schemeClr>
                </a:solidFill>
                <a:latin typeface="Arial MT"/>
                <a:cs typeface="Arial MT"/>
              </a:rPr>
              <a:t>× </a:t>
            </a:r>
            <a:r>
              <a:rPr lang="en-US" sz="2000" b="1" spc="-5" dirty="0">
                <a:solidFill>
                  <a:schemeClr val="tx1">
                    <a:lumMod val="95000"/>
                    <a:lumOff val="5000"/>
                  </a:schemeClr>
                </a:solidFill>
                <a:latin typeface="Arial MT"/>
                <a:cs typeface="Arial MT"/>
              </a:rPr>
              <a:t>Detection </a:t>
            </a:r>
            <a:r>
              <a:rPr lang="en-US" sz="2000" b="1" dirty="0">
                <a:solidFill>
                  <a:schemeClr val="tx1">
                    <a:lumMod val="95000"/>
                    <a:lumOff val="5000"/>
                  </a:schemeClr>
                </a:solidFill>
                <a:latin typeface="Arial MT"/>
                <a:cs typeface="Arial MT"/>
              </a:rPr>
              <a:t>= Risk Value</a:t>
            </a:r>
          </a:p>
          <a:p>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For example, a risk with an impact in the “1” zone with a very low probability and an easy detection score might score a 1 (1 x 1 x 1 = 1). Conversely, a high-impact risk with a high probability and impossible to detect would score 125 (5 x 5 x 5 = 125). This broad range of numerical scores allows for easy stratification of risk according to overall significance.</a:t>
            </a:r>
          </a:p>
          <a:p>
            <a:endParaRPr lang="en-US" sz="2000" dirty="0">
              <a:solidFill>
                <a:schemeClr val="tx1">
                  <a:lumMod val="95000"/>
                  <a:lumOff val="5000"/>
                </a:schemeClr>
              </a:solidFill>
            </a:endParaRPr>
          </a:p>
          <a:p>
            <a:endParaRPr lang="en-US" sz="2000" dirty="0"/>
          </a:p>
          <a:p>
            <a:endParaRPr lang="en-US" sz="2000" dirty="0"/>
          </a:p>
          <a:p>
            <a:endParaRPr lang="en-US" dirty="0"/>
          </a:p>
          <a:p>
            <a:endParaRPr lang="en-US" dirty="0"/>
          </a:p>
          <a:p>
            <a:endParaRPr lang="en-US" dirty="0"/>
          </a:p>
        </p:txBody>
      </p:sp>
    </p:spTree>
    <p:extLst>
      <p:ext uri="{BB962C8B-B14F-4D97-AF65-F5344CB8AC3E}">
        <p14:creationId xmlns:p14="http://schemas.microsoft.com/office/powerpoint/2010/main" val="3714236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b="1" dirty="0">
                <a:solidFill>
                  <a:schemeClr val="tx1">
                    <a:lumMod val="95000"/>
                    <a:lumOff val="5000"/>
                  </a:schemeClr>
                </a:solidFill>
              </a:rPr>
              <a:t>FIGURE 7.7</a:t>
            </a:r>
            <a:br>
              <a:rPr lang="en-US" sz="1800" b="1" dirty="0">
                <a:solidFill>
                  <a:schemeClr val="tx1">
                    <a:lumMod val="95000"/>
                    <a:lumOff val="5000"/>
                  </a:schemeClr>
                </a:solidFill>
              </a:rPr>
            </a:br>
            <a:r>
              <a:rPr lang="en-US" sz="1800" b="1" dirty="0">
                <a:solidFill>
                  <a:schemeClr val="tx1">
                    <a:lumMod val="95000"/>
                    <a:lumOff val="5000"/>
                  </a:schemeClr>
                </a:solidFill>
              </a:rPr>
              <a:t>Risk Severity Matrix</a:t>
            </a:r>
            <a:r>
              <a:rPr lang="en-US" sz="1800" dirty="0">
                <a:solidFill>
                  <a:schemeClr val="tx1">
                    <a:lumMod val="95000"/>
                    <a:lumOff val="5000"/>
                  </a:schemeClr>
                </a:solidFill>
              </a:rPr>
              <a:t> </a:t>
            </a:r>
            <a:r>
              <a:rPr lang="en-US" dirty="0"/>
              <a:t/>
            </a:r>
            <a:br>
              <a:rPr lang="en-US" dirty="0"/>
            </a:br>
            <a:endParaRPr lang="en-US" dirty="0"/>
          </a:p>
        </p:txBody>
      </p:sp>
      <p:pic>
        <p:nvPicPr>
          <p:cNvPr id="4" name="object 2">
            <a:extLst>
              <a:ext uri="{FF2B5EF4-FFF2-40B4-BE49-F238E27FC236}">
                <a16:creationId xmlns:a16="http://schemas.microsoft.com/office/drawing/2014/main" id="{FD6017A3-F69E-4A37-9499-0232007636A6}"/>
              </a:ext>
            </a:extLst>
          </p:cNvPr>
          <p:cNvPicPr/>
          <p:nvPr/>
        </p:nvPicPr>
        <p:blipFill>
          <a:blip r:embed="rId2" cstate="print"/>
          <a:stretch>
            <a:fillRect/>
          </a:stretch>
        </p:blipFill>
        <p:spPr>
          <a:xfrm>
            <a:off x="535578" y="734785"/>
            <a:ext cx="9862456" cy="5388429"/>
          </a:xfrm>
          <a:prstGeom prst="rect">
            <a:avLst/>
          </a:prstGeom>
        </p:spPr>
      </p:pic>
    </p:spTree>
    <p:extLst>
      <p:ext uri="{BB962C8B-B14F-4D97-AF65-F5344CB8AC3E}">
        <p14:creationId xmlns:p14="http://schemas.microsoft.com/office/powerpoint/2010/main" val="2304709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1999" cy="1500187"/>
          </a:xfrm>
        </p:spPr>
        <p:txBody>
          <a:bodyPr/>
          <a:lstStyle/>
          <a:p>
            <a:pPr algn="just">
              <a:lnSpc>
                <a:spcPct val="150000"/>
              </a:lnSpc>
            </a:pP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No assessment scheme is </a:t>
            </a:r>
            <a:r>
              <a:rPr lang="en-US" sz="2000" b="1" dirty="0">
                <a:solidFill>
                  <a:schemeClr val="tx1">
                    <a:lumMod val="95000"/>
                    <a:lumOff val="5000"/>
                  </a:schemeClr>
                </a:solidFill>
              </a:rPr>
              <a:t>absolutely foolproof</a:t>
            </a:r>
            <a:r>
              <a:rPr lang="en-US" sz="2000" dirty="0">
                <a:solidFill>
                  <a:schemeClr val="tx1">
                    <a:lumMod val="95000"/>
                    <a:lumOff val="5000"/>
                  </a:schemeClr>
                </a:solidFill>
              </a:rPr>
              <a:t>. For example, the weakness of the </a:t>
            </a:r>
            <a:r>
              <a:rPr lang="en-US" sz="2000" i="1" dirty="0">
                <a:solidFill>
                  <a:schemeClr val="tx1">
                    <a:lumMod val="95000"/>
                    <a:lumOff val="5000"/>
                  </a:schemeClr>
                </a:solidFill>
              </a:rPr>
              <a:t>Failure Mode and Effects Analysis </a:t>
            </a:r>
            <a:r>
              <a:rPr lang="en-US" sz="2000" dirty="0">
                <a:solidFill>
                  <a:schemeClr val="tx1">
                    <a:lumMod val="95000"/>
                    <a:lumOff val="5000"/>
                  </a:schemeClr>
                </a:solidFill>
              </a:rPr>
              <a:t>(FMEA) approach is that a risk event rated Impact</a:t>
            </a:r>
            <a:r>
              <a:rPr lang="ar-EG" sz="2000" dirty="0">
                <a:solidFill>
                  <a:schemeClr val="tx1">
                    <a:lumMod val="95000"/>
                    <a:lumOff val="5000"/>
                  </a:schemeClr>
                </a:solidFill>
              </a:rPr>
              <a:t>=</a:t>
            </a:r>
            <a:r>
              <a:rPr lang="en-US" sz="2000" dirty="0">
                <a:solidFill>
                  <a:schemeClr val="tx1">
                    <a:lumMod val="95000"/>
                    <a:lumOff val="5000"/>
                  </a:schemeClr>
                </a:solidFill>
              </a:rPr>
              <a:t>1, Probability </a:t>
            </a:r>
            <a:r>
              <a:rPr lang="ar-EG" sz="2000" dirty="0">
                <a:solidFill>
                  <a:schemeClr val="tx1">
                    <a:lumMod val="95000"/>
                    <a:lumOff val="5000"/>
                  </a:schemeClr>
                </a:solidFill>
              </a:rPr>
              <a:t>=</a:t>
            </a:r>
            <a:r>
              <a:rPr lang="en-US" sz="2000" dirty="0">
                <a:solidFill>
                  <a:schemeClr val="tx1">
                    <a:lumMod val="95000"/>
                    <a:lumOff val="5000"/>
                  </a:schemeClr>
                </a:solidFill>
              </a:rPr>
              <a:t>5, and Detection</a:t>
            </a:r>
            <a:r>
              <a:rPr lang="ar-EG" sz="2000" dirty="0">
                <a:solidFill>
                  <a:schemeClr val="tx1">
                    <a:lumMod val="95000"/>
                    <a:lumOff val="5000"/>
                  </a:schemeClr>
                </a:solidFill>
              </a:rPr>
              <a:t>=</a:t>
            </a:r>
            <a:r>
              <a:rPr lang="en-US" sz="2000" dirty="0">
                <a:solidFill>
                  <a:schemeClr val="tx1">
                    <a:lumMod val="95000"/>
                    <a:lumOff val="5000"/>
                  </a:schemeClr>
                </a:solidFill>
              </a:rPr>
              <a:t>5 would receive the same weighted score as an event rated Impact</a:t>
            </a:r>
            <a:r>
              <a:rPr lang="ar-EG" sz="2000" dirty="0">
                <a:solidFill>
                  <a:schemeClr val="tx1">
                    <a:lumMod val="95000"/>
                    <a:lumOff val="5000"/>
                  </a:schemeClr>
                </a:solidFill>
              </a:rPr>
              <a:t>=</a:t>
            </a:r>
            <a:r>
              <a:rPr lang="en-US" sz="2000" dirty="0">
                <a:solidFill>
                  <a:schemeClr val="tx1">
                    <a:lumMod val="95000"/>
                    <a:lumOff val="5000"/>
                  </a:schemeClr>
                </a:solidFill>
              </a:rPr>
              <a:t> 5, Probability </a:t>
            </a:r>
            <a:r>
              <a:rPr lang="ar-EG" sz="2000" dirty="0">
                <a:solidFill>
                  <a:schemeClr val="tx1">
                    <a:lumMod val="95000"/>
                    <a:lumOff val="5000"/>
                  </a:schemeClr>
                </a:solidFill>
              </a:rPr>
              <a:t>=</a:t>
            </a:r>
            <a:r>
              <a:rPr lang="en-US" sz="2000" dirty="0">
                <a:solidFill>
                  <a:schemeClr val="tx1">
                    <a:lumMod val="95000"/>
                    <a:lumOff val="5000"/>
                  </a:schemeClr>
                </a:solidFill>
              </a:rPr>
              <a:t> 5, and Detection </a:t>
            </a:r>
            <a:r>
              <a:rPr lang="ar-EG" sz="2000" dirty="0">
                <a:solidFill>
                  <a:schemeClr val="tx1">
                    <a:lumMod val="95000"/>
                    <a:lumOff val="5000"/>
                  </a:schemeClr>
                </a:solidFill>
              </a:rPr>
              <a:t>=</a:t>
            </a:r>
            <a:r>
              <a:rPr lang="en-US" sz="2000" dirty="0">
                <a:solidFill>
                  <a:schemeClr val="tx1">
                    <a:lumMod val="95000"/>
                    <a:lumOff val="5000"/>
                  </a:schemeClr>
                </a:solidFill>
              </a:rPr>
              <a:t> 1! This underscores the importance of </a:t>
            </a:r>
            <a:r>
              <a:rPr lang="en-US" sz="2000" i="1" dirty="0">
                <a:solidFill>
                  <a:schemeClr val="tx1">
                    <a:lumMod val="95000"/>
                    <a:lumOff val="5000"/>
                  </a:schemeClr>
                </a:solidFill>
              </a:rPr>
              <a:t>not </a:t>
            </a:r>
            <a:r>
              <a:rPr lang="en-US" sz="2000" dirty="0">
                <a:solidFill>
                  <a:schemeClr val="tx1">
                    <a:lumMod val="95000"/>
                    <a:lumOff val="5000"/>
                  </a:schemeClr>
                </a:solidFill>
              </a:rPr>
              <a:t>treating risk assessment as simply an exercise in mathematics. There is no substitute for</a:t>
            </a:r>
            <a:r>
              <a:rPr lang="ar-EG" sz="2000" dirty="0">
                <a:solidFill>
                  <a:schemeClr val="tx1">
                    <a:lumMod val="95000"/>
                    <a:lumOff val="5000"/>
                  </a:schemeClr>
                </a:solidFill>
              </a:rPr>
              <a:t> </a:t>
            </a:r>
            <a:r>
              <a:rPr lang="en-US" sz="2000" dirty="0">
                <a:solidFill>
                  <a:schemeClr val="tx1">
                    <a:lumMod val="95000"/>
                    <a:lumOff val="5000"/>
                  </a:schemeClr>
                </a:solidFill>
              </a:rPr>
              <a:t>thoughtful discussion of key risk events.</a:t>
            </a:r>
            <a:endParaRPr lang="ar-EG" sz="2000" dirty="0">
              <a:solidFill>
                <a:schemeClr val="tx1">
                  <a:lumMod val="95000"/>
                  <a:lumOff val="5000"/>
                </a:schemeClr>
              </a:solidFill>
            </a:endParaRPr>
          </a:p>
          <a:p>
            <a:pPr algn="just">
              <a:lnSpc>
                <a:spcPct val="150000"/>
              </a:lnSpc>
            </a:pPr>
            <a:endParaRPr lang="ar-EG" sz="2000" dirty="0">
              <a:solidFill>
                <a:schemeClr val="tx1">
                  <a:lumMod val="95000"/>
                  <a:lumOff val="5000"/>
                </a:schemeClr>
              </a:solidFill>
            </a:endParaRPr>
          </a:p>
          <a:p>
            <a:r>
              <a:rPr lang="en-US" sz="2400" dirty="0">
                <a:solidFill>
                  <a:schemeClr val="tx1"/>
                </a:solidFill>
                <a:highlight>
                  <a:srgbClr val="FFFF00"/>
                </a:highlight>
              </a:rPr>
              <a:t>2- </a:t>
            </a:r>
            <a:r>
              <a:rPr lang="en-US" sz="2400" b="1" dirty="0">
                <a:solidFill>
                  <a:schemeClr val="tx1"/>
                </a:solidFill>
                <a:highlight>
                  <a:srgbClr val="FFFF00"/>
                </a:highlight>
              </a:rPr>
              <a:t>Probability Analysis</a:t>
            </a:r>
          </a:p>
          <a:p>
            <a:pPr algn="just">
              <a:lnSpc>
                <a:spcPct val="150000"/>
              </a:lnSpc>
            </a:pPr>
            <a:r>
              <a:rPr lang="en-US" sz="2000" dirty="0">
                <a:solidFill>
                  <a:schemeClr val="tx1"/>
                </a:solidFill>
              </a:rPr>
              <a:t>There are many statistical techniques available to the project manager that can assist in assessing project risk. Decision trees have been used to assess alternative courses of action using expected values. Statistical variations of net present value (NPV) have been used to assess cash flow risks in projects. </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p>
        </p:txBody>
      </p:sp>
    </p:spTree>
    <p:extLst>
      <p:ext uri="{BB962C8B-B14F-4D97-AF65-F5344CB8AC3E}">
        <p14:creationId xmlns:p14="http://schemas.microsoft.com/office/powerpoint/2010/main" val="2979729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19327550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r>
              <a:rPr lang="en-US" sz="3000" b="1" dirty="0">
                <a:solidFill>
                  <a:srgbClr val="FF0000"/>
                </a:solidFill>
              </a:rPr>
              <a:t>Step 3: Risk Response Development</a:t>
            </a:r>
          </a:p>
          <a:p>
            <a:pPr algn="just">
              <a:lnSpc>
                <a:spcPct val="150000"/>
              </a:lnSpc>
            </a:pPr>
            <a:r>
              <a:rPr lang="en-US" sz="2000" dirty="0">
                <a:solidFill>
                  <a:schemeClr val="tx1"/>
                </a:solidFill>
              </a:rPr>
              <a:t>When a risk event is identified and assessed, a decision must be made concerning which response is appropriate for the specific event. Responses to negative risk can be classified as </a:t>
            </a:r>
            <a:r>
              <a:rPr lang="en-US" sz="2000" u="sng" dirty="0">
                <a:solidFill>
                  <a:schemeClr val="tx1"/>
                </a:solidFill>
              </a:rPr>
              <a:t>mitigating</a:t>
            </a:r>
            <a:r>
              <a:rPr lang="en-US" sz="2000" dirty="0">
                <a:solidFill>
                  <a:schemeClr val="tx1"/>
                </a:solidFill>
              </a:rPr>
              <a:t>, </a:t>
            </a:r>
            <a:r>
              <a:rPr lang="en-US" sz="2000" u="sng" dirty="0">
                <a:solidFill>
                  <a:schemeClr val="tx1"/>
                </a:solidFill>
              </a:rPr>
              <a:t>avoiding</a:t>
            </a:r>
            <a:r>
              <a:rPr lang="en-US" sz="2000" dirty="0">
                <a:solidFill>
                  <a:schemeClr val="tx1"/>
                </a:solidFill>
              </a:rPr>
              <a:t>, </a:t>
            </a:r>
            <a:r>
              <a:rPr lang="en-US" sz="2000" u="sng" dirty="0">
                <a:solidFill>
                  <a:schemeClr val="tx1"/>
                </a:solidFill>
              </a:rPr>
              <a:t>transferring</a:t>
            </a:r>
            <a:r>
              <a:rPr lang="en-US" sz="2000" dirty="0">
                <a:solidFill>
                  <a:schemeClr val="tx1"/>
                </a:solidFill>
              </a:rPr>
              <a:t>, or </a:t>
            </a:r>
            <a:r>
              <a:rPr lang="en-US" sz="2000" u="sng" dirty="0">
                <a:solidFill>
                  <a:schemeClr val="tx1"/>
                </a:solidFill>
              </a:rPr>
              <a:t>retaining</a:t>
            </a:r>
            <a:r>
              <a:rPr lang="en-US" sz="2000" dirty="0">
                <a:solidFill>
                  <a:schemeClr val="tx1"/>
                </a:solidFill>
              </a:rPr>
              <a:t>.</a:t>
            </a:r>
          </a:p>
          <a:p>
            <a:pPr algn="just">
              <a:lnSpc>
                <a:spcPct val="150000"/>
              </a:lnSpc>
            </a:pPr>
            <a:r>
              <a:rPr lang="en-US" sz="2000" b="1" dirty="0">
                <a:solidFill>
                  <a:schemeClr val="tx1"/>
                </a:solidFill>
                <a:highlight>
                  <a:srgbClr val="FFFF00"/>
                </a:highlight>
              </a:rPr>
              <a:t>1- Mitigating Risk</a:t>
            </a:r>
          </a:p>
          <a:p>
            <a:pPr algn="just">
              <a:lnSpc>
                <a:spcPct val="150000"/>
              </a:lnSpc>
            </a:pPr>
            <a:r>
              <a:rPr lang="en-US" sz="2000" dirty="0">
                <a:solidFill>
                  <a:schemeClr val="tx1"/>
                </a:solidFill>
              </a:rPr>
              <a:t>Reducing risk is usually the first alternative considered. There are basically two strategies for mitigating risk: </a:t>
            </a:r>
            <a:r>
              <a:rPr lang="en-US" sz="2000" b="1" dirty="0">
                <a:solidFill>
                  <a:schemeClr val="tx1"/>
                </a:solidFill>
                <a:highlight>
                  <a:srgbClr val="FFFF00"/>
                </a:highlight>
              </a:rPr>
              <a:t>(1)</a:t>
            </a:r>
            <a:r>
              <a:rPr lang="en-US" sz="2000" dirty="0">
                <a:solidFill>
                  <a:schemeClr val="tx1"/>
                </a:solidFill>
              </a:rPr>
              <a:t> </a:t>
            </a:r>
            <a:r>
              <a:rPr lang="en-US" sz="2000" b="1" dirty="0">
                <a:solidFill>
                  <a:schemeClr val="tx1"/>
                </a:solidFill>
              </a:rPr>
              <a:t>reduce the likelihood that the event will occur </a:t>
            </a:r>
            <a:r>
              <a:rPr lang="en-US" sz="2000" dirty="0">
                <a:solidFill>
                  <a:schemeClr val="tx1"/>
                </a:solidFill>
              </a:rPr>
              <a:t>and/ or </a:t>
            </a:r>
            <a:r>
              <a:rPr lang="en-US" sz="2000" b="1" dirty="0">
                <a:solidFill>
                  <a:schemeClr val="tx1"/>
                </a:solidFill>
                <a:highlight>
                  <a:srgbClr val="FFFF00"/>
                </a:highlight>
              </a:rPr>
              <a:t>(2)</a:t>
            </a:r>
            <a:r>
              <a:rPr lang="en-US" sz="2000" b="1" dirty="0">
                <a:solidFill>
                  <a:schemeClr val="tx1"/>
                </a:solidFill>
              </a:rPr>
              <a:t> reduce the impact that the adverse event would have on the project. </a:t>
            </a:r>
            <a:r>
              <a:rPr lang="en-US" sz="2000" dirty="0">
                <a:solidFill>
                  <a:schemeClr val="tx1"/>
                </a:solidFill>
              </a:rPr>
              <a:t>Most risk teams focus first on reducing the likelihood of risk events since, if successful, this may eliminate the need to consider the potentially costly second strategy.</a:t>
            </a:r>
          </a:p>
          <a:p>
            <a:pPr algn="just">
              <a:lnSpc>
                <a:spcPct val="150000"/>
              </a:lnSpc>
            </a:pPr>
            <a:r>
              <a:rPr lang="en-US" sz="2000" b="1" u="sng" dirty="0">
                <a:solidFill>
                  <a:schemeClr val="tx1"/>
                </a:solidFill>
              </a:rPr>
              <a:t>(1) An example of reducing the probability of risks occurring </a:t>
            </a:r>
            <a:r>
              <a:rPr lang="en-US" sz="2000" dirty="0">
                <a:solidFill>
                  <a:schemeClr val="tx1"/>
                </a:solidFill>
              </a:rPr>
              <a:t>are testing and prototyping are frequently used to prevent problems from surfacing later in a project. An example of testing can be found in an information systems project. The project team was responsible for installing a new operating system in their parent company. Before implementing the project, the team tested the new system on a smaller isolated network. By doing so they discovered a variety of problems and were able to come up with solutions prior to implementation. The team still encountered problems with the installation, but the number and severity were greatly reduced.</a:t>
            </a:r>
          </a:p>
          <a:p>
            <a:pPr algn="just">
              <a:lnSpc>
                <a:spcPct val="150000"/>
              </a:lnSpc>
            </a:pPr>
            <a:endParaRPr lang="en-US" sz="2000" dirty="0">
              <a:solidFill>
                <a:schemeClr val="tx1"/>
              </a:solidFill>
            </a:endParaRPr>
          </a:p>
          <a:p>
            <a:endParaRPr lang="en-US" sz="3000" b="1" dirty="0">
              <a:solidFill>
                <a:srgbClr val="FF0000"/>
              </a:solidFill>
            </a:endParaRPr>
          </a:p>
        </p:txBody>
      </p:sp>
    </p:spTree>
    <p:extLst>
      <p:ext uri="{BB962C8B-B14F-4D97-AF65-F5344CB8AC3E}">
        <p14:creationId xmlns:p14="http://schemas.microsoft.com/office/powerpoint/2010/main" val="6337682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pPr algn="just">
              <a:lnSpc>
                <a:spcPct val="150000"/>
              </a:lnSpc>
            </a:pPr>
            <a:endParaRPr lang="en-US" sz="2000" b="1" u="sng" dirty="0">
              <a:solidFill>
                <a:schemeClr val="tx1"/>
              </a:solidFill>
            </a:endParaRPr>
          </a:p>
          <a:p>
            <a:pPr algn="just">
              <a:lnSpc>
                <a:spcPct val="150000"/>
              </a:lnSpc>
            </a:pPr>
            <a:r>
              <a:rPr lang="en-US" sz="2000" b="1" u="sng" dirty="0">
                <a:solidFill>
                  <a:schemeClr val="tx1"/>
                </a:solidFill>
              </a:rPr>
              <a:t>(2) An alternative mitigation strategy is to reduce the impact of the risk if it occurs.</a:t>
            </a:r>
            <a:r>
              <a:rPr lang="en-US" sz="2000" dirty="0">
                <a:solidFill>
                  <a:schemeClr val="tx1"/>
                </a:solidFill>
              </a:rPr>
              <a:t> </a:t>
            </a:r>
            <a:r>
              <a:rPr lang="en-US" sz="2000" b="1" dirty="0">
                <a:solidFill>
                  <a:schemeClr val="tx1"/>
                </a:solidFill>
              </a:rPr>
              <a:t>For example</a:t>
            </a:r>
            <a:r>
              <a:rPr lang="en-US" sz="2000" dirty="0">
                <a:solidFill>
                  <a:schemeClr val="tx1"/>
                </a:solidFill>
              </a:rPr>
              <a:t>, a bridge-building project illustrates risk reduction. A new bridge project for a coastal port was to use an innovative, continuous cement-pouring process developed by an Australian firm to save large sums of money and time. The major risk was that the continuous pouring process for each major section of the bridge could not be interrupted. Any interruption would require that the whole cement section (hundreds of cubic yards) be torn down and started over.</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 An assessment of possible risks centered on delivery of the cement from the cement factory. Trucks could be delayed, or the factory could break down. Such risks would result in tremendous rework costs and delays. Risk was reduced by having two additional por- table cement plants built nearby on different highways within 20 miles of the bridge project in case the main factory supply was interrupted. These two portable plants carried raw materials for a whole bridge section, and extra trucks were on immediate standby each time continuous pouring was required. Similar risk reduction scenarios are apparent in system and software development projects where parallel innovation processes are used in case one fails.</a:t>
            </a:r>
          </a:p>
          <a:p>
            <a:endParaRPr lang="en-US" dirty="0"/>
          </a:p>
        </p:txBody>
      </p:sp>
    </p:spTree>
    <p:extLst>
      <p:ext uri="{BB962C8B-B14F-4D97-AF65-F5344CB8AC3E}">
        <p14:creationId xmlns:p14="http://schemas.microsoft.com/office/powerpoint/2010/main" val="379905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1" y="149989"/>
            <a:ext cx="12085982" cy="1500187"/>
          </a:xfrm>
        </p:spPr>
        <p:txBody>
          <a:bodyPr/>
          <a:lstStyle/>
          <a:p>
            <a:pPr algn="just">
              <a:lnSpc>
                <a:spcPct val="150000"/>
              </a:lnSpc>
            </a:pPr>
            <a:r>
              <a:rPr lang="en-US" sz="2000" b="1" dirty="0">
                <a:solidFill>
                  <a:schemeClr val="tx1"/>
                </a:solidFill>
                <a:highlight>
                  <a:srgbClr val="FFFF00"/>
                </a:highlight>
              </a:rPr>
              <a:t>2- Avoiding Risk</a:t>
            </a:r>
          </a:p>
          <a:p>
            <a:pPr marL="280988" indent="-23813" algn="just">
              <a:lnSpc>
                <a:spcPct val="150000"/>
              </a:lnSpc>
              <a:buFont typeface="Arial" panose="020B0604020202020204" pitchFamily="34" charset="0"/>
              <a:buChar char="•"/>
            </a:pPr>
            <a:r>
              <a:rPr lang="en-US" sz="2000" dirty="0">
                <a:solidFill>
                  <a:schemeClr val="tx1"/>
                </a:solidFill>
              </a:rPr>
              <a:t>Risk avoidance is changing the project plan to eliminate the risk or condition. Although it is impossible to eliminate all risk events, some specific risks may be avoided before you launch the project. For example, adopting proven technology instead of experimental technology can eliminate technical failure. </a:t>
            </a:r>
          </a:p>
          <a:p>
            <a:pPr marL="257175" algn="just">
              <a:lnSpc>
                <a:spcPct val="100000"/>
              </a:lnSpc>
            </a:pPr>
            <a:endParaRPr 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eradicates the risk by removing the risk or its cause.</a:t>
            </a:r>
          </a:p>
          <a:p>
            <a:pPr lvl="1" algn="just" eaLnBrk="1" hangingPunct="1">
              <a:lnSpc>
                <a:spcPct val="100000"/>
              </a:lnSpc>
            </a:pPr>
            <a:endParaRPr lang="en-US" alt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is most suitable in the early stages of a project, through improved communications, additional resources, or more-clearly defined scope.</a:t>
            </a:r>
          </a:p>
          <a:p>
            <a:pPr lvl="1" eaLnBrk="1" hangingPunct="1"/>
            <a:endParaRPr lang="en-US" sz="2000" dirty="0">
              <a:solidFill>
                <a:schemeClr val="tx1"/>
              </a:solidFill>
            </a:endParaRPr>
          </a:p>
        </p:txBody>
      </p:sp>
    </p:spTree>
    <p:extLst>
      <p:ext uri="{BB962C8B-B14F-4D97-AF65-F5344CB8AC3E}">
        <p14:creationId xmlns:p14="http://schemas.microsoft.com/office/powerpoint/2010/main" val="13746752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270685"/>
            <a:ext cx="12056011" cy="1500187"/>
          </a:xfrm>
        </p:spPr>
        <p:txBody>
          <a:bodyPr/>
          <a:lstStyle/>
          <a:p>
            <a:pPr algn="just">
              <a:lnSpc>
                <a:spcPct val="150000"/>
              </a:lnSpc>
            </a:pPr>
            <a:r>
              <a:rPr lang="en-US" sz="2000" b="1" dirty="0">
                <a:solidFill>
                  <a:schemeClr val="tx1"/>
                </a:solidFill>
                <a:highlight>
                  <a:srgbClr val="FFFF00"/>
                </a:highlight>
              </a:rPr>
              <a:t>3- Transferring Risk</a:t>
            </a:r>
          </a:p>
          <a:p>
            <a:pPr algn="just">
              <a:lnSpc>
                <a:spcPct val="150000"/>
              </a:lnSpc>
            </a:pPr>
            <a:r>
              <a:rPr lang="en-US" sz="2000" dirty="0">
                <a:solidFill>
                  <a:schemeClr val="tx1"/>
                </a:solidFill>
              </a:rPr>
              <a:t>Passing risk to another party is common; this transfer does not change risk. Passing risk to another party almost always results in paying a premium for this exemption. </a:t>
            </a:r>
            <a:r>
              <a:rPr lang="en-US" sz="2000" b="1" u="sng" dirty="0">
                <a:solidFill>
                  <a:schemeClr val="tx1"/>
                </a:solidFill>
              </a:rPr>
              <a:t>Fixed-price contracts</a:t>
            </a:r>
            <a:r>
              <a:rPr lang="en-US" sz="2000" dirty="0">
                <a:solidFill>
                  <a:schemeClr val="tx1"/>
                </a:solidFill>
              </a:rPr>
              <a:t> are the classic example of transferring risk from an owner to a contractor. The contractor understands his or her firm will pay for any risk event that materializes; therefore, a monetary risk factor is added to the contract bid price. Before deciding to transfer risk, the owner should decide which party can best control activities that would lead to the risk occurring contractor capable of absorbing the risk? Clearly identifying and documenting responsibility for absorbing risk is imperative. Another more obvious way to transfer risk is </a:t>
            </a:r>
            <a:r>
              <a:rPr lang="en-US" sz="2000" b="1" u="sng" dirty="0">
                <a:solidFill>
                  <a:schemeClr val="tx1"/>
                </a:solidFill>
              </a:rPr>
              <a:t>insurance. </a:t>
            </a:r>
          </a:p>
          <a:p>
            <a:endParaRPr lang="en-US" dirty="0"/>
          </a:p>
        </p:txBody>
      </p:sp>
    </p:spTree>
    <p:extLst>
      <p:ext uri="{BB962C8B-B14F-4D97-AF65-F5344CB8AC3E}">
        <p14:creationId xmlns:p14="http://schemas.microsoft.com/office/powerpoint/2010/main" val="13377578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AAA146-893E-4E20-8367-D16AC03EE5D0}"/>
              </a:ext>
            </a:extLst>
          </p:cNvPr>
          <p:cNvSpPr>
            <a:spLocks noGrp="1"/>
          </p:cNvSpPr>
          <p:nvPr>
            <p:ph type="body" idx="1"/>
          </p:nvPr>
        </p:nvSpPr>
        <p:spPr>
          <a:xfrm>
            <a:off x="140677" y="1"/>
            <a:ext cx="11206774" cy="6089654"/>
          </a:xfrm>
        </p:spPr>
        <p:txBody>
          <a:bodyPr/>
          <a:lstStyle/>
          <a:p>
            <a:pPr algn="just">
              <a:lnSpc>
                <a:spcPct val="150000"/>
              </a:lnSpc>
            </a:pPr>
            <a:r>
              <a:rPr lang="en-US" sz="2000" b="1" dirty="0">
                <a:solidFill>
                  <a:schemeClr val="tx1"/>
                </a:solidFill>
                <a:highlight>
                  <a:srgbClr val="FFFF00"/>
                </a:highlight>
              </a:rPr>
              <a:t>4- Retaining Risk</a:t>
            </a:r>
          </a:p>
          <a:p>
            <a:pPr algn="just">
              <a:lnSpc>
                <a:spcPct val="150000"/>
              </a:lnSpc>
            </a:pPr>
            <a:r>
              <a:rPr lang="en-US" sz="2000" dirty="0">
                <a:solidFill>
                  <a:schemeClr val="tx1"/>
                </a:solidFill>
              </a:rPr>
              <a:t>In some cases, a conscious decision is made to accept the risk of an event occurring. Some risks are so large it is not feasible to consider transferring or reducing the event (e.g., an earthquake or flood). The project owner assumes the risk because the chance of such an event occurring is slim. In other cases risks identified in the budget reserve can simply be absorbed if they materialize. The risk is retained by developing a contingency plan to implement if the risk materializes. In a few cases a risk event can be ignored and a cost overrun accepted should the risk event occur.</a:t>
            </a:r>
          </a:p>
          <a:p>
            <a:pPr algn="just">
              <a:lnSpc>
                <a:spcPct val="150000"/>
              </a:lnSpc>
            </a:pPr>
            <a:r>
              <a:rPr lang="en-US" sz="2000" dirty="0">
                <a:solidFill>
                  <a:schemeClr val="tx1"/>
                </a:solidFill>
              </a:rPr>
              <a:t>The more effort given to risk response before the project begins, the better the chances are for minimizing project surprises. </a:t>
            </a:r>
          </a:p>
        </p:txBody>
      </p:sp>
    </p:spTree>
    <p:extLst>
      <p:ext uri="{BB962C8B-B14F-4D97-AF65-F5344CB8AC3E}">
        <p14:creationId xmlns:p14="http://schemas.microsoft.com/office/powerpoint/2010/main" val="5046545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
            <a:extLst>
              <a:ext uri="{FF2B5EF4-FFF2-40B4-BE49-F238E27FC236}">
                <a16:creationId xmlns:a16="http://schemas.microsoft.com/office/drawing/2014/main" id="{F99D3A94-A1F0-4A91-AA98-861CFFCD86D3}"/>
              </a:ext>
            </a:extLst>
          </p:cNvPr>
          <p:cNvSpPr>
            <a:spLocks noChangeArrowheads="1"/>
          </p:cNvSpPr>
          <p:nvPr/>
        </p:nvSpPr>
        <p:spPr bwMode="auto">
          <a:xfrm>
            <a:off x="1981200" y="3810001"/>
            <a:ext cx="784860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45000"/>
              </a:spcBef>
              <a:spcAft>
                <a:spcPct val="0"/>
              </a:spcAft>
              <a:buClr>
                <a:srgbClr val="1822CD"/>
              </a:buClr>
              <a:buSzTx/>
              <a:buNone/>
            </a:pPr>
            <a:endParaRPr lang="id-ID" altLang="en-US" sz="1800">
              <a:solidFill>
                <a:srgbClr val="000000"/>
              </a:solidFill>
            </a:endParaRPr>
          </a:p>
        </p:txBody>
      </p:sp>
      <p:sp>
        <p:nvSpPr>
          <p:cNvPr id="486409" name="Rectangle 9">
            <a:extLst>
              <a:ext uri="{FF2B5EF4-FFF2-40B4-BE49-F238E27FC236}">
                <a16:creationId xmlns:a16="http://schemas.microsoft.com/office/drawing/2014/main" id="{2D26CF0B-9C8A-43E4-9A6B-67D267E72D0B}"/>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Solved Exercise: Three Types of Software Risk</a:t>
            </a:r>
          </a:p>
        </p:txBody>
      </p:sp>
      <p:sp>
        <p:nvSpPr>
          <p:cNvPr id="56324" name="Rectangle 10">
            <a:extLst>
              <a:ext uri="{FF2B5EF4-FFF2-40B4-BE49-F238E27FC236}">
                <a16:creationId xmlns:a16="http://schemas.microsoft.com/office/drawing/2014/main" id="{E4E1CB86-9B63-4333-B131-28F576DC8D70}"/>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sz="2000" b="1" u="sng"/>
              <a:t>Project Risks</a:t>
            </a:r>
            <a:br>
              <a:rPr lang="en-US" altLang="en-US" sz="2000" b="1" u="sng"/>
            </a:br>
            <a:r>
              <a:rPr lang="en-US" altLang="en-US" sz="2000"/>
              <a:t>Threaten the project plan.  I.e. if the risks materialize, then it is likely that the project schedule will slip and costs will increase.</a:t>
            </a:r>
          </a:p>
          <a:p>
            <a:pPr lvl="1" eaLnBrk="1" hangingPunct="1"/>
            <a:r>
              <a:rPr lang="en-US" altLang="en-US"/>
              <a:t>Budgetary/funding</a:t>
            </a:r>
          </a:p>
          <a:p>
            <a:pPr lvl="1" eaLnBrk="1" hangingPunct="1"/>
            <a:r>
              <a:rPr lang="en-US" altLang="en-US"/>
              <a:t>Schedule</a:t>
            </a:r>
          </a:p>
          <a:p>
            <a:pPr lvl="1" eaLnBrk="1" hangingPunct="1"/>
            <a:r>
              <a:rPr lang="en-US" altLang="en-US"/>
              <a:t>Personnel issues</a:t>
            </a:r>
          </a:p>
          <a:p>
            <a:pPr lvl="1" eaLnBrk="1" hangingPunct="1"/>
            <a:r>
              <a:rPr lang="en-US" altLang="en-US"/>
              <a:t>Resources</a:t>
            </a:r>
          </a:p>
          <a:p>
            <a:pPr lvl="1" eaLnBrk="1" hangingPunct="1"/>
            <a:r>
              <a:rPr lang="en-US" altLang="en-US"/>
              <a:t>Project plan</a:t>
            </a:r>
          </a:p>
          <a:p>
            <a:pPr lvl="1" eaLnBrk="1" hangingPunct="1"/>
            <a:r>
              <a:rPr lang="en-US" altLang="en-US"/>
              <a:t>Project management processes</a:t>
            </a:r>
          </a:p>
          <a:p>
            <a:pPr lvl="1" eaLnBrk="1" hangingPunct="1"/>
            <a:r>
              <a:rPr lang="en-US" altLang="en-US"/>
              <a:t>Customers</a:t>
            </a:r>
          </a:p>
          <a:p>
            <a:pPr lvl="1" eaLnBrk="1" hangingPunct="1"/>
            <a:r>
              <a:rPr lang="en-US" altLang="en-US"/>
              <a:t>Requirements problems – Scope or requirements changes</a:t>
            </a:r>
          </a:p>
          <a:p>
            <a:pPr lvl="1" eaLnBrk="1" hangingPunct="1"/>
            <a:r>
              <a:rPr lang="en-US" altLang="en-US"/>
              <a:t>Project complexity and size.</a:t>
            </a:r>
          </a:p>
          <a:p>
            <a:pPr lvl="1" eaLnBrk="1" hangingPunct="1"/>
            <a:r>
              <a:rPr lang="en-US" altLang="en-US"/>
              <a:t>Hardware</a:t>
            </a:r>
          </a:p>
          <a:p>
            <a:pPr lvl="1" eaLnBrk="1" hangingPunct="1"/>
            <a:r>
              <a:rPr lang="en-US" altLang="en-US"/>
              <a:t>Environmental risk</a:t>
            </a:r>
          </a:p>
          <a:p>
            <a:pPr lvl="1" eaLnBrk="1" hangingPunct="1"/>
            <a:endParaRPr lang="en-US"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64" name="Rectangle 12">
            <a:extLst>
              <a:ext uri="{FF2B5EF4-FFF2-40B4-BE49-F238E27FC236}">
                <a16:creationId xmlns:a16="http://schemas.microsoft.com/office/drawing/2014/main" id="{60A351BD-C8FA-4E89-9B3A-7B78208EBA37}"/>
              </a:ext>
            </a:extLst>
          </p:cNvPr>
          <p:cNvSpPr>
            <a:spLocks noGrp="1" noChangeArrowheads="1"/>
          </p:cNvSpPr>
          <p:nvPr>
            <p:ph type="title"/>
          </p:nvPr>
        </p:nvSpPr>
        <p:spPr/>
        <p:txBody>
          <a:bodyPr/>
          <a:lstStyle/>
          <a:p>
            <a:pPr eaLnBrk="1" hangingPunct="1">
              <a:defRPr/>
            </a:pPr>
            <a:r>
              <a:rPr lang="en-US" sz="4000" dirty="0">
                <a:effectLst>
                  <a:outerShdw blurRad="38100" dist="38100" dir="2700000" algn="tl">
                    <a:srgbClr val="C0C0C0"/>
                  </a:outerShdw>
                </a:effectLst>
                <a:ea typeface="ＭＳ Ｐゴシック" pitchFamily="34" charset="-128"/>
              </a:rPr>
              <a:t>Solved Exercise: Three Types of Software Risk</a:t>
            </a:r>
            <a:endParaRPr lang="en-US" dirty="0">
              <a:ea typeface="ＭＳ Ｐゴシック" charset="0"/>
              <a:cs typeface="ＭＳ Ｐゴシック" charset="0"/>
            </a:endParaRPr>
          </a:p>
        </p:txBody>
      </p:sp>
      <p:sp>
        <p:nvSpPr>
          <p:cNvPr id="60419" name="Rectangle 13">
            <a:extLst>
              <a:ext uri="{FF2B5EF4-FFF2-40B4-BE49-F238E27FC236}">
                <a16:creationId xmlns:a16="http://schemas.microsoft.com/office/drawing/2014/main" id="{77275939-0491-4044-9CBD-4D3C6B898E31}"/>
              </a:ext>
            </a:extLst>
          </p:cNvPr>
          <p:cNvSpPr>
            <a:spLocks noGrp="1" noChangeArrowheads="1"/>
          </p:cNvSpPr>
          <p:nvPr>
            <p:ph type="body" idx="1"/>
          </p:nvPr>
        </p:nvSpPr>
        <p:spPr/>
        <p:txBody>
          <a:bodyPr/>
          <a:lstStyle/>
          <a:p>
            <a:pPr eaLnBrk="1" hangingPunct="1">
              <a:lnSpc>
                <a:spcPct val="90000"/>
              </a:lnSpc>
              <a:buFont typeface="Wingdings" panose="05000000000000000000" pitchFamily="2" charset="2"/>
              <a:buNone/>
            </a:pPr>
            <a:r>
              <a:rPr lang="en-US" altLang="en-US" sz="2200" b="1" u="sng"/>
              <a:t>Business Risks</a:t>
            </a:r>
            <a:br>
              <a:rPr lang="en-US" altLang="en-US" sz="2200" b="1" u="sng"/>
            </a:br>
            <a:r>
              <a:rPr lang="en-US" altLang="en-US" sz="2200"/>
              <a:t>Threaten the viability of the product to be built.</a:t>
            </a:r>
          </a:p>
          <a:p>
            <a:pPr lvl="1" eaLnBrk="1" hangingPunct="1">
              <a:lnSpc>
                <a:spcPct val="90000"/>
              </a:lnSpc>
            </a:pPr>
            <a:r>
              <a:rPr lang="en-US" altLang="en-US" sz="2200"/>
              <a:t>Building a great product that no-one wants anymore.  (Market risk)</a:t>
            </a:r>
          </a:p>
          <a:p>
            <a:pPr lvl="1" eaLnBrk="1" hangingPunct="1">
              <a:lnSpc>
                <a:spcPct val="90000"/>
              </a:lnSpc>
            </a:pPr>
            <a:r>
              <a:rPr lang="en-US" altLang="en-US" sz="2200"/>
              <a:t>Building a product that no longer fits into the overall business strategy for the company (Strategic risk).</a:t>
            </a:r>
          </a:p>
          <a:p>
            <a:pPr lvl="1" eaLnBrk="1" hangingPunct="1">
              <a:lnSpc>
                <a:spcPct val="90000"/>
              </a:lnSpc>
            </a:pPr>
            <a:r>
              <a:rPr lang="en-US" altLang="en-US" sz="2200"/>
              <a:t>Building a product that the sales force doesn</a:t>
            </a:r>
            <a:r>
              <a:rPr lang="tr-TR" altLang="ja-JP" sz="2200"/>
              <a:t>'t</a:t>
            </a:r>
            <a:r>
              <a:rPr lang="en-US" altLang="ja-JP" sz="2200"/>
              <a:t> understand how to sell.</a:t>
            </a:r>
          </a:p>
          <a:p>
            <a:pPr lvl="1" eaLnBrk="1" hangingPunct="1">
              <a:lnSpc>
                <a:spcPct val="90000"/>
              </a:lnSpc>
            </a:pPr>
            <a:r>
              <a:rPr lang="en-US" altLang="en-US" sz="2200"/>
              <a:t>Losing the support of senior management due to a change in focus or a change in people. (Management risk).</a:t>
            </a:r>
          </a:p>
          <a:p>
            <a:pPr lvl="1" eaLnBrk="1" hangingPunct="1">
              <a:lnSpc>
                <a:spcPct val="90000"/>
              </a:lnSpc>
            </a:pPr>
            <a:r>
              <a:rPr lang="en-US" altLang="en-US" sz="2200"/>
              <a:t>Losing budgetary or personnel commitment (Budget risk)</a:t>
            </a:r>
          </a:p>
          <a:p>
            <a:pPr lvl="1" eaLnBrk="1" hangingPunct="1"/>
            <a:r>
              <a:rPr lang="en-US" altLang="en-US" sz="2200"/>
              <a:t>Contracts</a:t>
            </a:r>
          </a:p>
          <a:p>
            <a:pPr lvl="1" eaLnBrk="1" hangingPunct="1"/>
            <a:r>
              <a:rPr lang="en-US" altLang="en-US" sz="2200"/>
              <a:t>Political concerns</a:t>
            </a:r>
          </a:p>
          <a:p>
            <a:pPr lvl="1" eaLnBrk="1" hangingPunct="1"/>
            <a:r>
              <a:rPr lang="en-US" altLang="en-US" sz="2200"/>
              <a:t>Legal risk</a:t>
            </a:r>
          </a:p>
          <a:p>
            <a:pPr lvl="1" eaLnBrk="1" hangingPunct="1">
              <a:lnSpc>
                <a:spcPct val="90000"/>
              </a:lnSpc>
            </a:pPr>
            <a:endParaRPr lang="en-US" altLang="en-US" sz="22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6">
            <a:extLst>
              <a:ext uri="{FF2B5EF4-FFF2-40B4-BE49-F238E27FC236}">
                <a16:creationId xmlns:a16="http://schemas.microsoft.com/office/drawing/2014/main" id="{44590C1D-5203-4C26-AB23-0ED063E80BB8}"/>
              </a:ext>
            </a:extLst>
          </p:cNvPr>
          <p:cNvSpPr>
            <a:spLocks noChangeArrowheads="1"/>
          </p:cNvSpPr>
          <p:nvPr/>
        </p:nvSpPr>
        <p:spPr bwMode="auto">
          <a:xfrm>
            <a:off x="1981200" y="3810001"/>
            <a:ext cx="784860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45000"/>
              </a:spcBef>
              <a:spcAft>
                <a:spcPct val="0"/>
              </a:spcAft>
              <a:buClr>
                <a:srgbClr val="1822CD"/>
              </a:buClr>
              <a:buSzTx/>
              <a:buNone/>
            </a:pPr>
            <a:endParaRPr lang="id-ID" altLang="en-US" sz="1800">
              <a:solidFill>
                <a:srgbClr val="000000"/>
              </a:solidFill>
            </a:endParaRPr>
          </a:p>
        </p:txBody>
      </p:sp>
      <p:sp>
        <p:nvSpPr>
          <p:cNvPr id="487433" name="Rectangle 9">
            <a:extLst>
              <a:ext uri="{FF2B5EF4-FFF2-40B4-BE49-F238E27FC236}">
                <a16:creationId xmlns:a16="http://schemas.microsoft.com/office/drawing/2014/main" id="{5CA74CD2-4DCE-4450-A590-2FBF55877919}"/>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Solved Exercise: Three Types of Software Risk</a:t>
            </a:r>
          </a:p>
        </p:txBody>
      </p:sp>
      <p:sp>
        <p:nvSpPr>
          <p:cNvPr id="58372" name="Rectangle 10">
            <a:extLst>
              <a:ext uri="{FF2B5EF4-FFF2-40B4-BE49-F238E27FC236}">
                <a16:creationId xmlns:a16="http://schemas.microsoft.com/office/drawing/2014/main" id="{73B1A86C-7E85-47C9-91C3-F67CB367DC70}"/>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sz="2000" b="1" u="sng" dirty="0"/>
              <a:t>Technical Risks</a:t>
            </a:r>
            <a:r>
              <a:rPr lang="en-US" altLang="en-US" sz="2000" dirty="0"/>
              <a:t/>
            </a:r>
            <a:br>
              <a:rPr lang="en-US" altLang="en-US" sz="2000" dirty="0"/>
            </a:br>
            <a:r>
              <a:rPr lang="en-US" altLang="en-US" sz="2000" dirty="0"/>
              <a:t>Threaten the quality and timeliness of the software to be produced.  </a:t>
            </a:r>
          </a:p>
          <a:p>
            <a:pPr lvl="1" eaLnBrk="1" hangingPunct="1"/>
            <a:r>
              <a:rPr lang="en-US" altLang="en-US" dirty="0"/>
              <a:t>Design</a:t>
            </a:r>
          </a:p>
          <a:p>
            <a:pPr lvl="1" eaLnBrk="1" hangingPunct="1"/>
            <a:r>
              <a:rPr lang="en-US" altLang="en-US" dirty="0"/>
              <a:t>Implementation</a:t>
            </a:r>
          </a:p>
          <a:p>
            <a:pPr lvl="1" eaLnBrk="1" hangingPunct="1"/>
            <a:r>
              <a:rPr lang="en-US" altLang="en-US" dirty="0"/>
              <a:t>Interfacing</a:t>
            </a:r>
          </a:p>
          <a:p>
            <a:pPr lvl="1" eaLnBrk="1" hangingPunct="1"/>
            <a:r>
              <a:rPr lang="en-US" altLang="en-US" dirty="0"/>
              <a:t>Verification</a:t>
            </a:r>
          </a:p>
          <a:p>
            <a:pPr lvl="1" eaLnBrk="1" hangingPunct="1"/>
            <a:r>
              <a:rPr lang="en-US" altLang="en-US" dirty="0"/>
              <a:t>Cutover</a:t>
            </a:r>
          </a:p>
          <a:p>
            <a:pPr lvl="1" eaLnBrk="1" hangingPunct="1"/>
            <a:r>
              <a:rPr lang="en-US" altLang="en-US" dirty="0"/>
              <a:t>Maintenance</a:t>
            </a:r>
          </a:p>
          <a:p>
            <a:pPr lvl="1" eaLnBrk="1" hangingPunct="1"/>
            <a:r>
              <a:rPr lang="en-US" altLang="en-US" b="1" dirty="0">
                <a:solidFill>
                  <a:srgbClr val="FF0000"/>
                </a:solidFill>
              </a:rPr>
              <a:t>Security</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esentation1">
  <a:themeElements>
    <a:clrScheme name="Custom 8">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0000FF"/>
      </a:hlink>
      <a:folHlink>
        <a:srgbClr val="FF00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lnDef>
  </a:objectDefaults>
  <a:extraClrSchemeLst>
    <a:extraClrScheme>
      <a:clrScheme name="Presentation1 1">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DCD1EB"/>
        </a:lt1>
        <a:dk2>
          <a:srgbClr val="6C18B0"/>
        </a:dk2>
        <a:lt2>
          <a:srgbClr val="000000"/>
        </a:lt2>
        <a:accent1>
          <a:srgbClr val="9968CC"/>
        </a:accent1>
        <a:accent2>
          <a:srgbClr val="FFAF18"/>
        </a:accent2>
        <a:accent3>
          <a:srgbClr val="EBE5F3"/>
        </a:accent3>
        <a:accent4>
          <a:srgbClr val="000000"/>
        </a:accent4>
        <a:accent5>
          <a:srgbClr val="CAB9E2"/>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EECAE1"/>
        </a:lt1>
        <a:dk2>
          <a:srgbClr val="DC54AD"/>
        </a:dk2>
        <a:lt2>
          <a:srgbClr val="000000"/>
        </a:lt2>
        <a:accent1>
          <a:srgbClr val="DC359C"/>
        </a:accent1>
        <a:accent2>
          <a:srgbClr val="FFAF18"/>
        </a:accent2>
        <a:accent3>
          <a:srgbClr val="F5E1EE"/>
        </a:accent3>
        <a:accent4>
          <a:srgbClr val="000000"/>
        </a:accent4>
        <a:accent5>
          <a:srgbClr val="EBAECB"/>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7E6C5"/>
        </a:lt1>
        <a:dk2>
          <a:srgbClr val="2F8B20"/>
        </a:dk2>
        <a:lt2>
          <a:srgbClr val="000000"/>
        </a:lt2>
        <a:accent1>
          <a:srgbClr val="7ABA05"/>
        </a:accent1>
        <a:accent2>
          <a:srgbClr val="FFAF18"/>
        </a:accent2>
        <a:accent3>
          <a:srgbClr val="E8F0DF"/>
        </a:accent3>
        <a:accent4>
          <a:srgbClr val="000000"/>
        </a:accent4>
        <a:accent5>
          <a:srgbClr val="BED9AA"/>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8D1A8"/>
        </a:lt1>
        <a:dk2>
          <a:srgbClr val="FF9218"/>
        </a:dk2>
        <a:lt2>
          <a:srgbClr val="000000"/>
        </a:lt2>
        <a:accent1>
          <a:srgbClr val="FFAF18"/>
        </a:accent1>
        <a:accent2>
          <a:srgbClr val="F06157"/>
        </a:accent2>
        <a:accent3>
          <a:srgbClr val="FBE5D1"/>
        </a:accent3>
        <a:accent4>
          <a:srgbClr val="000000"/>
        </a:accent4>
        <a:accent5>
          <a:srgbClr val="FFD4AB"/>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6">
        <a:dk1>
          <a:srgbClr val="000000"/>
        </a:dk1>
        <a:lt1>
          <a:srgbClr val="CCCCCC"/>
        </a:lt1>
        <a:dk2>
          <a:srgbClr val="555555"/>
        </a:dk2>
        <a:lt2>
          <a:srgbClr val="000000"/>
        </a:lt2>
        <a:accent1>
          <a:srgbClr val="AAAAAA"/>
        </a:accent1>
        <a:accent2>
          <a:srgbClr val="888888"/>
        </a:accent2>
        <a:accent3>
          <a:srgbClr val="E2E2E2"/>
        </a:accent3>
        <a:accent4>
          <a:srgbClr val="000000"/>
        </a:accent4>
        <a:accent5>
          <a:srgbClr val="D2D2D2"/>
        </a:accent5>
        <a:accent6>
          <a:srgbClr val="7B7B7B"/>
        </a:accent6>
        <a:hlink>
          <a:srgbClr val="333333"/>
        </a:hlink>
        <a:folHlink>
          <a:srgbClr val="88888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Presentation1">
  <a:themeElements>
    <a:clrScheme name="Custom 8">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0000FF"/>
      </a:hlink>
      <a:folHlink>
        <a:srgbClr val="FF00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lnDef>
  </a:objectDefaults>
  <a:extraClrSchemeLst>
    <a:extraClrScheme>
      <a:clrScheme name="Presentation1 1">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DCD1EB"/>
        </a:lt1>
        <a:dk2>
          <a:srgbClr val="6C18B0"/>
        </a:dk2>
        <a:lt2>
          <a:srgbClr val="000000"/>
        </a:lt2>
        <a:accent1>
          <a:srgbClr val="9968CC"/>
        </a:accent1>
        <a:accent2>
          <a:srgbClr val="FFAF18"/>
        </a:accent2>
        <a:accent3>
          <a:srgbClr val="EBE5F3"/>
        </a:accent3>
        <a:accent4>
          <a:srgbClr val="000000"/>
        </a:accent4>
        <a:accent5>
          <a:srgbClr val="CAB9E2"/>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EECAE1"/>
        </a:lt1>
        <a:dk2>
          <a:srgbClr val="DC54AD"/>
        </a:dk2>
        <a:lt2>
          <a:srgbClr val="000000"/>
        </a:lt2>
        <a:accent1>
          <a:srgbClr val="DC359C"/>
        </a:accent1>
        <a:accent2>
          <a:srgbClr val="FFAF18"/>
        </a:accent2>
        <a:accent3>
          <a:srgbClr val="F5E1EE"/>
        </a:accent3>
        <a:accent4>
          <a:srgbClr val="000000"/>
        </a:accent4>
        <a:accent5>
          <a:srgbClr val="EBAECB"/>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7E6C5"/>
        </a:lt1>
        <a:dk2>
          <a:srgbClr val="2F8B20"/>
        </a:dk2>
        <a:lt2>
          <a:srgbClr val="000000"/>
        </a:lt2>
        <a:accent1>
          <a:srgbClr val="7ABA05"/>
        </a:accent1>
        <a:accent2>
          <a:srgbClr val="FFAF18"/>
        </a:accent2>
        <a:accent3>
          <a:srgbClr val="E8F0DF"/>
        </a:accent3>
        <a:accent4>
          <a:srgbClr val="000000"/>
        </a:accent4>
        <a:accent5>
          <a:srgbClr val="BED9AA"/>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8D1A8"/>
        </a:lt1>
        <a:dk2>
          <a:srgbClr val="FF9218"/>
        </a:dk2>
        <a:lt2>
          <a:srgbClr val="000000"/>
        </a:lt2>
        <a:accent1>
          <a:srgbClr val="FFAF18"/>
        </a:accent1>
        <a:accent2>
          <a:srgbClr val="F06157"/>
        </a:accent2>
        <a:accent3>
          <a:srgbClr val="FBE5D1"/>
        </a:accent3>
        <a:accent4>
          <a:srgbClr val="000000"/>
        </a:accent4>
        <a:accent5>
          <a:srgbClr val="FFD4AB"/>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6">
        <a:dk1>
          <a:srgbClr val="000000"/>
        </a:dk1>
        <a:lt1>
          <a:srgbClr val="CCCCCC"/>
        </a:lt1>
        <a:dk2>
          <a:srgbClr val="555555"/>
        </a:dk2>
        <a:lt2>
          <a:srgbClr val="000000"/>
        </a:lt2>
        <a:accent1>
          <a:srgbClr val="AAAAAA"/>
        </a:accent1>
        <a:accent2>
          <a:srgbClr val="888888"/>
        </a:accent2>
        <a:accent3>
          <a:srgbClr val="E2E2E2"/>
        </a:accent3>
        <a:accent4>
          <a:srgbClr val="000000"/>
        </a:accent4>
        <a:accent5>
          <a:srgbClr val="D2D2D2"/>
        </a:accent5>
        <a:accent6>
          <a:srgbClr val="7B7B7B"/>
        </a:accent6>
        <a:hlink>
          <a:srgbClr val="333333"/>
        </a:hlink>
        <a:folHlink>
          <a:srgbClr val="88888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480</TotalTime>
  <Words>4130</Words>
  <Application>Microsoft Office PowerPoint</Application>
  <PresentationFormat>Widescreen</PresentationFormat>
  <Paragraphs>334</Paragraphs>
  <Slides>44</Slides>
  <Notes>10</Notes>
  <HiddenSlides>0</HiddenSlides>
  <MMClips>0</MMClips>
  <ScaleCrop>false</ScaleCrop>
  <HeadingPairs>
    <vt:vector size="6" baseType="variant">
      <vt:variant>
        <vt:lpstr>Fonts Used</vt:lpstr>
      </vt:variant>
      <vt:variant>
        <vt:i4>17</vt:i4>
      </vt:variant>
      <vt:variant>
        <vt:lpstr>Theme</vt:lpstr>
      </vt:variant>
      <vt:variant>
        <vt:i4>5</vt:i4>
      </vt:variant>
      <vt:variant>
        <vt:lpstr>Slide Titles</vt:lpstr>
      </vt:variant>
      <vt:variant>
        <vt:i4>44</vt:i4>
      </vt:variant>
    </vt:vector>
  </HeadingPairs>
  <TitlesOfParts>
    <vt:vector size="66" baseType="lpstr">
      <vt:lpstr>ＭＳ Ｐゴシック</vt:lpstr>
      <vt:lpstr>ＭＳ Ｐゴシック</vt:lpstr>
      <vt:lpstr>Arial</vt:lpstr>
      <vt:lpstr>Arial MT</vt:lpstr>
      <vt:lpstr>Calibri</vt:lpstr>
      <vt:lpstr>Calibri Light</vt:lpstr>
      <vt:lpstr>Cambria</vt:lpstr>
      <vt:lpstr>CIDFont+F19</vt:lpstr>
      <vt:lpstr>CIDFont+F23</vt:lpstr>
      <vt:lpstr>CIDFont+F27</vt:lpstr>
      <vt:lpstr>CIDFont+F29</vt:lpstr>
      <vt:lpstr>Garamond</vt:lpstr>
      <vt:lpstr>Georgia</vt:lpstr>
      <vt:lpstr>Lucida Grande</vt:lpstr>
      <vt:lpstr>Times</vt:lpstr>
      <vt:lpstr>Times New Roman</vt:lpstr>
      <vt:lpstr>Wingdings</vt:lpstr>
      <vt:lpstr>1_Office Theme</vt:lpstr>
      <vt:lpstr>Presentation1</vt:lpstr>
      <vt:lpstr>Office Theme</vt:lpstr>
      <vt:lpstr>1_Presentation1</vt:lpstr>
      <vt:lpstr>2_Office Theme</vt:lpstr>
      <vt:lpstr>     Managing Risk  Chapter 8  Prepared by/ Dr. Walaa Mohamed</vt:lpstr>
      <vt:lpstr>PowerPoint Presentation</vt:lpstr>
      <vt:lpstr>How risk averse are you?</vt:lpstr>
      <vt:lpstr>Black Swans</vt:lpstr>
      <vt:lpstr>What can Possibly Go Wrong?</vt:lpstr>
      <vt:lpstr>What can Possibly Go Wrong?</vt:lpstr>
      <vt:lpstr>PowerPoint Presentation</vt:lpstr>
      <vt:lpstr>Risk definition</vt:lpstr>
      <vt:lpstr>How to Categorize Risk</vt:lpstr>
      <vt:lpstr>How to Categorize Risk</vt:lpstr>
      <vt:lpstr>PowerPoint Presentation</vt:lpstr>
      <vt:lpstr>PowerPoint Presentation</vt:lpstr>
      <vt:lpstr>PowerPoint Presentation</vt:lpstr>
      <vt:lpstr>PowerPoint Presentation</vt:lpstr>
      <vt:lpstr>PowerPoint Presentation</vt:lpstr>
      <vt:lpstr>Risk Identification tools</vt:lpstr>
      <vt:lpstr>PowerPoint Presentation</vt:lpstr>
      <vt:lpstr>Risk sources</vt:lpstr>
      <vt:lpstr>Risk sources</vt:lpstr>
      <vt:lpstr>Risk Sources</vt:lpstr>
      <vt:lpstr>Risk Sources</vt:lpstr>
      <vt:lpstr>Risk Identification tools</vt:lpstr>
      <vt:lpstr>PowerPoint Presentation</vt:lpstr>
      <vt:lpstr>Risk Identification tools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Solved Exercise: Three Types of Software Risk</vt:lpstr>
      <vt:lpstr>Solved Exercise: Three Types of Software Risk</vt:lpstr>
      <vt:lpstr>Solved Exercise: Three Types of Software Risk</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Managing Risk  Chapter 8  Presented by/ Dr. Walaa Mohamed</dc:title>
  <dc:creator>ولاء محمد محمود بدر عامر</dc:creator>
  <cp:lastModifiedBy>Dr. Abdel Rehim Nader</cp:lastModifiedBy>
  <cp:revision>38</cp:revision>
  <dcterms:created xsi:type="dcterms:W3CDTF">2021-03-18T01:45:41Z</dcterms:created>
  <dcterms:modified xsi:type="dcterms:W3CDTF">2022-11-25T23:31:18Z</dcterms:modified>
</cp:coreProperties>
</file>