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271"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3" r:id="rId24"/>
    <p:sldId id="504" r:id="rId25"/>
    <p:sldId id="505" r:id="rId26"/>
    <p:sldId id="506" r:id="rId27"/>
    <p:sldId id="507" r:id="rId28"/>
    <p:sldId id="508"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63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F267E06-EB1E-9B34-38B9-64519A68A913}"/>
              </a:ext>
            </a:extLst>
          </p:cNvPr>
          <p:cNvPicPr>
            <a:picLocks noChangeAspect="1"/>
          </p:cNvPicPr>
          <p:nvPr userDrawn="1"/>
        </p:nvPicPr>
        <p:blipFill>
          <a:blip r:embed="rId17" cstate="hq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userDrawn="1"/>
        </p:nvSpPr>
        <p:spPr>
          <a:xfrm>
            <a:off x="114803" y="125884"/>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02</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04251" y="4394189"/>
            <a:ext cx="488646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Final Project</a:t>
            </a:r>
          </a:p>
          <a:p>
            <a:pPr algn="ctr"/>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249" y="577879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94249" y="2424037"/>
            <a:ext cx="7069115" cy="769441"/>
          </a:xfrm>
          <a:prstGeom prst="rect">
            <a:avLst/>
          </a:prstGeom>
          <a:noFill/>
        </p:spPr>
        <p:txBody>
          <a:bodyPr wrap="none" rtlCol="0">
            <a:spAutoFit/>
          </a:bodyPr>
          <a:lstStyle/>
          <a:p>
            <a:r>
              <a:rPr lang="en-US" sz="4400" b="1" dirty="0">
                <a:solidFill>
                  <a:schemeClr val="bg1"/>
                </a:solidFill>
              </a:rPr>
              <a:t>Content of Research Proposal</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839350"/>
          </a:xfrm>
          <a:prstGeom prst="rect">
            <a:avLst/>
          </a:prstGeom>
          <a:noFill/>
        </p:spPr>
        <p:txBody>
          <a:bodyPr wrap="square">
            <a:spAutoFit/>
          </a:bodyPr>
          <a:lstStyle/>
          <a:p>
            <a:pPr>
              <a:lnSpc>
                <a:spcPct val="120000"/>
              </a:lnSpc>
            </a:pPr>
            <a:r>
              <a:rPr lang="en-US" sz="1600" dirty="0">
                <a:solidFill>
                  <a:schemeClr val="bg1"/>
                </a:solidFill>
                <a:latin typeface="Times New Roman" panose="02020603050405020304" pitchFamily="18" charset="0"/>
                <a:cs typeface="Times New Roman" panose="02020603050405020304" pitchFamily="18" charset="0"/>
              </a:rPr>
              <a:t>Lorem ipsum dolor sit </a:t>
            </a:r>
            <a:r>
              <a:rPr lang="en-US" sz="1600" dirty="0" err="1">
                <a:solidFill>
                  <a:schemeClr val="bg1"/>
                </a:solidFill>
                <a:latin typeface="Times New Roman" panose="02020603050405020304" pitchFamily="18" charset="0"/>
                <a:cs typeface="Times New Roman" panose="02020603050405020304" pitchFamily="18" charset="0"/>
              </a:rPr>
              <a:t>amet</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consectetur</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adipiscing</a:t>
            </a:r>
            <a:r>
              <a:rPr lang="en-US" sz="1600" dirty="0">
                <a:solidFill>
                  <a:schemeClr val="bg1"/>
                </a:solidFill>
                <a:latin typeface="Times New Roman" panose="02020603050405020304" pitchFamily="18" charset="0"/>
                <a:cs typeface="Times New Roman" panose="02020603050405020304" pitchFamily="18" charset="0"/>
              </a:rPr>
              <a:t>, do </a:t>
            </a:r>
            <a:r>
              <a:rPr lang="en-US" sz="1600" dirty="0" err="1">
                <a:solidFill>
                  <a:schemeClr val="bg1"/>
                </a:solidFill>
                <a:latin typeface="Times New Roman" panose="02020603050405020304" pitchFamily="18" charset="0"/>
                <a:cs typeface="Times New Roman" panose="02020603050405020304" pitchFamily="18" charset="0"/>
              </a:rPr>
              <a:t>eiusmod</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tempor</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incididuntut</a:t>
            </a:r>
            <a:r>
              <a:rPr lang="en-US" sz="1600" dirty="0">
                <a:solidFill>
                  <a:schemeClr val="bg1"/>
                </a:solidFill>
                <a:latin typeface="Times New Roman" panose="02020603050405020304" pitchFamily="18" charset="0"/>
                <a:cs typeface="Times New Roman" panose="02020603050405020304" pitchFamily="18" charset="0"/>
              </a:rPr>
              <a:t> labore et dolore Lorem ipsum dolor sit, </a:t>
            </a:r>
            <a:r>
              <a:rPr lang="en-US" sz="1600" dirty="0" err="1">
                <a:solidFill>
                  <a:schemeClr val="bg1"/>
                </a:solidFill>
                <a:latin typeface="Times New Roman" panose="02020603050405020304" pitchFamily="18" charset="0"/>
                <a:cs typeface="Times New Roman" panose="02020603050405020304" pitchFamily="18" charset="0"/>
              </a:rPr>
              <a:t>elit</a:t>
            </a:r>
            <a:r>
              <a:rPr lang="en-US" sz="1600" dirty="0">
                <a:solidFill>
                  <a:schemeClr val="bg1"/>
                </a:solidFill>
                <a:latin typeface="Times New Roman" panose="02020603050405020304" pitchFamily="18" charset="0"/>
                <a:cs typeface="Times New Roman" panose="02020603050405020304" pitchFamily="18" charset="0"/>
              </a:rPr>
              <a:t>, Lorem ipsum dolor sit </a:t>
            </a:r>
            <a:r>
              <a:rPr lang="en-US" sz="1600" dirty="0" err="1">
                <a:solidFill>
                  <a:schemeClr val="bg1"/>
                </a:solidFill>
                <a:latin typeface="Times New Roman" panose="02020603050405020304" pitchFamily="18" charset="0"/>
                <a:cs typeface="Times New Roman" panose="02020603050405020304" pitchFamily="18" charset="0"/>
              </a:rPr>
              <a:t>amet</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consectetur</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adipiscing</a:t>
            </a:r>
            <a:r>
              <a:rPr lang="en-US" sz="1600" dirty="0">
                <a:solidFill>
                  <a:schemeClr val="bg1"/>
                </a:solidFill>
                <a:latin typeface="Times New Roman" panose="02020603050405020304" pitchFamily="18" charset="0"/>
                <a:cs typeface="Times New Roman" panose="02020603050405020304" pitchFamily="18" charset="0"/>
              </a:rPr>
              <a:t>, do </a:t>
            </a:r>
            <a:r>
              <a:rPr lang="en-US" sz="1600" dirty="0" err="1">
                <a:solidFill>
                  <a:schemeClr val="bg1"/>
                </a:solidFill>
                <a:latin typeface="Times New Roman" panose="02020603050405020304" pitchFamily="18" charset="0"/>
                <a:cs typeface="Times New Roman" panose="02020603050405020304" pitchFamily="18" charset="0"/>
              </a:rPr>
              <a:t>eiusmod</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tempor</a:t>
            </a:r>
            <a:r>
              <a:rPr lang="en-US" sz="1600" dirty="0">
                <a:solidFill>
                  <a:schemeClr val="bg1"/>
                </a:solidFill>
                <a:latin typeface="Times New Roman" panose="02020603050405020304" pitchFamily="18" charset="0"/>
                <a:cs typeface="Times New Roman" panose="02020603050405020304" pitchFamily="18" charset="0"/>
              </a:rPr>
              <a:t> </a:t>
            </a:r>
            <a:r>
              <a:rPr lang="en-US" sz="1600" dirty="0" err="1">
                <a:solidFill>
                  <a:schemeClr val="bg1"/>
                </a:solidFill>
                <a:latin typeface="Times New Roman" panose="02020603050405020304" pitchFamily="18" charset="0"/>
                <a:cs typeface="Times New Roman" panose="02020603050405020304" pitchFamily="18" charset="0"/>
              </a:rPr>
              <a:t>incididuntut</a:t>
            </a:r>
            <a:r>
              <a:rPr lang="en-US" sz="1600" dirty="0">
                <a:solidFill>
                  <a:schemeClr val="bg1"/>
                </a:solidFill>
                <a:latin typeface="Times New Roman" panose="02020603050405020304" pitchFamily="18" charset="0"/>
                <a:cs typeface="Times New Roman" panose="02020603050405020304" pitchFamily="18" charset="0"/>
              </a:rPr>
              <a:t> labore et dolore Lorem ipsum dolor sit, </a:t>
            </a:r>
            <a:r>
              <a:rPr lang="en-US" sz="1600" dirty="0" err="1">
                <a:solidFill>
                  <a:schemeClr val="bg1"/>
                </a:solidFill>
                <a:latin typeface="Times New Roman" panose="02020603050405020304" pitchFamily="18" charset="0"/>
                <a:cs typeface="Times New Roman" panose="02020603050405020304" pitchFamily="18" charset="0"/>
              </a:rPr>
              <a:t>elit</a:t>
            </a:r>
            <a:r>
              <a:rPr lang="en-US" sz="1600" dirty="0">
                <a:solidFill>
                  <a:schemeClr val="bg1"/>
                </a:solidFill>
                <a:latin typeface="Times New Roman" panose="02020603050405020304" pitchFamily="18" charset="0"/>
                <a:cs typeface="Times New Roman" panose="02020603050405020304" pitchFamily="18" charset="0"/>
              </a:rPr>
              <a:t>, </a:t>
            </a: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SLIDE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999488" y="633430"/>
            <a:ext cx="2159566"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11" name="TextBox 10">
            <a:extLst>
              <a:ext uri="{FF2B5EF4-FFF2-40B4-BE49-F238E27FC236}">
                <a16:creationId xmlns:a16="http://schemas.microsoft.com/office/drawing/2014/main" id="{701153C9-CDCF-6382-03C6-A896310FFAB0}"/>
              </a:ext>
            </a:extLst>
          </p:cNvPr>
          <p:cNvSpPr txBox="1"/>
          <p:nvPr/>
        </p:nvSpPr>
        <p:spPr>
          <a:xfrm>
            <a:off x="2116214" y="1560027"/>
            <a:ext cx="5638258" cy="4247317"/>
          </a:xfrm>
          <a:prstGeom prst="rect">
            <a:avLst/>
          </a:prstGeom>
          <a:noFill/>
        </p:spPr>
        <p:txBody>
          <a:bodyPr wrap="square">
            <a:spAutoFit/>
          </a:bodyPr>
          <a:lstStyle/>
          <a:p>
            <a:pPr marL="342900" indent="-342900">
              <a:lnSpc>
                <a:spcPct val="150000"/>
              </a:lnSpc>
              <a:buFontTx/>
              <a:buChar char="-"/>
            </a:pPr>
            <a:r>
              <a:rPr lang="en-US" sz="2000" b="1" dirty="0">
                <a:solidFill>
                  <a:schemeClr val="bg1"/>
                </a:solidFill>
              </a:rPr>
              <a:t>The concept and objectives of the Research Proposal</a:t>
            </a:r>
          </a:p>
          <a:p>
            <a:pPr marL="342900" indent="-342900">
              <a:lnSpc>
                <a:spcPct val="150000"/>
              </a:lnSpc>
              <a:buFontTx/>
              <a:buChar char="-"/>
            </a:pPr>
            <a:r>
              <a:rPr lang="en-US" sz="2000" b="1" dirty="0">
                <a:solidFill>
                  <a:schemeClr val="bg1"/>
                </a:solidFill>
              </a:rPr>
              <a:t>The stages of the research process</a:t>
            </a:r>
          </a:p>
          <a:p>
            <a:pPr marL="342900" indent="-342900">
              <a:lnSpc>
                <a:spcPct val="150000"/>
              </a:lnSpc>
              <a:buFontTx/>
              <a:buChar char="-"/>
            </a:pPr>
            <a:r>
              <a:rPr lang="en-US" sz="2000" b="1" dirty="0">
                <a:solidFill>
                  <a:schemeClr val="bg1"/>
                </a:solidFill>
              </a:rPr>
              <a:t>Research Proposal components:</a:t>
            </a:r>
          </a:p>
          <a:p>
            <a:pPr marL="457200" indent="-457200">
              <a:lnSpc>
                <a:spcPct val="150000"/>
              </a:lnSpc>
              <a:buFont typeface="+mj-lt"/>
              <a:buAutoNum type="arabicPeriod"/>
            </a:pPr>
            <a:r>
              <a:rPr lang="en-US" sz="2000" b="1" dirty="0">
                <a:solidFill>
                  <a:schemeClr val="bg1"/>
                </a:solidFill>
              </a:rPr>
              <a:t>Research Title</a:t>
            </a:r>
          </a:p>
          <a:p>
            <a:pPr marL="457200" indent="-457200">
              <a:lnSpc>
                <a:spcPct val="150000"/>
              </a:lnSpc>
              <a:buFont typeface="+mj-lt"/>
              <a:buAutoNum type="arabicPeriod"/>
            </a:pPr>
            <a:r>
              <a:rPr lang="en-US" sz="2000" b="1" dirty="0">
                <a:solidFill>
                  <a:schemeClr val="bg1"/>
                </a:solidFill>
              </a:rPr>
              <a:t>Introduction</a:t>
            </a:r>
          </a:p>
          <a:p>
            <a:pPr marL="457200" indent="-457200">
              <a:lnSpc>
                <a:spcPct val="150000"/>
              </a:lnSpc>
              <a:buFont typeface="+mj-lt"/>
              <a:buAutoNum type="arabicPeriod"/>
            </a:pPr>
            <a:r>
              <a:rPr lang="en-US" sz="2000" b="1" dirty="0">
                <a:solidFill>
                  <a:schemeClr val="bg1"/>
                </a:solidFill>
              </a:rPr>
              <a:t>Research problem</a:t>
            </a:r>
          </a:p>
          <a:p>
            <a:pPr marL="457200" indent="-457200">
              <a:lnSpc>
                <a:spcPct val="150000"/>
              </a:lnSpc>
              <a:buFont typeface="+mj-lt"/>
              <a:buAutoNum type="arabicPeriod"/>
            </a:pPr>
            <a:r>
              <a:rPr lang="en-US" sz="2000" b="1" dirty="0">
                <a:solidFill>
                  <a:schemeClr val="bg1"/>
                </a:solidFill>
              </a:rPr>
              <a:t>The importance of the research</a:t>
            </a:r>
          </a:p>
          <a:p>
            <a:pPr marL="457200" indent="-457200">
              <a:lnSpc>
                <a:spcPct val="150000"/>
              </a:lnSpc>
              <a:buFont typeface="+mj-lt"/>
              <a:buAutoNum type="arabicPeriod"/>
            </a:pPr>
            <a:r>
              <a:rPr lang="en-US" sz="2000" b="1" dirty="0">
                <a:solidFill>
                  <a:schemeClr val="bg1"/>
                </a:solidFill>
              </a:rPr>
              <a:t>Research Hypotheses</a:t>
            </a:r>
          </a:p>
        </p:txBody>
      </p:sp>
      <p:sp>
        <p:nvSpPr>
          <p:cNvPr id="9" name="TextBox 8">
            <a:extLst>
              <a:ext uri="{FF2B5EF4-FFF2-40B4-BE49-F238E27FC236}">
                <a16:creationId xmlns:a16="http://schemas.microsoft.com/office/drawing/2014/main" id="{1F0F4B30-173A-90BD-70D8-6E17B30F4CEB}"/>
              </a:ext>
            </a:extLst>
          </p:cNvPr>
          <p:cNvSpPr txBox="1"/>
          <p:nvPr/>
        </p:nvSpPr>
        <p:spPr>
          <a:xfrm>
            <a:off x="8057220" y="2425058"/>
            <a:ext cx="3365704" cy="3170099"/>
          </a:xfrm>
          <a:prstGeom prst="rect">
            <a:avLst/>
          </a:prstGeom>
          <a:noFill/>
        </p:spPr>
        <p:txBody>
          <a:bodyPr wrap="square" rtlCol="0">
            <a:spAutoFit/>
          </a:bodyPr>
          <a:lstStyle/>
          <a:p>
            <a:pPr marL="342900" indent="-342900">
              <a:lnSpc>
                <a:spcPct val="200000"/>
              </a:lnSpc>
              <a:buFont typeface="+mj-lt"/>
              <a:buAutoNum type="arabicPeriod" startAt="6"/>
            </a:pPr>
            <a:r>
              <a:rPr lang="en-US" sz="2000" b="1" dirty="0">
                <a:solidFill>
                  <a:schemeClr val="bg1"/>
                </a:solidFill>
              </a:rPr>
              <a:t>Literature Review</a:t>
            </a:r>
          </a:p>
          <a:p>
            <a:pPr marL="457200" indent="-457200">
              <a:lnSpc>
                <a:spcPct val="200000"/>
              </a:lnSpc>
              <a:buFont typeface="+mj-lt"/>
              <a:buAutoNum type="arabicPeriod" startAt="6"/>
            </a:pPr>
            <a:r>
              <a:rPr lang="en-US" sz="2000" b="1" dirty="0">
                <a:solidFill>
                  <a:schemeClr val="bg1"/>
                </a:solidFill>
              </a:rPr>
              <a:t>Research Methodology</a:t>
            </a:r>
          </a:p>
          <a:p>
            <a:pPr marL="457200" indent="-457200">
              <a:lnSpc>
                <a:spcPct val="200000"/>
              </a:lnSpc>
              <a:buFont typeface="+mj-lt"/>
              <a:buAutoNum type="arabicPeriod" startAt="6"/>
            </a:pPr>
            <a:r>
              <a:rPr lang="en-US" sz="2000" b="1" dirty="0">
                <a:solidFill>
                  <a:schemeClr val="bg1"/>
                </a:solidFill>
              </a:rPr>
              <a:t>Research Structure</a:t>
            </a:r>
          </a:p>
          <a:p>
            <a:pPr marL="457200" indent="-457200">
              <a:lnSpc>
                <a:spcPct val="200000"/>
              </a:lnSpc>
              <a:buFont typeface="+mj-lt"/>
              <a:buAutoNum type="arabicPeriod" startAt="6"/>
            </a:pPr>
            <a:r>
              <a:rPr lang="en-US" sz="2000" b="1" dirty="0">
                <a:solidFill>
                  <a:schemeClr val="bg1"/>
                </a:solidFill>
              </a:rPr>
              <a:t>Research limits</a:t>
            </a:r>
          </a:p>
          <a:p>
            <a:pPr marL="457200" indent="-457200">
              <a:lnSpc>
                <a:spcPct val="200000"/>
              </a:lnSpc>
              <a:buFont typeface="+mj-lt"/>
              <a:buAutoNum type="arabicPeriod" startAt="6"/>
            </a:pPr>
            <a:r>
              <a:rPr lang="en-US" sz="2000" b="1" dirty="0">
                <a:solidFill>
                  <a:schemeClr val="bg1"/>
                </a:solidFill>
              </a:rPr>
              <a:t>Initial reference list</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00693"/>
    </mc:Choice>
    <mc:Fallback xmlns="">
      <p:transition spd="slow" advTm="20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10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10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10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 calcmode="lin" valueType="num">
                                      <p:cBhvr additive="base">
                                        <p:cTn id="31" dur="10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10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 calcmode="lin" valueType="num">
                                      <p:cBhvr additive="base">
                                        <p:cTn id="43" dur="1000" fill="hold"/>
                                        <p:tgtEl>
                                          <p:spTgt spid="11">
                                            <p:txEl>
                                              <p:pRg st="6" end="6"/>
                                            </p:txEl>
                                          </p:spTgt>
                                        </p:tgtEl>
                                        <p:attrNameLst>
                                          <p:attrName>ppt_x</p:attrName>
                                        </p:attrNameLst>
                                      </p:cBhvr>
                                      <p:tavLst>
                                        <p:tav tm="0">
                                          <p:val>
                                            <p:strVal val="0-#ppt_w/2"/>
                                          </p:val>
                                        </p:tav>
                                        <p:tav tm="100000">
                                          <p:val>
                                            <p:strVal val="#ppt_x"/>
                                          </p:val>
                                        </p:tav>
                                      </p:tavLst>
                                    </p:anim>
                                    <p:anim calcmode="lin" valueType="num">
                                      <p:cBhvr additive="base">
                                        <p:cTn id="44" dur="1000" fill="hold"/>
                                        <p:tgtEl>
                                          <p:spTgt spid="1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1">
                                            <p:txEl>
                                              <p:pRg st="7" end="7"/>
                                            </p:txEl>
                                          </p:spTgt>
                                        </p:tgtEl>
                                        <p:attrNameLst>
                                          <p:attrName>style.visibility</p:attrName>
                                        </p:attrNameLst>
                                      </p:cBhvr>
                                      <p:to>
                                        <p:strVal val="visible"/>
                                      </p:to>
                                    </p:set>
                                    <p:anim calcmode="lin" valueType="num">
                                      <p:cBhvr additive="base">
                                        <p:cTn id="49" dur="10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4AEBCB2-E6D3-D814-B5EC-A66877081B19}"/>
              </a:ext>
            </a:extLst>
          </p:cNvPr>
          <p:cNvSpPr txBox="1"/>
          <p:nvPr/>
        </p:nvSpPr>
        <p:spPr>
          <a:xfrm>
            <a:off x="779885" y="1528986"/>
            <a:ext cx="9902229" cy="4247317"/>
          </a:xfrm>
          <a:prstGeom prst="rect">
            <a:avLst/>
          </a:prstGeom>
          <a:noFill/>
        </p:spPr>
        <p:txBody>
          <a:bodyPr wrap="square" rtlCol="0">
            <a:spAutoFit/>
          </a:bodyPr>
          <a:lstStyle/>
          <a:p>
            <a:pPr>
              <a:lnSpc>
                <a:spcPct val="150000"/>
              </a:lnSpc>
            </a:pPr>
            <a:r>
              <a:rPr lang="en-US" sz="2000" b="1" u="sng" dirty="0">
                <a:solidFill>
                  <a:schemeClr val="bg1"/>
                </a:solidFill>
              </a:rPr>
              <a:t>By the end of this chapter you will be able to understand the following knowledge:</a:t>
            </a:r>
          </a:p>
          <a:p>
            <a:pPr marL="342900" indent="-342900">
              <a:lnSpc>
                <a:spcPct val="150000"/>
              </a:lnSpc>
              <a:buFontTx/>
              <a:buChar char="-"/>
            </a:pPr>
            <a:r>
              <a:rPr lang="en-US" sz="2000" dirty="0">
                <a:solidFill>
                  <a:schemeClr val="bg1"/>
                </a:solidFill>
              </a:rPr>
              <a:t>Research plan concept and objectives</a:t>
            </a:r>
          </a:p>
          <a:p>
            <a:pPr marL="342900" indent="-342900">
              <a:lnSpc>
                <a:spcPct val="150000"/>
              </a:lnSpc>
              <a:buFontTx/>
              <a:buChar char="-"/>
            </a:pPr>
            <a:r>
              <a:rPr lang="en-US" sz="2000" dirty="0">
                <a:solidFill>
                  <a:schemeClr val="bg1"/>
                </a:solidFill>
              </a:rPr>
              <a:t>Formulating Research Objectives and their importance</a:t>
            </a:r>
          </a:p>
          <a:p>
            <a:pPr marL="342900" indent="-342900">
              <a:lnSpc>
                <a:spcPct val="150000"/>
              </a:lnSpc>
              <a:buFontTx/>
              <a:buChar char="-"/>
            </a:pPr>
            <a:r>
              <a:rPr lang="en-US" sz="2000" dirty="0">
                <a:solidFill>
                  <a:schemeClr val="bg1"/>
                </a:solidFill>
              </a:rPr>
              <a:t>Concept and types of </a:t>
            </a:r>
            <a:r>
              <a:rPr lang="en-US" dirty="0">
                <a:solidFill>
                  <a:schemeClr val="bg1"/>
                </a:solidFill>
              </a:rPr>
              <a:t>Research Hypotheses</a:t>
            </a:r>
            <a:endParaRPr lang="en-US" sz="2000" dirty="0">
              <a:solidFill>
                <a:schemeClr val="bg1"/>
              </a:solidFill>
            </a:endParaRPr>
          </a:p>
          <a:p>
            <a:pPr marL="342900" indent="-342900">
              <a:lnSpc>
                <a:spcPct val="150000"/>
              </a:lnSpc>
              <a:buFontTx/>
              <a:buChar char="-"/>
            </a:pPr>
            <a:r>
              <a:rPr lang="en-US" sz="2000" dirty="0">
                <a:solidFill>
                  <a:schemeClr val="bg1"/>
                </a:solidFill>
              </a:rPr>
              <a:t>The stages of the Research Process</a:t>
            </a:r>
          </a:p>
          <a:p>
            <a:pPr marL="342900" indent="-342900">
              <a:lnSpc>
                <a:spcPct val="150000"/>
              </a:lnSpc>
              <a:buFontTx/>
              <a:buChar char="-"/>
            </a:pPr>
            <a:r>
              <a:rPr lang="en-US" sz="2000" dirty="0">
                <a:solidFill>
                  <a:schemeClr val="bg1"/>
                </a:solidFill>
              </a:rPr>
              <a:t>Drafting the title of the search</a:t>
            </a:r>
          </a:p>
          <a:p>
            <a:pPr marL="342900" indent="-342900">
              <a:lnSpc>
                <a:spcPct val="150000"/>
              </a:lnSpc>
              <a:buFontTx/>
              <a:buChar char="-"/>
            </a:pPr>
            <a:r>
              <a:rPr lang="en-US" sz="2000" dirty="0">
                <a:solidFill>
                  <a:schemeClr val="bg1"/>
                </a:solidFill>
              </a:rPr>
              <a:t>Writing and summarizing Previous Studies</a:t>
            </a:r>
          </a:p>
          <a:p>
            <a:pPr marL="342900" indent="-342900">
              <a:lnSpc>
                <a:spcPct val="150000"/>
              </a:lnSpc>
              <a:buFontTx/>
              <a:buChar char="-"/>
            </a:pPr>
            <a:r>
              <a:rPr lang="en-US" sz="2000" dirty="0">
                <a:solidFill>
                  <a:schemeClr val="bg1"/>
                </a:solidFill>
              </a:rPr>
              <a:t>Formulation of the Problem Statement and Research Questions </a:t>
            </a:r>
          </a:p>
          <a:p>
            <a:pPr marL="342900" indent="-342900">
              <a:lnSpc>
                <a:spcPct val="150000"/>
              </a:lnSpc>
              <a:buFontTx/>
              <a:buChar char="-"/>
            </a:pPr>
            <a:r>
              <a:rPr lang="en-US" sz="2000" dirty="0">
                <a:solidFill>
                  <a:schemeClr val="bg1"/>
                </a:solidFill>
              </a:rPr>
              <a:t>The importance of defining the research method</a:t>
            </a:r>
          </a:p>
        </p:txBody>
      </p:sp>
      <p:sp>
        <p:nvSpPr>
          <p:cNvPr id="10" name="TextBox 9">
            <a:extLst>
              <a:ext uri="{FF2B5EF4-FFF2-40B4-BE49-F238E27FC236}">
                <a16:creationId xmlns:a16="http://schemas.microsoft.com/office/drawing/2014/main" id="{8F693528-002F-E871-7BA2-AF47ED5DECB5}"/>
              </a:ext>
            </a:extLst>
          </p:cNvPr>
          <p:cNvSpPr txBox="1"/>
          <p:nvPr/>
        </p:nvSpPr>
        <p:spPr>
          <a:xfrm>
            <a:off x="3429864" y="618440"/>
            <a:ext cx="3445623" cy="584775"/>
          </a:xfrm>
          <a:prstGeom prst="rect">
            <a:avLst/>
          </a:prstGeom>
          <a:noFill/>
        </p:spPr>
        <p:txBody>
          <a:bodyPr wrap="square" rtlCol="0">
            <a:spAutoFit/>
          </a:bodyPr>
          <a:lstStyle/>
          <a:p>
            <a:pPr algn="ctr"/>
            <a:r>
              <a:rPr lang="en-US" sz="3200" b="1" dirty="0">
                <a:solidFill>
                  <a:srgbClr val="FF9518"/>
                </a:solidFill>
                <a:latin typeface="Tajawal Medium" panose="00000600000000000000" pitchFamily="2" charset="-78"/>
                <a:cs typeface="Tajawal Medium" panose="00000600000000000000" pitchFamily="2" charset="-78"/>
              </a:rPr>
              <a:t>Contents</a:t>
            </a:r>
          </a:p>
        </p:txBody>
      </p:sp>
    </p:spTree>
    <p:extLst>
      <p:ext uri="{BB962C8B-B14F-4D97-AF65-F5344CB8AC3E}">
        <p14:creationId xmlns:p14="http://schemas.microsoft.com/office/powerpoint/2010/main" val="4241870789"/>
      </p:ext>
    </p:extLst>
  </p:cSld>
  <p:clrMapOvr>
    <a:masterClrMapping/>
  </p:clrMapOvr>
  <mc:AlternateContent xmlns:mc="http://schemas.openxmlformats.org/markup-compatibility/2006" xmlns:p14="http://schemas.microsoft.com/office/powerpoint/2010/main">
    <mc:Choice Requires="p14">
      <p:transition spd="slow" p14:dur="2000" advTm="111190"/>
    </mc:Choice>
    <mc:Fallback xmlns="">
      <p:transition spd="slow" advTm="111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additive="base">
                                        <p:cTn id="49"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
                                            <p:txEl>
                                              <p:pRg st="8" end="8"/>
                                            </p:txEl>
                                          </p:spTgt>
                                        </p:tgtEl>
                                        <p:attrNameLst>
                                          <p:attrName>style.visibility</p:attrName>
                                        </p:attrNameLst>
                                      </p:cBhvr>
                                      <p:to>
                                        <p:strVal val="visible"/>
                                      </p:to>
                                    </p:set>
                                    <p:anim calcmode="lin" valueType="num">
                                      <p:cBhvr additive="base">
                                        <p:cTn id="55"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14676" y="663410"/>
            <a:ext cx="2159566" cy="584775"/>
          </a:xfrm>
          <a:prstGeom prst="rect">
            <a:avLst/>
          </a:prstGeom>
          <a:noFill/>
        </p:spPr>
        <p:txBody>
          <a:bodyPr wrap="non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Contents</a:t>
            </a:r>
          </a:p>
        </p:txBody>
      </p:sp>
      <p:sp>
        <p:nvSpPr>
          <p:cNvPr id="9" name="TextBox 8">
            <a:extLst>
              <a:ext uri="{FF2B5EF4-FFF2-40B4-BE49-F238E27FC236}">
                <a16:creationId xmlns:a16="http://schemas.microsoft.com/office/drawing/2014/main" id="{25428D64-7AB7-E3B3-CD1B-130F6643DBE5}"/>
              </a:ext>
            </a:extLst>
          </p:cNvPr>
          <p:cNvSpPr txBox="1"/>
          <p:nvPr/>
        </p:nvSpPr>
        <p:spPr>
          <a:xfrm>
            <a:off x="449706" y="1420556"/>
            <a:ext cx="10801000" cy="4524315"/>
          </a:xfrm>
          <a:prstGeom prst="rect">
            <a:avLst/>
          </a:prstGeom>
          <a:noFill/>
        </p:spPr>
        <p:txBody>
          <a:bodyPr wrap="square" rtlCol="0">
            <a:spAutoFit/>
          </a:bodyPr>
          <a:lstStyle/>
          <a:p>
            <a:pPr>
              <a:lnSpc>
                <a:spcPct val="150000"/>
              </a:lnSpc>
            </a:pPr>
            <a:r>
              <a:rPr lang="en-US" sz="2400" b="1" u="sng" dirty="0">
                <a:solidFill>
                  <a:schemeClr val="bg1"/>
                </a:solidFill>
              </a:rPr>
              <a:t>By the end of this chapter you will possess the following Skills:</a:t>
            </a:r>
            <a:endParaRPr lang="en-US" sz="2400" dirty="0">
              <a:solidFill>
                <a:schemeClr val="bg1"/>
              </a:solidFill>
            </a:endParaRPr>
          </a:p>
          <a:p>
            <a:pPr marL="285750" indent="-285750">
              <a:lnSpc>
                <a:spcPct val="150000"/>
              </a:lnSpc>
              <a:buFont typeface="Wingdings" panose="05000000000000000000" pitchFamily="2" charset="2"/>
              <a:buChar char="§"/>
            </a:pPr>
            <a:r>
              <a:rPr lang="en-US" sz="2400" dirty="0">
                <a:solidFill>
                  <a:schemeClr val="bg1"/>
                </a:solidFill>
              </a:rPr>
              <a:t>The ability to acquire the skills necessary to formulate the research title.</a:t>
            </a:r>
          </a:p>
          <a:p>
            <a:pPr marL="285750" indent="-285750">
              <a:lnSpc>
                <a:spcPct val="150000"/>
              </a:lnSpc>
              <a:buFont typeface="Wingdings" panose="05000000000000000000" pitchFamily="2" charset="2"/>
              <a:buChar char="§"/>
            </a:pPr>
            <a:r>
              <a:rPr lang="en-US" sz="2400" dirty="0">
                <a:solidFill>
                  <a:schemeClr val="bg1"/>
                </a:solidFill>
              </a:rPr>
              <a:t>The ability to define the Problem Statement.</a:t>
            </a:r>
          </a:p>
          <a:p>
            <a:pPr marL="285750" indent="-285750">
              <a:lnSpc>
                <a:spcPct val="150000"/>
              </a:lnSpc>
              <a:buFont typeface="Wingdings" panose="05000000000000000000" pitchFamily="2" charset="2"/>
              <a:buChar char="§"/>
            </a:pPr>
            <a:r>
              <a:rPr lang="en-US" sz="2400" dirty="0">
                <a:solidFill>
                  <a:schemeClr val="bg1"/>
                </a:solidFill>
              </a:rPr>
              <a:t>The ability to formulate The Research Questions and Hypotheses.</a:t>
            </a:r>
          </a:p>
          <a:p>
            <a:pPr marL="285750" indent="-285750">
              <a:lnSpc>
                <a:spcPct val="150000"/>
              </a:lnSpc>
              <a:buFont typeface="Wingdings" panose="05000000000000000000" pitchFamily="2" charset="2"/>
              <a:buChar char="§"/>
            </a:pPr>
            <a:r>
              <a:rPr lang="en-US" sz="2400" dirty="0">
                <a:solidFill>
                  <a:schemeClr val="bg1"/>
                </a:solidFill>
              </a:rPr>
              <a:t>The ability to formulate the Research Objectives and the Importance of the Study.</a:t>
            </a:r>
          </a:p>
          <a:p>
            <a:pPr marL="285750" indent="-285750">
              <a:lnSpc>
                <a:spcPct val="150000"/>
              </a:lnSpc>
              <a:buFont typeface="Wingdings" panose="05000000000000000000" pitchFamily="2" charset="2"/>
              <a:buChar char="§"/>
            </a:pPr>
            <a:r>
              <a:rPr lang="en-US" sz="2400" dirty="0">
                <a:solidFill>
                  <a:schemeClr val="bg1"/>
                </a:solidFill>
              </a:rPr>
              <a:t>The ability to write the Literature review of the study.</a:t>
            </a:r>
          </a:p>
          <a:p>
            <a:pPr marL="285750" indent="-285750">
              <a:lnSpc>
                <a:spcPct val="150000"/>
              </a:lnSpc>
              <a:buFont typeface="Wingdings" panose="05000000000000000000" pitchFamily="2" charset="2"/>
              <a:buChar char="§"/>
            </a:pPr>
            <a:r>
              <a:rPr lang="en-US" sz="2400" dirty="0">
                <a:solidFill>
                  <a:schemeClr val="bg1"/>
                </a:solidFill>
              </a:rPr>
              <a:t> The ability to formulate the limits of the study.</a:t>
            </a:r>
          </a:p>
          <a:p>
            <a:pPr marL="285750" indent="-285750">
              <a:lnSpc>
                <a:spcPct val="150000"/>
              </a:lnSpc>
              <a:buFont typeface="Wingdings" panose="05000000000000000000" pitchFamily="2" charset="2"/>
              <a:buChar char="§"/>
            </a:pPr>
            <a:r>
              <a:rPr lang="en-US" sz="2400" dirty="0">
                <a:solidFill>
                  <a:schemeClr val="bg1"/>
                </a:solidFill>
              </a:rPr>
              <a:t>The ability to create the General Structure of the Research Framework.</a:t>
            </a:r>
          </a:p>
        </p:txBody>
      </p:sp>
    </p:spTree>
    <p:extLst>
      <p:ext uri="{BB962C8B-B14F-4D97-AF65-F5344CB8AC3E}">
        <p14:creationId xmlns:p14="http://schemas.microsoft.com/office/powerpoint/2010/main" val="69226178"/>
      </p:ext>
    </p:extLst>
  </p:cSld>
  <p:clrMapOvr>
    <a:masterClrMapping/>
  </p:clrMapOvr>
  <mc:AlternateContent xmlns:mc="http://schemas.openxmlformats.org/markup-compatibility/2006" xmlns:p14="http://schemas.microsoft.com/office/powerpoint/2010/main">
    <mc:Choice Requires="p14">
      <p:transition spd="slow" p14:dur="2000" advTm="100184"/>
    </mc:Choice>
    <mc:Fallback xmlns="">
      <p:transition spd="slow" advTm="100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out)">
                                      <p:cBhvr>
                                        <p:cTn id="7" dur="2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circle(out)">
                                      <p:cBhvr>
                                        <p:cTn id="12" dur="2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circle(out)">
                                      <p:cBhvr>
                                        <p:cTn id="17" dur="2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circle(out)">
                                      <p:cBhvr>
                                        <p:cTn id="22" dur="2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circle(out)">
                                      <p:cBhvr>
                                        <p:cTn id="27" dur="2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32"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circle(out)">
                                      <p:cBhvr>
                                        <p:cTn id="32" dur="2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32"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circle(out)">
                                      <p:cBhvr>
                                        <p:cTn id="37" dur="2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32"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circle(out)">
                                      <p:cBhvr>
                                        <p:cTn id="42" dur="2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56084" y="826569"/>
            <a:ext cx="6662464" cy="400110"/>
          </a:xfrm>
          <a:prstGeom prst="rect">
            <a:avLst/>
          </a:prstGeom>
          <a:noFill/>
        </p:spPr>
        <p:txBody>
          <a:bodyPr wrap="square" rtlCol="0">
            <a:spAutoFit/>
          </a:bodyPr>
          <a:lstStyle/>
          <a:p>
            <a:pPr algn="ct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Objectives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1113728" y="1695206"/>
            <a:ext cx="10323770" cy="3785652"/>
          </a:xfrm>
          <a:prstGeom prst="rect">
            <a:avLst/>
          </a:prstGeom>
          <a:noFill/>
        </p:spPr>
        <p:txBody>
          <a:bodyPr wrap="square">
            <a:spAutoFit/>
          </a:bodyPr>
          <a:lstStyle/>
          <a:p>
            <a:pPr algn="just">
              <a:lnSpc>
                <a:spcPct val="200000"/>
              </a:lnSpc>
            </a:pPr>
            <a:r>
              <a:rPr lang="en-US" sz="2400" b="1" dirty="0">
                <a:solidFill>
                  <a:schemeClr val="bg1"/>
                </a:solidFill>
              </a:rPr>
              <a:t>The research plan is defined as the broad lines guiding the researcher when conducting his study. It is a written proposal prepared by the researcher, which reflects the perceptions of the researcher about the Research Problem and how to Address and Solve it.</a:t>
            </a:r>
          </a:p>
          <a:p>
            <a:pPr algn="just">
              <a:lnSpc>
                <a:spcPct val="200000"/>
              </a:lnSpc>
            </a:pPr>
            <a:r>
              <a:rPr lang="en-US" sz="2400" b="1" dirty="0">
                <a:solidFill>
                  <a:schemeClr val="bg1"/>
                </a:solidFill>
              </a:rPr>
              <a:t>  </a:t>
            </a:r>
          </a:p>
        </p:txBody>
      </p:sp>
    </p:spTree>
    <p:extLst>
      <p:ext uri="{BB962C8B-B14F-4D97-AF65-F5344CB8AC3E}">
        <p14:creationId xmlns:p14="http://schemas.microsoft.com/office/powerpoint/2010/main" val="259512594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1)">
                                      <p:cBhvr>
                                        <p:cTn id="11" dur="2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1054" y="586729"/>
            <a:ext cx="6662464" cy="400110"/>
          </a:xfrm>
          <a:prstGeom prst="rect">
            <a:avLst/>
          </a:prstGeom>
          <a:noFill/>
        </p:spPr>
        <p:txBody>
          <a:bodyPr wrap="square" rtlCol="0">
            <a:spAutoFit/>
          </a:bodyPr>
          <a:lstStyle/>
          <a:p>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Objectives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554636" y="1599475"/>
            <a:ext cx="10658007" cy="4524315"/>
          </a:xfrm>
          <a:prstGeom prst="rect">
            <a:avLst/>
          </a:prstGeom>
          <a:noFill/>
        </p:spPr>
        <p:txBody>
          <a:bodyPr wrap="square">
            <a:spAutoFit/>
          </a:bodyPr>
          <a:lstStyle/>
          <a:p>
            <a:pPr algn="just">
              <a:lnSpc>
                <a:spcPct val="200000"/>
              </a:lnSpc>
            </a:pPr>
            <a:r>
              <a:rPr lang="en-US" sz="2400" b="1" dirty="0">
                <a:solidFill>
                  <a:schemeClr val="bg1"/>
                </a:solidFill>
              </a:rPr>
              <a:t>- The research plan represents the future preconceived notion of the Methodology to implement the research in terms of the method of data collection, the scientific method used, how to address and analyze the problem, and how to present the results.</a:t>
            </a:r>
          </a:p>
          <a:p>
            <a:pPr algn="just">
              <a:lnSpc>
                <a:spcPct val="200000"/>
              </a:lnSpc>
            </a:pPr>
            <a:r>
              <a:rPr lang="en-US" sz="2400" b="1" dirty="0">
                <a:solidFill>
                  <a:schemeClr val="bg1"/>
                </a:solidFill>
              </a:rPr>
              <a:t>Accordingly, the research plan represents steps and rules that the researcher adheres to during the research process.</a:t>
            </a:r>
          </a:p>
        </p:txBody>
      </p:sp>
    </p:spTree>
    <p:extLst>
      <p:ext uri="{BB962C8B-B14F-4D97-AF65-F5344CB8AC3E}">
        <p14:creationId xmlns:p14="http://schemas.microsoft.com/office/powerpoint/2010/main" val="2123820284"/>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1)">
                                      <p:cBhvr>
                                        <p:cTn id="11" dur="2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1054" y="586729"/>
            <a:ext cx="6662464" cy="400110"/>
          </a:xfrm>
          <a:prstGeom prst="rect">
            <a:avLst/>
          </a:prstGeom>
          <a:noFill/>
        </p:spPr>
        <p:txBody>
          <a:bodyPr wrap="square" rtlCol="0">
            <a:spAutoFit/>
          </a:bodyPr>
          <a:lstStyle/>
          <a:p>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Objectives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1023112" y="1693706"/>
            <a:ext cx="10294464" cy="3785652"/>
          </a:xfrm>
          <a:prstGeom prst="rect">
            <a:avLst/>
          </a:prstGeom>
          <a:noFill/>
        </p:spPr>
        <p:txBody>
          <a:bodyPr wrap="square">
            <a:spAutoFit/>
          </a:bodyPr>
          <a:lstStyle/>
          <a:p>
            <a:pPr algn="just">
              <a:lnSpc>
                <a:spcPct val="200000"/>
              </a:lnSpc>
            </a:pPr>
            <a:r>
              <a:rPr lang="en-US" sz="2400" dirty="0">
                <a:solidFill>
                  <a:schemeClr val="bg1"/>
                </a:solidFill>
              </a:rPr>
              <a:t>- Every scientific research must be preceded by a clear research plan prepared by the researcher with the guidance of his academic supervisor.</a:t>
            </a:r>
          </a:p>
          <a:p>
            <a:pPr algn="just">
              <a:lnSpc>
                <a:spcPct val="200000"/>
              </a:lnSpc>
            </a:pPr>
            <a:r>
              <a:rPr lang="en-US" sz="2400" dirty="0">
                <a:solidFill>
                  <a:schemeClr val="bg1"/>
                </a:solidFill>
              </a:rPr>
              <a:t> - Many researchers face difficulties in preparing their research plans, and this chapter deals with the steps for preparing the research in detail with examples from some research carried out in the field of administrative sciences.</a:t>
            </a:r>
          </a:p>
        </p:txBody>
      </p:sp>
    </p:spTree>
    <p:extLst>
      <p:ext uri="{BB962C8B-B14F-4D97-AF65-F5344CB8AC3E}">
        <p14:creationId xmlns:p14="http://schemas.microsoft.com/office/powerpoint/2010/main" val="3221665484"/>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1)">
                                      <p:cBhvr>
                                        <p:cTn id="11" dur="2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1054" y="586729"/>
            <a:ext cx="6662464" cy="707886"/>
          </a:xfrm>
          <a:prstGeom prst="rect">
            <a:avLst/>
          </a:prstGeom>
          <a:noFill/>
        </p:spPr>
        <p:txBody>
          <a:bodyPr wrap="square" rtlCol="0">
            <a:spAutoFit/>
          </a:bodyPr>
          <a:lstStyle/>
          <a:p>
            <a:pPr algn="ct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Topic and </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Objectives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564926" y="1599475"/>
            <a:ext cx="10422866" cy="4524315"/>
          </a:xfrm>
          <a:prstGeom prst="rect">
            <a:avLst/>
          </a:prstGeom>
          <a:noFill/>
        </p:spPr>
        <p:txBody>
          <a:bodyPr wrap="square">
            <a:spAutoFit/>
          </a:bodyPr>
          <a:lstStyle/>
          <a:p>
            <a:pPr algn="just">
              <a:lnSpc>
                <a:spcPct val="200000"/>
              </a:lnSpc>
            </a:pPr>
            <a:r>
              <a:rPr lang="en-US" sz="2400" dirty="0">
                <a:solidFill>
                  <a:schemeClr val="bg1"/>
                </a:solidFill>
              </a:rPr>
              <a:t>- The topic has to be important and contemporary and has not been addressed by previous researchers.</a:t>
            </a:r>
          </a:p>
          <a:p>
            <a:pPr algn="just">
              <a:lnSpc>
                <a:spcPct val="200000"/>
              </a:lnSpc>
            </a:pPr>
            <a:r>
              <a:rPr lang="en-US" sz="2400" dirty="0">
                <a:solidFill>
                  <a:schemeClr val="bg1"/>
                </a:solidFill>
              </a:rPr>
              <a:t>- The research topic is realistic and convincing.</a:t>
            </a:r>
          </a:p>
          <a:p>
            <a:pPr algn="just">
              <a:lnSpc>
                <a:spcPct val="200000"/>
              </a:lnSpc>
            </a:pPr>
            <a:r>
              <a:rPr lang="en-US" sz="2400" dirty="0">
                <a:solidFill>
                  <a:schemeClr val="bg1"/>
                </a:solidFill>
              </a:rPr>
              <a:t>- The researcher must be able to use the tools of scientific research</a:t>
            </a:r>
          </a:p>
          <a:p>
            <a:pPr algn="just">
              <a:lnSpc>
                <a:spcPct val="200000"/>
              </a:lnSpc>
            </a:pPr>
            <a:r>
              <a:rPr lang="en-US" sz="2400" dirty="0">
                <a:solidFill>
                  <a:schemeClr val="bg1"/>
                </a:solidFill>
              </a:rPr>
              <a:t>- The researcher's familiarity with the necessary knowledge about the research field.</a:t>
            </a:r>
          </a:p>
        </p:txBody>
      </p:sp>
    </p:spTree>
    <p:extLst>
      <p:ext uri="{BB962C8B-B14F-4D97-AF65-F5344CB8AC3E}">
        <p14:creationId xmlns:p14="http://schemas.microsoft.com/office/powerpoint/2010/main" val="2855396289"/>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wheel(1)">
                                      <p:cBhvr>
                                        <p:cTn id="11" dur="2000"/>
                                        <p:tgtEl>
                                          <p:spTgt spid="11">
                                            <p:txEl>
                                              <p:pRg st="1" end="1"/>
                                            </p:txEl>
                                          </p:spTgt>
                                        </p:tgtEl>
                                      </p:cBhvr>
                                    </p:animEffect>
                                  </p:childTnLst>
                                </p:cTn>
                              </p:par>
                            </p:childTnLst>
                          </p:cTn>
                        </p:par>
                        <p:par>
                          <p:cTn id="12" fill="hold">
                            <p:stCondLst>
                              <p:cond delay="4000"/>
                            </p:stCondLst>
                            <p:childTnLst>
                              <p:par>
                                <p:cTn id="13" presetID="21" presetClass="entr" presetSubtype="1" fill="hold" grpId="0"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wheel(1)">
                                      <p:cBhvr>
                                        <p:cTn id="15" dur="2000"/>
                                        <p:tgtEl>
                                          <p:spTgt spid="11">
                                            <p:txEl>
                                              <p:pRg st="2" end="2"/>
                                            </p:txEl>
                                          </p:spTgt>
                                        </p:tgtEl>
                                      </p:cBhvr>
                                    </p:animEffect>
                                  </p:childTnLst>
                                </p:cTn>
                              </p:par>
                            </p:childTnLst>
                          </p:cTn>
                        </p:par>
                        <p:par>
                          <p:cTn id="16" fill="hold">
                            <p:stCondLst>
                              <p:cond delay="6000"/>
                            </p:stCondLst>
                            <p:childTnLst>
                              <p:par>
                                <p:cTn id="17" presetID="21" presetClass="entr" presetSubtype="1" fill="hold" grpId="0"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wheel(1)">
                                      <p:cBhvr>
                                        <p:cTn id="19" dur="20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01054" y="586729"/>
            <a:ext cx="6662464" cy="400110"/>
          </a:xfrm>
          <a:prstGeom prst="rect">
            <a:avLst/>
          </a:prstGeom>
          <a:noFill/>
        </p:spPr>
        <p:txBody>
          <a:bodyPr wrap="square" rtlCol="0">
            <a:spAutoFit/>
          </a:bodyPr>
          <a:lstStyle/>
          <a:p>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The Components'</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of the </a:t>
            </a:r>
            <a:r>
              <a:rPr lang="en-US" sz="20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a:t>
            </a:r>
            <a:r>
              <a:rPr lang="en-US"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esearch Proposal</a:t>
            </a:r>
            <a:r>
              <a:rPr lang="en-GB" sz="20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4663760-B251-7614-5B22-49E2C088F0C6}"/>
              </a:ext>
            </a:extLst>
          </p:cNvPr>
          <p:cNvSpPr txBox="1"/>
          <p:nvPr/>
        </p:nvSpPr>
        <p:spPr>
          <a:xfrm>
            <a:off x="2105931" y="1021968"/>
            <a:ext cx="7134069" cy="5575052"/>
          </a:xfrm>
          <a:prstGeom prst="rect">
            <a:avLst/>
          </a:prstGeom>
          <a:noFill/>
        </p:spPr>
        <p:txBody>
          <a:bodyPr wrap="square">
            <a:spAutoFit/>
          </a:bodyPr>
          <a:lstStyle/>
          <a:p>
            <a:pPr marL="457200" indent="-457200">
              <a:lnSpc>
                <a:spcPct val="150000"/>
              </a:lnSpc>
              <a:buFont typeface="+mj-lt"/>
              <a:buAutoNum type="arabicPeriod"/>
            </a:pPr>
            <a:r>
              <a:rPr lang="en-US" sz="2400" dirty="0">
                <a:solidFill>
                  <a:schemeClr val="bg1"/>
                </a:solidFill>
              </a:rPr>
              <a:t>Research Title.</a:t>
            </a:r>
          </a:p>
          <a:p>
            <a:pPr marL="457200" indent="-457200">
              <a:lnSpc>
                <a:spcPct val="150000"/>
              </a:lnSpc>
              <a:buFont typeface="+mj-lt"/>
              <a:buAutoNum type="arabicPeriod"/>
            </a:pPr>
            <a:r>
              <a:rPr lang="en-US" sz="2400" dirty="0">
                <a:solidFill>
                  <a:schemeClr val="bg1"/>
                </a:solidFill>
              </a:rPr>
              <a:t>Introduction.</a:t>
            </a:r>
          </a:p>
          <a:p>
            <a:pPr marL="457200" indent="-457200">
              <a:lnSpc>
                <a:spcPct val="150000"/>
              </a:lnSpc>
              <a:buFont typeface="+mj-lt"/>
              <a:buAutoNum type="arabicPeriod"/>
            </a:pPr>
            <a:r>
              <a:rPr lang="en-US" sz="2400" dirty="0">
                <a:solidFill>
                  <a:schemeClr val="bg1"/>
                </a:solidFill>
              </a:rPr>
              <a:t>Research problem.</a:t>
            </a:r>
          </a:p>
          <a:p>
            <a:pPr marL="457200" indent="-457200">
              <a:lnSpc>
                <a:spcPct val="150000"/>
              </a:lnSpc>
              <a:buFont typeface="+mj-lt"/>
              <a:buAutoNum type="arabicPeriod"/>
            </a:pPr>
            <a:r>
              <a:rPr lang="en-US" sz="2400" dirty="0">
                <a:solidFill>
                  <a:schemeClr val="bg1"/>
                </a:solidFill>
              </a:rPr>
              <a:t>The importance and objectives of the research.</a:t>
            </a:r>
          </a:p>
          <a:p>
            <a:pPr marL="457200" indent="-457200">
              <a:lnSpc>
                <a:spcPct val="150000"/>
              </a:lnSpc>
              <a:buFont typeface="+mj-lt"/>
              <a:buAutoNum type="arabicPeriod"/>
            </a:pPr>
            <a:r>
              <a:rPr lang="en-US" sz="2400" dirty="0">
                <a:solidFill>
                  <a:schemeClr val="bg1"/>
                </a:solidFill>
              </a:rPr>
              <a:t>Research hypotheses.</a:t>
            </a:r>
          </a:p>
          <a:p>
            <a:pPr marL="457200" indent="-457200">
              <a:lnSpc>
                <a:spcPct val="150000"/>
              </a:lnSpc>
              <a:buFont typeface="+mj-lt"/>
              <a:buAutoNum type="arabicPeriod"/>
            </a:pPr>
            <a:r>
              <a:rPr lang="en-US" sz="2400" dirty="0">
                <a:solidFill>
                  <a:schemeClr val="bg1"/>
                </a:solidFill>
              </a:rPr>
              <a:t>Literature review.</a:t>
            </a:r>
          </a:p>
          <a:p>
            <a:pPr marL="457200" indent="-457200">
              <a:lnSpc>
                <a:spcPct val="150000"/>
              </a:lnSpc>
              <a:buFont typeface="+mj-lt"/>
              <a:buAutoNum type="arabicPeriod"/>
            </a:pPr>
            <a:r>
              <a:rPr lang="en-US" sz="2400" dirty="0">
                <a:solidFill>
                  <a:schemeClr val="bg1"/>
                </a:solidFill>
              </a:rPr>
              <a:t>Research Methodology.</a:t>
            </a:r>
          </a:p>
          <a:p>
            <a:pPr marL="457200" indent="-457200">
              <a:lnSpc>
                <a:spcPct val="150000"/>
              </a:lnSpc>
              <a:buFont typeface="+mj-lt"/>
              <a:buAutoNum type="arabicPeriod"/>
            </a:pPr>
            <a:r>
              <a:rPr lang="en-US" sz="2400" dirty="0">
                <a:solidFill>
                  <a:schemeClr val="bg1"/>
                </a:solidFill>
              </a:rPr>
              <a:t>Research limits.</a:t>
            </a:r>
          </a:p>
          <a:p>
            <a:pPr marL="457200" indent="-457200">
              <a:lnSpc>
                <a:spcPct val="150000"/>
              </a:lnSpc>
              <a:buFont typeface="+mj-lt"/>
              <a:buAutoNum type="arabicPeriod"/>
            </a:pPr>
            <a:r>
              <a:rPr lang="en-US" sz="2400" dirty="0">
                <a:solidFill>
                  <a:schemeClr val="bg1"/>
                </a:solidFill>
              </a:rPr>
              <a:t>The General Perception of the research structure.</a:t>
            </a:r>
          </a:p>
          <a:p>
            <a:pPr marL="457200" indent="-457200">
              <a:lnSpc>
                <a:spcPct val="150000"/>
              </a:lnSpc>
              <a:buFont typeface="+mj-lt"/>
              <a:buAutoNum type="arabicPeriod"/>
            </a:pPr>
            <a:r>
              <a:rPr lang="en-US" sz="2400" dirty="0">
                <a:solidFill>
                  <a:schemeClr val="bg1"/>
                </a:solidFill>
              </a:rPr>
              <a:t>Initial reference list.</a:t>
            </a:r>
          </a:p>
        </p:txBody>
      </p:sp>
    </p:spTree>
    <p:extLst>
      <p:ext uri="{BB962C8B-B14F-4D97-AF65-F5344CB8AC3E}">
        <p14:creationId xmlns:p14="http://schemas.microsoft.com/office/powerpoint/2010/main" val="1489565417"/>
      </p:ext>
    </p:extLst>
  </p:cSld>
  <p:clrMapOvr>
    <a:masterClrMapping/>
  </p:clrMapOvr>
  <mc:AlternateContent xmlns:mc="http://schemas.openxmlformats.org/markup-compatibility/2006" xmlns:p14="http://schemas.microsoft.com/office/powerpoint/2010/main">
    <mc:Choice Requires="p14">
      <p:transition spd="slow" p14:dur="2000" advTm="127991"/>
    </mc:Choice>
    <mc:Fallback xmlns="">
      <p:transition spd="slow" advTm="1279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heel(1)">
                                      <p:cBhvr>
                                        <p:cTn id="7" dur="2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heel(1)">
                                      <p:cBhvr>
                                        <p:cTn id="12" dur="2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heel(1)">
                                      <p:cBhvr>
                                        <p:cTn id="17" dur="2000"/>
                                        <p:tgtEl>
                                          <p:spTgt spid="11">
                                            <p:txEl>
                                              <p:pRg st="2" end="2"/>
                                            </p:txEl>
                                          </p:spTgt>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wheel(1)">
                                      <p:cBhvr>
                                        <p:cTn id="21" dur="2000"/>
                                        <p:tgtEl>
                                          <p:spTgt spid="11">
                                            <p:txEl>
                                              <p:pRg st="3" end="3"/>
                                            </p:txEl>
                                          </p:spTgt>
                                        </p:tgtEl>
                                      </p:cBhvr>
                                    </p:animEffect>
                                  </p:childTnLst>
                                </p:cTn>
                              </p:par>
                            </p:childTnLst>
                          </p:cTn>
                        </p:par>
                        <p:par>
                          <p:cTn id="22" fill="hold">
                            <p:stCondLst>
                              <p:cond delay="4000"/>
                            </p:stCondLst>
                            <p:childTnLst>
                              <p:par>
                                <p:cTn id="23" presetID="21" presetClass="entr" presetSubtype="1" fill="hold" grpId="0" nodeType="after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Effect transition="in" filter="wheel(1)">
                                      <p:cBhvr>
                                        <p:cTn id="25" dur="2000"/>
                                        <p:tgtEl>
                                          <p:spTgt spid="11">
                                            <p:txEl>
                                              <p:pRg st="4" end="4"/>
                                            </p:txEl>
                                          </p:spTgt>
                                        </p:tgtEl>
                                      </p:cBhvr>
                                    </p:animEffect>
                                  </p:childTnLst>
                                </p:cTn>
                              </p:par>
                            </p:childTnLst>
                          </p:cTn>
                        </p:par>
                        <p:par>
                          <p:cTn id="26" fill="hold">
                            <p:stCondLst>
                              <p:cond delay="6000"/>
                            </p:stCondLst>
                            <p:childTnLst>
                              <p:par>
                                <p:cTn id="27" presetID="21" presetClass="entr" presetSubtype="1" fill="hold" grpId="0" nodeType="afterEffect">
                                  <p:stCondLst>
                                    <p:cond delay="0"/>
                                  </p:stCondLst>
                                  <p:childTnLst>
                                    <p:set>
                                      <p:cBhvr>
                                        <p:cTn id="28" dur="1" fill="hold">
                                          <p:stCondLst>
                                            <p:cond delay="0"/>
                                          </p:stCondLst>
                                        </p:cTn>
                                        <p:tgtEl>
                                          <p:spTgt spid="11">
                                            <p:txEl>
                                              <p:pRg st="5" end="5"/>
                                            </p:txEl>
                                          </p:spTgt>
                                        </p:tgtEl>
                                        <p:attrNameLst>
                                          <p:attrName>style.visibility</p:attrName>
                                        </p:attrNameLst>
                                      </p:cBhvr>
                                      <p:to>
                                        <p:strVal val="visible"/>
                                      </p:to>
                                    </p:set>
                                    <p:animEffect transition="in" filter="wheel(1)">
                                      <p:cBhvr>
                                        <p:cTn id="29" dur="2000"/>
                                        <p:tgtEl>
                                          <p:spTgt spid="11">
                                            <p:txEl>
                                              <p:pRg st="5" end="5"/>
                                            </p:txEl>
                                          </p:spTgt>
                                        </p:tgtEl>
                                      </p:cBhvr>
                                    </p:animEffect>
                                  </p:childTnLst>
                                </p:cTn>
                              </p:par>
                            </p:childTnLst>
                          </p:cTn>
                        </p:par>
                        <p:par>
                          <p:cTn id="30" fill="hold">
                            <p:stCondLst>
                              <p:cond delay="8000"/>
                            </p:stCondLst>
                            <p:childTnLst>
                              <p:par>
                                <p:cTn id="31" presetID="21" presetClass="entr" presetSubtype="1" fill="hold" grpId="0" nodeType="afterEffect">
                                  <p:stCondLst>
                                    <p:cond delay="0"/>
                                  </p:stCondLst>
                                  <p:childTnLst>
                                    <p:set>
                                      <p:cBhvr>
                                        <p:cTn id="32" dur="1" fill="hold">
                                          <p:stCondLst>
                                            <p:cond delay="0"/>
                                          </p:stCondLst>
                                        </p:cTn>
                                        <p:tgtEl>
                                          <p:spTgt spid="11">
                                            <p:txEl>
                                              <p:pRg st="6" end="6"/>
                                            </p:txEl>
                                          </p:spTgt>
                                        </p:tgtEl>
                                        <p:attrNameLst>
                                          <p:attrName>style.visibility</p:attrName>
                                        </p:attrNameLst>
                                      </p:cBhvr>
                                      <p:to>
                                        <p:strVal val="visible"/>
                                      </p:to>
                                    </p:set>
                                    <p:animEffect transition="in" filter="wheel(1)">
                                      <p:cBhvr>
                                        <p:cTn id="33" dur="2000"/>
                                        <p:tgtEl>
                                          <p:spTgt spid="11">
                                            <p:txEl>
                                              <p:pRg st="6" end="6"/>
                                            </p:txEl>
                                          </p:spTgt>
                                        </p:tgtEl>
                                      </p:cBhvr>
                                    </p:animEffect>
                                  </p:childTnLst>
                                </p:cTn>
                              </p:par>
                            </p:childTnLst>
                          </p:cTn>
                        </p:par>
                        <p:par>
                          <p:cTn id="34" fill="hold">
                            <p:stCondLst>
                              <p:cond delay="10000"/>
                            </p:stCondLst>
                            <p:childTnLst>
                              <p:par>
                                <p:cTn id="35" presetID="21" presetClass="entr" presetSubtype="1" fill="hold" grpId="0" nodeType="after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animEffect transition="in" filter="wheel(1)">
                                      <p:cBhvr>
                                        <p:cTn id="37" dur="2000"/>
                                        <p:tgtEl>
                                          <p:spTgt spid="11">
                                            <p:txEl>
                                              <p:pRg st="7" end="7"/>
                                            </p:txEl>
                                          </p:spTgt>
                                        </p:tgtEl>
                                      </p:cBhvr>
                                    </p:animEffect>
                                  </p:childTnLst>
                                </p:cTn>
                              </p:par>
                            </p:childTnLst>
                          </p:cTn>
                        </p:par>
                        <p:par>
                          <p:cTn id="38" fill="hold">
                            <p:stCondLst>
                              <p:cond delay="12000"/>
                            </p:stCondLst>
                            <p:childTnLst>
                              <p:par>
                                <p:cTn id="39" presetID="21" presetClass="entr" presetSubtype="1" fill="hold" grpId="0" nodeType="afterEffect">
                                  <p:stCondLst>
                                    <p:cond delay="0"/>
                                  </p:stCondLst>
                                  <p:childTnLst>
                                    <p:set>
                                      <p:cBhvr>
                                        <p:cTn id="40" dur="1" fill="hold">
                                          <p:stCondLst>
                                            <p:cond delay="0"/>
                                          </p:stCondLst>
                                        </p:cTn>
                                        <p:tgtEl>
                                          <p:spTgt spid="11">
                                            <p:txEl>
                                              <p:pRg st="8" end="8"/>
                                            </p:txEl>
                                          </p:spTgt>
                                        </p:tgtEl>
                                        <p:attrNameLst>
                                          <p:attrName>style.visibility</p:attrName>
                                        </p:attrNameLst>
                                      </p:cBhvr>
                                      <p:to>
                                        <p:strVal val="visible"/>
                                      </p:to>
                                    </p:set>
                                    <p:animEffect transition="in" filter="wheel(1)">
                                      <p:cBhvr>
                                        <p:cTn id="41" dur="2000"/>
                                        <p:tgtEl>
                                          <p:spTgt spid="11">
                                            <p:txEl>
                                              <p:pRg st="8" end="8"/>
                                            </p:txEl>
                                          </p:spTgt>
                                        </p:tgtEl>
                                      </p:cBhvr>
                                    </p:animEffect>
                                  </p:childTnLst>
                                </p:cTn>
                              </p:par>
                            </p:childTnLst>
                          </p:cTn>
                        </p:par>
                        <p:par>
                          <p:cTn id="42" fill="hold">
                            <p:stCondLst>
                              <p:cond delay="14000"/>
                            </p:stCondLst>
                            <p:childTnLst>
                              <p:par>
                                <p:cTn id="43" presetID="21" presetClass="entr" presetSubtype="1" fill="hold" grpId="0" nodeType="afterEffect">
                                  <p:stCondLst>
                                    <p:cond delay="0"/>
                                  </p:stCondLst>
                                  <p:childTnLst>
                                    <p:set>
                                      <p:cBhvr>
                                        <p:cTn id="44" dur="1" fill="hold">
                                          <p:stCondLst>
                                            <p:cond delay="0"/>
                                          </p:stCondLst>
                                        </p:cTn>
                                        <p:tgtEl>
                                          <p:spTgt spid="11">
                                            <p:txEl>
                                              <p:pRg st="9" end="9"/>
                                            </p:txEl>
                                          </p:spTgt>
                                        </p:tgtEl>
                                        <p:attrNameLst>
                                          <p:attrName>style.visibility</p:attrName>
                                        </p:attrNameLst>
                                      </p:cBhvr>
                                      <p:to>
                                        <p:strVal val="visible"/>
                                      </p:to>
                                    </p:set>
                                    <p:animEffect transition="in" filter="wheel(1)">
                                      <p:cBhvr>
                                        <p:cTn id="45" dur="2000"/>
                                        <p:tgtEl>
                                          <p:spTgt spid="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3815468"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1. Research Title </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234738" y="2033933"/>
            <a:ext cx="9363307" cy="2954655"/>
          </a:xfrm>
          <a:prstGeom prst="rect">
            <a:avLst/>
          </a:prstGeom>
          <a:noFill/>
        </p:spPr>
        <p:txBody>
          <a:bodyPr wrap="square" rtlCol="0">
            <a:spAutoFit/>
          </a:bodyPr>
          <a:lstStyle/>
          <a:p>
            <a:pPr>
              <a:lnSpc>
                <a:spcPct val="150000"/>
              </a:lnSpc>
              <a:defRPr/>
            </a:pPr>
            <a:r>
              <a:rPr lang="en-US" sz="2800" b="1" u="sng" dirty="0">
                <a:solidFill>
                  <a:schemeClr val="bg1"/>
                </a:solidFill>
              </a:rPr>
              <a:t>A good research title should reflect three points:</a:t>
            </a:r>
          </a:p>
          <a:p>
            <a:pPr>
              <a:lnSpc>
                <a:spcPct val="200000"/>
              </a:lnSpc>
              <a:defRPr/>
            </a:pPr>
            <a:r>
              <a:rPr lang="en-US" sz="2400" dirty="0">
                <a:solidFill>
                  <a:schemeClr val="bg1"/>
                </a:solidFill>
              </a:rPr>
              <a:t>1. Research content in a few expressive words.</a:t>
            </a:r>
          </a:p>
          <a:p>
            <a:pPr>
              <a:lnSpc>
                <a:spcPct val="200000"/>
              </a:lnSpc>
              <a:defRPr/>
            </a:pPr>
            <a:r>
              <a:rPr lang="en-US" sz="2400" dirty="0">
                <a:solidFill>
                  <a:schemeClr val="bg1"/>
                </a:solidFill>
              </a:rPr>
              <a:t>2. Ability to attract the reader's attention.</a:t>
            </a:r>
          </a:p>
          <a:p>
            <a:pPr>
              <a:lnSpc>
                <a:spcPct val="200000"/>
              </a:lnSpc>
              <a:defRPr/>
            </a:pPr>
            <a:r>
              <a:rPr lang="en-US" sz="2400" dirty="0">
                <a:solidFill>
                  <a:schemeClr val="bg1"/>
                </a:solidFill>
              </a:rPr>
              <a:t>3. Distinguish the research topic.</a:t>
            </a:r>
          </a:p>
        </p:txBody>
      </p:sp>
    </p:spTree>
    <p:extLst>
      <p:ext uri="{BB962C8B-B14F-4D97-AF65-F5344CB8AC3E}">
        <p14:creationId xmlns:p14="http://schemas.microsoft.com/office/powerpoint/2010/main" val="184642771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662362"/>
            <a:ext cx="3307316"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344774" y="1352190"/>
            <a:ext cx="10912839" cy="3908762"/>
          </a:xfrm>
          <a:prstGeom prst="rect">
            <a:avLst/>
          </a:prstGeom>
          <a:noFill/>
        </p:spPr>
        <p:txBody>
          <a:bodyPr wrap="square" rtlCol="0">
            <a:spAutoFit/>
          </a:bodyPr>
          <a:lstStyle/>
          <a:p>
            <a:pPr algn="just">
              <a:lnSpc>
                <a:spcPct val="200000"/>
              </a:lnSpc>
              <a:defRPr/>
            </a:pPr>
            <a:r>
              <a:rPr lang="en-US" sz="2400" b="1" u="sng" dirty="0">
                <a:solidFill>
                  <a:schemeClr val="bg1"/>
                </a:solidFill>
              </a:rPr>
              <a:t>Research title tips:</a:t>
            </a:r>
            <a:endParaRPr lang="ar-SA" sz="2400" b="1" u="sng" dirty="0">
              <a:solidFill>
                <a:schemeClr val="bg1"/>
              </a:solidFill>
            </a:endParaRPr>
          </a:p>
          <a:p>
            <a:pPr marL="457200" indent="-457200" algn="just">
              <a:lnSpc>
                <a:spcPct val="200000"/>
              </a:lnSpc>
              <a:buFont typeface="+mj-lt"/>
              <a:buAutoNum type="arabicPeriod"/>
              <a:defRPr/>
            </a:pPr>
            <a:r>
              <a:rPr lang="en-US" sz="2000" dirty="0">
                <a:solidFill>
                  <a:schemeClr val="bg1"/>
                </a:solidFill>
              </a:rPr>
              <a:t>Simple, concise and attractive.</a:t>
            </a:r>
          </a:p>
          <a:p>
            <a:pPr marL="457200" indent="-457200" algn="just">
              <a:lnSpc>
                <a:spcPct val="200000"/>
              </a:lnSpc>
              <a:buFont typeface="+mj-lt"/>
              <a:buAutoNum type="arabicPeriod"/>
              <a:defRPr/>
            </a:pPr>
            <a:r>
              <a:rPr lang="en-US" sz="2000" dirty="0">
                <a:solidFill>
                  <a:schemeClr val="bg1"/>
                </a:solidFill>
              </a:rPr>
              <a:t>Using Expressive words and keywords.</a:t>
            </a:r>
          </a:p>
          <a:p>
            <a:pPr marL="457200" indent="-457200" algn="just">
              <a:lnSpc>
                <a:spcPct val="200000"/>
              </a:lnSpc>
              <a:buFont typeface="+mj-lt"/>
              <a:buAutoNum type="arabicPeriod"/>
              <a:defRPr/>
            </a:pPr>
            <a:r>
              <a:rPr lang="en-US" sz="2000" dirty="0">
                <a:solidFill>
                  <a:schemeClr val="bg1"/>
                </a:solidFill>
              </a:rPr>
              <a:t>Avoid unnecessary excitement or exaggeration.</a:t>
            </a:r>
          </a:p>
          <a:p>
            <a:pPr marL="457200" indent="-457200" algn="just">
              <a:lnSpc>
                <a:spcPct val="200000"/>
              </a:lnSpc>
              <a:buFont typeface="+mj-lt"/>
              <a:buAutoNum type="arabicPeriod"/>
              <a:defRPr/>
            </a:pPr>
            <a:r>
              <a:rPr lang="en-US" sz="2000" dirty="0">
                <a:solidFill>
                  <a:schemeClr val="bg1"/>
                </a:solidFill>
              </a:rPr>
              <a:t>Avoid using abbreviations.</a:t>
            </a:r>
          </a:p>
          <a:p>
            <a:pPr marL="457200" indent="-457200" algn="just">
              <a:lnSpc>
                <a:spcPct val="200000"/>
              </a:lnSpc>
              <a:buFont typeface="+mj-lt"/>
              <a:buAutoNum type="arabicPeriod"/>
              <a:defRPr/>
            </a:pPr>
            <a:r>
              <a:rPr lang="en-US" sz="2000" dirty="0">
                <a:solidFill>
                  <a:schemeClr val="bg1"/>
                </a:solidFill>
              </a:rPr>
              <a:t>Do not rush to specify the full title of the research until after you have identified the problem. </a:t>
            </a:r>
          </a:p>
        </p:txBody>
      </p:sp>
    </p:spTree>
    <p:extLst>
      <p:ext uri="{BB962C8B-B14F-4D97-AF65-F5344CB8AC3E}">
        <p14:creationId xmlns:p14="http://schemas.microsoft.com/office/powerpoint/2010/main" val="161426058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65144" y="750614"/>
            <a:ext cx="6662464" cy="830997"/>
          </a:xfrm>
          <a:prstGeom prst="rect">
            <a:avLst/>
          </a:prstGeom>
          <a:noFill/>
        </p:spPr>
        <p:txBody>
          <a:bodyPr wrap="square" rtlCol="0">
            <a:spAutoFit/>
          </a:bodyPr>
          <a:lstStyle/>
          <a:p>
            <a:pPr algn="ctr"/>
            <a:r>
              <a:rPr lang="en-GB" sz="24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a:t>
            </a:r>
            <a:endParaRPr lang="en-US" sz="2400" b="1" dirty="0">
              <a:solidFill>
                <a:schemeClr val="bg1"/>
              </a:solidFill>
              <a:latin typeface="Tajawal Medium" panose="00000600000000000000" pitchFamily="2" charset="-78"/>
              <a:cs typeface="Tajawal Medium" panose="00000600000000000000" pitchFamily="2" charset="-78"/>
            </a:endParaRPr>
          </a:p>
          <a:p>
            <a:pPr algn="ctr"/>
            <a:r>
              <a:rPr lang="en-GB" sz="2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26" name="TextBox 25">
            <a:extLst>
              <a:ext uri="{FF2B5EF4-FFF2-40B4-BE49-F238E27FC236}">
                <a16:creationId xmlns:a16="http://schemas.microsoft.com/office/drawing/2014/main" id="{5A695171-3BE4-3565-FC11-E7DEB88C1AB8}"/>
              </a:ext>
            </a:extLst>
          </p:cNvPr>
          <p:cNvSpPr txBox="1"/>
          <p:nvPr/>
        </p:nvSpPr>
        <p:spPr>
          <a:xfrm>
            <a:off x="1517890" y="3087258"/>
            <a:ext cx="6288740" cy="369332"/>
          </a:xfrm>
          <a:prstGeom prst="rect">
            <a:avLst/>
          </a:prstGeom>
          <a:noFill/>
        </p:spPr>
        <p:txBody>
          <a:bodyPr wrap="square">
            <a:spAutoFit/>
          </a:bodyPr>
          <a:lstStyle/>
          <a:p>
            <a:r>
              <a:rPr lang="en-GB" sz="1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a:t>
            </a:r>
            <a:r>
              <a:rPr lang="en-GB" sz="1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1800" b="1" dirty="0">
              <a:solidFill>
                <a:schemeClr val="bg1"/>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67BC8FC7-A634-EEDC-26F5-206F78456245}"/>
              </a:ext>
            </a:extLst>
          </p:cNvPr>
          <p:cNvSpPr/>
          <p:nvPr/>
        </p:nvSpPr>
        <p:spPr bwMode="auto">
          <a:xfrm>
            <a:off x="6155655" y="1671826"/>
            <a:ext cx="3165718" cy="914400"/>
          </a:xfrm>
          <a:prstGeom prst="rect">
            <a:avLst/>
          </a:prstGeom>
          <a:solidFill>
            <a:schemeClr val="accent2">
              <a:lumMod val="40000"/>
              <a:lumOff val="60000"/>
            </a:schemeClr>
          </a:solidFill>
          <a:ln w="57150">
            <a:solidFill>
              <a:srgbClr val="00B0F0"/>
            </a:solidFill>
            <a:headEnd type="none" w="med" len="med"/>
            <a:tailEnd type="none" w="med" len="med"/>
          </a:ln>
          <a:scene3d>
            <a:camera prst="orthographicFront"/>
            <a:lightRig rig="threePt" dir="t"/>
          </a:scene3d>
          <a:sp3d>
            <a:bevelT w="139700" h="139700" prst="divot"/>
          </a:sp3d>
        </p:spPr>
        <p:style>
          <a:lnRef idx="3">
            <a:schemeClr val="lt1"/>
          </a:lnRef>
          <a:fillRef idx="1">
            <a:schemeClr val="accent1"/>
          </a:fillRef>
          <a:effectRef idx="1">
            <a:schemeClr val="accent1"/>
          </a:effectRef>
          <a:fontRef idx="minor">
            <a:schemeClr val="lt1"/>
          </a:fontRef>
        </p:style>
        <p:txBody>
          <a:bodyPr/>
          <a:lstStyle/>
          <a:p>
            <a:pPr algn="ctr">
              <a:spcBef>
                <a:spcPct val="0"/>
              </a:spcBef>
              <a:defRPr/>
            </a:pPr>
            <a:r>
              <a:rPr lang="fr-FR" sz="2800" b="1" dirty="0">
                <a:solidFill>
                  <a:srgbClr val="C00000"/>
                </a:solidFill>
                <a:latin typeface="Times New Roman" panose="02020603050405020304" pitchFamily="18" charset="0"/>
                <a:cs typeface="Times New Roman" panose="02020603050405020304" pitchFamily="18" charset="0"/>
              </a:rPr>
              <a:t> </a:t>
            </a:r>
          </a:p>
        </p:txBody>
      </p:sp>
      <p:sp>
        <p:nvSpPr>
          <p:cNvPr id="30" name="Rectangle 29">
            <a:extLst>
              <a:ext uri="{FF2B5EF4-FFF2-40B4-BE49-F238E27FC236}">
                <a16:creationId xmlns:a16="http://schemas.microsoft.com/office/drawing/2014/main" id="{39FF6879-EBD2-C990-DB71-172733E2B2EB}"/>
              </a:ext>
            </a:extLst>
          </p:cNvPr>
          <p:cNvSpPr/>
          <p:nvPr/>
        </p:nvSpPr>
        <p:spPr bwMode="auto">
          <a:xfrm>
            <a:off x="545516" y="2794181"/>
            <a:ext cx="3402969" cy="1500198"/>
          </a:xfrm>
          <a:prstGeom prst="rect">
            <a:avLst/>
          </a:prstGeom>
          <a:ln w="38100">
            <a:solidFill>
              <a:srgbClr val="7030A0"/>
            </a:solidFill>
            <a:headEnd type="none" w="med" len="med"/>
            <a:tailEnd type="none" w="med" len="med"/>
          </a:ln>
          <a:effectLst>
            <a:glow rad="63500">
              <a:schemeClr val="accent6">
                <a:satMod val="175000"/>
                <a:alpha val="40000"/>
              </a:schemeClr>
            </a:glow>
            <a:outerShdw blurRad="40000" dist="23000" dir="5400000" rotWithShape="0">
              <a:srgbClr val="000000">
                <a:alpha val="35000"/>
              </a:srgbClr>
            </a:outerShdw>
          </a:effectLst>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b="1" dirty="0">
              <a:solidFill>
                <a:schemeClr val="tx1"/>
              </a:solidFill>
              <a:latin typeface="Times New Roman" pitchFamily="18" charset="0"/>
              <a:cs typeface="Times New Roman" pitchFamily="18" charset="0"/>
            </a:endParaRPr>
          </a:p>
          <a:p>
            <a:pPr algn="just" rtl="1">
              <a:defRPr/>
            </a:pPr>
            <a:r>
              <a:rPr lang="ar-SA" sz="2000" b="1" dirty="0">
                <a:solidFill>
                  <a:schemeClr val="tx1"/>
                </a:solidFill>
                <a:latin typeface="Times New Roman" pitchFamily="18" charset="0"/>
                <a:cs typeface="Times New Roman" pitchFamily="18" charset="0"/>
              </a:rPr>
              <a:t>أثر التدريب في رفع مستوى أداء العاملين: دراسة تطبيقية على مطاعم الوجبات السريعة</a:t>
            </a:r>
          </a:p>
        </p:txBody>
      </p:sp>
      <p:sp>
        <p:nvSpPr>
          <p:cNvPr id="31" name="Flèche gauche 23">
            <a:extLst>
              <a:ext uri="{FF2B5EF4-FFF2-40B4-BE49-F238E27FC236}">
                <a16:creationId xmlns:a16="http://schemas.microsoft.com/office/drawing/2014/main" id="{666DAA14-BDDF-AAC1-9C9B-B8F64927F57E}"/>
              </a:ext>
            </a:extLst>
          </p:cNvPr>
          <p:cNvSpPr/>
          <p:nvPr/>
        </p:nvSpPr>
        <p:spPr bwMode="auto">
          <a:xfrm>
            <a:off x="4380642" y="3391251"/>
            <a:ext cx="1357322" cy="413194"/>
          </a:xfrm>
          <a:prstGeom prst="leftArrow">
            <a:avLst/>
          </a:prstGeom>
          <a:solidFill>
            <a:srgbClr val="00B0F0"/>
          </a:solidFill>
          <a:ln w="9525" cap="flat" cmpd="sng" algn="ctr">
            <a:noFill/>
            <a:prstDash val="solid"/>
            <a:round/>
            <a:headEnd type="none" w="med" len="med"/>
            <a:tailEnd type="none" w="med" len="med"/>
          </a:ln>
          <a:effectLst>
            <a:glow rad="63500">
              <a:schemeClr val="accent2">
                <a:satMod val="175000"/>
                <a:alpha val="40000"/>
              </a:schemeClr>
            </a:glow>
          </a:effectLst>
        </p:spPr>
        <p:txBody>
          <a:bodyPr/>
          <a:lstStyle/>
          <a:p>
            <a:pPr algn="ctr" eaLnBrk="1" hangingPunct="1">
              <a:defRPr/>
            </a:pPr>
            <a:endParaRPr lang="fr-FR"/>
          </a:p>
        </p:txBody>
      </p:sp>
      <p:sp>
        <p:nvSpPr>
          <p:cNvPr id="32" name="Rectangle 31">
            <a:extLst>
              <a:ext uri="{FF2B5EF4-FFF2-40B4-BE49-F238E27FC236}">
                <a16:creationId xmlns:a16="http://schemas.microsoft.com/office/drawing/2014/main" id="{8B492839-8C9A-C557-990D-FB2ED9BE17CF}"/>
              </a:ext>
            </a:extLst>
          </p:cNvPr>
          <p:cNvSpPr/>
          <p:nvPr/>
        </p:nvSpPr>
        <p:spPr bwMode="auto">
          <a:xfrm>
            <a:off x="547428" y="4457134"/>
            <a:ext cx="3402970" cy="1428760"/>
          </a:xfrm>
          <a:prstGeom prst="rect">
            <a:avLst/>
          </a:prstGeom>
          <a:ln w="38100">
            <a:solidFill>
              <a:srgbClr val="7030A0"/>
            </a:solidFill>
            <a:headEnd type="none" w="med" len="med"/>
            <a:tailEnd type="none" w="med" len="med"/>
          </a:ln>
          <a:effectLst>
            <a:glow rad="63500">
              <a:schemeClr val="accent6">
                <a:satMod val="175000"/>
                <a:alpha val="40000"/>
              </a:schemeClr>
            </a:glow>
            <a:outerShdw blurRad="40000" dist="23000" dir="5400000" rotWithShape="0">
              <a:srgbClr val="000000">
                <a:alpha val="35000"/>
              </a:srgbClr>
            </a:outerShdw>
          </a:effectLst>
        </p:spPr>
        <p:style>
          <a:lnRef idx="1">
            <a:schemeClr val="accent5"/>
          </a:lnRef>
          <a:fillRef idx="3">
            <a:schemeClr val="accent5"/>
          </a:fillRef>
          <a:effectRef idx="2">
            <a:schemeClr val="accent5"/>
          </a:effectRef>
          <a:fontRef idx="minor">
            <a:schemeClr val="lt1"/>
          </a:fontRef>
        </p:style>
        <p:txBody>
          <a:bodyPr/>
          <a:lstStyle/>
          <a:p>
            <a:pPr algn="just" rtl="1">
              <a:defRPr/>
            </a:pPr>
            <a:r>
              <a:rPr lang="ar-SA" sz="2000" b="1" dirty="0">
                <a:solidFill>
                  <a:schemeClr val="tx1"/>
                </a:solidFill>
                <a:latin typeface="Times New Roman" pitchFamily="18" charset="0"/>
                <a:cs typeface="Times New Roman" pitchFamily="18" charset="0"/>
              </a:rPr>
              <a:t>أثر اتخاذ القرارات الإدارية على رضا العاملين والعملاء: دراسة تطبيقية على قطاع المصارف بالمملكة العربية السعودية</a:t>
            </a:r>
          </a:p>
        </p:txBody>
      </p:sp>
      <p:sp>
        <p:nvSpPr>
          <p:cNvPr id="33" name="Rectangle 32">
            <a:extLst>
              <a:ext uri="{FF2B5EF4-FFF2-40B4-BE49-F238E27FC236}">
                <a16:creationId xmlns:a16="http://schemas.microsoft.com/office/drawing/2014/main" id="{8B67E541-2134-5107-C91E-7DAC22DCD3B3}"/>
              </a:ext>
            </a:extLst>
          </p:cNvPr>
          <p:cNvSpPr/>
          <p:nvPr/>
        </p:nvSpPr>
        <p:spPr bwMode="auto">
          <a:xfrm>
            <a:off x="6365864" y="2999593"/>
            <a:ext cx="2643206" cy="928694"/>
          </a:xfrm>
          <a:prstGeom prst="rect">
            <a:avLst/>
          </a:prstGeom>
          <a:ln w="38100">
            <a:solidFill>
              <a:srgbClr val="7030A0"/>
            </a:solidFill>
            <a:headEnd type="none" w="med" len="med"/>
            <a:tailEnd type="none" w="med" len="med"/>
          </a:ln>
          <a:effectLst>
            <a:glow rad="63500">
              <a:schemeClr val="accent6">
                <a:satMod val="175000"/>
                <a:alpha val="40000"/>
              </a:schemeClr>
            </a:glow>
            <a:outerShdw blurRad="40000" dist="23000" dir="5400000" rotWithShape="0">
              <a:srgbClr val="000000">
                <a:alpha val="35000"/>
              </a:srgbClr>
            </a:outerShdw>
          </a:effectLst>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التدريب وأداء العاملين</a:t>
            </a:r>
          </a:p>
        </p:txBody>
      </p:sp>
      <p:sp>
        <p:nvSpPr>
          <p:cNvPr id="34" name="Rectangle 33">
            <a:extLst>
              <a:ext uri="{FF2B5EF4-FFF2-40B4-BE49-F238E27FC236}">
                <a16:creationId xmlns:a16="http://schemas.microsoft.com/office/drawing/2014/main" id="{5A8163AF-6197-76A0-C145-85C11DCFD495}"/>
              </a:ext>
            </a:extLst>
          </p:cNvPr>
          <p:cNvSpPr/>
          <p:nvPr/>
        </p:nvSpPr>
        <p:spPr bwMode="auto">
          <a:xfrm>
            <a:off x="6428644" y="4585644"/>
            <a:ext cx="2714644" cy="928694"/>
          </a:xfrm>
          <a:prstGeom prst="rect">
            <a:avLst/>
          </a:prstGeom>
          <a:ln w="38100">
            <a:solidFill>
              <a:srgbClr val="7030A0"/>
            </a:solidFill>
            <a:headEnd type="none" w="med" len="med"/>
            <a:tailEnd type="none" w="med" len="med"/>
          </a:ln>
          <a:effectLst>
            <a:glow rad="63500">
              <a:schemeClr val="accent6">
                <a:satMod val="175000"/>
                <a:alpha val="40000"/>
              </a:schemeClr>
            </a:glow>
            <a:outerShdw blurRad="40000" dist="23000" dir="5400000" rotWithShape="0">
              <a:srgbClr val="000000">
                <a:alpha val="35000"/>
              </a:srgbClr>
            </a:outerShdw>
          </a:effectLst>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رضا العاملين والعملاء</a:t>
            </a:r>
          </a:p>
        </p:txBody>
      </p:sp>
      <p:sp>
        <p:nvSpPr>
          <p:cNvPr id="35" name="Rectangle 34">
            <a:extLst>
              <a:ext uri="{FF2B5EF4-FFF2-40B4-BE49-F238E27FC236}">
                <a16:creationId xmlns:a16="http://schemas.microsoft.com/office/drawing/2014/main" id="{7919E622-638F-DE4C-90AC-F69925CC0A35}"/>
              </a:ext>
            </a:extLst>
          </p:cNvPr>
          <p:cNvSpPr/>
          <p:nvPr/>
        </p:nvSpPr>
        <p:spPr bwMode="auto">
          <a:xfrm>
            <a:off x="651740" y="1676980"/>
            <a:ext cx="3071834" cy="914400"/>
          </a:xfrm>
          <a:prstGeom prst="rect">
            <a:avLst/>
          </a:prstGeom>
          <a:solidFill>
            <a:schemeClr val="accent2">
              <a:lumMod val="40000"/>
              <a:lumOff val="60000"/>
            </a:schemeClr>
          </a:solidFill>
          <a:ln w="57150">
            <a:solidFill>
              <a:srgbClr val="00B0F0"/>
            </a:solidFill>
            <a:headEnd type="none" w="med" len="med"/>
            <a:tailEnd type="none" w="med" len="med"/>
          </a:ln>
          <a:scene3d>
            <a:camera prst="orthographicFront"/>
            <a:lightRig rig="threePt" dir="t"/>
          </a:scene3d>
          <a:sp3d>
            <a:bevelT w="139700" h="139700" prst="divot"/>
          </a:sp3d>
        </p:spPr>
        <p:style>
          <a:lnRef idx="3">
            <a:schemeClr val="lt1"/>
          </a:lnRef>
          <a:fillRef idx="1">
            <a:schemeClr val="accent1"/>
          </a:fillRef>
          <a:effectRef idx="1">
            <a:schemeClr val="accent1"/>
          </a:effectRef>
          <a:fontRef idx="minor">
            <a:schemeClr val="lt1"/>
          </a:fontRef>
        </p:style>
        <p:txBody>
          <a:bodyPr/>
          <a:lstStyle/>
          <a:p>
            <a:pPr algn="ctr" eaLnBrk="1" hangingPunct="1">
              <a:defRPr/>
            </a:pPr>
            <a:endParaRPr lang="fr-FR">
              <a:ln>
                <a:solidFill>
                  <a:srgbClr val="C00000"/>
                </a:solidFill>
              </a:ln>
              <a:solidFill>
                <a:schemeClr val="tx1"/>
              </a:solidFill>
              <a:latin typeface="Times New Roman" pitchFamily="18" charset="0"/>
              <a:cs typeface="Times New Roman" pitchFamily="18" charset="0"/>
            </a:endParaRPr>
          </a:p>
        </p:txBody>
      </p:sp>
      <p:sp>
        <p:nvSpPr>
          <p:cNvPr id="36" name="Rectangle 10">
            <a:extLst>
              <a:ext uri="{FF2B5EF4-FFF2-40B4-BE49-F238E27FC236}">
                <a16:creationId xmlns:a16="http://schemas.microsoft.com/office/drawing/2014/main" id="{FCFAE601-8D19-C375-04A1-03954FDEA58D}"/>
              </a:ext>
            </a:extLst>
          </p:cNvPr>
          <p:cNvSpPr>
            <a:spLocks noChangeArrowheads="1"/>
          </p:cNvSpPr>
          <p:nvPr/>
        </p:nvSpPr>
        <p:spPr bwMode="auto">
          <a:xfrm>
            <a:off x="651740" y="1830325"/>
            <a:ext cx="2786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800" b="1" dirty="0">
                <a:solidFill>
                  <a:srgbClr val="C00000"/>
                </a:solidFill>
                <a:latin typeface="Times New Roman" panose="02020603050405020304" pitchFamily="18" charset="0"/>
                <a:cs typeface="Times New Roman" panose="02020603050405020304" pitchFamily="18" charset="0"/>
              </a:rPr>
              <a:t>Recommended</a:t>
            </a:r>
            <a:endParaRPr lang="ar-SA" altLang="en-US" sz="2800" b="1" dirty="0">
              <a:solidFill>
                <a:srgbClr val="C00000"/>
              </a:solidFill>
              <a:latin typeface="Times New Roman" panose="02020603050405020304" pitchFamily="18" charset="0"/>
              <a:cs typeface="Times New Roman" panose="02020603050405020304" pitchFamily="18" charset="0"/>
            </a:endParaRPr>
          </a:p>
        </p:txBody>
      </p:sp>
      <p:sp>
        <p:nvSpPr>
          <p:cNvPr id="37" name="Flèche gauche 19">
            <a:extLst>
              <a:ext uri="{FF2B5EF4-FFF2-40B4-BE49-F238E27FC236}">
                <a16:creationId xmlns:a16="http://schemas.microsoft.com/office/drawing/2014/main" id="{73C4CFEE-C822-CE26-F1C9-320464AF6855}"/>
              </a:ext>
            </a:extLst>
          </p:cNvPr>
          <p:cNvSpPr/>
          <p:nvPr/>
        </p:nvSpPr>
        <p:spPr bwMode="auto">
          <a:xfrm>
            <a:off x="4380642" y="5214950"/>
            <a:ext cx="1357322" cy="413194"/>
          </a:xfrm>
          <a:prstGeom prst="leftArrow">
            <a:avLst/>
          </a:prstGeom>
          <a:solidFill>
            <a:srgbClr val="00B0F0"/>
          </a:solidFill>
          <a:ln w="9525" cap="flat" cmpd="sng" algn="ctr">
            <a:noFill/>
            <a:prstDash val="solid"/>
            <a:round/>
            <a:headEnd type="none" w="med" len="med"/>
            <a:tailEnd type="none" w="med" len="med"/>
          </a:ln>
          <a:effectLst>
            <a:glow rad="63500">
              <a:schemeClr val="accent2">
                <a:satMod val="175000"/>
                <a:alpha val="40000"/>
              </a:schemeClr>
            </a:glow>
          </a:effectLst>
        </p:spPr>
        <p:txBody>
          <a:bodyPr/>
          <a:lstStyle/>
          <a:p>
            <a:pPr algn="ctr" eaLnBrk="1" hangingPunct="1">
              <a:defRPr/>
            </a:pPr>
            <a:endParaRPr lang="fr-FR"/>
          </a:p>
        </p:txBody>
      </p:sp>
      <p:sp>
        <p:nvSpPr>
          <p:cNvPr id="6" name="TextBox 5">
            <a:extLst>
              <a:ext uri="{FF2B5EF4-FFF2-40B4-BE49-F238E27FC236}">
                <a16:creationId xmlns:a16="http://schemas.microsoft.com/office/drawing/2014/main" id="{D662B174-8682-192D-4B6B-68FEC13A30A5}"/>
              </a:ext>
            </a:extLst>
          </p:cNvPr>
          <p:cNvSpPr txBox="1"/>
          <p:nvPr/>
        </p:nvSpPr>
        <p:spPr>
          <a:xfrm>
            <a:off x="6562396" y="1888501"/>
            <a:ext cx="2250141" cy="461665"/>
          </a:xfrm>
          <a:prstGeom prst="rect">
            <a:avLst/>
          </a:prstGeom>
          <a:noFill/>
        </p:spPr>
        <p:txBody>
          <a:bodyPr wrap="square" rtlCol="0">
            <a:spAutoFit/>
          </a:bodyPr>
          <a:lstStyle/>
          <a:p>
            <a:pPr algn="ctr"/>
            <a:r>
              <a:rPr lang="fr-FR" sz="2400" b="1" dirty="0">
                <a:solidFill>
                  <a:srgbClr val="C00000"/>
                </a:solidFill>
                <a:latin typeface="Times New Roman" panose="02020603050405020304" pitchFamily="18" charset="0"/>
                <a:cs typeface="Times New Roman" panose="02020603050405020304" pitchFamily="18" charset="0"/>
              </a:rPr>
              <a:t>Field</a:t>
            </a:r>
            <a:endParaRPr lang="en-US" dirty="0"/>
          </a:p>
        </p:txBody>
      </p:sp>
    </p:spTree>
    <p:extLst>
      <p:ext uri="{BB962C8B-B14F-4D97-AF65-F5344CB8AC3E}">
        <p14:creationId xmlns:p14="http://schemas.microsoft.com/office/powerpoint/2010/main" val="4223690790"/>
      </p:ext>
    </p:extLst>
  </p:cSld>
  <p:clrMapOvr>
    <a:masterClrMapping/>
  </p:clrMapOvr>
  <mc:AlternateContent xmlns:mc="http://schemas.openxmlformats.org/markup-compatibility/2006" xmlns:p14="http://schemas.microsoft.com/office/powerpoint/2010/main">
    <mc:Choice Requires="p14">
      <p:transition spd="slow" p14:dur="2000" advTm="91095"/>
    </mc:Choice>
    <mc:Fallback xmlns="">
      <p:transition spd="slow" advTm="910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647372"/>
            <a:ext cx="5240537"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Examples</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309178" y="1566925"/>
            <a:ext cx="11578021" cy="4455835"/>
          </a:xfrm>
          <a:prstGeom prst="rect">
            <a:avLst/>
          </a:prstGeom>
          <a:noFill/>
        </p:spPr>
        <p:txBody>
          <a:bodyPr wrap="square" rtlCol="0">
            <a:spAutoFit/>
          </a:bodyPr>
          <a:lstStyle/>
          <a:p>
            <a:pPr marL="457200" indent="-457200" algn="just" rtl="1">
              <a:lnSpc>
                <a:spcPct val="150000"/>
              </a:lnSpc>
              <a:buFont typeface="+mj-lt"/>
              <a:buAutoNum type="arabicPeriod"/>
              <a:defRPr/>
            </a:pPr>
            <a:r>
              <a:rPr lang="ar-SA" sz="2400" b="1" dirty="0">
                <a:solidFill>
                  <a:schemeClr val="bg1"/>
                </a:solidFill>
              </a:rPr>
              <a:t>كفاءة الاسواق المالية وإمكانية التكامل بين دول مجلس التعاون لدول الخليج العربي.</a:t>
            </a:r>
          </a:p>
          <a:p>
            <a:pPr marL="457200" indent="-457200" algn="just" rtl="1">
              <a:lnSpc>
                <a:spcPct val="150000"/>
              </a:lnSpc>
              <a:buFont typeface="+mj-lt"/>
              <a:buAutoNum type="arabicPeriod"/>
              <a:defRPr/>
            </a:pPr>
            <a:r>
              <a:rPr lang="ar-SA" sz="2400" b="1" dirty="0">
                <a:solidFill>
                  <a:schemeClr val="bg1"/>
                </a:solidFill>
              </a:rPr>
              <a:t>أثر خصائص الوظيفة على الالتزام التنظيمي للعاملين في القطاع الحكومي للمملكة العربية السعودية.</a:t>
            </a:r>
          </a:p>
          <a:p>
            <a:pPr marL="457200" indent="-457200" algn="just" rtl="1">
              <a:lnSpc>
                <a:spcPct val="150000"/>
              </a:lnSpc>
              <a:buFont typeface="+mj-lt"/>
              <a:buAutoNum type="arabicPeriod"/>
              <a:defRPr/>
            </a:pPr>
            <a:r>
              <a:rPr lang="ar-SA" sz="2400" b="1" dirty="0">
                <a:solidFill>
                  <a:schemeClr val="bg1"/>
                </a:solidFill>
              </a:rPr>
              <a:t>أثر جودة لجان المراجعة على مستوى الافصاح الاختياري بشركات المساهمة السعودية.</a:t>
            </a:r>
            <a:endParaRPr lang="en-US" sz="2400" b="1" dirty="0">
              <a:solidFill>
                <a:schemeClr val="bg1"/>
              </a:solidFill>
            </a:endParaRPr>
          </a:p>
          <a:p>
            <a:pPr marL="457200" indent="-457200" algn="just">
              <a:lnSpc>
                <a:spcPct val="150000"/>
              </a:lnSpc>
              <a:buFont typeface="+mj-lt"/>
              <a:buAutoNum type="arabicPeriod"/>
              <a:defRPr/>
            </a:pPr>
            <a:r>
              <a:rPr lang="en-US" sz="2400" b="1" dirty="0">
                <a:solidFill>
                  <a:schemeClr val="bg1"/>
                </a:solidFill>
              </a:rPr>
              <a:t>The Effect Of Brande-Marketing On The Brand’s Equity By Application On The Egyptian Business Faculties.</a:t>
            </a:r>
          </a:p>
          <a:p>
            <a:pPr marL="457200" indent="-457200" algn="just">
              <a:lnSpc>
                <a:spcPct val="150000"/>
              </a:lnSpc>
              <a:buFont typeface="+mj-lt"/>
              <a:buAutoNum type="arabicPeriod"/>
              <a:defRPr/>
            </a:pPr>
            <a:r>
              <a:rPr lang="en-US" sz="2400" b="1" dirty="0">
                <a:solidFill>
                  <a:schemeClr val="bg1"/>
                </a:solidFill>
              </a:rPr>
              <a:t>Investigating Performance Outcomes under Institutional Pressures and Environmental Orientation Motivated Green Supply Chain Management Practices.</a:t>
            </a:r>
            <a:endParaRPr lang="ar-SA" sz="2400" b="1" dirty="0">
              <a:solidFill>
                <a:schemeClr val="bg1"/>
              </a:solidFill>
            </a:endParaRPr>
          </a:p>
          <a:p>
            <a:pPr marL="457200" indent="-457200" algn="just" rtl="1">
              <a:lnSpc>
                <a:spcPct val="150000"/>
              </a:lnSpc>
              <a:buFont typeface="+mj-lt"/>
              <a:buAutoNum type="arabicPeriod"/>
              <a:defRPr/>
            </a:pPr>
            <a:endParaRPr lang="ar-SA" sz="2400" b="1" dirty="0">
              <a:solidFill>
                <a:schemeClr val="bg1"/>
              </a:solidFill>
            </a:endParaRPr>
          </a:p>
        </p:txBody>
      </p:sp>
    </p:spTree>
    <p:extLst>
      <p:ext uri="{BB962C8B-B14F-4D97-AF65-F5344CB8AC3E}">
        <p14:creationId xmlns:p14="http://schemas.microsoft.com/office/powerpoint/2010/main" val="258098074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230645" cy="523220"/>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2. The Introduction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54832" y="1537807"/>
            <a:ext cx="11602387" cy="4464684"/>
          </a:xfrm>
          <a:prstGeom prst="rect">
            <a:avLst/>
          </a:prstGeom>
          <a:noFill/>
        </p:spPr>
        <p:txBody>
          <a:bodyPr wrap="square" rtlCol="0">
            <a:spAutoFit/>
          </a:bodyPr>
          <a:lstStyle/>
          <a:p>
            <a:pPr algn="just">
              <a:lnSpc>
                <a:spcPct val="150000"/>
              </a:lnSpc>
              <a:defRPr/>
            </a:pPr>
            <a:r>
              <a:rPr lang="en-US" sz="2400" b="1" dirty="0">
                <a:solidFill>
                  <a:schemeClr val="bg1"/>
                </a:solidFill>
              </a:rPr>
              <a:t>The main purpose of the introduction in the research proposal is to give a general background about the research problem.</a:t>
            </a:r>
            <a:endParaRPr lang="ar-SA" sz="2400" b="1" dirty="0">
              <a:solidFill>
                <a:schemeClr val="bg1"/>
              </a:solidFill>
            </a:endParaRPr>
          </a:p>
          <a:p>
            <a:pPr algn="just">
              <a:lnSpc>
                <a:spcPct val="150000"/>
              </a:lnSpc>
              <a:defRPr/>
            </a:pPr>
            <a:r>
              <a:rPr lang="en-US" sz="2400" b="1" u="sng" dirty="0">
                <a:solidFill>
                  <a:schemeClr val="bg1"/>
                </a:solidFill>
              </a:rPr>
              <a:t>The introduction includes:</a:t>
            </a:r>
          </a:p>
          <a:p>
            <a:pPr marL="457200" indent="-457200" algn="just">
              <a:lnSpc>
                <a:spcPct val="150000"/>
              </a:lnSpc>
              <a:buFont typeface="+mj-lt"/>
              <a:buAutoNum type="arabicPeriod"/>
              <a:defRPr/>
            </a:pPr>
            <a:r>
              <a:rPr lang="en-US" sz="2400" dirty="0">
                <a:solidFill>
                  <a:schemeClr val="bg1"/>
                </a:solidFill>
              </a:rPr>
              <a:t>A general introduction to the phenomenon to be studied.</a:t>
            </a:r>
          </a:p>
          <a:p>
            <a:pPr marL="457200" indent="-457200" algn="just">
              <a:lnSpc>
                <a:spcPct val="150000"/>
              </a:lnSpc>
              <a:buFont typeface="+mj-lt"/>
              <a:buAutoNum type="arabicPeriod"/>
              <a:defRPr/>
            </a:pPr>
            <a:r>
              <a:rPr lang="en-US" sz="2400" dirty="0">
                <a:solidFill>
                  <a:schemeClr val="bg1"/>
                </a:solidFill>
              </a:rPr>
              <a:t>Highlighting the researcher's motives for taking up the research topic.</a:t>
            </a:r>
          </a:p>
          <a:p>
            <a:pPr marL="457200" indent="-457200" algn="just">
              <a:lnSpc>
                <a:spcPct val="150000"/>
              </a:lnSpc>
              <a:buFont typeface="+mj-lt"/>
              <a:buAutoNum type="arabicPeriod"/>
              <a:defRPr/>
            </a:pPr>
            <a:r>
              <a:rPr lang="en-US" sz="2400" dirty="0">
                <a:solidFill>
                  <a:schemeClr val="bg1"/>
                </a:solidFill>
              </a:rPr>
              <a:t>Brief description of the main issues and sub-problems to be addressed in the research.</a:t>
            </a:r>
          </a:p>
          <a:p>
            <a:pPr marL="457200" indent="-457200" algn="just">
              <a:lnSpc>
                <a:spcPct val="150000"/>
              </a:lnSpc>
              <a:buFont typeface="+mj-lt"/>
              <a:buAutoNum type="arabicPeriod"/>
              <a:defRPr/>
            </a:pPr>
            <a:r>
              <a:rPr lang="en-US" sz="2400" dirty="0">
                <a:solidFill>
                  <a:schemeClr val="bg1"/>
                </a:solidFill>
              </a:rPr>
              <a:t>Statement of the relevance of the topic and the research problem to the general topic of the intended field of science</a:t>
            </a:r>
            <a:endParaRPr lang="ar-SA" sz="2400" dirty="0">
              <a:solidFill>
                <a:schemeClr val="bg1"/>
              </a:solidFill>
            </a:endParaRPr>
          </a:p>
        </p:txBody>
      </p:sp>
    </p:spTree>
    <p:extLst>
      <p:ext uri="{BB962C8B-B14F-4D97-AF65-F5344CB8AC3E}">
        <p14:creationId xmlns:p14="http://schemas.microsoft.com/office/powerpoint/2010/main" val="420176237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09862" y="1567138"/>
            <a:ext cx="11272604" cy="4464684"/>
          </a:xfrm>
          <a:prstGeom prst="rect">
            <a:avLst/>
          </a:prstGeom>
          <a:noFill/>
        </p:spPr>
        <p:txBody>
          <a:bodyPr wrap="square" rtlCol="0">
            <a:spAutoFit/>
          </a:bodyPr>
          <a:lstStyle/>
          <a:p>
            <a:pPr>
              <a:lnSpc>
                <a:spcPct val="150000"/>
              </a:lnSpc>
              <a:defRPr/>
            </a:pPr>
            <a:r>
              <a:rPr lang="en-US" sz="2400" b="1" dirty="0">
                <a:solidFill>
                  <a:schemeClr val="bg1"/>
                </a:solidFill>
              </a:rPr>
              <a:t>It’s a general question followed by a set of sub-questions that clarify the different aspects of the study problem.</a:t>
            </a:r>
          </a:p>
          <a:p>
            <a:pPr>
              <a:lnSpc>
                <a:spcPct val="150000"/>
              </a:lnSpc>
              <a:defRPr/>
            </a:pPr>
            <a:r>
              <a:rPr lang="en-US" sz="2400" b="1" u="sng" dirty="0">
                <a:solidFill>
                  <a:schemeClr val="bg1"/>
                </a:solidFill>
              </a:rPr>
              <a:t>Unrecommended when defining the Research problem:</a:t>
            </a:r>
          </a:p>
          <a:p>
            <a:pPr marL="342900" indent="-342900">
              <a:lnSpc>
                <a:spcPct val="150000"/>
              </a:lnSpc>
              <a:buFont typeface="Arial" panose="020B0604020202020204" pitchFamily="34" charset="0"/>
              <a:buChar char="•"/>
              <a:defRPr/>
            </a:pPr>
            <a:r>
              <a:rPr lang="en-US" sz="2400" dirty="0">
                <a:solidFill>
                  <a:schemeClr val="bg1"/>
                </a:solidFill>
              </a:rPr>
              <a:t>Choosing a broad, general problem.</a:t>
            </a:r>
          </a:p>
          <a:p>
            <a:pPr marL="342900" indent="-342900">
              <a:lnSpc>
                <a:spcPct val="150000"/>
              </a:lnSpc>
              <a:buFont typeface="Arial" panose="020B0604020202020204" pitchFamily="34" charset="0"/>
              <a:buChar char="•"/>
              <a:defRPr/>
            </a:pPr>
            <a:r>
              <a:rPr lang="en-US" sz="2400" dirty="0">
                <a:solidFill>
                  <a:schemeClr val="bg1"/>
                </a:solidFill>
              </a:rPr>
              <a:t>Choosing the first problem that comes to the researcher’s mind.</a:t>
            </a:r>
          </a:p>
          <a:p>
            <a:pPr marL="342900" indent="-342900">
              <a:lnSpc>
                <a:spcPct val="150000"/>
              </a:lnSpc>
              <a:buFont typeface="Arial" panose="020B0604020202020204" pitchFamily="34" charset="0"/>
              <a:buChar char="•"/>
              <a:defRPr/>
            </a:pPr>
            <a:r>
              <a:rPr lang="en-US" sz="2400" dirty="0">
                <a:solidFill>
                  <a:schemeClr val="bg1"/>
                </a:solidFill>
              </a:rPr>
              <a:t>To Stick to a limited problem.</a:t>
            </a:r>
          </a:p>
          <a:p>
            <a:pPr marL="342900" indent="-342900">
              <a:lnSpc>
                <a:spcPct val="150000"/>
              </a:lnSpc>
              <a:buFont typeface="Arial" panose="020B0604020202020204" pitchFamily="34" charset="0"/>
              <a:buChar char="•"/>
              <a:defRPr/>
            </a:pPr>
            <a:r>
              <a:rPr lang="en-US" sz="2400" dirty="0">
                <a:solidFill>
                  <a:schemeClr val="bg1"/>
                </a:solidFill>
              </a:rPr>
              <a:t>Hesitation, and wasting time without settling on a specific research problem.</a:t>
            </a:r>
          </a:p>
          <a:p>
            <a:pPr marL="342900" indent="-342900">
              <a:lnSpc>
                <a:spcPct val="150000"/>
              </a:lnSpc>
              <a:buFont typeface="Arial" panose="020B0604020202020204" pitchFamily="34" charset="0"/>
              <a:buChar char="•"/>
              <a:defRPr/>
            </a:pPr>
            <a:r>
              <a:rPr lang="en-US" sz="2400" dirty="0">
                <a:solidFill>
                  <a:schemeClr val="bg1"/>
                </a:solidFill>
              </a:rPr>
              <a:t>Lack of clarity in the formulation of the research problem.</a:t>
            </a:r>
            <a:endParaRPr lang="ar-SA" sz="2400" dirty="0">
              <a:solidFill>
                <a:schemeClr val="bg1"/>
              </a:solidFill>
            </a:endParaRPr>
          </a:p>
        </p:txBody>
      </p:sp>
    </p:spTree>
    <p:extLst>
      <p:ext uri="{BB962C8B-B14F-4D97-AF65-F5344CB8AC3E}">
        <p14:creationId xmlns:p14="http://schemas.microsoft.com/office/powerpoint/2010/main" val="388291300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54833" y="1849581"/>
            <a:ext cx="11032760" cy="3495188"/>
          </a:xfrm>
          <a:prstGeom prst="rect">
            <a:avLst/>
          </a:prstGeom>
          <a:noFill/>
        </p:spPr>
        <p:txBody>
          <a:bodyPr wrap="square" rtlCol="0">
            <a:spAutoFit/>
          </a:bodyPr>
          <a:lstStyle/>
          <a:p>
            <a:pPr>
              <a:lnSpc>
                <a:spcPct val="150000"/>
              </a:lnSpc>
              <a:defRPr/>
            </a:pPr>
            <a:r>
              <a:rPr lang="en-US" sz="2400" b="1" u="sng" dirty="0">
                <a:solidFill>
                  <a:schemeClr val="bg1"/>
                </a:solidFill>
              </a:rPr>
              <a:t>Why should the research problem be identified?</a:t>
            </a:r>
          </a:p>
          <a:p>
            <a:pPr marL="342900" indent="-342900">
              <a:lnSpc>
                <a:spcPct val="200000"/>
              </a:lnSpc>
              <a:buFont typeface="Wingdings" panose="05000000000000000000" pitchFamily="2" charset="2"/>
              <a:buChar char="§"/>
              <a:defRPr/>
            </a:pPr>
            <a:r>
              <a:rPr lang="en-US" sz="2400" b="1" dirty="0">
                <a:solidFill>
                  <a:schemeClr val="bg1"/>
                </a:solidFill>
              </a:rPr>
              <a:t>  </a:t>
            </a:r>
            <a:r>
              <a:rPr lang="en-US" sz="2400" dirty="0">
                <a:solidFill>
                  <a:schemeClr val="bg1"/>
                </a:solidFill>
              </a:rPr>
              <a:t>To guide the search path and not deviate from its objectives.</a:t>
            </a:r>
          </a:p>
          <a:p>
            <a:pPr marL="342900" indent="-342900">
              <a:lnSpc>
                <a:spcPct val="200000"/>
              </a:lnSpc>
              <a:buFont typeface="Wingdings" panose="05000000000000000000" pitchFamily="2" charset="2"/>
              <a:buChar char="§"/>
              <a:defRPr/>
            </a:pPr>
            <a:r>
              <a:rPr lang="en-US" sz="2400" dirty="0">
                <a:solidFill>
                  <a:schemeClr val="bg1"/>
                </a:solidFill>
              </a:rPr>
              <a:t>  To Clarify the scientific and practical importance of the topic under study.</a:t>
            </a:r>
          </a:p>
          <a:p>
            <a:pPr marL="342900" indent="-342900">
              <a:lnSpc>
                <a:spcPct val="200000"/>
              </a:lnSpc>
              <a:buFont typeface="Wingdings" panose="05000000000000000000" pitchFamily="2" charset="2"/>
              <a:buChar char="§"/>
              <a:defRPr/>
            </a:pPr>
            <a:r>
              <a:rPr lang="en-US" sz="2400" dirty="0">
                <a:solidFill>
                  <a:schemeClr val="bg1"/>
                </a:solidFill>
              </a:rPr>
              <a:t>  It helps the researcher in formulating the study hypotheses.</a:t>
            </a:r>
          </a:p>
          <a:p>
            <a:pPr marL="342900" indent="-342900">
              <a:lnSpc>
                <a:spcPct val="200000"/>
              </a:lnSpc>
              <a:buFont typeface="Wingdings" panose="05000000000000000000" pitchFamily="2" charset="2"/>
              <a:buChar char="§"/>
              <a:defRPr/>
            </a:pPr>
            <a:r>
              <a:rPr lang="en-US" sz="2400" dirty="0">
                <a:solidFill>
                  <a:schemeClr val="bg1"/>
                </a:solidFill>
              </a:rPr>
              <a:t>  It helps the researcher to clearly identify the Research Limitations.</a:t>
            </a:r>
            <a:endParaRPr lang="ar-SA" sz="2400" dirty="0">
              <a:solidFill>
                <a:schemeClr val="bg1"/>
              </a:solidFill>
            </a:endParaRPr>
          </a:p>
        </p:txBody>
      </p:sp>
    </p:spTree>
    <p:extLst>
      <p:ext uri="{BB962C8B-B14F-4D97-AF65-F5344CB8AC3E}">
        <p14:creationId xmlns:p14="http://schemas.microsoft.com/office/powerpoint/2010/main" val="169115253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24852" y="1633538"/>
            <a:ext cx="10912840" cy="4418517"/>
          </a:xfrm>
          <a:prstGeom prst="rect">
            <a:avLst/>
          </a:prstGeom>
          <a:noFill/>
        </p:spPr>
        <p:txBody>
          <a:bodyPr wrap="square" rtlCol="0">
            <a:spAutoFit/>
          </a:bodyPr>
          <a:lstStyle/>
          <a:p>
            <a:pPr>
              <a:lnSpc>
                <a:spcPct val="200000"/>
              </a:lnSpc>
              <a:defRPr/>
            </a:pPr>
            <a:r>
              <a:rPr lang="en-US" sz="2400" b="1" u="sng" dirty="0">
                <a:solidFill>
                  <a:schemeClr val="bg1"/>
                </a:solidFill>
              </a:rPr>
              <a:t>How is the research topic chosen?</a:t>
            </a:r>
          </a:p>
          <a:p>
            <a:pPr>
              <a:lnSpc>
                <a:spcPct val="200000"/>
              </a:lnSpc>
              <a:defRPr/>
            </a:pPr>
            <a:r>
              <a:rPr lang="en-US" sz="2400" b="1" dirty="0">
                <a:solidFill>
                  <a:schemeClr val="bg1"/>
                </a:solidFill>
              </a:rPr>
              <a:t>Sources for selecting the research point</a:t>
            </a:r>
            <a:r>
              <a:rPr lang="ar-SA" sz="2400" b="1" dirty="0">
                <a:solidFill>
                  <a:schemeClr val="bg1"/>
                </a:solidFill>
              </a:rPr>
              <a:t>:</a:t>
            </a:r>
            <a:endParaRPr lang="en-US" sz="2400" b="1" dirty="0">
              <a:solidFill>
                <a:schemeClr val="bg1"/>
              </a:solidFill>
            </a:endParaRPr>
          </a:p>
          <a:p>
            <a:pPr marL="342900" indent="-342900">
              <a:lnSpc>
                <a:spcPct val="200000"/>
              </a:lnSpc>
              <a:buFont typeface="Wingdings" panose="05000000000000000000" pitchFamily="2" charset="2"/>
              <a:buChar char="§"/>
              <a:defRPr/>
            </a:pPr>
            <a:r>
              <a:rPr lang="en-US" sz="2400" dirty="0">
                <a:solidFill>
                  <a:schemeClr val="bg1"/>
                </a:solidFill>
              </a:rPr>
              <a:t>  Work environment and work experience</a:t>
            </a:r>
          </a:p>
          <a:p>
            <a:pPr marL="342900" indent="-342900">
              <a:lnSpc>
                <a:spcPct val="200000"/>
              </a:lnSpc>
              <a:buFont typeface="Wingdings" panose="05000000000000000000" pitchFamily="2" charset="2"/>
              <a:buChar char="§"/>
              <a:defRPr/>
            </a:pPr>
            <a:r>
              <a:rPr lang="en-US" sz="2400" dirty="0">
                <a:solidFill>
                  <a:schemeClr val="bg1"/>
                </a:solidFill>
              </a:rPr>
              <a:t>  wide readings</a:t>
            </a:r>
          </a:p>
          <a:p>
            <a:pPr marL="342900" indent="-342900">
              <a:lnSpc>
                <a:spcPct val="200000"/>
              </a:lnSpc>
              <a:buFont typeface="Wingdings" panose="05000000000000000000" pitchFamily="2" charset="2"/>
              <a:buChar char="§"/>
              <a:defRPr/>
            </a:pPr>
            <a:r>
              <a:rPr lang="en-US" sz="2400" dirty="0">
                <a:solidFill>
                  <a:schemeClr val="bg1"/>
                </a:solidFill>
              </a:rPr>
              <a:t>  Literature Review</a:t>
            </a:r>
          </a:p>
          <a:p>
            <a:pPr marL="342900" indent="-342900">
              <a:lnSpc>
                <a:spcPct val="200000"/>
              </a:lnSpc>
              <a:buFont typeface="Wingdings" panose="05000000000000000000" pitchFamily="2" charset="2"/>
              <a:buChar char="§"/>
              <a:defRPr/>
            </a:pPr>
            <a:r>
              <a:rPr lang="en-US" sz="2400" dirty="0">
                <a:solidFill>
                  <a:schemeClr val="bg1"/>
                </a:solidFill>
              </a:rPr>
              <a:t>  Assigned by someone</a:t>
            </a:r>
            <a:endParaRPr lang="ar-SA" sz="2400" dirty="0">
              <a:solidFill>
                <a:schemeClr val="bg1"/>
              </a:solidFill>
            </a:endParaRPr>
          </a:p>
        </p:txBody>
      </p:sp>
    </p:spTree>
    <p:extLst>
      <p:ext uri="{BB962C8B-B14F-4D97-AF65-F5344CB8AC3E}">
        <p14:creationId xmlns:p14="http://schemas.microsoft.com/office/powerpoint/2010/main" val="254238523"/>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54833" y="1450235"/>
            <a:ext cx="9866320" cy="4247317"/>
          </a:xfrm>
          <a:prstGeom prst="rect">
            <a:avLst/>
          </a:prstGeom>
          <a:noFill/>
        </p:spPr>
        <p:txBody>
          <a:bodyPr wrap="square" rtlCol="0">
            <a:spAutoFit/>
          </a:bodyPr>
          <a:lstStyle/>
          <a:p>
            <a:pPr>
              <a:lnSpc>
                <a:spcPct val="150000"/>
              </a:lnSpc>
              <a:defRPr/>
            </a:pPr>
            <a:r>
              <a:rPr lang="en-US" sz="2000" b="1" dirty="0">
                <a:solidFill>
                  <a:schemeClr val="bg1"/>
                </a:solidFill>
              </a:rPr>
              <a:t>Criteria for choosing a Research Topic</a:t>
            </a:r>
            <a:r>
              <a:rPr lang="ar-SA" sz="2000" b="1" dirty="0">
                <a:solidFill>
                  <a:schemeClr val="bg1"/>
                </a:solidFill>
              </a:rPr>
              <a:t>:</a:t>
            </a:r>
            <a:endParaRPr lang="en-US" sz="2000" b="1" dirty="0">
              <a:solidFill>
                <a:schemeClr val="bg1"/>
              </a:solidFill>
            </a:endParaRPr>
          </a:p>
          <a:p>
            <a:pPr marL="342900" indent="-342900">
              <a:lnSpc>
                <a:spcPct val="150000"/>
              </a:lnSpc>
              <a:buFont typeface="Arial" panose="020B0604020202020204" pitchFamily="34" charset="0"/>
              <a:buChar char="•"/>
              <a:defRPr/>
            </a:pPr>
            <a:r>
              <a:rPr lang="en-US" sz="2000" dirty="0">
                <a:solidFill>
                  <a:schemeClr val="bg1"/>
                </a:solidFill>
              </a:rPr>
              <a:t>Researcher's interest</a:t>
            </a:r>
          </a:p>
          <a:p>
            <a:pPr marL="342900" indent="-342900">
              <a:lnSpc>
                <a:spcPct val="150000"/>
              </a:lnSpc>
              <a:buFont typeface="Arial" panose="020B0604020202020204" pitchFamily="34" charset="0"/>
              <a:buChar char="•"/>
              <a:defRPr/>
            </a:pPr>
            <a:r>
              <a:rPr lang="en-US" sz="2000" dirty="0">
                <a:solidFill>
                  <a:schemeClr val="bg1"/>
                </a:solidFill>
              </a:rPr>
              <a:t>Scientific value</a:t>
            </a:r>
          </a:p>
          <a:p>
            <a:pPr marL="342900" indent="-342900">
              <a:lnSpc>
                <a:spcPct val="150000"/>
              </a:lnSpc>
              <a:buFont typeface="Arial" panose="020B0604020202020204" pitchFamily="34" charset="0"/>
              <a:buChar char="•"/>
              <a:defRPr/>
            </a:pPr>
            <a:r>
              <a:rPr lang="en-US" sz="2000" dirty="0">
                <a:solidFill>
                  <a:schemeClr val="bg1"/>
                </a:solidFill>
              </a:rPr>
              <a:t>Innovative</a:t>
            </a:r>
            <a:r>
              <a:rPr lang="ar-SA" sz="2000" dirty="0">
                <a:solidFill>
                  <a:schemeClr val="bg1"/>
                </a:solidFill>
              </a:rPr>
              <a:t> </a:t>
            </a:r>
            <a:r>
              <a:rPr lang="en-US" sz="2000" dirty="0">
                <a:solidFill>
                  <a:schemeClr val="bg1"/>
                </a:solidFill>
              </a:rPr>
              <a:t>research</a:t>
            </a:r>
          </a:p>
          <a:p>
            <a:pPr marL="342900" indent="-342900">
              <a:lnSpc>
                <a:spcPct val="150000"/>
              </a:lnSpc>
              <a:buFont typeface="Arial" panose="020B0604020202020204" pitchFamily="34" charset="0"/>
              <a:buChar char="•"/>
              <a:defRPr/>
            </a:pPr>
            <a:r>
              <a:rPr lang="en-US" sz="2000" dirty="0">
                <a:solidFill>
                  <a:schemeClr val="bg1"/>
                </a:solidFill>
              </a:rPr>
              <a:t> Possibility to complete the research (time and funding)</a:t>
            </a:r>
          </a:p>
          <a:p>
            <a:pPr marL="342900" indent="-342900">
              <a:lnSpc>
                <a:spcPct val="150000"/>
              </a:lnSpc>
              <a:buFont typeface="Arial" panose="020B0604020202020204" pitchFamily="34" charset="0"/>
              <a:buChar char="•"/>
              <a:defRPr/>
            </a:pPr>
            <a:r>
              <a:rPr lang="en-US" sz="2000" dirty="0">
                <a:solidFill>
                  <a:schemeClr val="bg1"/>
                </a:solidFill>
              </a:rPr>
              <a:t>Compatibility with the degree awarding body</a:t>
            </a:r>
          </a:p>
          <a:p>
            <a:pPr marL="342900" indent="-342900">
              <a:lnSpc>
                <a:spcPct val="150000"/>
              </a:lnSpc>
              <a:buFont typeface="Arial" panose="020B0604020202020204" pitchFamily="34" charset="0"/>
              <a:buChar char="•"/>
              <a:defRPr/>
            </a:pPr>
            <a:r>
              <a:rPr lang="en-US" sz="2000" dirty="0">
                <a:solidFill>
                  <a:schemeClr val="bg1"/>
                </a:solidFill>
              </a:rPr>
              <a:t>Availability of data</a:t>
            </a:r>
          </a:p>
          <a:p>
            <a:pPr marL="342900" indent="-342900">
              <a:lnSpc>
                <a:spcPct val="150000"/>
              </a:lnSpc>
              <a:buFont typeface="Arial" panose="020B0604020202020204" pitchFamily="34" charset="0"/>
              <a:buChar char="•"/>
              <a:defRPr/>
            </a:pPr>
            <a:r>
              <a:rPr lang="en-US" sz="2000" dirty="0">
                <a:solidFill>
                  <a:schemeClr val="bg1"/>
                </a:solidFill>
              </a:rPr>
              <a:t>It does not conflict with security and the national interest of the country.</a:t>
            </a:r>
          </a:p>
          <a:p>
            <a:pPr marL="342900" indent="-342900">
              <a:lnSpc>
                <a:spcPct val="150000"/>
              </a:lnSpc>
              <a:buFont typeface="Arial" panose="020B0604020202020204" pitchFamily="34" charset="0"/>
              <a:buChar char="•"/>
              <a:defRPr/>
            </a:pPr>
            <a:r>
              <a:rPr lang="en-US" sz="2000" dirty="0">
                <a:solidFill>
                  <a:schemeClr val="bg1"/>
                </a:solidFill>
              </a:rPr>
              <a:t>Not inconsistent with ethical standards.</a:t>
            </a:r>
            <a:endParaRPr lang="ar-SA" sz="2000" dirty="0">
              <a:solidFill>
                <a:schemeClr val="bg1"/>
              </a:solidFill>
            </a:endParaRPr>
          </a:p>
        </p:txBody>
      </p:sp>
    </p:spTree>
    <p:extLst>
      <p:ext uri="{BB962C8B-B14F-4D97-AF65-F5344CB8AC3E}">
        <p14:creationId xmlns:p14="http://schemas.microsoft.com/office/powerpoint/2010/main" val="3345517729"/>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24851" y="1631283"/>
            <a:ext cx="11032761" cy="5021055"/>
          </a:xfrm>
          <a:prstGeom prst="rect">
            <a:avLst/>
          </a:prstGeom>
          <a:noFill/>
        </p:spPr>
        <p:txBody>
          <a:bodyPr wrap="square" rtlCol="0">
            <a:spAutoFit/>
          </a:bodyPr>
          <a:lstStyle/>
          <a:p>
            <a:pPr>
              <a:lnSpc>
                <a:spcPct val="150000"/>
              </a:lnSpc>
              <a:defRPr/>
            </a:pPr>
            <a:r>
              <a:rPr lang="en-US" sz="2400" b="1" u="sng" dirty="0">
                <a:solidFill>
                  <a:schemeClr val="bg1"/>
                </a:solidFill>
              </a:rPr>
              <a:t>Formulating the Research Problem</a:t>
            </a:r>
            <a:r>
              <a:rPr lang="ar-SA" sz="2400" b="1" u="sng" dirty="0">
                <a:solidFill>
                  <a:schemeClr val="bg1"/>
                </a:solidFill>
              </a:rPr>
              <a:t>:</a:t>
            </a:r>
            <a:endParaRPr lang="en-US" sz="2400" b="1" u="sng" dirty="0">
              <a:solidFill>
                <a:schemeClr val="bg1"/>
              </a:solidFill>
            </a:endParaRPr>
          </a:p>
          <a:p>
            <a:pPr marL="342900" indent="-342900">
              <a:lnSpc>
                <a:spcPct val="150000"/>
              </a:lnSpc>
              <a:buFont typeface="Wingdings" panose="05000000000000000000" pitchFamily="2" charset="2"/>
              <a:buChar char="ü"/>
              <a:defRPr/>
            </a:pPr>
            <a:r>
              <a:rPr lang="en-US" sz="2400" b="1" dirty="0">
                <a:solidFill>
                  <a:schemeClr val="bg1"/>
                </a:solidFill>
              </a:rPr>
              <a:t>Declarative form: a declarative sentence</a:t>
            </a:r>
          </a:p>
          <a:p>
            <a:pPr>
              <a:lnSpc>
                <a:spcPct val="150000"/>
              </a:lnSpc>
              <a:defRPr/>
            </a:pPr>
            <a:endParaRPr lang="en-US" sz="2400" b="1" dirty="0">
              <a:solidFill>
                <a:schemeClr val="bg1"/>
              </a:solidFill>
            </a:endParaRPr>
          </a:p>
          <a:p>
            <a:pPr>
              <a:lnSpc>
                <a:spcPct val="150000"/>
              </a:lnSpc>
              <a:defRPr/>
            </a:pPr>
            <a:r>
              <a:rPr lang="en-US" sz="2400" dirty="0">
                <a:solidFill>
                  <a:schemeClr val="bg1"/>
                </a:solidFill>
              </a:rPr>
              <a:t>Example: "The research problem is that there are shortcomings in the field of manpower planning in the government sector in the Arab Republic of Egypt.“</a:t>
            </a:r>
          </a:p>
          <a:p>
            <a:pPr>
              <a:lnSpc>
                <a:spcPct val="150000"/>
              </a:lnSpc>
              <a:defRPr/>
            </a:pPr>
            <a:endParaRPr lang="en-US" sz="2400" dirty="0">
              <a:solidFill>
                <a:schemeClr val="bg1"/>
              </a:solidFill>
            </a:endParaRPr>
          </a:p>
          <a:p>
            <a:pPr algn="r" rtl="1">
              <a:lnSpc>
                <a:spcPct val="150000"/>
              </a:lnSpc>
              <a:defRPr/>
            </a:pPr>
            <a:r>
              <a:rPr lang="ar-SA" altLang="en-US" sz="2400" b="1" dirty="0">
                <a:solidFill>
                  <a:schemeClr val="bg1"/>
                </a:solidFill>
                <a:latin typeface="Times New Roman" panose="02020603050405020304" pitchFamily="18" charset="0"/>
                <a:cs typeface="Times New Roman" panose="02020603050405020304" pitchFamily="18" charset="0"/>
              </a:rPr>
              <a:t>مثال: "تتمثل المشكلة البحثية في وجود قصور في مجال تخطيط القوى العاملة بالقطاع الحكومي في جمهورية مصر العربية".</a:t>
            </a:r>
          </a:p>
          <a:p>
            <a:pPr algn="r" rtl="1">
              <a:lnSpc>
                <a:spcPct val="150000"/>
              </a:lnSpc>
              <a:defRPr/>
            </a:pPr>
            <a:endParaRPr lang="en-US" sz="2400" dirty="0">
              <a:solidFill>
                <a:schemeClr val="bg1"/>
              </a:solidFill>
            </a:endParaRPr>
          </a:p>
        </p:txBody>
      </p:sp>
    </p:spTree>
    <p:extLst>
      <p:ext uri="{BB962C8B-B14F-4D97-AF65-F5344CB8AC3E}">
        <p14:creationId xmlns:p14="http://schemas.microsoft.com/office/powerpoint/2010/main" val="3699011852"/>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09861" y="1631283"/>
            <a:ext cx="10687987" cy="4457952"/>
          </a:xfrm>
          <a:prstGeom prst="rect">
            <a:avLst/>
          </a:prstGeom>
          <a:noFill/>
        </p:spPr>
        <p:txBody>
          <a:bodyPr wrap="square" rtlCol="0">
            <a:spAutoFit/>
          </a:bodyPr>
          <a:lstStyle/>
          <a:p>
            <a:pPr>
              <a:lnSpc>
                <a:spcPct val="150000"/>
              </a:lnSpc>
              <a:defRPr/>
            </a:pPr>
            <a:r>
              <a:rPr lang="en-US" sz="2400" b="1" u="sng" dirty="0">
                <a:solidFill>
                  <a:schemeClr val="bg1"/>
                </a:solidFill>
              </a:rPr>
              <a:t>Formulating Research Problem &amp; Questions</a:t>
            </a:r>
            <a:r>
              <a:rPr lang="ar-SA" sz="2400" b="1" u="sng" dirty="0">
                <a:solidFill>
                  <a:schemeClr val="bg1"/>
                </a:solidFill>
              </a:rPr>
              <a:t>:</a:t>
            </a:r>
            <a:endParaRPr lang="en-US" sz="2400" b="1" u="sng" dirty="0">
              <a:solidFill>
                <a:schemeClr val="bg1"/>
              </a:solidFill>
            </a:endParaRPr>
          </a:p>
          <a:p>
            <a:pPr marL="342900" indent="-342900">
              <a:lnSpc>
                <a:spcPct val="150000"/>
              </a:lnSpc>
              <a:buFont typeface="Wingdings" panose="05000000000000000000" pitchFamily="2" charset="2"/>
              <a:buChar char="ü"/>
              <a:defRPr/>
            </a:pPr>
            <a:r>
              <a:rPr lang="en-US" sz="2400" b="1" dirty="0">
                <a:solidFill>
                  <a:schemeClr val="bg1"/>
                </a:solidFill>
              </a:rPr>
              <a:t> The problem is formulated in a set of questions or in the form of a general question from which several sub-questions fall.</a:t>
            </a:r>
          </a:p>
          <a:p>
            <a:pPr>
              <a:lnSpc>
                <a:spcPct val="150000"/>
              </a:lnSpc>
              <a:defRPr/>
            </a:pPr>
            <a:r>
              <a:rPr lang="en-US" sz="2400" dirty="0">
                <a:solidFill>
                  <a:schemeClr val="bg1"/>
                </a:solidFill>
              </a:rPr>
              <a:t>Example: To what extent do material and moral incentives contribute to improving the performance of employees of the Ministry of Education in the Sultanate of Oman?</a:t>
            </a:r>
            <a:endParaRPr lang="ar-SA" sz="2400" dirty="0">
              <a:solidFill>
                <a:schemeClr val="bg1"/>
              </a:solidFill>
            </a:endParaRPr>
          </a:p>
          <a:p>
            <a:pPr algn="r" rtl="1">
              <a:lnSpc>
                <a:spcPct val="150000"/>
              </a:lnSpc>
              <a:defRPr/>
            </a:pPr>
            <a:r>
              <a:rPr lang="ar-SA" altLang="en-US" sz="2400" b="1" dirty="0">
                <a:solidFill>
                  <a:schemeClr val="bg1"/>
                </a:solidFill>
                <a:latin typeface="Times New Roman" panose="02020603050405020304" pitchFamily="18" charset="0"/>
                <a:cs typeface="Times New Roman" panose="02020603050405020304" pitchFamily="18" charset="0"/>
              </a:rPr>
              <a:t>مثال: السؤال المحوري: إلى أي مدى تسهم الحوافز المادية والمعنوية في تحسين أداء موظفي وزارة التربية والتعليم في سلطنة عمان؟</a:t>
            </a:r>
          </a:p>
        </p:txBody>
      </p:sp>
    </p:spTree>
    <p:extLst>
      <p:ext uri="{BB962C8B-B14F-4D97-AF65-F5344CB8AC3E}">
        <p14:creationId xmlns:p14="http://schemas.microsoft.com/office/powerpoint/2010/main" val="283271373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359764" y="1661264"/>
            <a:ext cx="11002780" cy="4247317"/>
          </a:xfrm>
          <a:prstGeom prst="rect">
            <a:avLst/>
          </a:prstGeom>
          <a:noFill/>
        </p:spPr>
        <p:txBody>
          <a:bodyPr wrap="square" rtlCol="0">
            <a:spAutoFit/>
          </a:bodyPr>
          <a:lstStyle/>
          <a:p>
            <a:pPr>
              <a:lnSpc>
                <a:spcPct val="150000"/>
              </a:lnSpc>
              <a:defRPr/>
            </a:pPr>
            <a:r>
              <a:rPr lang="en-US" sz="2000" b="1" u="sng" dirty="0">
                <a:solidFill>
                  <a:schemeClr val="bg1"/>
                </a:solidFill>
              </a:rPr>
              <a:t>Sub-questions</a:t>
            </a:r>
            <a:r>
              <a:rPr lang="en-US" sz="2000" dirty="0">
                <a:solidFill>
                  <a:schemeClr val="bg1"/>
                </a:solidFill>
              </a:rPr>
              <a:t>:</a:t>
            </a:r>
          </a:p>
          <a:p>
            <a:pPr marL="342900" indent="-342900">
              <a:lnSpc>
                <a:spcPct val="150000"/>
              </a:lnSpc>
              <a:buFont typeface="Arial" panose="020B0604020202020204" pitchFamily="34" charset="0"/>
              <a:buChar char="•"/>
              <a:defRPr/>
            </a:pPr>
            <a:r>
              <a:rPr lang="en-US" sz="2000" dirty="0">
                <a:solidFill>
                  <a:schemeClr val="bg1"/>
                </a:solidFill>
              </a:rPr>
              <a:t>What are the most important material incentives offered to employees of the Ministry of Education in the Sultanate of Oman?</a:t>
            </a:r>
          </a:p>
          <a:p>
            <a:pPr marL="342900" indent="-342900">
              <a:lnSpc>
                <a:spcPct val="150000"/>
              </a:lnSpc>
              <a:buFont typeface="Arial" panose="020B0604020202020204" pitchFamily="34" charset="0"/>
              <a:buChar char="•"/>
              <a:defRPr/>
            </a:pPr>
            <a:r>
              <a:rPr lang="en-US" sz="2000" dirty="0">
                <a:solidFill>
                  <a:schemeClr val="bg1"/>
                </a:solidFill>
              </a:rPr>
              <a:t>What is the effect of material incentives on improving the performance of employees of the Ministry of Education in the Sultanate of Oman?</a:t>
            </a:r>
          </a:p>
          <a:p>
            <a:pPr marL="342900" indent="-342900">
              <a:lnSpc>
                <a:spcPct val="150000"/>
              </a:lnSpc>
              <a:buFont typeface="Arial" panose="020B0604020202020204" pitchFamily="34" charset="0"/>
              <a:buChar char="•"/>
              <a:defRPr/>
            </a:pPr>
            <a:r>
              <a:rPr lang="en-US" sz="2000" dirty="0">
                <a:solidFill>
                  <a:schemeClr val="bg1"/>
                </a:solidFill>
              </a:rPr>
              <a:t>What are the moral incentives offered to employees of the Ministry of Education in the Sultanate of Oman?</a:t>
            </a:r>
          </a:p>
          <a:p>
            <a:pPr marL="342900" indent="-342900">
              <a:lnSpc>
                <a:spcPct val="150000"/>
              </a:lnSpc>
              <a:buFont typeface="Arial" panose="020B0604020202020204" pitchFamily="34" charset="0"/>
              <a:buChar char="•"/>
              <a:defRPr/>
            </a:pPr>
            <a:r>
              <a:rPr lang="en-US" sz="2000" dirty="0">
                <a:solidFill>
                  <a:schemeClr val="bg1"/>
                </a:solidFill>
              </a:rPr>
              <a:t>What is the effect of moral incentives on improving the performance of employees of the Ministry of Education in the Sultanate of Oman?</a:t>
            </a:r>
            <a:endParaRPr lang="ar-SA" altLang="en-US"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8536628"/>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9299" y="557432"/>
            <a:ext cx="4355680" cy="523220"/>
          </a:xfrm>
          <a:prstGeom prst="rect">
            <a:avLst/>
          </a:prstGeom>
          <a:noFill/>
        </p:spPr>
        <p:txBody>
          <a:bodyPr wrap="none" rtlCol="0">
            <a:spAutoFit/>
          </a:bodyPr>
          <a:lstStyle/>
          <a:p>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3</a:t>
            </a:r>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Problem</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519953" y="1631283"/>
            <a:ext cx="11472178" cy="4401205"/>
          </a:xfrm>
          <a:prstGeom prst="rect">
            <a:avLst/>
          </a:prstGeom>
          <a:noFill/>
        </p:spPr>
        <p:txBody>
          <a:bodyPr wrap="square" rtlCol="0">
            <a:spAutoFit/>
          </a:bodyPr>
          <a:lstStyle/>
          <a:p>
            <a:pPr algn="just" rtl="1">
              <a:lnSpc>
                <a:spcPct val="200000"/>
              </a:lnSpc>
              <a:spcBef>
                <a:spcPct val="0"/>
              </a:spcBef>
            </a:pPr>
            <a:r>
              <a:rPr lang="ar-SA" altLang="en-US" sz="2000" b="1" dirty="0">
                <a:solidFill>
                  <a:schemeClr val="bg1"/>
                </a:solidFill>
                <a:latin typeface="Times New Roman" panose="02020603050405020304" pitchFamily="18" charset="0"/>
                <a:cs typeface="Times New Roman" panose="02020603050405020304" pitchFamily="18" charset="0"/>
              </a:rPr>
              <a:t>السؤال المحوري:</a:t>
            </a:r>
            <a:endParaRPr lang="en-US" altLang="en-US" sz="2000" b="1" dirty="0">
              <a:solidFill>
                <a:schemeClr val="bg1"/>
              </a:solidFill>
              <a:latin typeface="Times New Roman" panose="02020603050405020304" pitchFamily="18" charset="0"/>
              <a:cs typeface="Times New Roman" panose="02020603050405020304" pitchFamily="18" charset="0"/>
            </a:endParaRPr>
          </a:p>
          <a:p>
            <a:pPr algn="just" rtl="1">
              <a:lnSpc>
                <a:spcPct val="200000"/>
              </a:lnSpc>
              <a:spcBef>
                <a:spcPct val="0"/>
              </a:spcBef>
            </a:pPr>
            <a:r>
              <a:rPr lang="ar-SA" altLang="en-US" sz="2000" b="1" dirty="0">
                <a:solidFill>
                  <a:schemeClr val="bg1"/>
                </a:solidFill>
                <a:latin typeface="Times New Roman" panose="02020603050405020304" pitchFamily="18" charset="0"/>
                <a:cs typeface="Times New Roman" panose="02020603050405020304" pitchFamily="18" charset="0"/>
              </a:rPr>
              <a:t> </a:t>
            </a:r>
            <a:r>
              <a:rPr lang="ar-SA" altLang="en-US" sz="2000" dirty="0">
                <a:solidFill>
                  <a:schemeClr val="bg1"/>
                </a:solidFill>
                <a:latin typeface="Times New Roman" panose="02020603050405020304" pitchFamily="18" charset="0"/>
                <a:cs typeface="Times New Roman" panose="02020603050405020304" pitchFamily="18" charset="0"/>
              </a:rPr>
              <a:t>إلى أي مدى تسهم الحوافز المادية والمعنوية في تحسين أداء موظفي وزارة التربية والتعليم في سلطنة عمان؟</a:t>
            </a:r>
            <a:endParaRPr lang="en-US" altLang="en-US" sz="2000" b="1" dirty="0">
              <a:solidFill>
                <a:schemeClr val="bg1"/>
              </a:solidFill>
              <a:latin typeface="Times New Roman" panose="02020603050405020304" pitchFamily="18" charset="0"/>
              <a:cs typeface="Times New Roman" panose="02020603050405020304" pitchFamily="18" charset="0"/>
            </a:endParaRPr>
          </a:p>
          <a:p>
            <a:pPr algn="just" rtl="1">
              <a:lnSpc>
                <a:spcPct val="200000"/>
              </a:lnSpc>
              <a:spcBef>
                <a:spcPct val="0"/>
              </a:spcBef>
              <a:buFontTx/>
              <a:buNone/>
            </a:pPr>
            <a:r>
              <a:rPr lang="ar-SA" altLang="en-US" sz="2000" b="1" dirty="0">
                <a:solidFill>
                  <a:schemeClr val="bg1"/>
                </a:solidFill>
                <a:latin typeface="Times New Roman" panose="02020603050405020304" pitchFamily="18" charset="0"/>
                <a:cs typeface="Times New Roman" panose="02020603050405020304" pitchFamily="18" charset="0"/>
              </a:rPr>
              <a:t>التساؤلات الفرعية:</a:t>
            </a:r>
          </a:p>
          <a:p>
            <a:pPr lvl="1" algn="just" rtl="1">
              <a:lnSpc>
                <a:spcPct val="200000"/>
              </a:lnSpc>
              <a:spcBef>
                <a:spcPct val="0"/>
              </a:spcBef>
              <a:buFontTx/>
              <a:buNone/>
            </a:pPr>
            <a:r>
              <a:rPr lang="ar-SA" altLang="en-US" sz="2000" dirty="0">
                <a:solidFill>
                  <a:schemeClr val="bg1"/>
                </a:solidFill>
                <a:latin typeface="Times New Roman" panose="02020603050405020304" pitchFamily="18" charset="0"/>
                <a:cs typeface="Times New Roman" panose="02020603050405020304" pitchFamily="18" charset="0"/>
              </a:rPr>
              <a:t>ما هي أهم الحوافز المادية التي تقدم للعاملين بوزارة التربية والتعليم بسلطنة عمان؟</a:t>
            </a:r>
          </a:p>
          <a:p>
            <a:pPr lvl="1" algn="just" rtl="1">
              <a:lnSpc>
                <a:spcPct val="200000"/>
              </a:lnSpc>
              <a:spcBef>
                <a:spcPct val="0"/>
              </a:spcBef>
              <a:buFontTx/>
              <a:buNone/>
            </a:pPr>
            <a:r>
              <a:rPr lang="ar-SA" altLang="en-US" sz="2000" dirty="0">
                <a:solidFill>
                  <a:schemeClr val="bg1"/>
                </a:solidFill>
                <a:latin typeface="Times New Roman" panose="02020603050405020304" pitchFamily="18" charset="0"/>
                <a:cs typeface="Times New Roman" panose="02020603050405020304" pitchFamily="18" charset="0"/>
              </a:rPr>
              <a:t>ما هو اثر الحوافز المادية في تحسين أداء العاملين بوزارة التربية والتعليم بسلطنة عمان؟</a:t>
            </a:r>
          </a:p>
          <a:p>
            <a:pPr lvl="1" algn="just" rtl="1">
              <a:lnSpc>
                <a:spcPct val="200000"/>
              </a:lnSpc>
              <a:spcBef>
                <a:spcPct val="0"/>
              </a:spcBef>
              <a:buFontTx/>
              <a:buNone/>
            </a:pPr>
            <a:r>
              <a:rPr lang="ar-SA" altLang="en-US" sz="2000" dirty="0">
                <a:solidFill>
                  <a:schemeClr val="bg1"/>
                </a:solidFill>
                <a:latin typeface="Times New Roman" panose="02020603050405020304" pitchFamily="18" charset="0"/>
                <a:cs typeface="Times New Roman" panose="02020603050405020304" pitchFamily="18" charset="0"/>
              </a:rPr>
              <a:t>ما هي الحوافز المعنوية التي تقدم للعاملين في وزارة التربية والتعليم بسلطنة عمان؟</a:t>
            </a:r>
          </a:p>
          <a:p>
            <a:pPr lvl="1" algn="just" rtl="1">
              <a:lnSpc>
                <a:spcPct val="200000"/>
              </a:lnSpc>
              <a:spcBef>
                <a:spcPct val="0"/>
              </a:spcBef>
              <a:buFontTx/>
              <a:buNone/>
            </a:pPr>
            <a:r>
              <a:rPr lang="ar-SA" altLang="en-US" sz="2000" dirty="0">
                <a:solidFill>
                  <a:schemeClr val="bg1"/>
                </a:solidFill>
                <a:latin typeface="Times New Roman" panose="02020603050405020304" pitchFamily="18" charset="0"/>
                <a:cs typeface="Times New Roman" panose="02020603050405020304" pitchFamily="18" charset="0"/>
              </a:rPr>
              <a:t>ما هو اثر الحوافز المعنوية في تحسين أداء العاملين بوزارة التربية والتعليم بسلطنة عمان؟</a:t>
            </a:r>
          </a:p>
        </p:txBody>
      </p:sp>
    </p:spTree>
    <p:extLst>
      <p:ext uri="{BB962C8B-B14F-4D97-AF65-F5344CB8AC3E}">
        <p14:creationId xmlns:p14="http://schemas.microsoft.com/office/powerpoint/2010/main" val="1692724515"/>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38387" y="539599"/>
            <a:ext cx="8239756" cy="523220"/>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4. Importance &amp; Objectives of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946338" y="1392052"/>
            <a:ext cx="9631805" cy="1121846"/>
          </a:xfrm>
          <a:prstGeom prst="rect">
            <a:avLst/>
          </a:prstGeom>
          <a:noFill/>
        </p:spPr>
        <p:txBody>
          <a:bodyPr wrap="square" rtlCol="0">
            <a:spAutoFit/>
          </a:bodyPr>
          <a:lstStyle/>
          <a:p>
            <a:pPr>
              <a:lnSpc>
                <a:spcPct val="200000"/>
              </a:lnSpc>
              <a:defRPr/>
            </a:pPr>
            <a:r>
              <a:rPr lang="en-US" sz="2000" b="1" u="sng" dirty="0">
                <a:solidFill>
                  <a:schemeClr val="bg1"/>
                </a:solidFill>
              </a:rPr>
              <a:t>Research Objectives</a:t>
            </a:r>
          </a:p>
          <a:p>
            <a:pPr marL="342900" indent="-342900">
              <a:lnSpc>
                <a:spcPct val="150000"/>
              </a:lnSpc>
              <a:defRPr/>
            </a:pPr>
            <a:r>
              <a:rPr lang="en-US" altLang="ar-SA" sz="2000" b="1" dirty="0">
                <a:solidFill>
                  <a:schemeClr val="bg1"/>
                </a:solidFill>
                <a:ea typeface="Yu Gothic UI Semibold" pitchFamily="34" charset="-128"/>
                <a:cs typeface="Times New Roman" pitchFamily="18" charset="0"/>
              </a:rPr>
              <a:t>The objectives answer the researcher's question to himself: Why is this study conducted?</a:t>
            </a:r>
            <a:endParaRPr lang="en-US" sz="2000" b="1" dirty="0">
              <a:solidFill>
                <a:schemeClr val="bg1"/>
              </a:solidFill>
              <a:ea typeface="Yu Gothic UI Semibold" pitchFamily="34" charset="-128"/>
              <a:cs typeface="Times New Roman" pitchFamily="18" charset="0"/>
            </a:endParaRPr>
          </a:p>
        </p:txBody>
      </p:sp>
      <p:grpSp>
        <p:nvGrpSpPr>
          <p:cNvPr id="35" name="Group 34">
            <a:extLst>
              <a:ext uri="{FF2B5EF4-FFF2-40B4-BE49-F238E27FC236}">
                <a16:creationId xmlns:a16="http://schemas.microsoft.com/office/drawing/2014/main" id="{26B5D05C-AF63-3DEC-3BD7-33680A232CF3}"/>
              </a:ext>
            </a:extLst>
          </p:cNvPr>
          <p:cNvGrpSpPr/>
          <p:nvPr/>
        </p:nvGrpSpPr>
        <p:grpSpPr>
          <a:xfrm>
            <a:off x="1646331" y="2611485"/>
            <a:ext cx="8231820" cy="3336727"/>
            <a:chOff x="1719932" y="2055889"/>
            <a:chExt cx="8231820" cy="3336727"/>
          </a:xfrm>
          <a:scene3d>
            <a:camera prst="orthographicFront">
              <a:rot lat="0" lon="0" rev="0"/>
            </a:camera>
            <a:lightRig rig="contrasting" dir="t">
              <a:rot lat="0" lon="0" rev="1500000"/>
            </a:lightRig>
          </a:scene3d>
        </p:grpSpPr>
        <p:grpSp>
          <p:nvGrpSpPr>
            <p:cNvPr id="36" name="Google Shape;9032;p70">
              <a:extLst>
                <a:ext uri="{FF2B5EF4-FFF2-40B4-BE49-F238E27FC236}">
                  <a16:creationId xmlns:a16="http://schemas.microsoft.com/office/drawing/2014/main" id="{03F8C988-1F05-9100-F5BA-2B4722A85491}"/>
                </a:ext>
              </a:extLst>
            </p:cNvPr>
            <p:cNvGrpSpPr/>
            <p:nvPr/>
          </p:nvGrpSpPr>
          <p:grpSpPr>
            <a:xfrm>
              <a:off x="1719932" y="2055889"/>
              <a:ext cx="8231820" cy="3336727"/>
              <a:chOff x="2559249" y="2069323"/>
              <a:chExt cx="685566" cy="685634"/>
            </a:xfrm>
          </p:grpSpPr>
          <p:sp>
            <p:nvSpPr>
              <p:cNvPr id="43" name="Google Shape;9033;p70">
                <a:extLst>
                  <a:ext uri="{FF2B5EF4-FFF2-40B4-BE49-F238E27FC236}">
                    <a16:creationId xmlns:a16="http://schemas.microsoft.com/office/drawing/2014/main" id="{75CA3B0F-F6E8-4F93-A0AE-FADAE789B6E1}"/>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9034;p70">
                <a:extLst>
                  <a:ext uri="{FF2B5EF4-FFF2-40B4-BE49-F238E27FC236}">
                    <a16:creationId xmlns:a16="http://schemas.microsoft.com/office/drawing/2014/main" id="{24D86F19-D8C6-9ADC-A42E-87DB100CD2F6}"/>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9035;p70">
                <a:extLst>
                  <a:ext uri="{FF2B5EF4-FFF2-40B4-BE49-F238E27FC236}">
                    <a16:creationId xmlns:a16="http://schemas.microsoft.com/office/drawing/2014/main" id="{8BBCBCA9-4503-E946-0234-EB88C19820C6}"/>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9036;p70">
                <a:extLst>
                  <a:ext uri="{FF2B5EF4-FFF2-40B4-BE49-F238E27FC236}">
                    <a16:creationId xmlns:a16="http://schemas.microsoft.com/office/drawing/2014/main" id="{52F44C80-0A49-E715-215A-946D26277627}"/>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47" name="Google Shape;9037;p70">
                <a:extLst>
                  <a:ext uri="{FF2B5EF4-FFF2-40B4-BE49-F238E27FC236}">
                    <a16:creationId xmlns:a16="http://schemas.microsoft.com/office/drawing/2014/main" id="{D119184B-3488-77C0-DACA-A160B677C6F2}"/>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9038;p70">
                <a:extLst>
                  <a:ext uri="{FF2B5EF4-FFF2-40B4-BE49-F238E27FC236}">
                    <a16:creationId xmlns:a16="http://schemas.microsoft.com/office/drawing/2014/main" id="{FC32CF0F-69EC-047F-A3B6-A5CCFEC82DC7}"/>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9039;p70">
                <a:extLst>
                  <a:ext uri="{FF2B5EF4-FFF2-40B4-BE49-F238E27FC236}">
                    <a16:creationId xmlns:a16="http://schemas.microsoft.com/office/drawing/2014/main" id="{5EB0450C-D2E2-7210-19FC-5E2E4A251732}"/>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9040;p70">
                <a:extLst>
                  <a:ext uri="{FF2B5EF4-FFF2-40B4-BE49-F238E27FC236}">
                    <a16:creationId xmlns:a16="http://schemas.microsoft.com/office/drawing/2014/main" id="{60E5B19F-596C-141B-052F-18DAEC60772F}"/>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9041;p70">
                <a:extLst>
                  <a:ext uri="{FF2B5EF4-FFF2-40B4-BE49-F238E27FC236}">
                    <a16:creationId xmlns:a16="http://schemas.microsoft.com/office/drawing/2014/main" id="{C1BD7141-8CB9-D789-E4D5-C3F8EFBCF01D}"/>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52" name="Google Shape;9042;p70">
                <a:extLst>
                  <a:ext uri="{FF2B5EF4-FFF2-40B4-BE49-F238E27FC236}">
                    <a16:creationId xmlns:a16="http://schemas.microsoft.com/office/drawing/2014/main" id="{6ADD8563-DB53-084D-05C4-ADF9620948BB}"/>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9043;p70">
                <a:extLst>
                  <a:ext uri="{FF2B5EF4-FFF2-40B4-BE49-F238E27FC236}">
                    <a16:creationId xmlns:a16="http://schemas.microsoft.com/office/drawing/2014/main" id="{D6FBE5E6-950D-F2AE-C11A-93889AC9DAD3}"/>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9044;p70">
                <a:extLst>
                  <a:ext uri="{FF2B5EF4-FFF2-40B4-BE49-F238E27FC236}">
                    <a16:creationId xmlns:a16="http://schemas.microsoft.com/office/drawing/2014/main" id="{198409E3-3723-92DB-379C-B47A873CF668}"/>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9045;p70">
                <a:extLst>
                  <a:ext uri="{FF2B5EF4-FFF2-40B4-BE49-F238E27FC236}">
                    <a16:creationId xmlns:a16="http://schemas.microsoft.com/office/drawing/2014/main" id="{168F0F07-0F56-E50C-6DB8-7BD17A4C1AC9}"/>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 name="TextBox 36">
              <a:extLst>
                <a:ext uri="{FF2B5EF4-FFF2-40B4-BE49-F238E27FC236}">
                  <a16:creationId xmlns:a16="http://schemas.microsoft.com/office/drawing/2014/main" id="{D1D37542-0A63-9B19-1037-838335CCBDA2}"/>
                </a:ext>
              </a:extLst>
            </p:cNvPr>
            <p:cNvSpPr txBox="1"/>
            <p:nvPr/>
          </p:nvSpPr>
          <p:spPr>
            <a:xfrm>
              <a:off x="6145794" y="2300434"/>
              <a:ext cx="1982002" cy="461665"/>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a:defRPr/>
              </a:pPr>
              <a:r>
                <a:rPr lang="en-US" sz="2400" b="1" dirty="0">
                  <a:ea typeface="Yu Gothic UI Semibold" pitchFamily="34" charset="-128"/>
                  <a:cs typeface="Times New Roman" pitchFamily="18" charset="0"/>
                </a:rPr>
                <a:t>Specific</a:t>
              </a:r>
              <a:endParaRPr lang="en-US" sz="1800" b="1" dirty="0">
                <a:ea typeface="Yu Gothic UI Semibold" pitchFamily="34" charset="-128"/>
                <a:cs typeface="Times New Roman" pitchFamily="18" charset="0"/>
              </a:endParaRPr>
            </a:p>
          </p:txBody>
        </p:sp>
        <p:sp>
          <p:nvSpPr>
            <p:cNvPr id="38" name="TextBox 37">
              <a:extLst>
                <a:ext uri="{FF2B5EF4-FFF2-40B4-BE49-F238E27FC236}">
                  <a16:creationId xmlns:a16="http://schemas.microsoft.com/office/drawing/2014/main" id="{B36AAAF7-DB03-1E5D-2177-10B29C8C48A6}"/>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endParaRPr lang="ar-SA" sz="2000" b="1" dirty="0">
                <a:solidFill>
                  <a:schemeClr val="tx1"/>
                </a:solidFill>
                <a:latin typeface="Times New Roman" pitchFamily="18" charset="0"/>
                <a:cs typeface="Times New Roman" pitchFamily="18" charset="0"/>
              </a:endParaRPr>
            </a:p>
          </p:txBody>
        </p:sp>
        <p:sp>
          <p:nvSpPr>
            <p:cNvPr id="39" name="TextBox 38">
              <a:extLst>
                <a:ext uri="{FF2B5EF4-FFF2-40B4-BE49-F238E27FC236}">
                  <a16:creationId xmlns:a16="http://schemas.microsoft.com/office/drawing/2014/main" id="{ECC0F43B-ECE3-A3DD-1956-B483F14F4E0F}"/>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Timely</a:t>
              </a:r>
              <a:endParaRPr lang="fr-FR" sz="2000" b="1" dirty="0">
                <a:latin typeface="ArialMT"/>
              </a:endParaRPr>
            </a:p>
          </p:txBody>
        </p:sp>
        <p:sp>
          <p:nvSpPr>
            <p:cNvPr id="40" name="TextBox 39">
              <a:extLst>
                <a:ext uri="{FF2B5EF4-FFF2-40B4-BE49-F238E27FC236}">
                  <a16:creationId xmlns:a16="http://schemas.microsoft.com/office/drawing/2014/main" id="{50B09AEF-4A09-0B77-E45F-AF25936BF87C}"/>
                </a:ext>
              </a:extLst>
            </p:cNvPr>
            <p:cNvSpPr txBox="1"/>
            <p:nvPr/>
          </p:nvSpPr>
          <p:spPr>
            <a:xfrm>
              <a:off x="3227215" y="2496835"/>
              <a:ext cx="1637179" cy="506292"/>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just">
                <a:lnSpc>
                  <a:spcPct val="150000"/>
                </a:lnSpc>
                <a:defRPr/>
              </a:pPr>
              <a:r>
                <a:rPr lang="en-US" sz="2000" b="1" dirty="0">
                  <a:ea typeface="Yu Gothic UI Semibold" pitchFamily="34" charset="-128"/>
                  <a:cs typeface="Times New Roman" pitchFamily="18" charset="0"/>
                </a:rPr>
                <a:t>Measurable</a:t>
              </a:r>
            </a:p>
          </p:txBody>
        </p:sp>
        <p:sp>
          <p:nvSpPr>
            <p:cNvPr id="41" name="TextBox 40">
              <a:extLst>
                <a:ext uri="{FF2B5EF4-FFF2-40B4-BE49-F238E27FC236}">
                  <a16:creationId xmlns:a16="http://schemas.microsoft.com/office/drawing/2014/main" id="{9970B836-C5AB-142C-6FD6-E8916667310D}"/>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a:defRPr/>
              </a:pPr>
              <a:r>
                <a:rPr lang="en-US" sz="2000" b="1" dirty="0">
                  <a:ea typeface="Yu Gothic UI Semibold" pitchFamily="34" charset="-128"/>
                  <a:cs typeface="Times New Roman" pitchFamily="18" charset="0"/>
                </a:rPr>
                <a:t>Achievable</a:t>
              </a:r>
              <a:endParaRPr lang="en-US" sz="1800" b="1" dirty="0">
                <a:ea typeface="Yu Gothic UI Semibold" pitchFamily="34" charset="-128"/>
                <a:cs typeface="Times New Roman" pitchFamily="18" charset="0"/>
              </a:endParaRPr>
            </a:p>
          </p:txBody>
        </p:sp>
        <p:sp>
          <p:nvSpPr>
            <p:cNvPr id="42" name="TextBox 41">
              <a:extLst>
                <a:ext uri="{FF2B5EF4-FFF2-40B4-BE49-F238E27FC236}">
                  <a16:creationId xmlns:a16="http://schemas.microsoft.com/office/drawing/2014/main" id="{CCEF5365-076F-5F0B-9B5D-5F773F625C73}"/>
                </a:ext>
              </a:extLst>
            </p:cNvPr>
            <p:cNvSpPr txBox="1"/>
            <p:nvPr/>
          </p:nvSpPr>
          <p:spPr>
            <a:xfrm>
              <a:off x="3469032" y="4667776"/>
              <a:ext cx="2257717" cy="589072"/>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ctr">
                <a:lnSpc>
                  <a:spcPct val="150000"/>
                </a:lnSpc>
                <a:defRPr/>
              </a:pPr>
              <a:r>
                <a:rPr lang="en-US" sz="2400" b="1" dirty="0">
                  <a:ea typeface="Yu Gothic UI Semibold" pitchFamily="34" charset="-128"/>
                  <a:cs typeface="Times New Roman" pitchFamily="18" charset="0"/>
                </a:rPr>
                <a:t>Realistic</a:t>
              </a:r>
              <a:endParaRPr lang="en-US" sz="2000" b="1" dirty="0">
                <a:ea typeface="Yu Gothic UI Semibold" pitchFamily="34" charset="-128"/>
                <a:cs typeface="Times New Roman" pitchFamily="18" charset="0"/>
              </a:endParaRPr>
            </a:p>
          </p:txBody>
        </p:sp>
      </p:grpSp>
      <p:sp>
        <p:nvSpPr>
          <p:cNvPr id="56" name="TextBox 55">
            <a:extLst>
              <a:ext uri="{FF2B5EF4-FFF2-40B4-BE49-F238E27FC236}">
                <a16:creationId xmlns:a16="http://schemas.microsoft.com/office/drawing/2014/main" id="{2661CA2A-130D-5181-CF30-FB5190FBE4A4}"/>
              </a:ext>
            </a:extLst>
          </p:cNvPr>
          <p:cNvSpPr txBox="1"/>
          <p:nvPr/>
        </p:nvSpPr>
        <p:spPr>
          <a:xfrm>
            <a:off x="4262809" y="4159624"/>
            <a:ext cx="3088250" cy="523220"/>
          </a:xfrm>
          <a:prstGeom prst="rect">
            <a:avLst/>
          </a:prstGeom>
          <a:noFill/>
        </p:spPr>
        <p:txBody>
          <a:bodyPr wrap="square" rtlCol="0">
            <a:spAutoFit/>
          </a:bodyPr>
          <a:lstStyle/>
          <a:p>
            <a:pPr algn="ctr"/>
            <a:r>
              <a:rPr lang="en-US" sz="2800" b="1" dirty="0"/>
              <a:t>SMART </a:t>
            </a:r>
            <a:endParaRPr lang="en-US" sz="2400" b="1" dirty="0"/>
          </a:p>
        </p:txBody>
      </p:sp>
    </p:spTree>
    <p:extLst>
      <p:ext uri="{BB962C8B-B14F-4D97-AF65-F5344CB8AC3E}">
        <p14:creationId xmlns:p14="http://schemas.microsoft.com/office/powerpoint/2010/main" val="1764760441"/>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wheel(1)">
                                      <p:cBhvr>
                                        <p:cTn id="13"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38387" y="539599"/>
            <a:ext cx="8239756" cy="523220"/>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4. Importance &amp; Objectives of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84813" y="1452016"/>
            <a:ext cx="11512446" cy="5021055"/>
          </a:xfrm>
          <a:prstGeom prst="rect">
            <a:avLst/>
          </a:prstGeom>
          <a:noFill/>
        </p:spPr>
        <p:txBody>
          <a:bodyPr wrap="square" rtlCol="0">
            <a:spAutoFit/>
          </a:bodyPr>
          <a:lstStyle/>
          <a:p>
            <a:pPr indent="-342900">
              <a:lnSpc>
                <a:spcPct val="200000"/>
              </a:lnSpc>
              <a:defRPr/>
            </a:pPr>
            <a:r>
              <a:rPr lang="en-US" sz="2400" b="1" u="sng" dirty="0">
                <a:solidFill>
                  <a:schemeClr val="bg1"/>
                </a:solidFill>
              </a:rPr>
              <a:t>An example of writing the objectives and importance of the study:</a:t>
            </a:r>
          </a:p>
          <a:p>
            <a:pPr marL="342900" indent="-342900">
              <a:lnSpc>
                <a:spcPct val="200000"/>
              </a:lnSpc>
              <a:defRPr/>
            </a:pPr>
            <a:r>
              <a:rPr lang="en-US" sz="2400" b="1" dirty="0">
                <a:solidFill>
                  <a:schemeClr val="bg1"/>
                </a:solidFill>
                <a:ea typeface="Yu Gothic UI Semibold" pitchFamily="34" charset="-128"/>
                <a:cs typeface="Times New Roman" pitchFamily="18" charset="0"/>
              </a:rPr>
              <a:t>The objectives of the study are as follows:</a:t>
            </a:r>
          </a:p>
          <a:p>
            <a:pPr marL="457200" indent="-457200">
              <a:lnSpc>
                <a:spcPct val="200000"/>
              </a:lnSpc>
              <a:buFont typeface="+mj-lt"/>
              <a:buAutoNum type="arabicPeriod"/>
              <a:defRPr/>
            </a:pPr>
            <a:r>
              <a:rPr lang="en-US" sz="2400" dirty="0">
                <a:solidFill>
                  <a:schemeClr val="bg1"/>
                </a:solidFill>
                <a:ea typeface="Yu Gothic UI Semibold" pitchFamily="34" charset="-128"/>
                <a:cs typeface="Times New Roman" pitchFamily="18" charset="0"/>
              </a:rPr>
              <a:t>To Identify the most important material incentives offered to employees of the Ministry of Education in the Sultanate of Oman.</a:t>
            </a:r>
          </a:p>
          <a:p>
            <a:pPr marL="457200" indent="-457200">
              <a:lnSpc>
                <a:spcPct val="200000"/>
              </a:lnSpc>
              <a:buFont typeface="+mj-lt"/>
              <a:buAutoNum type="arabicPeriod"/>
              <a:defRPr/>
            </a:pPr>
            <a:r>
              <a:rPr lang="en-US" sz="2400" dirty="0">
                <a:solidFill>
                  <a:schemeClr val="bg1"/>
                </a:solidFill>
                <a:ea typeface="Yu Gothic UI Semibold" pitchFamily="34" charset="-128"/>
                <a:cs typeface="Times New Roman" pitchFamily="18" charset="0"/>
              </a:rPr>
              <a:t>To Identify the impact of the material incentives offered to the employees of the Ministry of Education in the Sultanate of Oman.</a:t>
            </a:r>
          </a:p>
          <a:p>
            <a:pPr marL="342900" indent="-342900">
              <a:lnSpc>
                <a:spcPct val="150000"/>
              </a:lnSpc>
              <a:defRPr/>
            </a:pPr>
            <a:endParaRPr lang="en-US" sz="2400" b="1" dirty="0">
              <a:solidFill>
                <a:schemeClr val="bg1"/>
              </a:solidFill>
              <a:ea typeface="Yu Gothic UI Semibold" pitchFamily="34" charset="-128"/>
              <a:cs typeface="Times New Roman" pitchFamily="18" charset="0"/>
            </a:endParaRPr>
          </a:p>
        </p:txBody>
      </p:sp>
    </p:spTree>
    <p:extLst>
      <p:ext uri="{BB962C8B-B14F-4D97-AF65-F5344CB8AC3E}">
        <p14:creationId xmlns:p14="http://schemas.microsoft.com/office/powerpoint/2010/main" val="32912787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18861" y="674509"/>
            <a:ext cx="8239756" cy="523220"/>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4. Importance &amp; Objectives of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946338" y="1392052"/>
            <a:ext cx="9631805" cy="621709"/>
          </a:xfrm>
          <a:prstGeom prst="rect">
            <a:avLst/>
          </a:prstGeom>
          <a:noFill/>
        </p:spPr>
        <p:txBody>
          <a:bodyPr wrap="square" rtlCol="0">
            <a:spAutoFit/>
          </a:bodyPr>
          <a:lstStyle/>
          <a:p>
            <a:pPr indent="-342900">
              <a:lnSpc>
                <a:spcPct val="200000"/>
              </a:lnSpc>
              <a:defRPr/>
            </a:pPr>
            <a:r>
              <a:rPr lang="en-US" sz="2000" b="1" u="sng" dirty="0">
                <a:solidFill>
                  <a:schemeClr val="bg1"/>
                </a:solidFill>
              </a:rPr>
              <a:t>An example of writing the objectives of study:</a:t>
            </a:r>
          </a:p>
        </p:txBody>
      </p:sp>
      <p:sp>
        <p:nvSpPr>
          <p:cNvPr id="10" name="Sous-titre 8">
            <a:extLst>
              <a:ext uri="{FF2B5EF4-FFF2-40B4-BE49-F238E27FC236}">
                <a16:creationId xmlns:a16="http://schemas.microsoft.com/office/drawing/2014/main" id="{D56FAC37-B33B-29A9-B899-1C674C6F7B00}"/>
              </a:ext>
            </a:extLst>
          </p:cNvPr>
          <p:cNvSpPr txBox="1">
            <a:spLocks/>
          </p:cNvSpPr>
          <p:nvPr/>
        </p:nvSpPr>
        <p:spPr>
          <a:xfrm>
            <a:off x="659568" y="2013761"/>
            <a:ext cx="11152682" cy="46434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rtl="1">
              <a:lnSpc>
                <a:spcPct val="200000"/>
              </a:lnSpc>
              <a:spcBef>
                <a:spcPct val="0"/>
              </a:spcBef>
              <a:buFontTx/>
              <a:buNone/>
            </a:pPr>
            <a:r>
              <a:rPr lang="ar-SA" altLang="en-US" sz="2000" b="1" dirty="0">
                <a:solidFill>
                  <a:schemeClr val="bg1"/>
                </a:solidFill>
                <a:latin typeface="Times New Roman" panose="02020603050405020304" pitchFamily="18" charset="0"/>
                <a:cs typeface="Times New Roman" panose="02020603050405020304" pitchFamily="18" charset="0"/>
              </a:rPr>
              <a:t>ما هي أهم الحوافز المادية التي تقدم للعاملين بوزارة التربية والتعليم بسلطنة عمان؟</a:t>
            </a:r>
          </a:p>
          <a:p>
            <a:pPr lvl="1" algn="just" rtl="1">
              <a:lnSpc>
                <a:spcPct val="200000"/>
              </a:lnSpc>
              <a:spcBef>
                <a:spcPct val="0"/>
              </a:spcBef>
              <a:buFontTx/>
              <a:buNone/>
            </a:pPr>
            <a:r>
              <a:rPr lang="ar-SA" altLang="en-US" sz="2000" b="1" dirty="0">
                <a:solidFill>
                  <a:schemeClr val="bg1"/>
                </a:solidFill>
                <a:latin typeface="Times New Roman" panose="02020603050405020304" pitchFamily="18" charset="0"/>
                <a:cs typeface="Times New Roman" panose="02020603050405020304" pitchFamily="18" charset="0"/>
              </a:rPr>
              <a:t>ما هو اثر الحوافز المادية في تحسين أداء العاملين بوزارة التربية والتعليم بسلطنة عمان؟</a:t>
            </a:r>
            <a:endParaRPr lang="en-US" sz="2000" b="1" dirty="0">
              <a:solidFill>
                <a:schemeClr val="bg1"/>
              </a:solidFill>
            </a:endParaRPr>
          </a:p>
          <a:p>
            <a:pPr lvl="1" algn="just" rtl="1">
              <a:lnSpc>
                <a:spcPct val="150000"/>
              </a:lnSpc>
              <a:defRPr/>
            </a:pPr>
            <a:r>
              <a:rPr lang="ar-SA" sz="2200" b="1" dirty="0">
                <a:solidFill>
                  <a:schemeClr val="bg1"/>
                </a:solidFill>
              </a:rPr>
              <a:t>مثال على كتابة أهداف وأهمية الدراسة:</a:t>
            </a:r>
            <a:endParaRPr lang="en-US" sz="2200" b="1" dirty="0">
              <a:solidFill>
                <a:schemeClr val="bg1"/>
              </a:solidFill>
            </a:endParaRPr>
          </a:p>
          <a:p>
            <a:pPr lvl="1" algn="just" rtl="1">
              <a:lnSpc>
                <a:spcPct val="150000"/>
              </a:lnSpc>
              <a:defRPr/>
            </a:pPr>
            <a:r>
              <a:rPr lang="ar-SA" sz="2200" dirty="0">
                <a:solidFill>
                  <a:schemeClr val="bg1"/>
                </a:solidFill>
              </a:rPr>
              <a:t>تتمثل أهداف الدراسة فيما يلي:</a:t>
            </a:r>
          </a:p>
          <a:p>
            <a:pPr marL="800100" lvl="1" indent="-342900" algn="just" rtl="1">
              <a:lnSpc>
                <a:spcPct val="150000"/>
              </a:lnSpc>
              <a:buFontTx/>
              <a:buChar char="-"/>
              <a:defRPr/>
            </a:pPr>
            <a:r>
              <a:rPr lang="ar-SA" sz="2200" dirty="0">
                <a:solidFill>
                  <a:schemeClr val="bg1"/>
                </a:solidFill>
              </a:rPr>
              <a:t>التعرف على أهم الحوافز المادية التي تقدم للعاملين بوزارة التربية والتعليم بسلطنة عمان.</a:t>
            </a:r>
          </a:p>
          <a:p>
            <a:pPr marL="800100" lvl="1" indent="-342900" algn="just" rtl="1">
              <a:lnSpc>
                <a:spcPct val="150000"/>
              </a:lnSpc>
              <a:buFontTx/>
              <a:buChar char="-"/>
              <a:defRPr/>
            </a:pPr>
            <a:r>
              <a:rPr lang="ar-SA" sz="2200" dirty="0">
                <a:solidFill>
                  <a:schemeClr val="bg1"/>
                </a:solidFill>
              </a:rPr>
              <a:t>التعرف على مدى تأثير الحوافز المادية التي تقدم للعاملين بوزارة التربية والتعليم بسلطنة عمان</a:t>
            </a:r>
            <a:r>
              <a:rPr lang="en-US" sz="2200" dirty="0">
                <a:solidFill>
                  <a:schemeClr val="bg1"/>
                </a:solidFill>
              </a:rPr>
              <a:t>.</a:t>
            </a:r>
            <a:endParaRPr lang="ar-SA" sz="2200" b="1" dirty="0">
              <a:solidFill>
                <a:schemeClr val="bg1"/>
              </a:solidFill>
            </a:endParaRPr>
          </a:p>
          <a:p>
            <a:pPr marL="342900" indent="-342900" algn="just" rtl="1">
              <a:lnSpc>
                <a:spcPct val="150000"/>
              </a:lnSpc>
              <a:defRPr/>
            </a:pPr>
            <a:endParaRPr lang="fr-FR" altLang="ar-SA" sz="2200" dirty="0">
              <a:solidFill>
                <a:schemeClr val="bg1"/>
              </a:solidFill>
              <a:ea typeface="Yu Gothic UI Semibold" pitchFamily="34" charset="-128"/>
              <a:cs typeface="Times New Roman" pitchFamily="18" charset="0"/>
            </a:endParaRPr>
          </a:p>
        </p:txBody>
      </p:sp>
    </p:spTree>
    <p:extLst>
      <p:ext uri="{BB962C8B-B14F-4D97-AF65-F5344CB8AC3E}">
        <p14:creationId xmlns:p14="http://schemas.microsoft.com/office/powerpoint/2010/main" val="172520175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38387" y="539599"/>
            <a:ext cx="8239756" cy="523220"/>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4. Importance &amp; Objectives of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164893" y="1719339"/>
            <a:ext cx="11452484" cy="3682226"/>
          </a:xfrm>
          <a:prstGeom prst="rect">
            <a:avLst/>
          </a:prstGeom>
          <a:noFill/>
        </p:spPr>
        <p:txBody>
          <a:bodyPr wrap="square" rtlCol="0">
            <a:spAutoFit/>
          </a:bodyPr>
          <a:lstStyle/>
          <a:p>
            <a:pPr indent="-342900">
              <a:lnSpc>
                <a:spcPct val="200000"/>
              </a:lnSpc>
              <a:defRPr/>
            </a:pPr>
            <a:r>
              <a:rPr lang="en-US" sz="2400" b="1" u="sng" dirty="0">
                <a:solidFill>
                  <a:schemeClr val="bg1"/>
                </a:solidFill>
              </a:rPr>
              <a:t>The Importance of the Study:</a:t>
            </a:r>
          </a:p>
          <a:p>
            <a:pPr indent="-342900">
              <a:lnSpc>
                <a:spcPct val="200000"/>
              </a:lnSpc>
              <a:defRPr/>
            </a:pPr>
            <a:r>
              <a:rPr lang="en-US" sz="2400" dirty="0">
                <a:solidFill>
                  <a:schemeClr val="bg1"/>
                </a:solidFill>
                <a:ea typeface="Yu Gothic UI Semibold" pitchFamily="34" charset="-128"/>
                <a:cs typeface="Times New Roman" pitchFamily="18" charset="0"/>
              </a:rPr>
              <a:t>- The importance of the topic compared to other topics.</a:t>
            </a:r>
          </a:p>
          <a:p>
            <a:pPr marL="342900" indent="-342900">
              <a:lnSpc>
                <a:spcPct val="200000"/>
              </a:lnSpc>
              <a:defRPr/>
            </a:pPr>
            <a:r>
              <a:rPr lang="en-US" sz="2400" dirty="0">
                <a:solidFill>
                  <a:schemeClr val="bg1"/>
                </a:solidFill>
                <a:ea typeface="Yu Gothic UI Semibold" pitchFamily="34" charset="-128"/>
                <a:cs typeface="Times New Roman" pitchFamily="18" charset="0"/>
              </a:rPr>
              <a:t>- The importance of research for different segments of society.</a:t>
            </a:r>
          </a:p>
          <a:p>
            <a:pPr marL="342900" indent="-342900">
              <a:lnSpc>
                <a:spcPct val="200000"/>
              </a:lnSpc>
              <a:defRPr/>
            </a:pPr>
            <a:r>
              <a:rPr lang="en-US" sz="2400" dirty="0">
                <a:solidFill>
                  <a:schemeClr val="bg1"/>
                </a:solidFill>
                <a:ea typeface="Yu Gothic UI Semibold" pitchFamily="34" charset="-128"/>
                <a:cs typeface="Times New Roman" pitchFamily="18" charset="0"/>
              </a:rPr>
              <a:t>- Theoretical significance.</a:t>
            </a:r>
          </a:p>
          <a:p>
            <a:pPr marL="342900" indent="-342900">
              <a:lnSpc>
                <a:spcPct val="200000"/>
              </a:lnSpc>
              <a:defRPr/>
            </a:pPr>
            <a:r>
              <a:rPr lang="en-US" sz="2400" dirty="0">
                <a:solidFill>
                  <a:schemeClr val="bg1"/>
                </a:solidFill>
                <a:ea typeface="Yu Gothic UI Semibold" pitchFamily="34" charset="-128"/>
                <a:cs typeface="Times New Roman" pitchFamily="18" charset="0"/>
              </a:rPr>
              <a:t>- Practical importance.</a:t>
            </a:r>
          </a:p>
        </p:txBody>
      </p:sp>
    </p:spTree>
    <p:extLst>
      <p:ext uri="{BB962C8B-B14F-4D97-AF65-F5344CB8AC3E}">
        <p14:creationId xmlns:p14="http://schemas.microsoft.com/office/powerpoint/2010/main" val="1447363404"/>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94009" y="659519"/>
            <a:ext cx="8239756" cy="523220"/>
          </a:xfrm>
          <a:prstGeom prst="rect">
            <a:avLst/>
          </a:prstGeom>
          <a:noFill/>
        </p:spPr>
        <p:txBody>
          <a:bodyPr wrap="none" rtlCol="0">
            <a:spAutoFit/>
          </a:bodyPr>
          <a:lstStyle/>
          <a:p>
            <a:r>
              <a:rPr lang="en-GB" sz="2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4. Objectives &amp; Importance of </a:t>
            </a:r>
            <a:r>
              <a:rPr lang="en-GB" sz="2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0CABFB7-3523-56C2-0EB8-57D900AA4847}"/>
              </a:ext>
            </a:extLst>
          </p:cNvPr>
          <p:cNvSpPr txBox="1"/>
          <p:nvPr/>
        </p:nvSpPr>
        <p:spPr>
          <a:xfrm>
            <a:off x="284814" y="1719339"/>
            <a:ext cx="11392524" cy="4282391"/>
          </a:xfrm>
          <a:prstGeom prst="rect">
            <a:avLst/>
          </a:prstGeom>
          <a:noFill/>
        </p:spPr>
        <p:txBody>
          <a:bodyPr wrap="square" rtlCol="0">
            <a:spAutoFit/>
          </a:bodyPr>
          <a:lstStyle/>
          <a:p>
            <a:pPr indent="-342900">
              <a:lnSpc>
                <a:spcPct val="200000"/>
              </a:lnSpc>
              <a:defRPr/>
            </a:pPr>
            <a:r>
              <a:rPr lang="en-US" sz="2400" b="1" dirty="0">
                <a:solidFill>
                  <a:schemeClr val="bg1"/>
                </a:solidFill>
                <a:ea typeface="Yu Gothic UI Semibold" pitchFamily="34" charset="-128"/>
                <a:cs typeface="Times New Roman" pitchFamily="18" charset="0"/>
              </a:rPr>
              <a:t>The researcher must take into consideration, when writing the objectives and importance of the research, some points, including:</a:t>
            </a:r>
          </a:p>
          <a:p>
            <a:pPr marL="114300" indent="-457200">
              <a:lnSpc>
                <a:spcPct val="150000"/>
              </a:lnSpc>
              <a:buFont typeface="+mj-lt"/>
              <a:buAutoNum type="arabicPeriod"/>
              <a:defRPr/>
            </a:pPr>
            <a:r>
              <a:rPr lang="en-US" sz="2400" dirty="0">
                <a:solidFill>
                  <a:schemeClr val="bg1"/>
                </a:solidFill>
                <a:ea typeface="Yu Gothic UI Semibold" pitchFamily="34" charset="-128"/>
                <a:cs typeface="Times New Roman" pitchFamily="18" charset="0"/>
              </a:rPr>
              <a:t>Both of them should be related to the research topic.</a:t>
            </a:r>
          </a:p>
          <a:p>
            <a:pPr marL="457200" indent="-457200">
              <a:lnSpc>
                <a:spcPct val="150000"/>
              </a:lnSpc>
              <a:buFont typeface="+mj-lt"/>
              <a:buAutoNum type="arabicPeriod"/>
              <a:defRPr/>
            </a:pPr>
            <a:r>
              <a:rPr lang="en-US" sz="2400" dirty="0">
                <a:solidFill>
                  <a:schemeClr val="bg1"/>
                </a:solidFill>
                <a:ea typeface="Yu Gothic UI Semibold" pitchFamily="34" charset="-128"/>
                <a:cs typeface="Times New Roman" pitchFamily="18" charset="0"/>
              </a:rPr>
              <a:t>To write the objectives of his study first and then its importance.</a:t>
            </a:r>
          </a:p>
          <a:p>
            <a:pPr marL="114300" indent="-457200">
              <a:lnSpc>
                <a:spcPct val="150000"/>
              </a:lnSpc>
              <a:buFont typeface="+mj-lt"/>
              <a:buAutoNum type="arabicPeriod"/>
              <a:defRPr/>
            </a:pPr>
            <a:r>
              <a:rPr lang="en-US" sz="2400" dirty="0">
                <a:solidFill>
                  <a:schemeClr val="bg1"/>
                </a:solidFill>
                <a:ea typeface="Yu Gothic UI Semibold" pitchFamily="34" charset="-128"/>
                <a:cs typeface="Times New Roman" pitchFamily="18" charset="0"/>
              </a:rPr>
              <a:t> Choose expressions that suggest humility when expressing the importance of the study, such as “the current study may be useful in ………” or “the study may be useful in ……….”</a:t>
            </a:r>
          </a:p>
        </p:txBody>
      </p:sp>
    </p:spTree>
    <p:extLst>
      <p:ext uri="{BB962C8B-B14F-4D97-AF65-F5344CB8AC3E}">
        <p14:creationId xmlns:p14="http://schemas.microsoft.com/office/powerpoint/2010/main" val="3739124977"/>
      </p:ext>
    </p:extLst>
  </p:cSld>
  <p:clrMapOvr>
    <a:masterClrMapping/>
  </p:clrMapOvr>
  <mc:AlternateContent xmlns:mc="http://schemas.openxmlformats.org/markup-compatibility/2006" xmlns:p14="http://schemas.microsoft.com/office/powerpoint/2010/main">
    <mc:Choice Requires="p14">
      <p:transition spd="slow" p14:dur="2000" advTm="170972"/>
    </mc:Choice>
    <mc:Fallback xmlns="">
      <p:transition spd="slow" advTm="1709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666" y="110658"/>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650</TotalTime>
  <Words>1746</Words>
  <Application>Microsoft Office PowerPoint</Application>
  <PresentationFormat>Widescreen</PresentationFormat>
  <Paragraphs>198</Paragraphs>
  <Slides>29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Arial</vt:lpstr>
      <vt:lpstr>ArialMT</vt:lpstr>
      <vt:lpstr>Calibri</vt:lpstr>
      <vt:lpstr>Calibri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33</cp:revision>
  <dcterms:created xsi:type="dcterms:W3CDTF">2023-04-29T09:08:23Z</dcterms:created>
  <dcterms:modified xsi:type="dcterms:W3CDTF">2023-10-06T12:30:26Z</dcterms:modified>
</cp:coreProperties>
</file>