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25"/>
  </p:notesMasterIdLst>
  <p:sldIdLst>
    <p:sldId id="480" r:id="rId5"/>
    <p:sldId id="303" r:id="rId6"/>
    <p:sldId id="313" r:id="rId7"/>
    <p:sldId id="497" r:id="rId8"/>
    <p:sldId id="271" r:id="rId9"/>
    <p:sldId id="499" r:id="rId10"/>
    <p:sldId id="498" r:id="rId11"/>
    <p:sldId id="496" r:id="rId12"/>
    <p:sldId id="276" r:id="rId13"/>
    <p:sldId id="501" r:id="rId14"/>
    <p:sldId id="502" r:id="rId15"/>
    <p:sldId id="503" r:id="rId16"/>
    <p:sldId id="504" r:id="rId17"/>
    <p:sldId id="505" r:id="rId18"/>
    <p:sldId id="506" r:id="rId19"/>
    <p:sldId id="507" r:id="rId20"/>
    <p:sldId id="508" r:id="rId21"/>
    <p:sldId id="509" r:id="rId22"/>
    <p:sldId id="500" r:id="rId23"/>
    <p:sldId id="349" r:id="rId2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313"/>
            <p14:sldId id="497"/>
            <p14:sldId id="271"/>
            <p14:sldId id="499"/>
            <p14:sldId id="498"/>
            <p14:sldId id="496"/>
            <p14:sldId id="276"/>
            <p14:sldId id="501"/>
            <p14:sldId id="502"/>
            <p14:sldId id="503"/>
            <p14:sldId id="504"/>
            <p14:sldId id="505"/>
            <p14:sldId id="506"/>
            <p14:sldId id="507"/>
            <p14:sldId id="508"/>
            <p14:sldId id="509"/>
            <p14:sldId id="500"/>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62" d="100"/>
          <a:sy n="62" d="100"/>
        </p:scale>
        <p:origin x="804" y="4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5/19/2024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213389046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382330752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5/19/2024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5/19/2024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5/19/2024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5/19/2024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5/19/2024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5/19/2024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5/19/2024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5/19/2024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5/19/2024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5/19/2024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5/19/2024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5/19/2024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8.jpeg"/><Relationship Id="rId1" Type="http://schemas.openxmlformats.org/officeDocument/2006/relationships/slideLayout" Target="../slideLayouts/slideLayout18.xml"/><Relationship Id="rId4" Type="http://schemas.openxmlformats.org/officeDocument/2006/relationships/image" Target="../media/image9.png"/></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jpe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slideLayout" Target="../slideLayouts/slideLayout1.xml"/><Relationship Id="rId5" Type="http://schemas.openxmlformats.org/officeDocument/2006/relationships/image" Target="../media/image13.png"/><Relationship Id="rId4" Type="http://schemas.openxmlformats.org/officeDocument/2006/relationships/image" Target="../media/image12.png"/></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15.xml"/><Relationship Id="rId4" Type="http://schemas.openxmlformats.org/officeDocument/2006/relationships/image" Target="../media/image14.png"/></Relationships>
</file>

<file path=ppt/slides/_rels/slide9.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1.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2.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5.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20.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jpeg"/><Relationship Id="rId1" Type="http://schemas.openxmlformats.org/officeDocument/2006/relationships/slideLayout" Target="../slideLayouts/slideLayout17.xml"/><Relationship Id="rId5" Type="http://schemas.openxmlformats.org/officeDocument/2006/relationships/image" Target="../media/image29.png"/><Relationship Id="rId4" Type="http://schemas.openxmlformats.org/officeDocument/2006/relationships/image" Target="../media/image28.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r" rtl="1"/>
            <a:endParaRPr lang="en-US"/>
          </a:p>
        </p:txBody>
      </p:sp>
      <p:sp>
        <p:nvSpPr>
          <p:cNvPr id="30" name="TextBox 29"/>
          <p:cNvSpPr txBox="1"/>
          <p:nvPr/>
        </p:nvSpPr>
        <p:spPr>
          <a:xfrm>
            <a:off x="763270" y="3794125"/>
            <a:ext cx="5216525" cy="461665"/>
          </a:xfrm>
          <a:prstGeom prst="rect">
            <a:avLst/>
          </a:prstGeom>
          <a:noFill/>
        </p:spPr>
        <p:txBody>
          <a:bodyPr wrap="square" rtlCol="0">
            <a:spAutoFit/>
          </a:bodyPr>
          <a:lstStyle/>
          <a:p>
            <a:pPr algn="ctr" rtl="1"/>
            <a:r>
              <a:rPr lang="ar-EG" sz="2400" b="1" dirty="0">
                <a:latin typeface="Alexandria" charset="0"/>
                <a:cs typeface="Alexandria" charset="0"/>
              </a:rPr>
              <a:t>د. آيـة عيـّاد</a:t>
            </a:r>
            <a:endParaRPr lang="en-US" sz="2400" b="1" dirty="0">
              <a:latin typeface="Alexandria" charset="0"/>
              <a:cs typeface="Alexandria" charset="0"/>
            </a:endParaRPr>
          </a:p>
        </p:txBody>
      </p:sp>
      <p:sp>
        <p:nvSpPr>
          <p:cNvPr id="31" name="TextBox 30"/>
          <p:cNvSpPr txBox="1"/>
          <p:nvPr/>
        </p:nvSpPr>
        <p:spPr>
          <a:xfrm>
            <a:off x="78894" y="2341724"/>
            <a:ext cx="5902578" cy="769441"/>
          </a:xfrm>
          <a:prstGeom prst="rect">
            <a:avLst/>
          </a:prstGeom>
          <a:noFill/>
        </p:spPr>
        <p:txBody>
          <a:bodyPr wrap="none" rtlCol="0">
            <a:spAutoFit/>
          </a:bodyPr>
          <a:lstStyle/>
          <a:p>
            <a:pPr algn="r" rtl="1"/>
            <a:r>
              <a:rPr lang="ar-EG" sz="4400" b="1" dirty="0">
                <a:solidFill>
                  <a:srgbClr val="00B0F0"/>
                </a:solidFill>
                <a:latin typeface="Alexandria" charset="0"/>
                <a:cs typeface="Alexandria" charset="0"/>
              </a:rPr>
              <a:t>إدارة العلاقات العامة</a:t>
            </a:r>
            <a:endParaRPr lang="en-US" sz="4400" b="1" dirty="0">
              <a:solidFill>
                <a:srgbClr val="00B0F0"/>
              </a:solidFill>
              <a:latin typeface="Alexandria" charset="0"/>
              <a:cs typeface="Alexandria" charset="0"/>
            </a:endParaRPr>
          </a:p>
        </p:txBody>
      </p:sp>
      <p:sp>
        <p:nvSpPr>
          <p:cNvPr id="34" name="Rectangle: Rounded Corners 33"/>
          <p:cNvSpPr/>
          <p:nvPr/>
        </p:nvSpPr>
        <p:spPr>
          <a:xfrm>
            <a:off x="337633" y="5929382"/>
            <a:ext cx="379257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EG" sz="2800" b="1" dirty="0">
                <a:solidFill>
                  <a:schemeClr val="bg1"/>
                </a:solidFill>
                <a:latin typeface="Alexandria" charset="0"/>
                <a:cs typeface="Alexandria" charset="0"/>
              </a:rPr>
              <a:t>المحاضرة التعريفية</a:t>
            </a:r>
            <a:endParaRPr lang="en-US" sz="2800" b="1" dirty="0">
              <a:solidFill>
                <a:schemeClr val="bg1"/>
              </a:solidFill>
              <a:latin typeface="Alexandria" charset="0"/>
              <a:cs typeface="Alexandria" charset="0"/>
            </a:endParaRPr>
          </a:p>
        </p:txBody>
      </p:sp>
      <p:sp>
        <p:nvSpPr>
          <p:cNvPr id="46" name="TextBox 45"/>
          <p:cNvSpPr txBox="1"/>
          <p:nvPr/>
        </p:nvSpPr>
        <p:spPr>
          <a:xfrm>
            <a:off x="354240" y="5093966"/>
            <a:ext cx="3759363" cy="707886"/>
          </a:xfrm>
          <a:prstGeom prst="rect">
            <a:avLst/>
          </a:prstGeom>
          <a:noFill/>
        </p:spPr>
        <p:txBody>
          <a:bodyPr wrap="none" rtlCol="0">
            <a:spAutoFit/>
          </a:bodyPr>
          <a:lstStyle/>
          <a:p>
            <a:pPr algn="r" rtl="1"/>
            <a:r>
              <a:rPr lang="en-US" sz="2000" dirty="0">
                <a:latin typeface="Alexandria" charset="0"/>
                <a:cs typeface="Alexandria" charset="0"/>
              </a:rPr>
              <a:t>PRL</a:t>
            </a:r>
            <a:r>
              <a:rPr lang="en-GB" sz="2000" dirty="0">
                <a:latin typeface="Alexandria" charset="0"/>
                <a:cs typeface="Alexandria" charset="0"/>
              </a:rPr>
              <a:t> </a:t>
            </a:r>
            <a:r>
              <a:rPr lang="en-US" sz="2000" dirty="0">
                <a:latin typeface="Alexandria" charset="0"/>
                <a:cs typeface="Alexandria" charset="0"/>
              </a:rPr>
              <a:t>621</a:t>
            </a:r>
            <a:endParaRPr lang="ar-EG" sz="2000" dirty="0">
              <a:latin typeface="Alexandria" charset="0"/>
              <a:cs typeface="Alexandria" charset="0"/>
            </a:endParaRPr>
          </a:p>
          <a:p>
            <a:pPr algn="r" rtl="1"/>
            <a:r>
              <a:rPr lang="ar-EG" sz="2000" dirty="0">
                <a:latin typeface="Alexandria" charset="0"/>
                <a:cs typeface="Alexandria" charset="0"/>
              </a:rPr>
              <a:t>برنامج ماجستير العلاقات العامة</a:t>
            </a:r>
            <a:endParaRPr lang="en-US" sz="2000" dirty="0">
              <a:latin typeface="Alexandria" charset="0"/>
              <a:cs typeface="Alexandria"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r" rtl="1"/>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5978247" y="2810134"/>
            <a:ext cx="5902578" cy="769441"/>
          </a:xfrm>
          <a:prstGeom prst="rect">
            <a:avLst/>
          </a:prstGeom>
          <a:noFill/>
        </p:spPr>
        <p:txBody>
          <a:bodyPr wrap="none" rtlCol="0">
            <a:spAutoFit/>
          </a:bodyPr>
          <a:lstStyle/>
          <a:p>
            <a:pPr algn="ctr" rtl="1"/>
            <a:r>
              <a:rPr lang="ar-EG" sz="4400" b="1" dirty="0">
                <a:solidFill>
                  <a:srgbClr val="00B0F0"/>
                </a:solidFill>
                <a:latin typeface="Alexandria" charset="0"/>
                <a:cs typeface="Alexandria" charset="0"/>
              </a:rPr>
              <a:t>إدارة العلاقات العامة</a:t>
            </a:r>
          </a:p>
        </p:txBody>
      </p:sp>
      <p:sp>
        <p:nvSpPr>
          <p:cNvPr id="10" name="Rectangle: Rounded Corners 9"/>
          <p:cNvSpPr/>
          <p:nvPr/>
        </p:nvSpPr>
        <p:spPr>
          <a:xfrm>
            <a:off x="5978247" y="4147074"/>
            <a:ext cx="4737699"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EG" sz="2800" b="1" dirty="0">
                <a:solidFill>
                  <a:schemeClr val="tx1"/>
                </a:solidFill>
                <a:latin typeface="Alexandria" charset="0"/>
                <a:cs typeface="Alexandria" charset="0"/>
              </a:rPr>
              <a:t>المحاضرة التعريفية</a:t>
            </a:r>
          </a:p>
        </p:txBody>
      </p:sp>
      <p:sp>
        <p:nvSpPr>
          <p:cNvPr id="11" name="TextBox 10"/>
          <p:cNvSpPr txBox="1"/>
          <p:nvPr/>
        </p:nvSpPr>
        <p:spPr>
          <a:xfrm>
            <a:off x="6370224" y="4802552"/>
            <a:ext cx="3759362" cy="707886"/>
          </a:xfrm>
          <a:prstGeom prst="rect">
            <a:avLst/>
          </a:prstGeom>
          <a:noFill/>
        </p:spPr>
        <p:txBody>
          <a:bodyPr wrap="none" rtlCol="0">
            <a:spAutoFit/>
          </a:bodyPr>
          <a:lstStyle/>
          <a:p>
            <a:pPr algn="r" rtl="1"/>
            <a:r>
              <a:rPr lang="en-US" sz="2000" dirty="0">
                <a:latin typeface="Alexandria" charset="0"/>
                <a:cs typeface="Alexandria" charset="0"/>
              </a:rPr>
              <a:t>PRL 621</a:t>
            </a:r>
          </a:p>
          <a:p>
            <a:pPr algn="ctr" rtl="1"/>
            <a:r>
              <a:rPr lang="ar-EG" sz="2000" dirty="0">
                <a:latin typeface="Alexandria" charset="0"/>
                <a:cs typeface="Alexandria" charset="0"/>
              </a:rPr>
              <a:t>برنامج ماجستير العلاقات العامة</a:t>
            </a:r>
          </a:p>
        </p:txBody>
      </p:sp>
      <p:sp>
        <p:nvSpPr>
          <p:cNvPr id="12" name="TextBox 11"/>
          <p:cNvSpPr txBox="1"/>
          <p:nvPr/>
        </p:nvSpPr>
        <p:spPr>
          <a:xfrm>
            <a:off x="459185" y="6187539"/>
            <a:ext cx="4886463" cy="521970"/>
          </a:xfrm>
          <a:prstGeom prst="rect">
            <a:avLst/>
          </a:prstGeom>
          <a:noFill/>
        </p:spPr>
        <p:txBody>
          <a:bodyPr wrap="square" rtlCol="0">
            <a:spAutoFit/>
          </a:bodyPr>
          <a:lstStyle/>
          <a:p>
            <a:pPr algn="r" rtl="1"/>
            <a:r>
              <a:rPr lang="ar-EG" sz="2800" b="1" dirty="0">
                <a:solidFill>
                  <a:srgbClr val="00B0F0"/>
                </a:solidFill>
                <a:latin typeface="Alexandria" charset="0"/>
                <a:cs typeface="Alexandria" charset="0"/>
              </a:rPr>
              <a:t>د. آيـة عيـّاد</a:t>
            </a:r>
          </a:p>
        </p:txBody>
      </p:sp>
      <p:sp>
        <p:nvSpPr>
          <p:cNvPr id="13" name="TextBox 12"/>
          <p:cNvSpPr txBox="1"/>
          <p:nvPr/>
        </p:nvSpPr>
        <p:spPr>
          <a:xfrm>
            <a:off x="459185" y="5830966"/>
            <a:ext cx="4886463" cy="460375"/>
          </a:xfrm>
          <a:prstGeom prst="rect">
            <a:avLst/>
          </a:prstGeom>
          <a:noFill/>
        </p:spPr>
        <p:txBody>
          <a:bodyPr wrap="square" rtlCol="0">
            <a:spAutoFit/>
          </a:bodyPr>
          <a:lstStyle/>
          <a:p>
            <a:pPr algn="r" rtl="1"/>
            <a:r>
              <a:rPr lang="ar-EG" sz="2400" dirty="0">
                <a:solidFill>
                  <a:srgbClr val="00B0F0"/>
                </a:solidFill>
                <a:latin typeface="Alexandria" charset="0"/>
                <a:cs typeface="Alexandria" charset="0"/>
              </a:rPr>
              <a:t>إعداد:</a:t>
            </a:r>
            <a:endParaRPr lang="en-US" sz="2400" dirty="0">
              <a:solidFill>
                <a:srgbClr val="00B0F0"/>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r" rtl="1"/>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Image 0" descr="preencoded.png">
            <a:extLst>
              <a:ext uri="{FF2B5EF4-FFF2-40B4-BE49-F238E27FC236}">
                <a16:creationId xmlns:a16="http://schemas.microsoft.com/office/drawing/2014/main" id="{6D326952-A355-C734-8056-8ACCE823C5A5}"/>
              </a:ext>
            </a:extLst>
          </p:cNvPr>
          <p:cNvPicPr>
            <a:picLocks noGrp="1" noChangeAspect="1"/>
          </p:cNvPicPr>
          <p:nvPr>
            <p:ph type="pic" sz="quarter" idx="10"/>
          </p:nvPr>
        </p:nvPicPr>
        <p:blipFill>
          <a:blip r:embed="rId3"/>
          <a:srcRect t="16512" b="16512"/>
          <a:stretch>
            <a:fillRect/>
          </a:stretch>
        </p:blipFill>
        <p:spPr>
          <a:xfrm>
            <a:off x="0" y="-1"/>
            <a:ext cx="2229492" cy="6858000"/>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363911" y="1268201"/>
            <a:ext cx="6516914"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مرحبًا بكم في مادة "إدارة العلاقات العامة"</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2412798" y="1905800"/>
            <a:ext cx="9509327" cy="4210896"/>
          </a:xfrm>
          <a:prstGeom prst="rect">
            <a:avLst/>
          </a:prstGeom>
          <a:noFill/>
        </p:spPr>
        <p:txBody>
          <a:bodyPr wrap="square" rtlCol="0">
            <a:spAutoFit/>
          </a:bodyPr>
          <a:lstStyle/>
          <a:p>
            <a:pPr algn="just" rtl="1">
              <a:lnSpc>
                <a:spcPct val="150000"/>
              </a:lnSpc>
              <a:spcBef>
                <a:spcPts val="600"/>
              </a:spcBef>
              <a:spcAft>
                <a:spcPts val="1200"/>
              </a:spcAft>
            </a:pPr>
            <a:r>
              <a:rPr lang="ar-EG" sz="1400" dirty="0">
                <a:latin typeface="Alexandria" charset="0"/>
                <a:cs typeface="Alexandria" charset="0"/>
              </a:rPr>
              <a:t>يسعدني أن أكون معكم هذا الفصل لتدريس مقرر "إدارة العلاقات العامة".. </a:t>
            </a:r>
          </a:p>
          <a:p>
            <a:pPr marL="285750" indent="-285750" algn="just" rtl="1">
              <a:lnSpc>
                <a:spcPct val="150000"/>
              </a:lnSpc>
              <a:spcBef>
                <a:spcPts val="600"/>
              </a:spcBef>
              <a:spcAft>
                <a:spcPts val="1200"/>
              </a:spcAft>
              <a:buFont typeface="Arial" panose="020B0604020202020204" pitchFamily="34" charset="0"/>
              <a:buChar char="•"/>
            </a:pPr>
            <a:r>
              <a:rPr lang="ar-EG" sz="1400" dirty="0">
                <a:latin typeface="Alexandria" charset="0"/>
                <a:cs typeface="Alexandria" charset="0"/>
              </a:rPr>
              <a:t>تخصصتُ وحصلتُ على درجة الدكتوراة في مجال "الإعلام والعلاقات العامة" من جامعة القاهرة.</a:t>
            </a:r>
          </a:p>
          <a:p>
            <a:pPr marL="285750" indent="-285750" algn="just" rtl="1">
              <a:lnSpc>
                <a:spcPct val="150000"/>
              </a:lnSpc>
              <a:spcBef>
                <a:spcPts val="600"/>
              </a:spcBef>
              <a:spcAft>
                <a:spcPts val="1200"/>
              </a:spcAft>
              <a:buFont typeface="Arial" panose="020B0604020202020204" pitchFamily="34" charset="0"/>
              <a:buChar char="•"/>
            </a:pPr>
            <a:r>
              <a:rPr lang="ar-EG" sz="1400" dirty="0">
                <a:latin typeface="Alexandria" charset="0"/>
                <a:cs typeface="Alexandria" charset="0"/>
              </a:rPr>
              <a:t>عملت في هذا المجال لمدة تزيد عن </a:t>
            </a:r>
            <a:r>
              <a:rPr lang="en-GB" sz="1400" dirty="0">
                <a:latin typeface="Alexandria" charset="0"/>
                <a:cs typeface="Alexandria" charset="0"/>
              </a:rPr>
              <a:t>)</a:t>
            </a:r>
            <a:r>
              <a:rPr lang="ar-EG" sz="1400" dirty="0">
                <a:latin typeface="Alexandria" charset="0"/>
                <a:cs typeface="Alexandria" charset="0"/>
              </a:rPr>
              <a:t>20</a:t>
            </a:r>
            <a:r>
              <a:rPr lang="en-GB" sz="1400" dirty="0">
                <a:latin typeface="Alexandria" charset="0"/>
                <a:cs typeface="Alexandria" charset="0"/>
              </a:rPr>
              <a:t>(</a:t>
            </a:r>
            <a:r>
              <a:rPr lang="ar-EG" sz="1400" dirty="0">
                <a:latin typeface="Alexandria" charset="0"/>
                <a:cs typeface="Alexandria" charset="0"/>
              </a:rPr>
              <a:t> عام، وأشرفتُ على العديد من الحملات الناجحة في المؤسسات المختلفة خلال مسيرتي المهنية، كما أُتيحت لي الفرصة للعمل مع مجموعة متنوعة من المؤسسات، هذه التجارب منحتني فهمًا عميقًا للتحديات والفرص التي تواجه محترفي العلاقات العامة اليوم.</a:t>
            </a:r>
          </a:p>
          <a:p>
            <a:pPr marL="285750" indent="-285750" algn="just" rtl="1">
              <a:lnSpc>
                <a:spcPct val="150000"/>
              </a:lnSpc>
              <a:spcBef>
                <a:spcPts val="600"/>
              </a:spcBef>
              <a:spcAft>
                <a:spcPts val="1200"/>
              </a:spcAft>
              <a:buFont typeface="Arial" panose="020B0604020202020204" pitchFamily="34" charset="0"/>
              <a:buChar char="•"/>
            </a:pPr>
            <a:r>
              <a:rPr lang="ar-EG" sz="1400" dirty="0">
                <a:latin typeface="Alexandria" charset="0"/>
                <a:cs typeface="Alexandria" charset="0"/>
              </a:rPr>
              <a:t>في هذا المقرر، سنتناول مجموعة واسعة من المواضيع التي ستساعدكم على تطوير مهاراتكم وفهمكم للعلاقات العامة بشكل أعمق. سنتعلم معًا كيفية التخطيط الاستراتيجي، وإدارة الاتصال، وبناء علاقات إيجابية مع وسائل الإعلام وأصحاب المصلحة، وغيرها من المواضيع الهامة.</a:t>
            </a:r>
          </a:p>
          <a:p>
            <a:pPr marL="285750" indent="-285750" algn="just" rtl="1">
              <a:lnSpc>
                <a:spcPct val="150000"/>
              </a:lnSpc>
              <a:spcBef>
                <a:spcPts val="600"/>
              </a:spcBef>
              <a:spcAft>
                <a:spcPts val="1200"/>
              </a:spcAft>
              <a:buFont typeface="Arial" panose="020B0604020202020204" pitchFamily="34" charset="0"/>
              <a:buChar char="•"/>
            </a:pPr>
            <a:r>
              <a:rPr lang="ar-EG" sz="1400" dirty="0">
                <a:latin typeface="Alexandria" charset="0"/>
                <a:cs typeface="Alexandria" charset="0"/>
              </a:rPr>
              <a:t>شغفي الرئيسي هو تمكين الطلاب من فهم وتطبيق أفضل الممارسات في العلاقات العامة لتحقيق النجاح المهني والأكاديمي.</a:t>
            </a:r>
            <a:endParaRPr lang="en-US" sz="1400" dirty="0">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11" name="TextBox 10">
            <a:extLst>
              <a:ext uri="{FF2B5EF4-FFF2-40B4-BE49-F238E27FC236}">
                <a16:creationId xmlns:a16="http://schemas.microsoft.com/office/drawing/2014/main" id="{1CCB67DC-62F0-4BF6-F649-6D7D03A26186}"/>
              </a:ext>
            </a:extLst>
          </p:cNvPr>
          <p:cNvSpPr txBox="1"/>
          <p:nvPr/>
        </p:nvSpPr>
        <p:spPr>
          <a:xfrm>
            <a:off x="1854093" y="6292631"/>
            <a:ext cx="3755727" cy="400110"/>
          </a:xfrm>
          <a:prstGeom prst="rect">
            <a:avLst/>
          </a:prstGeom>
          <a:noFill/>
        </p:spPr>
        <p:txBody>
          <a:bodyPr wrap="square" rtlCol="0">
            <a:spAutoFit/>
          </a:bodyPr>
          <a:lstStyle/>
          <a:p>
            <a:pPr algn="ctr" rtl="1"/>
            <a:r>
              <a:rPr lang="ar-EG" sz="2000" dirty="0">
                <a:latin typeface="Alexandria" charset="0"/>
                <a:cs typeface="Alexandria" charset="0"/>
              </a:rPr>
              <a:t>د. آيـة عيـّاد</a:t>
            </a:r>
            <a:endParaRPr lang="en-US" sz="2000" dirty="0">
              <a:latin typeface="Alexandria" charset="0"/>
              <a:cs typeface="Alexandria"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102557" y="1901113"/>
            <a:ext cx="4962146" cy="3911127"/>
          </a:xfrm>
        </p:spPr>
      </p:pic>
      <p:sp>
        <p:nvSpPr>
          <p:cNvPr id="6" name="Rectangle 5"/>
          <p:cNvSpPr/>
          <p:nvPr/>
        </p:nvSpPr>
        <p:spPr>
          <a:xfrm>
            <a:off x="1346187" y="3025374"/>
            <a:ext cx="4538449" cy="2456570"/>
          </a:xfrm>
          <a:prstGeom prst="rect">
            <a:avLst/>
          </a:prstGeom>
        </p:spPr>
        <p:txBody>
          <a:bodyPr wrap="square">
            <a:spAutoFit/>
          </a:bodyPr>
          <a:lstStyle/>
          <a:p>
            <a:pPr marL="342900" indent="-342900" algn="just" rtl="1">
              <a:lnSpc>
                <a:spcPct val="150000"/>
              </a:lnSpc>
              <a:spcBef>
                <a:spcPts val="600"/>
              </a:spcBef>
              <a:spcAft>
                <a:spcPts val="1200"/>
              </a:spcAft>
              <a:buFont typeface="+mj-lt"/>
              <a:buAutoNum type="arabicPeriod"/>
            </a:pPr>
            <a:r>
              <a:rPr lang="ar-EG" sz="1400" dirty="0">
                <a:latin typeface="Alexandria" charset="0"/>
                <a:cs typeface="Alexandria" charset="0"/>
              </a:rPr>
              <a:t>تساعد العلاقات العامة على تحسين التواصل بين المؤسسة والجمهور الداخلي والخارجي.</a:t>
            </a:r>
            <a:endParaRPr lang="en-GB" sz="1400" dirty="0">
              <a:latin typeface="Alexandria" charset="0"/>
              <a:cs typeface="Alexandria" charset="0"/>
            </a:endParaRPr>
          </a:p>
          <a:p>
            <a:pPr marL="342900" indent="-342900" algn="just" rtl="1">
              <a:lnSpc>
                <a:spcPct val="150000"/>
              </a:lnSpc>
              <a:spcBef>
                <a:spcPts val="600"/>
              </a:spcBef>
              <a:spcAft>
                <a:spcPts val="1200"/>
              </a:spcAft>
              <a:buFont typeface="+mj-lt"/>
              <a:buAutoNum type="arabicPeriod"/>
            </a:pPr>
            <a:r>
              <a:rPr lang="ar-EG" sz="1400" dirty="0">
                <a:latin typeface="Alexandria" charset="0"/>
                <a:cs typeface="Alexandria" charset="0"/>
              </a:rPr>
              <a:t>تلعب العلاقات العامة دورًا حيويًا في بناء وإدارة سمعة وصورة المؤسسة.</a:t>
            </a:r>
          </a:p>
          <a:p>
            <a:pPr marL="342900" indent="-342900" algn="just" rtl="1">
              <a:lnSpc>
                <a:spcPct val="150000"/>
              </a:lnSpc>
              <a:spcBef>
                <a:spcPts val="600"/>
              </a:spcBef>
              <a:spcAft>
                <a:spcPts val="1200"/>
              </a:spcAft>
              <a:buFont typeface="+mj-lt"/>
              <a:buAutoNum type="arabicPeriod"/>
            </a:pPr>
            <a:r>
              <a:rPr lang="ar-EG" sz="1400" dirty="0">
                <a:latin typeface="Alexandria" charset="0"/>
                <a:cs typeface="Alexandria" charset="0"/>
              </a:rPr>
              <a:t>تساعد العلاقات العامة في التعامل مع الأزمات والحفاظ على استقرار المؤسسة.</a:t>
            </a:r>
          </a:p>
        </p:txBody>
      </p:sp>
      <p:sp>
        <p:nvSpPr>
          <p:cNvPr id="17" name="TextBox 16"/>
          <p:cNvSpPr txBox="1"/>
          <p:nvPr/>
        </p:nvSpPr>
        <p:spPr>
          <a:xfrm>
            <a:off x="6944248" y="1300383"/>
            <a:ext cx="4113898" cy="46037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أهمية العلاقات العامة</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just" rtl="1"/>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12" name="Picture 11">
            <a:extLst>
              <a:ext uri="{FF2B5EF4-FFF2-40B4-BE49-F238E27FC236}">
                <a16:creationId xmlns:a16="http://schemas.microsoft.com/office/drawing/2014/main" id="{52861615-8B25-9F6F-D72B-AE556A96EC66}"/>
              </a:ext>
            </a:extLst>
          </p:cNvPr>
          <p:cNvPicPr>
            <a:picLocks noChangeAspect="1"/>
          </p:cNvPicPr>
          <p:nvPr/>
        </p:nvPicPr>
        <p:blipFill rotWithShape="1">
          <a:blip r:embed="rId4">
            <a:extLst>
              <a:ext uri="{28A0092B-C50C-407E-A947-70E740481C1C}">
                <a14:useLocalDpi xmlns:a14="http://schemas.microsoft.com/office/drawing/2010/main" val="0"/>
              </a:ext>
            </a:extLst>
          </a:blip>
          <a:srcRect r="25949"/>
          <a:stretch/>
        </p:blipFill>
        <p:spPr>
          <a:xfrm>
            <a:off x="1140409" y="1596899"/>
            <a:ext cx="4955591" cy="1428475"/>
          </a:xfrm>
          <a:prstGeom prst="rect">
            <a:avLst/>
          </a:prstGeom>
        </p:spPr>
      </p:pic>
      <p:sp>
        <p:nvSpPr>
          <p:cNvPr id="13" name="Text 5">
            <a:extLst>
              <a:ext uri="{FF2B5EF4-FFF2-40B4-BE49-F238E27FC236}">
                <a16:creationId xmlns:a16="http://schemas.microsoft.com/office/drawing/2014/main" id="{D758B09E-1303-01CD-8EA0-2D14FA4A11E1}"/>
              </a:ext>
            </a:extLst>
          </p:cNvPr>
          <p:cNvSpPr/>
          <p:nvPr/>
        </p:nvSpPr>
        <p:spPr>
          <a:xfrm>
            <a:off x="1346187" y="2381891"/>
            <a:ext cx="1428845" cy="394177"/>
          </a:xfrm>
          <a:prstGeom prst="rect">
            <a:avLst/>
          </a:prstGeom>
          <a:noFill/>
          <a:ln/>
        </p:spPr>
        <p:txBody>
          <a:bodyPr wrap="none" rtlCol="0" anchor="t"/>
          <a:lstStyle/>
          <a:p>
            <a:pPr marL="0" indent="0" algn="ctr">
              <a:lnSpc>
                <a:spcPts val="2734"/>
              </a:lnSpc>
              <a:buNone/>
            </a:pPr>
            <a:r>
              <a:rPr lang="en-US" sz="1400" b="1" dirty="0">
                <a:latin typeface="Alexandria" pitchFamily="2" charset="-78"/>
                <a:ea typeface="Roboto Slab" pitchFamily="34" charset="-122"/>
                <a:cs typeface="Alexandria" pitchFamily="2" charset="-78"/>
              </a:rPr>
              <a:t>التواصل الفعال</a:t>
            </a:r>
            <a:endParaRPr lang="en-US" sz="1400" b="1" dirty="0">
              <a:latin typeface="Alexandria" pitchFamily="2" charset="-78"/>
              <a:cs typeface="Alexandria" pitchFamily="2" charset="-78"/>
            </a:endParaRPr>
          </a:p>
        </p:txBody>
      </p:sp>
      <p:sp>
        <p:nvSpPr>
          <p:cNvPr id="14" name="Text 5">
            <a:extLst>
              <a:ext uri="{FF2B5EF4-FFF2-40B4-BE49-F238E27FC236}">
                <a16:creationId xmlns:a16="http://schemas.microsoft.com/office/drawing/2014/main" id="{718F66B9-5E8C-D603-9BE6-1E5003DC5B1A}"/>
              </a:ext>
            </a:extLst>
          </p:cNvPr>
          <p:cNvSpPr/>
          <p:nvPr/>
        </p:nvSpPr>
        <p:spPr>
          <a:xfrm>
            <a:off x="2980810" y="2350520"/>
            <a:ext cx="1298559" cy="394176"/>
          </a:xfrm>
          <a:prstGeom prst="rect">
            <a:avLst/>
          </a:prstGeom>
          <a:noFill/>
          <a:ln/>
        </p:spPr>
        <p:txBody>
          <a:bodyPr wrap="none" rtlCol="0" anchor="t"/>
          <a:lstStyle/>
          <a:p>
            <a:pPr marL="0" indent="0" algn="ctr">
              <a:lnSpc>
                <a:spcPts val="2734"/>
              </a:lnSpc>
              <a:buNone/>
            </a:pPr>
            <a:r>
              <a:rPr lang="ar-EG" sz="1400" b="1" dirty="0">
                <a:latin typeface="Alexandria" pitchFamily="2" charset="-78"/>
                <a:ea typeface="Roboto Slab" pitchFamily="34" charset="-122"/>
                <a:cs typeface="Alexandria" pitchFamily="2" charset="-78"/>
              </a:rPr>
              <a:t>بناء السمعة</a:t>
            </a:r>
          </a:p>
        </p:txBody>
      </p:sp>
      <p:sp>
        <p:nvSpPr>
          <p:cNvPr id="15" name="Text 5">
            <a:extLst>
              <a:ext uri="{FF2B5EF4-FFF2-40B4-BE49-F238E27FC236}">
                <a16:creationId xmlns:a16="http://schemas.microsoft.com/office/drawing/2014/main" id="{2EE58502-6139-FBBF-644C-173D323E9853}"/>
              </a:ext>
            </a:extLst>
          </p:cNvPr>
          <p:cNvSpPr/>
          <p:nvPr/>
        </p:nvSpPr>
        <p:spPr>
          <a:xfrm>
            <a:off x="4485147" y="2333012"/>
            <a:ext cx="1428845" cy="394177"/>
          </a:xfrm>
          <a:prstGeom prst="rect">
            <a:avLst/>
          </a:prstGeom>
          <a:noFill/>
          <a:ln/>
        </p:spPr>
        <p:txBody>
          <a:bodyPr wrap="none" rtlCol="0" anchor="t"/>
          <a:lstStyle/>
          <a:p>
            <a:pPr marL="0" indent="0" algn="ctr">
              <a:lnSpc>
                <a:spcPts val="2734"/>
              </a:lnSpc>
              <a:buNone/>
            </a:pPr>
            <a:r>
              <a:rPr lang="ar-EG" sz="1400" b="1" dirty="0">
                <a:latin typeface="Alexandria" pitchFamily="2" charset="-78"/>
                <a:ea typeface="Roboto Slab" pitchFamily="34" charset="-122"/>
                <a:cs typeface="Alexandria" pitchFamily="2" charset="-78"/>
              </a:rPr>
              <a:t>إدارة الأزمات</a:t>
            </a:r>
          </a:p>
        </p:txBody>
      </p:sp>
    </p:spTree>
    <p:extLst>
      <p:ext uri="{BB962C8B-B14F-4D97-AF65-F5344CB8AC3E}">
        <p14:creationId xmlns:p14="http://schemas.microsoft.com/office/powerpoint/2010/main" val="1130685872"/>
      </p:ext>
    </p:extLst>
  </p:cSld>
  <p:clrMapOvr>
    <a:masterClrMapping/>
  </p:clrMapOvr>
  <p:transition spd="slow">
    <p:comb/>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4" name="Rectangle 33"/>
          <p:cNvSpPr/>
          <p:nvPr/>
        </p:nvSpPr>
        <p:spPr>
          <a:xfrm>
            <a:off x="1127760" y="4884389"/>
            <a:ext cx="4937346" cy="1899920"/>
          </a:xfrm>
          <a:prstGeom prst="rect">
            <a:avLst/>
          </a:prstGeom>
          <a:noFill/>
        </p:spPr>
        <p:txBody>
          <a:bodyPr wrap="square">
            <a:spAutoFit/>
          </a:bodyPr>
          <a:lstStyle/>
          <a:p>
            <a:pPr algn="just" rtl="1">
              <a:lnSpc>
                <a:spcPct val="120000"/>
              </a:lnSpc>
            </a:pPr>
            <a:r>
              <a:rPr lang="ar-EG" sz="1400" dirty="0">
                <a:latin typeface="Alexandria" charset="0"/>
                <a:cs typeface="Alexandria" charset="0"/>
              </a:rPr>
              <a:t>تُقدِّم مادة "إدارة العلاقات العامة" المعرفة والمهارات اللّازمة للطالب لفهم وتنفيذ استراتيجيات العلاقات العامة بفاعلية. ويركّز المقرّر على الجوانب النظرية والعملية لإدارة العلاقات العامة في سياقات مختلفة، بما في ذلك الشركات والمؤسسات غير الربحية والحكومية، وبناء علاقات إيجابية مستدامة مع أصحاب المصلحة والوسائل الإعلامية، وتوظيف الوسائل الرقمية.</a:t>
            </a:r>
            <a:endParaRPr lang="en-US" sz="1400" dirty="0">
              <a:latin typeface="Alexandria" charset="0"/>
              <a:cs typeface="Alexandria" charset="0"/>
            </a:endParaRPr>
          </a:p>
        </p:txBody>
      </p:sp>
      <p:sp>
        <p:nvSpPr>
          <p:cNvPr id="41" name="TextBox 40"/>
          <p:cNvSpPr txBox="1"/>
          <p:nvPr/>
        </p:nvSpPr>
        <p:spPr>
          <a:xfrm>
            <a:off x="8533411" y="1187619"/>
            <a:ext cx="2526130"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وصـف المـادة</a:t>
            </a:r>
            <a:endParaRPr lang="en-US" sz="2800" b="1" dirty="0">
              <a:solidFill>
                <a:srgbClr val="00B0F0"/>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dirty="0"/>
          </a:p>
        </p:txBody>
      </p:sp>
      <p:sp>
        <p:nvSpPr>
          <p:cNvPr id="48" name="TextBox 47"/>
          <p:cNvSpPr txBox="1"/>
          <p:nvPr/>
        </p:nvSpPr>
        <p:spPr>
          <a:xfrm>
            <a:off x="753140" y="3020305"/>
            <a:ext cx="10541000" cy="2820644"/>
          </a:xfrm>
          <a:prstGeom prst="rect">
            <a:avLst/>
          </a:prstGeom>
          <a:noFill/>
        </p:spPr>
        <p:txBody>
          <a:bodyPr wrap="square" rtlCol="0">
            <a:spAutoFit/>
          </a:bodyPr>
          <a:lstStyle/>
          <a:p>
            <a:pPr algn="just" rtl="1">
              <a:lnSpc>
                <a:spcPct val="150000"/>
              </a:lnSpc>
              <a:spcBef>
                <a:spcPts val="600"/>
              </a:spcBef>
              <a:spcAft>
                <a:spcPts val="1200"/>
              </a:spcAft>
            </a:pPr>
            <a:r>
              <a:rPr lang="ar-EG" sz="1600" dirty="0">
                <a:latin typeface="Alexandria" charset="0"/>
                <a:cs typeface="Alexandria" charset="0"/>
              </a:rPr>
              <a:t>1. فهم أساسيات ومفاهيم إدارة العلاقات العامة.</a:t>
            </a:r>
          </a:p>
          <a:p>
            <a:pPr algn="just" rtl="1">
              <a:lnSpc>
                <a:spcPct val="150000"/>
              </a:lnSpc>
              <a:spcBef>
                <a:spcPts val="600"/>
              </a:spcBef>
              <a:spcAft>
                <a:spcPts val="1200"/>
              </a:spcAft>
            </a:pPr>
            <a:r>
              <a:rPr lang="ar-EG" sz="1600" dirty="0">
                <a:latin typeface="Alexandria" charset="0"/>
                <a:cs typeface="Alexandria" charset="0"/>
              </a:rPr>
              <a:t>2. تحليل دور العلاقات العامة في بناء العلاقات الإيجابية مع الجمهور.</a:t>
            </a:r>
          </a:p>
          <a:p>
            <a:pPr algn="just" rtl="1">
              <a:lnSpc>
                <a:spcPct val="150000"/>
              </a:lnSpc>
              <a:spcBef>
                <a:spcPts val="600"/>
              </a:spcBef>
              <a:spcAft>
                <a:spcPts val="1200"/>
              </a:spcAft>
            </a:pPr>
            <a:r>
              <a:rPr lang="ar-EG" sz="1600" dirty="0">
                <a:latin typeface="Alexandria" charset="0"/>
                <a:cs typeface="Alexandria" charset="0"/>
              </a:rPr>
              <a:t>3. تطوير مهارات التخطيط والتنفيذ لحملات العلاقات العامة.</a:t>
            </a:r>
          </a:p>
          <a:p>
            <a:pPr algn="just" rtl="1">
              <a:lnSpc>
                <a:spcPct val="150000"/>
              </a:lnSpc>
              <a:spcBef>
                <a:spcPts val="600"/>
              </a:spcBef>
              <a:spcAft>
                <a:spcPts val="1200"/>
              </a:spcAft>
            </a:pPr>
            <a:r>
              <a:rPr lang="ar-EG" sz="1600" dirty="0">
                <a:latin typeface="Alexandria" charset="0"/>
                <a:cs typeface="Alexandria" charset="0"/>
              </a:rPr>
              <a:t>4. دراسة أدوات وتقنيات الاتصال الفعّالة في مجال العلاقات العامة.</a:t>
            </a:r>
          </a:p>
          <a:p>
            <a:pPr algn="just" rtl="1">
              <a:lnSpc>
                <a:spcPct val="150000"/>
              </a:lnSpc>
              <a:spcBef>
                <a:spcPts val="600"/>
              </a:spcBef>
              <a:spcAft>
                <a:spcPts val="1200"/>
              </a:spcAft>
            </a:pPr>
            <a:r>
              <a:rPr lang="ar-EG" sz="1600" dirty="0">
                <a:latin typeface="Alexandria" charset="0"/>
                <a:cs typeface="Alexandria" charset="0"/>
              </a:rPr>
              <a:t>5. التعرُّف على الأخلاقيات والمسؤوليات المهنية لممارسي العلاقات العامة.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4C312083-10F0-EB81-0745-E6CA6F2C131A}"/>
              </a:ext>
            </a:extLst>
          </p:cNvPr>
          <p:cNvSpPr txBox="1"/>
          <p:nvPr/>
        </p:nvSpPr>
        <p:spPr>
          <a:xfrm>
            <a:off x="4760575" y="1017051"/>
            <a:ext cx="2526130"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أهداف المقرر</a:t>
            </a:r>
            <a:endParaRPr lang="en-US" sz="2800" b="1" dirty="0">
              <a:solidFill>
                <a:srgbClr val="00B0F0"/>
              </a:solidFill>
              <a:latin typeface="Alexandria" charset="0"/>
              <a:cs typeface="Alexandria" charset="0"/>
            </a:endParaRPr>
          </a:p>
        </p:txBody>
      </p:sp>
      <p:sp>
        <p:nvSpPr>
          <p:cNvPr id="9" name="Text 5">
            <a:extLst>
              <a:ext uri="{FF2B5EF4-FFF2-40B4-BE49-F238E27FC236}">
                <a16:creationId xmlns:a16="http://schemas.microsoft.com/office/drawing/2014/main" id="{FDDAB16E-1710-D16B-16E9-55C8F78D7DFB}"/>
              </a:ext>
            </a:extLst>
          </p:cNvPr>
          <p:cNvSpPr/>
          <p:nvPr/>
        </p:nvSpPr>
        <p:spPr>
          <a:xfrm>
            <a:off x="2178422" y="2282672"/>
            <a:ext cx="1428845" cy="394177"/>
          </a:xfrm>
          <a:prstGeom prst="rect">
            <a:avLst/>
          </a:prstGeom>
          <a:noFill/>
          <a:ln/>
        </p:spPr>
        <p:txBody>
          <a:bodyPr wrap="none" rtlCol="0" anchor="t"/>
          <a:lstStyle/>
          <a:p>
            <a:pPr marL="0" indent="0" algn="ctr">
              <a:lnSpc>
                <a:spcPts val="2734"/>
              </a:lnSpc>
              <a:buNone/>
            </a:pPr>
            <a:r>
              <a:rPr lang="ar-EG" sz="1600" b="1" dirty="0">
                <a:latin typeface="Alexandria" pitchFamily="2" charset="-78"/>
                <a:ea typeface="Roboto Slab" pitchFamily="34" charset="-122"/>
                <a:cs typeface="Alexandria" pitchFamily="2" charset="-78"/>
              </a:rPr>
              <a:t>فهم المفاهيم</a:t>
            </a:r>
          </a:p>
        </p:txBody>
      </p:sp>
      <p:sp>
        <p:nvSpPr>
          <p:cNvPr id="11" name="Text 5">
            <a:extLst>
              <a:ext uri="{FF2B5EF4-FFF2-40B4-BE49-F238E27FC236}">
                <a16:creationId xmlns:a16="http://schemas.microsoft.com/office/drawing/2014/main" id="{91D32A87-DF8C-9715-31BA-7FD03F7F6680}"/>
              </a:ext>
            </a:extLst>
          </p:cNvPr>
          <p:cNvSpPr/>
          <p:nvPr/>
        </p:nvSpPr>
        <p:spPr>
          <a:xfrm>
            <a:off x="4345203" y="2300374"/>
            <a:ext cx="1298559" cy="394176"/>
          </a:xfrm>
          <a:prstGeom prst="rect">
            <a:avLst/>
          </a:prstGeom>
          <a:noFill/>
          <a:ln/>
        </p:spPr>
        <p:txBody>
          <a:bodyPr wrap="none" rtlCol="0" anchor="t"/>
          <a:lstStyle/>
          <a:p>
            <a:pPr marL="0" indent="0" algn="ctr">
              <a:lnSpc>
                <a:spcPts val="2734"/>
              </a:lnSpc>
              <a:buNone/>
            </a:pPr>
            <a:r>
              <a:rPr lang="ar-EG" sz="1600" b="1" dirty="0">
                <a:latin typeface="Alexandria" pitchFamily="2" charset="-78"/>
                <a:ea typeface="Roboto Slab" pitchFamily="34" charset="-122"/>
                <a:cs typeface="Alexandria" pitchFamily="2" charset="-78"/>
              </a:rPr>
              <a:t>تطوير المهارات</a:t>
            </a:r>
          </a:p>
        </p:txBody>
      </p:sp>
      <p:sp>
        <p:nvSpPr>
          <p:cNvPr id="12" name="Text 5">
            <a:extLst>
              <a:ext uri="{FF2B5EF4-FFF2-40B4-BE49-F238E27FC236}">
                <a16:creationId xmlns:a16="http://schemas.microsoft.com/office/drawing/2014/main" id="{6C1EF4C3-1640-B398-EAF4-4EC7B04DC653}"/>
              </a:ext>
            </a:extLst>
          </p:cNvPr>
          <p:cNvSpPr/>
          <p:nvPr/>
        </p:nvSpPr>
        <p:spPr>
          <a:xfrm>
            <a:off x="6381698" y="2300374"/>
            <a:ext cx="1428845" cy="394177"/>
          </a:xfrm>
          <a:prstGeom prst="rect">
            <a:avLst/>
          </a:prstGeom>
          <a:noFill/>
          <a:ln/>
        </p:spPr>
        <p:txBody>
          <a:bodyPr wrap="none" rtlCol="0" anchor="t"/>
          <a:lstStyle/>
          <a:p>
            <a:pPr marL="0" indent="0" algn="ctr">
              <a:lnSpc>
                <a:spcPts val="2734"/>
              </a:lnSpc>
              <a:buNone/>
            </a:pPr>
            <a:r>
              <a:rPr lang="ar-EG" sz="1600" b="1" dirty="0">
                <a:latin typeface="Alexandria" pitchFamily="2" charset="-78"/>
                <a:ea typeface="Roboto Slab" pitchFamily="34" charset="-122"/>
                <a:cs typeface="Alexandria" pitchFamily="2" charset="-78"/>
              </a:rPr>
              <a:t>بناء السمعة</a:t>
            </a:r>
          </a:p>
        </p:txBody>
      </p:sp>
      <p:pic>
        <p:nvPicPr>
          <p:cNvPr id="13" name="Picture 12">
            <a:extLst>
              <a:ext uri="{FF2B5EF4-FFF2-40B4-BE49-F238E27FC236}">
                <a16:creationId xmlns:a16="http://schemas.microsoft.com/office/drawing/2014/main" id="{7CC7BA34-EBBE-574E-96B1-29CE44DE23F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661230" y="1560818"/>
            <a:ext cx="8869540" cy="1428475"/>
          </a:xfrm>
          <a:prstGeom prst="rect">
            <a:avLst/>
          </a:prstGeom>
        </p:spPr>
      </p:pic>
      <p:sp>
        <p:nvSpPr>
          <p:cNvPr id="14" name="Text 5">
            <a:extLst>
              <a:ext uri="{FF2B5EF4-FFF2-40B4-BE49-F238E27FC236}">
                <a16:creationId xmlns:a16="http://schemas.microsoft.com/office/drawing/2014/main" id="{33BAF591-35FC-FA90-D460-268274C525C4}"/>
              </a:ext>
            </a:extLst>
          </p:cNvPr>
          <p:cNvSpPr/>
          <p:nvPr/>
        </p:nvSpPr>
        <p:spPr>
          <a:xfrm>
            <a:off x="8548479" y="2300374"/>
            <a:ext cx="1170819" cy="372775"/>
          </a:xfrm>
          <a:prstGeom prst="rect">
            <a:avLst/>
          </a:prstGeom>
          <a:noFill/>
          <a:ln/>
        </p:spPr>
        <p:txBody>
          <a:bodyPr wrap="none" rtlCol="0" anchor="t"/>
          <a:lstStyle/>
          <a:p>
            <a:pPr marL="0" indent="0" algn="ctr">
              <a:lnSpc>
                <a:spcPts val="2734"/>
              </a:lnSpc>
              <a:buNone/>
            </a:pPr>
            <a:r>
              <a:rPr lang="ar-EG" sz="1600" b="1" dirty="0">
                <a:latin typeface="Alexandria" pitchFamily="2" charset="-78"/>
                <a:ea typeface="Roboto Slab" pitchFamily="34" charset="-122"/>
                <a:cs typeface="Alexandria" pitchFamily="2" charset="-78"/>
              </a:rPr>
              <a:t>إدارة الأزمات</a:t>
            </a:r>
          </a:p>
        </p:txBody>
      </p:sp>
    </p:spTree>
    <p:extLst>
      <p:ext uri="{BB962C8B-B14F-4D97-AF65-F5344CB8AC3E}">
        <p14:creationId xmlns:p14="http://schemas.microsoft.com/office/powerpoint/2010/main" val="39443648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23" name="Rectangle: Rounded Corners 22"/>
          <p:cNvSpPr/>
          <p:nvPr/>
        </p:nvSpPr>
        <p:spPr>
          <a:xfrm>
            <a:off x="7679764" y="1340322"/>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dirty="0"/>
          </a:p>
        </p:txBody>
      </p:sp>
      <p:sp>
        <p:nvSpPr>
          <p:cNvPr id="25" name="Rectangle: Rounded Corners 24"/>
          <p:cNvSpPr/>
          <p:nvPr/>
        </p:nvSpPr>
        <p:spPr>
          <a:xfrm>
            <a:off x="1133108" y="2023720"/>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dirty="0"/>
          </a:p>
        </p:txBody>
      </p:sp>
      <p:sp>
        <p:nvSpPr>
          <p:cNvPr id="24" name="TextBox 23"/>
          <p:cNvSpPr txBox="1"/>
          <p:nvPr/>
        </p:nvSpPr>
        <p:spPr>
          <a:xfrm>
            <a:off x="1471621" y="2197758"/>
            <a:ext cx="8668724" cy="4026230"/>
          </a:xfrm>
          <a:prstGeom prst="rect">
            <a:avLst/>
          </a:prstGeom>
          <a:noFill/>
        </p:spPr>
        <p:txBody>
          <a:bodyPr wrap="square" rtlCol="0">
            <a:spAutoFit/>
          </a:bodyPr>
          <a:lstStyle/>
          <a:p>
            <a:pPr algn="just" rtl="1">
              <a:lnSpc>
                <a:spcPct val="150000"/>
              </a:lnSpc>
              <a:spcBef>
                <a:spcPts val="600"/>
              </a:spcBef>
              <a:spcAft>
                <a:spcPts val="1200"/>
              </a:spcAft>
            </a:pPr>
            <a:r>
              <a:rPr lang="ar-EG" sz="1400" dirty="0">
                <a:solidFill>
                  <a:srgbClr val="2D3956"/>
                </a:solidFill>
                <a:latin typeface="Alexandria" charset="0"/>
                <a:cs typeface="Alexandria" charset="0"/>
              </a:rPr>
              <a:t>1. إظهار فهم شامل لمبادئ وممارسات إدارة العلاقات العامة.</a:t>
            </a:r>
          </a:p>
          <a:p>
            <a:pPr algn="just" rtl="1">
              <a:lnSpc>
                <a:spcPct val="150000"/>
              </a:lnSpc>
              <a:spcBef>
                <a:spcPts val="600"/>
              </a:spcBef>
              <a:spcAft>
                <a:spcPts val="1200"/>
              </a:spcAft>
            </a:pPr>
            <a:r>
              <a:rPr lang="ar-EG" sz="1400" dirty="0">
                <a:solidFill>
                  <a:srgbClr val="2D3956"/>
                </a:solidFill>
                <a:latin typeface="Alexandria" charset="0"/>
                <a:cs typeface="Alexandria" charset="0"/>
              </a:rPr>
              <a:t>2. وضع خطط علاقات عامة استراتيجية متماشية مع الأهداف التنظيمية واحتياجات أصحاب المصلحة.</a:t>
            </a:r>
          </a:p>
          <a:p>
            <a:pPr algn="just" rtl="1">
              <a:lnSpc>
                <a:spcPct val="150000"/>
              </a:lnSpc>
              <a:spcBef>
                <a:spcPts val="600"/>
              </a:spcBef>
              <a:spcAft>
                <a:spcPts val="1200"/>
              </a:spcAft>
            </a:pPr>
            <a:r>
              <a:rPr lang="ar-EG" sz="1400" dirty="0">
                <a:solidFill>
                  <a:srgbClr val="2D3956"/>
                </a:solidFill>
                <a:latin typeface="Alexandria" charset="0"/>
                <a:cs typeface="Alexandria" charset="0"/>
              </a:rPr>
              <a:t>3. تطبيق استراتيجيات وتكتيكات الاتصال الفعّال لنقل الرسائل للجمهور المستهدف.</a:t>
            </a:r>
          </a:p>
          <a:p>
            <a:pPr algn="just" rtl="1">
              <a:lnSpc>
                <a:spcPct val="150000"/>
              </a:lnSpc>
              <a:spcBef>
                <a:spcPts val="600"/>
              </a:spcBef>
              <a:spcAft>
                <a:spcPts val="1200"/>
              </a:spcAft>
            </a:pPr>
            <a:r>
              <a:rPr lang="ar-EG" sz="1400" dirty="0">
                <a:solidFill>
                  <a:srgbClr val="2D3956"/>
                </a:solidFill>
                <a:latin typeface="Alexandria" charset="0"/>
                <a:cs typeface="Alexandria" charset="0"/>
              </a:rPr>
              <a:t>4. بناء علاقات إيجابية مستدامة مع أصحاب المصلحة والوسائل الإعلامية والاستفادة منها لصالح المؤسسة.</a:t>
            </a:r>
          </a:p>
          <a:p>
            <a:pPr algn="just" rtl="1">
              <a:lnSpc>
                <a:spcPct val="150000"/>
              </a:lnSpc>
              <a:spcBef>
                <a:spcPts val="600"/>
              </a:spcBef>
              <a:spcAft>
                <a:spcPts val="1200"/>
              </a:spcAft>
            </a:pPr>
            <a:r>
              <a:rPr lang="ar-EG" sz="1400" dirty="0">
                <a:solidFill>
                  <a:srgbClr val="2D3956"/>
                </a:solidFill>
                <a:latin typeface="Alexandria" charset="0"/>
                <a:cs typeface="Alexandria" charset="0"/>
              </a:rPr>
              <a:t>5. استخدام منصات الإعلام الرقمية والاجتماعية بكفاءة لتعزيز حملات العلاقات العامة والتفاعل مع الجماهير المختلفة.</a:t>
            </a:r>
          </a:p>
          <a:p>
            <a:pPr algn="just" rtl="1">
              <a:lnSpc>
                <a:spcPct val="150000"/>
              </a:lnSpc>
              <a:spcBef>
                <a:spcPts val="600"/>
              </a:spcBef>
              <a:spcAft>
                <a:spcPts val="1200"/>
              </a:spcAft>
            </a:pPr>
            <a:r>
              <a:rPr lang="ar-EG" sz="1400" dirty="0">
                <a:solidFill>
                  <a:srgbClr val="2D3956"/>
                </a:solidFill>
                <a:latin typeface="Alexandria" charset="0"/>
                <a:cs typeface="Alexandria" charset="0"/>
              </a:rPr>
              <a:t>6. إدارة الأزمات بفعالية وحماية سمعة المؤسسة من خلال استراتيجيات الاتصال الاستباقية.</a:t>
            </a:r>
          </a:p>
          <a:p>
            <a:pPr algn="just" rtl="1">
              <a:lnSpc>
                <a:spcPct val="150000"/>
              </a:lnSpc>
              <a:spcBef>
                <a:spcPts val="600"/>
              </a:spcBef>
              <a:spcAft>
                <a:spcPts val="1200"/>
              </a:spcAft>
            </a:pPr>
            <a:r>
              <a:rPr lang="ar-EG" sz="1400" dirty="0">
                <a:solidFill>
                  <a:srgbClr val="2D3956"/>
                </a:solidFill>
                <a:latin typeface="Alexandria" charset="0"/>
                <a:cs typeface="Alexandria" charset="0"/>
              </a:rPr>
              <a:t>7. تقييم فعالية المبادرات في مجال العلاقات العامة باستخدام المقاييس والأدوات المناسبة.</a:t>
            </a:r>
          </a:p>
        </p:txBody>
      </p:sp>
      <p:sp>
        <p:nvSpPr>
          <p:cNvPr id="2" name="TextBox 1"/>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669AFD48-3090-1C21-C291-586D7730BF05}"/>
              </a:ext>
            </a:extLst>
          </p:cNvPr>
          <p:cNvSpPr txBox="1"/>
          <p:nvPr/>
        </p:nvSpPr>
        <p:spPr>
          <a:xfrm>
            <a:off x="4325420" y="1367395"/>
            <a:ext cx="2994748"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نواتج التعلُّم</a:t>
            </a:r>
            <a:endParaRPr lang="en-US" sz="2800" b="1" dirty="0">
              <a:solidFill>
                <a:srgbClr val="00B0F0"/>
              </a:solidFill>
              <a:latin typeface="Alexandria" charset="0"/>
              <a:cs typeface="Alexandria" charset="0"/>
            </a:endParaRPr>
          </a:p>
        </p:txBody>
      </p:sp>
      <p:pic>
        <p:nvPicPr>
          <p:cNvPr id="4" name="Image 0" descr="preencoded.png">
            <a:extLst>
              <a:ext uri="{FF2B5EF4-FFF2-40B4-BE49-F238E27FC236}">
                <a16:creationId xmlns:a16="http://schemas.microsoft.com/office/drawing/2014/main" id="{ABDF765C-3294-43C6-1082-E0ADA2273540}"/>
              </a:ext>
            </a:extLst>
          </p:cNvPr>
          <p:cNvPicPr>
            <a:picLocks noChangeAspect="1"/>
          </p:cNvPicPr>
          <p:nvPr/>
        </p:nvPicPr>
        <p:blipFill>
          <a:blip r:embed="rId3"/>
          <a:stretch>
            <a:fillRect/>
          </a:stretch>
        </p:blipFill>
        <p:spPr>
          <a:xfrm>
            <a:off x="10805410" y="2332273"/>
            <a:ext cx="555427" cy="555427"/>
          </a:xfrm>
          <a:prstGeom prst="rect">
            <a:avLst/>
          </a:prstGeom>
        </p:spPr>
      </p:pic>
      <p:sp>
        <p:nvSpPr>
          <p:cNvPr id="6" name="Text 5">
            <a:extLst>
              <a:ext uri="{FF2B5EF4-FFF2-40B4-BE49-F238E27FC236}">
                <a16:creationId xmlns:a16="http://schemas.microsoft.com/office/drawing/2014/main" id="{D889DD03-A69B-B59C-843A-C91F82FB6678}"/>
              </a:ext>
            </a:extLst>
          </p:cNvPr>
          <p:cNvSpPr/>
          <p:nvPr/>
        </p:nvSpPr>
        <p:spPr>
          <a:xfrm>
            <a:off x="10499941" y="2848061"/>
            <a:ext cx="1170819" cy="372775"/>
          </a:xfrm>
          <a:prstGeom prst="rect">
            <a:avLst/>
          </a:prstGeom>
          <a:noFill/>
          <a:ln/>
        </p:spPr>
        <p:txBody>
          <a:bodyPr wrap="none" rtlCol="0" anchor="t"/>
          <a:lstStyle/>
          <a:p>
            <a:pPr marL="0" indent="0" algn="ctr">
              <a:lnSpc>
                <a:spcPts val="2734"/>
              </a:lnSpc>
              <a:buNone/>
            </a:pPr>
            <a:r>
              <a:rPr lang="ar-EG" sz="1600" b="1" dirty="0">
                <a:solidFill>
                  <a:schemeClr val="bg1"/>
                </a:solidFill>
                <a:latin typeface="Alexandria" pitchFamily="2" charset="-78"/>
                <a:ea typeface="Roboto Slab" pitchFamily="34" charset="-122"/>
                <a:cs typeface="Alexandria" pitchFamily="2" charset="-78"/>
              </a:rPr>
              <a:t>المعرفة</a:t>
            </a:r>
          </a:p>
        </p:txBody>
      </p:sp>
      <p:pic>
        <p:nvPicPr>
          <p:cNvPr id="7" name="Image 1" descr="preencoded.png">
            <a:extLst>
              <a:ext uri="{FF2B5EF4-FFF2-40B4-BE49-F238E27FC236}">
                <a16:creationId xmlns:a16="http://schemas.microsoft.com/office/drawing/2014/main" id="{6522370C-AFC8-6EF8-A822-50E2FE3D9AAE}"/>
              </a:ext>
            </a:extLst>
          </p:cNvPr>
          <p:cNvPicPr>
            <a:picLocks noChangeAspect="1"/>
          </p:cNvPicPr>
          <p:nvPr/>
        </p:nvPicPr>
        <p:blipFill>
          <a:blip r:embed="rId4"/>
          <a:stretch>
            <a:fillRect/>
          </a:stretch>
        </p:blipFill>
        <p:spPr>
          <a:xfrm>
            <a:off x="10841730" y="3713290"/>
            <a:ext cx="555427" cy="555427"/>
          </a:xfrm>
          <a:prstGeom prst="rect">
            <a:avLst/>
          </a:prstGeom>
        </p:spPr>
      </p:pic>
      <p:sp>
        <p:nvSpPr>
          <p:cNvPr id="8" name="Text 5">
            <a:extLst>
              <a:ext uri="{FF2B5EF4-FFF2-40B4-BE49-F238E27FC236}">
                <a16:creationId xmlns:a16="http://schemas.microsoft.com/office/drawing/2014/main" id="{B3318C79-A5FA-9B7E-96F2-C7CF1D2A9198}"/>
              </a:ext>
            </a:extLst>
          </p:cNvPr>
          <p:cNvSpPr/>
          <p:nvPr/>
        </p:nvSpPr>
        <p:spPr>
          <a:xfrm>
            <a:off x="10525787" y="4225430"/>
            <a:ext cx="1170819" cy="372775"/>
          </a:xfrm>
          <a:prstGeom prst="rect">
            <a:avLst/>
          </a:prstGeom>
          <a:noFill/>
          <a:ln/>
        </p:spPr>
        <p:txBody>
          <a:bodyPr wrap="none" rtlCol="0" anchor="t"/>
          <a:lstStyle/>
          <a:p>
            <a:pPr marL="0" indent="0" algn="ctr">
              <a:lnSpc>
                <a:spcPts val="2734"/>
              </a:lnSpc>
              <a:buNone/>
            </a:pPr>
            <a:r>
              <a:rPr lang="ar-EG" sz="1600" b="1" dirty="0">
                <a:solidFill>
                  <a:schemeClr val="bg1"/>
                </a:solidFill>
                <a:latin typeface="Alexandria" pitchFamily="2" charset="-78"/>
                <a:ea typeface="Roboto Slab" pitchFamily="34" charset="-122"/>
                <a:cs typeface="Alexandria" pitchFamily="2" charset="-78"/>
              </a:rPr>
              <a:t>المهارات</a:t>
            </a:r>
          </a:p>
        </p:txBody>
      </p:sp>
      <p:pic>
        <p:nvPicPr>
          <p:cNvPr id="9" name="Image 2" descr="preencoded.png">
            <a:extLst>
              <a:ext uri="{FF2B5EF4-FFF2-40B4-BE49-F238E27FC236}">
                <a16:creationId xmlns:a16="http://schemas.microsoft.com/office/drawing/2014/main" id="{27A109C4-D359-A8BF-C5F0-9F2E09BF46B9}"/>
              </a:ext>
            </a:extLst>
          </p:cNvPr>
          <p:cNvPicPr>
            <a:picLocks noChangeAspect="1"/>
          </p:cNvPicPr>
          <p:nvPr/>
        </p:nvPicPr>
        <p:blipFill>
          <a:blip r:embed="rId5"/>
          <a:stretch>
            <a:fillRect/>
          </a:stretch>
        </p:blipFill>
        <p:spPr>
          <a:xfrm>
            <a:off x="10838454" y="5086141"/>
            <a:ext cx="555427" cy="555427"/>
          </a:xfrm>
          <a:prstGeom prst="rect">
            <a:avLst/>
          </a:prstGeom>
        </p:spPr>
      </p:pic>
      <p:sp>
        <p:nvSpPr>
          <p:cNvPr id="10" name="Text 5">
            <a:extLst>
              <a:ext uri="{FF2B5EF4-FFF2-40B4-BE49-F238E27FC236}">
                <a16:creationId xmlns:a16="http://schemas.microsoft.com/office/drawing/2014/main" id="{E6BDDC4A-1738-E875-AE9A-E297769009CF}"/>
              </a:ext>
            </a:extLst>
          </p:cNvPr>
          <p:cNvSpPr/>
          <p:nvPr/>
        </p:nvSpPr>
        <p:spPr>
          <a:xfrm>
            <a:off x="10530755" y="5638592"/>
            <a:ext cx="1170819" cy="372775"/>
          </a:xfrm>
          <a:prstGeom prst="rect">
            <a:avLst/>
          </a:prstGeom>
          <a:noFill/>
          <a:ln/>
        </p:spPr>
        <p:txBody>
          <a:bodyPr wrap="none" rtlCol="0" anchor="t"/>
          <a:lstStyle/>
          <a:p>
            <a:pPr marL="0" indent="0" algn="ctr">
              <a:lnSpc>
                <a:spcPts val="2734"/>
              </a:lnSpc>
              <a:buNone/>
            </a:pPr>
            <a:r>
              <a:rPr lang="ar-EG" sz="1600" b="1" dirty="0">
                <a:solidFill>
                  <a:schemeClr val="bg1"/>
                </a:solidFill>
                <a:latin typeface="Alexandria" pitchFamily="2" charset="-78"/>
                <a:ea typeface="Roboto Slab" pitchFamily="34" charset="-122"/>
                <a:cs typeface="Alexandria" pitchFamily="2" charset="-78"/>
              </a:rPr>
              <a:t>التطبيق</a:t>
            </a:r>
          </a:p>
        </p:txBody>
      </p:sp>
    </p:spTree>
    <p:extLst>
      <p:ext uri="{BB962C8B-B14F-4D97-AF65-F5344CB8AC3E}">
        <p14:creationId xmlns:p14="http://schemas.microsoft.com/office/powerpoint/2010/main" val="410048897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5963912" y="1693358"/>
            <a:ext cx="5058785" cy="4324261"/>
          </a:xfrm>
          <a:prstGeom prst="rect">
            <a:avLst/>
          </a:prstGeom>
          <a:noFill/>
        </p:spPr>
        <p:txBody>
          <a:bodyPr wrap="square" rtlCol="0">
            <a:spAutoFit/>
          </a:bodyPr>
          <a:lstStyle/>
          <a:p>
            <a:pPr algn="just" rtl="1">
              <a:spcBef>
                <a:spcPts val="600"/>
              </a:spcBef>
              <a:spcAft>
                <a:spcPts val="1200"/>
              </a:spcAft>
            </a:pPr>
            <a:r>
              <a:rPr lang="ar-EG" sz="1400" dirty="0">
                <a:latin typeface="Alexandria" charset="0"/>
                <a:cs typeface="Alexandria" charset="0"/>
              </a:rPr>
              <a:t>1. مقدمة في إدارة العلاقات العامة</a:t>
            </a:r>
          </a:p>
          <a:p>
            <a:pPr algn="just" rtl="1">
              <a:spcBef>
                <a:spcPts val="600"/>
              </a:spcBef>
              <a:spcAft>
                <a:spcPts val="1200"/>
              </a:spcAft>
            </a:pPr>
            <a:r>
              <a:rPr lang="ar-EG" sz="1400" dirty="0">
                <a:latin typeface="Alexandria" charset="0"/>
                <a:cs typeface="Alexandria" charset="0"/>
              </a:rPr>
              <a:t>2. التخطيط الاستراتيجي في العلاقات العامة</a:t>
            </a:r>
          </a:p>
          <a:p>
            <a:pPr algn="just" rtl="1">
              <a:spcBef>
                <a:spcPts val="600"/>
              </a:spcBef>
              <a:spcAft>
                <a:spcPts val="1200"/>
              </a:spcAft>
            </a:pPr>
            <a:r>
              <a:rPr lang="ar-EG" sz="1400" dirty="0">
                <a:latin typeface="Alexandria" charset="0"/>
                <a:cs typeface="Alexandria" charset="0"/>
              </a:rPr>
              <a:t>3. استراتيجيات الاتصال في العلاقات العامة</a:t>
            </a:r>
          </a:p>
          <a:p>
            <a:pPr algn="just" rtl="1">
              <a:spcBef>
                <a:spcPts val="600"/>
              </a:spcBef>
              <a:spcAft>
                <a:spcPts val="1200"/>
              </a:spcAft>
            </a:pPr>
            <a:r>
              <a:rPr lang="ar-EG" sz="1400" dirty="0">
                <a:latin typeface="Alexandria" charset="0"/>
                <a:cs typeface="Alexandria" charset="0"/>
              </a:rPr>
              <a:t>4. العلاقات مع وسائل الإعلام والتواصل معها</a:t>
            </a:r>
          </a:p>
          <a:p>
            <a:pPr algn="just" rtl="1">
              <a:spcBef>
                <a:spcPts val="600"/>
              </a:spcBef>
              <a:spcAft>
                <a:spcPts val="1200"/>
              </a:spcAft>
            </a:pPr>
            <a:r>
              <a:rPr lang="ar-EG" sz="1400" dirty="0">
                <a:latin typeface="Alexandria" charset="0"/>
                <a:cs typeface="Alexandria" charset="0"/>
              </a:rPr>
              <a:t>5. الإعلام الرقمي في العلاقات العامة</a:t>
            </a:r>
          </a:p>
          <a:p>
            <a:pPr algn="just" rtl="1">
              <a:spcBef>
                <a:spcPts val="600"/>
              </a:spcBef>
              <a:spcAft>
                <a:spcPts val="1200"/>
              </a:spcAft>
            </a:pPr>
            <a:r>
              <a:rPr lang="ar-EG" sz="1400" dirty="0">
                <a:latin typeface="Alexandria" charset="0"/>
                <a:cs typeface="Alexandria" charset="0"/>
              </a:rPr>
              <a:t>6. الاتصال في حالات الأزمات وإدارة السمعة</a:t>
            </a:r>
          </a:p>
          <a:p>
            <a:pPr algn="just" rtl="1">
              <a:spcBef>
                <a:spcPts val="600"/>
              </a:spcBef>
              <a:spcAft>
                <a:spcPts val="1200"/>
              </a:spcAft>
            </a:pPr>
            <a:r>
              <a:rPr lang="ar-EG" sz="1400" dirty="0">
                <a:latin typeface="Alexandria" charset="0"/>
                <a:cs typeface="Alexandria" charset="0"/>
              </a:rPr>
              <a:t>7. مشاركة أصحاب المصلحة وبناء العلاقات</a:t>
            </a:r>
          </a:p>
          <a:p>
            <a:pPr algn="just" rtl="1">
              <a:spcBef>
                <a:spcPts val="600"/>
              </a:spcBef>
              <a:spcAft>
                <a:spcPts val="1200"/>
              </a:spcAft>
            </a:pPr>
            <a:r>
              <a:rPr lang="ar-EG" sz="1400" dirty="0">
                <a:latin typeface="Alexandria" charset="0"/>
                <a:cs typeface="Alexandria" charset="0"/>
              </a:rPr>
              <a:t>8. التقييم والقياس في العلاقات العامة</a:t>
            </a:r>
          </a:p>
          <a:p>
            <a:pPr algn="just" rtl="1">
              <a:spcBef>
                <a:spcPts val="600"/>
              </a:spcBef>
              <a:spcAft>
                <a:spcPts val="1200"/>
              </a:spcAft>
            </a:pPr>
            <a:r>
              <a:rPr lang="ar-EG" sz="1400" dirty="0">
                <a:latin typeface="Alexandria" charset="0"/>
                <a:cs typeface="Alexandria" charset="0"/>
              </a:rPr>
              <a:t>9. الاعتبارات الأخلاقية في العلاقات العامة</a:t>
            </a:r>
          </a:p>
          <a:p>
            <a:pPr algn="just" rtl="1">
              <a:spcBef>
                <a:spcPts val="600"/>
              </a:spcBef>
              <a:spcAft>
                <a:spcPts val="1200"/>
              </a:spcAft>
            </a:pPr>
            <a:r>
              <a:rPr lang="ar-EG" sz="1400" dirty="0">
                <a:latin typeface="Alexandria" charset="0"/>
                <a:cs typeface="Alexandria" charset="0"/>
              </a:rPr>
              <a:t>10. دراسة الحالات والتطبيقات العملية</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9" name="Picture Placeholder 8">
            <a:extLst>
              <a:ext uri="{FF2B5EF4-FFF2-40B4-BE49-F238E27FC236}">
                <a16:creationId xmlns:a16="http://schemas.microsoft.com/office/drawing/2014/main" id="{3416DB35-56F1-222A-96F1-7C30B21F5AAC}"/>
              </a:ext>
            </a:extLst>
          </p:cNvPr>
          <p:cNvPicPr>
            <a:picLocks noGrp="1" noChangeAspect="1"/>
          </p:cNvPicPr>
          <p:nvPr>
            <p:ph type="pic" sz="quarter" idx="10"/>
          </p:nvPr>
        </p:nvPicPr>
        <p:blipFill>
          <a:blip r:embed="rId4">
            <a:extLst>
              <a:ext uri="{28A0092B-C50C-407E-A947-70E740481C1C}">
                <a14:useLocalDpi xmlns:a14="http://schemas.microsoft.com/office/drawing/2010/main" val="0"/>
              </a:ext>
            </a:extLst>
          </a:blip>
          <a:srcRect l="3399" r="3399"/>
          <a:stretch>
            <a:fillRect/>
          </a:stretch>
        </p:blipFill>
        <p:spPr>
          <a:xfrm>
            <a:off x="0" y="0"/>
            <a:ext cx="3861079" cy="6857999"/>
          </a:xfrm>
          <a:prstGeom prst="rect">
            <a:avLst/>
          </a:prstGeom>
        </p:spPr>
      </p:pic>
      <p:sp>
        <p:nvSpPr>
          <p:cNvPr id="10" name="TextBox 9">
            <a:extLst>
              <a:ext uri="{FF2B5EF4-FFF2-40B4-BE49-F238E27FC236}">
                <a16:creationId xmlns:a16="http://schemas.microsoft.com/office/drawing/2014/main" id="{CCF17CE2-0975-15E2-6524-A98666B39EFC}"/>
              </a:ext>
            </a:extLst>
          </p:cNvPr>
          <p:cNvSpPr txBox="1"/>
          <p:nvPr/>
        </p:nvSpPr>
        <p:spPr>
          <a:xfrm>
            <a:off x="5324665" y="899652"/>
            <a:ext cx="2994748"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محتوى المقرّر</a:t>
            </a:r>
            <a:endParaRPr lang="en-US" sz="2800" b="1" dirty="0">
              <a:solidFill>
                <a:srgbClr val="00B0F0"/>
              </a:solidFill>
              <a:latin typeface="Alexandria" charset="0"/>
              <a:cs typeface="Alexandria" charset="0"/>
            </a:endParaRPr>
          </a:p>
        </p:txBody>
      </p:sp>
    </p:spTree>
    <p:extLst>
      <p:ext uri="{BB962C8B-B14F-4D97-AF65-F5344CB8AC3E}">
        <p14:creationId xmlns:p14="http://schemas.microsoft.com/office/powerpoint/2010/main" val="299444321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860659"/>
            <a:ext cx="10812720" cy="41952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71793" y="1084321"/>
            <a:ext cx="7181124" cy="523220"/>
          </a:xfrm>
          <a:prstGeom prst="rect">
            <a:avLst/>
          </a:prstGeom>
          <a:noFill/>
        </p:spPr>
        <p:txBody>
          <a:bodyPr wrap="square" rtlCol="0">
            <a:spAutoFit/>
          </a:bodyPr>
          <a:lstStyle/>
          <a:p>
            <a:pPr algn="ctr"/>
            <a:r>
              <a:rPr lang="ar-EG" sz="2800" b="1" dirty="0">
                <a:latin typeface="Alexandria" charset="0"/>
                <a:cs typeface="Alexandria" charset="0"/>
              </a:rPr>
              <a:t>1. مقدمة في إدارة العلاقات العامة</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017142" y="975974"/>
            <a:ext cx="1170829"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161422" y="122909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6023640" y="3070366"/>
            <a:ext cx="5018926" cy="1497205"/>
          </a:xfrm>
          <a:prstGeom prst="rect">
            <a:avLst/>
          </a:prstGeom>
          <a:noFill/>
        </p:spPr>
        <p:txBody>
          <a:bodyPr wrap="square" rtlCol="0">
            <a:spAutoFit/>
          </a:bodyPr>
          <a:lstStyle/>
          <a:p>
            <a:pPr marL="285750" indent="-285750" algn="just" rtl="1">
              <a:lnSpc>
                <a:spcPct val="200000"/>
              </a:lnSpc>
              <a:buFont typeface="Arial" panose="020B0604020202020204" pitchFamily="34" charset="0"/>
              <a:buChar char="•"/>
            </a:pPr>
            <a:r>
              <a:rPr lang="ar-EG" sz="1600" dirty="0">
                <a:latin typeface="Alexandria" charset="0"/>
                <a:cs typeface="Alexandria" charset="0"/>
              </a:rPr>
              <a:t>تعريف وتطور العلاقات العامة.</a:t>
            </a:r>
          </a:p>
          <a:p>
            <a:pPr marL="285750" indent="-285750" algn="just" rtl="1">
              <a:lnSpc>
                <a:spcPct val="200000"/>
              </a:lnSpc>
              <a:buFont typeface="Arial" panose="020B0604020202020204" pitchFamily="34" charset="0"/>
              <a:buChar char="•"/>
            </a:pPr>
            <a:r>
              <a:rPr lang="ar-EG" sz="1600" dirty="0">
                <a:latin typeface="Alexandria" charset="0"/>
                <a:cs typeface="Alexandria" charset="0"/>
              </a:rPr>
              <a:t>دور ووظائف العلاقات العامة في المؤسسات.</a:t>
            </a:r>
          </a:p>
          <a:p>
            <a:pPr marL="285750" indent="-285750" algn="just" rtl="1">
              <a:lnSpc>
                <a:spcPct val="200000"/>
              </a:lnSpc>
              <a:buFont typeface="Arial" panose="020B0604020202020204" pitchFamily="34" charset="0"/>
              <a:buChar char="•"/>
            </a:pPr>
            <a:r>
              <a:rPr lang="ar-EG" sz="1600" dirty="0">
                <a:latin typeface="Alexandria" charset="0"/>
                <a:cs typeface="Alexandria" charset="0"/>
              </a:rPr>
              <a:t>أهمية إدارة العلاقات العامة الفعّالة.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026" name="Picture 2" descr="52,612 Public Relations Images, Stock Photos, 3D objects ...">
            <a:extLst>
              <a:ext uri="{FF2B5EF4-FFF2-40B4-BE49-F238E27FC236}">
                <a16:creationId xmlns:a16="http://schemas.microsoft.com/office/drawing/2014/main" id="{37CD0B77-939A-F891-8CBD-76309AED2815}"/>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b="6295"/>
          <a:stretch/>
        </p:blipFill>
        <p:spPr bwMode="auto">
          <a:xfrm>
            <a:off x="762000" y="1997442"/>
            <a:ext cx="5577154" cy="3925162"/>
          </a:xfrm>
          <a:prstGeom prst="rect">
            <a:avLst/>
          </a:prstGeom>
          <a:noFill/>
          <a:effectLst>
            <a:softEdge rad="127000"/>
          </a:effectLst>
          <a:extLst>
            <a:ext uri="{909E8E84-426E-40DD-AFC4-6F175D3DCCD1}">
              <a14:hiddenFill xmlns:a14="http://schemas.microsoft.com/office/drawing/2010/main">
                <a:solidFill>
                  <a:srgbClr val="FFFFFF"/>
                </a:solidFill>
              </a14:hiddenFill>
            </a:ext>
          </a:extLst>
        </p:spPr>
      </p:pic>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860659"/>
            <a:ext cx="10812720" cy="41952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71793" y="1084321"/>
            <a:ext cx="7705106" cy="523220"/>
          </a:xfrm>
          <a:prstGeom prst="rect">
            <a:avLst/>
          </a:prstGeom>
          <a:noFill/>
        </p:spPr>
        <p:txBody>
          <a:bodyPr wrap="square" rtlCol="0">
            <a:spAutoFit/>
          </a:bodyPr>
          <a:lstStyle/>
          <a:p>
            <a:pPr algn="ctr"/>
            <a:r>
              <a:rPr lang="ar-EG" sz="2800" b="1" dirty="0">
                <a:latin typeface="Alexandria" charset="0"/>
                <a:cs typeface="Alexandria" charset="0"/>
              </a:rPr>
              <a:t>2. التخطيط الاستراتيجي في العلاقات العامة</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017142" y="975974"/>
            <a:ext cx="1170829"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161422" y="122909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48" name="TextBox 47"/>
          <p:cNvSpPr txBox="1"/>
          <p:nvPr/>
        </p:nvSpPr>
        <p:spPr>
          <a:xfrm>
            <a:off x="5476126" y="2824145"/>
            <a:ext cx="5586106" cy="1989647"/>
          </a:xfrm>
          <a:prstGeom prst="rect">
            <a:avLst/>
          </a:prstGeom>
          <a:noFill/>
        </p:spPr>
        <p:txBody>
          <a:bodyPr wrap="square" rtlCol="0">
            <a:spAutoFit/>
          </a:bodyPr>
          <a:lstStyle/>
          <a:p>
            <a:pPr marL="285750" indent="-285750" algn="just" rtl="1">
              <a:lnSpc>
                <a:spcPct val="200000"/>
              </a:lnSpc>
              <a:buFont typeface="Arial" panose="020B0604020202020204" pitchFamily="34" charset="0"/>
              <a:buChar char="•"/>
            </a:pPr>
            <a:r>
              <a:rPr lang="ar-EG" sz="1600" dirty="0">
                <a:latin typeface="Alexandria" charset="0"/>
                <a:cs typeface="Alexandria" charset="0"/>
              </a:rPr>
              <a:t> فهم الأهداف التنظيمية واحتياجات أصحاب المصلحة.</a:t>
            </a:r>
          </a:p>
          <a:p>
            <a:pPr marL="285750" indent="-285750" algn="just" rtl="1">
              <a:lnSpc>
                <a:spcPct val="200000"/>
              </a:lnSpc>
              <a:buFont typeface="Arial" panose="020B0604020202020204" pitchFamily="34" charset="0"/>
              <a:buChar char="•"/>
            </a:pPr>
            <a:r>
              <a:rPr lang="ar-EG" sz="1600" dirty="0">
                <a:latin typeface="Alexandria" charset="0"/>
                <a:cs typeface="Alexandria" charset="0"/>
              </a:rPr>
              <a:t>  وضع الأهداف والأهداف الاستراتيجية للعلاقات العامة.</a:t>
            </a:r>
          </a:p>
          <a:p>
            <a:pPr marL="285750" indent="-285750" algn="just" rtl="1">
              <a:lnSpc>
                <a:spcPct val="200000"/>
              </a:lnSpc>
              <a:buFont typeface="Arial" panose="020B0604020202020204" pitchFamily="34" charset="0"/>
              <a:buChar char="•"/>
            </a:pPr>
            <a:r>
              <a:rPr lang="ar-EG" sz="1600" dirty="0">
                <a:latin typeface="Alexandria" charset="0"/>
                <a:cs typeface="Alexandria" charset="0"/>
              </a:rPr>
              <a:t>  وضع استراتيجيات وتكتيكات لتحقيق أهداف العلاقات العامة.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id="{DB22761F-E7DB-877C-0B91-7627E85BACF0}"/>
              </a:ext>
            </a:extLst>
          </p:cNvPr>
          <p:cNvPicPr>
            <a:picLocks noChangeAspect="1"/>
          </p:cNvPicPr>
          <p:nvPr/>
        </p:nvPicPr>
        <p:blipFill>
          <a:blip r:embed="rId3"/>
          <a:stretch>
            <a:fillRect/>
          </a:stretch>
        </p:blipFill>
        <p:spPr>
          <a:xfrm>
            <a:off x="762000" y="2101396"/>
            <a:ext cx="4346358" cy="3755982"/>
          </a:xfrm>
          <a:prstGeom prst="rect">
            <a:avLst/>
          </a:prstGeom>
          <a:effectLst>
            <a:softEdge rad="127000"/>
          </a:effectLst>
        </p:spPr>
      </p:pic>
    </p:spTree>
    <p:extLst>
      <p:ext uri="{BB962C8B-B14F-4D97-AF65-F5344CB8AC3E}">
        <p14:creationId xmlns:p14="http://schemas.microsoft.com/office/powerpoint/2010/main" val="11519474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840111"/>
            <a:ext cx="10812720" cy="41952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71793" y="1084321"/>
            <a:ext cx="7705106" cy="523220"/>
          </a:xfrm>
          <a:prstGeom prst="rect">
            <a:avLst/>
          </a:prstGeom>
          <a:noFill/>
        </p:spPr>
        <p:txBody>
          <a:bodyPr wrap="square" rtlCol="0">
            <a:spAutoFit/>
          </a:bodyPr>
          <a:lstStyle/>
          <a:p>
            <a:pPr algn="ctr"/>
            <a:r>
              <a:rPr lang="ar-EG" sz="2800" b="1" dirty="0">
                <a:latin typeface="Alexandria" charset="0"/>
                <a:cs typeface="Alexandria" charset="0"/>
              </a:rPr>
              <a:t>3. استراتيجيات الاتصال في العلاقات العامة</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017142" y="975974"/>
            <a:ext cx="1170829"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161422" y="1229092"/>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03</a:t>
            </a:r>
            <a:endParaRPr lang="en-US" sz="4400" b="1" dirty="0">
              <a:solidFill>
                <a:schemeClr val="bg1"/>
              </a:solidFill>
              <a:latin typeface="Alexandria" charset="0"/>
              <a:cs typeface="Alexandria" charset="0"/>
            </a:endParaRPr>
          </a:p>
        </p:txBody>
      </p:sp>
      <p:sp>
        <p:nvSpPr>
          <p:cNvPr id="48" name="TextBox 47"/>
          <p:cNvSpPr txBox="1"/>
          <p:nvPr/>
        </p:nvSpPr>
        <p:spPr>
          <a:xfrm>
            <a:off x="5476126" y="2824145"/>
            <a:ext cx="5586106" cy="1497205"/>
          </a:xfrm>
          <a:prstGeom prst="rect">
            <a:avLst/>
          </a:prstGeom>
          <a:noFill/>
        </p:spPr>
        <p:txBody>
          <a:bodyPr wrap="square" rtlCol="0">
            <a:spAutoFit/>
          </a:bodyPr>
          <a:lstStyle/>
          <a:p>
            <a:pPr marL="285750" indent="-285750" algn="just" rtl="1">
              <a:lnSpc>
                <a:spcPct val="200000"/>
              </a:lnSpc>
              <a:buFont typeface="Arial" panose="020B0604020202020204" pitchFamily="34" charset="0"/>
              <a:buChar char="•"/>
            </a:pPr>
            <a:r>
              <a:rPr lang="ar-EG" sz="1600" dirty="0">
                <a:latin typeface="Alexandria" charset="0"/>
                <a:cs typeface="Alexandria" charset="0"/>
              </a:rPr>
              <a:t> نماذج ونظريات الاتصال الفعّالة.</a:t>
            </a:r>
          </a:p>
          <a:p>
            <a:pPr marL="285750" indent="-285750" algn="just" rtl="1">
              <a:lnSpc>
                <a:spcPct val="200000"/>
              </a:lnSpc>
              <a:buFont typeface="Arial" panose="020B0604020202020204" pitchFamily="34" charset="0"/>
              <a:buChar char="•"/>
            </a:pPr>
            <a:r>
              <a:rPr lang="ar-EG" sz="1600" dirty="0">
                <a:latin typeface="Alexandria" charset="0"/>
                <a:cs typeface="Alexandria" charset="0"/>
              </a:rPr>
              <a:t> تطوير الرسائل وتحليل الجمهور.</a:t>
            </a:r>
          </a:p>
          <a:p>
            <a:pPr marL="285750" indent="-285750" algn="just" rtl="1">
              <a:lnSpc>
                <a:spcPct val="200000"/>
              </a:lnSpc>
              <a:buFont typeface="Arial" panose="020B0604020202020204" pitchFamily="34" charset="0"/>
              <a:buChar char="•"/>
            </a:pPr>
            <a:r>
              <a:rPr lang="ar-EG" sz="1600" dirty="0">
                <a:latin typeface="Alexandria" charset="0"/>
                <a:cs typeface="Alexandria" charset="0"/>
              </a:rPr>
              <a:t> اختيار وتوظيف قنوات الاتصال المناسبة.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9" name="Picture 2" descr="52,612 Public Relations Images, Stock Photos, 3D objects ...">
            <a:extLst>
              <a:ext uri="{FF2B5EF4-FFF2-40B4-BE49-F238E27FC236}">
                <a16:creationId xmlns:a16="http://schemas.microsoft.com/office/drawing/2014/main" id="{5D3954B7-5CCE-BBE1-5B87-DB824E39F32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42308" y="2141974"/>
            <a:ext cx="4590836" cy="3721361"/>
          </a:xfrm>
          <a:prstGeom prst="rect">
            <a:avLst/>
          </a:prstGeom>
          <a:noFill/>
          <a:ln>
            <a:noFill/>
          </a:ln>
          <a:effectLst>
            <a:softEdge rad="1270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183066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840111"/>
            <a:ext cx="10812720" cy="41952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83873" y="1144867"/>
            <a:ext cx="8191604" cy="523220"/>
          </a:xfrm>
          <a:prstGeom prst="rect">
            <a:avLst/>
          </a:prstGeom>
          <a:noFill/>
        </p:spPr>
        <p:txBody>
          <a:bodyPr wrap="square" rtlCol="0">
            <a:spAutoFit/>
          </a:bodyPr>
          <a:lstStyle/>
          <a:p>
            <a:pPr algn="ctr"/>
            <a:r>
              <a:rPr lang="ar-EG" sz="2800" b="1" dirty="0">
                <a:latin typeface="Alexandria" charset="0"/>
                <a:cs typeface="Alexandria" charset="0"/>
              </a:rPr>
              <a:t>4. العلاقات مع وسائل الإعلام والتواصل معها</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017142" y="975974"/>
            <a:ext cx="1170829"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161422" y="1229092"/>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04</a:t>
            </a:r>
            <a:endParaRPr lang="en-US" sz="4400" b="1" dirty="0">
              <a:solidFill>
                <a:schemeClr val="bg1"/>
              </a:solidFill>
              <a:latin typeface="Alexandria" charset="0"/>
              <a:cs typeface="Alexandria" charset="0"/>
            </a:endParaRPr>
          </a:p>
        </p:txBody>
      </p:sp>
      <p:sp>
        <p:nvSpPr>
          <p:cNvPr id="48" name="TextBox 47"/>
          <p:cNvSpPr txBox="1"/>
          <p:nvPr/>
        </p:nvSpPr>
        <p:spPr>
          <a:xfrm>
            <a:off x="5476126" y="2824145"/>
            <a:ext cx="5586106" cy="1497205"/>
          </a:xfrm>
          <a:prstGeom prst="rect">
            <a:avLst/>
          </a:prstGeom>
          <a:noFill/>
        </p:spPr>
        <p:txBody>
          <a:bodyPr wrap="square" rtlCol="0">
            <a:spAutoFit/>
          </a:bodyPr>
          <a:lstStyle/>
          <a:p>
            <a:pPr marL="285750" indent="-285750" algn="just" rtl="1">
              <a:lnSpc>
                <a:spcPct val="200000"/>
              </a:lnSpc>
              <a:buFont typeface="Arial" panose="020B0604020202020204" pitchFamily="34" charset="0"/>
              <a:buChar char="•"/>
            </a:pPr>
            <a:r>
              <a:rPr lang="ar-EG" sz="1600" dirty="0">
                <a:latin typeface="Alexandria" charset="0"/>
                <a:cs typeface="Alexandria" charset="0"/>
              </a:rPr>
              <a:t>بناء علاقات مع الصحفيين ووسائل الإعلام.</a:t>
            </a:r>
          </a:p>
          <a:p>
            <a:pPr marL="285750" indent="-285750" algn="just" rtl="1">
              <a:lnSpc>
                <a:spcPct val="200000"/>
              </a:lnSpc>
              <a:buFont typeface="Arial" panose="020B0604020202020204" pitchFamily="34" charset="0"/>
              <a:buChar char="•"/>
            </a:pPr>
            <a:r>
              <a:rPr lang="ar-EG" sz="1600" dirty="0">
                <a:latin typeface="Alexandria" charset="0"/>
                <a:cs typeface="Alexandria" charset="0"/>
              </a:rPr>
              <a:t>صياغة بيانات صحفية، وحقائب إعلامية، وعروض إعلامية.</a:t>
            </a:r>
          </a:p>
          <a:p>
            <a:pPr marL="285750" indent="-285750" algn="just" rtl="1">
              <a:lnSpc>
                <a:spcPct val="200000"/>
              </a:lnSpc>
              <a:buFont typeface="Arial" panose="020B0604020202020204" pitchFamily="34" charset="0"/>
              <a:buChar char="•"/>
            </a:pPr>
            <a:r>
              <a:rPr lang="ar-EG" sz="1600" dirty="0">
                <a:latin typeface="Alexandria" charset="0"/>
                <a:cs typeface="Alexandria" charset="0"/>
              </a:rPr>
              <a:t>إدارة المقابلات الصحفية والمؤتمرات الصحفية.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id="{25D4E71C-C1CD-BC43-2ABB-BBFB86E00384}"/>
              </a:ext>
            </a:extLst>
          </p:cNvPr>
          <p:cNvPicPr>
            <a:picLocks noChangeAspect="1"/>
          </p:cNvPicPr>
          <p:nvPr/>
        </p:nvPicPr>
        <p:blipFill>
          <a:blip r:embed="rId3"/>
          <a:stretch>
            <a:fillRect/>
          </a:stretch>
        </p:blipFill>
        <p:spPr>
          <a:xfrm>
            <a:off x="942308" y="2101396"/>
            <a:ext cx="4262563" cy="3780630"/>
          </a:xfrm>
          <a:prstGeom prst="rect">
            <a:avLst/>
          </a:prstGeom>
          <a:effectLst>
            <a:softEdge rad="127000"/>
          </a:effectLst>
        </p:spPr>
      </p:pic>
    </p:spTree>
    <p:extLst>
      <p:ext uri="{BB962C8B-B14F-4D97-AF65-F5344CB8AC3E}">
        <p14:creationId xmlns:p14="http://schemas.microsoft.com/office/powerpoint/2010/main" val="5525647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840111"/>
            <a:ext cx="10812720" cy="41952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928135" y="1144867"/>
            <a:ext cx="7058346" cy="523220"/>
          </a:xfrm>
          <a:prstGeom prst="rect">
            <a:avLst/>
          </a:prstGeom>
          <a:noFill/>
        </p:spPr>
        <p:txBody>
          <a:bodyPr wrap="square" rtlCol="0">
            <a:spAutoFit/>
          </a:bodyPr>
          <a:lstStyle/>
          <a:p>
            <a:pPr algn="ctr"/>
            <a:r>
              <a:rPr lang="ar-EG" sz="2800" b="1" dirty="0">
                <a:latin typeface="Alexandria" charset="0"/>
                <a:cs typeface="Alexandria" charset="0"/>
              </a:rPr>
              <a:t>5. الإعلام الرقمي في العلاقات العامة</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017142" y="975974"/>
            <a:ext cx="1170829"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161422" y="1229092"/>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05</a:t>
            </a:r>
            <a:endParaRPr lang="en-US" sz="4400" b="1" dirty="0">
              <a:solidFill>
                <a:schemeClr val="bg1"/>
              </a:solidFill>
              <a:latin typeface="Alexandria" charset="0"/>
              <a:cs typeface="Alexandria" charset="0"/>
            </a:endParaRPr>
          </a:p>
        </p:txBody>
      </p:sp>
      <p:sp>
        <p:nvSpPr>
          <p:cNvPr id="48" name="TextBox 47"/>
          <p:cNvSpPr txBox="1"/>
          <p:nvPr/>
        </p:nvSpPr>
        <p:spPr>
          <a:xfrm>
            <a:off x="5476126" y="2824145"/>
            <a:ext cx="5586106" cy="1989647"/>
          </a:xfrm>
          <a:prstGeom prst="rect">
            <a:avLst/>
          </a:prstGeom>
          <a:noFill/>
        </p:spPr>
        <p:txBody>
          <a:bodyPr wrap="square" rtlCol="0">
            <a:spAutoFit/>
          </a:bodyPr>
          <a:lstStyle/>
          <a:p>
            <a:pPr marL="285750" indent="-285750" algn="just" rtl="1">
              <a:lnSpc>
                <a:spcPct val="200000"/>
              </a:lnSpc>
              <a:buFont typeface="Arial" panose="020B0604020202020204" pitchFamily="34" charset="0"/>
              <a:buChar char="•"/>
            </a:pPr>
            <a:r>
              <a:rPr lang="ar-EG" sz="1600" dirty="0">
                <a:latin typeface="Alexandria" charset="0"/>
                <a:cs typeface="Alexandria" charset="0"/>
              </a:rPr>
              <a:t>استخدام منصات التواصل الاجتماعي في حملات العلاقات العامة.</a:t>
            </a:r>
          </a:p>
          <a:p>
            <a:pPr marL="285750" indent="-285750" algn="just" rtl="1">
              <a:lnSpc>
                <a:spcPct val="200000"/>
              </a:lnSpc>
              <a:buFont typeface="Arial" panose="020B0604020202020204" pitchFamily="34" charset="0"/>
              <a:buChar char="•"/>
            </a:pPr>
            <a:r>
              <a:rPr lang="ar-EG" sz="1600" dirty="0">
                <a:latin typeface="Alexandria" charset="0"/>
                <a:cs typeface="Alexandria" charset="0"/>
              </a:rPr>
              <a:t>إنشاء المحتوى واستراتيجيات المشاركة مع الجماهير.</a:t>
            </a:r>
          </a:p>
          <a:p>
            <a:pPr marL="285750" indent="-285750" algn="just" rtl="1">
              <a:lnSpc>
                <a:spcPct val="200000"/>
              </a:lnSpc>
              <a:buFont typeface="Arial" panose="020B0604020202020204" pitchFamily="34" charset="0"/>
              <a:buChar char="•"/>
            </a:pPr>
            <a:r>
              <a:rPr lang="ar-EG" sz="1600" dirty="0">
                <a:latin typeface="Alexandria" charset="0"/>
                <a:cs typeface="Alexandria" charset="0"/>
              </a:rPr>
              <a:t>رصد وقياس تأثير وسائل التواصل الاجتماعي.</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16B3D438-5E6E-2840-8EEE-BA86D699C05B}"/>
              </a:ext>
            </a:extLst>
          </p:cNvPr>
          <p:cNvPicPr>
            <a:picLocks noChangeAspect="1"/>
          </p:cNvPicPr>
          <p:nvPr/>
        </p:nvPicPr>
        <p:blipFill>
          <a:blip r:embed="rId3"/>
          <a:stretch>
            <a:fillRect/>
          </a:stretch>
        </p:blipFill>
        <p:spPr>
          <a:xfrm>
            <a:off x="898011" y="2101396"/>
            <a:ext cx="4465099" cy="3780630"/>
          </a:xfrm>
          <a:prstGeom prst="rect">
            <a:avLst/>
          </a:prstGeom>
          <a:effectLst>
            <a:softEdge rad="127000"/>
          </a:effectLst>
        </p:spPr>
      </p:pic>
    </p:spTree>
    <p:extLst>
      <p:ext uri="{BB962C8B-B14F-4D97-AF65-F5344CB8AC3E}">
        <p14:creationId xmlns:p14="http://schemas.microsoft.com/office/powerpoint/2010/main" val="41931371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840111"/>
            <a:ext cx="10812720" cy="41952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71794" y="1144867"/>
            <a:ext cx="7797572" cy="523220"/>
          </a:xfrm>
          <a:prstGeom prst="rect">
            <a:avLst/>
          </a:prstGeom>
          <a:noFill/>
        </p:spPr>
        <p:txBody>
          <a:bodyPr wrap="square" rtlCol="0">
            <a:spAutoFit/>
          </a:bodyPr>
          <a:lstStyle/>
          <a:p>
            <a:pPr algn="ctr"/>
            <a:r>
              <a:rPr lang="ar-EG" sz="2800" b="1" dirty="0">
                <a:latin typeface="Alexandria" charset="0"/>
                <a:cs typeface="Alexandria" charset="0"/>
              </a:rPr>
              <a:t>6. الاتصال في حالات الأزمات وإدارة السمعة</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017142" y="975974"/>
            <a:ext cx="1170829"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161422" y="1229092"/>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06</a:t>
            </a:r>
            <a:endParaRPr lang="en-US" sz="4400" b="1" dirty="0">
              <a:solidFill>
                <a:schemeClr val="bg1"/>
              </a:solidFill>
              <a:latin typeface="Alexandria" charset="0"/>
              <a:cs typeface="Alexandria" charset="0"/>
            </a:endParaRPr>
          </a:p>
        </p:txBody>
      </p:sp>
      <p:sp>
        <p:nvSpPr>
          <p:cNvPr id="48" name="TextBox 47"/>
          <p:cNvSpPr txBox="1"/>
          <p:nvPr/>
        </p:nvSpPr>
        <p:spPr>
          <a:xfrm>
            <a:off x="5476126" y="2824145"/>
            <a:ext cx="5586106" cy="1497205"/>
          </a:xfrm>
          <a:prstGeom prst="rect">
            <a:avLst/>
          </a:prstGeom>
          <a:noFill/>
        </p:spPr>
        <p:txBody>
          <a:bodyPr wrap="square" rtlCol="0">
            <a:spAutoFit/>
          </a:bodyPr>
          <a:lstStyle/>
          <a:p>
            <a:pPr marL="285750" indent="-285750" algn="just" rtl="1">
              <a:lnSpc>
                <a:spcPct val="200000"/>
              </a:lnSpc>
              <a:buFont typeface="Arial" panose="020B0604020202020204" pitchFamily="34" charset="0"/>
              <a:buChar char="•"/>
            </a:pPr>
            <a:r>
              <a:rPr lang="ar-EG" sz="1600" dirty="0">
                <a:latin typeface="Alexandria" charset="0"/>
                <a:cs typeface="Alexandria" charset="0"/>
              </a:rPr>
              <a:t>تحديد الأزمات المحتملة ووضع خطط الاستجابة.</a:t>
            </a:r>
          </a:p>
          <a:p>
            <a:pPr marL="285750" indent="-285750" algn="just" rtl="1">
              <a:lnSpc>
                <a:spcPct val="200000"/>
              </a:lnSpc>
              <a:buFont typeface="Arial" panose="020B0604020202020204" pitchFamily="34" charset="0"/>
              <a:buChar char="•"/>
            </a:pPr>
            <a:r>
              <a:rPr lang="ar-EG" sz="1600" dirty="0">
                <a:latin typeface="Alexandria" charset="0"/>
                <a:cs typeface="Alexandria" charset="0"/>
              </a:rPr>
              <a:t>إدارة الاتصال أثناء الأزمات.</a:t>
            </a:r>
          </a:p>
          <a:p>
            <a:pPr marL="285750" indent="-285750" algn="just" rtl="1">
              <a:lnSpc>
                <a:spcPct val="200000"/>
              </a:lnSpc>
              <a:buFont typeface="Arial" panose="020B0604020202020204" pitchFamily="34" charset="0"/>
              <a:buChar char="•"/>
            </a:pPr>
            <a:r>
              <a:rPr lang="ar-EG" sz="1600" dirty="0">
                <a:latin typeface="Alexandria" charset="0"/>
                <a:cs typeface="Alexandria" charset="0"/>
              </a:rPr>
              <a:t>استعادة والحفاظ على سمعة المؤسسة.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id="{DABF220D-05BD-DD22-EE80-AEADA3FE133C}"/>
              </a:ext>
            </a:extLst>
          </p:cNvPr>
          <p:cNvPicPr>
            <a:picLocks noChangeAspect="1"/>
          </p:cNvPicPr>
          <p:nvPr/>
        </p:nvPicPr>
        <p:blipFill>
          <a:blip r:embed="rId3"/>
          <a:stretch>
            <a:fillRect/>
          </a:stretch>
        </p:blipFill>
        <p:spPr>
          <a:xfrm>
            <a:off x="942308" y="2101396"/>
            <a:ext cx="4767486" cy="3780630"/>
          </a:xfrm>
          <a:prstGeom prst="rect">
            <a:avLst/>
          </a:prstGeom>
          <a:effectLst>
            <a:softEdge rad="127000"/>
          </a:effectLst>
        </p:spPr>
      </p:pic>
    </p:spTree>
    <p:extLst>
      <p:ext uri="{BB962C8B-B14F-4D97-AF65-F5344CB8AC3E}">
        <p14:creationId xmlns:p14="http://schemas.microsoft.com/office/powerpoint/2010/main" val="8471972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840111"/>
            <a:ext cx="10812720" cy="41952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71794" y="1144867"/>
            <a:ext cx="7797572" cy="523220"/>
          </a:xfrm>
          <a:prstGeom prst="rect">
            <a:avLst/>
          </a:prstGeom>
          <a:noFill/>
        </p:spPr>
        <p:txBody>
          <a:bodyPr wrap="square" rtlCol="0">
            <a:spAutoFit/>
          </a:bodyPr>
          <a:lstStyle/>
          <a:p>
            <a:pPr algn="ctr"/>
            <a:r>
              <a:rPr lang="ar-EG" sz="2800" b="1" dirty="0">
                <a:latin typeface="Alexandria" charset="0"/>
                <a:cs typeface="Alexandria" charset="0"/>
              </a:rPr>
              <a:t>7. مشاركة أصحاب المصلحة وبناء العلاقات</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017142" y="975974"/>
            <a:ext cx="1170829"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161422" y="1229092"/>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07</a:t>
            </a:r>
            <a:endParaRPr lang="en-US" sz="4400" b="1" dirty="0">
              <a:solidFill>
                <a:schemeClr val="bg1"/>
              </a:solidFill>
              <a:latin typeface="Alexandria" charset="0"/>
              <a:cs typeface="Alexandria" charset="0"/>
            </a:endParaRPr>
          </a:p>
        </p:txBody>
      </p:sp>
      <p:sp>
        <p:nvSpPr>
          <p:cNvPr id="48" name="TextBox 47"/>
          <p:cNvSpPr txBox="1"/>
          <p:nvPr/>
        </p:nvSpPr>
        <p:spPr>
          <a:xfrm>
            <a:off x="5476126" y="2824145"/>
            <a:ext cx="5586106" cy="1497205"/>
          </a:xfrm>
          <a:prstGeom prst="rect">
            <a:avLst/>
          </a:prstGeom>
          <a:noFill/>
        </p:spPr>
        <p:txBody>
          <a:bodyPr wrap="square" rtlCol="0">
            <a:spAutoFit/>
          </a:bodyPr>
          <a:lstStyle/>
          <a:p>
            <a:pPr marL="285750" indent="-285750" algn="just" rtl="1">
              <a:lnSpc>
                <a:spcPct val="200000"/>
              </a:lnSpc>
              <a:buFont typeface="Arial" panose="020B0604020202020204" pitchFamily="34" charset="0"/>
              <a:buChar char="•"/>
            </a:pPr>
            <a:r>
              <a:rPr lang="ar-EG" sz="1600" dirty="0">
                <a:latin typeface="Alexandria" charset="0"/>
                <a:cs typeface="Alexandria" charset="0"/>
              </a:rPr>
              <a:t>تحديد أهمية مجموعات أصحاب المصلحة.</a:t>
            </a:r>
          </a:p>
          <a:p>
            <a:pPr marL="285750" indent="-285750" algn="just" rtl="1">
              <a:lnSpc>
                <a:spcPct val="200000"/>
              </a:lnSpc>
              <a:buFont typeface="Arial" panose="020B0604020202020204" pitchFamily="34" charset="0"/>
              <a:buChar char="•"/>
            </a:pPr>
            <a:r>
              <a:rPr lang="ar-EG" sz="1600" dirty="0">
                <a:latin typeface="Alexandria" charset="0"/>
                <a:cs typeface="Alexandria" charset="0"/>
              </a:rPr>
              <a:t>استراتيجيات بناء والحفاظ على العلاقات الإيجابية.</a:t>
            </a:r>
          </a:p>
          <a:p>
            <a:pPr marL="285750" indent="-285750" algn="just" rtl="1">
              <a:lnSpc>
                <a:spcPct val="200000"/>
              </a:lnSpc>
              <a:buFont typeface="Arial" panose="020B0604020202020204" pitchFamily="34" charset="0"/>
              <a:buChar char="•"/>
            </a:pPr>
            <a:r>
              <a:rPr lang="ar-EG" sz="1600" dirty="0">
                <a:latin typeface="Alexandria" charset="0"/>
                <a:cs typeface="Alexandria" charset="0"/>
              </a:rPr>
              <a:t>التعامل مع ملاحظات واهتمامات أصحاب المصلحة.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13F0477E-CA5F-19DF-3542-D48131EC8FCC}"/>
              </a:ext>
            </a:extLst>
          </p:cNvPr>
          <p:cNvPicPr>
            <a:picLocks noChangeAspect="1"/>
          </p:cNvPicPr>
          <p:nvPr/>
        </p:nvPicPr>
        <p:blipFill>
          <a:blip r:embed="rId3"/>
          <a:stretch>
            <a:fillRect/>
          </a:stretch>
        </p:blipFill>
        <p:spPr>
          <a:xfrm>
            <a:off x="942308" y="2209560"/>
            <a:ext cx="4533818" cy="3672465"/>
          </a:xfrm>
          <a:prstGeom prst="rect">
            <a:avLst/>
          </a:prstGeom>
          <a:effectLst>
            <a:softEdge rad="127000"/>
          </a:effectLst>
        </p:spPr>
      </p:pic>
    </p:spTree>
    <p:extLst>
      <p:ext uri="{BB962C8B-B14F-4D97-AF65-F5344CB8AC3E}">
        <p14:creationId xmlns:p14="http://schemas.microsoft.com/office/powerpoint/2010/main" val="10457654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840111"/>
            <a:ext cx="10812720" cy="41952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71794" y="1144867"/>
            <a:ext cx="7797572" cy="523220"/>
          </a:xfrm>
          <a:prstGeom prst="rect">
            <a:avLst/>
          </a:prstGeom>
          <a:noFill/>
        </p:spPr>
        <p:txBody>
          <a:bodyPr wrap="square" rtlCol="0">
            <a:spAutoFit/>
          </a:bodyPr>
          <a:lstStyle/>
          <a:p>
            <a:pPr algn="ctr"/>
            <a:r>
              <a:rPr lang="ar-EG" sz="2800" b="1" dirty="0">
                <a:latin typeface="Alexandria" charset="0"/>
                <a:cs typeface="Alexandria" charset="0"/>
              </a:rPr>
              <a:t>8. التقييم والقياس في العلاقات العامة</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017142" y="975974"/>
            <a:ext cx="1170829"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161422" y="1229092"/>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08</a:t>
            </a:r>
            <a:endParaRPr lang="en-US" sz="4400" b="1" dirty="0">
              <a:solidFill>
                <a:schemeClr val="bg1"/>
              </a:solidFill>
              <a:latin typeface="Alexandria" charset="0"/>
              <a:cs typeface="Alexandria" charset="0"/>
            </a:endParaRPr>
          </a:p>
        </p:txBody>
      </p:sp>
      <p:sp>
        <p:nvSpPr>
          <p:cNvPr id="48" name="TextBox 47"/>
          <p:cNvSpPr txBox="1"/>
          <p:nvPr/>
        </p:nvSpPr>
        <p:spPr>
          <a:xfrm>
            <a:off x="5476126" y="2824145"/>
            <a:ext cx="5586106" cy="1989647"/>
          </a:xfrm>
          <a:prstGeom prst="rect">
            <a:avLst/>
          </a:prstGeom>
          <a:noFill/>
        </p:spPr>
        <p:txBody>
          <a:bodyPr wrap="square" rtlCol="0">
            <a:spAutoFit/>
          </a:bodyPr>
          <a:lstStyle/>
          <a:p>
            <a:pPr marL="285750" indent="-285750" algn="just" rtl="1">
              <a:lnSpc>
                <a:spcPct val="200000"/>
              </a:lnSpc>
              <a:buFont typeface="Arial" panose="020B0604020202020204" pitchFamily="34" charset="0"/>
              <a:buChar char="•"/>
            </a:pPr>
            <a:r>
              <a:rPr lang="ar-EG" sz="1600" dirty="0">
                <a:latin typeface="Alexandria" charset="0"/>
                <a:cs typeface="Alexandria" charset="0"/>
              </a:rPr>
              <a:t>تحديد مؤشرات الأداء الرئيسية لحملات العلاقات العامة.</a:t>
            </a:r>
          </a:p>
          <a:p>
            <a:pPr marL="285750" indent="-285750" algn="just" rtl="1">
              <a:lnSpc>
                <a:spcPct val="200000"/>
              </a:lnSpc>
              <a:buFont typeface="Arial" panose="020B0604020202020204" pitchFamily="34" charset="0"/>
              <a:buChar char="•"/>
            </a:pPr>
            <a:r>
              <a:rPr lang="ar-EG" sz="1600" dirty="0">
                <a:latin typeface="Alexandria" charset="0"/>
                <a:cs typeface="Alexandria" charset="0"/>
              </a:rPr>
              <a:t>طرق تقييم فعالية العلاقات العامة.</a:t>
            </a:r>
          </a:p>
          <a:p>
            <a:pPr marL="285750" indent="-285750" algn="just" rtl="1">
              <a:lnSpc>
                <a:spcPct val="200000"/>
              </a:lnSpc>
              <a:buFont typeface="Arial" panose="020B0604020202020204" pitchFamily="34" charset="0"/>
              <a:buChar char="•"/>
            </a:pPr>
            <a:r>
              <a:rPr lang="ar-EG" sz="1600" dirty="0">
                <a:latin typeface="Alexandria" charset="0"/>
                <a:cs typeface="Alexandria" charset="0"/>
              </a:rPr>
              <a:t>استخدام البيانات والتحليلات لتوجيه استراتيجيات العلاقات العامة.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F7ED92F1-9432-4451-43FD-077B2D9ADD2C}"/>
              </a:ext>
            </a:extLst>
          </p:cNvPr>
          <p:cNvPicPr>
            <a:picLocks noChangeAspect="1"/>
          </p:cNvPicPr>
          <p:nvPr/>
        </p:nvPicPr>
        <p:blipFill>
          <a:blip r:embed="rId3"/>
          <a:stretch>
            <a:fillRect/>
          </a:stretch>
        </p:blipFill>
        <p:spPr>
          <a:xfrm>
            <a:off x="914851" y="2101396"/>
            <a:ext cx="4027019" cy="3780630"/>
          </a:xfrm>
          <a:prstGeom prst="rect">
            <a:avLst/>
          </a:prstGeom>
          <a:effectLst>
            <a:softEdge rad="127000"/>
          </a:effectLst>
        </p:spPr>
      </p:pic>
    </p:spTree>
    <p:extLst>
      <p:ext uri="{BB962C8B-B14F-4D97-AF65-F5344CB8AC3E}">
        <p14:creationId xmlns:p14="http://schemas.microsoft.com/office/powerpoint/2010/main" val="7282535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840111"/>
            <a:ext cx="10812720" cy="41952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71794" y="1144867"/>
            <a:ext cx="7797572" cy="523220"/>
          </a:xfrm>
          <a:prstGeom prst="rect">
            <a:avLst/>
          </a:prstGeom>
          <a:noFill/>
        </p:spPr>
        <p:txBody>
          <a:bodyPr wrap="square" rtlCol="0">
            <a:spAutoFit/>
          </a:bodyPr>
          <a:lstStyle/>
          <a:p>
            <a:pPr algn="ctr"/>
            <a:r>
              <a:rPr lang="ar-EG" sz="2800" b="1" dirty="0">
                <a:latin typeface="Alexandria" charset="0"/>
                <a:cs typeface="Alexandria" charset="0"/>
              </a:rPr>
              <a:t>9. الاعتبارات الأخلاقية في العلاقات العامة</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017142" y="975974"/>
            <a:ext cx="1170829"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161422" y="1229092"/>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09</a:t>
            </a:r>
            <a:endParaRPr lang="en-US" sz="4400" b="1" dirty="0">
              <a:solidFill>
                <a:schemeClr val="bg1"/>
              </a:solidFill>
              <a:latin typeface="Alexandria" charset="0"/>
              <a:cs typeface="Alexandria" charset="0"/>
            </a:endParaRPr>
          </a:p>
        </p:txBody>
      </p:sp>
      <p:sp>
        <p:nvSpPr>
          <p:cNvPr id="48" name="TextBox 47"/>
          <p:cNvSpPr txBox="1"/>
          <p:nvPr/>
        </p:nvSpPr>
        <p:spPr>
          <a:xfrm>
            <a:off x="5476126" y="2824145"/>
            <a:ext cx="5586106" cy="2482090"/>
          </a:xfrm>
          <a:prstGeom prst="rect">
            <a:avLst/>
          </a:prstGeom>
          <a:noFill/>
        </p:spPr>
        <p:txBody>
          <a:bodyPr wrap="square" rtlCol="0">
            <a:spAutoFit/>
          </a:bodyPr>
          <a:lstStyle/>
          <a:p>
            <a:pPr marL="285750" indent="-285750" algn="just" rtl="1">
              <a:lnSpc>
                <a:spcPct val="200000"/>
              </a:lnSpc>
              <a:buFont typeface="Arial" panose="020B0604020202020204" pitchFamily="34" charset="0"/>
              <a:buChar char="•"/>
            </a:pPr>
            <a:r>
              <a:rPr lang="ar-EG" sz="1600" dirty="0">
                <a:latin typeface="Alexandria" charset="0"/>
                <a:cs typeface="Alexandria" charset="0"/>
              </a:rPr>
              <a:t>فهم المبادئ الأخلاقية ومدونات السلوك المهني في العلاقات العامة.</a:t>
            </a:r>
          </a:p>
          <a:p>
            <a:pPr marL="285750" indent="-285750" algn="just" rtl="1">
              <a:lnSpc>
                <a:spcPct val="200000"/>
              </a:lnSpc>
              <a:buFont typeface="Arial" panose="020B0604020202020204" pitchFamily="34" charset="0"/>
              <a:buChar char="•"/>
            </a:pPr>
            <a:r>
              <a:rPr lang="ar-EG" sz="1600" dirty="0">
                <a:latin typeface="Alexandria" charset="0"/>
                <a:cs typeface="Alexandria" charset="0"/>
              </a:rPr>
              <a:t> التعامل مع الصراعات الأخلاقية في ممارسة العلاقات العامة.</a:t>
            </a:r>
          </a:p>
          <a:p>
            <a:pPr marL="285750" indent="-285750" algn="just" rtl="1">
              <a:lnSpc>
                <a:spcPct val="200000"/>
              </a:lnSpc>
              <a:buFont typeface="Arial" panose="020B0604020202020204" pitchFamily="34" charset="0"/>
              <a:buChar char="•"/>
            </a:pPr>
            <a:r>
              <a:rPr lang="ar-EG" sz="1600" dirty="0">
                <a:latin typeface="Alexandria" charset="0"/>
                <a:cs typeface="Alexandria" charset="0"/>
              </a:rPr>
              <a:t> تعزيز الشفافية والنزاهة في الاتصال.</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1042B4E9-5AEE-2B39-974F-058533AD5169}"/>
              </a:ext>
            </a:extLst>
          </p:cNvPr>
          <p:cNvPicPr>
            <a:picLocks noChangeAspect="1"/>
          </p:cNvPicPr>
          <p:nvPr/>
        </p:nvPicPr>
        <p:blipFill>
          <a:blip r:embed="rId3"/>
          <a:stretch>
            <a:fillRect/>
          </a:stretch>
        </p:blipFill>
        <p:spPr>
          <a:xfrm>
            <a:off x="937924" y="2141974"/>
            <a:ext cx="4217559" cy="3740052"/>
          </a:xfrm>
          <a:prstGeom prst="rect">
            <a:avLst/>
          </a:prstGeom>
          <a:effectLst>
            <a:softEdge rad="127000"/>
          </a:effectLst>
        </p:spPr>
      </p:pic>
    </p:spTree>
    <p:extLst>
      <p:ext uri="{BB962C8B-B14F-4D97-AF65-F5344CB8AC3E}">
        <p14:creationId xmlns:p14="http://schemas.microsoft.com/office/powerpoint/2010/main" val="2000148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840111"/>
            <a:ext cx="10812720" cy="41952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71794" y="1144867"/>
            <a:ext cx="7797572" cy="523220"/>
          </a:xfrm>
          <a:prstGeom prst="rect">
            <a:avLst/>
          </a:prstGeom>
          <a:noFill/>
        </p:spPr>
        <p:txBody>
          <a:bodyPr wrap="square" rtlCol="0">
            <a:spAutoFit/>
          </a:bodyPr>
          <a:lstStyle/>
          <a:p>
            <a:pPr algn="ctr"/>
            <a:r>
              <a:rPr lang="ar-EG" sz="2800" b="1" dirty="0">
                <a:latin typeface="Alexandria" charset="0"/>
                <a:cs typeface="Alexandria" charset="0"/>
              </a:rPr>
              <a:t>10. دراسة الحالات والتطبيقات العملية</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017142" y="975974"/>
            <a:ext cx="1170829"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161422" y="1229092"/>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sp>
        <p:nvSpPr>
          <p:cNvPr id="48" name="TextBox 47"/>
          <p:cNvSpPr txBox="1"/>
          <p:nvPr/>
        </p:nvSpPr>
        <p:spPr>
          <a:xfrm>
            <a:off x="5476126" y="2824145"/>
            <a:ext cx="5586106" cy="1497205"/>
          </a:xfrm>
          <a:prstGeom prst="rect">
            <a:avLst/>
          </a:prstGeom>
          <a:noFill/>
        </p:spPr>
        <p:txBody>
          <a:bodyPr wrap="square" rtlCol="0">
            <a:spAutoFit/>
          </a:bodyPr>
          <a:lstStyle/>
          <a:p>
            <a:pPr marL="285750" indent="-285750" algn="just" rtl="1">
              <a:lnSpc>
                <a:spcPct val="200000"/>
              </a:lnSpc>
              <a:buFont typeface="Arial" panose="020B0604020202020204" pitchFamily="34" charset="0"/>
              <a:buChar char="•"/>
            </a:pPr>
            <a:r>
              <a:rPr lang="ar-EG" sz="1600" dirty="0">
                <a:latin typeface="Alexandria" charset="0"/>
                <a:cs typeface="Alexandria" charset="0"/>
              </a:rPr>
              <a:t>تحليل حملات العلاقات العامة الحالية في الواقع.</a:t>
            </a:r>
          </a:p>
          <a:p>
            <a:pPr marL="285750" indent="-285750" algn="just" rtl="1">
              <a:lnSpc>
                <a:spcPct val="200000"/>
              </a:lnSpc>
              <a:buFont typeface="Arial" panose="020B0604020202020204" pitchFamily="34" charset="0"/>
              <a:buChar char="•"/>
            </a:pPr>
            <a:r>
              <a:rPr lang="ar-EG" sz="1600" dirty="0">
                <a:latin typeface="Alexandria" charset="0"/>
                <a:cs typeface="Alexandria" charset="0"/>
              </a:rPr>
              <a:t>تطبيق استراتيجيات وتقنيات العلاقات العامة في سياقات مختلفة.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id="{FA15F66A-7EDC-4F17-F962-78715BB401CC}"/>
              </a:ext>
            </a:extLst>
          </p:cNvPr>
          <p:cNvPicPr>
            <a:picLocks noChangeAspect="1"/>
          </p:cNvPicPr>
          <p:nvPr/>
        </p:nvPicPr>
        <p:blipFill>
          <a:blip r:embed="rId3"/>
          <a:stretch>
            <a:fillRect/>
          </a:stretch>
        </p:blipFill>
        <p:spPr>
          <a:xfrm>
            <a:off x="942308" y="2101396"/>
            <a:ext cx="4166050" cy="3780630"/>
          </a:xfrm>
          <a:prstGeom prst="rect">
            <a:avLst/>
          </a:prstGeom>
          <a:effectLst>
            <a:softEdge rad="127000"/>
          </a:effectLst>
        </p:spPr>
      </p:pic>
    </p:spTree>
    <p:extLst>
      <p:ext uri="{BB962C8B-B14F-4D97-AF65-F5344CB8AC3E}">
        <p14:creationId xmlns:p14="http://schemas.microsoft.com/office/powerpoint/2010/main" val="140414837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4657485" y="6567302"/>
            <a:ext cx="12058961" cy="402695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4029765" y="2876764"/>
            <a:ext cx="7235623"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خالص</a:t>
            </a:r>
            <a:r>
              <a:rPr lang="ar-EG" sz="1400" dirty="0">
                <a:latin typeface="Alexandria" charset="0"/>
                <a:cs typeface="Alexandria" charset="0"/>
              </a:rPr>
              <a:t> </a:t>
            </a:r>
            <a:r>
              <a:rPr lang="ar-EG" sz="2400" b="1" dirty="0">
                <a:solidFill>
                  <a:srgbClr val="00B0F0"/>
                </a:solidFill>
                <a:latin typeface="Alexandria" charset="0"/>
                <a:cs typeface="Alexandria" charset="0"/>
              </a:rPr>
              <a:t>تمنياتي</a:t>
            </a:r>
            <a:r>
              <a:rPr lang="ar-EG" sz="1400" dirty="0">
                <a:latin typeface="Alexandria" charset="0"/>
                <a:cs typeface="Alexandria" charset="0"/>
              </a:rPr>
              <a:t> </a:t>
            </a:r>
            <a:r>
              <a:rPr lang="ar-EG" sz="2400" b="1" dirty="0">
                <a:solidFill>
                  <a:srgbClr val="00B0F0"/>
                </a:solidFill>
                <a:latin typeface="Alexandria" charset="0"/>
                <a:cs typeface="Alexandria" charset="0"/>
              </a:rPr>
              <a:t>بفصل</a:t>
            </a:r>
            <a:r>
              <a:rPr lang="ar-EG" sz="1400" dirty="0">
                <a:latin typeface="Alexandria" charset="0"/>
                <a:cs typeface="Alexandria" charset="0"/>
              </a:rPr>
              <a:t> </a:t>
            </a:r>
            <a:r>
              <a:rPr lang="ar-EG" sz="2400" b="1" dirty="0">
                <a:solidFill>
                  <a:srgbClr val="00B0F0"/>
                </a:solidFill>
                <a:latin typeface="Alexandria" charset="0"/>
                <a:cs typeface="Alexandria" charset="0"/>
              </a:rPr>
              <a:t>دراسي</a:t>
            </a:r>
            <a:r>
              <a:rPr lang="ar-EG" sz="1400" dirty="0">
                <a:latin typeface="Alexandria" charset="0"/>
                <a:cs typeface="Alexandria" charset="0"/>
              </a:rPr>
              <a:t> </a:t>
            </a:r>
            <a:r>
              <a:rPr lang="ar-EG" sz="2400" b="1" dirty="0">
                <a:solidFill>
                  <a:srgbClr val="00B0F0"/>
                </a:solidFill>
                <a:latin typeface="Alexandria" charset="0"/>
                <a:cs typeface="Alexandria" charset="0"/>
              </a:rPr>
              <a:t>مثمر</a:t>
            </a:r>
            <a:r>
              <a:rPr lang="ar-EG" sz="1400" b="1" dirty="0">
                <a:solidFill>
                  <a:srgbClr val="00B0F0"/>
                </a:solidFill>
                <a:latin typeface="Alexandria" charset="0"/>
                <a:cs typeface="Alexandria" charset="0"/>
              </a:rPr>
              <a:t>، </a:t>
            </a:r>
            <a:r>
              <a:rPr lang="ar-EG" sz="2400" b="1" dirty="0">
                <a:solidFill>
                  <a:srgbClr val="00B0F0"/>
                </a:solidFill>
                <a:latin typeface="Alexandria" charset="0"/>
                <a:cs typeface="Alexandria" charset="0"/>
              </a:rPr>
              <a:t>ملهم</a:t>
            </a:r>
            <a:r>
              <a:rPr lang="ar-EG" sz="1400" b="1" dirty="0">
                <a:solidFill>
                  <a:srgbClr val="00B0F0"/>
                </a:solidFill>
                <a:latin typeface="Alexandria" charset="0"/>
                <a:cs typeface="Alexandria" charset="0"/>
              </a:rPr>
              <a:t>، </a:t>
            </a:r>
            <a:r>
              <a:rPr lang="ar-EG" sz="2400" b="1" dirty="0">
                <a:solidFill>
                  <a:srgbClr val="00B0F0"/>
                </a:solidFill>
                <a:latin typeface="Alexandria" charset="0"/>
                <a:cs typeface="Alexandria" charset="0"/>
              </a:rPr>
              <a:t>وممتع</a:t>
            </a:r>
            <a:endParaRPr lang="en-US" sz="2400" b="1" dirty="0">
              <a:solidFill>
                <a:srgbClr val="00B0F0"/>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E2CE575F-296A-7DAF-78F7-E91AEBE8FDA5}"/>
              </a:ext>
            </a:extLst>
          </p:cNvPr>
          <p:cNvSpPr txBox="1"/>
          <p:nvPr/>
        </p:nvSpPr>
        <p:spPr>
          <a:xfrm>
            <a:off x="3150823" y="4415420"/>
            <a:ext cx="3755727" cy="400110"/>
          </a:xfrm>
          <a:prstGeom prst="rect">
            <a:avLst/>
          </a:prstGeom>
          <a:noFill/>
        </p:spPr>
        <p:txBody>
          <a:bodyPr wrap="square" rtlCol="0">
            <a:spAutoFit/>
          </a:bodyPr>
          <a:lstStyle/>
          <a:p>
            <a:pPr algn="ctr" rtl="1"/>
            <a:r>
              <a:rPr lang="ar-EG" sz="2000" dirty="0">
                <a:latin typeface="Alexandria" charset="0"/>
                <a:cs typeface="Alexandria" charset="0"/>
              </a:rPr>
              <a:t>د. آيـة عيـّاد</a:t>
            </a:r>
            <a:endParaRPr lang="en-US" sz="2000" dirty="0">
              <a:latin typeface="Alexandria" charset="0"/>
              <a:cs typeface="Alexandria" charset="0"/>
            </a:endParaRPr>
          </a:p>
        </p:txBody>
      </p:sp>
    </p:spTree>
    <p:extLst>
      <p:ext uri="{BB962C8B-B14F-4D97-AF65-F5344CB8AC3E}">
        <p14:creationId xmlns:p14="http://schemas.microsoft.com/office/powerpoint/2010/main" val="361896523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DC69378573D04C4981F1C0E645EFE562" ma:contentTypeVersion="15" ma:contentTypeDescription="Create a new document." ma:contentTypeScope="" ma:versionID="2e1979ed7a40a032d8738234fb7d5638">
  <xsd:schema xmlns:xsd="http://www.w3.org/2001/XMLSchema" xmlns:xs="http://www.w3.org/2001/XMLSchema" xmlns:p="http://schemas.microsoft.com/office/2006/metadata/properties" xmlns:ns2="aca13214-df29-4e3c-a050-857c0bf7bd8e" xmlns:ns3="688354b5-287c-4cda-825e-1d7935aea40e" targetNamespace="http://schemas.microsoft.com/office/2006/metadata/properties" ma:root="true" ma:fieldsID="c2fc5af8d57f54d914d942766a1048b8" ns2:_="" ns3:_="">
    <xsd:import namespace="aca13214-df29-4e3c-a050-857c0bf7bd8e"/>
    <xsd:import namespace="688354b5-287c-4cda-825e-1d7935aea40e"/>
    <xsd:element name="properties">
      <xsd:complexType>
        <xsd:sequence>
          <xsd:element name="documentManagement">
            <xsd:complexType>
              <xsd:all>
                <xsd:element ref="ns2:lcf76f155ced4ddcb4097134ff3c332f" minOccurs="0"/>
                <xsd:element ref="ns3:TaxCatchAll" minOccurs="0"/>
                <xsd:element ref="ns2:MediaServiceMetadata" minOccurs="0"/>
                <xsd:element ref="ns2:MediaServiceFastMetadata" minOccurs="0"/>
                <xsd:element ref="ns2:MediaServiceObjectDetectorVersions" minOccurs="0"/>
                <xsd:element ref="ns2:MediaServiceGenerationTime" minOccurs="0"/>
                <xsd:element ref="ns2:MediaServiceEventHashCode" minOccurs="0"/>
                <xsd:element ref="ns2:MediaServiceDateTaken" minOccurs="0"/>
                <xsd:element ref="ns2:MediaLengthInSeconds" minOccurs="0"/>
                <xsd:element ref="ns2:MediaServiceOCR" minOccurs="0"/>
                <xsd:element ref="ns2:MediaServiceSearchProperties" minOccurs="0"/>
                <xsd:element ref="ns2:MediaServiceLocation"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ca13214-df29-4e3c-a050-857c0bf7bd8e" elementFormDefault="qualified">
    <xsd:import namespace="http://schemas.microsoft.com/office/2006/documentManagement/types"/>
    <xsd:import namespace="http://schemas.microsoft.com/office/infopath/2007/PartnerControls"/>
    <xsd:element name="lcf76f155ced4ddcb4097134ff3c332f" ma:index="9"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ObjectDetectorVersions" ma:index="13" nillable="true" ma:displayName="MediaServiceObjectDetectorVersions" ma:hidden="true" ma:indexed="true" ma:internalName="MediaServiceObjectDetectorVersion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dexed="true" ma:internalName="MediaServiceDateTaken"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SearchProperties" ma:index="19" nillable="true" ma:displayName="MediaServiceSearchProperties" ma:hidden="true" ma:internalName="MediaServiceSearchProperties" ma:readOnly="true">
      <xsd:simpleType>
        <xsd:restriction base="dms:Note"/>
      </xsd:simpleType>
    </xsd:element>
    <xsd:element name="MediaServiceLocation" ma:index="20"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88354b5-287c-4cda-825e-1d7935aea40e" elementFormDefault="qualified">
    <xsd:import namespace="http://schemas.microsoft.com/office/2006/documentManagement/types"/>
    <xsd:import namespace="http://schemas.microsoft.com/office/infopath/2007/PartnerControls"/>
    <xsd:element name="TaxCatchAll" ma:index="10" nillable="true" ma:displayName="Taxonomy Catch All Column" ma:hidden="true" ma:list="{772eb0a4-9da0-4036-9770-4dcdef9fdc33}" ma:internalName="TaxCatchAll" ma:showField="CatchAllData" ma:web="688354b5-287c-4cda-825e-1d7935aea40e">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aca13214-df29-4e3c-a050-857c0bf7bd8e">
      <Terms xmlns="http://schemas.microsoft.com/office/infopath/2007/PartnerControls"/>
    </lcf76f155ced4ddcb4097134ff3c332f>
    <TaxCatchAll xmlns="688354b5-287c-4cda-825e-1d7935aea40e" xsi:nil="true"/>
  </documentManagement>
</p:properties>
</file>

<file path=customXml/itemProps1.xml><?xml version="1.0" encoding="utf-8"?>
<ds:datastoreItem xmlns:ds="http://schemas.openxmlformats.org/officeDocument/2006/customXml" ds:itemID="{01F37DF6-44CB-4806-BC5F-3CBF13C386B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aca13214-df29-4e3c-a050-857c0bf7bd8e"/>
    <ds:schemaRef ds:uri="688354b5-287c-4cda-825e-1d7935aea40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ACC9A911-23AF-4D6B-960B-1A780C58D828}">
  <ds:schemaRefs>
    <ds:schemaRef ds:uri="http://schemas.microsoft.com/office/2006/metadata/properties"/>
    <ds:schemaRef ds:uri="http://schemas.microsoft.com/office/infopath/2007/PartnerControls"/>
    <ds:schemaRef ds:uri="aca13214-df29-4e3c-a050-857c0bf7bd8e"/>
    <ds:schemaRef ds:uri="688354b5-287c-4cda-825e-1d7935aea40e"/>
  </ds:schemaRefs>
</ds:datastoreItem>
</file>

<file path=docProps/app.xml><?xml version="1.0" encoding="utf-8"?>
<Properties xmlns="http://schemas.openxmlformats.org/officeDocument/2006/extended-properties" xmlns:vt="http://schemas.openxmlformats.org/officeDocument/2006/docPropsVTypes">
  <TotalTime>291</TotalTime>
  <Words>941</Words>
  <Application>Microsoft Office PowerPoint</Application>
  <PresentationFormat>Widescreen</PresentationFormat>
  <Paragraphs>144</Paragraphs>
  <Slides>20</Slides>
  <Notes>5</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20</vt:i4>
      </vt:variant>
    </vt:vector>
  </HeadingPairs>
  <TitlesOfParts>
    <vt:vector size="26" baseType="lpstr">
      <vt:lpstr>Alexandria</vt:lpstr>
      <vt:lpstr>Arial</vt:lpstr>
      <vt:lpstr>Calibri</vt:lpstr>
      <vt:lpstr>Calibri Light</vt:lpstr>
      <vt:lpstr>Roboto Light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Aya Ayad</cp:lastModifiedBy>
  <cp:revision>47</cp:revision>
  <dcterms:created xsi:type="dcterms:W3CDTF">2023-04-29T09:08:00Z</dcterms:created>
  <dcterms:modified xsi:type="dcterms:W3CDTF">2024-05-19T21:24:21Z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0x010100DC69378573D04C4981F1C0E645EFE562</vt:lpwstr>
  </property>
</Properties>
</file>