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8"/>
  </p:notesMasterIdLst>
  <p:sldIdLst>
    <p:sldId id="480" r:id="rId5"/>
    <p:sldId id="303" r:id="rId6"/>
    <p:sldId id="259" r:id="rId7"/>
    <p:sldId id="260" r:id="rId8"/>
    <p:sldId id="261" r:id="rId9"/>
    <p:sldId id="262" r:id="rId10"/>
    <p:sldId id="263" r:id="rId11"/>
    <p:sldId id="264" r:id="rId12"/>
    <p:sldId id="265" r:id="rId13"/>
    <p:sldId id="268" r:id="rId14"/>
    <p:sldId id="269" r:id="rId15"/>
    <p:sldId id="267" r:id="rId16"/>
    <p:sldId id="266" r:id="rId17"/>
    <p:sldId id="481" r:id="rId18"/>
    <p:sldId id="482" r:id="rId19"/>
    <p:sldId id="483" r:id="rId20"/>
    <p:sldId id="484" r:id="rId21"/>
    <p:sldId id="485" r:id="rId22"/>
    <p:sldId id="486" r:id="rId23"/>
    <p:sldId id="487" r:id="rId24"/>
    <p:sldId id="488" r:id="rId25"/>
    <p:sldId id="489" r:id="rId26"/>
    <p:sldId id="490" r:id="rId27"/>
    <p:sldId id="501" r:id="rId28"/>
    <p:sldId id="500" r:id="rId29"/>
    <p:sldId id="502" r:id="rId30"/>
    <p:sldId id="503" r:id="rId31"/>
    <p:sldId id="504" r:id="rId32"/>
    <p:sldId id="505" r:id="rId33"/>
    <p:sldId id="506" r:id="rId34"/>
    <p:sldId id="507" r:id="rId35"/>
    <p:sldId id="518" r:id="rId36"/>
    <p:sldId id="519" r:id="rId37"/>
    <p:sldId id="520" r:id="rId38"/>
    <p:sldId id="521" r:id="rId39"/>
    <p:sldId id="516" r:id="rId40"/>
    <p:sldId id="517" r:id="rId41"/>
    <p:sldId id="514" r:id="rId42"/>
    <p:sldId id="512" r:id="rId43"/>
    <p:sldId id="515" r:id="rId44"/>
    <p:sldId id="509" r:id="rId45"/>
    <p:sldId id="510" r:id="rId46"/>
    <p:sldId id="498" r:id="rId47"/>
    <p:sldId id="497" r:id="rId48"/>
    <p:sldId id="499" r:id="rId49"/>
    <p:sldId id="493" r:id="rId50"/>
    <p:sldId id="495" r:id="rId51"/>
    <p:sldId id="496" r:id="rId52"/>
    <p:sldId id="491" r:id="rId53"/>
    <p:sldId id="492" r:id="rId54"/>
    <p:sldId id="494" r:id="rId55"/>
    <p:sldId id="523" r:id="rId56"/>
    <p:sldId id="522"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48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899D9-9BD5-444F-B732-F601369C97DF}" type="datetimeFigureOut">
              <a:rPr lang="en-GB" smtClean="0"/>
              <a:t>13/03/2024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EE9F02-F04F-48CC-AD1E-614C1F3EDB78}" type="slidenum">
              <a:rPr lang="en-GB" smtClean="0"/>
              <a:t>‹#›</a:t>
            </a:fld>
            <a:endParaRPr lang="en-GB"/>
          </a:p>
        </p:txBody>
      </p:sp>
    </p:spTree>
    <p:extLst>
      <p:ext uri="{BB962C8B-B14F-4D97-AF65-F5344CB8AC3E}">
        <p14:creationId xmlns:p14="http://schemas.microsoft.com/office/powerpoint/2010/main" val="4093888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EE9F02-F04F-48CC-AD1E-614C1F3EDB78}" type="slidenum">
              <a:rPr lang="en-GB" smtClean="0"/>
              <a:t>4</a:t>
            </a:fld>
            <a:endParaRPr lang="en-GB"/>
          </a:p>
        </p:txBody>
      </p:sp>
    </p:spTree>
    <p:extLst>
      <p:ext uri="{BB962C8B-B14F-4D97-AF65-F5344CB8AC3E}">
        <p14:creationId xmlns:p14="http://schemas.microsoft.com/office/powerpoint/2010/main" val="6618628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9A0AD41-5FE9-C053-3B95-E29DA004C4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7D59BB77-1E66-1111-6738-9D7403D1A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9E04712A-A875-EF4B-04E2-2B3419DCBEE2}"/>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59F1850E-E148-661E-FBA8-5E1210C624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C26DED4B-CA9D-3AA3-E5D7-1275B5313134}"/>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7430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6B9239-0A70-92F0-E6A2-A8D8C259CB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5290317-7B84-B1B4-6BBD-E31E3B1DF2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86BB49E-760A-27E1-79B0-B1BFCE90C520}"/>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CB58A625-2327-E464-4FCF-6326EE627A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8F634896-80EF-A3CC-3B0E-8659F885E45E}"/>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9518132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2600C3-64FF-28C5-AC38-3C85B748842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DE7AA392-ECD9-288C-62F8-BE33C2F5A6C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5393DC89-B3B3-165E-B519-B61F1E4764F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659CDA85-5BB0-25E9-A858-FF154B6473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46715C6-0737-A490-BC00-2B015FA3D6D9}"/>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5019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EA5099-59E3-7B7D-C697-EEA94BD1B4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C1360C84-633F-E4A5-5F2D-C89E5A3FD6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B8B800C0-7679-5D1F-0FB1-F3632592E72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ECAC246B-B93F-EE1C-0B94-192C2EF71D17}"/>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xmlns="" id="{217B17BD-4510-E18B-CBF1-C5333B7DF5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FFA782D-300A-FD46-0B0F-0C14E98FFCC3}"/>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84126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52F374-A4BA-359B-60D8-E89BA772D86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91898B10-1522-EFAC-F525-0E7ED37A0E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52F99D8B-D4E8-DA6A-4F82-B0355A6A1A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E92B07AD-210B-6C92-8B07-C303DF1184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7576817C-0381-470C-A7D7-0C0B1E5574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DAAFF643-298A-900C-8B7E-25C827A93DDF}"/>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8" name="Footer Placeholder 7">
            <a:extLst>
              <a:ext uri="{FF2B5EF4-FFF2-40B4-BE49-F238E27FC236}">
                <a16:creationId xmlns:a16="http://schemas.microsoft.com/office/drawing/2014/main" xmlns="" id="{7143C23B-75A5-277D-3828-E4AA8FB9A21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46BB80EF-8126-25CB-1346-40C6155619E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83989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D0D29E5-652D-619C-FA6F-221731BF82D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37BCDA9E-D1A0-B232-51D0-9E994407068C}"/>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4" name="Footer Placeholder 3">
            <a:extLst>
              <a:ext uri="{FF2B5EF4-FFF2-40B4-BE49-F238E27FC236}">
                <a16:creationId xmlns:a16="http://schemas.microsoft.com/office/drawing/2014/main" xmlns="" id="{19ECBB5D-74EB-2E92-6489-D2B8CE036F3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F6C8816E-174E-0EAC-2A12-7A48BD34B350}"/>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1121668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EF53683-5291-B263-28B8-534A969A7B73}"/>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3" name="Footer Placeholder 2">
            <a:extLst>
              <a:ext uri="{FF2B5EF4-FFF2-40B4-BE49-F238E27FC236}">
                <a16:creationId xmlns:a16="http://schemas.microsoft.com/office/drawing/2014/main" xmlns="" id="{2570E5D4-9D74-BC83-6359-FE0D8EE9B50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E3D50DD5-630A-59D8-27FC-FD5C0111E5A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2690679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B44E27-2929-6442-0D8A-39E1621312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0CE97894-A366-151D-2E37-4D3625C2DF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60E2B0FA-B826-22DC-70EF-F2C00D7346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6CED612-649E-AF38-2611-2DE92A2B4EAE}"/>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xmlns="" id="{E5406C14-05AF-309C-C963-F82BCCD8B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3C3AE42E-A0F9-C8A2-1605-D81D60A953BD}"/>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28452229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C11183-C89A-1BB6-9691-B20D13FF88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DDE97617-90FF-1E08-FD7F-36B9D66351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5AD275DA-E26D-258C-B5EA-54A52147B9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0B52C0A-6DF6-F0BF-C3A2-979DBCF4E74D}"/>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6" name="Footer Placeholder 5">
            <a:extLst>
              <a:ext uri="{FF2B5EF4-FFF2-40B4-BE49-F238E27FC236}">
                <a16:creationId xmlns:a16="http://schemas.microsoft.com/office/drawing/2014/main" xmlns="" id="{F298DA95-362D-8881-D8BA-CDA83B8D4A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50535576-7CF9-B891-3AEC-023B90A30C0B}"/>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100361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63FB03-5965-EF10-2AF7-231B299245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F90B842F-A58B-D784-DC7F-9B17152113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9D0BCE2D-8802-DF7A-7919-0AC8E7C476C8}"/>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8A8A6FAE-997C-ADD9-6D20-B4A5FF7200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43AC80E2-8079-7206-B3FF-690A51F234A2}"/>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3976646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580FF53-3962-95ED-B312-F1E883D2DC7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4A9A141B-289A-FE08-C306-4C8567972B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E71FC5F-C0FB-ED2C-DA75-FC13836ADE2A}"/>
              </a:ext>
            </a:extLst>
          </p:cNvPr>
          <p:cNvSpPr>
            <a:spLocks noGrp="1"/>
          </p:cNvSpPr>
          <p:nvPr>
            <p:ph type="dt" sz="half" idx="10"/>
          </p:nvPr>
        </p:nvSpPr>
        <p:spPr/>
        <p:txBody>
          <a:body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FFDC3687-5D4D-7CAD-9227-3EB8A45CD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2919B576-579D-FF79-9847-0E96450260F5}"/>
              </a:ext>
            </a:extLst>
          </p:cNvPr>
          <p:cNvSpPr>
            <a:spLocks noGrp="1"/>
          </p:cNvSpPr>
          <p:nvPr>
            <p:ph type="sldNum" sz="quarter" idx="12"/>
          </p:nvPr>
        </p:nvSpPr>
        <p:spPr/>
        <p:txBody>
          <a:bodyPr/>
          <a:lstStyle/>
          <a:p>
            <a:fld id="{20F007C7-3734-4A4F-B08D-E68B05C221F3}" type="slidenum">
              <a:rPr lang="en-GB" smtClean="0"/>
              <a:t>‹#›</a:t>
            </a:fld>
            <a:endParaRPr lang="en-GB"/>
          </a:p>
        </p:txBody>
      </p:sp>
    </p:spTree>
    <p:extLst>
      <p:ext uri="{BB962C8B-B14F-4D97-AF65-F5344CB8AC3E}">
        <p14:creationId xmlns:p14="http://schemas.microsoft.com/office/powerpoint/2010/main" val="6754783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6202131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090365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41E88252-E5A7-1147-1494-B685F7A03B4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2BAA5B07-8F77-7636-3C1C-9C44F2D6FB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34EF6409-1A57-25AF-A1A4-95A97CAC7B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0CA5765-C018-42B9-8F03-49E375B434A2}" type="datetimeFigureOut">
              <a:rPr lang="en-GB" smtClean="0"/>
              <a:t>13/03/2024</a:t>
            </a:fld>
            <a:endParaRPr lang="en-GB"/>
          </a:p>
        </p:txBody>
      </p:sp>
      <p:sp>
        <p:nvSpPr>
          <p:cNvPr id="5" name="Footer Placeholder 4">
            <a:extLst>
              <a:ext uri="{FF2B5EF4-FFF2-40B4-BE49-F238E27FC236}">
                <a16:creationId xmlns:a16="http://schemas.microsoft.com/office/drawing/2014/main" xmlns="" id="{CFA4C530-6227-4EAA-AF13-C1C227AD8D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xmlns="" id="{E4C3DD3F-41F0-7FD0-1634-9955F62AB0E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0F007C7-3734-4A4F-B08D-E68B05C221F3}" type="slidenum">
              <a:rPr lang="en-GB" smtClean="0"/>
              <a:t>‹#›</a:t>
            </a:fld>
            <a:endParaRPr lang="en-GB"/>
          </a:p>
        </p:txBody>
      </p:sp>
    </p:spTree>
    <p:extLst>
      <p:ext uri="{BB962C8B-B14F-4D97-AF65-F5344CB8AC3E}">
        <p14:creationId xmlns:p14="http://schemas.microsoft.com/office/powerpoint/2010/main" val="7331949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how-to-build-trust/"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leaveboard.com/employee-relations/" TargetMode="Externa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400" dirty="0"/>
              <a:t>Employee relations issues and strategies for improvement</a:t>
            </a:r>
            <a:endParaRPr lang="en-US" sz="2400" b="1" dirty="0">
              <a:solidFill>
                <a:srgbClr val="00B0F0"/>
              </a:solidFill>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(7)</a:t>
            </a:r>
          </a:p>
        </p:txBody>
      </p:sp>
      <p:sp>
        <p:nvSpPr>
          <p:cNvPr id="46" name="TextBox 45"/>
          <p:cNvSpPr txBox="1"/>
          <p:nvPr/>
        </p:nvSpPr>
        <p:spPr>
          <a:xfrm>
            <a:off x="329269" y="5104240"/>
            <a:ext cx="1872629" cy="892552"/>
          </a:xfrm>
          <a:prstGeom prst="rect">
            <a:avLst/>
          </a:prstGeom>
          <a:noFill/>
        </p:spPr>
        <p:txBody>
          <a:bodyPr wrap="none" rtlCol="0">
            <a:spAutoFit/>
          </a:bodyPr>
          <a:lstStyle/>
          <a:p>
            <a:r>
              <a:rPr lang="en-GB" sz="3200" dirty="0"/>
              <a:t>HRM 624 </a:t>
            </a:r>
          </a:p>
          <a:p>
            <a:r>
              <a:rPr lang="en-US" sz="2000" dirty="0">
                <a:latin typeface="Alexandria" charset="0"/>
                <a:cs typeface="Alexandria" charset="0"/>
              </a:rPr>
              <a:t>7th Lecture</a:t>
            </a:r>
          </a:p>
        </p:txBody>
      </p:sp>
      <p:sp>
        <p:nvSpPr>
          <p:cNvPr id="14" name="Oval 13"/>
          <p:cNvSpPr/>
          <p:nvPr/>
        </p:nvSpPr>
        <p:spPr>
          <a:xfrm>
            <a:off x="6279481" y="423454"/>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39"/>
    </mc:Choice>
    <mc:Fallback xmlns="">
      <p:transition spd="slow" advTm="663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572927" cy="2062103"/>
          </a:xfrm>
          <a:prstGeom prst="rect">
            <a:avLst/>
          </a:prstGeom>
          <a:noFill/>
        </p:spPr>
        <p:txBody>
          <a:bodyPr wrap="square" rtlCol="0">
            <a:spAutoFit/>
          </a:bodyPr>
          <a:lstStyle/>
          <a:p>
            <a:r>
              <a:rPr lang="en-US" sz="4400" b="1" dirty="0">
                <a:solidFill>
                  <a:srgbClr val="00B0F0"/>
                </a:solidFill>
                <a:latin typeface="Alexandria" charset="0"/>
                <a:cs typeface="Alexandria" charset="0"/>
              </a:rPr>
              <a:t>Employment Relations</a:t>
            </a:r>
          </a:p>
          <a:p>
            <a:r>
              <a:rPr lang="en-GB" sz="2800" dirty="0"/>
              <a:t>Employee relations issues and strategies for improvement</a:t>
            </a:r>
            <a:endParaRPr lang="en-US" sz="2800" b="1" dirty="0">
              <a:solidFill>
                <a:srgbClr val="00B0F0"/>
              </a:solidFill>
              <a:latin typeface="Alexandria" charset="0"/>
              <a:cs typeface="Alexandria" charset="0"/>
            </a:endParaRPr>
          </a:p>
          <a:p>
            <a:endParaRPr lang="en-US" sz="2800" b="1" dirty="0">
              <a:solidFill>
                <a:srgbClr val="00B0F0"/>
              </a:solidFill>
              <a:latin typeface="Alexandria" charset="0"/>
              <a:cs typeface="Alexandria" charset="0"/>
            </a:endParaRPr>
          </a:p>
        </p:txBody>
      </p:sp>
      <p:sp>
        <p:nvSpPr>
          <p:cNvPr id="10" name="Rectangle: Rounded Corners 9"/>
          <p:cNvSpPr/>
          <p:nvPr/>
        </p:nvSpPr>
        <p:spPr>
          <a:xfrm>
            <a:off x="8511302" y="5187235"/>
            <a:ext cx="2424267" cy="4634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370224" y="5065023"/>
            <a:ext cx="1300164" cy="707886"/>
          </a:xfrm>
          <a:prstGeom prst="rect">
            <a:avLst/>
          </a:prstGeom>
          <a:noFill/>
        </p:spPr>
        <p:txBody>
          <a:bodyPr wrap="none" rtlCol="0">
            <a:spAutoFit/>
          </a:bodyPr>
          <a:lstStyle/>
          <a:p>
            <a:r>
              <a:rPr lang="en-GB" sz="2000" dirty="0"/>
              <a:t>HRM 624 </a:t>
            </a:r>
          </a:p>
          <a:p>
            <a:r>
              <a:rPr lang="en-US" sz="2000" dirty="0">
                <a:latin typeface="Alexandria" charset="0"/>
                <a:cs typeface="Alexandria" charset="0"/>
              </a:rPr>
              <a:t>7</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B797A3-76BF-15C5-95FF-B8D7B4A0491A}"/>
              </a:ext>
            </a:extLst>
          </p:cNvPr>
          <p:cNvSpPr>
            <a:spLocks noGrp="1"/>
          </p:cNvSpPr>
          <p:nvPr>
            <p:ph type="title"/>
          </p:nvPr>
        </p:nvSpPr>
        <p:spPr>
          <a:xfrm>
            <a:off x="838200" y="1162843"/>
            <a:ext cx="10515600" cy="1325563"/>
          </a:xfrm>
        </p:spPr>
        <p:txBody>
          <a:bodyPr/>
          <a:lstStyle/>
          <a:p>
            <a:r>
              <a:rPr lang="en-GB" b="0" i="0" dirty="0">
                <a:solidFill>
                  <a:srgbClr val="212529"/>
                </a:solidFill>
                <a:effectLst/>
                <a:latin typeface="Open Sans" panose="020B0606030504020204" pitchFamily="34" charset="0"/>
              </a:rPr>
              <a:t>Common Employee Relations Issues</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61519BC5-AC9C-A54D-309E-EA223E566734}"/>
              </a:ext>
            </a:extLst>
          </p:cNvPr>
          <p:cNvSpPr>
            <a:spLocks noGrp="1"/>
          </p:cNvSpPr>
          <p:nvPr>
            <p:ph idx="1"/>
          </p:nvPr>
        </p:nvSpPr>
        <p:spPr>
          <a:xfrm>
            <a:off x="838200" y="2349607"/>
            <a:ext cx="10515600" cy="4351338"/>
          </a:xfrm>
        </p:spPr>
        <p:txBody>
          <a:bodyPr/>
          <a:lstStyle/>
          <a:p>
            <a:pPr marL="0" indent="0">
              <a:lnSpc>
                <a:spcPct val="150000"/>
              </a:lnSpc>
              <a:buNone/>
            </a:pPr>
            <a:r>
              <a:rPr lang="en-GB" b="0" i="0" dirty="0">
                <a:solidFill>
                  <a:srgbClr val="212529"/>
                </a:solidFill>
                <a:effectLst/>
                <a:latin typeface="Open Sans" panose="020B0606030504020204" pitchFamily="34" charset="0"/>
              </a:rPr>
              <a:t>Efforts towards employee relations will always face challenges and issues, both for small and large businesses.</a:t>
            </a:r>
            <a:endParaRPr lang="en-GB" dirty="0"/>
          </a:p>
        </p:txBody>
      </p:sp>
      <p:pic>
        <p:nvPicPr>
          <p:cNvPr id="4" name="Picture 3">
            <a:extLst>
              <a:ext uri="{FF2B5EF4-FFF2-40B4-BE49-F238E27FC236}">
                <a16:creationId xmlns:a16="http://schemas.microsoft.com/office/drawing/2014/main" xmlns="" id="{C30F3214-362A-F4DD-937A-6634B7AB4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14459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58A4B3-CB0E-0A97-9291-58B81D2E2F6D}"/>
              </a:ext>
            </a:extLst>
          </p:cNvPr>
          <p:cNvSpPr>
            <a:spLocks noGrp="1"/>
          </p:cNvSpPr>
          <p:nvPr>
            <p:ph type="title"/>
          </p:nvPr>
        </p:nvSpPr>
        <p:spPr>
          <a:xfrm>
            <a:off x="838200" y="3765871"/>
            <a:ext cx="10515600" cy="1325563"/>
          </a:xfrm>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4" name="Title 1">
            <a:extLst>
              <a:ext uri="{FF2B5EF4-FFF2-40B4-BE49-F238E27FC236}">
                <a16:creationId xmlns:a16="http://schemas.microsoft.com/office/drawing/2014/main" xmlns="" id="{A26CBB90-5D41-6BAD-64CC-74E599CCCC5F}"/>
              </a:ext>
            </a:extLst>
          </p:cNvPr>
          <p:cNvSpPr txBox="1">
            <a:spLocks/>
          </p:cNvSpPr>
          <p:nvPr/>
        </p:nvSpPr>
        <p:spPr>
          <a:xfrm>
            <a:off x="838200" y="1608298"/>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33B578C4-FF2F-81B1-F0AF-A7B1F2993E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4395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5CE3D88-91D9-D73A-C39A-08907838A39F}"/>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A. Pay Rise</a:t>
            </a:r>
            <a:endParaRPr lang="en-GB" dirty="0"/>
          </a:p>
        </p:txBody>
      </p:sp>
      <p:sp>
        <p:nvSpPr>
          <p:cNvPr id="3" name="Content Placeholder 2">
            <a:extLst>
              <a:ext uri="{FF2B5EF4-FFF2-40B4-BE49-F238E27FC236}">
                <a16:creationId xmlns:a16="http://schemas.microsoft.com/office/drawing/2014/main" xmlns="" id="{E0119AF5-095C-80B3-6527-9ACF193FE281}"/>
              </a:ext>
            </a:extLst>
          </p:cNvPr>
          <p:cNvSpPr>
            <a:spLocks noGrp="1"/>
          </p:cNvSpPr>
          <p:nvPr>
            <p:ph idx="1"/>
          </p:nvPr>
        </p:nvSpPr>
        <p:spPr/>
        <p:txBody>
          <a:bodyPr/>
          <a:lstStyle/>
          <a:p>
            <a:pPr algn="just">
              <a:lnSpc>
                <a:spcPct val="150000"/>
              </a:lnSpc>
            </a:pPr>
            <a:r>
              <a:rPr lang="en-GB" b="0" i="0" dirty="0">
                <a:solidFill>
                  <a:srgbClr val="212529"/>
                </a:solidFill>
                <a:effectLst/>
                <a:latin typeface="Open Sans" panose="020B0606030504020204" pitchFamily="34" charset="0"/>
              </a:rPr>
              <a:t>Probably the most challenging conversation in a workplace revolves around pay rise requests. They are veritable minefields, some of them escalating into full confrontations or resignations just because of a single misconstrued word.</a:t>
            </a:r>
          </a:p>
          <a:p>
            <a:pPr algn="just">
              <a:lnSpc>
                <a:spcPct val="150000"/>
              </a:lnSpc>
            </a:pPr>
            <a:r>
              <a:rPr lang="en-GB" b="0" i="0" dirty="0">
                <a:solidFill>
                  <a:srgbClr val="212529"/>
                </a:solidFill>
                <a:effectLst/>
                <a:latin typeface="Open Sans" panose="020B0606030504020204" pitchFamily="34" charset="0"/>
              </a:rPr>
              <a:t>Use this as an opportunity to acknowledge that employees decided to talk before they walked to better pay.</a:t>
            </a:r>
          </a:p>
          <a:p>
            <a:pPr marL="0" indent="0">
              <a:buNone/>
            </a:pPr>
            <a:endParaRPr lang="en-GB" dirty="0"/>
          </a:p>
        </p:txBody>
      </p:sp>
      <p:pic>
        <p:nvPicPr>
          <p:cNvPr id="4" name="Picture 3">
            <a:extLst>
              <a:ext uri="{FF2B5EF4-FFF2-40B4-BE49-F238E27FC236}">
                <a16:creationId xmlns:a16="http://schemas.microsoft.com/office/drawing/2014/main" xmlns="" id="{9CEAEA1C-4998-6B8E-0AA9-9594D339F69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79058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4" name="Title 1">
            <a:extLst>
              <a:ext uri="{FF2B5EF4-FFF2-40B4-BE49-F238E27FC236}">
                <a16:creationId xmlns:a16="http://schemas.microsoft.com/office/drawing/2014/main" xmlns=""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659723C1-5BC5-E290-78AA-4B9FE18A61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030105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779B9D-0D47-119C-58F9-6E6EE6F3D92B}"/>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B. Hours and Wage Issues</a:t>
            </a:r>
            <a:endParaRPr lang="en-GB" dirty="0"/>
          </a:p>
        </p:txBody>
      </p:sp>
      <p:sp>
        <p:nvSpPr>
          <p:cNvPr id="3" name="Content Placeholder 2">
            <a:extLst>
              <a:ext uri="{FF2B5EF4-FFF2-40B4-BE49-F238E27FC236}">
                <a16:creationId xmlns:a16="http://schemas.microsoft.com/office/drawing/2014/main" xmlns="" id="{4E6578F9-C879-A656-E81C-2476B907CB18}"/>
              </a:ext>
            </a:extLst>
          </p:cNvPr>
          <p:cNvSpPr>
            <a:spLocks noGrp="1"/>
          </p:cNvSpPr>
          <p:nvPr>
            <p:ph idx="1"/>
          </p:nvPr>
        </p:nvSpPr>
        <p:spPr/>
        <p:txBody>
          <a:bodyPr/>
          <a:lstStyle/>
          <a:p>
            <a:pPr algn="just">
              <a:lnSpc>
                <a:spcPct val="150000"/>
              </a:lnSpc>
            </a:pPr>
            <a:r>
              <a:rPr lang="en-GB" i="0" dirty="0">
                <a:solidFill>
                  <a:srgbClr val="333333"/>
                </a:solidFill>
                <a:effectLst/>
                <a:latin typeface="Roboto" panose="02000000000000000000" pitchFamily="2" charset="0"/>
              </a:rPr>
              <a:t>To </a:t>
            </a:r>
            <a:r>
              <a:rPr lang="en-GB" i="0" dirty="0">
                <a:solidFill>
                  <a:srgbClr val="000000"/>
                </a:solidFill>
                <a:effectLst/>
                <a:latin typeface="Roboto" panose="02000000000000000000" pitchFamily="2" charset="0"/>
              </a:rPr>
              <a:t>maintain a strategic distance from</a:t>
            </a:r>
            <a:r>
              <a:rPr lang="en-GB" i="0" dirty="0">
                <a:solidFill>
                  <a:srgbClr val="333333"/>
                </a:solidFill>
                <a:effectLst/>
                <a:latin typeface="Roboto" panose="02000000000000000000" pitchFamily="2" charset="0"/>
              </a:rPr>
              <a:t> wage and hour infringement and </a:t>
            </a:r>
            <a:r>
              <a:rPr lang="en-GB" i="0" dirty="0">
                <a:solidFill>
                  <a:srgbClr val="000000"/>
                </a:solidFill>
                <a:effectLst/>
                <a:latin typeface="Roboto" panose="02000000000000000000" pitchFamily="2" charset="0"/>
              </a:rPr>
              <a:t>decrease</a:t>
            </a:r>
            <a:r>
              <a:rPr lang="en-GB" i="0" dirty="0">
                <a:solidFill>
                  <a:srgbClr val="333333"/>
                </a:solidFill>
                <a:effectLst/>
                <a:latin typeface="Roboto" panose="02000000000000000000" pitchFamily="2" charset="0"/>
              </a:rPr>
              <a:t> the </a:t>
            </a:r>
            <a:r>
              <a:rPr lang="en-GB" i="0" dirty="0">
                <a:solidFill>
                  <a:srgbClr val="000000"/>
                </a:solidFill>
                <a:effectLst/>
                <a:latin typeface="Roboto" panose="02000000000000000000" pitchFamily="2" charset="0"/>
              </a:rPr>
              <a:t>possibility</a:t>
            </a:r>
            <a:r>
              <a:rPr lang="en-GB" i="0" dirty="0">
                <a:solidFill>
                  <a:srgbClr val="333333"/>
                </a:solidFill>
                <a:effectLst/>
                <a:latin typeface="Roboto" panose="02000000000000000000" pitchFamily="2" charset="0"/>
              </a:rPr>
              <a:t> that workers will debate their </a:t>
            </a:r>
            <a:r>
              <a:rPr lang="en-GB" i="0" dirty="0" err="1">
                <a:solidFill>
                  <a:srgbClr val="333333"/>
                </a:solidFill>
                <a:effectLst/>
                <a:latin typeface="Roboto" panose="02000000000000000000" pitchFamily="2" charset="0"/>
              </a:rPr>
              <a:t>paychecks</a:t>
            </a:r>
            <a:r>
              <a:rPr lang="en-GB" i="0" dirty="0">
                <a:solidFill>
                  <a:srgbClr val="333333"/>
                </a:solidFill>
                <a:effectLst/>
                <a:latin typeface="Roboto" panose="02000000000000000000" pitchFamily="2" charset="0"/>
              </a:rPr>
              <a:t>, consider self-service timekeeping computer program that permits them to clock in and out from their keen gadgets. Self-service will empower representatives to keep track of and oversee their plans.</a:t>
            </a:r>
            <a:endParaRPr lang="en-GB" dirty="0"/>
          </a:p>
        </p:txBody>
      </p:sp>
      <p:pic>
        <p:nvPicPr>
          <p:cNvPr id="4" name="Picture 3">
            <a:extLst>
              <a:ext uri="{FF2B5EF4-FFF2-40B4-BE49-F238E27FC236}">
                <a16:creationId xmlns:a16="http://schemas.microsoft.com/office/drawing/2014/main" xmlns="" id="{2B401792-D17F-591F-AEFE-E67CC13D1C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69451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4" name="Title 1">
            <a:extLst>
              <a:ext uri="{FF2B5EF4-FFF2-40B4-BE49-F238E27FC236}">
                <a16:creationId xmlns:a16="http://schemas.microsoft.com/office/drawing/2014/main" xmlns=""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xmlns="" id="{E3D9AFE9-F867-934D-F981-58D1841B1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8965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4E9C2B3-4AE7-02B8-62D0-07C455475DF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a:t>
            </a:r>
            <a:endParaRPr lang="en-GB" dirty="0"/>
          </a:p>
        </p:txBody>
      </p:sp>
      <p:sp>
        <p:nvSpPr>
          <p:cNvPr id="3" name="Content Placeholder 2">
            <a:extLst>
              <a:ext uri="{FF2B5EF4-FFF2-40B4-BE49-F238E27FC236}">
                <a16:creationId xmlns:a16="http://schemas.microsoft.com/office/drawing/2014/main" xmlns="" id="{DD5A32FC-C108-8672-8494-EB710F366F61}"/>
              </a:ext>
            </a:extLst>
          </p:cNvPr>
          <p:cNvSpPr>
            <a:spLocks noGrp="1"/>
          </p:cNvSpPr>
          <p:nvPr>
            <p:ph idx="1"/>
          </p:nvPr>
        </p:nvSpPr>
        <p:spPr/>
        <p:txBody>
          <a:bodyPr>
            <a:normAutofit lnSpcReduction="10000"/>
          </a:bodyPr>
          <a:lstStyle/>
          <a:p>
            <a:pPr algn="just">
              <a:lnSpc>
                <a:spcPct val="150000"/>
              </a:lnSpc>
            </a:pPr>
            <a:r>
              <a:rPr lang="en-GB" i="0" dirty="0">
                <a:solidFill>
                  <a:srgbClr val="000000"/>
                </a:solidFill>
                <a:effectLst/>
                <a:latin typeface="Roboto" panose="02000000000000000000" pitchFamily="2" charset="0"/>
              </a:rPr>
              <a:t>Conflict</a:t>
            </a:r>
            <a:r>
              <a:rPr lang="en-GB" i="0" dirty="0">
                <a:solidFill>
                  <a:srgbClr val="333333"/>
                </a:solidFill>
                <a:effectLst/>
                <a:latin typeface="Roboto" panose="02000000000000000000" pitchFamily="2" charset="0"/>
              </a:rPr>
              <a:t> can happen in any environment, and the work environment is certainly no diverse. Debate between </a:t>
            </a:r>
            <a:r>
              <a:rPr lang="en-GB" i="0" dirty="0">
                <a:solidFill>
                  <a:srgbClr val="000000"/>
                </a:solidFill>
                <a:effectLst/>
                <a:latin typeface="Roboto" panose="02000000000000000000" pitchFamily="2" charset="0"/>
              </a:rPr>
              <a:t>workers</a:t>
            </a:r>
            <a:r>
              <a:rPr lang="en-GB" i="0" dirty="0">
                <a:solidFill>
                  <a:srgbClr val="333333"/>
                </a:solidFill>
                <a:effectLst/>
                <a:latin typeface="Roboto" panose="02000000000000000000" pitchFamily="2" charset="0"/>
              </a:rPr>
              <a:t> can emerge due to individual or work-related reasons, </a:t>
            </a:r>
            <a:r>
              <a:rPr lang="en-GB" i="0" dirty="0">
                <a:solidFill>
                  <a:srgbClr val="000000"/>
                </a:solidFill>
                <a:effectLst/>
                <a:latin typeface="Roboto" panose="02000000000000000000" pitchFamily="2" charset="0"/>
              </a:rPr>
              <a:t>dissimilar</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points</a:t>
            </a:r>
            <a:r>
              <a:rPr lang="en-GB" i="0" dirty="0">
                <a:solidFill>
                  <a:srgbClr val="333333"/>
                </a:solidFill>
                <a:effectLst/>
                <a:latin typeface="Roboto" panose="02000000000000000000" pitchFamily="2" charset="0"/>
              </a:rPr>
              <a:t> of </a:t>
            </a:r>
            <a:r>
              <a:rPr lang="en-GB" i="0" dirty="0">
                <a:solidFill>
                  <a:srgbClr val="000000"/>
                </a:solidFill>
                <a:effectLst/>
                <a:latin typeface="Roboto" panose="02000000000000000000" pitchFamily="2" charset="0"/>
              </a:rPr>
              <a:t>view</a:t>
            </a:r>
            <a:r>
              <a:rPr lang="en-GB" i="0" dirty="0">
                <a:solidFill>
                  <a:srgbClr val="333333"/>
                </a:solidFill>
                <a:effectLst/>
                <a:latin typeface="Roboto" panose="02000000000000000000" pitchFamily="2" charset="0"/>
              </a:rPr>
              <a:t>, or communication issues. In the event that there's not a straightforward way for the two parties to communicate, the struggle can turn into </a:t>
            </a:r>
            <a:r>
              <a:rPr lang="en-GB" i="0" dirty="0">
                <a:solidFill>
                  <a:srgbClr val="000000"/>
                </a:solidFill>
                <a:effectLst/>
                <a:latin typeface="Roboto" panose="02000000000000000000" pitchFamily="2" charset="0"/>
              </a:rPr>
              <a:t>poor</a:t>
            </a:r>
            <a:r>
              <a:rPr lang="en-GB" i="0" dirty="0">
                <a:solidFill>
                  <a:srgbClr val="333333"/>
                </a:solidFill>
                <a:effectLst/>
                <a:latin typeface="Roboto" panose="02000000000000000000" pitchFamily="2" charset="0"/>
              </a:rPr>
              <a:t> worker </a:t>
            </a:r>
            <a:r>
              <a:rPr lang="en-GB" i="0" dirty="0">
                <a:solidFill>
                  <a:srgbClr val="000000"/>
                </a:solidFill>
                <a:effectLst/>
                <a:latin typeface="Roboto" panose="02000000000000000000" pitchFamily="2" charset="0"/>
              </a:rPr>
              <a:t>morale</a:t>
            </a:r>
            <a:r>
              <a:rPr lang="en-GB" i="0" dirty="0">
                <a:solidFill>
                  <a:srgbClr val="333333"/>
                </a:solidFill>
                <a:effectLst/>
                <a:latin typeface="Roboto" panose="02000000000000000000" pitchFamily="2" charset="0"/>
              </a:rPr>
              <a:t> or the </a:t>
            </a:r>
            <a:r>
              <a:rPr lang="en-GB" i="0" dirty="0">
                <a:solidFill>
                  <a:srgbClr val="000000"/>
                </a:solidFill>
                <a:effectLst/>
                <a:latin typeface="Roboto" panose="02000000000000000000" pitchFamily="2" charset="0"/>
              </a:rPr>
              <a:t>termination</a:t>
            </a:r>
            <a:r>
              <a:rPr lang="en-GB" i="0" dirty="0">
                <a:solidFill>
                  <a:srgbClr val="333333"/>
                </a:solidFill>
                <a:effectLst/>
                <a:latin typeface="Roboto" panose="02000000000000000000" pitchFamily="2" charset="0"/>
              </a:rPr>
              <a:t> of a </a:t>
            </a:r>
            <a:r>
              <a:rPr lang="en-GB" i="0" dirty="0">
                <a:solidFill>
                  <a:srgbClr val="000000"/>
                </a:solidFill>
                <a:effectLst/>
                <a:latin typeface="Roboto" panose="02000000000000000000" pitchFamily="2" charset="0"/>
              </a:rPr>
              <a:t>team</a:t>
            </a:r>
            <a:r>
              <a:rPr lang="en-GB" i="0" dirty="0">
                <a:solidFill>
                  <a:srgbClr val="333333"/>
                </a:solidFill>
                <a:effectLst/>
                <a:latin typeface="Roboto" panose="02000000000000000000" pitchFamily="2" charset="0"/>
              </a:rPr>
              <a:t> </a:t>
            </a:r>
            <a:r>
              <a:rPr lang="en-GB" i="0" dirty="0">
                <a:solidFill>
                  <a:srgbClr val="000000"/>
                </a:solidFill>
                <a:effectLst/>
                <a:latin typeface="Roboto" panose="02000000000000000000" pitchFamily="2" charset="0"/>
              </a:rPr>
              <a:t>member</a:t>
            </a:r>
            <a:r>
              <a:rPr lang="en-GB" i="0" dirty="0">
                <a:solidFill>
                  <a:srgbClr val="333333"/>
                </a:solidFill>
                <a:effectLst/>
                <a:latin typeface="Roboto" panose="02000000000000000000" pitchFamily="2" charset="0"/>
              </a:rPr>
              <a:t>.</a:t>
            </a:r>
            <a:endParaRPr lang="en-GB" dirty="0"/>
          </a:p>
        </p:txBody>
      </p:sp>
      <p:pic>
        <p:nvPicPr>
          <p:cNvPr id="4" name="Picture 3">
            <a:extLst>
              <a:ext uri="{FF2B5EF4-FFF2-40B4-BE49-F238E27FC236}">
                <a16:creationId xmlns:a16="http://schemas.microsoft.com/office/drawing/2014/main" xmlns="" id="{66CA914C-C5FE-D95D-AF73-AB408DFCD7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13584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E93AFB-FE1A-3542-94CC-E3D044A9AA5A}"/>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xmlns="" id="{3F52857B-9960-2D53-5758-BBC3AF909F42}"/>
              </a:ext>
            </a:extLst>
          </p:cNvPr>
          <p:cNvSpPr>
            <a:spLocks noGrp="1"/>
          </p:cNvSpPr>
          <p:nvPr>
            <p:ph idx="1"/>
          </p:nvPr>
        </p:nvSpPr>
        <p:spPr/>
        <p:txBody>
          <a:bodyPr/>
          <a:lstStyle/>
          <a:p>
            <a:pPr algn="l"/>
            <a:r>
              <a:rPr lang="en-GB" i="0" dirty="0">
                <a:effectLst/>
                <a:latin typeface="Roboto" panose="02000000000000000000" pitchFamily="2" charset="0"/>
              </a:rPr>
              <a:t>Often, resolving such disputes creates better employee relationships, paving the way for future success.</a:t>
            </a:r>
          </a:p>
          <a:p>
            <a:pPr marL="0" indent="0" algn="l">
              <a:buNone/>
            </a:pPr>
            <a:r>
              <a:rPr lang="en-GB" dirty="0"/>
              <a:t/>
            </a:r>
            <a:br>
              <a:rPr lang="en-GB" dirty="0"/>
            </a:br>
            <a:r>
              <a:rPr lang="en-GB" i="0" dirty="0">
                <a:effectLst/>
                <a:latin typeface="Roboto" panose="02000000000000000000" pitchFamily="2" charset="0"/>
              </a:rPr>
              <a:t>Here are some solutions to resolve such argument.</a:t>
            </a:r>
          </a:p>
          <a:p>
            <a:pPr marL="0" indent="0" algn="l">
              <a:buNone/>
            </a:pPr>
            <a:r>
              <a:rPr lang="en-GB" i="0" dirty="0">
                <a:effectLst/>
                <a:latin typeface="Roboto" panose="02000000000000000000" pitchFamily="2" charset="0"/>
              </a:rPr>
              <a:t/>
            </a:r>
            <a:br>
              <a:rPr lang="en-GB" i="0" dirty="0">
                <a:effectLst/>
                <a:latin typeface="Roboto" panose="02000000000000000000" pitchFamily="2" charset="0"/>
              </a:rPr>
            </a:br>
            <a:r>
              <a:rPr lang="en-GB" i="0" dirty="0">
                <a:effectLst/>
                <a:latin typeface="Roboto" panose="02000000000000000000" pitchFamily="2" charset="0"/>
              </a:rPr>
              <a:t>Let's talk about it.</a:t>
            </a:r>
          </a:p>
          <a:p>
            <a:pPr marL="0" indent="0" algn="l">
              <a:buNone/>
            </a:pPr>
            <a:r>
              <a:rPr lang="en-GB" i="0" dirty="0">
                <a:effectLst/>
                <a:latin typeface="Roboto" panose="02000000000000000000" pitchFamily="2" charset="0"/>
              </a:rPr>
              <a:t/>
            </a:r>
            <a:br>
              <a:rPr lang="en-GB" i="0" dirty="0">
                <a:effectLst/>
                <a:latin typeface="Roboto" panose="02000000000000000000" pitchFamily="2" charset="0"/>
              </a:rPr>
            </a:br>
            <a:r>
              <a:rPr lang="en-GB" i="0" dirty="0">
                <a:effectLst/>
                <a:latin typeface="Roboto" panose="02000000000000000000" pitchFamily="2" charset="0"/>
              </a:rPr>
              <a:t>Listen to both sides of the story without bias and help them reach a common perspective.</a:t>
            </a:r>
          </a:p>
          <a:p>
            <a:endParaRPr lang="en-GB" dirty="0"/>
          </a:p>
        </p:txBody>
      </p:sp>
      <p:pic>
        <p:nvPicPr>
          <p:cNvPr id="4" name="Picture 3">
            <a:extLst>
              <a:ext uri="{FF2B5EF4-FFF2-40B4-BE49-F238E27FC236}">
                <a16:creationId xmlns:a16="http://schemas.microsoft.com/office/drawing/2014/main" xmlns="" id="{FD62639E-DE82-25BE-84C0-4539EE201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52599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EC4D34-5D67-8E53-8E7D-CB6F69F5D724}"/>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c. Interpersonal Conflicts (Cont’d)</a:t>
            </a:r>
            <a:endParaRPr lang="en-GB" dirty="0"/>
          </a:p>
        </p:txBody>
      </p:sp>
      <p:sp>
        <p:nvSpPr>
          <p:cNvPr id="3" name="Content Placeholder 2">
            <a:extLst>
              <a:ext uri="{FF2B5EF4-FFF2-40B4-BE49-F238E27FC236}">
                <a16:creationId xmlns:a16="http://schemas.microsoft.com/office/drawing/2014/main" xmlns="" id="{90C0C4CF-AB73-3736-B3A9-B80246995BE8}"/>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Be empathetic:</a:t>
            </a:r>
            <a:r>
              <a:rPr lang="en-GB" dirty="0"/>
              <a:t/>
            </a:r>
            <a:br>
              <a:rPr lang="en-GB" dirty="0"/>
            </a:br>
            <a:r>
              <a:rPr lang="en-GB" i="0" dirty="0">
                <a:effectLst/>
                <a:latin typeface="Roboto" panose="02000000000000000000" pitchFamily="2" charset="0"/>
              </a:rPr>
              <a:t>Understand that employees have concerns too and listen to their frustrations.</a:t>
            </a:r>
          </a:p>
          <a:p>
            <a:pPr algn="l">
              <a:lnSpc>
                <a:spcPct val="150000"/>
              </a:lnSpc>
            </a:pPr>
            <a:r>
              <a:rPr lang="en-GB" i="0" dirty="0">
                <a:effectLst/>
                <a:latin typeface="Roboto" panose="02000000000000000000" pitchFamily="2" charset="0"/>
              </a:rPr>
              <a:t>Be an active listener:</a:t>
            </a:r>
            <a:r>
              <a:rPr lang="en-GB" dirty="0"/>
              <a:t/>
            </a:r>
            <a:br>
              <a:rPr lang="en-GB" dirty="0"/>
            </a:br>
            <a:r>
              <a:rPr lang="en-GB" i="0" dirty="0">
                <a:effectLst/>
                <a:latin typeface="Roboto" panose="02000000000000000000" pitchFamily="2" charset="0"/>
              </a:rPr>
              <a:t>Listening to employee concerns without interrupting to get to the root of the problem can be of great help.</a:t>
            </a:r>
          </a:p>
          <a:p>
            <a:endParaRPr lang="en-GB" dirty="0"/>
          </a:p>
        </p:txBody>
      </p:sp>
      <p:pic>
        <p:nvPicPr>
          <p:cNvPr id="4" name="Picture 3">
            <a:extLst>
              <a:ext uri="{FF2B5EF4-FFF2-40B4-BE49-F238E27FC236}">
                <a16:creationId xmlns:a16="http://schemas.microsoft.com/office/drawing/2014/main" xmlns="" id="{1E35B1D9-1FF6-F482-DBFD-3A02780FB7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259846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C80063-4CE2-2654-D03A-145D4B90B9E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4" name="Title 1">
            <a:extLst>
              <a:ext uri="{FF2B5EF4-FFF2-40B4-BE49-F238E27FC236}">
                <a16:creationId xmlns:a16="http://schemas.microsoft.com/office/drawing/2014/main" xmlns="" id="{F05BF8C1-049D-5BAF-F502-671C5766B527}"/>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3" name="Picture 2">
            <a:extLst>
              <a:ext uri="{FF2B5EF4-FFF2-40B4-BE49-F238E27FC236}">
                <a16:creationId xmlns:a16="http://schemas.microsoft.com/office/drawing/2014/main" xmlns="" id="{23F27B11-E1EC-303C-4AD0-EED0FCA150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3916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296322-9C57-F155-BF69-B9BD190A513E}"/>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a:t>
            </a:r>
            <a:endParaRPr lang="en-GB" dirty="0"/>
          </a:p>
        </p:txBody>
      </p:sp>
      <p:sp>
        <p:nvSpPr>
          <p:cNvPr id="3" name="Content Placeholder 2">
            <a:extLst>
              <a:ext uri="{FF2B5EF4-FFF2-40B4-BE49-F238E27FC236}">
                <a16:creationId xmlns:a16="http://schemas.microsoft.com/office/drawing/2014/main" xmlns="" id="{3C11B271-A6B8-2F28-0240-00CC513BB1E2}"/>
              </a:ext>
            </a:extLst>
          </p:cNvPr>
          <p:cNvSpPr>
            <a:spLocks noGrp="1"/>
          </p:cNvSpPr>
          <p:nvPr>
            <p:ph idx="1"/>
          </p:nvPr>
        </p:nvSpPr>
        <p:spPr/>
        <p:txBody>
          <a:bodyPr>
            <a:normAutofit fontScale="92500"/>
          </a:bodyPr>
          <a:lstStyle/>
          <a:p>
            <a:pPr algn="l">
              <a:lnSpc>
                <a:spcPct val="150000"/>
              </a:lnSpc>
            </a:pPr>
            <a:r>
              <a:rPr lang="en-GB" i="0" dirty="0">
                <a:effectLst/>
                <a:latin typeface="Roboto" panose="02000000000000000000" pitchFamily="2" charset="0"/>
              </a:rPr>
              <a:t>Annual leave is another sensitive issue that can give rise to disputes.</a:t>
            </a:r>
          </a:p>
          <a:p>
            <a:pPr algn="l">
              <a:lnSpc>
                <a:spcPct val="150000"/>
              </a:lnSpc>
            </a:pPr>
            <a:r>
              <a:rPr lang="en-GB" i="0" dirty="0">
                <a:effectLst/>
                <a:latin typeface="Roboto" panose="02000000000000000000" pitchFamily="2" charset="0"/>
              </a:rPr>
              <a:t>When poorly managed, annual leave issues can have a negative impact on your business.</a:t>
            </a:r>
          </a:p>
          <a:p>
            <a:pPr algn="l">
              <a:lnSpc>
                <a:spcPct val="150000"/>
              </a:lnSpc>
            </a:pPr>
            <a:r>
              <a:rPr lang="en-GB" i="0" dirty="0">
                <a:effectLst/>
                <a:latin typeface="Roboto" panose="02000000000000000000" pitchFamily="2" charset="0"/>
              </a:rPr>
              <a:t>annual leave is important for employees for many reasons: it's a way to reduce stress levels, boost motivation within the company, and increase productivity.</a:t>
            </a:r>
          </a:p>
          <a:p>
            <a:endParaRPr lang="en-GB" dirty="0"/>
          </a:p>
        </p:txBody>
      </p:sp>
      <p:pic>
        <p:nvPicPr>
          <p:cNvPr id="4" name="Picture 3">
            <a:extLst>
              <a:ext uri="{FF2B5EF4-FFF2-40B4-BE49-F238E27FC236}">
                <a16:creationId xmlns:a16="http://schemas.microsoft.com/office/drawing/2014/main" xmlns="" id="{9536E820-1138-9A6E-6059-E6FDD8177E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5340158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FD9CA64-112E-FCE9-D526-829BA4F51F08}"/>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D. Annual Leave (Cont’d)</a:t>
            </a:r>
            <a:endParaRPr lang="en-GB" dirty="0"/>
          </a:p>
        </p:txBody>
      </p:sp>
      <p:sp>
        <p:nvSpPr>
          <p:cNvPr id="3" name="Content Placeholder 2">
            <a:extLst>
              <a:ext uri="{FF2B5EF4-FFF2-40B4-BE49-F238E27FC236}">
                <a16:creationId xmlns:a16="http://schemas.microsoft.com/office/drawing/2014/main" xmlns="" id="{96D2B2DE-D8A6-C050-1D7B-51AC438E2810}"/>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Many HR departments struggle with annual leave, especially when planning and tracking leave.</a:t>
            </a:r>
          </a:p>
          <a:p>
            <a:pPr algn="just">
              <a:lnSpc>
                <a:spcPct val="150000"/>
              </a:lnSpc>
            </a:pPr>
            <a:r>
              <a:rPr lang="en-GB" i="0" dirty="0">
                <a:effectLst/>
                <a:latin typeface="Roboto" panose="02000000000000000000" pitchFamily="2" charset="0"/>
              </a:rPr>
              <a:t>Other leave situations, such as sick leave, stress leave and parental leave, require better and more effective ways to monitor and avoid complications.</a:t>
            </a:r>
          </a:p>
          <a:p>
            <a:pPr marL="0" indent="0">
              <a:buNone/>
            </a:pPr>
            <a:endParaRPr lang="en-GB" dirty="0"/>
          </a:p>
        </p:txBody>
      </p:sp>
      <p:pic>
        <p:nvPicPr>
          <p:cNvPr id="4" name="Picture 3">
            <a:extLst>
              <a:ext uri="{FF2B5EF4-FFF2-40B4-BE49-F238E27FC236}">
                <a16:creationId xmlns:a16="http://schemas.microsoft.com/office/drawing/2014/main" xmlns="" id="{0CCDFC77-A66C-7A68-D6A6-CF2C09DE70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42865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7F57DF-4196-69A9-E3BB-72D36E82191C}"/>
              </a:ext>
            </a:extLst>
          </p:cNvPr>
          <p:cNvSpPr>
            <a:spLocks noGrp="1"/>
          </p:cNvSpPr>
          <p:nvPr>
            <p:ph type="title"/>
          </p:nvPr>
        </p:nvSpPr>
        <p:spPr>
          <a:xfrm>
            <a:off x="838200" y="3087777"/>
            <a:ext cx="10515600" cy="1325563"/>
          </a:xfrm>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4" name="Title 1">
            <a:extLst>
              <a:ext uri="{FF2B5EF4-FFF2-40B4-BE49-F238E27FC236}">
                <a16:creationId xmlns:a16="http://schemas.microsoft.com/office/drawing/2014/main" xmlns="" id="{5F926525-7613-BDB4-BE94-493C17C887A2}"/>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FBE44F88-89E9-C55B-69B2-91211337A8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9277944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F3231E-746A-F18F-562D-D2E74BC7C3D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a:t>
            </a:r>
            <a:endParaRPr lang="en-GB" dirty="0"/>
          </a:p>
        </p:txBody>
      </p:sp>
      <p:sp>
        <p:nvSpPr>
          <p:cNvPr id="3" name="Content Placeholder 2">
            <a:extLst>
              <a:ext uri="{FF2B5EF4-FFF2-40B4-BE49-F238E27FC236}">
                <a16:creationId xmlns:a16="http://schemas.microsoft.com/office/drawing/2014/main" xmlns="" id="{E31121D5-6936-51BA-881E-74D66C6DE283}"/>
              </a:ext>
            </a:extLst>
          </p:cNvPr>
          <p:cNvSpPr>
            <a:spLocks noGrp="1"/>
          </p:cNvSpPr>
          <p:nvPr>
            <p:ph idx="1"/>
          </p:nvPr>
        </p:nvSpPr>
        <p:spPr/>
        <p:txBody>
          <a:bodyPr/>
          <a:lstStyle/>
          <a:p>
            <a:pPr algn="l">
              <a:lnSpc>
                <a:spcPct val="150000"/>
              </a:lnSpc>
            </a:pPr>
            <a:r>
              <a:rPr lang="en-GB" i="0" dirty="0">
                <a:effectLst/>
                <a:latin typeface="Roboto" panose="02000000000000000000" pitchFamily="2" charset="0"/>
              </a:rPr>
              <a:t>Attendance issues are a common problem in most workplaces.</a:t>
            </a:r>
            <a:r>
              <a:rPr lang="en-GB" dirty="0"/>
              <a:t/>
            </a:r>
            <a:br>
              <a:rPr lang="en-GB" dirty="0"/>
            </a:br>
            <a:r>
              <a:rPr lang="en-GB" i="0" dirty="0">
                <a:effectLst/>
                <a:latin typeface="Roboto" panose="02000000000000000000" pitchFamily="2" charset="0"/>
              </a:rPr>
              <a:t>Perhaps some employees are late for work, others don't come to work at all, or a buddy punching covering up for them.</a:t>
            </a:r>
            <a:endParaRPr lang="en-GB" dirty="0"/>
          </a:p>
        </p:txBody>
      </p:sp>
      <p:pic>
        <p:nvPicPr>
          <p:cNvPr id="4" name="Picture 3">
            <a:extLst>
              <a:ext uri="{FF2B5EF4-FFF2-40B4-BE49-F238E27FC236}">
                <a16:creationId xmlns:a16="http://schemas.microsoft.com/office/drawing/2014/main" xmlns="" id="{2B1F82D9-A852-9888-8B02-60A5D34978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30676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C2FB65-C3A9-9373-AA60-CE33CBF0D19D}"/>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xmlns="" id="{1FF2982F-9978-DD9E-103D-1394F3364766}"/>
              </a:ext>
            </a:extLst>
          </p:cNvPr>
          <p:cNvSpPr>
            <a:spLocks noGrp="1"/>
          </p:cNvSpPr>
          <p:nvPr>
            <p:ph idx="1"/>
          </p:nvPr>
        </p:nvSpPr>
        <p:spPr/>
        <p:txBody>
          <a:bodyPr/>
          <a:lstStyle/>
          <a:p>
            <a:pPr algn="just">
              <a:lnSpc>
                <a:spcPct val="150000"/>
              </a:lnSpc>
            </a:pPr>
            <a:r>
              <a:rPr lang="en-GB" i="0" dirty="0">
                <a:effectLst/>
                <a:latin typeface="Roboto" panose="02000000000000000000" pitchFamily="2" charset="0"/>
              </a:rPr>
              <a:t>Additionally, most managers are unable to reach out to their employees, probably because they don't want to be "that guy" within the company.</a:t>
            </a:r>
          </a:p>
          <a:p>
            <a:pPr marL="0" indent="0" algn="just">
              <a:lnSpc>
                <a:spcPct val="150000"/>
              </a:lnSpc>
              <a:buNone/>
            </a:pPr>
            <a:r>
              <a:rPr lang="en-GB" dirty="0"/>
              <a:t/>
            </a:r>
            <a:br>
              <a:rPr lang="en-GB" dirty="0"/>
            </a:br>
            <a:r>
              <a:rPr lang="en-GB" i="0" dirty="0">
                <a:effectLst/>
                <a:latin typeface="Roboto" panose="02000000000000000000" pitchFamily="2" charset="0"/>
              </a:rPr>
              <a:t>However, lateness or absence without unavoidable reasons will not be accepted.</a:t>
            </a:r>
          </a:p>
          <a:p>
            <a:pPr marL="0" indent="0">
              <a:buNone/>
            </a:pPr>
            <a:endParaRPr lang="en-GB" dirty="0"/>
          </a:p>
        </p:txBody>
      </p:sp>
      <p:pic>
        <p:nvPicPr>
          <p:cNvPr id="4" name="Picture 3">
            <a:extLst>
              <a:ext uri="{FF2B5EF4-FFF2-40B4-BE49-F238E27FC236}">
                <a16:creationId xmlns:a16="http://schemas.microsoft.com/office/drawing/2014/main" xmlns="" id="{ED1BAE17-92F6-2268-C607-217AF5D913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30390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9532B5-7C0A-5D2A-75FC-5A15F46E035C}"/>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F. Attendance issues (Cont’d)</a:t>
            </a:r>
            <a:endParaRPr lang="en-GB" dirty="0"/>
          </a:p>
        </p:txBody>
      </p:sp>
      <p:sp>
        <p:nvSpPr>
          <p:cNvPr id="3" name="Content Placeholder 2">
            <a:extLst>
              <a:ext uri="{FF2B5EF4-FFF2-40B4-BE49-F238E27FC236}">
                <a16:creationId xmlns:a16="http://schemas.microsoft.com/office/drawing/2014/main" xmlns="" id="{7E345322-56F5-E2E1-08F3-9D786FF7832F}"/>
              </a:ext>
            </a:extLst>
          </p:cNvPr>
          <p:cNvSpPr>
            <a:spLocks noGrp="1"/>
          </p:cNvSpPr>
          <p:nvPr>
            <p:ph idx="1"/>
          </p:nvPr>
        </p:nvSpPr>
        <p:spPr/>
        <p:txBody>
          <a:bodyPr>
            <a:normAutofit fontScale="92500"/>
          </a:bodyPr>
          <a:lstStyle/>
          <a:p>
            <a:pPr algn="just">
              <a:lnSpc>
                <a:spcPct val="150000"/>
              </a:lnSpc>
            </a:pPr>
            <a:r>
              <a:rPr lang="en-GB" i="0" dirty="0">
                <a:effectLst/>
                <a:latin typeface="Roboto" panose="02000000000000000000" pitchFamily="2" charset="0"/>
              </a:rPr>
              <a:t>Time tracking and attendance issues are common problems, but many can be solved by using employee self-service software.</a:t>
            </a:r>
          </a:p>
          <a:p>
            <a:pPr marL="0" indent="0" algn="just">
              <a:lnSpc>
                <a:spcPct val="150000"/>
              </a:lnSpc>
              <a:buNone/>
            </a:pPr>
            <a:endParaRPr lang="en-GB" i="0" dirty="0">
              <a:effectLst/>
              <a:latin typeface="Roboto" panose="02000000000000000000" pitchFamily="2" charset="0"/>
            </a:endParaRPr>
          </a:p>
          <a:p>
            <a:pPr algn="just">
              <a:lnSpc>
                <a:spcPct val="150000"/>
              </a:lnSpc>
            </a:pPr>
            <a:r>
              <a:rPr lang="en-GB" i="0" dirty="0">
                <a:effectLst/>
                <a:latin typeface="Roboto" panose="02000000000000000000" pitchFamily="2" charset="0"/>
              </a:rPr>
              <a:t>Enabling employees to manage their time and communicate directly about time and attendance issues through their smart devices reduces the risk of conflicts and provides practical benefits.</a:t>
            </a:r>
          </a:p>
          <a:p>
            <a:endParaRPr lang="en-GB" dirty="0"/>
          </a:p>
        </p:txBody>
      </p:sp>
      <p:pic>
        <p:nvPicPr>
          <p:cNvPr id="4" name="Picture 3">
            <a:extLst>
              <a:ext uri="{FF2B5EF4-FFF2-40B4-BE49-F238E27FC236}">
                <a16:creationId xmlns:a16="http://schemas.microsoft.com/office/drawing/2014/main" xmlns="" id="{43EE59BA-4BF8-BBA2-F4C3-63692E1DAC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414247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94EC7A-5DA3-B4F3-EA94-CB66E9222E35}"/>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4" name="Title 1">
            <a:extLst>
              <a:ext uri="{FF2B5EF4-FFF2-40B4-BE49-F238E27FC236}">
                <a16:creationId xmlns:a16="http://schemas.microsoft.com/office/drawing/2014/main" xmlns="" id="{1FEE7CFD-658F-F3C1-F685-EB877A6DAE7C}"/>
              </a:ext>
            </a:extLst>
          </p:cNvPr>
          <p:cNvSpPr txBox="1">
            <a:spLocks/>
          </p:cNvSpPr>
          <p:nvPr/>
        </p:nvSpPr>
        <p:spPr>
          <a:xfrm>
            <a:off x="838200" y="125650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Common Employee Relations Issues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CBBE8A48-2141-C441-153D-419593314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840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CF21FA-E7FA-5874-C14A-44582E7AFD85}"/>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G. Adequate workplace safety</a:t>
            </a:r>
            <a:endParaRPr lang="en-GB" dirty="0"/>
          </a:p>
        </p:txBody>
      </p:sp>
      <p:sp>
        <p:nvSpPr>
          <p:cNvPr id="3" name="Content Placeholder 2">
            <a:extLst>
              <a:ext uri="{FF2B5EF4-FFF2-40B4-BE49-F238E27FC236}">
                <a16:creationId xmlns:a16="http://schemas.microsoft.com/office/drawing/2014/main" xmlns="" id="{948EB8F9-FD21-25EA-271E-B61B35E7E75C}"/>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Employee injuries and accidents are one of a manager's worst nightmares.</a:t>
            </a:r>
          </a:p>
          <a:p>
            <a:pPr algn="l">
              <a:lnSpc>
                <a:spcPct val="150000"/>
              </a:lnSpc>
            </a:pPr>
            <a:r>
              <a:rPr lang="en-GB" i="0" dirty="0">
                <a:effectLst/>
                <a:latin typeface="Roboto" panose="02000000000000000000" pitchFamily="2" charset="0"/>
              </a:rPr>
              <a:t>Regardless of industry or sector, companies should do more to promote workplace safety.</a:t>
            </a:r>
          </a:p>
          <a:p>
            <a:pPr marL="0" indent="0">
              <a:buNone/>
            </a:pPr>
            <a:r>
              <a:rPr lang="en-GB" b="1" i="0" dirty="0">
                <a:effectLst/>
                <a:latin typeface="Roboto" panose="02000000000000000000" pitchFamily="2" charset="0"/>
              </a:rPr>
              <a:t/>
            </a:r>
            <a:br>
              <a:rPr lang="en-GB" b="1" i="0" dirty="0">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xmlns="" id="{4928B7A9-F538-75F5-291D-D4A234524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47428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EE4854-56C4-7412-C391-5071016B364D}"/>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G. Adequate workplace safety (Cont’d)</a:t>
            </a:r>
            <a:endParaRPr lang="en-GB" dirty="0"/>
          </a:p>
        </p:txBody>
      </p:sp>
      <p:sp>
        <p:nvSpPr>
          <p:cNvPr id="3" name="Content Placeholder 2">
            <a:extLst>
              <a:ext uri="{FF2B5EF4-FFF2-40B4-BE49-F238E27FC236}">
                <a16:creationId xmlns:a16="http://schemas.microsoft.com/office/drawing/2014/main" xmlns="" id="{7E939C22-697D-C845-1EBF-887A933B6B6E}"/>
              </a:ext>
            </a:extLst>
          </p:cNvPr>
          <p:cNvSpPr>
            <a:spLocks noGrp="1"/>
          </p:cNvSpPr>
          <p:nvPr>
            <p:ph idx="1"/>
          </p:nvPr>
        </p:nvSpPr>
        <p:spPr/>
        <p:txBody>
          <a:bodyPr>
            <a:normAutofit fontScale="92500" lnSpcReduction="20000"/>
          </a:bodyPr>
          <a:lstStyle/>
          <a:p>
            <a:pPr algn="just">
              <a:lnSpc>
                <a:spcPct val="150000"/>
              </a:lnSpc>
            </a:pPr>
            <a:r>
              <a:rPr lang="en-GB" i="0" dirty="0">
                <a:effectLst/>
                <a:latin typeface="Roboto" panose="02000000000000000000" pitchFamily="2" charset="0"/>
              </a:rPr>
              <a:t>Workplace safety starts with providing employees with the proper safety equipment, such as masks, goggles, and gloves.</a:t>
            </a:r>
          </a:p>
          <a:p>
            <a:pPr marL="0" indent="0" algn="just">
              <a:lnSpc>
                <a:spcPct val="150000"/>
              </a:lnSpc>
              <a:buNone/>
            </a:pPr>
            <a:endParaRPr lang="en-GB" dirty="0">
              <a:latin typeface="Roboto" panose="02000000000000000000" pitchFamily="2" charset="0"/>
            </a:endParaRPr>
          </a:p>
          <a:p>
            <a:pPr algn="just">
              <a:lnSpc>
                <a:spcPct val="150000"/>
              </a:lnSpc>
            </a:pPr>
            <a:r>
              <a:rPr lang="en-GB" i="0" dirty="0">
                <a:effectLst/>
                <a:latin typeface="Roboto" panose="02000000000000000000" pitchFamily="2" charset="0"/>
              </a:rPr>
              <a:t>A good policy should also ensure that employees don't work too much overtime and become unduly fatigued.</a:t>
            </a:r>
          </a:p>
          <a:p>
            <a:pPr marL="0" indent="0" algn="just">
              <a:lnSpc>
                <a:spcPct val="150000"/>
              </a:lnSpc>
              <a:buNone/>
            </a:pPr>
            <a:r>
              <a:rPr lang="en-GB" b="1" i="0" dirty="0">
                <a:solidFill>
                  <a:srgbClr val="37AC8E"/>
                </a:solidFill>
                <a:effectLst/>
                <a:latin typeface="Roboto" panose="02000000000000000000" pitchFamily="2" charset="0"/>
              </a:rPr>
              <a:t/>
            </a:r>
            <a:br>
              <a:rPr lang="en-GB" b="1" i="0" dirty="0">
                <a:solidFill>
                  <a:srgbClr val="37AC8E"/>
                </a:solidFill>
                <a:effectLst/>
                <a:latin typeface="Roboto" panose="02000000000000000000" pitchFamily="2" charset="0"/>
              </a:rPr>
            </a:br>
            <a:endParaRPr lang="en-GB" dirty="0"/>
          </a:p>
        </p:txBody>
      </p:sp>
      <p:pic>
        <p:nvPicPr>
          <p:cNvPr id="4" name="Picture 3">
            <a:extLst>
              <a:ext uri="{FF2B5EF4-FFF2-40B4-BE49-F238E27FC236}">
                <a16:creationId xmlns:a16="http://schemas.microsoft.com/office/drawing/2014/main" xmlns="" id="{11E1F576-3021-F7FD-5608-311995C555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626363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8404806-A6AE-61F9-64E5-F7684A13A9D5}"/>
              </a:ext>
            </a:extLst>
          </p:cNvPr>
          <p:cNvSpPr>
            <a:spLocks noGrp="1"/>
          </p:cNvSpPr>
          <p:nvPr>
            <p:ph type="title"/>
          </p:nvPr>
        </p:nvSpPr>
        <p:spPr>
          <a:xfrm>
            <a:off x="838200" y="2766218"/>
            <a:ext cx="10515600" cy="1325563"/>
          </a:xfrm>
        </p:spPr>
        <p:txBody>
          <a:bodyPr>
            <a:normAutofit fontScale="90000"/>
          </a:bodyPr>
          <a:lstStyle/>
          <a:p>
            <a:r>
              <a:rPr lang="en-GB" b="1" i="0" dirty="0">
                <a:solidFill>
                  <a:srgbClr val="212529"/>
                </a:solidFill>
                <a:effectLst/>
                <a:latin typeface="Open Sans" panose="020B0606030504020204" pitchFamily="34" charset="0"/>
              </a:rPr>
              <a:t>Best Strategies To Enhance Employee Relations</a:t>
            </a:r>
            <a:br>
              <a:rPr lang="en-GB" b="1" i="0" dirty="0">
                <a:solidFill>
                  <a:srgbClr val="212529"/>
                </a:solidFill>
                <a:effectLst/>
                <a:latin typeface="Open Sans" panose="020B0606030504020204" pitchFamily="34" charset="0"/>
              </a:rPr>
            </a:br>
            <a:endParaRPr lang="en-GB" b="1" dirty="0"/>
          </a:p>
        </p:txBody>
      </p:sp>
      <p:pic>
        <p:nvPicPr>
          <p:cNvPr id="4" name="Picture 3">
            <a:extLst>
              <a:ext uri="{FF2B5EF4-FFF2-40B4-BE49-F238E27FC236}">
                <a16:creationId xmlns:a16="http://schemas.microsoft.com/office/drawing/2014/main" xmlns="" id="{22EDF70A-71AE-D2FF-C56F-4E131E5AD0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622669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C9FC26E-BDD5-E81E-9DDC-40F000F0D54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a16="http://schemas.microsoft.com/office/drawing/2014/main" xmlns="" id="{36EAC9C1-F5B3-6DFD-AE62-4A84AFB5BF49}"/>
              </a:ext>
            </a:extLst>
          </p:cNvPr>
          <p:cNvSpPr>
            <a:spLocks noGrp="1"/>
          </p:cNvSpPr>
          <p:nvPr>
            <p:ph idx="1"/>
          </p:nvPr>
        </p:nvSpPr>
        <p:spPr/>
        <p:txBody>
          <a:bodyPr>
            <a:normAutofit/>
          </a:bodyPr>
          <a:lstStyle/>
          <a:p>
            <a:pPr algn="l">
              <a:lnSpc>
                <a:spcPct val="150000"/>
              </a:lnSpc>
            </a:pPr>
            <a:r>
              <a:rPr lang="en-GB" i="0" dirty="0">
                <a:effectLst/>
                <a:latin typeface="Roboto" panose="02000000000000000000" pitchFamily="2" charset="0"/>
              </a:rPr>
              <a:t>Small businesses have an advantage in relation to their employees.</a:t>
            </a: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The smaller the number of employees, the easier it is to build a foundation for a good work culture and strong relationships.</a:t>
            </a:r>
          </a:p>
          <a:p>
            <a:pPr algn="l"/>
            <a:r>
              <a:rPr lang="en-GB" i="0" dirty="0">
                <a:effectLst/>
                <a:latin typeface="Roboto" panose="02000000000000000000" pitchFamily="2" charset="0"/>
              </a:rPr>
              <a:t>By investing in the company's goals and vision from the beginning, you set yourself up for a successful relationship in the future.</a:t>
            </a:r>
          </a:p>
          <a:p>
            <a:endParaRPr lang="en-GB" i="0" dirty="0">
              <a:effectLst/>
              <a:latin typeface="Roboto" panose="02000000000000000000" pitchFamily="2" charset="0"/>
            </a:endParaRPr>
          </a:p>
          <a:p>
            <a:endParaRPr lang="en-GB" dirty="0"/>
          </a:p>
        </p:txBody>
      </p:sp>
      <p:pic>
        <p:nvPicPr>
          <p:cNvPr id="4" name="Picture 3">
            <a:extLst>
              <a:ext uri="{FF2B5EF4-FFF2-40B4-BE49-F238E27FC236}">
                <a16:creationId xmlns:a16="http://schemas.microsoft.com/office/drawing/2014/main" xmlns="" id="{B5032914-86F2-404C-9CEE-77A166ECD9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03385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72F11A-900B-263B-299D-579710A61195}"/>
              </a:ext>
            </a:extLst>
          </p:cNvPr>
          <p:cNvSpPr>
            <a:spLocks noGrp="1"/>
          </p:cNvSpPr>
          <p:nvPr>
            <p:ph type="title"/>
          </p:nvPr>
        </p:nvSpPr>
        <p:spPr>
          <a:xfrm>
            <a:off x="838200" y="3338512"/>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b="1" dirty="0"/>
          </a:p>
        </p:txBody>
      </p:sp>
    </p:spTree>
    <p:extLst>
      <p:ext uri="{BB962C8B-B14F-4D97-AF65-F5344CB8AC3E}">
        <p14:creationId xmlns:p14="http://schemas.microsoft.com/office/powerpoint/2010/main" val="16359353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r>
              <a:rPr lang="en-GB" b="0" i="0" dirty="0">
                <a:solidFill>
                  <a:srgbClr val="212529"/>
                </a:solidFill>
                <a:effectLst/>
                <a:latin typeface="Open Sans" panose="020B0606030504020204" pitchFamily="34" charset="0"/>
              </a:rPr>
              <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564802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2CC730-5B15-EAE4-FDCB-FDE0B07EE5A0}"/>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Good and honest communication is the basis of any relationship.</a:t>
            </a:r>
          </a:p>
          <a:p>
            <a:pPr algn="l">
              <a:lnSpc>
                <a:spcPct val="170000"/>
              </a:lnSpc>
            </a:pPr>
            <a:r>
              <a:rPr lang="en-GB" sz="3200" i="0" dirty="0">
                <a:effectLst/>
                <a:latin typeface="Roboto" panose="02000000000000000000" pitchFamily="2" charset="0"/>
              </a:rPr>
              <a:t>It's important to communicate openly with your employees and create a safe space where everyone feels free to speak up and ask questions.</a:t>
            </a:r>
          </a:p>
          <a:p>
            <a:pPr algn="l">
              <a:lnSpc>
                <a:spcPct val="170000"/>
              </a:lnSpc>
            </a:pPr>
            <a:r>
              <a:rPr lang="en-GB" sz="3200" i="0" dirty="0">
                <a:effectLst/>
                <a:latin typeface="Roboto" panose="02000000000000000000" pitchFamily="2" charset="0"/>
              </a:rPr>
              <a:t>Communication between managers and employees is always a challenge.</a:t>
            </a:r>
          </a:p>
          <a:p>
            <a:pPr marL="0" indent="0">
              <a:buNone/>
            </a:pPr>
            <a:endParaRPr lang="en-GB" dirty="0"/>
          </a:p>
        </p:txBody>
      </p:sp>
      <p:pic>
        <p:nvPicPr>
          <p:cNvPr id="4" name="Picture 3">
            <a:extLst>
              <a:ext uri="{FF2B5EF4-FFF2-40B4-BE49-F238E27FC236}">
                <a16:creationId xmlns:a16="http://schemas.microsoft.com/office/drawing/2014/main" xmlns="" id="{BEF21BFE-4942-0863-2ADE-7B44EC633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37456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2CC730-5B15-EAE4-FDCB-FDE0B07EE5A0}"/>
              </a:ext>
            </a:extLst>
          </p:cNvPr>
          <p:cNvSpPr>
            <a:spLocks noGrp="1"/>
          </p:cNvSpPr>
          <p:nvPr>
            <p:ph type="title"/>
          </p:nvPr>
        </p:nvSpPr>
        <p:spPr>
          <a:xfrm>
            <a:off x="838200" y="591156"/>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A3C39E46-47B0-73D8-D946-C628CAF35987}"/>
              </a:ext>
            </a:extLst>
          </p:cNvPr>
          <p:cNvSpPr>
            <a:spLocks noGrp="1"/>
          </p:cNvSpPr>
          <p:nvPr>
            <p:ph idx="1"/>
          </p:nvPr>
        </p:nvSpPr>
        <p:spPr/>
        <p:txBody>
          <a:bodyPr>
            <a:normAutofit fontScale="85000" lnSpcReduction="10000"/>
          </a:bodyPr>
          <a:lstStyle/>
          <a:p>
            <a:pPr algn="l">
              <a:lnSpc>
                <a:spcPct val="170000"/>
              </a:lnSpc>
            </a:pPr>
            <a:r>
              <a:rPr lang="en-GB" sz="3200" i="0" dirty="0">
                <a:effectLst/>
                <a:latin typeface="Roboto" panose="02000000000000000000" pitchFamily="2" charset="0"/>
              </a:rPr>
              <a:t>You want to focus on your future work, set goals, and move forward with important projects.</a:t>
            </a:r>
          </a:p>
          <a:p>
            <a:pPr algn="l">
              <a:lnSpc>
                <a:spcPct val="170000"/>
              </a:lnSpc>
            </a:pPr>
            <a:r>
              <a:rPr lang="en-GB" sz="3200" i="0" dirty="0">
                <a:effectLst/>
                <a:latin typeface="Roboto" panose="02000000000000000000" pitchFamily="2" charset="0"/>
              </a:rPr>
              <a:t>Your team is looking for your advice across multiple channels.</a:t>
            </a:r>
          </a:p>
          <a:p>
            <a:pPr algn="l">
              <a:lnSpc>
                <a:spcPct val="170000"/>
              </a:lnSpc>
            </a:pPr>
            <a:r>
              <a:rPr lang="en-GB" sz="3200" i="0" dirty="0">
                <a:effectLst/>
                <a:latin typeface="Roboto" panose="02000000000000000000" pitchFamily="2" charset="0"/>
              </a:rPr>
              <a:t>Approaching communication effectively can contribute to a dynamic workplace culture that reduces conflict, increases engagement, and increases productivity.</a:t>
            </a:r>
          </a:p>
          <a:p>
            <a:pPr marL="0" indent="0">
              <a:buNone/>
            </a:pPr>
            <a:endParaRPr lang="en-GB" dirty="0"/>
          </a:p>
        </p:txBody>
      </p:sp>
      <p:pic>
        <p:nvPicPr>
          <p:cNvPr id="4" name="Picture 3">
            <a:extLst>
              <a:ext uri="{FF2B5EF4-FFF2-40B4-BE49-F238E27FC236}">
                <a16:creationId xmlns:a16="http://schemas.microsoft.com/office/drawing/2014/main" xmlns="" id="{01AAE3AC-E52A-834C-8526-922262ADB9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3136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70D6C040-34AC-B143-C756-507E17C20293}"/>
              </a:ext>
            </a:extLst>
          </p:cNvPr>
          <p:cNvSpPr>
            <a:spLocks noGrp="1"/>
          </p:cNvSpPr>
          <p:nvPr>
            <p:ph idx="1"/>
          </p:nvPr>
        </p:nvSpPr>
        <p:spPr/>
        <p:txBody>
          <a:bodyPr>
            <a:normAutofit/>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a. Schedule frequent one-on-one meetings. These kind of meetings are the ideal way to find out about the specifics, obstacles, and concepts that your employees are thinking about.</a:t>
            </a:r>
          </a:p>
        </p:txBody>
      </p:sp>
      <p:pic>
        <p:nvPicPr>
          <p:cNvPr id="4" name="Picture 3">
            <a:extLst>
              <a:ext uri="{FF2B5EF4-FFF2-40B4-BE49-F238E27FC236}">
                <a16:creationId xmlns:a16="http://schemas.microsoft.com/office/drawing/2014/main" xmlns="" id="{C2716816-92EF-2C40-980E-88F4426637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592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21AFEF2-C92F-9632-C194-88E5A674BD31}"/>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1. Honest communication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70D6C040-34AC-B143-C756-507E17C20293}"/>
              </a:ext>
            </a:extLst>
          </p:cNvPr>
          <p:cNvSpPr>
            <a:spLocks noGrp="1"/>
          </p:cNvSpPr>
          <p:nvPr>
            <p:ph idx="1"/>
          </p:nvPr>
        </p:nvSpPr>
        <p:spPr/>
        <p:txBody>
          <a:bodyPr>
            <a:normAutofit fontScale="92500"/>
          </a:bodyPr>
          <a:lstStyle/>
          <a:p>
            <a:pPr algn="l">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l">
              <a:lnSpc>
                <a:spcPct val="150000"/>
              </a:lnSpc>
              <a:buNone/>
            </a:pPr>
            <a:r>
              <a:rPr lang="en-GB" dirty="0"/>
              <a:t>b.  Set up team meetings every week. Every member has to know about the current tasks and difficulties as well as the upcoming deadlines. Encouraging colleagues to ask questions during meetings and maintaining a casual tone are two effective practices.</a:t>
            </a:r>
          </a:p>
        </p:txBody>
      </p:sp>
      <p:pic>
        <p:nvPicPr>
          <p:cNvPr id="4" name="Picture 3">
            <a:extLst>
              <a:ext uri="{FF2B5EF4-FFF2-40B4-BE49-F238E27FC236}">
                <a16:creationId xmlns:a16="http://schemas.microsoft.com/office/drawing/2014/main" xmlns="" id="{25CF3E8C-A7FE-38CC-109E-2746315135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892005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96AD90-EA9D-7404-58C3-6089F891A7F0}"/>
              </a:ext>
            </a:extLst>
          </p:cNvPr>
          <p:cNvSpPr>
            <a:spLocks noGrp="1"/>
          </p:cNvSpPr>
          <p:nvPr>
            <p:ph type="title"/>
          </p:nvPr>
        </p:nvSpPr>
        <p:spPr>
          <a:xfrm>
            <a:off x="838200" y="878833"/>
            <a:ext cx="10515600" cy="1325563"/>
          </a:xfrm>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xmlns="" id="{3DBE8A49-D6C2-D520-8A9C-B28B42D9EBB4}"/>
              </a:ext>
            </a:extLst>
          </p:cNvPr>
          <p:cNvSpPr>
            <a:spLocks noGrp="1"/>
          </p:cNvSpPr>
          <p:nvPr>
            <p:ph idx="1"/>
          </p:nvPr>
        </p:nvSpPr>
        <p:spPr/>
        <p:txBody>
          <a:bodyPr>
            <a:normAutofit fontScale="85000" lnSpcReduction="10000"/>
          </a:bodyPr>
          <a:lstStyle/>
          <a:p>
            <a:pPr marL="0" indent="0">
              <a:lnSpc>
                <a:spcPct val="150000"/>
              </a:lnSpc>
              <a:buNone/>
            </a:pPr>
            <a:endParaRPr lang="en-GB" dirty="0"/>
          </a:p>
          <a:p>
            <a:pPr marL="0" indent="0">
              <a:lnSpc>
                <a:spcPct val="150000"/>
              </a:lnSpc>
              <a:buNone/>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nSpc>
                <a:spcPct val="150000"/>
              </a:lnSpc>
              <a:buNone/>
            </a:pPr>
            <a:r>
              <a:rPr lang="en-GB" dirty="0"/>
              <a:t>c. Adopt contemporary means of communication.</a:t>
            </a:r>
          </a:p>
          <a:p>
            <a:pPr marL="0" indent="0">
              <a:lnSpc>
                <a:spcPct val="150000"/>
              </a:lnSpc>
              <a:buNone/>
            </a:pPr>
            <a:r>
              <a:rPr lang="en-GB" dirty="0"/>
              <a:t> We already know that a variety of applications facilitate better collaboration at work. There are several solutions available to you, ranging from chat platforms (Slack, Teams) to tracking project/task updates (Asana, Monday), document collaboration (Docs), and video conferencing (Meet, Zoom).</a:t>
            </a:r>
          </a:p>
        </p:txBody>
      </p:sp>
      <p:pic>
        <p:nvPicPr>
          <p:cNvPr id="5" name="Picture 4">
            <a:extLst>
              <a:ext uri="{FF2B5EF4-FFF2-40B4-BE49-F238E27FC236}">
                <a16:creationId xmlns:a16="http://schemas.microsoft.com/office/drawing/2014/main" xmlns="" id="{CB4DB04C-EEEC-1B01-4653-5F1E9A7B73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646594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96AD90-EA9D-7404-58C3-6089F891A7F0}"/>
              </a:ext>
            </a:extLst>
          </p:cNvPr>
          <p:cNvSpPr>
            <a:spLocks noGrp="1"/>
          </p:cNvSpPr>
          <p:nvPr>
            <p:ph type="title"/>
          </p:nvPr>
        </p:nvSpPr>
        <p:spPr/>
        <p:txBody>
          <a:bodyPr/>
          <a:lstStyle/>
          <a:p>
            <a:r>
              <a:rPr lang="en-GB" b="1" i="0" dirty="0">
                <a:solidFill>
                  <a:srgbClr val="212529"/>
                </a:solidFill>
                <a:effectLst/>
                <a:latin typeface="Open Sans" panose="020B0606030504020204" pitchFamily="34" charset="0"/>
              </a:rPr>
              <a:t>1. Honest communication (Cont’d)</a:t>
            </a:r>
            <a:endParaRPr lang="en-GB" dirty="0"/>
          </a:p>
        </p:txBody>
      </p:sp>
      <p:sp>
        <p:nvSpPr>
          <p:cNvPr id="3" name="Content Placeholder 2">
            <a:extLst>
              <a:ext uri="{FF2B5EF4-FFF2-40B4-BE49-F238E27FC236}">
                <a16:creationId xmlns:a16="http://schemas.microsoft.com/office/drawing/2014/main" xmlns="" id="{3DBE8A49-D6C2-D520-8A9C-B28B42D9EBB4}"/>
              </a:ext>
            </a:extLst>
          </p:cNvPr>
          <p:cNvSpPr>
            <a:spLocks noGrp="1"/>
          </p:cNvSpPr>
          <p:nvPr>
            <p:ph idx="1"/>
          </p:nvPr>
        </p:nvSpPr>
        <p:spPr/>
        <p:txBody>
          <a:bodyPr>
            <a:normAutofit fontScale="85000" lnSpcReduction="10000"/>
          </a:bodyPr>
          <a:lstStyle/>
          <a:p>
            <a:pPr algn="just">
              <a:lnSpc>
                <a:spcPct val="150000"/>
              </a:lnSpc>
            </a:pPr>
            <a:r>
              <a:rPr lang="en-GB" dirty="0">
                <a:solidFill>
                  <a:srgbClr val="3B3E4D"/>
                </a:solidFill>
                <a:latin typeface="Open Sans" panose="020B0606030504020204" pitchFamily="34" charset="0"/>
              </a:rPr>
              <a:t>H</a:t>
            </a:r>
            <a:r>
              <a:rPr lang="en-GB" b="0" i="0" dirty="0">
                <a:solidFill>
                  <a:srgbClr val="3B3E4D"/>
                </a:solidFill>
                <a:effectLst/>
                <a:latin typeface="Open Sans" panose="020B0606030504020204" pitchFamily="34" charset="0"/>
              </a:rPr>
              <a:t>ow we can improve communications between managers and employees:</a:t>
            </a:r>
          </a:p>
          <a:p>
            <a:pPr marL="0" indent="0" algn="just">
              <a:lnSpc>
                <a:spcPct val="150000"/>
              </a:lnSpc>
              <a:buNone/>
            </a:pPr>
            <a:r>
              <a:rPr lang="en-GB" dirty="0"/>
              <a:t>d. Ask and give constructive feedback. . When discussing performance, the progress of a project, or team dynamics, be explicit about your expectations, what is successful, and what still needs improvement. People feel more confident when obstacles are overcome and they know that the management is rooting for them. Additionally, don't be hesitant to offer both favourable and negative criticism.</a:t>
            </a:r>
          </a:p>
        </p:txBody>
      </p:sp>
      <p:pic>
        <p:nvPicPr>
          <p:cNvPr id="4" name="Picture 3">
            <a:extLst>
              <a:ext uri="{FF2B5EF4-FFF2-40B4-BE49-F238E27FC236}">
                <a16:creationId xmlns:a16="http://schemas.microsoft.com/office/drawing/2014/main" xmlns="" id="{CD84037E-D04E-ED99-D426-3A12CBCE73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180891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a:bodyPr>
          <a:lstStyle/>
          <a:p>
            <a:pPr algn="l"/>
            <a:r>
              <a:rPr lang="en-GB" b="1" i="0" dirty="0">
                <a:solidFill>
                  <a:srgbClr val="212529"/>
                </a:solidFill>
                <a:effectLst/>
                <a:latin typeface="Open Sans" panose="020B0606030504020204" pitchFamily="34" charset="0"/>
              </a:rPr>
              <a:t>2. Cultivate a trustworthy relation</a:t>
            </a:r>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178808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41D9CC-25D8-8844-43C1-B968B8CFE30B}"/>
              </a:ext>
            </a:extLst>
          </p:cNvPr>
          <p:cNvSpPr>
            <a:spLocks noGrp="1"/>
          </p:cNvSpPr>
          <p:nvPr>
            <p:ph type="title"/>
          </p:nvPr>
        </p:nvSpPr>
        <p:spPr>
          <a:xfrm>
            <a:off x="838200" y="852755"/>
            <a:ext cx="10515600" cy="837933"/>
          </a:xfrm>
        </p:spPr>
        <p:txBody>
          <a:bodyPr>
            <a:normAutofit fontScale="90000"/>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xmlns="" id="{6FD1F4F3-7EA3-B72E-E10A-31178BC5FCFC}"/>
              </a:ext>
            </a:extLst>
          </p:cNvPr>
          <p:cNvSpPr>
            <a:spLocks noGrp="1"/>
          </p:cNvSpPr>
          <p:nvPr>
            <p:ph idx="1"/>
          </p:nvPr>
        </p:nvSpPr>
        <p:spPr/>
        <p:txBody>
          <a:bodyPr/>
          <a:lstStyle/>
          <a:p>
            <a:pPr algn="just">
              <a:lnSpc>
                <a:spcPct val="150000"/>
              </a:lnSpc>
            </a:pPr>
            <a:r>
              <a:rPr lang="en-GB" dirty="0"/>
              <a:t>Prevent  micromanaging your staff. Make sure everyone is aware of your expectations of them, what they should do, and that you are there to help if needed. Then move away and give them space. Have faith in them.</a:t>
            </a:r>
          </a:p>
        </p:txBody>
      </p:sp>
      <p:pic>
        <p:nvPicPr>
          <p:cNvPr id="5" name="Picture 4">
            <a:extLst>
              <a:ext uri="{FF2B5EF4-FFF2-40B4-BE49-F238E27FC236}">
                <a16:creationId xmlns:a16="http://schemas.microsoft.com/office/drawing/2014/main" xmlns="" id="{5CF54DB4-EA53-AE0B-DC34-AF73796DA0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74"/>
            <a:ext cx="12191999" cy="584230"/>
          </a:xfrm>
          <a:prstGeom prst="rect">
            <a:avLst/>
          </a:prstGeom>
        </p:spPr>
      </p:pic>
    </p:spTree>
    <p:extLst>
      <p:ext uri="{BB962C8B-B14F-4D97-AF65-F5344CB8AC3E}">
        <p14:creationId xmlns:p14="http://schemas.microsoft.com/office/powerpoint/2010/main" val="11693829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AC4AE-859F-BF14-2BA6-3202A4242B44}"/>
              </a:ext>
            </a:extLst>
          </p:cNvPr>
          <p:cNvSpPr>
            <a:spLocks noGrp="1"/>
          </p:cNvSpPr>
          <p:nvPr>
            <p:ph type="title"/>
          </p:nvPr>
        </p:nvSpPr>
        <p:spPr>
          <a:xfrm>
            <a:off x="838200" y="794053"/>
            <a:ext cx="10515600" cy="1325563"/>
          </a:xfrm>
        </p:spPr>
        <p:txBody>
          <a:bodyPr>
            <a:normAutofit fontScale="90000"/>
          </a:bodyPr>
          <a:lstStyle/>
          <a:p>
            <a:r>
              <a:rPr lang="en-GB" b="1" i="0" dirty="0">
                <a:solidFill>
                  <a:srgbClr val="212529"/>
                </a:solidFill>
                <a:effectLst/>
                <a:latin typeface="Open Sans" panose="020B0606030504020204" pitchFamily="34" charset="0"/>
              </a:rPr>
              <a:t>2. Cultivate a trustworthy relation (Cont’d)</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27865806-911F-2C7C-4AE0-9609B3EBC4A1}"/>
              </a:ext>
            </a:extLst>
          </p:cNvPr>
          <p:cNvSpPr>
            <a:spLocks noGrp="1"/>
          </p:cNvSpPr>
          <p:nvPr>
            <p:ph idx="1"/>
          </p:nvPr>
        </p:nvSpPr>
        <p:spPr/>
        <p:txBody>
          <a:bodyPr/>
          <a:lstStyle/>
          <a:p>
            <a:pPr>
              <a:lnSpc>
                <a:spcPct val="150000"/>
              </a:lnSpc>
            </a:pPr>
            <a:r>
              <a:rPr lang="en-GB" dirty="0"/>
              <a:t>The foundation of a successful business is trust. And there are a number of other kinds of trust you should take into account: faith in the mission and guiding principles of the company; trust in your selection of deserving candidates for important roles; trust in HR procedures and leadership; and trust amongst coworkers.</a:t>
            </a:r>
          </a:p>
        </p:txBody>
      </p:sp>
      <p:pic>
        <p:nvPicPr>
          <p:cNvPr id="5" name="Picture 4">
            <a:extLst>
              <a:ext uri="{FF2B5EF4-FFF2-40B4-BE49-F238E27FC236}">
                <a16:creationId xmlns:a16="http://schemas.microsoft.com/office/drawing/2014/main" xmlns="" id="{79EB08DA-29AE-FECF-00C3-BB6D42C5E9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333645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5BE09F-B28B-9D8F-8D2B-BAE8D77A91FE}"/>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2. Cultivate a trustworthy relation</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(Cont’d)</a:t>
            </a:r>
            <a:endParaRPr lang="en-GB" dirty="0"/>
          </a:p>
        </p:txBody>
      </p:sp>
      <p:sp>
        <p:nvSpPr>
          <p:cNvPr id="3" name="Content Placeholder 2">
            <a:extLst>
              <a:ext uri="{FF2B5EF4-FFF2-40B4-BE49-F238E27FC236}">
                <a16:creationId xmlns:a16="http://schemas.microsoft.com/office/drawing/2014/main" xmlns="" id="{B18972C2-EAAA-0A0D-FE36-ACDDB76BE169}"/>
              </a:ext>
            </a:extLst>
          </p:cNvPr>
          <p:cNvSpPr>
            <a:spLocks noGrp="1"/>
          </p:cNvSpPr>
          <p:nvPr>
            <p:ph idx="1"/>
          </p:nvPr>
        </p:nvSpPr>
        <p:spPr/>
        <p:txBody>
          <a:bodyPr>
            <a:normAutofit fontScale="92500"/>
          </a:bodyPr>
          <a:lstStyle/>
          <a:p>
            <a:pPr algn="l">
              <a:lnSpc>
                <a:spcPct val="150000"/>
              </a:lnSpc>
            </a:pPr>
            <a:r>
              <a:rPr lang="en-GB" dirty="0">
                <a:latin typeface="Open Sans" panose="020B0606030504020204" pitchFamily="34" charset="0"/>
                <a:hlinkClick r:id="rId2">
                  <a:extLst>
                    <a:ext uri="{A12FA001-AC4F-418D-AE19-62706E023703}">
                      <ahyp:hlinkClr xmlns:ahyp="http://schemas.microsoft.com/office/drawing/2018/hyperlinkcolor" xmlns="" val="tx"/>
                    </a:ext>
                  </a:extLst>
                </a:hlinkClick>
              </a:rPr>
              <a:t>H</a:t>
            </a:r>
            <a:r>
              <a:rPr lang="en-GB" i="0" strike="noStrike" dirty="0">
                <a:effectLst/>
                <a:latin typeface="Open Sans" panose="020B0606030504020204" pitchFamily="34" charset="0"/>
                <a:hlinkClick r:id="rId2">
                  <a:extLst>
                    <a:ext uri="{A12FA001-AC4F-418D-AE19-62706E023703}">
                      <ahyp:hlinkClr xmlns:ahyp="http://schemas.microsoft.com/office/drawing/2018/hyperlinkcolor" xmlns="" val="tx"/>
                    </a:ext>
                  </a:extLst>
                </a:hlinkClick>
              </a:rPr>
              <a:t>ow to build trust at work</a:t>
            </a:r>
            <a:r>
              <a:rPr lang="en-GB" i="0" dirty="0">
                <a:effectLst/>
                <a:latin typeface="Open Sans" panose="020B0606030504020204" pitchFamily="34" charset="0"/>
              </a:rPr>
              <a:t>, how to build confidence with coworkers:</a:t>
            </a:r>
          </a:p>
          <a:p>
            <a:pPr algn="l">
              <a:lnSpc>
                <a:spcPct val="150000"/>
              </a:lnSpc>
              <a:buFont typeface="+mj-lt"/>
              <a:buAutoNum type="arabicPeriod"/>
            </a:pPr>
            <a:r>
              <a:rPr lang="en-GB" i="0" dirty="0">
                <a:effectLst/>
                <a:latin typeface="Open Sans" panose="020B0606030504020204" pitchFamily="34" charset="0"/>
              </a:rPr>
              <a:t>Be honest</a:t>
            </a:r>
          </a:p>
          <a:p>
            <a:pPr algn="l">
              <a:lnSpc>
                <a:spcPct val="150000"/>
              </a:lnSpc>
              <a:buFont typeface="+mj-lt"/>
              <a:buAutoNum type="arabicPeriod"/>
            </a:pPr>
            <a:r>
              <a:rPr lang="en-GB" i="0" dirty="0">
                <a:effectLst/>
                <a:latin typeface="Open Sans" panose="020B0606030504020204" pitchFamily="34" charset="0"/>
              </a:rPr>
              <a:t>Be considerate</a:t>
            </a:r>
          </a:p>
          <a:p>
            <a:pPr algn="l">
              <a:lnSpc>
                <a:spcPct val="150000"/>
              </a:lnSpc>
              <a:buFont typeface="+mj-lt"/>
              <a:buAutoNum type="arabicPeriod"/>
            </a:pPr>
            <a:r>
              <a:rPr lang="en-GB" i="0" dirty="0">
                <a:effectLst/>
                <a:latin typeface="Open Sans" panose="020B0606030504020204" pitchFamily="34" charset="0"/>
              </a:rPr>
              <a:t>Offer support</a:t>
            </a:r>
          </a:p>
          <a:p>
            <a:pPr algn="l">
              <a:lnSpc>
                <a:spcPct val="150000"/>
              </a:lnSpc>
              <a:buFont typeface="+mj-lt"/>
              <a:buAutoNum type="arabicPeriod"/>
            </a:pPr>
            <a:r>
              <a:rPr lang="en-GB" i="0" dirty="0">
                <a:effectLst/>
                <a:latin typeface="Open Sans" panose="020B0606030504020204" pitchFamily="34" charset="0"/>
              </a:rPr>
              <a:t>Show appreciation</a:t>
            </a:r>
          </a:p>
          <a:p>
            <a:pPr algn="l">
              <a:lnSpc>
                <a:spcPct val="150000"/>
              </a:lnSpc>
              <a:buFont typeface="+mj-lt"/>
              <a:buAutoNum type="arabicPeriod"/>
            </a:pPr>
            <a:r>
              <a:rPr lang="en-GB" i="0" dirty="0">
                <a:effectLst/>
                <a:latin typeface="Open Sans" panose="020B0606030504020204" pitchFamily="34" charset="0"/>
              </a:rPr>
              <a:t>Respect people.</a:t>
            </a:r>
          </a:p>
          <a:p>
            <a:endParaRPr lang="en-GB" dirty="0"/>
          </a:p>
        </p:txBody>
      </p:sp>
      <p:pic>
        <p:nvPicPr>
          <p:cNvPr id="4" name="Picture 3">
            <a:extLst>
              <a:ext uri="{FF2B5EF4-FFF2-40B4-BE49-F238E27FC236}">
                <a16:creationId xmlns:a16="http://schemas.microsoft.com/office/drawing/2014/main" xmlns="" id="{8EA939F1-66C5-1E41-FDCC-795512AF3D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5406820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dirty="0"/>
              <a:t/>
            </a:r>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
            </a: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583252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15173B-B770-6031-D7AA-264798150FD9}"/>
              </a:ext>
            </a:extLst>
          </p:cNvPr>
          <p:cNvSpPr>
            <a:spLocks noGrp="1"/>
          </p:cNvSpPr>
          <p:nvPr>
            <p:ph type="title"/>
          </p:nvPr>
        </p:nvSpPr>
        <p:spPr>
          <a:xfrm>
            <a:off x="838200" y="1140431"/>
            <a:ext cx="10515600" cy="550257"/>
          </a:xfrm>
        </p:spPr>
        <p:txBody>
          <a:bodyPr>
            <a:normAutofit fontScale="90000"/>
          </a:bodyPr>
          <a:lstStyle/>
          <a:p>
            <a:r>
              <a:rPr lang="en-GB" b="1" dirty="0"/>
              <a:t/>
            </a:r>
            <a:br>
              <a:rPr lang="en-GB" b="1" dirty="0"/>
            </a:br>
            <a:r>
              <a:rPr lang="en-GB" b="1" i="0" dirty="0">
                <a:solidFill>
                  <a:srgbClr val="212529"/>
                </a:solidFill>
                <a:effectLst/>
                <a:latin typeface="Open Sans" panose="020B0606030504020204" pitchFamily="34" charset="0"/>
              </a:rPr>
              <a:t>3. Develop a listening habit</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
            </a:r>
            <a:br>
              <a:rPr lang="en-GB" b="1"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
            </a:r>
            <a:br>
              <a:rPr lang="en-GB" b="1"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53913C00-48A9-0200-F0B7-C762036B61D9}"/>
              </a:ext>
            </a:extLst>
          </p:cNvPr>
          <p:cNvSpPr>
            <a:spLocks noGrp="1"/>
          </p:cNvSpPr>
          <p:nvPr>
            <p:ph idx="1"/>
          </p:nvPr>
        </p:nvSpPr>
        <p:spPr/>
        <p:txBody>
          <a:bodyPr>
            <a:normAutofit fontScale="85000" lnSpcReduction="10000"/>
          </a:bodyPr>
          <a:lstStyle/>
          <a:p>
            <a:pPr algn="just">
              <a:lnSpc>
                <a:spcPct val="150000"/>
              </a:lnSpc>
            </a:pPr>
            <a:r>
              <a:rPr lang="en-GB" dirty="0"/>
              <a:t>Keep in mind to pay attention to their responses the next time you engage in conversation with your team. Listening, communicating, and problem-solving are all necessary for talks to be healthy, productive, and effective.</a:t>
            </a:r>
          </a:p>
          <a:p>
            <a:pPr algn="just">
              <a:lnSpc>
                <a:spcPct val="150000"/>
              </a:lnSpc>
            </a:pPr>
            <a:endParaRPr lang="en-GB" dirty="0"/>
          </a:p>
          <a:p>
            <a:pPr algn="just">
              <a:lnSpc>
                <a:spcPct val="150000"/>
              </a:lnSpc>
            </a:pPr>
            <a:r>
              <a:rPr lang="en-GB" dirty="0"/>
              <a:t>Although it's important for every employee to be a good listener, this isn't always the case. We listen at work in order to gain new information, comprehend the task at hand, and improve as professionals. </a:t>
            </a:r>
          </a:p>
        </p:txBody>
      </p:sp>
      <p:pic>
        <p:nvPicPr>
          <p:cNvPr id="5" name="Picture 4">
            <a:extLst>
              <a:ext uri="{FF2B5EF4-FFF2-40B4-BE49-F238E27FC236}">
                <a16:creationId xmlns:a16="http://schemas.microsoft.com/office/drawing/2014/main" xmlns="" id="{F2D1300A-9A4B-C4C3-F337-7341916451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6002167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r>
              <a:rPr lang="en-GB" b="0" i="0" dirty="0">
                <a:solidFill>
                  <a:srgbClr val="212529"/>
                </a:solidFill>
                <a:effectLst/>
                <a:latin typeface="Open Sans" panose="020B0606030504020204" pitchFamily="34" charset="0"/>
              </a:rPr>
              <a:t/>
            </a:r>
            <a:br>
              <a:rPr lang="en-GB" b="0" i="0" dirty="0">
                <a:solidFill>
                  <a:srgbClr val="212529"/>
                </a:solidFill>
                <a:effectLst/>
                <a:latin typeface="Open Sans" panose="020B0606030504020204" pitchFamily="34" charset="0"/>
              </a:rPr>
            </a:br>
            <a:r>
              <a:rPr lang="en-GB" b="1" i="0" dirty="0">
                <a:solidFill>
                  <a:srgbClr val="212529"/>
                </a:solidFill>
                <a:effectLst/>
                <a:latin typeface="Open Sans" panose="020B0606030504020204" pitchFamily="34" charset="0"/>
              </a:rPr>
              <a:t/>
            </a:r>
            <a:br>
              <a:rPr lang="en-GB" b="1" i="0" dirty="0">
                <a:solidFill>
                  <a:srgbClr val="212529"/>
                </a:solidFill>
                <a:effectLst/>
                <a:latin typeface="Open Sans" panose="020B0606030504020204" pitchFamily="34" charset="0"/>
              </a:rPr>
            </a:br>
            <a:r>
              <a:rPr lang="en-GB" b="0" i="0" dirty="0">
                <a:solidFill>
                  <a:srgbClr val="212529"/>
                </a:solidFill>
                <a:effectLst/>
                <a:latin typeface="Open Sans" panose="020B0606030504020204" pitchFamily="34" charset="0"/>
              </a:rPr>
              <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943037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31F27B-9875-E4C9-A881-947C09DD8478}"/>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4. Write a transparent employee relations policy</a:t>
            </a:r>
            <a:endParaRPr lang="en-GB" dirty="0"/>
          </a:p>
        </p:txBody>
      </p:sp>
      <p:sp>
        <p:nvSpPr>
          <p:cNvPr id="3" name="Content Placeholder 2">
            <a:extLst>
              <a:ext uri="{FF2B5EF4-FFF2-40B4-BE49-F238E27FC236}">
                <a16:creationId xmlns:a16="http://schemas.microsoft.com/office/drawing/2014/main" xmlns="" id="{13E0CC04-9A7B-C707-1C19-F5A423A63272}"/>
              </a:ext>
            </a:extLst>
          </p:cNvPr>
          <p:cNvSpPr>
            <a:spLocks noGrp="1"/>
          </p:cNvSpPr>
          <p:nvPr>
            <p:ph idx="1"/>
          </p:nvPr>
        </p:nvSpPr>
        <p:spPr/>
        <p:txBody>
          <a:bodyPr/>
          <a:lstStyle/>
          <a:p>
            <a:pPr algn="just">
              <a:lnSpc>
                <a:spcPct val="150000"/>
              </a:lnSpc>
            </a:pPr>
            <a:r>
              <a:rPr lang="en-GB" dirty="0"/>
              <a:t>The company's standards and regulations, as well as instructions for handling issues pertaining to employees, must be included in the policy. Remember that you will probably handle individual employees differently from your organisation as a whole. It is helpful to have an employee handbook that explains such regulations in detail.</a:t>
            </a:r>
          </a:p>
        </p:txBody>
      </p:sp>
      <p:pic>
        <p:nvPicPr>
          <p:cNvPr id="5" name="Picture 4">
            <a:extLst>
              <a:ext uri="{FF2B5EF4-FFF2-40B4-BE49-F238E27FC236}">
                <a16:creationId xmlns:a16="http://schemas.microsoft.com/office/drawing/2014/main" xmlns="" id="{9500A7E9-3D6E-4B56-556A-C22493446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909170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a:bodyPr>
          <a:lstStyle/>
          <a:p>
            <a:r>
              <a:rPr lang="en-GB" b="1" i="0" dirty="0">
                <a:solidFill>
                  <a:srgbClr val="212529"/>
                </a:solidFill>
                <a:effectLst/>
                <a:latin typeface="Open Sans" panose="020B0606030504020204" pitchFamily="34" charset="0"/>
              </a:rPr>
              <a:t>5. Invest in your people</a:t>
            </a: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864334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F1242A-5AC7-C030-3F1B-8CE29F1445A2}"/>
              </a:ext>
            </a:extLst>
          </p:cNvPr>
          <p:cNvSpPr>
            <a:spLocks noGrp="1"/>
          </p:cNvSpPr>
          <p:nvPr>
            <p:ph type="title"/>
          </p:nvPr>
        </p:nvSpPr>
        <p:spPr>
          <a:xfrm>
            <a:off x="838200" y="681037"/>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xmlns="" id="{E771C66F-856C-42ED-0B8A-6B670F998B2E}"/>
              </a:ext>
            </a:extLst>
          </p:cNvPr>
          <p:cNvSpPr>
            <a:spLocks noGrp="1"/>
          </p:cNvSpPr>
          <p:nvPr>
            <p:ph idx="1"/>
          </p:nvPr>
        </p:nvSpPr>
        <p:spPr/>
        <p:txBody>
          <a:bodyPr>
            <a:normAutofit fontScale="92500"/>
          </a:bodyPr>
          <a:lstStyle/>
          <a:p>
            <a:pPr algn="just">
              <a:lnSpc>
                <a:spcPct val="150000"/>
              </a:lnSpc>
            </a:pPr>
            <a:r>
              <a:rPr lang="en-GB" dirty="0"/>
              <a:t>Investing in your staff is another way to demonstrate your concern and foster a positive work environment. The following are some aspects of learning and growth that are important to consider:</a:t>
            </a:r>
          </a:p>
          <a:p>
            <a:pPr algn="just">
              <a:lnSpc>
                <a:spcPct val="150000"/>
              </a:lnSpc>
            </a:pPr>
            <a:endParaRPr lang="en-GB" dirty="0"/>
          </a:p>
          <a:p>
            <a:pPr marL="0" indent="0" algn="just">
              <a:lnSpc>
                <a:spcPct val="150000"/>
              </a:lnSpc>
              <a:buNone/>
            </a:pPr>
            <a:r>
              <a:rPr lang="en-GB" dirty="0" err="1"/>
              <a:t>a.Feedback</a:t>
            </a:r>
            <a:r>
              <a:rPr lang="en-GB" dirty="0"/>
              <a:t>: We are able to comprehend the viewpoints of our staff and offer guidance on next steps because of their helpful criticism.</a:t>
            </a:r>
          </a:p>
        </p:txBody>
      </p:sp>
      <p:pic>
        <p:nvPicPr>
          <p:cNvPr id="5" name="Picture 4">
            <a:extLst>
              <a:ext uri="{FF2B5EF4-FFF2-40B4-BE49-F238E27FC236}">
                <a16:creationId xmlns:a16="http://schemas.microsoft.com/office/drawing/2014/main" xmlns="" id="{07D2B1BA-411A-7BC6-A8D5-0008718876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701961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F1242A-5AC7-C030-3F1B-8CE29F1445A2}"/>
              </a:ext>
            </a:extLst>
          </p:cNvPr>
          <p:cNvSpPr>
            <a:spLocks noGrp="1"/>
          </p:cNvSpPr>
          <p:nvPr>
            <p:ph type="title"/>
          </p:nvPr>
        </p:nvSpPr>
        <p:spPr>
          <a:xfrm>
            <a:off x="838200" y="584230"/>
            <a:ext cx="10515600" cy="1325563"/>
          </a:xfrm>
        </p:spPr>
        <p:txBody>
          <a:bodyPr/>
          <a:lstStyle/>
          <a:p>
            <a:r>
              <a:rPr lang="en-GB" b="1" i="0" dirty="0">
                <a:solidFill>
                  <a:srgbClr val="212529"/>
                </a:solidFill>
                <a:effectLst/>
                <a:latin typeface="Open Sans" panose="020B0606030504020204" pitchFamily="34" charset="0"/>
              </a:rPr>
              <a:t>5. Invest in your people</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xmlns="" id="{E771C66F-856C-42ED-0B8A-6B670F998B2E}"/>
              </a:ext>
            </a:extLst>
          </p:cNvPr>
          <p:cNvSpPr>
            <a:spLocks noGrp="1"/>
          </p:cNvSpPr>
          <p:nvPr>
            <p:ph idx="1"/>
          </p:nvPr>
        </p:nvSpPr>
        <p:spPr/>
        <p:txBody>
          <a:bodyPr>
            <a:normAutofit fontScale="70000" lnSpcReduction="20000"/>
          </a:bodyPr>
          <a:lstStyle/>
          <a:p>
            <a:pPr marL="0" indent="0" algn="just">
              <a:lnSpc>
                <a:spcPct val="170000"/>
              </a:lnSpc>
              <a:buNone/>
            </a:pPr>
            <a:r>
              <a:rPr lang="en-GB" dirty="0"/>
              <a:t>b. Flexibility: Allow your staff to plan times for their own learning and allow them to manage their time and responsibilities.</a:t>
            </a:r>
          </a:p>
          <a:p>
            <a:pPr marL="0" indent="0" algn="just">
              <a:lnSpc>
                <a:spcPct val="170000"/>
              </a:lnSpc>
              <a:buNone/>
            </a:pPr>
            <a:r>
              <a:rPr lang="en-GB" dirty="0"/>
              <a:t>c. Career paths: For every position you have inside the company, have a career path.</a:t>
            </a:r>
          </a:p>
          <a:p>
            <a:pPr marL="0" indent="0" algn="just">
              <a:lnSpc>
                <a:spcPct val="170000"/>
              </a:lnSpc>
              <a:buNone/>
            </a:pPr>
            <a:r>
              <a:rPr lang="en-GB" dirty="0"/>
              <a:t>d. Mentorship programmes: When your company want to help seasoned leaders and novice managers exchange information, expertise, and experience.</a:t>
            </a:r>
          </a:p>
          <a:p>
            <a:pPr marL="0" indent="0" algn="just">
              <a:lnSpc>
                <a:spcPct val="170000"/>
              </a:lnSpc>
              <a:buNone/>
            </a:pPr>
            <a:r>
              <a:rPr lang="en-GB" dirty="0"/>
              <a:t>c. People skills and technical trainings: Investing in the training of current staff is the first step towards having better employees.</a:t>
            </a:r>
          </a:p>
        </p:txBody>
      </p:sp>
      <p:pic>
        <p:nvPicPr>
          <p:cNvPr id="4" name="Picture 3">
            <a:extLst>
              <a:ext uri="{FF2B5EF4-FFF2-40B4-BE49-F238E27FC236}">
                <a16:creationId xmlns:a16="http://schemas.microsoft.com/office/drawing/2014/main" xmlns="" id="{0E53C96F-E821-D93C-3D9C-E3A7BC0974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036313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r>
              <a:rPr lang="en-GB" b="0" i="0" dirty="0">
                <a:solidFill>
                  <a:srgbClr val="212529"/>
                </a:solidFill>
                <a:effectLst/>
                <a:latin typeface="Open Sans" panose="020B0606030504020204" pitchFamily="34" charset="0"/>
              </a:rPr>
              <a:t/>
            </a:r>
            <a:br>
              <a:rPr lang="en-GB" b="0"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8702191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36930FA-E5A2-293E-49D0-03D30D60FE30}"/>
              </a:ext>
            </a:extLst>
          </p:cNvPr>
          <p:cNvSpPr>
            <a:spLocks noGrp="1"/>
          </p:cNvSpPr>
          <p:nvPr>
            <p:ph type="title"/>
          </p:nvPr>
        </p:nvSpPr>
        <p:spPr>
          <a:xfrm>
            <a:off x="838200" y="755543"/>
            <a:ext cx="10515600" cy="1325563"/>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a:t>
            </a:r>
            <a:r>
              <a:rPr lang="en-GB" b="0" i="0" dirty="0">
                <a:solidFill>
                  <a:srgbClr val="212529"/>
                </a:solidFill>
                <a:effectLst/>
                <a:latin typeface="Open Sans" panose="020B0606030504020204" pitchFamily="34" charset="0"/>
              </a:rPr>
              <a:t/>
            </a:r>
            <a:br>
              <a:rPr lang="en-GB" b="0" i="0" dirty="0">
                <a:solidFill>
                  <a:srgbClr val="212529"/>
                </a:solidFill>
                <a:effectLst/>
                <a:latin typeface="Open Sans" panose="020B0606030504020204" pitchFamily="34" charset="0"/>
              </a:rPr>
            </a:br>
            <a:endParaRPr lang="en-GB" dirty="0"/>
          </a:p>
        </p:txBody>
      </p:sp>
      <p:sp>
        <p:nvSpPr>
          <p:cNvPr id="3" name="Content Placeholder 2">
            <a:extLst>
              <a:ext uri="{FF2B5EF4-FFF2-40B4-BE49-F238E27FC236}">
                <a16:creationId xmlns:a16="http://schemas.microsoft.com/office/drawing/2014/main" xmlns="" id="{55FE8AC2-DF7C-A246-E97C-31CF323DBB32}"/>
              </a:ext>
            </a:extLst>
          </p:cNvPr>
          <p:cNvSpPr>
            <a:spLocks noGrp="1"/>
          </p:cNvSpPr>
          <p:nvPr>
            <p:ph idx="1"/>
          </p:nvPr>
        </p:nvSpPr>
        <p:spPr/>
        <p:txBody>
          <a:bodyPr>
            <a:normAutofit fontScale="85000" lnSpcReduction="10000"/>
          </a:bodyPr>
          <a:lstStyle/>
          <a:p>
            <a:pPr algn="l">
              <a:lnSpc>
                <a:spcPct val="150000"/>
              </a:lnSpc>
            </a:pPr>
            <a:r>
              <a:rPr lang="en-GB" i="0" dirty="0">
                <a:effectLst/>
                <a:latin typeface="Roboto" panose="02000000000000000000" pitchFamily="2" charset="0"/>
              </a:rPr>
              <a:t>Managers are playing a bigger role than ever in their relationships with employees.</a:t>
            </a:r>
          </a:p>
          <a:p>
            <a:pPr algn="l">
              <a:lnSpc>
                <a:spcPct val="150000"/>
              </a:lnSpc>
            </a:pPr>
            <a:r>
              <a:rPr lang="en-GB" i="0" dirty="0">
                <a:effectLst/>
                <a:latin typeface="Roboto" panose="02000000000000000000" pitchFamily="2" charset="0"/>
              </a:rPr>
              <a:t>When you train your managers on teamwork, conflict resolution, and change management, your employees will notice a difference right away.</a:t>
            </a:r>
          </a:p>
          <a:p>
            <a:pPr algn="l">
              <a:lnSpc>
                <a:spcPct val="150000"/>
              </a:lnSpc>
            </a:pPr>
            <a:r>
              <a:rPr lang="en-GB" i="0" dirty="0">
                <a:effectLst/>
                <a:latin typeface="Roboto" panose="02000000000000000000" pitchFamily="2" charset="0"/>
              </a:rPr>
              <a:t>Learn some of the most important skills in human resources management.</a:t>
            </a:r>
            <a:br>
              <a:rPr lang="en-GB" i="0" dirty="0">
                <a:effectLst/>
                <a:latin typeface="Roboto" panose="02000000000000000000" pitchFamily="2" charset="0"/>
              </a:rPr>
            </a:br>
            <a:r>
              <a:rPr lang="en-GB" i="0" dirty="0">
                <a:effectLst/>
                <a:latin typeface="Roboto" panose="02000000000000000000" pitchFamily="2" charset="0"/>
              </a:rPr>
              <a:t>Managers can be selfish and </a:t>
            </a:r>
            <a:r>
              <a:rPr lang="en-GB" i="0" dirty="0" err="1">
                <a:effectLst/>
                <a:latin typeface="Roboto" panose="02000000000000000000" pitchFamily="2" charset="0"/>
              </a:rPr>
              <a:t>self-centered</a:t>
            </a:r>
            <a:r>
              <a:rPr lang="en-GB" i="0" dirty="0">
                <a:effectLst/>
                <a:latin typeface="Roboto" panose="02000000000000000000" pitchFamily="2" charset="0"/>
              </a:rPr>
              <a:t> (also known as narcissism).</a:t>
            </a:r>
          </a:p>
          <a:p>
            <a:endParaRPr lang="en-GB" dirty="0"/>
          </a:p>
        </p:txBody>
      </p:sp>
      <p:pic>
        <p:nvPicPr>
          <p:cNvPr id="8" name="Picture 7">
            <a:extLst>
              <a:ext uri="{FF2B5EF4-FFF2-40B4-BE49-F238E27FC236}">
                <a16:creationId xmlns:a16="http://schemas.microsoft.com/office/drawing/2014/main" xmlns="" id="{6B84E2E2-DEC2-4786-3818-0DECB98207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4187187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F2CB0E6-5547-9941-86FC-6C0276E0F869}"/>
              </a:ext>
            </a:extLst>
          </p:cNvPr>
          <p:cNvSpPr>
            <a:spLocks noGrp="1"/>
          </p:cNvSpPr>
          <p:nvPr>
            <p:ph type="title"/>
          </p:nvPr>
        </p:nvSpPr>
        <p:spPr>
          <a:xfrm>
            <a:off x="838200" y="681037"/>
            <a:ext cx="10515600" cy="1009651"/>
          </a:xfrm>
        </p:spPr>
        <p:txBody>
          <a:bodyPr>
            <a:normAutofit fontScale="90000"/>
          </a:bodyPr>
          <a:lstStyle/>
          <a:p>
            <a:r>
              <a:rPr lang="en-GB" b="1" i="0" dirty="0">
                <a:solidFill>
                  <a:srgbClr val="212529"/>
                </a:solidFill>
                <a:effectLst/>
                <a:latin typeface="Open Sans" panose="020B0606030504020204" pitchFamily="34" charset="0"/>
              </a:rPr>
              <a:t>6. Train your managers in employee relations (Cont’d)</a:t>
            </a:r>
            <a:endParaRPr lang="en-GB" dirty="0"/>
          </a:p>
        </p:txBody>
      </p:sp>
      <p:sp>
        <p:nvSpPr>
          <p:cNvPr id="3" name="Content Placeholder 2">
            <a:extLst>
              <a:ext uri="{FF2B5EF4-FFF2-40B4-BE49-F238E27FC236}">
                <a16:creationId xmlns:a16="http://schemas.microsoft.com/office/drawing/2014/main" xmlns="" id="{65A69560-6AB3-AF7D-5CC7-9B03C6F0861C}"/>
              </a:ext>
            </a:extLst>
          </p:cNvPr>
          <p:cNvSpPr>
            <a:spLocks noGrp="1"/>
          </p:cNvSpPr>
          <p:nvPr>
            <p:ph idx="1"/>
          </p:nvPr>
        </p:nvSpPr>
        <p:spPr/>
        <p:txBody>
          <a:bodyPr>
            <a:normAutofit lnSpcReduction="10000"/>
          </a:bodyPr>
          <a:lstStyle/>
          <a:p>
            <a:pPr marL="0" indent="0" algn="l">
              <a:buNone/>
            </a:pPr>
            <a:r>
              <a:rPr lang="en-GB" i="0" dirty="0">
                <a:effectLst/>
                <a:latin typeface="Roboto" panose="02000000000000000000" pitchFamily="2" charset="0"/>
              </a:rPr>
              <a:t>Poor employee relationships can negatively impact a company in a variety of ways:</a:t>
            </a:r>
          </a:p>
          <a:p>
            <a:pPr marL="0" indent="0" algn="l">
              <a:buNone/>
            </a:pPr>
            <a:endParaRPr lang="en-GB" i="0" dirty="0">
              <a:effectLst/>
              <a:latin typeface="Roboto" panose="02000000000000000000" pitchFamily="2" charset="0"/>
            </a:endParaRPr>
          </a:p>
          <a:p>
            <a:pPr algn="l"/>
            <a:r>
              <a:rPr lang="en-GB" i="0" dirty="0">
                <a:effectLst/>
                <a:latin typeface="Roboto" panose="02000000000000000000" pitchFamily="2" charset="0"/>
              </a:rPr>
              <a:t>High Absenteeism</a:t>
            </a:r>
          </a:p>
          <a:p>
            <a:pPr algn="l"/>
            <a:r>
              <a:rPr lang="en-GB" i="0" dirty="0">
                <a:effectLst/>
                <a:latin typeface="Roboto" panose="02000000000000000000" pitchFamily="2" charset="0"/>
              </a:rPr>
              <a:t> Poor Performance </a:t>
            </a:r>
          </a:p>
          <a:p>
            <a:pPr algn="l"/>
            <a:r>
              <a:rPr lang="en-GB" i="0" dirty="0">
                <a:effectLst/>
                <a:latin typeface="Roboto" panose="02000000000000000000" pitchFamily="2" charset="0"/>
              </a:rPr>
              <a:t>Damaged Company Reputation</a:t>
            </a:r>
          </a:p>
          <a:p>
            <a:pPr algn="l"/>
            <a:r>
              <a:rPr lang="en-GB" i="0" dirty="0">
                <a:effectLst/>
                <a:latin typeface="Roboto" panose="02000000000000000000" pitchFamily="2" charset="0"/>
              </a:rPr>
              <a:t> Lack of Employee Commitment </a:t>
            </a:r>
          </a:p>
          <a:p>
            <a:pPr algn="l"/>
            <a:r>
              <a:rPr lang="en-GB" i="0" dirty="0">
                <a:effectLst/>
                <a:latin typeface="Roboto" panose="02000000000000000000" pitchFamily="2" charset="0"/>
              </a:rPr>
              <a:t>Interpersonal Conflicts </a:t>
            </a:r>
          </a:p>
          <a:p>
            <a:pPr algn="l"/>
            <a:r>
              <a:rPr lang="en-GB" i="0" dirty="0">
                <a:effectLst/>
                <a:latin typeface="Roboto" panose="02000000000000000000" pitchFamily="2" charset="0"/>
              </a:rPr>
              <a:t>Unpleasant Work Environment.</a:t>
            </a:r>
          </a:p>
          <a:p>
            <a:endParaRPr lang="en-GB" dirty="0"/>
          </a:p>
        </p:txBody>
      </p:sp>
      <p:pic>
        <p:nvPicPr>
          <p:cNvPr id="4" name="Picture 3">
            <a:extLst>
              <a:ext uri="{FF2B5EF4-FFF2-40B4-BE49-F238E27FC236}">
                <a16:creationId xmlns:a16="http://schemas.microsoft.com/office/drawing/2014/main" xmlns="" id="{0863FCF2-7946-BA02-548C-117F43B547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8717576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lstStyle/>
          <a:p>
            <a:r>
              <a:rPr lang="en-GB" b="1" dirty="0"/>
              <a:t/>
            </a:r>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54664950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A6E219-A664-AC1F-7137-F5ECDBB77C66}"/>
              </a:ext>
            </a:extLst>
          </p:cNvPr>
          <p:cNvSpPr>
            <a:spLocks noGrp="1"/>
          </p:cNvSpPr>
          <p:nvPr>
            <p:ph type="title"/>
          </p:nvPr>
        </p:nvSpPr>
        <p:spPr/>
        <p:txBody>
          <a:bodyPr/>
          <a:lstStyle/>
          <a:p>
            <a:r>
              <a:rPr lang="en-GB" b="1" dirty="0"/>
              <a:t/>
            </a:r>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sp>
        <p:nvSpPr>
          <p:cNvPr id="3" name="Content Placeholder 2">
            <a:extLst>
              <a:ext uri="{FF2B5EF4-FFF2-40B4-BE49-F238E27FC236}">
                <a16:creationId xmlns:a16="http://schemas.microsoft.com/office/drawing/2014/main" xmlns="" id="{2882CF63-7501-1B25-BD77-1FAAB28B55BD}"/>
              </a:ext>
            </a:extLst>
          </p:cNvPr>
          <p:cNvSpPr>
            <a:spLocks noGrp="1"/>
          </p:cNvSpPr>
          <p:nvPr>
            <p:ph idx="1"/>
          </p:nvPr>
        </p:nvSpPr>
        <p:spPr>
          <a:xfrm>
            <a:off x="838200" y="1825625"/>
            <a:ext cx="10515600" cy="4667250"/>
          </a:xfrm>
        </p:spPr>
        <p:txBody>
          <a:bodyPr>
            <a:normAutofit fontScale="62500" lnSpcReduction="20000"/>
          </a:bodyPr>
          <a:lstStyle/>
          <a:p>
            <a:pPr algn="just">
              <a:lnSpc>
                <a:spcPct val="160000"/>
              </a:lnSpc>
            </a:pPr>
            <a:r>
              <a:rPr lang="en-GB" sz="3400" dirty="0"/>
              <a:t>Unfortunately, some managers and employees forget that their personal lives come first. The only good thing about coronavirus is that it makes us a little more hedonistic.</a:t>
            </a:r>
          </a:p>
          <a:p>
            <a:pPr algn="just">
              <a:lnSpc>
                <a:spcPct val="160000"/>
              </a:lnSpc>
            </a:pPr>
            <a:r>
              <a:rPr lang="en-GB" sz="3400" dirty="0"/>
              <a:t> We are increasingly seeking and valuing benefits that allow us to achieve a better work-life </a:t>
            </a:r>
            <a:r>
              <a:rPr lang="en-GB" sz="3400" dirty="0" err="1"/>
              <a:t>balance.This</a:t>
            </a:r>
            <a:r>
              <a:rPr lang="en-GB" sz="3400" dirty="0"/>
              <a:t> includes flexible working hours, paid time off, and health </a:t>
            </a:r>
            <a:r>
              <a:rPr lang="en-GB" sz="3400" dirty="0" err="1"/>
              <a:t>benefits.But</a:t>
            </a:r>
            <a:r>
              <a:rPr lang="en-GB" sz="3400" dirty="0"/>
              <a:t> it's not just about the benefits.</a:t>
            </a:r>
          </a:p>
          <a:p>
            <a:pPr algn="just">
              <a:lnSpc>
                <a:spcPct val="160000"/>
              </a:lnSpc>
            </a:pPr>
            <a:r>
              <a:rPr lang="en-GB" sz="3400" dirty="0"/>
              <a:t> Changes occur depending on the attitude of </a:t>
            </a:r>
            <a:r>
              <a:rPr lang="en-GB" sz="3400" dirty="0" err="1"/>
              <a:t>management.Employees</a:t>
            </a:r>
            <a:r>
              <a:rPr lang="en-GB" sz="3400" dirty="0"/>
              <a:t> often welcome the opportunity to work from home, but that doesn't mean they should be asked to take their work home with them.</a:t>
            </a:r>
          </a:p>
          <a:p>
            <a:endParaRPr lang="en-GB" dirty="0"/>
          </a:p>
        </p:txBody>
      </p:sp>
      <p:pic>
        <p:nvPicPr>
          <p:cNvPr id="4" name="Picture 3">
            <a:extLst>
              <a:ext uri="{FF2B5EF4-FFF2-40B4-BE49-F238E27FC236}">
                <a16:creationId xmlns:a16="http://schemas.microsoft.com/office/drawing/2014/main" xmlns="" id="{A9550A5D-8825-FACE-DB68-88851493C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846628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D375EEE-8B63-FF08-0DB4-A43C4D3856B3}"/>
              </a:ext>
            </a:extLst>
          </p:cNvPr>
          <p:cNvSpPr>
            <a:spLocks noGrp="1"/>
          </p:cNvSpPr>
          <p:nvPr>
            <p:ph type="title"/>
          </p:nvPr>
        </p:nvSpPr>
        <p:spPr/>
        <p:txBody>
          <a:bodyPr/>
          <a:lstStyle/>
          <a:p>
            <a:r>
              <a:rPr lang="en-GB" b="1" dirty="0"/>
              <a:t/>
            </a:r>
            <a:br>
              <a:rPr lang="en-GB" b="1" dirty="0"/>
            </a:br>
            <a:r>
              <a:rPr lang="en-GB" b="1" i="0" dirty="0">
                <a:solidFill>
                  <a:srgbClr val="212529"/>
                </a:solidFill>
                <a:effectLst/>
                <a:latin typeface="Open Sans" panose="020B0606030504020204" pitchFamily="34" charset="0"/>
              </a:rPr>
              <a:t>7. Promote healthy work-life balance</a:t>
            </a:r>
            <a:endParaRPr lang="en-GB" b="1" dirty="0"/>
          </a:p>
        </p:txBody>
      </p:sp>
      <p:pic>
        <p:nvPicPr>
          <p:cNvPr id="5" name="Content Placeholder 4" descr="A person sitting in a lotus position with hands holding a phone and a phone&#10;&#10;Description automatically generated">
            <a:extLst>
              <a:ext uri="{FF2B5EF4-FFF2-40B4-BE49-F238E27FC236}">
                <a16:creationId xmlns:a16="http://schemas.microsoft.com/office/drawing/2014/main" xmlns="" id="{0E7E3C9F-62FB-EA03-85DF-E91340F36F1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96619" y="1825624"/>
            <a:ext cx="6267237" cy="5032375"/>
          </a:xfrm>
        </p:spPr>
      </p:pic>
      <p:pic>
        <p:nvPicPr>
          <p:cNvPr id="6" name="Picture 5">
            <a:extLst>
              <a:ext uri="{FF2B5EF4-FFF2-40B4-BE49-F238E27FC236}">
                <a16:creationId xmlns:a16="http://schemas.microsoft.com/office/drawing/2014/main" xmlns="" id="{851643DA-726C-D6D9-C8CF-13CDD1E10A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773979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C3BF0CB-3AA6-AEDE-C794-B51056CFA01B}"/>
              </a:ext>
            </a:extLst>
          </p:cNvPr>
          <p:cNvSpPr>
            <a:spLocks noGrp="1"/>
          </p:cNvSpPr>
          <p:nvPr>
            <p:ph type="title"/>
          </p:nvPr>
        </p:nvSpPr>
        <p:spPr>
          <a:xfrm>
            <a:off x="838200" y="3429000"/>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4" name="Title 1">
            <a:extLst>
              <a:ext uri="{FF2B5EF4-FFF2-40B4-BE49-F238E27FC236}">
                <a16:creationId xmlns:a16="http://schemas.microsoft.com/office/drawing/2014/main" xmlns="" id="{AA682D92-5EBD-E027-B448-E00C29FA9300}"/>
              </a:ext>
            </a:extLst>
          </p:cNvPr>
          <p:cNvSpPr txBox="1">
            <a:spLocks/>
          </p:cNvSpPr>
          <p:nvPr/>
        </p:nvSpPr>
        <p:spPr>
          <a:xfrm>
            <a:off x="756007" y="773031"/>
            <a:ext cx="10515600" cy="1325563"/>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212529"/>
                </a:solidFill>
                <a:latin typeface="Open Sans" panose="020B0606030504020204" pitchFamily="34" charset="0"/>
              </a:rPr>
              <a:t>Best Strategies To Enhance Employee Relations</a:t>
            </a:r>
            <a:br>
              <a:rPr lang="en-GB" dirty="0">
                <a:solidFill>
                  <a:srgbClr val="212529"/>
                </a:solidFill>
                <a:latin typeface="Open Sans" panose="020B0606030504020204" pitchFamily="34" charset="0"/>
              </a:rPr>
            </a:br>
            <a:endParaRPr lang="en-GB" dirty="0"/>
          </a:p>
        </p:txBody>
      </p:sp>
      <p:pic>
        <p:nvPicPr>
          <p:cNvPr id="5" name="Picture 4">
            <a:extLst>
              <a:ext uri="{FF2B5EF4-FFF2-40B4-BE49-F238E27FC236}">
                <a16:creationId xmlns:a16="http://schemas.microsoft.com/office/drawing/2014/main" xmlns="" id="{DC8DE413-210E-D856-9462-0FF3C955B8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309823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C26EBF-C305-5465-8B54-56CC24DFB371}"/>
              </a:ext>
            </a:extLst>
          </p:cNvPr>
          <p:cNvSpPr>
            <a:spLocks noGrp="1"/>
          </p:cNvSpPr>
          <p:nvPr>
            <p:ph type="title"/>
          </p:nvPr>
        </p:nvSpPr>
        <p:spPr>
          <a:xfrm>
            <a:off x="735458" y="858284"/>
            <a:ext cx="10515600" cy="1325563"/>
          </a:xfrm>
        </p:spPr>
        <p:txBody>
          <a:bodyPr/>
          <a:lstStyle/>
          <a:p>
            <a:r>
              <a:rPr lang="en-GB" b="1" i="0" dirty="0">
                <a:solidFill>
                  <a:srgbClr val="212529"/>
                </a:solidFill>
                <a:effectLst/>
                <a:latin typeface="Open Sans" panose="020B0606030504020204" pitchFamily="34" charset="0"/>
              </a:rPr>
              <a:t>8. Inspire and reward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xmlns="" id="{E3400CCA-CD1C-93D6-77FE-799CE2BF8EE0}"/>
              </a:ext>
            </a:extLst>
          </p:cNvPr>
          <p:cNvSpPr>
            <a:spLocks noGrp="1"/>
          </p:cNvSpPr>
          <p:nvPr>
            <p:ph idx="1"/>
          </p:nvPr>
        </p:nvSpPr>
        <p:spPr/>
        <p:txBody>
          <a:bodyPr>
            <a:normAutofit fontScale="77500" lnSpcReduction="20000"/>
          </a:bodyPr>
          <a:lstStyle/>
          <a:p>
            <a:pPr algn="just">
              <a:lnSpc>
                <a:spcPct val="170000"/>
              </a:lnSpc>
            </a:pPr>
            <a:r>
              <a:rPr lang="en-GB" i="0" dirty="0">
                <a:effectLst/>
                <a:latin typeface="Roboto" panose="02000000000000000000" pitchFamily="2" charset="0"/>
              </a:rPr>
              <a:t>Don't just communicate your vision and goals, create them with your employees.</a:t>
            </a:r>
          </a:p>
          <a:p>
            <a:pPr algn="just">
              <a:lnSpc>
                <a:spcPct val="170000"/>
              </a:lnSpc>
            </a:pPr>
            <a:r>
              <a:rPr lang="en-GB" i="0" dirty="0">
                <a:effectLst/>
                <a:latin typeface="Roboto" panose="02000000000000000000" pitchFamily="2" charset="0"/>
              </a:rPr>
              <a:t>Employees often have insights that can make a big difference to their efficiency and the success of their company.</a:t>
            </a:r>
          </a:p>
          <a:p>
            <a:pPr algn="just">
              <a:lnSpc>
                <a:spcPct val="170000"/>
              </a:lnSpc>
            </a:pPr>
            <a:r>
              <a:rPr lang="en-GB" i="0" dirty="0">
                <a:effectLst/>
                <a:latin typeface="Roboto" panose="02000000000000000000" pitchFamily="2" charset="0"/>
              </a:rPr>
              <a:t>Creating a positive work environment and a healthy company culture begins with valuing your employees and giving them the recognition and recognition they deserve.</a:t>
            </a:r>
          </a:p>
          <a:p>
            <a:pPr algn="just">
              <a:lnSpc>
                <a:spcPct val="170000"/>
              </a:lnSpc>
            </a:pPr>
            <a:r>
              <a:rPr lang="en-GB" i="0" dirty="0">
                <a:effectLst/>
                <a:latin typeface="Roboto" panose="02000000000000000000" pitchFamily="2" charset="0"/>
              </a:rPr>
              <a:t>Remember that everything is based on mutual respect, trust and compassion.</a:t>
            </a:r>
          </a:p>
          <a:p>
            <a:endParaRPr lang="en-GB" dirty="0"/>
          </a:p>
        </p:txBody>
      </p:sp>
      <p:pic>
        <p:nvPicPr>
          <p:cNvPr id="4" name="Picture 3">
            <a:extLst>
              <a:ext uri="{FF2B5EF4-FFF2-40B4-BE49-F238E27FC236}">
                <a16:creationId xmlns:a16="http://schemas.microsoft.com/office/drawing/2014/main" xmlns="" id="{D1CFDE4E-CDB0-4B77-4BBD-73FDDD151A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346000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DE8CBA-1C81-B3BC-E76F-24326F5C6311}"/>
              </a:ext>
            </a:extLst>
          </p:cNvPr>
          <p:cNvSpPr>
            <a:spLocks noGrp="1"/>
          </p:cNvSpPr>
          <p:nvPr>
            <p:ph type="title"/>
          </p:nvPr>
        </p:nvSpPr>
        <p:spPr>
          <a:xfrm>
            <a:off x="766281" y="755543"/>
            <a:ext cx="10515600" cy="1325563"/>
          </a:xfrm>
        </p:spPr>
        <p:txBody>
          <a:bodyPr/>
          <a:lstStyle/>
          <a:p>
            <a:r>
              <a:rPr lang="en-GB" b="1" i="0" dirty="0">
                <a:solidFill>
                  <a:srgbClr val="212529"/>
                </a:solidFill>
                <a:effectLst/>
                <a:latin typeface="Open Sans" panose="020B0606030504020204" pitchFamily="34" charset="0"/>
              </a:rPr>
              <a:t>8. Inspire and reward(Cont’d)</a:t>
            </a:r>
            <a:br>
              <a:rPr lang="en-GB" b="1" i="0" dirty="0">
                <a:solidFill>
                  <a:srgbClr val="212529"/>
                </a:solidFill>
                <a:effectLst/>
                <a:latin typeface="Open Sans" panose="020B0606030504020204" pitchFamily="34" charset="0"/>
              </a:rPr>
            </a:br>
            <a:endParaRPr lang="en-GB" b="1" dirty="0"/>
          </a:p>
        </p:txBody>
      </p:sp>
      <p:sp>
        <p:nvSpPr>
          <p:cNvPr id="3" name="Content Placeholder 2">
            <a:extLst>
              <a:ext uri="{FF2B5EF4-FFF2-40B4-BE49-F238E27FC236}">
                <a16:creationId xmlns:a16="http://schemas.microsoft.com/office/drawing/2014/main" xmlns="" id="{F8915B7A-6454-7289-8843-A1566DC56974}"/>
              </a:ext>
            </a:extLst>
          </p:cNvPr>
          <p:cNvSpPr>
            <a:spLocks noGrp="1"/>
          </p:cNvSpPr>
          <p:nvPr>
            <p:ph idx="1"/>
          </p:nvPr>
        </p:nvSpPr>
        <p:spPr/>
        <p:txBody>
          <a:bodyPr>
            <a:normAutofit fontScale="70000" lnSpcReduction="20000"/>
          </a:bodyPr>
          <a:lstStyle/>
          <a:p>
            <a:pPr marL="0" indent="0" algn="l">
              <a:lnSpc>
                <a:spcPct val="150000"/>
              </a:lnSpc>
              <a:buNone/>
            </a:pPr>
            <a:r>
              <a:rPr lang="en-GB" i="0" dirty="0">
                <a:effectLst/>
                <a:latin typeface="Roboto" panose="02000000000000000000" pitchFamily="2" charset="0"/>
              </a:rPr>
              <a:t>When building your recognition program, consider the following:</a:t>
            </a:r>
          </a:p>
          <a:p>
            <a:pPr marL="0" indent="0" algn="l">
              <a:lnSpc>
                <a:spcPct val="150000"/>
              </a:lnSpc>
              <a:buNone/>
            </a:pPr>
            <a:endParaRPr lang="en-GB" dirty="0">
              <a:latin typeface="Roboto" panose="02000000000000000000" pitchFamily="2" charset="0"/>
            </a:endParaRPr>
          </a:p>
          <a:p>
            <a:pPr algn="l">
              <a:lnSpc>
                <a:spcPct val="150000"/>
              </a:lnSpc>
            </a:pPr>
            <a:r>
              <a:rPr lang="en-GB" i="0" dirty="0">
                <a:effectLst/>
                <a:latin typeface="Roboto" panose="02000000000000000000" pitchFamily="2" charset="0"/>
              </a:rPr>
              <a:t>Provide employees with clear growth factors.</a:t>
            </a:r>
          </a:p>
          <a:p>
            <a:pPr algn="l">
              <a:lnSpc>
                <a:spcPct val="150000"/>
              </a:lnSpc>
            </a:pPr>
            <a:r>
              <a:rPr lang="en-GB" i="0" dirty="0">
                <a:effectLst/>
                <a:latin typeface="Roboto" panose="02000000000000000000" pitchFamily="2" charset="0"/>
              </a:rPr>
              <a:t>Treat employees fairly.</a:t>
            </a:r>
          </a:p>
          <a:p>
            <a:pPr algn="l">
              <a:lnSpc>
                <a:spcPct val="150000"/>
              </a:lnSpc>
            </a:pPr>
            <a:r>
              <a:rPr lang="en-GB" i="0" dirty="0">
                <a:effectLst/>
                <a:latin typeface="Roboto" panose="02000000000000000000" pitchFamily="2" charset="0"/>
              </a:rPr>
              <a:t>Track Performance.</a:t>
            </a:r>
          </a:p>
          <a:p>
            <a:pPr algn="l">
              <a:lnSpc>
                <a:spcPct val="150000"/>
              </a:lnSpc>
            </a:pPr>
            <a:r>
              <a:rPr lang="en-GB" i="0" dirty="0">
                <a:effectLst/>
                <a:latin typeface="Roboto" panose="02000000000000000000" pitchFamily="2" charset="0"/>
              </a:rPr>
              <a:t>Introducing variety.</a:t>
            </a:r>
          </a:p>
          <a:p>
            <a:pPr algn="l">
              <a:lnSpc>
                <a:spcPct val="150000"/>
              </a:lnSpc>
            </a:pPr>
            <a:r>
              <a:rPr lang="en-GB" i="0" dirty="0">
                <a:effectLst/>
                <a:latin typeface="Roboto" panose="02000000000000000000" pitchFamily="2" charset="0"/>
              </a:rPr>
              <a:t>Celebrate success.</a:t>
            </a:r>
          </a:p>
          <a:p>
            <a:pPr algn="l">
              <a:lnSpc>
                <a:spcPct val="150000"/>
              </a:lnSpc>
            </a:pPr>
            <a:r>
              <a:rPr lang="en-GB" i="0" dirty="0">
                <a:effectLst/>
                <a:latin typeface="Roboto" panose="02000000000000000000" pitchFamily="2" charset="0"/>
              </a:rPr>
              <a:t>Share credit in a timely manner.</a:t>
            </a:r>
          </a:p>
          <a:p>
            <a:pPr marL="0" indent="0">
              <a:buNone/>
            </a:pPr>
            <a:endParaRPr lang="en-GB" dirty="0"/>
          </a:p>
        </p:txBody>
      </p:sp>
      <p:pic>
        <p:nvPicPr>
          <p:cNvPr id="4" name="Picture 3">
            <a:extLst>
              <a:ext uri="{FF2B5EF4-FFF2-40B4-BE49-F238E27FC236}">
                <a16:creationId xmlns:a16="http://schemas.microsoft.com/office/drawing/2014/main" xmlns="" id="{2FC43F9E-3DF7-8EDA-DC51-ACC123A5D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8492027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159A4BC-F4F7-1E00-3DFE-7AF05C09F7B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xmlns="" id="{5D71FE0D-53DF-8DEA-CF80-615A893642E2}"/>
              </a:ext>
            </a:extLst>
          </p:cNvPr>
          <p:cNvSpPr>
            <a:spLocks noGrp="1"/>
          </p:cNvSpPr>
          <p:nvPr>
            <p:ph idx="1"/>
          </p:nvPr>
        </p:nvSpPr>
        <p:spPr/>
        <p:txBody>
          <a:bodyPr/>
          <a:lstStyle/>
          <a:p>
            <a:r>
              <a:rPr lang="en-GB" dirty="0">
                <a:hlinkClick r:id="rId2"/>
              </a:rPr>
              <a:t>The Key Pillars of Employee Relations | </a:t>
            </a:r>
            <a:r>
              <a:rPr lang="en-GB" dirty="0" err="1">
                <a:hlinkClick r:id="rId2"/>
              </a:rPr>
              <a:t>LeaveBoard</a:t>
            </a:r>
            <a:endParaRPr lang="en-GB" dirty="0"/>
          </a:p>
          <a:p>
            <a:pPr marL="0" indent="0">
              <a:buNone/>
            </a:pPr>
            <a:endParaRPr lang="en-GB" dirty="0"/>
          </a:p>
          <a:p>
            <a:r>
              <a:rPr lang="en-GB" dirty="0"/>
              <a:t>John W. Budd , Labor relations textbook , MC Graw-Hill , 6</a:t>
            </a:r>
            <a:r>
              <a:rPr lang="en-GB" baseline="30000" dirty="0"/>
              <a:t>th</a:t>
            </a:r>
            <a:r>
              <a:rPr lang="en-GB" dirty="0"/>
              <a:t> edition .</a:t>
            </a:r>
          </a:p>
          <a:p>
            <a:pPr marL="0" indent="0">
              <a:buNone/>
            </a:pPr>
            <a:endParaRPr lang="en-GB" dirty="0"/>
          </a:p>
        </p:txBody>
      </p:sp>
      <p:pic>
        <p:nvPicPr>
          <p:cNvPr id="4" name="Picture 3">
            <a:extLst>
              <a:ext uri="{FF2B5EF4-FFF2-40B4-BE49-F238E27FC236}">
                <a16:creationId xmlns:a16="http://schemas.microsoft.com/office/drawing/2014/main" xmlns="" id="{4EF5B766-C6B3-CE87-D10C-5768A1A8A7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6536302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79DFFFD2-96B8-9265-0707-8A9646F30D1D}"/>
              </a:ext>
            </a:extLst>
          </p:cNvPr>
          <p:cNvSpPr>
            <a:spLocks noGrp="1"/>
          </p:cNvSpPr>
          <p:nvPr>
            <p:ph idx="1"/>
          </p:nvPr>
        </p:nvSpPr>
        <p:spPr>
          <a:xfrm>
            <a:off x="3720229" y="2652343"/>
            <a:ext cx="5085567" cy="942627"/>
          </a:xfrm>
        </p:spPr>
        <p:txBody>
          <a:bodyPr>
            <a:normAutofit/>
          </a:bodyPr>
          <a:lstStyle/>
          <a:p>
            <a:pPr algn="ctr"/>
            <a:r>
              <a:rPr lang="en-GB" sz="4800" dirty="0"/>
              <a:t>Thank you </a:t>
            </a:r>
            <a:r>
              <a:rPr lang="en-GB" sz="4800" dirty="0" smtClean="0"/>
              <a:t>.</a:t>
            </a:r>
            <a:endParaRPr lang="en-GB" sz="4800" dirty="0"/>
          </a:p>
        </p:txBody>
      </p:sp>
      <p:pic>
        <p:nvPicPr>
          <p:cNvPr id="4" name="Picture 3">
            <a:extLst>
              <a:ext uri="{FF2B5EF4-FFF2-40B4-BE49-F238E27FC236}">
                <a16:creationId xmlns:a16="http://schemas.microsoft.com/office/drawing/2014/main" xmlns="" id="{14FA6453-ADFB-6278-6435-01D12A111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001791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B740FE-BB4E-4048-9E18-1BCDFA0D863B}">
  <ds:schemaRefs>
    <ds:schemaRef ds:uri="http://schemas.microsoft.com/sharepoint/v3/contenttype/forms"/>
  </ds:schemaRefs>
</ds:datastoreItem>
</file>

<file path=customXml/itemProps2.xml><?xml version="1.0" encoding="utf-8"?>
<ds:datastoreItem xmlns:ds="http://schemas.openxmlformats.org/officeDocument/2006/customXml" ds:itemID="{AD95F578-1546-4079-B012-A853B8F9CB2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05EEB22-B145-4E53-9D87-0EF4AE0CCE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139</TotalTime>
  <Words>1875</Words>
  <Application>Microsoft Office PowerPoint</Application>
  <PresentationFormat>Custom</PresentationFormat>
  <Paragraphs>178</Paragraphs>
  <Slides>53</Slides>
  <Notes>3</Notes>
  <HiddenSlides>0</HiddenSlides>
  <MMClips>0</MMClips>
  <ScaleCrop>false</ScaleCrop>
  <HeadingPairs>
    <vt:vector size="4" baseType="variant">
      <vt:variant>
        <vt:lpstr>Theme</vt:lpstr>
      </vt:variant>
      <vt:variant>
        <vt:i4>1</vt:i4>
      </vt:variant>
      <vt:variant>
        <vt:lpstr>Slide Titles</vt:lpstr>
      </vt:variant>
      <vt:variant>
        <vt:i4>53</vt:i4>
      </vt:variant>
    </vt:vector>
  </HeadingPairs>
  <TitlesOfParts>
    <vt:vector size="54" baseType="lpstr">
      <vt:lpstr>Office Theme</vt:lpstr>
      <vt:lpstr>PowerPoint Presentation</vt:lpstr>
      <vt:lpstr>PowerPoint Presentation</vt:lpstr>
      <vt:lpstr>Common Employee Relations Issues </vt:lpstr>
      <vt:lpstr>A. Pay Rise</vt:lpstr>
      <vt:lpstr>A. Pay Rise</vt:lpstr>
      <vt:lpstr>B. Hours and Wage Issues</vt:lpstr>
      <vt:lpstr>B. Hours and Wage Issues</vt:lpstr>
      <vt:lpstr>c. Interpersonal Conflicts</vt:lpstr>
      <vt:lpstr>c. Interpersonal Conflicts</vt:lpstr>
      <vt:lpstr>c. Interpersonal Conflicts (Cont’d)</vt:lpstr>
      <vt:lpstr>c. Interpersonal Conflicts (Cont’d)</vt:lpstr>
      <vt:lpstr>D. Annual Leave</vt:lpstr>
      <vt:lpstr>D. Annual Leave</vt:lpstr>
      <vt:lpstr>D. Annual Leave (Cont’d)</vt:lpstr>
      <vt:lpstr>F. Attendance issues</vt:lpstr>
      <vt:lpstr>F. Attendance issues</vt:lpstr>
      <vt:lpstr>F. Attendance issues (Cont’d)</vt:lpstr>
      <vt:lpstr>F. Attendance issues (Cont’d)</vt:lpstr>
      <vt:lpstr>G. Adequate workplace safety</vt:lpstr>
      <vt:lpstr>G. Adequate workplace safety</vt:lpstr>
      <vt:lpstr>G. Adequate workplace safety (Cont’d)</vt:lpstr>
      <vt:lpstr>Best Strategies To Enhance Employee Relations </vt:lpstr>
      <vt:lpstr>Introduction</vt:lpstr>
      <vt:lpstr>1. Honest communication </vt:lpstr>
      <vt:lpstr>1. Honest communication  </vt:lpstr>
      <vt:lpstr>1. Honest communication </vt:lpstr>
      <vt:lpstr>1. Honest communication (Cont’d) </vt:lpstr>
      <vt:lpstr>1. Honest communication (Cont’d) </vt:lpstr>
      <vt:lpstr>1. Honest communication (Cont’d) </vt:lpstr>
      <vt:lpstr>1. Honest communication (Cont’d)</vt:lpstr>
      <vt:lpstr>1. Honest communication (Cont’d)</vt:lpstr>
      <vt:lpstr>2. Cultivate a trustworthy relation</vt:lpstr>
      <vt:lpstr>2. Cultivate a trustworthy relation </vt:lpstr>
      <vt:lpstr>2. Cultivate a trustworthy relation (Cont’d) </vt:lpstr>
      <vt:lpstr>2. Cultivate a trustworthy relation (Cont’d)</vt:lpstr>
      <vt:lpstr> 3. Develop a listening habit   </vt:lpstr>
      <vt:lpstr> 3. Develop a listening habit   </vt:lpstr>
      <vt:lpstr>4. Write a transparent employee relations policy   </vt:lpstr>
      <vt:lpstr>4. Write a transparent employee relations policy</vt:lpstr>
      <vt:lpstr>5. Invest in your people</vt:lpstr>
      <vt:lpstr>5. Invest in your people </vt:lpstr>
      <vt:lpstr>5. Invest in your people </vt:lpstr>
      <vt:lpstr>6. Train your managers in employee relations </vt:lpstr>
      <vt:lpstr>6. Train your managers in employee relations </vt:lpstr>
      <vt:lpstr>6. Train your managers in employee relations (Cont’d)</vt:lpstr>
      <vt:lpstr> 7. Promote healthy work-life balance</vt:lpstr>
      <vt:lpstr> 7. Promote healthy work-life balance</vt:lpstr>
      <vt:lpstr> 7. Promote healthy work-life balance</vt:lpstr>
      <vt:lpstr>8. Inspire and reward </vt:lpstr>
      <vt:lpstr>8. Inspire and reward </vt:lpstr>
      <vt:lpstr>8. Inspire and reward(Cont’d) </vt:lpstr>
      <vt:lpstr>References</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Nourhan Sayed</dc:creator>
  <cp:lastModifiedBy>hp</cp:lastModifiedBy>
  <cp:revision>3</cp:revision>
  <dcterms:created xsi:type="dcterms:W3CDTF">2024-03-12T23:30:56Z</dcterms:created>
  <dcterms:modified xsi:type="dcterms:W3CDTF">2024-03-13T20:03:53Z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