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9" r:id="rId3"/>
  </p:sldMasterIdLst>
  <p:notesMasterIdLst>
    <p:notesMasterId r:id="rId49"/>
  </p:notesMasterIdLst>
  <p:sldIdLst>
    <p:sldId id="572" r:id="rId4"/>
    <p:sldId id="573" r:id="rId5"/>
    <p:sldId id="631" r:id="rId6"/>
    <p:sldId id="675" r:id="rId7"/>
    <p:sldId id="689" r:id="rId8"/>
    <p:sldId id="797" r:id="rId9"/>
    <p:sldId id="779" r:id="rId10"/>
    <p:sldId id="798" r:id="rId11"/>
    <p:sldId id="780" r:id="rId12"/>
    <p:sldId id="781" r:id="rId13"/>
    <p:sldId id="731" r:id="rId14"/>
    <p:sldId id="732" r:id="rId15"/>
    <p:sldId id="782" r:id="rId16"/>
    <p:sldId id="783" r:id="rId17"/>
    <p:sldId id="765" r:id="rId18"/>
    <p:sldId id="799" r:id="rId19"/>
    <p:sldId id="744" r:id="rId20"/>
    <p:sldId id="788" r:id="rId21"/>
    <p:sldId id="767" r:id="rId22"/>
    <p:sldId id="800" r:id="rId23"/>
    <p:sldId id="801" r:id="rId24"/>
    <p:sldId id="773" r:id="rId25"/>
    <p:sldId id="774" r:id="rId26"/>
    <p:sldId id="802" r:id="rId27"/>
    <p:sldId id="808" r:id="rId28"/>
    <p:sldId id="792" r:id="rId29"/>
    <p:sldId id="803" r:id="rId30"/>
    <p:sldId id="809" r:id="rId31"/>
    <p:sldId id="810" r:id="rId32"/>
    <p:sldId id="811" r:id="rId33"/>
    <p:sldId id="793" r:id="rId34"/>
    <p:sldId id="778" r:id="rId35"/>
    <p:sldId id="795" r:id="rId36"/>
    <p:sldId id="796" r:id="rId37"/>
    <p:sldId id="804" r:id="rId38"/>
    <p:sldId id="806" r:id="rId39"/>
    <p:sldId id="807" r:id="rId40"/>
    <p:sldId id="812" r:id="rId41"/>
    <p:sldId id="813" r:id="rId42"/>
    <p:sldId id="814" r:id="rId43"/>
    <p:sldId id="815" r:id="rId44"/>
    <p:sldId id="816" r:id="rId45"/>
    <p:sldId id="817" r:id="rId46"/>
    <p:sldId id="712" r:id="rId47"/>
    <p:sldId id="57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25A9E7"/>
    <a:srgbClr val="0310BD"/>
    <a:srgbClr val="ED7D31"/>
    <a:srgbClr val="FF9518"/>
    <a:srgbClr val="CE7408"/>
    <a:srgbClr val="FD95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1230" autoAdjust="0"/>
  </p:normalViewPr>
  <p:slideViewPr>
    <p:cSldViewPr snapToGrid="0">
      <p:cViewPr varScale="1">
        <p:scale>
          <a:sx n="59" d="100"/>
          <a:sy n="59" d="100"/>
        </p:scale>
        <p:origin x="816"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3d3" qsCatId="3D" csTypeId="urn:microsoft.com/office/officeart/2005/8/colors/colorful5" csCatId="colorful" phldr="1"/>
      <dgm:spPr/>
      <dgm:t>
        <a:bodyPr/>
        <a:lstStyle/>
        <a:p>
          <a:endParaRPr lang="en-US"/>
        </a:p>
      </dgm:t>
    </dgm:pt>
    <dgm:pt modelId="{CD3DE9F8-6D17-4F05-A4EB-AB4BED40B297}">
      <dgm:prSet custT="1"/>
      <dgm:spPr/>
      <dgm:t>
        <a:bodyPr/>
        <a:lstStyle/>
        <a:p>
          <a:pPr marL="682625" indent="-450850" algn="l"/>
          <a:r>
            <a:rPr lang="en-US" sz="2400" b="1" kern="1200" dirty="0" smtClean="0">
              <a:latin typeface="Alexandria Medium" pitchFamily="2" charset="-78"/>
              <a:cs typeface="Alexandria Medium" pitchFamily="2" charset="-78"/>
            </a:rPr>
            <a:t>The Web Security </a:t>
          </a:r>
        </a:p>
        <a:p>
          <a:pPr marL="682625" indent="-220663" algn="l"/>
          <a:r>
            <a:rPr lang="en-US" sz="2000" kern="1200" dirty="0" smtClean="0">
              <a:latin typeface="Alexandria Medium" pitchFamily="2" charset="-78"/>
              <a:cs typeface="Alexandria Medium" pitchFamily="2" charset="-78"/>
            </a:rPr>
            <a:t>- Browser Attack Types</a:t>
          </a:r>
        </a:p>
        <a:p>
          <a:pPr marL="682625" indent="-220663" algn="l"/>
          <a:r>
            <a:rPr lang="en-US" sz="2000" kern="1200" dirty="0" smtClean="0">
              <a:latin typeface="Alexandria Medium" pitchFamily="2" charset="-78"/>
              <a:cs typeface="Alexandria Medium" pitchFamily="2" charset="-78"/>
            </a:rPr>
            <a:t>- Email Spam</a:t>
          </a:r>
          <a:endParaRPr lang="en-US" sz="2000" b="1" kern="1200" dirty="0" smtClean="0">
            <a:latin typeface="Alexandria Medium" pitchFamily="2" charset="-78"/>
            <a:cs typeface="Alexandria Medium" pitchFamily="2" charset="-78"/>
            <a:sym typeface="Calibri"/>
          </a:endParaRP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custT="1"/>
      <dgm:spPr/>
      <dgm:t>
        <a:bodyPr/>
        <a:lstStyle/>
        <a:p>
          <a:pPr marL="461963" indent="-230188" algn="l"/>
          <a:r>
            <a:rPr lang="en-US" altLang="en-US" sz="2400" b="1" smtClean="0">
              <a:latin typeface="Alexandria Medium" pitchFamily="2" charset="-78"/>
              <a:cs typeface="Alexandria Medium" pitchFamily="2" charset="-78"/>
            </a:rPr>
            <a:t>Denial of Service Attacks </a:t>
          </a:r>
        </a:p>
        <a:p>
          <a:pPr marL="461963" indent="0" algn="l"/>
          <a:r>
            <a:rPr lang="en-US" altLang="en-US" sz="2000" smtClean="0">
              <a:latin typeface="Alexandria Medium" pitchFamily="2" charset="-78"/>
              <a:cs typeface="Alexandria Medium" pitchFamily="2" charset="-78"/>
            </a:rPr>
            <a:t>- Classes of Attacks</a:t>
          </a:r>
        </a:p>
        <a:p>
          <a:pPr marL="461963" indent="0" algn="l"/>
          <a:r>
            <a:rPr lang="en-US" altLang="en-US" sz="2000" smtClean="0">
              <a:latin typeface="Alexandria Medium" pitchFamily="2" charset="-78"/>
              <a:cs typeface="Alexandria Medium" pitchFamily="2" charset="-78"/>
            </a:rPr>
            <a:t>- Detection Methods</a:t>
          </a:r>
          <a:endParaRPr lang="en-US" sz="2000" b="1" dirty="0" smtClean="0">
            <a:latin typeface="Alexandria Medium" pitchFamily="2" charset="-78"/>
            <a:cs typeface="Alexandria Medium" pitchFamily="2" charset="-78"/>
            <a:sym typeface="Calibri"/>
          </a:endParaRP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2" custScaleX="84791" custScaleY="55565" custLinFactNeighborX="-386" custLinFactNeighborY="-70">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t>
        <a:bodyPr/>
        <a:lstStyle/>
        <a:p>
          <a:endParaRPr lang="en-US"/>
        </a:p>
      </dgm:t>
    </dgm:pt>
    <dgm:pt modelId="{A225E621-A183-4BDC-A13D-E985F1D2904A}" type="pres">
      <dgm:prSet presAssocID="{44CE27D9-26EA-401B-9C8C-5632A0F335D3}" presName="node" presStyleLbl="node1" presStyleIdx="1" presStyleCnt="2" custScaleX="97576" custScaleY="53031" custLinFactNeighborX="-1660">
        <dgm:presLayoutVars>
          <dgm:bulletEnabled val="1"/>
        </dgm:presLayoutVars>
      </dgm:prSet>
      <dgm:spPr/>
      <dgm:t>
        <a:bodyPr/>
        <a:lstStyle/>
        <a:p>
          <a:endParaRPr lang="en-US"/>
        </a:p>
      </dgm:t>
    </dgm:pt>
  </dgm:ptLst>
  <dgm:cxnLst>
    <dgm:cxn modelId="{AE6B0577-9D13-4685-A221-751F31A0DD15}" srcId="{D0F07F19-1F50-4B42-A7A0-278DF9D25BB1}" destId="{44CE27D9-26EA-401B-9C8C-5632A0F335D3}" srcOrd="1" destOrd="0" parTransId="{C20428E1-0BC5-4CD3-B9B7-2D2AFEB81605}" sibTransId="{D8682215-00BF-4001-85F6-42A0BAE906B1}"/>
    <dgm:cxn modelId="{FA2AFC0D-00C5-498F-853B-485D97A3D53B}" type="presOf" srcId="{44CE27D9-26EA-401B-9C8C-5632A0F335D3}" destId="{A225E621-A183-4BDC-A13D-E985F1D2904A}" srcOrd="0" destOrd="0" presId="urn:microsoft.com/office/officeart/2005/8/layout/default"/>
    <dgm:cxn modelId="{4415586D-7090-4CDE-9952-A5F01C0EED82}" type="presOf" srcId="{CD3DE9F8-6D17-4F05-A4EB-AB4BED40B297}" destId="{7D1AEAC6-525A-44A9-8147-5DFEBD2A1F2D}"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D4235E92-7B87-4583-9557-8139C1F56CE0}" type="presOf" srcId="{D0F07F19-1F50-4B42-A7A0-278DF9D25BB1}" destId="{40FE0EB9-B287-43F6-ABB4-527CB1B94B4A}" srcOrd="0" destOrd="0" presId="urn:microsoft.com/office/officeart/2005/8/layout/default"/>
    <dgm:cxn modelId="{4339E252-A238-480D-95AA-370EE10CC36E}" type="presParOf" srcId="{40FE0EB9-B287-43F6-ABB4-527CB1B94B4A}" destId="{7D1AEAC6-525A-44A9-8147-5DFEBD2A1F2D}" srcOrd="0" destOrd="0" presId="urn:microsoft.com/office/officeart/2005/8/layout/default"/>
    <dgm:cxn modelId="{7E6D33A8-5DC4-4B56-9C4D-B76BF536A4AC}" type="presParOf" srcId="{40FE0EB9-B287-43F6-ABB4-527CB1B94B4A}" destId="{E37E95CE-B343-40F4-8C35-3185EB5C414E}" srcOrd="1" destOrd="0" presId="urn:microsoft.com/office/officeart/2005/8/layout/default"/>
    <dgm:cxn modelId="{89DD9CED-4E88-4BA1-853B-6117EC3CF2A9}" type="presParOf" srcId="{40FE0EB9-B287-43F6-ABB4-527CB1B94B4A}" destId="{A225E621-A183-4BDC-A13D-E985F1D2904A}"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0" y="482646"/>
          <a:ext cx="4110244" cy="1616108"/>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682625" lvl="0" indent="-450850" algn="l" defTabSz="1066800">
            <a:lnSpc>
              <a:spcPct val="90000"/>
            </a:lnSpc>
            <a:spcBef>
              <a:spcPct val="0"/>
            </a:spcBef>
            <a:spcAft>
              <a:spcPct val="35000"/>
            </a:spcAft>
          </a:pPr>
          <a:r>
            <a:rPr lang="en-US" sz="2400" b="1" kern="1200" dirty="0" smtClean="0">
              <a:latin typeface="Alexandria Medium" pitchFamily="2" charset="-78"/>
              <a:cs typeface="Alexandria Medium" pitchFamily="2" charset="-78"/>
            </a:rPr>
            <a:t>The Web Security </a:t>
          </a:r>
        </a:p>
        <a:p>
          <a:pPr marL="682625" lvl="0" indent="-220663" algn="l" defTabSz="1066800">
            <a:lnSpc>
              <a:spcPct val="90000"/>
            </a:lnSpc>
            <a:spcBef>
              <a:spcPct val="0"/>
            </a:spcBef>
            <a:spcAft>
              <a:spcPct val="35000"/>
            </a:spcAft>
          </a:pPr>
          <a:r>
            <a:rPr lang="en-US" sz="2000" kern="1200" dirty="0" smtClean="0">
              <a:latin typeface="Alexandria Medium" pitchFamily="2" charset="-78"/>
              <a:cs typeface="Alexandria Medium" pitchFamily="2" charset="-78"/>
            </a:rPr>
            <a:t>- Browser Attack Types</a:t>
          </a:r>
        </a:p>
        <a:p>
          <a:pPr marL="682625" lvl="0" indent="-220663" algn="l" defTabSz="1066800">
            <a:lnSpc>
              <a:spcPct val="90000"/>
            </a:lnSpc>
            <a:spcBef>
              <a:spcPct val="0"/>
            </a:spcBef>
            <a:spcAft>
              <a:spcPct val="35000"/>
            </a:spcAft>
          </a:pPr>
          <a:r>
            <a:rPr lang="en-US" sz="2000" kern="1200" dirty="0" smtClean="0">
              <a:latin typeface="Alexandria Medium" pitchFamily="2" charset="-78"/>
              <a:cs typeface="Alexandria Medium" pitchFamily="2" charset="-78"/>
            </a:rPr>
            <a:t>- Email Spam</a:t>
          </a:r>
          <a:endParaRPr lang="en-US" sz="2000" b="1" kern="1200" dirty="0" smtClean="0">
            <a:latin typeface="Alexandria Medium" pitchFamily="2" charset="-78"/>
            <a:cs typeface="Alexandria Medium" pitchFamily="2" charset="-78"/>
            <a:sym typeface="Calibri"/>
          </a:endParaRPr>
        </a:p>
      </dsp:txBody>
      <dsp:txXfrm>
        <a:off x="0" y="482646"/>
        <a:ext cx="4110244" cy="1616108"/>
      </dsp:txXfrm>
    </dsp:sp>
    <dsp:sp modelId="{A225E621-A183-4BDC-A13D-E985F1D2904A}">
      <dsp:nvSpPr>
        <dsp:cNvPr id="0" name=""/>
        <dsp:cNvSpPr/>
      </dsp:nvSpPr>
      <dsp:spPr>
        <a:xfrm>
          <a:off x="4517293" y="521533"/>
          <a:ext cx="4729996" cy="1542406"/>
        </a:xfrm>
        <a:prstGeom prst="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461963" lvl="0" indent="-230188" algn="l" defTabSz="1066800">
            <a:lnSpc>
              <a:spcPct val="90000"/>
            </a:lnSpc>
            <a:spcBef>
              <a:spcPct val="0"/>
            </a:spcBef>
            <a:spcAft>
              <a:spcPct val="35000"/>
            </a:spcAft>
          </a:pPr>
          <a:r>
            <a:rPr lang="en-US" altLang="en-US" sz="2400" b="1" kern="1200" smtClean="0">
              <a:latin typeface="Alexandria Medium" pitchFamily="2" charset="-78"/>
              <a:cs typeface="Alexandria Medium" pitchFamily="2" charset="-78"/>
            </a:rPr>
            <a:t>Denial of Service Attacks </a:t>
          </a:r>
        </a:p>
        <a:p>
          <a:pPr marL="461963" lvl="0" indent="0" algn="l" defTabSz="1066800">
            <a:lnSpc>
              <a:spcPct val="90000"/>
            </a:lnSpc>
            <a:spcBef>
              <a:spcPct val="0"/>
            </a:spcBef>
            <a:spcAft>
              <a:spcPct val="35000"/>
            </a:spcAft>
          </a:pPr>
          <a:r>
            <a:rPr lang="en-US" altLang="en-US" sz="2000" kern="1200" smtClean="0">
              <a:latin typeface="Alexandria Medium" pitchFamily="2" charset="-78"/>
              <a:cs typeface="Alexandria Medium" pitchFamily="2" charset="-78"/>
            </a:rPr>
            <a:t>- Classes of Attacks</a:t>
          </a:r>
        </a:p>
        <a:p>
          <a:pPr marL="461963" lvl="0" indent="0" algn="l" defTabSz="1066800">
            <a:lnSpc>
              <a:spcPct val="90000"/>
            </a:lnSpc>
            <a:spcBef>
              <a:spcPct val="0"/>
            </a:spcBef>
            <a:spcAft>
              <a:spcPct val="35000"/>
            </a:spcAft>
          </a:pPr>
          <a:r>
            <a:rPr lang="en-US" altLang="en-US" sz="2000" kern="1200" smtClean="0">
              <a:latin typeface="Alexandria Medium" pitchFamily="2" charset="-78"/>
              <a:cs typeface="Alexandria Medium" pitchFamily="2" charset="-78"/>
            </a:rPr>
            <a:t>- Detection Methods</a:t>
          </a:r>
          <a:endParaRPr lang="en-US" sz="2000" b="1" kern="1200" dirty="0" smtClean="0">
            <a:latin typeface="Alexandria Medium" pitchFamily="2" charset="-78"/>
            <a:cs typeface="Alexandria Medium" pitchFamily="2" charset="-78"/>
            <a:sym typeface="Calibri"/>
          </a:endParaRPr>
        </a:p>
      </dsp:txBody>
      <dsp:txXfrm>
        <a:off x="4517293" y="521533"/>
        <a:ext cx="4729996" cy="154240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3/20/2024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539835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503288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49166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5832969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721974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6483988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4960183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551568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154156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693436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42034052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4225035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9092466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6254570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1998986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6533339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6195655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23555122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lexandria ExtraBold" pitchFamily="2" charset="-78"/>
                <a:ea typeface="Calibri"/>
                <a:cs typeface="Alexandria ExtraBold" pitchFamily="2" charset="-78"/>
                <a:sym typeface="Calibri"/>
              </a:rPr>
              <a:t>Ordinary</a:t>
            </a:r>
            <a:r>
              <a:rPr lang="ar-YE" sz="1200" dirty="0" smtClean="0">
                <a:latin typeface="Alexandria ExtraBold" pitchFamily="2" charset="-78"/>
                <a:ea typeface="Calibri"/>
                <a:cs typeface="Alexandria ExtraBold" pitchFamily="2" charset="-78"/>
                <a:sym typeface="Calibri"/>
              </a:rPr>
              <a:t> عادي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490906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lexandria ExtraBold" pitchFamily="2" charset="-78"/>
                <a:ea typeface="Calibri"/>
                <a:cs typeface="Alexandria ExtraBold" pitchFamily="2" charset="-78"/>
                <a:sym typeface="Calibri"/>
              </a:rPr>
              <a:t>Ordinary</a:t>
            </a:r>
            <a:r>
              <a:rPr lang="ar-YE" sz="1200" dirty="0" smtClean="0">
                <a:latin typeface="Alexandria ExtraBold" pitchFamily="2" charset="-78"/>
                <a:ea typeface="Calibri"/>
                <a:cs typeface="Alexandria ExtraBold" pitchFamily="2" charset="-78"/>
                <a:sym typeface="Calibri"/>
              </a:rPr>
              <a:t> عادي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72986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Alexandria ExtraBold" pitchFamily="2" charset="-78"/>
                <a:ea typeface="Calibri"/>
                <a:cs typeface="Alexandria ExtraBold" pitchFamily="2" charset="-78"/>
                <a:sym typeface="Calibri"/>
              </a:rPr>
              <a:t>Ordinary</a:t>
            </a:r>
            <a:r>
              <a:rPr lang="ar-YE" sz="1200" dirty="0" smtClean="0">
                <a:latin typeface="Alexandria ExtraBold" pitchFamily="2" charset="-78"/>
                <a:ea typeface="Calibri"/>
                <a:cs typeface="Alexandria ExtraBold" pitchFamily="2" charset="-78"/>
                <a:sym typeface="Calibri"/>
              </a:rPr>
              <a:t> عادي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6C831C-86A9-461F-9561-2B116496A40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1137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15773818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26707570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1049251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25364867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2366340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40739197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28548943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568631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24481303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3944982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a:t>
            </a:r>
            <a:r>
              <a:rPr lang="en-US" sz="1200" b="0" i="0" kern="1200" dirty="0" err="1" smtClean="0">
                <a:solidFill>
                  <a:schemeClr val="tx1"/>
                </a:solidFill>
                <a:effectLst/>
                <a:latin typeface="+mn-lt"/>
                <a:ea typeface="+mn-ea"/>
                <a:cs typeface="+mn-cs"/>
              </a:rPr>
              <a:t>trinoo</a:t>
            </a:r>
            <a:r>
              <a:rPr lang="en-US" sz="1200" b="0" i="0" kern="1200" dirty="0" smtClean="0">
                <a:solidFill>
                  <a:schemeClr val="tx1"/>
                </a:solidFill>
                <a:effectLst/>
                <a:latin typeface="+mn-lt"/>
                <a:ea typeface="+mn-ea"/>
                <a:cs typeface="+mn-cs"/>
              </a:rPr>
              <a:t> or trin00 is a set of computer programs to conduct a </a:t>
            </a:r>
            <a:r>
              <a:rPr lang="en-US" sz="1200" b="0" i="0" kern="1200" dirty="0" err="1" smtClean="0">
                <a:solidFill>
                  <a:schemeClr val="tx1"/>
                </a:solidFill>
                <a:effectLst/>
                <a:latin typeface="+mn-lt"/>
                <a:ea typeface="+mn-ea"/>
                <a:cs typeface="+mn-cs"/>
              </a:rPr>
              <a:t>DDoS</a:t>
            </a:r>
            <a:r>
              <a:rPr lang="en-US" sz="1200" b="0" i="0" kern="1200" dirty="0" smtClean="0">
                <a:solidFill>
                  <a:schemeClr val="tx1"/>
                </a:solidFill>
                <a:effectLst/>
                <a:latin typeface="+mn-lt"/>
                <a:ea typeface="+mn-ea"/>
                <a:cs typeface="+mn-cs"/>
              </a:rPr>
              <a:t> attack. It is believed that </a:t>
            </a:r>
            <a:r>
              <a:rPr lang="en-US" sz="1200" b="0" i="0" kern="1200" dirty="0" err="1" smtClean="0">
                <a:solidFill>
                  <a:schemeClr val="tx1"/>
                </a:solidFill>
                <a:effectLst/>
                <a:latin typeface="+mn-lt"/>
                <a:ea typeface="+mn-ea"/>
                <a:cs typeface="+mn-cs"/>
              </a:rPr>
              <a:t>trinoo</a:t>
            </a:r>
            <a:r>
              <a:rPr lang="en-US" sz="1200" b="0" i="0" kern="1200" dirty="0" smtClean="0">
                <a:solidFill>
                  <a:schemeClr val="tx1"/>
                </a:solidFill>
                <a:effectLst/>
                <a:latin typeface="+mn-lt"/>
                <a:ea typeface="+mn-ea"/>
                <a:cs typeface="+mn-cs"/>
              </a:rPr>
              <a:t> networks have been set up on thousands of systems on the Internet that have been compromised by remote buffer overrun exploits. </a:t>
            </a:r>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30762113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1556767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18794289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6857284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1729141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41662622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7224295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8241065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033744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2207966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2376124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35550487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741361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776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165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616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5241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8120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17071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1818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3478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540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341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0884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5094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90006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91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131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789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02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82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4578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3827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18490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39461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6501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04348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16627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91507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1712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8639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7304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331360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297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6474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727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622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16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0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3/20/2024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42266962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3/20/2024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950698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jpe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5.xml"/><Relationship Id="rId5" Type="http://schemas.openxmlformats.org/officeDocument/2006/relationships/image" Target="../media/image8.emf"/><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45.xml"/><Relationship Id="rId5" Type="http://schemas.openxmlformats.org/officeDocument/2006/relationships/image" Target="../media/image9.tif"/><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5.xml"/><Relationship Id="rId5" Type="http://schemas.openxmlformats.org/officeDocument/2006/relationships/image" Target="../media/image10.tif"/><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45.xml"/><Relationship Id="rId5" Type="http://schemas.openxmlformats.org/officeDocument/2006/relationships/image" Target="../media/image11.emf"/><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45.xml"/><Relationship Id="rId5" Type="http://schemas.openxmlformats.org/officeDocument/2006/relationships/image" Target="../media/image12.emf"/><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45.xml"/><Relationship Id="rId5" Type="http://schemas.openxmlformats.org/officeDocument/2006/relationships/image" Target="../media/image13.tif"/><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45.xml"/><Relationship Id="rId5" Type="http://schemas.openxmlformats.org/officeDocument/2006/relationships/image" Target="../media/image14.png"/><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45.xml"/><Relationship Id="rId5" Type="http://schemas.openxmlformats.org/officeDocument/2006/relationships/image" Target="../media/image15.png"/><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45.xml"/><Relationship Id="rId5" Type="http://schemas.openxmlformats.org/officeDocument/2006/relationships/image" Target="../media/image16.tif"/><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45.xml"/><Relationship Id="rId5" Type="http://schemas.openxmlformats.org/officeDocument/2006/relationships/image" Target="../media/image17.wmf"/><Relationship Id="rId4" Type="http://schemas.openxmlformats.org/officeDocument/2006/relationships/image" Target="../media/image6.jpe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45.xml"/><Relationship Id="rId5" Type="http://schemas.openxmlformats.org/officeDocument/2006/relationships/image" Target="../media/image18.emf"/><Relationship Id="rId4" Type="http://schemas.openxmlformats.org/officeDocument/2006/relationships/image" Target="../media/image6.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45.xml"/><Relationship Id="rId5" Type="http://schemas.openxmlformats.org/officeDocument/2006/relationships/image" Target="../media/image19.emf"/><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45.xml"/><Relationship Id="rId5" Type="http://schemas.openxmlformats.org/officeDocument/2006/relationships/image" Target="../media/image20.emf"/><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45.xml"/><Relationship Id="rId5" Type="http://schemas.openxmlformats.org/officeDocument/2006/relationships/image" Target="../media/image21.emf"/><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45.xml"/><Relationship Id="rId5" Type="http://schemas.openxmlformats.org/officeDocument/2006/relationships/image" Target="../media/image22.emf"/><Relationship Id="rId4" Type="http://schemas.openxmlformats.org/officeDocument/2006/relationships/image" Target="../media/image6.jpe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45.xml"/><Relationship Id="rId5" Type="http://schemas.openxmlformats.org/officeDocument/2006/relationships/image" Target="../media/image23.emf"/><Relationship Id="rId4" Type="http://schemas.openxmlformats.org/officeDocument/2006/relationships/image" Target="../media/image6.jpe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45.xml"/><Relationship Id="rId5" Type="http://schemas.openxmlformats.org/officeDocument/2006/relationships/image" Target="../media/image24.emf"/><Relationship Id="rId4" Type="http://schemas.openxmlformats.org/officeDocument/2006/relationships/image" Target="../media/image6.jpe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45.xml"/><Relationship Id="rId5" Type="http://schemas.openxmlformats.org/officeDocument/2006/relationships/image" Target="../media/image25.emf"/><Relationship Id="rId4" Type="http://schemas.openxmlformats.org/officeDocument/2006/relationships/image" Target="../media/image6.jpe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45.xml"/><Relationship Id="rId4" Type="http://schemas.openxmlformats.org/officeDocument/2006/relationships/image" Target="../media/image6.jpeg"/></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NULL"/><Relationship Id="rId2" Type="http://schemas.openxmlformats.org/officeDocument/2006/relationships/image" Target="../media/image26.jpe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28.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id="{8C520B7F-7764-8B81-C7C7-A7440DA2CCAF}"/>
              </a:ext>
            </a:extLst>
          </p:cNvPr>
          <p:cNvSpPr txBox="1"/>
          <p:nvPr/>
        </p:nvSpPr>
        <p:spPr>
          <a:xfrm>
            <a:off x="5257800" y="4512500"/>
            <a:ext cx="5867402" cy="954107"/>
          </a:xfrm>
          <a:prstGeom prst="rect">
            <a:avLst/>
          </a:prstGeom>
          <a:noFill/>
        </p:spPr>
        <p:txBody>
          <a:bodyPr wrap="square" rtlCol="0">
            <a:spAutoFit/>
          </a:bodyPr>
          <a:lstStyle/>
          <a:p>
            <a:pPr algn="ctr"/>
            <a:r>
              <a:rPr lang="en-US" sz="1400" b="1" i="1" dirty="0" smtClean="0">
                <a:solidFill>
                  <a:srgbClr val="00AAEB"/>
                </a:solidFill>
                <a:latin typeface="Alexandria Light" pitchFamily="2" charset="-78"/>
                <a:ea typeface="Tajawal Medium"/>
                <a:cs typeface="Alexandria Light" pitchFamily="2" charset="-78"/>
                <a:sym typeface="Tajawal Medium"/>
              </a:rPr>
              <a:t>Dr. </a:t>
            </a:r>
            <a:r>
              <a:rPr lang="en-US" sz="1400" b="1" i="1" dirty="0" err="1" smtClean="0">
                <a:solidFill>
                  <a:srgbClr val="00AAEB"/>
                </a:solidFill>
                <a:latin typeface="Alexandria Light" pitchFamily="2" charset="-78"/>
                <a:ea typeface="Tajawal Medium"/>
                <a:cs typeface="Alexandria Light" pitchFamily="2" charset="-78"/>
                <a:sym typeface="Tajawal Medium"/>
              </a:rPr>
              <a:t>Hesham</a:t>
            </a:r>
            <a:r>
              <a:rPr lang="en-US" sz="1400" b="1" i="1" dirty="0" smtClean="0">
                <a:solidFill>
                  <a:srgbClr val="00AAEB"/>
                </a:solidFill>
                <a:latin typeface="Alexandria Light" pitchFamily="2" charset="-78"/>
                <a:ea typeface="Tajawal Medium"/>
                <a:cs typeface="Alexandria Light" pitchFamily="2" charset="-78"/>
                <a:sym typeface="Tajawal Medium"/>
              </a:rPr>
              <a:t> </a:t>
            </a:r>
            <a:r>
              <a:rPr lang="en-US" sz="1400" b="1" i="1" dirty="0" err="1">
                <a:solidFill>
                  <a:srgbClr val="00AAEB"/>
                </a:solidFill>
                <a:latin typeface="Alexandria Light" pitchFamily="2" charset="-78"/>
                <a:ea typeface="Tajawal Medium"/>
                <a:cs typeface="Alexandria Light" pitchFamily="2" charset="-78"/>
                <a:sym typeface="Tajawal Medium"/>
              </a:rPr>
              <a:t>Abou</a:t>
            </a:r>
            <a:r>
              <a:rPr lang="en-US" sz="1400" b="1" i="1" dirty="0">
                <a:solidFill>
                  <a:srgbClr val="00AAEB"/>
                </a:solidFill>
                <a:latin typeface="Alexandria Light" pitchFamily="2" charset="-78"/>
                <a:ea typeface="Tajawal Medium"/>
                <a:cs typeface="Alexandria Light" pitchFamily="2" charset="-78"/>
                <a:sym typeface="Tajawal Medium"/>
              </a:rPr>
              <a:t> </a:t>
            </a:r>
            <a:r>
              <a:rPr lang="en-US" sz="1400" b="1" i="1" dirty="0" err="1" smtClean="0">
                <a:solidFill>
                  <a:srgbClr val="00AAEB"/>
                </a:solidFill>
                <a:latin typeface="Alexandria Light" pitchFamily="2" charset="-78"/>
                <a:ea typeface="Tajawal Medium"/>
                <a:cs typeface="Alexandria Light" pitchFamily="2" charset="-78"/>
                <a:sym typeface="Tajawal Medium"/>
              </a:rPr>
              <a:t>Elfetouh</a:t>
            </a:r>
            <a:endParaRPr lang="en-US" sz="1400" b="1" i="1" dirty="0" smtClean="0">
              <a:solidFill>
                <a:srgbClr val="00AAEB"/>
              </a:solidFill>
              <a:latin typeface="Alexandria Light" pitchFamily="2" charset="-78"/>
              <a:ea typeface="Tajawal Medium"/>
              <a:cs typeface="Alexandria Light" pitchFamily="2" charset="-78"/>
              <a:sym typeface="Tajawal Medium"/>
            </a:endParaRPr>
          </a:p>
          <a:p>
            <a:pPr algn="ctr"/>
            <a:r>
              <a:rPr lang="en-US" sz="1200" b="1" i="1" dirty="0" smtClean="0">
                <a:solidFill>
                  <a:srgbClr val="35A8E0"/>
                </a:solidFill>
                <a:ea typeface="Majalla UI"/>
                <a:cs typeface="Majalla UI"/>
              </a:rPr>
              <a:t>Cybersecurity </a:t>
            </a:r>
            <a:r>
              <a:rPr lang="en-US" sz="1200" b="1" i="1" dirty="0">
                <a:solidFill>
                  <a:srgbClr val="35A8E0"/>
                </a:solidFill>
                <a:ea typeface="Majalla UI"/>
                <a:cs typeface="Majalla UI"/>
              </a:rPr>
              <a:t>Department</a:t>
            </a:r>
            <a:endParaRPr lang="ar-YE" sz="1200" b="1" i="1" dirty="0">
              <a:solidFill>
                <a:srgbClr val="35A8E0"/>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solidFill>
                  <a:srgbClr val="84492B"/>
                </a:solidFill>
                <a:latin typeface="Andalus" panose="02020603050405020304" pitchFamily="18" charset="-78"/>
                <a:cs typeface="Andalus" panose="02020603050405020304" pitchFamily="18" charset="-78"/>
              </a:rPr>
              <a:t>          Secure Operating Systems </a:t>
            </a:r>
            <a:r>
              <a:rPr lang="en-US" sz="2000" b="1" dirty="0" smtClean="0">
                <a:solidFill>
                  <a:srgbClr val="00B0F0"/>
                </a:solidFill>
                <a:latin typeface="Andalus" panose="02020603050405020304" pitchFamily="18" charset="-78"/>
                <a:cs typeface="Andalus" panose="02020603050405020304" pitchFamily="18" charset="-78"/>
              </a:rPr>
              <a:t>(CYB610)</a:t>
            </a:r>
            <a:endParaRPr lang="ar-YE" sz="2000" b="1" dirty="0">
              <a:solidFill>
                <a:srgbClr val="35A8E0"/>
              </a:solidFill>
              <a:latin typeface="Times New Roman" panose="02020603050405020304" pitchFamily="18" charset="0"/>
              <a:cs typeface="Times New Roman" panose="02020603050405020304" pitchFamily="18" charset="0"/>
            </a:endParaRPr>
          </a:p>
        </p:txBody>
      </p:sp>
      <p:sp>
        <p:nvSpPr>
          <p:cNvPr id="11" name="Title 1"/>
          <p:cNvSpPr txBox="1">
            <a:spLocks/>
          </p:cNvSpPr>
          <p:nvPr/>
        </p:nvSpPr>
        <p:spPr>
          <a:xfrm>
            <a:off x="5452287" y="1290762"/>
            <a:ext cx="6739712"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a:t>
            </a:r>
            <a:r>
              <a:rPr lang="en-US" sz="2400" b="1" dirty="0" smtClean="0">
                <a:solidFill>
                  <a:srgbClr val="FF9518"/>
                </a:solidFill>
                <a:latin typeface="Andalus" panose="02020603050405020304" pitchFamily="18" charset="-78"/>
                <a:cs typeface="Andalus" panose="02020603050405020304" pitchFamily="18" charset="-78"/>
              </a:rPr>
              <a:t>0</a:t>
            </a:r>
            <a:r>
              <a:rPr lang="ar-YE" sz="2400" b="1" dirty="0">
                <a:solidFill>
                  <a:srgbClr val="FF9518"/>
                </a:solidFill>
                <a:latin typeface="Andalus" panose="02020603050405020304" pitchFamily="18" charset="-78"/>
                <a:cs typeface="Andalus" panose="02020603050405020304" pitchFamily="18" charset="-78"/>
              </a:rPr>
              <a:t>9</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a:t>
            </a:r>
            <a:r>
              <a:rPr lang="en-US" sz="2800" b="1" dirty="0">
                <a:solidFill>
                  <a:srgbClr val="84492B"/>
                </a:solidFill>
                <a:latin typeface="Andalus" panose="02020603050405020304" pitchFamily="18" charset="-78"/>
                <a:cs typeface="Andalus" panose="02020603050405020304" pitchFamily="18" charset="-78"/>
              </a:rPr>
              <a:t>The Web Security </a:t>
            </a:r>
            <a:r>
              <a:rPr lang="en-US" sz="2800" b="1" dirty="0" smtClean="0">
                <a:solidFill>
                  <a:srgbClr val="84492B"/>
                </a:solidFill>
                <a:latin typeface="Andalus" panose="02020603050405020304" pitchFamily="18" charset="-78"/>
                <a:cs typeface="Andalus" panose="02020603050405020304" pitchFamily="18" charset="-78"/>
              </a:rPr>
              <a:t>&amp; </a:t>
            </a:r>
            <a:r>
              <a:rPr lang="en-US" sz="2800" b="1" dirty="0">
                <a:solidFill>
                  <a:srgbClr val="84492B"/>
                </a:solidFill>
                <a:latin typeface="Andalus" panose="02020603050405020304" pitchFamily="18" charset="-78"/>
                <a:cs typeface="Andalus" panose="02020603050405020304" pitchFamily="18" charset="-78"/>
              </a:rPr>
              <a:t>Denial of Service Attacks </a:t>
            </a:r>
            <a:endParaRPr lang="en-US" sz="3200" b="1" dirty="0">
              <a:solidFill>
                <a:srgbClr val="84492B"/>
              </a:solidFill>
              <a:latin typeface="Andalus" panose="02020603050405020304" pitchFamily="18" charset="-78"/>
              <a:cs typeface="Andalus" panose="02020603050405020304" pitchFamily="18" charset="-78"/>
            </a:endParaRPr>
          </a:p>
          <a:p>
            <a:pPr algn="ctr"/>
            <a:r>
              <a:rPr lang="en-US" sz="3200" b="1" dirty="0" smtClean="0">
                <a:solidFill>
                  <a:srgbClr val="84492B"/>
                </a:solidFill>
                <a:latin typeface="Andalus" panose="02020603050405020304" pitchFamily="18" charset="-78"/>
                <a:cs typeface="Andalus" panose="02020603050405020304" pitchFamily="18" charset="-78"/>
              </a:rPr>
              <a:t> </a:t>
            </a: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pic>
        <p:nvPicPr>
          <p:cNvPr id="18" name="Picture 2" descr="https://www.emertxe.com/wp-content/uploads/2017/10/linux-870-x-445_.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0" y="2428558"/>
            <a:ext cx="3914254" cy="201087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9"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4776" y="5876837"/>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51891" y="68393"/>
            <a:ext cx="2617876" cy="1222369"/>
          </a:xfrm>
          <a:prstGeom prst="rect">
            <a:avLst/>
          </a:prstGeom>
        </p:spPr>
      </p:pic>
    </p:spTree>
    <p:extLst>
      <p:ext uri="{BB962C8B-B14F-4D97-AF65-F5344CB8AC3E}">
        <p14:creationId xmlns:p14="http://schemas.microsoft.com/office/powerpoint/2010/main" val="38544198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492443"/>
          </a:xfrm>
          <a:prstGeom prst="rect">
            <a:avLst/>
          </a:prstGeom>
          <a:noFill/>
        </p:spPr>
        <p:txBody>
          <a:bodyPr wrap="square" rtlCol="0">
            <a:spAutoFit/>
          </a:bodyPr>
          <a:lstStyle/>
          <a:p>
            <a:pPr algn="ctr"/>
            <a:r>
              <a:rPr lang="en-US" sz="2600" dirty="0">
                <a:latin typeface="Alexandria ExtraBold" pitchFamily="2" charset="-78"/>
                <a:ea typeface="Calibri"/>
                <a:cs typeface="Alexandria ExtraBold" pitchFamily="2" charset="-78"/>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690844" y="1448519"/>
            <a:ext cx="10963174" cy="1429622"/>
          </a:xfrm>
          <a:prstGeom prst="rect">
            <a:avLst/>
          </a:prstGeom>
          <a:noFill/>
        </p:spPr>
        <p:txBody>
          <a:bodyPr wrap="square" rtlCol="0">
            <a:spAutoFit/>
          </a:bodyPr>
          <a:lstStyle/>
          <a:p>
            <a:pPr marL="280988" lvl="2">
              <a:lnSpc>
                <a:spcPct val="150000"/>
              </a:lnSpc>
              <a:defRPr/>
            </a:pPr>
            <a:r>
              <a:rPr lang="en-US" sz="2000" b="1" i="1" dirty="0" smtClean="0">
                <a:solidFill>
                  <a:srgbClr val="FF0000"/>
                </a:solidFill>
              </a:rPr>
              <a:t>This chapter covers the following topics and concepts: </a:t>
            </a:r>
          </a:p>
          <a:p>
            <a:pPr marL="280988" lvl="2">
              <a:lnSpc>
                <a:spcPct val="150000"/>
              </a:lnSpc>
              <a:defRPr/>
            </a:pPr>
            <a:r>
              <a:rPr lang="en-US" altLang="en-US" sz="2000" b="1" i="1" dirty="0">
                <a:solidFill>
                  <a:srgbClr val="FF0000"/>
                </a:solidFill>
              </a:rPr>
              <a:t>	</a:t>
            </a:r>
            <a:r>
              <a:rPr lang="en-US" altLang="en-US" sz="2000" b="1" i="1" dirty="0" smtClean="0">
                <a:solidFill>
                  <a:srgbClr val="FF0000"/>
                </a:solidFill>
              </a:rPr>
              <a:t>			</a:t>
            </a:r>
            <a:r>
              <a:rPr lang="en-US" altLang="en-US" sz="2000" b="1" dirty="0" smtClean="0"/>
              <a:t>The </a:t>
            </a:r>
            <a:r>
              <a:rPr lang="en-US" altLang="en-US" sz="2000" b="1" dirty="0"/>
              <a:t>Web Security &amp; Denial of Service Attacks </a:t>
            </a:r>
          </a:p>
          <a:p>
            <a:pPr marL="280988" lvl="2">
              <a:lnSpc>
                <a:spcPct val="150000"/>
              </a:lnSpc>
              <a:defRPr/>
            </a:pPr>
            <a:endParaRPr lang="en-US" altLang="en-US" sz="2000" b="1" dirty="0"/>
          </a:p>
        </p:txBody>
      </p:sp>
      <p:graphicFrame>
        <p:nvGraphicFramePr>
          <p:cNvPr id="17" name="Content Placeholder 2" descr="SmartArt object">
            <a:extLst>
              <a:ext uri="{FF2B5EF4-FFF2-40B4-BE49-F238E27FC236}">
                <a16:creationId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2554296944"/>
              </p:ext>
            </p:extLst>
          </p:nvPr>
        </p:nvGraphicFramePr>
        <p:xfrm>
          <a:off x="1242198" y="2602792"/>
          <a:ext cx="9330527" cy="25854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8" name="Picture 2"/>
          <p:cNvPicPr>
            <a:picLocks noChangeAspect="1" noChangeArrowheads="1"/>
          </p:cNvPicPr>
          <p:nvPr/>
        </p:nvPicPr>
        <p:blipFill>
          <a:blip r:embed="rId9"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268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23220"/>
          </a:xfrm>
          <a:prstGeom prst="rect">
            <a:avLst/>
          </a:prstGeom>
          <a:noFill/>
        </p:spPr>
        <p:txBody>
          <a:bodyPr wrap="square" rtlCol="0">
            <a:spAutoFit/>
          </a:bodyPr>
          <a:lstStyle/>
          <a:p>
            <a:pPr lvl="0"/>
            <a:r>
              <a:rPr lang="en-US" sz="2800" dirty="0">
                <a:latin typeface="Alexandria ExtraBold" pitchFamily="2" charset="-78"/>
                <a:ea typeface="Calibri"/>
                <a:cs typeface="Alexandria ExtraBold" pitchFamily="2" charset="-78"/>
                <a:sym typeface="Calibri"/>
              </a:rPr>
              <a:t>Introduction</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073817" y="1558030"/>
            <a:ext cx="5441580" cy="3693278"/>
          </a:xfrm>
          <a:prstGeom prst="rect">
            <a:avLst/>
          </a:prstGeom>
          <a:noFill/>
          <a:ln>
            <a:noFill/>
          </a:ln>
        </p:spPr>
        <p:txBody>
          <a:bodyPr spcFirstLastPara="1" wrap="square" lIns="91425" tIns="45700" rIns="91425" bIns="45700" anchor="t" anchorCtr="0">
            <a:spAutoFit/>
          </a:bodyPr>
          <a:lstStyle/>
          <a:p>
            <a:pPr lvl="0">
              <a:lnSpc>
                <a:spcPct val="150000"/>
              </a:lnSpc>
            </a:pPr>
            <a:r>
              <a:rPr lang="en-US" sz="2400" b="1" dirty="0">
                <a:solidFill>
                  <a:srgbClr val="FF0000"/>
                </a:solidFill>
                <a:latin typeface="Alexandria" pitchFamily="2" charset="-78"/>
                <a:ea typeface="Calibri"/>
                <a:cs typeface="Alexandria" pitchFamily="2" charset="-78"/>
                <a:sym typeface="Calibri"/>
              </a:rPr>
              <a:t>In Previous </a:t>
            </a:r>
            <a:r>
              <a:rPr lang="en-US" sz="2400" b="1" dirty="0" smtClean="0">
                <a:solidFill>
                  <a:srgbClr val="FF0000"/>
                </a:solidFill>
                <a:latin typeface="Alexandria" pitchFamily="2" charset="-78"/>
                <a:ea typeface="Calibri"/>
                <a:cs typeface="Alexandria" pitchFamily="2" charset="-78"/>
                <a:sym typeface="Calibri"/>
              </a:rPr>
              <a:t>Lectures </a:t>
            </a:r>
            <a:r>
              <a:rPr lang="en-US" sz="2400" b="1" dirty="0">
                <a:solidFill>
                  <a:srgbClr val="FF0000"/>
                </a:solidFill>
                <a:latin typeface="Alexandria" pitchFamily="2" charset="-78"/>
                <a:ea typeface="Calibri"/>
                <a:cs typeface="Alexandria" pitchFamily="2" charset="-78"/>
                <a:sym typeface="Calibri"/>
              </a:rPr>
              <a:t>you learned:</a:t>
            </a:r>
          </a:p>
          <a:p>
            <a:pPr marL="741363" lvl="0" indent="-285750">
              <a:buFont typeface="Wingdings" panose="05000000000000000000" pitchFamily="2" charset="2"/>
              <a:buChar char="§"/>
            </a:pPr>
            <a:endParaRPr lang="en-US" b="1" dirty="0" smtClean="0">
              <a:latin typeface="Alexandria Medium" pitchFamily="2" charset="-78"/>
              <a:ea typeface="Calibri"/>
              <a:cs typeface="Alexandria Medium" pitchFamily="2" charset="-78"/>
              <a:sym typeface="Calibri"/>
            </a:endParaRPr>
          </a:p>
          <a:p>
            <a:pPr marL="741363" lvl="0" indent="-285750">
              <a:buFont typeface="Wingdings" panose="05000000000000000000" pitchFamily="2" charset="2"/>
              <a:buChar char="§"/>
            </a:pPr>
            <a:r>
              <a:rPr lang="en-US" b="1" dirty="0" smtClean="0">
                <a:latin typeface="Alexandria Medium" pitchFamily="2" charset="-78"/>
                <a:ea typeface="Calibri"/>
                <a:cs typeface="Alexandria Medium" pitchFamily="2" charset="-78"/>
                <a:sym typeface="Calibri"/>
              </a:rPr>
              <a:t>Who </a:t>
            </a:r>
            <a:r>
              <a:rPr lang="en-US" b="1" dirty="0">
                <a:latin typeface="Alexandria Medium" pitchFamily="2" charset="-78"/>
                <a:ea typeface="Calibri"/>
                <a:cs typeface="Alexandria Medium" pitchFamily="2" charset="-78"/>
                <a:sym typeface="Calibri"/>
              </a:rPr>
              <a:t>are the attackers</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are the vulnerabilities</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Security features in Operating System</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Operating Systems Hardening</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The confidentiality, integrity, and availability (C-I-A) triad</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How the Methods of Defense work </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is the Software Controls</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is the Protection Types</a:t>
            </a:r>
          </a:p>
          <a:p>
            <a:pPr marL="741363"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Operating system Security attack </a:t>
            </a:r>
            <a:r>
              <a:rPr lang="en-US" b="1" dirty="0" smtClean="0">
                <a:latin typeface="Alexandria Medium" pitchFamily="2" charset="-78"/>
                <a:ea typeface="Calibri"/>
                <a:cs typeface="Alexandria Medium" pitchFamily="2" charset="-78"/>
                <a:sym typeface="Calibri"/>
              </a:rPr>
              <a:t>types</a:t>
            </a:r>
            <a:endParaRPr lang="en-US" b="1" dirty="0">
              <a:latin typeface="Alexandria Medium" pitchFamily="2" charset="-78"/>
              <a:ea typeface="Calibri"/>
              <a:cs typeface="Alexandria Medium" pitchFamily="2" charset="-78"/>
              <a:sym typeface="Calibri"/>
            </a:endParaRPr>
          </a:p>
        </p:txBody>
      </p:sp>
      <p:sp>
        <p:nvSpPr>
          <p:cNvPr id="2" name="TextBox 1"/>
          <p:cNvSpPr txBox="1"/>
          <p:nvPr/>
        </p:nvSpPr>
        <p:spPr>
          <a:xfrm>
            <a:off x="6723915" y="2378339"/>
            <a:ext cx="5056514" cy="3139321"/>
          </a:xfrm>
          <a:prstGeom prst="rect">
            <a:avLst/>
          </a:prstGeom>
          <a:noFill/>
        </p:spPr>
        <p:txBody>
          <a:bodyPr wrap="square" rtlCol="0">
            <a:spAutoFit/>
          </a:bodyPr>
          <a:lstStyle/>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Principles of Secure OS Design</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Protecting an OS from Malicious Software</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Memory and Address Protection</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The memory corruption defenses</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What is “Program security”</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Operating system Controls for Security</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User authentication</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Biometrics</a:t>
            </a:r>
          </a:p>
          <a:p>
            <a:pPr marL="346075" lvl="0" indent="-285750">
              <a:buFont typeface="Wingdings" panose="05000000000000000000" pitchFamily="2" charset="2"/>
              <a:buChar char="§"/>
            </a:pPr>
            <a:r>
              <a:rPr lang="en-US" b="1" dirty="0">
                <a:latin typeface="Alexandria Medium" pitchFamily="2" charset="-78"/>
                <a:ea typeface="Calibri"/>
                <a:cs typeface="Alexandria Medium" pitchFamily="2" charset="-78"/>
                <a:sym typeface="Calibri"/>
              </a:rPr>
              <a:t>Databases Security </a:t>
            </a:r>
          </a:p>
          <a:p>
            <a:pPr marL="346075" indent="-285750"/>
            <a:endParaRPr lang="en-US" dirty="0"/>
          </a:p>
        </p:txBody>
      </p:sp>
    </p:spTree>
    <p:extLst>
      <p:ext uri="{BB962C8B-B14F-4D97-AF65-F5344CB8AC3E}">
        <p14:creationId xmlns:p14="http://schemas.microsoft.com/office/powerpoint/2010/main" val="383350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33847"/>
            <a:ext cx="6431271" cy="492443"/>
          </a:xfrm>
          <a:prstGeom prst="rect">
            <a:avLst/>
          </a:prstGeom>
          <a:noFill/>
        </p:spPr>
        <p:txBody>
          <a:bodyPr wrap="square" rtlCol="0">
            <a:spAutoFit/>
          </a:bodyPr>
          <a:lstStyle/>
          <a:p>
            <a:pPr lvl="0"/>
            <a:r>
              <a:rPr lang="en-US" sz="2600" dirty="0">
                <a:latin typeface="Alexandria ExtraBold" pitchFamily="2" charset="-78"/>
                <a:ea typeface="Calibri"/>
                <a:cs typeface="Alexandria ExtraBold" pitchFamily="2" charset="-78"/>
                <a:sym typeface="Calibri"/>
              </a:rPr>
              <a:t>CHAPTER </a:t>
            </a:r>
            <a:r>
              <a:rPr lang="en-US" sz="2600" dirty="0" smtClean="0">
                <a:latin typeface="Alexandria ExtraBold" pitchFamily="2" charset="-78"/>
                <a:ea typeface="Calibri"/>
                <a:cs typeface="Alexandria ExtraBold" pitchFamily="2" charset="-78"/>
                <a:sym typeface="Calibri"/>
              </a:rPr>
              <a:t>9 </a:t>
            </a:r>
            <a:r>
              <a:rPr lang="en-US" sz="2600" dirty="0">
                <a:latin typeface="Alexandria ExtraBold" pitchFamily="2" charset="-78"/>
                <a:ea typeface="Calibri"/>
                <a:cs typeface="Alexandria ExtraBold" pitchFamily="2" charset="-78"/>
                <a:sym typeface="Calibri"/>
              </a:rPr>
              <a:t>GOALS</a:t>
            </a:r>
            <a:endParaRPr lang="en-US" sz="2600" dirty="0">
              <a:latin typeface="Alexandria ExtraBold" pitchFamily="2" charset="-78"/>
              <a:ea typeface="Calibri"/>
              <a:cs typeface="Alexandria ExtraBold" pitchFamily="2" charset="-78"/>
              <a:sym typeface="Tajawal Medium"/>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Google Shape;616;p12"/>
          <p:cNvSpPr txBox="1"/>
          <p:nvPr/>
        </p:nvSpPr>
        <p:spPr>
          <a:xfrm>
            <a:off x="1103312" y="1880058"/>
            <a:ext cx="8422850" cy="290844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2200" b="1" dirty="0">
                <a:solidFill>
                  <a:srgbClr val="FF0000"/>
                </a:solidFill>
                <a:latin typeface="Alexandria" pitchFamily="2" charset="-78"/>
                <a:ea typeface="Calibri"/>
                <a:cs typeface="Alexandria" pitchFamily="2" charset="-78"/>
                <a:sym typeface="Calibri"/>
              </a:rPr>
              <a:t>When you complete this chapter, you will be able to:</a:t>
            </a:r>
            <a:endParaRPr sz="2200" b="1" dirty="0">
              <a:solidFill>
                <a:srgbClr val="FF0000"/>
              </a:solidFill>
              <a:latin typeface="Alexandria" pitchFamily="2" charset="-78"/>
              <a:cs typeface="Alexandria" pitchFamily="2" charset="-78"/>
            </a:endParaRP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Describe the Web Security Objectives</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Explain the Browser Attack Types</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Describe the Email Spam</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Explain the General Classes of Denial of Service Attacks </a:t>
            </a:r>
          </a:p>
          <a:p>
            <a:pPr marL="576263" lvl="0" indent="-285750" algn="just">
              <a:lnSpc>
                <a:spcPct val="150000"/>
              </a:lnSpc>
              <a:buClr>
                <a:schemeClr val="dk1"/>
              </a:buClr>
              <a:buSzPts val="2400"/>
              <a:buFont typeface="Arial"/>
              <a:buChar char="•"/>
            </a:pPr>
            <a:r>
              <a:rPr lang="en-US" sz="2000" dirty="0">
                <a:solidFill>
                  <a:schemeClr val="dk1"/>
                </a:solidFill>
                <a:latin typeface="Alexandria" pitchFamily="2" charset="-78"/>
                <a:ea typeface="Calibri"/>
                <a:cs typeface="Alexandria" pitchFamily="2" charset="-78"/>
                <a:sym typeface="Calibri"/>
              </a:rPr>
              <a:t>Define the  Detection of Denial of Service Attacks Methods </a:t>
            </a:r>
            <a:endParaRPr lang="en-US" sz="2000" dirty="0">
              <a:solidFill>
                <a:schemeClr val="dk1"/>
              </a:solidFill>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17260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14593"/>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The Web Security Objectives</a:t>
            </a:r>
            <a:endParaRPr lang="en-US" sz="28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164386" y="1838090"/>
            <a:ext cx="10234299" cy="2898183"/>
          </a:xfrm>
          <a:prstGeom prst="rect">
            <a:avLst/>
          </a:prstGeom>
          <a:noFill/>
          <a:ln>
            <a:noFill/>
          </a:ln>
        </p:spPr>
        <p:txBody>
          <a:bodyPr spcFirstLastPara="1" wrap="square" lIns="0" tIns="0" rIns="0" bIns="0" anchor="t" anchorCtr="0">
            <a:noAutofit/>
          </a:bodyPr>
          <a:lstStyle/>
          <a:p>
            <a:pPr marL="7429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Attacks against browsers</a:t>
            </a:r>
          </a:p>
          <a:p>
            <a:pPr marL="7429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Fake and malicious websites</a:t>
            </a:r>
          </a:p>
          <a:p>
            <a:pPr marL="7429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Attacks targeting sensitive data</a:t>
            </a:r>
          </a:p>
          <a:p>
            <a:pPr marL="7429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Injection attacks</a:t>
            </a:r>
          </a:p>
          <a:p>
            <a:pPr marL="7429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Spam</a:t>
            </a:r>
          </a:p>
          <a:p>
            <a:pPr marL="7429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Phishing attacks</a:t>
            </a:r>
          </a:p>
        </p:txBody>
      </p:sp>
    </p:spTree>
    <p:extLst>
      <p:ext uri="{BB962C8B-B14F-4D97-AF65-F5344CB8AC3E}">
        <p14:creationId xmlns:p14="http://schemas.microsoft.com/office/powerpoint/2010/main" val="4260769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14593"/>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Browser Attack Types</a:t>
            </a:r>
            <a:endParaRPr lang="en-US" sz="28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964426" y="1875549"/>
            <a:ext cx="9363481" cy="2628675"/>
          </a:xfrm>
          <a:prstGeom prst="rect">
            <a:avLst/>
          </a:prstGeom>
          <a:noFill/>
          <a:ln>
            <a:noFill/>
          </a:ln>
        </p:spPr>
        <p:txBody>
          <a:bodyPr spcFirstLastPara="1" wrap="square" lIns="0" tIns="0" rIns="0" bIns="0" anchor="t" anchorCtr="0">
            <a:noAutofit/>
          </a:bodyPr>
          <a:lstStyle/>
          <a:p>
            <a:pPr marL="9715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Man-in-the-browser</a:t>
            </a:r>
          </a:p>
          <a:p>
            <a:pPr marL="9715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Keystroke logger</a:t>
            </a:r>
          </a:p>
          <a:p>
            <a:pPr marL="9715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Page-in-the-middle</a:t>
            </a:r>
          </a:p>
          <a:p>
            <a:pPr marL="971550" lvl="1" indent="-285750">
              <a:lnSpc>
                <a:spcPct val="150000"/>
              </a:lnSpc>
              <a:buFont typeface="Arial" panose="020B0604020202020204" pitchFamily="34" charset="0"/>
              <a:buChar char="•"/>
            </a:pPr>
            <a:r>
              <a:rPr lang="en-US" altLang="en-US" sz="2000" dirty="0">
                <a:latin typeface="Alexandria Medium" pitchFamily="2" charset="-78"/>
                <a:cs typeface="Alexandria Medium" pitchFamily="2" charset="-78"/>
              </a:rPr>
              <a:t>Program download substitution</a:t>
            </a:r>
          </a:p>
          <a:p>
            <a:pPr marL="971550" lvl="1" indent="-285750">
              <a:lnSpc>
                <a:spcPct val="150000"/>
              </a:lnSpc>
              <a:buFont typeface="Arial" panose="020B0604020202020204" pitchFamily="34" charset="0"/>
              <a:buChar char="•"/>
            </a:pPr>
            <a:r>
              <a:rPr lang="en-US" altLang="en-US" sz="2000" dirty="0" smtClean="0">
                <a:latin typeface="Alexandria Medium" pitchFamily="2" charset="-78"/>
                <a:cs typeface="Alexandria Medium" pitchFamily="2" charset="-78"/>
              </a:rPr>
              <a:t>User-in-the-middle</a:t>
            </a:r>
            <a:endParaRPr lang="en-US" altLang="en-US"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6423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Man-in-the-Browser</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691734"/>
            <a:ext cx="4133450" cy="4189301"/>
          </a:xfrm>
          <a:prstGeom prst="rect">
            <a:avLst/>
          </a:prstGeom>
          <a:noFill/>
          <a:ln>
            <a:noFill/>
          </a:ln>
        </p:spPr>
        <p:txBody>
          <a:bodyPr spcFirstLastPara="1" wrap="square" lIns="0" tIns="0" rIns="0" bIns="0" anchor="t" anchorCtr="0">
            <a:noAutofit/>
          </a:bodyPr>
          <a:lstStyle/>
          <a:p>
            <a:pPr marL="653898" lvl="1" indent="-246543" algn="just">
              <a:lnSpc>
                <a:spcPct val="150000"/>
              </a:lnSpc>
              <a:buClr>
                <a:srgbClr val="FF0000"/>
              </a:buClr>
              <a:buSzPct val="90000"/>
              <a:buFont typeface="Wingdings"/>
              <a:buChar char=""/>
              <a:tabLst>
                <a:tab pos="653898" algn="l"/>
              </a:tabLst>
            </a:pPr>
            <a:r>
              <a:rPr lang="en-US" sz="2000" b="1" dirty="0" err="1">
                <a:solidFill>
                  <a:srgbClr val="FF0000"/>
                </a:solidFill>
                <a:latin typeface="Alexandria" pitchFamily="2" charset="-78"/>
                <a:cs typeface="Alexandria" pitchFamily="2" charset="-78"/>
              </a:rPr>
              <a:t>SilentBanker</a:t>
            </a:r>
            <a:r>
              <a:rPr lang="en-US" sz="2000" dirty="0">
                <a:latin typeface="Alexandria" pitchFamily="2" charset="-78"/>
                <a:cs typeface="Alexandria" pitchFamily="2" charset="-78"/>
              </a:rPr>
              <a:t> was a Trojan that generally installed as a browser plug-in. When it detected the user going to a banking URL, it would intercept keystrokes and even modify them so that money transfers would go to attackers’ accounts.</a:t>
            </a:r>
          </a:p>
          <a:p>
            <a:pPr marL="407355" lvl="1" algn="just">
              <a:lnSpc>
                <a:spcPct val="150000"/>
              </a:lnSpc>
              <a:buClr>
                <a:srgbClr val="FF0000"/>
              </a:buClr>
              <a:buSzPct val="90000"/>
              <a:tabLst>
                <a:tab pos="653898" algn="l"/>
              </a:tabLst>
            </a:pPr>
            <a:endParaRPr lang="en-US" sz="2000" dirty="0">
              <a:latin typeface="Alexandria" pitchFamily="2" charset="-78"/>
              <a:cs typeface="Alexandria" pitchFamily="2" charset="-78"/>
            </a:endParaRPr>
          </a:p>
        </p:txBody>
      </p:sp>
      <p:pic>
        <p:nvPicPr>
          <p:cNvPr id="17" name="Content Placeholder 4" descr="fig04-02.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759697" y="1875549"/>
            <a:ext cx="5634196" cy="3752234"/>
          </a:xfrm>
          <a:prstGeom prst="rect">
            <a:avLst/>
          </a:prstGeom>
        </p:spPr>
      </p:pic>
    </p:spTree>
    <p:extLst>
      <p:ext uri="{BB962C8B-B14F-4D97-AF65-F5344CB8AC3E}">
        <p14:creationId xmlns:p14="http://schemas.microsoft.com/office/powerpoint/2010/main" val="70154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Keystroke Logger</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073817" y="1622876"/>
            <a:ext cx="8888330" cy="2506362"/>
          </a:xfrm>
          <a:prstGeom prst="rect">
            <a:avLst/>
          </a:prstGeom>
          <a:noFill/>
          <a:ln>
            <a:noFill/>
          </a:ln>
        </p:spPr>
        <p:txBody>
          <a:bodyPr spcFirstLastPara="1" wrap="square" lIns="0" tIns="0" rIns="0" bIns="0" anchor="t" anchorCtr="0">
            <a:noAutofit/>
          </a:bodyPr>
          <a:lstStyle/>
          <a:p>
            <a:pPr marL="653898" lvl="1" indent="-246543" algn="just">
              <a:lnSpc>
                <a:spcPct val="150000"/>
              </a:lnSpc>
              <a:buClr>
                <a:srgbClr val="FF0000"/>
              </a:buClr>
              <a:buSzPct val="90000"/>
              <a:buFont typeface="Wingdings"/>
              <a:buChar char=""/>
              <a:tabLst>
                <a:tab pos="653898" algn="l"/>
              </a:tabLst>
            </a:pPr>
            <a:r>
              <a:rPr lang="en-US" sz="2000" dirty="0" smtClean="0">
                <a:latin typeface="Alexandria" pitchFamily="2" charset="-78"/>
                <a:cs typeface="Alexandria" pitchFamily="2" charset="-78"/>
              </a:rPr>
              <a:t>Hardware </a:t>
            </a:r>
            <a:r>
              <a:rPr lang="en-US" sz="2000" dirty="0">
                <a:latin typeface="Alexandria" pitchFamily="2" charset="-78"/>
                <a:cs typeface="Alexandria" pitchFamily="2" charset="-78"/>
              </a:rPr>
              <a:t>or software that records all keystrokes</a:t>
            </a:r>
          </a:p>
          <a:p>
            <a:pPr marL="653898" lvl="1" indent="-246543" algn="just">
              <a:lnSpc>
                <a:spcPct val="150000"/>
              </a:lnSpc>
              <a:buClr>
                <a:srgbClr val="FF0000"/>
              </a:buClr>
              <a:buSzPct val="90000"/>
              <a:buFont typeface="Wingdings"/>
              <a:buChar char=""/>
              <a:tabLst>
                <a:tab pos="653898" algn="l"/>
              </a:tabLst>
            </a:pPr>
            <a:r>
              <a:rPr lang="en-US" sz="2000" dirty="0">
                <a:latin typeface="Alexandria" pitchFamily="2" charset="-78"/>
                <a:cs typeface="Alexandria" pitchFamily="2" charset="-78"/>
              </a:rPr>
              <a:t>May be a small dongle plugged into a USB port or can masquerade as a keyboard</a:t>
            </a:r>
          </a:p>
          <a:p>
            <a:pPr marL="653898" lvl="1" indent="-246543" algn="just">
              <a:lnSpc>
                <a:spcPct val="150000"/>
              </a:lnSpc>
              <a:buClr>
                <a:srgbClr val="FF0000"/>
              </a:buClr>
              <a:buSzPct val="90000"/>
              <a:buFont typeface="Wingdings"/>
              <a:buChar char=""/>
              <a:tabLst>
                <a:tab pos="653898" algn="l"/>
              </a:tabLst>
            </a:pPr>
            <a:r>
              <a:rPr lang="en-US" sz="2000" dirty="0">
                <a:latin typeface="Alexandria" pitchFamily="2" charset="-78"/>
                <a:cs typeface="Alexandria" pitchFamily="2" charset="-78"/>
              </a:rPr>
              <a:t>May also be installed as malware</a:t>
            </a:r>
          </a:p>
          <a:p>
            <a:pPr marL="653898" lvl="1" indent="-246543" algn="just">
              <a:lnSpc>
                <a:spcPct val="150000"/>
              </a:lnSpc>
              <a:buClr>
                <a:srgbClr val="FF0000"/>
              </a:buClr>
              <a:buSzPct val="90000"/>
              <a:buFont typeface="Wingdings"/>
              <a:buChar char=""/>
              <a:tabLst>
                <a:tab pos="653898" algn="l"/>
              </a:tabLst>
            </a:pPr>
            <a:r>
              <a:rPr lang="en-US" sz="2000" dirty="0">
                <a:latin typeface="Alexandria" pitchFamily="2" charset="-78"/>
                <a:cs typeface="Alexandria" pitchFamily="2" charset="-78"/>
              </a:rPr>
              <a:t>Not limited to browsers</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211547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Page-in-the-Middle</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24309" y="1638968"/>
            <a:ext cx="7842690" cy="2365141"/>
          </a:xfrm>
          <a:prstGeom prst="rect">
            <a:avLst/>
          </a:prstGeom>
          <a:noFill/>
          <a:ln>
            <a:noFill/>
          </a:ln>
        </p:spPr>
        <p:txBody>
          <a:bodyPr spcFirstLastPara="1" wrap="square" lIns="0" tIns="0" rIns="0" bIns="0" anchor="t" anchorCtr="0">
            <a:noAutofit/>
          </a:bodyPr>
          <a:lstStyle/>
          <a:p>
            <a:pPr marL="653898" lvl="1" indent="-246543">
              <a:lnSpc>
                <a:spcPct val="150000"/>
              </a:lnSpc>
              <a:buClr>
                <a:srgbClr val="FF0000"/>
              </a:buClr>
              <a:buSzPct val="90000"/>
              <a:buFont typeface="Wingdings"/>
              <a:buChar char=""/>
              <a:tabLst>
                <a:tab pos="653898" algn="l"/>
              </a:tabLst>
            </a:pPr>
            <a:r>
              <a:rPr lang="en-US" sz="2200" dirty="0">
                <a:latin typeface="Alexandria" pitchFamily="2" charset="-78"/>
                <a:cs typeface="Alexandria" pitchFamily="2" charset="-78"/>
              </a:rPr>
              <a:t>User is directed to a different page than believed or intended</a:t>
            </a:r>
          </a:p>
          <a:p>
            <a:pPr marL="653898" lvl="1" indent="-246543">
              <a:lnSpc>
                <a:spcPct val="150000"/>
              </a:lnSpc>
              <a:buClr>
                <a:srgbClr val="FF0000"/>
              </a:buClr>
              <a:buSzPct val="90000"/>
              <a:buFont typeface="Wingdings"/>
              <a:buChar char=""/>
              <a:tabLst>
                <a:tab pos="653898" algn="l"/>
              </a:tabLst>
            </a:pPr>
            <a:r>
              <a:rPr lang="en-US" sz="2200" dirty="0">
                <a:latin typeface="Alexandria" pitchFamily="2" charset="-78"/>
                <a:cs typeface="Alexandria" pitchFamily="2" charset="-78"/>
              </a:rPr>
              <a:t>Similar effect to a man-in-the-browser, where attacker can intercept and modify user input</a:t>
            </a:r>
            <a:endParaRPr lang="en-US" sz="2200" dirty="0">
              <a:latin typeface="Alexandria" pitchFamily="2" charset="-78"/>
              <a:cs typeface="Alexandria" pitchFamily="2" charset="-78"/>
            </a:endParaRPr>
          </a:p>
        </p:txBody>
      </p:sp>
    </p:spTree>
    <p:extLst>
      <p:ext uri="{BB962C8B-B14F-4D97-AF65-F5344CB8AC3E}">
        <p14:creationId xmlns:p14="http://schemas.microsoft.com/office/powerpoint/2010/main" val="3927128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23076" y="414593"/>
            <a:ext cx="6755773"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Program Download Substitution</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974052" y="1893646"/>
            <a:ext cx="8603085" cy="2865655"/>
          </a:xfrm>
          <a:prstGeom prst="rect">
            <a:avLst/>
          </a:prstGeom>
          <a:noFill/>
          <a:ln>
            <a:noFill/>
          </a:ln>
        </p:spPr>
        <p:txBody>
          <a:bodyPr spcFirstLastPara="1" wrap="square" lIns="0" tIns="0" rIns="0" bIns="0" anchor="t" anchorCtr="0">
            <a:noAutofit/>
          </a:bodyPr>
          <a:lstStyle/>
          <a:p>
            <a:pPr marL="653898" lvl="1" indent="-246543">
              <a:lnSpc>
                <a:spcPct val="150000"/>
              </a:lnSpc>
              <a:buClr>
                <a:srgbClr val="FF0000"/>
              </a:buClr>
              <a:buSzPct val="90000"/>
              <a:buFont typeface="Wingdings"/>
              <a:buChar char=""/>
              <a:tabLst>
                <a:tab pos="653898" algn="l"/>
              </a:tabLst>
            </a:pPr>
            <a:r>
              <a:rPr lang="en-US" sz="2000" dirty="0">
                <a:latin typeface="Alexandria" pitchFamily="2" charset="-78"/>
                <a:cs typeface="Alexandria" pitchFamily="2" charset="-78"/>
              </a:rPr>
              <a:t>Attacker creates a page with seemingly innocuous and desirable programs for download</a:t>
            </a:r>
          </a:p>
          <a:p>
            <a:pPr marL="653898" lvl="1" indent="-246543">
              <a:lnSpc>
                <a:spcPct val="150000"/>
              </a:lnSpc>
              <a:buClr>
                <a:srgbClr val="FF0000"/>
              </a:buClr>
              <a:buSzPct val="90000"/>
              <a:buFont typeface="Wingdings"/>
              <a:buChar char=""/>
              <a:tabLst>
                <a:tab pos="653898" algn="l"/>
              </a:tabLst>
            </a:pPr>
            <a:r>
              <a:rPr lang="en-US" sz="2000" dirty="0">
                <a:latin typeface="Alexandria" pitchFamily="2" charset="-78"/>
                <a:cs typeface="Alexandria" pitchFamily="2" charset="-78"/>
              </a:rPr>
              <a:t>Instead of, or in addition to, the intended functionality, the user installs malware</a:t>
            </a:r>
          </a:p>
          <a:p>
            <a:pPr marL="653898" lvl="1" indent="-246543">
              <a:lnSpc>
                <a:spcPct val="150000"/>
              </a:lnSpc>
              <a:buClr>
                <a:srgbClr val="FF0000"/>
              </a:buClr>
              <a:buSzPct val="90000"/>
              <a:buFont typeface="Wingdings"/>
              <a:buChar char=""/>
              <a:tabLst>
                <a:tab pos="653898" algn="l"/>
              </a:tabLst>
            </a:pPr>
            <a:r>
              <a:rPr lang="en-US" sz="2000" dirty="0">
                <a:latin typeface="Alexandria" pitchFamily="2" charset="-78"/>
                <a:cs typeface="Alexandria" pitchFamily="2" charset="-78"/>
              </a:rPr>
              <a:t>This is a very common technique for spyware</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531211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76093"/>
            <a:ext cx="6583958" cy="523220"/>
          </a:xfrm>
          <a:prstGeom prst="rect">
            <a:avLst/>
          </a:prstGeom>
          <a:noFill/>
        </p:spPr>
        <p:txBody>
          <a:bodyPr wrap="square" rtlCol="0">
            <a:spAutoFit/>
          </a:bodyPr>
          <a:lstStyle/>
          <a:p>
            <a:r>
              <a:rPr lang="en-US" sz="2800" dirty="0">
                <a:latin typeface="Alexandria ExtraBold" pitchFamily="2" charset="-78"/>
                <a:ea typeface="Calibri"/>
                <a:cs typeface="Alexandria ExtraBold" pitchFamily="2" charset="-78"/>
                <a:sym typeface="Calibri"/>
              </a:rPr>
              <a:t>User-in-the-Middle</a:t>
            </a:r>
            <a:endParaRPr lang="en-US" sz="28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243734" y="1525038"/>
            <a:ext cx="6825126" cy="4363507"/>
          </a:xfrm>
          <a:prstGeom prst="rect">
            <a:avLst/>
          </a:prstGeom>
          <a:noFill/>
          <a:ln>
            <a:noFill/>
          </a:ln>
        </p:spPr>
        <p:txBody>
          <a:bodyPr spcFirstLastPara="1" wrap="square" lIns="0" tIns="0" rIns="0" bIns="0" anchor="t" anchorCtr="0">
            <a:noAutofit/>
          </a:bodyPr>
          <a:lstStyle/>
          <a:p>
            <a:pPr marL="1200150" lvl="2" indent="-285750" algn="just">
              <a:lnSpc>
                <a:spcPct val="150000"/>
              </a:lnSpc>
              <a:buFont typeface="Wingdings" panose="05000000000000000000" pitchFamily="2" charset="2"/>
              <a:buChar char="Ø"/>
            </a:pPr>
            <a:r>
              <a:rPr lang="en-US" altLang="en-US" sz="2000" dirty="0">
                <a:latin typeface="Alexandria" pitchFamily="2" charset="-78"/>
                <a:cs typeface="Alexandria" pitchFamily="2" charset="-78"/>
              </a:rPr>
              <a:t>Using click-bait to trick users into solving CAPTCHAs on spammers’ behalf</a:t>
            </a:r>
          </a:p>
          <a:p>
            <a:pPr marL="1200150" lvl="2" indent="-285750" algn="just">
              <a:lnSpc>
                <a:spcPct val="150000"/>
              </a:lnSpc>
              <a:buFont typeface="Wingdings" panose="05000000000000000000" pitchFamily="2" charset="2"/>
              <a:buChar char="Ø"/>
            </a:pPr>
            <a:r>
              <a:rPr lang="en-US" altLang="en-US" sz="2000" dirty="0">
                <a:latin typeface="Alexandria" pitchFamily="2" charset="-78"/>
                <a:cs typeface="Alexandria" pitchFamily="2" charset="-78"/>
              </a:rPr>
              <a:t>CAPTCHAs are used by websites to defeat automation, such as by preventing spammers from scripting the creation of massive numbers of email accounts. By using dummy websites to entice users into solving CAPTCHAs, attackers can effectively defeat the CAPTCHAs at scale</a:t>
            </a:r>
            <a:r>
              <a:rPr lang="en-US" altLang="en-US" sz="2000" dirty="0" smtClean="0">
                <a:latin typeface="Alexandria" pitchFamily="2" charset="-78"/>
                <a:cs typeface="Alexandria" pitchFamily="2" charset="-78"/>
              </a:rPr>
              <a:t>.</a:t>
            </a:r>
            <a:endParaRPr lang="en-US" altLang="en-US" sz="2000" dirty="0">
              <a:latin typeface="Alexandria" pitchFamily="2" charset="-78"/>
              <a:cs typeface="Alexandria" pitchFamily="2" charset="-78"/>
            </a:endParaRPr>
          </a:p>
        </p:txBody>
      </p:sp>
      <p:pic>
        <p:nvPicPr>
          <p:cNvPr id="19" name="Content Placeholder 6" descr="fig04-04.tif"/>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8231774" y="1598368"/>
            <a:ext cx="2266801" cy="3731652"/>
          </a:xfrm>
          <a:prstGeom prst="rect">
            <a:avLst/>
          </a:prstGeom>
        </p:spPr>
      </p:pic>
    </p:spTree>
    <p:extLst>
      <p:ext uri="{BB962C8B-B14F-4D97-AF65-F5344CB8AC3E}">
        <p14:creationId xmlns:p14="http://schemas.microsoft.com/office/powerpoint/2010/main" val="2206591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723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Successful Authentication</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73817" y="1755391"/>
            <a:ext cx="9710920" cy="2800767"/>
          </a:xfrm>
          <a:prstGeom prst="rect">
            <a:avLst/>
          </a:prstGeom>
        </p:spPr>
        <p:txBody>
          <a:bodyPr wrap="square">
            <a:spAutoFit/>
          </a:bodyPr>
          <a:lstStyle/>
          <a:p>
            <a:pPr marL="515937" indent="-342900">
              <a:lnSpc>
                <a:spcPct val="150000"/>
              </a:lnSpc>
              <a:spcAft>
                <a:spcPts val="600"/>
              </a:spcAft>
              <a:buFont typeface="Wingdings" panose="05000000000000000000" pitchFamily="2" charset="2"/>
              <a:buChar char="§"/>
            </a:pPr>
            <a:r>
              <a:rPr lang="en-US" altLang="en-US" sz="2200" dirty="0">
                <a:latin typeface="Alexandria" pitchFamily="2" charset="-78"/>
                <a:cs typeface="Alexandria" pitchFamily="2" charset="-78"/>
              </a:rPr>
              <a:t>The attacks listed above are largely failures of authentication</a:t>
            </a:r>
          </a:p>
          <a:p>
            <a:pPr marL="515937" indent="-342900">
              <a:lnSpc>
                <a:spcPct val="150000"/>
              </a:lnSpc>
              <a:spcAft>
                <a:spcPts val="600"/>
              </a:spcAft>
              <a:buFont typeface="Wingdings" panose="05000000000000000000" pitchFamily="2" charset="2"/>
              <a:buChar char="§"/>
            </a:pPr>
            <a:r>
              <a:rPr lang="en-US" altLang="en-US" sz="2200" dirty="0">
                <a:solidFill>
                  <a:srgbClr val="FF0000"/>
                </a:solidFill>
                <a:latin typeface="Alexandria" pitchFamily="2" charset="-78"/>
                <a:cs typeface="Alexandria" pitchFamily="2" charset="-78"/>
              </a:rPr>
              <a:t>Can be mitigated with</a:t>
            </a:r>
          </a:p>
          <a:p>
            <a:pPr marL="914400" indent="-342900">
              <a:lnSpc>
                <a:spcPct val="150000"/>
              </a:lnSpc>
              <a:spcAft>
                <a:spcPts val="600"/>
              </a:spcAft>
              <a:buFont typeface="Arial" panose="020B0604020202020204" pitchFamily="34" charset="0"/>
              <a:buChar char="•"/>
            </a:pPr>
            <a:r>
              <a:rPr lang="en-US" altLang="en-US" sz="2000" dirty="0">
                <a:latin typeface="Alexandria" pitchFamily="2" charset="-78"/>
                <a:cs typeface="Alexandria" pitchFamily="2" charset="-78"/>
              </a:rPr>
              <a:t>Shared secret</a:t>
            </a:r>
          </a:p>
          <a:p>
            <a:pPr marL="914400" indent="-342900">
              <a:lnSpc>
                <a:spcPct val="150000"/>
              </a:lnSpc>
              <a:spcAft>
                <a:spcPts val="600"/>
              </a:spcAft>
              <a:buFont typeface="Arial" panose="020B0604020202020204" pitchFamily="34" charset="0"/>
              <a:buChar char="•"/>
            </a:pPr>
            <a:r>
              <a:rPr lang="en-US" altLang="en-US" sz="2000" dirty="0">
                <a:latin typeface="Alexandria" pitchFamily="2" charset="-78"/>
                <a:cs typeface="Alexandria" pitchFamily="2" charset="-78"/>
              </a:rPr>
              <a:t>One-time password</a:t>
            </a:r>
          </a:p>
          <a:p>
            <a:pPr marL="914400" indent="-342900">
              <a:lnSpc>
                <a:spcPct val="150000"/>
              </a:lnSpc>
              <a:spcAft>
                <a:spcPts val="600"/>
              </a:spcAft>
              <a:buFont typeface="Arial" panose="020B0604020202020204" pitchFamily="34" charset="0"/>
              <a:buChar char="•"/>
            </a:pPr>
            <a:r>
              <a:rPr lang="en-US" altLang="en-US" sz="2000" dirty="0">
                <a:latin typeface="Alexandria" pitchFamily="2" charset="-78"/>
                <a:cs typeface="Alexandria" pitchFamily="2" charset="-78"/>
              </a:rPr>
              <a:t>Out-of-band communication</a:t>
            </a:r>
          </a:p>
        </p:txBody>
      </p:sp>
    </p:spTree>
    <p:extLst>
      <p:ext uri="{BB962C8B-B14F-4D97-AF65-F5344CB8AC3E}">
        <p14:creationId xmlns:p14="http://schemas.microsoft.com/office/powerpoint/2010/main" val="2915327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43468"/>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Fake Code</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22" name="Content Placeholder 4" descr="fig04-08.tif"/>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1825828" y="1519811"/>
            <a:ext cx="8120455" cy="4282619"/>
          </a:xfrm>
          <a:prstGeom prst="rect">
            <a:avLst/>
          </a:prstGeom>
        </p:spPr>
      </p:pic>
    </p:spTree>
    <p:extLst>
      <p:ext uri="{BB962C8B-B14F-4D97-AF65-F5344CB8AC3E}">
        <p14:creationId xmlns:p14="http://schemas.microsoft.com/office/powerpoint/2010/main" val="883477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14593"/>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Tracking Bug</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58265" y="1331299"/>
            <a:ext cx="5698156" cy="4708981"/>
          </a:xfrm>
          <a:prstGeom prst="rect">
            <a:avLst/>
          </a:prstGeom>
        </p:spPr>
        <p:txBody>
          <a:bodyPr wrap="square">
            <a:spAutoFit/>
          </a:bodyPr>
          <a:lstStyle/>
          <a:p>
            <a:pPr marL="800100" lvl="1" indent="-342900" algn="just">
              <a:lnSpc>
                <a:spcPct val="150000"/>
              </a:lnSpc>
              <a:buFont typeface="Arial" panose="020B0604020202020204" pitchFamily="34" charset="0"/>
              <a:buChar char="•"/>
            </a:pPr>
            <a:r>
              <a:rPr lang="en-US" sz="2000" dirty="0">
                <a:latin typeface="Alexandria" pitchFamily="2" charset="-78"/>
                <a:cs typeface="Alexandria" pitchFamily="2" charset="-78"/>
              </a:rPr>
              <a:t>A tiny image served up from one provider (“</a:t>
            </a:r>
            <a:r>
              <a:rPr lang="en-US" sz="2000" dirty="0" err="1">
                <a:latin typeface="Alexandria" pitchFamily="2" charset="-78"/>
                <a:cs typeface="Alexandria" pitchFamily="2" charset="-78"/>
              </a:rPr>
              <a:t>ClicksRUs</a:t>
            </a:r>
            <a:r>
              <a:rPr lang="en-US" sz="2000" dirty="0">
                <a:latin typeface="Alexandria" pitchFamily="2" charset="-78"/>
                <a:cs typeface="Alexandria" pitchFamily="2" charset="-78"/>
              </a:rPr>
              <a:t>”) that allows user behavior to be tracked across many sites for advertising purposes. You probably notice this when they see web ads that offer up items very similar to ones they’ve recently been shopping for on other sites. Web bugs can also be used to track users’ reading of advertising emails.</a:t>
            </a:r>
            <a:endParaRPr lang="en-US" sz="2000" dirty="0">
              <a:latin typeface="Alexandria" pitchFamily="2" charset="-78"/>
              <a:cs typeface="Alexandria" pitchFamily="2" charset="-78"/>
            </a:endParaRPr>
          </a:p>
        </p:txBody>
      </p:sp>
      <p:pic>
        <p:nvPicPr>
          <p:cNvPr id="16" name="Content Placeholder 4" descr="fig04-12.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6447001" y="1575312"/>
            <a:ext cx="4921417" cy="4276848"/>
          </a:xfrm>
          <a:prstGeom prst="rect">
            <a:avLst/>
          </a:prstGeom>
        </p:spPr>
      </p:pic>
    </p:spTree>
    <p:extLst>
      <p:ext uri="{BB962C8B-B14F-4D97-AF65-F5344CB8AC3E}">
        <p14:creationId xmlns:p14="http://schemas.microsoft.com/office/powerpoint/2010/main" val="167316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733575" y="472344"/>
            <a:ext cx="7045692"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Clickjacking</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3"/>
          <p:cNvSpPr txBox="1">
            <a:spLocks noChangeArrowheads="1"/>
          </p:cNvSpPr>
          <p:nvPr/>
        </p:nvSpPr>
        <p:spPr>
          <a:xfrm>
            <a:off x="1059749" y="1385760"/>
            <a:ext cx="5543182" cy="47151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1800" dirty="0">
                <a:latin typeface="Alexandria" pitchFamily="2" charset="-78"/>
                <a:cs typeface="Alexandria" pitchFamily="2" charset="-78"/>
              </a:rPr>
              <a:t>Clickjacking is a way of tricking users into providing desired input. The attacker makes the input dialog transparent and places an image with an enticement below the transparent dialog. The user ends up answering a question he didn’t even know he was being asked, unknowingly authorizing his computer to execute the attacker’s will. “Framing”—moving and layering HTML iframes—is an important component of this attack.</a:t>
            </a:r>
            <a:endParaRPr lang="en-US" altLang="en-US" sz="1800" dirty="0">
              <a:latin typeface="Alexandria" pitchFamily="2" charset="-78"/>
              <a:cs typeface="Alexandria" pitchFamily="2" charset="-78"/>
            </a:endParaRPr>
          </a:p>
        </p:txBody>
      </p:sp>
      <p:pic>
        <p:nvPicPr>
          <p:cNvPr id="19" name="Content Placeholder 4" descr="fig04-13.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7193551" y="1755391"/>
            <a:ext cx="3559799" cy="3756164"/>
          </a:xfrm>
          <a:prstGeom prst="rect">
            <a:avLst/>
          </a:prstGeom>
        </p:spPr>
      </p:pic>
    </p:spTree>
    <p:extLst>
      <p:ext uri="{BB962C8B-B14F-4D97-AF65-F5344CB8AC3E}">
        <p14:creationId xmlns:p14="http://schemas.microsoft.com/office/powerpoint/2010/main" val="1509940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733575" y="472344"/>
            <a:ext cx="7045692"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Drive-By Download</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3"/>
          <p:cNvSpPr txBox="1">
            <a:spLocks noChangeArrowheads="1"/>
          </p:cNvSpPr>
          <p:nvPr/>
        </p:nvSpPr>
        <p:spPr>
          <a:xfrm>
            <a:off x="1466969" y="1828513"/>
            <a:ext cx="9261066" cy="15892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09588">
              <a:lnSpc>
                <a:spcPct val="100000"/>
              </a:lnSpc>
            </a:pPr>
            <a:r>
              <a:rPr lang="en-US" altLang="en-US" sz="2000" dirty="0">
                <a:latin typeface="Alexandria" pitchFamily="2" charset="-78"/>
                <a:cs typeface="Alexandria" pitchFamily="2" charset="-78"/>
              </a:rPr>
              <a:t>Code is downloaded, installed, and executed on a computer without the user’s knowledge</a:t>
            </a:r>
          </a:p>
          <a:p>
            <a:pPr marL="509588">
              <a:lnSpc>
                <a:spcPct val="100000"/>
              </a:lnSpc>
            </a:pPr>
            <a:r>
              <a:rPr lang="en-US" altLang="en-US" sz="2000" dirty="0">
                <a:latin typeface="Alexandria" pitchFamily="2" charset="-78"/>
                <a:cs typeface="Alexandria" pitchFamily="2" charset="-78"/>
              </a:rPr>
              <a:t>May be the result of clickjacking, fake code, program download substitution, etc</a:t>
            </a:r>
            <a:r>
              <a:rPr lang="en-US" altLang="en-US" sz="2000" dirty="0" smtClean="0">
                <a:latin typeface="Alexandria" pitchFamily="2" charset="-78"/>
                <a:cs typeface="Alexandria" pitchFamily="2" charset="-78"/>
              </a:rPr>
              <a:t>.</a:t>
            </a:r>
          </a:p>
          <a:p>
            <a:pPr marL="509588">
              <a:lnSpc>
                <a:spcPct val="100000"/>
              </a:lnSpc>
              <a:buNone/>
            </a:pPr>
            <a:endParaRPr lang="en-US" altLang="en-US" sz="2000" dirty="0">
              <a:latin typeface="Alexandria" pitchFamily="2" charset="-78"/>
              <a:cs typeface="Alexandria" pitchFamily="2" charset="-78"/>
            </a:endParaRPr>
          </a:p>
        </p:txBody>
      </p:sp>
      <p:pic>
        <p:nvPicPr>
          <p:cNvPr id="16" name="Picture 15" descr="fig04-14.ti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43749" y="3773011"/>
            <a:ext cx="8507506" cy="1279033"/>
          </a:xfrm>
          <a:prstGeom prst="rect">
            <a:avLst/>
          </a:prstGeom>
        </p:spPr>
      </p:pic>
    </p:spTree>
    <p:extLst>
      <p:ext uri="{BB962C8B-B14F-4D97-AF65-F5344CB8AC3E}">
        <p14:creationId xmlns:p14="http://schemas.microsoft.com/office/powerpoint/2010/main" val="3839503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338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Cross-Site Scripting (XSS)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3"/>
          <p:cNvSpPr txBox="1">
            <a:spLocks noChangeArrowheads="1"/>
          </p:cNvSpPr>
          <p:nvPr/>
        </p:nvSpPr>
        <p:spPr>
          <a:xfrm>
            <a:off x="1232035" y="1525038"/>
            <a:ext cx="8585734" cy="40572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200000"/>
              </a:lnSpc>
            </a:pPr>
            <a:r>
              <a:rPr lang="en-US" altLang="en-US" sz="2000" dirty="0">
                <a:latin typeface="Alexandria Medium" pitchFamily="2" charset="-78"/>
                <a:cs typeface="Alexandria Medium" pitchFamily="2" charset="-78"/>
              </a:rPr>
              <a:t>Tricking a client or server into executing scripted code by including the code in data inputs</a:t>
            </a:r>
          </a:p>
          <a:p>
            <a:pPr lvl="1">
              <a:lnSpc>
                <a:spcPct val="200000"/>
              </a:lnSpc>
            </a:pPr>
            <a:r>
              <a:rPr lang="en-US" altLang="en-US" sz="2000" dirty="0">
                <a:latin typeface="Alexandria Medium" pitchFamily="2" charset="-78"/>
                <a:cs typeface="Alexandria Medium" pitchFamily="2" charset="-78"/>
              </a:rPr>
              <a:t>Scripts and HTML tags are encoded as plaintext just like user inputs, so they can take over web pages similar to the way buffer overflow attacks can take over </a:t>
            </a:r>
            <a:r>
              <a:rPr lang="en-US" altLang="en-US" sz="2000" dirty="0" smtClean="0">
                <a:latin typeface="Alexandria Medium" pitchFamily="2" charset="-78"/>
                <a:cs typeface="Alexandria Medium" pitchFamily="2" charset="-78"/>
              </a:rPr>
              <a:t>programs</a:t>
            </a:r>
            <a:endParaRPr lang="en-US" altLang="en-US" sz="2000" dirty="0">
              <a:latin typeface="Alexandria Medium" pitchFamily="2" charset="-78"/>
              <a:cs typeface="Alexandria Medium" pitchFamily="2" charset="-78"/>
            </a:endParaRPr>
          </a:p>
          <a:p>
            <a:pPr lvl="1">
              <a:lnSpc>
                <a:spcPct val="200000"/>
              </a:lnSpc>
            </a:pPr>
            <a:endParaRPr lang="en-US" altLang="en-US"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355469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33845"/>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SQL Injection</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318391" y="1461381"/>
            <a:ext cx="9130395" cy="4717775"/>
          </a:xfrm>
          <a:prstGeom prst="rect">
            <a:avLst/>
          </a:prstGeom>
          <a:noFill/>
          <a:ln>
            <a:noFill/>
          </a:ln>
        </p:spPr>
        <p:txBody>
          <a:bodyPr spcFirstLastPara="1" wrap="square" lIns="0" tIns="0" rIns="0" bIns="0" anchor="t" anchorCtr="0">
            <a:noAutofit/>
          </a:bodyPr>
          <a:lstStyle/>
          <a:p>
            <a:pPr marL="285750" indent="-285750">
              <a:lnSpc>
                <a:spcPct val="150000"/>
              </a:lnSpc>
              <a:buFont typeface="Arial" panose="020B0604020202020204" pitchFamily="34" charset="0"/>
              <a:buChar char="•"/>
            </a:pPr>
            <a:r>
              <a:rPr lang="en-US" dirty="0">
                <a:latin typeface="Alexandria Medium" pitchFamily="2" charset="-78"/>
                <a:cs typeface="Alexandria Medium" pitchFamily="2" charset="-78"/>
              </a:rPr>
              <a:t>Injecting SQL code into an exchange between an application and its database server</a:t>
            </a:r>
          </a:p>
          <a:p>
            <a:pPr marL="285750" indent="-285750">
              <a:lnSpc>
                <a:spcPct val="150000"/>
              </a:lnSpc>
              <a:buFont typeface="Arial" panose="020B0604020202020204" pitchFamily="34" charset="0"/>
              <a:buChar char="•"/>
            </a:pPr>
            <a:r>
              <a:rPr lang="en-US" dirty="0">
                <a:solidFill>
                  <a:srgbClr val="FF0000"/>
                </a:solidFill>
                <a:latin typeface="Alexandria Medium" pitchFamily="2" charset="-78"/>
                <a:cs typeface="Alexandria Medium" pitchFamily="2" charset="-78"/>
              </a:rPr>
              <a:t>Example:</a:t>
            </a:r>
          </a:p>
          <a:p>
            <a:pPr marL="742950" lvl="1" indent="-285750">
              <a:lnSpc>
                <a:spcPct val="150000"/>
              </a:lnSpc>
              <a:buFont typeface="Arial" panose="020B0604020202020204" pitchFamily="34" charset="0"/>
              <a:buChar char="•"/>
            </a:pPr>
            <a:r>
              <a:rPr lang="en-US" dirty="0">
                <a:latin typeface="Alexandria Medium" pitchFamily="2" charset="-78"/>
                <a:cs typeface="Alexandria Medium" pitchFamily="2" charset="-78"/>
              </a:rPr>
              <a:t>Loading an SQL query into a variable, taking the value of </a:t>
            </a:r>
            <a:r>
              <a:rPr lang="en-US" dirty="0" err="1">
                <a:latin typeface="Alexandria Medium" pitchFamily="2" charset="-78"/>
                <a:cs typeface="Alexandria Medium" pitchFamily="2" charset="-78"/>
              </a:rPr>
              <a:t>acctNum</a:t>
            </a:r>
            <a:r>
              <a:rPr lang="en-US" dirty="0">
                <a:latin typeface="Alexandria Medium" pitchFamily="2" charset="-78"/>
                <a:cs typeface="Alexandria Medium" pitchFamily="2" charset="-78"/>
              </a:rPr>
              <a:t> from an arbitrary user input field:</a:t>
            </a:r>
          </a:p>
          <a:p>
            <a:pPr marL="742950" lvl="1" indent="-285750">
              <a:lnSpc>
                <a:spcPct val="150000"/>
              </a:lnSpc>
              <a:buFont typeface="Arial" panose="020B0604020202020204" pitchFamily="34" charset="0"/>
              <a:buChar char="•"/>
            </a:pPr>
            <a:r>
              <a:rPr lang="en-US" sz="1600" dirty="0">
                <a:solidFill>
                  <a:srgbClr val="00B0F0"/>
                </a:solidFill>
                <a:latin typeface="Courier New"/>
                <a:cs typeface="Courier New"/>
              </a:rPr>
              <a:t>QUERY = "SELECT * FROM trans WHERE acct = '" + </a:t>
            </a:r>
            <a:r>
              <a:rPr lang="en-US" sz="1600" dirty="0" err="1">
                <a:solidFill>
                  <a:srgbClr val="00B0F0"/>
                </a:solidFill>
                <a:latin typeface="Courier New"/>
                <a:cs typeface="Courier New"/>
              </a:rPr>
              <a:t>acctNum</a:t>
            </a:r>
            <a:r>
              <a:rPr lang="en-US" sz="1600" dirty="0">
                <a:solidFill>
                  <a:srgbClr val="00B0F0"/>
                </a:solidFill>
                <a:latin typeface="Courier New"/>
                <a:cs typeface="Courier New"/>
              </a:rPr>
              <a:t> + " '; "</a:t>
            </a:r>
          </a:p>
          <a:p>
            <a:pPr marL="742950" lvl="1" indent="-285750">
              <a:lnSpc>
                <a:spcPct val="150000"/>
              </a:lnSpc>
              <a:buFont typeface="Arial" panose="020B0604020202020204" pitchFamily="34" charset="0"/>
              <a:buChar char="•"/>
            </a:pPr>
            <a:r>
              <a:rPr lang="en-US" dirty="0">
                <a:latin typeface="Alexandria Medium" pitchFamily="2" charset="-78"/>
                <a:cs typeface="Alexandria Medium" pitchFamily="2" charset="-78"/>
              </a:rPr>
              <a:t>The same query with malicious user input:</a:t>
            </a:r>
          </a:p>
          <a:p>
            <a:pPr marL="742950" lvl="1" indent="-285750">
              <a:lnSpc>
                <a:spcPct val="150000"/>
              </a:lnSpc>
              <a:buFont typeface="Arial" panose="020B0604020202020204" pitchFamily="34" charset="0"/>
              <a:buChar char="•"/>
            </a:pPr>
            <a:r>
              <a:rPr lang="en-US" sz="1600" dirty="0">
                <a:solidFill>
                  <a:srgbClr val="00B0F0"/>
                </a:solidFill>
                <a:latin typeface="Courier New"/>
                <a:cs typeface="Courier New"/>
              </a:rPr>
              <a:t>QUERY = "SELECT * FROM trans WHERE acct = '2468' OR '1'='1'; “</a:t>
            </a:r>
          </a:p>
          <a:p>
            <a:pPr marL="742950" lvl="1" indent="-285750">
              <a:lnSpc>
                <a:spcPct val="150000"/>
              </a:lnSpc>
              <a:buFont typeface="Arial" panose="020B0604020202020204" pitchFamily="34" charset="0"/>
              <a:buChar char="•"/>
            </a:pPr>
            <a:endParaRPr lang="en-US" sz="1600" dirty="0">
              <a:latin typeface="Courier New"/>
              <a:cs typeface="Courier New"/>
            </a:endParaRPr>
          </a:p>
          <a:p>
            <a:pPr marL="285750" indent="-285750">
              <a:lnSpc>
                <a:spcPct val="150000"/>
              </a:lnSpc>
              <a:buFont typeface="Arial" panose="020B0604020202020204" pitchFamily="34" charset="0"/>
              <a:buChar char="•"/>
            </a:pPr>
            <a:r>
              <a:rPr lang="en-US" dirty="0" smtClean="0">
                <a:latin typeface="Alexandria Medium" pitchFamily="2" charset="-78"/>
                <a:cs typeface="Alexandria Medium" pitchFamily="2" charset="-78"/>
              </a:rPr>
              <a:t>The </a:t>
            </a:r>
            <a:r>
              <a:rPr lang="en-US" dirty="0">
                <a:latin typeface="Alexandria Medium" pitchFamily="2" charset="-78"/>
                <a:cs typeface="Alexandria Medium" pitchFamily="2" charset="-78"/>
              </a:rPr>
              <a:t>result of this example attack is that the application returns the entire accounts table from the database.</a:t>
            </a:r>
          </a:p>
          <a:p>
            <a:pPr marL="285750" indent="-285750">
              <a:lnSpc>
                <a:spcPct val="150000"/>
              </a:lnSpc>
              <a:buFont typeface="Arial" panose="020B0604020202020204" pitchFamily="34" charset="0"/>
              <a:buChar char="•"/>
            </a:pPr>
            <a:endParaRPr lang="en-US" dirty="0">
              <a:cs typeface="Courier New"/>
            </a:endParaRPr>
          </a:p>
        </p:txBody>
      </p:sp>
    </p:spTree>
    <p:extLst>
      <p:ext uri="{BB962C8B-B14F-4D97-AF65-F5344CB8AC3E}">
        <p14:creationId xmlns:p14="http://schemas.microsoft.com/office/powerpoint/2010/main" val="4196827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55357"/>
            <a:ext cx="7139836"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Dot-Dot-Slash</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37640" y="1749991"/>
            <a:ext cx="9076894" cy="2123017"/>
          </a:xfrm>
          <a:prstGeom prst="rect">
            <a:avLst/>
          </a:prstGeom>
        </p:spPr>
        <p:txBody>
          <a:bodyPr wrap="square">
            <a:spAutoFit/>
          </a:bodyPr>
          <a:lstStyle/>
          <a:p>
            <a:pPr marL="285750" indent="-285750">
              <a:lnSpc>
                <a:spcPct val="150000"/>
              </a:lnSpc>
              <a:buFont typeface="Arial" panose="020B0604020202020204" pitchFamily="34" charset="0"/>
              <a:buChar char="•"/>
            </a:pPr>
            <a:r>
              <a:rPr lang="en-US" altLang="en-US" dirty="0">
                <a:latin typeface="Alexandria Medium" pitchFamily="2" charset="-78"/>
                <a:cs typeface="Alexandria Medium" pitchFamily="2" charset="-78"/>
              </a:rPr>
              <a:t>Also known as “directory traversal,” this is when attackers use the term “../” to access files that are on the target web server but not meant to be accessed from outside</a:t>
            </a:r>
          </a:p>
          <a:p>
            <a:pPr marL="285750" indent="-285750">
              <a:lnSpc>
                <a:spcPct val="150000"/>
              </a:lnSpc>
              <a:buFont typeface="Arial" panose="020B0604020202020204" pitchFamily="34" charset="0"/>
              <a:buChar char="•"/>
            </a:pPr>
            <a:r>
              <a:rPr lang="en-US" altLang="en-US" dirty="0">
                <a:latin typeface="Alexandria Medium" pitchFamily="2" charset="-78"/>
                <a:cs typeface="Alexandria Medium" pitchFamily="2" charset="-78"/>
              </a:rPr>
              <a:t>Most commonly entered into the URL bar but may also be combined with other attacks, such as XSS (Cross-Site Scripting) )</a:t>
            </a:r>
            <a:endParaRPr lang="en-US" altLang="en-US" dirty="0">
              <a:latin typeface="Alexandria Medium" pitchFamily="2" charset="-78"/>
              <a:cs typeface="Alexandria Medium" pitchFamily="2" charset="-78"/>
            </a:endParaRPr>
          </a:p>
        </p:txBody>
      </p:sp>
      <p:pic>
        <p:nvPicPr>
          <p:cNvPr id="16" name="Picture 15" descr="Screen Shot 2015-09-06 at 4.26.47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66932" y="4400786"/>
            <a:ext cx="8326718" cy="547351"/>
          </a:xfrm>
          <a:prstGeom prst="rect">
            <a:avLst/>
          </a:prstGeom>
        </p:spPr>
      </p:pic>
    </p:spTree>
    <p:extLst>
      <p:ext uri="{BB962C8B-B14F-4D97-AF65-F5344CB8AC3E}">
        <p14:creationId xmlns:p14="http://schemas.microsoft.com/office/powerpoint/2010/main" val="1950864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55357"/>
            <a:ext cx="7139836"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Server-Side Include (SSI)</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56891" y="1903632"/>
            <a:ext cx="8557130" cy="2123017"/>
          </a:xfrm>
          <a:prstGeom prst="rect">
            <a:avLst/>
          </a:prstGeom>
        </p:spPr>
        <p:txBody>
          <a:bodyPr wrap="square">
            <a:spAutoFit/>
          </a:bodyPr>
          <a:lstStyle/>
          <a:p>
            <a:pPr marL="285750" indent="-285750">
              <a:lnSpc>
                <a:spcPct val="150000"/>
              </a:lnSpc>
              <a:buFont typeface="Arial" panose="020B0604020202020204" pitchFamily="34" charset="0"/>
              <a:buChar char="•"/>
            </a:pPr>
            <a:r>
              <a:rPr lang="en-US" altLang="en-US" dirty="0">
                <a:latin typeface="Alexandria Medium" pitchFamily="2" charset="-78"/>
                <a:cs typeface="Alexandria Medium" pitchFamily="2" charset="-78"/>
              </a:rPr>
              <a:t>SSI is an interpreted server-side scripting language that can be used for basic web server directives, such as including files and executing commands</a:t>
            </a:r>
          </a:p>
          <a:p>
            <a:pPr marL="285750" indent="-285750">
              <a:lnSpc>
                <a:spcPct val="150000"/>
              </a:lnSpc>
              <a:buFont typeface="Arial" panose="020B0604020202020204" pitchFamily="34" charset="0"/>
              <a:buChar char="•"/>
            </a:pPr>
            <a:r>
              <a:rPr lang="en-US" altLang="en-US" dirty="0">
                <a:latin typeface="Alexandria Medium" pitchFamily="2" charset="-78"/>
                <a:cs typeface="Alexandria Medium" pitchFamily="2" charset="-78"/>
              </a:rPr>
              <a:t>As is the case with XSS, some websites are vulnerable to allowing users to execute SSI directives through text input</a:t>
            </a:r>
          </a:p>
        </p:txBody>
      </p:sp>
      <p:pic>
        <p:nvPicPr>
          <p:cNvPr id="16" name="Picture 15" descr="Screen Shot 2015-09-06 at 4.27.11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4071" y="4363568"/>
            <a:ext cx="5403906" cy="497921"/>
          </a:xfrm>
          <a:prstGeom prst="rect">
            <a:avLst/>
          </a:prstGeom>
        </p:spPr>
      </p:pic>
    </p:spTree>
    <p:extLst>
      <p:ext uri="{BB962C8B-B14F-4D97-AF65-F5344CB8AC3E}">
        <p14:creationId xmlns:p14="http://schemas.microsoft.com/office/powerpoint/2010/main" val="273436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984071" y="455357"/>
            <a:ext cx="7139836" cy="430887"/>
          </a:xfrm>
          <a:prstGeom prst="rect">
            <a:avLst/>
          </a:prstGeom>
          <a:noFill/>
        </p:spPr>
        <p:txBody>
          <a:bodyPr wrap="square" rtlCol="0">
            <a:spAutoFit/>
          </a:bodyPr>
          <a:lstStyle/>
          <a:p>
            <a:pPr lvl="0">
              <a:defRPr/>
            </a:pPr>
            <a:r>
              <a:rPr lang="en-US" sz="2200" dirty="0">
                <a:solidFill>
                  <a:prstClr val="black"/>
                </a:solidFill>
                <a:latin typeface="Alexandria ExtraBold" pitchFamily="2" charset="-78"/>
                <a:ea typeface="Calibri"/>
                <a:cs typeface="Alexandria ExtraBold" pitchFamily="2" charset="-78"/>
                <a:sym typeface="Calibri"/>
              </a:rPr>
              <a:t>Countermeasures to Injections</a:t>
            </a:r>
            <a:endParaRPr kumimoji="0" lang="en-US" sz="2200" b="0" i="0" u="none" strike="noStrike" kern="1200" cap="none" spc="0" normalizeH="0" baseline="0" noProof="0" dirty="0">
              <a:ln>
                <a:noFill/>
              </a:ln>
              <a:solidFill>
                <a:prstClr val="black"/>
              </a:solidFill>
              <a:effectLst/>
              <a:uLnTx/>
              <a:uFillTx/>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D7D31"/>
              </a:solidFill>
              <a:effectLst/>
              <a:uLnTx/>
              <a:uFillTx/>
              <a:latin typeface="Calibri" panose="020F0502020204030204"/>
              <a:ea typeface="+mn-ea"/>
              <a:cs typeface="+mn-cs"/>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1" u="none" strike="noStrike" kern="1200" cap="none" spc="0" normalizeH="0" baseline="0" noProof="0" dirty="0" smtClean="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rPr>
              <a:t>Secure Operating Systems</a:t>
            </a:r>
            <a:endParaRPr kumimoji="0" lang="en-US" sz="1400" b="1" i="1" u="none" strike="noStrike" kern="1200" cap="none" spc="0" normalizeH="0" baseline="0" noProof="0" dirty="0">
              <a:ln w="0"/>
              <a:solidFill>
                <a:srgbClr val="4472C4"/>
              </a:solidFill>
              <a:effectLst>
                <a:outerShdw blurRad="38100" dist="25400" dir="5400000" algn="ctr" rotWithShape="0">
                  <a:srgbClr val="6E747A">
                    <a:alpha val="43000"/>
                  </a:srgbClr>
                </a:outerShdw>
              </a:effectLst>
              <a:uLnTx/>
              <a:uFillTx/>
              <a:latin typeface="Tajawal Medium" panose="00000600000000000000" pitchFamily="2" charset="-78"/>
              <a:ea typeface="+mn-ea"/>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D3D0A8D0-E66F-424C-AFA5-9563B497EC84}" type="slidenum">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18390" y="1755391"/>
            <a:ext cx="9076894" cy="3831818"/>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Alexandria Medium" pitchFamily="2" charset="-78"/>
                <a:cs typeface="Alexandria Medium" pitchFamily="2" charset="-78"/>
              </a:rPr>
              <a:t>Filter and sanitize all user input</a:t>
            </a:r>
          </a:p>
          <a:p>
            <a:pPr marL="742950" lvl="1" indent="-285750">
              <a:lnSpc>
                <a:spcPct val="150000"/>
              </a:lnSpc>
              <a:buFont typeface="Arial" panose="020B0604020202020204" pitchFamily="34" charset="0"/>
              <a:buChar char="•"/>
            </a:pPr>
            <a:r>
              <a:rPr lang="en-US" dirty="0">
                <a:solidFill>
                  <a:srgbClr val="00B0F0"/>
                </a:solidFill>
                <a:latin typeface="Alexandria Medium" pitchFamily="2" charset="-78"/>
                <a:cs typeface="Alexandria Medium" pitchFamily="2" charset="-78"/>
              </a:rPr>
              <a:t>Need to account for every potentially valid encoding</a:t>
            </a:r>
          </a:p>
          <a:p>
            <a:pPr marL="285750" indent="-285750">
              <a:lnSpc>
                <a:spcPct val="150000"/>
              </a:lnSpc>
              <a:buFont typeface="Arial" panose="020B0604020202020204" pitchFamily="34" charset="0"/>
              <a:buChar char="•"/>
            </a:pPr>
            <a:r>
              <a:rPr lang="en-US" dirty="0">
                <a:latin typeface="Alexandria Medium" pitchFamily="2" charset="-78"/>
                <a:cs typeface="Alexandria Medium" pitchFamily="2" charset="-78"/>
              </a:rPr>
              <a:t>Make no assumptions about the range of possible user  inputs—trust nothing, check everything</a:t>
            </a:r>
          </a:p>
          <a:p>
            <a:pPr marL="285750" indent="-285750">
              <a:lnSpc>
                <a:spcPct val="150000"/>
              </a:lnSpc>
              <a:buFont typeface="Arial" panose="020B0604020202020204" pitchFamily="34" charset="0"/>
              <a:buChar char="•"/>
            </a:pPr>
            <a:r>
              <a:rPr lang="en-US" dirty="0">
                <a:latin typeface="Alexandria Medium" pitchFamily="2" charset="-78"/>
                <a:cs typeface="Alexandria Medium" pitchFamily="2" charset="-78"/>
              </a:rPr>
              <a:t>Use access control mechanisms on backend servers, such as “stored procedures”</a:t>
            </a:r>
          </a:p>
          <a:p>
            <a:pPr marL="285750" indent="-285750">
              <a:lnSpc>
                <a:spcPct val="150000"/>
              </a:lnSpc>
              <a:buFont typeface="Arial" panose="020B0604020202020204" pitchFamily="34" charset="0"/>
              <a:buChar char="•"/>
            </a:pPr>
            <a:r>
              <a:rPr lang="en-US" dirty="0">
                <a:latin typeface="Alexandria Medium" pitchFamily="2" charset="-78"/>
                <a:cs typeface="Alexandria Medium" pitchFamily="2" charset="-78"/>
              </a:rPr>
              <a:t>Stored procedures effectively separate SQL code from SQL data, thus preventing most SQL injection attacks.</a:t>
            </a:r>
          </a:p>
          <a:p>
            <a:pPr marL="285750" indent="-285750">
              <a:lnSpc>
                <a:spcPct val="150000"/>
              </a:lnSpc>
              <a:buFont typeface="Arial" panose="020B0604020202020204" pitchFamily="34" charset="0"/>
              <a:buChar char="•"/>
            </a:pPr>
            <a:endParaRPr lang="en-US" dirty="0">
              <a:latin typeface="Alexandria Medium" pitchFamily="2" charset="-78"/>
              <a:cs typeface="Alexandria Medium" pitchFamily="2" charset="-78"/>
            </a:endParaRPr>
          </a:p>
        </p:txBody>
      </p:sp>
    </p:spTree>
    <p:extLst>
      <p:ext uri="{BB962C8B-B14F-4D97-AF65-F5344CB8AC3E}">
        <p14:creationId xmlns:p14="http://schemas.microsoft.com/office/powerpoint/2010/main" val="9740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Email Spam</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Rectangle 3"/>
          <p:cNvSpPr txBox="1">
            <a:spLocks noChangeArrowheads="1"/>
          </p:cNvSpPr>
          <p:nvPr/>
        </p:nvSpPr>
        <p:spPr>
          <a:xfrm>
            <a:off x="1164386" y="1460821"/>
            <a:ext cx="9019142" cy="46115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Alexandria Medium" pitchFamily="2" charset="-78"/>
                <a:cs typeface="Alexandria Medium" pitchFamily="2" charset="-78"/>
              </a:rPr>
              <a:t>Experts estimate that 60% to 90% of all email is spam</a:t>
            </a:r>
          </a:p>
          <a:p>
            <a:r>
              <a:rPr lang="en-US" sz="2000" dirty="0">
                <a:solidFill>
                  <a:srgbClr val="FF0000"/>
                </a:solidFill>
                <a:latin typeface="Alexandria Medium" pitchFamily="2" charset="-78"/>
                <a:cs typeface="Alexandria Medium" pitchFamily="2" charset="-78"/>
              </a:rPr>
              <a:t>Types of spam:</a:t>
            </a:r>
          </a:p>
          <a:p>
            <a:pPr lvl="1"/>
            <a:r>
              <a:rPr lang="en-US" sz="2000" dirty="0">
                <a:latin typeface="Alexandria Medium" pitchFamily="2" charset="-78"/>
                <a:cs typeface="Alexandria Medium" pitchFamily="2" charset="-78"/>
              </a:rPr>
              <a:t>Advertising</a:t>
            </a:r>
          </a:p>
          <a:p>
            <a:pPr lvl="2"/>
            <a:r>
              <a:rPr lang="en-US" sz="1800" dirty="0">
                <a:latin typeface="Alexandria Medium" pitchFamily="2" charset="-78"/>
                <a:cs typeface="Alexandria Medium" pitchFamily="2" charset="-78"/>
              </a:rPr>
              <a:t>Pharmaceuticals</a:t>
            </a:r>
          </a:p>
          <a:p>
            <a:pPr lvl="2"/>
            <a:r>
              <a:rPr lang="en-US" sz="1800" dirty="0">
                <a:latin typeface="Alexandria Medium" pitchFamily="2" charset="-78"/>
                <a:cs typeface="Alexandria Medium" pitchFamily="2" charset="-78"/>
              </a:rPr>
              <a:t>Stocks</a:t>
            </a:r>
          </a:p>
          <a:p>
            <a:pPr lvl="1"/>
            <a:r>
              <a:rPr lang="en-US" sz="2000" dirty="0">
                <a:latin typeface="Alexandria Medium" pitchFamily="2" charset="-78"/>
                <a:cs typeface="Alexandria Medium" pitchFamily="2" charset="-78"/>
              </a:rPr>
              <a:t>Malicious code</a:t>
            </a:r>
          </a:p>
          <a:p>
            <a:pPr lvl="1"/>
            <a:r>
              <a:rPr lang="en-US" sz="2000" dirty="0">
                <a:latin typeface="Alexandria Medium" pitchFamily="2" charset="-78"/>
                <a:cs typeface="Alexandria Medium" pitchFamily="2" charset="-78"/>
              </a:rPr>
              <a:t>Links for malicious websites</a:t>
            </a:r>
          </a:p>
          <a:p>
            <a:r>
              <a:rPr lang="en-US" sz="2000" dirty="0">
                <a:solidFill>
                  <a:srgbClr val="FF0000"/>
                </a:solidFill>
                <a:latin typeface="Alexandria Medium" pitchFamily="2" charset="-78"/>
                <a:cs typeface="Alexandria Medium" pitchFamily="2" charset="-78"/>
              </a:rPr>
              <a:t>Spam </a:t>
            </a:r>
            <a:r>
              <a:rPr lang="en-US" sz="2000" dirty="0" smtClean="0">
                <a:solidFill>
                  <a:srgbClr val="FF0000"/>
                </a:solidFill>
                <a:latin typeface="Alexandria Medium" pitchFamily="2" charset="-78"/>
                <a:cs typeface="Alexandria Medium" pitchFamily="2" charset="-78"/>
              </a:rPr>
              <a:t>countermeasures:</a:t>
            </a:r>
            <a:endParaRPr lang="en-US" sz="2000" dirty="0">
              <a:solidFill>
                <a:srgbClr val="FF0000"/>
              </a:solidFill>
              <a:latin typeface="Alexandria Medium" pitchFamily="2" charset="-78"/>
              <a:cs typeface="Alexandria Medium" pitchFamily="2" charset="-78"/>
            </a:endParaRPr>
          </a:p>
          <a:p>
            <a:pPr lvl="1"/>
            <a:r>
              <a:rPr lang="en-US" sz="2000" dirty="0">
                <a:latin typeface="Alexandria Medium" pitchFamily="2" charset="-78"/>
                <a:cs typeface="Alexandria Medium" pitchFamily="2" charset="-78"/>
              </a:rPr>
              <a:t>Laws against spam exist but are generally ineffective</a:t>
            </a:r>
          </a:p>
          <a:p>
            <a:pPr lvl="1"/>
            <a:r>
              <a:rPr lang="en-US" sz="2000" dirty="0">
                <a:latin typeface="Alexandria Medium" pitchFamily="2" charset="-78"/>
                <a:cs typeface="Alexandria Medium" pitchFamily="2" charset="-78"/>
              </a:rPr>
              <a:t>Email filters have become very effective for most spam</a:t>
            </a:r>
          </a:p>
          <a:p>
            <a:pPr lvl="1"/>
            <a:r>
              <a:rPr lang="en-US" sz="2000" dirty="0">
                <a:latin typeface="Alexandria Medium" pitchFamily="2" charset="-78"/>
                <a:cs typeface="Alexandria Medium" pitchFamily="2" charset="-78"/>
              </a:rPr>
              <a:t>Internet service providers use volume limitations to make spammers’ jobs more difficult</a:t>
            </a:r>
          </a:p>
        </p:txBody>
      </p:sp>
    </p:spTree>
    <p:extLst>
      <p:ext uri="{BB962C8B-B14F-4D97-AF65-F5344CB8AC3E}">
        <p14:creationId xmlns:p14="http://schemas.microsoft.com/office/powerpoint/2010/main" val="2930062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Phishing</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Rectangle 3"/>
          <p:cNvSpPr txBox="1">
            <a:spLocks noChangeArrowheads="1"/>
          </p:cNvSpPr>
          <p:nvPr/>
        </p:nvSpPr>
        <p:spPr>
          <a:xfrm>
            <a:off x="1328287" y="1663603"/>
            <a:ext cx="4735630" cy="39190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A message that tries to trick a victim into providing private information or taking some other unsafe action</a:t>
            </a:r>
          </a:p>
          <a:p>
            <a:pPr>
              <a:lnSpc>
                <a:spcPct val="150000"/>
              </a:lnSpc>
              <a:buFont typeface="Wingdings" panose="05000000000000000000" pitchFamily="2" charset="2"/>
              <a:buChar char="Ø"/>
            </a:pPr>
            <a:r>
              <a:rPr lang="en-US" altLang="en-US" sz="2000" dirty="0">
                <a:latin typeface="Alexandria Medium" pitchFamily="2" charset="-78"/>
                <a:cs typeface="Alexandria Medium" pitchFamily="2" charset="-78"/>
              </a:rPr>
              <a:t>Spear phishing: A targeted attack that is personalized to a particular recipient or set of recipients</a:t>
            </a:r>
          </a:p>
        </p:txBody>
      </p:sp>
      <p:pic>
        <p:nvPicPr>
          <p:cNvPr id="17" name="Picture 16" descr="fig04-16.tif"/>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57569" y="1620462"/>
            <a:ext cx="4331049" cy="4257377"/>
          </a:xfrm>
          <a:prstGeom prst="rect">
            <a:avLst/>
          </a:prstGeom>
        </p:spPr>
      </p:pic>
    </p:spTree>
    <p:extLst>
      <p:ext uri="{BB962C8B-B14F-4D97-AF65-F5344CB8AC3E}">
        <p14:creationId xmlns:p14="http://schemas.microsoft.com/office/powerpoint/2010/main" val="302758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Countermeasures</a:t>
            </a:r>
            <a:endParaRPr lang="en-US" sz="2400" dirty="0">
              <a:latin typeface="Alexandria ExtraBold" pitchFamily="2" charset="-78"/>
              <a:ea typeface="Calibri"/>
              <a:cs typeface="Alexandria ExtraBold" pitchFamily="2" charset="-78"/>
              <a:sym typeface="Calibri"/>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70917" y="1631162"/>
            <a:ext cx="8407933" cy="3662735"/>
          </a:xfrm>
          <a:prstGeom prst="rect">
            <a:avLst/>
          </a:prstGeom>
          <a:noFill/>
          <a:ln>
            <a:noFill/>
          </a:ln>
        </p:spPr>
        <p:txBody>
          <a:bodyPr spcFirstLastPara="1" wrap="square" lIns="0" tIns="0" rIns="0" bIns="0" anchor="t" anchorCtr="0">
            <a:noAutofit/>
          </a:bodyPr>
          <a:lstStyle/>
          <a:p>
            <a:pPr marL="344488" lvl="0" algn="just">
              <a:lnSpc>
                <a:spcPct val="150000"/>
              </a:lnSpc>
              <a:buClr>
                <a:srgbClr val="BF0000"/>
              </a:buClr>
              <a:buSzPts val="2500"/>
            </a:pPr>
            <a:r>
              <a:rPr lang="en-US" sz="2000" b="1" dirty="0">
                <a:solidFill>
                  <a:srgbClr val="FF0000"/>
                </a:solidFill>
                <a:latin typeface="Alexandria" pitchFamily="2" charset="-78"/>
                <a:ea typeface="Tahoma"/>
                <a:cs typeface="Alexandria" pitchFamily="2" charset="-78"/>
                <a:sym typeface="Tahoma"/>
              </a:rPr>
              <a:t>User education</a:t>
            </a:r>
          </a:p>
          <a:p>
            <a:pPr marL="971550" indent="-342900">
              <a:lnSpc>
                <a:spcPct val="150000"/>
              </a:lnSpc>
              <a:buFont typeface="Arial" panose="020B0604020202020204" pitchFamily="34" charset="0"/>
              <a:buChar char="•"/>
            </a:pPr>
            <a:r>
              <a:rPr lang="en-US" dirty="0" smtClean="0">
                <a:latin typeface="Alexandria Medium" pitchFamily="2" charset="-78"/>
                <a:cs typeface="Alexandria Medium" pitchFamily="2" charset="-78"/>
              </a:rPr>
              <a:t>Limited </a:t>
            </a:r>
            <a:r>
              <a:rPr lang="en-US" dirty="0">
                <a:latin typeface="Alexandria Medium" pitchFamily="2" charset="-78"/>
                <a:cs typeface="Alexandria Medium" pitchFamily="2" charset="-78"/>
              </a:rPr>
              <a:t>effectiveness and very subject to co-evolution with attacks</a:t>
            </a:r>
          </a:p>
          <a:p>
            <a:pPr marL="971550" indent="-342900">
              <a:lnSpc>
                <a:spcPct val="150000"/>
              </a:lnSpc>
              <a:buFont typeface="Arial" panose="020B0604020202020204" pitchFamily="34" charset="0"/>
              <a:buChar char="•"/>
            </a:pPr>
            <a:r>
              <a:rPr lang="en-US" dirty="0">
                <a:latin typeface="Alexandria Medium" pitchFamily="2" charset="-78"/>
                <a:cs typeface="Alexandria Medium" pitchFamily="2" charset="-78"/>
              </a:rPr>
              <a:t>User education has become more scientific over the years, with products like </a:t>
            </a:r>
            <a:r>
              <a:rPr lang="en-US" dirty="0" err="1">
                <a:latin typeface="Alexandria Medium" pitchFamily="2" charset="-78"/>
                <a:cs typeface="Alexandria Medium" pitchFamily="2" charset="-78"/>
              </a:rPr>
              <a:t>PhishMe</a:t>
            </a:r>
            <a:r>
              <a:rPr lang="en-US" dirty="0">
                <a:latin typeface="Alexandria Medium" pitchFamily="2" charset="-78"/>
                <a:cs typeface="Alexandria Medium" pitchFamily="2" charset="-78"/>
              </a:rPr>
              <a:t> automating the user training process and focusing on the worst offenders. </a:t>
            </a:r>
          </a:p>
          <a:p>
            <a:pPr marL="971550" indent="-342900">
              <a:lnSpc>
                <a:spcPct val="150000"/>
              </a:lnSpc>
              <a:buFont typeface="Arial" panose="020B0604020202020204" pitchFamily="34" charset="0"/>
              <a:buChar char="•"/>
            </a:pPr>
            <a:r>
              <a:rPr lang="en-US" dirty="0">
                <a:latin typeface="Alexandria Medium" pitchFamily="2" charset="-78"/>
                <a:cs typeface="Alexandria Medium" pitchFamily="2" charset="-78"/>
              </a:rPr>
              <a:t>PGP and S/MIME are both solutions for encrypting and signing email.</a:t>
            </a:r>
          </a:p>
          <a:p>
            <a:pPr marL="971550" indent="-342900">
              <a:lnSpc>
                <a:spcPct val="150000"/>
              </a:lnSpc>
              <a:buFont typeface="Arial" panose="020B0604020202020204" pitchFamily="34" charset="0"/>
              <a:buChar char="•"/>
            </a:pPr>
            <a:endParaRPr lang="en-US" dirty="0">
              <a:latin typeface="Alexandria Medium" pitchFamily="2" charset="-78"/>
              <a:cs typeface="Alexandria Medium" pitchFamily="2" charset="-78"/>
            </a:endParaRPr>
          </a:p>
          <a:p>
            <a:pPr marL="800100" lvl="1" indent="-342900"/>
            <a:endParaRPr lang="en-US" altLang="en-US" dirty="0"/>
          </a:p>
          <a:p>
            <a:pPr marL="800100" lvl="1" indent="-342900"/>
            <a:endParaRPr lang="en-US" altLang="en-US" dirty="0"/>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822769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Summary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70917" y="1631162"/>
            <a:ext cx="9499165" cy="4028493"/>
          </a:xfrm>
          <a:prstGeom prst="rect">
            <a:avLst/>
          </a:prstGeom>
          <a:noFill/>
          <a:ln>
            <a:noFill/>
          </a:ln>
        </p:spPr>
        <p:txBody>
          <a:bodyPr spcFirstLastPara="1" wrap="square" lIns="0" tIns="0" rIns="0" bIns="0" anchor="t" anchorCtr="0">
            <a:noAutofit/>
          </a:bodyPr>
          <a:lstStyle/>
          <a:p>
            <a:pPr marL="344488" lvl="0" algn="just">
              <a:lnSpc>
                <a:spcPct val="150000"/>
              </a:lnSpc>
              <a:buClr>
                <a:srgbClr val="BF0000"/>
              </a:buClr>
              <a:buSzPts val="2500"/>
            </a:pPr>
            <a:r>
              <a:rPr lang="en-US" sz="2000" b="1" dirty="0">
                <a:solidFill>
                  <a:srgbClr val="FF0000"/>
                </a:solidFill>
                <a:latin typeface="Alexandria" pitchFamily="2" charset="-78"/>
                <a:ea typeface="Tahoma"/>
                <a:cs typeface="Alexandria" pitchFamily="2" charset="-78"/>
                <a:sym typeface="Tahoma"/>
              </a:rPr>
              <a:t>This part explained :</a:t>
            </a:r>
          </a:p>
          <a:p>
            <a:pPr marL="971550" indent="-342900">
              <a:lnSpc>
                <a:spcPct val="150000"/>
              </a:lnSpc>
              <a:buFont typeface="Arial" panose="020B0604020202020204" pitchFamily="34" charset="0"/>
              <a:buChar char="•"/>
            </a:pPr>
            <a:r>
              <a:rPr lang="en-US" dirty="0">
                <a:latin typeface="Alexandria Medium" pitchFamily="2" charset="-78"/>
                <a:cs typeface="Alexandria Medium" pitchFamily="2" charset="-78"/>
              </a:rPr>
              <a:t>As web browsers have become a primary focus of users and taken on greater functionality, they’ve become a focus of many types of attack</a:t>
            </a:r>
          </a:p>
          <a:p>
            <a:pPr marL="971550" indent="-342900">
              <a:lnSpc>
                <a:spcPct val="150000"/>
              </a:lnSpc>
              <a:buFont typeface="Arial" panose="020B0604020202020204" pitchFamily="34" charset="0"/>
              <a:buChar char="•"/>
            </a:pPr>
            <a:r>
              <a:rPr lang="en-US" dirty="0">
                <a:latin typeface="Alexandria Medium" pitchFamily="2" charset="-78"/>
                <a:cs typeface="Alexandria Medium" pitchFamily="2" charset="-78"/>
              </a:rPr>
              <a:t>Browser and website weaknesses are often the results of some form of poor authentication</a:t>
            </a:r>
          </a:p>
          <a:p>
            <a:pPr marL="971550" indent="-342900">
              <a:lnSpc>
                <a:spcPct val="150000"/>
              </a:lnSpc>
              <a:buFont typeface="Arial" panose="020B0604020202020204" pitchFamily="34" charset="0"/>
              <a:buChar char="•"/>
            </a:pPr>
            <a:r>
              <a:rPr lang="en-US" dirty="0">
                <a:latin typeface="Alexandria Medium" pitchFamily="2" charset="-78"/>
                <a:cs typeface="Alexandria Medium" pitchFamily="2" charset="-78"/>
              </a:rPr>
              <a:t>Many attackers focus on tricking users with fake websites, misleading applications, and phishing emails</a:t>
            </a:r>
          </a:p>
          <a:p>
            <a:pPr marL="971550" indent="-342900">
              <a:lnSpc>
                <a:spcPct val="150000"/>
              </a:lnSpc>
              <a:buFont typeface="Arial" panose="020B0604020202020204" pitchFamily="34" charset="0"/>
              <a:buChar char="•"/>
            </a:pPr>
            <a:r>
              <a:rPr lang="en-US" dirty="0">
                <a:latin typeface="Alexandria Medium" pitchFamily="2" charset="-78"/>
                <a:cs typeface="Alexandria Medium" pitchFamily="2" charset="-78"/>
              </a:rPr>
              <a:t>On the server side, injection attacks are a key concern, and countermeasures to prevent them are critical</a:t>
            </a:r>
          </a:p>
          <a:p>
            <a:pPr marL="971550" indent="-342900">
              <a:lnSpc>
                <a:spcPct val="150000"/>
              </a:lnSpc>
              <a:buFont typeface="Arial" panose="020B0604020202020204" pitchFamily="34" charset="0"/>
              <a:buChar char="•"/>
            </a:pPr>
            <a:endParaRPr lang="en-US" dirty="0">
              <a:latin typeface="Alexandria Medium" pitchFamily="2" charset="-78"/>
              <a:cs typeface="Alexandria Medium" pitchFamily="2" charset="-78"/>
            </a:endParaRPr>
          </a:p>
          <a:p>
            <a:pPr marL="800100" lvl="1" indent="-342900"/>
            <a:endParaRPr lang="en-US" altLang="en-US" dirty="0"/>
          </a:p>
          <a:p>
            <a:pPr marL="800100" lvl="1" indent="-342900"/>
            <a:endParaRPr lang="en-US" altLang="en-US" dirty="0"/>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137540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357685" y="2845617"/>
            <a:ext cx="9479635" cy="9663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b="1" dirty="0">
                <a:latin typeface="Alexandria" pitchFamily="2" charset="-78"/>
                <a:cs typeface="Alexandria" pitchFamily="2" charset="-78"/>
              </a:rPr>
              <a:t>Denial of Service </a:t>
            </a:r>
            <a:r>
              <a:rPr lang="en-US" sz="3200" b="1" dirty="0" smtClean="0">
                <a:latin typeface="Alexandria" pitchFamily="2" charset="-78"/>
                <a:cs typeface="Alexandria" pitchFamily="2" charset="-78"/>
              </a:rPr>
              <a:t>Attacks</a:t>
            </a:r>
            <a:endParaRPr lang="en-US" sz="3200" b="1" dirty="0">
              <a:latin typeface="Alexandria" pitchFamily="2" charset="-78"/>
              <a:cs typeface="Alexandria" pitchFamily="2" charset="-78"/>
            </a:endParaRPr>
          </a:p>
        </p:txBody>
      </p:sp>
    </p:spTree>
    <p:extLst>
      <p:ext uri="{BB962C8B-B14F-4D97-AF65-F5344CB8AC3E}">
        <p14:creationId xmlns:p14="http://schemas.microsoft.com/office/powerpoint/2010/main" val="2824631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Denial of Service Attacks Outline</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239641" y="1584377"/>
            <a:ext cx="6547197" cy="1668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latin typeface="Alexandria" pitchFamily="2" charset="-78"/>
                <a:cs typeface="Alexandria" pitchFamily="2" charset="-78"/>
              </a:rPr>
              <a:t>Definition</a:t>
            </a:r>
          </a:p>
          <a:p>
            <a:pPr>
              <a:lnSpc>
                <a:spcPct val="150000"/>
              </a:lnSpc>
            </a:pPr>
            <a:r>
              <a:rPr lang="en-US" sz="2400" dirty="0">
                <a:latin typeface="Alexandria" pitchFamily="2" charset="-78"/>
                <a:cs typeface="Alexandria" pitchFamily="2" charset="-78"/>
              </a:rPr>
              <a:t>Point-to-point network denial of service</a:t>
            </a:r>
          </a:p>
          <a:p>
            <a:pPr>
              <a:lnSpc>
                <a:spcPct val="150000"/>
              </a:lnSpc>
            </a:pPr>
            <a:r>
              <a:rPr lang="en-US" sz="2400" dirty="0">
                <a:latin typeface="Alexandria" pitchFamily="2" charset="-78"/>
                <a:cs typeface="Alexandria" pitchFamily="2" charset="-78"/>
              </a:rPr>
              <a:t>Distributed denial of service attacks</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83572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Denial of Service </a:t>
            </a:r>
            <a:r>
              <a:rPr lang="en-US" sz="2400" dirty="0" smtClean="0">
                <a:latin typeface="Alexandria ExtraBold" pitchFamily="2" charset="-78"/>
                <a:ea typeface="Calibri"/>
                <a:cs typeface="Alexandria ExtraBold" pitchFamily="2" charset="-78"/>
                <a:sym typeface="Calibri"/>
              </a:rPr>
              <a:t>Attacks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183983" y="1283291"/>
            <a:ext cx="9694657" cy="48958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gn="just">
              <a:lnSpc>
                <a:spcPct val="150000"/>
              </a:lnSpc>
            </a:pPr>
            <a:r>
              <a:rPr lang="en-US" sz="2200" dirty="0" err="1">
                <a:latin typeface="Alexandria" pitchFamily="2" charset="-78"/>
                <a:cs typeface="Alexandria" pitchFamily="2" charset="-78"/>
              </a:rPr>
              <a:t>DoS</a:t>
            </a:r>
            <a:r>
              <a:rPr lang="en-US" sz="2200" dirty="0">
                <a:latin typeface="Alexandria" pitchFamily="2" charset="-78"/>
                <a:cs typeface="Alexandria" pitchFamily="2" charset="-78"/>
              </a:rPr>
              <a:t> attacks are attempts to defeat a system’s </a:t>
            </a:r>
            <a:r>
              <a:rPr lang="en-US" sz="2200" dirty="0" smtClean="0">
                <a:latin typeface="Alexandria" pitchFamily="2" charset="-78"/>
                <a:cs typeface="Alexandria" pitchFamily="2" charset="-78"/>
              </a:rPr>
              <a:t>availability, </a:t>
            </a:r>
            <a:r>
              <a:rPr lang="en-US" altLang="en-US" sz="2200" dirty="0" smtClean="0">
                <a:latin typeface="Alexandria" pitchFamily="2" charset="-78"/>
                <a:cs typeface="Alexandria" pitchFamily="2" charset="-78"/>
              </a:rPr>
              <a:t>an </a:t>
            </a:r>
            <a:r>
              <a:rPr lang="en-US" altLang="en-US" sz="2200" dirty="0">
                <a:latin typeface="Alexandria" pitchFamily="2" charset="-78"/>
                <a:cs typeface="Alexandria" pitchFamily="2" charset="-78"/>
              </a:rPr>
              <a:t>explicit attempt by attackers to prevent legitimate users of a service from using that </a:t>
            </a:r>
            <a:r>
              <a:rPr lang="en-US" altLang="en-US" sz="2200" dirty="0" smtClean="0">
                <a:latin typeface="Alexandria" pitchFamily="2" charset="-78"/>
                <a:cs typeface="Alexandria" pitchFamily="2" charset="-78"/>
              </a:rPr>
              <a:t>service.</a:t>
            </a:r>
            <a:endParaRPr lang="en-US" altLang="en-US" sz="2200" dirty="0">
              <a:latin typeface="Alexandria" pitchFamily="2" charset="-78"/>
              <a:cs typeface="Alexandria" pitchFamily="2" charset="-78"/>
            </a:endParaRPr>
          </a:p>
          <a:p>
            <a:pPr marL="609600" indent="-609600" algn="just">
              <a:lnSpc>
                <a:spcPct val="150000"/>
              </a:lnSpc>
            </a:pPr>
            <a:r>
              <a:rPr lang="en-US" altLang="en-US" sz="2400" dirty="0">
                <a:solidFill>
                  <a:srgbClr val="FF0000"/>
                </a:solidFill>
                <a:latin typeface="Alexandria" pitchFamily="2" charset="-78"/>
                <a:cs typeface="Alexandria" pitchFamily="2" charset="-78"/>
              </a:rPr>
              <a:t>Threat model  </a:t>
            </a:r>
            <a:endParaRPr lang="en-US" altLang="en-US" sz="2400" i="1" dirty="0">
              <a:solidFill>
                <a:srgbClr val="FF0000"/>
              </a:solidFill>
              <a:latin typeface="Alexandria" pitchFamily="2" charset="-78"/>
              <a:cs typeface="Alexandria" pitchFamily="2" charset="-78"/>
            </a:endParaRPr>
          </a:p>
          <a:p>
            <a:pPr marL="990600" lvl="1" indent="-533400" algn="just">
              <a:lnSpc>
                <a:spcPct val="150000"/>
              </a:lnSpc>
            </a:pPr>
            <a:r>
              <a:rPr lang="en-US" altLang="en-US" sz="2000" dirty="0">
                <a:latin typeface="Alexandria" pitchFamily="2" charset="-78"/>
                <a:cs typeface="Alexandria" pitchFamily="2" charset="-78"/>
              </a:rPr>
              <a:t>Consumption of network connectivity and/or bandwidth</a:t>
            </a:r>
          </a:p>
          <a:p>
            <a:pPr marL="990600" lvl="1" indent="-533400" algn="just">
              <a:lnSpc>
                <a:spcPct val="150000"/>
              </a:lnSpc>
            </a:pPr>
            <a:r>
              <a:rPr lang="en-US" altLang="en-US" sz="2000" dirty="0">
                <a:latin typeface="Alexandria" pitchFamily="2" charset="-78"/>
                <a:cs typeface="Alexandria" pitchFamily="2" charset="-78"/>
              </a:rPr>
              <a:t>Consumption of other resources, e.g. queue, CPU</a:t>
            </a:r>
          </a:p>
          <a:p>
            <a:pPr marL="990600" lvl="1" indent="-533400" algn="just">
              <a:lnSpc>
                <a:spcPct val="150000"/>
              </a:lnSpc>
            </a:pPr>
            <a:r>
              <a:rPr lang="en-US" altLang="en-US" sz="2000" dirty="0">
                <a:latin typeface="Alexandria" pitchFamily="2" charset="-78"/>
                <a:cs typeface="Alexandria" pitchFamily="2" charset="-78"/>
              </a:rPr>
              <a:t>Destruction or alteration of configuration information</a:t>
            </a:r>
          </a:p>
          <a:p>
            <a:pPr marL="1371600" lvl="2" indent="-457200" algn="just">
              <a:lnSpc>
                <a:spcPct val="150000"/>
              </a:lnSpc>
            </a:pPr>
            <a:r>
              <a:rPr lang="en-US" altLang="en-US" sz="1800" dirty="0">
                <a:solidFill>
                  <a:srgbClr val="25A9E7"/>
                </a:solidFill>
                <a:latin typeface="Alexandria" pitchFamily="2" charset="-78"/>
                <a:cs typeface="Alexandria" pitchFamily="2" charset="-78"/>
              </a:rPr>
              <a:t>Malformed packets confuse an application, and cause it to freeze</a:t>
            </a:r>
          </a:p>
          <a:p>
            <a:pPr marL="457200" indent="512763" algn="just">
              <a:lnSpc>
                <a:spcPct val="150000"/>
              </a:lnSpc>
            </a:pPr>
            <a:r>
              <a:rPr lang="en-US" sz="2000" dirty="0">
                <a:latin typeface="Alexandria" pitchFamily="2" charset="-78"/>
                <a:cs typeface="Alexandria" pitchFamily="2" charset="-78"/>
              </a:rPr>
              <a:t>Hardware or software </a:t>
            </a:r>
            <a:r>
              <a:rPr lang="en-US" sz="2000" dirty="0" smtClean="0">
                <a:latin typeface="Alexandria" pitchFamily="2" charset="-78"/>
                <a:cs typeface="Alexandria" pitchFamily="2" charset="-78"/>
              </a:rPr>
              <a:t>failure</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721243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Two General Classes of Attacks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123550" y="1615524"/>
            <a:ext cx="10260455" cy="32983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04813" indent="-404813">
              <a:lnSpc>
                <a:spcPct val="150000"/>
              </a:lnSpc>
              <a:buFont typeface="Wingdings" panose="05000000000000000000" pitchFamily="2" charset="2"/>
              <a:buChar char="v"/>
            </a:pPr>
            <a:r>
              <a:rPr lang="en-US" altLang="en-US" sz="2400" dirty="0">
                <a:solidFill>
                  <a:srgbClr val="FF0000"/>
                </a:solidFill>
                <a:latin typeface="Alexandria" pitchFamily="2" charset="-78"/>
                <a:cs typeface="Alexandria" pitchFamily="2" charset="-78"/>
              </a:rPr>
              <a:t>Flooding Attacks</a:t>
            </a:r>
          </a:p>
          <a:p>
            <a:pPr lvl="1">
              <a:lnSpc>
                <a:spcPct val="150000"/>
              </a:lnSpc>
            </a:pPr>
            <a:r>
              <a:rPr lang="en-US" altLang="en-US" sz="2000" dirty="0">
                <a:latin typeface="Alexandria" pitchFamily="2" charset="-78"/>
                <a:cs typeface="Alexandria" pitchFamily="2" charset="-78"/>
              </a:rPr>
              <a:t>Point-to-point attacks: TCP/UDP/ICMP flooding, Smurf attacks</a:t>
            </a:r>
          </a:p>
          <a:p>
            <a:pPr lvl="1">
              <a:lnSpc>
                <a:spcPct val="150000"/>
              </a:lnSpc>
            </a:pPr>
            <a:r>
              <a:rPr lang="en-US" altLang="en-US" sz="2000" dirty="0">
                <a:latin typeface="Alexandria" pitchFamily="2" charset="-78"/>
                <a:cs typeface="Alexandria" pitchFamily="2" charset="-78"/>
              </a:rPr>
              <a:t>Distributed attacks: hierarchical structures</a:t>
            </a:r>
          </a:p>
          <a:p>
            <a:pPr marL="404813" indent="-404813">
              <a:lnSpc>
                <a:spcPct val="150000"/>
              </a:lnSpc>
              <a:buFont typeface="Wingdings" panose="05000000000000000000" pitchFamily="2" charset="2"/>
              <a:buChar char="v"/>
            </a:pPr>
            <a:r>
              <a:rPr lang="en-US" altLang="en-US" sz="2400" dirty="0">
                <a:solidFill>
                  <a:srgbClr val="FF0000"/>
                </a:solidFill>
                <a:latin typeface="Alexandria" pitchFamily="2" charset="-78"/>
                <a:cs typeface="Alexandria" pitchFamily="2" charset="-78"/>
              </a:rPr>
              <a:t>Corruption Attacks</a:t>
            </a:r>
          </a:p>
          <a:p>
            <a:pPr lvl="1">
              <a:lnSpc>
                <a:spcPct val="150000"/>
              </a:lnSpc>
            </a:pPr>
            <a:r>
              <a:rPr lang="en-US" altLang="en-US" sz="2000" dirty="0">
                <a:latin typeface="Alexandria" pitchFamily="2" charset="-78"/>
                <a:cs typeface="Alexandria" pitchFamily="2" charset="-78"/>
              </a:rPr>
              <a:t>Application/service specific</a:t>
            </a:r>
          </a:p>
        </p:txBody>
      </p:sp>
    </p:spTree>
    <p:extLst>
      <p:ext uri="{BB962C8B-B14F-4D97-AF65-F5344CB8AC3E}">
        <p14:creationId xmlns:p14="http://schemas.microsoft.com/office/powerpoint/2010/main" val="2883327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Smurf </a:t>
            </a:r>
            <a:r>
              <a:rPr lang="en-US" sz="2400" dirty="0" err="1">
                <a:latin typeface="Alexandria ExtraBold" pitchFamily="2" charset="-78"/>
                <a:ea typeface="Calibri"/>
                <a:cs typeface="Alexandria ExtraBold" pitchFamily="2" charset="-78"/>
                <a:sym typeface="Calibri"/>
              </a:rPr>
              <a:t>DoS</a:t>
            </a:r>
            <a:r>
              <a:rPr lang="en-US" sz="2400" dirty="0">
                <a:latin typeface="Alexandria ExtraBold" pitchFamily="2" charset="-78"/>
                <a:ea typeface="Calibri"/>
                <a:cs typeface="Alexandria ExtraBold" pitchFamily="2" charset="-78"/>
                <a:sym typeface="Calibri"/>
              </a:rPr>
              <a:t> Attack</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064192" y="3771975"/>
            <a:ext cx="10260455" cy="22345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smtClean="0">
                <a:latin typeface="Alexandria" pitchFamily="2" charset="-78"/>
                <a:cs typeface="Alexandria" pitchFamily="2" charset="-78"/>
              </a:rPr>
              <a:t>Send </a:t>
            </a:r>
            <a:r>
              <a:rPr lang="en-US" altLang="en-US" sz="2000" dirty="0">
                <a:latin typeface="Alexandria" pitchFamily="2" charset="-78"/>
                <a:cs typeface="Alexandria" pitchFamily="2" charset="-78"/>
              </a:rPr>
              <a:t>ping request to </a:t>
            </a:r>
            <a:r>
              <a:rPr lang="en-US" altLang="en-US" sz="2000" dirty="0">
                <a:solidFill>
                  <a:srgbClr val="FF0000"/>
                </a:solidFill>
                <a:latin typeface="Alexandria" pitchFamily="2" charset="-78"/>
                <a:cs typeface="Alexandria" pitchFamily="2" charset="-78"/>
              </a:rPr>
              <a:t>broadcast </a:t>
            </a:r>
            <a:r>
              <a:rPr lang="en-US" altLang="en-US" sz="2000" dirty="0" smtClean="0">
                <a:solidFill>
                  <a:srgbClr val="FF0000"/>
                </a:solidFill>
                <a:latin typeface="Alexandria" pitchFamily="2" charset="-78"/>
                <a:cs typeface="Alexandria" pitchFamily="2" charset="-78"/>
              </a:rPr>
              <a:t>address </a:t>
            </a:r>
            <a:r>
              <a:rPr lang="en-US" altLang="en-US" sz="2000" dirty="0" smtClean="0">
                <a:latin typeface="Alexandria" pitchFamily="2" charset="-78"/>
                <a:cs typeface="Alexandria" pitchFamily="2" charset="-78"/>
              </a:rPr>
              <a:t>(</a:t>
            </a:r>
            <a:r>
              <a:rPr lang="en-US" altLang="en-US" sz="2000" dirty="0">
                <a:latin typeface="Alexandria" pitchFamily="2" charset="-78"/>
                <a:cs typeface="Alexandria" pitchFamily="2" charset="-78"/>
              </a:rPr>
              <a:t>ICMP (</a:t>
            </a:r>
            <a:r>
              <a:rPr lang="en-US" sz="2000" dirty="0">
                <a:latin typeface="Alexandria" pitchFamily="2" charset="-78"/>
                <a:cs typeface="Alexandria" pitchFamily="2" charset="-78"/>
              </a:rPr>
              <a:t>Internet Control Message Protocol)</a:t>
            </a:r>
            <a:r>
              <a:rPr lang="en-US" altLang="en-US" sz="2000" dirty="0">
                <a:latin typeface="Alexandria" pitchFamily="2" charset="-78"/>
                <a:cs typeface="Alexandria" pitchFamily="2" charset="-78"/>
              </a:rPr>
              <a:t> Echo </a:t>
            </a:r>
            <a:r>
              <a:rPr lang="en-US" altLang="en-US" sz="2000" dirty="0" smtClean="0">
                <a:latin typeface="Alexandria" pitchFamily="2" charset="-78"/>
                <a:cs typeface="Alexandria" pitchFamily="2" charset="-78"/>
              </a:rPr>
              <a:t>Request) </a:t>
            </a:r>
            <a:endParaRPr lang="en-US" altLang="en-US" sz="2000" dirty="0">
              <a:latin typeface="Alexandria" pitchFamily="2" charset="-78"/>
              <a:cs typeface="Alexandria" pitchFamily="2" charset="-78"/>
            </a:endParaRPr>
          </a:p>
          <a:p>
            <a:r>
              <a:rPr lang="en-US" altLang="en-US" sz="2000" dirty="0">
                <a:latin typeface="Alexandria" pitchFamily="2" charset="-78"/>
                <a:cs typeface="Alexandria" pitchFamily="2" charset="-78"/>
              </a:rPr>
              <a:t>Lots of responses:</a:t>
            </a:r>
          </a:p>
          <a:p>
            <a:pPr lvl="1"/>
            <a:r>
              <a:rPr lang="en-US" altLang="en-US" sz="2000" dirty="0">
                <a:latin typeface="Alexandria" pitchFamily="2" charset="-78"/>
                <a:cs typeface="Alexandria" pitchFamily="2" charset="-78"/>
              </a:rPr>
              <a:t>Every host on target network generates a ping reply (ICMP Echo Reply) to victim</a:t>
            </a:r>
          </a:p>
          <a:p>
            <a:pPr lvl="1"/>
            <a:r>
              <a:rPr lang="en-US" altLang="en-US" sz="2000" dirty="0">
                <a:latin typeface="Alexandria" pitchFamily="2" charset="-78"/>
                <a:cs typeface="Alexandria" pitchFamily="2" charset="-78"/>
              </a:rPr>
              <a:t>Ping reply stream can overload victim</a:t>
            </a:r>
          </a:p>
          <a:p>
            <a:pPr lvl="1"/>
            <a:endParaRPr lang="en-US" altLang="en-US" sz="2000" dirty="0">
              <a:latin typeface="Alexandria" pitchFamily="2" charset="-78"/>
              <a:cs typeface="Alexandria" pitchFamily="2" charset="-78"/>
            </a:endParaRPr>
          </a:p>
        </p:txBody>
      </p:sp>
      <p:pic>
        <p:nvPicPr>
          <p:cNvPr id="16"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0" y="2688991"/>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10200" y="2688991"/>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24600" y="2688991"/>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8"/>
          <p:cNvSpPr>
            <a:spLocks noChangeArrowheads="1"/>
          </p:cNvSpPr>
          <p:nvPr/>
        </p:nvSpPr>
        <p:spPr bwMode="auto">
          <a:xfrm>
            <a:off x="5181600" y="1730141"/>
            <a:ext cx="1600200" cy="457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sz="2400">
                <a:solidFill>
                  <a:schemeClr val="bg2"/>
                </a:solidFill>
                <a:latin typeface="Tahoma" panose="020B0604030504040204" pitchFamily="34" charset="0"/>
              </a:rPr>
              <a:t>gateway</a:t>
            </a:r>
          </a:p>
        </p:txBody>
      </p:sp>
      <p:sp>
        <p:nvSpPr>
          <p:cNvPr id="22" name="Line 9"/>
          <p:cNvSpPr>
            <a:spLocks noChangeShapeType="1"/>
          </p:cNvSpPr>
          <p:nvPr/>
        </p:nvSpPr>
        <p:spPr bwMode="auto">
          <a:xfrm>
            <a:off x="5943600" y="2187341"/>
            <a:ext cx="0" cy="5016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23" name="Line 10"/>
          <p:cNvSpPr>
            <a:spLocks noChangeShapeType="1"/>
          </p:cNvSpPr>
          <p:nvPr/>
        </p:nvSpPr>
        <p:spPr bwMode="auto">
          <a:xfrm flipV="1">
            <a:off x="5105400" y="2415941"/>
            <a:ext cx="0" cy="2730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24" name="Line 11"/>
          <p:cNvSpPr>
            <a:spLocks noChangeShapeType="1"/>
          </p:cNvSpPr>
          <p:nvPr/>
        </p:nvSpPr>
        <p:spPr bwMode="auto">
          <a:xfrm>
            <a:off x="5105400" y="2415941"/>
            <a:ext cx="16764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26" name="Line 12"/>
          <p:cNvSpPr>
            <a:spLocks noChangeShapeType="1"/>
          </p:cNvSpPr>
          <p:nvPr/>
        </p:nvSpPr>
        <p:spPr bwMode="auto">
          <a:xfrm>
            <a:off x="6781800" y="2415941"/>
            <a:ext cx="0" cy="27305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pic>
        <p:nvPicPr>
          <p:cNvPr id="27" name="Picture 1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57400" y="1349141"/>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14"/>
          <p:cNvSpPr txBox="1">
            <a:spLocks noChangeArrowheads="1"/>
          </p:cNvSpPr>
          <p:nvPr/>
        </p:nvSpPr>
        <p:spPr bwMode="auto">
          <a:xfrm>
            <a:off x="2025650" y="1926991"/>
            <a:ext cx="869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a:latin typeface="Tahoma" panose="020B0604030504040204" pitchFamily="34" charset="0"/>
              </a:rPr>
              <a:t>DoS</a:t>
            </a:r>
            <a:br>
              <a:rPr lang="en-US" altLang="en-US">
                <a:latin typeface="Tahoma" panose="020B0604030504040204" pitchFamily="34" charset="0"/>
              </a:rPr>
            </a:br>
            <a:r>
              <a:rPr lang="en-US" altLang="en-US">
                <a:latin typeface="Tahoma" panose="020B0604030504040204" pitchFamily="34" charset="0"/>
              </a:rPr>
              <a:t>Source</a:t>
            </a:r>
          </a:p>
        </p:txBody>
      </p:sp>
      <p:pic>
        <p:nvPicPr>
          <p:cNvPr id="29" name="Picture 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91600" y="1272941"/>
            <a:ext cx="76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16"/>
          <p:cNvSpPr txBox="1">
            <a:spLocks noChangeArrowheads="1"/>
          </p:cNvSpPr>
          <p:nvPr/>
        </p:nvSpPr>
        <p:spPr bwMode="auto">
          <a:xfrm>
            <a:off x="8972550" y="1850791"/>
            <a:ext cx="844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a:latin typeface="Tahoma" panose="020B0604030504040204" pitchFamily="34" charset="0"/>
              </a:rPr>
              <a:t>DoS</a:t>
            </a:r>
            <a:br>
              <a:rPr lang="en-US" altLang="en-US">
                <a:latin typeface="Tahoma" panose="020B0604030504040204" pitchFamily="34" charset="0"/>
              </a:rPr>
            </a:br>
            <a:r>
              <a:rPr lang="en-US" altLang="en-US">
                <a:latin typeface="Tahoma" panose="020B0604030504040204" pitchFamily="34" charset="0"/>
              </a:rPr>
              <a:t>Target</a:t>
            </a:r>
          </a:p>
        </p:txBody>
      </p:sp>
      <p:sp>
        <p:nvSpPr>
          <p:cNvPr id="31" name="Line 17"/>
          <p:cNvSpPr>
            <a:spLocks noChangeShapeType="1"/>
          </p:cNvSpPr>
          <p:nvPr/>
        </p:nvSpPr>
        <p:spPr bwMode="auto">
          <a:xfrm>
            <a:off x="2819400" y="1349141"/>
            <a:ext cx="2590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32" name="Line 18"/>
          <p:cNvSpPr>
            <a:spLocks noChangeShapeType="1"/>
          </p:cNvSpPr>
          <p:nvPr/>
        </p:nvSpPr>
        <p:spPr bwMode="auto">
          <a:xfrm>
            <a:off x="5410200" y="1349141"/>
            <a:ext cx="0" cy="381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33" name="Line 19"/>
          <p:cNvSpPr>
            <a:spLocks noChangeShapeType="1"/>
          </p:cNvSpPr>
          <p:nvPr/>
        </p:nvSpPr>
        <p:spPr bwMode="auto">
          <a:xfrm flipV="1">
            <a:off x="6477000" y="1349141"/>
            <a:ext cx="0" cy="3810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34" name="Line 20"/>
          <p:cNvSpPr>
            <a:spLocks noChangeShapeType="1"/>
          </p:cNvSpPr>
          <p:nvPr/>
        </p:nvSpPr>
        <p:spPr bwMode="auto">
          <a:xfrm>
            <a:off x="6477000" y="1349141"/>
            <a:ext cx="27432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en-US"/>
          </a:p>
        </p:txBody>
      </p:sp>
      <p:sp>
        <p:nvSpPr>
          <p:cNvPr id="35" name="Text Box 21"/>
          <p:cNvSpPr txBox="1">
            <a:spLocks noChangeArrowheads="1"/>
          </p:cNvSpPr>
          <p:nvPr/>
        </p:nvSpPr>
        <p:spPr bwMode="auto">
          <a:xfrm>
            <a:off x="2973917" y="1440759"/>
            <a:ext cx="1930400" cy="981075"/>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dirty="0" smtClean="0">
                <a:latin typeface="Tahoma" panose="020B0604030504040204" pitchFamily="34" charset="0"/>
              </a:rPr>
              <a:t>ICMP </a:t>
            </a:r>
            <a:r>
              <a:rPr lang="en-US" altLang="en-US" dirty="0">
                <a:latin typeface="Tahoma" panose="020B0604030504040204" pitchFamily="34" charset="0"/>
              </a:rPr>
              <a:t>Echo </a:t>
            </a:r>
            <a:r>
              <a:rPr lang="en-US" altLang="en-US" dirty="0" err="1">
                <a:latin typeface="Tahoma" panose="020B0604030504040204" pitchFamily="34" charset="0"/>
              </a:rPr>
              <a:t>Req</a:t>
            </a:r>
            <a:r>
              <a:rPr lang="en-US" altLang="en-US" dirty="0">
                <a:latin typeface="Tahoma" panose="020B0604030504040204" pitchFamily="34" charset="0"/>
              </a:rPr>
              <a:t/>
            </a:r>
            <a:br>
              <a:rPr lang="en-US" altLang="en-US" dirty="0">
                <a:latin typeface="Tahoma" panose="020B0604030504040204" pitchFamily="34" charset="0"/>
              </a:rPr>
            </a:br>
            <a:r>
              <a:rPr lang="en-US" altLang="en-US" dirty="0" err="1">
                <a:latin typeface="Tahoma" panose="020B0604030504040204" pitchFamily="34" charset="0"/>
              </a:rPr>
              <a:t>Src</a:t>
            </a:r>
            <a:r>
              <a:rPr lang="en-US" altLang="en-US" dirty="0">
                <a:latin typeface="Tahoma" panose="020B0604030504040204" pitchFamily="34" charset="0"/>
              </a:rPr>
              <a:t>:  Dos Target</a:t>
            </a:r>
          </a:p>
          <a:p>
            <a:pPr algn="ctr">
              <a:spcBef>
                <a:spcPct val="20000"/>
              </a:spcBef>
              <a:buClr>
                <a:schemeClr val="accent2"/>
              </a:buClr>
            </a:pPr>
            <a:r>
              <a:rPr lang="en-US" altLang="en-US" dirty="0" err="1">
                <a:latin typeface="Tahoma" panose="020B0604030504040204" pitchFamily="34" charset="0"/>
              </a:rPr>
              <a:t>Dest</a:t>
            </a:r>
            <a:r>
              <a:rPr lang="en-US" altLang="en-US" dirty="0">
                <a:latin typeface="Tahoma" panose="020B0604030504040204" pitchFamily="34" charset="0"/>
              </a:rPr>
              <a:t>:  </a:t>
            </a:r>
            <a:r>
              <a:rPr lang="en-US" altLang="en-US" dirty="0" err="1">
                <a:latin typeface="Tahoma" panose="020B0604030504040204" pitchFamily="34" charset="0"/>
              </a:rPr>
              <a:t>brdct</a:t>
            </a:r>
            <a:r>
              <a:rPr lang="en-US" altLang="en-US" dirty="0">
                <a:latin typeface="Tahoma" panose="020B0604030504040204" pitchFamily="34" charset="0"/>
              </a:rPr>
              <a:t> </a:t>
            </a:r>
            <a:r>
              <a:rPr lang="en-US" altLang="en-US" dirty="0" err="1">
                <a:latin typeface="Tahoma" panose="020B0604030504040204" pitchFamily="34" charset="0"/>
              </a:rPr>
              <a:t>addr</a:t>
            </a:r>
            <a:endParaRPr lang="en-US" altLang="en-US" dirty="0">
              <a:latin typeface="Tahoma" panose="020B0604030504040204" pitchFamily="34" charset="0"/>
            </a:endParaRPr>
          </a:p>
        </p:txBody>
      </p:sp>
      <p:sp>
        <p:nvSpPr>
          <p:cNvPr id="36" name="Text Box 22"/>
          <p:cNvSpPr txBox="1">
            <a:spLocks noChangeArrowheads="1"/>
          </p:cNvSpPr>
          <p:nvPr/>
        </p:nvSpPr>
        <p:spPr bwMode="auto">
          <a:xfrm>
            <a:off x="6952420" y="1453013"/>
            <a:ext cx="1975861" cy="646331"/>
          </a:xfrm>
          <a:prstGeom prst="rect">
            <a:avLst/>
          </a:prstGeom>
          <a:noFill/>
          <a:ln w="381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Clr>
                <a:schemeClr val="accent2"/>
              </a:buClr>
            </a:pPr>
            <a:r>
              <a:rPr lang="en-US" altLang="en-US" dirty="0" smtClean="0">
                <a:latin typeface="Tahoma" panose="020B0604030504040204" pitchFamily="34" charset="0"/>
              </a:rPr>
              <a:t>ICMP </a:t>
            </a:r>
            <a:r>
              <a:rPr lang="en-US" altLang="en-US" dirty="0">
                <a:latin typeface="Tahoma" panose="020B0604030504040204" pitchFamily="34" charset="0"/>
              </a:rPr>
              <a:t>Echo Reply</a:t>
            </a:r>
            <a:br>
              <a:rPr lang="en-US" altLang="en-US" dirty="0">
                <a:latin typeface="Tahoma" panose="020B0604030504040204" pitchFamily="34" charset="0"/>
              </a:rPr>
            </a:br>
            <a:r>
              <a:rPr lang="en-US" altLang="en-US" dirty="0" err="1">
                <a:latin typeface="Tahoma" panose="020B0604030504040204" pitchFamily="34" charset="0"/>
              </a:rPr>
              <a:t>Dest</a:t>
            </a:r>
            <a:r>
              <a:rPr lang="en-US" altLang="en-US" dirty="0">
                <a:latin typeface="Tahoma" panose="020B0604030504040204" pitchFamily="34" charset="0"/>
              </a:rPr>
              <a:t>:  Dos Target</a:t>
            </a:r>
          </a:p>
        </p:txBody>
      </p:sp>
    </p:spTree>
    <p:extLst>
      <p:ext uri="{BB962C8B-B14F-4D97-AF65-F5344CB8AC3E}">
        <p14:creationId xmlns:p14="http://schemas.microsoft.com/office/powerpoint/2010/main" val="2109720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Distributed Denial of Service (</a:t>
            </a:r>
            <a:r>
              <a:rPr lang="en-US" sz="2400" dirty="0" err="1">
                <a:latin typeface="Alexandria ExtraBold" pitchFamily="2" charset="-78"/>
                <a:ea typeface="Calibri"/>
                <a:cs typeface="Alexandria ExtraBold" pitchFamily="2" charset="-78"/>
                <a:sym typeface="Calibri"/>
              </a:rPr>
              <a:t>DDoS</a:t>
            </a:r>
            <a:r>
              <a:rPr lang="en-US" sz="2400" dirty="0">
                <a:latin typeface="Alexandria ExtraBold" pitchFamily="2" charset="-78"/>
                <a:ea typeface="Calibri"/>
                <a:cs typeface="Alexandria ExtraBold" pitchFamily="2" charset="-78"/>
                <a:sym typeface="Calibri"/>
              </a:rPr>
              <a:t>)</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1" name="Rectangle 2"/>
          <p:cNvSpPr txBox="1">
            <a:spLocks noChangeArrowheads="1"/>
          </p:cNvSpPr>
          <p:nvPr/>
        </p:nvSpPr>
        <p:spPr>
          <a:xfrm>
            <a:off x="1089532" y="1620462"/>
            <a:ext cx="3896354" cy="4125820"/>
          </a:xfrm>
          <a:prstGeom prst="rect">
            <a:avLst/>
          </a:prstGeom>
        </p:spPr>
        <p:txBody>
          <a:bodyP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just">
              <a:lnSpc>
                <a:spcPct val="150000"/>
              </a:lnSpc>
              <a:buFont typeface="+mj-lt"/>
              <a:buAutoNum type="arabicPeriod"/>
            </a:pPr>
            <a:r>
              <a:rPr lang="en-US" sz="2000" dirty="0">
                <a:latin typeface="Alexandria" pitchFamily="2" charset="-78"/>
                <a:cs typeface="Alexandria" pitchFamily="2" charset="-78"/>
              </a:rPr>
              <a:t>Conscript an army of compromised machines to attack a victim.</a:t>
            </a:r>
          </a:p>
          <a:p>
            <a:pPr marL="457200" indent="-457200" algn="just">
              <a:lnSpc>
                <a:spcPct val="150000"/>
              </a:lnSpc>
              <a:buFont typeface="+mj-lt"/>
              <a:buAutoNum type="arabicPeriod"/>
            </a:pPr>
            <a:r>
              <a:rPr lang="en-US" sz="2000" dirty="0">
                <a:latin typeface="Alexandria" pitchFamily="2" charset="-78"/>
                <a:cs typeface="Alexandria" pitchFamily="2" charset="-78"/>
              </a:rPr>
              <a:t>Choose a victim, and have the whole army unleash a </a:t>
            </a:r>
            <a:r>
              <a:rPr lang="en-US" sz="2000" dirty="0" err="1">
                <a:latin typeface="Alexandria" pitchFamily="2" charset="-78"/>
                <a:cs typeface="Alexandria" pitchFamily="2" charset="-78"/>
              </a:rPr>
              <a:t>DoS</a:t>
            </a:r>
            <a:r>
              <a:rPr lang="en-US" sz="2000" dirty="0">
                <a:latin typeface="Alexandria" pitchFamily="2" charset="-78"/>
                <a:cs typeface="Alexandria" pitchFamily="2" charset="-78"/>
              </a:rPr>
              <a:t> attack at once.</a:t>
            </a:r>
          </a:p>
          <a:p>
            <a:pPr marL="342900" indent="-342900" algn="just">
              <a:lnSpc>
                <a:spcPct val="150000"/>
              </a:lnSpc>
              <a:buFont typeface="Arial" panose="020B0604020202020204" pitchFamily="34" charset="0"/>
              <a:buChar char="•"/>
            </a:pPr>
            <a:endParaRPr lang="en-US" sz="2000" dirty="0">
              <a:latin typeface="Alexandria" pitchFamily="2" charset="-78"/>
              <a:cs typeface="Alexandria" pitchFamily="2" charset="-78"/>
            </a:endParaRPr>
          </a:p>
          <a:p>
            <a:pPr marL="342900" indent="-342900" algn="just">
              <a:lnSpc>
                <a:spcPct val="150000"/>
              </a:lnSpc>
              <a:buFont typeface="Wingdings" panose="05000000000000000000" pitchFamily="2" charset="2"/>
              <a:buChar char="v"/>
            </a:pPr>
            <a:r>
              <a:rPr lang="en-US" sz="2000" dirty="0" err="1">
                <a:latin typeface="Alexandria" pitchFamily="2" charset="-78"/>
                <a:cs typeface="Alexandria" pitchFamily="2" charset="-78"/>
              </a:rPr>
              <a:t>DDoS</a:t>
            </a:r>
            <a:r>
              <a:rPr lang="en-US" sz="2000" dirty="0">
                <a:latin typeface="Alexandria" pitchFamily="2" charset="-78"/>
                <a:cs typeface="Alexandria" pitchFamily="2" charset="-78"/>
              </a:rPr>
              <a:t> attacks are much more effective than traditional </a:t>
            </a:r>
            <a:r>
              <a:rPr lang="en-US" sz="2000" dirty="0" err="1">
                <a:latin typeface="Alexandria" pitchFamily="2" charset="-78"/>
                <a:cs typeface="Alexandria" pitchFamily="2" charset="-78"/>
              </a:rPr>
              <a:t>DoS</a:t>
            </a:r>
            <a:r>
              <a:rPr lang="en-US" sz="2000" dirty="0">
                <a:latin typeface="Alexandria" pitchFamily="2" charset="-78"/>
                <a:cs typeface="Alexandria" pitchFamily="2" charset="-78"/>
              </a:rPr>
              <a:t> attacks, employing a multiplied version of the same methods.</a:t>
            </a:r>
          </a:p>
          <a:p>
            <a:pPr marL="342900" indent="-342900" algn="just">
              <a:lnSpc>
                <a:spcPct val="150000"/>
              </a:lnSpc>
              <a:buFont typeface="Arial" panose="020B0604020202020204" pitchFamily="34" charset="0"/>
              <a:buChar char="•"/>
            </a:pPr>
            <a:endParaRPr lang="en-US" sz="2000" dirty="0">
              <a:latin typeface="Alexandria" pitchFamily="2" charset="-78"/>
              <a:cs typeface="Alexandria" pitchFamily="2" charset="-78"/>
            </a:endParaRPr>
          </a:p>
        </p:txBody>
      </p:sp>
      <p:pic>
        <p:nvPicPr>
          <p:cNvPr id="16" name="Content Placeholder 4" descr="fig06-34.eps"/>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3558" y="1556806"/>
            <a:ext cx="6582760" cy="4086578"/>
          </a:xfrm>
          <a:prstGeom prst="rect">
            <a:avLst/>
          </a:prstGeom>
        </p:spPr>
      </p:pic>
    </p:spTree>
    <p:extLst>
      <p:ext uri="{BB962C8B-B14F-4D97-AF65-F5344CB8AC3E}">
        <p14:creationId xmlns:p14="http://schemas.microsoft.com/office/powerpoint/2010/main" val="3254330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Attack using Trin00</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1164386" y="1387532"/>
            <a:ext cx="946558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200" dirty="0">
                <a:latin typeface="Alexandria Medium" pitchFamily="2" charset="-78"/>
                <a:cs typeface="Alexandria Medium" pitchFamily="2" charset="-78"/>
              </a:rPr>
              <a:t>In August 1999, network of &gt; 2,200 systems took University of Minnesota offline for 3 days</a:t>
            </a:r>
          </a:p>
          <a:p>
            <a:pPr lvl="1">
              <a:lnSpc>
                <a:spcPct val="150000"/>
              </a:lnSpc>
            </a:pPr>
            <a:r>
              <a:rPr lang="en-US" altLang="en-US" sz="2000" dirty="0">
                <a:latin typeface="Alexandria Medium" pitchFamily="2" charset="-78"/>
                <a:cs typeface="Alexandria Medium" pitchFamily="2" charset="-78"/>
              </a:rPr>
              <a:t>scan for known vulnerabilities, then attack with UDP traffic</a:t>
            </a:r>
          </a:p>
          <a:p>
            <a:pPr lvl="1">
              <a:lnSpc>
                <a:spcPct val="150000"/>
              </a:lnSpc>
            </a:pPr>
            <a:r>
              <a:rPr lang="en-US" altLang="en-US" sz="2000" dirty="0">
                <a:latin typeface="Alexandria Medium" pitchFamily="2" charset="-78"/>
                <a:cs typeface="Alexandria Medium" pitchFamily="2" charset="-78"/>
              </a:rPr>
              <a:t>once the host compromised, script the installation of the </a:t>
            </a:r>
            <a:r>
              <a:rPr lang="en-US" altLang="en-US" sz="2000" dirty="0" err="1">
                <a:latin typeface="Alexandria Medium" pitchFamily="2" charset="-78"/>
                <a:cs typeface="Alexandria Medium" pitchFamily="2" charset="-78"/>
              </a:rPr>
              <a:t>DDoS</a:t>
            </a:r>
            <a:r>
              <a:rPr lang="en-US" altLang="en-US" sz="2000" dirty="0">
                <a:latin typeface="Alexandria Medium" pitchFamily="2" charset="-78"/>
                <a:cs typeface="Alexandria Medium" pitchFamily="2" charset="-78"/>
              </a:rPr>
              <a:t> master agents</a:t>
            </a:r>
          </a:p>
          <a:p>
            <a:pPr>
              <a:lnSpc>
                <a:spcPct val="150000"/>
              </a:lnSpc>
            </a:pPr>
            <a:r>
              <a:rPr lang="en-US" altLang="en-US" sz="2200" dirty="0">
                <a:latin typeface="Alexandria Medium" pitchFamily="2" charset="-78"/>
                <a:cs typeface="Alexandria Medium" pitchFamily="2" charset="-78"/>
              </a:rPr>
              <a:t>According to the incident report</a:t>
            </a:r>
          </a:p>
          <a:p>
            <a:pPr lvl="1">
              <a:lnSpc>
                <a:spcPct val="150000"/>
              </a:lnSpc>
            </a:pPr>
            <a:r>
              <a:rPr lang="en-US" altLang="en-US" sz="2000" dirty="0">
                <a:latin typeface="Alexandria Medium" pitchFamily="2" charset="-78"/>
                <a:cs typeface="Alexandria Medium" pitchFamily="2" charset="-78"/>
              </a:rPr>
              <a:t>Took about 3 seconds to get root access</a:t>
            </a:r>
          </a:p>
          <a:p>
            <a:pPr lvl="1">
              <a:lnSpc>
                <a:spcPct val="150000"/>
              </a:lnSpc>
            </a:pPr>
            <a:r>
              <a:rPr lang="en-US" altLang="en-US" sz="2000" dirty="0">
                <a:latin typeface="Alexandria Medium" pitchFamily="2" charset="-78"/>
                <a:cs typeface="Alexandria Medium" pitchFamily="2" charset="-78"/>
              </a:rPr>
              <a:t>In 4 hours, set up &gt; 2,200 agents</a:t>
            </a:r>
          </a:p>
        </p:txBody>
      </p:sp>
    </p:spTree>
    <p:extLst>
      <p:ext uri="{BB962C8B-B14F-4D97-AF65-F5344CB8AC3E}">
        <p14:creationId xmlns:p14="http://schemas.microsoft.com/office/powerpoint/2010/main" val="2602149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Source Address Validity</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914400" y="1360735"/>
            <a:ext cx="10580915" cy="49055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000" b="1" dirty="0">
                <a:solidFill>
                  <a:srgbClr val="FF0000"/>
                </a:solidFill>
                <a:latin typeface="Alexandria Medium" pitchFamily="2" charset="-78"/>
                <a:cs typeface="Alexandria Medium" pitchFamily="2" charset="-78"/>
              </a:rPr>
              <a:t>Spoofed Source Address</a:t>
            </a:r>
          </a:p>
          <a:p>
            <a:pPr lvl="1">
              <a:lnSpc>
                <a:spcPct val="150000"/>
              </a:lnSpc>
            </a:pPr>
            <a:r>
              <a:rPr lang="en-US" altLang="en-US" sz="1800" dirty="0">
                <a:latin typeface="Alexandria Medium" pitchFamily="2" charset="-78"/>
                <a:cs typeface="Alexandria Medium" pitchFamily="2" charset="-78"/>
              </a:rPr>
              <a:t>random source addresses in attack packets</a:t>
            </a:r>
          </a:p>
          <a:p>
            <a:pPr lvl="1">
              <a:lnSpc>
                <a:spcPct val="150000"/>
              </a:lnSpc>
            </a:pPr>
            <a:r>
              <a:rPr lang="en-US" altLang="en-US" sz="1800" dirty="0">
                <a:latin typeface="Alexandria Medium" pitchFamily="2" charset="-78"/>
                <a:cs typeface="Alexandria Medium" pitchFamily="2" charset="-78"/>
              </a:rPr>
              <a:t>Subnet Spoofed Source Address</a:t>
            </a:r>
            <a:br>
              <a:rPr lang="en-US" altLang="en-US" sz="1800" dirty="0">
                <a:latin typeface="Alexandria Medium" pitchFamily="2" charset="-78"/>
                <a:cs typeface="Alexandria Medium" pitchFamily="2" charset="-78"/>
              </a:rPr>
            </a:br>
            <a:r>
              <a:rPr lang="en-US" altLang="en-US" sz="1800" dirty="0" smtClean="0">
                <a:latin typeface="Alexandria Medium" pitchFamily="2" charset="-78"/>
                <a:cs typeface="Alexandria Medium" pitchFamily="2" charset="-78"/>
              </a:rPr>
              <a:t>- random </a:t>
            </a:r>
            <a:r>
              <a:rPr lang="en-US" altLang="en-US" sz="1800" dirty="0">
                <a:latin typeface="Alexandria Medium" pitchFamily="2" charset="-78"/>
                <a:cs typeface="Alexandria Medium" pitchFamily="2" charset="-78"/>
              </a:rPr>
              <a:t>address from address space assigned to the agent machine’s subnet</a:t>
            </a:r>
          </a:p>
          <a:p>
            <a:pPr lvl="1">
              <a:lnSpc>
                <a:spcPct val="150000"/>
              </a:lnSpc>
            </a:pPr>
            <a:r>
              <a:rPr lang="en-US" altLang="en-US" sz="1800" dirty="0">
                <a:latin typeface="Alexandria Medium" pitchFamily="2" charset="-78"/>
                <a:cs typeface="Alexandria Medium" pitchFamily="2" charset="-78"/>
              </a:rPr>
              <a:t>Route Spoofed Source Address</a:t>
            </a:r>
            <a:br>
              <a:rPr lang="en-US" altLang="en-US" sz="1800" dirty="0">
                <a:latin typeface="Alexandria Medium" pitchFamily="2" charset="-78"/>
                <a:cs typeface="Alexandria Medium" pitchFamily="2" charset="-78"/>
              </a:rPr>
            </a:br>
            <a:r>
              <a:rPr lang="en-US" altLang="en-US" sz="1800" dirty="0" smtClean="0">
                <a:latin typeface="Alexandria Medium" pitchFamily="2" charset="-78"/>
                <a:cs typeface="Alexandria Medium" pitchFamily="2" charset="-78"/>
              </a:rPr>
              <a:t>- address </a:t>
            </a:r>
            <a:r>
              <a:rPr lang="en-US" altLang="en-US" sz="1800" dirty="0">
                <a:latin typeface="Alexandria Medium" pitchFamily="2" charset="-78"/>
                <a:cs typeface="Alexandria Medium" pitchFamily="2" charset="-78"/>
              </a:rPr>
              <a:t>spoofed in route from agent machine to victim</a:t>
            </a:r>
          </a:p>
          <a:p>
            <a:pPr>
              <a:lnSpc>
                <a:spcPct val="150000"/>
              </a:lnSpc>
            </a:pPr>
            <a:r>
              <a:rPr lang="en-US" altLang="en-US" sz="2000" b="1" dirty="0">
                <a:solidFill>
                  <a:srgbClr val="FF0000"/>
                </a:solidFill>
                <a:latin typeface="Alexandria Medium" pitchFamily="2" charset="-78"/>
                <a:cs typeface="Alexandria Medium" pitchFamily="2" charset="-78"/>
              </a:rPr>
              <a:t>Valid Source </a:t>
            </a:r>
            <a:r>
              <a:rPr lang="en-US" altLang="en-US" sz="2000" b="1" dirty="0" smtClean="0">
                <a:solidFill>
                  <a:srgbClr val="FF0000"/>
                </a:solidFill>
                <a:latin typeface="Alexandria Medium" pitchFamily="2" charset="-78"/>
                <a:cs typeface="Alexandria Medium" pitchFamily="2" charset="-78"/>
              </a:rPr>
              <a:t>Address</a:t>
            </a:r>
            <a:endParaRPr lang="en-US" altLang="en-US" sz="2000" b="1" dirty="0">
              <a:solidFill>
                <a:srgbClr val="FF0000"/>
              </a:solidFill>
              <a:latin typeface="Alexandria Medium" pitchFamily="2" charset="-78"/>
              <a:cs typeface="Alexandria Medium" pitchFamily="2" charset="-78"/>
            </a:endParaRPr>
          </a:p>
          <a:p>
            <a:pPr marL="511175">
              <a:lnSpc>
                <a:spcPct val="150000"/>
              </a:lnSpc>
              <a:buFont typeface="Wingdings" panose="05000000000000000000" pitchFamily="2" charset="2"/>
              <a:buChar char="§"/>
            </a:pPr>
            <a:r>
              <a:rPr lang="en-US" altLang="en-US" sz="2000" dirty="0" smtClean="0">
                <a:latin typeface="Alexandria Medium" pitchFamily="2" charset="-78"/>
                <a:cs typeface="Alexandria Medium" pitchFamily="2" charset="-78"/>
              </a:rPr>
              <a:t>used </a:t>
            </a:r>
            <a:r>
              <a:rPr lang="en-US" altLang="en-US" sz="2000" dirty="0">
                <a:latin typeface="Alexandria Medium" pitchFamily="2" charset="-78"/>
                <a:cs typeface="Alexandria Medium" pitchFamily="2" charset="-78"/>
              </a:rPr>
              <a:t>when attack strategy requires several request/reply exchanges between an agent and the victim </a:t>
            </a:r>
            <a:r>
              <a:rPr lang="en-US" altLang="en-US" sz="2000" dirty="0" smtClean="0">
                <a:latin typeface="Alexandria Medium" pitchFamily="2" charset="-78"/>
                <a:cs typeface="Alexandria Medium" pitchFamily="2" charset="-78"/>
              </a:rPr>
              <a:t>machine</a:t>
            </a:r>
            <a:endParaRPr lang="en-US" altLang="en-US" sz="2000" dirty="0">
              <a:latin typeface="Alexandria Medium" pitchFamily="2" charset="-78"/>
              <a:cs typeface="Alexandria Medium" pitchFamily="2" charset="-78"/>
            </a:endParaRPr>
          </a:p>
          <a:p>
            <a:pPr marL="511175">
              <a:lnSpc>
                <a:spcPct val="150000"/>
              </a:lnSpc>
              <a:buFont typeface="Wingdings" panose="05000000000000000000" pitchFamily="2" charset="2"/>
              <a:buChar char="§"/>
            </a:pPr>
            <a:r>
              <a:rPr lang="en-US" altLang="en-US" sz="2000" dirty="0" smtClean="0">
                <a:latin typeface="Alexandria Medium" pitchFamily="2" charset="-78"/>
                <a:cs typeface="Alexandria Medium" pitchFamily="2" charset="-78"/>
              </a:rPr>
              <a:t>target </a:t>
            </a:r>
            <a:r>
              <a:rPr lang="en-US" altLang="en-US" sz="2000" dirty="0">
                <a:latin typeface="Alexandria Medium" pitchFamily="2" charset="-78"/>
                <a:cs typeface="Alexandria Medium" pitchFamily="2" charset="-78"/>
              </a:rPr>
              <a:t>specific applications or protocol features</a:t>
            </a:r>
            <a:endParaRPr lang="en-US" altLang="en-US"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1426831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err="1">
                <a:latin typeface="Alexandria ExtraBold" pitchFamily="2" charset="-78"/>
                <a:ea typeface="Calibri"/>
                <a:cs typeface="Alexandria ExtraBold" pitchFamily="2" charset="-78"/>
                <a:sym typeface="Calibri"/>
              </a:rPr>
              <a:t>DoS</a:t>
            </a:r>
            <a:r>
              <a:rPr lang="en-US" sz="2400" dirty="0">
                <a:latin typeface="Alexandria ExtraBold" pitchFamily="2" charset="-78"/>
                <a:ea typeface="Calibri"/>
                <a:cs typeface="Alexandria ExtraBold" pitchFamily="2" charset="-78"/>
                <a:sym typeface="Calibri"/>
              </a:rPr>
              <a:t> Attack: DNS Spoofing</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1059750" y="1830168"/>
            <a:ext cx="3563986" cy="315549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50000"/>
              </a:lnSpc>
            </a:pPr>
            <a:r>
              <a:rPr lang="en-US" sz="2000" dirty="0">
                <a:latin typeface="Alexandria" pitchFamily="2" charset="-78"/>
                <a:cs typeface="Alexandria" pitchFamily="2" charset="-78"/>
              </a:rPr>
              <a:t>The attacker acts as the DNS (Domain Name Service) server in order to redirect the user to malicious sites</a:t>
            </a:r>
            <a:endParaRPr lang="en-US" sz="2000" dirty="0">
              <a:latin typeface="Alexandria" pitchFamily="2" charset="-78"/>
              <a:cs typeface="Alexandria" pitchFamily="2" charset="-78"/>
            </a:endParaRPr>
          </a:p>
        </p:txBody>
      </p:sp>
      <p:pic>
        <p:nvPicPr>
          <p:cNvPr id="16" name="Content Placeholder 4" descr="fig06-24.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940839" y="1500562"/>
            <a:ext cx="4726049" cy="4062038"/>
          </a:xfrm>
          <a:prstGeom prst="rect">
            <a:avLst/>
          </a:prstGeom>
        </p:spPr>
      </p:pic>
    </p:spTree>
    <p:extLst>
      <p:ext uri="{BB962C8B-B14F-4D97-AF65-F5344CB8AC3E}">
        <p14:creationId xmlns:p14="http://schemas.microsoft.com/office/powerpoint/2010/main" val="4203771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Attack Rate Dynamics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9" name="Content Placeholder 3"/>
          <p:cNvSpPr txBox="1">
            <a:spLocks/>
          </p:cNvSpPr>
          <p:nvPr/>
        </p:nvSpPr>
        <p:spPr>
          <a:xfrm>
            <a:off x="1059749" y="1387533"/>
            <a:ext cx="10381137" cy="4878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None/>
            </a:pPr>
            <a:r>
              <a:rPr lang="en-US" altLang="en-US" sz="2000" dirty="0">
                <a:solidFill>
                  <a:srgbClr val="00B0F0"/>
                </a:solidFill>
                <a:latin typeface="Alexandria Medium" pitchFamily="2" charset="-78"/>
                <a:cs typeface="Alexandria Medium" pitchFamily="2" charset="-78"/>
              </a:rPr>
              <a:t>Agent machine sends a stream of packets to the victim</a:t>
            </a:r>
          </a:p>
          <a:p>
            <a:pPr>
              <a:lnSpc>
                <a:spcPct val="150000"/>
              </a:lnSpc>
            </a:pPr>
            <a:r>
              <a:rPr lang="en-US" altLang="en-US" sz="2000" dirty="0">
                <a:solidFill>
                  <a:srgbClr val="FF0000"/>
                </a:solidFill>
                <a:latin typeface="Alexandria Medium" pitchFamily="2" charset="-78"/>
                <a:cs typeface="Alexandria Medium" pitchFamily="2" charset="-78"/>
              </a:rPr>
              <a:t>Constant </a:t>
            </a:r>
            <a:r>
              <a:rPr lang="en-US" altLang="en-US" sz="2000" dirty="0" smtClean="0">
                <a:solidFill>
                  <a:srgbClr val="FF0000"/>
                </a:solidFill>
                <a:latin typeface="Alexandria Medium" pitchFamily="2" charset="-78"/>
                <a:cs typeface="Alexandria Medium" pitchFamily="2" charset="-78"/>
              </a:rPr>
              <a:t>Rate</a:t>
            </a:r>
            <a:endParaRPr lang="en-US" altLang="en-US" sz="2000" dirty="0" smtClean="0">
              <a:latin typeface="Alexandria Medium" pitchFamily="2" charset="-78"/>
              <a:cs typeface="Alexandria Medium" pitchFamily="2" charset="-78"/>
            </a:endParaRPr>
          </a:p>
          <a:p>
            <a:pPr marL="511175">
              <a:lnSpc>
                <a:spcPct val="150000"/>
              </a:lnSpc>
              <a:buFont typeface="Wingdings" panose="05000000000000000000" pitchFamily="2" charset="2"/>
              <a:buChar char="§"/>
            </a:pPr>
            <a:r>
              <a:rPr lang="en-US" altLang="en-US" sz="1800" dirty="0" smtClean="0">
                <a:latin typeface="Alexandria Medium" pitchFamily="2" charset="-78"/>
                <a:cs typeface="Alexandria Medium" pitchFamily="2" charset="-78"/>
              </a:rPr>
              <a:t>Attack </a:t>
            </a:r>
            <a:r>
              <a:rPr lang="en-US" altLang="en-US" sz="1800" dirty="0">
                <a:latin typeface="Alexandria Medium" pitchFamily="2" charset="-78"/>
                <a:cs typeface="Alexandria Medium" pitchFamily="2" charset="-78"/>
              </a:rPr>
              <a:t>packets generated at constant rate, usually as many as resources allow</a:t>
            </a:r>
          </a:p>
          <a:p>
            <a:pPr>
              <a:lnSpc>
                <a:spcPct val="150000"/>
              </a:lnSpc>
            </a:pPr>
            <a:r>
              <a:rPr lang="en-US" altLang="en-US" sz="2000" dirty="0">
                <a:solidFill>
                  <a:srgbClr val="FF0000"/>
                </a:solidFill>
                <a:latin typeface="Alexandria Medium" pitchFamily="2" charset="-78"/>
                <a:cs typeface="Alexandria Medium" pitchFamily="2" charset="-78"/>
              </a:rPr>
              <a:t>Variable Rate</a:t>
            </a:r>
          </a:p>
          <a:p>
            <a:pPr lvl="1">
              <a:lnSpc>
                <a:spcPct val="150000"/>
              </a:lnSpc>
              <a:buFont typeface="Wingdings" panose="05000000000000000000" pitchFamily="2" charset="2"/>
              <a:buChar char="§"/>
            </a:pPr>
            <a:r>
              <a:rPr lang="en-US" altLang="en-US" sz="1800" dirty="0">
                <a:latin typeface="Alexandria Medium" pitchFamily="2" charset="-78"/>
                <a:cs typeface="Alexandria Medium" pitchFamily="2" charset="-78"/>
              </a:rPr>
              <a:t>Delay or avoid detection and response</a:t>
            </a:r>
          </a:p>
          <a:p>
            <a:pPr lvl="1">
              <a:lnSpc>
                <a:spcPct val="150000"/>
              </a:lnSpc>
              <a:buFont typeface="Wingdings" panose="05000000000000000000" pitchFamily="2" charset="2"/>
              <a:buChar char="§"/>
            </a:pPr>
            <a:r>
              <a:rPr lang="en-US" altLang="en-US" sz="1800" dirty="0">
                <a:latin typeface="Alexandria Medium" pitchFamily="2" charset="-78"/>
                <a:cs typeface="Alexandria Medium" pitchFamily="2" charset="-78"/>
              </a:rPr>
              <a:t>Increasing Rate</a:t>
            </a:r>
            <a:br>
              <a:rPr lang="en-US" altLang="en-US" sz="1800" dirty="0">
                <a:latin typeface="Alexandria Medium" pitchFamily="2" charset="-78"/>
                <a:cs typeface="Alexandria Medium" pitchFamily="2" charset="-78"/>
              </a:rPr>
            </a:br>
            <a:r>
              <a:rPr lang="en-US" altLang="en-US" sz="1800" dirty="0">
                <a:latin typeface="Alexandria Medium" pitchFamily="2" charset="-78"/>
                <a:cs typeface="Alexandria Medium" pitchFamily="2" charset="-78"/>
              </a:rPr>
              <a:t>- gradually increasing rate causes a slow exhaustion of the victim’s resources</a:t>
            </a:r>
          </a:p>
          <a:p>
            <a:pPr lvl="1">
              <a:lnSpc>
                <a:spcPct val="150000"/>
              </a:lnSpc>
              <a:buFont typeface="Wingdings" panose="05000000000000000000" pitchFamily="2" charset="2"/>
              <a:buChar char="§"/>
            </a:pPr>
            <a:r>
              <a:rPr lang="en-US" altLang="en-US" sz="1800" dirty="0">
                <a:latin typeface="Alexandria Medium" pitchFamily="2" charset="-78"/>
                <a:cs typeface="Alexandria Medium" pitchFamily="2" charset="-78"/>
              </a:rPr>
              <a:t> Fluctuating Rate</a:t>
            </a:r>
            <a:br>
              <a:rPr lang="en-US" altLang="en-US" sz="1800" dirty="0">
                <a:latin typeface="Alexandria Medium" pitchFamily="2" charset="-78"/>
                <a:cs typeface="Alexandria Medium" pitchFamily="2" charset="-78"/>
              </a:rPr>
            </a:br>
            <a:r>
              <a:rPr lang="en-US" altLang="en-US" sz="1800" dirty="0">
                <a:latin typeface="Alexandria Medium" pitchFamily="2" charset="-78"/>
                <a:cs typeface="Alexandria Medium" pitchFamily="2" charset="-78"/>
              </a:rPr>
              <a:t>- occasionally relieving the effect</a:t>
            </a:r>
            <a:br>
              <a:rPr lang="en-US" altLang="en-US" sz="1800" dirty="0">
                <a:latin typeface="Alexandria Medium" pitchFamily="2" charset="-78"/>
                <a:cs typeface="Alexandria Medium" pitchFamily="2" charset="-78"/>
              </a:rPr>
            </a:br>
            <a:r>
              <a:rPr lang="en-US" altLang="en-US" sz="1800" dirty="0">
                <a:latin typeface="Alexandria Medium" pitchFamily="2" charset="-78"/>
                <a:cs typeface="Alexandria Medium" pitchFamily="2" charset="-78"/>
              </a:rPr>
              <a:t>- The victim can experience periodic service disruptions</a:t>
            </a:r>
          </a:p>
        </p:txBody>
      </p:sp>
    </p:spTree>
    <p:extLst>
      <p:ext uri="{BB962C8B-B14F-4D97-AF65-F5344CB8AC3E}">
        <p14:creationId xmlns:p14="http://schemas.microsoft.com/office/powerpoint/2010/main" val="3492839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err="1">
                <a:latin typeface="Alexandria ExtraBold" pitchFamily="2" charset="-78"/>
                <a:ea typeface="Calibri"/>
                <a:cs typeface="Alexandria ExtraBold" pitchFamily="2" charset="-78"/>
                <a:sym typeface="Calibri"/>
              </a:rPr>
              <a:t>DoS</a:t>
            </a:r>
            <a:r>
              <a:rPr lang="en-US" sz="2400" dirty="0">
                <a:latin typeface="Alexandria ExtraBold" pitchFamily="2" charset="-78"/>
                <a:ea typeface="Calibri"/>
                <a:cs typeface="Alexandria ExtraBold" pitchFamily="2" charset="-78"/>
                <a:sym typeface="Calibri"/>
              </a:rPr>
              <a:t> Attack: Ping Flood</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6705600" y="1380019"/>
            <a:ext cx="5052026" cy="47991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1800" dirty="0">
                <a:latin typeface="Alexandria" pitchFamily="2" charset="-78"/>
                <a:cs typeface="Alexandria" pitchFamily="2" charset="-78"/>
              </a:rPr>
              <a:t>A Ping flood attack, is An Internet Control Message Protocol (ICMP) flood </a:t>
            </a:r>
            <a:r>
              <a:rPr lang="en-US" sz="1800" dirty="0" err="1">
                <a:latin typeface="Alexandria" pitchFamily="2" charset="-78"/>
                <a:cs typeface="Alexandria" pitchFamily="2" charset="-78"/>
              </a:rPr>
              <a:t>DDoS</a:t>
            </a:r>
            <a:r>
              <a:rPr lang="en-US" sz="1800" dirty="0">
                <a:latin typeface="Alexandria" pitchFamily="2" charset="-78"/>
                <a:cs typeface="Alexandria" pitchFamily="2" charset="-78"/>
              </a:rPr>
              <a:t> attack,  in which an attacker attempts to overwhelm a targeted device with ICMP echo-requests (pings</a:t>
            </a:r>
            <a:r>
              <a:rPr lang="en-US" sz="1800" dirty="0" smtClean="0">
                <a:latin typeface="Alexandria" pitchFamily="2" charset="-78"/>
                <a:cs typeface="Alexandria" pitchFamily="2" charset="-78"/>
              </a:rPr>
              <a:t>)., overwhelming </a:t>
            </a:r>
            <a:r>
              <a:rPr lang="en-US" sz="1800" dirty="0">
                <a:latin typeface="Alexandria" pitchFamily="2" charset="-78"/>
                <a:cs typeface="Alexandria" pitchFamily="2" charset="-78"/>
              </a:rPr>
              <a:t>its network resources and bandwidth. </a:t>
            </a:r>
          </a:p>
          <a:p>
            <a:pPr>
              <a:lnSpc>
                <a:spcPct val="150000"/>
              </a:lnSpc>
            </a:pPr>
            <a:r>
              <a:rPr lang="en-US" sz="1800" dirty="0">
                <a:latin typeface="Alexandria" pitchFamily="2" charset="-78"/>
                <a:cs typeface="Alexandria" pitchFamily="2" charset="-78"/>
              </a:rPr>
              <a:t>As a result, the target becomes unable to process legitimate requests, causing service disruptions and outages.</a:t>
            </a:r>
          </a:p>
          <a:p>
            <a:pPr>
              <a:lnSpc>
                <a:spcPct val="150000"/>
              </a:lnSpc>
            </a:pPr>
            <a:endParaRPr lang="en-US" sz="1800" dirty="0">
              <a:latin typeface="Alexandria" pitchFamily="2" charset="-78"/>
              <a:cs typeface="Alexandria" pitchFamily="2" charset="-78"/>
            </a:endParaRPr>
          </a:p>
        </p:txBody>
      </p:sp>
      <p:pic>
        <p:nvPicPr>
          <p:cNvPr id="16" name="Content Placeholder 4" descr="fig06-18.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707975" y="1584377"/>
            <a:ext cx="5755542" cy="4478966"/>
          </a:xfrm>
          <a:prstGeom prst="rect">
            <a:avLst/>
          </a:prstGeom>
        </p:spPr>
      </p:pic>
    </p:spTree>
    <p:extLst>
      <p:ext uri="{BB962C8B-B14F-4D97-AF65-F5344CB8AC3E}">
        <p14:creationId xmlns:p14="http://schemas.microsoft.com/office/powerpoint/2010/main" val="1592492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err="1">
                <a:latin typeface="Alexandria ExtraBold" pitchFamily="2" charset="-78"/>
                <a:ea typeface="Calibri"/>
                <a:cs typeface="Alexandria ExtraBold" pitchFamily="2" charset="-78"/>
                <a:sym typeface="Calibri"/>
              </a:rPr>
              <a:t>DoS</a:t>
            </a:r>
            <a:r>
              <a:rPr lang="en-US" sz="2400" dirty="0">
                <a:latin typeface="Alexandria ExtraBold" pitchFamily="2" charset="-78"/>
                <a:ea typeface="Calibri"/>
                <a:cs typeface="Alexandria ExtraBold" pitchFamily="2" charset="-78"/>
                <a:sym typeface="Calibri"/>
              </a:rPr>
              <a:t> Attack: Echo-</a:t>
            </a:r>
            <a:r>
              <a:rPr lang="en-US" sz="2400" dirty="0" err="1">
                <a:latin typeface="Alexandria ExtraBold" pitchFamily="2" charset="-78"/>
                <a:ea typeface="Calibri"/>
                <a:cs typeface="Alexandria ExtraBold" pitchFamily="2" charset="-78"/>
                <a:sym typeface="Calibri"/>
              </a:rPr>
              <a:t>CharGEN</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059749" y="1565017"/>
            <a:ext cx="4211981"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b="1" dirty="0"/>
              <a:t>An attacker can trigger the Echo-</a:t>
            </a:r>
            <a:r>
              <a:rPr lang="en-US" sz="2000" b="1" dirty="0" err="1"/>
              <a:t>Chargen</a:t>
            </a:r>
            <a:r>
              <a:rPr lang="en-US" sz="2000" b="1" dirty="0"/>
              <a:t> attack by spoofing a conversation between the Echo Request/Reply service and the </a:t>
            </a:r>
            <a:r>
              <a:rPr lang="en-US" sz="2000" b="1" dirty="0" err="1"/>
              <a:t>Chargen</a:t>
            </a:r>
            <a:r>
              <a:rPr lang="en-US" sz="2000" b="1" dirty="0"/>
              <a:t> service and then redirecting the output of each service to the other, creating a rapidly expanding spiral of traffic in the network</a:t>
            </a:r>
            <a:endParaRPr lang="en-US" sz="2000" b="1" dirty="0"/>
          </a:p>
        </p:txBody>
      </p:sp>
      <p:pic>
        <p:nvPicPr>
          <p:cNvPr id="16" name="Content Placeholder 4" descr="fig06-20.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629531" y="1565017"/>
            <a:ext cx="5996659" cy="4007556"/>
          </a:xfrm>
          <a:prstGeom prst="rect">
            <a:avLst/>
          </a:prstGeom>
        </p:spPr>
      </p:pic>
    </p:spTree>
    <p:extLst>
      <p:ext uri="{BB962C8B-B14F-4D97-AF65-F5344CB8AC3E}">
        <p14:creationId xmlns:p14="http://schemas.microsoft.com/office/powerpoint/2010/main" val="795534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err="1">
                <a:latin typeface="Alexandria ExtraBold" pitchFamily="2" charset="-78"/>
                <a:ea typeface="Calibri"/>
                <a:cs typeface="Alexandria ExtraBold" pitchFamily="2" charset="-78"/>
                <a:sym typeface="Calibri"/>
              </a:rPr>
              <a:t>DoS</a:t>
            </a:r>
            <a:r>
              <a:rPr lang="en-US" sz="2400" dirty="0">
                <a:latin typeface="Alexandria ExtraBold" pitchFamily="2" charset="-78"/>
                <a:ea typeface="Calibri"/>
                <a:cs typeface="Alexandria ExtraBold" pitchFamily="2" charset="-78"/>
                <a:sym typeface="Calibri"/>
              </a:rPr>
              <a:t> Attack: Teardrop Attack</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565017"/>
            <a:ext cx="5206572"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800" b="1" dirty="0"/>
              <a:t>The attacker sends packets that cannot possibly be reassembled (conflicting reassembly instructions). In extreme cases, this can cause the entire OS to lock up.</a:t>
            </a:r>
          </a:p>
          <a:p>
            <a:pPr algn="just">
              <a:lnSpc>
                <a:spcPct val="150000"/>
              </a:lnSpc>
            </a:pPr>
            <a:r>
              <a:rPr lang="en-US" sz="1800" b="1" dirty="0"/>
              <a:t>The most common teardrop attack example is the attack that happened on The Office of Personnel Management (OPM) in 2014. As a result of the attack, millions of US government employee records went under the control of a Chinese hacker. </a:t>
            </a:r>
          </a:p>
        </p:txBody>
      </p:sp>
      <p:pic>
        <p:nvPicPr>
          <p:cNvPr id="19" name="Content Placeholder 8" descr="fig06-22.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6433457" y="1500562"/>
            <a:ext cx="4779528" cy="4448236"/>
          </a:xfrm>
          <a:prstGeom prst="rect">
            <a:avLst/>
          </a:prstGeom>
        </p:spPr>
      </p:pic>
    </p:spTree>
    <p:extLst>
      <p:ext uri="{BB962C8B-B14F-4D97-AF65-F5344CB8AC3E}">
        <p14:creationId xmlns:p14="http://schemas.microsoft.com/office/powerpoint/2010/main" val="402024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err="1">
                <a:latin typeface="Alexandria ExtraBold" pitchFamily="2" charset="-78"/>
                <a:ea typeface="Calibri"/>
                <a:cs typeface="Alexandria ExtraBold" pitchFamily="2" charset="-78"/>
                <a:sym typeface="Calibri"/>
              </a:rPr>
              <a:t>DoS</a:t>
            </a:r>
            <a:r>
              <a:rPr lang="en-US" sz="2400" dirty="0">
                <a:latin typeface="Alexandria ExtraBold" pitchFamily="2" charset="-78"/>
                <a:ea typeface="Calibri"/>
                <a:cs typeface="Alexandria ExtraBold" pitchFamily="2" charset="-78"/>
                <a:sym typeface="Calibri"/>
              </a:rPr>
              <a:t> Attack: Rerouting Routing</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565017"/>
            <a:ext cx="4691742"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800" b="1" dirty="0"/>
              <a:t>Rerouting attacks attempt to redirect traffic from its valid destination to a false one.</a:t>
            </a:r>
          </a:p>
          <a:p>
            <a:pPr algn="just">
              <a:lnSpc>
                <a:spcPct val="150000"/>
              </a:lnSpc>
            </a:pPr>
            <a:endParaRPr lang="en-US" sz="1800" b="1" dirty="0"/>
          </a:p>
          <a:p>
            <a:pPr algn="just">
              <a:lnSpc>
                <a:spcPct val="150000"/>
              </a:lnSpc>
            </a:pPr>
            <a:r>
              <a:rPr lang="en-US" sz="1800" b="1" dirty="0"/>
              <a:t>This picture doesn’t show anything malicious happening. It just shows how one router, C, advertises the routes it knows about to the routers adjacent to it. Routers rely on these advertising messages to be accurate; when they aren’t, </a:t>
            </a:r>
            <a:r>
              <a:rPr lang="en-US" sz="1800" b="1" dirty="0" err="1"/>
              <a:t>DoS</a:t>
            </a:r>
            <a:r>
              <a:rPr lang="en-US" sz="1800" b="1" dirty="0"/>
              <a:t> can ensue.</a:t>
            </a:r>
          </a:p>
          <a:p>
            <a:pPr algn="just">
              <a:lnSpc>
                <a:spcPct val="150000"/>
              </a:lnSpc>
            </a:pPr>
            <a:endParaRPr lang="en-US" sz="1800" b="1" dirty="0"/>
          </a:p>
        </p:txBody>
      </p:sp>
      <p:pic>
        <p:nvPicPr>
          <p:cNvPr id="16" name="Content Placeholder 4" descr="fig06-27.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868221" y="1663603"/>
            <a:ext cx="5712178" cy="4165600"/>
          </a:xfrm>
          <a:prstGeom prst="rect">
            <a:avLst/>
          </a:prstGeom>
        </p:spPr>
      </p:pic>
    </p:spTree>
    <p:extLst>
      <p:ext uri="{BB962C8B-B14F-4D97-AF65-F5344CB8AC3E}">
        <p14:creationId xmlns:p14="http://schemas.microsoft.com/office/powerpoint/2010/main" val="724045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err="1">
                <a:latin typeface="Alexandria ExtraBold" pitchFamily="2" charset="-78"/>
                <a:ea typeface="Calibri"/>
                <a:cs typeface="Alexandria ExtraBold" pitchFamily="2" charset="-78"/>
                <a:sym typeface="Calibri"/>
              </a:rPr>
              <a:t>DoS</a:t>
            </a:r>
            <a:r>
              <a:rPr lang="en-US" sz="2400" dirty="0">
                <a:latin typeface="Alexandria ExtraBold" pitchFamily="2" charset="-78"/>
                <a:ea typeface="Calibri"/>
                <a:cs typeface="Alexandria ExtraBold" pitchFamily="2" charset="-78"/>
                <a:sym typeface="Calibri"/>
              </a:rPr>
              <a:t> Attack: Session Hijacking</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565017"/>
            <a:ext cx="4691742"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b="1" dirty="0"/>
              <a:t>An attack in which the attacker is able to insert himself between a sender and a receiver subsequent to a successful authentication exchange between the latter two parties.</a:t>
            </a:r>
          </a:p>
          <a:p>
            <a:pPr algn="just">
              <a:lnSpc>
                <a:spcPct val="100000"/>
              </a:lnSpc>
            </a:pPr>
            <a:r>
              <a:rPr lang="en-US" sz="1800" b="1" dirty="0"/>
              <a:t> The attacker is able to pose as a subscriber to the sender or vice versa to control session data exchange</a:t>
            </a:r>
          </a:p>
          <a:p>
            <a:pPr algn="just">
              <a:lnSpc>
                <a:spcPct val="100000"/>
              </a:lnSpc>
            </a:pPr>
            <a:r>
              <a:rPr lang="en-US" sz="1800" b="1" dirty="0"/>
              <a:t>In this image of TCP session hijacking, an attacker is able to synchronize with a receiver while breaking synchronization with the sender and resetting the sender’s connection. The attacker continues the TCP session while the sender thinks the connection just broke off.</a:t>
            </a:r>
          </a:p>
          <a:p>
            <a:pPr marL="0" indent="0" algn="just">
              <a:lnSpc>
                <a:spcPct val="100000"/>
              </a:lnSpc>
              <a:buNone/>
            </a:pPr>
            <a:endParaRPr lang="en-US" sz="1800" b="1" dirty="0"/>
          </a:p>
        </p:txBody>
      </p:sp>
      <p:pic>
        <p:nvPicPr>
          <p:cNvPr id="19" name="Content Placeholder 4" descr="fig06-33.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710176" y="1565017"/>
            <a:ext cx="6028267" cy="4052711"/>
          </a:xfrm>
          <a:prstGeom prst="rect">
            <a:avLst/>
          </a:prstGeom>
        </p:spPr>
      </p:pic>
    </p:spTree>
    <p:extLst>
      <p:ext uri="{BB962C8B-B14F-4D97-AF65-F5344CB8AC3E}">
        <p14:creationId xmlns:p14="http://schemas.microsoft.com/office/powerpoint/2010/main" val="64957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Botnets</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772887" y="1565017"/>
            <a:ext cx="4691742"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b="1" dirty="0"/>
              <a:t>Botnets are networks of machines running malicious code under remote control. They are often undetected because they do little harm to the machines they run on. Botnets are often used to execute </a:t>
            </a:r>
            <a:r>
              <a:rPr lang="en-US" sz="1800" b="1" dirty="0" err="1"/>
              <a:t>DDoS</a:t>
            </a:r>
            <a:r>
              <a:rPr lang="en-US" sz="1800" b="1" dirty="0"/>
              <a:t> attacks. The image beside shows how Botnet command and control (C&amp;C) updates occur. Multiple layers separate the attacker from the bots, making the attacker challenging to trace. Numerous redundant systems are built so that if one master or C&amp;C node is taken down, the bots can continue to connect to the botnet.</a:t>
            </a:r>
          </a:p>
        </p:txBody>
      </p:sp>
      <p:pic>
        <p:nvPicPr>
          <p:cNvPr id="16" name="Content Placeholder 4" descr="fig06-35.eps"/>
          <p:cNvPicPr>
            <a:picLocks noChangeAspect="1"/>
          </p:cNvPicPr>
          <p:nvPr/>
        </p:nvPicPr>
        <p:blipFill rotWithShape="1">
          <a:blip r:embed="rId5">
            <a:extLst>
              <a:ext uri="{28A0092B-C50C-407E-A947-70E740481C1C}">
                <a14:useLocalDpi xmlns:a14="http://schemas.microsoft.com/office/drawing/2010/main" val="0"/>
              </a:ext>
            </a:extLst>
          </a:blip>
          <a:stretch/>
        </p:blipFill>
        <p:spPr>
          <a:xfrm>
            <a:off x="5687598" y="1556806"/>
            <a:ext cx="6073423" cy="4143022"/>
          </a:xfrm>
          <a:prstGeom prst="rect">
            <a:avLst/>
          </a:prstGeom>
        </p:spPr>
      </p:pic>
    </p:spTree>
    <p:extLst>
      <p:ext uri="{BB962C8B-B14F-4D97-AF65-F5344CB8AC3E}">
        <p14:creationId xmlns:p14="http://schemas.microsoft.com/office/powerpoint/2010/main" val="3439332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424219"/>
            <a:ext cx="6583958"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Can you find source of attack?</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317172" y="1609901"/>
            <a:ext cx="9002484" cy="43389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200" dirty="0">
                <a:solidFill>
                  <a:srgbClr val="FF0000"/>
                </a:solidFill>
                <a:latin typeface="Alexandria" pitchFamily="2" charset="-78"/>
                <a:cs typeface="Alexandria" pitchFamily="2" charset="-78"/>
              </a:rPr>
              <a:t>Hard to find Bad Guy</a:t>
            </a:r>
          </a:p>
          <a:p>
            <a:pPr lvl="1">
              <a:lnSpc>
                <a:spcPct val="150000"/>
              </a:lnSpc>
            </a:pPr>
            <a:r>
              <a:rPr lang="en-US" altLang="en-US" sz="2000" dirty="0">
                <a:latin typeface="Alexandria" pitchFamily="2" charset="-78"/>
                <a:cs typeface="Alexandria" pitchFamily="2" charset="-78"/>
              </a:rPr>
              <a:t>The originator of the attack compromised the handlers</a:t>
            </a:r>
          </a:p>
          <a:p>
            <a:pPr lvl="1">
              <a:lnSpc>
                <a:spcPct val="150000"/>
              </a:lnSpc>
            </a:pPr>
            <a:r>
              <a:rPr lang="en-US" altLang="en-US" sz="2000" dirty="0">
                <a:latin typeface="Alexandria" pitchFamily="2" charset="-78"/>
                <a:cs typeface="Alexandria" pitchFamily="2" charset="-78"/>
              </a:rPr>
              <a:t>The originator not active when DDOS attack occurs</a:t>
            </a:r>
          </a:p>
          <a:p>
            <a:pPr>
              <a:lnSpc>
                <a:spcPct val="150000"/>
              </a:lnSpc>
            </a:pPr>
            <a:r>
              <a:rPr lang="en-US" altLang="en-US" sz="2200" dirty="0">
                <a:solidFill>
                  <a:srgbClr val="FF0000"/>
                </a:solidFill>
                <a:latin typeface="Alexandria" pitchFamily="2" charset="-78"/>
                <a:cs typeface="Alexandria" pitchFamily="2" charset="-78"/>
              </a:rPr>
              <a:t>Can try to find agents</a:t>
            </a:r>
          </a:p>
          <a:p>
            <a:pPr lvl="1">
              <a:lnSpc>
                <a:spcPct val="150000"/>
              </a:lnSpc>
            </a:pPr>
            <a:r>
              <a:rPr lang="en-US" altLang="en-US" sz="2000" dirty="0">
                <a:latin typeface="Alexandria" pitchFamily="2" charset="-78"/>
                <a:cs typeface="Alexandria" pitchFamily="2" charset="-78"/>
              </a:rPr>
              <a:t>The source IP address in packets is not reliable</a:t>
            </a:r>
          </a:p>
          <a:p>
            <a:pPr lvl="1">
              <a:lnSpc>
                <a:spcPct val="150000"/>
              </a:lnSpc>
            </a:pPr>
            <a:r>
              <a:rPr lang="en-US" altLang="en-US" sz="2000" dirty="0">
                <a:latin typeface="Alexandria" pitchFamily="2" charset="-78"/>
                <a:cs typeface="Alexandria" pitchFamily="2" charset="-78"/>
              </a:rPr>
              <a:t>Need to examine traffic at many points, modify traffic, or modify routers</a:t>
            </a:r>
          </a:p>
        </p:txBody>
      </p:sp>
    </p:spTree>
    <p:extLst>
      <p:ext uri="{BB962C8B-B14F-4D97-AF65-F5344CB8AC3E}">
        <p14:creationId xmlns:p14="http://schemas.microsoft.com/office/powerpoint/2010/main" val="898236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9</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691143" y="456877"/>
            <a:ext cx="7160429"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Flood Detection System on Router/Gateway</a:t>
            </a:r>
            <a:endParaRPr lang="pl-PL" altLang="en-US" sz="2400" dirty="0">
              <a:solidFill>
                <a:srgbClr val="0000FF"/>
              </a:solidFill>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7" name="Content Placeholder 2"/>
          <p:cNvSpPr txBox="1">
            <a:spLocks/>
          </p:cNvSpPr>
          <p:nvPr/>
        </p:nvSpPr>
        <p:spPr>
          <a:xfrm>
            <a:off x="1317172" y="1609901"/>
            <a:ext cx="9002484" cy="39091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000" dirty="0">
                <a:latin typeface="Alexandria Medium" pitchFamily="2" charset="-78"/>
                <a:cs typeface="Alexandria Medium" pitchFamily="2" charset="-78"/>
              </a:rPr>
              <a:t>Can we maintain states for each connection flow?</a:t>
            </a:r>
          </a:p>
          <a:p>
            <a:pPr>
              <a:lnSpc>
                <a:spcPct val="150000"/>
              </a:lnSpc>
            </a:pPr>
            <a:r>
              <a:rPr lang="en-US" altLang="en-US" sz="2000" dirty="0">
                <a:latin typeface="Alexandria Medium" pitchFamily="2" charset="-78"/>
                <a:cs typeface="Alexandria Medium" pitchFamily="2" charset="-78"/>
              </a:rPr>
              <a:t>Stateless, simple detection system on edge (leaf) routers desired</a:t>
            </a:r>
          </a:p>
          <a:p>
            <a:pPr>
              <a:lnSpc>
                <a:spcPct val="150000"/>
              </a:lnSpc>
            </a:pPr>
            <a:r>
              <a:rPr lang="en-US" altLang="en-US" sz="2000" dirty="0">
                <a:latin typeface="Alexandria Medium" pitchFamily="2" charset="-78"/>
                <a:cs typeface="Alexandria Medium" pitchFamily="2" charset="-78"/>
              </a:rPr>
              <a:t>Placement: First/last mile leaf routers</a:t>
            </a:r>
          </a:p>
          <a:p>
            <a:pPr lvl="1">
              <a:lnSpc>
                <a:spcPct val="150000"/>
              </a:lnSpc>
            </a:pPr>
            <a:r>
              <a:rPr lang="en-US" altLang="en-US" sz="1800" dirty="0">
                <a:solidFill>
                  <a:srgbClr val="00B0F0"/>
                </a:solidFill>
                <a:latin typeface="Alexandria Medium" pitchFamily="2" charset="-78"/>
                <a:cs typeface="Alexandria Medium" pitchFamily="2" charset="-78"/>
              </a:rPr>
              <a:t>First mile – detect large </a:t>
            </a:r>
            <a:r>
              <a:rPr lang="en-US" altLang="en-US" sz="1800" dirty="0" err="1">
                <a:solidFill>
                  <a:srgbClr val="00B0F0"/>
                </a:solidFill>
                <a:latin typeface="Alexandria Medium" pitchFamily="2" charset="-78"/>
                <a:cs typeface="Alexandria Medium" pitchFamily="2" charset="-78"/>
              </a:rPr>
              <a:t>DoS</a:t>
            </a:r>
            <a:r>
              <a:rPr lang="en-US" altLang="en-US" sz="1800" dirty="0">
                <a:solidFill>
                  <a:srgbClr val="00B0F0"/>
                </a:solidFill>
                <a:latin typeface="Alexandria Medium" pitchFamily="2" charset="-78"/>
                <a:cs typeface="Alexandria Medium" pitchFamily="2" charset="-78"/>
              </a:rPr>
              <a:t> attacker</a:t>
            </a:r>
          </a:p>
          <a:p>
            <a:pPr lvl="1">
              <a:lnSpc>
                <a:spcPct val="150000"/>
              </a:lnSpc>
            </a:pPr>
            <a:r>
              <a:rPr lang="en-US" altLang="en-US" sz="1800" dirty="0">
                <a:solidFill>
                  <a:srgbClr val="00B0F0"/>
                </a:solidFill>
                <a:latin typeface="Alexandria Medium" pitchFamily="2" charset="-78"/>
                <a:cs typeface="Alexandria Medium" pitchFamily="2" charset="-78"/>
              </a:rPr>
              <a:t>Last mile – detect </a:t>
            </a:r>
            <a:r>
              <a:rPr lang="en-US" altLang="en-US" sz="1800" dirty="0" err="1">
                <a:solidFill>
                  <a:srgbClr val="00B0F0"/>
                </a:solidFill>
                <a:latin typeface="Alexandria Medium" pitchFamily="2" charset="-78"/>
                <a:cs typeface="Alexandria Medium" pitchFamily="2" charset="-78"/>
              </a:rPr>
              <a:t>DDoS</a:t>
            </a:r>
            <a:r>
              <a:rPr lang="en-US" altLang="en-US" sz="1800" dirty="0">
                <a:solidFill>
                  <a:srgbClr val="00B0F0"/>
                </a:solidFill>
                <a:latin typeface="Alexandria Medium" pitchFamily="2" charset="-78"/>
                <a:cs typeface="Alexandria Medium" pitchFamily="2" charset="-78"/>
              </a:rPr>
              <a:t> attacks that first mile would miss</a:t>
            </a:r>
          </a:p>
          <a:p>
            <a:pPr marL="53975" lvl="1" indent="0">
              <a:lnSpc>
                <a:spcPct val="150000"/>
              </a:lnSpc>
              <a:buNone/>
            </a:pPr>
            <a:r>
              <a:rPr lang="en-US" sz="1800" dirty="0" smtClean="0">
                <a:latin typeface="Alexandria Medium" pitchFamily="2" charset="-78"/>
                <a:cs typeface="Alexandria Medium" pitchFamily="2" charset="-78"/>
              </a:rPr>
              <a:t>But </a:t>
            </a:r>
            <a:r>
              <a:rPr lang="en-US" sz="1800" dirty="0">
                <a:latin typeface="Alexandria Medium" pitchFamily="2" charset="-78"/>
                <a:cs typeface="Alexandria Medium" pitchFamily="2" charset="-78"/>
              </a:rPr>
              <a:t>high-volume attacks can overwhelm these devices, since they utilize memory-intensive </a:t>
            </a:r>
            <a:r>
              <a:rPr lang="en-US" sz="1800" dirty="0" err="1">
                <a:latin typeface="Alexandria Medium" pitchFamily="2" charset="-78"/>
                <a:cs typeface="Alexandria Medium" pitchFamily="2" charset="-78"/>
              </a:rPr>
              <a:t>stateful</a:t>
            </a:r>
            <a:r>
              <a:rPr lang="en-US" sz="1800" dirty="0">
                <a:latin typeface="Alexandria Medium" pitchFamily="2" charset="-78"/>
                <a:cs typeface="Alexandria Medium" pitchFamily="2" charset="-78"/>
              </a:rPr>
              <a:t> examination methods</a:t>
            </a:r>
            <a:r>
              <a:rPr lang="en-US" sz="1800" dirty="0" smtClean="0">
                <a:latin typeface="Alexandria Medium" pitchFamily="2" charset="-78"/>
                <a:cs typeface="Alexandria Medium" pitchFamily="2" charset="-78"/>
              </a:rPr>
              <a:t>.</a:t>
            </a:r>
            <a:endParaRPr lang="en-US" altLang="en-US" sz="1800" dirty="0">
              <a:latin typeface="Alexandria Medium" pitchFamily="2" charset="-78"/>
              <a:cs typeface="Alexandria Medium" pitchFamily="2" charset="-78"/>
            </a:endParaRPr>
          </a:p>
        </p:txBody>
      </p:sp>
    </p:spTree>
    <p:extLst>
      <p:ext uri="{BB962C8B-B14F-4D97-AF65-F5344CB8AC3E}">
        <p14:creationId xmlns:p14="http://schemas.microsoft.com/office/powerpoint/2010/main" val="169058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a:t>
            </a:r>
            <a:r>
              <a:rPr lang="en-US" sz="4000" b="1" dirty="0">
                <a:solidFill>
                  <a:prstClr val="white"/>
                </a:solidFill>
                <a:latin typeface="Times New Roman" panose="02020603050405020304" pitchFamily="18" charset="0"/>
                <a:cs typeface="Times New Roman" panose="02020603050405020304" pitchFamily="18" charset="0"/>
              </a:rPr>
              <a:t>8</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856253" y="472345"/>
            <a:ext cx="6997907" cy="461665"/>
          </a:xfrm>
          <a:prstGeom prst="rect">
            <a:avLst/>
          </a:prstGeom>
          <a:noFill/>
        </p:spPr>
        <p:txBody>
          <a:bodyPr wrap="square" rtlCol="0">
            <a:spAutoFit/>
          </a:bodyPr>
          <a:lstStyle/>
          <a:p>
            <a:r>
              <a:rPr lang="en-US" sz="2400" dirty="0">
                <a:latin typeface="Alexandria ExtraBold" pitchFamily="2" charset="-78"/>
                <a:ea typeface="Calibri"/>
                <a:cs typeface="Alexandria ExtraBold" pitchFamily="2" charset="-78"/>
                <a:sym typeface="Calibri"/>
              </a:rPr>
              <a:t>Summary</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Secure Operating Systems</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pic>
        <p:nvPicPr>
          <p:cNvPr id="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2088410" y="354830"/>
            <a:ext cx="71929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6" name="Google Shape;704;p18"/>
          <p:cNvSpPr txBox="1"/>
          <p:nvPr/>
        </p:nvSpPr>
        <p:spPr>
          <a:xfrm>
            <a:off x="1270917" y="1631162"/>
            <a:ext cx="9499165" cy="3662735"/>
          </a:xfrm>
          <a:prstGeom prst="rect">
            <a:avLst/>
          </a:prstGeom>
          <a:noFill/>
          <a:ln>
            <a:noFill/>
          </a:ln>
        </p:spPr>
        <p:txBody>
          <a:bodyPr spcFirstLastPara="1" wrap="square" lIns="0" tIns="0" rIns="0" bIns="0" anchor="t" anchorCtr="0">
            <a:noAutofit/>
          </a:bodyPr>
          <a:lstStyle/>
          <a:p>
            <a:pPr marL="344488" lvl="0" algn="just">
              <a:lnSpc>
                <a:spcPct val="150000"/>
              </a:lnSpc>
              <a:buClr>
                <a:srgbClr val="BF0000"/>
              </a:buClr>
              <a:buSzPts val="2500"/>
            </a:pPr>
            <a:r>
              <a:rPr lang="en-US" sz="2000" b="1" dirty="0">
                <a:solidFill>
                  <a:srgbClr val="FF0000"/>
                </a:solidFill>
                <a:latin typeface="Alexandria" pitchFamily="2" charset="-78"/>
                <a:ea typeface="Tahoma"/>
                <a:cs typeface="Alexandria" pitchFamily="2" charset="-78"/>
                <a:sym typeface="Tahoma"/>
              </a:rPr>
              <a:t>This part explained :</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Two General Classes of Attacks</a:t>
            </a:r>
          </a:p>
          <a:p>
            <a:pPr marL="1196975" lvl="0" indent="-454025" algn="just">
              <a:lnSpc>
                <a:spcPct val="150000"/>
              </a:lnSpc>
              <a:buClr>
                <a:srgbClr val="BF0000"/>
              </a:buClr>
              <a:buSzPts val="2500"/>
              <a:buFont typeface="Arial" panose="020B0604020202020204" pitchFamily="34" charset="0"/>
              <a:buChar char="•"/>
            </a:pPr>
            <a:r>
              <a:rPr lang="en-US" dirty="0">
                <a:latin typeface="Alexandria" pitchFamily="2" charset="-78"/>
                <a:ea typeface="Tahoma"/>
                <a:cs typeface="Alexandria" pitchFamily="2" charset="-78"/>
                <a:sym typeface="Tahoma"/>
              </a:rPr>
              <a:t>Flooding Attacks</a:t>
            </a:r>
          </a:p>
          <a:p>
            <a:pPr marL="1196975" lvl="0" indent="-454025" algn="just">
              <a:lnSpc>
                <a:spcPct val="150000"/>
              </a:lnSpc>
              <a:buClr>
                <a:srgbClr val="BF0000"/>
              </a:buClr>
              <a:buSzPts val="2500"/>
              <a:buFont typeface="Arial" panose="020B0604020202020204" pitchFamily="34" charset="0"/>
              <a:buChar char="•"/>
            </a:pPr>
            <a:r>
              <a:rPr lang="en-US" dirty="0">
                <a:latin typeface="Alexandria" pitchFamily="2" charset="-78"/>
                <a:ea typeface="Tahoma"/>
                <a:cs typeface="Alexandria" pitchFamily="2" charset="-78"/>
                <a:sym typeface="Tahoma"/>
              </a:rPr>
              <a:t> Corruption Attacks</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Point-to-point network denial of service</a:t>
            </a:r>
          </a:p>
          <a:p>
            <a:pPr marL="798513" lvl="0" indent="-454025" algn="just">
              <a:lnSpc>
                <a:spcPct val="150000"/>
              </a:lnSpc>
              <a:buClr>
                <a:srgbClr val="BF0000"/>
              </a:buClr>
              <a:buSzPts val="2500"/>
              <a:buFont typeface="Wingdings" panose="05000000000000000000" pitchFamily="2" charset="2"/>
              <a:buChar char="§"/>
            </a:pPr>
            <a:r>
              <a:rPr lang="en-US" sz="2000" dirty="0">
                <a:latin typeface="Alexandria" pitchFamily="2" charset="-78"/>
                <a:ea typeface="Tahoma"/>
                <a:cs typeface="Alexandria" pitchFamily="2" charset="-78"/>
                <a:sym typeface="Tahoma"/>
              </a:rPr>
              <a:t>Distributed denial of service attacks</a:t>
            </a: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a:p>
            <a:pPr marL="798513" lvl="0" indent="-454025" algn="just">
              <a:lnSpc>
                <a:spcPct val="150000"/>
              </a:lnSpc>
              <a:buClr>
                <a:srgbClr val="BF0000"/>
              </a:buClr>
              <a:buSzPts val="2500"/>
              <a:buFont typeface="Wingdings" panose="05000000000000000000" pitchFamily="2" charset="2"/>
              <a:buChar char="§"/>
            </a:pPr>
            <a:endParaRPr lang="en-US" sz="2000" dirty="0">
              <a:latin typeface="Alexandria" pitchFamily="2" charset="-78"/>
              <a:ea typeface="Tahoma"/>
              <a:cs typeface="Alexandria" pitchFamily="2" charset="-78"/>
              <a:sym typeface="Tahoma"/>
            </a:endParaRPr>
          </a:p>
        </p:txBody>
      </p:sp>
    </p:spTree>
    <p:extLst>
      <p:ext uri="{BB962C8B-B14F-4D97-AF65-F5344CB8AC3E}">
        <p14:creationId xmlns:p14="http://schemas.microsoft.com/office/powerpoint/2010/main" val="363445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753395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19195</TotalTime>
  <Words>2662</Words>
  <Application>Microsoft Office PowerPoint</Application>
  <PresentationFormat>Widescreen</PresentationFormat>
  <Paragraphs>512</Paragraphs>
  <Slides>45</Slides>
  <Notes>44</Notes>
  <HiddenSlides>0</HiddenSlides>
  <MMClips>0</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45</vt:i4>
      </vt:variant>
    </vt:vector>
  </HeadingPairs>
  <TitlesOfParts>
    <vt:vector size="63" baseType="lpstr">
      <vt:lpstr>Alexandria</vt:lpstr>
      <vt:lpstr>Alexandria ExtraBold</vt:lpstr>
      <vt:lpstr>Alexandria Light</vt:lpstr>
      <vt:lpstr>Alexandria Medium</vt:lpstr>
      <vt:lpstr>Andalus</vt:lpstr>
      <vt:lpstr>Arial</vt:lpstr>
      <vt:lpstr>Calibri</vt:lpstr>
      <vt:lpstr>Calibri Light</vt:lpstr>
      <vt:lpstr>Courier New</vt:lpstr>
      <vt:lpstr>Majalla UI</vt:lpstr>
      <vt:lpstr>Roboto Light</vt:lpstr>
      <vt:lpstr>Tahoma</vt:lpstr>
      <vt:lpstr>Tajawal Medium</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354</cp:revision>
  <dcterms:created xsi:type="dcterms:W3CDTF">2022-03-12T19:01:36Z</dcterms:created>
  <dcterms:modified xsi:type="dcterms:W3CDTF">2024-03-22T00:05:34Z</dcterms:modified>
</cp:coreProperties>
</file>