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7"/>
  </p:notesMasterIdLst>
  <p:sldIdLst>
    <p:sldId id="480" r:id="rId2"/>
    <p:sldId id="303" r:id="rId3"/>
    <p:sldId id="548" r:id="rId4"/>
    <p:sldId id="720" r:id="rId5"/>
    <p:sldId id="726" r:id="rId6"/>
    <p:sldId id="774" r:id="rId7"/>
    <p:sldId id="775" r:id="rId8"/>
    <p:sldId id="777" r:id="rId9"/>
    <p:sldId id="776" r:id="rId10"/>
    <p:sldId id="778" r:id="rId11"/>
    <p:sldId id="779" r:id="rId12"/>
    <p:sldId id="780" r:id="rId13"/>
    <p:sldId id="781" r:id="rId14"/>
    <p:sldId id="782" r:id="rId15"/>
    <p:sldId id="783" r:id="rId16"/>
    <p:sldId id="784" r:id="rId17"/>
    <p:sldId id="785" r:id="rId18"/>
    <p:sldId id="786" r:id="rId19"/>
    <p:sldId id="787" r:id="rId20"/>
    <p:sldId id="788" r:id="rId21"/>
    <p:sldId id="789" r:id="rId22"/>
    <p:sldId id="794" r:id="rId23"/>
    <p:sldId id="790" r:id="rId24"/>
    <p:sldId id="795" r:id="rId25"/>
    <p:sldId id="796" r:id="rId26"/>
    <p:sldId id="797" r:id="rId27"/>
    <p:sldId id="792" r:id="rId28"/>
    <p:sldId id="793" r:id="rId29"/>
    <p:sldId id="798" r:id="rId30"/>
    <p:sldId id="799" r:id="rId31"/>
    <p:sldId id="800" r:id="rId32"/>
    <p:sldId id="801" r:id="rId33"/>
    <p:sldId id="802" r:id="rId34"/>
    <p:sldId id="803" r:id="rId35"/>
    <p:sldId id="804" r:id="rId36"/>
    <p:sldId id="810" r:id="rId37"/>
    <p:sldId id="811" r:id="rId38"/>
    <p:sldId id="812" r:id="rId39"/>
    <p:sldId id="813" r:id="rId40"/>
    <p:sldId id="814" r:id="rId41"/>
    <p:sldId id="815" r:id="rId42"/>
    <p:sldId id="816" r:id="rId43"/>
    <p:sldId id="817" r:id="rId44"/>
    <p:sldId id="809" r:id="rId45"/>
    <p:sldId id="818" r:id="rId46"/>
    <p:sldId id="819" r:id="rId47"/>
    <p:sldId id="820" r:id="rId48"/>
    <p:sldId id="821" r:id="rId49"/>
    <p:sldId id="822" r:id="rId50"/>
    <p:sldId id="823" r:id="rId51"/>
    <p:sldId id="824" r:id="rId52"/>
    <p:sldId id="825" r:id="rId53"/>
    <p:sldId id="826" r:id="rId54"/>
    <p:sldId id="827" r:id="rId55"/>
    <p:sldId id="828" r:id="rId56"/>
    <p:sldId id="829" r:id="rId57"/>
    <p:sldId id="830" r:id="rId58"/>
    <p:sldId id="831" r:id="rId59"/>
    <p:sldId id="832" r:id="rId60"/>
    <p:sldId id="833" r:id="rId61"/>
    <p:sldId id="834" r:id="rId62"/>
    <p:sldId id="835" r:id="rId63"/>
    <p:sldId id="836" r:id="rId64"/>
    <p:sldId id="837" r:id="rId65"/>
    <p:sldId id="838" r:id="rId66"/>
    <p:sldId id="839" r:id="rId67"/>
    <p:sldId id="840" r:id="rId68"/>
    <p:sldId id="841" r:id="rId69"/>
    <p:sldId id="842" r:id="rId70"/>
    <p:sldId id="843" r:id="rId71"/>
    <p:sldId id="844" r:id="rId72"/>
    <p:sldId id="845" r:id="rId73"/>
    <p:sldId id="850" r:id="rId74"/>
    <p:sldId id="851" r:id="rId75"/>
    <p:sldId id="847" r:id="rId76"/>
    <p:sldId id="848" r:id="rId77"/>
    <p:sldId id="849" r:id="rId78"/>
    <p:sldId id="852" r:id="rId79"/>
    <p:sldId id="856" r:id="rId80"/>
    <p:sldId id="858" r:id="rId81"/>
    <p:sldId id="857" r:id="rId82"/>
    <p:sldId id="859" r:id="rId83"/>
    <p:sldId id="861" r:id="rId84"/>
    <p:sldId id="862" r:id="rId85"/>
    <p:sldId id="863" r:id="rId86"/>
    <p:sldId id="855" r:id="rId87"/>
    <p:sldId id="864" r:id="rId88"/>
    <p:sldId id="865" r:id="rId89"/>
    <p:sldId id="866" r:id="rId90"/>
    <p:sldId id="867" r:id="rId91"/>
    <p:sldId id="868" r:id="rId92"/>
    <p:sldId id="869" r:id="rId93"/>
    <p:sldId id="853" r:id="rId94"/>
    <p:sldId id="854" r:id="rId95"/>
    <p:sldId id="349" r:id="rId9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548"/>
            <p14:sldId id="720"/>
            <p14:sldId id="726"/>
            <p14:sldId id="774"/>
            <p14:sldId id="775"/>
            <p14:sldId id="777"/>
            <p14:sldId id="776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4"/>
            <p14:sldId id="790"/>
            <p14:sldId id="795"/>
            <p14:sldId id="796"/>
            <p14:sldId id="797"/>
            <p14:sldId id="792"/>
            <p14:sldId id="793"/>
            <p14:sldId id="798"/>
            <p14:sldId id="799"/>
            <p14:sldId id="800"/>
            <p14:sldId id="801"/>
            <p14:sldId id="802"/>
            <p14:sldId id="803"/>
            <p14:sldId id="804"/>
            <p14:sldId id="810"/>
            <p14:sldId id="811"/>
            <p14:sldId id="812"/>
            <p14:sldId id="813"/>
            <p14:sldId id="814"/>
            <p14:sldId id="815"/>
            <p14:sldId id="816"/>
            <p14:sldId id="817"/>
            <p14:sldId id="809"/>
            <p14:sldId id="818"/>
            <p14:sldId id="819"/>
            <p14:sldId id="820"/>
            <p14:sldId id="821"/>
            <p14:sldId id="822"/>
            <p14:sldId id="823"/>
            <p14:sldId id="824"/>
            <p14:sldId id="825"/>
            <p14:sldId id="826"/>
            <p14:sldId id="827"/>
            <p14:sldId id="828"/>
            <p14:sldId id="829"/>
            <p14:sldId id="830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5"/>
            <p14:sldId id="850"/>
            <p14:sldId id="851"/>
            <p14:sldId id="847"/>
            <p14:sldId id="848"/>
            <p14:sldId id="849"/>
            <p14:sldId id="852"/>
            <p14:sldId id="856"/>
            <p14:sldId id="858"/>
            <p14:sldId id="857"/>
            <p14:sldId id="859"/>
            <p14:sldId id="861"/>
            <p14:sldId id="862"/>
            <p14:sldId id="863"/>
            <p14:sldId id="855"/>
            <p14:sldId id="864"/>
            <p14:sldId id="865"/>
            <p14:sldId id="866"/>
            <p14:sldId id="867"/>
            <p14:sldId id="868"/>
            <p14:sldId id="869"/>
            <p14:sldId id="853"/>
            <p14:sldId id="85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E3F3"/>
    <a:srgbClr val="F2F2F2"/>
    <a:srgbClr val="78D3E8"/>
    <a:srgbClr val="4472C4"/>
    <a:srgbClr val="2F528F"/>
    <a:srgbClr val="F3A9EC"/>
    <a:srgbClr val="2D3956"/>
    <a:srgbClr val="852F4A"/>
    <a:srgbClr val="000000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5654" autoAdjust="0"/>
  </p:normalViewPr>
  <p:slideViewPr>
    <p:cSldViewPr snapToGrid="0">
      <p:cViewPr varScale="1">
        <p:scale>
          <a:sx n="49" d="100"/>
          <a:sy n="49" d="100"/>
        </p:scale>
        <p:origin x="124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viewProps" Target="viewProps.xml"/><Relationship Id="rId10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presProps" Target="presProps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image" Target="../media/image13.wmf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wmf"/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5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71.wmf"/><Relationship Id="rId1" Type="http://schemas.openxmlformats.org/officeDocument/2006/relationships/image" Target="../media/image70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6.wmf"/><Relationship Id="rId2" Type="http://schemas.openxmlformats.org/officeDocument/2006/relationships/image" Target="../media/image75.wmf"/><Relationship Id="rId1" Type="http://schemas.openxmlformats.org/officeDocument/2006/relationships/image" Target="../media/image74.wmf"/><Relationship Id="rId4" Type="http://schemas.openxmlformats.org/officeDocument/2006/relationships/image" Target="../media/image7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319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30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265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474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992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024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r>
              <a:rPr lang="ar-EG" dirty="0" smtClean="0"/>
              <a:t>مهما</a:t>
            </a:r>
            <a:r>
              <a:rPr lang="ar-EG" baseline="0" dirty="0" smtClean="0"/>
              <a:t> كان مقاسة كله له </a:t>
            </a:r>
            <a:r>
              <a:rPr lang="en-US" baseline="0" dirty="0" smtClean="0"/>
              <a:t>origin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576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0608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1349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10326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1996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6319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Find at least one </a:t>
            </a:r>
            <a:r>
              <a:rPr lang="ar-EG" dirty="0" smtClean="0"/>
              <a:t>مع </a:t>
            </a:r>
            <a:r>
              <a:rPr lang="en-US" dirty="0" smtClean="0"/>
              <a:t>one </a:t>
            </a:r>
            <a:r>
              <a:rPr lang="ar-EG" dirty="0" smtClean="0"/>
              <a:t>اعمل </a:t>
            </a:r>
            <a:r>
              <a:rPr lang="en-US" dirty="0" smtClean="0"/>
              <a:t>or-</a:t>
            </a:r>
            <a:r>
              <a:rPr lang="en-US" dirty="0" err="1" smtClean="0"/>
              <a:t>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6459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294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354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046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38462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589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971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8421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03391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8169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0116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1306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5285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064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01917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562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14960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19039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11536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95928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8007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0324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5117706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4186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71008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141197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9091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600181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words, this equation indicates that the erosion of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by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</a:p>
          <a:p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the set of all points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such that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translated by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z, </a:t>
            </a:r>
            <a:r>
              <a:rPr lang="en-US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is contained in </a:t>
            </a:r>
            <a:r>
              <a:rPr lang="en-US" sz="1200" b="0" i="1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23680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36708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4650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3478820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00465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45382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609794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84495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005668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1506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51070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0782490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922590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700979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606091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9601903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820335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587029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678397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026153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57781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559717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510346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8005190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fuse narrow breaks and long thin gulfs</a:t>
            </a:r>
          </a:p>
          <a:p>
            <a:r>
              <a:rPr lang="ar-EG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فواصل ضيقة وخلجان رفيعة طويلة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557401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US" dirty="0" smtClean="0"/>
              <a:t>Region Filling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507103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271150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8A4CBA-006D-4C9C-9A60-2055B35B1FEB}" type="slidenum">
              <a:rPr lang="en-US" altLang="en-US" smtClean="0"/>
              <a:pPr/>
              <a:t>84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941464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68341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75463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067" y="365125"/>
            <a:ext cx="8889732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442" y="365125"/>
            <a:ext cx="8899357" cy="1325563"/>
          </a:xfrm>
        </p:spPr>
        <p:txBody>
          <a:bodyPr/>
          <a:lstStyle>
            <a:lvl1pPr>
              <a:defRPr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5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 userDrawn="1"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 userDrawn="1"/>
        </p:nvSpPr>
        <p:spPr>
          <a:xfrm>
            <a:off x="66260" y="1417983"/>
            <a:ext cx="12099235" cy="53273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7" y="228600"/>
            <a:ext cx="11387667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02168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1" y="1600200"/>
            <a:ext cx="5592233" cy="44989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5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C324E-C280-41FE-BEFA-935983AC5C07}" type="datetime1">
              <a:rPr lang="en-US"/>
              <a:pPr>
                <a:defRPr/>
              </a:pPr>
              <a:t>3/23/2024</a:t>
            </a:fld>
            <a:endParaRPr lang="en-US"/>
          </a:p>
        </p:txBody>
      </p:sp>
      <p:sp>
        <p:nvSpPr>
          <p:cNvPr id="6" name="Rectangle 15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15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764552-6650-4DA3-B003-6458E5726C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5893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9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oleObject" Target="../embeddings/oleObject5.bin"/><Relationship Id="rId3" Type="http://schemas.openxmlformats.org/officeDocument/2006/relationships/image" Target="../media/image19.jp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16.wmf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18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13.wmf"/><Relationship Id="rId11" Type="http://schemas.openxmlformats.org/officeDocument/2006/relationships/oleObject" Target="../embeddings/oleObject4.bin"/><Relationship Id="rId5" Type="http://schemas.openxmlformats.org/officeDocument/2006/relationships/oleObject" Target="../embeddings/oleObject1.bin"/><Relationship Id="rId15" Type="http://schemas.openxmlformats.org/officeDocument/2006/relationships/oleObject" Target="../embeddings/oleObject6.bin"/><Relationship Id="rId10" Type="http://schemas.openxmlformats.org/officeDocument/2006/relationships/image" Target="../media/image15.wmf"/><Relationship Id="rId4" Type="http://schemas.openxmlformats.org/officeDocument/2006/relationships/hyperlink" Target="https://www.researchgate.net/publication/200041364_Genetic_Programming_applied_to_Morphological_Image_Processing" TargetMode="External"/><Relationship Id="rId9" Type="http://schemas.openxmlformats.org/officeDocument/2006/relationships/oleObject" Target="../embeddings/oleObject3.bin"/><Relationship Id="rId14" Type="http://schemas.openxmlformats.org/officeDocument/2006/relationships/image" Target="../media/image17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researchgate.net/publication/200041364_Genetic_Programming_applied_to_Morphological_Image_Processing" TargetMode="Externa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25.wmf"/><Relationship Id="rId12" Type="http://schemas.openxmlformats.org/officeDocument/2006/relationships/image" Target="../media/image29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8.bin"/><Relationship Id="rId11" Type="http://schemas.openxmlformats.org/officeDocument/2006/relationships/image" Target="../media/image28.png"/><Relationship Id="rId5" Type="http://schemas.openxmlformats.org/officeDocument/2006/relationships/image" Target="../media/image24.wmf"/><Relationship Id="rId10" Type="http://schemas.openxmlformats.org/officeDocument/2006/relationships/image" Target="../media/image27.png"/><Relationship Id="rId4" Type="http://schemas.openxmlformats.org/officeDocument/2006/relationships/oleObject" Target="../embeddings/oleObject7.bin"/><Relationship Id="rId9" Type="http://schemas.openxmlformats.org/officeDocument/2006/relationships/image" Target="../media/image26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png"/><Relationship Id="rId4" Type="http://schemas.openxmlformats.org/officeDocument/2006/relationships/image" Target="../media/image34.wmf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8.png"/><Relationship Id="rId5" Type="http://schemas.openxmlformats.org/officeDocument/2006/relationships/image" Target="../media/image37.wmf"/><Relationship Id="rId4" Type="http://schemas.openxmlformats.org/officeDocument/2006/relationships/oleObject" Target="../embeddings/oleObject10.bin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wmf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wmf"/><Relationship Id="rId2" Type="http://schemas.openxmlformats.org/officeDocument/2006/relationships/image" Target="../media/image45.wmf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wmf"/><Relationship Id="rId2" Type="http://schemas.openxmlformats.org/officeDocument/2006/relationships/image" Target="../media/image47.wmf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3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57.wm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wmf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12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7" Type="http://schemas.openxmlformats.org/officeDocument/2006/relationships/image" Target="../media/image6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68.png"/><Relationship Id="rId5" Type="http://schemas.openxmlformats.org/officeDocument/2006/relationships/image" Target="../media/image67.wmf"/><Relationship Id="rId4" Type="http://schemas.openxmlformats.org/officeDocument/2006/relationships/oleObject" Target="../embeddings/oleObject13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7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70.wm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wmf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75.wmf"/><Relationship Id="rId5" Type="http://schemas.openxmlformats.org/officeDocument/2006/relationships/oleObject" Target="../embeddings/oleObject17.bin"/><Relationship Id="rId10" Type="http://schemas.openxmlformats.org/officeDocument/2006/relationships/image" Target="../media/image77.wmf"/><Relationship Id="rId4" Type="http://schemas.openxmlformats.org/officeDocument/2006/relationships/image" Target="../media/image74.wmf"/><Relationship Id="rId9" Type="http://schemas.openxmlformats.org/officeDocument/2006/relationships/oleObject" Target="../embeddings/oleObject19.bin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0.wm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7" Type="http://schemas.openxmlformats.org/officeDocument/2006/relationships/image" Target="../media/image85.gif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86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88.wmf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wmf"/><Relationship Id="rId2" Type="http://schemas.openxmlformats.org/officeDocument/2006/relationships/image" Target="../media/image89.wmf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7" Type="http://schemas.openxmlformats.org/officeDocument/2006/relationships/image" Target="../media/image7.sv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42426" y="1680806"/>
            <a:ext cx="465223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Computer Vision,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Digital Image </a:t>
            </a: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024022" y="2801360"/>
            <a:ext cx="6481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</a:t>
            </a:r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Morphology</a:t>
            </a:r>
            <a:endParaRPr lang="en-US" sz="4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3846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954952"/>
            <a:ext cx="904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612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Mohamed Mostafa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42106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1127760" y="1123950"/>
            <a:ext cx="9936480" cy="431165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b="1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96000" y="826923"/>
            <a:ext cx="35477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Morphology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66610" y="5073707"/>
            <a:ext cx="52042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4472C4"/>
                </a:solidFill>
                <a:latin typeface="Arial" panose="020B0604020202020204" pitchFamily="34" charset="0"/>
              </a:rPr>
              <a:t>Chapter 9:</a:t>
            </a:r>
          </a:p>
          <a:p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Gonzalez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, Rafael C. </a:t>
            </a:r>
            <a:r>
              <a:rPr lang="en-US" b="1" i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Digital image processing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. Pearson </a:t>
            </a:r>
            <a:r>
              <a:rPr lang="en-US" b="1" dirty="0" smtClean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education, India, </a:t>
            </a: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</a:rPr>
              <a:t>2009.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object 2"/>
          <p:cNvSpPr txBox="1">
            <a:spLocks/>
          </p:cNvSpPr>
          <p:nvPr/>
        </p:nvSpPr>
        <p:spPr>
          <a:xfrm>
            <a:off x="1846415" y="3533412"/>
            <a:ext cx="2774103" cy="13665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 cap="sq">
            <a:solidFill>
              <a:srgbClr val="404040"/>
            </a:solidFill>
            <a:miter lim="800000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spc="-305" dirty="0" smtClean="0">
                <a:solidFill>
                  <a:srgbClr val="262626"/>
                </a:solidFill>
              </a:rPr>
              <a:t>Resources for this lecture</a:t>
            </a:r>
            <a:endParaRPr lang="en-US" sz="3600" b="1" spc="-305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832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2138" y="365125"/>
            <a:ext cx="8981661" cy="1325563"/>
          </a:xfrm>
        </p:spPr>
        <p:txBody>
          <a:bodyPr/>
          <a:lstStyle/>
          <a:p>
            <a:r>
              <a:rPr lang="en-US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is Morphology?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Green and Golden Bell Frog Life cycle - Litoria aure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921" y="2723949"/>
            <a:ext cx="4899989" cy="3453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6463748" cy="4351338"/>
          </a:xfrm>
        </p:spPr>
        <p:txBody>
          <a:bodyPr/>
          <a:lstStyle/>
          <a:p>
            <a:r>
              <a:rPr lang="en-US" dirty="0"/>
              <a:t>In nature, morphology refers to the study of the form and structure of </a:t>
            </a:r>
            <a:r>
              <a:rPr lang="en-US" dirty="0" smtClean="0"/>
              <a:t>organisms.</a:t>
            </a:r>
          </a:p>
          <a:p>
            <a:r>
              <a:rPr lang="en-US" dirty="0"/>
              <a:t>It involves the examination and analysis of physical characteristics, such as shape, size, color, and texture, as well as internal structures like organs, tissues, and cells. </a:t>
            </a:r>
          </a:p>
        </p:txBody>
      </p:sp>
    </p:spTree>
    <p:extLst>
      <p:ext uri="{BB962C8B-B14F-4D97-AF65-F5344CB8AC3E}">
        <p14:creationId xmlns:p14="http://schemas.microsoft.com/office/powerpoint/2010/main" val="166234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199" y="1825625"/>
            <a:ext cx="11155017" cy="4351338"/>
          </a:xfrm>
        </p:spPr>
        <p:txBody>
          <a:bodyPr>
            <a:normAutofit/>
          </a:bodyPr>
          <a:lstStyle/>
          <a:p>
            <a:r>
              <a:rPr lang="en-US" dirty="0"/>
              <a:t>We use the same word here in the context of </a:t>
            </a:r>
            <a:r>
              <a:rPr lang="en-US" i="1" dirty="0"/>
              <a:t>mathematical morphology </a:t>
            </a:r>
            <a:r>
              <a:rPr lang="en-US" dirty="0"/>
              <a:t>as a tool </a:t>
            </a:r>
            <a:r>
              <a:rPr lang="en-US" dirty="0" smtClean="0"/>
              <a:t>for extracting </a:t>
            </a:r>
            <a:r>
              <a:rPr lang="en-US" dirty="0"/>
              <a:t>image components that are useful in the representation and description of region shape, </a:t>
            </a:r>
            <a:r>
              <a:rPr lang="en-US" dirty="0" smtClean="0"/>
              <a:t>such as </a:t>
            </a:r>
            <a:r>
              <a:rPr lang="en-US" dirty="0"/>
              <a:t>boundaries, skeletons, and the </a:t>
            </a:r>
            <a:r>
              <a:rPr lang="en-US" dirty="0" smtClean="0"/>
              <a:t>convex hull.</a:t>
            </a:r>
          </a:p>
          <a:p>
            <a:r>
              <a:rPr lang="en-US" dirty="0"/>
              <a:t>We are interested also in morphological techniques </a:t>
            </a:r>
            <a:r>
              <a:rPr lang="en-US" dirty="0" smtClean="0"/>
              <a:t>for pre- </a:t>
            </a:r>
            <a:r>
              <a:rPr lang="en-US" dirty="0"/>
              <a:t>or </a:t>
            </a:r>
            <a:r>
              <a:rPr lang="en-US" dirty="0" err="1"/>
              <a:t>postprocessing</a:t>
            </a:r>
            <a:r>
              <a:rPr lang="en-US" dirty="0"/>
              <a:t>, such as morphological filtering, thinning, and pruning</a:t>
            </a:r>
            <a:r>
              <a:rPr lang="en-US" dirty="0" smtClean="0"/>
              <a:t>.</a:t>
            </a:r>
          </a:p>
          <a:p>
            <a:r>
              <a:rPr lang="en-US" dirty="0"/>
              <a:t>The material in the previous lectures begin a transition from methods whose inputs and outputs are images, to methods whose outputs are image attributes, for tasks such as object extraction and description.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669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62252" cy="4351338"/>
          </a:xfrm>
        </p:spPr>
        <p:txBody>
          <a:bodyPr>
            <a:normAutofit/>
          </a:bodyPr>
          <a:lstStyle/>
          <a:p>
            <a:r>
              <a:rPr lang="en-US" dirty="0"/>
              <a:t>Morphological operations are typically applied to remove imperfections introduced during segmentation, and so typically operate on bi-level images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48" y="3450816"/>
            <a:ext cx="3936678" cy="2563260"/>
          </a:xfrm>
          <a:prstGeom prst="rect">
            <a:avLst/>
          </a:prstGeom>
        </p:spPr>
      </p:pic>
      <p:pic>
        <p:nvPicPr>
          <p:cNvPr id="7" name="Picture 8" descr="Parts Binar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390617" y="3505417"/>
            <a:ext cx="3963183" cy="2535642"/>
          </a:xfrm>
          <a:prstGeom prst="rect">
            <a:avLst/>
          </a:prstGeom>
          <a:noFill/>
        </p:spPr>
      </p:pic>
      <p:sp>
        <p:nvSpPr>
          <p:cNvPr id="4" name="Right Arrow 3"/>
          <p:cNvSpPr/>
          <p:nvPr/>
        </p:nvSpPr>
        <p:spPr>
          <a:xfrm>
            <a:off x="5098774" y="4572000"/>
            <a:ext cx="2136913" cy="3362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13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Sets ( </a:t>
            </a:r>
            <a:r>
              <a:rPr lang="en-US" altLang="en-US" dirty="0"/>
              <a:t>Z</a:t>
            </a:r>
            <a:r>
              <a:rPr lang="en-US" altLang="en-US" baseline="30000" dirty="0"/>
              <a:t>2</a:t>
            </a:r>
            <a:r>
              <a:rPr lang="en-US" altLang="en-US" dirty="0"/>
              <a:t> and </a:t>
            </a:r>
            <a:r>
              <a:rPr lang="en-US" altLang="en-US" dirty="0" smtClean="0"/>
              <a:t>Z</a:t>
            </a:r>
            <a:r>
              <a:rPr lang="en-US" altLang="en-US" baseline="30000" dirty="0" smtClean="0"/>
              <a:t>3</a:t>
            </a:r>
            <a:r>
              <a:rPr lang="en-US" altLang="en-US" dirty="0" smtClean="0"/>
              <a:t>)</a:t>
            </a:r>
            <a:endParaRPr lang="en-US" b="1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838200" y="1825625"/>
            <a:ext cx="11062252" cy="4351338"/>
          </a:xfrm>
        </p:spPr>
        <p:txBody>
          <a:bodyPr>
            <a:normAutofit/>
          </a:bodyPr>
          <a:lstStyle/>
          <a:p>
            <a:r>
              <a:rPr lang="en-US" dirty="0" smtClean="0"/>
              <a:t>The morphology is based on the Set Theory.</a:t>
            </a:r>
          </a:p>
          <a:p>
            <a:r>
              <a:rPr lang="en-US" dirty="0"/>
              <a:t>In binary </a:t>
            </a:r>
            <a:r>
              <a:rPr lang="en-US" dirty="0" smtClean="0"/>
              <a:t>images</a:t>
            </a:r>
            <a:r>
              <a:rPr lang="en-US" altLang="en-US" dirty="0"/>
              <a:t> (0 = white, 1 = black)</a:t>
            </a:r>
            <a:r>
              <a:rPr lang="en-US" dirty="0" smtClean="0"/>
              <a:t>, </a:t>
            </a:r>
            <a:r>
              <a:rPr lang="en-US" dirty="0"/>
              <a:t>the sets </a:t>
            </a:r>
            <a:r>
              <a:rPr lang="en-US" dirty="0" smtClean="0"/>
              <a:t>are </a:t>
            </a:r>
            <a:r>
              <a:rPr lang="en-US" dirty="0"/>
              <a:t>members of the 2-D integer </a:t>
            </a:r>
            <a:r>
              <a:rPr lang="en-US" dirty="0" smtClean="0"/>
              <a:t>space </a:t>
            </a:r>
            <a:r>
              <a:rPr lang="en-US" i="1" dirty="0" smtClean="0"/>
              <a:t>Z</a:t>
            </a:r>
            <a:r>
              <a:rPr lang="en-US" baseline="30000" dirty="0" smtClean="0"/>
              <a:t>2</a:t>
            </a:r>
            <a:r>
              <a:rPr lang="en-US" dirty="0" smtClean="0"/>
              <a:t> . </a:t>
            </a:r>
          </a:p>
          <a:p>
            <a:pPr marL="1371600" lvl="3" indent="0">
              <a:buNone/>
            </a:pPr>
            <a:r>
              <a:rPr lang="en-US" sz="3200" b="1" dirty="0" smtClean="0"/>
              <a:t>		F(</a:t>
            </a:r>
            <a:r>
              <a:rPr lang="en-US" sz="3200" b="1" dirty="0" err="1" smtClean="0"/>
              <a:t>x,y</a:t>
            </a:r>
            <a:r>
              <a:rPr lang="en-US" sz="3200" b="1" dirty="0" smtClean="0"/>
              <a:t>)</a:t>
            </a:r>
          </a:p>
          <a:p>
            <a:pPr marL="1371600" lvl="3" indent="0">
              <a:buNone/>
            </a:pPr>
            <a:endParaRPr lang="en-US" b="1" dirty="0" smtClean="0"/>
          </a:p>
          <a:p>
            <a:r>
              <a:rPr lang="en-US" dirty="0" smtClean="0"/>
              <a:t>Grayscale digital images </a:t>
            </a:r>
            <a:r>
              <a:rPr lang="en-US" dirty="0"/>
              <a:t>can be represented as sets whose components are in </a:t>
            </a:r>
            <a:r>
              <a:rPr lang="en-US" i="1" dirty="0"/>
              <a:t>Z</a:t>
            </a:r>
            <a:r>
              <a:rPr lang="en-US" baseline="30000" dirty="0"/>
              <a:t>3</a:t>
            </a:r>
            <a:r>
              <a:rPr lang="en-US" dirty="0" smtClean="0"/>
              <a:t>. </a:t>
            </a:r>
          </a:p>
          <a:p>
            <a:pPr marL="457200" lvl="1" indent="0">
              <a:buNone/>
            </a:pPr>
            <a:r>
              <a:rPr lang="en-US" b="1" dirty="0" smtClean="0"/>
              <a:t>			F(</a:t>
            </a:r>
            <a:r>
              <a:rPr lang="en-US" b="1" dirty="0" err="1" smtClean="0"/>
              <a:t>x,y,i</a:t>
            </a:r>
            <a:r>
              <a:rPr lang="en-US" b="1" dirty="0" smtClean="0"/>
              <a:t>), where </a:t>
            </a:r>
            <a:r>
              <a:rPr lang="en-US" b="1" dirty="0" err="1" smtClean="0"/>
              <a:t>i</a:t>
            </a:r>
            <a:r>
              <a:rPr lang="en-US" b="1" dirty="0" smtClean="0"/>
              <a:t> is the “intensity”</a:t>
            </a:r>
            <a:endParaRPr lang="en-US" b="1" dirty="0"/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91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Basic Set Theory</a:t>
            </a:r>
            <a:endParaRPr lang="th-TH" altLang="en-US" smtClean="0">
              <a:ea typeface="Angsana New" pitchFamily="18" charset="-120"/>
            </a:endParaRPr>
          </a:p>
        </p:txBody>
      </p:sp>
      <p:sp>
        <p:nvSpPr>
          <p:cNvPr id="13315" name="Slide Number Placeholder 4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DE5B9BC-2F55-4E8D-8677-2F4FF349A6B8}" type="slidenum">
              <a:rPr lang="en-US" altLang="en-US" sz="1200">
                <a:solidFill>
                  <a:srgbClr val="898989"/>
                </a:solidFill>
                <a:latin typeface="Tahoma" panose="020B0604030504040204" pitchFamily="34" charset="0"/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th-TH" altLang="en-US" sz="1200">
              <a:solidFill>
                <a:srgbClr val="898989"/>
              </a:solidFill>
              <a:latin typeface="Tahoma" panose="020B0604030504040204" pitchFamily="34" charset="0"/>
            </a:endParaRPr>
          </a:p>
        </p:txBody>
      </p:sp>
      <p:pic>
        <p:nvPicPr>
          <p:cNvPr id="1331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2349501"/>
            <a:ext cx="7662863" cy="359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718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86188" y="996478"/>
            <a:ext cx="4105812" cy="490867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6260" y="1444487"/>
            <a:ext cx="12099235" cy="527436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6122" y="365125"/>
            <a:ext cx="9087678" cy="1325563"/>
          </a:xfrm>
        </p:spPr>
        <p:txBody>
          <a:bodyPr/>
          <a:lstStyle/>
          <a:p>
            <a:r>
              <a:rPr lang="en-US" b="1" dirty="0" smtClean="0"/>
              <a:t>Image Morphology Mathematics</a:t>
            </a:r>
            <a:endParaRPr lang="en-US" b="1" dirty="0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897437" y="1934369"/>
            <a:ext cx="2943225" cy="4133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0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Reflection and Translation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715" y="1690688"/>
            <a:ext cx="5255674" cy="29873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85462" y="4678017"/>
            <a:ext cx="5141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Source: </a:t>
            </a:r>
            <a:r>
              <a:rPr lang="en-US" dirty="0" smtClean="0">
                <a:hlinkClick r:id="rId4"/>
              </a:rPr>
              <a:t>Researchgate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9695911"/>
              </p:ext>
            </p:extLst>
          </p:nvPr>
        </p:nvGraphicFramePr>
        <p:xfrm>
          <a:off x="4840104" y="5582891"/>
          <a:ext cx="667385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5" name="Equation" r:id="rId5" imgW="1714500" imgH="241300" progId="Equation.3">
                  <p:embed/>
                </p:oleObj>
              </mc:Choice>
              <mc:Fallback>
                <p:oleObj name="Equation" r:id="rId5" imgW="1714500" imgH="241300" progId="Equation.3">
                  <p:embed/>
                  <p:pic>
                    <p:nvPicPr>
                      <p:cNvPr id="1434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40104" y="5582891"/>
                        <a:ext cx="667385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343820"/>
              </p:ext>
            </p:extLst>
          </p:nvPr>
        </p:nvGraphicFramePr>
        <p:xfrm>
          <a:off x="4625009" y="4792871"/>
          <a:ext cx="7620000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6" name="Equation" r:id="rId7" imgW="1955520" imgH="215640" progId="Equation.3">
                  <p:embed/>
                </p:oleObj>
              </mc:Choice>
              <mc:Fallback>
                <p:oleObj name="Equation" r:id="rId7" imgW="1955520" imgH="215640" progId="Equation.3">
                  <p:embed/>
                  <p:pic>
                    <p:nvPicPr>
                      <p:cNvPr id="1434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25009" y="4792871"/>
                        <a:ext cx="7620000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9967188"/>
              </p:ext>
            </p:extLst>
          </p:nvPr>
        </p:nvGraphicFramePr>
        <p:xfrm>
          <a:off x="1830300" y="3869635"/>
          <a:ext cx="475578" cy="26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7" name="Equation" r:id="rId9" imgW="152280" imgH="164880" progId="Equation.3">
                  <p:embed/>
                </p:oleObj>
              </mc:Choice>
              <mc:Fallback>
                <p:oleObj name="Equation" r:id="rId9" imgW="152280" imgH="1648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30300" y="3869635"/>
                        <a:ext cx="475578" cy="266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3114028"/>
              </p:ext>
            </p:extLst>
          </p:nvPr>
        </p:nvGraphicFramePr>
        <p:xfrm>
          <a:off x="4395788" y="4293705"/>
          <a:ext cx="659410" cy="16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8" name="Equation" r:id="rId11" imgW="152280" imgH="164880" progId="Equation.3">
                  <p:embed/>
                </p:oleObj>
              </mc:Choice>
              <mc:Fallback>
                <p:oleObj name="Equation" r:id="rId11" imgW="152280" imgH="16488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4395788" y="4293705"/>
                        <a:ext cx="659410" cy="166674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0917958"/>
              </p:ext>
            </p:extLst>
          </p:nvPr>
        </p:nvGraphicFramePr>
        <p:xfrm>
          <a:off x="1830300" y="2513648"/>
          <a:ext cx="475578" cy="26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99" name="Equation" r:id="rId13" imgW="152280" imgH="164880" progId="Equation.3">
                  <p:embed/>
                </p:oleObj>
              </mc:Choice>
              <mc:Fallback>
                <p:oleObj name="Equation" r:id="rId13" imgW="152280" imgH="16488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830300" y="2513648"/>
                        <a:ext cx="475578" cy="26651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97454207"/>
              </p:ext>
            </p:extLst>
          </p:nvPr>
        </p:nvGraphicFramePr>
        <p:xfrm>
          <a:off x="4625009" y="2712491"/>
          <a:ext cx="430190" cy="247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00" name="Equation" r:id="rId15" imgW="330120" imgH="203040" progId="Equation.3">
                  <p:embed/>
                </p:oleObj>
              </mc:Choice>
              <mc:Fallback>
                <p:oleObj name="Equation" r:id="rId15" imgW="330120" imgH="203040" progId="Equation.3">
                  <p:embed/>
                  <p:pic>
                    <p:nvPicPr>
                      <p:cNvPr id="8" name="Object 7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4625009" y="2712491"/>
                        <a:ext cx="430190" cy="24795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2494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Structuring element (SE)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03582" y="1868556"/>
            <a:ext cx="598998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a shape mask used in basic morphological </a:t>
            </a:r>
            <a:r>
              <a:rPr lang="en-US" sz="2800" dirty="0" smtClean="0"/>
              <a:t>operations.</a:t>
            </a: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it can be of any size with an </a:t>
            </a:r>
            <a:r>
              <a:rPr lang="en-US" sz="2800" dirty="0" smtClean="0"/>
              <a:t>origin.</a:t>
            </a: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Unlike special kernels, SE doesn't required numerical </a:t>
            </a:r>
            <a:r>
              <a:rPr lang="en-US" sz="2800" dirty="0" smtClean="0"/>
              <a:t>values.</a:t>
            </a:r>
            <a:endParaRPr lang="en-US" sz="2800" dirty="0"/>
          </a:p>
        </p:txBody>
      </p:sp>
      <p:pic>
        <p:nvPicPr>
          <p:cNvPr id="7170" name="Picture 2" descr="https://www.researchgate.net/profile/Marcos-Quintana-3/publication/200041364/figure/fig5/AS:845803404939302@1578666654632/Regular-and-irregular-SEs-of-sizes-3-3-5-5-and-7-7_W64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714" y="1676924"/>
            <a:ext cx="4876800" cy="4876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40" y="4115324"/>
            <a:ext cx="6096000" cy="2190750"/>
          </a:xfrm>
          <a:prstGeom prst="rect">
            <a:avLst/>
          </a:prstGeom>
        </p:spPr>
      </p:pic>
      <p:sp>
        <p:nvSpPr>
          <p:cNvPr id="7" name="AutoShape 8"/>
          <p:cNvSpPr>
            <a:spLocks noChangeArrowheads="1"/>
          </p:cNvSpPr>
          <p:nvPr/>
        </p:nvSpPr>
        <p:spPr bwMode="auto">
          <a:xfrm>
            <a:off x="1497495" y="5885388"/>
            <a:ext cx="1306513" cy="668337"/>
          </a:xfrm>
          <a:prstGeom prst="wedgeRoundRectCallout">
            <a:avLst>
              <a:gd name="adj1" fmla="val 59663"/>
              <a:gd name="adj2" fmla="val -136295"/>
              <a:gd name="adj3" fmla="val 16667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Tahoma" panose="020B0604030504040204" pitchFamily="34" charset="0"/>
              </a:rPr>
              <a:t>origin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2877" y="6369059"/>
            <a:ext cx="51418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Image Source: </a:t>
            </a:r>
            <a:r>
              <a:rPr lang="en-US" dirty="0" smtClean="0">
                <a:hlinkClick r:id="rId5"/>
              </a:rPr>
              <a:t>Researchgate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62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Example</a:t>
            </a:r>
            <a:endParaRPr lang="en-US" dirty="0"/>
          </a:p>
        </p:txBody>
      </p:sp>
      <p:pic>
        <p:nvPicPr>
          <p:cNvPr id="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1489106"/>
            <a:ext cx="8782942" cy="30247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90" y="4817726"/>
            <a:ext cx="8782942" cy="1640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201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</a:t>
            </a:r>
          </a:p>
        </p:txBody>
      </p:sp>
      <p:graphicFrame>
        <p:nvGraphicFramePr>
          <p:cNvPr id="3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0154638"/>
              </p:ext>
            </p:extLst>
          </p:nvPr>
        </p:nvGraphicFramePr>
        <p:xfrm>
          <a:off x="1086928" y="1644650"/>
          <a:ext cx="9544214" cy="2012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34" name="Equation" r:id="rId4" imgW="3136900" imgH="838200" progId="Equation.DSMT4">
                  <p:embed/>
                </p:oleObj>
              </mc:Choice>
              <mc:Fallback>
                <p:oleObj name="Equation" r:id="rId4" imgW="3136900" imgH="838200" progId="Equation.DSMT4">
                  <p:embed/>
                  <p:pic>
                    <p:nvPicPr>
                      <p:cNvPr id="1331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86928" y="1644650"/>
                        <a:ext cx="9544214" cy="20129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62387199"/>
              </p:ext>
            </p:extLst>
          </p:nvPr>
        </p:nvGraphicFramePr>
        <p:xfrm>
          <a:off x="712787" y="3871913"/>
          <a:ext cx="11414305" cy="1120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35" name="Equation" r:id="rId6" imgW="3263900" imgH="482600" progId="Equation.DSMT4">
                  <p:embed/>
                </p:oleObj>
              </mc:Choice>
              <mc:Fallback>
                <p:oleObj name="Equation" r:id="rId6" imgW="3263900" imgH="482600" progId="Equation.DSMT4">
                  <p:embed/>
                  <p:pic>
                    <p:nvPicPr>
                      <p:cNvPr id="56218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2787" y="3871913"/>
                        <a:ext cx="11414305" cy="1120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9088532"/>
              </p:ext>
            </p:extLst>
          </p:nvPr>
        </p:nvGraphicFramePr>
        <p:xfrm>
          <a:off x="1997075" y="5170488"/>
          <a:ext cx="7264519" cy="1019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436" name="Equation" r:id="rId8" imgW="1803400" imgH="381000" progId="Equation.DSMT4">
                  <p:embed/>
                </p:oleObj>
              </mc:Choice>
              <mc:Fallback>
                <p:oleObj name="Equation" r:id="rId8" imgW="1803400" imgH="381000" progId="Equation.DSMT4">
                  <p:embed/>
                  <p:pic>
                    <p:nvPicPr>
                      <p:cNvPr id="562182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7075" y="5170488"/>
                        <a:ext cx="7264519" cy="1019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54442" y="2731348"/>
            <a:ext cx="6705602" cy="110405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997075" y="4992688"/>
            <a:ext cx="8087829" cy="11969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307292" y="3946525"/>
            <a:ext cx="3238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263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DILATION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198783" y="1465159"/>
            <a:ext cx="11781183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Move </a:t>
            </a:r>
            <a:r>
              <a:rPr lang="en-US" sz="2800" dirty="0" smtClean="0"/>
              <a:t>the </a:t>
            </a:r>
            <a:r>
              <a:rPr lang="en-US" sz="2800" dirty="0"/>
              <a:t>SE B over A, Like the convolution the origin over each pixel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OR-</a:t>
            </a:r>
            <a:r>
              <a:rPr lang="en-US" sz="2800" dirty="0" err="1"/>
              <a:t>ing</a:t>
            </a:r>
            <a:r>
              <a:rPr lang="en-US" sz="2800" dirty="0"/>
              <a:t> the SE with the pixels in A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The element is to increase (reflection) by the amount of elements above the origin pixel. </a:t>
            </a:r>
            <a:endParaRPr lang="en-US" sz="2800" dirty="0" smtClean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sp>
        <p:nvSpPr>
          <p:cNvPr id="10" name="Rectangle 9"/>
          <p:cNvSpPr/>
          <p:nvPr/>
        </p:nvSpPr>
        <p:spPr>
          <a:xfrm>
            <a:off x="397566" y="3750601"/>
            <a:ext cx="55261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it </a:t>
            </a:r>
            <a:r>
              <a:rPr lang="en-US" sz="2800" dirty="0"/>
              <a:t>is used for: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expanding </a:t>
            </a:r>
            <a:r>
              <a:rPr lang="en-US" sz="2800" dirty="0"/>
              <a:t>shapes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filling holes and gaps </a:t>
            </a:r>
          </a:p>
          <a:p>
            <a:r>
              <a:rPr lang="en-US" sz="2800" dirty="0"/>
              <a:t>The amount of reflections calculated by the amount of rows and columns around the origin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3268" y="3313044"/>
            <a:ext cx="5646698" cy="322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781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917922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070272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00434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715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500434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08242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2182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615597"/>
              </p:ext>
            </p:extLst>
          </p:nvPr>
        </p:nvGraphicFramePr>
        <p:xfrm>
          <a:off x="1455609" y="185992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438073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84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956070"/>
              </p:ext>
            </p:extLst>
          </p:nvPr>
        </p:nvGraphicFramePr>
        <p:xfrm>
          <a:off x="2060689" y="183342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45636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1128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8018998"/>
              </p:ext>
            </p:extLst>
          </p:nvPr>
        </p:nvGraphicFramePr>
        <p:xfrm>
          <a:off x="11330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00407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6106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85162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21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0178194"/>
              </p:ext>
            </p:extLst>
          </p:nvPr>
        </p:nvGraphicFramePr>
        <p:xfrm>
          <a:off x="1679190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46889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650435" y="3445565"/>
            <a:ext cx="579259" cy="536162"/>
          </a:xfrm>
          <a:prstGeom prst="rect">
            <a:avLst/>
          </a:prstGeom>
          <a:solidFill>
            <a:schemeClr val="accent2">
              <a:lumMod val="60000"/>
              <a:lumOff val="40000"/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25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311713"/>
              </p:ext>
            </p:extLst>
          </p:nvPr>
        </p:nvGraphicFramePr>
        <p:xfrm>
          <a:off x="2213089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79011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630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004438"/>
              </p:ext>
            </p:extLst>
          </p:nvPr>
        </p:nvGraphicFramePr>
        <p:xfrm>
          <a:off x="269016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635499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09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241914"/>
              </p:ext>
            </p:extLst>
          </p:nvPr>
        </p:nvGraphicFramePr>
        <p:xfrm>
          <a:off x="2936063" y="240999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07484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038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376782"/>
              </p:ext>
            </p:extLst>
          </p:nvPr>
        </p:nvGraphicFramePr>
        <p:xfrm>
          <a:off x="3407891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106212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0326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50267"/>
              </p:ext>
            </p:extLst>
          </p:nvPr>
        </p:nvGraphicFramePr>
        <p:xfrm>
          <a:off x="1679190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39365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4272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8327052"/>
              </p:ext>
            </p:extLst>
          </p:nvPr>
        </p:nvGraphicFramePr>
        <p:xfrm>
          <a:off x="2213089" y="2970586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82668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910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26741"/>
              </p:ext>
            </p:extLst>
          </p:nvPr>
        </p:nvGraphicFramePr>
        <p:xfrm>
          <a:off x="3611193" y="460060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9625119"/>
              </p:ext>
            </p:extLst>
          </p:nvPr>
        </p:nvGraphicFramePr>
        <p:xfrm>
          <a:off x="8288335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5814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268759"/>
              </p:ext>
            </p:extLst>
          </p:nvPr>
        </p:nvGraphicFramePr>
        <p:xfrm>
          <a:off x="5512904" y="307912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817704" y="4850296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610544"/>
              </p:ext>
            </p:extLst>
          </p:nvPr>
        </p:nvGraphicFramePr>
        <p:xfrm>
          <a:off x="8360039" y="2332543"/>
          <a:ext cx="3065464" cy="3308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5B9BD5">
                            <a:lumMod val="75000"/>
                          </a:srgb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4715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/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613850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037983" y="4757531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4903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39049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9922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844703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4669034"/>
              </p:ext>
            </p:extLst>
          </p:nvPr>
        </p:nvGraphicFramePr>
        <p:xfrm>
          <a:off x="54334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150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6127841"/>
              </p:ext>
            </p:extLst>
          </p:nvPr>
        </p:nvGraphicFramePr>
        <p:xfrm>
          <a:off x="1149103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66471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8785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5344526"/>
              </p:ext>
            </p:extLst>
          </p:nvPr>
        </p:nvGraphicFramePr>
        <p:xfrm>
          <a:off x="1679190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405455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089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0349660"/>
              </p:ext>
            </p:extLst>
          </p:nvPr>
        </p:nvGraphicFramePr>
        <p:xfrm>
          <a:off x="22130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919760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156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8696583"/>
              </p:ext>
            </p:extLst>
          </p:nvPr>
        </p:nvGraphicFramePr>
        <p:xfrm>
          <a:off x="3127489" y="2332543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771362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816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1066269"/>
              </p:ext>
            </p:extLst>
          </p:nvPr>
        </p:nvGraphicFramePr>
        <p:xfrm>
          <a:off x="56981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76156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886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232843"/>
              </p:ext>
            </p:extLst>
          </p:nvPr>
        </p:nvGraphicFramePr>
        <p:xfrm>
          <a:off x="1113158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28369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990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65758"/>
              </p:ext>
            </p:extLst>
          </p:nvPr>
        </p:nvGraphicFramePr>
        <p:xfrm>
          <a:off x="1679190" y="296864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909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0098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070074"/>
              </p:ext>
            </p:extLst>
          </p:nvPr>
        </p:nvGraphicFramePr>
        <p:xfrm>
          <a:off x="3127489" y="2915639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250784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7259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2294119"/>
              </p:ext>
            </p:extLst>
          </p:nvPr>
        </p:nvGraphicFramePr>
        <p:xfrm>
          <a:off x="2663663" y="4585764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59669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436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453012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476676"/>
              </p:ext>
            </p:extLst>
          </p:nvPr>
        </p:nvGraphicFramePr>
        <p:xfrm>
          <a:off x="3127489" y="5081018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05741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7256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pic>
        <p:nvPicPr>
          <p:cNvPr id="17410" name="Picture 2" descr="Virtual Lab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4442" y="1792011"/>
            <a:ext cx="6584938" cy="3959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702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Dilation Example</a:t>
            </a:r>
            <a:endParaRPr lang="en-US" dirty="0"/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639" y="1873733"/>
            <a:ext cx="8611083" cy="43017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8536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</a:t>
            </a:r>
          </a:p>
        </p:txBody>
      </p:sp>
      <p:sp>
        <p:nvSpPr>
          <p:cNvPr id="3" name="Rectangle 2"/>
          <p:cNvSpPr/>
          <p:nvPr/>
        </p:nvSpPr>
        <p:spPr>
          <a:xfrm>
            <a:off x="344555" y="1692201"/>
            <a:ext cx="633454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/>
              <a:t>Move the SE B over A, Like the convolution the origin over each pixel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800" dirty="0" smtClean="0"/>
              <a:t>AND-</a:t>
            </a:r>
            <a:r>
              <a:rPr lang="en-US" sz="2800" dirty="0" err="1" smtClean="0"/>
              <a:t>ing</a:t>
            </a:r>
            <a:r>
              <a:rPr lang="en-US" sz="2800" dirty="0" smtClean="0"/>
              <a:t> </a:t>
            </a:r>
            <a:r>
              <a:rPr lang="en-US" sz="2800" dirty="0"/>
              <a:t>the SE with the pixels in A</a:t>
            </a:r>
          </a:p>
          <a:p>
            <a:endParaRPr lang="en-US" sz="2800" dirty="0" smtClean="0"/>
          </a:p>
          <a:p>
            <a:r>
              <a:rPr lang="en-US" sz="2800" dirty="0" smtClean="0"/>
              <a:t>Erosion </a:t>
            </a:r>
            <a:r>
              <a:rPr lang="en-US" sz="2800" dirty="0"/>
              <a:t>used for: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enlarge </a:t>
            </a:r>
            <a:r>
              <a:rPr lang="en-US" sz="2800" dirty="0"/>
              <a:t>the holes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shrink object</a:t>
            </a:r>
          </a:p>
          <a:p>
            <a:endParaRPr lang="en-US" sz="2800" dirty="0"/>
          </a:p>
          <a:p>
            <a:r>
              <a:rPr lang="en-US" sz="2800" dirty="0"/>
              <a:t>The amount of shrinking is subject to the SE size</a:t>
            </a:r>
          </a:p>
          <a:p>
            <a:endParaRPr lang="en-US" sz="2800" dirty="0"/>
          </a:p>
          <a:p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0216" y="5626511"/>
            <a:ext cx="4619733" cy="951122"/>
          </a:xfrm>
          <a:prstGeom prst="rect">
            <a:avLst/>
          </a:prstGeom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9095" y="2058461"/>
            <a:ext cx="4016958" cy="4033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6053" y="2411947"/>
            <a:ext cx="1495947" cy="33262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768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60044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4535931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338586"/>
              </p:ext>
            </p:extLst>
          </p:nvPr>
        </p:nvGraphicFramePr>
        <p:xfrm>
          <a:off x="9037983" y="301286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en-US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4212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89743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2861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962621"/>
              </p:ext>
            </p:extLst>
          </p:nvPr>
        </p:nvGraphicFramePr>
        <p:xfrm>
          <a:off x="1139688" y="189968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22480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062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1903383"/>
              </p:ext>
            </p:extLst>
          </p:nvPr>
        </p:nvGraphicFramePr>
        <p:xfrm>
          <a:off x="1590237" y="242724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958158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229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6595624"/>
              </p:ext>
            </p:extLst>
          </p:nvPr>
        </p:nvGraphicFramePr>
        <p:xfrm>
          <a:off x="2060689" y="3513925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91177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6095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434383"/>
              </p:ext>
            </p:extLst>
          </p:nvPr>
        </p:nvGraphicFramePr>
        <p:xfrm>
          <a:off x="2365489" y="3527177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53517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5424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384473"/>
              </p:ext>
            </p:extLst>
          </p:nvPr>
        </p:nvGraphicFramePr>
        <p:xfrm>
          <a:off x="2835941" y="3500672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15972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278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137995"/>
              </p:ext>
            </p:extLst>
          </p:nvPr>
        </p:nvGraphicFramePr>
        <p:xfrm>
          <a:off x="1868533" y="4076431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62484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30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</a:t>
            </a:r>
            <a:r>
              <a:rPr lang="en-US" dirty="0" smtClean="0"/>
              <a:t>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2218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775806"/>
              </p:ext>
            </p:extLst>
          </p:nvPr>
        </p:nvGraphicFramePr>
        <p:xfrm>
          <a:off x="3405785" y="4619770"/>
          <a:ext cx="155050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387189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kumimoji="0" lang="ar-EG" sz="2800" b="1" i="0" u="none" strike="noStrike" kern="1200" cap="none" spc="0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8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8770077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994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Erosion Example</a:t>
            </a:r>
            <a:endParaRPr lang="en-US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0684640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470681"/>
              </p:ext>
            </p:extLst>
          </p:nvPr>
        </p:nvGraphicFramePr>
        <p:xfrm>
          <a:off x="9190383" y="386100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342783" y="4784035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SE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91724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0078006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945848"/>
              </p:ext>
            </p:extLst>
          </p:nvPr>
        </p:nvGraphicFramePr>
        <p:xfrm>
          <a:off x="1590237" y="23325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9599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06100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0094829"/>
              </p:ext>
            </p:extLst>
          </p:nvPr>
        </p:nvGraphicFramePr>
        <p:xfrm>
          <a:off x="2650411" y="2942143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7773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718982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389"/>
              </p:ext>
            </p:extLst>
          </p:nvPr>
        </p:nvGraphicFramePr>
        <p:xfrm>
          <a:off x="3153993" y="3463567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8561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6264051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012778"/>
              </p:ext>
            </p:extLst>
          </p:nvPr>
        </p:nvGraphicFramePr>
        <p:xfrm>
          <a:off x="2213089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6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41406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470164"/>
              </p:ext>
            </p:extLst>
          </p:nvPr>
        </p:nvGraphicFramePr>
        <p:xfrm>
          <a:off x="2703420" y="409967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070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1201485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085298"/>
              </p:ext>
            </p:extLst>
          </p:nvPr>
        </p:nvGraphicFramePr>
        <p:xfrm>
          <a:off x="3207003" y="4086419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8274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90734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4975604"/>
              </p:ext>
            </p:extLst>
          </p:nvPr>
        </p:nvGraphicFramePr>
        <p:xfrm>
          <a:off x="3611193" y="4087745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301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3066498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4506657"/>
              </p:ext>
            </p:extLst>
          </p:nvPr>
        </p:nvGraphicFramePr>
        <p:xfrm>
          <a:off x="2113697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53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4601449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195302"/>
              </p:ext>
            </p:extLst>
          </p:nvPr>
        </p:nvGraphicFramePr>
        <p:xfrm>
          <a:off x="2670288" y="4604580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173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Erosion Example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365489" y="5673592"/>
            <a:ext cx="1245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Image</a:t>
            </a:r>
            <a:endParaRPr lang="en-US" b="1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4277433"/>
              </p:ext>
            </p:extLst>
          </p:nvPr>
        </p:nvGraphicFramePr>
        <p:xfrm>
          <a:off x="8288335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0754263"/>
              </p:ext>
            </p:extLst>
          </p:nvPr>
        </p:nvGraphicFramePr>
        <p:xfrm>
          <a:off x="1455609" y="2332543"/>
          <a:ext cx="3065464" cy="32983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2959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5662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781777486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693328240"/>
                    </a:ext>
                  </a:extLst>
                </a:gridCol>
                <a:gridCol w="494067">
                  <a:extLst>
                    <a:ext uri="{9D8B030D-6E8A-4147-A177-3AD203B41FA5}">
                      <a16:colId xmlns:a16="http://schemas.microsoft.com/office/drawing/2014/main" val="4153329931"/>
                    </a:ext>
                  </a:extLst>
                </a:gridCol>
              </a:tblGrid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6681000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348215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7762661"/>
                  </a:ext>
                </a:extLst>
              </a:tr>
              <a:tr h="57039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ar-EG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1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049516"/>
                  </a:ext>
                </a:extLst>
              </a:tr>
              <a:tr h="5083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 panose="020F0502020204030204"/>
                          <a:ea typeface="+mn-ea"/>
                          <a:cs typeface="+mn-cs"/>
                        </a:rPr>
                        <a:t>0</a:t>
                      </a:r>
                      <a:endParaRPr kumimoji="0" lang="en-US" sz="2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 panose="020F0502020204030204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7997607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234563"/>
              </p:ext>
            </p:extLst>
          </p:nvPr>
        </p:nvGraphicFramePr>
        <p:xfrm>
          <a:off x="3889489" y="5112751"/>
          <a:ext cx="1550504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6834">
                  <a:extLst>
                    <a:ext uri="{9D8B030D-6E8A-4147-A177-3AD203B41FA5}">
                      <a16:colId xmlns:a16="http://schemas.microsoft.com/office/drawing/2014/main" val="2032299844"/>
                    </a:ext>
                  </a:extLst>
                </a:gridCol>
                <a:gridCol w="482737">
                  <a:extLst>
                    <a:ext uri="{9D8B030D-6E8A-4147-A177-3AD203B41FA5}">
                      <a16:colId xmlns:a16="http://schemas.microsoft.com/office/drawing/2014/main" val="1244089570"/>
                    </a:ext>
                  </a:extLst>
                </a:gridCol>
                <a:gridCol w="550933">
                  <a:extLst>
                    <a:ext uri="{9D8B030D-6E8A-4147-A177-3AD203B41FA5}">
                      <a16:colId xmlns:a16="http://schemas.microsoft.com/office/drawing/2014/main" val="2610813349"/>
                    </a:ext>
                  </a:extLst>
                </a:gridCol>
              </a:tblGrid>
              <a:tr h="3871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5">
                              <a:lumMod val="75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kumimoji="0" lang="en-US" sz="2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3F3">
                        <a:alpha val="4902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8371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82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Combining erosion and dilation</a:t>
            </a:r>
            <a:endParaRPr lang="en-US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3727" y="1892161"/>
            <a:ext cx="9376719" cy="4137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1686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Opening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795130" y="1952896"/>
            <a:ext cx="99391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Opening generally </a:t>
            </a:r>
            <a:r>
              <a:rPr lang="en-US" altLang="en-US" sz="2400" b="1" dirty="0" err="1">
                <a:latin typeface="Calibri Light" panose="020F0302020204030204" pitchFamily="34" charset="0"/>
                <a:cs typeface="Calibri Light" panose="020F0302020204030204" pitchFamily="34" charset="0"/>
              </a:rPr>
              <a:t>smoothes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 the contour of an object</a:t>
            </a:r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breaks narrow isthmuses</a:t>
            </a:r>
            <a:r>
              <a:rPr lang="en-US" altLang="en-US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, and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eliminates thin protrusions</a:t>
            </a:r>
          </a:p>
        </p:txBody>
      </p:sp>
      <p:graphicFrame>
        <p:nvGraphicFramePr>
          <p:cNvPr id="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02323030"/>
              </p:ext>
            </p:extLst>
          </p:nvPr>
        </p:nvGraphicFramePr>
        <p:xfrm>
          <a:off x="4333046" y="2957376"/>
          <a:ext cx="4706937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0" name="Equation" r:id="rId4" imgW="1218671" imgH="203112" progId="Equation.3">
                  <p:embed/>
                </p:oleObj>
              </mc:Choice>
              <mc:Fallback>
                <p:oleObj name="Equation" r:id="rId4" imgW="1218671" imgH="203112" progId="Equation.3">
                  <p:embed/>
                  <p:pic>
                    <p:nvPicPr>
                      <p:cNvPr id="3994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3046" y="2957376"/>
                        <a:ext cx="4706937" cy="78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5A79DE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4211420" y="3741601"/>
            <a:ext cx="584697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Erosion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followed by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Dilation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,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denoted by  </a:t>
            </a:r>
            <a:r>
              <a:rPr lang="en-US" altLang="en-US" sz="4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∘</a:t>
            </a:r>
            <a:endParaRPr lang="en-US" altLang="en-US" sz="2400" b="1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3339" y="4525826"/>
            <a:ext cx="6821562" cy="2000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64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smtClean="0"/>
              <a:t>Opening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1739" y="1797740"/>
            <a:ext cx="6071152" cy="4577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16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556591" y="1976017"/>
            <a:ext cx="94487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Used for: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smooth </a:t>
            </a: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contour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fuse narrow breaks and long thin gulfs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eliminate small holes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en-US" sz="32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fill gaps in the contour</a:t>
            </a:r>
          </a:p>
        </p:txBody>
      </p:sp>
      <p:sp>
        <p:nvSpPr>
          <p:cNvPr id="7" name="Rectangle 6"/>
          <p:cNvSpPr/>
          <p:nvPr/>
        </p:nvSpPr>
        <p:spPr>
          <a:xfrm>
            <a:off x="778814" y="5330789"/>
            <a:ext cx="59530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Dilation </a:t>
            </a:r>
            <a:r>
              <a:rPr lang="en-US" altLang="en-US" sz="24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followed </a:t>
            </a:r>
            <a:r>
              <a:rPr lang="en-US" altLang="en-US" sz="24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by Erosion</a:t>
            </a:r>
            <a:r>
              <a:rPr lang="en-US" alt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en-US" altLang="en-US" sz="24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denoted </a:t>
            </a:r>
            <a:r>
              <a:rPr lang="en-US" altLang="en-US" sz="24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 </a:t>
            </a:r>
            <a:r>
              <a:rPr lang="en-US" altLang="en-US" sz="4000" dirty="0" smtClean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•</a:t>
            </a:r>
            <a:endParaRPr lang="en-US" altLang="en-US" sz="4000" dirty="0"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1093" y="4507945"/>
            <a:ext cx="3988904" cy="8355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2175" y="3484130"/>
            <a:ext cx="6308034" cy="1960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0662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Closing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4442" y="1563756"/>
            <a:ext cx="6361045" cy="4863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11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41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Example: Opening</a:t>
            </a:r>
          </a:p>
        </p:txBody>
      </p:sp>
      <p:sp>
        <p:nvSpPr>
          <p:cNvPr id="57241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2253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1433513"/>
            <a:ext cx="8755062" cy="2989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8239" y="4660900"/>
            <a:ext cx="7667625" cy="139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2422" name="Oval 6"/>
          <p:cNvSpPr>
            <a:spLocks noChangeArrowheads="1"/>
          </p:cNvSpPr>
          <p:nvPr/>
        </p:nvSpPr>
        <p:spPr bwMode="auto">
          <a:xfrm rot="20324428">
            <a:off x="4881564" y="1304925"/>
            <a:ext cx="5546725" cy="36258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2423" name="Oval 7"/>
          <p:cNvSpPr>
            <a:spLocks noChangeArrowheads="1"/>
          </p:cNvSpPr>
          <p:nvPr/>
        </p:nvSpPr>
        <p:spPr bwMode="auto">
          <a:xfrm rot="21322477">
            <a:off x="7902576" y="3381376"/>
            <a:ext cx="2765425" cy="1408113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237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24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3000"/>
                                        <p:tgtEl>
                                          <p:spTgt spid="5724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2422" grpId="0" animBg="1"/>
      <p:bldP spid="572423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4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Example: Closing</a:t>
            </a:r>
          </a:p>
        </p:txBody>
      </p:sp>
      <p:pic>
        <p:nvPicPr>
          <p:cNvPr id="23557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4" y="1495426"/>
            <a:ext cx="8505825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8" y="3949700"/>
            <a:ext cx="8456612" cy="1327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3446" name="Rectangle 6"/>
          <p:cNvSpPr>
            <a:spLocks noChangeArrowheads="1"/>
          </p:cNvSpPr>
          <p:nvPr/>
        </p:nvSpPr>
        <p:spPr bwMode="auto">
          <a:xfrm>
            <a:off x="4716463" y="1668463"/>
            <a:ext cx="5734050" cy="2381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057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5734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3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46" grpId="0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Opening and Closing</a:t>
            </a:r>
            <a:endParaRPr lang="en-US" dirty="0"/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313" y="626853"/>
            <a:ext cx="4949687" cy="624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0234" y="1866970"/>
            <a:ext cx="1668463" cy="460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0120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3288" y="495301"/>
            <a:ext cx="6350000" cy="579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3763" y="646114"/>
            <a:ext cx="1998662" cy="4662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7542" name="Rectangle 6"/>
          <p:cNvSpPr>
            <a:spLocks noChangeArrowheads="1"/>
          </p:cNvSpPr>
          <p:nvPr/>
        </p:nvSpPr>
        <p:spPr bwMode="auto">
          <a:xfrm>
            <a:off x="4702175" y="420688"/>
            <a:ext cx="3759200" cy="2743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3" name="Rectangle 7"/>
          <p:cNvSpPr>
            <a:spLocks noChangeArrowheads="1"/>
          </p:cNvSpPr>
          <p:nvPr/>
        </p:nvSpPr>
        <p:spPr bwMode="auto">
          <a:xfrm>
            <a:off x="4689475" y="3179764"/>
            <a:ext cx="3816350" cy="12033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4" name="Rectangle 8"/>
          <p:cNvSpPr>
            <a:spLocks noChangeArrowheads="1"/>
          </p:cNvSpPr>
          <p:nvPr/>
        </p:nvSpPr>
        <p:spPr bwMode="auto">
          <a:xfrm>
            <a:off x="2093914" y="2452689"/>
            <a:ext cx="2611437" cy="19018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5" name="Rectangle 9"/>
          <p:cNvSpPr>
            <a:spLocks noChangeArrowheads="1"/>
          </p:cNvSpPr>
          <p:nvPr/>
        </p:nvSpPr>
        <p:spPr bwMode="auto">
          <a:xfrm>
            <a:off x="3265488" y="4340225"/>
            <a:ext cx="2728912" cy="20018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6" name="Rectangle 10"/>
          <p:cNvSpPr>
            <a:spLocks noChangeArrowheads="1"/>
          </p:cNvSpPr>
          <p:nvPr/>
        </p:nvSpPr>
        <p:spPr bwMode="auto">
          <a:xfrm>
            <a:off x="5965825" y="4325938"/>
            <a:ext cx="25542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77547" name="Rectangle 11"/>
          <p:cNvSpPr>
            <a:spLocks noChangeArrowheads="1"/>
          </p:cNvSpPr>
          <p:nvPr/>
        </p:nvSpPr>
        <p:spPr bwMode="auto">
          <a:xfrm>
            <a:off x="8593138" y="754064"/>
            <a:ext cx="1828800" cy="452913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7712764" y="249670"/>
            <a:ext cx="4142683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Removing noise by:</a:t>
            </a:r>
            <a:br>
              <a:rPr lang="en-US" dirty="0" smtClean="0"/>
            </a:br>
            <a:r>
              <a:rPr lang="en-US" dirty="0" smtClean="0"/>
              <a:t>Opening followed by closing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54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775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577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"/>
                                        <p:tgtEl>
                                          <p:spTgt spid="5775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775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7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500"/>
                                        <p:tgtEl>
                                          <p:spTgt spid="5775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7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7542" grpId="0" animBg="1"/>
      <p:bldP spid="577543" grpId="0" animBg="1"/>
      <p:bldP spid="577544" grpId="0" animBg="1"/>
      <p:bldP spid="577545" grpId="0" animBg="1"/>
      <p:bldP spid="577546" grpId="0" animBg="1"/>
      <p:bldP spid="577547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of opening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42529" y="601112"/>
            <a:ext cx="2674789" cy="27914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42529" y="3719854"/>
            <a:ext cx="2826512" cy="2920729"/>
          </a:xfrm>
          <a:prstGeom prst="rect">
            <a:avLst/>
          </a:prstGeom>
        </p:spPr>
      </p:pic>
      <p:cxnSp>
        <p:nvCxnSpPr>
          <p:cNvPr id="7" name="Elbow Connector 6"/>
          <p:cNvCxnSpPr>
            <a:stCxn id="3" idx="3"/>
            <a:endCxn id="4" idx="1"/>
          </p:cNvCxnSpPr>
          <p:nvPr/>
        </p:nvCxnSpPr>
        <p:spPr>
          <a:xfrm flipV="1">
            <a:off x="4625009" y="1996835"/>
            <a:ext cx="3717520" cy="1979749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lbow Connector 7"/>
          <p:cNvCxnSpPr/>
          <p:nvPr/>
        </p:nvCxnSpPr>
        <p:spPr>
          <a:xfrm>
            <a:off x="4465983" y="3976583"/>
            <a:ext cx="4028660" cy="1203635"/>
          </a:xfrm>
          <a:prstGeom prst="bent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689462" y="2054553"/>
            <a:ext cx="1316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SE: 3*9</a:t>
            </a:r>
            <a:endParaRPr lang="en-US" sz="2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689461" y="4663905"/>
            <a:ext cx="1447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SE: 9*3</a:t>
            </a:r>
            <a:endParaRPr lang="en-US" sz="2400" b="1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7" y="2425147"/>
            <a:ext cx="2756452" cy="310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691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of Closing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9860" y="1833356"/>
            <a:ext cx="8105775" cy="35623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653266" y="5524087"/>
            <a:ext cx="74823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Effect of closing using a </a:t>
            </a:r>
            <a:r>
              <a:rPr lang="en-US" sz="2400" b="1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2×2 </a:t>
            </a:r>
            <a:r>
              <a:rPr lang="en-US" sz="24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square structuring element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477121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675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/>
              <a:t>Some Basic </a:t>
            </a:r>
            <a:r>
              <a:rPr lang="en-US" sz="3200" dirty="0" smtClean="0"/>
              <a:t>Image Morphology</a:t>
            </a:r>
            <a:endParaRPr lang="en-US" sz="3200" dirty="0"/>
          </a:p>
        </p:txBody>
      </p:sp>
      <p:sp>
        <p:nvSpPr>
          <p:cNvPr id="58675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Extraction of Connected Components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Central to many automated image analysis applications.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Let A be a set containing one or more connected components, and form an array X</a:t>
            </a:r>
            <a:r>
              <a:rPr lang="en-US" altLang="en-US" sz="2400" baseline="-25000" dirty="0"/>
              <a:t>0 </a:t>
            </a:r>
            <a:r>
              <a:rPr lang="en-US" altLang="en-US" sz="2400" dirty="0"/>
              <a:t>(of the same size as the array containing A) whose elements are 0s, except at each location known to correspond to a point in each connected component in A, which is set to 1.</a:t>
            </a:r>
          </a:p>
        </p:txBody>
      </p:sp>
    </p:spTree>
    <p:extLst>
      <p:ext uri="{BB962C8B-B14F-4D97-AF65-F5344CB8AC3E}">
        <p14:creationId xmlns:p14="http://schemas.microsoft.com/office/powerpoint/2010/main" val="318277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867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5867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880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8880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389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876" y="28576"/>
            <a:ext cx="6238875" cy="524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91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9551" y="5253038"/>
            <a:ext cx="6550025" cy="1363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8806" name="Rectangle 6"/>
          <p:cNvSpPr>
            <a:spLocks noChangeArrowheads="1"/>
          </p:cNvSpPr>
          <p:nvPr/>
        </p:nvSpPr>
        <p:spPr bwMode="auto">
          <a:xfrm>
            <a:off x="7110414" y="841376"/>
            <a:ext cx="2192337" cy="19605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7" name="Rectangle 7"/>
          <p:cNvSpPr>
            <a:spLocks noChangeArrowheads="1"/>
          </p:cNvSpPr>
          <p:nvPr/>
        </p:nvSpPr>
        <p:spPr bwMode="auto">
          <a:xfrm>
            <a:off x="2792414" y="3070226"/>
            <a:ext cx="2192337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8" name="Rectangle 8"/>
          <p:cNvSpPr>
            <a:spLocks noChangeArrowheads="1"/>
          </p:cNvSpPr>
          <p:nvPr/>
        </p:nvSpPr>
        <p:spPr bwMode="auto">
          <a:xfrm>
            <a:off x="4940301" y="3071814"/>
            <a:ext cx="2105025" cy="19462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8809" name="Rectangle 9"/>
          <p:cNvSpPr>
            <a:spLocks noChangeArrowheads="1"/>
          </p:cNvSpPr>
          <p:nvPr/>
        </p:nvSpPr>
        <p:spPr bwMode="auto">
          <a:xfrm>
            <a:off x="7096126" y="3106739"/>
            <a:ext cx="2074863" cy="193198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61033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888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888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888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888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8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8806" grpId="0" animBg="1"/>
      <p:bldP spid="588807" grpId="0" animBg="1"/>
      <p:bldP spid="588808" grpId="0" animBg="1"/>
      <p:bldP spid="588809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777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3789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Extraction of Connected Components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Central to many automated image analysis applications.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</a:t>
            </a:r>
          </a:p>
        </p:txBody>
      </p:sp>
      <p:graphicFrame>
        <p:nvGraphicFramePr>
          <p:cNvPr id="37894" name="Object 5"/>
          <p:cNvGraphicFramePr>
            <a:graphicFrameLocks noChangeAspect="1"/>
          </p:cNvGraphicFramePr>
          <p:nvPr/>
        </p:nvGraphicFramePr>
        <p:xfrm>
          <a:off x="3341689" y="2878138"/>
          <a:ext cx="3602037" cy="233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8" name="Equation" r:id="rId3" imgW="1409700" imgH="914400" progId="Equation.DSMT4">
                  <p:embed/>
                </p:oleObj>
              </mc:Choice>
              <mc:Fallback>
                <p:oleObj name="Equation" r:id="rId3" imgW="1409700" imgH="914400" progId="Equation.DSMT4">
                  <p:embed/>
                  <p:pic>
                    <p:nvPicPr>
                      <p:cNvPr id="3789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41689" y="2878138"/>
                        <a:ext cx="3602037" cy="233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5" name="Oval 6"/>
          <p:cNvSpPr>
            <a:spLocks noChangeArrowheads="1"/>
          </p:cNvSpPr>
          <p:nvPr/>
        </p:nvSpPr>
        <p:spPr bwMode="auto">
          <a:xfrm>
            <a:off x="5151438" y="3062289"/>
            <a:ext cx="201612" cy="2190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847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982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898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3994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33363"/>
            <a:ext cx="6704012" cy="603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5" y="538163"/>
            <a:ext cx="1543050" cy="4908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9830" name="Rectangle 6"/>
          <p:cNvSpPr>
            <a:spLocks noChangeArrowheads="1"/>
          </p:cNvSpPr>
          <p:nvPr/>
        </p:nvSpPr>
        <p:spPr bwMode="auto">
          <a:xfrm>
            <a:off x="1857375" y="2279651"/>
            <a:ext cx="4484688" cy="197326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89831" name="Rectangle 7"/>
          <p:cNvSpPr>
            <a:spLocks noChangeArrowheads="1"/>
          </p:cNvSpPr>
          <p:nvPr/>
        </p:nvSpPr>
        <p:spPr bwMode="auto">
          <a:xfrm>
            <a:off x="1835150" y="4303713"/>
            <a:ext cx="4484688" cy="19732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5316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5898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5898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9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9830" grpId="0" animBg="1"/>
      <p:bldP spid="589831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2898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/>
              <a:t>Some Basic Morphological Algorithms (4)</a:t>
            </a:r>
          </a:p>
        </p:txBody>
      </p:sp>
      <p:sp>
        <p:nvSpPr>
          <p:cNvPr id="592899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b="1" dirty="0"/>
              <a:t>Convex Hull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</a:t>
            </a:r>
          </a:p>
        </p:txBody>
      </p:sp>
      <p:graphicFrame>
        <p:nvGraphicFramePr>
          <p:cNvPr id="41990" name="Object 5"/>
          <p:cNvGraphicFramePr>
            <a:graphicFrameLocks noChangeAspect="1"/>
          </p:cNvGraphicFramePr>
          <p:nvPr/>
        </p:nvGraphicFramePr>
        <p:xfrm>
          <a:off x="2365376" y="2044701"/>
          <a:ext cx="7515225" cy="443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2" name="Equation" r:id="rId4" imgW="3784600" imgH="2235200" progId="Equation.DSMT4">
                  <p:embed/>
                </p:oleObj>
              </mc:Choice>
              <mc:Fallback>
                <p:oleObj name="Equation" r:id="rId4" imgW="3784600" imgH="2235200" progId="Equation.DSMT4">
                  <p:embed/>
                  <p:pic>
                    <p:nvPicPr>
                      <p:cNvPr id="4199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5376" y="2044701"/>
                        <a:ext cx="7515225" cy="443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91" name="Oval 6"/>
          <p:cNvSpPr>
            <a:spLocks noChangeArrowheads="1"/>
          </p:cNvSpPr>
          <p:nvPr/>
        </p:nvSpPr>
        <p:spPr bwMode="auto">
          <a:xfrm>
            <a:off x="5530851" y="3063876"/>
            <a:ext cx="188913" cy="18891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0998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928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nmt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6115050"/>
            <a:ext cx="238125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1877" name="Rectangle 5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157163"/>
            <a:ext cx="5175250" cy="6646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8800" y="241301"/>
            <a:ext cx="2000250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1881" name="Rectangle 9"/>
          <p:cNvSpPr>
            <a:spLocks noChangeArrowheads="1"/>
          </p:cNvSpPr>
          <p:nvPr/>
        </p:nvSpPr>
        <p:spPr bwMode="auto">
          <a:xfrm>
            <a:off x="4760913" y="91440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2" name="Rectangle 10"/>
          <p:cNvSpPr>
            <a:spLocks noChangeArrowheads="1"/>
          </p:cNvSpPr>
          <p:nvPr/>
        </p:nvSpPr>
        <p:spPr bwMode="auto">
          <a:xfrm>
            <a:off x="6427788" y="895351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3" name="Rectangle 11"/>
          <p:cNvSpPr>
            <a:spLocks noChangeArrowheads="1"/>
          </p:cNvSpPr>
          <p:nvPr/>
        </p:nvSpPr>
        <p:spPr bwMode="auto">
          <a:xfrm>
            <a:off x="30988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4" name="Rectangle 12"/>
          <p:cNvSpPr>
            <a:spLocks noChangeArrowheads="1"/>
          </p:cNvSpPr>
          <p:nvPr/>
        </p:nvSpPr>
        <p:spPr bwMode="auto">
          <a:xfrm>
            <a:off x="4767263" y="2968626"/>
            <a:ext cx="1682750" cy="1770063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5" name="Rectangle 13"/>
          <p:cNvSpPr>
            <a:spLocks noChangeArrowheads="1"/>
          </p:cNvSpPr>
          <p:nvPr/>
        </p:nvSpPr>
        <p:spPr bwMode="auto">
          <a:xfrm>
            <a:off x="6451600" y="2954338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1886" name="Rectangle 14"/>
          <p:cNvSpPr>
            <a:spLocks noChangeArrowheads="1"/>
          </p:cNvSpPr>
          <p:nvPr/>
        </p:nvSpPr>
        <p:spPr bwMode="auto">
          <a:xfrm>
            <a:off x="4754563" y="5002213"/>
            <a:ext cx="1682750" cy="177006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802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5918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"/>
                                        <p:tgtEl>
                                          <p:spTgt spid="5918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500"/>
                                        <p:tgtEl>
                                          <p:spTgt spid="5918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5918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5918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5918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1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1881" grpId="0" animBg="1"/>
      <p:bldP spid="591882" grpId="0" animBg="1"/>
      <p:bldP spid="591883" grpId="0" animBg="1"/>
      <p:bldP spid="591884" grpId="0" animBg="1"/>
      <p:bldP spid="591885" grpId="0" animBg="1"/>
      <p:bldP spid="591886" grpId="0" animBg="1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22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93923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40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438" y="1695450"/>
            <a:ext cx="3713162" cy="3989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2476" y="1984375"/>
            <a:ext cx="2398713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694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Some </a:t>
            </a:r>
            <a:r>
              <a:rPr lang="en-US" dirty="0"/>
              <a:t>Basic Image Morphology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0405" y="2084457"/>
            <a:ext cx="7715250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110074" y="1518240"/>
            <a:ext cx="25446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200" b="1" dirty="0"/>
              <a:t>Region Filling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428067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49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45061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 dirty="0"/>
              <a:t>Thinning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   The thinning of a set A by a structuring element B, defined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 dirty="0"/>
              <a:t> </a:t>
            </a:r>
            <a:endParaRPr lang="en-US" altLang="en-US" sz="2400" dirty="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 smtClean="0"/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 sz="2400" dirty="0"/>
          </a:p>
          <a:p>
            <a:pPr>
              <a:buNone/>
            </a:pPr>
            <a:r>
              <a:rPr lang="en-US" altLang="en-US" sz="2400" dirty="0" smtClean="0"/>
              <a:t>It is denoted by the       and it can be defined in terms </a:t>
            </a:r>
            <a:r>
              <a:rPr lang="en-US" altLang="en-US" sz="2400" dirty="0"/>
              <a:t>of hit-or-miss transformation</a:t>
            </a:r>
          </a:p>
        </p:txBody>
      </p:sp>
      <p:graphicFrame>
        <p:nvGraphicFramePr>
          <p:cNvPr id="45062" name="Object 7"/>
          <p:cNvGraphicFramePr>
            <a:graphicFrameLocks noChangeAspect="1"/>
          </p:cNvGraphicFramePr>
          <p:nvPr/>
        </p:nvGraphicFramePr>
        <p:xfrm>
          <a:off x="2616201" y="2763839"/>
          <a:ext cx="3617913" cy="1252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name="Equation" r:id="rId4" imgW="1320800" imgH="457200" progId="Equation.DSMT4">
                  <p:embed/>
                </p:oleObj>
              </mc:Choice>
              <mc:Fallback>
                <p:oleObj name="Equation" r:id="rId4" imgW="1320800" imgH="457200" progId="Equation.DSMT4">
                  <p:embed/>
                  <p:pic>
                    <p:nvPicPr>
                      <p:cNvPr id="45062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16201" y="2763839"/>
                        <a:ext cx="3617913" cy="1252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3" name="Oval 8"/>
          <p:cNvSpPr>
            <a:spLocks noChangeArrowheads="1"/>
          </p:cNvSpPr>
          <p:nvPr/>
        </p:nvSpPr>
        <p:spPr bwMode="auto">
          <a:xfrm>
            <a:off x="5197476" y="2835276"/>
            <a:ext cx="231775" cy="233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45064" name="Oval 9"/>
          <p:cNvSpPr>
            <a:spLocks noChangeArrowheads="1"/>
          </p:cNvSpPr>
          <p:nvPr/>
        </p:nvSpPr>
        <p:spPr bwMode="auto">
          <a:xfrm>
            <a:off x="5335589" y="3502026"/>
            <a:ext cx="231775" cy="233363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15393" y="4639469"/>
            <a:ext cx="266700" cy="304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225211" y="4639469"/>
            <a:ext cx="257175" cy="29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822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59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Image Morphology</a:t>
            </a:r>
          </a:p>
        </p:txBody>
      </p:sp>
      <p:sp>
        <p:nvSpPr>
          <p:cNvPr id="4608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altLang="en-US" sz="2400"/>
              <a:t>A more useful expression for thinning A symmetrically is based on a sequence of structuring elements: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 </a:t>
            </a:r>
          </a:p>
        </p:txBody>
      </p:sp>
      <p:graphicFrame>
        <p:nvGraphicFramePr>
          <p:cNvPr id="46086" name="Object 8"/>
          <p:cNvGraphicFramePr>
            <a:graphicFrameLocks noChangeAspect="1"/>
          </p:cNvGraphicFramePr>
          <p:nvPr/>
        </p:nvGraphicFramePr>
        <p:xfrm>
          <a:off x="2478089" y="2884489"/>
          <a:ext cx="5253037" cy="1222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2" name="Equation" r:id="rId3" imgW="2184400" imgH="508000" progId="Equation.DSMT4">
                  <p:embed/>
                </p:oleObj>
              </mc:Choice>
              <mc:Fallback>
                <p:oleObj name="Equation" r:id="rId3" imgW="2184400" imgH="508000" progId="Equation.DSMT4">
                  <p:embed/>
                  <p:pic>
                    <p:nvPicPr>
                      <p:cNvPr id="46086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8089" y="2884489"/>
                        <a:ext cx="5253037" cy="1222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5977" name="Object 9"/>
          <p:cNvGraphicFramePr>
            <a:graphicFrameLocks noChangeAspect="1"/>
          </p:cNvGraphicFramePr>
          <p:nvPr/>
        </p:nvGraphicFramePr>
        <p:xfrm>
          <a:off x="2198689" y="4643439"/>
          <a:ext cx="8143875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53" name="Equation" r:id="rId5" imgW="3657600" imgH="457200" progId="Equation.DSMT4">
                  <p:embed/>
                </p:oleObj>
              </mc:Choice>
              <mc:Fallback>
                <p:oleObj name="Equation" r:id="rId5" imgW="3657600" imgH="457200" progId="Equation.DSMT4">
                  <p:embed/>
                  <p:pic>
                    <p:nvPicPr>
                      <p:cNvPr id="595977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8689" y="4643439"/>
                        <a:ext cx="8143875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0867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95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699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en-US" smtClean="0"/>
          </a:p>
        </p:txBody>
      </p:sp>
      <p:sp>
        <p:nvSpPr>
          <p:cNvPr id="596995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charset="0"/>
              <a:buChar char="►"/>
              <a:defRPr/>
            </a:pPr>
            <a:endParaRPr lang="en-US" smtClean="0"/>
          </a:p>
        </p:txBody>
      </p:sp>
      <p:pic>
        <p:nvPicPr>
          <p:cNvPr id="4711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4" y="142875"/>
            <a:ext cx="5661025" cy="5868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1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6276" y="5959475"/>
            <a:ext cx="6145213" cy="941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6998" name="Rectangle 6"/>
          <p:cNvSpPr>
            <a:spLocks noChangeArrowheads="1"/>
          </p:cNvSpPr>
          <p:nvPr/>
        </p:nvSpPr>
        <p:spPr bwMode="auto">
          <a:xfrm>
            <a:off x="5326063" y="1509713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6999" name="Rectangle 7"/>
          <p:cNvSpPr>
            <a:spLocks noChangeArrowheads="1"/>
          </p:cNvSpPr>
          <p:nvPr/>
        </p:nvSpPr>
        <p:spPr bwMode="auto">
          <a:xfrm>
            <a:off x="7162801" y="153035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0" name="Rectangle 8"/>
          <p:cNvSpPr>
            <a:spLocks noChangeArrowheads="1"/>
          </p:cNvSpPr>
          <p:nvPr/>
        </p:nvSpPr>
        <p:spPr bwMode="auto">
          <a:xfrm>
            <a:off x="3490913" y="26050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1" name="Rectangle 9"/>
          <p:cNvSpPr>
            <a:spLocks noChangeArrowheads="1"/>
          </p:cNvSpPr>
          <p:nvPr/>
        </p:nvSpPr>
        <p:spPr bwMode="auto">
          <a:xfrm>
            <a:off x="5348288" y="2606676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2" name="Rectangle 10"/>
          <p:cNvSpPr>
            <a:spLocks noChangeArrowheads="1"/>
          </p:cNvSpPr>
          <p:nvPr/>
        </p:nvSpPr>
        <p:spPr bwMode="auto">
          <a:xfrm>
            <a:off x="7191376" y="2606676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3" name="Rectangle 11"/>
          <p:cNvSpPr>
            <a:spLocks noChangeArrowheads="1"/>
          </p:cNvSpPr>
          <p:nvPr/>
        </p:nvSpPr>
        <p:spPr bwMode="auto">
          <a:xfrm>
            <a:off x="3519488" y="3709988"/>
            <a:ext cx="1712912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4" name="Rectangle 12"/>
          <p:cNvSpPr>
            <a:spLocks noChangeArrowheads="1"/>
          </p:cNvSpPr>
          <p:nvPr/>
        </p:nvSpPr>
        <p:spPr bwMode="auto">
          <a:xfrm>
            <a:off x="5348288" y="37084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5" name="Rectangle 13"/>
          <p:cNvSpPr>
            <a:spLocks noChangeArrowheads="1"/>
          </p:cNvSpPr>
          <p:nvPr/>
        </p:nvSpPr>
        <p:spPr bwMode="auto">
          <a:xfrm>
            <a:off x="7162801" y="37084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6" name="Rectangle 14"/>
          <p:cNvSpPr>
            <a:spLocks noChangeArrowheads="1"/>
          </p:cNvSpPr>
          <p:nvPr/>
        </p:nvSpPr>
        <p:spPr bwMode="auto">
          <a:xfrm>
            <a:off x="3533776" y="4826001"/>
            <a:ext cx="1712913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7" name="Rectangle 15"/>
          <p:cNvSpPr>
            <a:spLocks noChangeArrowheads="1"/>
          </p:cNvSpPr>
          <p:nvPr/>
        </p:nvSpPr>
        <p:spPr bwMode="auto">
          <a:xfrm>
            <a:off x="5348288" y="4826001"/>
            <a:ext cx="1712912" cy="7985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sp>
        <p:nvSpPr>
          <p:cNvPr id="597008" name="Rectangle 16"/>
          <p:cNvSpPr>
            <a:spLocks noChangeArrowheads="1"/>
          </p:cNvSpPr>
          <p:nvPr/>
        </p:nvSpPr>
        <p:spPr bwMode="auto">
          <a:xfrm>
            <a:off x="7146926" y="4840288"/>
            <a:ext cx="1712913" cy="7985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8733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5969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969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6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5970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5970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5970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5970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5970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5970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5970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5970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6" dur="500"/>
                                        <p:tgtEl>
                                          <p:spTgt spid="5970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6998" grpId="0" animBg="1"/>
      <p:bldP spid="596999" grpId="0" animBg="1"/>
      <p:bldP spid="597000" grpId="0" animBg="1"/>
      <p:bldP spid="597001" grpId="0" animBg="1"/>
      <p:bldP spid="597002" grpId="0" animBg="1"/>
      <p:bldP spid="597003" grpId="0" animBg="1"/>
      <p:bldP spid="597004" grpId="0" animBg="1"/>
      <p:bldP spid="597005" grpId="0" animBg="1"/>
      <p:bldP spid="597006" grpId="0" animBg="1"/>
      <p:bldP spid="597007" grpId="0" animBg="1"/>
      <p:bldP spid="59700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0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Some Basic Image Morphology</a:t>
            </a:r>
          </a:p>
        </p:txBody>
      </p:sp>
      <p:sp>
        <p:nvSpPr>
          <p:cNvPr id="48133" name="Rectangle 3"/>
          <p:cNvSpPr>
            <a:spLocks noGrp="1" noRot="1" noChangeArrowheads="1"/>
          </p:cNvSpPr>
          <p:nvPr>
            <p:ph type="body" sz="half" idx="4294967295"/>
          </p:nvPr>
        </p:nvSpPr>
        <p:spPr>
          <a:xfrm>
            <a:off x="0" y="1600200"/>
            <a:ext cx="5592763" cy="449897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/>
              <a:t>Thickening: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b="1" dirty="0"/>
              <a:t>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b="1" dirty="0"/>
              <a:t> </a:t>
            </a:r>
          </a:p>
        </p:txBody>
      </p:sp>
      <p:graphicFrame>
        <p:nvGraphicFramePr>
          <p:cNvPr id="48134" name="Object 5"/>
          <p:cNvGraphicFramePr>
            <a:graphicFrameLocks noChangeAspect="1"/>
          </p:cNvGraphicFramePr>
          <p:nvPr/>
        </p:nvGraphicFramePr>
        <p:xfrm>
          <a:off x="3055939" y="2300289"/>
          <a:ext cx="6022975" cy="1017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1" name="Equation" r:id="rId3" imgW="2705100" imgH="457200" progId="Equation.DSMT4">
                  <p:embed/>
                </p:oleObj>
              </mc:Choice>
              <mc:Fallback>
                <p:oleObj name="Equation" r:id="rId3" imgW="2705100" imgH="457200" progId="Equation.DSMT4">
                  <p:embed/>
                  <p:pic>
                    <p:nvPicPr>
                      <p:cNvPr id="48134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5939" y="2300289"/>
                        <a:ext cx="6022975" cy="1017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5" name="Oval 6"/>
          <p:cNvSpPr>
            <a:spLocks noChangeArrowheads="1"/>
          </p:cNvSpPr>
          <p:nvPr/>
        </p:nvSpPr>
        <p:spPr bwMode="auto">
          <a:xfrm>
            <a:off x="5626100" y="2857501"/>
            <a:ext cx="217488" cy="219075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endParaRPr lang="en-US" altLang="en-US"/>
          </a:p>
        </p:txBody>
      </p:sp>
      <p:graphicFrame>
        <p:nvGraphicFramePr>
          <p:cNvPr id="600072" name="Object 8"/>
          <p:cNvGraphicFramePr>
            <a:graphicFrameLocks noChangeAspect="1"/>
          </p:cNvGraphicFramePr>
          <p:nvPr/>
        </p:nvGraphicFramePr>
        <p:xfrm>
          <a:off x="2225676" y="5041900"/>
          <a:ext cx="8099425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2" name="Equation" r:id="rId5" imgW="4102100" imgH="431800" progId="Equation.DSMT4">
                  <p:embed/>
                </p:oleObj>
              </mc:Choice>
              <mc:Fallback>
                <p:oleObj name="Equation" r:id="rId5" imgW="4102100" imgH="431800" progId="Equation.DSMT4">
                  <p:embed/>
                  <p:pic>
                    <p:nvPicPr>
                      <p:cNvPr id="600072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25676" y="5041900"/>
                        <a:ext cx="8099425" cy="852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2274324"/>
              </p:ext>
            </p:extLst>
          </p:nvPr>
        </p:nvGraphicFramePr>
        <p:xfrm>
          <a:off x="2454442" y="3756026"/>
          <a:ext cx="783590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223" name="Equation" r:id="rId7" imgW="3784600" imgH="457200" progId="Equation.DSMT4">
                  <p:embed/>
                </p:oleObj>
              </mc:Choice>
              <mc:Fallback>
                <p:oleObj name="Equation" r:id="rId7" imgW="3784600" imgH="457200" progId="Equation.DSMT4">
                  <p:embed/>
                  <p:pic>
                    <p:nvPicPr>
                      <p:cNvPr id="600071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4442" y="3756026"/>
                        <a:ext cx="7835900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0"/>
          <p:cNvGrpSpPr/>
          <p:nvPr/>
        </p:nvGrpSpPr>
        <p:grpSpPr>
          <a:xfrm>
            <a:off x="2847861" y="2740026"/>
            <a:ext cx="5625296" cy="871537"/>
            <a:chOff x="1145894" y="2657475"/>
            <a:chExt cx="5625296" cy="871537"/>
          </a:xfrm>
        </p:grpSpPr>
        <p:sp>
          <p:nvSpPr>
            <p:cNvPr id="12" name="Rectangle 11"/>
            <p:cNvSpPr/>
            <p:nvPr/>
          </p:nvSpPr>
          <p:spPr bwMode="auto">
            <a:xfrm>
              <a:off x="1145894" y="2657475"/>
              <a:ext cx="5625296" cy="871537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graphicFrame>
          <p:nvGraphicFramePr>
            <p:cNvPr id="13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53637376"/>
                </p:ext>
              </p:extLst>
            </p:nvPr>
          </p:nvGraphicFramePr>
          <p:xfrm>
            <a:off x="1269518" y="2657475"/>
            <a:ext cx="5175250" cy="87153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8224" name="Equation" r:id="rId9" imgW="1206500" imgH="203200" progId="Equation.3">
                    <p:embed/>
                  </p:oleObj>
                </mc:Choice>
                <mc:Fallback>
                  <p:oleObj name="Equation" r:id="rId9" imgW="1206500" imgH="203200" progId="Equation.3">
                    <p:embed/>
                    <p:pic>
                      <p:nvPicPr>
                        <p:cNvPr id="11" name="Object 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69518" y="2657475"/>
                          <a:ext cx="5175250" cy="87153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Oval 8"/>
            <p:cNvSpPr>
              <a:spLocks noChangeArrowheads="1"/>
            </p:cNvSpPr>
            <p:nvPr/>
          </p:nvSpPr>
          <p:spPr bwMode="auto">
            <a:xfrm>
              <a:off x="1860068" y="2882900"/>
              <a:ext cx="350838" cy="392112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2400">
                <a:latin typeface="Tahoma" panose="020B060403050404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310013" y="4304749"/>
            <a:ext cx="309897" cy="303504"/>
            <a:chOff x="1608046" y="4222198"/>
            <a:chExt cx="309897" cy="303504"/>
          </a:xfrm>
        </p:grpSpPr>
        <p:sp>
          <p:nvSpPr>
            <p:cNvPr id="16" name="Oval 15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290119" y="4276159"/>
            <a:ext cx="290145" cy="310572"/>
            <a:chOff x="1608046" y="4222198"/>
            <a:chExt cx="309897" cy="303504"/>
          </a:xfrm>
        </p:grpSpPr>
        <p:sp>
          <p:nvSpPr>
            <p:cNvPr id="19" name="Oval 18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0" name="Oval 19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54264" y="4276159"/>
            <a:ext cx="319053" cy="303504"/>
            <a:chOff x="1608046" y="4222198"/>
            <a:chExt cx="309897" cy="303504"/>
          </a:xfrm>
        </p:grpSpPr>
        <p:sp>
          <p:nvSpPr>
            <p:cNvPr id="22" name="Oval 21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3" name="Oval 22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7171271" y="4276159"/>
            <a:ext cx="309897" cy="303504"/>
            <a:chOff x="1608046" y="4222198"/>
            <a:chExt cx="309897" cy="303504"/>
          </a:xfrm>
        </p:grpSpPr>
        <p:sp>
          <p:nvSpPr>
            <p:cNvPr id="25" name="Oval 24"/>
            <p:cNvSpPr/>
            <p:nvPr/>
          </p:nvSpPr>
          <p:spPr bwMode="auto">
            <a:xfrm flipH="1">
              <a:off x="1655178" y="4259484"/>
              <a:ext cx="193314" cy="243068"/>
            </a:xfrm>
            <a:prstGeom prst="ellipse">
              <a:avLst/>
            </a:prstGeom>
            <a:solidFill>
              <a:schemeClr val="tx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  <p:sp>
          <p:nvSpPr>
            <p:cNvPr id="26" name="Oval 25"/>
            <p:cNvSpPr/>
            <p:nvPr/>
          </p:nvSpPr>
          <p:spPr bwMode="auto">
            <a:xfrm flipH="1">
              <a:off x="1608046" y="4222198"/>
              <a:ext cx="309897" cy="303504"/>
            </a:xfrm>
            <a:prstGeom prst="ellipse">
              <a:avLst/>
            </a:prstGeom>
            <a:noFill/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9" name="Oval 28"/>
          <p:cNvSpPr/>
          <p:nvPr/>
        </p:nvSpPr>
        <p:spPr bwMode="auto">
          <a:xfrm flipH="1">
            <a:off x="6958773" y="2953989"/>
            <a:ext cx="319053" cy="303504"/>
          </a:xfrm>
          <a:prstGeom prst="ellips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5910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Some Basic Some Basic Image Morphology</a:t>
            </a:r>
          </a:p>
        </p:txBody>
      </p:sp>
      <p:pic>
        <p:nvPicPr>
          <p:cNvPr id="4915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2" y="1652588"/>
            <a:ext cx="4846637" cy="4086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8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275" y="5738813"/>
            <a:ext cx="7212012" cy="75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9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2576" y="4210050"/>
            <a:ext cx="682625" cy="102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608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54441" y="365125"/>
            <a:ext cx="10791295" cy="1325563"/>
          </a:xfrm>
        </p:spPr>
        <p:txBody>
          <a:bodyPr>
            <a:normAutofit/>
          </a:bodyPr>
          <a:lstStyle/>
          <a:p>
            <a:r>
              <a:rPr lang="en-US" sz="3200" dirty="0"/>
              <a:t>Some Basic Some Basic Image Morphology</a:t>
            </a:r>
          </a:p>
        </p:txBody>
      </p:sp>
      <p:pic>
        <p:nvPicPr>
          <p:cNvPr id="7" name="Picture 7" descr="phn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983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phn1clo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978" y="1857147"/>
            <a:ext cx="2432050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0392" y="4217203"/>
            <a:ext cx="2811114" cy="194983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11128" y="4207140"/>
            <a:ext cx="2692503" cy="1969961"/>
          </a:xfrm>
          <a:prstGeom prst="rect">
            <a:avLst/>
          </a:prstGeom>
        </p:spPr>
      </p:pic>
      <p:pic>
        <p:nvPicPr>
          <p:cNvPr id="11" name="Picture 10" descr="phn1thr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7508" y="1857147"/>
            <a:ext cx="2442631" cy="183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425744" y="1672480"/>
            <a:ext cx="11983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b="1" dirty="0"/>
              <a:t>Skeletons</a:t>
            </a:r>
          </a:p>
        </p:txBody>
      </p:sp>
    </p:spTree>
    <p:extLst>
      <p:ext uri="{BB962C8B-B14F-4D97-AF65-F5344CB8AC3E}">
        <p14:creationId xmlns:p14="http://schemas.microsoft.com/office/powerpoint/2010/main" val="218857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634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 dirty="0" smtClean="0"/>
              <a:t>Boundary Extraction</a:t>
            </a:r>
            <a:endParaRPr lang="en-US" sz="3200" dirty="0"/>
          </a:p>
        </p:txBody>
      </p:sp>
      <p:pic>
        <p:nvPicPr>
          <p:cNvPr id="31749" name="Picture 8"/>
          <p:cNvPicPr>
            <a:picLocks noChangeAspect="1" noChangeArrowheads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0531" y="1690688"/>
            <a:ext cx="6134100" cy="368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50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5676" y="1601789"/>
            <a:ext cx="1878013" cy="307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84365567"/>
              </p:ext>
            </p:extLst>
          </p:nvPr>
        </p:nvGraphicFramePr>
        <p:xfrm>
          <a:off x="3581400" y="5597111"/>
          <a:ext cx="3863837" cy="6579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41" name="Equation" r:id="rId5" imgW="1193800" imgH="203200" progId="Equation.3">
                  <p:embed/>
                </p:oleObj>
              </mc:Choice>
              <mc:Fallback>
                <p:oleObj name="Equation" r:id="rId5" imgW="1193800" imgH="203200" progId="Equation.3">
                  <p:embed/>
                  <p:pic>
                    <p:nvPicPr>
                      <p:cNvPr id="6042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5597111"/>
                        <a:ext cx="3863837" cy="6579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6485078" y="5733982"/>
            <a:ext cx="360362" cy="360363"/>
          </a:xfrm>
          <a:prstGeom prst="ellipse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240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57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61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dirty="0"/>
              <a:t>Boundary Extraction</a:t>
            </a:r>
          </a:p>
        </p:txBody>
      </p:sp>
      <p:pic>
        <p:nvPicPr>
          <p:cNvPr id="30725" name="Picture 8"/>
          <p:cNvPicPr>
            <a:picLocks noChangeAspect="1" noChangeArrowheads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49" y="1528764"/>
            <a:ext cx="5661715" cy="3705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26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493" y="5259388"/>
            <a:ext cx="7108825" cy="1096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1301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20914</TotalTime>
  <Words>3824</Words>
  <Application>Microsoft Office PowerPoint</Application>
  <PresentationFormat>Widescreen</PresentationFormat>
  <Paragraphs>3127</Paragraphs>
  <Slides>95</Slides>
  <Notes>72</Notes>
  <HiddenSlides>0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95</vt:i4>
      </vt:variant>
    </vt:vector>
  </HeadingPairs>
  <TitlesOfParts>
    <vt:vector size="106" baseType="lpstr">
      <vt:lpstr>Arial Unicode MS</vt:lpstr>
      <vt:lpstr>Angsana New</vt:lpstr>
      <vt:lpstr>Arial</vt:lpstr>
      <vt:lpstr>Calibri</vt:lpstr>
      <vt:lpstr>Calibri Light</vt:lpstr>
      <vt:lpstr>Cordia New</vt:lpstr>
      <vt:lpstr>Roboto Light</vt:lpstr>
      <vt:lpstr>Tahoma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What is Morphology?</vt:lpstr>
      <vt:lpstr>Image Morphology</vt:lpstr>
      <vt:lpstr>Image Morphology</vt:lpstr>
      <vt:lpstr>Sets ( Z2 and Z3)</vt:lpstr>
      <vt:lpstr>Basic Set Theory</vt:lpstr>
      <vt:lpstr>Image Morphology Mathematics</vt:lpstr>
      <vt:lpstr>Reflection and Translation</vt:lpstr>
      <vt:lpstr>Structuring element (SE)</vt:lpstr>
      <vt:lpstr>Example</vt:lpstr>
      <vt:lpstr>DILATION</vt:lpstr>
      <vt:lpstr>DILATION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Dilation Example</vt:lpstr>
      <vt:lpstr>Erosion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Erosion Example</vt:lpstr>
      <vt:lpstr>Combining erosion and dilation</vt:lpstr>
      <vt:lpstr>Opening</vt:lpstr>
      <vt:lpstr>Opening</vt:lpstr>
      <vt:lpstr>Closing</vt:lpstr>
      <vt:lpstr>Closing</vt:lpstr>
      <vt:lpstr>Example: Opening</vt:lpstr>
      <vt:lpstr>Example: Closing</vt:lpstr>
      <vt:lpstr>Opening and Closing</vt:lpstr>
      <vt:lpstr>Removing noise by: Opening followed by closing</vt:lpstr>
      <vt:lpstr>Applications of opening</vt:lpstr>
      <vt:lpstr>Applications of Closing</vt:lpstr>
      <vt:lpstr>Some Basic Image Morphology</vt:lpstr>
      <vt:lpstr>PowerPoint Presentation</vt:lpstr>
      <vt:lpstr>Some Basic Image Morphology</vt:lpstr>
      <vt:lpstr>PowerPoint Presentation</vt:lpstr>
      <vt:lpstr>Some Basic Morphological Algorithms (4)</vt:lpstr>
      <vt:lpstr>PowerPoint Presentation</vt:lpstr>
      <vt:lpstr>PowerPoint Presentation</vt:lpstr>
      <vt:lpstr>Some Basic Image Morphology</vt:lpstr>
      <vt:lpstr>Some Basic Image Morphology</vt:lpstr>
      <vt:lpstr>Some Basic Image Morphology</vt:lpstr>
      <vt:lpstr>PowerPoint Presentation</vt:lpstr>
      <vt:lpstr>Some Basic Some Basic Image Morphology</vt:lpstr>
      <vt:lpstr>Some Basic Some Basic Image Morphology</vt:lpstr>
      <vt:lpstr>Some Basic Some Basic Image Morphology</vt:lpstr>
      <vt:lpstr>Boundary Extraction</vt:lpstr>
      <vt:lpstr>Boundary Extraction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GoogleEltaweel</cp:lastModifiedBy>
  <cp:revision>800</cp:revision>
  <dcterms:created xsi:type="dcterms:W3CDTF">2023-04-29T09:08:23Z</dcterms:created>
  <dcterms:modified xsi:type="dcterms:W3CDTF">2024-03-23T03:47:39Z</dcterms:modified>
</cp:coreProperties>
</file>