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1.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58" r:id="rId1"/>
    <p:sldMasterId id="2147483976" r:id="rId2"/>
  </p:sldMasterIdLst>
  <p:notesMasterIdLst>
    <p:notesMasterId r:id="rId20"/>
  </p:notesMasterIdLst>
  <p:handoutMasterIdLst>
    <p:handoutMasterId r:id="rId21"/>
  </p:handoutMasterIdLst>
  <p:sldIdLst>
    <p:sldId id="348" r:id="rId3"/>
    <p:sldId id="291" r:id="rId4"/>
    <p:sldId id="292" r:id="rId5"/>
    <p:sldId id="338" r:id="rId6"/>
    <p:sldId id="293" r:id="rId7"/>
    <p:sldId id="344" r:id="rId8"/>
    <p:sldId id="294" r:id="rId9"/>
    <p:sldId id="296" r:id="rId10"/>
    <p:sldId id="297" r:id="rId11"/>
    <p:sldId id="337" r:id="rId12"/>
    <p:sldId id="300" r:id="rId13"/>
    <p:sldId id="302" r:id="rId14"/>
    <p:sldId id="304" r:id="rId15"/>
    <p:sldId id="306" r:id="rId16"/>
    <p:sldId id="308" r:id="rId17"/>
    <p:sldId id="309" r:id="rId18"/>
    <p:sldId id="310" r:id="rId19"/>
  </p:sldIdLst>
  <p:sldSz cx="9144000" cy="6858000" type="screen4x3"/>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390"/>
    <a:srgbClr val="000000"/>
    <a:srgbClr val="F35B1B"/>
    <a:srgbClr val="FDE3BA"/>
    <a:srgbClr val="CCFFFF"/>
    <a:srgbClr val="FFFF00"/>
    <a:srgbClr val="0000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581" autoAdjust="0"/>
  </p:normalViewPr>
  <p:slideViewPr>
    <p:cSldViewPr>
      <p:cViewPr varScale="1">
        <p:scale>
          <a:sx n="70" d="100"/>
          <a:sy n="70" d="100"/>
        </p:scale>
        <p:origin x="-82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2700"/>
            <a:ext cx="6242050" cy="519113"/>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r>
              <a:rPr lang="en-US" sz="1400" dirty="0">
                <a:latin typeface="Times New Roman" pitchFamily="18" charset="0"/>
              </a:rPr>
              <a:t/>
            </a:r>
            <a:br>
              <a:rPr lang="en-US" sz="1400" dirty="0">
                <a:latin typeface="Times New Roman" pitchFamily="18" charset="0"/>
              </a:rPr>
            </a:br>
            <a:r>
              <a:rPr lang="en-US" sz="1400" dirty="0">
                <a:latin typeface="Times New Roman" pitchFamily="18" charset="0"/>
              </a:rPr>
              <a:t>Chapter 4: Conducting a Feasibility Analysis and Crafting a Winning Business Plan </a:t>
            </a:r>
          </a:p>
        </p:txBody>
      </p:sp>
      <p:sp>
        <p:nvSpPr>
          <p:cNvPr id="3075" name="Rectangle 3"/>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4563C5B9-B9D2-410E-A170-CFEE76E6A3DC}" type="slidenum">
              <a:rPr lang="en-US" sz="1400">
                <a:latin typeface="Times New Roman" pitchFamily="18" charset="0"/>
              </a:rPr>
              <a:pPr algn="r" eaLnBrk="0" hangingPunct="0">
                <a:defRPr/>
              </a:pPr>
              <a:t>‹#›</a:t>
            </a:fld>
            <a:endParaRPr lang="en-US" sz="140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6083"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3663"/>
            <a:ext cx="2217738" cy="306387"/>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dirty="0">
                <a:latin typeface="Times New Roman" pitchFamily="18" charset="0"/>
              </a:rPr>
              <a:t>Chapter 1: Entrepreneurship</a:t>
            </a:r>
          </a:p>
        </p:txBody>
      </p:sp>
      <p:sp>
        <p:nvSpPr>
          <p:cNvPr id="2053" name="Rectangle 5"/>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2152CDBA-D465-4F20-864B-CEBEBF324096}" type="slidenum">
              <a:rPr lang="en-US" sz="1400">
                <a:latin typeface="Times New Roman" pitchFamily="18" charset="0"/>
              </a:rPr>
              <a:pPr algn="r" eaLnBrk="0" hangingPunct="0">
                <a:defRPr/>
              </a:pPr>
              <a:t>‹#›</a:t>
            </a:fld>
            <a:endParaRPr lang="en-US" sz="1400" dirty="0">
              <a:latin typeface="Times New Roman" pitchFamily="18" charset="0"/>
            </a:endParaRPr>
          </a:p>
        </p:txBody>
      </p:sp>
    </p:spTree>
    <p:extLst>
      <p:ext uri="{BB962C8B-B14F-4D97-AF65-F5344CB8AC3E}">
        <p14:creationId xmlns:p14="http://schemas.microsoft.com/office/powerpoint/2010/main" val="1290064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cap="flat"/>
        </p:spPr>
      </p:sp>
      <p:sp>
        <p:nvSpPr>
          <p:cNvPr id="47107" name="Rectangle 3"/>
          <p:cNvSpPr>
            <a:spLocks noGrp="1" noChangeArrowheads="1"/>
          </p:cNvSpPr>
          <p:nvPr>
            <p:ph type="body" idx="1"/>
          </p:nvPr>
        </p:nvSpPr>
        <p:spPr>
          <a:noFill/>
          <a:ln w="9525"/>
        </p:spPr>
        <p:txBody>
          <a:bodyPr/>
          <a:lstStyle/>
          <a:p>
            <a:endParaRPr lang="ar-EG"/>
          </a:p>
        </p:txBody>
      </p:sp>
      <p:sp>
        <p:nvSpPr>
          <p:cNvPr id="47108" name="Rectangle 4"/>
          <p:cNvSpPr>
            <a:spLocks noChangeArrowheads="1"/>
          </p:cNvSpPr>
          <p:nvPr/>
        </p:nvSpPr>
        <p:spPr bwMode="auto">
          <a:xfrm>
            <a:off x="1152525" y="5200650"/>
            <a:ext cx="4638675" cy="2438400"/>
          </a:xfrm>
          <a:prstGeom prst="rect">
            <a:avLst/>
          </a:prstGeom>
          <a:noFill/>
          <a:ln w="50800">
            <a:noFill/>
            <a:miter lim="800000"/>
            <a:headEnd/>
            <a:tailEnd/>
          </a:ln>
        </p:spPr>
        <p:txBody>
          <a:bodyPr lIns="47625" tIns="19050" rIns="47625" bIns="19050">
            <a:spAutoFit/>
          </a:bodyPr>
          <a:lstStyle/>
          <a:p>
            <a:pPr eaLnBrk="0" hangingPunct="0">
              <a:lnSpc>
                <a:spcPct val="104000"/>
              </a:lnSpc>
              <a:spcAft>
                <a:spcPct val="52000"/>
              </a:spcAft>
            </a:pPr>
            <a:r>
              <a:rPr lang="en-US" sz="1200" b="1">
                <a:latin typeface="Helvetica" pitchFamily="34" charset="0"/>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eaLnBrk="0" hangingPunct="0">
              <a:lnSpc>
                <a:spcPct val="104000"/>
              </a:lnSpc>
              <a:spcAft>
                <a:spcPct val="52000"/>
              </a:spcAft>
            </a:pPr>
            <a:r>
              <a:rPr lang="en-US" sz="1200" b="1">
                <a:latin typeface="Helvetica" pitchFamily="34" charset="0"/>
              </a:rPr>
              <a:t>Be sure to delete this word processing box before using this template for your own presentation.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7" name="Text Box 16">
            <a:extLst>
              <a:ext uri="{FF2B5EF4-FFF2-40B4-BE49-F238E27FC236}">
                <a16:creationId xmlns="" xmlns:a16="http://schemas.microsoft.com/office/drawing/2014/main" id="{A7CD3ABE-FF52-42C0-531C-EB0652A2ED94}"/>
              </a:ext>
            </a:extLst>
          </p:cNvPr>
          <p:cNvSpPr txBox="1">
            <a:spLocks noChangeArrowheads="1"/>
          </p:cNvSpPr>
          <p:nvPr userDrawn="1"/>
        </p:nvSpPr>
        <p:spPr bwMode="auto">
          <a:xfrm>
            <a:off x="3495675" y="6581775"/>
            <a:ext cx="2287588" cy="274638"/>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Tree>
    <p:extLst>
      <p:ext uri="{BB962C8B-B14F-4D97-AF65-F5344CB8AC3E}">
        <p14:creationId xmlns:p14="http://schemas.microsoft.com/office/powerpoint/2010/main" val="3850471933"/>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151AE78D-B4B0-4C64-AF04-177F5D3013AA}" type="slidenum">
              <a:rPr lang="en-US" smtClean="0"/>
              <a:pPr>
                <a:defRPr/>
              </a:pPr>
              <a:t>‹#›</a:t>
            </a:fld>
            <a:endParaRPr lang="en-US"/>
          </a:p>
        </p:txBody>
      </p:sp>
    </p:spTree>
    <p:extLst>
      <p:ext uri="{BB962C8B-B14F-4D97-AF65-F5344CB8AC3E}">
        <p14:creationId xmlns:p14="http://schemas.microsoft.com/office/powerpoint/2010/main" val="2466286324"/>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EF3F9BEE-B42C-4E87-8A97-C04414B7C2B9}" type="slidenum">
              <a:rPr lang="en-US" smtClean="0"/>
              <a:pPr>
                <a:defRPr/>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9984446"/>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37654F28-BBBE-4F5A-AAFD-73B8AF14DD8F}" type="slidenum">
              <a:rPr lang="en-US" smtClean="0"/>
              <a:pPr>
                <a:defRPr/>
              </a:pPr>
              <a:t>‹#›</a:t>
            </a:fld>
            <a:endParaRPr lang="en-US"/>
          </a:p>
        </p:txBody>
      </p:sp>
    </p:spTree>
    <p:extLst>
      <p:ext uri="{BB962C8B-B14F-4D97-AF65-F5344CB8AC3E}">
        <p14:creationId xmlns:p14="http://schemas.microsoft.com/office/powerpoint/2010/main" val="592598784"/>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8" name="Footer Placeholder 7"/>
          <p:cNvSpPr>
            <a:spLocks noGrp="1"/>
          </p:cNvSpPr>
          <p:nvPr>
            <p:ph type="ftr" sz="quarter" idx="11"/>
          </p:nvPr>
        </p:nvSpPr>
        <p:spPr/>
        <p:txBody>
          <a:bodyPr/>
          <a:lstStyle/>
          <a:p>
            <a:pPr>
              <a:defRPr/>
            </a:pPr>
            <a:r>
              <a:rPr lang="en-US"/>
              <a:t>Ch. 3: Business Model and Strategic Plan</a:t>
            </a:r>
          </a:p>
        </p:txBody>
      </p:sp>
      <p:sp>
        <p:nvSpPr>
          <p:cNvPr id="9" name="Slide Number Placeholder 8"/>
          <p:cNvSpPr>
            <a:spLocks noGrp="1"/>
          </p:cNvSpPr>
          <p:nvPr>
            <p:ph type="sldNum" sz="quarter" idx="12"/>
          </p:nvPr>
        </p:nvSpPr>
        <p:spPr/>
        <p:txBody>
          <a:bodyPr/>
          <a:lstStyle/>
          <a:p>
            <a:pPr>
              <a:defRPr/>
            </a:pPr>
            <a:r>
              <a:rPr lang="en-US"/>
              <a:t>3 - </a:t>
            </a:r>
            <a:fld id="{A6174BE8-301E-4CA7-9138-18482F8F7435}" type="slidenum">
              <a:rPr lang="en-US" smtClean="0"/>
              <a:pPr>
                <a:defRPr/>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23110030"/>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4" name="Footer Placeholder 3"/>
          <p:cNvSpPr>
            <a:spLocks noGrp="1"/>
          </p:cNvSpPr>
          <p:nvPr>
            <p:ph type="ftr" sz="quarter" idx="11"/>
          </p:nvPr>
        </p:nvSpPr>
        <p:spPr/>
        <p:txBody>
          <a:bodyPr/>
          <a:lstStyle/>
          <a:p>
            <a:pPr>
              <a:defRPr/>
            </a:pPr>
            <a:r>
              <a:rPr lang="en-US"/>
              <a:t>Ch. 3: Business Model and Strategic Plan</a:t>
            </a:r>
          </a:p>
        </p:txBody>
      </p:sp>
      <p:sp>
        <p:nvSpPr>
          <p:cNvPr id="5" name="Slide Number Placeholder 4"/>
          <p:cNvSpPr>
            <a:spLocks noGrp="1"/>
          </p:cNvSpPr>
          <p:nvPr>
            <p:ph type="sldNum" sz="quarter" idx="12"/>
          </p:nvPr>
        </p:nvSpPr>
        <p:spPr/>
        <p:txBody>
          <a:bodyPr/>
          <a:lstStyle/>
          <a:p>
            <a:pPr>
              <a:defRPr/>
            </a:pPr>
            <a:r>
              <a:rPr lang="en-US"/>
              <a:t>3 - </a:t>
            </a:r>
            <a:fld id="{6447BEF6-9FAE-46B5-AB08-CAC64202749B}" type="slidenum">
              <a:rPr lang="en-US" smtClean="0"/>
              <a:pPr>
                <a:defRPr/>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5934146"/>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3" name="Footer Placeholder 2"/>
          <p:cNvSpPr>
            <a:spLocks noGrp="1"/>
          </p:cNvSpPr>
          <p:nvPr>
            <p:ph type="ftr" sz="quarter" idx="11"/>
          </p:nvPr>
        </p:nvSpPr>
        <p:spPr/>
        <p:txBody>
          <a:bodyPr/>
          <a:lstStyle/>
          <a:p>
            <a:pPr>
              <a:defRPr/>
            </a:pPr>
            <a:r>
              <a:rPr lang="en-US"/>
              <a:t>Ch. 3: Business Model and Strategic Plan</a:t>
            </a:r>
          </a:p>
        </p:txBody>
      </p:sp>
      <p:sp>
        <p:nvSpPr>
          <p:cNvPr id="4" name="Slide Number Placeholder 3"/>
          <p:cNvSpPr>
            <a:spLocks noGrp="1"/>
          </p:cNvSpPr>
          <p:nvPr>
            <p:ph type="sldNum" sz="quarter" idx="12"/>
          </p:nvPr>
        </p:nvSpPr>
        <p:spPr/>
        <p:txBody>
          <a:bodyPr/>
          <a:lstStyle/>
          <a:p>
            <a:pPr>
              <a:defRPr/>
            </a:pPr>
            <a:r>
              <a:rPr lang="en-US"/>
              <a:t>3 - </a:t>
            </a:r>
            <a:fld id="{1DC4B010-10BF-4429-BE2B-08F5254943FB}" type="slidenum">
              <a:rPr lang="en-US" smtClean="0"/>
              <a:pPr>
                <a:defRPr/>
              </a:pPr>
              <a:t>‹#›</a:t>
            </a:fld>
            <a:endParaRPr lang="en-US"/>
          </a:p>
        </p:txBody>
      </p:sp>
    </p:spTree>
    <p:extLst>
      <p:ext uri="{BB962C8B-B14F-4D97-AF65-F5344CB8AC3E}">
        <p14:creationId xmlns:p14="http://schemas.microsoft.com/office/powerpoint/2010/main" val="4038832037"/>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5FB54749-86E9-4387-B003-DFFA2EACA95B}" type="slidenum">
              <a:rPr lang="en-US" smtClean="0"/>
              <a:pPr>
                <a:defRPr/>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1173914"/>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B940D2E2-0D3D-496F-AB9E-85DE3D9B0980}" type="slidenum">
              <a:rPr lang="en-US" smtClean="0"/>
              <a:pPr>
                <a:defRPr/>
              </a:pPr>
              <a:t>‹#›</a:t>
            </a:fld>
            <a:endParaRPr lang="en-US"/>
          </a:p>
        </p:txBody>
      </p:sp>
    </p:spTree>
    <p:extLst>
      <p:ext uri="{BB962C8B-B14F-4D97-AF65-F5344CB8AC3E}">
        <p14:creationId xmlns:p14="http://schemas.microsoft.com/office/powerpoint/2010/main" val="84625772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Tree>
    <p:extLst>
      <p:ext uri="{BB962C8B-B14F-4D97-AF65-F5344CB8AC3E}">
        <p14:creationId xmlns:p14="http://schemas.microsoft.com/office/powerpoint/2010/main" val="938726739"/>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0193252"/>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5920805"/>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Tree>
    <p:extLst>
      <p:ext uri="{BB962C8B-B14F-4D97-AF65-F5344CB8AC3E}">
        <p14:creationId xmlns:p14="http://schemas.microsoft.com/office/powerpoint/2010/main" val="3936800026"/>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8445208"/>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600945"/>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B09DE363-5631-4711-95F7-38A4A0A5511C}" type="slidenum">
              <a:rPr lang="en-US" smtClean="0"/>
              <a:pPr>
                <a:defRPr/>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5255691"/>
      </p:ext>
    </p:extLst>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60CB07F1-6D7C-487E-89AC-D26355FEF6F5}" type="slidenum">
              <a:rPr lang="en-US" smtClean="0"/>
              <a:pPr>
                <a:defRPr/>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1172798"/>
      </p:ext>
    </p:extLst>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8476920"/>
      </p:ext>
    </p:extLst>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endParaRPr lang="en-US" dirty="0"/>
          </a:p>
        </p:txBody>
      </p:sp>
      <p:sp>
        <p:nvSpPr>
          <p:cNvPr id="6" name="Slide Number Placeholder 5"/>
          <p:cNvSpPr>
            <a:spLocks noGrp="1"/>
          </p:cNvSpPr>
          <p:nvPr>
            <p:ph type="sldNum" sz="quarter" idx="12"/>
          </p:nvPr>
        </p:nvSpPr>
        <p:spPr>
          <a:xfrm>
            <a:off x="1434703" y="798973"/>
            <a:ext cx="802005"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ext Box 16">
            <a:extLst>
              <a:ext uri="{FF2B5EF4-FFF2-40B4-BE49-F238E27FC236}">
                <a16:creationId xmlns="" xmlns:a16="http://schemas.microsoft.com/office/drawing/2014/main" id="{C0AFA70F-DCE8-1912-8A48-400EAC18E258}"/>
              </a:ext>
            </a:extLst>
          </p:cNvPr>
          <p:cNvSpPr txBox="1">
            <a:spLocks noChangeArrowheads="1"/>
          </p:cNvSpPr>
          <p:nvPr userDrawn="1"/>
        </p:nvSpPr>
        <p:spPr bwMode="auto">
          <a:xfrm>
            <a:off x="3419475" y="6583363"/>
            <a:ext cx="2287588" cy="274637"/>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Tree>
    <p:extLst>
      <p:ext uri="{BB962C8B-B14F-4D97-AF65-F5344CB8AC3E}">
        <p14:creationId xmlns:p14="http://schemas.microsoft.com/office/powerpoint/2010/main" val="1716031803"/>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67620945-F421-4EFF-BE50-4D1F8A2B0A53}"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08446317"/>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35D1F35-C220-40CE-AF3D-2690AA2BE269}" type="slidenum">
              <a:rPr lang="en-US" smtClean="0"/>
              <a:pPr>
                <a:defRPr/>
              </a:pPr>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8574326"/>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1215700"/>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8" name="Footer Placeholder 7"/>
          <p:cNvSpPr>
            <a:spLocks noGrp="1"/>
          </p:cNvSpPr>
          <p:nvPr>
            <p:ph type="ftr" sz="quarter" idx="11"/>
          </p:nvPr>
        </p:nvSpPr>
        <p:spPr/>
        <p:txBody>
          <a:bodyPr/>
          <a:lstStyle/>
          <a:p>
            <a:pPr>
              <a:defRPr/>
            </a:pPr>
            <a:r>
              <a:rPr lang="en-US"/>
              <a:t>Ch. 4: Feasibility Analysis &amp; Business Plan</a:t>
            </a:r>
          </a:p>
        </p:txBody>
      </p:sp>
      <p:sp>
        <p:nvSpPr>
          <p:cNvPr id="9" name="Slide Number Placeholder 8"/>
          <p:cNvSpPr>
            <a:spLocks noGrp="1"/>
          </p:cNvSpPr>
          <p:nvPr>
            <p:ph type="sldNum" sz="quarter" idx="12"/>
          </p:nvPr>
        </p:nvSpPr>
        <p:spPr/>
        <p:txBody>
          <a:bodyPr/>
          <a:lstStyle/>
          <a:p>
            <a:pPr>
              <a:defRPr/>
            </a:pPr>
            <a:r>
              <a:rPr lang="en-US"/>
              <a:t>4 - </a:t>
            </a:r>
            <a:fld id="{8B426BBB-DAE7-4395-90A3-9DEF35010D74}" type="slidenum">
              <a:rPr lang="en-US" smtClean="0"/>
              <a:pPr>
                <a:defRPr/>
              </a:pPr>
              <a:t>‹#›</a:t>
            </a:fld>
            <a:endParaRPr lang="en-US"/>
          </a:p>
        </p:txBody>
      </p:sp>
    </p:spTree>
    <p:extLst>
      <p:ext uri="{BB962C8B-B14F-4D97-AF65-F5344CB8AC3E}">
        <p14:creationId xmlns:p14="http://schemas.microsoft.com/office/powerpoint/2010/main" val="2745246069"/>
      </p:ext>
    </p:extLst>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4" name="Footer Placeholder 3"/>
          <p:cNvSpPr>
            <a:spLocks noGrp="1"/>
          </p:cNvSpPr>
          <p:nvPr>
            <p:ph type="ftr" sz="quarter" idx="11"/>
          </p:nvPr>
        </p:nvSpPr>
        <p:spPr/>
        <p:txBody>
          <a:bodyPr/>
          <a:lstStyle/>
          <a:p>
            <a:pPr>
              <a:defRPr/>
            </a:pPr>
            <a:r>
              <a:rPr lang="en-US"/>
              <a:t>Ch. 4: Feasibility Analysis &amp; Business Plan</a:t>
            </a:r>
          </a:p>
        </p:txBody>
      </p:sp>
      <p:sp>
        <p:nvSpPr>
          <p:cNvPr id="5" name="Slide Number Placeholder 4"/>
          <p:cNvSpPr>
            <a:spLocks noGrp="1"/>
          </p:cNvSpPr>
          <p:nvPr>
            <p:ph type="sldNum" sz="quarter" idx="12"/>
          </p:nvPr>
        </p:nvSpPr>
        <p:spPr/>
        <p:txBody>
          <a:bodyPr/>
          <a:lstStyle/>
          <a:p>
            <a:pPr>
              <a:defRPr/>
            </a:pPr>
            <a:r>
              <a:rPr lang="en-US"/>
              <a:t>4 - </a:t>
            </a:r>
            <a:fld id="{2309141C-F644-4D0B-A123-15CDFE404CA4}" type="slidenum">
              <a:rPr lang="en-US" smtClean="0"/>
              <a:pPr>
                <a:defRPr/>
              </a:pPr>
              <a:t>‹#›</a:t>
            </a:fld>
            <a:endParaRPr lang="en-US"/>
          </a:p>
        </p:txBody>
      </p:sp>
    </p:spTree>
    <p:extLst>
      <p:ext uri="{BB962C8B-B14F-4D97-AF65-F5344CB8AC3E}">
        <p14:creationId xmlns:p14="http://schemas.microsoft.com/office/powerpoint/2010/main" val="1533373241"/>
      </p:ext>
    </p:extLst>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3" name="Footer Placeholder 2"/>
          <p:cNvSpPr>
            <a:spLocks noGrp="1"/>
          </p:cNvSpPr>
          <p:nvPr>
            <p:ph type="ftr" sz="quarter" idx="11"/>
          </p:nvPr>
        </p:nvSpPr>
        <p:spPr/>
        <p:txBody>
          <a:bodyPr/>
          <a:lstStyle/>
          <a:p>
            <a:pPr>
              <a:defRPr/>
            </a:pPr>
            <a:r>
              <a:rPr lang="en-US"/>
              <a:t>Ch. 4: Feasibility Analysis &amp; Business Plan</a:t>
            </a:r>
          </a:p>
        </p:txBody>
      </p:sp>
      <p:sp>
        <p:nvSpPr>
          <p:cNvPr id="4" name="Slide Number Placeholder 3"/>
          <p:cNvSpPr>
            <a:spLocks noGrp="1"/>
          </p:cNvSpPr>
          <p:nvPr>
            <p:ph type="sldNum" sz="quarter" idx="12"/>
          </p:nvPr>
        </p:nvSpPr>
        <p:spPr/>
        <p:txBody>
          <a:bodyPr/>
          <a:lstStyle/>
          <a:p>
            <a:pPr>
              <a:defRPr/>
            </a:pPr>
            <a:r>
              <a:rPr lang="en-US"/>
              <a:t>4 - </a:t>
            </a:r>
            <a:fld id="{4DA7FDF7-DEC8-4B14-87C1-2C27926295E9}" type="slidenum">
              <a:rPr lang="en-US" smtClean="0"/>
              <a:pPr>
                <a:defRPr/>
              </a:pPr>
              <a:t>‹#›</a:t>
            </a:fld>
            <a:endParaRPr lang="en-US"/>
          </a:p>
        </p:txBody>
      </p:sp>
    </p:spTree>
    <p:extLst>
      <p:ext uri="{BB962C8B-B14F-4D97-AF65-F5344CB8AC3E}">
        <p14:creationId xmlns:p14="http://schemas.microsoft.com/office/powerpoint/2010/main" val="3270370492"/>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0DDF080-5E8C-48AD-84E5-6C08B304C14E}" type="datetimeFigureOut">
              <a:rPr lang="en-US" smtClean="0"/>
              <a:t>2/27/2023</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E27DD023-9DE9-42DC-8A4D-18C056AB4A1D}" type="slidenum">
              <a:rPr lang="en-US" smtClean="0"/>
              <a:pPr>
                <a:defRPr/>
              </a:pPr>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27493361"/>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B61BEF0D-F0BB-DE4B-95CE-6DB70DBA9567}" type="datetimeFigureOut">
              <a:rPr lang="en-US" smtClean="0"/>
              <a:pPr/>
              <a:t>2/27/2023</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endParaRPr lang="en-US" dirty="0"/>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82035396"/>
      </p:ext>
    </p:extLst>
  </p:cSld>
  <p:clrMapOvr>
    <a:masterClrMapping/>
  </p:clrMapOvr>
  <p:hf hd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18704099-C675-4A99-B85D-D49675A3C31A}" type="slidenum">
              <a:rPr lang="en-US" smtClean="0"/>
              <a:pPr>
                <a:defRPr/>
              </a:pPr>
              <a:t>‹#›</a:t>
            </a:fld>
            <a:endParaRPr lang="en-US"/>
          </a:p>
        </p:txBody>
      </p:sp>
    </p:spTree>
    <p:extLst>
      <p:ext uri="{BB962C8B-B14F-4D97-AF65-F5344CB8AC3E}">
        <p14:creationId xmlns:p14="http://schemas.microsoft.com/office/powerpoint/2010/main" val="1696383390"/>
      </p:ext>
    </p:extLst>
  </p:cSld>
  <p:clrMapOvr>
    <a:masterClrMapping/>
  </p:clrMapOvr>
  <p:transitio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AD5EEB4-39CE-4A65-9139-D10AC2251404}" type="slidenum">
              <a:rPr lang="en-US" smtClean="0"/>
              <a:pPr>
                <a:defRPr/>
              </a:pPr>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955310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7.jp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r>
              <a:rPr lang="en-US"/>
              <a:t>Ch. 4: Feasibility Analysis &amp; Business Plan</a:t>
            </a:r>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r>
              <a:rPr lang="en-US"/>
              <a:t>4 - </a:t>
            </a:r>
            <a:fld id="{1A7AF517-A97A-425D-863D-123C217433AE}" type="slidenum">
              <a:rPr lang="en-US" smtClean="0"/>
              <a:pPr>
                <a:defRPr/>
              </a:pPr>
              <a:t>‹#›</a:t>
            </a:fld>
            <a:endParaRPr lang="en-US"/>
          </a:p>
        </p:txBody>
      </p:sp>
    </p:spTree>
    <p:extLst>
      <p:ext uri="{BB962C8B-B14F-4D97-AF65-F5344CB8AC3E}">
        <p14:creationId xmlns:p14="http://schemas.microsoft.com/office/powerpoint/2010/main" val="3719895224"/>
      </p:ext>
    </p:extLst>
  </p:cSld>
  <p:clrMap bg1="lt1" tx1="dk1" bg2="lt2" tx2="dk2" accent1="accent1" accent2="accent2" accent3="accent3" accent4="accent4" accent5="accent5" accent6="accent6" hlink="hlink" folHlink="folHlink"/>
  <p:sldLayoutIdLst>
    <p:sldLayoutId id="2147483959" r:id="rId1"/>
    <p:sldLayoutId id="2147483960" r:id="rId2"/>
    <p:sldLayoutId id="2147483961" r:id="rId3"/>
    <p:sldLayoutId id="2147483962" r:id="rId4"/>
    <p:sldLayoutId id="2147483963" r:id="rId5"/>
    <p:sldLayoutId id="2147483964" r:id="rId6"/>
    <p:sldLayoutId id="2147483965" r:id="rId7"/>
    <p:sldLayoutId id="2147483966" r:id="rId8"/>
    <p:sldLayoutId id="2147483967" r:id="rId9"/>
    <p:sldLayoutId id="2147483968" r:id="rId10"/>
    <p:sldLayoutId id="2147483969" r:id="rId11"/>
    <p:sldLayoutId id="2147483970" r:id="rId12"/>
    <p:sldLayoutId id="2147483971" r:id="rId13"/>
    <p:sldLayoutId id="2147483972" r:id="rId14"/>
    <p:sldLayoutId id="2147483973" r:id="rId15"/>
    <p:sldLayoutId id="2147483974" r:id="rId16"/>
    <p:sldLayoutId id="2147483975" r:id="rId17"/>
    <p:sldLayoutId id="2147483957" r:id="rId18"/>
  </p:sldLayoutIdLst>
  <p:transition spd="med">
    <p:fade/>
  </p:transition>
  <p:hf hd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4: Feasibility Analysis &amp; Business Plan</a:t>
            </a:r>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4 - </a:t>
            </a:r>
            <a:fld id="{1A7AF517-A97A-425D-863D-123C217433AE}" type="slidenum">
              <a:rPr lang="en-US" smtClean="0"/>
              <a:pPr>
                <a:defRPr/>
              </a:pPr>
              <a:t>‹#›</a:t>
            </a:fld>
            <a:endParaRPr lang="en-US"/>
          </a:p>
        </p:txBody>
      </p:sp>
    </p:spTree>
    <p:extLst>
      <p:ext uri="{BB962C8B-B14F-4D97-AF65-F5344CB8AC3E}">
        <p14:creationId xmlns:p14="http://schemas.microsoft.com/office/powerpoint/2010/main" val="3463357526"/>
      </p:ext>
    </p:extLst>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1.xml"/><Relationship Id="rId5" Type="http://schemas.openxmlformats.org/officeDocument/2006/relationships/image" Target="../media/image11.emf"/><Relationship Id="rId4" Type="http://schemas.openxmlformats.org/officeDocument/2006/relationships/image" Target="../media/image10.emf"/></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0.xml"/><Relationship Id="rId1" Type="http://schemas.openxmlformats.org/officeDocument/2006/relationships/tags" Target="../tags/tag1.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0.xml"/><Relationship Id="rId1" Type="http://schemas.openxmlformats.org/officeDocument/2006/relationships/tags" Target="../tags/tag2.xml"/><Relationship Id="rId5" Type="http://schemas.openxmlformats.org/officeDocument/2006/relationships/image" Target="../media/image13.pn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4.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0.xml"/><Relationship Id="rId1" Type="http://schemas.openxmlformats.org/officeDocument/2006/relationships/tags" Target="../tags/tag4.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0.xml"/><Relationship Id="rId1" Type="http://schemas.openxmlformats.org/officeDocument/2006/relationships/tags" Target="../tags/tag5.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0.xml"/><Relationship Id="rId1" Type="http://schemas.openxmlformats.org/officeDocument/2006/relationships/tags" Target="../tags/tag6.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0.xml"/><Relationship Id="rId1" Type="http://schemas.openxmlformats.org/officeDocument/2006/relationships/tags" Target="../tags/tag7.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0.xml"/><Relationship Id="rId1" Type="http://schemas.openxmlformats.org/officeDocument/2006/relationships/tags" Target="../tags/tag8.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0.xml"/><Relationship Id="rId1" Type="http://schemas.openxmlformats.org/officeDocument/2006/relationships/tags" Target="../tags/tag9.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0.xml"/><Relationship Id="rId1" Type="http://schemas.openxmlformats.org/officeDocument/2006/relationships/tags" Target="../tags/tag10.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0.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0.xml"/><Relationship Id="rId1" Type="http://schemas.openxmlformats.org/officeDocument/2006/relationships/tags" Target="../tags/tag11.xml"/><Relationship Id="rId5" Type="http://schemas.openxmlformats.org/officeDocument/2006/relationships/image" Target="../media/image13.pn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a:extLst>
              <a:ext uri="{FF2B5EF4-FFF2-40B4-BE49-F238E27FC236}">
                <a16:creationId xmlns="" xmlns:a16="http://schemas.microsoft.com/office/drawing/2014/main" id="{45C423FC-5A7E-EED5-9171-C0D6910514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00" y="857250"/>
            <a:ext cx="8712200" cy="501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5">
            <a:extLst>
              <a:ext uri="{FF2B5EF4-FFF2-40B4-BE49-F238E27FC236}">
                <a16:creationId xmlns="" xmlns:a16="http://schemas.microsoft.com/office/drawing/2014/main" id="{E8350A3C-949B-6680-333C-92B331DDC7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7688" y="4579938"/>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6" name="Picture 11">
            <a:extLst>
              <a:ext uri="{FF2B5EF4-FFF2-40B4-BE49-F238E27FC236}">
                <a16:creationId xmlns="" xmlns:a16="http://schemas.microsoft.com/office/drawing/2014/main" id="{90F628AD-ECA4-7A89-0731-097573E66A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38" y="1173163"/>
            <a:ext cx="5035551"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7" name="Picture 12">
            <a:extLst>
              <a:ext uri="{FF2B5EF4-FFF2-40B4-BE49-F238E27FC236}">
                <a16:creationId xmlns="" xmlns:a16="http://schemas.microsoft.com/office/drawing/2014/main" id="{B19FFF74-B9EC-E174-335C-FD32147A64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6000" y="3201988"/>
            <a:ext cx="441166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8" name="TextBox 13">
            <a:extLst>
              <a:ext uri="{FF2B5EF4-FFF2-40B4-BE49-F238E27FC236}">
                <a16:creationId xmlns="" xmlns:a16="http://schemas.microsoft.com/office/drawing/2014/main" id="{49F98CB8-C456-D175-F1E1-20D7EF3148DB}"/>
              </a:ext>
            </a:extLst>
          </p:cNvPr>
          <p:cNvSpPr txBox="1">
            <a:spLocks noChangeArrowheads="1"/>
          </p:cNvSpPr>
          <p:nvPr/>
        </p:nvSpPr>
        <p:spPr bwMode="auto">
          <a:xfrm>
            <a:off x="355600" y="1393825"/>
            <a:ext cx="383592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FFFF"/>
                </a:solidFill>
                <a:effectLst/>
                <a:uLnTx/>
                <a:uFillTx/>
                <a:latin typeface="Tajawal Medium"/>
                <a:ea typeface="Tajawal Medium"/>
                <a:cs typeface="Tajawal Medium"/>
              </a:rPr>
              <a:t>Entrepreneurship &amp; Innovation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Tajawal Medium"/>
                <a:cs typeface="Tajawal Medium"/>
              </a:rPr>
              <a:t>Prepared by Dr. Amany Ramadan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9518"/>
                </a:solidFill>
                <a:effectLst/>
                <a:uLnTx/>
                <a:uFillTx/>
                <a:latin typeface="Tajawal Medium"/>
                <a:ea typeface="Tajawal Medium"/>
                <a:cs typeface="Tajawal Medium"/>
              </a:rPr>
              <a:t>Lecture 3</a:t>
            </a:r>
          </a:p>
        </p:txBody>
      </p:sp>
      <p:sp>
        <p:nvSpPr>
          <p:cNvPr id="48139" name="TextBox 15">
            <a:extLst>
              <a:ext uri="{FF2B5EF4-FFF2-40B4-BE49-F238E27FC236}">
                <a16:creationId xmlns="" xmlns:a16="http://schemas.microsoft.com/office/drawing/2014/main" id="{2C38C4A7-D249-0361-45C3-FA73D298FF81}"/>
              </a:ext>
            </a:extLst>
          </p:cNvPr>
          <p:cNvSpPr txBox="1">
            <a:spLocks noChangeArrowheads="1"/>
          </p:cNvSpPr>
          <p:nvPr/>
        </p:nvSpPr>
        <p:spPr bwMode="auto">
          <a:xfrm>
            <a:off x="5246688" y="3227388"/>
            <a:ext cx="38893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ENT 511</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Entrepreneurship &amp; Innovation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p:txBody>
      </p:sp>
    </p:spTree>
  </p:cSld>
  <p:clrMapOvr>
    <a:masterClrMapping/>
  </p:clrMapOvr>
  <p:transition spd="slow" advTm="5619"/>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p:nvPr>
        </p:nvSpPr>
        <p:spPr>
          <a:xfrm>
            <a:off x="381000" y="381000"/>
            <a:ext cx="8382000" cy="3810000"/>
          </a:xfrm>
          <a:solidFill>
            <a:srgbClr val="FFFF99"/>
          </a:solidFill>
          <a:ln w="50800" cap="flat">
            <a:solidFill>
              <a:schemeClr val="bg2"/>
            </a:solidFill>
          </a:ln>
          <a:effectLst>
            <a:outerShdw dist="107763" dir="2700000" algn="ctr" rotWithShape="0">
              <a:schemeClr val="bg2"/>
            </a:outerShdw>
          </a:effectLst>
        </p:spPr>
        <p:txBody>
          <a:bodyPr lIns="88900" tIns="46038" rIns="88900" bIns="46038"/>
          <a:lstStyle/>
          <a:p>
            <a:pPr defTabSz="841375" eaLnBrk="1" hangingPunct="1">
              <a:defRPr/>
            </a:pPr>
            <a:r>
              <a:rPr lang="en-US" sz="4400" dirty="0">
                <a:solidFill>
                  <a:srgbClr val="000000"/>
                </a:solidFill>
                <a:effectLst/>
              </a:rPr>
              <a:t> </a:t>
            </a:r>
            <a:r>
              <a:rPr lang="en-US" sz="6600" dirty="0">
                <a:solidFill>
                  <a:srgbClr val="000000"/>
                </a:solidFill>
                <a:effectLst/>
              </a:rPr>
              <a:t/>
            </a:r>
            <a:br>
              <a:rPr lang="en-US" sz="6600" dirty="0">
                <a:solidFill>
                  <a:srgbClr val="000000"/>
                </a:solidFill>
                <a:effectLst/>
              </a:rPr>
            </a:br>
            <a:r>
              <a:rPr lang="en-US" sz="4400" dirty="0">
                <a:solidFill>
                  <a:srgbClr val="0000CC"/>
                </a:solidFill>
              </a:rPr>
              <a:t>Conducting a Feasibility Analysis and Crafting a </a:t>
            </a:r>
            <a:br>
              <a:rPr lang="en-US" sz="4400" dirty="0">
                <a:solidFill>
                  <a:srgbClr val="0000CC"/>
                </a:solidFill>
              </a:rPr>
            </a:br>
            <a:r>
              <a:rPr lang="en-US" sz="4400" dirty="0">
                <a:solidFill>
                  <a:srgbClr val="0000CC"/>
                </a:solidFill>
              </a:rPr>
              <a:t>Winning Business Plan</a:t>
            </a:r>
          </a:p>
        </p:txBody>
      </p:sp>
      <p:pic>
        <p:nvPicPr>
          <p:cNvPr id="3075" name="Picture 4" descr="MPj02850090000[1]"/>
          <p:cNvPicPr>
            <a:picLocks noGrp="1" noChangeAspect="1" noChangeArrowheads="1"/>
          </p:cNvPicPr>
          <p:nvPr>
            <p:ph idx="4294967295"/>
          </p:nvPr>
        </p:nvPicPr>
        <p:blipFill>
          <a:blip r:embed="rId3"/>
          <a:srcRect/>
          <a:stretch>
            <a:fillRect/>
          </a:stretch>
        </p:blipFill>
        <p:spPr>
          <a:xfrm>
            <a:off x="5791200" y="4343400"/>
            <a:ext cx="3352800" cy="2224088"/>
          </a:xfrm>
        </p:spPr>
      </p:pic>
      <p:sp>
        <p:nvSpPr>
          <p:cNvPr id="6" name="TextBox 6"/>
          <p:cNvSpPr txBox="1"/>
          <p:nvPr/>
        </p:nvSpPr>
        <p:spPr>
          <a:xfrm>
            <a:off x="6096000" y="457200"/>
            <a:ext cx="2514600" cy="1082675"/>
          </a:xfrm>
          <a:prstGeom prst="rect">
            <a:avLst/>
          </a:prstGeom>
          <a:noFill/>
        </p:spPr>
        <p:txBody>
          <a:bodyPr>
            <a:spAutoFit/>
          </a:bodyPr>
          <a:lstStyle/>
          <a:p>
            <a:pPr algn="r">
              <a:defRPr/>
            </a:pPr>
            <a:r>
              <a:rPr lang="en-US" sz="2000" b="1" dirty="0">
                <a:solidFill>
                  <a:srgbClr val="85A3FF"/>
                </a:solidFill>
                <a:effectLst>
                  <a:outerShdw blurRad="38100" dist="38100" dir="2700000" algn="tl">
                    <a:srgbClr val="000000"/>
                  </a:outerShdw>
                </a:effectLst>
                <a:latin typeface="Arial" pitchFamily="34" charset="0"/>
              </a:rPr>
              <a:t>CHAPTER </a:t>
            </a:r>
            <a:r>
              <a:rPr lang="en-US" sz="6500" b="1" dirty="0">
                <a:solidFill>
                  <a:srgbClr val="85A3FF"/>
                </a:solidFill>
                <a:effectLst>
                  <a:outerShdw blurRad="38100" dist="38100" dir="2700000" algn="tl">
                    <a:srgbClr val="000000"/>
                  </a:outerShdw>
                </a:effectLst>
                <a:latin typeface="Arial" pitchFamily="34" charset="0"/>
              </a:rPr>
              <a:t>3</a:t>
            </a:r>
            <a:endParaRPr lang="en-US" dirty="0"/>
          </a:p>
        </p:txBody>
      </p:sp>
      <p:pic>
        <p:nvPicPr>
          <p:cNvPr id="2" name="Picture 1">
            <a:extLst>
              <a:ext uri="{FF2B5EF4-FFF2-40B4-BE49-F238E27FC236}">
                <a16:creationId xmlns="" xmlns:a16="http://schemas.microsoft.com/office/drawing/2014/main" id="{A1E182FE-00E1-036B-E09D-09FAECEB7FEE}"/>
              </a:ext>
            </a:extLst>
          </p:cNvPr>
          <p:cNvPicPr>
            <a:picLocks noChangeAspect="1"/>
          </p:cNvPicPr>
          <p:nvPr/>
        </p:nvPicPr>
        <p:blipFill>
          <a:blip r:embed="rId4"/>
          <a:stretch>
            <a:fillRect/>
          </a:stretch>
        </p:blipFill>
        <p:spPr>
          <a:xfrm>
            <a:off x="381000" y="4882370"/>
            <a:ext cx="1274174" cy="1146147"/>
          </a:xfrm>
          <a:prstGeom prst="rect">
            <a:avLst/>
          </a:prstGeom>
        </p:spPr>
      </p:pic>
    </p:spTree>
  </p:cSld>
  <p:clrMapOvr>
    <a:masterClrMapping/>
  </p:clrMapOvr>
  <p:transition spd="med" advTm="269942">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Rectangle 2"/>
          <p:cNvSpPr>
            <a:spLocks noGrp="1" noRot="1" noChangeArrowheads="1"/>
          </p:cNvSpPr>
          <p:nvPr>
            <p:ph type="title"/>
          </p:nvPr>
        </p:nvSpPr>
        <p:spPr>
          <a:xfrm>
            <a:off x="1504156" y="1219200"/>
            <a:ext cx="6211887" cy="1071563"/>
          </a:xfrm>
        </p:spPr>
        <p:txBody>
          <a:bodyPr lIns="88900" tIns="46038" rIns="88900" bIns="46038"/>
          <a:lstStyle/>
          <a:p>
            <a:pPr eaLnBrk="1" hangingPunct="1">
              <a:defRPr/>
            </a:pPr>
            <a:r>
              <a:rPr lang="en-US" dirty="0">
                <a:solidFill>
                  <a:srgbClr val="FFC000"/>
                </a:solidFill>
              </a:rPr>
              <a:t>Feasibility Analysis</a:t>
            </a:r>
          </a:p>
        </p:txBody>
      </p:sp>
      <p:sp>
        <p:nvSpPr>
          <p:cNvPr id="76803" name="Rectangle 3"/>
          <p:cNvSpPr>
            <a:spLocks noGrp="1" noChangeArrowheads="1"/>
          </p:cNvSpPr>
          <p:nvPr>
            <p:ph idx="1"/>
          </p:nvPr>
        </p:nvSpPr>
        <p:spPr>
          <a:xfrm>
            <a:off x="685800" y="2590799"/>
            <a:ext cx="7848600" cy="3306763"/>
          </a:xfrm>
        </p:spPr>
        <p:txBody>
          <a:bodyPr lIns="88900" tIns="46038" rIns="88900" bIns="46038"/>
          <a:lstStyle/>
          <a:p>
            <a:pPr eaLnBrk="1" hangingPunct="1">
              <a:spcBef>
                <a:spcPts val="1200"/>
              </a:spcBef>
              <a:defRPr/>
            </a:pPr>
            <a:r>
              <a:rPr lang="en-US" dirty="0"/>
              <a:t>Entrepreneurs do not lack creative ideas, but …</a:t>
            </a:r>
          </a:p>
          <a:p>
            <a:pPr eaLnBrk="1" hangingPunct="1">
              <a:spcBef>
                <a:spcPts val="1200"/>
              </a:spcBef>
              <a:defRPr/>
            </a:pPr>
            <a:r>
              <a:rPr lang="en-US" dirty="0"/>
              <a:t>Is a particular idea a viable foundation for creating a successful business? </a:t>
            </a:r>
          </a:p>
          <a:p>
            <a:pPr eaLnBrk="1" hangingPunct="1">
              <a:spcBef>
                <a:spcPts val="1200"/>
              </a:spcBef>
              <a:defRPr/>
            </a:pPr>
            <a:r>
              <a:rPr lang="en-US" dirty="0"/>
              <a:t>Feasibility study addresses the question: “</a:t>
            </a:r>
            <a:r>
              <a:rPr lang="en-US" dirty="0">
                <a:solidFill>
                  <a:srgbClr val="FFC000"/>
                </a:solidFill>
              </a:rPr>
              <a:t>Should we proceed with this business idea?”</a:t>
            </a:r>
          </a:p>
        </p:txBody>
      </p:sp>
      <p:pic>
        <p:nvPicPr>
          <p:cNvPr id="2" name="Picture 5">
            <a:extLst>
              <a:ext uri="{FF2B5EF4-FFF2-40B4-BE49-F238E27FC236}">
                <a16:creationId xmlns="" xmlns:a16="http://schemas.microsoft.com/office/drawing/2014/main" id="{A63B3542-FE9D-390C-5878-0130D32656F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802" y="4724400"/>
            <a:ext cx="1113647"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15735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6803">
                                            <p:txEl>
                                              <p:pRg st="1" end="1"/>
                                            </p:txEl>
                                          </p:spTgt>
                                        </p:tgtEl>
                                        <p:attrNameLst>
                                          <p:attrName>style.visibility</p:attrName>
                                        </p:attrNameLst>
                                      </p:cBhvr>
                                      <p:to>
                                        <p:strVal val="visible"/>
                                      </p:to>
                                    </p:set>
                                    <p:animEffect transition="in" filter="wipe(left)">
                                      <p:cBhvr>
                                        <p:cTn id="7" dur="500"/>
                                        <p:tgtEl>
                                          <p:spTgt spid="7680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6803">
                                            <p:txEl>
                                              <p:pRg st="2" end="2"/>
                                            </p:txEl>
                                          </p:spTgt>
                                        </p:tgtEl>
                                        <p:attrNameLst>
                                          <p:attrName>style.visibility</p:attrName>
                                        </p:attrNameLst>
                                      </p:cBhvr>
                                      <p:to>
                                        <p:strVal val="visible"/>
                                      </p:to>
                                    </p:set>
                                    <p:animEffect transition="in" filter="wipe(left)">
                                      <p:cBhvr>
                                        <p:cTn id="12" dur="500"/>
                                        <p:tgtEl>
                                          <p:spTgt spid="768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984221"/>
            <a:ext cx="7543800" cy="685800"/>
          </a:xfrm>
        </p:spPr>
        <p:txBody>
          <a:bodyPr>
            <a:normAutofit/>
          </a:bodyPr>
          <a:lstStyle/>
          <a:p>
            <a:r>
              <a:rPr lang="fr-FR" dirty="0">
                <a:solidFill>
                  <a:srgbClr val="FFC000"/>
                </a:solidFill>
              </a:rPr>
              <a:t>         </a:t>
            </a:r>
            <a:r>
              <a:rPr lang="fr-FR" dirty="0" err="1">
                <a:solidFill>
                  <a:srgbClr val="FFC000"/>
                </a:solidFill>
              </a:rPr>
              <a:t>Feasibility</a:t>
            </a:r>
            <a:r>
              <a:rPr lang="fr-FR" dirty="0">
                <a:solidFill>
                  <a:srgbClr val="FFC000"/>
                </a:solidFill>
              </a:rPr>
              <a:t> </a:t>
            </a:r>
            <a:r>
              <a:rPr lang="fr-FR" dirty="0" err="1">
                <a:solidFill>
                  <a:srgbClr val="FFC000"/>
                </a:solidFill>
              </a:rPr>
              <a:t>Analysis</a:t>
            </a:r>
            <a:endParaRPr lang="fr-FR" dirty="0">
              <a:solidFill>
                <a:srgbClr val="FFC000"/>
              </a:solidFill>
            </a:endParaRPr>
          </a:p>
        </p:txBody>
      </p:sp>
      <p:sp>
        <p:nvSpPr>
          <p:cNvPr id="3" name="Content Placeholder 2"/>
          <p:cNvSpPr>
            <a:spLocks noGrp="1"/>
          </p:cNvSpPr>
          <p:nvPr>
            <p:ph idx="1"/>
          </p:nvPr>
        </p:nvSpPr>
        <p:spPr/>
        <p:txBody>
          <a:bodyPr/>
          <a:lstStyle/>
          <a:p>
            <a:pPr algn="just"/>
            <a:r>
              <a:rPr lang="en-US" dirty="0">
                <a:solidFill>
                  <a:srgbClr val="FFC000"/>
                </a:solidFill>
              </a:rPr>
              <a:t>A</a:t>
            </a:r>
            <a:r>
              <a:rPr lang="en-US" dirty="0"/>
              <a:t> </a:t>
            </a:r>
            <a:r>
              <a:rPr lang="en-US" i="1" dirty="0">
                <a:solidFill>
                  <a:srgbClr val="FFC000"/>
                </a:solidFill>
              </a:rPr>
              <a:t>feasibility analysis</a:t>
            </a:r>
            <a:r>
              <a:rPr lang="en-US" dirty="0">
                <a:solidFill>
                  <a:srgbClr val="FFC000"/>
                </a:solidFill>
              </a:rPr>
              <a:t>  </a:t>
            </a:r>
            <a:r>
              <a:rPr lang="en-US" u="sng" dirty="0"/>
              <a:t>is the process of determining if the idea is a viable foundation for creating a successful business. </a:t>
            </a:r>
            <a:r>
              <a:rPr lang="en-US" dirty="0"/>
              <a:t>If the idea meets the necessary criteria, the entrepreneur’s next step is to build a solid business plan for capitalizing on the idea. </a:t>
            </a:r>
            <a:endParaRPr lang="fr-FR" dirty="0"/>
          </a:p>
        </p:txBody>
      </p:sp>
      <p:pic>
        <p:nvPicPr>
          <p:cNvPr id="6" name="Picture 5">
            <a:extLst>
              <a:ext uri="{FF2B5EF4-FFF2-40B4-BE49-F238E27FC236}">
                <a16:creationId xmlns="" xmlns:a16="http://schemas.microsoft.com/office/drawing/2014/main" id="{94EE089F-BB6F-4240-88A7-5178689A517E}"/>
              </a:ext>
            </a:extLst>
          </p:cNvPr>
          <p:cNvPicPr>
            <a:picLocks noChangeAspect="1"/>
          </p:cNvPicPr>
          <p:nvPr/>
        </p:nvPicPr>
        <p:blipFill>
          <a:blip r:embed="rId2"/>
          <a:stretch>
            <a:fillRect/>
          </a:stretch>
        </p:blipFill>
        <p:spPr>
          <a:xfrm>
            <a:off x="228600" y="4893272"/>
            <a:ext cx="1274174" cy="1146147"/>
          </a:xfrm>
          <a:prstGeom prst="rect">
            <a:avLst/>
          </a:prstGeom>
        </p:spPr>
      </p:pic>
    </p:spTree>
  </p:cSld>
  <p:clrMapOvr>
    <a:masterClrMapping/>
  </p:clrMapOvr>
  <p:transition spd="med" advTm="205703">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1" name="Rectangle 3"/>
          <p:cNvSpPr>
            <a:spLocks noGrp="1" noChangeArrowheads="1"/>
          </p:cNvSpPr>
          <p:nvPr>
            <p:ph idx="1"/>
          </p:nvPr>
        </p:nvSpPr>
        <p:spPr>
          <a:xfrm>
            <a:off x="533400" y="1981200"/>
            <a:ext cx="8077200" cy="4267200"/>
          </a:xfrm>
        </p:spPr>
        <p:txBody>
          <a:bodyPr lIns="88900" tIns="46038" rIns="88900" bIns="46038"/>
          <a:lstStyle/>
          <a:p>
            <a:pPr eaLnBrk="1" hangingPunct="1">
              <a:spcBef>
                <a:spcPts val="1200"/>
              </a:spcBef>
              <a:buFont typeface="Wingdings" pitchFamily="2" charset="2"/>
              <a:buNone/>
              <a:defRPr/>
            </a:pPr>
            <a:r>
              <a:rPr lang="en-US" sz="3000" dirty="0">
                <a:solidFill>
                  <a:srgbClr val="FFC000"/>
                </a:solidFill>
              </a:rPr>
              <a:t>A feasibility study:</a:t>
            </a:r>
          </a:p>
          <a:p>
            <a:pPr eaLnBrk="1" hangingPunct="1">
              <a:spcBef>
                <a:spcPts val="1200"/>
              </a:spcBef>
              <a:defRPr/>
            </a:pPr>
            <a:r>
              <a:rPr lang="en-US" sz="2400" dirty="0"/>
              <a:t>Is</a:t>
            </a:r>
            <a:r>
              <a:rPr lang="en-US" sz="2400" i="1" dirty="0"/>
              <a:t> not</a:t>
            </a:r>
            <a:r>
              <a:rPr lang="en-US" sz="2400" dirty="0"/>
              <a:t> </a:t>
            </a:r>
            <a:r>
              <a:rPr lang="en-US" sz="1200" dirty="0"/>
              <a:t> </a:t>
            </a:r>
            <a:r>
              <a:rPr lang="en-US" sz="2400" dirty="0"/>
              <a:t>the same as a business plan. </a:t>
            </a:r>
          </a:p>
          <a:p>
            <a:pPr eaLnBrk="1" hangingPunct="1">
              <a:spcBef>
                <a:spcPts val="1200"/>
              </a:spcBef>
              <a:defRPr/>
            </a:pPr>
            <a:r>
              <a:rPr lang="en-US" sz="2400" dirty="0"/>
              <a:t>Serves as a filter, screening out ideas that lack the potential for building a successful business </a:t>
            </a:r>
            <a:r>
              <a:rPr lang="en-US" sz="2400" i="1" dirty="0"/>
              <a:t>before</a:t>
            </a:r>
            <a:r>
              <a:rPr lang="en-US" sz="2400" dirty="0"/>
              <a:t> an entrepreneur commits the necessary resources to building a business plan.  </a:t>
            </a:r>
          </a:p>
          <a:p>
            <a:pPr eaLnBrk="1" hangingPunct="1">
              <a:spcBef>
                <a:spcPts val="1200"/>
              </a:spcBef>
              <a:defRPr/>
            </a:pPr>
            <a:r>
              <a:rPr lang="en-US" sz="2400" dirty="0"/>
              <a:t>Is an investigative tool.</a:t>
            </a:r>
          </a:p>
        </p:txBody>
      </p:sp>
      <p:pic>
        <p:nvPicPr>
          <p:cNvPr id="5125" name="Picture 4" descr="j0398789"/>
          <p:cNvPicPr>
            <a:picLocks noChangeAspect="1" noChangeArrowheads="1"/>
          </p:cNvPicPr>
          <p:nvPr/>
        </p:nvPicPr>
        <p:blipFill>
          <a:blip r:embed="rId4"/>
          <a:srcRect/>
          <a:stretch>
            <a:fillRect/>
          </a:stretch>
        </p:blipFill>
        <p:spPr bwMode="auto">
          <a:xfrm>
            <a:off x="7781925" y="4953000"/>
            <a:ext cx="1362075" cy="1905000"/>
          </a:xfrm>
          <a:prstGeom prst="rect">
            <a:avLst/>
          </a:prstGeom>
          <a:noFill/>
          <a:ln w="9525">
            <a:noFill/>
            <a:miter lim="800000"/>
            <a:headEnd/>
            <a:tailEnd/>
          </a:ln>
        </p:spPr>
      </p:pic>
      <p:sp>
        <p:nvSpPr>
          <p:cNvPr id="8" name="Rectangle 2"/>
          <p:cNvSpPr txBox="1">
            <a:spLocks noRot="1" noChangeArrowheads="1"/>
          </p:cNvSpPr>
          <p:nvPr/>
        </p:nvSpPr>
        <p:spPr bwMode="auto">
          <a:xfrm>
            <a:off x="1676400" y="653255"/>
            <a:ext cx="6211887" cy="1071563"/>
          </a:xfrm>
          <a:prstGeom prst="rect">
            <a:avLst/>
          </a:prstGeom>
          <a:noFill/>
          <a:ln w="9525">
            <a:noFill/>
            <a:miter lim="800000"/>
            <a:headEnd/>
            <a:tailEnd/>
          </a:ln>
          <a:effectLst/>
        </p:spPr>
        <p:txBody>
          <a:bodyPr lIns="88900" tIns="46038" rIns="88900" bIns="46038" anchor="ctr"/>
          <a:lstStyle/>
          <a:p>
            <a:pPr algn="ctr">
              <a:defRPr/>
            </a:pPr>
            <a:r>
              <a:rPr lang="en-US" sz="4000" b="1" kern="0" dirty="0">
                <a:solidFill>
                  <a:srgbClr val="FFC000"/>
                </a:solidFill>
                <a:effectLst>
                  <a:outerShdw blurRad="38100" dist="38100" dir="2700000" algn="tl">
                    <a:srgbClr val="000000"/>
                  </a:outerShdw>
                </a:effectLst>
                <a:latin typeface="+mj-lt"/>
                <a:ea typeface="+mj-ea"/>
                <a:cs typeface="+mj-cs"/>
              </a:rPr>
              <a:t>Feasibility Analysis</a:t>
            </a:r>
          </a:p>
        </p:txBody>
      </p:sp>
      <p:pic>
        <p:nvPicPr>
          <p:cNvPr id="2" name="Picture 1">
            <a:extLst>
              <a:ext uri="{FF2B5EF4-FFF2-40B4-BE49-F238E27FC236}">
                <a16:creationId xmlns="" xmlns:a16="http://schemas.microsoft.com/office/drawing/2014/main" id="{E742F9CA-4D3B-03B8-EDA3-58C3DDB2CB7E}"/>
              </a:ext>
            </a:extLst>
          </p:cNvPr>
          <p:cNvPicPr>
            <a:picLocks noChangeAspect="1"/>
          </p:cNvPicPr>
          <p:nvPr/>
        </p:nvPicPr>
        <p:blipFill>
          <a:blip r:embed="rId5"/>
          <a:stretch>
            <a:fillRect/>
          </a:stretch>
        </p:blipFill>
        <p:spPr>
          <a:xfrm>
            <a:off x="7700509" y="483908"/>
            <a:ext cx="1274174" cy="1146147"/>
          </a:xfrm>
          <a:prstGeom prst="rect">
            <a:avLst/>
          </a:prstGeom>
        </p:spPr>
      </p:pic>
    </p:spTree>
    <p:custDataLst>
      <p:tags r:id="rId1"/>
    </p:custDataLst>
  </p:cSld>
  <p:clrMapOvr>
    <a:masterClrMapping/>
  </p:clrMapOvr>
  <p:transition spd="med" advTm="15082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1" end="1"/>
                                            </p:txEl>
                                          </p:spTgt>
                                        </p:tgtEl>
                                        <p:attrNameLst>
                                          <p:attrName>style.visibility</p:attrName>
                                        </p:attrNameLst>
                                      </p:cBhvr>
                                      <p:to>
                                        <p:strVal val="visible"/>
                                      </p:to>
                                    </p:set>
                                    <p:animEffect transition="in" filter="wipe(left)">
                                      <p:cBhvr>
                                        <p:cTn id="7" dur="500"/>
                                        <p:tgtEl>
                                          <p:spTgt spid="788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2" end="2"/>
                                            </p:txEl>
                                          </p:spTgt>
                                        </p:tgtEl>
                                        <p:attrNameLst>
                                          <p:attrName>style.visibility</p:attrName>
                                        </p:attrNameLst>
                                      </p:cBhvr>
                                      <p:to>
                                        <p:strVal val="visible"/>
                                      </p:to>
                                    </p:set>
                                    <p:animEffect transition="in" filter="wipe(left)">
                                      <p:cBhvr>
                                        <p:cTn id="12" dur="500"/>
                                        <p:tgtEl>
                                          <p:spTgt spid="788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3" end="3"/>
                                            </p:txEl>
                                          </p:spTgt>
                                        </p:tgtEl>
                                        <p:attrNameLst>
                                          <p:attrName>style.visibility</p:attrName>
                                        </p:attrNameLst>
                                      </p:cBhvr>
                                      <p:to>
                                        <p:strVal val="visible"/>
                                      </p:to>
                                    </p:set>
                                    <p:animEffect transition="in" filter="wipe(left)">
                                      <p:cBhvr>
                                        <p:cTn id="17" dur="500"/>
                                        <p:tgtEl>
                                          <p:spTgt spid="788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
            </a:r>
            <a:br>
              <a:rPr lang="en-US" dirty="0">
                <a:solidFill>
                  <a:srgbClr val="FFC000"/>
                </a:solidFill>
              </a:rPr>
            </a:br>
            <a:r>
              <a:rPr lang="en-US" dirty="0">
                <a:solidFill>
                  <a:srgbClr val="FFC000"/>
                </a:solidFill>
              </a:rPr>
              <a:t>Business plan</a:t>
            </a:r>
            <a:endParaRPr lang="fr-FR" dirty="0">
              <a:solidFill>
                <a:srgbClr val="FFC000"/>
              </a:solidFill>
            </a:endParaRPr>
          </a:p>
        </p:txBody>
      </p:sp>
      <p:sp>
        <p:nvSpPr>
          <p:cNvPr id="3" name="Content Placeholder 2"/>
          <p:cNvSpPr>
            <a:spLocks noGrp="1"/>
          </p:cNvSpPr>
          <p:nvPr>
            <p:ph idx="1"/>
          </p:nvPr>
        </p:nvSpPr>
        <p:spPr/>
        <p:txBody>
          <a:bodyPr>
            <a:normAutofit fontScale="92500" lnSpcReduction="20000"/>
          </a:bodyPr>
          <a:lstStyle/>
          <a:p>
            <a:pPr algn="just"/>
            <a:r>
              <a:rPr lang="en-US" sz="3600" dirty="0"/>
              <a:t>A business plan </a:t>
            </a:r>
            <a:r>
              <a:rPr lang="en-US" sz="3600" u="sng" dirty="0"/>
              <a:t>is a planning tool for transforming an idea into reality.</a:t>
            </a:r>
          </a:p>
          <a:p>
            <a:pPr algn="just"/>
            <a:r>
              <a:rPr lang="en-US" sz="3600" dirty="0"/>
              <a:t> </a:t>
            </a:r>
            <a:r>
              <a:rPr lang="en-US" sz="3600" u="sng" dirty="0"/>
              <a:t>It</a:t>
            </a:r>
            <a:r>
              <a:rPr lang="en-US" sz="3600" dirty="0"/>
              <a:t> builds on the foundation of the feasibility study but </a:t>
            </a:r>
            <a:r>
              <a:rPr lang="en-US" sz="3600" u="sng" dirty="0"/>
              <a:t>provides a more comprehensive analysis than a feasibility study.</a:t>
            </a:r>
          </a:p>
        </p:txBody>
      </p:sp>
      <p:pic>
        <p:nvPicPr>
          <p:cNvPr id="6" name="Picture 5">
            <a:extLst>
              <a:ext uri="{FF2B5EF4-FFF2-40B4-BE49-F238E27FC236}">
                <a16:creationId xmlns="" xmlns:a16="http://schemas.microsoft.com/office/drawing/2014/main" id="{74CD37F8-A609-6F7F-527B-41ADF6E86D4C}"/>
              </a:ext>
            </a:extLst>
          </p:cNvPr>
          <p:cNvPicPr>
            <a:picLocks noChangeAspect="1"/>
          </p:cNvPicPr>
          <p:nvPr/>
        </p:nvPicPr>
        <p:blipFill>
          <a:blip r:embed="rId2"/>
          <a:stretch>
            <a:fillRect/>
          </a:stretch>
        </p:blipFill>
        <p:spPr>
          <a:xfrm>
            <a:off x="7669465" y="215524"/>
            <a:ext cx="1274174" cy="1146147"/>
          </a:xfrm>
          <a:prstGeom prst="rect">
            <a:avLst/>
          </a:prstGeom>
        </p:spPr>
      </p:pic>
    </p:spTree>
  </p:cSld>
  <p:clrMapOvr>
    <a:masterClrMapping/>
  </p:clrMapOvr>
  <p:transition spd="med" advTm="141466">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1" name="Rectangle 5"/>
          <p:cNvSpPr>
            <a:spLocks noGrp="1" noRot="1" noChangeArrowheads="1"/>
          </p:cNvSpPr>
          <p:nvPr>
            <p:ph type="title"/>
          </p:nvPr>
        </p:nvSpPr>
        <p:spPr>
          <a:xfrm>
            <a:off x="762000" y="400872"/>
            <a:ext cx="8229600" cy="715962"/>
          </a:xfrm>
        </p:spPr>
        <p:txBody>
          <a:bodyPr/>
          <a:lstStyle/>
          <a:p>
            <a:pPr eaLnBrk="1" hangingPunct="1">
              <a:defRPr/>
            </a:pPr>
            <a:r>
              <a:rPr lang="en-US" sz="3600" dirty="0">
                <a:solidFill>
                  <a:srgbClr val="FFC000"/>
                </a:solidFill>
              </a:rPr>
              <a:t>Elements of a Feasibility Analysis</a:t>
            </a:r>
          </a:p>
        </p:txBody>
      </p:sp>
      <p:sp>
        <p:nvSpPr>
          <p:cNvPr id="80898" name="Oval 2"/>
          <p:cNvSpPr>
            <a:spLocks noChangeArrowheads="1"/>
          </p:cNvSpPr>
          <p:nvPr/>
        </p:nvSpPr>
        <p:spPr bwMode="auto">
          <a:xfrm>
            <a:off x="1600200" y="1524000"/>
            <a:ext cx="3048000" cy="3048000"/>
          </a:xfrm>
          <a:prstGeom prst="ellipse">
            <a:avLst/>
          </a:prstGeom>
          <a:solidFill>
            <a:srgbClr val="FFFF99">
              <a:alpha val="50000"/>
            </a:srgbClr>
          </a:solidFill>
          <a:ln w="9525">
            <a:solidFill>
              <a:schemeClr val="tx1"/>
            </a:solidFill>
            <a:round/>
            <a:headEnd/>
            <a:tailEnd/>
          </a:ln>
          <a:effectLst/>
        </p:spPr>
        <p:txBody>
          <a:bodyPr wrap="none" anchor="ctr"/>
          <a:lstStyle/>
          <a:p>
            <a:pPr algn="ctr">
              <a:defRPr/>
            </a:pPr>
            <a:r>
              <a:rPr lang="en-US" sz="2000" b="1" dirty="0">
                <a:effectLst>
                  <a:outerShdw blurRad="38100" dist="38100" dir="2700000" algn="tl">
                    <a:srgbClr val="000000"/>
                  </a:outerShdw>
                </a:effectLst>
                <a:latin typeface="Arial" pitchFamily="34" charset="0"/>
              </a:rPr>
              <a:t>Industry and </a:t>
            </a:r>
          </a:p>
          <a:p>
            <a:pPr algn="ctr">
              <a:defRPr/>
            </a:pPr>
            <a:r>
              <a:rPr lang="en-US" sz="2000" b="1" dirty="0">
                <a:effectLst>
                  <a:outerShdw blurRad="38100" dist="38100" dir="2700000" algn="tl">
                    <a:srgbClr val="000000"/>
                  </a:outerShdw>
                </a:effectLst>
                <a:latin typeface="Arial" pitchFamily="34" charset="0"/>
              </a:rPr>
              <a:t>Market Feasibility</a:t>
            </a:r>
          </a:p>
        </p:txBody>
      </p:sp>
      <p:sp>
        <p:nvSpPr>
          <p:cNvPr id="80899" name="Oval 3"/>
          <p:cNvSpPr>
            <a:spLocks noChangeArrowheads="1"/>
          </p:cNvSpPr>
          <p:nvPr/>
        </p:nvSpPr>
        <p:spPr bwMode="auto">
          <a:xfrm>
            <a:off x="4267200" y="1600200"/>
            <a:ext cx="3048000" cy="3048000"/>
          </a:xfrm>
          <a:prstGeom prst="ellipse">
            <a:avLst/>
          </a:prstGeom>
          <a:solidFill>
            <a:srgbClr val="CCFFCC">
              <a:alpha val="50000"/>
            </a:srgbClr>
          </a:solidFill>
          <a:ln w="9525">
            <a:solidFill>
              <a:schemeClr val="tx1"/>
            </a:solidFill>
            <a:round/>
            <a:headEnd/>
            <a:tailEnd/>
          </a:ln>
          <a:effectLst/>
        </p:spPr>
        <p:txBody>
          <a:bodyPr wrap="none" anchor="ctr"/>
          <a:lstStyle/>
          <a:p>
            <a:pPr algn="ctr">
              <a:defRPr/>
            </a:pPr>
            <a:r>
              <a:rPr lang="en-US" sz="2000" b="1" dirty="0">
                <a:effectLst>
                  <a:outerShdw blurRad="38100" dist="38100" dir="2700000" algn="tl">
                    <a:srgbClr val="000000"/>
                  </a:outerShdw>
                </a:effectLst>
                <a:latin typeface="Arial" pitchFamily="34" charset="0"/>
              </a:rPr>
              <a:t>Product or Service</a:t>
            </a:r>
          </a:p>
          <a:p>
            <a:pPr algn="ctr">
              <a:defRPr/>
            </a:pPr>
            <a:r>
              <a:rPr lang="en-US" sz="2000" b="1" dirty="0">
                <a:effectLst>
                  <a:outerShdw blurRad="38100" dist="38100" dir="2700000" algn="tl">
                    <a:srgbClr val="000000"/>
                  </a:outerShdw>
                </a:effectLst>
                <a:latin typeface="Arial" pitchFamily="34" charset="0"/>
              </a:rPr>
              <a:t>Feasibility</a:t>
            </a:r>
          </a:p>
          <a:p>
            <a:pPr algn="ctr">
              <a:defRPr/>
            </a:pPr>
            <a:endParaRPr lang="en-US" sz="2000" b="1" dirty="0">
              <a:effectLst>
                <a:outerShdw blurRad="38100" dist="38100" dir="2700000" algn="tl">
                  <a:srgbClr val="000000"/>
                </a:outerShdw>
              </a:effectLst>
              <a:latin typeface="Arial" pitchFamily="34" charset="0"/>
            </a:endParaRPr>
          </a:p>
        </p:txBody>
      </p:sp>
      <p:sp>
        <p:nvSpPr>
          <p:cNvPr id="80900" name="Oval 4"/>
          <p:cNvSpPr>
            <a:spLocks noChangeArrowheads="1"/>
          </p:cNvSpPr>
          <p:nvPr/>
        </p:nvSpPr>
        <p:spPr bwMode="auto">
          <a:xfrm>
            <a:off x="2895600" y="3352800"/>
            <a:ext cx="3048000" cy="2971800"/>
          </a:xfrm>
          <a:prstGeom prst="ellipse">
            <a:avLst/>
          </a:prstGeom>
          <a:solidFill>
            <a:srgbClr val="FFCC99">
              <a:alpha val="50000"/>
            </a:srgbClr>
          </a:solidFill>
          <a:ln w="9525">
            <a:solidFill>
              <a:schemeClr val="tx1"/>
            </a:solidFill>
            <a:round/>
            <a:headEnd/>
            <a:tailEnd/>
          </a:ln>
          <a:effectLst/>
        </p:spPr>
        <p:txBody>
          <a:bodyPr wrap="none" anchor="ctr"/>
          <a:lstStyle/>
          <a:p>
            <a:pPr algn="ctr">
              <a:defRPr/>
            </a:pPr>
            <a:r>
              <a:rPr lang="en-US" sz="2200" b="1" dirty="0">
                <a:effectLst>
                  <a:outerShdw blurRad="38100" dist="38100" dir="2700000" algn="tl">
                    <a:srgbClr val="000000"/>
                  </a:outerShdw>
                </a:effectLst>
                <a:latin typeface="Arial" pitchFamily="34" charset="0"/>
              </a:rPr>
              <a:t>Financial</a:t>
            </a:r>
          </a:p>
          <a:p>
            <a:pPr algn="ctr">
              <a:defRPr/>
            </a:pPr>
            <a:r>
              <a:rPr lang="en-US" sz="2200" b="1" dirty="0">
                <a:effectLst>
                  <a:outerShdw blurRad="38100" dist="38100" dir="2700000" algn="tl">
                    <a:srgbClr val="000000"/>
                  </a:outerShdw>
                </a:effectLst>
                <a:latin typeface="Arial" pitchFamily="34" charset="0"/>
              </a:rPr>
              <a:t>Feasibility</a:t>
            </a:r>
          </a:p>
        </p:txBody>
      </p:sp>
      <p:pic>
        <p:nvPicPr>
          <p:cNvPr id="2" name="Picture 1">
            <a:extLst>
              <a:ext uri="{FF2B5EF4-FFF2-40B4-BE49-F238E27FC236}">
                <a16:creationId xmlns="" xmlns:a16="http://schemas.microsoft.com/office/drawing/2014/main" id="{E3D07163-43AC-6C6D-F996-75A5E8C14A90}"/>
              </a:ext>
            </a:extLst>
          </p:cNvPr>
          <p:cNvPicPr>
            <a:picLocks noChangeAspect="1"/>
          </p:cNvPicPr>
          <p:nvPr/>
        </p:nvPicPr>
        <p:blipFill>
          <a:blip r:embed="rId3"/>
          <a:stretch>
            <a:fillRect/>
          </a:stretch>
        </p:blipFill>
        <p:spPr>
          <a:xfrm>
            <a:off x="0" y="4953000"/>
            <a:ext cx="1274174" cy="1146147"/>
          </a:xfrm>
          <a:prstGeom prst="rect">
            <a:avLst/>
          </a:prstGeom>
        </p:spPr>
      </p:pic>
    </p:spTree>
    <p:custDataLst>
      <p:tags r:id="rId1"/>
    </p:custDataLst>
  </p:cSld>
  <p:clrMapOvr>
    <a:masterClrMapping/>
  </p:clrMapOvr>
  <p:transition spd="med" advTm="1815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0899"/>
                                        </p:tgtEl>
                                        <p:attrNameLst>
                                          <p:attrName>style.visibility</p:attrName>
                                        </p:attrNameLst>
                                      </p:cBhvr>
                                      <p:to>
                                        <p:strVal val="visible"/>
                                      </p:to>
                                    </p:set>
                                    <p:animEffect transition="in" filter="fade">
                                      <p:cBhvr>
                                        <p:cTn id="7" dur="500"/>
                                        <p:tgtEl>
                                          <p:spTgt spid="8089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0900"/>
                                        </p:tgtEl>
                                        <p:attrNameLst>
                                          <p:attrName>style.visibility</p:attrName>
                                        </p:attrNameLst>
                                      </p:cBhvr>
                                      <p:to>
                                        <p:strVal val="visible"/>
                                      </p:to>
                                    </p:set>
                                    <p:animEffect transition="in" filter="fade">
                                      <p:cBhvr>
                                        <p:cTn id="12" dur="500"/>
                                        <p:tgtEl>
                                          <p:spTgt spid="80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697089" y="744742"/>
            <a:ext cx="8458200" cy="940427"/>
          </a:xfrm>
        </p:spPr>
        <p:txBody>
          <a:bodyPr lIns="88900" tIns="46038" rIns="88900" bIns="46038">
            <a:normAutofit fontScale="90000"/>
          </a:bodyPr>
          <a:lstStyle/>
          <a:p>
            <a:pPr eaLnBrk="1" hangingPunct="1">
              <a:defRPr/>
            </a:pPr>
            <a:r>
              <a:rPr lang="en-US" sz="4000" dirty="0">
                <a:solidFill>
                  <a:srgbClr val="FFC000"/>
                </a:solidFill>
              </a:rPr>
              <a:t>Industry and Market Feasibility Analysis</a:t>
            </a:r>
          </a:p>
        </p:txBody>
      </p:sp>
      <p:sp>
        <p:nvSpPr>
          <p:cNvPr id="82947" name="Rectangle 3"/>
          <p:cNvSpPr>
            <a:spLocks noGrp="1" noChangeArrowheads="1"/>
          </p:cNvSpPr>
          <p:nvPr>
            <p:ph idx="1"/>
          </p:nvPr>
        </p:nvSpPr>
        <p:spPr>
          <a:xfrm>
            <a:off x="685800" y="1905000"/>
            <a:ext cx="7696200" cy="3810000"/>
          </a:xfrm>
        </p:spPr>
        <p:txBody>
          <a:bodyPr lIns="88900" tIns="46038" rIns="88900" bIns="46038"/>
          <a:lstStyle/>
          <a:p>
            <a:pPr marL="609600" indent="-609600" eaLnBrk="1" hangingPunct="1">
              <a:buFont typeface="Wingdings" pitchFamily="2" charset="2"/>
              <a:buNone/>
              <a:defRPr/>
            </a:pPr>
            <a:r>
              <a:rPr lang="en-US" dirty="0">
                <a:solidFill>
                  <a:srgbClr val="FFC000"/>
                </a:solidFill>
              </a:rPr>
              <a:t>Two areas of focus:</a:t>
            </a:r>
          </a:p>
          <a:p>
            <a:pPr marL="609600" indent="-609600" eaLnBrk="1" hangingPunct="1">
              <a:buSzTx/>
              <a:buFont typeface="Wingdings" pitchFamily="2" charset="2"/>
              <a:buAutoNum type="arabicPeriod"/>
              <a:defRPr/>
            </a:pPr>
            <a:r>
              <a:rPr lang="en-US" sz="3000" u="sng" dirty="0"/>
              <a:t>Determining how attractive an industry is overall </a:t>
            </a:r>
            <a:r>
              <a:rPr lang="en-US" sz="3000" dirty="0"/>
              <a:t>as a “home” for a new business.</a:t>
            </a:r>
          </a:p>
          <a:p>
            <a:pPr marL="609600" indent="-609600" eaLnBrk="1" hangingPunct="1">
              <a:buSzTx/>
              <a:buFont typeface="Wingdings" pitchFamily="2" charset="2"/>
              <a:buAutoNum type="arabicPeriod"/>
              <a:defRPr/>
            </a:pPr>
            <a:r>
              <a:rPr lang="en-US" sz="3000" u="sng" dirty="0"/>
              <a:t>Identifying possible niches a small business can occupy profitably</a:t>
            </a:r>
            <a:r>
              <a:rPr lang="en-US" sz="3000" dirty="0"/>
              <a:t>.  </a:t>
            </a:r>
          </a:p>
        </p:txBody>
      </p:sp>
      <p:pic>
        <p:nvPicPr>
          <p:cNvPr id="2" name="Picture 1">
            <a:extLst>
              <a:ext uri="{FF2B5EF4-FFF2-40B4-BE49-F238E27FC236}">
                <a16:creationId xmlns="" xmlns:a16="http://schemas.microsoft.com/office/drawing/2014/main" id="{3C8246D9-47C6-248C-F629-B3A3E11FC978}"/>
              </a:ext>
            </a:extLst>
          </p:cNvPr>
          <p:cNvPicPr>
            <a:picLocks noChangeAspect="1"/>
          </p:cNvPicPr>
          <p:nvPr/>
        </p:nvPicPr>
        <p:blipFill>
          <a:blip r:embed="rId4"/>
          <a:stretch>
            <a:fillRect/>
          </a:stretch>
        </p:blipFill>
        <p:spPr>
          <a:xfrm>
            <a:off x="48713" y="4953000"/>
            <a:ext cx="1274174" cy="1146147"/>
          </a:xfrm>
          <a:prstGeom prst="rect">
            <a:avLst/>
          </a:prstGeom>
        </p:spPr>
      </p:pic>
    </p:spTree>
    <p:custDataLst>
      <p:tags r:id="rId1"/>
    </p:custDataLst>
  </p:cSld>
  <p:clrMapOvr>
    <a:masterClrMapping/>
  </p:clrMapOvr>
  <p:transition spd="med" advTm="32348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2947">
                                            <p:txEl>
                                              <p:pRg st="1" end="1"/>
                                            </p:txEl>
                                          </p:spTgt>
                                        </p:tgtEl>
                                        <p:attrNameLst>
                                          <p:attrName>style.visibility</p:attrName>
                                        </p:attrNameLst>
                                      </p:cBhvr>
                                      <p:to>
                                        <p:strVal val="visible"/>
                                      </p:to>
                                    </p:set>
                                    <p:animEffect transition="in" filter="wipe(left)">
                                      <p:cBhvr>
                                        <p:cTn id="7" dur="500"/>
                                        <p:tgtEl>
                                          <p:spTgt spid="8294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2947">
                                            <p:txEl>
                                              <p:pRg st="2" end="2"/>
                                            </p:txEl>
                                          </p:spTgt>
                                        </p:tgtEl>
                                        <p:attrNameLst>
                                          <p:attrName>style.visibility</p:attrName>
                                        </p:attrNameLst>
                                      </p:cBhvr>
                                      <p:to>
                                        <p:strVal val="visible"/>
                                      </p:to>
                                    </p:set>
                                    <p:animEffect transition="in" filter="wipe(left)">
                                      <p:cBhvr>
                                        <p:cTn id="12" dur="500"/>
                                        <p:tgtEl>
                                          <p:spTgt spid="829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a:xfrm>
            <a:off x="1600200" y="835818"/>
            <a:ext cx="6211887" cy="1071563"/>
          </a:xfrm>
        </p:spPr>
        <p:txBody>
          <a:bodyPr lIns="88900" tIns="46038" rIns="88900" bIns="46038"/>
          <a:lstStyle/>
          <a:p>
            <a:pPr eaLnBrk="1" hangingPunct="1">
              <a:defRPr/>
            </a:pPr>
            <a:r>
              <a:rPr lang="en-US" dirty="0">
                <a:solidFill>
                  <a:srgbClr val="FFC000"/>
                </a:solidFill>
              </a:rPr>
              <a:t>Five Forces Model</a:t>
            </a:r>
          </a:p>
        </p:txBody>
      </p:sp>
      <p:sp>
        <p:nvSpPr>
          <p:cNvPr id="84995" name="Rectangle 3"/>
          <p:cNvSpPr>
            <a:spLocks noGrp="1" noChangeArrowheads="1"/>
          </p:cNvSpPr>
          <p:nvPr>
            <p:ph idx="1"/>
          </p:nvPr>
        </p:nvSpPr>
        <p:spPr>
          <a:xfrm>
            <a:off x="533400" y="2013009"/>
            <a:ext cx="7010400" cy="3657600"/>
          </a:xfrm>
        </p:spPr>
        <p:txBody>
          <a:bodyPr lIns="88900" tIns="46038" rIns="88900" bIns="46038">
            <a:normAutofit fontScale="92500" lnSpcReduction="20000"/>
          </a:bodyPr>
          <a:lstStyle/>
          <a:p>
            <a:pPr marL="0" indent="0" eaLnBrk="1" hangingPunct="1">
              <a:buFont typeface="Wingdings" pitchFamily="2" charset="2"/>
              <a:buNone/>
              <a:defRPr/>
            </a:pPr>
            <a:r>
              <a:rPr lang="en-US" sz="2800" dirty="0"/>
              <a:t>Five forces interact with one another to determine the setting in which companies compete and, hence, the attractiveness of the industry:</a:t>
            </a:r>
          </a:p>
          <a:p>
            <a:pPr marL="795338" lvl="1" indent="-450850" eaLnBrk="1" hangingPunct="1">
              <a:buClr>
                <a:srgbClr val="FFFF00"/>
              </a:buClr>
              <a:buSzTx/>
              <a:buFont typeface="Wingdings" pitchFamily="2" charset="2"/>
              <a:buAutoNum type="arabicPeriod"/>
              <a:defRPr/>
            </a:pPr>
            <a:r>
              <a:rPr lang="en-US" sz="2700" dirty="0"/>
              <a:t>Rivalry among companies in the industry</a:t>
            </a:r>
          </a:p>
          <a:p>
            <a:pPr marL="795338" lvl="1" indent="-450850" eaLnBrk="1" hangingPunct="1">
              <a:buClr>
                <a:srgbClr val="FFFF00"/>
              </a:buClr>
              <a:buSzTx/>
              <a:buFont typeface="Wingdings" pitchFamily="2" charset="2"/>
              <a:buAutoNum type="arabicPeriod"/>
              <a:defRPr/>
            </a:pPr>
            <a:r>
              <a:rPr lang="en-US" sz="2700" dirty="0"/>
              <a:t>Bargaining power of suppliers</a:t>
            </a:r>
          </a:p>
          <a:p>
            <a:pPr marL="795338" lvl="1" indent="-450850" eaLnBrk="1" hangingPunct="1">
              <a:buClr>
                <a:srgbClr val="FFFF00"/>
              </a:buClr>
              <a:buSzTx/>
              <a:buFont typeface="Wingdings" pitchFamily="2" charset="2"/>
              <a:buAutoNum type="arabicPeriod"/>
              <a:defRPr/>
            </a:pPr>
            <a:r>
              <a:rPr lang="en-US" sz="2700" dirty="0"/>
              <a:t>Bargaining power of buyers</a:t>
            </a:r>
          </a:p>
          <a:p>
            <a:pPr marL="795338" lvl="1" indent="-450850" eaLnBrk="1" hangingPunct="1">
              <a:buClr>
                <a:srgbClr val="FFFF00"/>
              </a:buClr>
              <a:buSzTx/>
              <a:buFont typeface="Wingdings" pitchFamily="2" charset="2"/>
              <a:buAutoNum type="arabicPeriod"/>
              <a:defRPr/>
            </a:pPr>
            <a:r>
              <a:rPr lang="en-US" sz="2700" dirty="0"/>
              <a:t>Threat of new entrants</a:t>
            </a:r>
          </a:p>
          <a:p>
            <a:pPr marL="795338" lvl="1" indent="-450850" eaLnBrk="1" hangingPunct="1">
              <a:buClr>
                <a:srgbClr val="FFFF00"/>
              </a:buClr>
              <a:buSzTx/>
              <a:buFont typeface="Wingdings" pitchFamily="2" charset="2"/>
              <a:buAutoNum type="arabicPeriod"/>
              <a:defRPr/>
            </a:pPr>
            <a:r>
              <a:rPr lang="en-US" sz="2700" dirty="0"/>
              <a:t>Threat of substitute products or services</a:t>
            </a:r>
          </a:p>
        </p:txBody>
      </p:sp>
      <p:pic>
        <p:nvPicPr>
          <p:cNvPr id="2" name="Picture 1">
            <a:extLst>
              <a:ext uri="{FF2B5EF4-FFF2-40B4-BE49-F238E27FC236}">
                <a16:creationId xmlns="" xmlns:a16="http://schemas.microsoft.com/office/drawing/2014/main" id="{933E438A-8872-9DA1-041E-231481B7DCED}"/>
              </a:ext>
            </a:extLst>
          </p:cNvPr>
          <p:cNvPicPr>
            <a:picLocks noChangeAspect="1"/>
          </p:cNvPicPr>
          <p:nvPr/>
        </p:nvPicPr>
        <p:blipFill>
          <a:blip r:embed="rId4"/>
          <a:stretch>
            <a:fillRect/>
          </a:stretch>
        </p:blipFill>
        <p:spPr>
          <a:xfrm>
            <a:off x="7391400" y="417526"/>
            <a:ext cx="1274174" cy="1146147"/>
          </a:xfrm>
          <a:prstGeom prst="rect">
            <a:avLst/>
          </a:prstGeom>
        </p:spPr>
      </p:pic>
    </p:spTree>
    <p:custDataLst>
      <p:tags r:id="rId1"/>
    </p:custDataLst>
  </p:cSld>
  <p:clrMapOvr>
    <a:masterClrMapping/>
  </p:clrMapOvr>
  <p:transition spd="med" advTm="25971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4995">
                                            <p:txEl>
                                              <p:pRg st="1" end="1"/>
                                            </p:txEl>
                                          </p:spTgt>
                                        </p:tgtEl>
                                        <p:attrNameLst>
                                          <p:attrName>style.visibility</p:attrName>
                                        </p:attrNameLst>
                                      </p:cBhvr>
                                      <p:to>
                                        <p:strVal val="visible"/>
                                      </p:to>
                                    </p:set>
                                    <p:animEffect transition="in" filter="wipe(left)">
                                      <p:cBhvr>
                                        <p:cTn id="7" dur="500"/>
                                        <p:tgtEl>
                                          <p:spTgt spid="8499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4995">
                                            <p:txEl>
                                              <p:pRg st="2" end="2"/>
                                            </p:txEl>
                                          </p:spTgt>
                                        </p:tgtEl>
                                        <p:attrNameLst>
                                          <p:attrName>style.visibility</p:attrName>
                                        </p:attrNameLst>
                                      </p:cBhvr>
                                      <p:to>
                                        <p:strVal val="visible"/>
                                      </p:to>
                                    </p:set>
                                    <p:animEffect transition="in" filter="wipe(left)">
                                      <p:cBhvr>
                                        <p:cTn id="12" dur="500"/>
                                        <p:tgtEl>
                                          <p:spTgt spid="8499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4995">
                                            <p:txEl>
                                              <p:pRg st="3" end="3"/>
                                            </p:txEl>
                                          </p:spTgt>
                                        </p:tgtEl>
                                        <p:attrNameLst>
                                          <p:attrName>style.visibility</p:attrName>
                                        </p:attrNameLst>
                                      </p:cBhvr>
                                      <p:to>
                                        <p:strVal val="visible"/>
                                      </p:to>
                                    </p:set>
                                    <p:animEffect transition="in" filter="wipe(left)">
                                      <p:cBhvr>
                                        <p:cTn id="17" dur="500"/>
                                        <p:tgtEl>
                                          <p:spTgt spid="8499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4995">
                                            <p:txEl>
                                              <p:pRg st="4" end="4"/>
                                            </p:txEl>
                                          </p:spTgt>
                                        </p:tgtEl>
                                        <p:attrNameLst>
                                          <p:attrName>style.visibility</p:attrName>
                                        </p:attrNameLst>
                                      </p:cBhvr>
                                      <p:to>
                                        <p:strVal val="visible"/>
                                      </p:to>
                                    </p:set>
                                    <p:animEffect transition="in" filter="wipe(left)">
                                      <p:cBhvr>
                                        <p:cTn id="22" dur="500"/>
                                        <p:tgtEl>
                                          <p:spTgt spid="8499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4995">
                                            <p:txEl>
                                              <p:pRg st="5" end="5"/>
                                            </p:txEl>
                                          </p:spTgt>
                                        </p:tgtEl>
                                        <p:attrNameLst>
                                          <p:attrName>style.visibility</p:attrName>
                                        </p:attrNameLst>
                                      </p:cBhvr>
                                      <p:to>
                                        <p:strVal val="visible"/>
                                      </p:to>
                                    </p:set>
                                    <p:animEffect transition="in" filter="wipe(left)">
                                      <p:cBhvr>
                                        <p:cTn id="27" dur="500"/>
                                        <p:tgtEl>
                                          <p:spTgt spid="849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2578" name="Rectangle 2"/>
          <p:cNvSpPr>
            <a:spLocks noGrp="1" noRot="1" noChangeArrowheads="1"/>
          </p:cNvSpPr>
          <p:nvPr>
            <p:ph type="title"/>
          </p:nvPr>
        </p:nvSpPr>
        <p:spPr>
          <a:xfrm>
            <a:off x="96662" y="162720"/>
            <a:ext cx="6211887" cy="563562"/>
          </a:xfrm>
        </p:spPr>
        <p:txBody>
          <a:bodyPr lIns="88900" tIns="46038" rIns="88900" bIns="46038">
            <a:normAutofit fontScale="90000"/>
          </a:bodyPr>
          <a:lstStyle/>
          <a:p>
            <a:pPr eaLnBrk="1" hangingPunct="1">
              <a:defRPr/>
            </a:pPr>
            <a:r>
              <a:rPr lang="en-US" sz="4000" dirty="0">
                <a:solidFill>
                  <a:srgbClr val="FFC000"/>
                </a:solidFill>
              </a:rPr>
              <a:t>Five Forces Model</a:t>
            </a:r>
          </a:p>
        </p:txBody>
      </p:sp>
      <p:sp>
        <p:nvSpPr>
          <p:cNvPr id="10245" name="Text Box 3"/>
          <p:cNvSpPr txBox="1">
            <a:spLocks noChangeArrowheads="1"/>
          </p:cNvSpPr>
          <p:nvPr/>
        </p:nvSpPr>
        <p:spPr bwMode="auto">
          <a:xfrm>
            <a:off x="3505200" y="2705100"/>
            <a:ext cx="1981200" cy="1939925"/>
          </a:xfrm>
          <a:prstGeom prst="rect">
            <a:avLst/>
          </a:prstGeom>
          <a:solidFill>
            <a:schemeClr val="tx1"/>
          </a:solidFill>
          <a:ln w="19050">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Arial" pitchFamily="34" charset="0"/>
              </a:rPr>
              <a:t>Industry Competitors</a:t>
            </a:r>
          </a:p>
          <a:p>
            <a:pPr algn="ctr" eaLnBrk="0" hangingPunct="0">
              <a:spcBef>
                <a:spcPct val="50000"/>
              </a:spcBef>
            </a:pPr>
            <a:endParaRPr lang="en-US" sz="2000" b="1">
              <a:solidFill>
                <a:srgbClr val="0000CC"/>
              </a:solidFill>
              <a:latin typeface="Arial" pitchFamily="34" charset="0"/>
            </a:endParaRPr>
          </a:p>
          <a:p>
            <a:pPr algn="ctr" eaLnBrk="0" hangingPunct="0">
              <a:spcBef>
                <a:spcPct val="50000"/>
              </a:spcBef>
            </a:pPr>
            <a:r>
              <a:rPr lang="en-US" sz="2000" b="1">
                <a:solidFill>
                  <a:srgbClr val="0000CC"/>
                </a:solidFill>
                <a:latin typeface="Arial" pitchFamily="34" charset="0"/>
              </a:rPr>
              <a:t>Rivalry among existing firms</a:t>
            </a:r>
          </a:p>
        </p:txBody>
      </p:sp>
      <p:sp>
        <p:nvSpPr>
          <p:cNvPr id="10246" name="AutoShape 4"/>
          <p:cNvSpPr>
            <a:spLocks noChangeArrowheads="1"/>
          </p:cNvSpPr>
          <p:nvPr/>
        </p:nvSpPr>
        <p:spPr bwMode="auto">
          <a:xfrm>
            <a:off x="4114800" y="3586163"/>
            <a:ext cx="990600" cy="223837"/>
          </a:xfrm>
          <a:prstGeom prst="curvedUpArrow">
            <a:avLst>
              <a:gd name="adj1" fmla="val 88511"/>
              <a:gd name="adj2" fmla="val 177022"/>
              <a:gd name="adj3" fmla="val 33333"/>
            </a:avLst>
          </a:prstGeom>
          <a:solidFill>
            <a:schemeClr val="bg2"/>
          </a:solidFill>
          <a:ln w="12700">
            <a:solidFill>
              <a:schemeClr val="tx1"/>
            </a:solidFill>
            <a:miter lim="800000"/>
            <a:headEnd/>
            <a:tailEnd/>
          </a:ln>
        </p:spPr>
        <p:txBody>
          <a:bodyPr wrap="none" anchor="ctr"/>
          <a:lstStyle/>
          <a:p>
            <a:pPr eaLnBrk="0" hangingPunct="0"/>
            <a:endParaRPr lang="ar-EG"/>
          </a:p>
        </p:txBody>
      </p:sp>
      <p:sp>
        <p:nvSpPr>
          <p:cNvPr id="10247" name="Text Box 5"/>
          <p:cNvSpPr txBox="1">
            <a:spLocks noChangeArrowheads="1"/>
          </p:cNvSpPr>
          <p:nvPr/>
        </p:nvSpPr>
        <p:spPr bwMode="auto">
          <a:xfrm>
            <a:off x="7315200" y="3513138"/>
            <a:ext cx="1295400" cy="4159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Arial" pitchFamily="34" charset="0"/>
              </a:rPr>
              <a:t>Buyers</a:t>
            </a:r>
          </a:p>
        </p:txBody>
      </p:sp>
      <p:sp>
        <p:nvSpPr>
          <p:cNvPr id="152583" name="Text Box 7"/>
          <p:cNvSpPr txBox="1">
            <a:spLocks noChangeArrowheads="1"/>
          </p:cNvSpPr>
          <p:nvPr/>
        </p:nvSpPr>
        <p:spPr bwMode="auto">
          <a:xfrm>
            <a:off x="5638800" y="2971800"/>
            <a:ext cx="2127250" cy="641350"/>
          </a:xfrm>
          <a:prstGeom prst="rect">
            <a:avLst/>
          </a:prstGeom>
          <a:noFill/>
          <a:ln w="12700">
            <a:noFill/>
            <a:miter lim="800000"/>
            <a:headEnd/>
            <a:tailEnd/>
          </a:ln>
          <a:effectLst/>
        </p:spPr>
        <p:txBody>
          <a:bodyPr wrap="none">
            <a:spAutoFit/>
          </a:bodyPr>
          <a:lstStyle/>
          <a:p>
            <a:pPr eaLnBrk="0" hangingPunct="0">
              <a:defRPr/>
            </a:pPr>
            <a:r>
              <a:rPr lang="en-US" b="1" dirty="0">
                <a:effectLst>
                  <a:outerShdw blurRad="38100" dist="38100" dir="2700000" algn="tl">
                    <a:srgbClr val="000000"/>
                  </a:outerShdw>
                </a:effectLst>
                <a:latin typeface="Arial" pitchFamily="34" charset="0"/>
              </a:rPr>
              <a:t>Bargaining Power</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of Buyers</a:t>
            </a:r>
          </a:p>
        </p:txBody>
      </p:sp>
      <p:sp>
        <p:nvSpPr>
          <p:cNvPr id="10249" name="Text Box 8"/>
          <p:cNvSpPr txBox="1">
            <a:spLocks noChangeArrowheads="1"/>
          </p:cNvSpPr>
          <p:nvPr/>
        </p:nvSpPr>
        <p:spPr bwMode="auto">
          <a:xfrm>
            <a:off x="533400" y="3505200"/>
            <a:ext cx="1447800" cy="4159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Tahoma" pitchFamily="34" charset="0"/>
              </a:rPr>
              <a:t>Suppliers</a:t>
            </a:r>
          </a:p>
        </p:txBody>
      </p:sp>
      <p:sp>
        <p:nvSpPr>
          <p:cNvPr id="152585" name="Text Box 9"/>
          <p:cNvSpPr txBox="1">
            <a:spLocks noChangeArrowheads="1"/>
          </p:cNvSpPr>
          <p:nvPr/>
        </p:nvSpPr>
        <p:spPr bwMode="auto">
          <a:xfrm>
            <a:off x="1295400" y="2590800"/>
            <a:ext cx="2127250" cy="641350"/>
          </a:xfrm>
          <a:prstGeom prst="rect">
            <a:avLst/>
          </a:prstGeom>
          <a:noFill/>
          <a:ln w="12700">
            <a:noFill/>
            <a:miter lim="800000"/>
            <a:headEnd/>
            <a:tailEnd/>
          </a:ln>
          <a:effectLst/>
        </p:spPr>
        <p:txBody>
          <a:bodyPr wrap="none">
            <a:spAutoFit/>
          </a:bodyPr>
          <a:lstStyle/>
          <a:p>
            <a:pPr eaLnBrk="0" hangingPunct="0">
              <a:defRPr/>
            </a:pPr>
            <a:r>
              <a:rPr lang="en-US" b="1" dirty="0">
                <a:effectLst>
                  <a:outerShdw blurRad="38100" dist="38100" dir="2700000" algn="tl">
                    <a:srgbClr val="000000"/>
                  </a:outerShdw>
                </a:effectLst>
                <a:latin typeface="Arial" pitchFamily="34" charset="0"/>
              </a:rPr>
              <a:t>Bargaining Power</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of Suppliers</a:t>
            </a:r>
          </a:p>
        </p:txBody>
      </p:sp>
      <p:sp>
        <p:nvSpPr>
          <p:cNvPr id="10251" name="Text Box 11"/>
          <p:cNvSpPr txBox="1">
            <a:spLocks noChangeArrowheads="1"/>
          </p:cNvSpPr>
          <p:nvPr/>
        </p:nvSpPr>
        <p:spPr bwMode="auto">
          <a:xfrm>
            <a:off x="3581400" y="5908675"/>
            <a:ext cx="1905000" cy="4159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Arial" pitchFamily="34" charset="0"/>
              </a:rPr>
              <a:t>Substitutes</a:t>
            </a:r>
          </a:p>
        </p:txBody>
      </p:sp>
      <p:sp>
        <p:nvSpPr>
          <p:cNvPr id="10252" name="Text Box 12"/>
          <p:cNvSpPr txBox="1">
            <a:spLocks noChangeArrowheads="1"/>
          </p:cNvSpPr>
          <p:nvPr/>
        </p:nvSpPr>
        <p:spPr bwMode="auto">
          <a:xfrm>
            <a:off x="3581400" y="1157288"/>
            <a:ext cx="1905000" cy="7207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dirty="0">
                <a:solidFill>
                  <a:srgbClr val="0000CC"/>
                </a:solidFill>
                <a:latin typeface="Arial" pitchFamily="34" charset="0"/>
              </a:rPr>
              <a:t>Potential</a:t>
            </a:r>
            <a:br>
              <a:rPr lang="en-US" sz="2000" b="1" dirty="0">
                <a:solidFill>
                  <a:srgbClr val="0000CC"/>
                </a:solidFill>
                <a:latin typeface="Arial" pitchFamily="34" charset="0"/>
              </a:rPr>
            </a:br>
            <a:r>
              <a:rPr lang="en-US" sz="2000" b="1" dirty="0">
                <a:solidFill>
                  <a:srgbClr val="0000CC"/>
                </a:solidFill>
                <a:latin typeface="Arial" pitchFamily="34" charset="0"/>
              </a:rPr>
              <a:t>Entrants</a:t>
            </a:r>
          </a:p>
        </p:txBody>
      </p:sp>
      <p:sp>
        <p:nvSpPr>
          <p:cNvPr id="152589" name="Text Box 13"/>
          <p:cNvSpPr txBox="1">
            <a:spLocks noChangeArrowheads="1"/>
          </p:cNvSpPr>
          <p:nvPr/>
        </p:nvSpPr>
        <p:spPr bwMode="auto">
          <a:xfrm>
            <a:off x="4700588" y="1905000"/>
            <a:ext cx="1644650" cy="641350"/>
          </a:xfrm>
          <a:prstGeom prst="rect">
            <a:avLst/>
          </a:prstGeom>
          <a:noFill/>
          <a:ln w="12700">
            <a:noFill/>
            <a:miter lim="800000"/>
            <a:headEnd/>
            <a:tailEnd/>
          </a:ln>
          <a:effectLst/>
        </p:spPr>
        <p:txBody>
          <a:bodyPr wrap="none">
            <a:spAutoFit/>
          </a:bodyPr>
          <a:lstStyle/>
          <a:p>
            <a:pPr eaLnBrk="0" hangingPunct="0">
              <a:defRPr/>
            </a:pPr>
            <a:r>
              <a:rPr lang="en-US" b="1" dirty="0">
                <a:effectLst>
                  <a:outerShdw blurRad="38100" dist="38100" dir="2700000" algn="tl">
                    <a:srgbClr val="000000"/>
                  </a:outerShdw>
                </a:effectLst>
                <a:latin typeface="Arial" pitchFamily="34" charset="0"/>
              </a:rPr>
              <a:t>Threat of</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New Entrants</a:t>
            </a:r>
          </a:p>
        </p:txBody>
      </p:sp>
      <p:sp>
        <p:nvSpPr>
          <p:cNvPr id="152590" name="Text Box 14"/>
          <p:cNvSpPr txBox="1">
            <a:spLocks noChangeArrowheads="1"/>
          </p:cNvSpPr>
          <p:nvPr/>
        </p:nvSpPr>
        <p:spPr bwMode="auto">
          <a:xfrm>
            <a:off x="1752600" y="5181600"/>
            <a:ext cx="2667000" cy="641350"/>
          </a:xfrm>
          <a:prstGeom prst="rect">
            <a:avLst/>
          </a:prstGeom>
          <a:noFill/>
          <a:ln w="12700">
            <a:noFill/>
            <a:miter lim="800000"/>
            <a:headEnd/>
            <a:tailEnd/>
          </a:ln>
          <a:effectLst/>
        </p:spPr>
        <p:txBody>
          <a:bodyPr>
            <a:spAutoFit/>
          </a:bodyPr>
          <a:lstStyle/>
          <a:p>
            <a:pPr eaLnBrk="0" hangingPunct="0">
              <a:defRPr/>
            </a:pPr>
            <a:r>
              <a:rPr lang="en-US" b="1" dirty="0">
                <a:effectLst>
                  <a:outerShdw blurRad="38100" dist="38100" dir="2700000" algn="tl">
                    <a:srgbClr val="000000"/>
                  </a:outerShdw>
                </a:effectLst>
                <a:latin typeface="Arial" pitchFamily="34" charset="0"/>
              </a:rPr>
              <a:t>Threat of Substitute</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Products or Services</a:t>
            </a:r>
          </a:p>
        </p:txBody>
      </p:sp>
      <p:sp>
        <p:nvSpPr>
          <p:cNvPr id="10255" name="Line 15"/>
          <p:cNvSpPr>
            <a:spLocks noChangeShapeType="1"/>
          </p:cNvSpPr>
          <p:nvPr/>
        </p:nvSpPr>
        <p:spPr bwMode="auto">
          <a:xfrm>
            <a:off x="4572000" y="1844675"/>
            <a:ext cx="1588" cy="746125"/>
          </a:xfrm>
          <a:prstGeom prst="line">
            <a:avLst/>
          </a:prstGeom>
          <a:noFill/>
          <a:ln w="12700">
            <a:solidFill>
              <a:schemeClr val="tx1"/>
            </a:solidFill>
            <a:round/>
            <a:headEnd/>
            <a:tailEnd type="triangle" w="med" len="med"/>
          </a:ln>
        </p:spPr>
        <p:txBody>
          <a:bodyPr/>
          <a:lstStyle/>
          <a:p>
            <a:endParaRPr lang="ar-EG"/>
          </a:p>
        </p:txBody>
      </p:sp>
      <p:sp>
        <p:nvSpPr>
          <p:cNvPr id="10256" name="Line 6"/>
          <p:cNvSpPr>
            <a:spLocks noChangeShapeType="1"/>
          </p:cNvSpPr>
          <p:nvPr/>
        </p:nvSpPr>
        <p:spPr bwMode="auto">
          <a:xfrm flipH="1" flipV="1">
            <a:off x="5546725" y="3733800"/>
            <a:ext cx="1768475" cy="15875"/>
          </a:xfrm>
          <a:prstGeom prst="line">
            <a:avLst/>
          </a:prstGeom>
          <a:noFill/>
          <a:ln w="12700">
            <a:solidFill>
              <a:schemeClr val="tx1"/>
            </a:solidFill>
            <a:round/>
            <a:headEnd/>
            <a:tailEnd type="triangle" w="med" len="med"/>
          </a:ln>
        </p:spPr>
        <p:txBody>
          <a:bodyPr/>
          <a:lstStyle/>
          <a:p>
            <a:endParaRPr lang="ar-EG"/>
          </a:p>
        </p:txBody>
      </p:sp>
      <p:sp>
        <p:nvSpPr>
          <p:cNvPr id="10257" name="Line 17"/>
          <p:cNvSpPr>
            <a:spLocks noChangeShapeType="1"/>
          </p:cNvSpPr>
          <p:nvPr/>
        </p:nvSpPr>
        <p:spPr bwMode="auto">
          <a:xfrm>
            <a:off x="1981200" y="3733800"/>
            <a:ext cx="1447800" cy="0"/>
          </a:xfrm>
          <a:prstGeom prst="line">
            <a:avLst/>
          </a:prstGeom>
          <a:noFill/>
          <a:ln w="12700">
            <a:solidFill>
              <a:schemeClr val="tx1"/>
            </a:solidFill>
            <a:round/>
            <a:headEnd/>
            <a:tailEnd type="triangle" w="med" len="med"/>
          </a:ln>
        </p:spPr>
        <p:txBody>
          <a:bodyPr/>
          <a:lstStyle/>
          <a:p>
            <a:endParaRPr lang="ar-EG"/>
          </a:p>
        </p:txBody>
      </p:sp>
      <p:sp>
        <p:nvSpPr>
          <p:cNvPr id="10258" name="Line 16"/>
          <p:cNvSpPr>
            <a:spLocks noChangeShapeType="1"/>
          </p:cNvSpPr>
          <p:nvPr/>
        </p:nvSpPr>
        <p:spPr bwMode="auto">
          <a:xfrm flipV="1">
            <a:off x="4572000" y="4724400"/>
            <a:ext cx="0" cy="1219200"/>
          </a:xfrm>
          <a:prstGeom prst="line">
            <a:avLst/>
          </a:prstGeom>
          <a:noFill/>
          <a:ln w="12700">
            <a:solidFill>
              <a:schemeClr val="tx1"/>
            </a:solidFill>
            <a:round/>
            <a:headEnd/>
            <a:tailEnd type="triangle" w="med" len="med"/>
          </a:ln>
        </p:spPr>
        <p:txBody>
          <a:bodyPr/>
          <a:lstStyle/>
          <a:p>
            <a:endParaRPr lang="ar-EG"/>
          </a:p>
        </p:txBody>
      </p:sp>
      <p:pic>
        <p:nvPicPr>
          <p:cNvPr id="2" name="Picture 1">
            <a:extLst>
              <a:ext uri="{FF2B5EF4-FFF2-40B4-BE49-F238E27FC236}">
                <a16:creationId xmlns="" xmlns:a16="http://schemas.microsoft.com/office/drawing/2014/main" id="{5FB7A4F2-C50C-C904-9FAE-6734AB78E6E2}"/>
              </a:ext>
            </a:extLst>
          </p:cNvPr>
          <p:cNvPicPr>
            <a:picLocks noChangeAspect="1"/>
          </p:cNvPicPr>
          <p:nvPr/>
        </p:nvPicPr>
        <p:blipFill>
          <a:blip r:embed="rId3"/>
          <a:stretch>
            <a:fillRect/>
          </a:stretch>
        </p:blipFill>
        <p:spPr>
          <a:xfrm>
            <a:off x="7941492" y="-67163"/>
            <a:ext cx="1274174" cy="1146147"/>
          </a:xfrm>
          <a:prstGeom prst="rect">
            <a:avLst/>
          </a:prstGeom>
        </p:spPr>
      </p:pic>
    </p:spTree>
  </p:cSld>
  <p:clrMapOvr>
    <a:masterClrMapping/>
  </p:clrMapOvr>
  <p:transition spd="med" advTm="11619">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1138" name="Rectangle 2"/>
          <p:cNvSpPr>
            <a:spLocks noGrp="1" noRot="1" noChangeArrowheads="1"/>
          </p:cNvSpPr>
          <p:nvPr>
            <p:ph type="title"/>
          </p:nvPr>
        </p:nvSpPr>
        <p:spPr>
          <a:xfrm>
            <a:off x="1271352" y="990600"/>
            <a:ext cx="8077200" cy="1071563"/>
          </a:xfrm>
        </p:spPr>
        <p:txBody>
          <a:bodyPr lIns="88900" tIns="46038" rIns="88900" bIns="46038"/>
          <a:lstStyle/>
          <a:p>
            <a:pPr eaLnBrk="1" hangingPunct="1">
              <a:defRPr/>
            </a:pPr>
            <a:r>
              <a:rPr lang="en-US" dirty="0">
                <a:solidFill>
                  <a:srgbClr val="FFC000"/>
                </a:solidFill>
              </a:rPr>
              <a:t>Rivalry Among Companies</a:t>
            </a:r>
          </a:p>
        </p:txBody>
      </p:sp>
      <p:sp>
        <p:nvSpPr>
          <p:cNvPr id="91139" name="Rectangle 3"/>
          <p:cNvSpPr>
            <a:spLocks noGrp="1" noChangeArrowheads="1"/>
          </p:cNvSpPr>
          <p:nvPr>
            <p:ph idx="1"/>
          </p:nvPr>
        </p:nvSpPr>
        <p:spPr>
          <a:xfrm>
            <a:off x="838200" y="1981200"/>
            <a:ext cx="7924800" cy="4419600"/>
          </a:xfrm>
        </p:spPr>
        <p:txBody>
          <a:bodyPr lIns="88900" tIns="46038" rIns="88900" bIns="46038"/>
          <a:lstStyle/>
          <a:p>
            <a:pPr marL="350838" indent="-350838" eaLnBrk="1" hangingPunct="1">
              <a:spcBef>
                <a:spcPts val="600"/>
              </a:spcBef>
              <a:defRPr/>
            </a:pPr>
            <a:r>
              <a:rPr lang="en-US" sz="3000" dirty="0"/>
              <a:t>Strongest of the five forces</a:t>
            </a:r>
          </a:p>
          <a:p>
            <a:pPr marL="350838" indent="-350838" eaLnBrk="1" hangingPunct="1">
              <a:spcBef>
                <a:spcPts val="600"/>
              </a:spcBef>
              <a:defRPr/>
            </a:pPr>
            <a:r>
              <a:rPr lang="en-US" sz="3000" dirty="0">
                <a:solidFill>
                  <a:srgbClr val="FFC000"/>
                </a:solidFill>
              </a:rPr>
              <a:t>Industry is more attractive when:</a:t>
            </a:r>
          </a:p>
          <a:p>
            <a:pPr marL="912813" lvl="1" indent="-338138" eaLnBrk="1" hangingPunct="1">
              <a:spcBef>
                <a:spcPts val="600"/>
              </a:spcBef>
              <a:buClr>
                <a:schemeClr val="folHlink"/>
              </a:buClr>
              <a:defRPr/>
            </a:pPr>
            <a:r>
              <a:rPr lang="en-US" dirty="0"/>
              <a:t>Number of competitors is large, or, at the other extreme, quite small.</a:t>
            </a:r>
          </a:p>
          <a:p>
            <a:pPr marL="912813" lvl="1" indent="-338138" eaLnBrk="1" hangingPunct="1">
              <a:spcBef>
                <a:spcPts val="600"/>
              </a:spcBef>
              <a:buClr>
                <a:schemeClr val="folHlink"/>
              </a:buClr>
              <a:defRPr/>
            </a:pPr>
            <a:r>
              <a:rPr lang="en-US" dirty="0"/>
              <a:t>Competitors are not similar in size or capacity.</a:t>
            </a:r>
          </a:p>
          <a:p>
            <a:pPr marL="912813" lvl="1" indent="-338138" eaLnBrk="1" hangingPunct="1">
              <a:spcBef>
                <a:spcPts val="600"/>
              </a:spcBef>
              <a:buClr>
                <a:schemeClr val="folHlink"/>
              </a:buClr>
              <a:defRPr/>
            </a:pPr>
            <a:r>
              <a:rPr lang="en-US" dirty="0"/>
              <a:t>Industry is growing fast.</a:t>
            </a:r>
          </a:p>
          <a:p>
            <a:pPr marL="912813" lvl="1" indent="-338138" eaLnBrk="1" hangingPunct="1">
              <a:spcBef>
                <a:spcPts val="600"/>
              </a:spcBef>
              <a:buClr>
                <a:schemeClr val="folHlink"/>
              </a:buClr>
              <a:defRPr/>
            </a:pPr>
            <a:r>
              <a:rPr lang="en-US" dirty="0"/>
              <a:t>Opportunity to sell a differentiated product or service exists.</a:t>
            </a:r>
          </a:p>
        </p:txBody>
      </p:sp>
      <p:pic>
        <p:nvPicPr>
          <p:cNvPr id="2" name="Picture 1">
            <a:extLst>
              <a:ext uri="{FF2B5EF4-FFF2-40B4-BE49-F238E27FC236}">
                <a16:creationId xmlns="" xmlns:a16="http://schemas.microsoft.com/office/drawing/2014/main" id="{AB1358CD-9BB6-2962-F990-0A8A589AD0C8}"/>
              </a:ext>
            </a:extLst>
          </p:cNvPr>
          <p:cNvPicPr>
            <a:picLocks noChangeAspect="1"/>
          </p:cNvPicPr>
          <p:nvPr/>
        </p:nvPicPr>
        <p:blipFill>
          <a:blip r:embed="rId4"/>
          <a:stretch>
            <a:fillRect/>
          </a:stretch>
        </p:blipFill>
        <p:spPr>
          <a:xfrm>
            <a:off x="7772400" y="76200"/>
            <a:ext cx="1274174" cy="1146147"/>
          </a:xfrm>
          <a:prstGeom prst="rect">
            <a:avLst/>
          </a:prstGeom>
        </p:spPr>
      </p:pic>
    </p:spTree>
    <p:custDataLst>
      <p:tags r:id="rId1"/>
    </p:custDataLst>
  </p:cSld>
  <p:clrMapOvr>
    <a:masterClrMapping/>
  </p:clrMapOvr>
  <p:transition spd="med" advTm="24495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139">
                                            <p:txEl>
                                              <p:pRg st="1" end="1"/>
                                            </p:txEl>
                                          </p:spTgt>
                                        </p:tgtEl>
                                        <p:attrNameLst>
                                          <p:attrName>style.visibility</p:attrName>
                                        </p:attrNameLst>
                                      </p:cBhvr>
                                      <p:to>
                                        <p:strVal val="visible"/>
                                      </p:to>
                                    </p:set>
                                    <p:animEffect transition="in" filter="wipe(left)">
                                      <p:cBhvr>
                                        <p:cTn id="7" dur="500"/>
                                        <p:tgtEl>
                                          <p:spTgt spid="911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1139">
                                            <p:txEl>
                                              <p:pRg st="2" end="2"/>
                                            </p:txEl>
                                          </p:spTgt>
                                        </p:tgtEl>
                                        <p:attrNameLst>
                                          <p:attrName>style.visibility</p:attrName>
                                        </p:attrNameLst>
                                      </p:cBhvr>
                                      <p:to>
                                        <p:strVal val="visible"/>
                                      </p:to>
                                    </p:set>
                                    <p:animEffect transition="in" filter="wipe(left)">
                                      <p:cBhvr>
                                        <p:cTn id="12" dur="500"/>
                                        <p:tgtEl>
                                          <p:spTgt spid="911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1139">
                                            <p:txEl>
                                              <p:pRg st="3" end="3"/>
                                            </p:txEl>
                                          </p:spTgt>
                                        </p:tgtEl>
                                        <p:attrNameLst>
                                          <p:attrName>style.visibility</p:attrName>
                                        </p:attrNameLst>
                                      </p:cBhvr>
                                      <p:to>
                                        <p:strVal val="visible"/>
                                      </p:to>
                                    </p:set>
                                    <p:animEffect transition="in" filter="wipe(left)">
                                      <p:cBhvr>
                                        <p:cTn id="17" dur="500"/>
                                        <p:tgtEl>
                                          <p:spTgt spid="9113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1139">
                                            <p:txEl>
                                              <p:pRg st="4" end="4"/>
                                            </p:txEl>
                                          </p:spTgt>
                                        </p:tgtEl>
                                        <p:attrNameLst>
                                          <p:attrName>style.visibility</p:attrName>
                                        </p:attrNameLst>
                                      </p:cBhvr>
                                      <p:to>
                                        <p:strVal val="visible"/>
                                      </p:to>
                                    </p:set>
                                    <p:animEffect transition="in" filter="wipe(left)">
                                      <p:cBhvr>
                                        <p:cTn id="22" dur="500"/>
                                        <p:tgtEl>
                                          <p:spTgt spid="9113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1139">
                                            <p:txEl>
                                              <p:pRg st="5" end="5"/>
                                            </p:txEl>
                                          </p:spTgt>
                                        </p:tgtEl>
                                        <p:attrNameLst>
                                          <p:attrName>style.visibility</p:attrName>
                                        </p:attrNameLst>
                                      </p:cBhvr>
                                      <p:to>
                                        <p:strVal val="visible"/>
                                      </p:to>
                                    </p:set>
                                    <p:animEffect transition="in" filter="wipe(left)">
                                      <p:cBhvr>
                                        <p:cTn id="27" dur="500"/>
                                        <p:tgtEl>
                                          <p:spTgt spid="911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Rectangle 2"/>
          <p:cNvSpPr>
            <a:spLocks noGrp="1" noRot="1" noChangeArrowheads="1"/>
          </p:cNvSpPr>
          <p:nvPr>
            <p:ph type="title"/>
          </p:nvPr>
        </p:nvSpPr>
        <p:spPr>
          <a:xfrm>
            <a:off x="1371600" y="1300481"/>
            <a:ext cx="6858000" cy="45719"/>
          </a:xfrm>
        </p:spPr>
        <p:txBody>
          <a:bodyPr lIns="88900" tIns="46038" rIns="88900" bIns="46038">
            <a:normAutofit fontScale="90000"/>
          </a:bodyPr>
          <a:lstStyle/>
          <a:p>
            <a:pPr eaLnBrk="1" hangingPunct="1">
              <a:defRPr/>
            </a:pPr>
            <a:r>
              <a:rPr lang="en-US" dirty="0">
                <a:solidFill>
                  <a:srgbClr val="FFC000"/>
                </a:solidFill>
              </a:rPr>
              <a:t>Bargaining Power of Suppliers</a:t>
            </a:r>
          </a:p>
        </p:txBody>
      </p:sp>
      <p:sp>
        <p:nvSpPr>
          <p:cNvPr id="95235" name="Rectangle 3"/>
          <p:cNvSpPr>
            <a:spLocks noGrp="1" noChangeArrowheads="1"/>
          </p:cNvSpPr>
          <p:nvPr>
            <p:ph idx="1"/>
          </p:nvPr>
        </p:nvSpPr>
        <p:spPr>
          <a:xfrm>
            <a:off x="457200" y="2362200"/>
            <a:ext cx="8001000" cy="4038600"/>
          </a:xfrm>
        </p:spPr>
        <p:txBody>
          <a:bodyPr lIns="88900" tIns="46038" rIns="88900" bIns="46038"/>
          <a:lstStyle/>
          <a:p>
            <a:pPr marL="350838" indent="-350838" eaLnBrk="1" hangingPunct="1">
              <a:spcBef>
                <a:spcPts val="600"/>
              </a:spcBef>
              <a:defRPr/>
            </a:pPr>
            <a:r>
              <a:rPr lang="en-US" sz="3000" u="sng" dirty="0"/>
              <a:t>The greater the leverage of suppliers, the less attractive the industry.</a:t>
            </a:r>
          </a:p>
          <a:p>
            <a:pPr marL="350838" indent="-350838" eaLnBrk="1" hangingPunct="1">
              <a:spcBef>
                <a:spcPts val="600"/>
              </a:spcBef>
              <a:defRPr/>
            </a:pPr>
            <a:r>
              <a:rPr lang="en-US" sz="3000" dirty="0">
                <a:solidFill>
                  <a:srgbClr val="FFC000"/>
                </a:solidFill>
              </a:rPr>
              <a:t>Industry is more attractive when:</a:t>
            </a:r>
          </a:p>
          <a:p>
            <a:pPr marL="1031875" lvl="1" indent="-338138" eaLnBrk="1" hangingPunct="1">
              <a:spcBef>
                <a:spcPts val="600"/>
              </a:spcBef>
              <a:buClr>
                <a:schemeClr val="folHlink"/>
              </a:buClr>
              <a:defRPr/>
            </a:pPr>
            <a:r>
              <a:rPr lang="en-US" dirty="0"/>
              <a:t>Many suppliers sell a commodity product.</a:t>
            </a:r>
          </a:p>
          <a:p>
            <a:pPr marL="1031875" lvl="1" indent="-338138" eaLnBrk="1" hangingPunct="1">
              <a:spcBef>
                <a:spcPts val="600"/>
              </a:spcBef>
              <a:buClr>
                <a:schemeClr val="folHlink"/>
              </a:buClr>
              <a:defRPr/>
            </a:pPr>
            <a:r>
              <a:rPr lang="en-US" dirty="0"/>
              <a:t>Substitutes are available.</a:t>
            </a:r>
          </a:p>
          <a:p>
            <a:pPr marL="1031875" lvl="1" indent="-338138" eaLnBrk="1" hangingPunct="1">
              <a:spcBef>
                <a:spcPts val="600"/>
              </a:spcBef>
              <a:buClr>
                <a:schemeClr val="folHlink"/>
              </a:buClr>
              <a:defRPr/>
            </a:pPr>
            <a:r>
              <a:rPr lang="en-US" dirty="0"/>
              <a:t>Switching costs are low.</a:t>
            </a:r>
          </a:p>
        </p:txBody>
      </p:sp>
      <p:pic>
        <p:nvPicPr>
          <p:cNvPr id="2" name="Picture 1">
            <a:extLst>
              <a:ext uri="{FF2B5EF4-FFF2-40B4-BE49-F238E27FC236}">
                <a16:creationId xmlns="" xmlns:a16="http://schemas.microsoft.com/office/drawing/2014/main" id="{DC19EA2B-B186-C5F8-299F-77232677C832}"/>
              </a:ext>
            </a:extLst>
          </p:cNvPr>
          <p:cNvPicPr>
            <a:picLocks noChangeAspect="1"/>
          </p:cNvPicPr>
          <p:nvPr/>
        </p:nvPicPr>
        <p:blipFill>
          <a:blip r:embed="rId4"/>
          <a:stretch>
            <a:fillRect/>
          </a:stretch>
        </p:blipFill>
        <p:spPr>
          <a:xfrm>
            <a:off x="7467600" y="304800"/>
            <a:ext cx="1274174" cy="1146147"/>
          </a:xfrm>
          <a:prstGeom prst="rect">
            <a:avLst/>
          </a:prstGeom>
        </p:spPr>
      </p:pic>
    </p:spTree>
    <p:custDataLst>
      <p:tags r:id="rId1"/>
    </p:custDataLst>
  </p:cSld>
  <p:clrMapOvr>
    <a:masterClrMapping/>
  </p:clrMapOvr>
  <p:transition spd="med" advTm="148933">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5235">
                                            <p:txEl>
                                              <p:pRg st="1" end="1"/>
                                            </p:txEl>
                                          </p:spTgt>
                                        </p:tgtEl>
                                        <p:attrNameLst>
                                          <p:attrName>style.visibility</p:attrName>
                                        </p:attrNameLst>
                                      </p:cBhvr>
                                      <p:to>
                                        <p:strVal val="visible"/>
                                      </p:to>
                                    </p:set>
                                    <p:animEffect transition="in" filter="wipe(left)">
                                      <p:cBhvr>
                                        <p:cTn id="7" dur="500"/>
                                        <p:tgtEl>
                                          <p:spTgt spid="9523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5235">
                                            <p:txEl>
                                              <p:pRg st="2" end="2"/>
                                            </p:txEl>
                                          </p:spTgt>
                                        </p:tgtEl>
                                        <p:attrNameLst>
                                          <p:attrName>style.visibility</p:attrName>
                                        </p:attrNameLst>
                                      </p:cBhvr>
                                      <p:to>
                                        <p:strVal val="visible"/>
                                      </p:to>
                                    </p:set>
                                    <p:animEffect transition="in" filter="wipe(left)">
                                      <p:cBhvr>
                                        <p:cTn id="12" dur="500"/>
                                        <p:tgtEl>
                                          <p:spTgt spid="9523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5235">
                                            <p:txEl>
                                              <p:pRg st="3" end="3"/>
                                            </p:txEl>
                                          </p:spTgt>
                                        </p:tgtEl>
                                        <p:attrNameLst>
                                          <p:attrName>style.visibility</p:attrName>
                                        </p:attrNameLst>
                                      </p:cBhvr>
                                      <p:to>
                                        <p:strVal val="visible"/>
                                      </p:to>
                                    </p:set>
                                    <p:animEffect transition="in" filter="wipe(left)">
                                      <p:cBhvr>
                                        <p:cTn id="17" dur="500"/>
                                        <p:tgtEl>
                                          <p:spTgt spid="9523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5235">
                                            <p:txEl>
                                              <p:pRg st="4" end="4"/>
                                            </p:txEl>
                                          </p:spTgt>
                                        </p:tgtEl>
                                        <p:attrNameLst>
                                          <p:attrName>style.visibility</p:attrName>
                                        </p:attrNameLst>
                                      </p:cBhvr>
                                      <p:to>
                                        <p:strVal val="visible"/>
                                      </p:to>
                                    </p:set>
                                    <p:animEffect transition="in" filter="wipe(left)">
                                      <p:cBhvr>
                                        <p:cTn id="22" dur="500"/>
                                        <p:tgtEl>
                                          <p:spTgt spid="952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bldLvl="2"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0" name="Rectangle 2"/>
          <p:cNvSpPr>
            <a:spLocks noGrp="1" noRot="1" noChangeArrowheads="1"/>
          </p:cNvSpPr>
          <p:nvPr>
            <p:ph type="title"/>
          </p:nvPr>
        </p:nvSpPr>
        <p:spPr>
          <a:xfrm>
            <a:off x="1210733" y="909638"/>
            <a:ext cx="7239000" cy="1071562"/>
          </a:xfrm>
        </p:spPr>
        <p:txBody>
          <a:bodyPr lIns="88900" tIns="46038" rIns="88900" bIns="46038"/>
          <a:lstStyle/>
          <a:p>
            <a:pPr eaLnBrk="1" hangingPunct="1">
              <a:defRPr/>
            </a:pPr>
            <a:r>
              <a:rPr lang="en-US" dirty="0">
                <a:solidFill>
                  <a:srgbClr val="FFC000"/>
                </a:solidFill>
              </a:rPr>
              <a:t>Bargaining Power of Buyers</a:t>
            </a:r>
          </a:p>
        </p:txBody>
      </p:sp>
      <p:sp>
        <p:nvSpPr>
          <p:cNvPr id="99331" name="Rectangle 3"/>
          <p:cNvSpPr>
            <a:spLocks noGrp="1" noChangeArrowheads="1"/>
          </p:cNvSpPr>
          <p:nvPr>
            <p:ph idx="1"/>
          </p:nvPr>
        </p:nvSpPr>
        <p:spPr>
          <a:xfrm>
            <a:off x="685800" y="1981200"/>
            <a:ext cx="7010400" cy="3883819"/>
          </a:xfrm>
        </p:spPr>
        <p:txBody>
          <a:bodyPr lIns="88900" tIns="46038" rIns="88900" bIns="46038">
            <a:normAutofit fontScale="92500" lnSpcReduction="20000"/>
          </a:bodyPr>
          <a:lstStyle/>
          <a:p>
            <a:pPr marL="350838" indent="-350838" eaLnBrk="1" hangingPunct="1">
              <a:spcBef>
                <a:spcPts val="600"/>
              </a:spcBef>
              <a:defRPr/>
            </a:pPr>
            <a:r>
              <a:rPr lang="en-US" sz="2800" u="sng" dirty="0"/>
              <a:t>Buyers’ influence is high when number of customers is small and cost of switching to a competitor’s product is low. </a:t>
            </a:r>
          </a:p>
          <a:p>
            <a:pPr marL="350838" indent="-350838" eaLnBrk="1" hangingPunct="1">
              <a:spcBef>
                <a:spcPts val="600"/>
              </a:spcBef>
              <a:defRPr/>
            </a:pPr>
            <a:r>
              <a:rPr lang="en-US" sz="2800" dirty="0">
                <a:solidFill>
                  <a:srgbClr val="FFC000"/>
                </a:solidFill>
              </a:rPr>
              <a:t>Industry is more attractive when:</a:t>
            </a:r>
          </a:p>
          <a:p>
            <a:pPr marL="1031875" lvl="1" indent="-338138" eaLnBrk="1" hangingPunct="1">
              <a:spcBef>
                <a:spcPts val="600"/>
              </a:spcBef>
              <a:buClr>
                <a:schemeClr val="folHlink"/>
              </a:buClr>
              <a:defRPr/>
            </a:pPr>
            <a:r>
              <a:rPr lang="en-US" sz="2400" dirty="0"/>
              <a:t>Customers’ switching costs are high.</a:t>
            </a:r>
          </a:p>
          <a:p>
            <a:pPr marL="1031875" lvl="1" indent="-338138" eaLnBrk="1" hangingPunct="1">
              <a:spcBef>
                <a:spcPts val="600"/>
              </a:spcBef>
              <a:buClr>
                <a:schemeClr val="folHlink"/>
              </a:buClr>
              <a:defRPr/>
            </a:pPr>
            <a:r>
              <a:rPr lang="en-US" sz="2400" dirty="0"/>
              <a:t>Number of buyers is large.</a:t>
            </a:r>
          </a:p>
          <a:p>
            <a:pPr marL="1031875" lvl="1" indent="-338138" eaLnBrk="1" hangingPunct="1">
              <a:spcBef>
                <a:spcPts val="600"/>
              </a:spcBef>
              <a:buClr>
                <a:schemeClr val="folHlink"/>
              </a:buClr>
              <a:defRPr/>
            </a:pPr>
            <a:r>
              <a:rPr lang="en-US" sz="2400" dirty="0"/>
              <a:t>Customers want differentiated products.</a:t>
            </a:r>
          </a:p>
          <a:p>
            <a:pPr marL="1031875" lvl="1" indent="-338138" eaLnBrk="1" hangingPunct="1">
              <a:spcBef>
                <a:spcPts val="600"/>
              </a:spcBef>
              <a:buClr>
                <a:schemeClr val="folHlink"/>
              </a:buClr>
              <a:defRPr/>
            </a:pPr>
            <a:r>
              <a:rPr lang="en-US" sz="2400" dirty="0"/>
              <a:t>Customers find it difficult to collect information for comparing suppliers.</a:t>
            </a:r>
          </a:p>
        </p:txBody>
      </p:sp>
      <p:pic>
        <p:nvPicPr>
          <p:cNvPr id="2" name="Picture 1">
            <a:extLst>
              <a:ext uri="{FF2B5EF4-FFF2-40B4-BE49-F238E27FC236}">
                <a16:creationId xmlns="" xmlns:a16="http://schemas.microsoft.com/office/drawing/2014/main" id="{170F8DDC-87AD-08D4-2A74-93FCB32B0C37}"/>
              </a:ext>
            </a:extLst>
          </p:cNvPr>
          <p:cNvPicPr>
            <a:picLocks noChangeAspect="1"/>
          </p:cNvPicPr>
          <p:nvPr/>
        </p:nvPicPr>
        <p:blipFill>
          <a:blip r:embed="rId4"/>
          <a:stretch>
            <a:fillRect/>
          </a:stretch>
        </p:blipFill>
        <p:spPr>
          <a:xfrm>
            <a:off x="7886759" y="0"/>
            <a:ext cx="1274174" cy="1146147"/>
          </a:xfrm>
          <a:prstGeom prst="rect">
            <a:avLst/>
          </a:prstGeom>
        </p:spPr>
      </p:pic>
    </p:spTree>
    <p:custDataLst>
      <p:tags r:id="rId1"/>
    </p:custDataLst>
  </p:cSld>
  <p:clrMapOvr>
    <a:masterClrMapping/>
  </p:clrMapOvr>
  <p:transition spd="med" advTm="41582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9331">
                                            <p:txEl>
                                              <p:pRg st="1" end="1"/>
                                            </p:txEl>
                                          </p:spTgt>
                                        </p:tgtEl>
                                        <p:attrNameLst>
                                          <p:attrName>style.visibility</p:attrName>
                                        </p:attrNameLst>
                                      </p:cBhvr>
                                      <p:to>
                                        <p:strVal val="visible"/>
                                      </p:to>
                                    </p:set>
                                    <p:animEffect transition="in" filter="wipe(left)">
                                      <p:cBhvr>
                                        <p:cTn id="7" dur="500"/>
                                        <p:tgtEl>
                                          <p:spTgt spid="9933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9331">
                                            <p:txEl>
                                              <p:pRg st="2" end="2"/>
                                            </p:txEl>
                                          </p:spTgt>
                                        </p:tgtEl>
                                        <p:attrNameLst>
                                          <p:attrName>style.visibility</p:attrName>
                                        </p:attrNameLst>
                                      </p:cBhvr>
                                      <p:to>
                                        <p:strVal val="visible"/>
                                      </p:to>
                                    </p:set>
                                    <p:animEffect transition="in" filter="wipe(left)">
                                      <p:cBhvr>
                                        <p:cTn id="12" dur="500"/>
                                        <p:tgtEl>
                                          <p:spTgt spid="9933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9331">
                                            <p:txEl>
                                              <p:pRg st="3" end="3"/>
                                            </p:txEl>
                                          </p:spTgt>
                                        </p:tgtEl>
                                        <p:attrNameLst>
                                          <p:attrName>style.visibility</p:attrName>
                                        </p:attrNameLst>
                                      </p:cBhvr>
                                      <p:to>
                                        <p:strVal val="visible"/>
                                      </p:to>
                                    </p:set>
                                    <p:animEffect transition="in" filter="wipe(left)">
                                      <p:cBhvr>
                                        <p:cTn id="17" dur="500"/>
                                        <p:tgtEl>
                                          <p:spTgt spid="9933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9331">
                                            <p:txEl>
                                              <p:pRg st="4" end="4"/>
                                            </p:txEl>
                                          </p:spTgt>
                                        </p:tgtEl>
                                        <p:attrNameLst>
                                          <p:attrName>style.visibility</p:attrName>
                                        </p:attrNameLst>
                                      </p:cBhvr>
                                      <p:to>
                                        <p:strVal val="visible"/>
                                      </p:to>
                                    </p:set>
                                    <p:animEffect transition="in" filter="wipe(left)">
                                      <p:cBhvr>
                                        <p:cTn id="22" dur="500"/>
                                        <p:tgtEl>
                                          <p:spTgt spid="9933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9331">
                                            <p:txEl>
                                              <p:pRg st="5" end="5"/>
                                            </p:txEl>
                                          </p:spTgt>
                                        </p:tgtEl>
                                        <p:attrNameLst>
                                          <p:attrName>style.visibility</p:attrName>
                                        </p:attrNameLst>
                                      </p:cBhvr>
                                      <p:to>
                                        <p:strVal val="visible"/>
                                      </p:to>
                                    </p:set>
                                    <p:animEffect transition="in" filter="wipe(left)">
                                      <p:cBhvr>
                                        <p:cTn id="27" dur="500"/>
                                        <p:tgtEl>
                                          <p:spTgt spid="993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build="p" bldLvl="2"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426" name="Rectangle 2"/>
          <p:cNvSpPr>
            <a:spLocks noGrp="1" noRot="1" noChangeArrowheads="1"/>
          </p:cNvSpPr>
          <p:nvPr>
            <p:ph type="title"/>
          </p:nvPr>
        </p:nvSpPr>
        <p:spPr>
          <a:xfrm>
            <a:off x="1443491" y="1062037"/>
            <a:ext cx="7239000" cy="1071563"/>
          </a:xfrm>
        </p:spPr>
        <p:txBody>
          <a:bodyPr lIns="88900" tIns="46038" rIns="88900" bIns="46038"/>
          <a:lstStyle/>
          <a:p>
            <a:pPr eaLnBrk="1" hangingPunct="1">
              <a:defRPr/>
            </a:pPr>
            <a:r>
              <a:rPr lang="en-US" dirty="0">
                <a:solidFill>
                  <a:srgbClr val="FFC000"/>
                </a:solidFill>
              </a:rPr>
              <a:t>Threat of New Entrants</a:t>
            </a:r>
          </a:p>
        </p:txBody>
      </p:sp>
      <p:sp>
        <p:nvSpPr>
          <p:cNvPr id="103427" name="Rectangle 3"/>
          <p:cNvSpPr>
            <a:spLocks noGrp="1" noChangeArrowheads="1"/>
          </p:cNvSpPr>
          <p:nvPr>
            <p:ph idx="1"/>
          </p:nvPr>
        </p:nvSpPr>
        <p:spPr>
          <a:xfrm>
            <a:off x="953910" y="2133600"/>
            <a:ext cx="6818489" cy="3429000"/>
          </a:xfrm>
        </p:spPr>
        <p:txBody>
          <a:bodyPr lIns="88900" tIns="46038" rIns="88900" bIns="46038">
            <a:normAutofit fontScale="77500" lnSpcReduction="20000"/>
          </a:bodyPr>
          <a:lstStyle/>
          <a:p>
            <a:pPr marL="350838" indent="-350838" eaLnBrk="1" hangingPunct="1">
              <a:spcBef>
                <a:spcPts val="1200"/>
              </a:spcBef>
              <a:defRPr/>
            </a:pPr>
            <a:r>
              <a:rPr lang="en-US" sz="2800" u="sng" dirty="0"/>
              <a:t>The larger the pool of potential new entrants, the less attractive an industry is.</a:t>
            </a:r>
          </a:p>
          <a:p>
            <a:pPr marL="350838" indent="-350838" eaLnBrk="1" hangingPunct="1">
              <a:spcBef>
                <a:spcPts val="1200"/>
              </a:spcBef>
              <a:defRPr/>
            </a:pPr>
            <a:r>
              <a:rPr lang="en-US" sz="2800" dirty="0">
                <a:solidFill>
                  <a:srgbClr val="FFC000"/>
                </a:solidFill>
              </a:rPr>
              <a:t>Industry is more attractive to new entrants when:</a:t>
            </a:r>
          </a:p>
          <a:p>
            <a:pPr marL="1031875" lvl="1" indent="-338138" eaLnBrk="1" hangingPunct="1">
              <a:spcBef>
                <a:spcPts val="1200"/>
              </a:spcBef>
              <a:buClr>
                <a:schemeClr val="folHlink"/>
              </a:buClr>
              <a:defRPr/>
            </a:pPr>
            <a:r>
              <a:rPr lang="en-US" sz="2400" dirty="0"/>
              <a:t>Advantages of economies of scale are absent.</a:t>
            </a:r>
          </a:p>
          <a:p>
            <a:pPr marL="1031875" lvl="1" indent="-338138" eaLnBrk="1" hangingPunct="1">
              <a:spcBef>
                <a:spcPts val="1200"/>
              </a:spcBef>
              <a:buClr>
                <a:schemeClr val="folHlink"/>
              </a:buClr>
              <a:defRPr/>
            </a:pPr>
            <a:r>
              <a:rPr lang="en-US" sz="2400" dirty="0"/>
              <a:t>Capital requirements to enter are low</a:t>
            </a:r>
          </a:p>
          <a:p>
            <a:pPr marL="1031875" lvl="1" indent="-338138" eaLnBrk="1" hangingPunct="1">
              <a:spcBef>
                <a:spcPts val="1200"/>
              </a:spcBef>
              <a:buClr>
                <a:schemeClr val="folHlink"/>
              </a:buClr>
              <a:defRPr/>
            </a:pPr>
            <a:r>
              <a:rPr lang="en-US" sz="2400" dirty="0"/>
              <a:t>Buyers are not loyal to existing brands</a:t>
            </a:r>
          </a:p>
          <a:p>
            <a:pPr marL="1031875" lvl="1" indent="-338138" eaLnBrk="1" hangingPunct="1">
              <a:spcBef>
                <a:spcPts val="1200"/>
              </a:spcBef>
              <a:buClr>
                <a:schemeClr val="folHlink"/>
              </a:buClr>
              <a:defRPr/>
            </a:pPr>
            <a:r>
              <a:rPr lang="en-US" sz="2400" dirty="0"/>
              <a:t>Government does not restrict the entrance of new companies </a:t>
            </a:r>
          </a:p>
        </p:txBody>
      </p:sp>
      <p:pic>
        <p:nvPicPr>
          <p:cNvPr id="2" name="Picture 1">
            <a:extLst>
              <a:ext uri="{FF2B5EF4-FFF2-40B4-BE49-F238E27FC236}">
                <a16:creationId xmlns="" xmlns:a16="http://schemas.microsoft.com/office/drawing/2014/main" id="{83D3E5CC-59B8-75D4-7254-6E5FDDC91665}"/>
              </a:ext>
            </a:extLst>
          </p:cNvPr>
          <p:cNvPicPr>
            <a:picLocks noChangeAspect="1"/>
          </p:cNvPicPr>
          <p:nvPr/>
        </p:nvPicPr>
        <p:blipFill>
          <a:blip r:embed="rId4"/>
          <a:stretch>
            <a:fillRect/>
          </a:stretch>
        </p:blipFill>
        <p:spPr>
          <a:xfrm>
            <a:off x="7869826" y="-62414"/>
            <a:ext cx="1274174" cy="1146147"/>
          </a:xfrm>
          <a:prstGeom prst="rect">
            <a:avLst/>
          </a:prstGeom>
        </p:spPr>
      </p:pic>
    </p:spTree>
    <p:custDataLst>
      <p:tags r:id="rId1"/>
    </p:custDataLst>
  </p:cSld>
  <p:clrMapOvr>
    <a:masterClrMapping/>
  </p:clrMapOvr>
  <p:transition spd="med" advTm="37528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3427">
                                            <p:txEl>
                                              <p:pRg st="1" end="1"/>
                                            </p:txEl>
                                          </p:spTgt>
                                        </p:tgtEl>
                                        <p:attrNameLst>
                                          <p:attrName>style.visibility</p:attrName>
                                        </p:attrNameLst>
                                      </p:cBhvr>
                                      <p:to>
                                        <p:strVal val="visible"/>
                                      </p:to>
                                    </p:set>
                                    <p:animEffect transition="in" filter="wipe(left)">
                                      <p:cBhvr>
                                        <p:cTn id="7" dur="500"/>
                                        <p:tgtEl>
                                          <p:spTgt spid="10342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3427">
                                            <p:txEl>
                                              <p:pRg st="2" end="2"/>
                                            </p:txEl>
                                          </p:spTgt>
                                        </p:tgtEl>
                                        <p:attrNameLst>
                                          <p:attrName>style.visibility</p:attrName>
                                        </p:attrNameLst>
                                      </p:cBhvr>
                                      <p:to>
                                        <p:strVal val="visible"/>
                                      </p:to>
                                    </p:set>
                                    <p:animEffect transition="in" filter="wipe(left)">
                                      <p:cBhvr>
                                        <p:cTn id="12" dur="500"/>
                                        <p:tgtEl>
                                          <p:spTgt spid="10342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3427">
                                            <p:txEl>
                                              <p:pRg st="3" end="3"/>
                                            </p:txEl>
                                          </p:spTgt>
                                        </p:tgtEl>
                                        <p:attrNameLst>
                                          <p:attrName>style.visibility</p:attrName>
                                        </p:attrNameLst>
                                      </p:cBhvr>
                                      <p:to>
                                        <p:strVal val="visible"/>
                                      </p:to>
                                    </p:set>
                                    <p:animEffect transition="in" filter="wipe(left)">
                                      <p:cBhvr>
                                        <p:cTn id="17" dur="500"/>
                                        <p:tgtEl>
                                          <p:spTgt spid="10342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3427">
                                            <p:txEl>
                                              <p:pRg st="4" end="4"/>
                                            </p:txEl>
                                          </p:spTgt>
                                        </p:tgtEl>
                                        <p:attrNameLst>
                                          <p:attrName>style.visibility</p:attrName>
                                        </p:attrNameLst>
                                      </p:cBhvr>
                                      <p:to>
                                        <p:strVal val="visible"/>
                                      </p:to>
                                    </p:set>
                                    <p:animEffect transition="in" filter="wipe(left)">
                                      <p:cBhvr>
                                        <p:cTn id="22" dur="500"/>
                                        <p:tgtEl>
                                          <p:spTgt spid="10342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3427">
                                            <p:txEl>
                                              <p:pRg st="5" end="5"/>
                                            </p:txEl>
                                          </p:spTgt>
                                        </p:tgtEl>
                                        <p:attrNameLst>
                                          <p:attrName>style.visibility</p:attrName>
                                        </p:attrNameLst>
                                      </p:cBhvr>
                                      <p:to>
                                        <p:strVal val="visible"/>
                                      </p:to>
                                    </p:set>
                                    <p:animEffect transition="in" filter="wipe(left)">
                                      <p:cBhvr>
                                        <p:cTn id="27" dur="500"/>
                                        <p:tgtEl>
                                          <p:spTgt spid="1034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build="p" bldLvl="2"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7522" name="Rectangle 2"/>
          <p:cNvSpPr>
            <a:spLocks noGrp="1" noRot="1" noChangeArrowheads="1"/>
          </p:cNvSpPr>
          <p:nvPr>
            <p:ph type="title"/>
          </p:nvPr>
        </p:nvSpPr>
        <p:spPr>
          <a:xfrm>
            <a:off x="1524000" y="1106094"/>
            <a:ext cx="7239000" cy="1071563"/>
          </a:xfrm>
        </p:spPr>
        <p:txBody>
          <a:bodyPr lIns="88900" tIns="46038" rIns="88900" bIns="46038"/>
          <a:lstStyle/>
          <a:p>
            <a:pPr eaLnBrk="1" hangingPunct="1">
              <a:defRPr/>
            </a:pPr>
            <a:r>
              <a:rPr lang="en-US" dirty="0">
                <a:solidFill>
                  <a:srgbClr val="FFC000"/>
                </a:solidFill>
              </a:rPr>
              <a:t>Threat of Substitutes</a:t>
            </a:r>
          </a:p>
        </p:txBody>
      </p:sp>
      <p:sp>
        <p:nvSpPr>
          <p:cNvPr id="107523" name="Rectangle 3"/>
          <p:cNvSpPr>
            <a:spLocks noGrp="1" noChangeArrowheads="1"/>
          </p:cNvSpPr>
          <p:nvPr>
            <p:ph idx="1"/>
          </p:nvPr>
        </p:nvSpPr>
        <p:spPr>
          <a:xfrm>
            <a:off x="533400" y="1981199"/>
            <a:ext cx="7848600" cy="3916363"/>
          </a:xfrm>
        </p:spPr>
        <p:txBody>
          <a:bodyPr lIns="88900" tIns="46038" rIns="88900" bIns="46038">
            <a:normAutofit/>
          </a:bodyPr>
          <a:lstStyle/>
          <a:p>
            <a:pPr marL="350838" indent="-350838" eaLnBrk="1" hangingPunct="1">
              <a:spcBef>
                <a:spcPts val="1200"/>
              </a:spcBef>
              <a:defRPr/>
            </a:pPr>
            <a:r>
              <a:rPr lang="en-US" sz="2400" dirty="0"/>
              <a:t>Substitute products or services can turn an industry on its head.</a:t>
            </a:r>
          </a:p>
          <a:p>
            <a:pPr marL="350838" indent="-350838" eaLnBrk="1" hangingPunct="1">
              <a:spcBef>
                <a:spcPts val="1200"/>
              </a:spcBef>
              <a:defRPr/>
            </a:pPr>
            <a:r>
              <a:rPr lang="en-US" sz="2400" dirty="0">
                <a:solidFill>
                  <a:srgbClr val="FFC000"/>
                </a:solidFill>
              </a:rPr>
              <a:t>Industry is more attractive to new entrants when</a:t>
            </a:r>
            <a:r>
              <a:rPr lang="en-US" sz="3000" dirty="0">
                <a:solidFill>
                  <a:srgbClr val="FFC000"/>
                </a:solidFill>
              </a:rPr>
              <a:t>:</a:t>
            </a:r>
          </a:p>
          <a:p>
            <a:pPr marL="1031875" lvl="1" indent="-338138" eaLnBrk="1" hangingPunct="1">
              <a:spcBef>
                <a:spcPts val="1200"/>
              </a:spcBef>
              <a:buClr>
                <a:schemeClr val="folHlink"/>
              </a:buClr>
              <a:defRPr/>
            </a:pPr>
            <a:r>
              <a:rPr lang="en-US" dirty="0"/>
              <a:t>Quality substitutes are not readily available.</a:t>
            </a:r>
          </a:p>
          <a:p>
            <a:pPr marL="1031875" lvl="1" indent="-338138" eaLnBrk="1" hangingPunct="1">
              <a:spcBef>
                <a:spcPts val="1200"/>
              </a:spcBef>
              <a:buClr>
                <a:schemeClr val="folHlink"/>
              </a:buClr>
              <a:defRPr/>
            </a:pPr>
            <a:r>
              <a:rPr lang="en-US" dirty="0"/>
              <a:t>Prices of substitute products are not significantly lower than those of the industry’s products.</a:t>
            </a:r>
          </a:p>
          <a:p>
            <a:pPr marL="1031875" lvl="1" indent="-338138" eaLnBrk="1" hangingPunct="1">
              <a:spcBef>
                <a:spcPts val="1200"/>
              </a:spcBef>
              <a:buClr>
                <a:schemeClr val="folHlink"/>
              </a:buClr>
              <a:defRPr/>
            </a:pPr>
            <a:r>
              <a:rPr lang="en-US" dirty="0"/>
              <a:t>Buyers’ switching costs are high.</a:t>
            </a:r>
          </a:p>
        </p:txBody>
      </p:sp>
      <p:pic>
        <p:nvPicPr>
          <p:cNvPr id="2" name="Picture 5">
            <a:extLst>
              <a:ext uri="{FF2B5EF4-FFF2-40B4-BE49-F238E27FC236}">
                <a16:creationId xmlns="" xmlns:a16="http://schemas.microsoft.com/office/drawing/2014/main" id="{1CDD5677-E717-FA7B-4AA7-1C7E51A131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9238" y="76200"/>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advTm="51210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7523">
                                            <p:txEl>
                                              <p:pRg st="1" end="1"/>
                                            </p:txEl>
                                          </p:spTgt>
                                        </p:tgtEl>
                                        <p:attrNameLst>
                                          <p:attrName>style.visibility</p:attrName>
                                        </p:attrNameLst>
                                      </p:cBhvr>
                                      <p:to>
                                        <p:strVal val="visible"/>
                                      </p:to>
                                    </p:set>
                                    <p:animEffect transition="in" filter="wipe(left)">
                                      <p:cBhvr>
                                        <p:cTn id="7" dur="500"/>
                                        <p:tgtEl>
                                          <p:spTgt spid="10752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7523">
                                            <p:txEl>
                                              <p:pRg st="2" end="2"/>
                                            </p:txEl>
                                          </p:spTgt>
                                        </p:tgtEl>
                                        <p:attrNameLst>
                                          <p:attrName>style.visibility</p:attrName>
                                        </p:attrNameLst>
                                      </p:cBhvr>
                                      <p:to>
                                        <p:strVal val="visible"/>
                                      </p:to>
                                    </p:set>
                                    <p:animEffect transition="in" filter="wipe(left)">
                                      <p:cBhvr>
                                        <p:cTn id="12" dur="500"/>
                                        <p:tgtEl>
                                          <p:spTgt spid="10752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7523">
                                            <p:txEl>
                                              <p:pRg st="3" end="3"/>
                                            </p:txEl>
                                          </p:spTgt>
                                        </p:tgtEl>
                                        <p:attrNameLst>
                                          <p:attrName>style.visibility</p:attrName>
                                        </p:attrNameLst>
                                      </p:cBhvr>
                                      <p:to>
                                        <p:strVal val="visible"/>
                                      </p:to>
                                    </p:set>
                                    <p:animEffect transition="in" filter="wipe(left)">
                                      <p:cBhvr>
                                        <p:cTn id="17" dur="500"/>
                                        <p:tgtEl>
                                          <p:spTgt spid="10752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7523">
                                            <p:txEl>
                                              <p:pRg st="4" end="4"/>
                                            </p:txEl>
                                          </p:spTgt>
                                        </p:tgtEl>
                                        <p:attrNameLst>
                                          <p:attrName>style.visibility</p:attrName>
                                        </p:attrNameLst>
                                      </p:cBhvr>
                                      <p:to>
                                        <p:strVal val="visible"/>
                                      </p:to>
                                    </p:set>
                                    <p:animEffect transition="in" filter="wipe(left)">
                                      <p:cBhvr>
                                        <p:cTn id="22" dur="500"/>
                                        <p:tgtEl>
                                          <p:spTgt spid="1075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3" grpId="0" build="p" bldLvl="2"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570" name="Rectangle 2"/>
          <p:cNvSpPr>
            <a:spLocks noGrp="1" noRot="1" noChangeArrowheads="1"/>
          </p:cNvSpPr>
          <p:nvPr>
            <p:ph type="title"/>
          </p:nvPr>
        </p:nvSpPr>
        <p:spPr>
          <a:xfrm>
            <a:off x="1676400" y="457200"/>
            <a:ext cx="6042025" cy="690563"/>
          </a:xfrm>
        </p:spPr>
        <p:txBody>
          <a:bodyPr lIns="88900" tIns="46038" rIns="88900" bIns="46038"/>
          <a:lstStyle/>
          <a:p>
            <a:pPr eaLnBrk="1" hangingPunct="1">
              <a:defRPr/>
            </a:pPr>
            <a:r>
              <a:rPr lang="en-US" dirty="0"/>
              <a:t>Five Forces Matrix</a:t>
            </a:r>
          </a:p>
        </p:txBody>
      </p:sp>
      <p:pic>
        <p:nvPicPr>
          <p:cNvPr id="21509" name="Picture 6"/>
          <p:cNvPicPr>
            <a:picLocks noChangeAspect="1" noChangeArrowheads="1"/>
          </p:cNvPicPr>
          <p:nvPr/>
        </p:nvPicPr>
        <p:blipFill>
          <a:blip r:embed="rId3"/>
          <a:srcRect l="2344" t="23958" r="34375" b="29167"/>
          <a:stretch>
            <a:fillRect/>
          </a:stretch>
        </p:blipFill>
        <p:spPr bwMode="auto">
          <a:xfrm>
            <a:off x="228600" y="1249363"/>
            <a:ext cx="8702675" cy="4833937"/>
          </a:xfrm>
          <a:prstGeom prst="rect">
            <a:avLst/>
          </a:prstGeom>
          <a:noFill/>
          <a:ln w="9525">
            <a:noFill/>
            <a:miter lim="800000"/>
            <a:headEnd/>
            <a:tailEnd/>
          </a:ln>
        </p:spPr>
      </p:pic>
      <p:pic>
        <p:nvPicPr>
          <p:cNvPr id="2" name="Picture 1">
            <a:extLst>
              <a:ext uri="{FF2B5EF4-FFF2-40B4-BE49-F238E27FC236}">
                <a16:creationId xmlns="" xmlns:a16="http://schemas.microsoft.com/office/drawing/2014/main" id="{73267EC3-4628-7D71-5BC8-DADDD1103B8C}"/>
              </a:ext>
            </a:extLst>
          </p:cNvPr>
          <p:cNvPicPr>
            <a:picLocks noChangeAspect="1"/>
          </p:cNvPicPr>
          <p:nvPr/>
        </p:nvPicPr>
        <p:blipFill>
          <a:blip r:embed="rId4"/>
          <a:stretch>
            <a:fillRect/>
          </a:stretch>
        </p:blipFill>
        <p:spPr>
          <a:xfrm>
            <a:off x="7869826" y="-19756"/>
            <a:ext cx="1274174" cy="1146147"/>
          </a:xfrm>
          <a:prstGeom prst="rect">
            <a:avLst/>
          </a:prstGeom>
        </p:spPr>
      </p:pic>
    </p:spTree>
  </p:cSld>
  <p:clrMapOvr>
    <a:masterClrMapping/>
  </p:clrMapOvr>
  <p:transition spd="med" advTm="344716">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18" name="Rectangle 2"/>
          <p:cNvSpPr>
            <a:spLocks noGrp="1" noRot="1" noChangeArrowheads="1"/>
          </p:cNvSpPr>
          <p:nvPr>
            <p:ph type="title"/>
          </p:nvPr>
        </p:nvSpPr>
        <p:spPr>
          <a:xfrm>
            <a:off x="1595261" y="1016237"/>
            <a:ext cx="6705600" cy="572627"/>
          </a:xfrm>
        </p:spPr>
        <p:txBody>
          <a:bodyPr lIns="88900" tIns="46038" rIns="88900" bIns="46038">
            <a:normAutofit/>
          </a:bodyPr>
          <a:lstStyle/>
          <a:p>
            <a:pPr eaLnBrk="1" hangingPunct="1">
              <a:defRPr/>
            </a:pPr>
            <a:r>
              <a:rPr lang="en-US" dirty="0">
                <a:solidFill>
                  <a:srgbClr val="FFC000"/>
                </a:solidFill>
              </a:rPr>
              <a:t>Business Prototyping</a:t>
            </a:r>
          </a:p>
        </p:txBody>
      </p:sp>
      <p:sp>
        <p:nvSpPr>
          <p:cNvPr id="111619" name="Rectangle 3"/>
          <p:cNvSpPr>
            <a:spLocks noGrp="1" noChangeArrowheads="1"/>
          </p:cNvSpPr>
          <p:nvPr>
            <p:ph idx="1"/>
          </p:nvPr>
        </p:nvSpPr>
        <p:spPr>
          <a:xfrm>
            <a:off x="609600" y="2209799"/>
            <a:ext cx="8077200" cy="3992563"/>
          </a:xfrm>
        </p:spPr>
        <p:txBody>
          <a:bodyPr lIns="88900" tIns="46038" rIns="88900" bIns="46038"/>
          <a:lstStyle/>
          <a:p>
            <a:pPr marL="350838" indent="-350838" eaLnBrk="1" hangingPunct="1">
              <a:spcBef>
                <a:spcPts val="1200"/>
              </a:spcBef>
              <a:defRPr/>
            </a:pPr>
            <a:r>
              <a:rPr lang="en-US" dirty="0"/>
              <a:t>Entrepreneurs test their business models on a small scale before committing serious resources to launch a business that might not work. </a:t>
            </a:r>
          </a:p>
          <a:p>
            <a:pPr marL="350838" indent="-350838" eaLnBrk="1" hangingPunct="1">
              <a:spcBef>
                <a:spcPts val="1200"/>
              </a:spcBef>
              <a:defRPr/>
            </a:pPr>
            <a:r>
              <a:rPr lang="en-US" dirty="0"/>
              <a:t>Recognizes that a business idea is a hypothesis that needs to be tested before taking it full scale. </a:t>
            </a:r>
          </a:p>
        </p:txBody>
      </p:sp>
      <p:pic>
        <p:nvPicPr>
          <p:cNvPr id="22534" name="Picture 6" descr="C:\Documents and Settings\douglw\My Documents\My Pictures\Microsoft Clip Organizer\j0387804.jpg"/>
          <p:cNvPicPr>
            <a:picLocks noChangeAspect="1" noChangeArrowheads="1"/>
          </p:cNvPicPr>
          <p:nvPr/>
        </p:nvPicPr>
        <p:blipFill>
          <a:blip r:embed="rId4"/>
          <a:srcRect/>
          <a:stretch>
            <a:fillRect/>
          </a:stretch>
        </p:blipFill>
        <p:spPr bwMode="auto">
          <a:xfrm>
            <a:off x="6400800" y="4830763"/>
            <a:ext cx="1936750" cy="1381125"/>
          </a:xfrm>
          <a:prstGeom prst="rect">
            <a:avLst/>
          </a:prstGeom>
          <a:noFill/>
          <a:ln w="9525">
            <a:noFill/>
            <a:miter lim="800000"/>
            <a:headEnd/>
            <a:tailEnd/>
          </a:ln>
        </p:spPr>
      </p:pic>
      <p:pic>
        <p:nvPicPr>
          <p:cNvPr id="2" name="Picture 1">
            <a:extLst>
              <a:ext uri="{FF2B5EF4-FFF2-40B4-BE49-F238E27FC236}">
                <a16:creationId xmlns="" xmlns:a16="http://schemas.microsoft.com/office/drawing/2014/main" id="{AE4F4625-5E54-109A-D5FB-B479F5E62C19}"/>
              </a:ext>
            </a:extLst>
          </p:cNvPr>
          <p:cNvPicPr>
            <a:picLocks noChangeAspect="1"/>
          </p:cNvPicPr>
          <p:nvPr/>
        </p:nvPicPr>
        <p:blipFill>
          <a:blip r:embed="rId5"/>
          <a:stretch>
            <a:fillRect/>
          </a:stretch>
        </p:blipFill>
        <p:spPr>
          <a:xfrm>
            <a:off x="7772400" y="82564"/>
            <a:ext cx="1274174" cy="1146147"/>
          </a:xfrm>
          <a:prstGeom prst="rect">
            <a:avLst/>
          </a:prstGeom>
        </p:spPr>
      </p:pic>
    </p:spTree>
    <p:custDataLst>
      <p:tags r:id="rId1"/>
    </p:custDataLst>
  </p:cSld>
  <p:clrMapOvr>
    <a:masterClrMapping/>
  </p:clrMapOvr>
  <p:transition spd="med" advTm="9549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1619">
                                            <p:txEl>
                                              <p:pRg st="1" end="1"/>
                                            </p:txEl>
                                          </p:spTgt>
                                        </p:tgtEl>
                                        <p:attrNameLst>
                                          <p:attrName>style.visibility</p:attrName>
                                        </p:attrNameLst>
                                      </p:cBhvr>
                                      <p:to>
                                        <p:strVal val="visible"/>
                                      </p:to>
                                    </p:set>
                                    <p:animEffect transition="in" filter="wipe(left)">
                                      <p:cBhvr>
                                        <p:cTn id="7" dur="500"/>
                                        <p:tgtEl>
                                          <p:spTgt spid="1116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build="p" bldLvl="2"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6|5.3"/>
</p:tagLst>
</file>

<file path=ppt/tags/tag2.xml><?xml version="1.0" encoding="utf-8"?>
<p:tagLst xmlns:a="http://schemas.openxmlformats.org/drawingml/2006/main" xmlns:r="http://schemas.openxmlformats.org/officeDocument/2006/relationships" xmlns:p="http://schemas.openxmlformats.org/presentationml/2006/main">
  <p:tag name="TIMING" val="|1.5|24.7|103.7"/>
</p:tagLst>
</file>

<file path=ppt/tags/tag3.xml><?xml version="1.0" encoding="utf-8"?>
<p:tagLst xmlns:a="http://schemas.openxmlformats.org/drawingml/2006/main" xmlns:r="http://schemas.openxmlformats.org/officeDocument/2006/relationships" xmlns:p="http://schemas.openxmlformats.org/presentationml/2006/main">
  <p:tag name="TIMING" val="|1.5|1.2"/>
</p:tagLst>
</file>

<file path=ppt/tags/tag4.xml><?xml version="1.0" encoding="utf-8"?>
<p:tagLst xmlns:a="http://schemas.openxmlformats.org/drawingml/2006/main" xmlns:r="http://schemas.openxmlformats.org/officeDocument/2006/relationships" xmlns:p="http://schemas.openxmlformats.org/presentationml/2006/main">
  <p:tag name="TIMING" val="|4.1|0.8"/>
</p:tagLst>
</file>

<file path=ppt/tags/tag5.xml><?xml version="1.0" encoding="utf-8"?>
<p:tagLst xmlns:a="http://schemas.openxmlformats.org/drawingml/2006/main" xmlns:r="http://schemas.openxmlformats.org/officeDocument/2006/relationships" xmlns:p="http://schemas.openxmlformats.org/presentationml/2006/main">
  <p:tag name="TIMING" val="|21.7|1.1|2.6|0.8|0.7"/>
</p:tagLst>
</file>

<file path=ppt/tags/tag6.xml><?xml version="1.0" encoding="utf-8"?>
<p:tagLst xmlns:a="http://schemas.openxmlformats.org/drawingml/2006/main" xmlns:r="http://schemas.openxmlformats.org/officeDocument/2006/relationships" xmlns:p="http://schemas.openxmlformats.org/presentationml/2006/main">
  <p:tag name="TIMING" val="|0.7|1.2|1.4|1.1|3.5"/>
</p:tagLst>
</file>

<file path=ppt/tags/tag7.xml><?xml version="1.0" encoding="utf-8"?>
<p:tagLst xmlns:a="http://schemas.openxmlformats.org/drawingml/2006/main" xmlns:r="http://schemas.openxmlformats.org/officeDocument/2006/relationships" xmlns:p="http://schemas.openxmlformats.org/presentationml/2006/main">
  <p:tag name="TIMING" val="|2.7|1.3|1.3|2.9"/>
</p:tagLst>
</file>

<file path=ppt/tags/tag8.xml><?xml version="1.0" encoding="utf-8"?>
<p:tagLst xmlns:a="http://schemas.openxmlformats.org/drawingml/2006/main" xmlns:r="http://schemas.openxmlformats.org/officeDocument/2006/relationships" xmlns:p="http://schemas.openxmlformats.org/presentationml/2006/main">
  <p:tag name="TIMING" val="|7.1|1.1|1.2|1.7|2.1"/>
</p:tagLst>
</file>

<file path=ppt/tags/tag9.xml><?xml version="1.0" encoding="utf-8"?>
<p:tagLst xmlns:a="http://schemas.openxmlformats.org/drawingml/2006/main" xmlns:r="http://schemas.openxmlformats.org/officeDocument/2006/relationships" xmlns:p="http://schemas.openxmlformats.org/presentationml/2006/main">
  <p:tag name="TIMING" val="|2.5|0.8|1.5|3.1|1.1"/>
</p:tagLst>
</file>

<file path=ppt/tags/tag10.xml><?xml version="1.0" encoding="utf-8"?>
<p:tagLst xmlns:a="http://schemas.openxmlformats.org/drawingml/2006/main" xmlns:r="http://schemas.openxmlformats.org/officeDocument/2006/relationships" xmlns:p="http://schemas.openxmlformats.org/presentationml/2006/main">
  <p:tag name="TIMING" val="|2.2|1.3|0.7|1.5"/>
</p:tagLst>
</file>

<file path=ppt/tags/tag11.xml><?xml version="1.0" encoding="utf-8"?>
<p:tagLst xmlns:a="http://schemas.openxmlformats.org/drawingml/2006/main" xmlns:r="http://schemas.openxmlformats.org/officeDocument/2006/relationships" xmlns:p="http://schemas.openxmlformats.org/presentationml/2006/main">
  <p:tag name="TIMING" val="|93.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 xmlns:thm15="http://schemas.microsoft.com/office/thememl/2012/main" name="Gallery" id="{BBFCD31E-59A1-489D-B089-A3EAD7CAE12E}" vid="{F5E91637-A7B6-4E27-B710-77DA7014EE1E}"/>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TM10001114[[fn=Gallery]]</Template>
  <TotalTime>2065</TotalTime>
  <Pages>10</Pages>
  <Words>756</Words>
  <Application>Microsoft Office PowerPoint</Application>
  <PresentationFormat>On-screen Show (4:3)</PresentationFormat>
  <Paragraphs>90</Paragraphs>
  <Slides>17</Slides>
  <Notes>13</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Organic</vt:lpstr>
      <vt:lpstr>Gallery</vt:lpstr>
      <vt:lpstr>PowerPoint Presentation</vt:lpstr>
      <vt:lpstr>  Conducting a Feasibility Analysis and Crafting a  Winning Business Plan</vt:lpstr>
      <vt:lpstr>Feasibility Analysis</vt:lpstr>
      <vt:lpstr>         Feasibility Analysis</vt:lpstr>
      <vt:lpstr>PowerPoint Presentation</vt:lpstr>
      <vt:lpstr> Business plan</vt:lpstr>
      <vt:lpstr>Elements of a Feasibility Analysis</vt:lpstr>
      <vt:lpstr>Industry and Market Feasibility Analysis</vt:lpstr>
      <vt:lpstr>Five Forces Model</vt:lpstr>
      <vt:lpstr>Five Forces Model</vt:lpstr>
      <vt:lpstr>Rivalry Among Companies</vt:lpstr>
      <vt:lpstr>Bargaining Power of Suppliers</vt:lpstr>
      <vt:lpstr>Bargaining Power of Buyers</vt:lpstr>
      <vt:lpstr>Threat of New Entrants</vt:lpstr>
      <vt:lpstr>Threat of Substitutes</vt:lpstr>
      <vt:lpstr>Five Forces Matrix</vt:lpstr>
      <vt:lpstr>Business Prototyping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bahgat</cp:lastModifiedBy>
  <cp:revision>151</cp:revision>
  <cp:lastPrinted>1995-03-21T17:16:20Z</cp:lastPrinted>
  <dcterms:created xsi:type="dcterms:W3CDTF">1997-06-02T08:31:06Z</dcterms:created>
  <dcterms:modified xsi:type="dcterms:W3CDTF">2023-02-26T23:35:46Z</dcterms:modified>
</cp:coreProperties>
</file>