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47" r:id="rId6"/>
    <p:sldId id="374" r:id="rId7"/>
    <p:sldId id="404" r:id="rId8"/>
    <p:sldId id="469" r:id="rId9"/>
    <p:sldId id="470" r:id="rId10"/>
    <p:sldId id="471" r:id="rId11"/>
    <p:sldId id="405" r:id="rId12"/>
    <p:sldId id="474" r:id="rId13"/>
    <p:sldId id="375" r:id="rId14"/>
    <p:sldId id="472" r:id="rId15"/>
    <p:sldId id="473" r:id="rId16"/>
    <p:sldId id="406" r:id="rId17"/>
    <p:sldId id="475" r:id="rId18"/>
    <p:sldId id="428" r:id="rId19"/>
    <p:sldId id="429" r:id="rId20"/>
    <p:sldId id="430" r:id="rId21"/>
    <p:sldId id="431" r:id="rId22"/>
    <p:sldId id="432" r:id="rId23"/>
    <p:sldId id="433" r:id="rId24"/>
    <p:sldId id="434" r:id="rId25"/>
    <p:sldId id="460" r:id="rId26"/>
    <p:sldId id="476" r:id="rId27"/>
    <p:sldId id="436" r:id="rId28"/>
    <p:sldId id="461" r:id="rId29"/>
    <p:sldId id="437" r:id="rId30"/>
    <p:sldId id="462" r:id="rId31"/>
    <p:sldId id="438" r:id="rId32"/>
    <p:sldId id="464" r:id="rId33"/>
    <p:sldId id="463" r:id="rId34"/>
    <p:sldId id="439" r:id="rId35"/>
    <p:sldId id="466" r:id="rId36"/>
    <p:sldId id="465" r:id="rId37"/>
    <p:sldId id="440" r:id="rId38"/>
    <p:sldId id="441" r:id="rId39"/>
    <p:sldId id="442" r:id="rId40"/>
    <p:sldId id="443" r:id="rId41"/>
    <p:sldId id="444" r:id="rId42"/>
    <p:sldId id="445" r:id="rId43"/>
    <p:sldId id="467" r:id="rId44"/>
    <p:sldId id="468" r:id="rId45"/>
    <p:sldId id="42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198" autoAdjust="0"/>
    <p:restoredTop sz="94660"/>
  </p:normalViewPr>
  <p:slideViewPr>
    <p:cSldViewPr snapToGrid="0">
      <p:cViewPr varScale="1">
        <p:scale>
          <a:sx n="84" d="100"/>
          <a:sy n="84" d="100"/>
        </p:scale>
        <p:origin x="126" y="6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6.emf"/><Relationship Id="rId7" Type="http://schemas.openxmlformats.org/officeDocument/2006/relationships/image" Target="../media/image1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6.emf"/><Relationship Id="rId7" Type="http://schemas.openxmlformats.org/officeDocument/2006/relationships/image" Target="../media/image1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emf"/><Relationship Id="rId7" Type="http://schemas.openxmlformats.org/officeDocument/2006/relationships/image" Target="../media/image1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6.emf"/><Relationship Id="rId7" Type="http://schemas.openxmlformats.org/officeDocument/2006/relationships/image" Target="../media/image2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8.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8.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78377" y="370115"/>
            <a:ext cx="5463180" cy="2026196"/>
          </a:xfrm>
          <a:prstGeom prst="rect">
            <a:avLst/>
          </a:prstGeom>
          <a:noFill/>
        </p:spPr>
        <p:txBody>
          <a:bodyPr wrap="square" rtlCol="0">
            <a:spAutoFit/>
          </a:bodyPr>
          <a:lstStyle/>
          <a:p>
            <a:pPr algn="ctr">
              <a:lnSpc>
                <a:spcPct val="150000"/>
              </a:lnSpc>
            </a:pPr>
            <a:r>
              <a:rPr lang="en-GB" sz="2400" b="1" dirty="0">
                <a:solidFill>
                  <a:schemeClr val="bg1"/>
                </a:solidFill>
              </a:rPr>
              <a:t>The Cultures of New Media </a:t>
            </a:r>
            <a:r>
              <a:rPr lang="en-GB" sz="2400" b="1" dirty="0">
                <a:solidFill>
                  <a:schemeClr val="bg1"/>
                </a:solidFill>
                <a:cs typeface="Tajawal Medium" panose="00000600000000000000" pitchFamily="2" charset="-78"/>
              </a:rPr>
              <a:t>(DGM 715)</a:t>
            </a:r>
            <a:endParaRPr lang="en-US" sz="2400" b="1" dirty="0">
              <a:solidFill>
                <a:schemeClr val="bg1"/>
              </a:solidFill>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No.3</a:t>
            </a:r>
          </a:p>
        </p:txBody>
      </p:sp>
      <p:sp>
        <p:nvSpPr>
          <p:cNvPr id="16" name="TextBox 15"/>
          <p:cNvSpPr txBox="1"/>
          <p:nvPr/>
        </p:nvSpPr>
        <p:spPr>
          <a:xfrm>
            <a:off x="6824260" y="2881527"/>
            <a:ext cx="4244111" cy="1318181"/>
          </a:xfrm>
          <a:prstGeom prst="rect">
            <a:avLst/>
          </a:prstGeom>
          <a:noFill/>
        </p:spPr>
        <p:txBody>
          <a:bodyPr wrap="none" rtlCol="0">
            <a:spAutoFit/>
          </a:bodyPr>
          <a:lstStyle/>
          <a:p>
            <a:pPr algn="ctr">
              <a:lnSpc>
                <a:spcPct val="150000"/>
              </a:lnSpc>
            </a:pPr>
            <a:r>
              <a:rPr lang="en-GB" sz="2800" b="1" dirty="0">
                <a:solidFill>
                  <a:schemeClr val="bg1"/>
                </a:solidFill>
              </a:rPr>
              <a:t>The Cultures of New Media</a:t>
            </a:r>
          </a:p>
          <a:p>
            <a:pPr algn="ctr">
              <a:lnSpc>
                <a:spcPct val="150000"/>
              </a:lnSpc>
            </a:pPr>
            <a:r>
              <a:rPr lang="en-GB" sz="2800" b="1" dirty="0">
                <a:solidFill>
                  <a:schemeClr val="bg1"/>
                </a:solidFill>
              </a:rPr>
              <a:t> </a:t>
            </a:r>
            <a:r>
              <a:rPr lang="en-GB" sz="2800" b="1" dirty="0">
                <a:solidFill>
                  <a:schemeClr val="bg1"/>
                </a:solidFill>
                <a:cs typeface="Tajawal Medium" panose="00000600000000000000" pitchFamily="2" charset="-78"/>
              </a:rPr>
              <a:t>(DGM 715)</a:t>
            </a:r>
            <a:r>
              <a:rPr lang="en-GB" sz="2800" b="1" dirty="0">
                <a:solidFill>
                  <a:schemeClr val="bg1"/>
                </a:solidFill>
              </a:rPr>
              <a:t> </a:t>
            </a:r>
          </a:p>
        </p:txBody>
      </p:sp>
      <p:pic>
        <p:nvPicPr>
          <p:cNvPr id="5" name="Picture 4" descr="A logo for a university&#10;&#10;Description automatically generated">
            <a:extLst>
              <a:ext uri="{FF2B5EF4-FFF2-40B4-BE49-F238E27FC236}">
                <a16:creationId xmlns:a16="http://schemas.microsoft.com/office/drawing/2014/main" id="{202DE418-A836-3004-9F0A-13686F898B2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24774" y="69676"/>
            <a:ext cx="3055853" cy="3055853"/>
          </a:xfrm>
          <a:prstGeom prst="rect">
            <a:avLst/>
          </a:prstGeom>
        </p:spPr>
      </p:pic>
      <p:pic>
        <p:nvPicPr>
          <p:cNvPr id="7" name="Picture 6">
            <a:extLst>
              <a:ext uri="{FF2B5EF4-FFF2-40B4-BE49-F238E27FC236}">
                <a16:creationId xmlns:a16="http://schemas.microsoft.com/office/drawing/2014/main" id="{1576E325-CEC7-1A11-AC7B-C378DFBB3FB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71600" y="4816628"/>
            <a:ext cx="1619250" cy="1619250"/>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2</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B050"/>
                </a:solidFill>
              </a:rPr>
              <a:t>The </a:t>
            </a:r>
            <a:r>
              <a:rPr lang="en-GB" sz="1600" b="1" dirty="0">
                <a:solidFill>
                  <a:srgbClr val="FF0000"/>
                </a:solidFill>
              </a:rPr>
              <a:t>third lecture </a:t>
            </a:r>
            <a:r>
              <a:rPr lang="en-GB" sz="1600" b="1" dirty="0">
                <a:solidFill>
                  <a:srgbClr val="00B050"/>
                </a:solidFill>
              </a:rPr>
              <a:t>sheds light on a number of important topics, including the following:</a:t>
            </a:r>
          </a:p>
          <a:p>
            <a:pPr marL="285750" indent="-285750" algn="just">
              <a:lnSpc>
                <a:spcPct val="200000"/>
              </a:lnSpc>
              <a:buFont typeface="+mj-lt"/>
              <a:buAutoNum type="arabicPeriod"/>
            </a:pPr>
            <a:r>
              <a:rPr lang="en-GB" sz="1600" b="1" dirty="0">
                <a:solidFill>
                  <a:srgbClr val="00B050"/>
                </a:solidFill>
              </a:rPr>
              <a:t> Technological Determinism and Internet Centrism</a:t>
            </a:r>
          </a:p>
          <a:p>
            <a:pPr marL="285750" indent="-285750" algn="just">
              <a:lnSpc>
                <a:spcPct val="200000"/>
              </a:lnSpc>
              <a:buFont typeface="+mj-lt"/>
              <a:buAutoNum type="arabicPeriod"/>
            </a:pPr>
            <a:r>
              <a:rPr lang="en-GB" sz="1600" b="1" dirty="0">
                <a:solidFill>
                  <a:srgbClr val="00B050"/>
                </a:solidFill>
              </a:rPr>
              <a:t> Digital divides</a:t>
            </a:r>
          </a:p>
          <a:p>
            <a:pPr marL="285750" indent="-285750" algn="just">
              <a:lnSpc>
                <a:spcPct val="200000"/>
              </a:lnSpc>
              <a:buFont typeface="+mj-lt"/>
              <a:buAutoNum type="arabicPeriod"/>
            </a:pPr>
            <a:r>
              <a:rPr lang="en-GB" sz="1600" b="1" dirty="0">
                <a:solidFill>
                  <a:srgbClr val="00B050"/>
                </a:solidFill>
              </a:rPr>
              <a:t>  </a:t>
            </a:r>
            <a:r>
              <a:rPr lang="en-US" sz="1600" b="1" dirty="0">
                <a:solidFill>
                  <a:srgbClr val="00B050"/>
                </a:solidFill>
              </a:rPr>
              <a:t>The Surrender of Culture To Technology</a:t>
            </a:r>
          </a:p>
          <a:p>
            <a:pPr marL="285750" indent="-285750" algn="just">
              <a:lnSpc>
                <a:spcPct val="200000"/>
              </a:lnSpc>
              <a:buFont typeface="+mj-lt"/>
              <a:buAutoNum type="arabicPeriod"/>
            </a:pPr>
            <a:r>
              <a:rPr lang="en-GB" sz="1600" b="1" dirty="0">
                <a:solidFill>
                  <a:srgbClr val="00B050"/>
                </a:solidFill>
              </a:rPr>
              <a:t> Digital natives?</a:t>
            </a:r>
          </a:p>
          <a:p>
            <a:pPr marL="285750" indent="-285750" algn="just">
              <a:lnSpc>
                <a:spcPct val="200000"/>
              </a:lnSpc>
              <a:buFont typeface="+mj-lt"/>
              <a:buAutoNum type="arabicPeriod"/>
            </a:pPr>
            <a:r>
              <a:rPr lang="en-GB" sz="1600" b="1" dirty="0">
                <a:solidFill>
                  <a:srgbClr val="00B050"/>
                </a:solidFill>
              </a:rPr>
              <a:t>Collective intelligence</a:t>
            </a:r>
          </a:p>
          <a:p>
            <a:pPr marL="285750" indent="-285750" algn="just">
              <a:lnSpc>
                <a:spcPct val="200000"/>
              </a:lnSpc>
              <a:buFont typeface="+mj-lt"/>
              <a:buAutoNum type="arabicPeriod"/>
            </a:pPr>
            <a:r>
              <a:rPr lang="en-US" sz="1600" b="1" dirty="0">
                <a:solidFill>
                  <a:srgbClr val="00B050"/>
                </a:solidFill>
              </a:rPr>
              <a:t> Interaction and Identity</a:t>
            </a:r>
            <a:endParaRPr lang="en-GB" sz="1600" b="1" dirty="0">
              <a:solidFill>
                <a:srgbClr val="00B050"/>
              </a:solidFill>
            </a:endParaRPr>
          </a:p>
          <a:p>
            <a:pPr marL="285750" indent="-285750" algn="just">
              <a:lnSpc>
                <a:spcPct val="200000"/>
              </a:lnSpc>
              <a:buFont typeface="+mj-lt"/>
              <a:buAutoNum type="arabicPeriod"/>
            </a:pPr>
            <a:r>
              <a:rPr lang="en-GB" sz="1600" b="1" dirty="0">
                <a:solidFill>
                  <a:srgbClr val="00B050"/>
                </a:solidFill>
              </a:rPr>
              <a:t> </a:t>
            </a:r>
            <a:r>
              <a:rPr lang="en-US" sz="1600" b="1" dirty="0">
                <a:solidFill>
                  <a:srgbClr val="00B050"/>
                </a:solidFill>
              </a:rPr>
              <a:t>Active Users, Mutual Relations</a:t>
            </a:r>
            <a:endParaRPr lang="en-GB" sz="1600" b="1" dirty="0">
              <a:solidFill>
                <a:srgbClr val="00B05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80818" y="1483921"/>
            <a:ext cx="1905000" cy="24098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4B1E928-1EC2-EE0E-C1F7-163CDC823CE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In parallel to the development towards increased commercialisation and control, a counter-movement was deployed through what Curran (2012b) calls ‘the revolt of the nerds’. This consisted, in a first wave, of computer scientists and programmers during the 1980s and 1990s who resisted the idea that software should be restricted by patents and copyright. Instead, in the hacker tradition of open disclosure of information, they created and promoted free and open source software that could be used, distributed, and changed by anyone.</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6" name="Picture 2" descr="Technological Determinism and Social Constructionism – Participatory Media  Blog">
            <a:extLst>
              <a:ext uri="{FF2B5EF4-FFF2-40B4-BE49-F238E27FC236}">
                <a16:creationId xmlns:a16="http://schemas.microsoft.com/office/drawing/2014/main" id="{25159816-1285-91BB-E271-3EC40B9CD2B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1105" y="1385672"/>
            <a:ext cx="2790825" cy="16383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djusted Leavitt`s Model Following Technological Determinism | Download  Scientific Diagram">
            <a:extLst>
              <a:ext uri="{FF2B5EF4-FFF2-40B4-BE49-F238E27FC236}">
                <a16:creationId xmlns:a16="http://schemas.microsoft.com/office/drawing/2014/main" id="{71018260-192C-7397-2063-87650EABBAC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1816" y="3078790"/>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8334F07-F90E-DC04-45A5-72A81E5A68A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1579661319"/>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In a second wave of the nerd revolution, the revival of user participation was spearheaded by the launch of Wikipedia in 2001. This openly editable and collaborative encyclopaedia soon became hugely popular as a source of information, and also quite popular among certain groups as a place to edit and contribute.</a:t>
            </a:r>
          </a:p>
          <a:p>
            <a:pPr algn="just">
              <a:lnSpc>
                <a:spcPct val="200000"/>
              </a:lnSpc>
            </a:pPr>
            <a:r>
              <a:rPr lang="en-GB" sz="1600" b="1" dirty="0">
                <a:solidFill>
                  <a:srgbClr val="0070C0"/>
                </a:solidFill>
              </a:rPr>
              <a:t> This was around the same time that social media platforms such as Facebook (2004) and YouTube (2005) exploded onto the web 2.0 scene. While these, and most other popular platforms, are still free to use, they have subsequently either evolved into, or have been acquired by, big corporations.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0" name="Picture 2" descr="Technological Determinism &amp; Social Media | by V. Thitivesa | Medium">
            <a:extLst>
              <a:ext uri="{FF2B5EF4-FFF2-40B4-BE49-F238E27FC236}">
                <a16:creationId xmlns:a16="http://schemas.microsoft.com/office/drawing/2014/main" id="{E0F9FDC9-106D-E55E-F702-49D510F020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7553" y="1318997"/>
            <a:ext cx="2581275" cy="17716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n Internet of Everything?/Technological and Cultural Determinism -  Wikibooks, open books for an open world">
            <a:extLst>
              <a:ext uri="{FF2B5EF4-FFF2-40B4-BE49-F238E27FC236}">
                <a16:creationId xmlns:a16="http://schemas.microsoft.com/office/drawing/2014/main" id="{13BCF6D2-8828-F973-ED2A-7E84C995E14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2279" y="3415045"/>
            <a:ext cx="2066925" cy="22098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C3ED3E9-0047-B4C6-1D42-B8F29542F24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EC37583A-CE4B-6B9E-F609-387DD3F8271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3147231862"/>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1008225"/>
          </a:xfrm>
          <a:prstGeom prst="rect">
            <a:avLst/>
          </a:prstGeom>
          <a:noFill/>
        </p:spPr>
        <p:txBody>
          <a:bodyPr wrap="square" rtlCol="0">
            <a:spAutoFit/>
          </a:bodyPr>
          <a:lstStyle/>
          <a:p>
            <a:pPr algn="just">
              <a:lnSpc>
                <a:spcPct val="200000"/>
              </a:lnSpc>
            </a:pPr>
            <a:r>
              <a:rPr lang="en-GB" sz="1600" b="1" dirty="0">
                <a:solidFill>
                  <a:srgbClr val="0070C0"/>
                </a:solidFill>
              </a:rPr>
              <a:t> </a:t>
            </a:r>
          </a:p>
          <a:p>
            <a:pPr algn="just">
              <a:lnSpc>
                <a:spcPct val="200000"/>
              </a:lnSpc>
            </a:pPr>
            <a:r>
              <a:rPr lang="en-GB" sz="16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0" name="Picture 2" descr="Technological Determinism &amp; Social Media | by V. Thitivesa | Medium">
            <a:extLst>
              <a:ext uri="{FF2B5EF4-FFF2-40B4-BE49-F238E27FC236}">
                <a16:creationId xmlns:a16="http://schemas.microsoft.com/office/drawing/2014/main" id="{E0F9FDC9-106D-E55E-F702-49D510F020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7553" y="1318997"/>
            <a:ext cx="2581275" cy="17716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bout the theory - Technological Determinism and Education">
            <a:extLst>
              <a:ext uri="{FF2B5EF4-FFF2-40B4-BE49-F238E27FC236}">
                <a16:creationId xmlns:a16="http://schemas.microsoft.com/office/drawing/2014/main" id="{A586452F-112F-7F6B-C127-B49C40F0E5F7}"/>
              </a:ext>
            </a:extLst>
          </p:cNvPr>
          <p:cNvPicPr>
            <a:picLocks noChangeAspect="1" noChangeArrowheads="1"/>
          </p:cNvPicPr>
          <p:nvPr/>
        </p:nvPicPr>
        <p:blipFill>
          <a:blip r:embed="rId8">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95980" y="1280764"/>
            <a:ext cx="5728629" cy="429647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A611073-207E-028F-7921-4B04FABD333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5" name="Picture 4">
            <a:extLst>
              <a:ext uri="{FF2B5EF4-FFF2-40B4-BE49-F238E27FC236}">
                <a16:creationId xmlns:a16="http://schemas.microsoft.com/office/drawing/2014/main" id="{58EF2A0A-963E-0127-F9C1-AACC99ABD27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5843268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40152" y="1483921"/>
            <a:ext cx="8360164"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The term ‘technological determinism’ was coined by Thorstein Veblen and this theory revolves around the proposition that technology in any given society defines its nature. Technology is viewed as the driving force of culture in a society, and it determines its course of history.</a:t>
            </a:r>
          </a:p>
          <a:p>
            <a:pPr algn="just">
              <a:lnSpc>
                <a:spcPct val="200000"/>
              </a:lnSpc>
            </a:pPr>
            <a:r>
              <a:rPr lang="en-US" sz="1600" b="1" dirty="0">
                <a:solidFill>
                  <a:srgbClr val="0070C0"/>
                </a:solidFill>
              </a:rPr>
              <a:t>Karl Marx believed that technological progress lead to newer ways of production in a society and this ultimately influenced the cultural, political and economic aspects of a society, thereby inevitably changing society itself. He explained this statement with the example of how a feudal society that used a hand mill slowly changed into an industrial capitalist society with the introduction of the steam mill.</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0" name="Picture 2" descr="Technological Determinism &amp; Social Media | by V. Thitivesa | Medium">
            <a:extLst>
              <a:ext uri="{FF2B5EF4-FFF2-40B4-BE49-F238E27FC236}">
                <a16:creationId xmlns:a16="http://schemas.microsoft.com/office/drawing/2014/main" id="{E0F9FDC9-106D-E55E-F702-49D510F020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7553" y="1318997"/>
            <a:ext cx="2581275" cy="17716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B0E2E42-A806-7889-96B8-A8D7DC8C4CD0}"/>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6CBC2C60-36E4-BEE3-449D-BD4E8F297B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459449206"/>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957030" y="1483921"/>
            <a:ext cx="7643286" cy="3470437"/>
          </a:xfrm>
          <a:prstGeom prst="rect">
            <a:avLst/>
          </a:prstGeom>
          <a:noFill/>
        </p:spPr>
        <p:txBody>
          <a:bodyPr wrap="square" rtlCol="0">
            <a:spAutoFit/>
          </a:bodyPr>
          <a:lstStyle/>
          <a:p>
            <a:pPr algn="just">
              <a:lnSpc>
                <a:spcPct val="200000"/>
              </a:lnSpc>
            </a:pPr>
            <a:r>
              <a:rPr lang="en-GB" sz="1600" b="1" dirty="0">
                <a:solidFill>
                  <a:srgbClr val="FF0000"/>
                </a:solidFill>
              </a:rPr>
              <a:t> </a:t>
            </a:r>
            <a:r>
              <a:rPr lang="en-US" sz="1600" b="1" dirty="0">
                <a:solidFill>
                  <a:srgbClr val="FF0000"/>
                </a:solidFill>
              </a:rPr>
              <a:t>WINNER’S HYPOTHESES</a:t>
            </a:r>
          </a:p>
          <a:p>
            <a:pPr algn="just">
              <a:lnSpc>
                <a:spcPct val="200000"/>
              </a:lnSpc>
            </a:pPr>
            <a:r>
              <a:rPr lang="en-US" sz="1600" b="1" dirty="0">
                <a:solidFill>
                  <a:srgbClr val="0070C0"/>
                </a:solidFill>
              </a:rPr>
              <a:t>Langdon Winner provided two hypotheses for this theory:</a:t>
            </a:r>
          </a:p>
          <a:p>
            <a:pPr algn="just">
              <a:lnSpc>
                <a:spcPct val="200000"/>
              </a:lnSpc>
            </a:pPr>
            <a:endParaRPr lang="en-US" sz="1600" b="1" dirty="0">
              <a:solidFill>
                <a:srgbClr val="0070C0"/>
              </a:solidFill>
            </a:endParaRPr>
          </a:p>
          <a:p>
            <a:pPr marL="342900" indent="-342900" algn="just">
              <a:lnSpc>
                <a:spcPct val="200000"/>
              </a:lnSpc>
              <a:buFont typeface="+mj-lt"/>
              <a:buAutoNum type="arabicPeriod"/>
            </a:pPr>
            <a:r>
              <a:rPr lang="en-US" sz="1600" b="1" dirty="0">
                <a:solidFill>
                  <a:srgbClr val="0070C0"/>
                </a:solidFill>
              </a:rPr>
              <a:t>The technology of a given society is a fundamental influencer of the various ways in which a society exists</a:t>
            </a:r>
          </a:p>
          <a:p>
            <a:pPr marL="342900" indent="-342900" algn="just">
              <a:lnSpc>
                <a:spcPct val="200000"/>
              </a:lnSpc>
              <a:buFont typeface="+mj-lt"/>
              <a:buAutoNum type="arabicPeriod"/>
            </a:pPr>
            <a:r>
              <a:rPr lang="en-US" sz="1600" b="1" dirty="0">
                <a:solidFill>
                  <a:srgbClr val="0070C0"/>
                </a:solidFill>
              </a:rPr>
              <a:t>Changes in technology are the primary and most important source that leads to change in the society</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0" name="Picture 2" descr="Technological Determinism &amp; Social Media | by V. Thitivesa | Medium">
            <a:extLst>
              <a:ext uri="{FF2B5EF4-FFF2-40B4-BE49-F238E27FC236}">
                <a16:creationId xmlns:a16="http://schemas.microsoft.com/office/drawing/2014/main" id="{E0F9FDC9-106D-E55E-F702-49D510F020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7553" y="1318997"/>
            <a:ext cx="2581275" cy="17716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BC9A6FF-976C-8F6E-CCB2-81ABD8EBECF6}"/>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80EB471C-1437-A630-6017-9804FDD8E42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412805797"/>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Internet diffusion and adoption has been uneven globally, inevitably leading to digital divides on several geographical, cultural, and social levels. Furthermore, Digital media, like any other media, are entangled in a mesh of identity politics, permeated by race, gender, sexuality, place, nationality, and numerous other stratification.</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The world is an unequal place divided by economics, language, class, gender, race, national borders, access to technology, and electricity, as well as conflicts over values, beliefs, and interests.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B567DFEF-B4C5-69BA-11E7-738041DEBC17}"/>
              </a:ext>
            </a:extLst>
          </p:cNvPr>
          <p:cNvSpPr txBox="1"/>
          <p:nvPr/>
        </p:nvSpPr>
        <p:spPr>
          <a:xfrm>
            <a:off x="2479743" y="306275"/>
            <a:ext cx="5577579" cy="568745"/>
          </a:xfrm>
          <a:prstGeom prst="rect">
            <a:avLst/>
          </a:prstGeom>
          <a:noFill/>
        </p:spPr>
        <p:txBody>
          <a:bodyPr wrap="square">
            <a:spAutoFit/>
          </a:bodyPr>
          <a:lstStyle/>
          <a:p>
            <a:pPr algn="just">
              <a:lnSpc>
                <a:spcPct val="200000"/>
              </a:lnSpc>
            </a:pPr>
            <a:r>
              <a:rPr lang="en-GB" b="1" dirty="0">
                <a:solidFill>
                  <a:schemeClr val="bg1"/>
                </a:solidFill>
              </a:rPr>
              <a:t> Technological Determinism and Internet Centrism</a:t>
            </a:r>
          </a:p>
        </p:txBody>
      </p:sp>
      <p:pic>
        <p:nvPicPr>
          <p:cNvPr id="3074" name="Picture 2" descr="Technological Determinism – S6C Media and Film Blog">
            <a:extLst>
              <a:ext uri="{FF2B5EF4-FFF2-40B4-BE49-F238E27FC236}">
                <a16:creationId xmlns:a16="http://schemas.microsoft.com/office/drawing/2014/main" id="{D86975DF-3B40-A7C2-BCA4-D02500FFA46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15431" y="1416464"/>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CC05D5C-D04A-54D8-706A-750DAF68ECF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51F06415-4357-D831-A740-E3CC45B22AC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33954477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B567DFEF-B4C5-69BA-11E7-738041DEBC17}"/>
              </a:ext>
            </a:extLst>
          </p:cNvPr>
          <p:cNvSpPr txBox="1"/>
          <p:nvPr/>
        </p:nvSpPr>
        <p:spPr>
          <a:xfrm>
            <a:off x="2479743" y="306275"/>
            <a:ext cx="5577579" cy="568745"/>
          </a:xfrm>
          <a:prstGeom prst="rect">
            <a:avLst/>
          </a:prstGeom>
          <a:noFill/>
        </p:spPr>
        <p:txBody>
          <a:bodyPr wrap="square">
            <a:spAutoFit/>
          </a:bodyPr>
          <a:lstStyle/>
          <a:p>
            <a:pPr algn="just">
              <a:lnSpc>
                <a:spcPct val="200000"/>
              </a:lnSpc>
            </a:pPr>
            <a:r>
              <a:rPr lang="en-GB" b="1" dirty="0">
                <a:solidFill>
                  <a:schemeClr val="bg1"/>
                </a:solidFill>
              </a:rPr>
              <a:t> Technological Determinism and Internet Centrism</a:t>
            </a:r>
          </a:p>
        </p:txBody>
      </p:sp>
      <p:pic>
        <p:nvPicPr>
          <p:cNvPr id="3074" name="Picture 2" descr="Technological Determinism – S6C Media and Film Blog">
            <a:extLst>
              <a:ext uri="{FF2B5EF4-FFF2-40B4-BE49-F238E27FC236}">
                <a16:creationId xmlns:a16="http://schemas.microsoft.com/office/drawing/2014/main" id="{D86975DF-3B40-A7C2-BCA4-D02500FFA46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15431" y="141646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WilliamHartPhD's Notes: MassMedia: SCOT, Tech Determinism and the Media Tech  (W3-P4) Fa16">
            <a:extLst>
              <a:ext uri="{FF2B5EF4-FFF2-40B4-BE49-F238E27FC236}">
                <a16:creationId xmlns:a16="http://schemas.microsoft.com/office/drawing/2014/main" id="{DA3F3D97-4CA3-46B8-DC9E-77FB48C659F8}"/>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19249"/>
          <a:stretch/>
        </p:blipFill>
        <p:spPr bwMode="auto">
          <a:xfrm>
            <a:off x="1104807" y="1743088"/>
            <a:ext cx="6634926" cy="33818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D695997-91DA-8278-BED0-0852A2D57845}"/>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A3E945EB-93EC-7DB2-B9F5-14F197572AF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345773533"/>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The predictions in the 1990s that the internet would make the world a much better place were based on the wrongful assumption that technological changes and shifts in human relationships to these technologies were bound to generate certain forms of progressive social, cultural, and political change.</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This form of thinking is known as technological determinism. This concept fits well with a Western history of thought, which emphasises development, enlightenment, and scientific rationality. But, as argued by writer and researcher </a:t>
            </a:r>
            <a:r>
              <a:rPr lang="en-GB" sz="1600" b="1" dirty="0" err="1">
                <a:solidFill>
                  <a:srgbClr val="0070C0"/>
                </a:solidFill>
              </a:rPr>
              <a:t>Evgeny</a:t>
            </a:r>
            <a:r>
              <a:rPr lang="en-GB" sz="1600" b="1" dirty="0">
                <a:solidFill>
                  <a:srgbClr val="0070C0"/>
                </a:solidFill>
              </a:rPr>
              <a:t> Morozov (2011: 291):</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3074" name="Picture 2">
            <a:extLst>
              <a:ext uri="{FF2B5EF4-FFF2-40B4-BE49-F238E27FC236}">
                <a16:creationId xmlns:a16="http://schemas.microsoft.com/office/drawing/2014/main" id="{7DEC7DD1-ADBB-FA00-C7EE-ABE6C82236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72556" y="1333543"/>
            <a:ext cx="2238375" cy="20478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4B0A9E5-7B9D-6486-D746-D9625E6E4EE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92053853-C9F0-584A-F08D-2B6F59B7956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637469357"/>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Criticism of Technological Determinism</a:t>
            </a:r>
          </a:p>
          <a:p>
            <a:pPr algn="just">
              <a:lnSpc>
                <a:spcPct val="200000"/>
              </a:lnSpc>
            </a:pPr>
            <a:r>
              <a:rPr lang="en-US" sz="1600" b="1" dirty="0">
                <a:solidFill>
                  <a:srgbClr val="0070C0"/>
                </a:solidFill>
              </a:rPr>
              <a:t>A critique of technological determinism is that technology never forces itself on members of the society. Man creates technology and chooses to use them. He invents television and chooses to view it. There is no imposition on the part of the technology to be used rather technology requires people to participate or involve themselves at some point or another to use a car or a microwave. The choice of using technology and experiencing its effects therefore lies in the hand of a human being.</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4098" name="Picture 2" descr="Traditional Media vs. New Media: Which is Beneficial">
            <a:extLst>
              <a:ext uri="{FF2B5EF4-FFF2-40B4-BE49-F238E27FC236}">
                <a16:creationId xmlns:a16="http://schemas.microsoft.com/office/drawing/2014/main" id="{7B456FE7-270A-E505-33C3-AC0B8973AF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2146518"/>
            <a:ext cx="2809875" cy="16287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8918085-FF3D-F108-E2B6-E45FA254C99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F12574AF-AC54-CB4D-649E-5588FFA62C0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641131419"/>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Technological Determinism and Media</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New media are not only an addition to existing media, they are also new technologies and therefore do have a deterministic factor as well. Marshall McLuhan made a famous statement that “the medium is the message.” This means that the medium used to communicate influences the mind of the receiver. The introduction of news print, television and the internet have all shown how technological advances have an impact on the society in which we live in.</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F14BB36-BC35-9532-0364-E5C4E6FE3097}"/>
              </a:ext>
            </a:extLst>
          </p:cNvPr>
          <p:cNvSpPr txBox="1"/>
          <p:nvPr/>
        </p:nvSpPr>
        <p:spPr>
          <a:xfrm>
            <a:off x="27778" y="4052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81D2CBCE-3F12-CE25-0C5D-1702716A176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782438817"/>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Digital divides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4455322"/>
          </a:xfrm>
          <a:prstGeom prst="rect">
            <a:avLst/>
          </a:prstGeom>
          <a:noFill/>
        </p:spPr>
        <p:txBody>
          <a:bodyPr wrap="square" rtlCol="0">
            <a:spAutoFit/>
          </a:bodyPr>
          <a:lstStyle/>
          <a:p>
            <a:pPr algn="just">
              <a:lnSpc>
                <a:spcPct val="200000"/>
              </a:lnSpc>
            </a:pPr>
            <a:r>
              <a:rPr lang="en-US" sz="1600" b="1" dirty="0">
                <a:solidFill>
                  <a:srgbClr val="0070C0"/>
                </a:solidFill>
              </a:rPr>
              <a:t> The digital divide is a term that refers to the gap between demographics and regions that have access to modern information and communications technology (ICT), and those that don't or have restricted access. This technology can include the telephone, television, personal computers and internet connectivity.</a:t>
            </a:r>
          </a:p>
          <a:p>
            <a:pPr algn="just">
              <a:lnSpc>
                <a:spcPct val="200000"/>
              </a:lnSpc>
            </a:pPr>
            <a:r>
              <a:rPr lang="en-GB" sz="1600" b="1" dirty="0">
                <a:solidFill>
                  <a:srgbClr val="0070C0"/>
                </a:solidFill>
              </a:rPr>
              <a:t> Indeed, massive forces such as global capitalism, flows of migration, religion, the environment, international tourism, peoples’ identities, and so on — that exist regardless of ‘the digital’ — shape society.</a:t>
            </a:r>
            <a:endParaRPr lang="en-US" sz="1600" b="1" dirty="0">
              <a:solidFill>
                <a:srgbClr val="0070C0"/>
              </a:solidFill>
            </a:endParaRPr>
          </a:p>
          <a:p>
            <a:pPr algn="just">
              <a:lnSpc>
                <a:spcPct val="200000"/>
              </a:lnSpc>
            </a:pPr>
            <a:endParaRPr lang="en-GB" sz="1600" b="1" dirty="0">
              <a:solidFill>
                <a:srgbClr val="0070C0"/>
              </a:solidFill>
            </a:endParaRP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2D42022-F834-566B-BBB1-AC8BAFC9862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3650C2FB-6DD2-098C-1DFB-2A437C8B51B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3607104780"/>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Digital divides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What is the digital divide today?</a:t>
            </a:r>
          </a:p>
          <a:p>
            <a:pPr algn="just">
              <a:lnSpc>
                <a:spcPct val="200000"/>
              </a:lnSpc>
            </a:pPr>
            <a:r>
              <a:rPr lang="en-US" sz="1600" b="1" dirty="0">
                <a:solidFill>
                  <a:srgbClr val="0070C0"/>
                </a:solidFill>
              </a:rPr>
              <a:t>According to studies and reports, the digital divide is still very much a reality today. According to a 2019 report, approximately 5 million rural American households and 15.3 million urban or metro areas still don't access broadband internet.</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Meanwhile, a study by the Pew Research Center noted that 24% of adults with household incomes below $30,000 a year don't own a smartphone and 40% of those with lower incomes don't have home broadband services or a computer.</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8194" name="Picture 2" descr="Multiple Digital Divides (Own Illustration) | Download Scientific Diagram">
            <a:extLst>
              <a:ext uri="{FF2B5EF4-FFF2-40B4-BE49-F238E27FC236}">
                <a16:creationId xmlns:a16="http://schemas.microsoft.com/office/drawing/2014/main" id="{63F92E22-67DF-6743-474D-3745410B980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24644" y="1483921"/>
            <a:ext cx="3064026" cy="250176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A576A22-9EF0-6E9C-200E-445ADC87BAC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5F81AAA1-BD54-1C4A-65A7-73AB4B2F86F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69155488"/>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24113" y="438683"/>
            <a:ext cx="4959701" cy="621709"/>
          </a:xfrm>
          <a:prstGeom prst="rect">
            <a:avLst/>
          </a:prstGeom>
          <a:noFill/>
        </p:spPr>
        <p:txBody>
          <a:bodyPr wrap="square" rtlCol="0">
            <a:spAutoFit/>
          </a:bodyPr>
          <a:lstStyle/>
          <a:p>
            <a:pPr algn="ctr">
              <a:lnSpc>
                <a:spcPct val="200000"/>
              </a:lnSpc>
            </a:pPr>
            <a:r>
              <a:rPr lang="en-GB" sz="2000" b="1" dirty="0">
                <a:solidFill>
                  <a:schemeClr val="bg1"/>
                </a:solidFill>
              </a:rPr>
              <a:t> </a:t>
            </a:r>
            <a:r>
              <a:rPr lang="en-US" sz="2000" b="1" dirty="0">
                <a:solidFill>
                  <a:schemeClr val="bg1"/>
                </a:solidFill>
              </a:rPr>
              <a:t>The Surrender of Culture To Technology</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73857" y="1376046"/>
            <a:ext cx="8296432" cy="3892732"/>
          </a:xfrm>
          <a:prstGeom prst="rect">
            <a:avLst/>
          </a:prstGeom>
          <a:noFill/>
        </p:spPr>
        <p:txBody>
          <a:bodyPr wrap="square" rtlCol="0">
            <a:spAutoFit/>
          </a:bodyPr>
          <a:lstStyle/>
          <a:p>
            <a:pPr algn="just">
              <a:lnSpc>
                <a:spcPct val="200000"/>
              </a:lnSpc>
            </a:pPr>
            <a:r>
              <a:rPr lang="en-US" b="1" dirty="0">
                <a:solidFill>
                  <a:srgbClr val="0070C0"/>
                </a:solidFill>
              </a:rPr>
              <a:t>The clash between cyberpessimism and cyberoptimism can be traced back to two books published in the early to mid-1990s: </a:t>
            </a:r>
            <a:r>
              <a:rPr lang="en-US" b="1" dirty="0" err="1">
                <a:solidFill>
                  <a:srgbClr val="0070C0"/>
                </a:solidFill>
              </a:rPr>
              <a:t>Technopoly</a:t>
            </a:r>
            <a:r>
              <a:rPr lang="en-US" b="1" dirty="0">
                <a:solidFill>
                  <a:srgbClr val="0070C0"/>
                </a:solidFill>
              </a:rPr>
              <a:t> (1992) by Neil Postman and Being Digital (1995) by Nicholas Negroponte.</a:t>
            </a:r>
          </a:p>
          <a:p>
            <a:pPr algn="just">
              <a:lnSpc>
                <a:spcPct val="200000"/>
              </a:lnSpc>
            </a:pPr>
            <a:r>
              <a:rPr lang="en-US" b="1" dirty="0">
                <a:solidFill>
                  <a:srgbClr val="0070C0"/>
                </a:solidFill>
              </a:rPr>
              <a:t>The subtitle of </a:t>
            </a:r>
            <a:r>
              <a:rPr lang="en-US" b="1" dirty="0" err="1">
                <a:solidFill>
                  <a:srgbClr val="0070C0"/>
                </a:solidFill>
              </a:rPr>
              <a:t>Technopoly</a:t>
            </a:r>
            <a:r>
              <a:rPr lang="en-US" b="1" dirty="0">
                <a:solidFill>
                  <a:srgbClr val="0070C0"/>
                </a:solidFill>
              </a:rPr>
              <a:t> was The Surrender of Culture to Technology, and within its pages Postman presented a very negative outlook on the emerging digital society and what would become of it. Reading his book presents the image that he did not like technology at all, and neither did he like those who glorified it.</a:t>
            </a: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122" name="Picture 2" descr="Technopoly by Neil Postman - Audiobook - Audible.com">
            <a:extLst>
              <a:ext uri="{FF2B5EF4-FFF2-40B4-BE49-F238E27FC236}">
                <a16:creationId xmlns:a16="http://schemas.microsoft.com/office/drawing/2014/main" id="{7F36AE89-7E6B-4084-3178-C67F954A4FC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13399" y="980386"/>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9780733601354: Being Digital - Nicholas Negroponte: 0733601359 - AbeBooks">
            <a:extLst>
              <a:ext uri="{FF2B5EF4-FFF2-40B4-BE49-F238E27FC236}">
                <a16:creationId xmlns:a16="http://schemas.microsoft.com/office/drawing/2014/main" id="{55B32C93-9941-555A-1B1D-EFA5C4AD413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3383280"/>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6BA1FFD-C528-B493-6D7F-599A54F0859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9EBC67F-94AE-00D2-67D8-736804B0907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019062704"/>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 He certainly believed, however, that it plays an important role in society:</a:t>
            </a:r>
          </a:p>
          <a:p>
            <a:pPr algn="just">
              <a:lnSpc>
                <a:spcPct val="200000"/>
              </a:lnSpc>
            </a:pPr>
            <a:endParaRPr lang="en-US" sz="1600" b="1" dirty="0">
              <a:solidFill>
                <a:srgbClr val="0070C0"/>
              </a:solidFill>
            </a:endParaRPr>
          </a:p>
          <a:p>
            <a:pPr marL="285750" indent="-285750" algn="just">
              <a:lnSpc>
                <a:spcPct val="200000"/>
              </a:lnSpc>
              <a:buFont typeface="Arial" panose="020B0604020202020204" pitchFamily="34" charset="0"/>
              <a:buChar char="•"/>
            </a:pPr>
            <a:r>
              <a:rPr lang="en-US" sz="1600" b="1" dirty="0">
                <a:solidFill>
                  <a:srgbClr val="0070C0"/>
                </a:solidFill>
              </a:rPr>
              <a:t>New technologies alter the structure of our interests: the things we think about.</a:t>
            </a:r>
          </a:p>
          <a:p>
            <a:pPr marL="285750" indent="-285750" algn="just">
              <a:lnSpc>
                <a:spcPct val="200000"/>
              </a:lnSpc>
              <a:buFont typeface="Arial" panose="020B0604020202020204" pitchFamily="34" charset="0"/>
              <a:buChar char="•"/>
            </a:pPr>
            <a:r>
              <a:rPr lang="en-US" sz="1600" b="1" dirty="0">
                <a:solidFill>
                  <a:srgbClr val="0070C0"/>
                </a:solidFill>
              </a:rPr>
              <a:t> They alter the character of our symbols: the things we think with. </a:t>
            </a:r>
          </a:p>
          <a:p>
            <a:pPr marL="285750" indent="-285750" algn="just">
              <a:lnSpc>
                <a:spcPct val="200000"/>
              </a:lnSpc>
              <a:buFont typeface="Arial" panose="020B0604020202020204" pitchFamily="34" charset="0"/>
              <a:buChar char="•"/>
            </a:pPr>
            <a:r>
              <a:rPr lang="en-US" sz="1600" b="1" dirty="0">
                <a:solidFill>
                  <a:srgbClr val="0070C0"/>
                </a:solidFill>
              </a:rPr>
              <a:t>They alter the nature of community: the arena in which thoughts develop. (Postman 1992: 20)</a:t>
            </a:r>
          </a:p>
          <a:p>
            <a:pPr algn="just">
              <a:lnSpc>
                <a:spcPct val="200000"/>
              </a:lnSpc>
            </a:pPr>
            <a:r>
              <a:rPr lang="en-US" sz="1600" b="1" dirty="0">
                <a:solidFill>
                  <a:srgbClr val="0070C0"/>
                </a:solidFill>
              </a:rPr>
              <a:t>These attitudes towards technology are clearly in line with Postman’s media ecological perspective.</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6146" name="Picture 2" descr="The Surrender of Culture to Technology | Neil Postman - YouTube">
            <a:extLst>
              <a:ext uri="{FF2B5EF4-FFF2-40B4-BE49-F238E27FC236}">
                <a16:creationId xmlns:a16="http://schemas.microsoft.com/office/drawing/2014/main" id="{38DED85D-A727-5272-CA79-0C84106F34A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493" y="1545615"/>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56C209B-D81E-AB1D-56E9-F52A872B51BB}"/>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D8998E9-9B5B-6420-9D2D-D5C3705DEEF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1067679993"/>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3011" y="1324991"/>
            <a:ext cx="8495975" cy="4455322"/>
          </a:xfrm>
          <a:prstGeom prst="rect">
            <a:avLst/>
          </a:prstGeom>
          <a:noFill/>
        </p:spPr>
        <p:txBody>
          <a:bodyPr wrap="square" rtlCol="0">
            <a:spAutoFit/>
          </a:bodyPr>
          <a:lstStyle/>
          <a:p>
            <a:pPr algn="just">
              <a:lnSpc>
                <a:spcPct val="200000"/>
              </a:lnSpc>
            </a:pPr>
            <a:r>
              <a:rPr lang="en-GB" sz="1600" b="1" dirty="0">
                <a:solidFill>
                  <a:srgbClr val="0070C0"/>
                </a:solidFill>
              </a:rPr>
              <a:t> </a:t>
            </a:r>
          </a:p>
          <a:p>
            <a:pPr algn="just">
              <a:lnSpc>
                <a:spcPct val="200000"/>
              </a:lnSpc>
            </a:pPr>
            <a:r>
              <a:rPr lang="en-US" sz="1600" b="1" dirty="0">
                <a:solidFill>
                  <a:srgbClr val="0070C0"/>
                </a:solidFill>
              </a:rPr>
              <a:t>Similar to McLuhan, Postman saw media (technologies) as ‘extensions of man’ — as what we think through and with. But in his 1992 book he feared that this extension would take us over completely. </a:t>
            </a:r>
          </a:p>
          <a:p>
            <a:pPr algn="just">
              <a:lnSpc>
                <a:spcPct val="200000"/>
              </a:lnSpc>
            </a:pPr>
            <a:r>
              <a:rPr lang="en-US" sz="1600" b="1" dirty="0">
                <a:solidFill>
                  <a:srgbClr val="0070C0"/>
                </a:solidFill>
              </a:rPr>
              <a:t>When writing about ‘</a:t>
            </a:r>
            <a:r>
              <a:rPr lang="en-US" sz="1600" b="1" dirty="0" err="1">
                <a:solidFill>
                  <a:srgbClr val="0070C0"/>
                </a:solidFill>
              </a:rPr>
              <a:t>technopoly</a:t>
            </a:r>
            <a:r>
              <a:rPr lang="en-US" sz="1600" b="1" dirty="0">
                <a:solidFill>
                  <a:srgbClr val="0070C0"/>
                </a:solidFill>
              </a:rPr>
              <a:t>’ he defines it as ‘the submission of all forms of cultural life to the sovereignty of technique and technology’ (1992: 52). </a:t>
            </a:r>
          </a:p>
          <a:p>
            <a:pPr algn="just">
              <a:lnSpc>
                <a:spcPct val="200000"/>
              </a:lnSpc>
            </a:pPr>
            <a:r>
              <a:rPr lang="en-US" sz="1600" b="1" dirty="0">
                <a:solidFill>
                  <a:srgbClr val="0070C0"/>
                </a:solidFill>
              </a:rPr>
              <a:t>In his dystopian vision of what would happen if the </a:t>
            </a:r>
            <a:r>
              <a:rPr lang="en-US" sz="1600" b="1" dirty="0" err="1">
                <a:solidFill>
                  <a:srgbClr val="0070C0"/>
                </a:solidFill>
              </a:rPr>
              <a:t>technologisation</a:t>
            </a:r>
            <a:r>
              <a:rPr lang="en-US" sz="1600" b="1" dirty="0">
                <a:solidFill>
                  <a:srgbClr val="0070C0"/>
                </a:solidFill>
              </a:rPr>
              <a:t> of society was to advance unfettered, he painted a grim picture where technology commands culture, the </a:t>
            </a:r>
            <a:r>
              <a:rPr lang="en-US" sz="1600" b="1" dirty="0" err="1">
                <a:solidFill>
                  <a:srgbClr val="0070C0"/>
                </a:solidFill>
              </a:rPr>
              <a:t>defences</a:t>
            </a:r>
            <a:r>
              <a:rPr lang="en-US" sz="1600" b="1" dirty="0">
                <a:solidFill>
                  <a:srgbClr val="0070C0"/>
                </a:solidFill>
              </a:rPr>
              <a:t> that protect us from the masses of information ‘generated by technology’ have crumbled.</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885630" y="554566"/>
            <a:ext cx="3119743" cy="5748868"/>
          </a:xfrm>
          <a:prstGeom prst="rect">
            <a:avLst/>
          </a:prstGeom>
        </p:spPr>
      </p:pic>
      <p:pic>
        <p:nvPicPr>
          <p:cNvPr id="7170" name="Picture 2" descr="Technopoly: The Surrender of Culture to Technology on Apple Books">
            <a:extLst>
              <a:ext uri="{FF2B5EF4-FFF2-40B4-BE49-F238E27FC236}">
                <a16:creationId xmlns:a16="http://schemas.microsoft.com/office/drawing/2014/main" id="{5BD1F72C-02FD-E5C1-B891-D8E94E672EC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31383" y="1975362"/>
            <a:ext cx="2952750" cy="15525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FA2CF6F-6F61-C7D4-4CF9-BBEFC95314A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0E4A8C37-F9C1-293D-E92F-886B22E7F16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9226" y="5780313"/>
            <a:ext cx="1031001" cy="1031001"/>
          </a:xfrm>
          <a:prstGeom prst="rect">
            <a:avLst/>
          </a:prstGeom>
        </p:spPr>
      </p:pic>
    </p:spTree>
    <p:extLst>
      <p:ext uri="{BB962C8B-B14F-4D97-AF65-F5344CB8AC3E}">
        <p14:creationId xmlns:p14="http://schemas.microsoft.com/office/powerpoint/2010/main" val="2038712270"/>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279138" cy="3909981"/>
          </a:xfrm>
          <a:prstGeom prst="rect">
            <a:avLst/>
          </a:prstGeom>
          <a:noFill/>
        </p:spPr>
        <p:txBody>
          <a:bodyPr wrap="square" rtlCol="0">
            <a:spAutoFit/>
          </a:bodyPr>
          <a:lstStyle/>
          <a:p>
            <a:pPr algn="just">
              <a:lnSpc>
                <a:spcPct val="200000"/>
              </a:lnSpc>
            </a:pPr>
            <a:r>
              <a:rPr lang="en-GB" sz="1400" b="1" dirty="0">
                <a:solidFill>
                  <a:srgbClr val="0070C0"/>
                </a:solidFill>
              </a:rPr>
              <a:t> </a:t>
            </a:r>
            <a:r>
              <a:rPr lang="en-US" sz="1400" b="1" dirty="0">
                <a:solidFill>
                  <a:srgbClr val="0070C0"/>
                </a:solidFill>
              </a:rPr>
              <a:t>This critique of the mindless embracing of digital solutions to systemic problems was later to be echoed in </a:t>
            </a:r>
            <a:r>
              <a:rPr lang="en-US" sz="1400" b="1" dirty="0" err="1">
                <a:solidFill>
                  <a:srgbClr val="0070C0"/>
                </a:solidFill>
              </a:rPr>
              <a:t>Evgeny</a:t>
            </a:r>
            <a:r>
              <a:rPr lang="en-US" sz="1400" b="1" dirty="0">
                <a:solidFill>
                  <a:srgbClr val="0070C0"/>
                </a:solidFill>
              </a:rPr>
              <a:t> Morozov’s book To Save Everything, Click Here (2013), in which he warns of the dangers of technological solutions. </a:t>
            </a:r>
          </a:p>
          <a:p>
            <a:pPr algn="just">
              <a:lnSpc>
                <a:spcPct val="200000"/>
              </a:lnSpc>
            </a:pPr>
            <a:r>
              <a:rPr lang="en-US" sz="1400" b="1" dirty="0">
                <a:solidFill>
                  <a:srgbClr val="0070C0"/>
                </a:solidFill>
              </a:rPr>
              <a:t>Back in 1992, Postman worried that people had started to believe that technological progress was the same thing as human progress. </a:t>
            </a:r>
          </a:p>
          <a:p>
            <a:pPr algn="just">
              <a:lnSpc>
                <a:spcPct val="200000"/>
              </a:lnSpc>
            </a:pPr>
            <a:r>
              <a:rPr lang="en-US" sz="1400" b="1" dirty="0">
                <a:solidFill>
                  <a:srgbClr val="0070C0"/>
                </a:solidFill>
              </a:rPr>
              <a:t>One of his main concerns was that </a:t>
            </a:r>
            <a:r>
              <a:rPr lang="en-US" sz="1400" b="1" dirty="0" err="1">
                <a:solidFill>
                  <a:srgbClr val="0070C0"/>
                </a:solidFill>
              </a:rPr>
              <a:t>technopoly</a:t>
            </a:r>
            <a:r>
              <a:rPr lang="en-US" sz="1400" b="1" dirty="0">
                <a:solidFill>
                  <a:srgbClr val="0070C0"/>
                </a:solidFill>
              </a:rPr>
              <a:t> would erase the moral </a:t>
            </a:r>
            <a:r>
              <a:rPr lang="en-US" sz="1400" b="1" dirty="0" err="1">
                <a:solidFill>
                  <a:srgbClr val="0070C0"/>
                </a:solidFill>
              </a:rPr>
              <a:t>centre</a:t>
            </a:r>
            <a:r>
              <a:rPr lang="en-US" sz="1400" b="1" dirty="0">
                <a:solidFill>
                  <a:srgbClr val="0070C0"/>
                </a:solidFill>
              </a:rPr>
              <a:t> of society and replace it with a one-sided focus on efficiency and economic advancement. He wrote (1992: 179) that it ‘casts aside all traditional narratives and symbols that suggest stability and orderliness, and tells, instead, of a life of skills, technical expertise, and the ecstasy of consumption.</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3959488-B0DE-6C89-08E5-48C31C3855E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334FD861-DAE7-D724-D753-C83A3DD8B9B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3452238357"/>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09981"/>
          </a:xfrm>
          <a:prstGeom prst="rect">
            <a:avLst/>
          </a:prstGeom>
          <a:noFill/>
        </p:spPr>
        <p:txBody>
          <a:bodyPr wrap="square" rtlCol="0">
            <a:spAutoFit/>
          </a:bodyPr>
          <a:lstStyle/>
          <a:p>
            <a:pPr algn="just">
              <a:lnSpc>
                <a:spcPct val="200000"/>
              </a:lnSpc>
            </a:pPr>
            <a:r>
              <a:rPr lang="en-GB" sz="1400" b="1" dirty="0">
                <a:solidFill>
                  <a:srgbClr val="0070C0"/>
                </a:solidFill>
              </a:rPr>
              <a:t> </a:t>
            </a:r>
            <a:r>
              <a:rPr lang="en-US" sz="1400" b="1" dirty="0">
                <a:solidFill>
                  <a:srgbClr val="0070C0"/>
                </a:solidFill>
              </a:rPr>
              <a:t>In stark contrast to Postman’s ideas of a </a:t>
            </a:r>
            <a:r>
              <a:rPr lang="en-US" sz="1400" b="1" dirty="0" err="1">
                <a:solidFill>
                  <a:srgbClr val="0070C0"/>
                </a:solidFill>
              </a:rPr>
              <a:t>technopoly</a:t>
            </a:r>
            <a:r>
              <a:rPr lang="en-US" sz="1400" b="1" dirty="0">
                <a:solidFill>
                  <a:srgbClr val="0070C0"/>
                </a:solidFill>
              </a:rPr>
              <a:t>, Negroponte’s Being Digital stands as one of the early key texts of cyberoptimism. Programmatically, Negroponte formulated many of the positive and hopeful ideas about digital media that were floating around at the time.</a:t>
            </a:r>
          </a:p>
          <a:p>
            <a:pPr algn="just">
              <a:lnSpc>
                <a:spcPct val="200000"/>
              </a:lnSpc>
            </a:pPr>
            <a:endParaRPr lang="en-US" sz="1400" b="1" dirty="0">
              <a:solidFill>
                <a:srgbClr val="0070C0"/>
              </a:solidFill>
            </a:endParaRPr>
          </a:p>
          <a:p>
            <a:pPr algn="just">
              <a:lnSpc>
                <a:spcPct val="200000"/>
              </a:lnSpc>
            </a:pPr>
            <a:r>
              <a:rPr lang="en-US" sz="1400" b="1" dirty="0">
                <a:solidFill>
                  <a:srgbClr val="0070C0"/>
                </a:solidFill>
              </a:rPr>
              <a:t> He stated (1995: 230) that when people are ‘being digital’, ‘previously impossible solutions become viable’. </a:t>
            </a:r>
            <a:r>
              <a:rPr lang="en-US" sz="1400" b="1" dirty="0" err="1">
                <a:solidFill>
                  <a:srgbClr val="0070C0"/>
                </a:solidFill>
              </a:rPr>
              <a:t>Decentralisation</a:t>
            </a:r>
            <a:r>
              <a:rPr lang="en-US" sz="1400" b="1" dirty="0">
                <a:solidFill>
                  <a:srgbClr val="0070C0"/>
                </a:solidFill>
              </a:rPr>
              <a:t> would become the </a:t>
            </a:r>
            <a:r>
              <a:rPr lang="en-US" sz="1400" b="1" dirty="0" err="1">
                <a:solidFill>
                  <a:srgbClr val="0070C0"/>
                </a:solidFill>
              </a:rPr>
              <a:t>organising</a:t>
            </a:r>
            <a:r>
              <a:rPr lang="en-US" sz="1400" b="1" dirty="0">
                <a:solidFill>
                  <a:srgbClr val="0070C0"/>
                </a:solidFill>
              </a:rPr>
              <a:t> principle and defining logic for all of society, and a participatory mindset would flood every corner of the world. </a:t>
            </a:r>
          </a:p>
          <a:p>
            <a:pPr algn="just">
              <a:lnSpc>
                <a:spcPct val="200000"/>
              </a:lnSpc>
            </a:pPr>
            <a:r>
              <a:rPr lang="en-US" sz="1400" b="1" dirty="0">
                <a:solidFill>
                  <a:srgbClr val="0070C0"/>
                </a:solidFill>
              </a:rPr>
              <a:t>Society was to become </a:t>
            </a:r>
            <a:r>
              <a:rPr lang="en-US" sz="1400" b="1" dirty="0" err="1">
                <a:solidFill>
                  <a:srgbClr val="0070C0"/>
                </a:solidFill>
              </a:rPr>
              <a:t>harmonised</a:t>
            </a:r>
            <a:r>
              <a:rPr lang="en-US" sz="1400" b="1" dirty="0">
                <a:solidFill>
                  <a:srgbClr val="0070C0"/>
                </a:solidFill>
              </a:rPr>
              <a:t>: there would be collaboration instead of competition, and everyone — so it seemed — was to become empowered. </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8194" name="Picture 2" descr="TECHNOPOLY Neil Postman SUMMARY - YouTube">
            <a:extLst>
              <a:ext uri="{FF2B5EF4-FFF2-40B4-BE49-F238E27FC236}">
                <a16:creationId xmlns:a16="http://schemas.microsoft.com/office/drawing/2014/main" id="{ECAE6D20-BE4C-9346-37AC-67F4C8E496B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9441" y="1404722"/>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FCC23AC-10E2-022A-6252-11F2F2220F4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52AC98B3-9689-0B11-30C1-CF5CECB6461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288169146"/>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2485552"/>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For Negroponte, there are three key components to this recipe for success: access, mobility, and the ability to effect change. He wrote that being digital was not simply about retrieving various types of information from online repositories. Instead, it was much more about the emergence of communities that would create ‘a totally new, global social fabric’ 1995: 183).</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9218" name="Picture 2" descr="Technopoly: The Surrender of Culture by Neil Postman — mattsy studio">
            <a:extLst>
              <a:ext uri="{FF2B5EF4-FFF2-40B4-BE49-F238E27FC236}">
                <a16:creationId xmlns:a16="http://schemas.microsoft.com/office/drawing/2014/main" id="{DEE5533E-EF1F-9B58-F11A-368DD3EF933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1700" r="25573"/>
          <a:stretch/>
        </p:blipFill>
        <p:spPr bwMode="auto">
          <a:xfrm>
            <a:off x="9403555" y="817563"/>
            <a:ext cx="1849375" cy="29482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88E6F6F-C34D-758C-CEB9-A11F761B268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73F0EAA8-04FE-994C-6149-FBC056CCCE3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1018186730"/>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 Digital natives?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29" y="1483920"/>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In a famous article, education consultant Marc Prensky (2001) coined the term ‘digital native’. His main point was that young people at the time, people born in the early 1980s and later, were ‘native speakers’ of the ‘language’ of digital platforms — computers, video games, social media, etc. </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Prensky argued that there would be clashes between the digital natives and members of older generations — the ‘digital immigrants’ — in the home, in schools, and in the workplace. He said that this poses challenges for education in the 21st century.</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42" name="Picture 2" descr="The First Generation of True Digital Natives">
            <a:extLst>
              <a:ext uri="{FF2B5EF4-FFF2-40B4-BE49-F238E27FC236}">
                <a16:creationId xmlns:a16="http://schemas.microsoft.com/office/drawing/2014/main" id="{0E455032-A0EB-EA25-B16F-B1F8395AB2D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10259" y="1309563"/>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18C3A2-7D13-6B7E-B1E1-AAD268F8F690}"/>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9572B06B-9A9A-4D12-C3C3-99EBEC79945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1259668461"/>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 Digital natives?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0686" y="554566"/>
            <a:ext cx="2987429" cy="5748868"/>
          </a:xfrm>
          <a:prstGeom prst="rect">
            <a:avLst/>
          </a:prstGeom>
        </p:spPr>
      </p:pic>
      <p:sp>
        <p:nvSpPr>
          <p:cNvPr id="19" name="TextBox 18"/>
          <p:cNvSpPr txBox="1"/>
          <p:nvPr/>
        </p:nvSpPr>
        <p:spPr>
          <a:xfrm>
            <a:off x="403330" y="1483921"/>
            <a:ext cx="8471558" cy="3909981"/>
          </a:xfrm>
          <a:prstGeom prst="rect">
            <a:avLst/>
          </a:prstGeom>
          <a:noFill/>
        </p:spPr>
        <p:txBody>
          <a:bodyPr wrap="square" rtlCol="0">
            <a:spAutoFit/>
          </a:bodyPr>
          <a:lstStyle/>
          <a:p>
            <a:pPr algn="just">
              <a:lnSpc>
                <a:spcPct val="200000"/>
              </a:lnSpc>
            </a:pPr>
            <a:r>
              <a:rPr lang="en-US" sz="1400" b="1" dirty="0">
                <a:solidFill>
                  <a:srgbClr val="0070C0"/>
                </a:solidFill>
              </a:rPr>
              <a:t> one can’t be sure that a person’s digital skills are the sole result of which generation he or she belongs to. Many other divides, such as education, social class, geographical place, and so on, may play just as big a part.</a:t>
            </a:r>
          </a:p>
          <a:p>
            <a:pPr algn="just">
              <a:lnSpc>
                <a:spcPct val="200000"/>
              </a:lnSpc>
            </a:pPr>
            <a:r>
              <a:rPr lang="en-US" sz="1400" b="1" dirty="0">
                <a:solidFill>
                  <a:srgbClr val="0070C0"/>
                </a:solidFill>
              </a:rPr>
              <a:t>It is not necessarily the case that people born before the 1980s will be generally slower in mastering the digital. Early exposure to a given technology is no guarantee that you will be highly skilled at it. Still, Prensky’s conceptual pair underlines the important social division that some people were in fact born into a world where the internet already existed, while others were not. </a:t>
            </a:r>
          </a:p>
          <a:p>
            <a:pPr algn="just">
              <a:lnSpc>
                <a:spcPct val="200000"/>
              </a:lnSpc>
            </a:pPr>
            <a:r>
              <a:rPr lang="en-US" sz="1400" b="1" dirty="0">
                <a:solidFill>
                  <a:srgbClr val="0070C0"/>
                </a:solidFill>
              </a:rPr>
              <a:t>We expect many readers of this book to be ‘digital natives’ in Prensky’s sense, and to you some of the debates introduced in this chapter may seem outdated. I will argue, however, that these disputes still live on today to put their mark on digital society.</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980982" y="554566"/>
            <a:ext cx="3119743" cy="5748868"/>
          </a:xfrm>
          <a:prstGeom prst="rect">
            <a:avLst/>
          </a:prstGeom>
        </p:spPr>
      </p:pic>
      <p:sp>
        <p:nvSpPr>
          <p:cNvPr id="5" name="TextBox 4">
            <a:extLst>
              <a:ext uri="{FF2B5EF4-FFF2-40B4-BE49-F238E27FC236}">
                <a16:creationId xmlns:a16="http://schemas.microsoft.com/office/drawing/2014/main" id="{8A4F256B-821A-89CF-648E-206CDFF50565}"/>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52DF4CD8-3F21-6C05-2C8C-8B19BEF01A7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1098369008"/>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 Digital natives?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0686" y="554566"/>
            <a:ext cx="2987429" cy="5748868"/>
          </a:xfrm>
          <a:prstGeom prst="rect">
            <a:avLst/>
          </a:prstGeom>
        </p:spPr>
      </p:pic>
      <p:sp>
        <p:nvSpPr>
          <p:cNvPr id="19" name="TextBox 18"/>
          <p:cNvSpPr txBox="1"/>
          <p:nvPr/>
        </p:nvSpPr>
        <p:spPr>
          <a:xfrm>
            <a:off x="403330" y="1483921"/>
            <a:ext cx="8471558" cy="462884"/>
          </a:xfrm>
          <a:prstGeom prst="rect">
            <a:avLst/>
          </a:prstGeom>
          <a:noFill/>
        </p:spPr>
        <p:txBody>
          <a:bodyPr wrap="square" rtlCol="0">
            <a:spAutoFit/>
          </a:bodyPr>
          <a:lstStyle/>
          <a:p>
            <a:pPr algn="just">
              <a:lnSpc>
                <a:spcPct val="200000"/>
              </a:lnSpc>
            </a:pPr>
            <a:r>
              <a:rPr lang="en-US" sz="1400" b="1" dirty="0">
                <a:solidFill>
                  <a:srgbClr val="0070C0"/>
                </a:solidFill>
              </a:rPr>
              <a:t> </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980982" y="554566"/>
            <a:ext cx="3119743" cy="5748868"/>
          </a:xfrm>
          <a:prstGeom prst="rect">
            <a:avLst/>
          </a:prstGeom>
        </p:spPr>
      </p:pic>
      <p:pic>
        <p:nvPicPr>
          <p:cNvPr id="12290" name="Picture 2" descr="Digital Immigrants vs Digital Natives: Closing the Gap">
            <a:extLst>
              <a:ext uri="{FF2B5EF4-FFF2-40B4-BE49-F238E27FC236}">
                <a16:creationId xmlns:a16="http://schemas.microsoft.com/office/drawing/2014/main" id="{5F9D2A09-C0DA-08D4-65A8-6B52379816F1}"/>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13984"/>
          <a:stretch/>
        </p:blipFill>
        <p:spPr bwMode="auto">
          <a:xfrm>
            <a:off x="1191795" y="1515387"/>
            <a:ext cx="7683094" cy="390323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FE4E6B-344E-37D6-DB77-014AE610B142}"/>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832F499B-6A95-90DF-F9C4-584207DDABE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3419796165"/>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6651029" y="-303398"/>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338735"/>
          </a:xfrm>
          <a:prstGeom prst="rect">
            <a:avLst/>
          </a:prstGeom>
          <a:noFill/>
        </p:spPr>
        <p:txBody>
          <a:bodyPr wrap="square" rtlCol="0">
            <a:spAutoFit/>
          </a:bodyPr>
          <a:lstStyle/>
          <a:p>
            <a:pPr algn="just">
              <a:lnSpc>
                <a:spcPct val="200000"/>
              </a:lnSpc>
            </a:pPr>
            <a:r>
              <a:rPr lang="en-US" b="1" dirty="0">
                <a:solidFill>
                  <a:srgbClr val="0070C0"/>
                </a:solidFill>
              </a:rPr>
              <a:t>There is a clearly identifiable genre of literature following in the Postman </a:t>
            </a:r>
            <a:r>
              <a:rPr lang="en-US" b="1" dirty="0" err="1">
                <a:solidFill>
                  <a:srgbClr val="0070C0"/>
                </a:solidFill>
              </a:rPr>
              <a:t>technopoly</a:t>
            </a:r>
            <a:r>
              <a:rPr lang="en-US" b="1" dirty="0">
                <a:solidFill>
                  <a:srgbClr val="0070C0"/>
                </a:solidFill>
              </a:rPr>
              <a:t> tradition. The writers of these books generally conceive digital media as contributing to a number of negative things: An abundance of information will be generated as an end in itself, in volumes that people will not be able to process. The digital platforms will most likely be (mis)used for abusive purposes. Society will become more fragmented and </a:t>
            </a:r>
            <a:r>
              <a:rPr lang="en-US" b="1" dirty="0" err="1">
                <a:solidFill>
                  <a:srgbClr val="0070C0"/>
                </a:solidFill>
              </a:rPr>
              <a:t>polarised</a:t>
            </a:r>
            <a:r>
              <a:rPr lang="en-US" b="1" dirty="0">
                <a:solidFill>
                  <a:srgbClr val="0070C0"/>
                </a:solidFill>
              </a:rPr>
              <a: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1268" name="Picture 4" descr="Running the Show: The Essential Guide to Being a First Assistant Director:  Amazon.co.uk: Gill, Liz: 9780240821467: Books">
            <a:extLst>
              <a:ext uri="{FF2B5EF4-FFF2-40B4-BE49-F238E27FC236}">
                <a16:creationId xmlns:a16="http://schemas.microsoft.com/office/drawing/2014/main" id="{AD50C033-4503-3763-09EA-7A5DBCC9580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85665" y="1633538"/>
            <a:ext cx="1924050" cy="2371725"/>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9728A7AF-9DB3-BC34-8D72-066E7F6D932B}"/>
              </a:ext>
            </a:extLst>
          </p:cNvPr>
          <p:cNvSpPr txBox="1"/>
          <p:nvPr/>
        </p:nvSpPr>
        <p:spPr>
          <a:xfrm>
            <a:off x="1714043" y="404152"/>
            <a:ext cx="6235700" cy="727571"/>
          </a:xfrm>
          <a:prstGeom prst="rect">
            <a:avLst/>
          </a:prstGeom>
          <a:noFill/>
        </p:spPr>
        <p:txBody>
          <a:bodyPr wrap="square">
            <a:spAutoFit/>
          </a:bodyPr>
          <a:lstStyle/>
          <a:p>
            <a:pPr algn="ctr">
              <a:lnSpc>
                <a:spcPct val="200000"/>
              </a:lnSpc>
            </a:pPr>
            <a:r>
              <a:rPr lang="en-GB" sz="2400" b="1" dirty="0">
                <a:solidFill>
                  <a:schemeClr val="bg1"/>
                </a:solidFill>
              </a:rPr>
              <a:t> Digital natives?</a:t>
            </a:r>
          </a:p>
        </p:txBody>
      </p:sp>
      <p:sp>
        <p:nvSpPr>
          <p:cNvPr id="5" name="TextBox 4">
            <a:extLst>
              <a:ext uri="{FF2B5EF4-FFF2-40B4-BE49-F238E27FC236}">
                <a16:creationId xmlns:a16="http://schemas.microsoft.com/office/drawing/2014/main" id="{8942F4FF-DD78-29CA-47C8-5B2DD59B51FA}"/>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B3DDFE06-616A-575E-A1A2-BEA309098DD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636552674"/>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682226"/>
          </a:xfrm>
          <a:prstGeom prst="rect">
            <a:avLst/>
          </a:prstGeom>
          <a:noFill/>
        </p:spPr>
        <p:txBody>
          <a:bodyPr wrap="square" rtlCol="0">
            <a:spAutoFit/>
          </a:bodyPr>
          <a:lstStyle/>
          <a:p>
            <a:pPr algn="just">
              <a:lnSpc>
                <a:spcPct val="200000"/>
              </a:lnSpc>
            </a:pPr>
            <a:r>
              <a:rPr lang="en-US" sz="2400" b="1" dirty="0">
                <a:solidFill>
                  <a:srgbClr val="0070C0"/>
                </a:solidFill>
              </a:rPr>
              <a:t>In his book Digital Vertigo (2012), Andrew Keen writes about how social media have not actually empowered people. Rather, they have contributed to weakening and dividing us.</a:t>
            </a:r>
          </a:p>
          <a:p>
            <a:pPr algn="just">
              <a:lnSpc>
                <a:spcPct val="200000"/>
              </a:lnSpc>
            </a:pPr>
            <a:r>
              <a:rPr lang="en-US" sz="2400" b="1" dirty="0">
                <a:solidFill>
                  <a:srgbClr val="0070C0"/>
                </a:solidFill>
              </a:rPr>
              <a:t> He argues that being connected through the often superficial networks on social media platforms only makes us lonelier.</a:t>
            </a:r>
            <a:endParaRPr lang="en-GB" sz="2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23D73B86-37DF-C71E-B38D-71915D01668D}"/>
              </a:ext>
            </a:extLst>
          </p:cNvPr>
          <p:cNvSpPr txBox="1"/>
          <p:nvPr/>
        </p:nvSpPr>
        <p:spPr>
          <a:xfrm>
            <a:off x="6651029" y="-303398"/>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11" name="Picture 4" descr="Running the Show: The Essential Guide to Being a First Assistant Director:  Amazon.co.uk: Gill, Liz: 9780240821467: Books">
            <a:extLst>
              <a:ext uri="{FF2B5EF4-FFF2-40B4-BE49-F238E27FC236}">
                <a16:creationId xmlns:a16="http://schemas.microsoft.com/office/drawing/2014/main" id="{08B055D9-9B4F-0D2B-CAE8-375CF8F68B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85665" y="1633538"/>
            <a:ext cx="1924050" cy="23717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6C39FD2-8E8C-C9B4-4DBD-6895D734D75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25FCD2AE-7447-A1B6-0E70-2002D7094B9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769114985"/>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90720" y="1483921"/>
            <a:ext cx="8491748" cy="3048207"/>
          </a:xfrm>
          <a:prstGeom prst="rect">
            <a:avLst/>
          </a:prstGeom>
          <a:noFill/>
        </p:spPr>
        <p:txBody>
          <a:bodyPr wrap="square" rtlCol="0">
            <a:spAutoFit/>
          </a:bodyPr>
          <a:lstStyle/>
          <a:p>
            <a:pPr algn="just">
              <a:lnSpc>
                <a:spcPct val="200000"/>
              </a:lnSpc>
            </a:pPr>
            <a:r>
              <a:rPr lang="en-GB" sz="1400" b="1" dirty="0">
                <a:solidFill>
                  <a:srgbClr val="0070C0"/>
                </a:solidFill>
              </a:rPr>
              <a:t> </a:t>
            </a:r>
            <a:r>
              <a:rPr lang="en-US" sz="1400" b="1" dirty="0">
                <a:solidFill>
                  <a:srgbClr val="0070C0"/>
                </a:solidFill>
              </a:rPr>
              <a:t>A similar view was expressed more than ten years earlier by Clifford Stoll in the book </a:t>
            </a:r>
            <a:r>
              <a:rPr lang="en-US" sz="1400" b="1" dirty="0" err="1">
                <a:solidFill>
                  <a:srgbClr val="0070C0"/>
                </a:solidFill>
              </a:rPr>
              <a:t>HighTech</a:t>
            </a:r>
            <a:r>
              <a:rPr lang="en-US" sz="1400" b="1" dirty="0">
                <a:solidFill>
                  <a:srgbClr val="0070C0"/>
                </a:solidFill>
              </a:rPr>
              <a:t> Heretic (1999). Here, Stoll claims that the use of computers and the internet will make people isolated, addicted, unhappy, and generally dissatisfied with life. What connections we make online might merely be illusions of any real companionship. </a:t>
            </a:r>
          </a:p>
          <a:p>
            <a:pPr algn="just">
              <a:lnSpc>
                <a:spcPct val="200000"/>
              </a:lnSpc>
            </a:pPr>
            <a:r>
              <a:rPr lang="en-US" sz="1400" b="1" dirty="0">
                <a:solidFill>
                  <a:srgbClr val="0070C0"/>
                </a:solidFill>
              </a:rPr>
              <a:t>Technology researcher Sherry Turkle writes in Alone Together (2011) about how mobile phones and other gadgets make people focus on their devices instead of face-to-face interactions, even when they are in physical places ‘together’ with other people.</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9BDE3BE-4573-5B69-4C17-759844BE4A01}"/>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AC3723A4-C02A-C731-AA3D-377D6EB51AE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120587130"/>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90720" y="1483921"/>
            <a:ext cx="8491748" cy="3699474"/>
          </a:xfrm>
          <a:prstGeom prst="rect">
            <a:avLst/>
          </a:prstGeom>
          <a:noFill/>
        </p:spPr>
        <p:txBody>
          <a:bodyPr wrap="square" rtlCol="0">
            <a:spAutoFit/>
          </a:bodyPr>
          <a:lstStyle/>
          <a:p>
            <a:pPr algn="just">
              <a:lnSpc>
                <a:spcPct val="200000"/>
              </a:lnSpc>
            </a:pPr>
            <a:r>
              <a:rPr lang="en-US" sz="2000" b="1" dirty="0">
                <a:solidFill>
                  <a:srgbClr val="0070C0"/>
                </a:solidFill>
              </a:rPr>
              <a:t>She writes that digital communication used to be a substitute for other more direct forms — we could send an email instead of talking to someone directly if they happened to be unavailable at the time. </a:t>
            </a:r>
          </a:p>
          <a:p>
            <a:pPr algn="just">
              <a:lnSpc>
                <a:spcPct val="200000"/>
              </a:lnSpc>
            </a:pPr>
            <a:r>
              <a:rPr lang="en-US" sz="2000" b="1" dirty="0">
                <a:solidFill>
                  <a:srgbClr val="0070C0"/>
                </a:solidFill>
              </a:rPr>
              <a:t>Today, she argues, digital communication has become the mode of choice even for communication within families or among people who share the same office space.</a:t>
            </a:r>
            <a:endParaRPr lang="en-GB" sz="20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79767C05-D528-9535-4CFE-4F7D363E316E}"/>
              </a:ext>
            </a:extLst>
          </p:cNvPr>
          <p:cNvSpPr txBox="1"/>
          <p:nvPr/>
        </p:nvSpPr>
        <p:spPr>
          <a:xfrm>
            <a:off x="6651029" y="-303398"/>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11" name="Picture 4" descr="Running the Show: The Essential Guide to Being a First Assistant Director:  Amazon.co.uk: Gill, Liz: 9780240821467: Books">
            <a:extLst>
              <a:ext uri="{FF2B5EF4-FFF2-40B4-BE49-F238E27FC236}">
                <a16:creationId xmlns:a16="http://schemas.microsoft.com/office/drawing/2014/main" id="{41B3460E-24B8-4562-7D86-0E03DFF2707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85665" y="1633538"/>
            <a:ext cx="1924050" cy="23717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B94C339-8654-22F8-A882-E28244DE16C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BCBC2585-4748-150D-C39D-38793469424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3821807127"/>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Collective intelligence</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Philosopher and media scholar Pierre Lévy (1997) is known for using the term collective intelligence to refer to the product of people pooling their resources, in the form of knowledge and agency, online.</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 In The Wisdom of Crowds (2004), James </a:t>
            </a:r>
            <a:r>
              <a:rPr lang="en-US" sz="1600" b="1" dirty="0" err="1">
                <a:solidFill>
                  <a:srgbClr val="0070C0"/>
                </a:solidFill>
              </a:rPr>
              <a:t>Surowiecki</a:t>
            </a:r>
            <a:r>
              <a:rPr lang="en-US" sz="1600" b="1" dirty="0">
                <a:solidFill>
                  <a:srgbClr val="0070C0"/>
                </a:solidFill>
              </a:rPr>
              <a:t> drew further on Lévy’s key idea and argued that collective thinking will always give better results than individual thinking. He argued that no matter how brilliant or skilled a person may be, insights, solutions, and decisions will always be better if we are thinking and acting collectively.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Collective intelligence - Iberdrola">
            <a:extLst>
              <a:ext uri="{FF2B5EF4-FFF2-40B4-BE49-F238E27FC236}">
                <a16:creationId xmlns:a16="http://schemas.microsoft.com/office/drawing/2014/main" id="{5C2CA107-A5AD-942D-1A84-74F540E8A9B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08640" y="1500981"/>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E859DF7-74EC-81E3-9B6B-2064FB0E1346}"/>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5EB177FB-E1CD-AA8D-768F-82862A3B768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1522497361"/>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Collective intelligence</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90721" y="1483921"/>
            <a:ext cx="8439674" cy="4340868"/>
          </a:xfrm>
          <a:prstGeom prst="rect">
            <a:avLst/>
          </a:prstGeom>
          <a:noFill/>
        </p:spPr>
        <p:txBody>
          <a:bodyPr wrap="square" rtlCol="0">
            <a:spAutoFit/>
          </a:bodyPr>
          <a:lstStyle/>
          <a:p>
            <a:pPr algn="just">
              <a:lnSpc>
                <a:spcPct val="200000"/>
              </a:lnSpc>
            </a:pPr>
            <a:r>
              <a:rPr lang="en-GB" sz="1400" b="1" dirty="0">
                <a:solidFill>
                  <a:srgbClr val="0070C0"/>
                </a:solidFill>
              </a:rPr>
              <a:t> </a:t>
            </a:r>
            <a:r>
              <a:rPr lang="en-US" sz="1400" b="1" dirty="0">
                <a:solidFill>
                  <a:srgbClr val="0070C0"/>
                </a:solidFill>
              </a:rPr>
              <a:t>People connect and share resources and creativity to generate what writer and consultant Clay Shirky (2010) calls a cognitive surplus.  When defining ‘collective intelligence’, Pierre Lévy (1997) starts from the idea that no one knows everything, but everyone knows something, and argues that this collective knowledge can be</a:t>
            </a:r>
          </a:p>
          <a:p>
            <a:pPr algn="just">
              <a:lnSpc>
                <a:spcPct val="200000"/>
              </a:lnSpc>
            </a:pPr>
            <a:r>
              <a:rPr lang="en-US" sz="1400" b="1" dirty="0">
                <a:solidFill>
                  <a:srgbClr val="0070C0"/>
                </a:solidFill>
              </a:rPr>
              <a:t>harnessed through digital media. </a:t>
            </a:r>
          </a:p>
          <a:p>
            <a:pPr algn="just">
              <a:lnSpc>
                <a:spcPct val="200000"/>
              </a:lnSpc>
            </a:pPr>
            <a:r>
              <a:rPr lang="en-US" sz="1400" b="1" dirty="0">
                <a:solidFill>
                  <a:srgbClr val="0070C0"/>
                </a:solidFill>
              </a:rPr>
              <a:t>When people are networked and share things, it results in a form of intelligence that, according to Lévy, is universally distributed, coordinated in real time, and constantly enhanced. This enables an effective </a:t>
            </a:r>
            <a:r>
              <a:rPr lang="en-US" sz="1400" b="1" dirty="0" err="1">
                <a:solidFill>
                  <a:srgbClr val="0070C0"/>
                </a:solidFill>
              </a:rPr>
              <a:t>mobilisation</a:t>
            </a:r>
            <a:r>
              <a:rPr lang="en-US" sz="1400" b="1" dirty="0">
                <a:solidFill>
                  <a:srgbClr val="0070C0"/>
                </a:solidFill>
              </a:rPr>
              <a:t> of people’s skills for political as well as other creative purposes. Lévy’s vision is similar to what actually seemed to become a reality some four years after the publication of his book, when Wikipedia was launched. The open and collectively editable online </a:t>
            </a:r>
            <a:r>
              <a:rPr lang="en-US" sz="1400" b="1" dirty="0" err="1">
                <a:solidFill>
                  <a:srgbClr val="0070C0"/>
                </a:solidFill>
              </a:rPr>
              <a:t>encyclopaedia</a:t>
            </a:r>
            <a:r>
              <a:rPr lang="en-US" sz="1400" b="1" dirty="0">
                <a:solidFill>
                  <a:srgbClr val="0070C0"/>
                </a:solidFill>
              </a:rPr>
              <a:t> is in several respects a prime example of his vision.</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6386" name="Picture 2" descr="Collective Intelligence Can Be Predicted and Quantified, New Study Finds -  Tepper School of Business - Carnegie Mellon University">
            <a:extLst>
              <a:ext uri="{FF2B5EF4-FFF2-40B4-BE49-F238E27FC236}">
                <a16:creationId xmlns:a16="http://schemas.microsoft.com/office/drawing/2014/main" id="{E2E14661-1B41-5D3F-50FE-0ACA2F2EEDA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52879" y="1333284"/>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6C3CD0-4D87-FAAD-FCC0-8BE49A183E04}"/>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A6A39B16-76A0-C896-5A86-F4626E517B1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6988" y="5638581"/>
            <a:ext cx="1031001" cy="1031001"/>
          </a:xfrm>
          <a:prstGeom prst="rect">
            <a:avLst/>
          </a:prstGeom>
        </p:spPr>
      </p:pic>
    </p:spTree>
    <p:extLst>
      <p:ext uri="{BB962C8B-B14F-4D97-AF65-F5344CB8AC3E}">
        <p14:creationId xmlns:p14="http://schemas.microsoft.com/office/powerpoint/2010/main" val="773300661"/>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Collective intelligence</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53348" y="1549429"/>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Lévy wrote that digital media would make people members of a shared virtual universe of knowledge that they would foster together. The social tie was to become the most important</a:t>
            </a:r>
          </a:p>
          <a:p>
            <a:pPr algn="just">
              <a:lnSpc>
                <a:spcPct val="200000"/>
              </a:lnSpc>
            </a:pPr>
            <a:r>
              <a:rPr lang="en-US" sz="1600" b="1" dirty="0">
                <a:solidFill>
                  <a:srgbClr val="0070C0"/>
                </a:solidFill>
              </a:rPr>
              <a:t>currency in the society of the future. He argued that collective intelligence will disrupt the power of government and lead to a diversification of knowledge and motivations.</a:t>
            </a:r>
          </a:p>
          <a:p>
            <a:pPr algn="just">
              <a:lnSpc>
                <a:spcPct val="200000"/>
              </a:lnSpc>
            </a:pPr>
            <a:r>
              <a:rPr lang="en-US" sz="1600" b="1" dirty="0">
                <a:solidFill>
                  <a:srgbClr val="0070C0"/>
                </a:solidFill>
              </a:rPr>
              <a:t> The utopian result would be a form of real-time democracy, where knowledge is no longer ‘padlocked like a treasure’ but instead ‘pervades everything, is distributed, mediatized, [and] spreads innovation wherever it is found’ (1997: 212). This prophecy may or may not have become a reality in different settings in digital society throughout the last couple of decades.</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7410" name="Picture 2" descr="Collective Intelligence | SAGE Publications Inc">
            <a:extLst>
              <a:ext uri="{FF2B5EF4-FFF2-40B4-BE49-F238E27FC236}">
                <a16:creationId xmlns:a16="http://schemas.microsoft.com/office/drawing/2014/main" id="{8006C3C1-B399-CC14-0FD4-260B5D4C66D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91679" y="1186860"/>
            <a:ext cx="2341892" cy="310691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EC7DC5E-F86E-F880-6AAF-694227C166D9}"/>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DE8A9BD-E7C4-CA10-30A8-1BBA0120D2A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414706786"/>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727571"/>
          </a:xfrm>
          <a:prstGeom prst="rect">
            <a:avLst/>
          </a:prstGeom>
          <a:noFill/>
        </p:spPr>
        <p:txBody>
          <a:bodyPr wrap="square" rtlCol="0">
            <a:spAutoFit/>
          </a:bodyPr>
          <a:lstStyle/>
          <a:p>
            <a:pPr algn="ctr">
              <a:lnSpc>
                <a:spcPct val="200000"/>
              </a:lnSpc>
            </a:pPr>
            <a:r>
              <a:rPr lang="en-US" sz="2400" b="1" dirty="0">
                <a:solidFill>
                  <a:schemeClr val="bg1"/>
                </a:solidFill>
              </a:rPr>
              <a:t> Peer production </a:t>
            </a:r>
            <a:endParaRPr lang="en-GB" sz="24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In his book The Wealth of Networks (2006), legal scholar Yochai </a:t>
            </a:r>
            <a:r>
              <a:rPr lang="en-US" sz="1600" b="1" dirty="0" err="1">
                <a:solidFill>
                  <a:srgbClr val="0070C0"/>
                </a:solidFill>
              </a:rPr>
              <a:t>Benkler</a:t>
            </a:r>
            <a:r>
              <a:rPr lang="en-US" sz="1600" b="1" dirty="0">
                <a:solidFill>
                  <a:srgbClr val="0070C0"/>
                </a:solidFill>
              </a:rPr>
              <a:t> describes the changes in terms of a more general development towards a form of ‘peer production’. He argues that this form of non-professional and non-market production has been enabled by the digitally networked environment.</a:t>
            </a:r>
          </a:p>
          <a:p>
            <a:pPr algn="just">
              <a:lnSpc>
                <a:spcPct val="200000"/>
              </a:lnSpc>
            </a:pPr>
            <a:r>
              <a:rPr lang="en-US" sz="1600" b="1" dirty="0">
                <a:solidFill>
                  <a:srgbClr val="0070C0"/>
                </a:solidFill>
              </a:rPr>
              <a:t> The internet and social media enable ‘radically decentralized, collaborative, and nonproprietary’ forms of production wherein individuals that are loosely connected with each other make things together, beyond things like ‘market signals or managerial commands’ (2006: 60).</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8434" name="Picture 2" descr="Common-based peer production - The Wall of Wolfstreet">
            <a:extLst>
              <a:ext uri="{FF2B5EF4-FFF2-40B4-BE49-F238E27FC236}">
                <a16:creationId xmlns:a16="http://schemas.microsoft.com/office/drawing/2014/main" id="{5D187552-E955-3A36-D14F-E542A717078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45420" y="2232243"/>
            <a:ext cx="3143250" cy="1457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47E82E9-C2F0-E849-80DF-4F19B304719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0CD25B79-CBBB-9302-FD38-2345AB2B17F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724708455"/>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727571"/>
          </a:xfrm>
          <a:prstGeom prst="rect">
            <a:avLst/>
          </a:prstGeom>
          <a:noFill/>
        </p:spPr>
        <p:txBody>
          <a:bodyPr wrap="square" rtlCol="0">
            <a:spAutoFit/>
          </a:bodyPr>
          <a:lstStyle/>
          <a:p>
            <a:pPr algn="ctr">
              <a:lnSpc>
                <a:spcPct val="200000"/>
              </a:lnSpc>
            </a:pPr>
            <a:r>
              <a:rPr lang="en-US" sz="2400" b="1" dirty="0">
                <a:solidFill>
                  <a:schemeClr val="bg1"/>
                </a:solidFill>
              </a:rPr>
              <a:t> Peer production </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US" sz="1600" b="1" dirty="0">
                <a:solidFill>
                  <a:srgbClr val="0070C0"/>
                </a:solidFill>
              </a:rPr>
              <a:t> People have always been engaged in non-market production, but the significantly lowered thresholds for acquiring the tools to do so, as well as connecting with large numbers of other people, sees a huge upscaling of this phenomenon.</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 Networked publics can perform much more complex tasks than their analogue predecessors. People participate and contribute based on their own interests, as they are motivated not by money, but by social and psychological forces.</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6" name="Picture 2" descr="Common-based peer production - The Wall of Wolfstreet">
            <a:extLst>
              <a:ext uri="{FF2B5EF4-FFF2-40B4-BE49-F238E27FC236}">
                <a16:creationId xmlns:a16="http://schemas.microsoft.com/office/drawing/2014/main" id="{DA08B5F9-70E1-EB6D-9D00-9A43F50265E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45420" y="2232243"/>
            <a:ext cx="3143250" cy="14573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D420913-FA05-1AD1-D9C9-7B5D2ED1597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493219623"/>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727571"/>
          </a:xfrm>
          <a:prstGeom prst="rect">
            <a:avLst/>
          </a:prstGeom>
          <a:noFill/>
        </p:spPr>
        <p:txBody>
          <a:bodyPr wrap="square" rtlCol="0">
            <a:spAutoFit/>
          </a:bodyPr>
          <a:lstStyle/>
          <a:p>
            <a:pPr algn="ctr">
              <a:lnSpc>
                <a:spcPct val="200000"/>
              </a:lnSpc>
            </a:pPr>
            <a:r>
              <a:rPr lang="en-US" sz="2400" b="1" dirty="0">
                <a:solidFill>
                  <a:schemeClr val="bg1"/>
                </a:solidFill>
              </a:rPr>
              <a:t> Peer production </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 </a:t>
            </a:r>
          </a:p>
          <a:p>
            <a:pPr algn="just">
              <a:lnSpc>
                <a:spcPct val="200000"/>
              </a:lnSpc>
            </a:pPr>
            <a:r>
              <a:rPr lang="en-US" sz="1600" b="1" dirty="0">
                <a:solidFill>
                  <a:srgbClr val="0070C0"/>
                </a:solidFill>
              </a:rPr>
              <a:t> They think that it’s fun, exciting, or in other ways rewarding. Naturally, the motivations and rewards can differ widely from contributor to contributor. </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According to </a:t>
            </a:r>
            <a:r>
              <a:rPr lang="en-US" sz="1600" b="1" dirty="0" err="1">
                <a:solidFill>
                  <a:srgbClr val="0070C0"/>
                </a:solidFill>
              </a:rPr>
              <a:t>Benkler</a:t>
            </a:r>
            <a:r>
              <a:rPr lang="en-US" sz="1600" b="1" dirty="0">
                <a:solidFill>
                  <a:srgbClr val="0070C0"/>
                </a:solidFill>
              </a:rPr>
              <a:t>, the quintessential example of this form of production can be found in free software and open source movements, but Wikipedia is also a good example. Today, the peer production model is expanding into every domain of economy, society, and culture. </a:t>
            </a:r>
            <a:r>
              <a:rPr lang="en-US" sz="1600" b="1" dirty="0" err="1">
                <a:solidFill>
                  <a:srgbClr val="0070C0"/>
                </a:solidFill>
              </a:rPr>
              <a:t>Benkler</a:t>
            </a:r>
            <a:r>
              <a:rPr lang="en-US" sz="1600" b="1" dirty="0">
                <a:solidFill>
                  <a:srgbClr val="0070C0"/>
                </a:solidFill>
              </a:rPr>
              <a:t> predicts that peer production will change the dominant mode of market production.</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9458" name="Picture 2" descr="Peer Productions | Transforming Young People's Lives with Theatre">
            <a:extLst>
              <a:ext uri="{FF2B5EF4-FFF2-40B4-BE49-F238E27FC236}">
                <a16:creationId xmlns:a16="http://schemas.microsoft.com/office/drawing/2014/main" id="{0C93DADB-6E80-B892-CBA6-4B502AEA3C7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15431" y="1633538"/>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60EEFDD-F445-2C14-CF5B-362A96C2EEE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514620575"/>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45461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US" sz="2800" b="1" dirty="0">
                <a:solidFill>
                  <a:schemeClr val="bg1"/>
                </a:solidFill>
              </a:rPr>
              <a:t> Interaction and Identity</a:t>
            </a:r>
            <a:endParaRPr lang="en-GB" sz="28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29" y="1483921"/>
            <a:ext cx="8227065" cy="3470437"/>
          </a:xfrm>
          <a:prstGeom prst="rect">
            <a:avLst/>
          </a:prstGeom>
          <a:noFill/>
        </p:spPr>
        <p:txBody>
          <a:bodyPr wrap="square" rtlCol="0">
            <a:spAutoFit/>
          </a:bodyPr>
          <a:lstStyle/>
          <a:p>
            <a:pPr algn="just">
              <a:lnSpc>
                <a:spcPct val="200000"/>
              </a:lnSpc>
            </a:pPr>
            <a:r>
              <a:rPr lang="en-US" sz="1600" b="1" dirty="0">
                <a:solidFill>
                  <a:srgbClr val="0070C0"/>
                </a:solidFill>
              </a:rPr>
              <a:t>Interaction is one of those concepts which are often used, but seldom very well defined. From a sociological perspective, as stated by classic social psychologist George Herbert Mead, interaction is what goes on when people do things in relation to each other. Social actions were defined by Weber as </a:t>
            </a:r>
            <a:r>
              <a:rPr lang="en-US" sz="1600" b="1" dirty="0" err="1">
                <a:solidFill>
                  <a:srgbClr val="0070C0"/>
                </a:solidFill>
              </a:rPr>
              <a:t>behaviour</a:t>
            </a:r>
            <a:r>
              <a:rPr lang="en-US" sz="1600" b="1" dirty="0">
                <a:solidFill>
                  <a:srgbClr val="0070C0"/>
                </a:solidFill>
              </a:rPr>
              <a:t> that is oriented towards the </a:t>
            </a:r>
            <a:r>
              <a:rPr lang="en-US" sz="1600" b="1" dirty="0" err="1">
                <a:solidFill>
                  <a:srgbClr val="0070C0"/>
                </a:solidFill>
              </a:rPr>
              <a:t>behaviour</a:t>
            </a:r>
            <a:r>
              <a:rPr lang="en-US" sz="1600" b="1" dirty="0">
                <a:solidFill>
                  <a:srgbClr val="0070C0"/>
                </a:solidFill>
              </a:rPr>
              <a:t> of others. </a:t>
            </a:r>
          </a:p>
          <a:p>
            <a:pPr algn="just">
              <a:lnSpc>
                <a:spcPct val="200000"/>
              </a:lnSpc>
            </a:pPr>
            <a:r>
              <a:rPr lang="en-US" sz="1600" b="1" dirty="0">
                <a:solidFill>
                  <a:srgbClr val="0070C0"/>
                </a:solidFill>
              </a:rPr>
              <a:t>Mead (1934: 45) draws on that perspective when writing about ‘the social act’ as ‘the interaction of different forms, which involves, therefore, the adjustment of the conduct of these different forms to each other, in carrying out the social process’.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1506" name="Picture 2" descr="Interaction and Identity, Information and Behavior Series by Hartmut B.  Mokros | 9781138511019 | Booktopia">
            <a:extLst>
              <a:ext uri="{FF2B5EF4-FFF2-40B4-BE49-F238E27FC236}">
                <a16:creationId xmlns:a16="http://schemas.microsoft.com/office/drawing/2014/main" id="{75D8949C-6496-4696-F9C4-DD4792759A7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156021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66B662C-1E52-909A-BE00-1870BCD81D1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993355345"/>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Interaction and Identity</a:t>
            </a:r>
            <a:endParaRPr lang="en-GB" sz="18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In other words, interaction is mutual. It goes in both, or many, directions. This mutuality may come from how the communication medium is structured, from the communication setting, or from how users think and act. Interactivity will be seen in somewhat different ways, and is studied from different perspectives, depending on which of these dimensions one is interested in.</a:t>
            </a:r>
          </a:p>
          <a:p>
            <a:pPr algn="just">
              <a:lnSpc>
                <a:spcPct val="200000"/>
              </a:lnSpc>
            </a:pPr>
            <a:r>
              <a:rPr lang="en-US" sz="1600" b="1" dirty="0">
                <a:solidFill>
                  <a:srgbClr val="0070C0"/>
                </a:solidFill>
              </a:rPr>
              <a:t> In sum, when a communication environment is interactive, it implies that participants can control — modify the form and content of — the environment, and that the roles of sender and receiver are interchangeable.</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2530" name="Picture 2" descr="Defining Collective Identities in Technopolitical Interaction Networks –  Xabier E. Barandiaran">
            <a:extLst>
              <a:ext uri="{FF2B5EF4-FFF2-40B4-BE49-F238E27FC236}">
                <a16:creationId xmlns:a16="http://schemas.microsoft.com/office/drawing/2014/main" id="{25B69BD5-6EAE-7993-A1AF-EFE7F72E4CB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70643" y="1889271"/>
            <a:ext cx="2181225" cy="20955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6344405-BC76-BE2E-9FE1-8A82365E94C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1029906793"/>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Active Users, Mutual Relations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When computer-mediated communication is defined in relation to older and other forms of communication, the characteristic that is most often highlighted is its interactivity. Media that are interactive offer their users the ability and potential to directly intervene in the content in different ways. </a:t>
            </a:r>
          </a:p>
          <a:p>
            <a:pPr algn="just">
              <a:lnSpc>
                <a:spcPct val="200000"/>
              </a:lnSpc>
            </a:pPr>
            <a:r>
              <a:rPr lang="en-US" sz="1600" b="1" dirty="0">
                <a:solidFill>
                  <a:srgbClr val="0070C0"/>
                </a:solidFill>
              </a:rPr>
              <a:t>Traditional mass communication is not very interactive at all, whereas telephone conversations are highly interactive, but with a very small audience. In digital society, the internet and social media enable interactive forms of communication among a large number of people.</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3554" name="Picture 2" descr="Is Your Business Stagnating? Net Active Users Might Tell You Why -  InnerTrends">
            <a:extLst>
              <a:ext uri="{FF2B5EF4-FFF2-40B4-BE49-F238E27FC236}">
                <a16:creationId xmlns:a16="http://schemas.microsoft.com/office/drawing/2014/main" id="{EF17F21D-55B6-605B-DE36-05054D7D3B1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3133" y="2016539"/>
            <a:ext cx="2962275" cy="1543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E949055-2C60-845E-17B0-1B0A7036CAB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550467552"/>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Active Users, Mutual Relations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First, people can interact with the content of digital media. Even though the internet has plentiful content that can simply be passively absorbed, it also offers a variety of content that enables, or even demands, that the user actively does something with it, or to it.</a:t>
            </a:r>
          </a:p>
          <a:p>
            <a:pPr algn="just">
              <a:lnSpc>
                <a:spcPct val="200000"/>
              </a:lnSpc>
            </a:pPr>
            <a:r>
              <a:rPr lang="en-US" sz="1600" b="1" dirty="0">
                <a:solidFill>
                  <a:srgbClr val="0070C0"/>
                </a:solidFill>
              </a:rPr>
              <a:t> The things that we can do range from navigating, playing, experimenting, and exploring, to actually creating things such as images, edits, status updates, comments, tags, and so on.</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Even if the word ‘interaction’, or ‘interactivity’, might be used to refer to things like human-computer interaction, and in fields such as multimedia and game design.</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4578" name="Picture 2" descr="LMS Pricing Models and Cost: What is an Active User? | Skilljar">
            <a:extLst>
              <a:ext uri="{FF2B5EF4-FFF2-40B4-BE49-F238E27FC236}">
                <a16:creationId xmlns:a16="http://schemas.microsoft.com/office/drawing/2014/main" id="{BA8EB97A-977A-F5C1-6E6D-8A8F928857A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1105" y="1604080"/>
            <a:ext cx="2771775" cy="16478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848894F-C17F-E44E-04EB-8803F6C8850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360887329"/>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Active Users, Mutual Relations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11126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In other words, we focus here on the ‘social interactivity’ of digital media — their ability to enable groups and individuals to communicate with, and relate to, each other (</a:t>
            </a:r>
            <a:r>
              <a:rPr lang="en-US" sz="1600" b="1" dirty="0" err="1">
                <a:solidFill>
                  <a:srgbClr val="0070C0"/>
                </a:solidFill>
              </a:rPr>
              <a:t>Baym</a:t>
            </a:r>
            <a:r>
              <a:rPr lang="en-US" sz="1600" b="1" dirty="0">
                <a:solidFill>
                  <a:srgbClr val="0070C0"/>
                </a:solidFill>
              </a:rPr>
              <a:t> 2010: 7).</a:t>
            </a:r>
          </a:p>
          <a:p>
            <a:pPr algn="just">
              <a:lnSpc>
                <a:spcPct val="200000"/>
              </a:lnSpc>
            </a:pPr>
            <a:r>
              <a:rPr lang="en-US" sz="1600" b="1" dirty="0">
                <a:solidFill>
                  <a:srgbClr val="0070C0"/>
                </a:solidFill>
              </a:rPr>
              <a:t> New media researcher Martin Lister and colleagues (2009: 50) write that even though different users will not all share the same experience of any specific content, they collectively construct ‘the text’ through their discussions about it.</a:t>
            </a:r>
          </a:p>
          <a:p>
            <a:pPr algn="just">
              <a:lnSpc>
                <a:spcPct val="200000"/>
              </a:lnSpc>
            </a:pPr>
            <a:r>
              <a:rPr lang="en-US" sz="1600" b="1" dirty="0">
                <a:solidFill>
                  <a:srgbClr val="0070C0"/>
                </a:solidFill>
              </a:rPr>
              <a:t> The internet and social media enable such processes of making meaning to include larger groups of people and ever more refined ways to transform the content.</a:t>
            </a:r>
          </a:p>
          <a:p>
            <a:pPr algn="just">
              <a:lnSpc>
                <a:spcPct val="200000"/>
              </a:lnSpc>
            </a:pPr>
            <a:r>
              <a:rPr lang="en-US" sz="1600" b="1" dirty="0">
                <a:solidFill>
                  <a:srgbClr val="0070C0"/>
                </a:solidFill>
              </a:rPr>
              <a:t>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96D0F28-DDF0-2EA9-42AD-B884733F40A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3956431949"/>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From Body to Content</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These interactive patterns are key to understanding how the widespread use of digital media and the internet changed the fabric of society around the end of the 20th century. This was obviously the case, even though perspectives differ on how dramatic the change was, and whether it was and is a good or a bad thing.</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the studies have shown how this transformation was not only about the tools and platforms — email, online forums, chatrooms, blogs, social network sites, the web, etc. — but about the emergence of new social and cultural phenomena and patterns.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5602" name="Picture 2" descr="Media and Your Body Image: What You Need to Know | National Eating  Disorders Association">
            <a:extLst>
              <a:ext uri="{FF2B5EF4-FFF2-40B4-BE49-F238E27FC236}">
                <a16:creationId xmlns:a16="http://schemas.microsoft.com/office/drawing/2014/main" id="{32E9EC5A-864B-B9B3-C2AA-832135DBE54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82468" y="1899355"/>
            <a:ext cx="3205647" cy="13525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892DA05-F954-3B8E-667C-E8D2C1504CF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888256674"/>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From Body to Content</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Lecture3</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 phenomena such as ‘the online forum’, ‘the social network site’, ‘the tweet’, ‘the link’, and ‘the like’ are purely digital, which have changed the nature of communication, and thus culture and society Sociologist Tim Jordan (2013: 1) writes about how internet technologies have given rise to ‘different identities, bodies, and types of messages. </a:t>
            </a:r>
          </a:p>
          <a:p>
            <a:pPr algn="just">
              <a:lnSpc>
                <a:spcPct val="200000"/>
              </a:lnSpc>
            </a:pPr>
            <a:r>
              <a:rPr lang="en-US" sz="1600" b="1" dirty="0">
                <a:solidFill>
                  <a:srgbClr val="0070C0"/>
                </a:solidFill>
              </a:rPr>
              <a:t>In society before electronic media, people who communicated at a distance — while not being face-to-face, that is — used written language on a variety of media. Things like signatures, personal seals, particular salutations, or </a:t>
            </a:r>
            <a:r>
              <a:rPr lang="en-US" sz="1600" b="1" dirty="0" err="1">
                <a:solidFill>
                  <a:srgbClr val="0070C0"/>
                </a:solidFill>
              </a:rPr>
              <a:t>recognisable</a:t>
            </a:r>
            <a:r>
              <a:rPr lang="en-US" sz="1600" b="1" dirty="0">
                <a:solidFill>
                  <a:srgbClr val="0070C0"/>
                </a:solidFill>
              </a:rPr>
              <a:t> styles of handwriting and language use compensated for the physical body not being tangibly present.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97A725C-21C7-F695-EBE3-B647C2A0254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2367606987"/>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From Body to Content</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 Once the telephone was introduced, new means of substituting for the presence of a physical body became relevant, such as the sound, intonation, or other characteristics of someone’s voice. </a:t>
            </a:r>
          </a:p>
          <a:p>
            <a:pPr algn="just">
              <a:lnSpc>
                <a:spcPct val="200000"/>
              </a:lnSpc>
            </a:pPr>
            <a:r>
              <a:rPr lang="en-US" sz="1600" b="1" dirty="0">
                <a:solidFill>
                  <a:srgbClr val="0070C0"/>
                </a:solidFill>
              </a:rPr>
              <a:t>Jordan explains how these methods stand in contrast to what happens with communication through digital media. He argues that in communicative practices that are dependent on the internet, the identity markers, and the traces of the </a:t>
            </a:r>
            <a:r>
              <a:rPr lang="en-US" sz="1600" b="1" dirty="0" err="1">
                <a:solidFill>
                  <a:srgbClr val="0070C0"/>
                </a:solidFill>
              </a:rPr>
              <a:t>nonpresent</a:t>
            </a:r>
            <a:r>
              <a:rPr lang="en-US" sz="1600" b="1" dirty="0">
                <a:solidFill>
                  <a:srgbClr val="0070C0"/>
                </a:solidFill>
              </a:rPr>
              <a:t> body are much more unstable.</a:t>
            </a:r>
            <a:r>
              <a:rPr lang="ar-EG" sz="1600" b="1" dirty="0">
                <a:solidFill>
                  <a:srgbClr val="0070C0"/>
                </a:solidFill>
              </a:rPr>
              <a:t> </a:t>
            </a:r>
            <a:r>
              <a:rPr lang="en-US" sz="1600" b="1" dirty="0">
                <a:solidFill>
                  <a:srgbClr val="0070C0"/>
                </a:solidFill>
              </a:rPr>
              <a:t>While the handwriting or voice of a person has a natural connection to their physical body, things like email addresses, Twitter </a:t>
            </a:r>
            <a:r>
              <a:rPr lang="en-US" sz="1600" b="1" dirty="0" err="1">
                <a:solidFill>
                  <a:srgbClr val="0070C0"/>
                </a:solidFill>
              </a:rPr>
              <a:t>sernames</a:t>
            </a:r>
            <a:r>
              <a:rPr lang="en-US" sz="1600" b="1" dirty="0">
                <a:solidFill>
                  <a:srgbClr val="0070C0"/>
                </a:solidFill>
              </a:rPr>
              <a:t>, or forum nicknames do not.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6626" name="Picture 2" descr="Experts Say the 'New Normal' in 2025 Will Be Far More Tech-Driven,  Presenting More Big Challenges | Pew Research Center">
            <a:extLst>
              <a:ext uri="{FF2B5EF4-FFF2-40B4-BE49-F238E27FC236}">
                <a16:creationId xmlns:a16="http://schemas.microsoft.com/office/drawing/2014/main" id="{A89E6BDC-49FF-B4A3-3240-9AD47AF6E44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53155" y="2077955"/>
            <a:ext cx="2962275" cy="1543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64BB565-0BF5-FFD0-121F-D348F684AFE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3979368471"/>
      </p:ext>
    </p:extLst>
  </p:cSld>
  <p:clrMapOvr>
    <a:masterClrMapping/>
  </p:clrMapOvr>
  <p:transition spd="slow">
    <p:cov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B5920619-C34A-B4EA-153E-CDBDE0B16B1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8244" y="5574184"/>
            <a:ext cx="1031001" cy="1031001"/>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4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c68ce4df7cfaa793bfd7c404775ffdd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a068ad89f76a290ae7ab336fd80120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F8FE55C-701E-4DE6-835F-B2FAFAE1C314}">
  <ds:schemaRefs>
    <ds:schemaRef ds:uri="http://schemas.microsoft.com/sharepoint/v3/contenttype/forms"/>
  </ds:schemaRefs>
</ds:datastoreItem>
</file>

<file path=customXml/itemProps2.xml><?xml version="1.0" encoding="utf-8"?>
<ds:datastoreItem xmlns:ds="http://schemas.openxmlformats.org/officeDocument/2006/customXml" ds:itemID="{5BFC9DE3-BDEC-44E7-AC7B-701FC3838E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7D6BADE-BD0A-428F-A3BD-79E3828D4CB7}">
  <ds:schemaRefs>
    <ds:schemaRef ds:uri="http://schemas.microsoft.com/office/2006/documentManagement/types"/>
    <ds:schemaRef ds:uri="http://purl.org/dc/dcmitype/"/>
    <ds:schemaRef ds:uri="http://schemas.microsoft.com/office/infopath/2007/PartnerControls"/>
    <ds:schemaRef ds:uri="http://www.w3.org/XML/1998/namespace"/>
    <ds:schemaRef ds:uri="http://schemas.openxmlformats.org/package/2006/metadata/core-properties"/>
    <ds:schemaRef ds:uri="d13aca44-ef33-4cf4-9980-7f0b00e6eeb9"/>
    <ds:schemaRef ds:uri="http://purl.org/dc/elements/1.1/"/>
    <ds:schemaRef ds:uri="49100919-8a76-4266-be0c-7dc583902cb4"/>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2836</TotalTime>
  <Words>4108</Words>
  <Application>Microsoft Office PowerPoint</Application>
  <PresentationFormat>Widescreen</PresentationFormat>
  <Paragraphs>202</Paragraphs>
  <Slides>42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169</cp:revision>
  <dcterms:created xsi:type="dcterms:W3CDTF">2021-08-03T13:03:26Z</dcterms:created>
  <dcterms:modified xsi:type="dcterms:W3CDTF">2024-05-23T08:42:07Z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