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303" r:id="rId5"/>
    <p:sldId id="313" r:id="rId6"/>
    <p:sldId id="565" r:id="rId7"/>
    <p:sldId id="497" r:id="rId8"/>
    <p:sldId id="570" r:id="rId9"/>
    <p:sldId id="496" r:id="rId10"/>
    <p:sldId id="498" r:id="rId11"/>
    <p:sldId id="580" r:id="rId12"/>
    <p:sldId id="502" r:id="rId13"/>
    <p:sldId id="499" r:id="rId14"/>
    <p:sldId id="559" r:id="rId15"/>
    <p:sldId id="574" r:id="rId16"/>
    <p:sldId id="503" r:id="rId17"/>
    <p:sldId id="544" r:id="rId18"/>
    <p:sldId id="510" r:id="rId19"/>
    <p:sldId id="589" r:id="rId20"/>
    <p:sldId id="582" r:id="rId21"/>
    <p:sldId id="584" r:id="rId22"/>
    <p:sldId id="578" r:id="rId23"/>
    <p:sldId id="513" r:id="rId24"/>
    <p:sldId id="576" r:id="rId25"/>
    <p:sldId id="590" r:id="rId26"/>
    <p:sldId id="572" r:id="rId27"/>
    <p:sldId id="585" r:id="rId28"/>
    <p:sldId id="583" r:id="rId29"/>
    <p:sldId id="581" r:id="rId30"/>
    <p:sldId id="588" r:id="rId31"/>
    <p:sldId id="560" r:id="rId32"/>
    <p:sldId id="561" r:id="rId33"/>
    <p:sldId id="579" r:id="rId34"/>
    <p:sldId id="575" r:id="rId35"/>
    <p:sldId id="562" r:id="rId36"/>
    <p:sldId id="547" r:id="rId37"/>
    <p:sldId id="550" r:id="rId38"/>
    <p:sldId id="507" r:id="rId39"/>
    <p:sldId id="553" r:id="rId40"/>
    <p:sldId id="591" r:id="rId41"/>
    <p:sldId id="514" r:id="rId42"/>
    <p:sldId id="557" r:id="rId43"/>
    <p:sldId id="515" r:id="rId44"/>
    <p:sldId id="573" r:id="rId45"/>
    <p:sldId id="551" r:id="rId46"/>
    <p:sldId id="552"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65"/>
            <p14:sldId id="497"/>
            <p14:sldId id="570"/>
            <p14:sldId id="496"/>
            <p14:sldId id="498"/>
            <p14:sldId id="580"/>
            <p14:sldId id="502"/>
            <p14:sldId id="499"/>
            <p14:sldId id="559"/>
            <p14:sldId id="574"/>
            <p14:sldId id="503"/>
            <p14:sldId id="544"/>
            <p14:sldId id="510"/>
            <p14:sldId id="589"/>
            <p14:sldId id="582"/>
            <p14:sldId id="584"/>
            <p14:sldId id="578"/>
            <p14:sldId id="513"/>
            <p14:sldId id="576"/>
            <p14:sldId id="590"/>
            <p14:sldId id="572"/>
            <p14:sldId id="585"/>
            <p14:sldId id="583"/>
            <p14:sldId id="581"/>
            <p14:sldId id="588"/>
            <p14:sldId id="560"/>
            <p14:sldId id="561"/>
            <p14:sldId id="579"/>
            <p14:sldId id="575"/>
            <p14:sldId id="562"/>
            <p14:sldId id="547"/>
            <p14:sldId id="550"/>
            <p14:sldId id="507"/>
            <p14:sldId id="553"/>
            <p14:sldId id="591"/>
            <p14:sldId id="514"/>
            <p14:sldId id="557"/>
            <p14:sldId id="515"/>
            <p14:sldId id="573"/>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2" autoAdjust="0"/>
    <p:restoredTop sz="93738" autoAdjust="0"/>
  </p:normalViewPr>
  <p:slideViewPr>
    <p:cSldViewPr snapToGrid="0">
      <p:cViewPr varScale="1">
        <p:scale>
          <a:sx n="70" d="100"/>
          <a:sy n="70" d="100"/>
        </p:scale>
        <p:origin x="65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tmp"/><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47.png"/><Relationship Id="rId2" Type="http://schemas.openxmlformats.org/officeDocument/2006/relationships/image" Target="../media/image45.jpeg"/><Relationship Id="rId1" Type="http://schemas.openxmlformats.org/officeDocument/2006/relationships/slideLayout" Target="../slideLayouts/slideLayout14.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2296"/>
            <a:ext cx="12663752" cy="7053944"/>
          </a:xfrm>
          <a:prstGeom prst="rect">
            <a:avLst/>
          </a:prstGeom>
        </p:spPr>
      </p:pic>
      <p:sp>
        <p:nvSpPr>
          <p:cNvPr id="2" name="Rectangle: Single Corner Rounded 1"/>
          <p:cNvSpPr/>
          <p:nvPr/>
        </p:nvSpPr>
        <p:spPr>
          <a:xfrm flipV="1">
            <a:off x="1" y="-16439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17688" y="2165528"/>
            <a:ext cx="4337356" cy="830997"/>
          </a:xfrm>
          <a:prstGeom prst="rect">
            <a:avLst/>
          </a:prstGeom>
          <a:noFill/>
        </p:spPr>
        <p:txBody>
          <a:bodyPr wrap="square" rtlCol="0">
            <a:spAutoFit/>
          </a:bodyPr>
          <a:lstStyle/>
          <a:p>
            <a:pPr algn="ctr"/>
            <a:r>
              <a:rPr lang="ar-EG" sz="4800" b="1" smtClean="0">
                <a:solidFill>
                  <a:srgbClr val="00B0F0"/>
                </a:solidFill>
                <a:latin typeface="Simplified Arabic" panose="02020603050405020304" pitchFamily="18" charset="-78"/>
                <a:cs typeface="Simplified Arabic" panose="02020603050405020304" pitchFamily="18" charset="-78"/>
              </a:rPr>
              <a:t>الإعلام والمجتمع</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0" name="Rectangle: Rounded Corners 9"/>
          <p:cNvSpPr/>
          <p:nvPr/>
        </p:nvSpPr>
        <p:spPr>
          <a:xfrm>
            <a:off x="7572619" y="3117377"/>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التاسعة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Simplified Arabic" panose="02020603050405020304" pitchFamily="18" charset="-78"/>
                <a:cs typeface="Simplified Arabic" panose="02020603050405020304" pitchFamily="18" charset="-78"/>
              </a:rPr>
              <a:t>د/ نهلة صلاح</a:t>
            </a:r>
            <a:endParaRPr lang="en-US" sz="2800" b="1" dirty="0">
              <a:solidFill>
                <a:srgbClr val="00B0F0"/>
              </a:solidFill>
              <a:latin typeface="Simplified Arabic" panose="02020603050405020304" pitchFamily="18" charset="-78"/>
              <a:cs typeface="Simplified Arabic" panose="02020603050405020304" pitchFamily="18" charset="-78"/>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Simplified Arabic" panose="02020603050405020304" pitchFamily="18" charset="-78"/>
                <a:cs typeface="Simplified Arabic" panose="02020603050405020304" pitchFamily="18" charset="-78"/>
              </a:rPr>
              <a:t>إعداد</a:t>
            </a:r>
            <a:endParaRPr lang="en-US" sz="3200" dirty="0">
              <a:solidFill>
                <a:srgbClr val="00B0F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8649729" y="3872986"/>
            <a:ext cx="1649203" cy="523220"/>
          </a:xfrm>
          <a:prstGeom prst="rect">
            <a:avLst/>
          </a:prstGeom>
          <a:noFill/>
        </p:spPr>
        <p:txBody>
          <a:bodyPr wrap="square" rtlCol="0">
            <a:spAutoFit/>
          </a:bodyPr>
          <a:lstStyle/>
          <a:p>
            <a:r>
              <a:rPr lang="en-US" sz="2800" b="1" smtClean="0">
                <a:latin typeface="Simplified Arabic" panose="02020603050405020304" pitchFamily="18" charset="-78"/>
                <a:cs typeface="Simplified Arabic" panose="02020603050405020304" pitchFamily="18" charset="-78"/>
              </a:rPr>
              <a:t>DGM 226</a:t>
            </a:r>
            <a:endParaRPr lang="en-US" sz="2800" b="1" dirty="0">
              <a:latin typeface="Simplified Arabic" panose="02020603050405020304" pitchFamily="18" charset="-78"/>
              <a:cs typeface="Simplified Arabic" panose="02020603050405020304" pitchFamily="18" charset="-78"/>
            </a:endParaRPr>
          </a:p>
        </p:txBody>
      </p:sp>
      <p:sp>
        <p:nvSpPr>
          <p:cNvPr id="14" name="Rectangle: Rounded Corners 9"/>
          <p:cNvSpPr/>
          <p:nvPr/>
        </p:nvSpPr>
        <p:spPr>
          <a:xfrm>
            <a:off x="4212891" y="4414109"/>
            <a:ext cx="6719456" cy="100982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000" b="1" smtClean="0">
                <a:solidFill>
                  <a:schemeClr val="tx1"/>
                </a:solidFill>
                <a:latin typeface="Simplified Arabic" panose="02020603050405020304" pitchFamily="18" charset="-78"/>
                <a:cs typeface="Simplified Arabic" panose="02020603050405020304" pitchFamily="18" charset="-78"/>
              </a:rPr>
              <a:t>التربية الإعلامية الرقمية</a:t>
            </a:r>
            <a:endParaRPr lang="en-US" sz="40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94656" y="1719579"/>
            <a:ext cx="7735700" cy="4486356"/>
          </a:xfrm>
          <a:prstGeom prst="rect">
            <a:avLst/>
          </a:prstGeom>
          <a:noFill/>
        </p:spPr>
        <p:txBody>
          <a:bodyPr wrap="square" rtlCol="0">
            <a:spAutoFit/>
          </a:bodyPr>
          <a:lstStyle/>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أولًا: مفهوم </a:t>
            </a:r>
            <a:r>
              <a:rPr lang="ar-EG" sz="3600" b="1">
                <a:latin typeface="Simplified Arabic" panose="02020603050405020304" pitchFamily="18" charset="-78"/>
                <a:cs typeface="Simplified Arabic" panose="02020603050405020304" pitchFamily="18" charset="-78"/>
              </a:rPr>
              <a:t>التربية الإعلامية </a:t>
            </a:r>
            <a:r>
              <a:rPr lang="ar-EG" sz="3600" b="1" smtClean="0">
                <a:latin typeface="Simplified Arabic" panose="02020603050405020304" pitchFamily="18" charset="-78"/>
                <a:cs typeface="Simplified Arabic" panose="02020603050405020304" pitchFamily="18" charset="-78"/>
              </a:rPr>
              <a:t>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‏ثانيًا: </a:t>
            </a:r>
            <a:r>
              <a:rPr lang="ar-EG" sz="3600" b="1">
                <a:latin typeface="Simplified Arabic" panose="02020603050405020304" pitchFamily="18" charset="-78"/>
                <a:cs typeface="Simplified Arabic" panose="02020603050405020304" pitchFamily="18" charset="-78"/>
              </a:rPr>
              <a:t>أنواع التربية الإعلامية </a:t>
            </a:r>
            <a:r>
              <a:rPr lang="ar-EG" sz="3600" b="1" smtClean="0">
                <a:latin typeface="Simplified Arabic" panose="02020603050405020304" pitchFamily="18" charset="-78"/>
                <a:cs typeface="Simplified Arabic" panose="02020603050405020304" pitchFamily="18" charset="-78"/>
              </a:rPr>
              <a:t>الرقمية.</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ثالثًا: </a:t>
            </a:r>
            <a:r>
              <a:rPr lang="ar-EG" sz="3600" b="1">
                <a:latin typeface="Simplified Arabic" panose="02020603050405020304" pitchFamily="18" charset="-78"/>
                <a:cs typeface="Simplified Arabic" panose="02020603050405020304" pitchFamily="18" charset="-78"/>
              </a:rPr>
              <a:t>‏أهمية التربية الإعلامية </a:t>
            </a:r>
            <a:r>
              <a:rPr lang="ar-EG" sz="3600" b="1" smtClean="0">
                <a:latin typeface="Simplified Arabic" panose="02020603050405020304" pitchFamily="18" charset="-78"/>
                <a:cs typeface="Simplified Arabic" panose="02020603050405020304" pitchFamily="18" charset="-78"/>
              </a:rPr>
              <a:t>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رابعًا: أهداف </a:t>
            </a:r>
            <a:r>
              <a:rPr lang="ar-EG" sz="3600" b="1">
                <a:latin typeface="Simplified Arabic" panose="02020603050405020304" pitchFamily="18" charset="-78"/>
                <a:cs typeface="Simplified Arabic" panose="02020603050405020304" pitchFamily="18" charset="-78"/>
              </a:rPr>
              <a:t>التربية الإعلامية </a:t>
            </a:r>
            <a:r>
              <a:rPr lang="ar-EG" sz="3600" b="1" smtClean="0">
                <a:latin typeface="Simplified Arabic" panose="02020603050405020304" pitchFamily="18" charset="-78"/>
                <a:cs typeface="Simplified Arabic" panose="02020603050405020304" pitchFamily="18" charset="-78"/>
              </a:rPr>
              <a:t>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‏خامسًا: مهارات </a:t>
            </a:r>
            <a:r>
              <a:rPr lang="ar-EG" sz="3600" b="1">
                <a:latin typeface="Simplified Arabic" panose="02020603050405020304" pitchFamily="18" charset="-78"/>
                <a:cs typeface="Simplified Arabic" panose="02020603050405020304" pitchFamily="18" charset="-78"/>
              </a:rPr>
              <a:t>التربية الإعلامية </a:t>
            </a:r>
            <a:r>
              <a:rPr lang="ar-EG" sz="3600" b="1" smtClean="0">
                <a:latin typeface="Simplified Arabic" panose="02020603050405020304" pitchFamily="18" charset="-78"/>
                <a:cs typeface="Simplified Arabic" panose="02020603050405020304" pitchFamily="18" charset="-78"/>
              </a:rPr>
              <a:t>الرقمية.</a:t>
            </a:r>
          </a:p>
          <a:p>
            <a:pPr algn="just" rtl="1">
              <a:lnSpc>
                <a:spcPct val="110000"/>
              </a:lnSpc>
              <a:spcBef>
                <a:spcPts val="110"/>
              </a:spcBef>
              <a:spcAft>
                <a:spcPts val="110"/>
              </a:spcAft>
            </a:pPr>
            <a:r>
              <a:rPr lang="ar-EG" sz="3600" b="1" smtClean="0">
                <a:latin typeface="Simplified Arabic" panose="02020603050405020304" pitchFamily="18" charset="-78"/>
                <a:cs typeface="Simplified Arabic" panose="02020603050405020304" pitchFamily="18" charset="-78"/>
              </a:rPr>
              <a:t>سادسًا: استراتيجيات </a:t>
            </a:r>
            <a:r>
              <a:rPr lang="ar-EG" sz="3600" b="1">
                <a:latin typeface="Simplified Arabic" panose="02020603050405020304" pitchFamily="18" charset="-78"/>
                <a:cs typeface="Simplified Arabic" panose="02020603050405020304" pitchFamily="18" charset="-78"/>
              </a:rPr>
              <a:t>التحقق من صحة المعلومات </a:t>
            </a:r>
            <a:r>
              <a:rPr lang="ar-EG" sz="3600" b="1" smtClean="0">
                <a:latin typeface="Simplified Arabic" panose="02020603050405020304" pitchFamily="18" charset="-78"/>
                <a:cs typeface="Simplified Arabic" panose="02020603050405020304" pitchFamily="18" charset="-78"/>
              </a:rPr>
              <a:t>والمصادر.</a:t>
            </a:r>
            <a:endParaRPr lang="en-US" sz="3600" b="1">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41883" y="86542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022376" y="1464449"/>
            <a:ext cx="6339833" cy="4630271"/>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700" b="1" smtClean="0">
                <a:latin typeface="Simplified Arabic" panose="02020603050405020304" pitchFamily="18" charset="-78"/>
                <a:cs typeface="Simplified Arabic" panose="02020603050405020304" pitchFamily="18" charset="-78"/>
              </a:rPr>
              <a:t>مع </a:t>
            </a:r>
            <a:r>
              <a:rPr lang="ar-EG" sz="2700" b="1">
                <a:latin typeface="Simplified Arabic" panose="02020603050405020304" pitchFamily="18" charset="-78"/>
                <a:cs typeface="Simplified Arabic" panose="02020603050405020304" pitchFamily="18" charset="-78"/>
              </a:rPr>
              <a:t>ظهور تكنولوجيا </a:t>
            </a:r>
            <a:r>
              <a:rPr lang="en-US" sz="2700" b="1">
                <a:latin typeface="Simplified Arabic" panose="02020603050405020304" pitchFamily="18" charset="-78"/>
                <a:cs typeface="Simplified Arabic" panose="02020603050405020304" pitchFamily="18" charset="-78"/>
              </a:rPr>
              <a:t>Web 2</a:t>
            </a:r>
            <a:r>
              <a:rPr lang="ar-EG" sz="2700" b="1">
                <a:latin typeface="Simplified Arabic" panose="02020603050405020304" pitchFamily="18" charset="-78"/>
                <a:cs typeface="Simplified Arabic" panose="02020603050405020304" pitchFamily="18" charset="-78"/>
              </a:rPr>
              <a:t> وما نتج عنها من مواقع التواصل الاجتماعي و المدونات وغيرها ثم تكنولوجيا </a:t>
            </a:r>
            <a:r>
              <a:rPr lang="en-US" sz="2700" b="1">
                <a:latin typeface="Simplified Arabic" panose="02020603050405020304" pitchFamily="18" charset="-78"/>
                <a:cs typeface="Simplified Arabic" panose="02020603050405020304" pitchFamily="18" charset="-78"/>
              </a:rPr>
              <a:t>Web3</a:t>
            </a:r>
            <a:r>
              <a:rPr lang="ar-EG" sz="2700" b="1">
                <a:latin typeface="Simplified Arabic" panose="02020603050405020304" pitchFamily="18" charset="-78"/>
                <a:cs typeface="Simplified Arabic" panose="02020603050405020304" pitchFamily="18" charset="-78"/>
              </a:rPr>
              <a:t>  وما نتج عنها من تطبيقات ‏أصبح العالم </a:t>
            </a:r>
            <a:r>
              <a:rPr lang="ar-EG" sz="2700" b="1" smtClean="0">
                <a:latin typeface="Simplified Arabic" panose="02020603050405020304" pitchFamily="18" charset="-78"/>
                <a:cs typeface="Simplified Arabic" panose="02020603050405020304" pitchFamily="18" charset="-78"/>
              </a:rPr>
              <a:t>رقميًا </a:t>
            </a:r>
            <a:r>
              <a:rPr lang="ar-EG" sz="2700" b="1">
                <a:latin typeface="Simplified Arabic" panose="02020603050405020304" pitchFamily="18" charset="-78"/>
                <a:cs typeface="Simplified Arabic" panose="02020603050405020304" pitchFamily="18" charset="-78"/>
              </a:rPr>
              <a:t>أكثر </a:t>
            </a:r>
            <a:r>
              <a:rPr lang="ar-EG" sz="2700" b="1" smtClean="0">
                <a:latin typeface="Simplified Arabic" panose="02020603050405020304" pitchFamily="18" charset="-78"/>
                <a:cs typeface="Simplified Arabic" panose="02020603050405020304" pitchFamily="18" charset="-78"/>
              </a:rPr>
              <a:t>يومًا </a:t>
            </a:r>
            <a:r>
              <a:rPr lang="ar-EG" sz="2700" b="1">
                <a:latin typeface="Simplified Arabic" panose="02020603050405020304" pitchFamily="18" charset="-78"/>
                <a:cs typeface="Simplified Arabic" panose="02020603050405020304" pitchFamily="18" charset="-78"/>
              </a:rPr>
              <a:t>بعد يوم ، </a:t>
            </a:r>
            <a:r>
              <a:rPr lang="ar-EG" sz="2700" b="1" u="sng">
                <a:latin typeface="Simplified Arabic" panose="02020603050405020304" pitchFamily="18" charset="-78"/>
                <a:cs typeface="Simplified Arabic" panose="02020603050405020304" pitchFamily="18" charset="-78"/>
              </a:rPr>
              <a:t>وهو ما دفع الأفراد إلى استعمال الأجهزة التكنولوجية بشكل أكبر دون أن يكونوا مؤهلين لذلك </a:t>
            </a:r>
            <a:r>
              <a:rPr lang="ar-EG" sz="2700" b="1" u="sng" smtClean="0">
                <a:latin typeface="Simplified Arabic" panose="02020603050405020304" pitchFamily="18" charset="-78"/>
                <a:cs typeface="Simplified Arabic" panose="02020603050405020304" pitchFamily="18" charset="-78"/>
              </a:rPr>
              <a:t>بالضرورة. </a:t>
            </a:r>
          </a:p>
          <a:p>
            <a:pPr algn="just" rtl="1">
              <a:lnSpc>
                <a:spcPct val="110000"/>
              </a:lnSpc>
              <a:spcBef>
                <a:spcPts val="110"/>
              </a:spcBef>
              <a:spcAft>
                <a:spcPts val="110"/>
              </a:spcAft>
              <a:buFont typeface="Wingdings" panose="05000000000000000000" pitchFamily="2" charset="2"/>
              <a:buChar char="§"/>
            </a:pPr>
            <a:r>
              <a:rPr lang="ar-EG" sz="2700" b="1" smtClean="0">
                <a:latin typeface="Simplified Arabic" panose="02020603050405020304" pitchFamily="18" charset="-78"/>
                <a:cs typeface="Simplified Arabic" panose="02020603050405020304" pitchFamily="18" charset="-78"/>
              </a:rPr>
              <a:t>ومن </a:t>
            </a:r>
            <a:r>
              <a:rPr lang="ar-EG" sz="2700" b="1">
                <a:latin typeface="Simplified Arabic" panose="02020603050405020304" pitchFamily="18" charset="-78"/>
                <a:cs typeface="Simplified Arabic" panose="02020603050405020304" pitchFamily="18" charset="-78"/>
              </a:rPr>
              <a:t>ثم فإنهم يتعرضون لبعض المخاطر </a:t>
            </a:r>
            <a:r>
              <a:rPr lang="ar-EG" sz="2700" b="1" smtClean="0">
                <a:latin typeface="Simplified Arabic" panose="02020603050405020304" pitchFamily="18" charset="-78"/>
                <a:cs typeface="Simplified Arabic" panose="02020603050405020304" pitchFamily="18" charset="-78"/>
              </a:rPr>
              <a:t>فضلًا </a:t>
            </a:r>
            <a:r>
              <a:rPr lang="ar-EG" sz="2700" b="1">
                <a:latin typeface="Simplified Arabic" panose="02020603050405020304" pitchFamily="18" charset="-78"/>
                <a:cs typeface="Simplified Arabic" panose="02020603050405020304" pitchFamily="18" charset="-78"/>
              </a:rPr>
              <a:t>‏عن استحالة مراقبة كل ما يشاهد أو يتابع أو يسمع في وسائل الإعلام الرقمية، مما يجعل من توعيتهم  بهذا العالم الرقمي </a:t>
            </a:r>
            <a:r>
              <a:rPr lang="ar-EG" sz="2700" b="1" smtClean="0">
                <a:latin typeface="Simplified Arabic" panose="02020603050405020304" pitchFamily="18" charset="-78"/>
                <a:cs typeface="Simplified Arabic" panose="02020603050405020304" pitchFamily="18" charset="-78"/>
              </a:rPr>
              <a:t>أمرًا ضروريًا.</a:t>
            </a:r>
            <a:endParaRPr lang="en-US" sz="27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700" b="1" u="sng">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96136" y="6094720"/>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1757176" y="376798"/>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464449"/>
            <a:ext cx="4599295" cy="5030381"/>
          </a:xfrm>
        </p:spPr>
      </p:pic>
    </p:spTree>
    <p:extLst>
      <p:ext uri="{BB962C8B-B14F-4D97-AF65-F5344CB8AC3E}">
        <p14:creationId xmlns:p14="http://schemas.microsoft.com/office/powerpoint/2010/main" val="3157200414"/>
      </p:ext>
    </p:extLst>
  </p:cSld>
  <p:clrMapOvr>
    <a:masterClrMapping/>
  </p:clrMapOvr>
  <mc:AlternateContent xmlns:mc="http://schemas.openxmlformats.org/markup-compatibility/2006" xmlns:p14="http://schemas.microsoft.com/office/powerpoint/2010/main">
    <mc:Choice Requires="p14">
      <p:transition spd="slow" p14:dur="2000" advTm="124504"/>
    </mc:Choice>
    <mc:Fallback xmlns="">
      <p:transition spd="slow" advTm="12450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76967" y="1391315"/>
            <a:ext cx="6510880" cy="4649842"/>
          </a:xfrm>
        </p:spPr>
        <p:txBody>
          <a:bodyPr>
            <a:noAutofit/>
          </a:bodyPr>
          <a:lstStyle/>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44062"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019869" y="365126"/>
            <a:ext cx="962894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مقدمة</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332743" y="1391315"/>
            <a:ext cx="6096000" cy="553357"/>
          </a:xfrm>
          <a:prstGeom prst="rect">
            <a:avLst/>
          </a:prstGeom>
        </p:spPr>
        <p:txBody>
          <a:bodyPr>
            <a:spAutoFit/>
          </a:bodyPr>
          <a:lstStyle/>
          <a:p>
            <a:pPr algn="r" rtl="1">
              <a:lnSpc>
                <a:spcPct val="107000"/>
              </a:lnSpc>
              <a:spcAft>
                <a:spcPts val="80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460510" y="1592796"/>
            <a:ext cx="6096000" cy="3884140"/>
          </a:xfrm>
          <a:prstGeom prst="rect">
            <a:avLst/>
          </a:prstGeom>
        </p:spPr>
        <p:txBody>
          <a:bodyPr>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b="1">
                <a:latin typeface="Simplified Arabic" panose="02020603050405020304" pitchFamily="18" charset="-78"/>
                <a:cs typeface="Simplified Arabic" panose="02020603050405020304" pitchFamily="18" charset="-78"/>
              </a:rPr>
              <a:t>‏</a:t>
            </a:r>
            <a:r>
              <a:rPr lang="ar-EG" sz="2800" b="1">
                <a:latin typeface="Simplified Arabic" panose="02020603050405020304" pitchFamily="18" charset="-78"/>
                <a:cs typeface="Simplified Arabic" panose="02020603050405020304" pitchFamily="18" charset="-78"/>
              </a:rPr>
              <a:t>لذلك سعت اليونسكو ومنظمات إعلامية وأكاديمية عديدة إلى تبني التربية الإعلامية الرقمية والعمل على نشر وإشاعة هذا المفهوم في كثير من دول العالم باعتباره الخيار الأكثر </a:t>
            </a:r>
            <a:r>
              <a:rPr lang="ar-EG" sz="2800" b="1" smtClean="0">
                <a:latin typeface="Simplified Arabic" panose="02020603050405020304" pitchFamily="18" charset="-78"/>
                <a:cs typeface="Simplified Arabic" panose="02020603050405020304" pitchFamily="18" charset="-78"/>
              </a:rPr>
              <a:t>حضورًا </a:t>
            </a:r>
            <a:r>
              <a:rPr lang="ar-EG" sz="2800" b="1">
                <a:latin typeface="Simplified Arabic" panose="02020603050405020304" pitchFamily="18" charset="-78"/>
                <a:cs typeface="Simplified Arabic" panose="02020603050405020304" pitchFamily="18" charset="-78"/>
              </a:rPr>
              <a:t>وفعالية أمام تحديات الثورة الإعلامية والاتصالية الكبيرة </a:t>
            </a:r>
            <a:r>
              <a:rPr lang="ar-EG" sz="2800" b="1" smtClean="0">
                <a:latin typeface="Simplified Arabic" panose="02020603050405020304" pitchFamily="18" charset="-78"/>
                <a:cs typeface="Simplified Arabic" panose="02020603050405020304" pitchFamily="18" charset="-78"/>
              </a:rPr>
              <a:t>خاصة </a:t>
            </a:r>
            <a:r>
              <a:rPr lang="ar-EG" sz="2800" b="1" u="sng">
                <a:latin typeface="Simplified Arabic" panose="02020603050405020304" pitchFamily="18" charset="-78"/>
                <a:cs typeface="Simplified Arabic" panose="02020603050405020304" pitchFamily="18" charset="-78"/>
              </a:rPr>
              <a:t>أن الإعلام الجديد جعل من الأفراد متلقين مستسلمين، لا يتحققون </a:t>
            </a:r>
            <a:r>
              <a:rPr lang="ar-EG" sz="2800" b="1" u="sng" smtClean="0">
                <a:latin typeface="Simplified Arabic" panose="02020603050405020304" pitchFamily="18" charset="-78"/>
                <a:cs typeface="Simplified Arabic" panose="02020603050405020304" pitchFamily="18" charset="-78"/>
              </a:rPr>
              <a:t>دائمًا </a:t>
            </a:r>
            <a:r>
              <a:rPr lang="ar-EG" sz="2800" b="1" u="sng">
                <a:latin typeface="Simplified Arabic" panose="02020603050405020304" pitchFamily="18" charset="-78"/>
                <a:cs typeface="Simplified Arabic" panose="02020603050405020304" pitchFamily="18" charset="-78"/>
              </a:rPr>
              <a:t>من المحتوى الإعلامي الذي يستقبلونه على مدار اليوم.</a:t>
            </a:r>
            <a:endParaRPr lang="en-US" sz="2800" b="1" u="sng">
              <a:latin typeface="Simplified Arabic" panose="02020603050405020304" pitchFamily="18" charset="-78"/>
              <a:cs typeface="Simplified Arabic" panose="02020603050405020304" pitchFamily="18" charset="-78"/>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4842" y="1592795"/>
            <a:ext cx="4826758" cy="4876243"/>
          </a:xfrm>
        </p:spPr>
      </p:pic>
    </p:spTree>
    <p:extLst>
      <p:ext uri="{BB962C8B-B14F-4D97-AF65-F5344CB8AC3E}">
        <p14:creationId xmlns:p14="http://schemas.microsoft.com/office/powerpoint/2010/main" val="1090124093"/>
      </p:ext>
    </p:extLst>
  </p:cSld>
  <p:clrMapOvr>
    <a:masterClrMapping/>
  </p:clrMapOvr>
  <mc:AlternateContent xmlns:mc="http://schemas.openxmlformats.org/markup-compatibility/2006" xmlns:p14="http://schemas.microsoft.com/office/powerpoint/2010/main">
    <mc:Choice Requires="p14">
      <p:transition spd="slow" p14:dur="2000" advTm="181173"/>
    </mc:Choice>
    <mc:Fallback xmlns="">
      <p:transition spd="slow" advTm="18117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4681182" y="1464449"/>
            <a:ext cx="6708325" cy="4630271"/>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700" b="1" u="sng">
                <a:latin typeface="Simplified Arabic" panose="02020603050405020304" pitchFamily="18" charset="-78"/>
                <a:cs typeface="Simplified Arabic" panose="02020603050405020304" pitchFamily="18" charset="-78"/>
              </a:rPr>
              <a:t>ففي هذه البيئة الرقمية المعقدة ‏لا نملك إلا أن نعلم الأطفال والكبار كيف يعيشون ويفهمون ويحللون  الأحداث المحيطة بهم</a:t>
            </a:r>
            <a:r>
              <a:rPr lang="ar-EG" sz="2700" b="1">
                <a:latin typeface="Simplified Arabic" panose="02020603050405020304" pitchFamily="18" charset="-78"/>
                <a:cs typeface="Simplified Arabic" panose="02020603050405020304" pitchFamily="18" charset="-78"/>
              </a:rPr>
              <a:t>، وإذا لم نعلمهم هذه المهارات فنحن نعمل على بناء أجيال من الجهلة والمستهلكين غير الناقدين الذين يسهل السيطرة عليهم بتقديم رسائل ومضامين إعلامية لا يمتلكون الآليات المناسبة لنقدها وتقييمها، كما يسهل السيطرة عليهم من قبل آخرين أو اتجاهات عبر كل الأشكال المتاحة للاتصالات في عصرنا </a:t>
            </a:r>
            <a:r>
              <a:rPr lang="ar-EG" sz="2700" b="1" smtClean="0">
                <a:latin typeface="Simplified Arabic" panose="02020603050405020304" pitchFamily="18" charset="-78"/>
                <a:cs typeface="Simplified Arabic" panose="02020603050405020304" pitchFamily="18" charset="-78"/>
              </a:rPr>
              <a:t>الحاضر</a:t>
            </a:r>
            <a:r>
              <a:rPr lang="ar-EG" sz="2700" b="1">
                <a:latin typeface="Simplified Arabic" panose="02020603050405020304" pitchFamily="18" charset="-78"/>
                <a:cs typeface="Simplified Arabic" panose="02020603050405020304" pitchFamily="18" charset="-78"/>
              </a:rPr>
              <a:t>.</a:t>
            </a:r>
            <a:endParaRPr lang="en-US" sz="2700"/>
          </a:p>
        </p:txBody>
      </p:sp>
      <p:sp>
        <p:nvSpPr>
          <p:cNvPr id="5" name="TextBox 3"/>
          <p:cNvSpPr txBox="1"/>
          <p:nvPr/>
        </p:nvSpPr>
        <p:spPr>
          <a:xfrm>
            <a:off x="8799465" y="6336429"/>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41195"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مقدمة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32013" y="1464448"/>
            <a:ext cx="4285396" cy="5141067"/>
          </a:xfrm>
          <a:prstGeom prst="rect">
            <a:avLst/>
          </a:prstGeom>
        </p:spPr>
      </p:pic>
    </p:spTree>
    <p:extLst>
      <p:ext uri="{BB962C8B-B14F-4D97-AF65-F5344CB8AC3E}">
        <p14:creationId xmlns:p14="http://schemas.microsoft.com/office/powerpoint/2010/main" val="2915464457"/>
      </p:ext>
    </p:extLst>
  </p:cSld>
  <p:clrMapOvr>
    <a:masterClrMapping/>
  </p:clrMapOvr>
  <mc:AlternateContent xmlns:mc="http://schemas.openxmlformats.org/markup-compatibility/2006" xmlns:p14="http://schemas.microsoft.com/office/powerpoint/2010/main">
    <mc:Choice Requires="p14">
      <p:transition spd="slow" p14:dur="2000" advTm="131869"/>
    </mc:Choice>
    <mc:Fallback xmlns="">
      <p:transition spd="slow" advTm="13186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104263" y="1404563"/>
            <a:ext cx="6222242" cy="4680359"/>
          </a:xfrm>
        </p:spPr>
        <p:txBody>
          <a:bodyPr>
            <a:noAutofit/>
          </a:bodyPr>
          <a:lstStyle/>
          <a:p>
            <a:pPr algn="just" rtl="1">
              <a:lnSpc>
                <a:spcPct val="110000"/>
              </a:lnSpc>
              <a:spcBef>
                <a:spcPts val="110"/>
              </a:spcBef>
              <a:spcAft>
                <a:spcPts val="110"/>
              </a:spcAft>
              <a:buFont typeface="Wingdings" panose="05000000000000000000" pitchFamily="2" charset="2"/>
              <a:buChar char="§"/>
            </a:pPr>
            <a:r>
              <a:rPr lang="ar-EG" sz="2600" b="1" u="sng" smtClean="0">
                <a:latin typeface="Simplified Arabic" panose="02020603050405020304" pitchFamily="18" charset="-78"/>
                <a:cs typeface="Simplified Arabic" panose="02020603050405020304" pitchFamily="18" charset="-78"/>
              </a:rPr>
              <a:t>ولذلك </a:t>
            </a:r>
            <a:r>
              <a:rPr lang="ar-EG" sz="2600" b="1" u="sng">
                <a:latin typeface="Simplified Arabic" panose="02020603050405020304" pitchFamily="18" charset="-78"/>
                <a:cs typeface="Simplified Arabic" panose="02020603050405020304" pitchFamily="18" charset="-78"/>
              </a:rPr>
              <a:t>تعد التربية الإعلامية الرقمية أو محو الأمية الرقمية وفق هذا المنظور عملية لبناء الإنسان و مساعدته على استعمال التكنولوجيا ووسائل الإعلام والاتصال الرقمية بالشكل الصحيح </a:t>
            </a:r>
            <a:r>
              <a:rPr lang="ar-EG" sz="2600" b="1">
                <a:latin typeface="Simplified Arabic" panose="02020603050405020304" pitchFamily="18" charset="-78"/>
                <a:cs typeface="Simplified Arabic" panose="02020603050405020304" pitchFamily="18" charset="-78"/>
              </a:rPr>
              <a:t>لتشكيل ثقافة تهدف إلى التفاعل الإيجابي مع هذه الوسائل والاستفادة منها في تنمية مهارات الفرد الاتصالية والتحليلية والتقييمية والابتكارية والنقدية للمضامين الإعلامية كافة.</a:t>
            </a:r>
            <a:endParaRPr lang="en-US" sz="26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8827896"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1871595" y="365126"/>
            <a:ext cx="975516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مقدمة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2" y="1537408"/>
            <a:ext cx="4476466" cy="4945279"/>
          </a:xfrm>
        </p:spPr>
      </p:pic>
    </p:spTree>
    <p:extLst>
      <p:ext uri="{BB962C8B-B14F-4D97-AF65-F5344CB8AC3E}">
        <p14:creationId xmlns:p14="http://schemas.microsoft.com/office/powerpoint/2010/main" val="1733623452"/>
      </p:ext>
    </p:extLst>
  </p:cSld>
  <p:clrMapOvr>
    <a:masterClrMapping/>
  </p:clrMapOvr>
  <mc:AlternateContent xmlns:mc="http://schemas.openxmlformats.org/markup-compatibility/2006" xmlns:p14="http://schemas.microsoft.com/office/powerpoint/2010/main">
    <mc:Choice Requires="p14">
      <p:transition spd="slow" p14:dur="2000" advTm="155922"/>
    </mc:Choice>
    <mc:Fallback xmlns="">
      <p:transition spd="slow" advTm="15592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503761" y="1345567"/>
            <a:ext cx="6836390" cy="4343733"/>
          </a:xfrm>
        </p:spPr>
        <p:txBody>
          <a:bodyPr>
            <a:noAutofit/>
          </a:bodyPr>
          <a:lstStyle/>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التربية </a:t>
            </a:r>
            <a:r>
              <a:rPr lang="ar-EG" sz="2400" b="1">
                <a:latin typeface="Simplified Arabic" panose="02020603050405020304" pitchFamily="18" charset="-78"/>
                <a:cs typeface="Simplified Arabic" panose="02020603050405020304" pitchFamily="18" charset="-78"/>
              </a:rPr>
              <a:t>الإعلامية الرقمية أو الدراية بوسائل الاتصال الرقمي أو معرفة القراءة و الكتابة الإعلامية الرقمية وبالإنجليزية </a:t>
            </a:r>
            <a:r>
              <a:rPr lang="en-US" sz="2400" b="1">
                <a:latin typeface="Simplified Arabic" panose="02020603050405020304" pitchFamily="18" charset="-78"/>
                <a:cs typeface="Simplified Arabic" panose="02020603050405020304" pitchFamily="18" charset="-78"/>
              </a:rPr>
              <a:t>Media Literacy Digital</a:t>
            </a:r>
            <a:r>
              <a:rPr lang="ar-EG" sz="2400" b="1">
                <a:latin typeface="Simplified Arabic" panose="02020603050405020304" pitchFamily="18" charset="-78"/>
                <a:cs typeface="Simplified Arabic" panose="02020603050405020304" pitchFamily="18" charset="-78"/>
              </a:rPr>
              <a:t> ‏والتربية الإعلامية مصطلح مركب من كلمتين هما:  </a:t>
            </a:r>
            <a:r>
              <a:rPr lang="ar-EG" sz="2400" b="1" u="sng">
                <a:latin typeface="Simplified Arabic" panose="02020603050405020304" pitchFamily="18" charset="-78"/>
                <a:cs typeface="Simplified Arabic" panose="02020603050405020304" pitchFamily="18" charset="-78"/>
              </a:rPr>
              <a:t>التربية والإعلام</a:t>
            </a:r>
            <a:r>
              <a:rPr lang="ar-EG" sz="2400" b="1">
                <a:latin typeface="Simplified Arabic" panose="02020603050405020304" pitchFamily="18" charset="-78"/>
                <a:cs typeface="Simplified Arabic" panose="02020603050405020304" pitchFamily="18" charset="-78"/>
              </a:rPr>
              <a:t>، ‏فهو ترجمة للكلمة الإنجليزية </a:t>
            </a:r>
            <a:r>
              <a:rPr lang="en-US" sz="2400" b="1" u="sng">
                <a:latin typeface="Simplified Arabic" panose="02020603050405020304" pitchFamily="18" charset="-78"/>
                <a:cs typeface="Simplified Arabic" panose="02020603050405020304" pitchFamily="18" charset="-78"/>
              </a:rPr>
              <a:t>Media Education</a:t>
            </a:r>
            <a:r>
              <a:rPr lang="ar-EG" sz="2400" b="1">
                <a:latin typeface="Simplified Arabic" panose="02020603050405020304" pitchFamily="18" charset="-78"/>
                <a:cs typeface="Simplified Arabic" panose="02020603050405020304" pitchFamily="18" charset="-78"/>
              </a:rPr>
              <a:t> ‏ويعني التربية الإعلامية أو التعليم </a:t>
            </a:r>
            <a:r>
              <a:rPr lang="ar-EG" sz="2400" b="1" smtClean="0">
                <a:latin typeface="Simplified Arabic" panose="02020603050405020304" pitchFamily="18" charset="-78"/>
                <a:cs typeface="Simplified Arabic" panose="02020603050405020304" pitchFamily="18" charset="-78"/>
              </a:rPr>
              <a:t>الإعلامي.</a:t>
            </a:r>
          </a:p>
          <a:p>
            <a:pPr algn="just" rtl="1">
              <a:lnSpc>
                <a:spcPct val="110000"/>
              </a:lnSpc>
              <a:spcBef>
                <a:spcPts val="110"/>
              </a:spcBef>
              <a:spcAft>
                <a:spcPts val="110"/>
              </a:spcAft>
            </a:pPr>
            <a:r>
              <a:rPr lang="ar-EG" sz="2400" b="1" smtClean="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وهناك من يرى أنها ترجمة للمصطلح الإنجليزي </a:t>
            </a:r>
            <a:r>
              <a:rPr lang="en-US" sz="2400" b="1" u="sng">
                <a:latin typeface="Simplified Arabic" panose="02020603050405020304" pitchFamily="18" charset="-78"/>
                <a:cs typeface="Simplified Arabic" panose="02020603050405020304" pitchFamily="18" charset="-78"/>
              </a:rPr>
              <a:t>Media Literacy</a:t>
            </a:r>
            <a:r>
              <a:rPr lang="ar-EG" sz="2400" b="1">
                <a:latin typeface="Simplified Arabic" panose="02020603050405020304" pitchFamily="18" charset="-78"/>
                <a:cs typeface="Simplified Arabic" panose="02020603050405020304" pitchFamily="18" charset="-78"/>
              </a:rPr>
              <a:t> ‏وهو ما يسمى بمحو الأمية الإعلامية أو محو الأمية الرقمية </a:t>
            </a:r>
            <a:r>
              <a:rPr lang="en-US" sz="2400" b="1" u="sng">
                <a:latin typeface="Simplified Arabic" panose="02020603050405020304" pitchFamily="18" charset="-78"/>
                <a:cs typeface="Simplified Arabic" panose="02020603050405020304" pitchFamily="18" charset="-78"/>
              </a:rPr>
              <a:t>Digital Literacy</a:t>
            </a:r>
            <a:r>
              <a:rPr lang="ar-EG" sz="2400" b="1" u="sng">
                <a:latin typeface="Simplified Arabic" panose="02020603050405020304" pitchFamily="18" charset="-78"/>
                <a:cs typeface="Simplified Arabic" panose="02020603050405020304" pitchFamily="18" charset="-78"/>
              </a:rPr>
              <a:t> </a:t>
            </a:r>
            <a:r>
              <a:rPr lang="ar-EG" sz="2400" b="1">
                <a:solidFill>
                  <a:srgbClr val="203E5F"/>
                </a:solidFill>
                <a:latin typeface="Simplified Arabic" panose="02020603050405020304" pitchFamily="18" charset="-78"/>
                <a:cs typeface="Simplified Arabic" panose="02020603050405020304" pitchFamily="18" charset="-78"/>
              </a:rPr>
              <a:t>‏</a:t>
            </a:r>
            <a:r>
              <a:rPr lang="ar-EG" sz="2400" b="1" u="sng">
                <a:solidFill>
                  <a:srgbClr val="203E5F"/>
                </a:solidFill>
                <a:latin typeface="Simplified Arabic" panose="02020603050405020304" pitchFamily="18" charset="-78"/>
                <a:cs typeface="Simplified Arabic" panose="02020603050405020304" pitchFamily="18" charset="-78"/>
              </a:rPr>
              <a:t>ويقصد بمحو الأمية الرقمية القدرة على فهم المعلومات الموجودة على الإنترنت و تفسيرها ونقدها و تقييم مصادرها و التعامل مع عدة وسائط في آن واحد لتلقي المعلومة كالنص والصوت والفيديو والصور وليس معرفة القراءة والكتابة إلكترونيًا فقط.</a:t>
            </a: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12050" y="24229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1787858" y="242294"/>
            <a:ext cx="9689908"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أولًا: مفهوم التربية 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20980" y="1360676"/>
            <a:ext cx="4259951" cy="5241665"/>
          </a:xfrm>
          <a:prstGeom prst="rect">
            <a:avLst/>
          </a:prstGeom>
        </p:spPr>
      </p:pic>
    </p:spTree>
    <p:extLst>
      <p:ext uri="{BB962C8B-B14F-4D97-AF65-F5344CB8AC3E}">
        <p14:creationId xmlns:p14="http://schemas.microsoft.com/office/powerpoint/2010/main" val="82399242"/>
      </p:ext>
    </p:extLst>
  </p:cSld>
  <p:clrMapOvr>
    <a:masterClrMapping/>
  </p:clrMapOvr>
  <mc:AlternateContent xmlns:mc="http://schemas.openxmlformats.org/markup-compatibility/2006" xmlns:p14="http://schemas.microsoft.com/office/powerpoint/2010/main">
    <mc:Choice Requires="p14">
      <p:transition spd="slow" p14:dur="2000" advTm="205922"/>
    </mc:Choice>
    <mc:Fallback xmlns="">
      <p:transition spd="slow" advTm="2059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67785" y="1328053"/>
            <a:ext cx="6194946" cy="4676961"/>
          </a:xfrm>
        </p:spPr>
        <p:txBody>
          <a:bodyPr>
            <a:normAutofit/>
          </a:bodyPr>
          <a:lstStyle/>
          <a:p>
            <a:pPr marL="0" indent="0" algn="just" rtl="1">
              <a:lnSpc>
                <a:spcPct val="110000"/>
              </a:lnSpc>
              <a:spcBef>
                <a:spcPts val="110"/>
              </a:spcBef>
              <a:spcAft>
                <a:spcPts val="110"/>
              </a:spcAft>
              <a:buNone/>
            </a:pPr>
            <a:endParaRPr lang="en-US" sz="2600"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8" name="Rectangle: Rounded Corners 33"/>
          <p:cNvSpPr txBox="1">
            <a:spLocks noGrp="1"/>
          </p:cNvSpPr>
          <p:nvPr>
            <p:ph type="title"/>
          </p:nvPr>
        </p:nvSpPr>
        <p:spPr>
          <a:xfrm>
            <a:off x="2388358" y="365125"/>
            <a:ext cx="896544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التربية 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882185" y="1328053"/>
            <a:ext cx="5635387" cy="1250086"/>
          </a:xfrm>
          <a:prstGeom prst="rect">
            <a:avLst/>
          </a:prstGeom>
        </p:spPr>
        <p:txBody>
          <a:bodyPr wrap="square">
            <a:spAutoFit/>
          </a:bodyPr>
          <a:lstStyle/>
          <a:p>
            <a:pPr algn="just" rtl="1">
              <a:lnSpc>
                <a:spcPct val="11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smtClean="0">
              <a:latin typeface="Simplified Arabic" panose="02020603050405020304" pitchFamily="18" charset="-78"/>
              <a:cs typeface="Simplified Arabic" panose="02020603050405020304" pitchFamily="18" charset="-78"/>
            </a:endParaRPr>
          </a:p>
          <a:p>
            <a:pPr marL="285750" indent="-285750" algn="just" rtl="1">
              <a:buFont typeface="Arial" panose="020B0604020202020204" pitchFamily="34" charset="0"/>
              <a:buChar char="•"/>
            </a:pPr>
            <a:endParaRPr lang="ar-EG" sz="2400" b="1" u="sng">
              <a:latin typeface="Simplified Arabic" panose="02020603050405020304" pitchFamily="18" charset="-78"/>
              <a:cs typeface="Simplified Arabic" panose="02020603050405020304" pitchFamily="18" charset="-78"/>
            </a:endParaRPr>
          </a:p>
        </p:txBody>
      </p:sp>
      <p:sp>
        <p:nvSpPr>
          <p:cNvPr id="5" name="مستطيل 4"/>
          <p:cNvSpPr/>
          <p:nvPr/>
        </p:nvSpPr>
        <p:spPr>
          <a:xfrm>
            <a:off x="5244152" y="1328053"/>
            <a:ext cx="6096000" cy="4857740"/>
          </a:xfrm>
          <a:prstGeom prst="rect">
            <a:avLst/>
          </a:prstGeom>
        </p:spPr>
        <p:txBody>
          <a:bodyPr>
            <a:spAutoFit/>
          </a:bodyPr>
          <a:lstStyle/>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واجتذب </a:t>
            </a:r>
            <a:r>
              <a:rPr lang="ar-EG" sz="2800" b="1">
                <a:latin typeface="Simplified Arabic" panose="02020603050405020304" pitchFamily="18" charset="-78"/>
                <a:cs typeface="Simplified Arabic" panose="02020603050405020304" pitchFamily="18" charset="-78"/>
              </a:rPr>
              <a:t>تعريف التربية الإعلامية الرقمية اهتمامًا كبيرًا حيث يفهم المصطلح عمومًا على أنه </a:t>
            </a:r>
            <a:r>
              <a:rPr lang="ar-EG" sz="2800" b="1" u="sng">
                <a:latin typeface="Simplified Arabic" panose="02020603050405020304" pitchFamily="18" charset="-78"/>
                <a:cs typeface="Simplified Arabic" panose="02020603050405020304" pitchFamily="18" charset="-78"/>
              </a:rPr>
              <a:t>يشير إلى مجموعة من الكفاءات ذات الصلة بالاستخدام الماهر لأجهزة الكمبيوتر وتكنولوجيا المعلومات أو بمعنى آخر فإنها الوعي والاتجاه والقدرة الخاصة بالأفراد لاستخدام الأدوات الرقمية بشكل ملائم</a:t>
            </a:r>
            <a:r>
              <a:rPr lang="ar-EG" sz="2800" b="1">
                <a:latin typeface="Simplified Arabic" panose="02020603050405020304" pitchFamily="18" charset="-78"/>
                <a:cs typeface="Simplified Arabic" panose="02020603050405020304" pitchFamily="18" charset="-78"/>
              </a:rPr>
              <a:t>، وذلك للوصول إلى المصادر الرقمية، وتحليلها وتقييمها، وبناء معارف جديدة، وتشكيل تغيرات إعلامية، والتواصل مع الآخرين في إطار سياق معين.</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88309" y="1434060"/>
            <a:ext cx="4817659" cy="5072747"/>
          </a:xfrm>
        </p:spPr>
      </p:pic>
    </p:spTree>
    <p:extLst>
      <p:ext uri="{BB962C8B-B14F-4D97-AF65-F5344CB8AC3E}">
        <p14:creationId xmlns:p14="http://schemas.microsoft.com/office/powerpoint/2010/main" val="2099063835"/>
      </p:ext>
    </p:extLst>
  </p:cSld>
  <p:clrMapOvr>
    <a:masterClrMapping/>
  </p:clrMapOvr>
  <mc:AlternateContent xmlns:mc="http://schemas.openxmlformats.org/markup-compatibility/2006" xmlns:p14="http://schemas.microsoft.com/office/powerpoint/2010/main">
    <mc:Choice Requires="p14">
      <p:transition spd="slow" p14:dur="2000" advTm="78244"/>
    </mc:Choice>
    <mc:Fallback xmlns="">
      <p:transition spd="slow" advTm="7824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56314" y="298568"/>
            <a:ext cx="1366626" cy="99072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84946" y="365124"/>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أولًا: مفهوم التربية 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4776716" y="1460310"/>
            <a:ext cx="6628263" cy="967765"/>
          </a:xfrm>
          <a:prstGeom prst="rect">
            <a:avLst/>
          </a:prstGeom>
        </p:spPr>
        <p:txBody>
          <a:bodyPr wrap="square">
            <a:spAutoFit/>
          </a:bodyPr>
          <a:lstStyle/>
          <a:p>
            <a:pPr marL="342900" indent="-342900" algn="just" rtl="1">
              <a:lnSpc>
                <a:spcPct val="107000"/>
              </a:lnSpc>
              <a:spcAft>
                <a:spcPts val="80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
        <p:nvSpPr>
          <p:cNvPr id="4" name="مستطيل 3"/>
          <p:cNvSpPr/>
          <p:nvPr/>
        </p:nvSpPr>
        <p:spPr>
          <a:xfrm>
            <a:off x="5472752" y="1460310"/>
            <a:ext cx="5881047" cy="4883388"/>
          </a:xfrm>
          <a:prstGeom prst="rect">
            <a:avLst/>
          </a:prstGeom>
        </p:spPr>
        <p:txBody>
          <a:bodyPr wrap="square">
            <a:spAutoFit/>
          </a:bodyPr>
          <a:lstStyle/>
          <a:p>
            <a:pPr algn="just" rtl="1">
              <a:lnSpc>
                <a:spcPct val="110000"/>
              </a:lnSpc>
              <a:spcBef>
                <a:spcPts val="110"/>
              </a:spcBef>
              <a:spcAft>
                <a:spcPts val="110"/>
              </a:spcAft>
            </a:pPr>
            <a:r>
              <a:rPr lang="ar-EG" sz="2400" smtClean="0"/>
              <a:t>‏</a:t>
            </a:r>
            <a:r>
              <a:rPr lang="ar-EG" sz="2800" b="1" smtClean="0">
                <a:latin typeface="Simplified Arabic" panose="02020603050405020304" pitchFamily="18" charset="-78"/>
                <a:cs typeface="Simplified Arabic" panose="02020603050405020304" pitchFamily="18" charset="-78"/>
              </a:rPr>
              <a:t>و‏</a:t>
            </a:r>
            <a:r>
              <a:rPr lang="ar-EG" sz="2800" b="1">
                <a:latin typeface="Simplified Arabic" panose="02020603050405020304" pitchFamily="18" charset="-78"/>
                <a:cs typeface="Simplified Arabic" panose="02020603050405020304" pitchFamily="18" charset="-78"/>
              </a:rPr>
              <a:t>أشار البعض إلى </a:t>
            </a:r>
            <a:r>
              <a:rPr lang="ar-EG" sz="2800" b="1" smtClean="0">
                <a:latin typeface="Simplified Arabic" panose="02020603050405020304" pitchFamily="18" charset="-78"/>
                <a:cs typeface="Simplified Arabic" panose="02020603050405020304" pitchFamily="18" charset="-78"/>
              </a:rPr>
              <a:t>أن التربية الإعلامية الرقمية تعني </a:t>
            </a:r>
            <a:r>
              <a:rPr lang="ar-EG" sz="2800" b="1">
                <a:latin typeface="Simplified Arabic" panose="02020603050405020304" pitchFamily="18" charset="-78"/>
                <a:cs typeface="Simplified Arabic" panose="02020603050405020304" pitchFamily="18" charset="-78"/>
              </a:rPr>
              <a:t>القدرة على التعامل بشكل إيجابي وواعي مع الإعلام الرقمي، </a:t>
            </a:r>
            <a:r>
              <a:rPr lang="ar-EG" sz="2800" b="1" u="sng">
                <a:latin typeface="Simplified Arabic" panose="02020603050405020304" pitchFamily="18" charset="-78"/>
                <a:cs typeface="Simplified Arabic" panose="02020603050405020304" pitchFamily="18" charset="-78"/>
              </a:rPr>
              <a:t>من حيث اختيار المضامين الهادفة المناسبة للثقافة والهوية وتحري الدقة عند التعرض للمعلومات وعدم الانسياق وراء الشائعات</a:t>
            </a:r>
            <a:r>
              <a:rPr lang="ar-EG" sz="2800" b="1">
                <a:latin typeface="Simplified Arabic" panose="02020603050405020304" pitchFamily="18" charset="-78"/>
                <a:cs typeface="Simplified Arabic" panose="02020603050405020304" pitchFamily="18" charset="-78"/>
              </a:rPr>
              <a:t>، </a:t>
            </a:r>
            <a:r>
              <a:rPr lang="ar-EG" sz="2800" b="1" smtClean="0">
                <a:latin typeface="Simplified Arabic" panose="02020603050405020304" pitchFamily="18" charset="-78"/>
                <a:cs typeface="Simplified Arabic" panose="02020603050405020304" pitchFamily="18" charset="-78"/>
              </a:rPr>
              <a:t>وتمييز </a:t>
            </a:r>
            <a:r>
              <a:rPr lang="ar-EG" sz="2800" b="1">
                <a:latin typeface="Simplified Arabic" panose="02020603050405020304" pitchFamily="18" charset="-78"/>
                <a:cs typeface="Simplified Arabic" panose="02020603050405020304" pitchFamily="18" charset="-78"/>
              </a:rPr>
              <a:t>الأهداف الكامنة والأجندات في التعامل مع المحتوى الإعلامي بما يمكن من اتخاذ قرارات مستنيرة.</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smtClean="0">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68052" y="1460310"/>
            <a:ext cx="5013632" cy="4831308"/>
          </a:xfrm>
        </p:spPr>
      </p:pic>
    </p:spTree>
    <p:extLst>
      <p:ext uri="{BB962C8B-B14F-4D97-AF65-F5344CB8AC3E}">
        <p14:creationId xmlns:p14="http://schemas.microsoft.com/office/powerpoint/2010/main" val="2463535892"/>
      </p:ext>
    </p:extLst>
  </p:cSld>
  <p:clrMapOvr>
    <a:masterClrMapping/>
  </p:clrMapOvr>
  <mc:AlternateContent xmlns:mc="http://schemas.openxmlformats.org/markup-compatibility/2006" xmlns:p14="http://schemas.microsoft.com/office/powerpoint/2010/main">
    <mc:Choice Requires="p14">
      <p:transition spd="slow" p14:dur="2000" advTm="105288"/>
    </mc:Choice>
    <mc:Fallback xmlns="">
      <p:transition spd="slow" advTm="10528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042916" y="1221679"/>
            <a:ext cx="10515600" cy="1325563"/>
          </a:xfrm>
        </p:spPr>
        <p:txBody>
          <a:bodyPr/>
          <a:lstStyle/>
          <a:p>
            <a:pPr rtl="1"/>
            <a:r>
              <a:rPr lang="ar-EG" smtClean="0"/>
              <a:t>‏</a:t>
            </a:r>
            <a:endParaRPr lang="en-US"/>
          </a:p>
        </p:txBody>
      </p:sp>
      <p:sp>
        <p:nvSpPr>
          <p:cNvPr id="4" name="عنصر نائب للمحتوى 3"/>
          <p:cNvSpPr>
            <a:spLocks noGrp="1"/>
          </p:cNvSpPr>
          <p:nvPr>
            <p:ph sz="half" idx="2"/>
          </p:nvPr>
        </p:nvSpPr>
        <p:spPr>
          <a:xfrm>
            <a:off x="5622878" y="1382443"/>
            <a:ext cx="5802216" cy="4594465"/>
          </a:xfrm>
        </p:spPr>
        <p:txBody>
          <a:bodyPr>
            <a:normAutofit/>
          </a:bodyPr>
          <a:lstStyle/>
          <a:p>
            <a:pPr marL="0" indent="0" algn="just" rtl="1">
              <a:lnSpc>
                <a:spcPct val="12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endParaRPr lang="en-US" sz="32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26159" y="36406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418709" y="364067"/>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ثانيًا: أنواع التربية </a:t>
            </a:r>
            <a:r>
              <a:rPr lang="ar-EG" b="1">
                <a:solidFill>
                  <a:schemeClr val="bg1"/>
                </a:solidFill>
                <a:latin typeface="Simplified Arabic" panose="02020603050405020304" pitchFamily="18" charset="-78"/>
                <a:cs typeface="Simplified Arabic" panose="02020603050405020304" pitchFamily="18" charset="-78"/>
              </a:rPr>
              <a:t>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061400" y="1382443"/>
            <a:ext cx="6293537" cy="584878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r>
              <a:rPr lang="ar-EG" sz="2800"/>
              <a:t>‏</a:t>
            </a:r>
            <a:r>
              <a:rPr lang="ar-EG" sz="2800" b="1" u="sng" smtClean="0">
                <a:solidFill>
                  <a:srgbClr val="203E5F"/>
                </a:solidFill>
                <a:latin typeface="Simplified Arabic" panose="02020603050405020304" pitchFamily="18" charset="-78"/>
                <a:cs typeface="Simplified Arabic" panose="02020603050405020304" pitchFamily="18" charset="-78"/>
              </a:rPr>
              <a:t>تتحدد </a:t>
            </a:r>
            <a:r>
              <a:rPr lang="ar-EG" sz="2800" b="1" u="sng">
                <a:solidFill>
                  <a:srgbClr val="203E5F"/>
                </a:solidFill>
                <a:latin typeface="Simplified Arabic" panose="02020603050405020304" pitchFamily="18" charset="-78"/>
                <a:cs typeface="Simplified Arabic" panose="02020603050405020304" pitchFamily="18" charset="-78"/>
              </a:rPr>
              <a:t>أنواع التربية الإعلامية الرقمية فيما يلي: </a:t>
            </a:r>
          </a:p>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1</a:t>
            </a:r>
            <a:r>
              <a:rPr lang="ar-EG" sz="2800" b="1" u="sng" smtClean="0">
                <a:solidFill>
                  <a:srgbClr val="203E5F"/>
                </a:solidFill>
                <a:latin typeface="Simplified Arabic" panose="02020603050405020304" pitchFamily="18" charset="-78"/>
                <a:cs typeface="Simplified Arabic" panose="02020603050405020304" pitchFamily="18" charset="-78"/>
              </a:rPr>
              <a:t>. محو </a:t>
            </a:r>
            <a:r>
              <a:rPr lang="ar-EG" sz="2800" b="1" u="sng">
                <a:solidFill>
                  <a:srgbClr val="203E5F"/>
                </a:solidFill>
                <a:latin typeface="Simplified Arabic" panose="02020603050405020304" pitchFamily="18" charset="-78"/>
                <a:cs typeface="Simplified Arabic" panose="02020603050405020304" pitchFamily="18" charset="-78"/>
              </a:rPr>
              <a:t>الأمية الرقمية: </a:t>
            </a:r>
            <a:r>
              <a:rPr lang="ar-EG" sz="2800" b="1" u="sng" smtClean="0">
                <a:solidFill>
                  <a:srgbClr val="203E5F"/>
                </a:solidFill>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ar-EG" sz="2700" b="1" smtClean="0">
                <a:latin typeface="Simplified Arabic" panose="02020603050405020304" pitchFamily="18" charset="-78"/>
                <a:cs typeface="Simplified Arabic" panose="02020603050405020304" pitchFamily="18" charset="-78"/>
              </a:rPr>
              <a:t>هى </a:t>
            </a:r>
            <a:r>
              <a:rPr lang="ar-EG" sz="2700" b="1">
                <a:latin typeface="Simplified Arabic" panose="02020603050405020304" pitchFamily="18" charset="-78"/>
                <a:cs typeface="Simplified Arabic" panose="02020603050405020304" pitchFamily="18" charset="-78"/>
              </a:rPr>
              <a:t>القدرة على استخدام تكنولوجيا المعلومات والاتصالات للحصول على المعلومات وتقييمها وإنشائها وتوصيلها مما يتطلب مهارات معرفية وتقنية مختلفة، ويشمل هذا النوع من المعرفة الرقمية والمعرفة المعلوماتية، لأن المعرفة الرقمية ينطبق على صيغة التكنولوجيا الرقمية، لذلك فإن الشخص المتعلم </a:t>
            </a:r>
            <a:r>
              <a:rPr lang="ar-EG" sz="2700" b="1" smtClean="0">
                <a:latin typeface="Simplified Arabic" panose="02020603050405020304" pitchFamily="18" charset="-78"/>
                <a:cs typeface="Simplified Arabic" panose="02020603050405020304" pitchFamily="18" charset="-78"/>
              </a:rPr>
              <a:t>رقميًا </a:t>
            </a:r>
            <a:r>
              <a:rPr lang="ar-EG" sz="2700" b="1">
                <a:latin typeface="Simplified Arabic" panose="02020603050405020304" pitchFamily="18" charset="-78"/>
                <a:cs typeface="Simplified Arabic" panose="02020603050405020304" pitchFamily="18" charset="-78"/>
              </a:rPr>
              <a:t>لديه القدرة على تحسين المهام في بيئة رقمية.</a:t>
            </a:r>
            <a:endParaRPr lang="en-US" sz="27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عنصر نائب للمحتوى 8"/>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069" y="1382443"/>
            <a:ext cx="4736909" cy="5113891"/>
          </a:xfrm>
        </p:spPr>
      </p:pic>
    </p:spTree>
    <p:extLst>
      <p:ext uri="{BB962C8B-B14F-4D97-AF65-F5344CB8AC3E}">
        <p14:creationId xmlns:p14="http://schemas.microsoft.com/office/powerpoint/2010/main" val="1124287219"/>
      </p:ext>
    </p:extLst>
  </p:cSld>
  <p:clrMapOvr>
    <a:masterClrMapping/>
  </p:clrMapOvr>
  <mc:AlternateContent xmlns:mc="http://schemas.openxmlformats.org/markup-compatibility/2006" xmlns:p14="http://schemas.microsoft.com/office/powerpoint/2010/main">
    <mc:Choice Requires="p14">
      <p:transition spd="slow" p14:dur="2000" advTm="166898"/>
    </mc:Choice>
    <mc:Fallback xmlns="">
      <p:transition spd="slow" advTm="16689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4" name="عنصر نائب للمحتوى 3"/>
          <p:cNvSpPr>
            <a:spLocks noGrp="1"/>
          </p:cNvSpPr>
          <p:nvPr>
            <p:ph sz="half" idx="2"/>
          </p:nvPr>
        </p:nvSpPr>
        <p:spPr>
          <a:xfrm>
            <a:off x="5221972" y="1382443"/>
            <a:ext cx="6268304" cy="4594465"/>
          </a:xfrm>
        </p:spPr>
        <p:txBody>
          <a:bodyPr>
            <a:normAutofit/>
          </a:bodyPr>
          <a:lstStyle/>
          <a:p>
            <a:pPr marL="0" indent="0" algn="r" rtl="1">
              <a:lnSpc>
                <a:spcPct val="110000"/>
              </a:lnSpc>
              <a:spcBef>
                <a:spcPts val="110"/>
              </a:spcBef>
              <a:spcAft>
                <a:spcPts val="110"/>
              </a:spcAft>
              <a:buNone/>
            </a:pPr>
            <a:endParaRPr lang="en-US" sz="9600" b="1" u="sng">
              <a:latin typeface="Simplified Arabic" panose="02020603050405020304" pitchFamily="18" charset="-78"/>
              <a:cs typeface="Simplified Arabic" panose="02020603050405020304" pitchFamily="18" charset="-78"/>
            </a:endParaRPr>
          </a:p>
          <a:p>
            <a:pPr marL="0" indent="0" algn="r" rtl="1">
              <a:lnSpc>
                <a:spcPct val="110000"/>
              </a:lnSpc>
              <a:buNone/>
            </a:pPr>
            <a:endParaRPr lang="en-US" sz="96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47131" y="38408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9537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ثانيًا: أنواع التربية 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390865" y="1382443"/>
            <a:ext cx="5964071" cy="4909036"/>
          </a:xfrm>
          <a:prstGeom prst="rect">
            <a:avLst/>
          </a:prstGeom>
        </p:spPr>
        <p:txBody>
          <a:bodyPr wrap="square">
            <a:spAutoFit/>
          </a:bodyPr>
          <a:lstStyle/>
          <a:p>
            <a:pPr algn="r" rtl="1">
              <a:lnSpc>
                <a:spcPct val="110000"/>
              </a:lnSpc>
              <a:spcBef>
                <a:spcPts val="110"/>
              </a:spcBef>
              <a:spcAft>
                <a:spcPts val="110"/>
              </a:spcAft>
            </a:pPr>
            <a:r>
              <a:rPr lang="ar-EG" sz="2800" smtClean="0"/>
              <a:t>‏</a:t>
            </a:r>
            <a:r>
              <a:rPr lang="en-US" sz="2800" b="1" u="sng" smtClean="0">
                <a:solidFill>
                  <a:srgbClr val="203E5F"/>
                </a:solidFill>
                <a:latin typeface="Simplified Arabic" panose="02020603050405020304" pitchFamily="18" charset="-78"/>
                <a:cs typeface="Simplified Arabic" panose="02020603050405020304" pitchFamily="18" charset="-78"/>
              </a:rPr>
              <a:t>.2</a:t>
            </a:r>
            <a:r>
              <a:rPr lang="ar-EG" sz="2800" b="1" u="sng" smtClean="0">
                <a:solidFill>
                  <a:srgbClr val="203E5F"/>
                </a:solidFill>
                <a:latin typeface="Simplified Arabic" panose="02020603050405020304" pitchFamily="18" charset="-78"/>
                <a:cs typeface="Simplified Arabic" panose="02020603050405020304" pitchFamily="18" charset="-78"/>
              </a:rPr>
              <a:t> التربية </a:t>
            </a:r>
            <a:r>
              <a:rPr lang="ar-EG" sz="2800" b="1" u="sng">
                <a:solidFill>
                  <a:srgbClr val="203E5F"/>
                </a:solidFill>
                <a:latin typeface="Simplified Arabic" panose="02020603050405020304" pitchFamily="18" charset="-78"/>
                <a:cs typeface="Simplified Arabic" panose="02020603050405020304" pitchFamily="18" charset="-78"/>
              </a:rPr>
              <a:t>الرقمية: </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هى </a:t>
            </a:r>
            <a:r>
              <a:rPr lang="ar-EG" sz="2800" b="1">
                <a:latin typeface="Simplified Arabic" panose="02020603050405020304" pitchFamily="18" charset="-78"/>
                <a:cs typeface="Simplified Arabic" panose="02020603050405020304" pitchFamily="18" charset="-78"/>
              </a:rPr>
              <a:t>استخدام العناصر الإلكترونية لتعزيز أو تغيير تجربة التعليم، ومن الأمثلة على ذلك عروض الشرائح الإلكترونية والفصول الدراسية المقلوبة وفصول </a:t>
            </a:r>
            <a:r>
              <a:rPr lang="en-US" sz="2800" b="1">
                <a:latin typeface="Simplified Arabic" panose="02020603050405020304" pitchFamily="18" charset="-78"/>
                <a:cs typeface="Simplified Arabic" panose="02020603050405020304" pitchFamily="18" charset="-78"/>
              </a:rPr>
              <a:t>Mooc</a:t>
            </a:r>
            <a:r>
              <a:rPr lang="ar-EG" sz="2800" b="1">
                <a:latin typeface="Simplified Arabic" panose="02020603050405020304" pitchFamily="18" charset="-78"/>
                <a:cs typeface="Simplified Arabic" panose="02020603050405020304" pitchFamily="18" charset="-78"/>
              </a:rPr>
              <a:t> على الإنترنت.</a:t>
            </a:r>
            <a:endParaRPr lang="en-US" sz="28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.3</a:t>
            </a:r>
            <a:r>
              <a:rPr lang="ar-EG" sz="2800" b="1" u="sng" smtClean="0">
                <a:solidFill>
                  <a:srgbClr val="203E5F"/>
                </a:solidFill>
                <a:latin typeface="Simplified Arabic" panose="02020603050405020304" pitchFamily="18" charset="-78"/>
                <a:cs typeface="Simplified Arabic" panose="02020603050405020304" pitchFamily="18" charset="-78"/>
              </a:rPr>
              <a:t>التربية </a:t>
            </a:r>
            <a:r>
              <a:rPr lang="ar-EG" sz="2800" b="1" u="sng">
                <a:solidFill>
                  <a:srgbClr val="203E5F"/>
                </a:solidFill>
                <a:latin typeface="Simplified Arabic" panose="02020603050405020304" pitchFamily="18" charset="-78"/>
                <a:cs typeface="Simplified Arabic" panose="02020603050405020304" pitchFamily="18" charset="-78"/>
              </a:rPr>
              <a:t>المعلوماتية أو الوعي المعلوماتي: </a:t>
            </a: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تعني </a:t>
            </a:r>
            <a:r>
              <a:rPr lang="ar-EG" sz="2800" b="1">
                <a:latin typeface="Simplified Arabic" panose="02020603050405020304" pitchFamily="18" charset="-78"/>
                <a:cs typeface="Simplified Arabic" panose="02020603050405020304" pitchFamily="18" charset="-78"/>
              </a:rPr>
              <a:t>القدرة على الحصول على المعلومات عبر المنصات الرقمية وتمييز المصادر المعلوماتية الدقيقة والحقيقية عن المضللة والمزيفة.</a:t>
            </a:r>
            <a:endParaRPr lang="en-US" sz="28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عنصر نائب للمحتوى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9266" y="1478888"/>
            <a:ext cx="4926555" cy="5044742"/>
          </a:xfrm>
        </p:spPr>
      </p:pic>
    </p:spTree>
    <p:extLst>
      <p:ext uri="{BB962C8B-B14F-4D97-AF65-F5344CB8AC3E}">
        <p14:creationId xmlns:p14="http://schemas.microsoft.com/office/powerpoint/2010/main" val="3676864737"/>
      </p:ext>
    </p:extLst>
  </p:cSld>
  <p:clrMapOvr>
    <a:masterClrMapping/>
  </p:clrMapOvr>
  <mc:AlternateContent xmlns:mc="http://schemas.openxmlformats.org/markup-compatibility/2006" xmlns:p14="http://schemas.microsoft.com/office/powerpoint/2010/main">
    <mc:Choice Requires="p14">
      <p:transition spd="slow" p14:dur="2000" advTm="57927"/>
    </mc:Choice>
    <mc:Fallback xmlns="">
      <p:transition spd="slow" advTm="5792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smtClean="0"/>
              <a:t>‏</a:t>
            </a:r>
            <a:endParaRPr lang="en-US"/>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6971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8552"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أنواع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500047" y="1520865"/>
            <a:ext cx="5854889" cy="4417620"/>
          </a:xfrm>
          <a:prstGeom prst="rect">
            <a:avLst/>
          </a:prstGeom>
        </p:spPr>
        <p:txBody>
          <a:bodyPr wrap="square">
            <a:spAutoFit/>
          </a:bodyPr>
          <a:lstStyle/>
          <a:p>
            <a:pPr algn="just" rtl="1">
              <a:lnSpc>
                <a:spcPct val="107000"/>
              </a:lnSpc>
              <a:spcAft>
                <a:spcPts val="800"/>
              </a:spcAft>
            </a:pP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4</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التربية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المرئية: </a:t>
            </a:r>
            <a:r>
              <a:rPr lang="ar-EG" sz="2400" b="1" smtClean="0">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07000"/>
              </a:lnSpc>
              <a:spcAft>
                <a:spcPts val="800"/>
              </a:spcAft>
            </a:pPr>
            <a:r>
              <a:rPr lang="ar-EG" sz="2800" b="1" smtClean="0">
                <a:latin typeface="Calibri" panose="020F0502020204030204" pitchFamily="34" charset="0"/>
                <a:ea typeface="Calibri" panose="020F0502020204030204" pitchFamily="34" charset="0"/>
                <a:cs typeface="Simplified Arabic" panose="02020603050405020304" pitchFamily="18" charset="-78"/>
              </a:rPr>
              <a:t>حيث </a:t>
            </a:r>
            <a:r>
              <a:rPr lang="ar-EG" sz="2800" b="1">
                <a:latin typeface="Calibri" panose="020F0502020204030204" pitchFamily="34" charset="0"/>
                <a:ea typeface="Calibri" panose="020F0502020204030204" pitchFamily="34" charset="0"/>
                <a:cs typeface="Simplified Arabic" panose="02020603050405020304" pitchFamily="18" charset="-78"/>
              </a:rPr>
              <a:t>يكثر استخدام الصور والفيديوهات والأشكال في وسائل الإعلام الرقمية الحديثة (الإعلام الرقمي) لذا توفر التربية الإعلامية الرقمية أساليب تمييز المحتويات المرئية الصحيحة وأساليب إنتاج محتوى مرئي سليم يوصل رسالة اتصالية وإعلامية صحيحة</a:t>
            </a:r>
            <a:r>
              <a:rPr lang="ar-EG" sz="2800" b="1" smtClean="0">
                <a:latin typeface="Calibri" panose="020F0502020204030204" pitchFamily="34" charset="0"/>
                <a:ea typeface="Calibri" panose="020F0502020204030204" pitchFamily="34" charset="0"/>
                <a:cs typeface="Simplified Arabic" panose="02020603050405020304" pitchFamily="18" charset="-78"/>
              </a:rPr>
              <a:t>.</a:t>
            </a:r>
          </a:p>
          <a:p>
            <a:pPr algn="just" rtl="1">
              <a:lnSpc>
                <a:spcPct val="107000"/>
              </a:lnSpc>
              <a:spcAft>
                <a:spcPts val="800"/>
              </a:spcAft>
            </a:pPr>
            <a:endParaRPr lang="ar-EG" sz="2400" b="1" smtClean="0">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عنصر نائب للمحتوى 10"/>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00251" y="1520865"/>
            <a:ext cx="4974607" cy="5139242"/>
          </a:xfrm>
        </p:spPr>
      </p:pic>
    </p:spTree>
    <p:extLst>
      <p:ext uri="{BB962C8B-B14F-4D97-AF65-F5344CB8AC3E}">
        <p14:creationId xmlns:p14="http://schemas.microsoft.com/office/powerpoint/2010/main" val="148495348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24301"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عنصر نائب للمحتوى 2"/>
          <p:cNvSpPr>
            <a:spLocks noGrp="1"/>
          </p:cNvSpPr>
          <p:nvPr>
            <p:ph sz="half" idx="2"/>
          </p:nvPr>
        </p:nvSpPr>
        <p:spPr>
          <a:xfrm>
            <a:off x="5513696" y="1336592"/>
            <a:ext cx="5840103" cy="4641127"/>
          </a:xfrm>
        </p:spPr>
        <p:txBody>
          <a:bodyPr>
            <a:noAutofit/>
          </a:bodyPr>
          <a:lstStyle/>
          <a:p>
            <a:pPr marL="0" indent="0" algn="just" rtl="1">
              <a:lnSpc>
                <a:spcPct val="110000"/>
              </a:lnSpc>
              <a:spcBef>
                <a:spcPts val="110"/>
              </a:spcBef>
              <a:spcAft>
                <a:spcPts val="110"/>
              </a:spcAft>
              <a:buNone/>
            </a:pPr>
            <a:r>
              <a:rPr lang="en-US" b="1" u="sng">
                <a:solidFill>
                  <a:srgbClr val="203E5F"/>
                </a:solidFill>
                <a:latin typeface="Simplified Arabic" panose="02020603050405020304" pitchFamily="18" charset="-78"/>
                <a:cs typeface="Simplified Arabic" panose="02020603050405020304" pitchFamily="18" charset="-78"/>
              </a:rPr>
              <a:t>5</a:t>
            </a:r>
            <a:r>
              <a:rPr lang="ar-EG" b="1" u="sng">
                <a:solidFill>
                  <a:srgbClr val="203E5F"/>
                </a:solidFill>
                <a:latin typeface="Simplified Arabic" panose="02020603050405020304" pitchFamily="18" charset="-78"/>
                <a:cs typeface="Simplified Arabic" panose="02020603050405020304" pitchFamily="18" charset="-78"/>
              </a:rPr>
              <a:t> </a:t>
            </a:r>
            <a:r>
              <a:rPr lang="en-US" b="1" u="sng" smtClean="0">
                <a:solidFill>
                  <a:srgbClr val="203E5F"/>
                </a:solidFill>
                <a:latin typeface="Simplified Arabic" panose="02020603050405020304" pitchFamily="18" charset="-78"/>
                <a:cs typeface="Simplified Arabic" panose="02020603050405020304" pitchFamily="18" charset="-78"/>
              </a:rPr>
              <a:t>.</a:t>
            </a:r>
            <a:r>
              <a:rPr lang="ar-EG" b="1" u="sng" smtClean="0">
                <a:solidFill>
                  <a:srgbClr val="203E5F"/>
                </a:solidFill>
                <a:latin typeface="Simplified Arabic" panose="02020603050405020304" pitchFamily="18" charset="-78"/>
                <a:cs typeface="Simplified Arabic" panose="02020603050405020304" pitchFamily="18" charset="-78"/>
              </a:rPr>
              <a:t> محو </a:t>
            </a:r>
            <a:r>
              <a:rPr lang="ar-EG" b="1" u="sng">
                <a:solidFill>
                  <a:srgbClr val="203E5F"/>
                </a:solidFill>
                <a:latin typeface="Simplified Arabic" panose="02020603050405020304" pitchFamily="18" charset="-78"/>
                <a:cs typeface="Simplified Arabic" panose="02020603050405020304" pitchFamily="18" charset="-78"/>
              </a:rPr>
              <a:t>الأمية المتعددة أو التربية المتعددة: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يشير </a:t>
            </a:r>
            <a:r>
              <a:rPr lang="ar-EG" b="1">
                <a:latin typeface="Simplified Arabic" panose="02020603050405020304" pitchFamily="18" charset="-78"/>
                <a:cs typeface="Simplified Arabic" panose="02020603050405020304" pitchFamily="18" charset="-78"/>
              </a:rPr>
              <a:t>إلى قدرة المستخدم على الحصول على المعلومات من أكثر من مصدر في المحتوى الواحد الذي يشمل مادة مكتوبة </a:t>
            </a:r>
            <a:r>
              <a:rPr lang="ar-EG" b="1" smtClean="0">
                <a:latin typeface="Simplified Arabic" panose="02020603050405020304" pitchFamily="18" charset="-78"/>
                <a:cs typeface="Simplified Arabic" panose="02020603050405020304" pitchFamily="18" charset="-78"/>
              </a:rPr>
              <a:t>ومحركات </a:t>
            </a:r>
            <a:r>
              <a:rPr lang="ar-EG" b="1">
                <a:latin typeface="Simplified Arabic" panose="02020603050405020304" pitchFamily="18" charset="-78"/>
                <a:cs typeface="Simplified Arabic" panose="02020603050405020304" pitchFamily="18" charset="-78"/>
              </a:rPr>
              <a:t>بحثية وروابط إلكترونية، </a:t>
            </a:r>
            <a:r>
              <a:rPr lang="ar-EG" b="1" u="sng">
                <a:latin typeface="Simplified Arabic" panose="02020603050405020304" pitchFamily="18" charset="-78"/>
                <a:cs typeface="Simplified Arabic" panose="02020603050405020304" pitchFamily="18" charset="-78"/>
              </a:rPr>
              <a:t>وبهذا يتعلم المستخدم كيفية التمييز بين المعلومات التي يتلقاها</a:t>
            </a:r>
            <a:r>
              <a:rPr lang="ar-EG" b="1" u="sng" smtClean="0">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أنواع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32011" y="1379372"/>
            <a:ext cx="5131560" cy="5095478"/>
          </a:xfrm>
        </p:spPr>
      </p:pic>
    </p:spTree>
    <p:extLst>
      <p:ext uri="{BB962C8B-B14F-4D97-AF65-F5344CB8AC3E}">
        <p14:creationId xmlns:p14="http://schemas.microsoft.com/office/powerpoint/2010/main" val="2401033502"/>
      </p:ext>
    </p:extLst>
  </p:cSld>
  <p:clrMapOvr>
    <a:masterClrMapping/>
  </p:clrMapOvr>
  <mc:AlternateContent xmlns:mc="http://schemas.openxmlformats.org/markup-compatibility/2006" xmlns:p14="http://schemas.microsoft.com/office/powerpoint/2010/main">
    <mc:Choice Requires="p14">
      <p:transition spd="slow" p14:dur="2000" advTm="55234"/>
    </mc:Choice>
    <mc:Fallback xmlns="">
      <p:transition spd="slow" advTm="5523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27594" y="1307281"/>
            <a:ext cx="5486399" cy="4628076"/>
          </a:xfrm>
        </p:spPr>
        <p:txBody>
          <a:bodyPr>
            <a:norm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6</a:t>
            </a:r>
            <a:r>
              <a:rPr lang="ar-EG" b="1" u="sng" smtClean="0">
                <a:solidFill>
                  <a:srgbClr val="203E5F"/>
                </a:solidFill>
                <a:latin typeface="Simplified Arabic" panose="02020603050405020304" pitchFamily="18" charset="-78"/>
                <a:cs typeface="Simplified Arabic" panose="02020603050405020304" pitchFamily="18" charset="-78"/>
              </a:rPr>
              <a:t> طلاقة </a:t>
            </a:r>
            <a:r>
              <a:rPr lang="ar-EG" b="1" u="sng">
                <a:solidFill>
                  <a:srgbClr val="203E5F"/>
                </a:solidFill>
                <a:latin typeface="Simplified Arabic" panose="02020603050405020304" pitchFamily="18" charset="-78"/>
                <a:cs typeface="Simplified Arabic" panose="02020603050405020304" pitchFamily="18" charset="-78"/>
              </a:rPr>
              <a:t>المعلومات الرقمية: </a:t>
            </a:r>
            <a:r>
              <a:rPr lang="ar-EG" sz="2400" smtClean="0"/>
              <a:t>‏</a:t>
            </a: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هى </a:t>
            </a:r>
            <a:r>
              <a:rPr lang="ar-EG" b="1">
                <a:latin typeface="Simplified Arabic" panose="02020603050405020304" pitchFamily="18" charset="-78"/>
                <a:cs typeface="Simplified Arabic" panose="02020603050405020304" pitchFamily="18" charset="-78"/>
              </a:rPr>
              <a:t>القدرة على الوصول إلى المعلومات الرقمية وتقييمها واستخدامها بفعالية وكفاءة أخلاقية؛ أصبحت الحاجة ضرورة ملحة لوجود درع واقي يحمي الأفراد من التلوث الإعلامي المقدم، هذا الدرع يعرف بالتربية </a:t>
            </a:r>
            <a:r>
              <a:rPr lang="ar-EG" b="1" smtClean="0">
                <a:latin typeface="Simplified Arabic" panose="02020603050405020304" pitchFamily="18" charset="-78"/>
                <a:cs typeface="Simplified Arabic" panose="02020603050405020304" pitchFamily="18" charset="-78"/>
              </a:rPr>
              <a:t>الإعلامية.</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551597" y="35015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88107" y="350151"/>
            <a:ext cx="9853684"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أنواع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307" y="1397476"/>
            <a:ext cx="5390866" cy="5077374"/>
          </a:xfrm>
          <a:prstGeom prst="rect">
            <a:avLst/>
          </a:prstGeom>
        </p:spPr>
      </p:pic>
    </p:spTree>
    <p:extLst>
      <p:ext uri="{BB962C8B-B14F-4D97-AF65-F5344CB8AC3E}">
        <p14:creationId xmlns:p14="http://schemas.microsoft.com/office/powerpoint/2010/main" val="418719961"/>
      </p:ext>
    </p:extLst>
  </p:cSld>
  <p:clrMapOvr>
    <a:masterClrMapping/>
  </p:clrMapOvr>
  <mc:AlternateContent xmlns:mc="http://schemas.openxmlformats.org/markup-compatibility/2006" xmlns:p14="http://schemas.microsoft.com/office/powerpoint/2010/main">
    <mc:Choice Requires="p14">
      <p:transition spd="slow" p14:dur="2000" advTm="119543"/>
    </mc:Choice>
    <mc:Fallback xmlns="">
      <p:transition spd="slow" advTm="11954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17578" y="6201783"/>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ثالثًا: أهمية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4148920" y="1463948"/>
            <a:ext cx="7459572" cy="4773102"/>
          </a:xfrm>
          <a:prstGeom prst="rect">
            <a:avLst/>
          </a:prstGeom>
        </p:spPr>
        <p:txBody>
          <a:bodyPr wrap="square">
            <a:spAutoFit/>
          </a:bodyPr>
          <a:lstStyle/>
          <a:p>
            <a:pPr marL="342900" indent="-342900" algn="just" rtl="1">
              <a:lnSpc>
                <a:spcPct val="110000"/>
              </a:lnSpc>
              <a:spcBef>
                <a:spcPts val="110"/>
              </a:spcBef>
              <a:spcAft>
                <a:spcPts val="110"/>
              </a:spcAft>
              <a:buFont typeface="Wingdings" panose="05000000000000000000" pitchFamily="2" charset="2"/>
              <a:buChar char="q"/>
            </a:pPr>
            <a:r>
              <a:rPr lang="ar-EG" sz="2500" b="1">
                <a:latin typeface="Calibri" panose="020F0502020204030204" pitchFamily="34" charset="0"/>
                <a:ea typeface="Calibri" panose="020F0502020204030204" pitchFamily="34" charset="0"/>
                <a:cs typeface="Simplified Arabic" panose="02020603050405020304" pitchFamily="18" charset="-78"/>
              </a:rPr>
              <a:t>التربية الإعلامية الرقمية أصبحت بالنسبة للفرد المتلقي كصفارة إنذار تعمل على إثارة ‏انتباهه لما يعرض عليه من رسائل إعلامية متعددة الوسائل ومتعددة </a:t>
            </a:r>
            <a:r>
              <a:rPr lang="ar-EG" sz="2500" b="1" smtClean="0">
                <a:latin typeface="Calibri" panose="020F0502020204030204" pitchFamily="34" charset="0"/>
                <a:ea typeface="Calibri" panose="020F0502020204030204" pitchFamily="34" charset="0"/>
                <a:cs typeface="Simplified Arabic" panose="02020603050405020304" pitchFamily="18" charset="-78"/>
              </a:rPr>
              <a:t>الثقافات</a:t>
            </a:r>
            <a:r>
              <a:rPr lang="ar-EG" sz="2500" b="1">
                <a:latin typeface="Calibri" panose="020F0502020204030204" pitchFamily="34" charset="0"/>
                <a:ea typeface="Calibri" panose="020F0502020204030204" pitchFamily="34" charset="0"/>
                <a:cs typeface="Simplified Arabic" panose="02020603050405020304" pitchFamily="18" charset="-78"/>
              </a:rPr>
              <a:t>.</a:t>
            </a:r>
            <a:endParaRPr lang="ar-EG" sz="2500" b="1" smtClean="0">
              <a:latin typeface="Calibri" panose="020F0502020204030204" pitchFamily="34" charset="0"/>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q"/>
            </a:pPr>
            <a:r>
              <a:rPr lang="ar-EG" sz="2500" b="1" smtClean="0">
                <a:latin typeface="Calibri" panose="020F0502020204030204" pitchFamily="34" charset="0"/>
                <a:ea typeface="Calibri" panose="020F0502020204030204" pitchFamily="34" charset="0"/>
                <a:cs typeface="Simplified Arabic" panose="02020603050405020304" pitchFamily="18" charset="-78"/>
              </a:rPr>
              <a:t>فمن </a:t>
            </a:r>
            <a:r>
              <a:rPr lang="ar-EG" sz="2500" b="1">
                <a:latin typeface="Calibri" panose="020F0502020204030204" pitchFamily="34" charset="0"/>
                <a:ea typeface="Calibri" panose="020F0502020204030204" pitchFamily="34" charset="0"/>
                <a:cs typeface="Simplified Arabic" panose="02020603050405020304" pitchFamily="18" charset="-78"/>
              </a:rPr>
              <a:t>خلال التربية الإعلامية الرقمية ومهاراتها </a:t>
            </a:r>
            <a:r>
              <a:rPr lang="ar-EG" sz="2500" b="1" smtClean="0">
                <a:latin typeface="Calibri" panose="020F0502020204030204" pitchFamily="34" charset="0"/>
                <a:ea typeface="Calibri" panose="020F0502020204030204" pitchFamily="34" charset="0"/>
                <a:cs typeface="Simplified Arabic" panose="02020603050405020304" pitchFamily="18" charset="-78"/>
              </a:rPr>
              <a:t>يدرك </a:t>
            </a:r>
            <a:r>
              <a:rPr lang="ar-EG" sz="2500" b="1">
                <a:latin typeface="Calibri" panose="020F0502020204030204" pitchFamily="34" charset="0"/>
                <a:ea typeface="Calibri" panose="020F0502020204030204" pitchFamily="34" charset="0"/>
                <a:cs typeface="Simplified Arabic" panose="02020603050405020304" pitchFamily="18" charset="-78"/>
              </a:rPr>
              <a:t>الفرد (المتلقي) إلى أي نوع تنتمي هذه الرسالة؟ و</a:t>
            </a:r>
            <a:r>
              <a:rPr lang="ar-EG" sz="2500" b="1" smtClean="0">
                <a:latin typeface="Calibri" panose="020F0502020204030204" pitchFamily="34" charset="0"/>
                <a:ea typeface="Calibri" panose="020F0502020204030204" pitchFamily="34" charset="0"/>
                <a:cs typeface="Simplified Arabic" panose="02020603050405020304" pitchFamily="18" charset="-78"/>
              </a:rPr>
              <a:t>ما </a:t>
            </a:r>
            <a:r>
              <a:rPr lang="ar-EG" sz="2500" b="1">
                <a:latin typeface="Calibri" panose="020F0502020204030204" pitchFamily="34" charset="0"/>
                <a:ea typeface="Calibri" panose="020F0502020204030204" pitchFamily="34" charset="0"/>
                <a:cs typeface="Simplified Arabic" panose="02020603050405020304" pitchFamily="18" charset="-78"/>
              </a:rPr>
              <a:t>الجهة المسؤولة عن هذه الرسالة؟ </a:t>
            </a:r>
            <a:r>
              <a:rPr lang="ar-EG" sz="2500" b="1" smtClean="0">
                <a:latin typeface="Calibri" panose="020F0502020204030204" pitchFamily="34" charset="0"/>
                <a:ea typeface="Calibri" panose="020F0502020204030204" pitchFamily="34" charset="0"/>
                <a:cs typeface="Simplified Arabic" panose="02020603050405020304" pitchFamily="18" charset="-78"/>
              </a:rPr>
              <a:t>وما </a:t>
            </a:r>
            <a:r>
              <a:rPr lang="ar-EG" sz="2500" b="1">
                <a:latin typeface="Calibri" panose="020F0502020204030204" pitchFamily="34" charset="0"/>
                <a:ea typeface="Calibri" panose="020F0502020204030204" pitchFamily="34" charset="0"/>
                <a:cs typeface="Simplified Arabic" panose="02020603050405020304" pitchFamily="18" charset="-78"/>
              </a:rPr>
              <a:t>المعاني الظاهرة والخفية وراء هذه </a:t>
            </a:r>
            <a:r>
              <a:rPr lang="ar-EG" sz="2500" b="1" smtClean="0">
                <a:latin typeface="Calibri" panose="020F0502020204030204" pitchFamily="34" charset="0"/>
                <a:ea typeface="Calibri" panose="020F0502020204030204" pitchFamily="34" charset="0"/>
                <a:cs typeface="Simplified Arabic" panose="02020603050405020304" pitchFamily="18" charset="-78"/>
              </a:rPr>
              <a:t>الرسالة؟ وكيف </a:t>
            </a:r>
            <a:r>
              <a:rPr lang="ar-EG" sz="2500" b="1">
                <a:latin typeface="Calibri" panose="020F0502020204030204" pitchFamily="34" charset="0"/>
                <a:ea typeface="Calibri" panose="020F0502020204030204" pitchFamily="34" charset="0"/>
                <a:cs typeface="Simplified Arabic" panose="02020603050405020304" pitchFamily="18" charset="-78"/>
              </a:rPr>
              <a:t>يمكن التأكد من صحة هذه الرسالة أو زيفها؟ </a:t>
            </a:r>
            <a:r>
              <a:rPr lang="ar-EG" sz="2500" b="1" smtClean="0">
                <a:latin typeface="Calibri" panose="020F0502020204030204" pitchFamily="34" charset="0"/>
                <a:ea typeface="Calibri" panose="020F0502020204030204" pitchFamily="34" charset="0"/>
                <a:cs typeface="Simplified Arabic" panose="02020603050405020304" pitchFamily="18" charset="-78"/>
              </a:rPr>
              <a:t>ولماذا </a:t>
            </a:r>
            <a:r>
              <a:rPr lang="ar-EG" sz="2500" b="1">
                <a:latin typeface="Calibri" panose="020F0502020204030204" pitchFamily="34" charset="0"/>
                <a:ea typeface="Calibri" panose="020F0502020204030204" pitchFamily="34" charset="0"/>
                <a:cs typeface="Simplified Arabic" panose="02020603050405020304" pitchFamily="18" charset="-78"/>
              </a:rPr>
              <a:t>تم صياغة الرسالة بهذا النمط؟ إلى جانب أنها تخلق لديه القدرة على إنتاج رسائل إعلامية مضادة أو مناهضة حسب ميوله </a:t>
            </a:r>
            <a:r>
              <a:rPr lang="ar-EG" sz="2500" b="1" smtClean="0">
                <a:latin typeface="Calibri" panose="020F0502020204030204" pitchFamily="34" charset="0"/>
                <a:ea typeface="Calibri" panose="020F0502020204030204" pitchFamily="34" charset="0"/>
                <a:cs typeface="Simplified Arabic" panose="02020603050405020304" pitchFamily="18" charset="-78"/>
              </a:rPr>
              <a:t>ورغباته، </a:t>
            </a:r>
            <a:r>
              <a:rPr lang="ar-EG" sz="2500" b="1" u="sng">
                <a:latin typeface="Calibri" panose="020F0502020204030204" pitchFamily="34" charset="0"/>
                <a:ea typeface="Calibri" panose="020F0502020204030204" pitchFamily="34" charset="0"/>
                <a:cs typeface="Simplified Arabic" panose="02020603050405020304" pitchFamily="18" charset="-78"/>
              </a:rPr>
              <a:t>لذا تعتبر التربية الإعلامية بالنسبة للفرد ضرورة أساسية من ضروريات الحياة، لذا يمكن سرد أهمية التربية الإعلامية الرقمية في النقاط الآتية:</a:t>
            </a:r>
            <a:endParaRPr lang="en-US" sz="2500" b="1" u="sng">
              <a:effectLst/>
              <a:latin typeface="Calibri" panose="020F0502020204030204" pitchFamily="34" charset="0"/>
              <a:ea typeface="Calibri" panose="020F0502020204030204" pitchFamily="34" charset="0"/>
              <a:cs typeface="Arial" panose="020B0604020202020204" pitchFamily="34" charset="0"/>
            </a:endParaRPr>
          </a:p>
        </p:txBody>
      </p:sp>
      <p:pic>
        <p:nvPicPr>
          <p:cNvPr id="12" name="عنصر نائب للمحتوى 11"/>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18364" y="1463948"/>
            <a:ext cx="3835021" cy="5196294"/>
          </a:xfrm>
          <a:prstGeom prst="rect">
            <a:avLst/>
          </a:prstGeom>
        </p:spPr>
      </p:pic>
    </p:spTree>
    <p:extLst>
      <p:ext uri="{BB962C8B-B14F-4D97-AF65-F5344CB8AC3E}">
        <p14:creationId xmlns:p14="http://schemas.microsoft.com/office/powerpoint/2010/main" val="3390141848"/>
      </p:ext>
    </p:extLst>
  </p:cSld>
  <p:clrMapOvr>
    <a:masterClrMapping/>
  </p:clrMapOvr>
  <mc:AlternateContent xmlns:mc="http://schemas.openxmlformats.org/markup-compatibility/2006" xmlns:p14="http://schemas.microsoft.com/office/powerpoint/2010/main">
    <mc:Choice Requires="p14">
      <p:transition spd="slow" p14:dur="2000" advTm="105006"/>
    </mc:Choice>
    <mc:Fallback xmlns="">
      <p:transition spd="slow" advTm="1050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ثالثًا: أهمية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395415" y="1463948"/>
            <a:ext cx="6096000" cy="4241546"/>
          </a:xfrm>
          <a:prstGeom prst="rect">
            <a:avLst/>
          </a:prstGeom>
        </p:spPr>
        <p:txBody>
          <a:bodyPr>
            <a:spAutoFit/>
          </a:bodyPr>
          <a:lstStyle/>
          <a:p>
            <a:pPr algn="just" rtl="1">
              <a:lnSpc>
                <a:spcPct val="107000"/>
              </a:lnSpc>
              <a:spcAft>
                <a:spcPts val="80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1</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 </a:t>
            </a:r>
            <a:r>
              <a:rPr lang="ar-EG" sz="2800" b="1" smtClean="0">
                <a:latin typeface="Calibri" panose="020F0502020204030204" pitchFamily="34" charset="0"/>
                <a:ea typeface="Calibri" panose="020F0502020204030204" pitchFamily="34" charset="0"/>
                <a:cs typeface="Simplified Arabic" panose="02020603050405020304" pitchFamily="18" charset="-78"/>
              </a:rPr>
              <a:t>تكمن </a:t>
            </a:r>
            <a:r>
              <a:rPr lang="ar-EG" sz="2800" b="1">
                <a:latin typeface="Calibri" panose="020F0502020204030204" pitchFamily="34" charset="0"/>
                <a:ea typeface="Calibri" panose="020F0502020204030204" pitchFamily="34" charset="0"/>
                <a:cs typeface="Simplified Arabic" panose="02020603050405020304" pitchFamily="18" charset="-78"/>
              </a:rPr>
              <a:t>أهمية التربية الإعلامية وخاصة في العصر الرقمي </a:t>
            </a:r>
            <a:r>
              <a:rPr lang="ar-EG" sz="2800" b="1" u="sng">
                <a:latin typeface="Calibri" panose="020F0502020204030204" pitchFamily="34" charset="0"/>
                <a:ea typeface="Calibri" panose="020F0502020204030204" pitchFamily="34" charset="0"/>
                <a:cs typeface="Simplified Arabic" panose="02020603050405020304" pitchFamily="18" charset="-78"/>
              </a:rPr>
              <a:t>في تيسير وصول الأفراد إلى المهارات والخبرات التي يحتاجونها لفهم الكيفية التي يشكل بها الإعلام الجديد إدراكهم</a:t>
            </a:r>
            <a:r>
              <a:rPr lang="ar-EG" sz="2800" b="1">
                <a:latin typeface="Calibri" panose="020F0502020204030204" pitchFamily="34" charset="0"/>
                <a:ea typeface="Calibri" panose="020F0502020204030204" pitchFamily="34" charset="0"/>
                <a:cs typeface="Simplified Arabic" panose="02020603050405020304" pitchFamily="18" charset="-78"/>
              </a:rPr>
              <a:t>، وتهيئتهم للمشاركة كمنتجين لمضامين وسائل الإعلام، وتعد معرفة الأفراد بالأبعاد المختلفة للإعلام وتنمية قدراتهم للحكم على ما يتعرضون له وتعليمهم تحليل ونقد المضامين ومشاركتها من أهم متطلبات تمكين الفرد في المشاركة في البيئة الرقمية.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8041" y="1536121"/>
            <a:ext cx="4858531" cy="4738674"/>
          </a:xfrm>
        </p:spPr>
      </p:pic>
    </p:spTree>
    <p:extLst>
      <p:ext uri="{BB962C8B-B14F-4D97-AF65-F5344CB8AC3E}">
        <p14:creationId xmlns:p14="http://schemas.microsoft.com/office/powerpoint/2010/main" val="3919420792"/>
      </p:ext>
    </p:extLst>
  </p:cSld>
  <p:clrMapOvr>
    <a:masterClrMapping/>
  </p:clrMapOvr>
  <mc:AlternateContent xmlns:mc="http://schemas.openxmlformats.org/markup-compatibility/2006" xmlns:p14="http://schemas.microsoft.com/office/powerpoint/2010/main">
    <mc:Choice Requires="p14">
      <p:transition spd="slow" p14:dur="2000" advTm="61952"/>
    </mc:Choice>
    <mc:Fallback xmlns="">
      <p:transition spd="slow" advTm="6195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ثالثًا: أهمية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542697" y="1580256"/>
            <a:ext cx="6096000" cy="3909788"/>
          </a:xfrm>
          <a:prstGeom prst="rect">
            <a:avLst/>
          </a:prstGeom>
        </p:spPr>
        <p:txBody>
          <a:bodyPr>
            <a:spAutoFit/>
          </a:bodyPr>
          <a:lstStyle/>
          <a:p>
            <a:pPr algn="just" rtl="1">
              <a:lnSpc>
                <a:spcPct val="110000"/>
              </a:lnSpc>
              <a:spcBef>
                <a:spcPts val="110"/>
              </a:spcBef>
              <a:spcAft>
                <a:spcPts val="110"/>
              </a:spcAft>
            </a:pPr>
            <a:r>
              <a:rPr lang="en-US" sz="2800" b="1" smtClean="0">
                <a:latin typeface="Calibri" panose="020F0502020204030204" pitchFamily="34" charset="0"/>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2</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smtClean="0">
                <a:latin typeface="Simplified Arabic" panose="02020603050405020304" pitchFamily="18" charset="-78"/>
                <a:cs typeface="Simplified Arabic" panose="02020603050405020304" pitchFamily="18" charset="-78"/>
              </a:rPr>
              <a:t>ضرورة </a:t>
            </a:r>
            <a:r>
              <a:rPr lang="ar-EG" sz="2800" b="1" u="sng">
                <a:latin typeface="Simplified Arabic" panose="02020603050405020304" pitchFamily="18" charset="-78"/>
                <a:cs typeface="Simplified Arabic" panose="02020603050405020304" pitchFamily="18" charset="-78"/>
              </a:rPr>
              <a:t>ملحة في تعامل الأفراد مع ذلك الكم الهائل من الرسائل الإعلامية التي تبني واقعهم</a:t>
            </a:r>
            <a:r>
              <a:rPr lang="ar-EG" sz="2800" b="1">
                <a:latin typeface="Simplified Arabic" panose="02020603050405020304" pitchFamily="18" charset="-78"/>
                <a:cs typeface="Simplified Arabic" panose="02020603050405020304" pitchFamily="18" charset="-78"/>
              </a:rPr>
              <a:t>، فالرسائل الإعلامية مسؤولة عن أغلب الخبرات التي على أساسها يقوم الأفراد بناء فهمهم الشخصي للعالم من حولهم، فالفرد يناقش المعنى في الرسالة الإعلامية </a:t>
            </a:r>
            <a:r>
              <a:rPr lang="ar-EG" sz="2800" b="1" smtClean="0">
                <a:latin typeface="Simplified Arabic" panose="02020603050405020304" pitchFamily="18" charset="-78"/>
                <a:cs typeface="Simplified Arabic" panose="02020603050405020304" pitchFamily="18" charset="-78"/>
              </a:rPr>
              <a:t>طبقًا </a:t>
            </a:r>
            <a:r>
              <a:rPr lang="ar-EG" sz="2800" b="1">
                <a:latin typeface="Simplified Arabic" panose="02020603050405020304" pitchFamily="18" charset="-78"/>
                <a:cs typeface="Simplified Arabic" panose="02020603050405020304" pitchFamily="18" charset="-78"/>
              </a:rPr>
              <a:t>لعوامل فردية وحاجات شخصية وخلقية وثقافية ومنظومة القيم التي توجه سلوكه.</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307" y="1509783"/>
            <a:ext cx="5173356" cy="5136677"/>
          </a:xfrm>
          <a:prstGeom prst="rect">
            <a:avLst/>
          </a:prstGeom>
        </p:spPr>
      </p:pic>
    </p:spTree>
    <p:extLst>
      <p:ext uri="{BB962C8B-B14F-4D97-AF65-F5344CB8AC3E}">
        <p14:creationId xmlns:p14="http://schemas.microsoft.com/office/powerpoint/2010/main" val="997600786"/>
      </p:ext>
    </p:extLst>
  </p:cSld>
  <p:clrMapOvr>
    <a:masterClrMapping/>
  </p:clrMapOvr>
  <mc:AlternateContent xmlns:mc="http://schemas.openxmlformats.org/markup-compatibility/2006" xmlns:p14="http://schemas.microsoft.com/office/powerpoint/2010/main">
    <mc:Choice Requires="p14">
      <p:transition spd="slow" p14:dur="2000" advTm="153066"/>
    </mc:Choice>
    <mc:Fallback xmlns="">
      <p:transition spd="slow" advTm="15306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037729" y="1463948"/>
            <a:ext cx="6096000" cy="985270"/>
          </a:xfrm>
          <a:prstGeom prst="rect">
            <a:avLst/>
          </a:prstGeom>
        </p:spPr>
        <p:txBody>
          <a:bodyPr>
            <a:spAutoFit/>
          </a:bodyPr>
          <a:lstStyle/>
          <a:p>
            <a:pPr algn="just"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ثالثًا: أهمية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مستطيل 4"/>
          <p:cNvSpPr/>
          <p:nvPr/>
        </p:nvSpPr>
        <p:spPr>
          <a:xfrm>
            <a:off x="5512491" y="1431738"/>
            <a:ext cx="6096000" cy="4843057"/>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.3 </a:t>
            </a:r>
            <a:r>
              <a:rPr lang="ar-EG" sz="2800" b="1" smtClean="0">
                <a:latin typeface="Simplified Arabic" panose="02020603050405020304" pitchFamily="18" charset="-78"/>
                <a:cs typeface="Simplified Arabic" panose="02020603050405020304" pitchFamily="18" charset="-78"/>
              </a:rPr>
              <a:t>وسيلة </a:t>
            </a:r>
            <a:r>
              <a:rPr lang="ar-EG" sz="2800" b="1">
                <a:latin typeface="Simplified Arabic" panose="02020603050405020304" pitchFamily="18" charset="-78"/>
                <a:cs typeface="Simplified Arabic" panose="02020603050405020304" pitchFamily="18" charset="-78"/>
              </a:rPr>
              <a:t>هادفة لتحقيق الاتصال الفعال بين كل أطراف العملية الاتصالية (متلقي - وسيلة - </a:t>
            </a:r>
            <a:r>
              <a:rPr lang="ar-EG" sz="2800" b="1" smtClean="0">
                <a:latin typeface="Simplified Arabic" panose="02020603050405020304" pitchFamily="18" charset="-78"/>
                <a:cs typeface="Simplified Arabic" panose="02020603050405020304" pitchFamily="18" charset="-78"/>
              </a:rPr>
              <a:t>رسالة- </a:t>
            </a:r>
            <a:r>
              <a:rPr lang="ar-EG" sz="2800" b="1">
                <a:latin typeface="Simplified Arabic" panose="02020603050405020304" pitchFamily="18" charset="-78"/>
                <a:cs typeface="Simplified Arabic" panose="02020603050405020304" pitchFamily="18" charset="-78"/>
              </a:rPr>
              <a:t>مرسل) لتحقيق الفهم الواعي والإدراك السليم</a:t>
            </a:r>
            <a:r>
              <a:rPr lang="ar-EG" sz="2800"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.4</a:t>
            </a:r>
            <a:r>
              <a:rPr lang="ar-EG" sz="2800" b="1" smtClean="0">
                <a:latin typeface="Simplified Arabic" panose="02020603050405020304" pitchFamily="18" charset="-78"/>
                <a:cs typeface="Simplified Arabic" panose="02020603050405020304" pitchFamily="18" charset="-78"/>
              </a:rPr>
              <a:t>تنمي </a:t>
            </a:r>
            <a:r>
              <a:rPr lang="ar-EG" sz="2800" b="1">
                <a:latin typeface="Simplified Arabic" panose="02020603050405020304" pitchFamily="18" charset="-78"/>
                <a:cs typeface="Simplified Arabic" panose="02020603050405020304" pitchFamily="18" charset="-78"/>
              </a:rPr>
              <a:t>لدى النشء والشباب التفكير الناقد والإبداع للتعرف على شخصياتهم المختلفة واستكشاف ما بداخلها.</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 </a:t>
            </a:r>
            <a:endParaRPr lang="en-US" sz="2800" u="sng">
              <a:solidFill>
                <a:srgbClr val="203E5F"/>
              </a:solidFill>
              <a:latin typeface="Simplified Arabic" panose="02020603050405020304" pitchFamily="18" charset="-78"/>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13224" y="1463948"/>
            <a:ext cx="5161886" cy="5058332"/>
          </a:xfrm>
        </p:spPr>
      </p:pic>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3445" y="1292144"/>
            <a:ext cx="6315574" cy="4601218"/>
          </a:xfrm>
        </p:spPr>
        <p:txBody>
          <a:bodyPr>
            <a:normAutofit/>
          </a:bodyPr>
          <a:lstStyle/>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.5</a:t>
            </a:r>
            <a:r>
              <a:rPr lang="ar-EG" b="1" smtClean="0">
                <a:latin typeface="Simplified Arabic" panose="02020603050405020304" pitchFamily="18" charset="-78"/>
                <a:cs typeface="Simplified Arabic" panose="02020603050405020304" pitchFamily="18" charset="-78"/>
              </a:rPr>
              <a:t> </a:t>
            </a:r>
            <a:r>
              <a:rPr lang="ar-EG" b="1" u="sng" smtClean="0">
                <a:latin typeface="Simplified Arabic" panose="02020603050405020304" pitchFamily="18" charset="-78"/>
                <a:cs typeface="Simplified Arabic" panose="02020603050405020304" pitchFamily="18" charset="-78"/>
              </a:rPr>
              <a:t>تكمن </a:t>
            </a:r>
            <a:r>
              <a:rPr lang="ar-EG" b="1" u="sng">
                <a:latin typeface="Simplified Arabic" panose="02020603050405020304" pitchFamily="18" charset="-78"/>
                <a:cs typeface="Simplified Arabic" panose="02020603050405020304" pitchFamily="18" charset="-78"/>
              </a:rPr>
              <a:t>أهمية التربية الإعلامية في تيسير وصول الافراد إلى المهارات والخبرات التي يحتاجونها</a:t>
            </a:r>
            <a:r>
              <a:rPr lang="ar-EG" b="1">
                <a:latin typeface="Simplified Arabic" panose="02020603050405020304" pitchFamily="18" charset="-78"/>
                <a:cs typeface="Simplified Arabic" panose="02020603050405020304" pitchFamily="18" charset="-78"/>
              </a:rPr>
              <a:t> لفهم الكيفية التي يشكل الإعلام فيها إدراكهم وتهيئتهم للمشاركة كصانعي إعلام ومشاركين في مجتمعات افتراضية ضمن أخلاقيات المجتمع.</a:t>
            </a: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5458" y="211687"/>
            <a:ext cx="1308620"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651379" y="150443"/>
            <a:ext cx="10168790" cy="9801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ثالثًا: أهمية التربية الإعلامية الرقمية</a:t>
            </a:r>
            <a:endParaRPr lang="en-US" sz="4800" b="1" dirty="0">
              <a:solidFill>
                <a:schemeClr val="bg1"/>
              </a:solidFill>
              <a:latin typeface="Alexandria" charset="0"/>
              <a:cs typeface="Alexandria" charset="0"/>
            </a:endParaRPr>
          </a:p>
        </p:txBody>
      </p:sp>
      <p:sp>
        <p:nvSpPr>
          <p:cNvPr id="5" name="مستطيل 4"/>
          <p:cNvSpPr/>
          <p:nvPr/>
        </p:nvSpPr>
        <p:spPr>
          <a:xfrm>
            <a:off x="5718412" y="1255595"/>
            <a:ext cx="5865196" cy="478272"/>
          </a:xfrm>
          <a:prstGeom prst="rect">
            <a:avLst/>
          </a:prstGeom>
        </p:spPr>
        <p:txBody>
          <a:bodyPr wrap="square">
            <a:spAutoFit/>
          </a:bodyPr>
          <a:lstStyle/>
          <a:p>
            <a:pPr algn="just" rtl="1">
              <a:lnSpc>
                <a:spcPct val="110000"/>
              </a:lnSpc>
              <a:spcBef>
                <a:spcPts val="110"/>
              </a:spcBef>
              <a:spcAft>
                <a:spcPts val="110"/>
              </a:spcAft>
            </a:pPr>
            <a:endParaRPr lang="en-US" sz="2400" b="1" u="sng">
              <a:solidFill>
                <a:srgbClr val="203E5F"/>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2137" y="1294676"/>
            <a:ext cx="4776719" cy="4980119"/>
          </a:xfrm>
        </p:spPr>
      </p:pic>
    </p:spTree>
    <p:extLst>
      <p:ext uri="{BB962C8B-B14F-4D97-AF65-F5344CB8AC3E}">
        <p14:creationId xmlns:p14="http://schemas.microsoft.com/office/powerpoint/2010/main" val="4225359602"/>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33748" y="1370648"/>
            <a:ext cx="6430372" cy="4518592"/>
          </a:xfrm>
        </p:spPr>
        <p:txBody>
          <a:bodyPr>
            <a:normAutofit/>
          </a:bodyPr>
          <a:lstStyle/>
          <a:p>
            <a:pPr marL="0" indent="0" algn="just" rtl="1">
              <a:lnSpc>
                <a:spcPct val="110000"/>
              </a:lnSpc>
              <a:spcBef>
                <a:spcPts val="110"/>
              </a:spcBef>
              <a:spcAft>
                <a:spcPts val="110"/>
              </a:spcAft>
              <a:buNone/>
            </a:pPr>
            <a:r>
              <a:rPr lang="ar-EG" sz="2400" smtClean="0"/>
              <a:t>‏</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32012" y="24283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665739" y="320633"/>
            <a:ext cx="9962866" cy="76357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رابعًا: أهداف التربية الإعلامية الرقمية</a:t>
            </a:r>
            <a:endParaRPr lang="en-US" b="1" dirty="0">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6373503" y="1367712"/>
            <a:ext cx="5250977" cy="985911"/>
          </a:xfrm>
          <a:prstGeom prst="rect">
            <a:avLst/>
          </a:prstGeom>
        </p:spPr>
        <p:txBody>
          <a:bodyPr wrap="square">
            <a:spAutoFit/>
          </a:bodyPr>
          <a:lstStyle/>
          <a:p>
            <a:pPr algn="just" rtl="1">
              <a:lnSpc>
                <a:spcPct val="120000"/>
              </a:lnSpc>
              <a:spcBef>
                <a:spcPts val="110"/>
              </a:spcBef>
              <a:spcAft>
                <a:spcPts val="110"/>
              </a:spcAft>
            </a:pPr>
            <a:endParaRPr lang="ar-EG" sz="2400" b="1" u="sng"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b="1" u="sng">
              <a:latin typeface="Simplified Arabic" panose="02020603050405020304" pitchFamily="18" charset="-78"/>
              <a:cs typeface="Simplified Arabic" panose="02020603050405020304" pitchFamily="18" charset="-78"/>
            </a:endParaRPr>
          </a:p>
        </p:txBody>
      </p:sp>
      <p:sp>
        <p:nvSpPr>
          <p:cNvPr id="2" name="مستطيل 1"/>
          <p:cNvSpPr/>
          <p:nvPr/>
        </p:nvSpPr>
        <p:spPr>
          <a:xfrm>
            <a:off x="5268037" y="1221350"/>
            <a:ext cx="6196084" cy="5264005"/>
          </a:xfrm>
          <a:prstGeom prst="rect">
            <a:avLst/>
          </a:prstGeom>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v"/>
            </a:pPr>
            <a:r>
              <a:rPr lang="ar-EG" sz="2800" b="1" u="sng">
                <a:latin typeface="Simplified Arabic" panose="02020603050405020304" pitchFamily="18" charset="-78"/>
                <a:cs typeface="Simplified Arabic" panose="02020603050405020304" pitchFamily="18" charset="-78"/>
              </a:rPr>
              <a:t>إن الغاية الأساسية من التربية الإعلامية هى تربية النشء على كيفية التعامل مع وسائل الإعلام المختلفة وتحليلها وتقييمها وخلق روح الابتكار والإبداع لديهم في إنتاج رسائل إعلامية تتناسب مع ميولهم واتجاهاتهم وقيمهم المجتمعية</a:t>
            </a:r>
            <a:r>
              <a:rPr lang="ar-EG" sz="2800" b="1">
                <a:latin typeface="Simplified Arabic" panose="02020603050405020304" pitchFamily="18" charset="-78"/>
                <a:cs typeface="Simplified Arabic" panose="02020603050405020304" pitchFamily="18" charset="-78"/>
              </a:rPr>
              <a:t>؛ ولكن مع التطور التكنولوجي الهائل الذي حدث في هذا العصر تولدت وسائل تكنولوجية إعلامية متعددة ومتباينة الثقافات والاتجاهات، </a:t>
            </a:r>
            <a:r>
              <a:rPr lang="ar-EG" sz="2800" b="1" u="sng">
                <a:solidFill>
                  <a:srgbClr val="203E5F"/>
                </a:solidFill>
                <a:latin typeface="Simplified Arabic" panose="02020603050405020304" pitchFamily="18" charset="-78"/>
                <a:cs typeface="Simplified Arabic" panose="02020603050405020304" pitchFamily="18" charset="-78"/>
              </a:rPr>
              <a:t>لذا أصبحت التربية الإعلامية تسعى إلى تحقيق الأهداف الآتية:</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عنصر نائب للمحتوى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2" y="1340056"/>
            <a:ext cx="4801736" cy="5249570"/>
          </a:xfrm>
        </p:spPr>
      </p:pic>
    </p:spTree>
    <p:extLst>
      <p:ext uri="{BB962C8B-B14F-4D97-AF65-F5344CB8AC3E}">
        <p14:creationId xmlns:p14="http://schemas.microsoft.com/office/powerpoint/2010/main" val="4236618427"/>
      </p:ext>
    </p:extLst>
  </p:cSld>
  <p:clrMapOvr>
    <a:masterClrMapping/>
  </p:clrMapOvr>
  <mc:AlternateContent xmlns:mc="http://schemas.openxmlformats.org/markup-compatibility/2006" xmlns:p14="http://schemas.microsoft.com/office/powerpoint/2010/main">
    <mc:Choice Requires="p14">
      <p:transition spd="slow" p14:dur="2000" advTm="114404"/>
    </mc:Choice>
    <mc:Fallback xmlns="">
      <p:transition spd="slow" advTm="11440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54387" y="1321208"/>
            <a:ext cx="6223380" cy="4518592"/>
          </a:xfrm>
        </p:spPr>
        <p:txBody>
          <a:bodyPr>
            <a:normAutofit fontScale="92500" lnSpcReduction="20000"/>
          </a:bodyPr>
          <a:lstStyle/>
          <a:p>
            <a:pPr marL="0" indent="0" algn="just" rtl="1">
              <a:lnSpc>
                <a:spcPct val="120000"/>
              </a:lnSpc>
              <a:spcBef>
                <a:spcPts val="110"/>
              </a:spcBef>
              <a:spcAft>
                <a:spcPts val="110"/>
              </a:spcAft>
              <a:buNone/>
            </a:pPr>
            <a:r>
              <a:rPr lang="en-US" sz="2400" u="sng" smtClean="0"/>
              <a:t> </a:t>
            </a:r>
            <a:r>
              <a:rPr lang="en-US" b="1" u="sng" smtClean="0">
                <a:latin typeface="Simplified Arabic" panose="02020603050405020304" pitchFamily="18" charset="-78"/>
                <a:cs typeface="Simplified Arabic" panose="02020603050405020304" pitchFamily="18" charset="-78"/>
              </a:rPr>
              <a:t>.1</a:t>
            </a:r>
            <a:r>
              <a:rPr lang="ar-EG" sz="3000" b="1" u="sng" smtClean="0">
                <a:latin typeface="Simplified Arabic" panose="02020603050405020304" pitchFamily="18" charset="-78"/>
                <a:cs typeface="Simplified Arabic" panose="02020603050405020304" pitchFamily="18" charset="-78"/>
              </a:rPr>
              <a:t>حماية </a:t>
            </a:r>
            <a:r>
              <a:rPr lang="ar-EG" sz="3000" b="1" u="sng">
                <a:latin typeface="Simplified Arabic" panose="02020603050405020304" pitchFamily="18" charset="-78"/>
                <a:cs typeface="Simplified Arabic" panose="02020603050405020304" pitchFamily="18" charset="-78"/>
              </a:rPr>
              <a:t>الأفراد (النشء) من الوقوع تحت خطر التأثيرات السلبية لوسائل الإعلام ومضامينها المختلفة </a:t>
            </a:r>
            <a:r>
              <a:rPr lang="ar-EG" sz="3000" b="1">
                <a:latin typeface="Simplified Arabic" panose="02020603050405020304" pitchFamily="18" charset="-78"/>
                <a:cs typeface="Simplified Arabic" panose="02020603050405020304" pitchFamily="18" charset="-78"/>
              </a:rPr>
              <a:t>خاصة لما نعيشه في العصر الرقمي العولمة السماوات المفتوحة والمجتمعات الافتراضية. </a:t>
            </a:r>
            <a:endParaRPr lang="en-US" sz="3000"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sz="3000" b="1" smtClean="0">
                <a:latin typeface="Simplified Arabic" panose="02020603050405020304" pitchFamily="18" charset="-78"/>
                <a:cs typeface="Simplified Arabic" panose="02020603050405020304" pitchFamily="18" charset="-78"/>
              </a:rPr>
              <a:t> .2</a:t>
            </a:r>
            <a:r>
              <a:rPr lang="ar-EG" sz="3000" b="1" u="sng" smtClean="0">
                <a:latin typeface="Simplified Arabic" panose="02020603050405020304" pitchFamily="18" charset="-78"/>
                <a:cs typeface="Simplified Arabic" panose="02020603050405020304" pitchFamily="18" charset="-78"/>
              </a:rPr>
              <a:t>إكساب </a:t>
            </a:r>
            <a:r>
              <a:rPr lang="ar-EG" sz="3000" b="1" u="sng">
                <a:latin typeface="Simplified Arabic" panose="02020603050405020304" pitchFamily="18" charset="-78"/>
                <a:cs typeface="Simplified Arabic" panose="02020603050405020304" pitchFamily="18" charset="-78"/>
              </a:rPr>
              <a:t>الأفراد المبادئ الأساسية للتفكير النقدي </a:t>
            </a:r>
            <a:r>
              <a:rPr lang="ar-EG" sz="3000" b="1">
                <a:latin typeface="Simplified Arabic" panose="02020603050405020304" pitchFamily="18" charset="-78"/>
                <a:cs typeface="Simplified Arabic" panose="02020603050405020304" pitchFamily="18" charset="-78"/>
              </a:rPr>
              <a:t>الذي يؤهلهم لتحليل وتفسير ونقد كل ما يقدم من مضامين إعلامية ذات أهداف مقصودة وغير مقصودة مما يكسبه القدرة على تقييم أداء وسائل الإعلام والذي يساعد على بناء أحكام حول مختلف الرسائل الإعلامية.</a:t>
            </a:r>
            <a:endParaRPr lang="en-US" sz="30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10017457"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أهداف التربية الإعلامية الرقمية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5120" y="1321208"/>
            <a:ext cx="4593608" cy="5268418"/>
          </a:xfrm>
        </p:spPr>
      </p:pic>
    </p:spTree>
    <p:extLst>
      <p:ext uri="{BB962C8B-B14F-4D97-AF65-F5344CB8AC3E}">
        <p14:creationId xmlns:p14="http://schemas.microsoft.com/office/powerpoint/2010/main" val="2293156651"/>
      </p:ext>
    </p:extLst>
  </p:cSld>
  <p:clrMapOvr>
    <a:masterClrMapping/>
  </p:clrMapOvr>
  <mc:AlternateContent xmlns:mc="http://schemas.openxmlformats.org/markup-compatibility/2006" xmlns:p14="http://schemas.microsoft.com/office/powerpoint/2010/main">
    <mc:Choice Requires="p14">
      <p:transition spd="slow" p14:dur="2000" advTm="74472"/>
    </mc:Choice>
    <mc:Fallback xmlns="">
      <p:transition spd="slow" advTm="744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36274" y="1268193"/>
            <a:ext cx="6482688" cy="4518592"/>
          </a:xfrm>
        </p:spPr>
        <p:txBody>
          <a:bodyPr>
            <a:normAutofit/>
          </a:bodyPr>
          <a:lstStyle/>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.3</a:t>
            </a:r>
            <a:r>
              <a:rPr lang="ar-EG" b="1" u="sng" smtClean="0">
                <a:latin typeface="Simplified Arabic" panose="02020603050405020304" pitchFamily="18" charset="-78"/>
                <a:cs typeface="Simplified Arabic" panose="02020603050405020304" pitchFamily="18" charset="-78"/>
              </a:rPr>
              <a:t>إمداد </a:t>
            </a:r>
            <a:r>
              <a:rPr lang="ar-EG" b="1" u="sng">
                <a:latin typeface="Simplified Arabic" panose="02020603050405020304" pitchFamily="18" charset="-78"/>
                <a:cs typeface="Simplified Arabic" panose="02020603050405020304" pitchFamily="18" charset="-78"/>
              </a:rPr>
              <a:t>الأفراد بالمعلومات والمعارف التي تؤهلهم إلى إتقان مهارات تحليل مختلف أنواع الرسائل الإعلامية</a:t>
            </a:r>
            <a:r>
              <a:rPr lang="ar-EG" b="1">
                <a:latin typeface="Simplified Arabic" panose="02020603050405020304" pitchFamily="18" charset="-78"/>
                <a:cs typeface="Simplified Arabic" panose="02020603050405020304" pitchFamily="18" charset="-78"/>
              </a:rPr>
              <a:t>، إلى جانب فك رموزها وفهم الأيديولوجيات الخاصة بوسائل الإعلام التي تسعى لتحقيقها.</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4</a:t>
            </a:r>
            <a:r>
              <a:rPr lang="ar-EG" b="1" u="sng" smtClean="0">
                <a:latin typeface="Simplified Arabic" panose="02020603050405020304" pitchFamily="18" charset="-78"/>
                <a:cs typeface="Simplified Arabic" panose="02020603050405020304" pitchFamily="18" charset="-78"/>
              </a:rPr>
              <a:t>.اكتساب </a:t>
            </a:r>
            <a:r>
              <a:rPr lang="ar-EG" b="1" u="sng">
                <a:latin typeface="Simplified Arabic" panose="02020603050405020304" pitchFamily="18" charset="-78"/>
                <a:cs typeface="Simplified Arabic" panose="02020603050405020304" pitchFamily="18" charset="-78"/>
              </a:rPr>
              <a:t>أساليب مراقبة وسائل الإعلام وكيفيات التأثير عليها</a:t>
            </a:r>
            <a:r>
              <a:rPr lang="ar-EG" b="1">
                <a:latin typeface="Simplified Arabic" panose="02020603050405020304" pitchFamily="18" charset="-78"/>
                <a:cs typeface="Simplified Arabic" panose="02020603050405020304" pitchFamily="18" charset="-78"/>
              </a:rPr>
              <a:t>، من خلال اكتساب القدرة على إبداء الرأي النقدي حول أداء وسائل الإعلام وطرح مقترحات لتحسين ذلك.</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15120" y="132941"/>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06221" y="191032"/>
            <a:ext cx="10017457"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a:solidFill>
                  <a:schemeClr val="bg1"/>
                </a:solidFill>
                <a:latin typeface="Simplified Arabic" panose="02020603050405020304" pitchFamily="18" charset="-78"/>
                <a:cs typeface="Simplified Arabic" panose="02020603050405020304" pitchFamily="18" charset="-78"/>
              </a:rPr>
              <a:t>رابعًا: أهداف التربية الإعلامية الرقمية</a:t>
            </a:r>
            <a:endParaRPr lang="en-US"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13898" y="1268193"/>
            <a:ext cx="4867701" cy="5214494"/>
          </a:xfrm>
          <a:prstGeom prst="rect">
            <a:avLst/>
          </a:prstGeom>
        </p:spPr>
      </p:pic>
    </p:spTree>
    <p:extLst>
      <p:ext uri="{BB962C8B-B14F-4D97-AF65-F5344CB8AC3E}">
        <p14:creationId xmlns:p14="http://schemas.microsoft.com/office/powerpoint/2010/main" val="197227736"/>
      </p:ext>
    </p:extLst>
  </p:cSld>
  <p:clrMapOvr>
    <a:masterClrMapping/>
  </p:clrMapOvr>
  <mc:AlternateContent xmlns:mc="http://schemas.openxmlformats.org/markup-compatibility/2006" xmlns:p14="http://schemas.microsoft.com/office/powerpoint/2010/main">
    <mc:Choice Requires="p14">
      <p:transition spd="slow" p14:dur="2000" advTm="61463"/>
    </mc:Choice>
    <mc:Fallback xmlns="">
      <p:transition spd="slow" advTm="614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51346" y="41055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56095" y="410556"/>
            <a:ext cx="1000835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أهداف التربية الإعلامية الرقمية</a:t>
            </a:r>
            <a:endParaRPr lang="en-US" sz="4800" b="1" dirty="0">
              <a:solidFill>
                <a:schemeClr val="bg1"/>
              </a:solidFill>
              <a:latin typeface="Alexandria" charset="0"/>
              <a:cs typeface="Alexandria" charset="0"/>
            </a:endParaRPr>
          </a:p>
        </p:txBody>
      </p:sp>
      <p:sp>
        <p:nvSpPr>
          <p:cNvPr id="2" name="مستطيل 1"/>
          <p:cNvSpPr/>
          <p:nvPr/>
        </p:nvSpPr>
        <p:spPr>
          <a:xfrm>
            <a:off x="5490949" y="1485511"/>
            <a:ext cx="6096000" cy="3883114"/>
          </a:xfrm>
          <a:prstGeom prst="rect">
            <a:avLst/>
          </a:prstGeom>
        </p:spPr>
        <p:txBody>
          <a:bodyPr>
            <a:spAutoFit/>
          </a:bodyPr>
          <a:lstStyle/>
          <a:p>
            <a:pPr algn="just" rtl="1">
              <a:lnSpc>
                <a:spcPct val="110000"/>
              </a:lnSpc>
              <a:spcBef>
                <a:spcPts val="110"/>
              </a:spcBef>
              <a:spcAft>
                <a:spcPts val="110"/>
              </a:spcAft>
            </a:pP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.5</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تزويد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الأفراد بالخبرات اللازمة لمساعدة ذويهم على الاستخدام الأمثل لوسائل تكنولوجيا الاتصال </a:t>
            </a:r>
            <a:r>
              <a:rPr lang="ar-EG" sz="2800" b="1">
                <a:latin typeface="Simplified Arabic" panose="02020603050405020304" pitchFamily="18" charset="-78"/>
                <a:ea typeface="Calibri" panose="020F0502020204030204" pitchFamily="34" charset="0"/>
                <a:cs typeface="Simplified Arabic" panose="02020603050405020304" pitchFamily="18" charset="-78"/>
              </a:rPr>
              <a:t>ومواكبة التطورات المستمرة والسريعة في المجتمع المعلوماتي المحيط بنا.</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smtClean="0">
                <a:latin typeface="Simplified Arabic" panose="02020603050405020304" pitchFamily="18" charset="-78"/>
                <a:ea typeface="Calibri" panose="020F0502020204030204" pitchFamily="34" charset="0"/>
                <a:cs typeface="Simplified Arabic" panose="02020603050405020304" pitchFamily="18" charset="-78"/>
              </a:rPr>
              <a:t> .6</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احترام </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أخلاقيات وسائل الإعلام أثناء مشاركتهم في الإنتاج </a:t>
            </a:r>
            <a:r>
              <a:rPr lang="ar-EG" sz="2800" b="1" u="sng" smtClean="0">
                <a:latin typeface="Simplified Arabic" panose="02020603050405020304" pitchFamily="18" charset="-78"/>
                <a:ea typeface="Calibri" panose="020F0502020204030204" pitchFamily="34" charset="0"/>
                <a:cs typeface="Simplified Arabic" panose="02020603050405020304" pitchFamily="18" charset="-78"/>
              </a:rPr>
              <a:t>الإعلامي،</a:t>
            </a:r>
            <a:r>
              <a:rPr lang="ar-EG" sz="2800" b="1" smtClean="0">
                <a:latin typeface="Simplified Arabic" panose="02020603050405020304" pitchFamily="18" charset="-78"/>
                <a:ea typeface="Calibri" panose="020F0502020204030204" pitchFamily="34" charset="0"/>
                <a:cs typeface="Simplified Arabic" panose="02020603050405020304" pitchFamily="18" charset="-78"/>
              </a:rPr>
              <a:t> </a:t>
            </a:r>
            <a:r>
              <a:rPr lang="ar-EG" sz="2800" b="1">
                <a:latin typeface="Simplified Arabic" panose="02020603050405020304" pitchFamily="18" charset="-78"/>
                <a:ea typeface="Calibri" panose="020F0502020204030204" pitchFamily="34" charset="0"/>
                <a:cs typeface="Simplified Arabic" panose="02020603050405020304" pitchFamily="18" charset="-78"/>
              </a:rPr>
              <a:t>فالأفراد في عصر ويب  </a:t>
            </a:r>
            <a:r>
              <a:rPr lang="en-US" sz="2800" b="1">
                <a:latin typeface="Simplified Arabic" panose="02020603050405020304" pitchFamily="18" charset="-78"/>
                <a:ea typeface="Calibri" panose="020F0502020204030204" pitchFamily="34" charset="0"/>
                <a:cs typeface="Simplified Arabic" panose="02020603050405020304" pitchFamily="18" charset="-78"/>
              </a:rPr>
              <a:t>web 2.0</a:t>
            </a:r>
            <a:r>
              <a:rPr lang="ar-EG" sz="2800" b="1">
                <a:latin typeface="Simplified Arabic" panose="02020603050405020304" pitchFamily="18" charset="-78"/>
                <a:ea typeface="Calibri" panose="020F0502020204030204" pitchFamily="34" charset="0"/>
                <a:cs typeface="Simplified Arabic" panose="02020603050405020304" pitchFamily="18" charset="-78"/>
              </a:rPr>
              <a:t> هم منتجون في وسائط الإعلام ومستهلكون في نفس الوقت.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1346" y="1485511"/>
            <a:ext cx="5031475" cy="4874346"/>
          </a:xfrm>
        </p:spPr>
      </p:pic>
    </p:spTree>
    <p:extLst>
      <p:ext uri="{BB962C8B-B14F-4D97-AF65-F5344CB8AC3E}">
        <p14:creationId xmlns:p14="http://schemas.microsoft.com/office/powerpoint/2010/main" val="384114536"/>
      </p:ext>
    </p:extLst>
  </p:cSld>
  <p:clrMapOvr>
    <a:masterClrMapping/>
  </p:clrMapOvr>
  <mc:AlternateContent xmlns:mc="http://schemas.openxmlformats.org/markup-compatibility/2006" xmlns:p14="http://schemas.microsoft.com/office/powerpoint/2010/main">
    <mc:Choice Requires="p14">
      <p:transition spd="slow" p14:dur="2000" advTm="138807"/>
    </mc:Choice>
    <mc:Fallback xmlns="">
      <p:transition spd="slow" advTm="138807"/>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13696" y="1343668"/>
            <a:ext cx="6094795" cy="4676690"/>
          </a:xfrm>
        </p:spPr>
        <p:txBody>
          <a:bodyPr>
            <a:normAutofit/>
          </a:bodyPr>
          <a:lstStyle/>
          <a:p>
            <a:pPr marL="0" indent="0" algn="just" rtl="1">
              <a:lnSpc>
                <a:spcPct val="110000"/>
              </a:lnSpc>
              <a:spcBef>
                <a:spcPts val="110"/>
              </a:spcBef>
              <a:spcAft>
                <a:spcPts val="110"/>
              </a:spcAft>
              <a:buNone/>
            </a:pPr>
            <a:r>
              <a:rPr lang="en-US" b="1" u="sng" smtClean="0">
                <a:latin typeface="Simplified Arabic" panose="02020603050405020304" pitchFamily="18" charset="-78"/>
                <a:cs typeface="Simplified Arabic" panose="02020603050405020304" pitchFamily="18" charset="-78"/>
              </a:rPr>
              <a:t> .7</a:t>
            </a:r>
            <a:r>
              <a:rPr lang="ar-EG" b="1" u="sng" smtClean="0">
                <a:latin typeface="Simplified Arabic" panose="02020603050405020304" pitchFamily="18" charset="-78"/>
                <a:cs typeface="Simplified Arabic" panose="02020603050405020304" pitchFamily="18" charset="-78"/>
              </a:rPr>
              <a:t>اكتساب </a:t>
            </a:r>
            <a:r>
              <a:rPr lang="ar-EG" b="1" u="sng">
                <a:latin typeface="Simplified Arabic" panose="02020603050405020304" pitchFamily="18" charset="-78"/>
                <a:cs typeface="Simplified Arabic" panose="02020603050405020304" pitchFamily="18" charset="-78"/>
              </a:rPr>
              <a:t>أساليب التعبير الإبداعي والابتكاري بواسطة وسائل </a:t>
            </a:r>
            <a:r>
              <a:rPr lang="ar-EG" b="1" u="sng" smtClean="0">
                <a:latin typeface="Simplified Arabic" panose="02020603050405020304" pitchFamily="18" charset="-78"/>
                <a:cs typeface="Simplified Arabic" panose="02020603050405020304" pitchFamily="18" charset="-78"/>
              </a:rPr>
              <a:t>الإعلام؛</a:t>
            </a:r>
            <a:r>
              <a:rPr lang="ar-EG" b="1" smtClean="0">
                <a:latin typeface="Simplified Arabic" panose="02020603050405020304" pitchFamily="18" charset="-78"/>
                <a:cs typeface="Simplified Arabic" panose="02020603050405020304" pitchFamily="18" charset="-78"/>
              </a:rPr>
              <a:t> حيث </a:t>
            </a:r>
            <a:r>
              <a:rPr lang="ar-EG" b="1">
                <a:latin typeface="Simplified Arabic" panose="02020603050405020304" pitchFamily="18" charset="-78"/>
                <a:cs typeface="Simplified Arabic" panose="02020603050405020304" pitchFamily="18" charset="-78"/>
              </a:rPr>
              <a:t>يطبقوا أساليب الاستخدام الرشيد والفعال في تطبيق ما اكتسبوه من تلك الوسائل في كل جوانب حياتهم.</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8</a:t>
            </a:r>
            <a:r>
              <a:rPr lang="ar-EG" b="1" smtClean="0">
                <a:latin typeface="Simplified Arabic" panose="02020603050405020304" pitchFamily="18" charset="-78"/>
                <a:cs typeface="Simplified Arabic" panose="02020603050405020304" pitchFamily="18" charset="-78"/>
              </a:rPr>
              <a:t> </a:t>
            </a:r>
            <a:r>
              <a:rPr lang="en-US" b="1" smtClean="0">
                <a:latin typeface="Simplified Arabic" panose="02020603050405020304" pitchFamily="18" charset="-78"/>
                <a:cs typeface="Simplified Arabic" panose="02020603050405020304" pitchFamily="18" charset="-78"/>
              </a:rPr>
              <a:t> .</a:t>
            </a:r>
            <a:r>
              <a:rPr lang="ar-EG" b="1" u="sng" smtClean="0">
                <a:latin typeface="Simplified Arabic" panose="02020603050405020304" pitchFamily="18" charset="-78"/>
                <a:cs typeface="Simplified Arabic" panose="02020603050405020304" pitchFamily="18" charset="-78"/>
              </a:rPr>
              <a:t>دعم </a:t>
            </a:r>
            <a:r>
              <a:rPr lang="ar-EG" b="1" u="sng">
                <a:latin typeface="Simplified Arabic" panose="02020603050405020304" pitchFamily="18" charset="-78"/>
                <a:cs typeface="Simplified Arabic" panose="02020603050405020304" pitchFamily="18" charset="-78"/>
              </a:rPr>
              <a:t>الهوية الثقافية والمحافظة عليها</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.9</a:t>
            </a:r>
            <a:r>
              <a:rPr lang="ar-EG" b="1" u="sng" smtClean="0">
                <a:latin typeface="Simplified Arabic" panose="02020603050405020304" pitchFamily="18" charset="-78"/>
                <a:cs typeface="Simplified Arabic" panose="02020603050405020304" pitchFamily="18" charset="-78"/>
              </a:rPr>
              <a:t>تحقيق </a:t>
            </a:r>
            <a:r>
              <a:rPr lang="ar-EG" b="1" u="sng">
                <a:latin typeface="Simplified Arabic" panose="02020603050405020304" pitchFamily="18" charset="-78"/>
                <a:cs typeface="Simplified Arabic" panose="02020603050405020304" pitchFamily="18" charset="-78"/>
              </a:rPr>
              <a:t>التمسك بالعقيدة والقيم الدينية </a:t>
            </a:r>
            <a:r>
              <a:rPr lang="ar-EG" b="1">
                <a:latin typeface="Simplified Arabic" panose="02020603050405020304" pitchFamily="18" charset="-78"/>
                <a:cs typeface="Simplified Arabic" panose="02020603050405020304" pitchFamily="18" charset="-78"/>
              </a:rPr>
              <a:t>عند التقييم والحكم على صلاحية المضامين الإعلامية.</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 10</a:t>
            </a:r>
            <a:r>
              <a:rPr lang="ar-EG" b="1" u="sng" smtClean="0">
                <a:latin typeface="Simplified Arabic" panose="02020603050405020304" pitchFamily="18" charset="-78"/>
                <a:cs typeface="Simplified Arabic" panose="02020603050405020304" pitchFamily="18" charset="-78"/>
              </a:rPr>
              <a:t>تكوين </a:t>
            </a:r>
            <a:r>
              <a:rPr lang="ar-EG" b="1" u="sng">
                <a:latin typeface="Simplified Arabic" panose="02020603050405020304" pitchFamily="18" charset="-78"/>
                <a:cs typeface="Simplified Arabic" panose="02020603050405020304" pitchFamily="18" charset="-78"/>
              </a:rPr>
              <a:t>جيل قوي منتج ومبدع</a:t>
            </a:r>
            <a:r>
              <a:rPr lang="ar-EG" b="1">
                <a:latin typeface="Simplified Arabic" panose="02020603050405020304" pitchFamily="18" charset="-78"/>
                <a:cs typeface="Simplified Arabic" panose="02020603050405020304" pitchFamily="18" charset="-78"/>
              </a:rPr>
              <a:t>، يساهم في تنمية بلاده، وعلى وعي بمصالحها. </a:t>
            </a:r>
            <a:endParaRPr lang="en-US"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42414" y="36512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683225" y="1343668"/>
            <a:ext cx="6096000" cy="985270"/>
          </a:xfrm>
          <a:prstGeom prst="rect">
            <a:avLst/>
          </a:prstGeom>
        </p:spPr>
        <p:txBody>
          <a:bodyPr>
            <a:spAutoFit/>
          </a:bodyPr>
          <a:lstStyle/>
          <a:p>
            <a:pPr algn="r" rtl="1">
              <a:lnSpc>
                <a:spcPct val="107000"/>
              </a:lnSpc>
              <a:spcAft>
                <a:spcPts val="800"/>
              </a:spcAft>
            </a:pPr>
            <a:endParaRPr lang="ar-EG" sz="24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Wingdings" panose="05000000000000000000" pitchFamily="2" charset="2"/>
              <a:buChar char="q"/>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Rectangle: Rounded Corners 33"/>
          <p:cNvSpPr txBox="1">
            <a:spLocks noGrp="1"/>
          </p:cNvSpPr>
          <p:nvPr>
            <p:ph type="title"/>
          </p:nvPr>
        </p:nvSpPr>
        <p:spPr>
          <a:xfrm>
            <a:off x="2060812" y="312488"/>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رابعًا: أهداف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2414" y="1343668"/>
            <a:ext cx="4857750" cy="5131182"/>
          </a:xfrm>
        </p:spPr>
      </p:pic>
    </p:spTree>
    <p:extLst>
      <p:ext uri="{BB962C8B-B14F-4D97-AF65-F5344CB8AC3E}">
        <p14:creationId xmlns:p14="http://schemas.microsoft.com/office/powerpoint/2010/main" val="4201243637"/>
      </p:ext>
    </p:extLst>
  </p:cSld>
  <p:clrMapOvr>
    <a:masterClrMapping/>
  </p:clrMapOvr>
  <mc:AlternateContent xmlns:mc="http://schemas.openxmlformats.org/markup-compatibility/2006" xmlns:p14="http://schemas.microsoft.com/office/powerpoint/2010/main">
    <mc:Choice Requires="p14">
      <p:transition spd="slow" p14:dur="2000" advTm="81893"/>
    </mc:Choice>
    <mc:Fallback xmlns="">
      <p:transition spd="slow" advTm="8189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45707" y="1343668"/>
            <a:ext cx="5862784" cy="4676690"/>
          </a:xfrm>
        </p:spPr>
        <p:txBody>
          <a:bodyPr>
            <a:normAutofit/>
          </a:bodyPr>
          <a:lstStyle/>
          <a:p>
            <a:pPr marL="0" indent="0" algn="just" rtl="1">
              <a:lnSpc>
                <a:spcPct val="12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مهارة </a:t>
            </a:r>
            <a:r>
              <a:rPr lang="ar-EG" b="1" u="sng">
                <a:solidFill>
                  <a:srgbClr val="203E5F"/>
                </a:solidFill>
                <a:latin typeface="Simplified Arabic" panose="02020603050405020304" pitchFamily="18" charset="-78"/>
                <a:cs typeface="Simplified Arabic" panose="02020603050405020304" pitchFamily="18" charset="-78"/>
              </a:rPr>
              <a:t>الوصول: </a:t>
            </a:r>
            <a:endParaRPr lang="ar-EG"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تعتبر هذه المهارة أولى مهارات التربية الإعلامية الرقمية، </a:t>
            </a:r>
            <a:r>
              <a:rPr lang="ar-EG" b="1" u="sng">
                <a:latin typeface="Simplified Arabic" panose="02020603050405020304" pitchFamily="18" charset="-78"/>
                <a:cs typeface="Simplified Arabic" panose="02020603050405020304" pitchFamily="18" charset="-78"/>
              </a:rPr>
              <a:t>وتعني القدرة على الوصول الفعلي إلى الأجهزة المناسبة واستخدامها في أي وقت والتعامل مع التكنولوجيا وأدوات البرمجيات ذات الصلة من أجل تحديد موقع المحتوى الإعلامي </a:t>
            </a:r>
            <a:r>
              <a:rPr lang="ar-EG" b="1">
                <a:latin typeface="Simplified Arabic" panose="02020603050405020304" pitchFamily="18" charset="-78"/>
                <a:cs typeface="Simplified Arabic" panose="02020603050405020304" pitchFamily="18" charset="-78"/>
              </a:rPr>
              <a:t>أو المعلومات المطلوبة، ‏فعندما يستطيع الفرد أن يصل إلى الرسالة الإعلامية سيكون </a:t>
            </a:r>
            <a:r>
              <a:rPr lang="ar-EG" b="1" smtClean="0">
                <a:latin typeface="Simplified Arabic" panose="02020603050405020304" pitchFamily="18" charset="-78"/>
                <a:cs typeface="Simplified Arabic" panose="02020603050405020304" pitchFamily="18" charset="-78"/>
              </a:rPr>
              <a:t>بمقدوره </a:t>
            </a:r>
            <a:r>
              <a:rPr lang="ar-EG" b="1">
                <a:latin typeface="Simplified Arabic" panose="02020603050405020304" pitchFamily="18" charset="-78"/>
                <a:cs typeface="Simplified Arabic" panose="02020603050405020304" pitchFamily="18" charset="-78"/>
              </a:rPr>
              <a:t>جمع المعلومات المطلوبة و المفيدة وفهم معناها بشكل </a:t>
            </a:r>
            <a:r>
              <a:rPr lang="ar-EG" b="1" smtClean="0">
                <a:latin typeface="Simplified Arabic" panose="02020603050405020304" pitchFamily="18" charset="-78"/>
                <a:cs typeface="Simplified Arabic" panose="02020603050405020304" pitchFamily="18" charset="-78"/>
              </a:rPr>
              <a:t>أفضل</a:t>
            </a:r>
            <a:r>
              <a:rPr lang="ar-EG" b="1">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215899"/>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97004" y="1511714"/>
            <a:ext cx="4989396" cy="4875438"/>
          </a:xfrm>
        </p:spPr>
      </p:pic>
    </p:spTree>
    <p:extLst>
      <p:ext uri="{BB962C8B-B14F-4D97-AF65-F5344CB8AC3E}">
        <p14:creationId xmlns:p14="http://schemas.microsoft.com/office/powerpoint/2010/main" val="4219702251"/>
      </p:ext>
    </p:extLst>
  </p:cSld>
  <p:clrMapOvr>
    <a:masterClrMapping/>
  </p:clrMapOvr>
  <mc:AlternateContent xmlns:mc="http://schemas.openxmlformats.org/markup-compatibility/2006" xmlns:p14="http://schemas.microsoft.com/office/powerpoint/2010/main">
    <mc:Choice Requires="p14">
      <p:transition spd="slow" p14:dur="2000" advTm="89247"/>
    </mc:Choice>
    <mc:Fallback xmlns="">
      <p:transition spd="slow" advTm="8924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مستطيل 1"/>
          <p:cNvSpPr/>
          <p:nvPr/>
        </p:nvSpPr>
        <p:spPr>
          <a:xfrm>
            <a:off x="5295331" y="1343668"/>
            <a:ext cx="6483894" cy="3690241"/>
          </a:xfrm>
          <a:prstGeom prst="rect">
            <a:avLst/>
          </a:prstGeom>
        </p:spPr>
        <p:txBody>
          <a:bodyPr wrap="square">
            <a:spAutoFit/>
          </a:bodyPr>
          <a:lstStyle/>
          <a:p>
            <a:pPr marL="342900" indent="-342900" algn="just" rtl="1">
              <a:lnSpc>
                <a:spcPct val="120000"/>
              </a:lnSpc>
              <a:spcBef>
                <a:spcPts val="110"/>
              </a:spcBef>
              <a:spcAft>
                <a:spcPts val="110"/>
              </a:spcAft>
              <a:buFont typeface="Wingdings" panose="05000000000000000000" pitchFamily="2" charset="2"/>
              <a:buChar char="Ø"/>
            </a:pPr>
            <a:r>
              <a:rPr lang="ar-EG" sz="2400"/>
              <a:t>‏</a:t>
            </a:r>
            <a:r>
              <a:rPr lang="ar-EG" sz="2800" b="1">
                <a:latin typeface="Simplified Arabic" panose="02020603050405020304" pitchFamily="18" charset="-78"/>
                <a:cs typeface="Simplified Arabic" panose="02020603050405020304" pitchFamily="18" charset="-78"/>
              </a:rPr>
              <a:t>فالبدء ب</a:t>
            </a:r>
            <a:r>
              <a:rPr lang="ar-EG" sz="2800" b="1" smtClean="0">
                <a:latin typeface="Simplified Arabic" panose="02020603050405020304" pitchFamily="18" charset="-78"/>
                <a:cs typeface="Simplified Arabic" panose="02020603050405020304" pitchFamily="18" charset="-78"/>
              </a:rPr>
              <a:t>مهارة الوصول </a:t>
            </a:r>
            <a:r>
              <a:rPr lang="ar-EG" sz="2800" b="1">
                <a:latin typeface="Simplified Arabic" panose="02020603050405020304" pitchFamily="18" charset="-78"/>
                <a:cs typeface="Simplified Arabic" panose="02020603050405020304" pitchFamily="18" charset="-78"/>
              </a:rPr>
              <a:t>تجعل المتلقي </a:t>
            </a:r>
            <a:r>
              <a:rPr lang="ar-EG" sz="2800" b="1" u="sng" smtClean="0">
                <a:latin typeface="Simplified Arabic" panose="02020603050405020304" pitchFamily="18" charset="-78"/>
                <a:cs typeface="Simplified Arabic" panose="02020603050405020304" pitchFamily="18" charset="-78"/>
              </a:rPr>
              <a:t>« باحثًا نشطًا»</a:t>
            </a:r>
            <a:r>
              <a:rPr lang="ar-EG" sz="2800" b="1" smtClean="0">
                <a:latin typeface="Simplified Arabic" panose="02020603050405020304" pitchFamily="18" charset="-78"/>
                <a:cs typeface="Simplified Arabic" panose="02020603050405020304" pitchFamily="18" charset="-78"/>
              </a:rPr>
              <a:t> </a:t>
            </a:r>
            <a:r>
              <a:rPr lang="ar-EG" sz="2800" b="1">
                <a:latin typeface="Simplified Arabic" panose="02020603050405020304" pitchFamily="18" charset="-78"/>
                <a:cs typeface="Simplified Arabic" panose="02020603050405020304" pitchFamily="18" charset="-78"/>
              </a:rPr>
              <a:t>في تحديد المصادر الإضافية المناسبة لدراسة الموضوعات ذات الاهتمام الشخصي، وينبثق من تلك المهارة عدة مهارات فرعية تشترك فيها جميع المهارات الأولية كالتفكير العلمي في البحث والاستقصاء، والتي تمثل مهارة الوصول للرسائل الإعلامية.</a:t>
            </a:r>
            <a:endParaRPr lang="en-US" sz="2800" b="1">
              <a:latin typeface="Simplified Arabic" panose="02020603050405020304" pitchFamily="18" charset="-78"/>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0124" y="1471042"/>
            <a:ext cx="5031475" cy="5003807"/>
          </a:xfrm>
        </p:spPr>
      </p:pic>
    </p:spTree>
    <p:extLst>
      <p:ext uri="{BB962C8B-B14F-4D97-AF65-F5344CB8AC3E}">
        <p14:creationId xmlns:p14="http://schemas.microsoft.com/office/powerpoint/2010/main" val="2401196456"/>
      </p:ext>
    </p:extLst>
  </p:cSld>
  <p:clrMapOvr>
    <a:masterClrMapping/>
  </p:clrMapOvr>
  <mc:AlternateContent xmlns:mc="http://schemas.openxmlformats.org/markup-compatibility/2006" xmlns:p14="http://schemas.microsoft.com/office/powerpoint/2010/main">
    <mc:Choice Requires="p14">
      <p:transition spd="slow" p14:dur="2000" advTm="116447"/>
    </mc:Choice>
    <mc:Fallback xmlns="">
      <p:transition spd="slow" advTm="11644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536139" cy="4676690"/>
          </a:xfrm>
        </p:spPr>
        <p:txBody>
          <a:bodyPr>
            <a:normAutofit/>
          </a:bodyPr>
          <a:lstStyle/>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9700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9" name="Rectangle: Rounded Corners 33"/>
          <p:cNvSpPr txBox="1">
            <a:spLocks noGrp="1"/>
          </p:cNvSpPr>
          <p:nvPr>
            <p:ph type="title"/>
          </p:nvPr>
        </p:nvSpPr>
        <p:spPr>
          <a:xfrm>
            <a:off x="2060812" y="365125"/>
            <a:ext cx="986733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12" name="عنصر نائب للمحتوى 11"/>
          <p:cNvSpPr>
            <a:spLocks noGrp="1"/>
          </p:cNvSpPr>
          <p:nvPr>
            <p:ph sz="half" idx="1"/>
          </p:nvPr>
        </p:nvSpPr>
        <p:spPr>
          <a:xfrm>
            <a:off x="838200" y="1825624"/>
            <a:ext cx="4620904" cy="5032375"/>
          </a:xfrm>
        </p:spPr>
        <p:txBody>
          <a:bodyPr>
            <a:normAutofit/>
          </a:bodyPr>
          <a:lstStyle/>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ar-EG"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a:p>
            <a:pPr marL="0" indent="0" algn="r">
              <a:buNone/>
            </a:pPr>
            <a:endParaRPr lang="en-US" b="1" smtClean="0">
              <a:latin typeface="Simplified Arabic" panose="02020603050405020304" pitchFamily="18" charset="-78"/>
              <a:cs typeface="Simplified Arabic" panose="02020603050405020304" pitchFamily="18" charset="-78"/>
            </a:endParaRPr>
          </a:p>
          <a:p>
            <a:pPr marL="0" indent="0" algn="r">
              <a:buNone/>
            </a:pPr>
            <a:endParaRPr lang="ar-EG" b="1">
              <a:latin typeface="Simplified Arabic" panose="02020603050405020304" pitchFamily="18" charset="-78"/>
              <a:cs typeface="Simplified Arabic" panose="02020603050405020304" pitchFamily="18" charset="-78"/>
            </a:endParaRPr>
          </a:p>
        </p:txBody>
      </p:sp>
      <p:sp>
        <p:nvSpPr>
          <p:cNvPr id="14" name="مستطيل 13"/>
          <p:cNvSpPr/>
          <p:nvPr/>
        </p:nvSpPr>
        <p:spPr>
          <a:xfrm>
            <a:off x="5459105" y="1343668"/>
            <a:ext cx="6229068" cy="4722318"/>
          </a:xfrm>
          <a:prstGeom prst="rect">
            <a:avLst/>
          </a:prstGeom>
        </p:spPr>
        <p:txBody>
          <a:bodyPr wrap="square">
            <a:spAutoFit/>
          </a:bodyPr>
          <a:lstStyle/>
          <a:p>
            <a:pPr algn="r"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 .2</a:t>
            </a:r>
            <a:r>
              <a:rPr lang="ar-EG" sz="2800" b="1" u="sng" smtClean="0">
                <a:solidFill>
                  <a:srgbClr val="203E5F"/>
                </a:solidFill>
                <a:latin typeface="Simplified Arabic" panose="02020603050405020304" pitchFamily="18" charset="-78"/>
                <a:cs typeface="Simplified Arabic" panose="02020603050405020304" pitchFamily="18" charset="-78"/>
              </a:rPr>
              <a:t>مهارة </a:t>
            </a:r>
            <a:r>
              <a:rPr lang="ar-EG" sz="2800" b="1" u="sng">
                <a:solidFill>
                  <a:srgbClr val="203E5F"/>
                </a:solidFill>
                <a:latin typeface="Simplified Arabic" panose="02020603050405020304" pitchFamily="18" charset="-78"/>
                <a:cs typeface="Simplified Arabic" panose="02020603050405020304" pitchFamily="18" charset="-78"/>
              </a:rPr>
              <a:t>التحليل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a:lnSpc>
                <a:spcPct val="110000"/>
              </a:lnSpc>
              <a:spcBef>
                <a:spcPts val="110"/>
              </a:spcBef>
              <a:spcAft>
                <a:spcPts val="110"/>
              </a:spcAft>
            </a:pPr>
            <a:r>
              <a:rPr lang="ar-EG" sz="2800">
                <a:latin typeface="Simplified Arabic" panose="02020603050405020304" pitchFamily="18" charset="-78"/>
                <a:cs typeface="Simplified Arabic" panose="02020603050405020304" pitchFamily="18" charset="-78"/>
              </a:rPr>
              <a:t>‏</a:t>
            </a:r>
            <a:r>
              <a:rPr lang="ar-EG" sz="2400" b="1" u="sng">
                <a:latin typeface="Simplified Arabic" panose="02020603050405020304" pitchFamily="18" charset="-78"/>
                <a:cs typeface="Simplified Arabic" panose="02020603050405020304" pitchFamily="18" charset="-78"/>
              </a:rPr>
              <a:t>يمكن اعتبارها المهارة الأبرز في التربية الإعلامية بهدف تمكين النقد الذاتي في علاقة الفرد بوسائل الإعلام</a:t>
            </a:r>
            <a:r>
              <a:rPr lang="ar-EG" sz="2400" b="1">
                <a:latin typeface="Simplified Arabic" panose="02020603050405020304" pitchFamily="18" charset="-78"/>
                <a:cs typeface="Simplified Arabic" panose="02020603050405020304" pitchFamily="18" charset="-78"/>
              </a:rPr>
              <a:t>، </a:t>
            </a:r>
            <a:r>
              <a:rPr lang="ar-EG" sz="2400" b="1" u="sng">
                <a:latin typeface="Simplified Arabic" panose="02020603050405020304" pitchFamily="18" charset="-78"/>
                <a:cs typeface="Simplified Arabic" panose="02020603050405020304" pitchFamily="18" charset="-78"/>
              </a:rPr>
              <a:t>وينطوي تحليل الرسالة الإعلامية على التفكير الناقد وتعني قدرة الفرد على اختبار تصميم شكل الرسالة الإعلامية وهيكلها وتسلسلها،</a:t>
            </a:r>
            <a:r>
              <a:rPr lang="ar-EG" sz="2400" b="1">
                <a:latin typeface="Simplified Arabic" panose="02020603050405020304" pitchFamily="18" charset="-78"/>
                <a:cs typeface="Simplified Arabic" panose="02020603050405020304" pitchFamily="18" charset="-78"/>
              </a:rPr>
              <a:t> بحيث يمكن له أن يستفيد من مختلف المضامين الفنية والأدبية والاجتماعية والاقتصادية التي تحتويها، وبالتالي القدرة على فهم السياق العام للرسائل الإعلامية، فامتلاك الفرد لمهارة التحليل تجعله يتعرف على أجزاء الرسالة وجوانبها الداخلية فيتوقف عن التعامل مع الرسالة الإعلامية ككيان كلي </a:t>
            </a:r>
            <a:r>
              <a:rPr lang="ar-EG" sz="2400" b="1" smtClean="0">
                <a:latin typeface="Simplified Arabic" panose="02020603050405020304" pitchFamily="18" charset="-78"/>
                <a:cs typeface="Simplified Arabic" panose="02020603050405020304" pitchFamily="18" charset="-78"/>
              </a:rPr>
              <a:t>  وبذلك </a:t>
            </a:r>
            <a:r>
              <a:rPr lang="ar-EG" sz="2400" b="1">
                <a:latin typeface="Simplified Arabic" panose="02020603050405020304" pitchFamily="18" charset="-78"/>
                <a:cs typeface="Simplified Arabic" panose="02020603050405020304" pitchFamily="18" charset="-78"/>
              </a:rPr>
              <a:t>يتمكن من تقدير قيمتها وفهمها بشكل </a:t>
            </a:r>
            <a:r>
              <a:rPr lang="ar-EG" sz="2400" b="1" smtClean="0">
                <a:latin typeface="Simplified Arabic" panose="02020603050405020304" pitchFamily="18" charset="-78"/>
                <a:cs typeface="Simplified Arabic" panose="02020603050405020304" pitchFamily="18" charset="-78"/>
              </a:rPr>
              <a:t>سليم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3" name="صورة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421" y="1439202"/>
            <a:ext cx="5067868" cy="5279576"/>
          </a:xfrm>
          <a:prstGeom prst="rect">
            <a:avLst/>
          </a:prstGeom>
        </p:spPr>
      </p:pic>
    </p:spTree>
    <p:extLst>
      <p:ext uri="{BB962C8B-B14F-4D97-AF65-F5344CB8AC3E}">
        <p14:creationId xmlns:p14="http://schemas.microsoft.com/office/powerpoint/2010/main" val="335125563"/>
      </p:ext>
    </p:extLst>
  </p:cSld>
  <p:clrMapOvr>
    <a:masterClrMapping/>
  </p:clrMapOvr>
  <mc:AlternateContent xmlns:mc="http://schemas.openxmlformats.org/markup-compatibility/2006" xmlns:p14="http://schemas.microsoft.com/office/powerpoint/2010/main">
    <mc:Choice Requires="p14">
      <p:transition spd="slow" p14:dur="2000" advTm="83547"/>
    </mc:Choice>
    <mc:Fallback xmlns="">
      <p:transition spd="slow" advTm="835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04514" y="1337481"/>
            <a:ext cx="5909480" cy="4737259"/>
          </a:xfrm>
        </p:spPr>
        <p:txBody>
          <a:bodyPr>
            <a:noAutofit/>
          </a:bodyPr>
          <a:lstStyle/>
          <a:p>
            <a:pPr algn="just" rtl="1">
              <a:lnSpc>
                <a:spcPct val="110000"/>
              </a:lnSpc>
              <a:spcBef>
                <a:spcPts val="110"/>
              </a:spcBef>
              <a:spcAft>
                <a:spcPts val="110"/>
              </a:spcAft>
              <a:buFont typeface="Wingdings" panose="05000000000000000000" pitchFamily="2" charset="2"/>
              <a:buChar char="Ø"/>
            </a:pPr>
            <a:r>
              <a:rPr lang="ar-EG" b="1" u="sng">
                <a:latin typeface="Simplified Arabic" panose="02020603050405020304" pitchFamily="18" charset="-78"/>
                <a:cs typeface="Simplified Arabic" panose="02020603050405020304" pitchFamily="18" charset="-78"/>
              </a:rPr>
              <a:t>وتحتاج مهارة التحليل إلى إجابة عن أسئلة تتعلق بمصدر المحتوى، وتوجهات الوسيلة وخصائصها، وطبيعة الخطاب المقدم عبرها، والجمهور المستهدف منها</a:t>
            </a:r>
            <a:r>
              <a:rPr lang="ar-EG" b="1">
                <a:latin typeface="Simplified Arabic" panose="02020603050405020304" pitchFamily="18" charset="-78"/>
                <a:cs typeface="Simplified Arabic" panose="02020603050405020304" pitchFamily="18" charset="-78"/>
              </a:rPr>
              <a:t>، وتمثل هذه العناصر محددات أساسية وضرورية لتحقيق الاستخدام الأمثل لوسائل الإعلام الجديدة.</a:t>
            </a:r>
            <a:endParaRPr lang="en-US"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19"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3" name="Rectangle: Rounded Corners 33"/>
          <p:cNvSpPr txBox="1">
            <a:spLocks noGrp="1"/>
          </p:cNvSpPr>
          <p:nvPr>
            <p:ph type="title"/>
          </p:nvPr>
        </p:nvSpPr>
        <p:spPr>
          <a:xfrm>
            <a:off x="2060813" y="365126"/>
            <a:ext cx="990827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03462" y="1492949"/>
            <a:ext cx="4769039" cy="4866908"/>
          </a:xfrm>
        </p:spPr>
      </p:pic>
    </p:spTree>
    <p:extLst>
      <p:ext uri="{BB962C8B-B14F-4D97-AF65-F5344CB8AC3E}">
        <p14:creationId xmlns:p14="http://schemas.microsoft.com/office/powerpoint/2010/main" val="3218418963"/>
      </p:ext>
    </p:extLst>
  </p:cSld>
  <p:clrMapOvr>
    <a:masterClrMapping/>
  </p:clrMapOvr>
  <mc:AlternateContent xmlns:mc="http://schemas.openxmlformats.org/markup-compatibility/2006" xmlns:p14="http://schemas.microsoft.com/office/powerpoint/2010/main">
    <mc:Choice Requires="p14">
      <p:transition spd="slow" p14:dur="2000" advTm="100855"/>
    </mc:Choice>
    <mc:Fallback xmlns="">
      <p:transition spd="slow" advTm="10085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45457" y="1337481"/>
            <a:ext cx="6073253" cy="4737259"/>
          </a:xfrm>
        </p:spPr>
        <p:txBody>
          <a:bodyPr>
            <a:noAutofit/>
          </a:bodyPr>
          <a:lstStyle/>
          <a:p>
            <a:pPr marL="0" indent="0" algn="r" rtl="1">
              <a:buNone/>
            </a:pPr>
            <a:r>
              <a:rPr lang="en-US" b="1" u="sng" smtClean="0">
                <a:latin typeface="Simplified Arabic" panose="02020603050405020304" pitchFamily="18" charset="-78"/>
                <a:cs typeface="Simplified Arabic" panose="02020603050405020304" pitchFamily="18" charset="-78"/>
              </a:rPr>
              <a:t>.3</a:t>
            </a:r>
            <a:r>
              <a:rPr lang="ar-EG" b="1" u="sng" smtClean="0">
                <a:latin typeface="Simplified Arabic" panose="02020603050405020304" pitchFamily="18" charset="-78"/>
                <a:cs typeface="Simplified Arabic" panose="02020603050405020304" pitchFamily="18" charset="-78"/>
              </a:rPr>
              <a:t> مهارة </a:t>
            </a:r>
            <a:r>
              <a:rPr lang="ar-EG" b="1" u="sng">
                <a:latin typeface="Simplified Arabic" panose="02020603050405020304" pitchFamily="18" charset="-78"/>
                <a:cs typeface="Simplified Arabic" panose="02020603050405020304" pitchFamily="18" charset="-78"/>
              </a:rPr>
              <a:t>النقد: </a:t>
            </a: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b="1" u="sng" smtClean="0">
                <a:latin typeface="Simplified Arabic" panose="02020603050405020304" pitchFamily="18" charset="-78"/>
                <a:cs typeface="Simplified Arabic" panose="02020603050405020304" pitchFamily="18" charset="-78"/>
              </a:rPr>
              <a:t>تشير </a:t>
            </a:r>
            <a:r>
              <a:rPr lang="ar-EG" sz="2400" b="1" u="sng">
                <a:latin typeface="Simplified Arabic" panose="02020603050405020304" pitchFamily="18" charset="-78"/>
                <a:cs typeface="Simplified Arabic" panose="02020603050405020304" pitchFamily="18" charset="-78"/>
              </a:rPr>
              <a:t>إلى القدرة على النقد والحكم على المضامين الإعلامية والتأكد من مصداقيتها وتوقع تأثيراتها المحتملة ونتائجها المتوقعة</a:t>
            </a:r>
            <a:r>
              <a:rPr lang="ar-EG" sz="2400" b="1">
                <a:latin typeface="Simplified Arabic" panose="02020603050405020304" pitchFamily="18" charset="-78"/>
                <a:cs typeface="Simplified Arabic" panose="02020603050405020304" pitchFamily="18" charset="-78"/>
              </a:rPr>
              <a:t>، وتركز هذه المهارة في الأساس على التفكير الناقد والذي يعد عنصرًا رئيس من عناصر التربية الإعلامية؛  إذ يمكن المستخدم من فحص محتوى ‏الرسائل الإعلامية ومعرفة مدى توافقها من ثقافة الفرد والمجتمع، من ثم الحصول على معانيها العامة خاصة السياسية منها والتجارية بتطبيق مفاهيم مجردة والتساؤل حولها والبحث عن إجابتها عبر مناقشة القضايا والموضوعات التي تثيرها وسائل الإعلام المتنوعة، ‏</a:t>
            </a:r>
            <a:r>
              <a:rPr lang="ar-EG" sz="2400" b="1" u="sng">
                <a:solidFill>
                  <a:srgbClr val="203E5F"/>
                </a:solidFill>
                <a:latin typeface="Simplified Arabic" panose="02020603050405020304" pitchFamily="18" charset="-78"/>
                <a:cs typeface="Simplified Arabic" panose="02020603050405020304" pitchFamily="18" charset="-78"/>
              </a:rPr>
              <a:t>وقد تم ربط القدرة على النقد </a:t>
            </a:r>
            <a:r>
              <a:rPr lang="ar-EG" sz="2400" b="1" u="sng" smtClean="0">
                <a:solidFill>
                  <a:srgbClr val="203E5F"/>
                </a:solidFill>
                <a:latin typeface="Simplified Arabic" panose="02020603050405020304" pitchFamily="18" charset="-78"/>
                <a:cs typeface="Simplified Arabic" panose="02020603050405020304" pitchFamily="18" charset="-78"/>
              </a:rPr>
              <a:t>بالقدرة </a:t>
            </a:r>
            <a:r>
              <a:rPr lang="ar-EG" sz="2400" b="1" u="sng">
                <a:solidFill>
                  <a:srgbClr val="203E5F"/>
                </a:solidFill>
                <a:latin typeface="Simplified Arabic" panose="02020603050405020304" pitchFamily="18" charset="-78"/>
                <a:cs typeface="Simplified Arabic" panose="02020603050405020304" pitchFamily="18" charset="-78"/>
              </a:rPr>
              <a:t>على ما يلي: </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6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65279"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95534" y="1337481"/>
            <a:ext cx="5254388" cy="5418161"/>
          </a:xfrm>
        </p:spPr>
      </p:pic>
    </p:spTree>
    <p:extLst>
      <p:ext uri="{BB962C8B-B14F-4D97-AF65-F5344CB8AC3E}">
        <p14:creationId xmlns:p14="http://schemas.microsoft.com/office/powerpoint/2010/main" val="4291143985"/>
      </p:ext>
    </p:extLst>
  </p:cSld>
  <p:clrMapOvr>
    <a:masterClrMapping/>
  </p:clrMapOvr>
  <mc:AlternateContent xmlns:mc="http://schemas.openxmlformats.org/markup-compatibility/2006" xmlns:p14="http://schemas.microsoft.com/office/powerpoint/2010/main">
    <mc:Choice Requires="p14">
      <p:transition spd="slow" p14:dur="2000" advTm="70367"/>
    </mc:Choice>
    <mc:Fallback xmlns="">
      <p:transition spd="slow" advTm="7036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3" y="1433015"/>
            <a:ext cx="6673754" cy="4737259"/>
          </a:xfrm>
        </p:spPr>
        <p:txBody>
          <a:bodyPr>
            <a:noAutofit/>
          </a:bodyPr>
          <a:lstStyle/>
          <a:p>
            <a:pPr algn="just" rtl="1">
              <a:lnSpc>
                <a:spcPct val="110000"/>
              </a:lnSpc>
              <a:spcBef>
                <a:spcPts val="110"/>
              </a:spcBef>
              <a:spcAft>
                <a:spcPts val="110"/>
              </a:spcAft>
              <a:buFont typeface="Wingdings" panose="05000000000000000000" pitchFamily="2" charset="2"/>
              <a:buChar char="ü"/>
            </a:pPr>
            <a:r>
              <a:rPr lang="ar-EG" sz="2600" b="1" smtClean="0">
                <a:solidFill>
                  <a:srgbClr val="203E5F"/>
                </a:solidFill>
                <a:latin typeface="Simplified Arabic" panose="02020603050405020304" pitchFamily="18" charset="-78"/>
                <a:cs typeface="Simplified Arabic" panose="02020603050405020304" pitchFamily="18" charset="-78"/>
              </a:rPr>
              <a:t> معرفة </a:t>
            </a:r>
            <a:r>
              <a:rPr lang="ar-EG" sz="2600" b="1">
                <a:solidFill>
                  <a:srgbClr val="203E5F"/>
                </a:solidFill>
                <a:latin typeface="Simplified Arabic" panose="02020603050405020304" pitchFamily="18" charset="-78"/>
                <a:cs typeface="Simplified Arabic" panose="02020603050405020304" pitchFamily="18" charset="-78"/>
              </a:rPr>
              <a:t>الافتراضات: </a:t>
            </a:r>
            <a:r>
              <a:rPr lang="ar-EG" sz="2600" b="1">
                <a:latin typeface="Simplified Arabic" panose="02020603050405020304" pitchFamily="18" charset="-78"/>
                <a:cs typeface="Simplified Arabic" panose="02020603050405020304" pitchFamily="18" charset="-78"/>
              </a:rPr>
              <a:t>ويقصد به معرفة الفكرة أو القضية المراد التحقق منها. </a:t>
            </a:r>
            <a:endParaRPr lang="en-US" sz="2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2600" b="1" smtClean="0">
                <a:latin typeface="Simplified Arabic" panose="02020603050405020304" pitchFamily="18" charset="-78"/>
                <a:cs typeface="Simplified Arabic" panose="02020603050405020304" pitchFamily="18" charset="-78"/>
              </a:rPr>
              <a:t>‏ </a:t>
            </a:r>
            <a:r>
              <a:rPr lang="ar-EG" sz="2600" b="1" smtClean="0">
                <a:solidFill>
                  <a:srgbClr val="203E5F"/>
                </a:solidFill>
                <a:latin typeface="Simplified Arabic" panose="02020603050405020304" pitchFamily="18" charset="-78"/>
                <a:cs typeface="Simplified Arabic" panose="02020603050405020304" pitchFamily="18" charset="-78"/>
              </a:rPr>
              <a:t>التفسير</a:t>
            </a:r>
            <a:r>
              <a:rPr lang="ar-EG" sz="2600" b="1">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‏ويقصد به محاولة تحديد الأسباب الكامنة وراء الظاهرة.</a:t>
            </a:r>
            <a:endParaRPr lang="en-US" sz="2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2600" b="1" smtClean="0">
                <a:latin typeface="Simplified Arabic" panose="02020603050405020304" pitchFamily="18" charset="-78"/>
                <a:cs typeface="Simplified Arabic" panose="02020603050405020304" pitchFamily="18" charset="-78"/>
              </a:rPr>
              <a:t>‏ </a:t>
            </a:r>
            <a:r>
              <a:rPr lang="ar-EG" sz="2600" b="1" smtClean="0">
                <a:solidFill>
                  <a:srgbClr val="203E5F"/>
                </a:solidFill>
                <a:latin typeface="Simplified Arabic" panose="02020603050405020304" pitchFamily="18" charset="-78"/>
                <a:cs typeface="Simplified Arabic" panose="02020603050405020304" pitchFamily="18" charset="-78"/>
              </a:rPr>
              <a:t>الاستنتاج</a:t>
            </a:r>
            <a:r>
              <a:rPr lang="ar-EG" sz="2600" b="1">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‏يعني استخلاص مجموعة من الحقائق.</a:t>
            </a:r>
            <a:endParaRPr lang="en-US" sz="2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2600" b="1" smtClean="0">
                <a:solidFill>
                  <a:srgbClr val="203E5F"/>
                </a:solidFill>
                <a:latin typeface="Simplified Arabic" panose="02020603050405020304" pitchFamily="18" charset="-78"/>
                <a:cs typeface="Simplified Arabic" panose="02020603050405020304" pitchFamily="18" charset="-78"/>
              </a:rPr>
              <a:t>‏ الاستنباط</a:t>
            </a:r>
            <a:r>
              <a:rPr lang="ar-EG" sz="2600" b="1">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‏هى القدرة على كشف العلاقة بين الوقائع بحيث يمكن الحكم في إطار هذه المعرفة إذا ما كانت نتيجة ما مشتقة </a:t>
            </a:r>
            <a:r>
              <a:rPr lang="ar-EG" sz="2600" b="1" smtClean="0">
                <a:latin typeface="Simplified Arabic" panose="02020603050405020304" pitchFamily="18" charset="-78"/>
                <a:cs typeface="Simplified Arabic" panose="02020603050405020304" pitchFamily="18" charset="-78"/>
              </a:rPr>
              <a:t>تمامًا </a:t>
            </a:r>
            <a:r>
              <a:rPr lang="ar-EG" sz="2600" b="1">
                <a:latin typeface="Simplified Arabic" panose="02020603050405020304" pitchFamily="18" charset="-78"/>
                <a:cs typeface="Simplified Arabic" panose="02020603050405020304" pitchFamily="18" charset="-78"/>
              </a:rPr>
              <a:t>من هذه الوقائع أم لا بغض النظر عن صحتها.</a:t>
            </a:r>
            <a:endParaRPr lang="en-US" sz="2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2600" b="1" smtClean="0">
                <a:latin typeface="Simplified Arabic" panose="02020603050405020304" pitchFamily="18" charset="-78"/>
                <a:cs typeface="Simplified Arabic" panose="02020603050405020304" pitchFamily="18" charset="-78"/>
              </a:rPr>
              <a:t>‏ </a:t>
            </a:r>
            <a:r>
              <a:rPr lang="ar-EG" sz="2600" b="1" smtClean="0">
                <a:solidFill>
                  <a:srgbClr val="203E5F"/>
                </a:solidFill>
                <a:latin typeface="Simplified Arabic" panose="02020603050405020304" pitchFamily="18" charset="-78"/>
                <a:cs typeface="Simplified Arabic" panose="02020603050405020304" pitchFamily="18" charset="-78"/>
              </a:rPr>
              <a:t>التقويم</a:t>
            </a:r>
            <a:r>
              <a:rPr lang="ar-EG" sz="2600" b="1">
                <a:solidFill>
                  <a:srgbClr val="203E5F"/>
                </a:solidFill>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يقصد به محاولة إثبات صحة النتائج المستخلصة.</a:t>
            </a:r>
            <a:endParaRPr lang="en-US"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15120"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19870" y="365127"/>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 y="1433014"/>
            <a:ext cx="4926843" cy="5172502"/>
          </a:xfrm>
        </p:spPr>
      </p:pic>
    </p:spTree>
    <p:extLst>
      <p:ext uri="{BB962C8B-B14F-4D97-AF65-F5344CB8AC3E}">
        <p14:creationId xmlns:p14="http://schemas.microsoft.com/office/powerpoint/2010/main" val="3040424301"/>
      </p:ext>
    </p:extLst>
  </p:cSld>
  <p:clrMapOvr>
    <a:masterClrMapping/>
  </p:clrMapOvr>
  <mc:AlternateContent xmlns:mc="http://schemas.openxmlformats.org/markup-compatibility/2006" xmlns:p14="http://schemas.microsoft.com/office/powerpoint/2010/main">
    <mc:Choice Requires="p14">
      <p:transition spd="slow" p14:dur="2000" advTm="94897"/>
    </mc:Choice>
    <mc:Fallback xmlns="">
      <p:transition spd="slow" advTm="9489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85899" y="1471456"/>
            <a:ext cx="6428095" cy="4737259"/>
          </a:xfrm>
        </p:spPr>
        <p:txBody>
          <a:bodyPr>
            <a:noAutofit/>
          </a:bodyPr>
          <a:lstStyle/>
          <a:p>
            <a:pPr marL="0" indent="0" algn="r" rtl="1">
              <a:buNone/>
            </a:pPr>
            <a:r>
              <a:rPr lang="ar-EG" b="1" u="sng">
                <a:solidFill>
                  <a:srgbClr val="203E5F"/>
                </a:solidFill>
                <a:latin typeface="Simplified Arabic" panose="02020603050405020304" pitchFamily="18" charset="-78"/>
                <a:cs typeface="Simplified Arabic" panose="02020603050405020304" pitchFamily="18" charset="-78"/>
              </a:rPr>
              <a:t>والتفكير الناقد يتطلب مهارات على النحو الآتي: </a:t>
            </a:r>
            <a:endParaRPr lang="en-US"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a:t>‏</a:t>
            </a:r>
            <a:r>
              <a:rPr lang="ar-EG" sz="2500" b="1">
                <a:latin typeface="Simplified Arabic" panose="02020603050405020304" pitchFamily="18" charset="-78"/>
                <a:cs typeface="Simplified Arabic" panose="02020603050405020304" pitchFamily="18" charset="-78"/>
              </a:rPr>
              <a:t>التميز بين الحقائق التي يمكن إثباتها أو التحقق من صحتها، وبين الادعاءات أو الأهواء الذاتية.</a:t>
            </a:r>
            <a:endParaRPr lang="en-US" sz="25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2500" b="1">
                <a:latin typeface="Simplified Arabic" panose="02020603050405020304" pitchFamily="18" charset="-78"/>
                <a:cs typeface="Simplified Arabic" panose="02020603050405020304" pitchFamily="18" charset="-78"/>
              </a:rPr>
              <a:t>‏التمييز بين المعلومات و الأسباب ذات العلاقة بالموضوع بين الادعاءات غير المرتبطة به .</a:t>
            </a:r>
            <a:endParaRPr lang="en-US" sz="25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2500" b="1">
                <a:latin typeface="Simplified Arabic" panose="02020603050405020304" pitchFamily="18" charset="-78"/>
                <a:cs typeface="Simplified Arabic" panose="02020603050405020304" pitchFamily="18" charset="-78"/>
              </a:rPr>
              <a:t>‏تحديد مدى مصداقية مصدر المعلومات وتحديد الدقة الحقيقية للخبر.</a:t>
            </a:r>
            <a:endParaRPr lang="en-US" sz="25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2500" b="1">
                <a:latin typeface="Simplified Arabic" panose="02020603050405020304" pitchFamily="18" charset="-78"/>
                <a:cs typeface="Simplified Arabic" panose="02020603050405020304" pitchFamily="18" charset="-78"/>
              </a:rPr>
              <a:t>‏التعرف على البراهين أو الحجج الغامضة أو المزاعم في الرسالة الإعلامية.</a:t>
            </a:r>
            <a:endParaRPr lang="en-US" sz="25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Ø"/>
            </a:pPr>
            <a:r>
              <a:rPr lang="ar-EG" sz="2500" b="1">
                <a:latin typeface="Simplified Arabic" panose="02020603050405020304" pitchFamily="18" charset="-78"/>
                <a:cs typeface="Simplified Arabic" panose="02020603050405020304" pitchFamily="18" charset="-78"/>
              </a:rPr>
              <a:t>‏التعرف على المغالطات والأكاذيب في محتوى الرسائل الإعلامية.</a:t>
            </a:r>
            <a:endParaRPr lang="en-US" sz="25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v"/>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
            </a:pPr>
            <a:endParaRPr lang="en-US" sz="2400" b="1">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300251" y="365127"/>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1910687" y="365126"/>
            <a:ext cx="992192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2" name="مستطيل 1"/>
          <p:cNvSpPr/>
          <p:nvPr/>
        </p:nvSpPr>
        <p:spPr>
          <a:xfrm>
            <a:off x="5172501" y="1473070"/>
            <a:ext cx="6479321" cy="494366"/>
          </a:xfrm>
          <a:prstGeom prst="rect">
            <a:avLst/>
          </a:prstGeom>
        </p:spPr>
        <p:txBody>
          <a:bodyPr wrap="square">
            <a:spAutoFit/>
          </a:bodyPr>
          <a:lstStyle/>
          <a:p>
            <a:pPr algn="just" rtl="1">
              <a:lnSpc>
                <a:spcPct val="110000"/>
              </a:lnSpc>
              <a:spcBef>
                <a:spcPts val="110"/>
              </a:spcBef>
              <a:spcAft>
                <a:spcPts val="110"/>
              </a:spcAft>
            </a:pPr>
            <a:endParaRPr lang="en-US" sz="2500" b="1">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50124" y="1471456"/>
            <a:ext cx="4592473" cy="5120413"/>
          </a:xfrm>
          <a:prstGeom prst="rect">
            <a:avLst/>
          </a:prstGeom>
        </p:spPr>
      </p:pic>
    </p:spTree>
    <p:extLst>
      <p:ext uri="{BB962C8B-B14F-4D97-AF65-F5344CB8AC3E}">
        <p14:creationId xmlns:p14="http://schemas.microsoft.com/office/powerpoint/2010/main" val="3982158196"/>
      </p:ext>
    </p:extLst>
  </p:cSld>
  <p:clrMapOvr>
    <a:masterClrMapping/>
  </p:clrMapOvr>
  <mc:AlternateContent xmlns:mc="http://schemas.openxmlformats.org/markup-compatibility/2006" xmlns:p14="http://schemas.microsoft.com/office/powerpoint/2010/main">
    <mc:Choice Requires="p14">
      <p:transition spd="slow" p14:dur="2000" advTm="109120"/>
    </mc:Choice>
    <mc:Fallback xmlns="">
      <p:transition spd="slow" advTm="10912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86148" y="1448149"/>
            <a:ext cx="6127845" cy="4515923"/>
          </a:xfrm>
        </p:spPr>
        <p:txBody>
          <a:bodyPr>
            <a:noAutofit/>
          </a:bodyPr>
          <a:lstStyle/>
          <a:p>
            <a:pPr marL="0" indent="0" algn="just"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4</a:t>
            </a:r>
            <a:r>
              <a:rPr lang="ar-EG" b="1" u="sng" smtClean="0">
                <a:solidFill>
                  <a:srgbClr val="203E5F"/>
                </a:solidFill>
                <a:latin typeface="Simplified Arabic" panose="02020603050405020304" pitchFamily="18" charset="-78"/>
                <a:cs typeface="Simplified Arabic" panose="02020603050405020304" pitchFamily="18" charset="-78"/>
              </a:rPr>
              <a:t>. مهارة </a:t>
            </a:r>
            <a:r>
              <a:rPr lang="ar-EG" b="1" u="sng">
                <a:solidFill>
                  <a:srgbClr val="203E5F"/>
                </a:solidFill>
                <a:latin typeface="Simplified Arabic" panose="02020603050405020304" pitchFamily="18" charset="-78"/>
                <a:cs typeface="Simplified Arabic" panose="02020603050405020304" pitchFamily="18" charset="-78"/>
              </a:rPr>
              <a:t>إنتاج المضامين الإعلامية: </a:t>
            </a:r>
          </a:p>
          <a:p>
            <a:pPr marL="0" indent="0" algn="just" rtl="1">
              <a:lnSpc>
                <a:spcPct val="110000"/>
              </a:lnSpc>
              <a:spcBef>
                <a:spcPts val="110"/>
              </a:spcBef>
              <a:spcAft>
                <a:spcPts val="110"/>
              </a:spcAft>
              <a:buNone/>
            </a:pPr>
            <a:r>
              <a:rPr lang="ar-EG" sz="2700" b="1">
                <a:latin typeface="Simplified Arabic" panose="02020603050405020304" pitchFamily="18" charset="-78"/>
                <a:cs typeface="Simplified Arabic" panose="02020603050405020304" pitchFamily="18" charset="-78"/>
              </a:rPr>
              <a:t>تعني القدرة على نقل الأفكار إلى الآخرين ‏وتحديد الهدف الاتصالي واختيار الوسيلة المناسبة والأسلوب الأفضل وتحديد وفهم الجمهور المستهدف من </a:t>
            </a:r>
            <a:r>
              <a:rPr lang="ar-EG" sz="2700" b="1" smtClean="0">
                <a:latin typeface="Simplified Arabic" panose="02020603050405020304" pitchFamily="18" charset="-78"/>
                <a:cs typeface="Simplified Arabic" panose="02020603050405020304" pitchFamily="18" charset="-78"/>
              </a:rPr>
              <a:t>الرسالة، فضلًا </a:t>
            </a:r>
            <a:r>
              <a:rPr lang="ar-EG" sz="2700" b="1">
                <a:latin typeface="Simplified Arabic" panose="02020603050405020304" pitchFamily="18" charset="-78"/>
                <a:cs typeface="Simplified Arabic" panose="02020603050405020304" pitchFamily="18" charset="-78"/>
              </a:rPr>
              <a:t>عن القدرة على استخدام اللغة الإعلامية والرموز المناسبة لإيصال </a:t>
            </a:r>
            <a:r>
              <a:rPr lang="ar-EG" sz="2700" b="1" smtClean="0">
                <a:latin typeface="Simplified Arabic" panose="02020603050405020304" pitchFamily="18" charset="-78"/>
                <a:cs typeface="Simplified Arabic" panose="02020603050405020304" pitchFamily="18" charset="-78"/>
              </a:rPr>
              <a:t>المعاني، </a:t>
            </a:r>
            <a:r>
              <a:rPr lang="ar-EG" sz="2700" b="1" u="sng" smtClean="0">
                <a:latin typeface="Simplified Arabic" panose="02020603050405020304" pitchFamily="18" charset="-78"/>
                <a:cs typeface="Simplified Arabic" panose="02020603050405020304" pitchFamily="18" charset="-78"/>
              </a:rPr>
              <a:t>فتكنولوجيا </a:t>
            </a:r>
            <a:r>
              <a:rPr lang="ar-EG" sz="2700" b="1" u="sng">
                <a:latin typeface="Simplified Arabic" panose="02020603050405020304" pitchFamily="18" charset="-78"/>
                <a:cs typeface="Simplified Arabic" panose="02020603050405020304" pitchFamily="18" charset="-78"/>
              </a:rPr>
              <a:t>الإعلام جعلت من حرية الإعلام حقيقة وأصبح ممكن لأي شخص لديه ارتباط بالإنترنت أن يصبح صانعًا للمادة الإعلامية، وأن يوصل رسالته إلى جميع أنحاء </a:t>
            </a:r>
            <a:r>
              <a:rPr lang="ar-EG" sz="2700" b="1" u="sng" smtClean="0">
                <a:latin typeface="Simplified Arabic" panose="02020603050405020304" pitchFamily="18" charset="-78"/>
                <a:cs typeface="Simplified Arabic" panose="02020603050405020304" pitchFamily="18" charset="-78"/>
              </a:rPr>
              <a:t>العالم</a:t>
            </a:r>
            <a:r>
              <a:rPr lang="ar-EG" sz="2700" b="1" smtClean="0">
                <a:latin typeface="Simplified Arabic" panose="02020603050405020304" pitchFamily="18" charset="-78"/>
                <a:cs typeface="Simplified Arabic" panose="02020603050405020304" pitchFamily="18" charset="-78"/>
              </a:rPr>
              <a:t>.</a:t>
            </a:r>
            <a:endParaRPr lang="en-US" sz="27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7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46971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074461" y="365126"/>
            <a:ext cx="9867330"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45660" y="1448148"/>
            <a:ext cx="4544703" cy="5157367"/>
          </a:xfrm>
        </p:spPr>
      </p:pic>
    </p:spTree>
    <p:extLst>
      <p:ext uri="{BB962C8B-B14F-4D97-AF65-F5344CB8AC3E}">
        <p14:creationId xmlns:p14="http://schemas.microsoft.com/office/powerpoint/2010/main" val="2617566608"/>
      </p:ext>
    </p:extLst>
  </p:cSld>
  <p:clrMapOvr>
    <a:masterClrMapping/>
  </p:clrMapOvr>
  <mc:AlternateContent xmlns:mc="http://schemas.openxmlformats.org/markup-compatibility/2006" xmlns:p14="http://schemas.microsoft.com/office/powerpoint/2010/main">
    <mc:Choice Requires="p14">
      <p:transition spd="slow" p14:dur="2000" advTm="75534"/>
    </mc:Choice>
    <mc:Fallback xmlns="">
      <p:transition spd="slow" advTm="7553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17910" y="1499217"/>
            <a:ext cx="6359857" cy="4575523"/>
          </a:xfrm>
        </p:spPr>
        <p:txBody>
          <a:bodyPr>
            <a:normAutofit/>
          </a:bodyPr>
          <a:lstStyle/>
          <a:p>
            <a:pPr marL="0" indent="0" algn="r"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 .5</a:t>
            </a:r>
            <a:r>
              <a:rPr lang="ar-EG" b="1" u="sng" smtClean="0">
                <a:solidFill>
                  <a:srgbClr val="203E5F"/>
                </a:solidFill>
                <a:latin typeface="Simplified Arabic" panose="02020603050405020304" pitchFamily="18" charset="-78"/>
                <a:cs typeface="Simplified Arabic" panose="02020603050405020304" pitchFamily="18" charset="-78"/>
              </a:rPr>
              <a:t>مهارة </a:t>
            </a:r>
            <a:r>
              <a:rPr lang="ar-EG" b="1" u="sng">
                <a:solidFill>
                  <a:srgbClr val="203E5F"/>
                </a:solidFill>
                <a:latin typeface="Simplified Arabic" panose="02020603050405020304" pitchFamily="18" charset="-78"/>
                <a:cs typeface="Simplified Arabic" panose="02020603050405020304" pitchFamily="18" charset="-78"/>
              </a:rPr>
              <a:t>تطبيق المسؤولية الاجتماعية:</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تهدف </a:t>
            </a:r>
            <a:r>
              <a:rPr lang="ar-EG" b="1">
                <a:latin typeface="Simplified Arabic" panose="02020603050405020304" pitchFamily="18" charset="-78"/>
                <a:cs typeface="Simplified Arabic" panose="02020603050405020304" pitchFamily="18" charset="-78"/>
              </a:rPr>
              <a:t>إلى تطبيق المسؤولية الاجتماعية والمبادئ الأخلاقية على هوية أفراد الجمهور أنفسهم وخبراتهم الحياتية و تواصلاتهم وسلوكياتهم وأفعالهم من خلال المضامين الإعلامية المتقدمة.</a:t>
            </a:r>
            <a:endParaRPr lang="en-US"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r>
              <a:rPr lang="en-US" b="1" u="sng" smtClean="0">
                <a:solidFill>
                  <a:srgbClr val="203E5F"/>
                </a:solidFill>
                <a:latin typeface="Simplified Arabic" panose="02020603050405020304" pitchFamily="18" charset="-78"/>
                <a:cs typeface="Simplified Arabic" panose="02020603050405020304" pitchFamily="18" charset="-78"/>
              </a:rPr>
              <a:t>.6</a:t>
            </a:r>
            <a:r>
              <a:rPr lang="ar-EG" b="1" u="sng" smtClean="0">
                <a:solidFill>
                  <a:srgbClr val="203E5F"/>
                </a:solidFill>
                <a:latin typeface="Simplified Arabic" panose="02020603050405020304" pitchFamily="18" charset="-78"/>
                <a:cs typeface="Simplified Arabic" panose="02020603050405020304" pitchFamily="18" charset="-78"/>
              </a:rPr>
              <a:t> مهارة </a:t>
            </a:r>
            <a:r>
              <a:rPr lang="ar-EG" b="1" u="sng">
                <a:solidFill>
                  <a:srgbClr val="203E5F"/>
                </a:solidFill>
                <a:latin typeface="Simplified Arabic" panose="02020603050405020304" pitchFamily="18" charset="-78"/>
                <a:cs typeface="Simplified Arabic" panose="02020603050405020304" pitchFamily="18" charset="-78"/>
              </a:rPr>
              <a:t>المبادرة وخلق المنصات الرقمية:</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يقصد </a:t>
            </a:r>
            <a:r>
              <a:rPr lang="ar-EG" b="1">
                <a:latin typeface="Simplified Arabic" panose="02020603050405020304" pitchFamily="18" charset="-78"/>
                <a:cs typeface="Simplified Arabic" panose="02020603050405020304" pitchFamily="18" charset="-78"/>
              </a:rPr>
              <a:t>بها العمل بشكل فردي وجماعي لنشر المعلومات وحل المشكلات من خلال المشاركة في المجتمع والعمل التطوعي والمبادرات.</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smtClean="0">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232011" y="365126"/>
            <a:ext cx="1364777"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1815151" y="365126"/>
            <a:ext cx="10126639"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pic>
        <p:nvPicPr>
          <p:cNvPr id="11" name="عنصر نائب للمحتوى 10"/>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0" y="1670512"/>
            <a:ext cx="4885899" cy="4804338"/>
          </a:xfrm>
        </p:spPr>
      </p:pic>
    </p:spTree>
    <p:extLst>
      <p:ext uri="{BB962C8B-B14F-4D97-AF65-F5344CB8AC3E}">
        <p14:creationId xmlns:p14="http://schemas.microsoft.com/office/powerpoint/2010/main" val="886023214"/>
      </p:ext>
    </p:extLst>
  </p:cSld>
  <p:clrMapOvr>
    <a:masterClrMapping/>
  </p:clrMapOvr>
  <mc:AlternateContent xmlns:mc="http://schemas.openxmlformats.org/markup-compatibility/2006" xmlns:p14="http://schemas.microsoft.com/office/powerpoint/2010/main">
    <mc:Choice Requires="p14">
      <p:transition spd="slow" p14:dur="2000" advTm="81663"/>
    </mc:Choice>
    <mc:Fallback xmlns="">
      <p:transition spd="slow" advTm="8166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63569" y="1661852"/>
            <a:ext cx="5990229"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65245"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115403" y="365126"/>
            <a:ext cx="985368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sp>
        <p:nvSpPr>
          <p:cNvPr id="2" name="مستطيل 1"/>
          <p:cNvSpPr/>
          <p:nvPr/>
        </p:nvSpPr>
        <p:spPr>
          <a:xfrm>
            <a:off x="4667535" y="1459017"/>
            <a:ext cx="6660108" cy="1866152"/>
          </a:xfrm>
          <a:prstGeom prst="rect">
            <a:avLst/>
          </a:prstGeom>
        </p:spPr>
        <p:txBody>
          <a:bodyPr wrap="square">
            <a:spAutoFit/>
          </a:bodyPr>
          <a:lstStyle/>
          <a:p>
            <a:pPr algn="just" rtl="1">
              <a:lnSpc>
                <a:spcPct val="110000"/>
              </a:lnSpc>
              <a:spcBef>
                <a:spcPts val="110"/>
              </a:spcBef>
              <a:spcAft>
                <a:spcPts val="110"/>
              </a:spcAft>
            </a:pPr>
            <a:endParaRPr lang="ar-EG" sz="2800" b="1" u="sng" smtClean="0">
              <a:solidFill>
                <a:srgbClr val="203E5F"/>
              </a:solidFill>
              <a:latin typeface="Simplified Arabic" panose="02020603050405020304" pitchFamily="18" charset="-78"/>
              <a:cs typeface="Simplified Arabic" panose="02020603050405020304" pitchFamily="18" charset="-78"/>
            </a:endParaRPr>
          </a:p>
          <a:p>
            <a:pPr algn="r" rtl="1"/>
            <a:endParaRPr lang="en-US" sz="2800" b="1">
              <a:solidFill>
                <a:srgbClr val="203E5F"/>
              </a:solidFill>
              <a:latin typeface="Simplified Arabic" panose="02020603050405020304" pitchFamily="18" charset="-78"/>
              <a:cs typeface="Simplified Arabic" panose="02020603050405020304" pitchFamily="18" charset="-78"/>
            </a:endParaRPr>
          </a:p>
          <a:p>
            <a:pPr algn="r" rtl="1"/>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مستطيل 2"/>
          <p:cNvSpPr/>
          <p:nvPr/>
        </p:nvSpPr>
        <p:spPr>
          <a:xfrm>
            <a:off x="5254388" y="1394512"/>
            <a:ext cx="6059606" cy="1770421"/>
          </a:xfrm>
          <a:prstGeom prst="rect">
            <a:avLst/>
          </a:prstGeom>
        </p:spPr>
        <p:txBody>
          <a:bodyPr wrap="square">
            <a:spAutoFit/>
          </a:bodyPr>
          <a:lstStyle/>
          <a:p>
            <a:pPr algn="just" rtl="1">
              <a:lnSpc>
                <a:spcPct val="110000"/>
              </a:lnSpc>
              <a:spcBef>
                <a:spcPts val="110"/>
              </a:spcBef>
              <a:spcAft>
                <a:spcPts val="11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r>
              <a:rPr lang="ar-EG" sz="2400" smtClean="0"/>
              <a:t>‏</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a:p>
            <a:pPr algn="just" rtl="1">
              <a:lnSpc>
                <a:spcPct val="107000"/>
              </a:lnSpc>
              <a:spcAft>
                <a:spcPts val="800"/>
              </a:spcAft>
            </a:pPr>
            <a:endParaRPr lang="en-US" sz="2400" b="1" u="sng">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مستطيل 4"/>
          <p:cNvSpPr/>
          <p:nvPr/>
        </p:nvSpPr>
        <p:spPr>
          <a:xfrm>
            <a:off x="5254388" y="1394512"/>
            <a:ext cx="6331420" cy="477054"/>
          </a:xfrm>
          <a:prstGeom prst="rect">
            <a:avLst/>
          </a:prstGeom>
        </p:spPr>
        <p:txBody>
          <a:bodyPr wrap="square">
            <a:spAutoFit/>
          </a:bodyPr>
          <a:lstStyle/>
          <a:p>
            <a:pPr algn="just" rtl="1"/>
            <a:r>
              <a:rPr lang="ar-EG" sz="2500" smtClean="0">
                <a:latin typeface="Simplified Arabic" panose="02020603050405020304" pitchFamily="18" charset="-78"/>
                <a:cs typeface="Simplified Arabic" panose="02020603050405020304" pitchFamily="18" charset="-78"/>
              </a:rPr>
              <a:t>‏</a:t>
            </a:r>
            <a:endParaRPr lang="en-US" sz="25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6" name="مستطيل 5"/>
          <p:cNvSpPr/>
          <p:nvPr/>
        </p:nvSpPr>
        <p:spPr>
          <a:xfrm>
            <a:off x="5145206" y="1315200"/>
            <a:ext cx="6454250" cy="5205528"/>
          </a:xfrm>
          <a:prstGeom prst="rect">
            <a:avLst/>
          </a:prstGeom>
        </p:spPr>
        <p:txBody>
          <a:bodyPr wrap="square">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7</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مهارة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حسن الاختيار:</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ea typeface="Calibri" panose="020F0502020204030204" pitchFamily="34" charset="0"/>
                <a:cs typeface="Simplified Arabic" panose="02020603050405020304" pitchFamily="18" charset="-78"/>
              </a:rPr>
              <a:t>‏إن المتلقي هو من يختار متابعة وسيلة إعلامية على حسب أخرى، كما أنه هو من يستخدم هذه الوسيلة وليست هى التي تستخدمه، كما يختار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أيضًا </a:t>
            </a:r>
            <a:r>
              <a:rPr lang="ar-EG" sz="2400" b="1">
                <a:latin typeface="Simplified Arabic" panose="02020603050405020304" pitchFamily="18" charset="-78"/>
                <a:ea typeface="Calibri" panose="020F0502020204030204" pitchFamily="34" charset="0"/>
                <a:cs typeface="Simplified Arabic" panose="02020603050405020304" pitchFamily="18" charset="-78"/>
              </a:rPr>
              <a:t>ماذا يقرأ أو يسمع أو يشاهد فالوعي الإعلامي يؤسس لدى المتلقي مهارة حسن الاختيار ويساعد على اتخاذ قرار التعرض الانتقائي للمضمون الإعلامي الذي يناسبه ويناسب واقعه الاجتماعي والثقافي ويتفاعل معه بكل ارتياح.</a:t>
            </a:r>
            <a:endParaRPr lang="en-US" sz="24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8</a:t>
            </a:r>
            <a:r>
              <a:rPr lang="ar-EG" sz="2800" b="1" u="sng" smtClean="0">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 مهارة </a:t>
            </a:r>
            <a:r>
              <a:rPr lang="ar-EG"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rPr>
              <a:t>التواصل ورجع الصدى:</a:t>
            </a:r>
            <a:endParaRPr lang="en-US" sz="2800" b="1" u="sng">
              <a:solidFill>
                <a:srgbClr val="203E5F"/>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400" b="1">
                <a:latin typeface="Simplified Arabic" panose="02020603050405020304" pitchFamily="18" charset="-78"/>
                <a:ea typeface="Calibri" panose="020F0502020204030204" pitchFamily="34" charset="0"/>
                <a:cs typeface="Simplified Arabic" panose="02020603050405020304" pitchFamily="18" charset="-78"/>
              </a:rPr>
              <a:t>‏تعتبر عملية رجع الصدى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مهمة </a:t>
            </a:r>
            <a:r>
              <a:rPr lang="ar-EG" sz="2400" b="1">
                <a:latin typeface="Simplified Arabic" panose="02020603050405020304" pitchFamily="18" charset="-78"/>
                <a:ea typeface="Calibri" panose="020F0502020204030204" pitchFamily="34" charset="0"/>
                <a:cs typeface="Simplified Arabic" panose="02020603050405020304" pitchFamily="18" charset="-78"/>
              </a:rPr>
              <a:t>في تعزيز الرسالة </a:t>
            </a:r>
            <a:r>
              <a:rPr lang="ar-EG" sz="2400" b="1" smtClean="0">
                <a:latin typeface="Simplified Arabic" panose="02020603050405020304" pitchFamily="18" charset="-78"/>
                <a:ea typeface="Calibri" panose="020F0502020204030204" pitchFamily="34" charset="0"/>
                <a:cs typeface="Simplified Arabic" panose="02020603050405020304" pitchFamily="18" charset="-78"/>
              </a:rPr>
              <a:t>الإعلامية </a:t>
            </a:r>
            <a:r>
              <a:rPr lang="ar-EG" sz="2400" b="1">
                <a:latin typeface="Simplified Arabic" panose="02020603050405020304" pitchFamily="18" charset="-78"/>
                <a:cs typeface="Simplified Arabic" panose="02020603050405020304" pitchFamily="18" charset="-78"/>
              </a:rPr>
              <a:t>ودعمها أو كبحها ورفضها، وهذا يزيد في قدراته الاتصالية والتعبيرية وهذا سلوك يعكس الوعي الإعلامي المتلقي. </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عنصر نائب للمحتوى 9"/>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27545" y="1661852"/>
            <a:ext cx="4559495" cy="4858876"/>
          </a:xfrm>
        </p:spPr>
      </p:pic>
    </p:spTree>
    <p:extLst>
      <p:ext uri="{BB962C8B-B14F-4D97-AF65-F5344CB8AC3E}">
        <p14:creationId xmlns:p14="http://schemas.microsoft.com/office/powerpoint/2010/main" val="2634125816"/>
      </p:ext>
    </p:extLst>
  </p:cSld>
  <p:clrMapOvr>
    <a:masterClrMapping/>
  </p:clrMapOvr>
  <mc:AlternateContent xmlns:mc="http://schemas.openxmlformats.org/markup-compatibility/2006" xmlns:p14="http://schemas.microsoft.com/office/powerpoint/2010/main">
    <mc:Choice Requires="p14">
      <p:transition spd="slow" p14:dur="2000" advTm="145967"/>
    </mc:Choice>
    <mc:Fallback xmlns="">
      <p:transition spd="slow" advTm="14596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415567"/>
            <a:ext cx="5827596" cy="4601218"/>
          </a:xfrm>
        </p:spPr>
        <p:txBody>
          <a:bodyPr>
            <a:normAutofit/>
          </a:bodyPr>
          <a:lstStyle/>
          <a:p>
            <a:pPr marL="0" indent="0" algn="just" rtl="1">
              <a:lnSpc>
                <a:spcPct val="13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5640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033516" y="365125"/>
            <a:ext cx="9976513"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sp>
        <p:nvSpPr>
          <p:cNvPr id="3" name="مستطيل 2"/>
          <p:cNvSpPr/>
          <p:nvPr/>
        </p:nvSpPr>
        <p:spPr>
          <a:xfrm>
            <a:off x="5322626" y="1415567"/>
            <a:ext cx="6098275" cy="5301451"/>
          </a:xfrm>
          <a:prstGeom prst="rect">
            <a:avLst/>
          </a:prstGeom>
        </p:spPr>
        <p:txBody>
          <a:bodyPr wrap="square">
            <a:spAutoFit/>
          </a:bodyPr>
          <a:lstStyle/>
          <a:p>
            <a:pPr algn="just" rtl="1"/>
            <a:r>
              <a:rPr lang="en-US" sz="2800" b="1" u="sng" smtClean="0">
                <a:solidFill>
                  <a:srgbClr val="203E5F"/>
                </a:solidFill>
                <a:latin typeface="Simplified Arabic" panose="02020603050405020304" pitchFamily="18" charset="-78"/>
                <a:cs typeface="Simplified Arabic" panose="02020603050405020304" pitchFamily="18" charset="-78"/>
              </a:rPr>
              <a:t>9</a:t>
            </a:r>
            <a:r>
              <a:rPr lang="ar-EG" sz="2800" b="1" u="sng" smtClean="0">
                <a:solidFill>
                  <a:srgbClr val="203E5F"/>
                </a:solidFill>
                <a:latin typeface="Simplified Arabic" panose="02020603050405020304" pitchFamily="18" charset="-78"/>
                <a:cs typeface="Simplified Arabic" panose="02020603050405020304" pitchFamily="18" charset="-78"/>
              </a:rPr>
              <a:t>. مهارة </a:t>
            </a:r>
            <a:r>
              <a:rPr lang="ar-EG" sz="2800" b="1" u="sng">
                <a:solidFill>
                  <a:srgbClr val="203E5F"/>
                </a:solidFill>
                <a:latin typeface="Simplified Arabic" panose="02020603050405020304" pitchFamily="18" charset="-78"/>
                <a:cs typeface="Simplified Arabic" panose="02020603050405020304" pitchFamily="18" charset="-78"/>
              </a:rPr>
              <a:t>المشاركة التفاعلية: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‏ذلك أن التطور السريع لوسائل الإعلام والاتصال واشتداد المنافسة يشجع الحوار والمشاركة بالرأي بين وسائل الإعلام والجمهور، وأن مشاركة المتلقي بالرأي والسؤال والحوار والتعليق والتعقيب   والمداخلة دليل على الوعي الإعلامي المتطور خصوصًا في القضايا المصيرية ذات الأهمية بالنسبة للمجتمع خاصة ونحن نعيش اليوم في عالم مشبع بالشبكات التفاعلية مما يجعل الحياة العصرية حياة تفاعلية بمعنى الكلمة.</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191069" y="1415567"/>
            <a:ext cx="4997356" cy="5059283"/>
          </a:xfrm>
          <a:prstGeom prst="rect">
            <a:avLst/>
          </a:prstGeom>
        </p:spPr>
      </p:pic>
    </p:spTree>
    <p:extLst>
      <p:ext uri="{BB962C8B-B14F-4D97-AF65-F5344CB8AC3E}">
        <p14:creationId xmlns:p14="http://schemas.microsoft.com/office/powerpoint/2010/main" val="2030452284"/>
      </p:ext>
    </p:extLst>
  </p:cSld>
  <p:clrMapOvr>
    <a:masterClrMapping/>
  </p:clrMapOvr>
  <mc:AlternateContent xmlns:mc="http://schemas.openxmlformats.org/markup-compatibility/2006" xmlns:p14="http://schemas.microsoft.com/office/powerpoint/2010/main">
    <mc:Choice Requires="p14">
      <p:transition spd="slow" p14:dur="2000" advTm="124112"/>
    </mc:Choice>
    <mc:Fallback xmlns="">
      <p:transition spd="slow" advTm="12411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44955" y="1374381"/>
            <a:ext cx="6863688" cy="4815135"/>
          </a:xfrm>
        </p:spPr>
        <p:txBody>
          <a:bodyPr>
            <a:normAutofit fontScale="25000" lnSpcReduction="20000"/>
          </a:bodyPr>
          <a:lstStyle/>
          <a:p>
            <a:pPr marL="0" indent="0" algn="just" rtl="1">
              <a:buNone/>
            </a:pPr>
            <a:r>
              <a:rPr lang="en-US" sz="11200" b="1" u="sng" smtClean="0">
                <a:solidFill>
                  <a:srgbClr val="203E5F"/>
                </a:solidFill>
                <a:latin typeface="Simplified Arabic" panose="02020603050405020304" pitchFamily="18" charset="-78"/>
                <a:cs typeface="Simplified Arabic" panose="02020603050405020304" pitchFamily="18" charset="-78"/>
              </a:rPr>
              <a:t>.10</a:t>
            </a:r>
            <a:r>
              <a:rPr lang="ar-EG" sz="11200" b="1" u="sng" smtClean="0">
                <a:solidFill>
                  <a:srgbClr val="203E5F"/>
                </a:solidFill>
                <a:latin typeface="Simplified Arabic" panose="02020603050405020304" pitchFamily="18" charset="-78"/>
                <a:cs typeface="Simplified Arabic" panose="02020603050405020304" pitchFamily="18" charset="-78"/>
              </a:rPr>
              <a:t> مهارة </a:t>
            </a:r>
            <a:r>
              <a:rPr lang="ar-EG" sz="11200" b="1" u="sng">
                <a:solidFill>
                  <a:srgbClr val="203E5F"/>
                </a:solidFill>
                <a:latin typeface="Simplified Arabic" panose="02020603050405020304" pitchFamily="18" charset="-78"/>
                <a:cs typeface="Simplified Arabic" panose="02020603050405020304" pitchFamily="18" charset="-78"/>
              </a:rPr>
              <a:t>مشاركة الرسائل الإعلامية بمسؤولية:</a:t>
            </a:r>
            <a:endParaRPr lang="en-US" sz="112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9600" b="1" smtClean="0">
                <a:latin typeface="Simplified Arabic" panose="02020603050405020304" pitchFamily="18" charset="-78"/>
                <a:cs typeface="Simplified Arabic" panose="02020603050405020304" pitchFamily="18" charset="-78"/>
              </a:rPr>
              <a:t>تتجسد </a:t>
            </a:r>
            <a:r>
              <a:rPr lang="ar-EG" sz="9600" b="1">
                <a:latin typeface="Simplified Arabic" panose="02020603050405020304" pitchFamily="18" charset="-78"/>
                <a:cs typeface="Simplified Arabic" panose="02020603050405020304" pitchFamily="18" charset="-78"/>
              </a:rPr>
              <a:t>هذه المهارة في قدرة الفرد على مشاركة الرسائل التي تحمل آراءه  الذاتية المستقلة، وأن يدخل في نقاشات يستطيع من خلالها أن يثبت فيها وجهة نظره كي يصبح حرًا مستقلا مسئولا عن أفعاله وآرائه التي لا ينبغي أن يمليها عليه أحد، وهو بذلك يتحول من مجرد </a:t>
            </a:r>
            <a:r>
              <a:rPr lang="ar-EG" sz="9600" b="1" smtClean="0">
                <a:latin typeface="Simplified Arabic" panose="02020603050405020304" pitchFamily="18" charset="-78"/>
                <a:cs typeface="Simplified Arabic" panose="02020603050405020304" pitchFamily="18" charset="-78"/>
              </a:rPr>
              <a:t>متلِق </a:t>
            </a:r>
            <a:r>
              <a:rPr lang="ar-EG" sz="9600" b="1">
                <a:latin typeface="Simplified Arabic" panose="02020603050405020304" pitchFamily="18" charset="-78"/>
                <a:cs typeface="Simplified Arabic" panose="02020603050405020304" pitchFamily="18" charset="-78"/>
              </a:rPr>
              <a:t>سلبي إلى </a:t>
            </a:r>
            <a:r>
              <a:rPr lang="ar-EG" sz="9600" b="1" smtClean="0">
                <a:latin typeface="Simplified Arabic" panose="02020603050405020304" pitchFamily="18" charset="-78"/>
                <a:cs typeface="Simplified Arabic" panose="02020603050405020304" pitchFamily="18" charset="-78"/>
              </a:rPr>
              <a:t>متلِق </a:t>
            </a:r>
            <a:r>
              <a:rPr lang="ar-EG" sz="9600" b="1">
                <a:latin typeface="Simplified Arabic" panose="02020603050405020304" pitchFamily="18" charset="-78"/>
                <a:cs typeface="Simplified Arabic" panose="02020603050405020304" pitchFamily="18" charset="-78"/>
              </a:rPr>
              <a:t>إيجابي  نشط، كما يحقق بذلك أحد أهداف التربية الإعلامية من خلال إنجاز وظيفتها الإعلامية، ‏وهذه المهارة لها علاقة وثيقة بالتفكير الإبداعي والتفكير العلمي، ومن خلالها يستطيع الفرد نقل الأفكار أو الأعمال إلى الآخرين لمشاركتها معهم والحصول على تفاعلهم، وذلك باستخدام وسائل الإعلام المتنوعة والأدوات المتاحة لديهم، فعندما يشارك الأفراد في بناء الرسائل فهم في عملية مستمرة من المشاركة والتفاعل تؤدي أحيانًا إلى التعاون.</a:t>
            </a:r>
            <a:endParaRPr lang="en-US" sz="9600" b="1">
              <a:latin typeface="Simplified Arabic" panose="02020603050405020304" pitchFamily="18" charset="-78"/>
              <a:cs typeface="Simplified Arabic" panose="02020603050405020304" pitchFamily="18" charset="-78"/>
            </a:endParaRPr>
          </a:p>
          <a:p>
            <a:pPr marL="0" indent="0" algn="r" rtl="1">
              <a:lnSpc>
                <a:spcPct val="120000"/>
              </a:lnSpc>
              <a:spcBef>
                <a:spcPts val="110"/>
              </a:spcBef>
              <a:spcAft>
                <a:spcPts val="110"/>
              </a:spcAft>
              <a:buNone/>
            </a:pPr>
            <a:endParaRPr lang="en-US" sz="9600" b="1">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endParaRPr lang="en-US" sz="51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28767" y="266953"/>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1992573" y="266954"/>
            <a:ext cx="9812740"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1699" y="1431390"/>
            <a:ext cx="4351338" cy="5158235"/>
          </a:xfrm>
        </p:spPr>
      </p:pic>
    </p:spTree>
    <p:extLst>
      <p:ext uri="{BB962C8B-B14F-4D97-AF65-F5344CB8AC3E}">
        <p14:creationId xmlns:p14="http://schemas.microsoft.com/office/powerpoint/2010/main" val="369764711"/>
      </p:ext>
    </p:extLst>
  </p:cSld>
  <p:clrMapOvr>
    <a:masterClrMapping/>
  </p:clrMapOvr>
  <mc:AlternateContent xmlns:mc="http://schemas.openxmlformats.org/markup-compatibility/2006" xmlns:p14="http://schemas.microsoft.com/office/powerpoint/2010/main">
    <mc:Choice Requires="p14">
      <p:transition spd="slow" p14:dur="2000" advTm="147007"/>
    </mc:Choice>
    <mc:Fallback xmlns="">
      <p:transition spd="slow" advTm="14700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50173" y="1225769"/>
            <a:ext cx="5826457" cy="4857145"/>
          </a:xfrm>
        </p:spPr>
        <p:txBody>
          <a:bodyPr>
            <a:noAutofit/>
          </a:bodyPr>
          <a:lstStyle/>
          <a:p>
            <a:pPr algn="just" rtl="1">
              <a:lnSpc>
                <a:spcPct val="110000"/>
              </a:lnSpc>
              <a:spcBef>
                <a:spcPts val="110"/>
              </a:spcBef>
              <a:spcAft>
                <a:spcPts val="110"/>
              </a:spcAft>
              <a:buFont typeface="Wingdings" panose="05000000000000000000" pitchFamily="2" charset="2"/>
              <a:buChar char="v"/>
            </a:pPr>
            <a:r>
              <a:rPr lang="ar-EG" sz="2400" b="1" smtClean="0">
                <a:latin typeface="Simplified Arabic" panose="02020603050405020304" pitchFamily="18" charset="-78"/>
                <a:cs typeface="Simplified Arabic" panose="02020603050405020304" pitchFamily="18" charset="-78"/>
              </a:rPr>
              <a:t> </a:t>
            </a:r>
            <a:r>
              <a:rPr lang="ar-EG" sz="2500" b="1" smtClean="0">
                <a:latin typeface="Simplified Arabic" panose="02020603050405020304" pitchFamily="18" charset="-78"/>
                <a:cs typeface="Simplified Arabic" panose="02020603050405020304" pitchFamily="18" charset="-78"/>
              </a:rPr>
              <a:t>وهناك </a:t>
            </a:r>
            <a:r>
              <a:rPr lang="ar-EG" sz="2500" b="1">
                <a:latin typeface="Simplified Arabic" panose="02020603050405020304" pitchFamily="18" charset="-78"/>
                <a:cs typeface="Simplified Arabic" panose="02020603050405020304" pitchFamily="18" charset="-78"/>
              </a:rPr>
              <a:t>مهارات أخرى تتمثل في: </a:t>
            </a:r>
            <a:r>
              <a:rPr lang="ar-EG" sz="2500" b="1" u="sng" smtClean="0">
                <a:latin typeface="Simplified Arabic" panose="02020603050405020304" pitchFamily="18" charset="-78"/>
                <a:cs typeface="Simplified Arabic" panose="02020603050405020304" pitchFamily="18" charset="-78"/>
              </a:rPr>
              <a:t>البحث </a:t>
            </a:r>
            <a:r>
              <a:rPr lang="ar-EG" sz="2500" b="1" u="sng">
                <a:latin typeface="Simplified Arabic" panose="02020603050405020304" pitchFamily="18" charset="-78"/>
                <a:cs typeface="Simplified Arabic" panose="02020603050405020304" pitchFamily="18" charset="-78"/>
              </a:rPr>
              <a:t>والتأثير فكل هذه المهارات تهيأ المتلقي ليكون متلقي إيجابي للرسائل الإعلامية</a:t>
            </a:r>
            <a:r>
              <a:rPr lang="ar-EG" sz="2500" b="1">
                <a:latin typeface="Simplified Arabic" panose="02020603050405020304" pitchFamily="18" charset="-78"/>
                <a:cs typeface="Simplified Arabic" panose="02020603050405020304" pitchFamily="18" charset="-78"/>
              </a:rPr>
              <a:t>، فالتربية الإعلامية هى المفتاح الذي يمكن من خلاله أن تجعل المتلقي مثقف إعلاميًا قادر على النقد والتقويم والمشاركة الواعية في إنتاج المضامين الإعلامية وعدم الانسياق وراء الأفكار المغرضة والشائعات المضللة والمساهمة في إنتاج ونشر رسائل إعلامية، لأن التلقي النقدي لا يعني الاستقبال فقط فهو يتعدى ذلك إلى المشاركة الفعالة في العملية الإعلامية والاتصالية مع عدم الرضوخ و الانسياق وراء الأفكار المغرضة الخاطئة.</a:t>
            </a:r>
            <a:endParaRPr lang="en-US" sz="25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6755" y="19073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190737"/>
            <a:ext cx="100038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خامسًا: مهارات التربية الإعلامية الرقمية</a:t>
            </a:r>
            <a:endParaRPr lang="en-US" sz="48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7595" y="1225769"/>
            <a:ext cx="5320885" cy="5366099"/>
          </a:xfrm>
        </p:spPr>
      </p:pic>
    </p:spTree>
    <p:extLst>
      <p:ext uri="{BB962C8B-B14F-4D97-AF65-F5344CB8AC3E}">
        <p14:creationId xmlns:p14="http://schemas.microsoft.com/office/powerpoint/2010/main" val="1237642697"/>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70474" y="1460311"/>
            <a:ext cx="5853753" cy="4326104"/>
          </a:xfrm>
        </p:spPr>
        <p:txBody>
          <a:bodyPr>
            <a:normAutofit/>
          </a:bodyPr>
          <a:lstStyle/>
          <a:p>
            <a:pPr marL="0" indent="0" algn="just" rtl="1">
              <a:lnSpc>
                <a:spcPct val="130000"/>
              </a:lnSpc>
              <a:spcBef>
                <a:spcPts val="110"/>
              </a:spcBef>
              <a:spcAft>
                <a:spcPts val="110"/>
              </a:spcAft>
              <a:buNone/>
            </a:pPr>
            <a:r>
              <a:rPr lang="ar-EG" sz="2400" b="1" smtClean="0"/>
              <a:t>‏</a:t>
            </a:r>
            <a:endParaRPr lang="en-US" sz="3400">
              <a:solidFill>
                <a:srgbClr val="203E5F"/>
              </a:solidFill>
              <a:latin typeface="Simplified Arabic" panose="02020603050405020304" pitchFamily="18" charset="-78"/>
              <a:cs typeface="Simplified Arabic" panose="02020603050405020304" pitchFamily="18" charset="-78"/>
            </a:endParaRPr>
          </a:p>
          <a:p>
            <a:pPr marL="0" indent="0" algn="just" rtl="1">
              <a:buNone/>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258169" y="278648"/>
            <a:ext cx="1366626" cy="94922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869743" y="278648"/>
            <a:ext cx="10058400"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rtl="1">
              <a:lnSpc>
                <a:spcPct val="110000"/>
              </a:lnSpc>
              <a:spcBef>
                <a:spcPts val="110"/>
              </a:spcBef>
              <a:spcAft>
                <a:spcPts val="110"/>
              </a:spcAft>
            </a:pPr>
            <a:r>
              <a:rPr lang="ar-EG" sz="4000" b="1" smtClean="0">
                <a:solidFill>
                  <a:schemeClr val="bg1"/>
                </a:solidFill>
                <a:latin typeface="Simplified Arabic" panose="02020603050405020304" pitchFamily="18" charset="-78"/>
                <a:cs typeface="Simplified Arabic" panose="02020603050405020304" pitchFamily="18" charset="-78"/>
              </a:rPr>
              <a:t>سادسًا: استراتيجيات التحقق من صحة المعلومات والمصادر</a:t>
            </a:r>
            <a:endParaRPr lang="en-US" sz="4000" b="1">
              <a:solidFill>
                <a:schemeClr val="bg1"/>
              </a:solidFill>
              <a:latin typeface="Simplified Arabic" panose="02020603050405020304" pitchFamily="18" charset="-78"/>
              <a:cs typeface="Simplified Arabic" panose="02020603050405020304" pitchFamily="18" charset="-78"/>
            </a:endParaRPr>
          </a:p>
        </p:txBody>
      </p:sp>
      <p:sp>
        <p:nvSpPr>
          <p:cNvPr id="3" name="مستطيل 2"/>
          <p:cNvSpPr/>
          <p:nvPr/>
        </p:nvSpPr>
        <p:spPr>
          <a:xfrm>
            <a:off x="5157715" y="1522052"/>
            <a:ext cx="6166512" cy="388696"/>
          </a:xfrm>
          <a:prstGeom prst="rect">
            <a:avLst/>
          </a:prstGeom>
        </p:spPr>
        <p:txBody>
          <a:bodyPr wrap="square">
            <a:spAutoFit/>
          </a:bodyPr>
          <a:lstStyle/>
          <a:p>
            <a:pPr algn="just" rtl="1">
              <a:lnSpc>
                <a:spcPct val="107000"/>
              </a:lnSpc>
              <a:spcAft>
                <a:spcPts val="800"/>
              </a:spcAft>
            </a:pPr>
            <a:r>
              <a:rPr lang="ar-EG" smtClean="0">
                <a:latin typeface="Calibri" panose="020F0502020204030204" pitchFamily="34" charset="0"/>
                <a:ea typeface="Calibri" panose="020F0502020204030204" pitchFamily="34" charset="0"/>
                <a:cs typeface="Simplified Arabic" panose="02020603050405020304" pitchFamily="18" charset="-78"/>
              </a:rPr>
              <a:t>‏</a:t>
            </a:r>
            <a:endParaRPr lang="en-US" sz="1400">
              <a:effectLst/>
              <a:latin typeface="Calibri" panose="020F0502020204030204" pitchFamily="34" charset="0"/>
              <a:ea typeface="Calibri" panose="020F0502020204030204" pitchFamily="34" charset="0"/>
              <a:cs typeface="Arial" panose="020B0604020202020204" pitchFamily="34" charset="0"/>
            </a:endParaRPr>
          </a:p>
        </p:txBody>
      </p:sp>
      <p:sp>
        <p:nvSpPr>
          <p:cNvPr id="2" name="مستطيل 1"/>
          <p:cNvSpPr/>
          <p:nvPr/>
        </p:nvSpPr>
        <p:spPr>
          <a:xfrm>
            <a:off x="4960032" y="1364837"/>
            <a:ext cx="6561877" cy="5323509"/>
          </a:xfrm>
          <a:prstGeom prst="rect">
            <a:avLst/>
          </a:prstGeom>
        </p:spPr>
        <p:txBody>
          <a:bodyPr wrap="square">
            <a:spAutoFit/>
          </a:bodyPr>
          <a:lstStyle/>
          <a:p>
            <a:pPr algn="just" rtl="1">
              <a:lnSpc>
                <a:spcPct val="110000"/>
              </a:lnSpc>
              <a:spcBef>
                <a:spcPts val="110"/>
              </a:spcBef>
              <a:spcAft>
                <a:spcPts val="110"/>
              </a:spcAft>
            </a:pPr>
            <a:r>
              <a:rPr lang="en-US" sz="2800" b="1" smtClean="0">
                <a:latin typeface="Simplified Arabic" panose="02020603050405020304" pitchFamily="18" charset="-78"/>
                <a:cs typeface="Simplified Arabic" panose="02020603050405020304" pitchFamily="18" charset="-78"/>
              </a:rPr>
              <a:t>.1</a:t>
            </a:r>
            <a:r>
              <a:rPr lang="ar-EG" sz="2800" b="1" u="sng" smtClean="0">
                <a:solidFill>
                  <a:srgbClr val="203E5F"/>
                </a:solidFill>
                <a:latin typeface="Simplified Arabic" panose="02020603050405020304" pitchFamily="18" charset="-78"/>
                <a:cs typeface="Simplified Arabic" panose="02020603050405020304" pitchFamily="18" charset="-78"/>
              </a:rPr>
              <a:t>كيفية </a:t>
            </a:r>
            <a:r>
              <a:rPr lang="ar-EG" sz="2800" b="1" u="sng">
                <a:solidFill>
                  <a:srgbClr val="203E5F"/>
                </a:solidFill>
                <a:latin typeface="Simplified Arabic" panose="02020603050405020304" pitchFamily="18" charset="-78"/>
                <a:cs typeface="Simplified Arabic" panose="02020603050405020304" pitchFamily="18" charset="-78"/>
              </a:rPr>
              <a:t>التعامل مع الأخبار المفبركة:</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 </a:t>
            </a:r>
            <a:r>
              <a:rPr lang="ar-EG" sz="2500" b="1" u="sng">
                <a:latin typeface="Simplified Arabic" panose="02020603050405020304" pitchFamily="18" charset="-78"/>
                <a:cs typeface="Simplified Arabic" panose="02020603050405020304" pitchFamily="18" charset="-78"/>
              </a:rPr>
              <a:t>يجب تعليم مستخدمي الإعلام الرقمي هذه الأساسيات والإشارة إليهم بأن ‏معاينة مصداقية المنشور سيختصر عليهم الوقت لاحقا، </a:t>
            </a:r>
            <a:r>
              <a:rPr lang="ar-EG" sz="2500" b="1" u="sng" smtClean="0">
                <a:latin typeface="Simplified Arabic" panose="02020603050405020304" pitchFamily="18" charset="-78"/>
                <a:cs typeface="Simplified Arabic" panose="02020603050405020304" pitchFamily="18" charset="-78"/>
              </a:rPr>
              <a:t>إن </a:t>
            </a:r>
            <a:r>
              <a:rPr lang="ar-EG" sz="2500" b="1" u="sng">
                <a:latin typeface="Simplified Arabic" panose="02020603050405020304" pitchFamily="18" charset="-78"/>
                <a:cs typeface="Simplified Arabic" panose="02020603050405020304" pitchFamily="18" charset="-78"/>
              </a:rPr>
              <a:t>انتبهوا منذ البداية لتاريخ النشر والكاتب والجهة التي يتلقون الخبر منها</a:t>
            </a:r>
            <a:r>
              <a:rPr lang="ar-EG" sz="2500" b="1">
                <a:latin typeface="Simplified Arabic" panose="02020603050405020304" pitchFamily="18" charset="-78"/>
                <a:cs typeface="Simplified Arabic" panose="02020603050405020304" pitchFamily="18" charset="-78"/>
              </a:rPr>
              <a:t>، فلن يكونوا على الأغلب مضطرين لإعادة التحقق من فحوى المادة لاحقا، وإن تساءلوا في مرحلة ثانية عن دوافع الكاتب وارتباطات الوسيلة الإعلامية وتوقيت النشر، فسيكونون أكثر قدرة على الحكم، وبوسعهم الاستعانة سريعًا بمحرك البحث لمعرفة ما إذا كانت المادة منشورة في وقت سابق أو مكان سابق، ولمعرفة المزيد عن الكاتب و الوسيلة الإعلامية.</a:t>
            </a:r>
            <a:endParaRPr lang="en-US" sz="25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pPr>
            <a:endParaRPr lang="en-US" sz="2500" b="1">
              <a:solidFill>
                <a:srgbClr val="203E5F"/>
              </a:solidFill>
              <a:latin typeface="Simplified Arabic" panose="02020603050405020304" pitchFamily="18" charset="-78"/>
              <a:cs typeface="Simplified Arabic" panose="02020603050405020304" pitchFamily="18" charset="-78"/>
            </a:endParaRPr>
          </a:p>
        </p:txBody>
      </p:sp>
      <p:pic>
        <p:nvPicPr>
          <p:cNvPr id="6" name="عنصر نائب للمحتوى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65073" y="1460311"/>
            <a:ext cx="4397277" cy="5033703"/>
          </a:xfrm>
        </p:spPr>
      </p:pic>
    </p:spTree>
    <p:extLst>
      <p:ext uri="{BB962C8B-B14F-4D97-AF65-F5344CB8AC3E}">
        <p14:creationId xmlns:p14="http://schemas.microsoft.com/office/powerpoint/2010/main" val="4267792572"/>
      </p:ext>
    </p:extLst>
  </p:cSld>
  <p:clrMapOvr>
    <a:masterClrMapping/>
  </p:clrMapOvr>
  <mc:AlternateContent xmlns:mc="http://schemas.openxmlformats.org/markup-compatibility/2006" xmlns:p14="http://schemas.microsoft.com/office/powerpoint/2010/main">
    <mc:Choice Requires="p14">
      <p:transition spd="slow" p14:dur="2000" advTm="119144"/>
    </mc:Choice>
    <mc:Fallback xmlns="">
      <p:transition spd="slow" advTm="11914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348784" y="1356872"/>
            <a:ext cx="6413310" cy="4585648"/>
          </a:xfrm>
        </p:spPr>
        <p:txBody>
          <a:bodyPr>
            <a:normAutofit/>
          </a:bodyPr>
          <a:lstStyle/>
          <a:p>
            <a:pPr marL="0" indent="0" algn="r" rtl="1">
              <a:buNone/>
            </a:pPr>
            <a:r>
              <a:rPr lang="ar-EG" sz="2400" b="1" smtClean="0"/>
              <a:t>‏</a:t>
            </a: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1069" y="31586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678675" y="272864"/>
            <a:ext cx="10276764" cy="943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smtClean="0">
                <a:solidFill>
                  <a:schemeClr val="bg1"/>
                </a:solidFill>
                <a:latin typeface="Simplified Arabic" panose="02020603050405020304" pitchFamily="18" charset="-78"/>
                <a:cs typeface="Simplified Arabic" panose="02020603050405020304" pitchFamily="18" charset="-78"/>
              </a:rPr>
              <a:t>سادسًا:استراتيجيات </a:t>
            </a:r>
            <a:r>
              <a:rPr lang="ar-EG" sz="4000" b="1">
                <a:solidFill>
                  <a:schemeClr val="bg1"/>
                </a:solidFill>
                <a:latin typeface="Simplified Arabic" panose="02020603050405020304" pitchFamily="18" charset="-78"/>
                <a:cs typeface="Simplified Arabic" panose="02020603050405020304" pitchFamily="18" charset="-78"/>
              </a:rPr>
              <a:t>التحقق من صحة المعلومات والمصادر</a:t>
            </a:r>
            <a:endParaRPr lang="en-US" sz="4000" b="1" dirty="0">
              <a:solidFill>
                <a:schemeClr val="bg1"/>
              </a:solidFill>
              <a:latin typeface="Alexandria" charset="0"/>
              <a:cs typeface="Alexandria" charset="0"/>
            </a:endParaRPr>
          </a:p>
        </p:txBody>
      </p:sp>
      <p:sp>
        <p:nvSpPr>
          <p:cNvPr id="2" name="مستطيل 1"/>
          <p:cNvSpPr/>
          <p:nvPr/>
        </p:nvSpPr>
        <p:spPr>
          <a:xfrm>
            <a:off x="5385747" y="1497267"/>
            <a:ext cx="6096000" cy="4747966"/>
          </a:xfrm>
          <a:prstGeom prst="rect">
            <a:avLst/>
          </a:prstGeom>
        </p:spPr>
        <p:txBody>
          <a:bodyPr>
            <a:spAutoFit/>
          </a:bodyPr>
          <a:lstStyle/>
          <a:p>
            <a:pPr algn="just" rtl="1">
              <a:lnSpc>
                <a:spcPct val="110000"/>
              </a:lnSpc>
              <a:spcBef>
                <a:spcPts val="110"/>
              </a:spcBef>
              <a:spcAft>
                <a:spcPts val="110"/>
              </a:spcAft>
            </a:pPr>
            <a:r>
              <a:rPr lang="en-US" sz="2800" b="1" u="sng" smtClean="0">
                <a:solidFill>
                  <a:srgbClr val="203E5F"/>
                </a:solidFill>
                <a:latin typeface="Simplified Arabic" panose="02020603050405020304" pitchFamily="18" charset="-78"/>
                <a:cs typeface="Simplified Arabic" panose="02020603050405020304" pitchFamily="18" charset="-78"/>
              </a:rPr>
              <a:t>.2</a:t>
            </a:r>
            <a:r>
              <a:rPr lang="ar-EG" sz="2800" b="1" u="sng" smtClean="0">
                <a:solidFill>
                  <a:srgbClr val="203E5F"/>
                </a:solidFill>
                <a:latin typeface="Simplified Arabic" panose="02020603050405020304" pitchFamily="18" charset="-78"/>
                <a:cs typeface="Simplified Arabic" panose="02020603050405020304" pitchFamily="18" charset="-78"/>
              </a:rPr>
              <a:t>استخدام </a:t>
            </a:r>
            <a:r>
              <a:rPr lang="ar-EG" sz="2800" b="1" u="sng">
                <a:solidFill>
                  <a:srgbClr val="203E5F"/>
                </a:solidFill>
                <a:latin typeface="Simplified Arabic" panose="02020603050405020304" pitchFamily="18" charset="-78"/>
                <a:cs typeface="Simplified Arabic" panose="02020603050405020304" pitchFamily="18" charset="-78"/>
              </a:rPr>
              <a:t>مصادر متعددة: </a:t>
            </a:r>
            <a:endParaRPr lang="en-US" sz="28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700" b="1" u="sng">
                <a:latin typeface="Simplified Arabic" panose="02020603050405020304" pitchFamily="18" charset="-78"/>
                <a:cs typeface="Simplified Arabic" panose="02020603050405020304" pitchFamily="18" charset="-78"/>
              </a:rPr>
              <a:t>يجب تعليم مستخدمي الإعلام الرقمي ملاحظة الفروقات في المحتوى الإعلامي بين الوسائل الإعلامية المختلفة، إن استطلع مثلا خبرًا ما في جريدة ومن ثم أجرى بحثه على مصادر أخرى، سريعًا وباستخدام شبكة الإنترنت، ‏فسينتبه سريعًا لبعض الفروقات</a:t>
            </a:r>
            <a:r>
              <a:rPr lang="ar-EG" sz="2700" b="1">
                <a:latin typeface="Simplified Arabic" panose="02020603050405020304" pitchFamily="18" charset="-78"/>
                <a:cs typeface="Simplified Arabic" panose="02020603050405020304" pitchFamily="18" charset="-78"/>
              </a:rPr>
              <a:t>، ‏وهى التي تحدد بالتالي درجة المصداقية وتترك للمتلقي فرصة كبيرة لممارسة تفكيره النقدي واختيار الرواية التي يظن أنها أقرب للمنطق.</a:t>
            </a:r>
            <a:endParaRPr lang="en-US" sz="27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4106" y="1356872"/>
            <a:ext cx="5066730" cy="5148076"/>
          </a:xfrm>
        </p:spPr>
      </p:pic>
    </p:spTree>
    <p:extLst>
      <p:ext uri="{BB962C8B-B14F-4D97-AF65-F5344CB8AC3E}">
        <p14:creationId xmlns:p14="http://schemas.microsoft.com/office/powerpoint/2010/main" val="3936176355"/>
      </p:ext>
    </p:extLst>
  </p:cSld>
  <p:clrMapOvr>
    <a:masterClrMapping/>
  </p:clrMapOvr>
  <mc:AlternateContent xmlns:mc="http://schemas.openxmlformats.org/markup-compatibility/2006" xmlns:p14="http://schemas.microsoft.com/office/powerpoint/2010/main">
    <mc:Choice Requires="p14">
      <p:transition spd="slow" p14:dur="2000" advTm="79371"/>
    </mc:Choice>
    <mc:Fallback xmlns="">
      <p:transition spd="slow" advTm="7937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04763" y="1415675"/>
            <a:ext cx="5649035" cy="4474302"/>
          </a:xfrm>
        </p:spPr>
        <p:txBody>
          <a:bodyPr>
            <a:normAutofit fontScale="85000" lnSpcReduction="20000"/>
          </a:bodyPr>
          <a:lstStyle/>
          <a:p>
            <a:pPr marL="0" indent="0" algn="just" rtl="1">
              <a:lnSpc>
                <a:spcPct val="130000"/>
              </a:lnSpc>
              <a:spcBef>
                <a:spcPts val="110"/>
              </a:spcBef>
              <a:spcAft>
                <a:spcPts val="110"/>
              </a:spcAft>
              <a:buNone/>
            </a:pPr>
            <a:r>
              <a:rPr lang="en-US" sz="3300" b="1" u="sng" smtClean="0">
                <a:solidFill>
                  <a:srgbClr val="203E5F"/>
                </a:solidFill>
                <a:latin typeface="Simplified Arabic" panose="02020603050405020304" pitchFamily="18" charset="-78"/>
                <a:cs typeface="Simplified Arabic" panose="02020603050405020304" pitchFamily="18" charset="-78"/>
              </a:rPr>
              <a:t>. 3</a:t>
            </a:r>
            <a:r>
              <a:rPr lang="ar-EG" sz="3300" b="1" u="sng" smtClean="0">
                <a:solidFill>
                  <a:srgbClr val="203E5F"/>
                </a:solidFill>
                <a:latin typeface="Simplified Arabic" panose="02020603050405020304" pitchFamily="18" charset="-78"/>
                <a:cs typeface="Simplified Arabic" panose="02020603050405020304" pitchFamily="18" charset="-78"/>
              </a:rPr>
              <a:t> معاينة </a:t>
            </a:r>
            <a:r>
              <a:rPr lang="ar-EG" sz="3300" b="1" u="sng">
                <a:solidFill>
                  <a:srgbClr val="203E5F"/>
                </a:solidFill>
                <a:latin typeface="Simplified Arabic" panose="02020603050405020304" pitchFamily="18" charset="-78"/>
                <a:cs typeface="Simplified Arabic" panose="02020603050405020304" pitchFamily="18" charset="-78"/>
              </a:rPr>
              <a:t>الأرقام والرسوم التوضيحية: </a:t>
            </a:r>
            <a:endParaRPr lang="en-US" sz="33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2900" b="1" u="sng" smtClean="0">
                <a:latin typeface="Simplified Arabic" panose="02020603050405020304" pitchFamily="18" charset="-78"/>
                <a:cs typeface="Simplified Arabic" panose="02020603050405020304" pitchFamily="18" charset="-78"/>
              </a:rPr>
              <a:t>كثيرًا </a:t>
            </a:r>
            <a:r>
              <a:rPr lang="ar-EG" sz="2900" b="1" u="sng">
                <a:latin typeface="Simplified Arabic" panose="02020603050405020304" pitchFamily="18" charset="-78"/>
                <a:cs typeface="Simplified Arabic" panose="02020603050405020304" pitchFamily="18" charset="-78"/>
              </a:rPr>
              <a:t>ما تسبغ هذه الأرقام طابع الموثوقية على المادة الصحافية، والأمر في الحقيقة قد لا يكون كذلك، تأكد من كون الأرقام الواردة صحيحة وقم بتدقيقها كما تدقق المعلومات المكتوبة</a:t>
            </a:r>
            <a:r>
              <a:rPr lang="ar-EG" sz="2900" b="1">
                <a:latin typeface="Simplified Arabic" panose="02020603050405020304" pitchFamily="18" charset="-78"/>
                <a:cs typeface="Simplified Arabic" panose="02020603050405020304" pitchFamily="18" charset="-78"/>
              </a:rPr>
              <a:t>، حتى التفاصيل المرتبطة بالأرقام داخل دراسة </a:t>
            </a:r>
            <a:r>
              <a:rPr lang="ar-EG" sz="2900" b="1" smtClean="0">
                <a:latin typeface="Simplified Arabic" panose="02020603050405020304" pitchFamily="18" charset="-78"/>
                <a:cs typeface="Simplified Arabic" panose="02020603050405020304" pitchFamily="18" charset="-78"/>
              </a:rPr>
              <a:t>ما </a:t>
            </a:r>
            <a:r>
              <a:rPr lang="ar-EG" sz="2900" b="1">
                <a:latin typeface="Simplified Arabic" panose="02020603050405020304" pitchFamily="18" charset="-78"/>
                <a:cs typeface="Simplified Arabic" panose="02020603050405020304" pitchFamily="18" charset="-78"/>
              </a:rPr>
              <a:t>عليك بمراجعتها، ‏قد تجد أنه جميع الأرقام المتأتية عن دراسة ما هى إلا حصيلة عينة تضم مدرسة واحدة مثلا، حينها لابد من البحث عن دراسة أكثر دقة وبوسعك اعتماد نتائجها، كذلك هى الرسوم التوضيحية تأكد من صحتها قبل اعتمادها.</a:t>
            </a:r>
            <a:endParaRPr lang="en-US" sz="29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09566" y="365124"/>
            <a:ext cx="1273574"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365124"/>
            <a:ext cx="999016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b="1" smtClean="0">
                <a:solidFill>
                  <a:schemeClr val="bg1"/>
                </a:solidFill>
                <a:latin typeface="Simplified Arabic" panose="02020603050405020304" pitchFamily="18" charset="-78"/>
                <a:cs typeface="Simplified Arabic" panose="02020603050405020304" pitchFamily="18" charset="-78"/>
              </a:rPr>
              <a:t>سادسًا:استراتيجيات </a:t>
            </a:r>
            <a:r>
              <a:rPr lang="ar-EG" b="1">
                <a:solidFill>
                  <a:schemeClr val="bg1"/>
                </a:solidFill>
                <a:latin typeface="Simplified Arabic" panose="02020603050405020304" pitchFamily="18" charset="-78"/>
                <a:cs typeface="Simplified Arabic" panose="02020603050405020304" pitchFamily="18" charset="-78"/>
              </a:rPr>
              <a:t>التحقق من صحة المعلومات والمصادر</a:t>
            </a:r>
            <a:endParaRPr lang="en-US" b="1" dirty="0">
              <a:solidFill>
                <a:schemeClr val="bg1"/>
              </a:solidFill>
              <a:latin typeface="Alexandria" charset="0"/>
              <a:cs typeface="Alexandria" charset="0"/>
            </a:endParaRPr>
          </a:p>
        </p:txBody>
      </p:sp>
      <p:pic>
        <p:nvPicPr>
          <p:cNvPr id="9" name="عنصر نائب للمحتوى 8"/>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59440" y="1402027"/>
            <a:ext cx="5408846" cy="5455973"/>
          </a:xfrm>
        </p:spPr>
      </p:pic>
    </p:spTree>
    <p:extLst>
      <p:ext uri="{BB962C8B-B14F-4D97-AF65-F5344CB8AC3E}">
        <p14:creationId xmlns:p14="http://schemas.microsoft.com/office/powerpoint/2010/main" val="1790163021"/>
      </p:ext>
    </p:extLst>
  </p:cSld>
  <p:clrMapOvr>
    <a:masterClrMapping/>
  </p:clrMapOvr>
  <mc:AlternateContent xmlns:mc="http://schemas.openxmlformats.org/markup-compatibility/2006" xmlns:p14="http://schemas.microsoft.com/office/powerpoint/2010/main">
    <mc:Choice Requires="p14">
      <p:transition spd="slow" p14:dur="2000" advTm="77321"/>
    </mc:Choice>
    <mc:Fallback xmlns="">
      <p:transition spd="slow" advTm="7732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827594" y="1225770"/>
            <a:ext cx="5649036" cy="4474302"/>
          </a:xfrm>
        </p:spPr>
        <p:txBody>
          <a:bodyPr>
            <a:noAutofit/>
          </a:bodyPr>
          <a:lstStyle/>
          <a:p>
            <a:pPr marL="0" indent="0" algn="just" rtl="1">
              <a:lnSpc>
                <a:spcPct val="110000"/>
              </a:lnSpc>
              <a:spcBef>
                <a:spcPts val="110"/>
              </a:spcBef>
              <a:spcAft>
                <a:spcPts val="110"/>
              </a:spcAft>
              <a:buNone/>
            </a:pPr>
            <a:r>
              <a:rPr lang="en-US" b="1" u="sng" smtClean="0">
                <a:latin typeface="Simplified Arabic" panose="02020603050405020304" pitchFamily="18" charset="-78"/>
                <a:cs typeface="Simplified Arabic" panose="02020603050405020304" pitchFamily="18" charset="-78"/>
              </a:rPr>
              <a:t>.4</a:t>
            </a:r>
            <a:r>
              <a:rPr lang="ar-EG" b="1" u="sng" smtClean="0">
                <a:latin typeface="Simplified Arabic" panose="02020603050405020304" pitchFamily="18" charset="-78"/>
                <a:cs typeface="Simplified Arabic" panose="02020603050405020304" pitchFamily="18" charset="-78"/>
              </a:rPr>
              <a:t> مراقبة </a:t>
            </a:r>
            <a:r>
              <a:rPr lang="ar-EG" b="1" u="sng">
                <a:latin typeface="Simplified Arabic" panose="02020603050405020304" pitchFamily="18" charset="-78"/>
                <a:cs typeface="Simplified Arabic" panose="02020603050405020304" pitchFamily="18" charset="-78"/>
              </a:rPr>
              <a:t>الصور والمواد البصرية:</a:t>
            </a:r>
            <a:endParaRPr lang="en-US" b="1"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b="1" smtClean="0">
                <a:latin typeface="Simplified Arabic" panose="02020603050405020304" pitchFamily="18" charset="-78"/>
                <a:cs typeface="Simplified Arabic" panose="02020603050405020304" pitchFamily="18" charset="-78"/>
              </a:rPr>
              <a:t>يجب تنبيه </a:t>
            </a:r>
            <a:r>
              <a:rPr lang="ar-EG" b="1">
                <a:latin typeface="Simplified Arabic" panose="02020603050405020304" pitchFamily="18" charset="-78"/>
                <a:cs typeface="Simplified Arabic" panose="02020603050405020304" pitchFamily="18" charset="-78"/>
              </a:rPr>
              <a:t>مستخدمي وسائل الإعلام الرقمي لأثر الصورة ‏في الإيحاء بشيء ما، ‏أو تثبيت فكرة ما، ‏أو إيصال معلومة ما، ‏فيجب تنبيه الأفراد للأثر ‏الذي تنطوي عليه الصورة، ‏وكيفية توظيفها لإيصال فكرة معينة، ‏حتى وإن لم يكن هناك خطأ يرتبط بالمصداقية، ‏فإنه يجب تحليل الصورة وفهم كيفية تأثيرها في نفسية المتلقي</a:t>
            </a:r>
            <a:r>
              <a:rPr lang="ar-EG" b="1" smtClean="0">
                <a:latin typeface="Simplified Arabic" panose="02020603050405020304" pitchFamily="18" charset="-78"/>
                <a:cs typeface="Simplified Arabic" panose="02020603050405020304" pitchFamily="18" charset="-78"/>
              </a:rPr>
              <a:t>.</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196755" y="190738"/>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1774209" y="190737"/>
            <a:ext cx="1000380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smtClean="0">
                <a:solidFill>
                  <a:schemeClr val="bg1"/>
                </a:solidFill>
                <a:latin typeface="Simplified Arabic" panose="02020603050405020304" pitchFamily="18" charset="-78"/>
                <a:cs typeface="Simplified Arabic" panose="02020603050405020304" pitchFamily="18" charset="-78"/>
              </a:rPr>
              <a:t>سادسًا: استراتيجيات التحقق من صحة المعلومات والمصادر</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96755" y="1225770"/>
            <a:ext cx="5535305" cy="5632230"/>
          </a:xfrm>
        </p:spPr>
      </p:pic>
    </p:spTree>
    <p:extLst>
      <p:ext uri="{BB962C8B-B14F-4D97-AF65-F5344CB8AC3E}">
        <p14:creationId xmlns:p14="http://schemas.microsoft.com/office/powerpoint/2010/main" val="2121544323"/>
      </p:ext>
    </p:extLst>
  </p:cSld>
  <p:clrMapOvr>
    <a:masterClrMapping/>
  </p:clrMapOvr>
  <mc:AlternateContent xmlns:mc="http://schemas.openxmlformats.org/markup-compatibility/2006" xmlns:p14="http://schemas.microsoft.com/office/powerpoint/2010/main">
    <mc:Choice Requires="p14">
      <p:transition spd="slow" p14:dur="2000" advTm="98506"/>
    </mc:Choice>
    <mc:Fallback xmlns="">
      <p:transition spd="slow" advTm="985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374710" y="350375"/>
            <a:ext cx="8338782" cy="9086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smtClean="0">
                <a:solidFill>
                  <a:schemeClr val="bg1"/>
                </a:solidFill>
                <a:latin typeface="Simplified Arabic" panose="02020603050405020304" pitchFamily="18" charset="-78"/>
                <a:cs typeface="Simplified Arabic" panose="02020603050405020304" pitchFamily="18" charset="-78"/>
              </a:rPr>
              <a:t>ملخص المحاضرة</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453221"/>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401471" y="350375"/>
            <a:ext cx="1366626" cy="8608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9</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8" name="عنصر نائب للمحتوى 7"/>
          <p:cNvSpPr>
            <a:spLocks noGrp="1"/>
          </p:cNvSpPr>
          <p:nvPr>
            <p:ph sz="half" idx="2"/>
          </p:nvPr>
        </p:nvSpPr>
        <p:spPr>
          <a:xfrm>
            <a:off x="1924050" y="1452563"/>
            <a:ext cx="9336088" cy="3876959"/>
          </a:xfrm>
          <a:prstGeom prst="rect">
            <a:avLst/>
          </a:prstGeom>
        </p:spPr>
        <p:txBody>
          <a:bodyPr wrap="square">
            <a:spAutoFit/>
          </a:bodyPr>
          <a:lstStyle/>
          <a:p>
            <a:pPr algn="just"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أولًا</a:t>
            </a:r>
            <a:r>
              <a:rPr lang="ar-EG" sz="3600" b="1">
                <a:latin typeface="Simplified Arabic" panose="02020603050405020304" pitchFamily="18" charset="-78"/>
                <a:cs typeface="Simplified Arabic" panose="02020603050405020304" pitchFamily="18" charset="-78"/>
              </a:rPr>
              <a:t>: </a:t>
            </a:r>
            <a:r>
              <a:rPr lang="ar-EG" sz="3600" b="1" smtClean="0">
                <a:latin typeface="Simplified Arabic" panose="02020603050405020304" pitchFamily="18" charset="-78"/>
                <a:cs typeface="Simplified Arabic" panose="02020603050405020304" pitchFamily="18" charset="-78"/>
              </a:rPr>
              <a:t> مفهوم </a:t>
            </a:r>
            <a:r>
              <a:rPr lang="ar-EG" sz="3600" b="1">
                <a:latin typeface="Simplified Arabic" panose="02020603050405020304" pitchFamily="18" charset="-78"/>
                <a:cs typeface="Simplified Arabic" panose="02020603050405020304" pitchFamily="18" charset="-78"/>
              </a:rPr>
              <a:t>التربية الإعلامية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 ثانيًا</a:t>
            </a:r>
            <a:r>
              <a:rPr lang="ar-EG" sz="3600" b="1">
                <a:latin typeface="Simplified Arabic" panose="02020603050405020304" pitchFamily="18" charset="-78"/>
                <a:cs typeface="Simplified Arabic" panose="02020603050405020304" pitchFamily="18" charset="-78"/>
              </a:rPr>
              <a:t>: أنواع التربية الإعلامية الرقمية.</a:t>
            </a:r>
          </a:p>
          <a:p>
            <a:pPr algn="just"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 ثالثًا</a:t>
            </a:r>
            <a:r>
              <a:rPr lang="ar-EG" sz="3600" b="1">
                <a:latin typeface="Simplified Arabic" panose="02020603050405020304" pitchFamily="18" charset="-78"/>
                <a:cs typeface="Simplified Arabic" panose="02020603050405020304" pitchFamily="18" charset="-78"/>
              </a:rPr>
              <a:t>: ‏أهمية التربية الإعلامية الرقمية.</a:t>
            </a:r>
            <a:endParaRPr lang="en-US" sz="3600" b="1">
              <a:latin typeface="Simplified Arabic" panose="02020603050405020304" pitchFamily="18" charset="-78"/>
              <a:cs typeface="Simplified Arabic" panose="02020603050405020304" pitchFamily="18" charset="-78"/>
            </a:endParaRPr>
          </a:p>
          <a:p>
            <a:pPr algn="r"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 رابعًا</a:t>
            </a:r>
            <a:r>
              <a:rPr lang="ar-EG" sz="3600" b="1">
                <a:latin typeface="Simplified Arabic" panose="02020603050405020304" pitchFamily="18" charset="-78"/>
                <a:cs typeface="Simplified Arabic" panose="02020603050405020304" pitchFamily="18" charset="-78"/>
              </a:rPr>
              <a:t>: أهداف التربية الإعلامية الرقمية.</a:t>
            </a:r>
            <a:endParaRPr lang="en-US" sz="36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 خامسًا</a:t>
            </a:r>
            <a:r>
              <a:rPr lang="ar-EG" sz="3600" b="1">
                <a:latin typeface="Simplified Arabic" panose="02020603050405020304" pitchFamily="18" charset="-78"/>
                <a:cs typeface="Simplified Arabic" panose="02020603050405020304" pitchFamily="18" charset="-78"/>
              </a:rPr>
              <a:t>: مهارات التربية الإعلامية الرقمية</a:t>
            </a:r>
            <a:r>
              <a:rPr lang="ar-EG" sz="3600" b="1" smtClean="0">
                <a:latin typeface="Simplified Arabic" panose="02020603050405020304" pitchFamily="18" charset="-78"/>
                <a:cs typeface="Simplified Arabic" panose="02020603050405020304" pitchFamily="18" charset="-78"/>
              </a:rPr>
              <a:t>.</a:t>
            </a:r>
          </a:p>
          <a:p>
            <a:pPr algn="just" rtl="1">
              <a:lnSpc>
                <a:spcPct val="110000"/>
              </a:lnSpc>
              <a:spcBef>
                <a:spcPts val="110"/>
              </a:spcBef>
              <a:spcAft>
                <a:spcPts val="110"/>
              </a:spcAft>
              <a:buFont typeface="Wingdings" panose="05000000000000000000" pitchFamily="2" charset="2"/>
              <a:buChar char="ü"/>
            </a:pPr>
            <a:r>
              <a:rPr lang="ar-EG" sz="3600" b="1" smtClean="0">
                <a:latin typeface="Simplified Arabic" panose="02020603050405020304" pitchFamily="18" charset="-78"/>
                <a:cs typeface="Simplified Arabic" panose="02020603050405020304" pitchFamily="18" charset="-78"/>
              </a:rPr>
              <a:t>سادسًا: استراتيجيات التحقق من صحة المعلومات والمصادر</a:t>
            </a:r>
            <a:endParaRPr lang="en-US" sz="3600" b="1">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63397239"/>
      </p:ext>
    </p:extLst>
  </p:cSld>
  <p:clrMapOvr>
    <a:masterClrMapping/>
  </p:clrMapOvr>
  <mc:AlternateContent xmlns:mc="http://schemas.openxmlformats.org/markup-compatibility/2006" xmlns:p14="http://schemas.microsoft.com/office/powerpoint/2010/main">
    <mc:Choice Requires="p14">
      <p:transition spd="slow" p14:dur="2000" advTm="180266"/>
    </mc:Choice>
    <mc:Fallback xmlns="">
      <p:transition spd="slow" advTm="18026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6717</TotalTime>
  <Words>3176</Words>
  <Application>Microsoft Office PowerPoint</Application>
  <PresentationFormat>ملء الشاشة</PresentationFormat>
  <Paragraphs>305</Paragraphs>
  <Slides>43</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43</vt:i4>
      </vt:variant>
    </vt:vector>
  </HeadingPairs>
  <TitlesOfParts>
    <vt:vector size="52"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مقدمة</vt:lpstr>
      <vt:lpstr>مقدمة</vt:lpstr>
      <vt:lpstr>مقدمة</vt:lpstr>
      <vt:lpstr>مقدمة</vt:lpstr>
      <vt:lpstr>أولًا: مفهوم التربية الإعلامية الرقمية</vt:lpstr>
      <vt:lpstr>أولًا: مفهوم التربية الإعلامية الرقمية</vt:lpstr>
      <vt:lpstr>أولًا: مفهوم التربية الإعلامية الرقمية</vt:lpstr>
      <vt:lpstr>‏</vt:lpstr>
      <vt:lpstr>‏</vt:lpstr>
      <vt:lpstr>‏</vt:lpstr>
      <vt:lpstr>ثانيًا: أنواع التربية الإعلامية الرقمية</vt:lpstr>
      <vt:lpstr>ثانيًا: أنواع التربية الإعلامية الرقمية</vt:lpstr>
      <vt:lpstr>ثالثًا: أهمية التربية الإعلامية الرقمية</vt:lpstr>
      <vt:lpstr>ثالثًا: أهمية التربية الإعلامية الرقمية</vt:lpstr>
      <vt:lpstr>ثالثًا: أهمية التربية الإعلامية الرقمية</vt:lpstr>
      <vt:lpstr>ثالثًا: أهمية التربية الإعلامية الرقمية</vt:lpstr>
      <vt:lpstr>ثالثًا: أهمية التربية الإعلامية الرقمية</vt:lpstr>
      <vt:lpstr>رابعًا: أهداف التربية الإعلامية الرقمية</vt:lpstr>
      <vt:lpstr>رابعًا: أهداف التربية الإعلامية الرقمية</vt:lpstr>
      <vt:lpstr>رابعًا: أهداف التربية الإعلامية الرقمية</vt:lpstr>
      <vt:lpstr>رابعًا: أهداف التربية الإعلامية الرقمية</vt:lpstr>
      <vt:lpstr>رابعًا: أهداف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خامسًا: مهارات التربية الإعلامية الرقمية</vt:lpstr>
      <vt:lpstr>سادسًا: استراتيجيات التحقق من صحة المعلومات والمصادر</vt:lpstr>
      <vt:lpstr>سادسًا:استراتيجيات التحقق من صحة المعلومات والمصادر</vt:lpstr>
      <vt:lpstr>سادسًا:استراتيجيات التحقق من صحة المعلومات والمصادر</vt:lpstr>
      <vt:lpstr>سادسًا: استراتيجيات التحقق من صحة المعلومات والمصادر</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837</cp:revision>
  <dcterms:created xsi:type="dcterms:W3CDTF">2023-04-29T09:08:00Z</dcterms:created>
  <dcterms:modified xsi:type="dcterms:W3CDTF">2024-07-26T04:00:01Z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