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303" r:id="rId5"/>
    <p:sldId id="736" r:id="rId6"/>
    <p:sldId id="675" r:id="rId7"/>
    <p:sldId id="666" r:id="rId8"/>
    <p:sldId id="667" r:id="rId9"/>
    <p:sldId id="668" r:id="rId10"/>
    <p:sldId id="669" r:id="rId11"/>
    <p:sldId id="670" r:id="rId12"/>
    <p:sldId id="671" r:id="rId13"/>
    <p:sldId id="672" r:id="rId14"/>
    <p:sldId id="673" r:id="rId15"/>
    <p:sldId id="676" r:id="rId16"/>
    <p:sldId id="677" r:id="rId17"/>
    <p:sldId id="678" r:id="rId18"/>
    <p:sldId id="679" r:id="rId19"/>
    <p:sldId id="680" r:id="rId20"/>
    <p:sldId id="681" r:id="rId21"/>
    <p:sldId id="682" r:id="rId22"/>
    <p:sldId id="683" r:id="rId23"/>
    <p:sldId id="684" r:id="rId24"/>
    <p:sldId id="685" r:id="rId25"/>
    <p:sldId id="687" r:id="rId26"/>
    <p:sldId id="688" r:id="rId27"/>
    <p:sldId id="689" r:id="rId28"/>
    <p:sldId id="690" r:id="rId29"/>
    <p:sldId id="691" r:id="rId30"/>
    <p:sldId id="692" r:id="rId31"/>
    <p:sldId id="693" r:id="rId32"/>
    <p:sldId id="694" r:id="rId33"/>
    <p:sldId id="695" r:id="rId34"/>
    <p:sldId id="696" r:id="rId35"/>
    <p:sldId id="698" r:id="rId36"/>
    <p:sldId id="699" r:id="rId37"/>
    <p:sldId id="700" r:id="rId38"/>
    <p:sldId id="701" r:id="rId39"/>
    <p:sldId id="737" r:id="rId40"/>
    <p:sldId id="738" r:id="rId41"/>
    <p:sldId id="704" r:id="rId42"/>
    <p:sldId id="705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736"/>
            <p14:sldId id="675"/>
            <p14:sldId id="666"/>
            <p14:sldId id="667"/>
            <p14:sldId id="668"/>
            <p14:sldId id="669"/>
            <p14:sldId id="670"/>
            <p14:sldId id="671"/>
            <p14:sldId id="672"/>
            <p14:sldId id="673"/>
            <p14:sldId id="676"/>
            <p14:sldId id="677"/>
            <p14:sldId id="678"/>
            <p14:sldId id="679"/>
            <p14:sldId id="680"/>
            <p14:sldId id="681"/>
            <p14:sldId id="682"/>
            <p14:sldId id="683"/>
            <p14:sldId id="684"/>
            <p14:sldId id="685"/>
            <p14:sldId id="687"/>
            <p14:sldId id="688"/>
            <p14:sldId id="689"/>
            <p14:sldId id="690"/>
            <p14:sldId id="691"/>
            <p14:sldId id="692"/>
            <p14:sldId id="693"/>
            <p14:sldId id="694"/>
            <p14:sldId id="695"/>
            <p14:sldId id="696"/>
            <p14:sldId id="698"/>
            <p14:sldId id="699"/>
            <p14:sldId id="700"/>
            <p14:sldId id="701"/>
            <p14:sldId id="737"/>
            <p14:sldId id="738"/>
            <p14:sldId id="704"/>
            <p14:sldId id="70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89CC17-4EBB-4F87-81FB-ACC80DF0C480}" v="49" dt="2024-10-31T07:13:08.91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603" autoAdjust="0"/>
    <p:restoredTop sz="94660"/>
  </p:normalViewPr>
  <p:slideViewPr>
    <p:cSldViewPr snapToGrid="0">
      <p:cViewPr varScale="1">
        <p:scale>
          <a:sx n="70" d="100"/>
          <a:sy n="70" d="100"/>
        </p:scale>
        <p:origin x="30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23/01/1447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839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1998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3616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5" r:id="rId13"/>
    <p:sldLayoutId id="2147483666" r:id="rId14"/>
    <p:sldLayoutId id="2147483667" r:id="rId15"/>
    <p:sldLayoutId id="2147483668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76115" y="2180548"/>
            <a:ext cx="47120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PRESENTATION AND WRITING SKILLS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345648" y="3825537"/>
            <a:ext cx="3314016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450847" y="3281131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MGM223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617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</a:t>
            </a:r>
            <a:r>
              <a:rPr lang="en-US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Nagwan</a:t>
            </a:r>
            <a:r>
              <a:rPr lang="en-GB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Al-</a:t>
            </a:r>
            <a:r>
              <a:rPr lang="en-GB" sz="24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Qershi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5080986" y="4449136"/>
            <a:ext cx="6383134" cy="1121150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600" b="1" dirty="0">
                <a:latin typeface="+mn-lt"/>
              </a:rPr>
              <a:t>Building the Academic Paragraph and Topic</a:t>
            </a:r>
          </a:p>
          <a:p>
            <a:r>
              <a:rPr lang="ar-EG" sz="2400" b="1" dirty="0">
                <a:latin typeface="+mn-lt"/>
              </a:rPr>
              <a:t>بناء الفقرة والموضوع الأكاديمي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636"/>
    </mc:Choice>
    <mc:Fallback xmlns="">
      <p:transition spd="slow" advTm="23163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02249" y="711946"/>
            <a:ext cx="70382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Learning Objectives</a:t>
            </a:r>
          </a:p>
          <a:p>
            <a:r>
              <a:rPr lang="ar-EG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أهداف التعلُّم</a:t>
            </a:r>
            <a:endParaRPr lang="en-US" sz="2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14318" y="61587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- </a:t>
            </a:r>
            <a:fld id="{980CE177-07CC-42E9-95F6-1D2B71CD1676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156474" y="562983"/>
            <a:ext cx="1545775" cy="1064712"/>
            <a:chOff x="880289" y="925712"/>
            <a:chExt cx="1545775" cy="1064712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880289" y="925712"/>
              <a:ext cx="154577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81698" y="1159427"/>
              <a:ext cx="12860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04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8205368"/>
              </p:ext>
            </p:extLst>
          </p:nvPr>
        </p:nvGraphicFramePr>
        <p:xfrm>
          <a:off x="3424434" y="1636761"/>
          <a:ext cx="8252371" cy="5424805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4672374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3579997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1128241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8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the structure and main components of an academic paragraph (topic, supporting, concluding sentences)</a:t>
                      </a:r>
                      <a:endParaRPr lang="en-US" sz="18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1800" b="1" kern="0" dirty="0">
                          <a:effectLst/>
                        </a:rPr>
                        <a:t>التعرف على بنية الفقرة الأكاديمية ومكوناتها الأساسية: الجملة الافتتاحية، الداعمة، والختامية.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  <a:tr h="1128241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8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Distinguish between different types of academic paragraphs and understand when to use each.	</a:t>
                      </a:r>
                      <a:endParaRPr lang="en-US" sz="18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1800" b="1" kern="0" dirty="0">
                          <a:effectLst/>
                        </a:rPr>
                        <a:t>التمييز بين أنواع الفقرات الأكاديمية المختلفة وفهم متى يتم استخدام كل نوع.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24796557"/>
                  </a:ext>
                </a:extLst>
              </a:tr>
              <a:tr h="1511879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8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Develop a coherent academic topic by narrowing a general idea and forming a clear research question.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GB" sz="1800" b="1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Apply transitions and logical flow to link sentences and paragraphs for better </a:t>
                      </a:r>
                      <a:r>
                        <a:rPr lang="en-GB" sz="1800" b="1" kern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coherence.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en-GB" sz="1800" b="1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1800" b="1" kern="0" dirty="0">
                          <a:effectLst/>
                        </a:rPr>
                        <a:t>تطوير موضوع أكاديمي مترابط من خلال تضييق الفكرة العامة وصياغة سؤال بحث واضح.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1800" b="1" kern="0" dirty="0">
                          <a:effectLst/>
                        </a:rPr>
                        <a:t>تطبيق أدوات الربط والتسلسل المنطقي لربط الجمل والفقرات من أجل تحقيق التماسك.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ar-SA" sz="1800" b="1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6213088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4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92"/>
    </mc:Choice>
    <mc:Fallback xmlns="">
      <p:transition spd="slow" advTm="47692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792217"/>
            <a:ext cx="49469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Basic concepts in paragraph construction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مفاهيم أساسية في بناء الفقرة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A76DBC8-4B90-DFA3-36B3-913002D118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rcRect l="-203125" t="-203125" r="-203125" b="-20312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5875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5"/>
    </mc:Choice>
    <mc:Fallback xmlns="">
      <p:transition spd="slow" advTm="14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64764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textual unit made up of related sentences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Contains a main idea and supporting details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Forms the basic building block of academic writing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وحدة نصية تتكون من مجموعة جمل مترابطة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تحتوي على فكرة رئيسية وأفكار داعمة</a:t>
                      </a:r>
                      <a:r>
                        <a:rPr lang="ar-EG" sz="2400" kern="0" dirty="0">
                          <a:effectLst/>
                        </a:rPr>
                        <a:t/>
                      </a:r>
                      <a:br>
                        <a:rPr lang="ar-EG" sz="2400" kern="0" dirty="0">
                          <a:effectLst/>
                        </a:rPr>
                      </a:br>
                      <a:endParaRPr lang="ar-SA" sz="2400" kern="0" dirty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400" kern="0" dirty="0">
                          <a:effectLst/>
                        </a:rPr>
                        <a:t>تشكل لبنة أساسية في النص الأكاديمي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is an Academic Paragraph?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هي الفقرة الأكاديمية؟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9459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076"/>
    </mc:Choice>
    <mc:Fallback xmlns="">
      <p:transition spd="slow" advTm="19307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352377"/>
              </p:ext>
            </p:extLst>
          </p:nvPr>
        </p:nvGraphicFramePr>
        <p:xfrm>
          <a:off x="981697" y="2246862"/>
          <a:ext cx="10100286" cy="3078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6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 sentence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6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Supporting sentences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6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Concluding sentence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600" kern="0" dirty="0">
                          <a:effectLst/>
                        </a:rPr>
                        <a:t>الجملة الافتتاحية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600" kern="0" dirty="0">
                          <a:effectLst/>
                        </a:rPr>
                        <a:t>الجمل الداعمة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600" kern="0" dirty="0">
                          <a:effectLst/>
                        </a:rPr>
                        <a:t>الجملة الختامية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Components of a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مكونات الفقرة الأكاديمية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642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443"/>
    </mc:Choice>
    <mc:Fallback xmlns="">
      <p:transition spd="slow" advTm="186443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622865"/>
              </p:ext>
            </p:extLst>
          </p:nvPr>
        </p:nvGraphicFramePr>
        <p:xfrm>
          <a:off x="981697" y="2246862"/>
          <a:ext cx="10100286" cy="28041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Expresses the main idea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General and directive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Introduces the paragraph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تعبر عن الفكرة الرئيسية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تكون عامة وموجهة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تمهد لباقي الفقرة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Topic Sentence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الجملة الافتتاحية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1258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5802"/>
    </mc:Choice>
    <mc:Fallback xmlns="">
      <p:transition spd="slow" advTm="18580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7711955"/>
              </p:ext>
            </p:extLst>
          </p:nvPr>
        </p:nvGraphicFramePr>
        <p:xfrm>
          <a:off x="981697" y="2246862"/>
          <a:ext cx="10100286" cy="28041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Explain and elaborate the idea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Provide examples or evidence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Reinforce the topic sentence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تشرح وتفصل الفكرة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تقدم أمثلة أو أدلة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تعزز الجملة الافتتاحية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Supporting Sentences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الجمل الداعمة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393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508"/>
    </mc:Choice>
    <mc:Fallback xmlns="">
      <p:transition spd="slow" advTm="13450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9305948"/>
              </p:ext>
            </p:extLst>
          </p:nvPr>
        </p:nvGraphicFramePr>
        <p:xfrm>
          <a:off x="981697" y="2246862"/>
          <a:ext cx="10100286" cy="35356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Summarizes the idea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Prepares for the next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Connects the elements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تلخص الفكرة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تمهد للفقرة التالية</a:t>
                      </a:r>
                      <a:r>
                        <a:rPr lang="ar-EG" sz="3200" kern="0" dirty="0">
                          <a:effectLst/>
                        </a:rPr>
                        <a:t/>
                      </a:r>
                      <a:br>
                        <a:rPr lang="ar-EG" sz="3200" kern="0" dirty="0">
                          <a:effectLst/>
                        </a:rPr>
                      </a:br>
                      <a:endParaRPr lang="ar-SA" sz="3200" kern="0" dirty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تربط بين العناصر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Concluding Sentence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الجملة الختامية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4034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50"/>
    </mc:Choice>
    <mc:Fallback xmlns="">
      <p:transition spd="slow" advTm="13005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1972564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Logical order improves clarity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Each paragraph builds on the previous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Order reflects development of thought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التنظيم المنطقي يسهل الفهم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كل فقرة تتابع الفكرة السابقة</a:t>
                      </a:r>
                      <a:r>
                        <a:rPr lang="ar-EG" sz="2800" kern="0" dirty="0">
                          <a:effectLst/>
                        </a:rPr>
                        <a:t/>
                      </a:r>
                      <a:br>
                        <a:rPr lang="ar-EG" sz="2800" kern="0" dirty="0">
                          <a:effectLst/>
                        </a:rPr>
                      </a:br>
                      <a:endParaRPr lang="ar-SA" sz="2800" kern="0" dirty="0">
                        <a:effectLst/>
                      </a:endParaRP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الترتيب يعكس تطور التفكير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Importance of Paragraph Sequence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أهمية تسلسل الفقرة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524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3737"/>
    </mc:Choice>
    <mc:Fallback xmlns="">
      <p:transition spd="slow" advTm="193737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772101"/>
              </p:ext>
            </p:extLst>
          </p:nvPr>
        </p:nvGraphicFramePr>
        <p:xfrm>
          <a:off x="981697" y="2246862"/>
          <a:ext cx="10100286" cy="35356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of connectors (therefore, in addition...)</a:t>
                      </a:r>
                    </a:p>
                    <a:p>
                      <a:pPr marL="342900" marR="0" indent="-34290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Avoid redundancy</a:t>
                      </a:r>
                    </a:p>
                    <a:p>
                      <a:pPr marL="342900" marR="0" indent="-342900" algn="just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Logical flow of ideas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استخدام الروابط مثل (لذلك، بالإضافة إلى...)</a:t>
                      </a:r>
                    </a:p>
                    <a:p>
                      <a:pPr marL="342900" marR="0" indent="-34290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تجنب التكرار</a:t>
                      </a:r>
                    </a:p>
                    <a:p>
                      <a:pPr marL="342900" marR="0" indent="-342900" algn="just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تسلسل منطقي للمعلومات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Coherence within the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الترابط بين الجمل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262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2790"/>
    </mc:Choice>
    <mc:Fallback xmlns="">
      <p:transition spd="slow" advTm="18279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779710"/>
              </p:ext>
            </p:extLst>
          </p:nvPr>
        </p:nvGraphicFramePr>
        <p:xfrm>
          <a:off x="981697" y="2246862"/>
          <a:ext cx="10100286" cy="38100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Transition phrases clarify relationships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Examples: "On the other hand", "Moreover"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Maintain textual unity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عبارات الانتقال توضح العلاقة بين الفقرات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مثال: "من ناحية أخرى" أو "علاوة على ذلك"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تحافظ على وحدة النص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Transition Between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الانتقال بين الفقرات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77590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805"/>
    </mc:Choice>
    <mc:Fallback xmlns="">
      <p:transition spd="slow" advTm="202805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8"/>
            <a:ext cx="4946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Types of paragraphs</a:t>
            </a:r>
          </a:p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أنواع الفقرات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58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18"/>
    </mc:Choice>
    <mc:Fallback xmlns="">
      <p:transition spd="slow" advTm="14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048705"/>
              </p:ext>
            </p:extLst>
          </p:nvPr>
        </p:nvGraphicFramePr>
        <p:xfrm>
          <a:off x="981697" y="2246862"/>
          <a:ext cx="10100286" cy="34747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Descriptive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Comparative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and effect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Analytical paragraph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فقرة الوصف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فقرة المقارنة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فقرة السبب والنتيجة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فقرة التحليل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Types of Academic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أنواع الفقرات الأكاديمية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25099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440"/>
    </mc:Choice>
    <mc:Fallback xmlns="">
      <p:transition spd="slow" advTm="6344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651418"/>
              </p:ext>
            </p:extLst>
          </p:nvPr>
        </p:nvGraphicFramePr>
        <p:xfrm>
          <a:off x="981697" y="2246862"/>
          <a:ext cx="10100286" cy="341376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Used to describe a thing, person, or place</a:t>
                      </a:r>
                    </a:p>
                    <a:p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Helps create a vivid picture in the reader’s mind</a:t>
                      </a:r>
                    </a:p>
                    <a:p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Focuses on sensory details</a:t>
                      </a:r>
                    </a:p>
                    <a:p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Includes what you see, hear, smell, taste, and feel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/>
                      <a:r>
                        <a:rPr lang="ar-EG" sz="3200" dirty="0"/>
                        <a:t>-تستخدم لوصف شيء أو شخص أو مكان</a:t>
                      </a:r>
                    </a:p>
                    <a:p>
                      <a:pPr algn="justLow" rtl="1"/>
                      <a:r>
                        <a:rPr lang="ar-EG" sz="3200" dirty="0"/>
                        <a:t>-تساعد في تكوين صورة واضحة في ذهن القارئ</a:t>
                      </a:r>
                    </a:p>
                    <a:p>
                      <a:pPr algn="justLow" rtl="1"/>
                      <a:r>
                        <a:rPr lang="ar-EG" sz="3200" dirty="0"/>
                        <a:t>-تركز على التفاصيل الحسية</a:t>
                      </a:r>
                    </a:p>
                    <a:p>
                      <a:pPr algn="justLow" rtl="1"/>
                      <a:r>
                        <a:rPr lang="ar-EG" sz="3200" dirty="0"/>
                        <a:t>-تتضمن ما تراه، تسمعه، تشمه، تتذوقه، وتشعر به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Descriptive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فقرة الوصف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488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633"/>
    </mc:Choice>
    <mc:Fallback xmlns="">
      <p:transition spd="slow" advTm="69633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520341"/>
              </p:ext>
            </p:extLst>
          </p:nvPr>
        </p:nvGraphicFramePr>
        <p:xfrm>
          <a:off x="973057" y="1788886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Compares two ideas or subjects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Highlights similarities and differences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Used to clarify preference or priority between two options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Helps the reader make a decision or understand the difference more deeply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-تقارن بين فكرتين أو موضوعين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-تظهر أوجه التشابه والاختلاف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-تستخدم لتوضيح الأفضلية أو التفضيل بين خيارين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-تساعد القارئ على اتخاذ قرار أو فهم الفرق بشكل أعمق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Comparative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فقرة المقارنة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28660" y="54199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528142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5563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141"/>
    </mc:Choice>
    <mc:Fallback xmlns="">
      <p:transition spd="slow" advTm="95141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1765728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Shows the link between a cause and its effect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Uses words like “because,” “due to,” “as a result”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تعرض العلاقة بين حدث ونتيجته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تستخدم كلمات مثل "لأن"، "بسبب"، "نتيجة لذلك"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Cause and Effect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فقرة السبب والنتيجة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199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806"/>
    </mc:Choice>
    <mc:Fallback xmlns="">
      <p:transition spd="slow" advTm="134806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424221"/>
              </p:ext>
            </p:extLst>
          </p:nvPr>
        </p:nvGraphicFramePr>
        <p:xfrm>
          <a:off x="942308" y="2144077"/>
          <a:ext cx="10100286" cy="48463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Breaks an idea into components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Discusses meanings and interpretations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Explains how parts work together to support the idea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Used for deeper understanding and critical analysis of the text or idea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-تفكك الفكرة إلى عناصرها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-تناقش المعاني والتفسيرات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-توضح كيفية ترابط الأجزاء معًا لدعم الفكرة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-تستخدم لفهم أعمق وتحليل نقدي للنص أو الفكرة</a:t>
                      </a:r>
                    </a:p>
                    <a:p>
                      <a:pPr marL="342900" marR="0" indent="-342900" algn="r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ar-SA" sz="2800" kern="0" dirty="0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Analytical Paragraph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فقرة التحليل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05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055"/>
    </mc:Choice>
    <mc:Fallback xmlns="">
      <p:transition spd="slow" advTm="9805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7151777"/>
              </p:ext>
            </p:extLst>
          </p:nvPr>
        </p:nvGraphicFramePr>
        <p:xfrm>
          <a:off x="1118657" y="1941309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0" marR="0" indent="0" algn="justLow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Based on the paragraph’s purpose</a:t>
                      </a:r>
                      <a:endParaRPr lang="ar-EG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Low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Depends on the academic task</a:t>
                      </a:r>
                      <a:endParaRPr lang="ar-EG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Low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Depends on the required writing style (descriptive, analytical, etc.)</a:t>
                      </a:r>
                      <a:endParaRPr lang="ar-EG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justLow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ar-EG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en-GB" sz="24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Determined by the type of content or text being discussed</a:t>
                      </a:r>
                      <a:endParaRPr lang="en-US" sz="24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400" dirty="0"/>
                        <a:t>-حسب الغرض من الفقرة</a:t>
                      </a:r>
                    </a:p>
                    <a:p>
                      <a:pPr algn="r"/>
                      <a:endParaRPr lang="ar-EG" sz="2400" dirty="0"/>
                    </a:p>
                    <a:p>
                      <a:pPr algn="r"/>
                      <a:r>
                        <a:rPr lang="ar-EG" sz="2400" dirty="0"/>
                        <a:t>-حسب نوع المهمة الأكاديمية</a:t>
                      </a:r>
                    </a:p>
                    <a:p>
                      <a:pPr algn="r"/>
                      <a:endParaRPr lang="ar-EG" sz="2400" dirty="0"/>
                    </a:p>
                    <a:p>
                      <a:pPr algn="r"/>
                      <a:r>
                        <a:rPr lang="ar-EG" sz="2400" dirty="0"/>
                        <a:t>-يعتمد على أسلوب الكتابة المطلوب (وصفي، تحليلي، إلخ)</a:t>
                      </a:r>
                    </a:p>
                    <a:p>
                      <a:pPr algn="r"/>
                      <a:endParaRPr lang="ar-EG" sz="2400" dirty="0"/>
                    </a:p>
                    <a:p>
                      <a:pPr algn="r"/>
                      <a:r>
                        <a:rPr lang="ar-EG" sz="2400" dirty="0"/>
                        <a:t>-يحدده نوع المحتوى أو النص قيد المناقشة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When to Use Each Type?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متى أستخدم كل نوع؟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562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4699"/>
    </mc:Choice>
    <mc:Fallback xmlns="">
      <p:transition spd="slow" advTm="154699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5736222"/>
              </p:ext>
            </p:extLst>
          </p:nvPr>
        </p:nvGraphicFramePr>
        <p:xfrm>
          <a:off x="973057" y="2179838"/>
          <a:ext cx="10100286" cy="52730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Present a short example for each type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 err="1"/>
                        <a:t>Analyze</a:t>
                      </a:r>
                      <a:r>
                        <a:rPr lang="en-GB" sz="2800" dirty="0"/>
                        <a:t> their structure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Identify the paragraph type (descriptive, comparative, analytical)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Show how key elements are used in each type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endParaRPr lang="en-US" sz="28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-عرض فقرة قصيرة لكل نوع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-تحليل مكوناتها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-تحديد نوع الفقرة (وصفي، مقارن، تحليلي)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-توضيح كيف تُستخدم العناصر الأساسية في كل نوع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Sample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أمثلة تطبيقية على الأنواع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749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759"/>
    </mc:Choice>
    <mc:Fallback xmlns="">
      <p:transition spd="slow" advTm="80759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245249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Good: clear and coherent</a:t>
                      </a:r>
                      <a:r>
                        <a:rPr lang="ar-EG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32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Weak: scattered ideas, lacks structure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الفقرة الجيدة: واضحة ومترابطة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الفقرة الضعيفة: أفكار مشتتة، غياب التنظيم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Good vs. Weak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الفرق بين الفقرة الجيدة والضعيفة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919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988"/>
    </mc:Choice>
    <mc:Fallback xmlns="">
      <p:transition spd="slow" advTm="10598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7100446"/>
              </p:ext>
            </p:extLst>
          </p:nvPr>
        </p:nvGraphicFramePr>
        <p:xfrm>
          <a:off x="981697" y="2246862"/>
          <a:ext cx="10100286" cy="316992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Overly long paragraph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Irrelevant sentences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28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Illogical order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فقرة طويلة دون فواصل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الجمل غير متصلة بالفكرة الرئيسة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2800" kern="0" dirty="0">
                          <a:effectLst/>
                        </a:rPr>
                        <a:t>غياب الترتيب المنطقي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Common Mistakes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أخطاء شائعة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622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808"/>
    </mc:Choice>
    <mc:Fallback xmlns="">
      <p:transition spd="slow" advTm="10980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133414"/>
            <a:ext cx="49469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cs typeface="Times New Roman" panose="02020603050405020304" pitchFamily="18" charset="0"/>
              </a:rPr>
              <a:t>Academic subject and its structure</a:t>
            </a:r>
          </a:p>
          <a:p>
            <a:r>
              <a:rPr lang="ar-EG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الموضوع الأكاديمي وبناؤه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333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5"/>
    </mc:Choice>
    <mc:Fallback xmlns="">
      <p:transition spd="slow" advTm="14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4748334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Main idea or question for writing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Must be clear and researchable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الفكرة أو السؤال الرئيسي الذي تدور حوله الكتابة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يجب أن يكون واضحًا وقابلًا للبحث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What is an Academic Topic?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ما هو الموضوع الأكاديمي؟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81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37"/>
    </mc:Choice>
    <mc:Fallback xmlns="">
      <p:transition spd="slow" advTm="117637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868454"/>
              </p:ext>
            </p:extLst>
          </p:nvPr>
        </p:nvGraphicFramePr>
        <p:xfrm>
          <a:off x="981697" y="2246862"/>
          <a:ext cx="10100286" cy="35356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Related to your field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Interesting to you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Open to analysis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متعلق بالتخصص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مثير للاهتمام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قابل للتحليل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Choosing a Suitable Topic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كيفية اختيار موضوع مناسب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82582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389"/>
    </mc:Choice>
    <mc:Fallback xmlns="">
      <p:transition spd="slow" advTm="13238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876431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From general to specific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Avoid overly broad topics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Focus the topic on clear, specific aspects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Choose a topic that can be covered in depth within a few paragraphs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-من العام إلى الخاص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-تجنب الموضوعات الواسعة جدًا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-حصر الموضوع بجوانب محددة وواضحة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-اختيار موضوع يمكن تغطيته بعمق في عدد محدود من الفقرات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Narrowing the Topic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تحديد نطاق الموضوع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391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258"/>
    </mc:Choice>
    <mc:Fallback xmlns="">
      <p:transition spd="slow" advTm="166258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8334605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Formulate a clear, specific question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Guides your writing process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Directs the research and information gathering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Helps maintain the focus of the paragraph or essay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-صياغة سؤال واضح ومحدد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-يقود عملية الكتابة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-يوجه عملية البحث وجمع المعلومات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-يساعد على الحفاظ على تركيز الفقرة أو المقال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Research Question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سؤال البحث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89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864"/>
    </mc:Choice>
    <mc:Fallback xmlns="">
      <p:transition spd="slow" advTm="211864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1078246"/>
              </p:ext>
            </p:extLst>
          </p:nvPr>
        </p:nvGraphicFramePr>
        <p:xfrm>
          <a:off x="973057" y="2055876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Each paragraph supports the main topic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Avoid going off-topic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Ideas should be connected to the overall theme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Ensure every sentence serves the paragraph’s purpose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-كل فقرة يجب أن تدعم الموضوع الرئيسي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-تجنب الانحراف عن الموضوع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-يجب أن تكون الأفكار مترابطة مع الفكرة العامة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-التأكد من أن كل جملة تخدم غرض الفقرة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Paragraph and Topic Relationship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العلاقة بين الفقرة والموضوع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048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911"/>
    </mc:Choice>
    <mc:Fallback xmlns="">
      <p:transition spd="slow" advTm="267911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4837569"/>
              </p:ext>
            </p:extLst>
          </p:nvPr>
        </p:nvGraphicFramePr>
        <p:xfrm>
          <a:off x="973057" y="2110230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Introduction, body, conclusion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Each part serves the purpose of writing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Transitions between parts should be smooth and logical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Good organization helps convey the idea clearly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-مقدمة، فقرات داعمة، خاتمة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-كل جزء يخدم الغرض من الكتابة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-يجب أن يكون الانتقال بين الأجزاء سلسًا ومنطقيًا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-يساعد التنظيم الجيد على توصيل الفكرة بوضوح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Topic Structure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هيكل الموضوع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707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127"/>
    </mc:Choice>
    <mc:Fallback xmlns="">
      <p:transition spd="slow" advTm="88127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501304"/>
              </p:ext>
            </p:extLst>
          </p:nvPr>
        </p:nvGraphicFramePr>
        <p:xfrm>
          <a:off x="973057" y="2157985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Turn a general idea into a research question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Draft a topic outline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Identify the key components of the paragraph or essay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Organize ideas logically before writing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-تحويل فكرة عامة إلى سؤال بحث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-كتابة خطة أولية للموضوع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-تحديد العناصر الأساسية للفقرة أو المقال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-تنظيم الأفكار بشكل منطقي قبل الكتابة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Practicing Topic Development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التدرب على بناء الموضوع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214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517"/>
    </mc:Choice>
    <mc:Fallback xmlns="">
      <p:transition spd="slow" advTm="125517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939026"/>
              </p:ext>
            </p:extLst>
          </p:nvPr>
        </p:nvGraphicFramePr>
        <p:xfrm>
          <a:off x="981697" y="2246862"/>
          <a:ext cx="10100286" cy="426720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Support topic with examples and scientific evidence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Use credible sources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Explain how the evidence relates to the idea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Verify the accuracy of information before using it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-دعم الموضوع بأمثلة وأدلة علمية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-استخدام مصادر موثوقة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-شرح كيفية ارتباط الأدلة بالفكرة المطروحة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-التحقق من صحة المعلومات قبل استخدامها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712543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Developing Arguments and Evidence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تطوير الحجج والأدلة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2186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943"/>
    </mc:Choice>
    <mc:Fallback xmlns="">
      <p:transition spd="slow" advTm="157943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2584251"/>
              </p:ext>
            </p:extLst>
          </p:nvPr>
        </p:nvGraphicFramePr>
        <p:xfrm>
          <a:off x="981697" y="2246862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Use transitions smartly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Maintain idea flow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Ensure each paragraph builds on the previous one</a:t>
                      </a:r>
                      <a:endParaRPr lang="ar-EG" sz="2800" dirty="0"/>
                    </a:p>
                    <a:p>
                      <a:endParaRPr lang="en-GB" sz="2800" dirty="0"/>
                    </a:p>
                    <a:p>
                      <a:r>
                        <a:rPr lang="ar-EG" sz="2800" dirty="0"/>
                        <a:t>-</a:t>
                      </a:r>
                      <a:r>
                        <a:rPr lang="en-GB" sz="2800" dirty="0"/>
                        <a:t>Use linking words to clarify paragraph relationships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ar-EG" sz="2800" dirty="0"/>
                        <a:t>-استخدم الانتقالات بذكاء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-حافظ على تَدَفُق الأفكار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-تأكد من أن كل فقرة تكمّل السابقة</a:t>
                      </a:r>
                    </a:p>
                    <a:p>
                      <a:pPr algn="r"/>
                      <a:endParaRPr lang="ar-EG" sz="2800" dirty="0"/>
                    </a:p>
                    <a:p>
                      <a:pPr algn="r"/>
                      <a:r>
                        <a:rPr lang="ar-EG" sz="2800" dirty="0"/>
                        <a:t>-استخدم أدوات الربط لتوضيح العلاقة بين الفقرات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Linking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ربط الفقرات ببعضها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160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991"/>
    </mc:Choice>
    <mc:Fallback xmlns="">
      <p:transition spd="slow" advTm="181991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8"/>
            <a:ext cx="4946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Review and audit</a:t>
            </a:r>
          </a:p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المراجعة والتدقيق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4616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1"/>
    </mc:Choice>
    <mc:Fallback xmlns="">
      <p:transition spd="slow" advTm="2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353167"/>
              </p:ext>
            </p:extLst>
          </p:nvPr>
        </p:nvGraphicFramePr>
        <p:xfrm>
          <a:off x="973057" y="2105937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Ensure clarity of idea</a:t>
                      </a: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Check sentence coherence</a:t>
                      </a: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Review logical flow of </a:t>
                      </a:r>
                      <a:r>
                        <a:rPr lang="en-GB" sz="3200" dirty="0" smtClean="0"/>
                        <a:t>ideas</a:t>
                      </a:r>
                      <a:r>
                        <a:rPr lang="en-US" sz="3200" dirty="0" smtClean="0"/>
                        <a:t/>
                      </a:r>
                      <a:br>
                        <a:rPr lang="en-US" sz="3200" dirty="0" smtClean="0"/>
                      </a:b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Correct grammar and language mistakes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/>
                        <a:t>-التأكد من وضوح الفكرة</a:t>
                      </a:r>
                    </a:p>
                    <a:p>
                      <a:pPr algn="justLow" rtl="1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التأكد من الرابط بين الجمل</a:t>
                      </a:r>
                    </a:p>
                    <a:p>
                      <a:pPr algn="justLow" rtl="1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مراجعة الترتيب المنطقي للأفكار</a:t>
                      </a:r>
                    </a:p>
                    <a:p>
                      <a:pPr algn="justLow" rtl="1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تصحيح الأخطاء اللغوية والنحوية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Reviewing Paragraphs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مراجعة الفقرات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23301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207"/>
    </mc:Choice>
    <mc:Fallback xmlns="">
      <p:transition spd="slow" advTm="155207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416422"/>
              </p:ext>
            </p:extLst>
          </p:nvPr>
        </p:nvGraphicFramePr>
        <p:xfrm>
          <a:off x="973057" y="2082934"/>
          <a:ext cx="10100286" cy="38404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/>
                        <a:t>-</a:t>
                      </a:r>
                      <a:r>
                        <a:rPr lang="en-GB" sz="3200" dirty="0"/>
                        <a:t>Grammar and spelling</a:t>
                      </a: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Punctuation</a:t>
                      </a: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Ensure proper sentence structure</a:t>
                      </a:r>
                      <a:endParaRPr lang="ar-EG" sz="3200" dirty="0"/>
                    </a:p>
                    <a:p>
                      <a:pPr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en-GB" sz="3200" dirty="0"/>
                        <a:t>Review formatting of the paragraph or text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/>
                        <a:t>-الأخطاء الإملائية والنحوية</a:t>
                      </a:r>
                    </a:p>
                    <a:p>
                      <a:pPr algn="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علامات الترقيم</a:t>
                      </a:r>
                    </a:p>
                    <a:p>
                      <a:pPr algn="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التأكد من صياغة الجمل بشكل سليم</a:t>
                      </a:r>
                    </a:p>
                    <a:p>
                      <a:pPr algn="r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3200" dirty="0" smtClean="0"/>
                        <a:t>-</a:t>
                      </a:r>
                      <a:r>
                        <a:rPr lang="ar-EG" sz="3200" dirty="0"/>
                        <a:t>مراجعة تنسيق الفقرة أو النص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Proofreading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التدقيق اللغوي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39266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1279"/>
    </mc:Choice>
    <mc:Fallback xmlns="">
      <p:transition spd="slow" advTm="221279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436826"/>
              </p:ext>
            </p:extLst>
          </p:nvPr>
        </p:nvGraphicFramePr>
        <p:xfrm>
          <a:off x="981697" y="2246862"/>
          <a:ext cx="10100286" cy="323088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Grammarly</a:t>
                      </a: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spelling tools</a:t>
                      </a:r>
                      <a:r>
                        <a:rPr lang="ar-EG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ar-EG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</a:br>
                      <a:endParaRPr lang="en-US" sz="3200" kern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Peer review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3200" kern="0" dirty="0">
                          <a:effectLst/>
                        </a:rPr>
                        <a:t> ا</a:t>
                      </a:r>
                      <a:r>
                        <a:rPr lang="ar-SA" sz="3200" kern="0" dirty="0">
                          <a:effectLst/>
                        </a:rPr>
                        <a:t>لمدقق اللغوي</a:t>
                      </a:r>
                      <a:r>
                        <a:rPr lang="ar-EG" sz="3200" kern="0" dirty="0">
                          <a:effectLst/>
                        </a:rPr>
                        <a:t>، </a:t>
                      </a:r>
                      <a:r>
                        <a:rPr lang="en-US" sz="3200" kern="0" dirty="0" err="1">
                          <a:effectLst/>
                        </a:rPr>
                        <a:t>Grammarly</a:t>
                      </a:r>
                      <a:endParaRPr lang="ar-SA" sz="3200" kern="0" dirty="0">
                        <a:effectLst/>
                      </a:endParaRP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مراجعة الأقران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Revision Tools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استخدام أدوات المراجعة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2850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564"/>
    </mc:Choice>
    <mc:Fallback xmlns="">
      <p:transition spd="slow" advTm="62564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39A85-3BC1-0907-EC93-DFBB07047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F363286-4119-D887-0690-E7A7BA60BF7E}"/>
              </a:ext>
            </a:extLst>
          </p:cNvPr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FEE34B6-F28E-198E-CBB3-D409AF275C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62E395F-5AC7-4661-B33C-797C0C7FADED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9255E5A-D5AD-4868-358E-DAA21C246C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740409"/>
              </p:ext>
            </p:extLst>
          </p:nvPr>
        </p:nvGraphicFramePr>
        <p:xfrm>
          <a:off x="981697" y="2151326"/>
          <a:ext cx="10100286" cy="4043934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3000" dirty="0"/>
                        <a:t>-Daily writing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3000" dirty="0"/>
                        <a:t>-Read academic texts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3000" dirty="0"/>
                        <a:t>-Imitate good academic writing styles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GB" sz="3000" dirty="0"/>
                        <a:t>-Practice writing in different formats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rtl="1">
                        <a:lnSpc>
                          <a:spcPct val="150000"/>
                        </a:lnSpc>
                      </a:pPr>
                      <a:r>
                        <a:rPr lang="ar-EG" sz="3000" dirty="0" smtClean="0"/>
                        <a:t>- الكتابة اليومية</a:t>
                      </a:r>
                    </a:p>
                    <a:p>
                      <a:pPr algn="r" rtl="1">
                        <a:lnSpc>
                          <a:spcPct val="150000"/>
                        </a:lnSpc>
                      </a:pPr>
                      <a:r>
                        <a:rPr lang="ar-EG" sz="3000" dirty="0" smtClean="0"/>
                        <a:t>- قراءة </a:t>
                      </a:r>
                      <a:r>
                        <a:rPr lang="ar-EG" sz="3000" dirty="0"/>
                        <a:t>نصوص </a:t>
                      </a:r>
                      <a:r>
                        <a:rPr lang="ar-EG" sz="3000" dirty="0" smtClean="0"/>
                        <a:t>أكاديمية</a:t>
                      </a:r>
                    </a:p>
                    <a:p>
                      <a:pPr algn="r" rtl="1">
                        <a:lnSpc>
                          <a:spcPct val="150000"/>
                        </a:lnSpc>
                      </a:pPr>
                      <a:r>
                        <a:rPr lang="ar-EG" sz="3000" dirty="0" smtClean="0"/>
                        <a:t>- تقليد </a:t>
                      </a:r>
                      <a:r>
                        <a:rPr lang="ar-EG" sz="3000" dirty="0"/>
                        <a:t>الأسلوب الأكاديمي </a:t>
                      </a:r>
                      <a:r>
                        <a:rPr lang="ar-EG" sz="3000" dirty="0" smtClean="0"/>
                        <a:t>الجيد</a:t>
                      </a:r>
                      <a:br>
                        <a:rPr lang="ar-EG" sz="3000" dirty="0" smtClean="0"/>
                      </a:br>
                      <a:endParaRPr lang="ar-EG" sz="3000" dirty="0"/>
                    </a:p>
                    <a:p>
                      <a:pPr algn="r" rtl="1">
                        <a:lnSpc>
                          <a:spcPct val="150000"/>
                        </a:lnSpc>
                      </a:pPr>
                      <a:r>
                        <a:rPr lang="ar-EG" sz="3000" dirty="0" smtClean="0"/>
                        <a:t>- ممارسة </a:t>
                      </a:r>
                      <a:r>
                        <a:rPr lang="ar-EG" sz="3000" dirty="0"/>
                        <a:t>الكتابة بأنواع </a:t>
                      </a:r>
                      <a:r>
                        <a:rPr lang="ar-EG" sz="3000" dirty="0" smtClean="0"/>
                        <a:t>مختلفة</a:t>
                      </a:r>
                      <a:endParaRPr lang="ar-EG" sz="3000" dirty="0"/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24514D03-D410-E2F1-FEBA-4A96FCCDE3F2}"/>
              </a:ext>
            </a:extLst>
          </p:cNvPr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Continuous Writing Development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تطوير مستمر للكتابة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9668FAE-9DF7-CB81-6E97-196A4F917DF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938A4D4-B05A-0378-D376-43832CACB05C}"/>
              </a:ext>
            </a:extLst>
          </p:cNvPr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2197836-0E11-6124-22B5-C35D1B45990F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8ED1900-050D-5569-4576-C938F5172E44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53743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037"/>
    </mc:Choice>
    <mc:Fallback xmlns="">
      <p:transition spd="slow" advTm="158037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6969FF-3333-F855-622A-E1B09DDF0F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FA3A820-7E0C-6C04-0949-7354A9CFB394}"/>
              </a:ext>
            </a:extLst>
          </p:cNvPr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2299379-D27D-194C-E734-7CA1C1CB24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3001DE6-748D-9AD5-03D3-FACDB87683F2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A14E97A-C81D-93BF-A3C1-586A8DF1E1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1487043"/>
              </p:ext>
            </p:extLst>
          </p:nvPr>
        </p:nvGraphicFramePr>
        <p:xfrm>
          <a:off x="981697" y="2246862"/>
          <a:ext cx="10100286" cy="39014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800" dirty="0"/>
                        <a:t>-Regularly review your own writing</a:t>
                      </a:r>
                    </a:p>
                    <a:p>
                      <a:pPr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800" dirty="0"/>
                        <a:t>-Seek feedback from teacher or </a:t>
                      </a:r>
                      <a:r>
                        <a:rPr lang="en-GB" sz="2800" dirty="0" smtClean="0"/>
                        <a:t>peers</a:t>
                      </a:r>
                      <a:r>
                        <a:rPr lang="en-US" sz="2800" dirty="0" smtClean="0"/>
                        <a:t/>
                      </a:r>
                      <a:br>
                        <a:rPr lang="en-US" sz="2800" dirty="0" smtClean="0"/>
                      </a:br>
                      <a:endParaRPr lang="en-GB" sz="2800" dirty="0"/>
                    </a:p>
                    <a:p>
                      <a:pPr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800" dirty="0"/>
                        <a:t>-Take notes to avoid repeated mistakes</a:t>
                      </a:r>
                    </a:p>
                    <a:p>
                      <a:pPr rtl="0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800" dirty="0"/>
                        <a:t>-Set personal writing improvement goals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Low" rtl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2800" dirty="0"/>
                        <a:t>مراجعة ما تكتبه بشكل </a:t>
                      </a:r>
                      <a:r>
                        <a:rPr lang="ar-EG" sz="2800" dirty="0" smtClean="0"/>
                        <a:t>دوري</a:t>
                      </a:r>
                      <a:endParaRPr lang="ar-EG" sz="2800" dirty="0"/>
                    </a:p>
                    <a:p>
                      <a:pPr algn="justLow" rtl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2800" dirty="0"/>
                        <a:t>طلب تغذية راجعة من المعلم </a:t>
                      </a:r>
                      <a:r>
                        <a:rPr lang="ar-EG" sz="2800" dirty="0" smtClean="0"/>
                        <a:t>أو </a:t>
                      </a:r>
                      <a:r>
                        <a:rPr lang="ar-EG" sz="2800" dirty="0"/>
                        <a:t>الزملاء</a:t>
                      </a:r>
                    </a:p>
                    <a:p>
                      <a:pPr algn="justLow" rtl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2800" dirty="0"/>
                        <a:t>تدوين الملاحظات لتجنب الأخطاء المتكررة</a:t>
                      </a:r>
                    </a:p>
                    <a:p>
                      <a:pPr algn="justLow" rtl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ar-EG" sz="2800" dirty="0"/>
                        <a:t>تحديد أهداف تطوير شخصية</a:t>
                      </a:r>
                      <a:r>
                        <a:rPr lang="en-GB" sz="2800" dirty="0"/>
                        <a:t>-</a:t>
                      </a:r>
                      <a:r>
                        <a:rPr lang="ar-EG" sz="2800" dirty="0"/>
                        <a:t> للكتابة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37637B75-92ED-2184-9DA7-EFBAD9FF6FD6}"/>
              </a:ext>
            </a:extLst>
          </p:cNvPr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Continuous Writing Development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تطوير مستمر للكتابة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CE410DE-1405-AF02-AE5A-670C5C4A28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F51D66C-E717-4836-4386-F2552CB164DF}"/>
              </a:ext>
            </a:extLst>
          </p:cNvPr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822DA90-196B-9E1F-BD0E-B990F419FE04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6894DDD-C101-31FD-5D6A-B3162EBBF61C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623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306"/>
    </mc:Choice>
    <mc:Fallback xmlns="">
      <p:transition spd="slow" advTm="13030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12627" y="1037878"/>
            <a:ext cx="49469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Review and conclusion</a:t>
            </a:r>
          </a:p>
          <a:p>
            <a:r>
              <a:rPr lang="ar-EG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المراجعة والختام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5736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1"/>
    </mc:Choice>
    <mc:Fallback xmlns="">
      <p:transition spd="slow" advTm="41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573738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2115" y="6323076"/>
            <a:ext cx="89683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6 - </a:t>
            </a:r>
            <a:fld id="{5243D4E2-DDE0-4C06-B5FB-826A4756DCAD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DB13582-4598-4AED-7A1E-5233436EFD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93598"/>
              </p:ext>
            </p:extLst>
          </p:nvPr>
        </p:nvGraphicFramePr>
        <p:xfrm>
          <a:off x="981697" y="2246862"/>
          <a:ext cx="10100286" cy="4206240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5664763">
                  <a:extLst>
                    <a:ext uri="{9D8B030D-6E8A-4147-A177-3AD203B41FA5}">
                      <a16:colId xmlns:a16="http://schemas.microsoft.com/office/drawing/2014/main" val="1232974083"/>
                    </a:ext>
                  </a:extLst>
                </a:gridCol>
                <a:gridCol w="4435523">
                  <a:extLst>
                    <a:ext uri="{9D8B030D-6E8A-4147-A177-3AD203B41FA5}">
                      <a16:colId xmlns:a16="http://schemas.microsoft.com/office/drawing/2014/main" val="1444719435"/>
                    </a:ext>
                  </a:extLst>
                </a:gridCol>
              </a:tblGrid>
              <a:tr h="661778">
                <a:tc>
                  <a:txBody>
                    <a:bodyPr/>
                    <a:lstStyle/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Paragraph: definition, parts, types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en-US" sz="3200" kern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Topic: selection, structure, development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EG" sz="3200" kern="0" dirty="0">
                          <a:effectLst/>
                        </a:rPr>
                        <a:t> </a:t>
                      </a:r>
                      <a:r>
                        <a:rPr lang="ar-SA" sz="3200" kern="0" dirty="0">
                          <a:effectLst/>
                        </a:rPr>
                        <a:t>الفقرة: تعريف، مكونات، أنواع</a:t>
                      </a:r>
                    </a:p>
                    <a:p>
                      <a:pPr marL="342900" marR="0" indent="-342900" algn="justLow" defTabSz="914400" rtl="1" eaLnBrk="1" fontAlgn="auto" latinLnBrk="0" hangingPunct="1">
                        <a:lnSpc>
                          <a:spcPct val="200000"/>
                        </a:lnSpc>
                        <a:spcBef>
                          <a:spcPts val="1200"/>
                        </a:spcBef>
                        <a:spcAft>
                          <a:spcPts val="1200"/>
                        </a:spcAft>
                        <a:buClrTx/>
                        <a:buSzTx/>
                        <a:buFont typeface="Wingdings" panose="05000000000000000000" pitchFamily="2" charset="2"/>
                        <a:buChar char="q"/>
                        <a:tabLst/>
                        <a:defRPr/>
                      </a:pPr>
                      <a:r>
                        <a:rPr lang="ar-SA" sz="3200" kern="0" dirty="0">
                          <a:effectLst/>
                        </a:rPr>
                        <a:t>الموضوع: اختيار، بناء، تطوير</a:t>
                      </a:r>
                    </a:p>
                  </a:txBody>
                  <a:tcPr marL="68580" marR="6858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53707037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397036" y="698895"/>
            <a:ext cx="732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Alexandria" charset="0"/>
              </a:rPr>
              <a:t>General Review</a:t>
            </a:r>
          </a:p>
          <a:p>
            <a:r>
              <a:rPr lang="ar-EG" sz="2800" b="1" dirty="0">
                <a:solidFill>
                  <a:srgbClr val="00B0F0"/>
                </a:solidFill>
                <a:cs typeface="+mj-cs"/>
              </a:rPr>
              <a:t>مراجعة شاملة</a:t>
            </a:r>
          </a:p>
        </p:txBody>
      </p:sp>
      <p:sp>
        <p:nvSpPr>
          <p:cNvPr id="15" name="Rectangle 1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942308" y="1007777"/>
            <a:ext cx="1404457" cy="1105656"/>
            <a:chOff x="937301" y="871120"/>
            <a:chExt cx="1404457" cy="1105656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E60CDC8-0D61-E7A2-E68E-EA312F894101}"/>
                </a:ext>
              </a:extLst>
            </p:cNvPr>
            <p:cNvSpPr txBox="1"/>
            <p:nvPr/>
          </p:nvSpPr>
          <p:spPr>
            <a:xfrm>
              <a:off x="937301" y="871120"/>
              <a:ext cx="14044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E96D580-C02A-6B6E-F9C2-75EEA7614C0E}"/>
                </a:ext>
              </a:extLst>
            </p:cNvPr>
            <p:cNvSpPr txBox="1"/>
            <p:nvPr/>
          </p:nvSpPr>
          <p:spPr>
            <a:xfrm>
              <a:off x="968050" y="1145779"/>
              <a:ext cx="13600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8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40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2741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233"/>
    </mc:Choice>
    <mc:Fallback xmlns="">
      <p:transition spd="slow" advTm="123233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850"/>
    </mc:Choice>
    <mc:Fallback xmlns="">
      <p:transition spd="slow" advTm="12085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D08EE722-D728-4943-AC9A-C07FF42B51C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purl.org/dc/terms/"/>
    <ds:schemaRef ds:uri="http://purl.org/dc/dcmitype/"/>
    <ds:schemaRef ds:uri="49100919-8a76-4266-be0c-7dc583902cb4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3aca44-ef33-4cf4-9980-7f0b00e6eeb9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9773</TotalTime>
  <Words>1814</Words>
  <Application>Microsoft Office PowerPoint</Application>
  <PresentationFormat>Widescreen</PresentationFormat>
  <Paragraphs>487</Paragraphs>
  <Slides>40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1042</cp:revision>
  <dcterms:created xsi:type="dcterms:W3CDTF">2023-04-29T09:08:00Z</dcterms:created>
  <dcterms:modified xsi:type="dcterms:W3CDTF">2025-07-18T08:06:09Z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