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43" r:id="rId2"/>
    <p:sldId id="344" r:id="rId3"/>
    <p:sldId id="347" r:id="rId4"/>
    <p:sldId id="259" r:id="rId5"/>
    <p:sldId id="269" r:id="rId6"/>
    <p:sldId id="333" r:id="rId7"/>
    <p:sldId id="334" r:id="rId8"/>
    <p:sldId id="338" r:id="rId9"/>
    <p:sldId id="291" r:id="rId10"/>
    <p:sldId id="339" r:id="rId11"/>
    <p:sldId id="293" r:id="rId12"/>
    <p:sldId id="295" r:id="rId13"/>
    <p:sldId id="296" r:id="rId14"/>
    <p:sldId id="298" r:id="rId15"/>
    <p:sldId id="294" r:id="rId16"/>
    <p:sldId id="272" r:id="rId17"/>
    <p:sldId id="332" r:id="rId18"/>
    <p:sldId id="337" r:id="rId19"/>
    <p:sldId id="340" r:id="rId20"/>
    <p:sldId id="341" r:id="rId21"/>
    <p:sldId id="349" r:id="rId22"/>
    <p:sldId id="311" r:id="rId23"/>
    <p:sldId id="314" r:id="rId24"/>
    <p:sldId id="317" r:id="rId25"/>
    <p:sldId id="322" r:id="rId26"/>
    <p:sldId id="323" r:id="rId27"/>
    <p:sldId id="324" r:id="rId28"/>
    <p:sldId id="325" r:id="rId29"/>
    <p:sldId id="326" r:id="rId30"/>
    <p:sldId id="327" r:id="rId31"/>
    <p:sldId id="328" r:id="rId32"/>
    <p:sldId id="329" r:id="rId33"/>
    <p:sldId id="331" r:id="rId34"/>
    <p:sldId id="348" r:id="rId35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83AEABCD-6A23-4E1D-8747-8B0302F0B748}" type="datetimeFigureOut">
              <a:rPr lang="ar-SA" smtClean="0"/>
              <a:t>8/28/1442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19DA470C-EEF6-419F-B281-DB0DEFF6BDB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48531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A470C-EEF6-419F-B281-DB0DEFF6BDBC}" type="slidenum">
              <a:rPr lang="ar-SA" smtClean="0"/>
              <a:t>9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17916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96DF0F-6C31-42E2-93B0-5A1A96AC66E7}" type="slidenum">
              <a:rPr lang="en-US" altLang="ar-SA"/>
              <a:pPr/>
              <a:t>17</a:t>
            </a:fld>
            <a:endParaRPr lang="en-US" altLang="ar-SA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tabLst>
                <a:tab pos="228600" algn="l"/>
              </a:tabLst>
            </a:pPr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24843233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350092-F0A3-4F3F-98FC-597C43158C1E}" type="slidenum">
              <a:rPr lang="en-US" altLang="ar-SA"/>
              <a:pPr/>
              <a:t>23</a:t>
            </a:fld>
            <a:endParaRPr lang="en-US" altLang="ar-SA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tabLst>
                <a:tab pos="228600" algn="l"/>
              </a:tabLst>
            </a:pPr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15037999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58BB68-AF3A-47F6-8150-B2AB8AD473E0}" type="slidenum">
              <a:rPr lang="en-US" altLang="ar-SA"/>
              <a:pPr/>
              <a:t>24</a:t>
            </a:fld>
            <a:endParaRPr lang="en-US" altLang="ar-SA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32868050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7564E1-FE21-4855-8E6C-B992F62F2FF5}" type="slidenum">
              <a:rPr lang="en-US" altLang="ar-SA"/>
              <a:pPr/>
              <a:t>25</a:t>
            </a:fld>
            <a:endParaRPr lang="en-US" altLang="ar-SA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3708357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ED7984-59A9-4FE8-AADA-0607FCA8C21B}" type="slidenum">
              <a:rPr lang="en-US" altLang="ar-SA"/>
              <a:pPr/>
              <a:t>26</a:t>
            </a:fld>
            <a:endParaRPr lang="en-US" altLang="ar-SA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23635991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466486-C701-418A-B2FA-C8F2BB6F3B44}" type="slidenum">
              <a:rPr lang="en-US" altLang="ar-SA"/>
              <a:pPr/>
              <a:t>27</a:t>
            </a:fld>
            <a:endParaRPr lang="en-US" altLang="ar-SA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1926543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06B1E9-791C-4FE4-89F9-FA1F9CAAB6CD}" type="slidenum">
              <a:rPr lang="en-US" altLang="ar-SA"/>
              <a:pPr/>
              <a:t>28</a:t>
            </a:fld>
            <a:endParaRPr lang="en-US" altLang="ar-SA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20065737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FDEC72-2612-4B7B-8257-08681D0A13FD}" type="slidenum">
              <a:rPr lang="en-US" altLang="ar-SA"/>
              <a:pPr/>
              <a:t>29</a:t>
            </a:fld>
            <a:endParaRPr lang="en-US" altLang="ar-SA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880867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305350-2CF7-489C-802B-C3A80E5EE0E2}" type="slidenum">
              <a:rPr lang="en-US" altLang="ar-SA"/>
              <a:pPr/>
              <a:t>30</a:t>
            </a:fld>
            <a:endParaRPr lang="en-US" altLang="ar-SA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19833177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0DBB40-76AC-4FC3-AC4A-140AAD54875E}" type="slidenum">
              <a:rPr lang="en-US" altLang="ar-SA"/>
              <a:pPr/>
              <a:t>31</a:t>
            </a:fld>
            <a:endParaRPr lang="en-US" altLang="ar-SA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sz="1000" dirty="0"/>
          </a:p>
        </p:txBody>
      </p:sp>
    </p:spTree>
    <p:extLst>
      <p:ext uri="{BB962C8B-B14F-4D97-AF65-F5344CB8AC3E}">
        <p14:creationId xmlns:p14="http://schemas.microsoft.com/office/powerpoint/2010/main" val="25650708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1E6D45-057A-4FCE-80E2-CCBD82FF1C1C}" type="slidenum">
              <a:rPr lang="en-US" altLang="ar-SA"/>
              <a:pPr/>
              <a:t>32</a:t>
            </a:fld>
            <a:endParaRPr lang="en-US" altLang="ar-SA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40328434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5FE720F-6ED5-48BB-84DC-F98FB0265171}" type="slidenum">
              <a:rPr lang="en-US" altLang="ar-SA"/>
              <a:pPr/>
              <a:t>33</a:t>
            </a:fld>
            <a:endParaRPr lang="en-US" altLang="ar-SA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tabLst>
                <a:tab pos="228600" algn="l"/>
              </a:tabLst>
            </a:pPr>
            <a:endParaRPr lang="en-US" altLang="ar-SA" sz="1000" dirty="0"/>
          </a:p>
        </p:txBody>
      </p:sp>
    </p:spTree>
    <p:extLst>
      <p:ext uri="{BB962C8B-B14F-4D97-AF65-F5344CB8AC3E}">
        <p14:creationId xmlns:p14="http://schemas.microsoft.com/office/powerpoint/2010/main" val="1617449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116-9A1B-4678-8DD5-85A02EA8E56D}" type="datetimeFigureOut">
              <a:rPr lang="ar-SA" smtClean="0"/>
              <a:t>8/28/1442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B64C-97F1-49C1-BC47-2F001FC0A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51477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116-9A1B-4678-8DD5-85A02EA8E56D}" type="datetimeFigureOut">
              <a:rPr lang="ar-SA" smtClean="0"/>
              <a:t>8/28/1442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B64C-97F1-49C1-BC47-2F001FC0A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86633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116-9A1B-4678-8DD5-85A02EA8E56D}" type="datetimeFigureOut">
              <a:rPr lang="ar-SA" smtClean="0"/>
              <a:t>8/28/1442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B64C-97F1-49C1-BC47-2F001FC0A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50837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116-9A1B-4678-8DD5-85A02EA8E56D}" type="datetimeFigureOut">
              <a:rPr lang="ar-SA" smtClean="0"/>
              <a:t>8/28/1442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B64C-97F1-49C1-BC47-2F001FC0A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03546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116-9A1B-4678-8DD5-85A02EA8E56D}" type="datetimeFigureOut">
              <a:rPr lang="ar-SA" smtClean="0"/>
              <a:t>8/28/1442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B64C-97F1-49C1-BC47-2F001FC0A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90343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116-9A1B-4678-8DD5-85A02EA8E56D}" type="datetimeFigureOut">
              <a:rPr lang="ar-SA" smtClean="0"/>
              <a:t>8/28/1442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B64C-97F1-49C1-BC47-2F001FC0A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78155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116-9A1B-4678-8DD5-85A02EA8E56D}" type="datetimeFigureOut">
              <a:rPr lang="ar-SA" smtClean="0"/>
              <a:t>8/28/1442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B64C-97F1-49C1-BC47-2F001FC0A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99946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116-9A1B-4678-8DD5-85A02EA8E56D}" type="datetimeFigureOut">
              <a:rPr lang="ar-SA" smtClean="0"/>
              <a:t>8/28/1442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B64C-97F1-49C1-BC47-2F001FC0A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73326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116-9A1B-4678-8DD5-85A02EA8E56D}" type="datetimeFigureOut">
              <a:rPr lang="ar-SA" smtClean="0"/>
              <a:t>8/28/1442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B64C-97F1-49C1-BC47-2F001FC0A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9135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116-9A1B-4678-8DD5-85A02EA8E56D}" type="datetimeFigureOut">
              <a:rPr lang="ar-SA" smtClean="0"/>
              <a:t>8/28/1442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B64C-97F1-49C1-BC47-2F001FC0A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80466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116-9A1B-4678-8DD5-85A02EA8E56D}" type="datetimeFigureOut">
              <a:rPr lang="ar-SA" smtClean="0"/>
              <a:t>8/28/1442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B64C-97F1-49C1-BC47-2F001FC0A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08493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1B116-9A1B-4678-8DD5-85A02EA8E56D}" type="datetimeFigureOut">
              <a:rPr lang="ar-SA" smtClean="0"/>
              <a:t>8/28/1442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0B64C-97F1-49C1-BC47-2F001FC0A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41283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5" Type="http://schemas.openxmlformats.org/officeDocument/2006/relationships/image" Target="../media/image9.wmf"/><Relationship Id="rId4" Type="http://schemas.openxmlformats.org/officeDocument/2006/relationships/oleObject" Target="../embeddings/oleObject1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0" y="-22302"/>
            <a:ext cx="8344830" cy="3953047"/>
          </a:xfrm>
          <a:solidFill>
            <a:srgbClr val="53728A"/>
          </a:solidFill>
        </p:spPr>
        <p:txBody>
          <a:bodyPr vert="horz" lIns="154305" tIns="51435" rIns="102870" bIns="51435" rtlCol="0" anchor="b">
            <a:no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/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/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>Chapter -6</a:t>
            </a:r>
            <a:endParaRPr lang="en-US" sz="44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09999" y="3930744"/>
            <a:ext cx="8382001" cy="2927256"/>
          </a:xfrm>
          <a:solidFill>
            <a:schemeClr val="tx1">
              <a:lumMod val="65000"/>
              <a:lumOff val="35000"/>
            </a:schemeClr>
          </a:solidFill>
        </p:spPr>
        <p:txBody>
          <a:bodyPr vert="horz" lIns="154305" tIns="51435" rIns="102870" bIns="51435" rtlCol="0">
            <a:normAutofit/>
          </a:bodyPr>
          <a:lstStyle/>
          <a:p>
            <a:endParaRPr lang="ar-SA" sz="3300" b="1" dirty="0" smtClean="0">
              <a:solidFill>
                <a:schemeClr val="bg1"/>
              </a:solidFill>
            </a:endParaRPr>
          </a:p>
          <a:p>
            <a:r>
              <a:rPr lang="en-US" sz="3300" b="1" dirty="0" smtClean="0">
                <a:solidFill>
                  <a:schemeClr val="bg1"/>
                </a:solidFill>
              </a:rPr>
              <a:t>MGM111</a:t>
            </a:r>
            <a:endParaRPr lang="ar-SA" sz="3300" b="1" dirty="0">
              <a:solidFill>
                <a:schemeClr val="bg1"/>
              </a:solidFill>
            </a:endParaRPr>
          </a:p>
          <a:p>
            <a:endParaRPr lang="en-US" sz="3300" b="1" dirty="0">
              <a:solidFill>
                <a:schemeClr val="bg1"/>
              </a:solidFill>
            </a:endParaRPr>
          </a:p>
          <a:p>
            <a:r>
              <a:rPr lang="en-US" sz="4400" b="1" dirty="0">
                <a:solidFill>
                  <a:schemeClr val="bg1"/>
                </a:solidFill>
              </a:rPr>
              <a:t>Principle of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" y="0"/>
            <a:ext cx="38100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r>
              <a:rPr lang="en-US" sz="3300" b="1" dirty="0">
                <a:solidFill>
                  <a:schemeClr val="bg1"/>
                </a:solidFill>
              </a:rPr>
              <a:t>Everyone’s</a:t>
            </a:r>
            <a:r>
              <a:rPr lang="en-US" sz="3300" b="1" dirty="0">
                <a:solidFill>
                  <a:srgbClr val="53728A"/>
                </a:solidFill>
              </a:rPr>
              <a:t> </a:t>
            </a:r>
            <a:r>
              <a:rPr lang="en-US" sz="3300" b="1" dirty="0">
                <a:solidFill>
                  <a:schemeClr val="bg1"/>
                </a:solidFill>
              </a:rPr>
              <a:t>Smart</a:t>
            </a:r>
            <a:r>
              <a:rPr lang="en-US" sz="3300" b="1" dirty="0">
                <a:solidFill>
                  <a:srgbClr val="53728A"/>
                </a:solidFill>
              </a:rPr>
              <a:t/>
            </a:r>
            <a:br>
              <a:rPr lang="en-US" sz="3300" b="1" dirty="0">
                <a:solidFill>
                  <a:srgbClr val="53728A"/>
                </a:solidFill>
              </a:rPr>
            </a:br>
            <a:r>
              <a:rPr lang="en-US" sz="3300" b="1" dirty="0">
                <a:solidFill>
                  <a:schemeClr val="bg1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14" y="317689"/>
            <a:ext cx="2934773" cy="19431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3754" y="152400"/>
            <a:ext cx="2071339" cy="13716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894631" y="1699419"/>
            <a:ext cx="8175567" cy="769441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chemeClr val="bg1">
                    <a:lumMod val="95000"/>
                  </a:schemeClr>
                </a:solidFill>
              </a:rPr>
              <a:t>Controlling</a:t>
            </a:r>
            <a:r>
              <a:rPr lang="en-US" sz="1600" b="1" dirty="0">
                <a:latin typeface="CIDFont+F1"/>
              </a:rPr>
              <a:t> </a:t>
            </a:r>
            <a:r>
              <a:rPr lang="en-US" sz="4400" b="1" dirty="0">
                <a:solidFill>
                  <a:schemeClr val="bg1">
                    <a:lumMod val="95000"/>
                  </a:schemeClr>
                </a:solidFill>
              </a:rPr>
              <a:t>and</a:t>
            </a:r>
            <a:r>
              <a:rPr lang="en-US" sz="1600" b="1" dirty="0">
                <a:latin typeface="CIDFont+F1"/>
              </a:rPr>
              <a:t> </a:t>
            </a:r>
            <a:r>
              <a:rPr lang="en-US" sz="4400" b="1" dirty="0">
                <a:solidFill>
                  <a:schemeClr val="bg1">
                    <a:lumMod val="95000"/>
                  </a:schemeClr>
                </a:solidFill>
              </a:rPr>
              <a:t>Managing</a:t>
            </a:r>
            <a:r>
              <a:rPr lang="en-US" sz="1600" b="1" dirty="0">
                <a:latin typeface="CIDFont+F1"/>
              </a:rPr>
              <a:t> </a:t>
            </a:r>
            <a:r>
              <a:rPr lang="en-US" sz="4400" b="1" dirty="0">
                <a:solidFill>
                  <a:schemeClr val="bg1">
                    <a:lumMod val="95000"/>
                  </a:schemeClr>
                </a:solidFill>
              </a:rPr>
              <a:t>Changes</a:t>
            </a:r>
            <a:endParaRPr lang="ar-SA" sz="44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60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1034" y="462776"/>
            <a:ext cx="7493620" cy="518531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Chapter-</a:t>
            </a:r>
            <a:r>
              <a:rPr lang="en-US" sz="6000" dirty="0">
                <a:latin typeface="Aharoni" panose="02010803020104030203" pitchFamily="2" charset="-79"/>
                <a:cs typeface="Aharoni" panose="02010803020104030203" pitchFamily="2" charset="-79"/>
              </a:rPr>
              <a:t>6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dirty="0" smtClean="0">
                <a:latin typeface="Aharoni" panose="02010803020104030203" pitchFamily="2" charset="-79"/>
                <a:cs typeface="Aharoni" panose="02010803020104030203" pitchFamily="2" charset="-79"/>
              </a:rPr>
              <a:t>lectuer-</a:t>
            </a:r>
            <a:r>
              <a:rPr lang="en-US" sz="5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2</a:t>
            </a:r>
            <a:endParaRPr lang="ar-SA" sz="5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0273" y="5634902"/>
            <a:ext cx="1616927" cy="107069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126273" y="1422478"/>
            <a:ext cx="9879981" cy="8969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i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Managing Organizational Change</a:t>
            </a:r>
            <a:endParaRPr lang="en-US" b="1" i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990" y="2564780"/>
            <a:ext cx="6980664" cy="378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48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910D0A6-1381-45D4-9B68-369D62BF9075}"/>
              </a:ext>
            </a:extLst>
          </p:cNvPr>
          <p:cNvSpPr/>
          <p:nvPr/>
        </p:nvSpPr>
        <p:spPr>
          <a:xfrm rot="220048">
            <a:off x="1061132" y="1566565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4303A88-43B7-47AC-A062-9C90A7363E32}"/>
              </a:ext>
            </a:extLst>
          </p:cNvPr>
          <p:cNvSpPr/>
          <p:nvPr/>
        </p:nvSpPr>
        <p:spPr>
          <a:xfrm>
            <a:off x="600444" y="1112877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CC00FF"/>
              </a:gs>
              <a:gs pos="100000">
                <a:srgbClr val="6600CC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56D4C12-F6FE-46DF-B5E4-1829C2A5697B}"/>
              </a:ext>
            </a:extLst>
          </p:cNvPr>
          <p:cNvSpPr/>
          <p:nvPr/>
        </p:nvSpPr>
        <p:spPr>
          <a:xfrm>
            <a:off x="834572" y="955006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21EFBA9-B765-43F5-B990-2F1BB1C0C649}"/>
              </a:ext>
            </a:extLst>
          </p:cNvPr>
          <p:cNvSpPr/>
          <p:nvPr/>
        </p:nvSpPr>
        <p:spPr>
          <a:xfrm rot="220048">
            <a:off x="6863386" y="1602852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7A27F80-1A2E-4539-A4B5-655DDD31578C}"/>
              </a:ext>
            </a:extLst>
          </p:cNvPr>
          <p:cNvSpPr/>
          <p:nvPr/>
        </p:nvSpPr>
        <p:spPr>
          <a:xfrm>
            <a:off x="6402698" y="1149164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00CC99"/>
              </a:gs>
              <a:gs pos="100000">
                <a:srgbClr val="008080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A28828EA-657D-488D-A736-987288368F2D}"/>
              </a:ext>
            </a:extLst>
          </p:cNvPr>
          <p:cNvSpPr/>
          <p:nvPr/>
        </p:nvSpPr>
        <p:spPr>
          <a:xfrm>
            <a:off x="6636826" y="991293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45B3058-2239-4CAD-A226-7C0514D10DC2}"/>
              </a:ext>
            </a:extLst>
          </p:cNvPr>
          <p:cNvSpPr/>
          <p:nvPr/>
        </p:nvSpPr>
        <p:spPr>
          <a:xfrm rot="220048">
            <a:off x="1061132" y="3339964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E5DECDD0-57B8-485D-B4B1-5A2640977E6F}"/>
              </a:ext>
            </a:extLst>
          </p:cNvPr>
          <p:cNvSpPr/>
          <p:nvPr/>
        </p:nvSpPr>
        <p:spPr>
          <a:xfrm>
            <a:off x="600444" y="2886276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CCFF33"/>
              </a:gs>
              <a:gs pos="100000">
                <a:srgbClr val="33CC33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4CCA66B7-9775-4110-8AB0-7663E9C3810F}"/>
              </a:ext>
            </a:extLst>
          </p:cNvPr>
          <p:cNvSpPr/>
          <p:nvPr/>
        </p:nvSpPr>
        <p:spPr>
          <a:xfrm>
            <a:off x="834572" y="2728405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C4A0E4-4CBD-49AB-BD49-ABF90A4C4862}"/>
              </a:ext>
            </a:extLst>
          </p:cNvPr>
          <p:cNvSpPr/>
          <p:nvPr/>
        </p:nvSpPr>
        <p:spPr>
          <a:xfrm rot="220048">
            <a:off x="6863386" y="3376251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C372AA08-D913-4B9D-BFE0-4FF63C86C802}"/>
              </a:ext>
            </a:extLst>
          </p:cNvPr>
          <p:cNvSpPr/>
          <p:nvPr/>
        </p:nvSpPr>
        <p:spPr>
          <a:xfrm>
            <a:off x="6402698" y="2922563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FFCC66"/>
              </a:gs>
              <a:gs pos="100000">
                <a:srgbClr val="FF5050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7BBCFFB-4337-49AD-A54C-21E7FBAF47F7}"/>
              </a:ext>
            </a:extLst>
          </p:cNvPr>
          <p:cNvSpPr/>
          <p:nvPr/>
        </p:nvSpPr>
        <p:spPr>
          <a:xfrm>
            <a:off x="6636826" y="2764692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7C9BF9A8-0C2E-453D-B730-B3C7C8F45B3A}"/>
              </a:ext>
            </a:extLst>
          </p:cNvPr>
          <p:cNvSpPr/>
          <p:nvPr/>
        </p:nvSpPr>
        <p:spPr>
          <a:xfrm rot="220048">
            <a:off x="1061132" y="5305368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BE71F6AD-37A1-4657-9B84-6162B5B9DE65}"/>
              </a:ext>
            </a:extLst>
          </p:cNvPr>
          <p:cNvSpPr/>
          <p:nvPr/>
        </p:nvSpPr>
        <p:spPr>
          <a:xfrm>
            <a:off x="600444" y="4851680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00CCFF"/>
              </a:gs>
              <a:gs pos="100000">
                <a:srgbClr val="0033CC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5AB2E1ED-AABF-4C90-B2E7-C8F86418D0E0}"/>
              </a:ext>
            </a:extLst>
          </p:cNvPr>
          <p:cNvSpPr/>
          <p:nvPr/>
        </p:nvSpPr>
        <p:spPr>
          <a:xfrm>
            <a:off x="834572" y="4693809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F2AA69E7-8916-41A4-A02A-9B4AE993FC8E}"/>
              </a:ext>
            </a:extLst>
          </p:cNvPr>
          <p:cNvSpPr/>
          <p:nvPr/>
        </p:nvSpPr>
        <p:spPr>
          <a:xfrm rot="220048">
            <a:off x="6863386" y="5341655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59CCBA47-3208-4FF6-885B-9158DF0EA24F}"/>
              </a:ext>
            </a:extLst>
          </p:cNvPr>
          <p:cNvSpPr/>
          <p:nvPr/>
        </p:nvSpPr>
        <p:spPr>
          <a:xfrm>
            <a:off x="6402698" y="4887967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FF33CC"/>
              </a:gs>
              <a:gs pos="100000">
                <a:srgbClr val="FF5050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A2AF1115-8F7B-434D-B24D-4CE3441EE2A5}"/>
              </a:ext>
            </a:extLst>
          </p:cNvPr>
          <p:cNvSpPr/>
          <p:nvPr/>
        </p:nvSpPr>
        <p:spPr>
          <a:xfrm>
            <a:off x="6636826" y="4730096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9BBBCD9-ABA9-48A4-BACF-A0D95D17FD73}"/>
              </a:ext>
            </a:extLst>
          </p:cNvPr>
          <p:cNvSpPr txBox="1"/>
          <p:nvPr/>
        </p:nvSpPr>
        <p:spPr>
          <a:xfrm>
            <a:off x="1420495" y="1196910"/>
            <a:ext cx="36159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0000"/>
              </a:buClr>
            </a:pPr>
            <a:r>
              <a:rPr lang="en-US" sz="1200" b="1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12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A MANAGER’S ROLE IN</a:t>
            </a:r>
            <a:r>
              <a:rPr lang="en-US" sz="1200" b="1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ORGANIZATIONAL</a:t>
            </a:r>
            <a:r>
              <a:rPr lang="en-US" sz="1200" b="1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CHANGE</a:t>
            </a:r>
            <a:r>
              <a:rPr lang="en-US" sz="1200" b="1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12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altLang="ar-SA" sz="1200" b="1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6DEC11F-9660-42A5-8D7C-1FF5483C9941}"/>
              </a:ext>
            </a:extLst>
          </p:cNvPr>
          <p:cNvSpPr txBox="1"/>
          <p:nvPr/>
        </p:nvSpPr>
        <p:spPr>
          <a:xfrm>
            <a:off x="1420495" y="3173929"/>
            <a:ext cx="3149600" cy="348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fr-FR" b="1" dirty="0">
                <a:latin typeface="Aharoni" panose="02010803020104030203" pitchFamily="2" charset="-79"/>
                <a:cs typeface="Aharoni" panose="02010803020104030203" pitchFamily="2" charset="-79"/>
              </a:rPr>
              <a:t>Types of Change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5D91E625-E9CF-4E1C-9E9A-C1D0E368269D}"/>
              </a:ext>
            </a:extLst>
          </p:cNvPr>
          <p:cNvSpPr txBox="1"/>
          <p:nvPr/>
        </p:nvSpPr>
        <p:spPr>
          <a:xfrm>
            <a:off x="1460656" y="5076558"/>
            <a:ext cx="314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0000"/>
              </a:buClr>
            </a:pPr>
            <a:r>
              <a:rPr lang="en-US" altLang="ar-SA" b="1" dirty="0">
                <a:latin typeface="Aharoni" panose="02010803020104030203" pitchFamily="2" charset="-79"/>
                <a:cs typeface="Aharoni" panose="02010803020104030203" pitchFamily="2" charset="-79"/>
              </a:rPr>
              <a:t>Managing Change and Innovation</a:t>
            </a:r>
            <a:endParaRPr lang="en-US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7EAC3C0-D354-4FCD-87A5-6095AF8A02D8}"/>
              </a:ext>
            </a:extLst>
          </p:cNvPr>
          <p:cNvSpPr txBox="1"/>
          <p:nvPr/>
        </p:nvSpPr>
        <p:spPr>
          <a:xfrm>
            <a:off x="7263742" y="1196910"/>
            <a:ext cx="3149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0000"/>
              </a:buClr>
            </a:pPr>
            <a:r>
              <a:rPr lang="en-US" altLang="fr-FR" sz="2000" b="1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altLang="fr-FR" sz="20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altLang="fr-FR" sz="2000" b="1" dirty="0">
                <a:latin typeface="Aharoni" panose="02010803020104030203" pitchFamily="2" charset="-79"/>
                <a:cs typeface="Aharoni" panose="02010803020104030203" pitchFamily="2" charset="-79"/>
              </a:rPr>
              <a:t>Definition of Managing Change </a:t>
            </a:r>
            <a:br>
              <a:rPr lang="en-US" altLang="fr-FR" sz="20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5888999-B950-498E-B6AD-766E07FA9BFB}"/>
              </a:ext>
            </a:extLst>
          </p:cNvPr>
          <p:cNvSpPr txBox="1"/>
          <p:nvPr/>
        </p:nvSpPr>
        <p:spPr>
          <a:xfrm>
            <a:off x="7141708" y="2997328"/>
            <a:ext cx="37000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WHAT</a:t>
            </a:r>
            <a:r>
              <a:rPr lang="en-US" sz="2000" b="1" dirty="0" smtClean="0"/>
              <a:t> </a:t>
            </a: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CAUSES</a:t>
            </a:r>
            <a:r>
              <a:rPr lang="en-US" sz="2000" b="1" dirty="0"/>
              <a:t> </a:t>
            </a: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ORGANIZATIONAL</a:t>
            </a:r>
            <a:r>
              <a:rPr lang="en-US" sz="2000" b="1" dirty="0"/>
              <a:t> </a:t>
            </a: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CHANGE</a:t>
            </a:r>
            <a:r>
              <a:rPr lang="en-US" sz="2000" b="1" dirty="0"/>
              <a:t>?</a:t>
            </a:r>
            <a:br>
              <a:rPr lang="en-US" sz="2000" b="1" dirty="0"/>
            </a:br>
            <a:endParaRPr lang="en-US" sz="2000" b="1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0565F47-9792-4E81-A419-AF25519E55E7}"/>
              </a:ext>
            </a:extLst>
          </p:cNvPr>
          <p:cNvSpPr txBox="1"/>
          <p:nvPr/>
        </p:nvSpPr>
        <p:spPr>
          <a:xfrm>
            <a:off x="7226076" y="5076558"/>
            <a:ext cx="314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 </a:t>
            </a:r>
            <a:r>
              <a:rPr lang="en-AU" sz="2000" b="1" dirty="0">
                <a:latin typeface="Aharoni" panose="02010803020104030203" pitchFamily="2" charset="-79"/>
                <a:cs typeface="Aharoni" panose="02010803020104030203" pitchFamily="2" charset="-79"/>
              </a:rPr>
              <a:t>Resistance to Change</a:t>
            </a:r>
            <a:endParaRPr lang="en-US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5B142B67-315E-47FD-B99F-104079FA9F3F}"/>
              </a:ext>
            </a:extLst>
          </p:cNvPr>
          <p:cNvSpPr txBox="1"/>
          <p:nvPr/>
        </p:nvSpPr>
        <p:spPr>
          <a:xfrm>
            <a:off x="2888166" y="210680"/>
            <a:ext cx="5531005" cy="804231"/>
          </a:xfrm>
          <a:prstGeom prst="rect">
            <a:avLst/>
          </a:prstGeom>
          <a:solidFill>
            <a:srgbClr val="00B0F0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ar-SA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ar-SA" sz="4400" b="1" dirty="0">
                <a:solidFill>
                  <a:schemeClr val="tx1"/>
                </a:solidFill>
              </a:rPr>
              <a:t>Objective</a:t>
            </a:r>
            <a:endParaRPr lang="en-US" sz="4400" b="1" dirty="0">
              <a:solidFill>
                <a:schemeClr val="tx1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85CEBBD-8717-4214-B075-4A90E2B19655}"/>
              </a:ext>
            </a:extLst>
          </p:cNvPr>
          <p:cNvGrpSpPr/>
          <p:nvPr/>
        </p:nvGrpSpPr>
        <p:grpSpPr>
          <a:xfrm>
            <a:off x="4820736" y="1107829"/>
            <a:ext cx="794395" cy="692550"/>
            <a:chOff x="4820736" y="1107829"/>
            <a:chExt cx="794395" cy="692550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545F2E43-35AC-4045-94DA-71998FE5B36E}"/>
                </a:ext>
              </a:extLst>
            </p:cNvPr>
            <p:cNvSpPr/>
            <p:nvPr/>
          </p:nvSpPr>
          <p:spPr>
            <a:xfrm>
              <a:off x="4820736" y="1107829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481CD02F-55D5-47FA-9721-954930196B93}"/>
                </a:ext>
              </a:extLst>
            </p:cNvPr>
            <p:cNvSpPr txBox="1"/>
            <p:nvPr/>
          </p:nvSpPr>
          <p:spPr>
            <a:xfrm>
              <a:off x="4991053" y="1176032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4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0463D4E5-DBD3-4A04-A0B6-0BCEBFDE066B}"/>
              </a:ext>
            </a:extLst>
          </p:cNvPr>
          <p:cNvGrpSpPr/>
          <p:nvPr/>
        </p:nvGrpSpPr>
        <p:grpSpPr>
          <a:xfrm>
            <a:off x="4815054" y="2899490"/>
            <a:ext cx="794395" cy="692550"/>
            <a:chOff x="4815054" y="2899490"/>
            <a:chExt cx="794395" cy="692550"/>
          </a:xfrm>
        </p:grpSpPr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4AC5343C-6BD7-4B0B-8AF7-6EE4DA1E07B6}"/>
                </a:ext>
              </a:extLst>
            </p:cNvPr>
            <p:cNvSpPr/>
            <p:nvPr/>
          </p:nvSpPr>
          <p:spPr>
            <a:xfrm>
              <a:off x="4815054" y="2899490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A2927EB2-0528-4EE5-9AEE-3C4BF984C8C7}"/>
                </a:ext>
              </a:extLst>
            </p:cNvPr>
            <p:cNvSpPr txBox="1"/>
            <p:nvPr/>
          </p:nvSpPr>
          <p:spPr>
            <a:xfrm>
              <a:off x="4998904" y="2937711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5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5F3A3D6-931F-4A42-B158-33932A18C091}"/>
              </a:ext>
            </a:extLst>
          </p:cNvPr>
          <p:cNvGrpSpPr/>
          <p:nvPr/>
        </p:nvGrpSpPr>
        <p:grpSpPr>
          <a:xfrm>
            <a:off x="4800792" y="4851680"/>
            <a:ext cx="794395" cy="692550"/>
            <a:chOff x="4800792" y="4851680"/>
            <a:chExt cx="794395" cy="692550"/>
          </a:xfrm>
        </p:grpSpPr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1E6926AB-2DA1-4600-BE7A-7BEAC7DA5B9E}"/>
                </a:ext>
              </a:extLst>
            </p:cNvPr>
            <p:cNvSpPr/>
            <p:nvPr/>
          </p:nvSpPr>
          <p:spPr>
            <a:xfrm>
              <a:off x="4800792" y="4851680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0E760B94-A272-4AA1-AAEE-EB2A2CA5C8D5}"/>
                </a:ext>
              </a:extLst>
            </p:cNvPr>
            <p:cNvSpPr txBox="1"/>
            <p:nvPr/>
          </p:nvSpPr>
          <p:spPr>
            <a:xfrm>
              <a:off x="4992859" y="4878548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6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0DC600E-44EC-4026-BDAF-18EFA8362B34}"/>
              </a:ext>
            </a:extLst>
          </p:cNvPr>
          <p:cNvGrpSpPr/>
          <p:nvPr/>
        </p:nvGrpSpPr>
        <p:grpSpPr>
          <a:xfrm>
            <a:off x="10631102" y="1128718"/>
            <a:ext cx="794395" cy="692550"/>
            <a:chOff x="10631102" y="1128718"/>
            <a:chExt cx="794395" cy="692550"/>
          </a:xfrm>
        </p:grpSpPr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73BA2458-DEC9-4F62-94E2-CF1B91784DCC}"/>
                </a:ext>
              </a:extLst>
            </p:cNvPr>
            <p:cNvSpPr/>
            <p:nvPr/>
          </p:nvSpPr>
          <p:spPr>
            <a:xfrm>
              <a:off x="10631102" y="1128718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038B1342-972F-402F-91F3-7FEF1C9B0D7D}"/>
                </a:ext>
              </a:extLst>
            </p:cNvPr>
            <p:cNvSpPr txBox="1"/>
            <p:nvPr/>
          </p:nvSpPr>
          <p:spPr>
            <a:xfrm>
              <a:off x="10804941" y="1174479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1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74A9D79-B75C-4CC7-B012-1B4A6E281982}"/>
              </a:ext>
            </a:extLst>
          </p:cNvPr>
          <p:cNvGrpSpPr/>
          <p:nvPr/>
        </p:nvGrpSpPr>
        <p:grpSpPr>
          <a:xfrm>
            <a:off x="10621091" y="2935483"/>
            <a:ext cx="794395" cy="692550"/>
            <a:chOff x="10621091" y="2935483"/>
            <a:chExt cx="794395" cy="692550"/>
          </a:xfrm>
        </p:grpSpPr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289ACBD1-4A5B-4C39-AF50-72835288932A}"/>
                </a:ext>
              </a:extLst>
            </p:cNvPr>
            <p:cNvSpPr/>
            <p:nvPr/>
          </p:nvSpPr>
          <p:spPr>
            <a:xfrm>
              <a:off x="10621091" y="2935483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924F436A-0992-46DF-AAB2-F9C27ABA603D}"/>
                </a:ext>
              </a:extLst>
            </p:cNvPr>
            <p:cNvSpPr txBox="1"/>
            <p:nvPr/>
          </p:nvSpPr>
          <p:spPr>
            <a:xfrm>
              <a:off x="10858577" y="2989370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2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4CB979B6-2026-459C-B152-F2B0C1488CCF}"/>
              </a:ext>
            </a:extLst>
          </p:cNvPr>
          <p:cNvGrpSpPr/>
          <p:nvPr/>
        </p:nvGrpSpPr>
        <p:grpSpPr>
          <a:xfrm>
            <a:off x="10612834" y="4902775"/>
            <a:ext cx="794395" cy="692550"/>
            <a:chOff x="10612834" y="4902775"/>
            <a:chExt cx="794395" cy="692550"/>
          </a:xfrm>
        </p:grpSpPr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56904313-9152-40FF-BA6D-99020CA5BEDF}"/>
                </a:ext>
              </a:extLst>
            </p:cNvPr>
            <p:cNvSpPr/>
            <p:nvPr/>
          </p:nvSpPr>
          <p:spPr>
            <a:xfrm>
              <a:off x="10612834" y="4902775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0324B6FD-BA6F-40AC-9C5B-80F2520ED0FA}"/>
                </a:ext>
              </a:extLst>
            </p:cNvPr>
            <p:cNvSpPr txBox="1"/>
            <p:nvPr/>
          </p:nvSpPr>
          <p:spPr>
            <a:xfrm>
              <a:off x="10841735" y="4975516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54607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8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391EF0C-D70D-4FEF-AE9F-44F0BD1D02E6}" type="slidenum">
              <a:rPr lang="en-US" altLang="fr-FR" sz="1000"/>
              <a:pPr/>
              <a:t>4</a:t>
            </a:fld>
            <a:endParaRPr lang="en-US" altLang="fr-FR" sz="100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174487" y="378077"/>
            <a:ext cx="8499088" cy="640557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CA" b="1" i="1" dirty="0">
                <a:latin typeface="Aharoni" panose="02010803020104030203" pitchFamily="2" charset="-79"/>
                <a:cs typeface="Aharoni" panose="02010803020104030203" pitchFamily="2" charset="-79"/>
              </a:rPr>
              <a:t>The secret…</a:t>
            </a:r>
            <a:endParaRPr lang="fr-CA" b="1" i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2200" y="4331242"/>
            <a:ext cx="20955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26172" y="2488278"/>
            <a:ext cx="8139656" cy="28007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CA" sz="4400" b="1" dirty="0"/>
              <a:t>The Secret of change is to focus all your energy, not on fighting the old, but on building the new.</a:t>
            </a:r>
          </a:p>
          <a:p>
            <a:pPr eaLnBrk="1" hangingPunct="1">
              <a:defRPr/>
            </a:pPr>
            <a:r>
              <a:rPr lang="en-CA" sz="4400" b="1" i="1" dirty="0"/>
              <a:t>Socrates</a:t>
            </a:r>
            <a:endParaRPr lang="fr-CA" sz="4400" b="1" i="1" dirty="0"/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82931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1"/>
          <p:cNvSpPr>
            <a:spLocks noGrp="1"/>
          </p:cNvSpPr>
          <p:nvPr>
            <p:ph idx="1"/>
          </p:nvPr>
        </p:nvSpPr>
        <p:spPr>
          <a:xfrm>
            <a:off x="1438275" y="1977174"/>
            <a:ext cx="8854301" cy="3803650"/>
          </a:xfrm>
          <a:ln>
            <a:solidFill>
              <a:schemeClr val="tx1"/>
            </a:solidFill>
          </a:ln>
        </p:spPr>
        <p:txBody>
          <a:bodyPr/>
          <a:lstStyle/>
          <a:p>
            <a:pPr marL="457200" lvl="1" indent="0">
              <a:spcBef>
                <a:spcPct val="20000"/>
              </a:spcBef>
              <a:buNone/>
            </a:pPr>
            <a:r>
              <a:rPr lang="en-US" altLang="fr-FR" sz="3600" b="1" i="1" u="sng" dirty="0" smtClean="0">
                <a:solidFill>
                  <a:srgbClr val="FF0000"/>
                </a:solidFill>
              </a:rPr>
              <a:t>Definition </a:t>
            </a:r>
            <a:r>
              <a:rPr lang="en-US" altLang="fr-FR" sz="3600" b="1" i="1" u="sng" dirty="0">
                <a:solidFill>
                  <a:srgbClr val="FF0000"/>
                </a:solidFill>
              </a:rPr>
              <a:t>of Change  </a:t>
            </a:r>
            <a:endParaRPr lang="en-US" altLang="fr-FR" sz="3600" b="1" i="1" u="sng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lvl="1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Ø"/>
            </a:pPr>
            <a:endParaRPr lang="en-US" altLang="fr-FR" b="1" dirty="0" smtClean="0">
              <a:cs typeface="Times New Roman" panose="02020603050405020304" pitchFamily="18" charset="0"/>
            </a:endParaRPr>
          </a:p>
          <a:p>
            <a:pPr lvl="1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en-US" altLang="fr-FR" b="1" dirty="0" smtClean="0">
                <a:cs typeface="Times New Roman" panose="02020603050405020304" pitchFamily="18" charset="0"/>
              </a:rPr>
              <a:t>A transition. </a:t>
            </a:r>
          </a:p>
          <a:p>
            <a:pPr lvl="1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en-US" altLang="fr-FR" b="1" dirty="0" smtClean="0">
                <a:cs typeface="Times New Roman" panose="02020603050405020304" pitchFamily="18" charset="0"/>
              </a:rPr>
              <a:t>The process of going from one steady state to another </a:t>
            </a:r>
          </a:p>
          <a:p>
            <a:pPr lvl="1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en-US" altLang="fr-FR" b="1" dirty="0" smtClean="0">
                <a:cs typeface="Times New Roman" panose="02020603050405020304" pitchFamily="18" charset="0"/>
              </a:rPr>
              <a:t>Change occurs when the balance of our capabilities against our challenges is disrupted.</a:t>
            </a:r>
            <a:r>
              <a:rPr lang="en-US" altLang="fr-FR" dirty="0" smtClean="0"/>
              <a:t> 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9F925B1-5750-4422-91F7-6BF8F35D0B25}" type="slidenum">
              <a:rPr lang="en-US" altLang="fr-FR" sz="1000"/>
              <a:pPr/>
              <a:t>5</a:t>
            </a:fld>
            <a:endParaRPr lang="en-US" altLang="fr-FR" sz="100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360449" y="709615"/>
            <a:ext cx="8932127" cy="101882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400" b="1" i="1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fr-FR" sz="6000" dirty="0"/>
              <a:t>What is Change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3484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3291" y="245327"/>
            <a:ext cx="10711675" cy="999313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altLang="fr-FR" sz="5400" b="1" i="1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altLang="fr-FR" sz="5400" b="1" i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altLang="fr-FR" sz="5400" b="1" i="1" dirty="0">
                <a:latin typeface="Aharoni" panose="02010803020104030203" pitchFamily="2" charset="-79"/>
                <a:cs typeface="Aharoni" panose="02010803020104030203" pitchFamily="2" charset="-79"/>
              </a:rPr>
              <a:t>Definition of Managing </a:t>
            </a:r>
            <a:r>
              <a:rPr lang="en-US" altLang="fr-FR" sz="5400" b="1" i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Change </a:t>
            </a:r>
            <a:r>
              <a:rPr lang="en-US" altLang="fr-FR" sz="5400" b="1" i="1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altLang="fr-FR" sz="5400" b="1" i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ar-SA" sz="5400" b="1" i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71599" y="1462702"/>
            <a:ext cx="9523141" cy="494924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400" b="1" i="1" u="sng" dirty="0">
                <a:solidFill>
                  <a:srgbClr val="FF0000"/>
                </a:solidFill>
                <a:latin typeface="Trade Gothic W01 Bold 2"/>
              </a:rPr>
              <a:t>Organizational change</a:t>
            </a:r>
            <a:r>
              <a:rPr lang="en-US" sz="2400" b="1" i="1" u="sng" dirty="0">
                <a:solidFill>
                  <a:srgbClr val="FF0000"/>
                </a:solidFill>
                <a:latin typeface="Trade Gothic W01 Roman"/>
              </a:rPr>
              <a:t> refers to </a:t>
            </a:r>
            <a:r>
              <a:rPr lang="en-US" sz="2400" b="1" i="1" u="sng" dirty="0" smtClean="0">
                <a:solidFill>
                  <a:srgbClr val="FF0000"/>
                </a:solidFill>
                <a:latin typeface="Trade Gothic W01 Roman"/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srgbClr val="181818"/>
                </a:solidFill>
                <a:latin typeface="Trade Gothic W01 Roman"/>
              </a:rPr>
              <a:t> the </a:t>
            </a:r>
            <a:r>
              <a:rPr lang="en-US" sz="2400" b="1" dirty="0">
                <a:solidFill>
                  <a:srgbClr val="181818"/>
                </a:solidFill>
                <a:latin typeface="Trade Gothic W01 Roman"/>
              </a:rPr>
              <a:t>actions in which a company or business alters a major component of its organization, such as its culture, the underlying technologies or infrastructure it uses to operate, or its internal processes</a:t>
            </a:r>
            <a:r>
              <a:rPr lang="en-US" sz="2400" b="1" dirty="0" smtClean="0">
                <a:solidFill>
                  <a:srgbClr val="181818"/>
                </a:solidFill>
                <a:latin typeface="Trade Gothic W01 Roman"/>
              </a:rPr>
              <a:t>.</a:t>
            </a:r>
          </a:p>
          <a:p>
            <a:r>
              <a:rPr lang="en-US" sz="2400" b="1" i="1" u="sng" dirty="0">
                <a:solidFill>
                  <a:srgbClr val="FF0000"/>
                </a:solidFill>
                <a:latin typeface="Trade Gothic W01 Roman"/>
              </a:rPr>
              <a:t> </a:t>
            </a:r>
            <a:r>
              <a:rPr lang="en-US" sz="2400" b="1" i="1" u="sng" dirty="0">
                <a:solidFill>
                  <a:srgbClr val="FF0000"/>
                </a:solidFill>
                <a:latin typeface="Trade Gothic W01 Bold 2"/>
              </a:rPr>
              <a:t>Organizational change management</a:t>
            </a:r>
            <a:r>
              <a:rPr lang="en-US" sz="2400" b="1" i="1" u="sng" dirty="0">
                <a:solidFill>
                  <a:srgbClr val="FF0000"/>
                </a:solidFill>
                <a:latin typeface="Trade Gothic W01 Roman"/>
              </a:rPr>
              <a:t> </a:t>
            </a:r>
            <a:r>
              <a:rPr lang="en-US" sz="2400" b="1" i="1" u="sng" dirty="0" smtClean="0">
                <a:solidFill>
                  <a:srgbClr val="FF0000"/>
                </a:solidFill>
                <a:latin typeface="Trade Gothic W01 Roman"/>
              </a:rPr>
              <a:t>:</a:t>
            </a:r>
          </a:p>
          <a:p>
            <a:r>
              <a:rPr lang="en-US" sz="2400" b="1" dirty="0" smtClean="0">
                <a:solidFill>
                  <a:srgbClr val="181818"/>
                </a:solidFill>
                <a:latin typeface="Trade Gothic W01 Roman"/>
              </a:rPr>
              <a:t>is </a:t>
            </a:r>
            <a:r>
              <a:rPr lang="en-US" sz="2400" b="1" dirty="0">
                <a:solidFill>
                  <a:srgbClr val="181818"/>
                </a:solidFill>
                <a:latin typeface="Trade Gothic W01 Roman"/>
              </a:rPr>
              <a:t>the method of leveraging change to bring about a successful resolution, and it typically includes three major phases</a:t>
            </a:r>
            <a:r>
              <a:rPr lang="en-US" sz="2400" b="1" dirty="0" smtClean="0">
                <a:solidFill>
                  <a:srgbClr val="181818"/>
                </a:solidFill>
                <a:latin typeface="Trade Gothic W01 Roman"/>
              </a:rPr>
              <a:t>: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srgbClr val="181818"/>
                </a:solidFill>
                <a:latin typeface="Trade Gothic W01 Roman"/>
              </a:rPr>
              <a:t> </a:t>
            </a:r>
            <a:r>
              <a:rPr lang="en-US" sz="2400" b="1" dirty="0">
                <a:solidFill>
                  <a:srgbClr val="181818"/>
                </a:solidFill>
                <a:latin typeface="Trade Gothic W01 Roman"/>
              </a:rPr>
              <a:t>Preparation, </a:t>
            </a:r>
            <a:endParaRPr lang="en-US" sz="2400" b="1" dirty="0" smtClean="0">
              <a:solidFill>
                <a:srgbClr val="181818"/>
              </a:solidFill>
              <a:latin typeface="Trade Gothic W01 Roman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srgbClr val="181818"/>
                </a:solidFill>
                <a:latin typeface="Trade Gothic W01 Roman"/>
              </a:rPr>
              <a:t>implementation,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srgbClr val="181818"/>
                </a:solidFill>
                <a:latin typeface="Trade Gothic W01 Roman"/>
              </a:rPr>
              <a:t> </a:t>
            </a:r>
            <a:r>
              <a:rPr lang="en-US" sz="2400" b="1" dirty="0">
                <a:solidFill>
                  <a:srgbClr val="181818"/>
                </a:solidFill>
                <a:latin typeface="Trade Gothic W01 Roman"/>
              </a:rPr>
              <a:t>and follow-through.</a:t>
            </a:r>
          </a:p>
          <a:p>
            <a:r>
              <a:rPr lang="en-US" sz="2400" b="1" dirty="0"/>
              <a:t/>
            </a:r>
            <a:br>
              <a:rPr lang="en-US" sz="2400" b="1" dirty="0"/>
            </a:br>
            <a:endParaRPr lang="ar-SA" sz="24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5415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411" y="301083"/>
            <a:ext cx="10807390" cy="1048215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3600" b="1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36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3600" b="1" dirty="0">
                <a:latin typeface="Aharoni" panose="02010803020104030203" pitchFamily="2" charset="-79"/>
                <a:cs typeface="Aharoni" panose="02010803020104030203" pitchFamily="2" charset="-79"/>
              </a:rPr>
              <a:t>WHAT CAUSES ORGANIZATIONAL CHANGE?</a:t>
            </a:r>
            <a:br>
              <a:rPr lang="en-US" sz="36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ar-SA" sz="36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6410" y="1527716"/>
            <a:ext cx="10894741" cy="495520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3200" b="1" i="1" dirty="0" smtClean="0">
                <a:solidFill>
                  <a:srgbClr val="FF0000"/>
                </a:solidFill>
                <a:latin typeface="Trade Gothic W01 Roman"/>
              </a:rPr>
              <a:t>Many </a:t>
            </a:r>
            <a:r>
              <a:rPr lang="en-US" sz="3200" b="1" i="1" dirty="0">
                <a:solidFill>
                  <a:srgbClr val="FF0000"/>
                </a:solidFill>
                <a:latin typeface="Trade Gothic W01 Roman"/>
              </a:rPr>
              <a:t>factors make organizational change necessary</a:t>
            </a:r>
            <a:r>
              <a:rPr lang="en-US" sz="3200" b="1" i="1" dirty="0" smtClean="0">
                <a:solidFill>
                  <a:srgbClr val="FF0000"/>
                </a:solidFill>
                <a:latin typeface="Trade Gothic W01 Roman"/>
              </a:rPr>
              <a:t>.</a:t>
            </a:r>
          </a:p>
          <a:p>
            <a:r>
              <a:rPr lang="en-US" sz="2800" b="1" i="1" u="sng" dirty="0" smtClean="0">
                <a:solidFill>
                  <a:srgbClr val="FF0000"/>
                </a:solidFill>
                <a:latin typeface="Trade Gothic W01 Roman"/>
              </a:rPr>
              <a:t> </a:t>
            </a:r>
            <a:r>
              <a:rPr lang="en-US" sz="2800" b="1" i="1" u="sng" dirty="0">
                <a:solidFill>
                  <a:srgbClr val="FF0000"/>
                </a:solidFill>
                <a:latin typeface="Trade Gothic W01 Roman"/>
              </a:rPr>
              <a:t>Some of the most common faced by managers </a:t>
            </a:r>
            <a:r>
              <a:rPr lang="en-US" sz="2800" b="1" i="1" u="sng" dirty="0" smtClean="0">
                <a:solidFill>
                  <a:srgbClr val="FF0000"/>
                </a:solidFill>
                <a:latin typeface="Trade Gothic W01 Roman"/>
              </a:rPr>
              <a:t>include:</a:t>
            </a:r>
            <a:endParaRPr lang="en-US" sz="2800" i="1" u="sng" dirty="0">
              <a:solidFill>
                <a:srgbClr val="FF0000"/>
              </a:solidFill>
              <a:latin typeface="Trade Gothic W01 Roman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181818"/>
                </a:solidFill>
                <a:latin typeface="Trade Gothic W01 Roman"/>
              </a:rPr>
              <a:t>New leadership at </a:t>
            </a:r>
            <a:r>
              <a:rPr lang="en-US" sz="3200" b="1" dirty="0" smtClean="0">
                <a:solidFill>
                  <a:srgbClr val="181818"/>
                </a:solidFill>
                <a:latin typeface="Trade Gothic W01 Roman"/>
              </a:rPr>
              <a:t>the </a:t>
            </a:r>
            <a:r>
              <a:rPr lang="en-US" sz="3200" b="1" dirty="0">
                <a:solidFill>
                  <a:srgbClr val="181818"/>
                </a:solidFill>
                <a:latin typeface="Trade Gothic W01 Roman"/>
              </a:rPr>
              <a:t>company or within </a:t>
            </a:r>
            <a:r>
              <a:rPr lang="en-US" sz="3200" b="1" dirty="0" smtClean="0">
                <a:solidFill>
                  <a:srgbClr val="181818"/>
                </a:solidFill>
                <a:latin typeface="Trade Gothic W01 Roman"/>
              </a:rPr>
              <a:t>its departments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3200" b="1" dirty="0">
              <a:solidFill>
                <a:srgbClr val="181818"/>
              </a:solidFill>
              <a:latin typeface="Trade Gothic W01 Roman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181818"/>
                </a:solidFill>
                <a:latin typeface="Trade Gothic W01 Roman"/>
              </a:rPr>
              <a:t>Shifts in the organizational team </a:t>
            </a:r>
            <a:r>
              <a:rPr lang="en-US" sz="3200" b="1" dirty="0" smtClean="0">
                <a:solidFill>
                  <a:srgbClr val="181818"/>
                </a:solidFill>
                <a:latin typeface="Trade Gothic W01 Roman"/>
              </a:rPr>
              <a:t>structure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3200" b="1" dirty="0">
              <a:solidFill>
                <a:srgbClr val="181818"/>
              </a:solidFill>
              <a:latin typeface="Trade Gothic W01 Roman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181818"/>
                </a:solidFill>
                <a:latin typeface="Trade Gothic W01 Roman"/>
              </a:rPr>
              <a:t>The implementation of new </a:t>
            </a:r>
            <a:r>
              <a:rPr lang="en-US" sz="3200" b="1" dirty="0" smtClean="0">
                <a:solidFill>
                  <a:srgbClr val="181818"/>
                </a:solidFill>
                <a:latin typeface="Trade Gothic W01 Roman"/>
              </a:rPr>
              <a:t>technology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3200" b="1" dirty="0">
              <a:solidFill>
                <a:srgbClr val="181818"/>
              </a:solidFill>
              <a:latin typeface="Trade Gothic W01 Roman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181818"/>
                </a:solidFill>
                <a:latin typeface="Trade Gothic W01 Roman"/>
              </a:rPr>
              <a:t>The adoption of new business models</a:t>
            </a:r>
            <a:endParaRPr lang="en-US" sz="3200" b="1" i="0" dirty="0">
              <a:solidFill>
                <a:srgbClr val="181818"/>
              </a:solidFill>
              <a:effectLst/>
              <a:latin typeface="Trade Gothic W01 Roman"/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3338" y="5609218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8533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47855" y="1613390"/>
            <a:ext cx="10326028" cy="483209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800" b="1" i="1" u="sng" dirty="0" smtClean="0">
                <a:solidFill>
                  <a:srgbClr val="FF0000"/>
                </a:solidFill>
                <a:latin typeface="neue-haas-unica"/>
              </a:rPr>
              <a:t>the</a:t>
            </a:r>
            <a:r>
              <a:rPr lang="en-US" sz="2800" b="1" i="1" u="sng" dirty="0">
                <a:solidFill>
                  <a:srgbClr val="FF0000"/>
                </a:solidFill>
                <a:latin typeface="neue-haas-unica"/>
              </a:rPr>
              <a:t> </a:t>
            </a:r>
            <a:r>
              <a:rPr lang="en-US" sz="2800" b="1" i="1" u="sng" dirty="0">
                <a:solidFill>
                  <a:srgbClr val="FF0000"/>
                </a:solidFill>
                <a:latin typeface="inherit"/>
              </a:rPr>
              <a:t>3 most common types</a:t>
            </a:r>
            <a:r>
              <a:rPr lang="en-US" sz="2800" b="1" i="1" u="sng" dirty="0">
                <a:solidFill>
                  <a:srgbClr val="FF0000"/>
                </a:solidFill>
                <a:latin typeface="neue-haas-unica"/>
              </a:rPr>
              <a:t> of organizational change include:</a:t>
            </a:r>
          </a:p>
          <a:p>
            <a:pPr fontAlgn="base">
              <a:buFont typeface="+mj-lt"/>
              <a:buAutoNum type="arabicPeriod"/>
            </a:pPr>
            <a:r>
              <a:rPr lang="en-US" sz="2800" b="1" i="1" dirty="0">
                <a:solidFill>
                  <a:srgbClr val="FF0000"/>
                </a:solidFill>
                <a:latin typeface="inherit"/>
              </a:rPr>
              <a:t>Developmental </a:t>
            </a:r>
            <a:r>
              <a:rPr lang="en-US" sz="2800" b="1" i="1" dirty="0" smtClean="0">
                <a:solidFill>
                  <a:srgbClr val="FF0000"/>
                </a:solidFill>
                <a:latin typeface="inherit"/>
              </a:rPr>
              <a:t>change</a:t>
            </a:r>
          </a:p>
          <a:p>
            <a:pPr fontAlgn="base"/>
            <a:r>
              <a:rPr lang="en-US" sz="2400" dirty="0">
                <a:latin typeface="neue-haas-unica"/>
              </a:rPr>
              <a:t> </a:t>
            </a:r>
            <a:r>
              <a:rPr lang="en-US" sz="2400" b="1" dirty="0">
                <a:latin typeface="neue-haas-unica"/>
              </a:rPr>
              <a:t>- Any organizational change that improves and optimizes on previously established processes, strategies and procedures</a:t>
            </a:r>
            <a:r>
              <a:rPr lang="en-US" sz="2400" b="1" dirty="0" smtClean="0">
                <a:latin typeface="neue-haas-unica"/>
              </a:rPr>
              <a:t>.</a:t>
            </a:r>
            <a:endParaRPr lang="en-US" sz="2400" b="1" dirty="0">
              <a:latin typeface="neue-haas-unica"/>
            </a:endParaRPr>
          </a:p>
          <a:p>
            <a:pPr fontAlgn="base"/>
            <a:r>
              <a:rPr lang="en-US" sz="2800" b="1" i="1" dirty="0" smtClean="0">
                <a:solidFill>
                  <a:srgbClr val="FF0000"/>
                </a:solidFill>
                <a:latin typeface="inherit"/>
              </a:rPr>
              <a:t>2.Transitional change</a:t>
            </a:r>
          </a:p>
          <a:p>
            <a:pPr fontAlgn="base"/>
            <a:r>
              <a:rPr lang="en-US" sz="2400" dirty="0">
                <a:latin typeface="neue-haas-unica"/>
              </a:rPr>
              <a:t> </a:t>
            </a:r>
            <a:r>
              <a:rPr lang="en-US" sz="2400" b="1" dirty="0">
                <a:latin typeface="neue-haas-unica"/>
              </a:rPr>
              <a:t>- Change that moves an organization away from its current state to a new state in order to solve a problem, such as mergers and acquisitions and automation</a:t>
            </a:r>
            <a:r>
              <a:rPr lang="en-US" sz="2400" b="1" dirty="0" smtClean="0">
                <a:latin typeface="neue-haas-unica"/>
              </a:rPr>
              <a:t>.</a:t>
            </a:r>
            <a:endParaRPr lang="en-US" sz="2400" b="1" dirty="0">
              <a:latin typeface="neue-haas-unica"/>
            </a:endParaRPr>
          </a:p>
          <a:p>
            <a:pPr fontAlgn="base"/>
            <a:r>
              <a:rPr lang="en-US" sz="2800" b="1" i="1" dirty="0" smtClean="0">
                <a:solidFill>
                  <a:srgbClr val="FF0000"/>
                </a:solidFill>
                <a:latin typeface="inherit"/>
              </a:rPr>
              <a:t>3.Transformational </a:t>
            </a:r>
            <a:r>
              <a:rPr lang="en-US" sz="2800" b="1" i="1" dirty="0">
                <a:solidFill>
                  <a:srgbClr val="FF0000"/>
                </a:solidFill>
                <a:latin typeface="inherit"/>
              </a:rPr>
              <a:t>change</a:t>
            </a:r>
            <a:r>
              <a:rPr lang="en-US" sz="2800" b="1" i="1" dirty="0">
                <a:solidFill>
                  <a:srgbClr val="FF0000"/>
                </a:solidFill>
                <a:latin typeface="neue-haas-unica"/>
              </a:rPr>
              <a:t> </a:t>
            </a:r>
            <a:endParaRPr lang="en-US" sz="2800" b="1" i="1" dirty="0" smtClean="0">
              <a:solidFill>
                <a:srgbClr val="FF0000"/>
              </a:solidFill>
              <a:latin typeface="neue-haas-unica"/>
            </a:endParaRPr>
          </a:p>
          <a:p>
            <a:pPr fontAlgn="base"/>
            <a:r>
              <a:rPr lang="en-US" sz="2400" b="1" dirty="0" smtClean="0">
                <a:latin typeface="neue-haas-unica"/>
              </a:rPr>
              <a:t>- </a:t>
            </a:r>
            <a:r>
              <a:rPr lang="en-US" sz="2400" b="1" dirty="0">
                <a:latin typeface="neue-haas-unica"/>
              </a:rPr>
              <a:t>Change that radically and fundamentally alters the culture, core values and operations</a:t>
            </a:r>
            <a:r>
              <a:rPr lang="en-US" sz="2400" dirty="0">
                <a:latin typeface="neue-haas-unica"/>
              </a:rPr>
              <a:t>.</a:t>
            </a:r>
            <a:endParaRPr lang="en-US" sz="2400" b="0" i="0" dirty="0">
              <a:effectLst/>
              <a:latin typeface="neue-haas-unica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947855" y="356839"/>
            <a:ext cx="10225667" cy="93670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fr-FR" sz="6600" b="1" i="1" dirty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Types of Change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1" y="6122020"/>
            <a:ext cx="696542" cy="62462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5238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349298" y="524108"/>
            <a:ext cx="9735014" cy="1033232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AU" sz="4800" b="1" dirty="0">
                <a:latin typeface="Aharoni" panose="02010803020104030203" pitchFamily="2" charset="-79"/>
                <a:cs typeface="Aharoni" panose="02010803020104030203" pitchFamily="2" charset="-79"/>
              </a:rPr>
              <a:t> Why Organizations Change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1661533" y="1769270"/>
            <a:ext cx="8901694" cy="473789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265176" indent="-265176">
              <a:buFont typeface="Wingdings 2"/>
              <a:buChar char=""/>
              <a:defRPr/>
            </a:pPr>
            <a:r>
              <a:rPr lang="en-A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External forces for change</a:t>
            </a:r>
          </a:p>
          <a:p>
            <a:pPr marL="804672" lvl="1" indent="-457200">
              <a:buFont typeface="Courier New" pitchFamily="49" charset="0"/>
              <a:buChar char="o"/>
              <a:defRPr/>
            </a:pP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e.g. new technology</a:t>
            </a:r>
          </a:p>
          <a:p>
            <a:pPr marL="804672" lvl="1" indent="-457200">
              <a:buFont typeface="Courier New" pitchFamily="49" charset="0"/>
              <a:buChar char="o"/>
              <a:defRPr/>
            </a:pP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e.g. geopolitical environment</a:t>
            </a:r>
          </a:p>
          <a:p>
            <a:pPr marL="265176" indent="-265176">
              <a:buFont typeface="Wingdings 2"/>
              <a:buChar char=""/>
              <a:defRPr/>
            </a:pPr>
            <a:r>
              <a:rPr lang="en-A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Internal Forces for change</a:t>
            </a:r>
          </a:p>
          <a:p>
            <a:pPr marL="626364" lvl="1" indent="-342900">
              <a:buFont typeface="Courier New" pitchFamily="49" charset="0"/>
              <a:buChar char="o"/>
              <a:defRPr/>
            </a:pP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e.g. a new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Chief Executive Officer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CEO)</a:t>
            </a:r>
          </a:p>
          <a:p>
            <a:pPr marL="626364" lvl="1" indent="-342900">
              <a:buFont typeface="Courier New" pitchFamily="49" charset="0"/>
              <a:buChar char="o"/>
              <a:defRPr/>
            </a:pP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e.g. growth cycle</a:t>
            </a:r>
          </a:p>
          <a:p>
            <a:pPr marL="265176" indent="-265176">
              <a:buFont typeface="Wingdings 2"/>
              <a:buChar char=""/>
              <a:defRPr/>
            </a:pPr>
            <a:r>
              <a:rPr lang="en-A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Forces for stability</a:t>
            </a:r>
          </a:p>
          <a:p>
            <a:pPr marL="548640" lvl="1" indent="-201168">
              <a:buFont typeface="Courier New" pitchFamily="49" charset="0"/>
              <a:buChar char="o"/>
              <a:defRPr/>
            </a:pP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Think: Do we really need this change? what are the likely returns (economic, other) of this change?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6" name="Text Box 9"/>
          <p:cNvSpPr txBox="1">
            <a:spLocks noChangeArrowheads="1"/>
          </p:cNvSpPr>
          <p:nvPr/>
        </p:nvSpPr>
        <p:spPr bwMode="auto">
          <a:xfrm>
            <a:off x="9753601" y="6507164"/>
            <a:ext cx="8096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r>
              <a:rPr lang="en-US" altLang="ar-SA" sz="1000">
                <a:solidFill>
                  <a:srgbClr val="A20123"/>
                </a:solidFill>
              </a:rPr>
              <a:t>1-</a:t>
            </a:r>
            <a:fld id="{E4B9A8AA-3DE6-4DA0-B8E6-AC00F18C8B5A}" type="slidenum">
              <a:rPr lang="en-US" altLang="ar-SA" sz="1000">
                <a:solidFill>
                  <a:srgbClr val="A20123"/>
                </a:solidFill>
              </a:rPr>
              <a:pPr algn="r" eaLnBrk="1" hangingPunct="1"/>
              <a:t>9</a:t>
            </a:fld>
            <a:endParaRPr lang="en-US" altLang="ar-SA" sz="1200" b="1" i="1">
              <a:solidFill>
                <a:srgbClr val="A20123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171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869" y="1811073"/>
            <a:ext cx="9601199" cy="483209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800" b="1" dirty="0">
                <a:latin typeface="neue-haas-unica"/>
              </a:rPr>
              <a:t>With all the changes happening in the business world, change management has become one of the most important business functions. </a:t>
            </a:r>
          </a:p>
          <a:p>
            <a:pPr fontAlgn="base"/>
            <a:r>
              <a:rPr lang="en-US" sz="2800" b="1" dirty="0">
                <a:latin typeface="neue-haas-unica"/>
              </a:rPr>
              <a:t>Some of the </a:t>
            </a:r>
            <a:r>
              <a:rPr lang="en-US" sz="2800" b="1" dirty="0">
                <a:latin typeface="inherit"/>
              </a:rPr>
              <a:t>most common examples</a:t>
            </a:r>
            <a:r>
              <a:rPr lang="en-US" sz="2800" b="1" dirty="0">
                <a:latin typeface="neue-haas-unica"/>
              </a:rPr>
              <a:t> when change management is necessary to successfully implement changes within organizations include:</a:t>
            </a:r>
          </a:p>
          <a:p>
            <a:pPr marL="342900" indent="-342900" fontAlgn="base">
              <a:buFont typeface="Wingdings" panose="05000000000000000000" pitchFamily="2" charset="2"/>
              <a:buChar char="§"/>
            </a:pPr>
            <a:r>
              <a:rPr lang="en-US" sz="2800" b="1" dirty="0">
                <a:latin typeface="neue-haas-unica"/>
              </a:rPr>
              <a:t>Implementation of a new technology</a:t>
            </a:r>
          </a:p>
          <a:p>
            <a:pPr marL="342900" indent="-342900" fontAlgn="base">
              <a:buFont typeface="Wingdings" panose="05000000000000000000" pitchFamily="2" charset="2"/>
              <a:buChar char="§"/>
            </a:pPr>
            <a:r>
              <a:rPr lang="en-US" sz="2800" b="1" dirty="0">
                <a:latin typeface="neue-haas-unica"/>
              </a:rPr>
              <a:t>Mergers &amp; acquisitions</a:t>
            </a:r>
          </a:p>
          <a:p>
            <a:pPr marL="342900" indent="-342900" fontAlgn="base">
              <a:buFont typeface="Wingdings" panose="05000000000000000000" pitchFamily="2" charset="2"/>
              <a:buChar char="§"/>
            </a:pPr>
            <a:r>
              <a:rPr lang="en-US" sz="2800" b="1" dirty="0">
                <a:latin typeface="neue-haas-unica"/>
              </a:rPr>
              <a:t>Change in leadership</a:t>
            </a:r>
          </a:p>
          <a:p>
            <a:pPr marL="342900" indent="-342900" fontAlgn="base">
              <a:buFont typeface="Wingdings" panose="05000000000000000000" pitchFamily="2" charset="2"/>
              <a:buChar char="§"/>
            </a:pPr>
            <a:r>
              <a:rPr lang="en-US" sz="2800" b="1" dirty="0">
                <a:latin typeface="neue-haas-unica"/>
              </a:rPr>
              <a:t>Change in organizational culture</a:t>
            </a:r>
          </a:p>
          <a:p>
            <a:pPr marL="342900" indent="-342900" fontAlgn="base">
              <a:buFont typeface="Wingdings" panose="05000000000000000000" pitchFamily="2" charset="2"/>
              <a:buChar char="§"/>
            </a:pPr>
            <a:r>
              <a:rPr lang="en-US" sz="2800" b="1" dirty="0">
                <a:latin typeface="neue-haas-unica"/>
              </a:rPr>
              <a:t>Times of a crisis</a:t>
            </a:r>
            <a:endParaRPr lang="en-US" sz="2800" b="1" i="0" dirty="0">
              <a:effectLst/>
              <a:latin typeface="neue-haas-unic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323386"/>
            <a:ext cx="11106615" cy="131584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endParaRPr lang="en-US" sz="3600" b="1" i="1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</a:pPr>
            <a:endParaRPr lang="en-US" sz="3600" b="1" i="1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sz="3600" b="1" i="1" dirty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Common Examples When Change Management Is Needed</a:t>
            </a:r>
          </a:p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sz="3600" b="1" i="1" dirty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/>
            </a:r>
            <a:br>
              <a:rPr lang="en-US" sz="3600" b="1" i="1" dirty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</a:br>
            <a:endParaRPr lang="ar-SA" sz="3600" b="1" i="1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9733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992458" y="289932"/>
            <a:ext cx="10515601" cy="907043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AU" sz="6000" b="1" dirty="0">
                <a:latin typeface="Aharoni" panose="02010803020104030203" pitchFamily="2" charset="-79"/>
                <a:cs typeface="Aharoni" panose="02010803020104030203" pitchFamily="2" charset="-79"/>
              </a:rPr>
              <a:t>Diagnosis for Change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1460810" y="1505415"/>
            <a:ext cx="10281424" cy="490653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265176" indent="-265176">
              <a:buFont typeface="Wingdings 2"/>
              <a:buChar char=""/>
              <a:defRPr/>
            </a:pPr>
            <a:r>
              <a:rPr lang="en-A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Organization models to assess where changes are needed in an organization</a:t>
            </a:r>
          </a:p>
          <a:p>
            <a:pPr marL="797814" lvl="1" indent="-514350">
              <a:buFont typeface="Courier New" pitchFamily="49" charset="0"/>
              <a:buChar char="o"/>
              <a:defRPr/>
            </a:pPr>
            <a:r>
              <a:rPr lang="en-AU" sz="1600" b="1" dirty="0">
                <a:latin typeface="Times New Roman" pitchFamily="18" charset="0"/>
                <a:cs typeface="Times New Roman" pitchFamily="18" charset="0"/>
              </a:rPr>
              <a:t>Strategy</a:t>
            </a:r>
          </a:p>
          <a:p>
            <a:pPr marL="797814" lvl="1" indent="-514350">
              <a:buFont typeface="Courier New" pitchFamily="49" charset="0"/>
              <a:buChar char="o"/>
              <a:defRPr/>
            </a:pPr>
            <a:r>
              <a:rPr lang="en-AU" sz="1600" b="1" dirty="0">
                <a:latin typeface="Times New Roman" pitchFamily="18" charset="0"/>
                <a:cs typeface="Times New Roman" pitchFamily="18" charset="0"/>
              </a:rPr>
              <a:t>Structure</a:t>
            </a:r>
          </a:p>
          <a:p>
            <a:pPr marL="797814" lvl="1" indent="-514350">
              <a:buFont typeface="Courier New" pitchFamily="49" charset="0"/>
              <a:buChar char="o"/>
              <a:defRPr/>
            </a:pPr>
            <a:r>
              <a:rPr lang="en-AU" sz="1600" b="1" dirty="0">
                <a:latin typeface="Times New Roman" pitchFamily="18" charset="0"/>
                <a:cs typeface="Times New Roman" pitchFamily="18" charset="0"/>
              </a:rPr>
              <a:t>Operations</a:t>
            </a:r>
          </a:p>
          <a:p>
            <a:pPr marL="797814" lvl="1" indent="-514350">
              <a:buFont typeface="Courier New" pitchFamily="49" charset="0"/>
              <a:buChar char="o"/>
              <a:defRPr/>
            </a:pPr>
            <a:r>
              <a:rPr lang="en-AU" sz="1600" b="1" dirty="0">
                <a:latin typeface="Times New Roman" pitchFamily="18" charset="0"/>
                <a:cs typeface="Times New Roman" pitchFamily="18" charset="0"/>
              </a:rPr>
              <a:t>Culture </a:t>
            </a:r>
          </a:p>
          <a:p>
            <a:pPr marL="797814" lvl="1" indent="-514350">
              <a:buFont typeface="Courier New" pitchFamily="49" charset="0"/>
              <a:buChar char="o"/>
              <a:defRPr/>
            </a:pPr>
            <a:r>
              <a:rPr lang="en-AU" sz="1600" b="1" dirty="0">
                <a:latin typeface="Times New Roman" pitchFamily="18" charset="0"/>
                <a:cs typeface="Times New Roman" pitchFamily="18" charset="0"/>
              </a:rPr>
              <a:t>Management behaviours and mindsets</a:t>
            </a:r>
          </a:p>
          <a:p>
            <a:pPr marL="797814" lvl="1" indent="-514350">
              <a:buFont typeface="Courier New" pitchFamily="49" charset="0"/>
              <a:buChar char="o"/>
              <a:defRPr/>
            </a:pPr>
            <a:r>
              <a:rPr lang="en-AU" sz="1600" b="1" dirty="0">
                <a:latin typeface="Times New Roman" pitchFamily="18" charset="0"/>
                <a:cs typeface="Times New Roman" pitchFamily="18" charset="0"/>
              </a:rPr>
              <a:t>Employee behaviours and mindsets</a:t>
            </a:r>
          </a:p>
          <a:p>
            <a:pPr marL="1035558" lvl="2" indent="-514350">
              <a:buClr>
                <a:schemeClr val="accent2">
                  <a:tint val="85000"/>
                  <a:satMod val="285000"/>
                </a:schemeClr>
              </a:buClr>
              <a:buFont typeface="Courier New" pitchFamily="49" charset="0"/>
              <a:buChar char="o"/>
              <a:defRPr/>
            </a:pPr>
            <a:r>
              <a:rPr lang="en-AU" sz="1400" b="1" dirty="0">
                <a:latin typeface="Times New Roman" pitchFamily="18" charset="0"/>
                <a:cs typeface="Times New Roman" pitchFamily="18" charset="0"/>
              </a:rPr>
              <a:t>Communication </a:t>
            </a:r>
          </a:p>
          <a:p>
            <a:pPr marL="1035558" lvl="2" indent="-514350">
              <a:buClr>
                <a:schemeClr val="accent2">
                  <a:tint val="85000"/>
                  <a:satMod val="285000"/>
                </a:schemeClr>
              </a:buClr>
              <a:buFont typeface="Courier New" pitchFamily="49" charset="0"/>
              <a:buChar char="o"/>
              <a:defRPr/>
            </a:pPr>
            <a:r>
              <a:rPr lang="en-AU" sz="1400" b="1" dirty="0">
                <a:latin typeface="Times New Roman" pitchFamily="18" charset="0"/>
                <a:cs typeface="Times New Roman" pitchFamily="18" charset="0"/>
              </a:rPr>
              <a:t>Reward mechanisms</a:t>
            </a:r>
          </a:p>
          <a:p>
            <a:pPr marL="1035558" lvl="2" indent="-514350">
              <a:buClr>
                <a:schemeClr val="accent2">
                  <a:tint val="85000"/>
                  <a:satMod val="285000"/>
                </a:schemeClr>
              </a:buClr>
              <a:buFont typeface="Courier New" pitchFamily="49" charset="0"/>
              <a:buChar char="o"/>
              <a:defRPr/>
            </a:pPr>
            <a:r>
              <a:rPr lang="en-AU" sz="1400" b="1" dirty="0">
                <a:latin typeface="Times New Roman" pitchFamily="18" charset="0"/>
                <a:cs typeface="Times New Roman" pitchFamily="18" charset="0"/>
              </a:rPr>
              <a:t>Modes of </a:t>
            </a:r>
            <a:r>
              <a:rPr lang="en-AU" sz="1400" b="1" dirty="0" smtClean="0">
                <a:latin typeface="Times New Roman" pitchFamily="18" charset="0"/>
                <a:cs typeface="Times New Roman" pitchFamily="18" charset="0"/>
              </a:rPr>
              <a:t>interaction</a:t>
            </a:r>
            <a:endParaRPr lang="en-AU" b="1" dirty="0">
              <a:latin typeface="Times New Roman" pitchFamily="18" charset="0"/>
              <a:cs typeface="Times New Roman" pitchFamily="18" charset="0"/>
            </a:endParaRPr>
          </a:p>
          <a:p>
            <a:pPr marL="265176" indent="-265176">
              <a:buFont typeface="Wingdings 2"/>
              <a:buChar char=""/>
              <a:defRPr/>
            </a:pPr>
            <a:r>
              <a:rPr lang="en-A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Component analysis tools to assess the changes needed in each part of the organization</a:t>
            </a:r>
          </a:p>
          <a:p>
            <a:pPr marL="548640" lvl="1" indent="-201168">
              <a:buFont typeface="Verdana"/>
              <a:buChar char="◦"/>
              <a:defRPr/>
            </a:pPr>
            <a:r>
              <a:rPr lang="en-AU" sz="1800" dirty="0">
                <a:latin typeface="Times New Roman" pitchFamily="18" charset="0"/>
                <a:cs typeface="Times New Roman" pitchFamily="18" charset="0"/>
              </a:rPr>
              <a:t>E.g. force-field (strategy), </a:t>
            </a:r>
            <a:r>
              <a:rPr lang="en-A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>
                <a:latin typeface="Times New Roman" pitchFamily="18" charset="0"/>
                <a:cs typeface="Times New Roman" pitchFamily="18" charset="0"/>
              </a:rPr>
              <a:t>(environment), </a:t>
            </a:r>
            <a:r>
              <a:rPr lang="en-AU" sz="1800" dirty="0" smtClean="0">
                <a:latin typeface="Times New Roman" pitchFamily="18" charset="0"/>
                <a:cs typeface="Times New Roman" pitchFamily="18" charset="0"/>
              </a:rPr>
              <a:t>web </a:t>
            </a:r>
            <a:r>
              <a:rPr lang="en-AU" sz="1800" dirty="0">
                <a:latin typeface="Times New Roman" pitchFamily="18" charset="0"/>
                <a:cs typeface="Times New Roman" pitchFamily="18" charset="0"/>
              </a:rPr>
              <a:t>(culture</a:t>
            </a:r>
            <a:r>
              <a:rPr lang="en-AU" sz="1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AU" sz="1800" dirty="0">
              <a:latin typeface="Times New Roman" pitchFamily="18" charset="0"/>
              <a:cs typeface="Times New Roman" pitchFamily="18" charset="0"/>
            </a:endParaRPr>
          </a:p>
          <a:p>
            <a:pPr marL="265176" indent="-265176">
              <a:buFont typeface="Wingdings 2"/>
              <a:buChar char=""/>
              <a:defRPr/>
            </a:pPr>
            <a:r>
              <a:rPr lang="en-A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Assessing readiness to change</a:t>
            </a:r>
          </a:p>
          <a:p>
            <a:pPr marL="797814" lvl="1" indent="-514350">
              <a:buFont typeface="+mj-lt"/>
              <a:buAutoNum type="arabicPeriod"/>
              <a:defRPr/>
            </a:pPr>
            <a:endParaRPr lang="en-A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4" name="Text Box 9"/>
          <p:cNvSpPr txBox="1">
            <a:spLocks noChangeArrowheads="1"/>
          </p:cNvSpPr>
          <p:nvPr/>
        </p:nvSpPr>
        <p:spPr bwMode="auto">
          <a:xfrm>
            <a:off x="9753601" y="6507164"/>
            <a:ext cx="8096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r>
              <a:rPr lang="en-US" altLang="ar-SA" sz="1000">
                <a:solidFill>
                  <a:srgbClr val="A20123"/>
                </a:solidFill>
              </a:rPr>
              <a:t>1-</a:t>
            </a:r>
            <a:fld id="{8F692D07-F753-4128-93DC-012EDA3D6AFC}" type="slidenum">
              <a:rPr lang="en-US" altLang="ar-SA" sz="1000">
                <a:solidFill>
                  <a:srgbClr val="A20123"/>
                </a:solidFill>
              </a:rPr>
              <a:pPr algn="r" eaLnBrk="1" hangingPunct="1"/>
              <a:t>11</a:t>
            </a:fld>
            <a:endParaRPr lang="en-US" altLang="ar-SA" sz="1200" b="1" i="1">
              <a:solidFill>
                <a:srgbClr val="A20123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4201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232248" y="447287"/>
            <a:ext cx="8971118" cy="851287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AU" sz="4800" b="1" dirty="0">
                <a:latin typeface="Aharoni" panose="02010803020104030203" pitchFamily="2" charset="-79"/>
                <a:cs typeface="Aharoni" panose="02010803020104030203" pitchFamily="2" charset="-79"/>
              </a:rPr>
              <a:t> Implementing Change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1126273" y="1639888"/>
            <a:ext cx="9545444" cy="452596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Implementation method is important:</a:t>
            </a:r>
          </a:p>
          <a:p>
            <a:pPr marL="0" indent="0">
              <a:buNone/>
              <a:defRPr/>
            </a:pP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 A good idea for change may be badly managed and fail.</a:t>
            </a:r>
          </a:p>
          <a:p>
            <a:pPr marL="548640" lvl="1" indent="-201168">
              <a:buFont typeface="Verdana"/>
              <a:buChar char="◦"/>
              <a:defRPr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How much do we involve people</a:t>
            </a:r>
          </a:p>
          <a:p>
            <a:pPr marL="548640" lvl="1" indent="-201168">
              <a:buFont typeface="Verdana"/>
              <a:buChar char="◦"/>
              <a:defRPr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When things will be done</a:t>
            </a:r>
          </a:p>
          <a:p>
            <a:pPr marL="0" indent="0">
              <a:buNone/>
              <a:defRPr/>
            </a:pPr>
            <a:r>
              <a:rPr lang="en-AU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Two main approaches:</a:t>
            </a:r>
            <a:endParaRPr lang="en-AU" b="1" i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5176" indent="-265176">
              <a:buFont typeface="Wingdings 2"/>
              <a:buChar char=""/>
              <a:defRPr/>
            </a:pP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Organization development (OD)</a:t>
            </a:r>
          </a:p>
          <a:p>
            <a:pPr marL="0" indent="0">
              <a:buNone/>
              <a:defRPr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Appreciative Inquiry</a:t>
            </a:r>
          </a:p>
          <a:p>
            <a:pPr marL="265176" indent="-265176">
              <a:buFont typeface="Wingdings 2"/>
              <a:buChar char=""/>
              <a:defRPr/>
            </a:pP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Change </a:t>
            </a:r>
            <a:r>
              <a:rPr lang="en-AU" b="1" dirty="0">
                <a:latin typeface="Times New Roman" pitchFamily="18" charset="0"/>
                <a:cs typeface="Times New Roman" pitchFamily="18" charset="0"/>
              </a:rPr>
              <a:t>Management </a:t>
            </a:r>
          </a:p>
          <a:p>
            <a:pPr marL="0" indent="0">
              <a:buNone/>
              <a:defRPr/>
            </a:pP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	Contingency </a:t>
            </a:r>
            <a:r>
              <a:rPr lang="en-AU" b="1" dirty="0">
                <a:latin typeface="Times New Roman" pitchFamily="18" charset="0"/>
                <a:cs typeface="Times New Roman" pitchFamily="18" charset="0"/>
              </a:rPr>
              <a:t>approaches</a:t>
            </a:r>
          </a:p>
          <a:p>
            <a:pPr marL="0" indent="0">
              <a:buNone/>
              <a:defRPr/>
            </a:pPr>
            <a:endParaRPr lang="en-A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2" name="Text Box 9"/>
          <p:cNvSpPr txBox="1">
            <a:spLocks noChangeArrowheads="1"/>
          </p:cNvSpPr>
          <p:nvPr/>
        </p:nvSpPr>
        <p:spPr bwMode="auto">
          <a:xfrm>
            <a:off x="9753601" y="6507164"/>
            <a:ext cx="8096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r>
              <a:rPr lang="en-US" altLang="ar-SA" sz="1000">
                <a:solidFill>
                  <a:srgbClr val="A20123"/>
                </a:solidFill>
              </a:rPr>
              <a:t>1-</a:t>
            </a:r>
            <a:fld id="{13C4D9D0-754B-4E1C-B1FC-6A7840BF8BE0}" type="slidenum">
              <a:rPr lang="en-US" altLang="ar-SA" sz="1000">
                <a:solidFill>
                  <a:srgbClr val="A20123"/>
                </a:solidFill>
              </a:rPr>
              <a:pPr algn="r" eaLnBrk="1" hangingPunct="1"/>
              <a:t>12</a:t>
            </a:fld>
            <a:endParaRPr lang="en-US" altLang="ar-SA" sz="1200" b="1" i="1">
              <a:solidFill>
                <a:srgbClr val="A20123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1137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115122" y="245328"/>
            <a:ext cx="9682280" cy="1383448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AU" sz="4800" b="1" dirty="0">
                <a:latin typeface="Aharoni" panose="02010803020104030203" pitchFamily="2" charset="-79"/>
                <a:cs typeface="Aharoni" panose="02010803020104030203" pitchFamily="2" charset="-79"/>
              </a:rPr>
              <a:t>Linking Vision and Change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1222570" y="1962615"/>
            <a:ext cx="9467384" cy="466678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  <a:defRPr/>
            </a:pPr>
            <a:r>
              <a:rPr lang="en-AU" sz="3600" b="1" dirty="0">
                <a:latin typeface="Times New Roman" pitchFamily="18" charset="0"/>
                <a:cs typeface="Times New Roman" pitchFamily="18" charset="0"/>
              </a:rPr>
              <a:t>Content of meaningful visions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AU" sz="3600" b="1" dirty="0">
                <a:latin typeface="Times New Roman" pitchFamily="18" charset="0"/>
                <a:cs typeface="Times New Roman" pitchFamily="18" charset="0"/>
              </a:rPr>
              <a:t>Process by which visions are </a:t>
            </a:r>
            <a:r>
              <a:rPr lang="en-AU" sz="3600" b="1" dirty="0" smtClean="0">
                <a:latin typeface="Times New Roman" pitchFamily="18" charset="0"/>
                <a:cs typeface="Times New Roman" pitchFamily="18" charset="0"/>
              </a:rPr>
              <a:t>emerged</a:t>
            </a:r>
            <a:endParaRPr lang="en-AU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en-AU" sz="36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Three dilemmas:</a:t>
            </a:r>
          </a:p>
          <a:p>
            <a:pPr marL="797814" lvl="1" indent="-514350">
              <a:buFont typeface="+mj-lt"/>
              <a:buAutoNum type="arabicPeriod"/>
              <a:defRPr/>
            </a:pPr>
            <a:r>
              <a:rPr lang="en-AU" sz="2800" b="1" dirty="0" smtClean="0">
                <a:latin typeface="Times New Roman" pitchFamily="18" charset="0"/>
                <a:cs typeface="Times New Roman" pitchFamily="18" charset="0"/>
              </a:rPr>
              <a:t>Does vision drive change or emerge during change?</a:t>
            </a:r>
          </a:p>
          <a:p>
            <a:pPr marL="797814" lvl="1" indent="-514350">
              <a:buFont typeface="+mj-lt"/>
              <a:buAutoNum type="arabicPeriod"/>
              <a:defRPr/>
            </a:pPr>
            <a:r>
              <a:rPr lang="en-AU" sz="2800" b="1" dirty="0" smtClean="0">
                <a:latin typeface="Times New Roman" pitchFamily="18" charset="0"/>
                <a:cs typeface="Times New Roman" pitchFamily="18" charset="0"/>
              </a:rPr>
              <a:t>Visions help or hinder change?</a:t>
            </a:r>
          </a:p>
          <a:p>
            <a:pPr marL="797814" lvl="1" indent="-514350">
              <a:buFont typeface="+mj-lt"/>
              <a:buAutoNum type="arabicPeriod"/>
              <a:defRPr/>
            </a:pPr>
            <a:r>
              <a:rPr lang="en-AU" sz="2800" b="1" dirty="0" smtClean="0">
                <a:latin typeface="Times New Roman" pitchFamily="18" charset="0"/>
                <a:cs typeface="Times New Roman" pitchFamily="18" charset="0"/>
              </a:rPr>
              <a:t>Vision belongs to organizations or to leaders?</a:t>
            </a:r>
          </a:p>
        </p:txBody>
      </p:sp>
      <p:sp>
        <p:nvSpPr>
          <p:cNvPr id="18436" name="Text Box 9"/>
          <p:cNvSpPr txBox="1">
            <a:spLocks noChangeArrowheads="1"/>
          </p:cNvSpPr>
          <p:nvPr/>
        </p:nvSpPr>
        <p:spPr bwMode="auto">
          <a:xfrm>
            <a:off x="9753601" y="6507164"/>
            <a:ext cx="8096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r>
              <a:rPr lang="en-US" altLang="ar-SA" sz="1000">
                <a:solidFill>
                  <a:srgbClr val="A20123"/>
                </a:solidFill>
              </a:rPr>
              <a:t>1-</a:t>
            </a:r>
            <a:fld id="{BE604BAB-D7A4-4734-8CDD-C9C757DC57C5}" type="slidenum">
              <a:rPr lang="en-US" altLang="ar-SA" sz="1000">
                <a:solidFill>
                  <a:srgbClr val="A20123"/>
                </a:solidFill>
              </a:rPr>
              <a:pPr algn="r" eaLnBrk="1" hangingPunct="1"/>
              <a:t>13</a:t>
            </a:fld>
            <a:endParaRPr lang="en-US" altLang="ar-SA" sz="1200" b="1" i="1">
              <a:solidFill>
                <a:srgbClr val="A20123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175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23386" y="652424"/>
            <a:ext cx="11630722" cy="1036638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AU" sz="3600" b="1" dirty="0">
                <a:latin typeface="Aharoni" panose="02010803020104030203" pitchFamily="2" charset="-79"/>
                <a:cs typeface="Aharoni" panose="02010803020104030203" pitchFamily="2" charset="-79"/>
              </a:rPr>
              <a:t> Strategies and Skills for Communicating Change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1148576" y="1962615"/>
            <a:ext cx="9768468" cy="463503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  <a:defRPr/>
            </a:pPr>
            <a:r>
              <a:rPr lang="en-AU" sz="32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Strategies for communicating change</a:t>
            </a: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What, how, and to </a:t>
            </a:r>
            <a:r>
              <a:rPr lang="en-AU" sz="2800" b="1" dirty="0" smtClean="0">
                <a:latin typeface="Times New Roman" pitchFamily="18" charset="0"/>
                <a:cs typeface="Times New Roman" pitchFamily="18" charset="0"/>
              </a:rPr>
              <a:t>whom?</a:t>
            </a:r>
            <a:endParaRPr lang="en-AU" sz="2800" b="1" dirty="0">
              <a:latin typeface="Times New Roman" pitchFamily="18" charset="0"/>
              <a:cs typeface="Times New Roman" pitchFamily="18" charset="0"/>
            </a:endParaRP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Modelling the communication process</a:t>
            </a: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How much </a:t>
            </a:r>
            <a:r>
              <a:rPr lang="en-AU" sz="2800" b="1" dirty="0" smtClean="0">
                <a:latin typeface="Times New Roman" pitchFamily="18" charset="0"/>
                <a:cs typeface="Times New Roman" pitchFamily="18" charset="0"/>
              </a:rPr>
              <a:t>communication?</a:t>
            </a:r>
            <a:endParaRPr lang="en-AU" sz="2800" b="1" dirty="0">
              <a:latin typeface="Times New Roman" pitchFamily="18" charset="0"/>
              <a:cs typeface="Times New Roman" pitchFamily="18" charset="0"/>
            </a:endParaRP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Selling vs. buying in</a:t>
            </a: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Media </a:t>
            </a:r>
            <a:endParaRPr lang="en-A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 startAt="2"/>
              <a:defRPr/>
            </a:pPr>
            <a:r>
              <a:rPr lang="en-AU" sz="32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Skills for enacting those strategies</a:t>
            </a:r>
            <a:endParaRPr lang="en-AU" sz="2400" b="1" i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Upward (common language)</a:t>
            </a: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Downward (listening skills)</a:t>
            </a: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with the outside world (corp. reputation)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4" name="Text Box 9"/>
          <p:cNvSpPr txBox="1">
            <a:spLocks noChangeArrowheads="1"/>
          </p:cNvSpPr>
          <p:nvPr/>
        </p:nvSpPr>
        <p:spPr bwMode="auto">
          <a:xfrm>
            <a:off x="9753601" y="6507164"/>
            <a:ext cx="8096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r>
              <a:rPr lang="en-US" altLang="ar-SA" sz="1000">
                <a:solidFill>
                  <a:srgbClr val="A20123"/>
                </a:solidFill>
              </a:rPr>
              <a:t>1-</a:t>
            </a:r>
            <a:fld id="{E5EEA76A-C62F-48DF-B440-1B47FAFF675A}" type="slidenum">
              <a:rPr lang="en-US" altLang="ar-SA" sz="1000">
                <a:solidFill>
                  <a:srgbClr val="A20123"/>
                </a:solidFill>
              </a:rPr>
              <a:pPr algn="r" eaLnBrk="1" hangingPunct="1"/>
              <a:t>14</a:t>
            </a:fld>
            <a:endParaRPr lang="en-US" altLang="ar-SA" sz="1200" b="1" i="1">
              <a:solidFill>
                <a:srgbClr val="A20123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7320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159727" y="379141"/>
            <a:ext cx="9222058" cy="817834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AU" sz="4800" b="1" dirty="0">
                <a:latin typeface="Aharoni" panose="02010803020104030203" pitchFamily="2" charset="-79"/>
                <a:cs typeface="Aharoni" panose="02010803020104030203" pitchFamily="2" charset="-79"/>
              </a:rPr>
              <a:t> Resistance to Change</a:t>
            </a:r>
          </a:p>
        </p:txBody>
      </p:sp>
      <p:sp>
        <p:nvSpPr>
          <p:cNvPr id="16387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1784194" y="1639229"/>
            <a:ext cx="8441473" cy="4526621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514350" indent="-514350">
              <a:buFont typeface="Verdana" panose="020B0604030504040204" pitchFamily="34" charset="0"/>
              <a:buAutoNum type="arabicPeriod"/>
            </a:pPr>
            <a:r>
              <a:rPr lang="en-AU" altLang="ar-SA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do people resist to change</a:t>
            </a:r>
          </a:p>
          <a:p>
            <a:pPr marL="796925" lvl="1" indent="-514350"/>
            <a:r>
              <a:rPr lang="en-AU" altLang="ar-S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Experiences with past change</a:t>
            </a:r>
          </a:p>
          <a:p>
            <a:pPr marL="796925" lvl="1" indent="-514350"/>
            <a:r>
              <a:rPr lang="en-AU" altLang="ar-S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Discomfort with uncertainty</a:t>
            </a:r>
          </a:p>
          <a:p>
            <a:pPr marL="796925" lvl="1" indent="-514350"/>
            <a:r>
              <a:rPr lang="en-AU" altLang="ar-S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Lack of conviction that change is needed</a:t>
            </a:r>
          </a:p>
          <a:p>
            <a:pPr marL="796925" lvl="1" indent="-514350"/>
            <a:r>
              <a:rPr lang="en-AU" altLang="ar-S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Perceived negative effect on interests</a:t>
            </a:r>
          </a:p>
          <a:p>
            <a:pPr marL="796925" lvl="1" indent="-514350"/>
            <a:r>
              <a:rPr lang="en-AU" altLang="ar-S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Lack of clarity as to what is expected</a:t>
            </a:r>
          </a:p>
          <a:p>
            <a:pPr marL="796925" lvl="1" indent="-514350"/>
            <a:r>
              <a:rPr lang="en-AU" altLang="ar-S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Belief that the timing is wrong</a:t>
            </a:r>
          </a:p>
          <a:p>
            <a:pPr marL="514350" indent="-514350">
              <a:buFont typeface="Verdana" panose="020B0604030504040204" pitchFamily="34" charset="0"/>
              <a:buAutoNum type="arabicPeriod"/>
            </a:pPr>
            <a:r>
              <a:rPr lang="en-AU" altLang="ar-SA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resistance</a:t>
            </a:r>
          </a:p>
          <a:p>
            <a:pPr marL="796925" lvl="1" indent="-514350"/>
            <a:r>
              <a:rPr lang="en-AU" altLang="ar-S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resistance cycle</a:t>
            </a:r>
          </a:p>
          <a:p>
            <a:pPr marL="796925" lvl="1" indent="-514350"/>
            <a:r>
              <a:rPr lang="en-AU" altLang="ar-S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power of resistance</a:t>
            </a:r>
          </a:p>
        </p:txBody>
      </p:sp>
      <p:sp>
        <p:nvSpPr>
          <p:cNvPr id="16388" name="Text Box 9"/>
          <p:cNvSpPr txBox="1">
            <a:spLocks noChangeArrowheads="1"/>
          </p:cNvSpPr>
          <p:nvPr/>
        </p:nvSpPr>
        <p:spPr bwMode="auto">
          <a:xfrm>
            <a:off x="9753601" y="6507164"/>
            <a:ext cx="8096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r>
              <a:rPr lang="en-US" altLang="ar-SA" sz="1000">
                <a:solidFill>
                  <a:srgbClr val="A20123"/>
                </a:solidFill>
              </a:rPr>
              <a:t>1-</a:t>
            </a:r>
            <a:fld id="{A67BD27B-5542-4C80-8939-1A4B20B62C1D}" type="slidenum">
              <a:rPr lang="en-US" altLang="ar-SA" sz="1000">
                <a:solidFill>
                  <a:srgbClr val="A20123"/>
                </a:solidFill>
              </a:rPr>
              <a:pPr algn="r" eaLnBrk="1" hangingPunct="1"/>
              <a:t>15</a:t>
            </a:fld>
            <a:endParaRPr lang="en-US" altLang="ar-SA" sz="1200" b="1" i="1">
              <a:solidFill>
                <a:srgbClr val="A20123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7108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96033F9-59D1-46C5-9B3D-BA3800051B32}" type="slidenum">
              <a:rPr lang="en-US" altLang="fr-FR" sz="1000"/>
              <a:pPr/>
              <a:t>16</a:t>
            </a:fld>
            <a:endParaRPr lang="en-US" altLang="fr-FR" sz="1000"/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53438" y="1230940"/>
            <a:ext cx="7010400" cy="609600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altLang="fr-FR" sz="3600" b="1" i="1" dirty="0">
                <a:latin typeface="Aharoni" panose="02010803020104030203" pitchFamily="2" charset="-79"/>
                <a:cs typeface="Aharoni" panose="02010803020104030203" pitchFamily="2" charset="-79"/>
              </a:rPr>
              <a:t>Roethlisberger’s X-Chart</a:t>
            </a:r>
          </a:p>
        </p:txBody>
      </p:sp>
      <p:grpSp>
        <p:nvGrpSpPr>
          <p:cNvPr id="25605" name="Group 1"/>
          <p:cNvGrpSpPr>
            <a:grpSpLocks/>
          </p:cNvGrpSpPr>
          <p:nvPr/>
        </p:nvGrpSpPr>
        <p:grpSpPr bwMode="auto">
          <a:xfrm>
            <a:off x="2219093" y="2579648"/>
            <a:ext cx="6188307" cy="3776702"/>
            <a:chOff x="1837916" y="2132856"/>
            <a:chExt cx="5470388" cy="3253680"/>
          </a:xfrm>
        </p:grpSpPr>
        <p:sp>
          <p:nvSpPr>
            <p:cNvPr id="25607" name="Rectangle 4"/>
            <p:cNvSpPr>
              <a:spLocks noChangeArrowheads="1"/>
            </p:cNvSpPr>
            <p:nvPr/>
          </p:nvSpPr>
          <p:spPr bwMode="auto">
            <a:xfrm>
              <a:off x="1868277" y="2132856"/>
              <a:ext cx="1346572" cy="3600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US" altLang="fr-FR" b="1" dirty="0"/>
                <a:t>Change</a:t>
              </a:r>
            </a:p>
          </p:txBody>
        </p:sp>
        <p:sp>
          <p:nvSpPr>
            <p:cNvPr id="25608" name="Rectangle 5"/>
            <p:cNvSpPr>
              <a:spLocks noChangeArrowheads="1"/>
            </p:cNvSpPr>
            <p:nvPr/>
          </p:nvSpPr>
          <p:spPr bwMode="auto">
            <a:xfrm>
              <a:off x="5552814" y="2204864"/>
              <a:ext cx="1284188" cy="4191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ctr"/>
              <a:r>
                <a:rPr lang="en-US" altLang="fr-FR" sz="2400" b="1" dirty="0">
                  <a:latin typeface="Times New Roman" panose="02020603050405020304" pitchFamily="18" charset="0"/>
                </a:rPr>
                <a:t>Response</a:t>
              </a:r>
            </a:p>
          </p:txBody>
        </p:sp>
        <p:sp>
          <p:nvSpPr>
            <p:cNvPr id="25609" name="Rectangle 6"/>
            <p:cNvSpPr>
              <a:spLocks noChangeArrowheads="1"/>
            </p:cNvSpPr>
            <p:nvPr/>
          </p:nvSpPr>
          <p:spPr bwMode="auto">
            <a:xfrm>
              <a:off x="1837916" y="4941168"/>
              <a:ext cx="2282676" cy="44536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ctr"/>
              <a:r>
                <a:rPr lang="en-US" altLang="fr-FR" sz="2400" b="1" dirty="0">
                  <a:latin typeface="Times New Roman" panose="02020603050405020304" pitchFamily="18" charset="0"/>
                </a:rPr>
                <a:t>Personal History</a:t>
              </a:r>
            </a:p>
          </p:txBody>
        </p:sp>
        <p:sp>
          <p:nvSpPr>
            <p:cNvPr id="25610" name="Rectangle 7"/>
            <p:cNvSpPr>
              <a:spLocks noChangeArrowheads="1"/>
            </p:cNvSpPr>
            <p:nvPr/>
          </p:nvSpPr>
          <p:spPr bwMode="auto">
            <a:xfrm>
              <a:off x="3585096" y="3550915"/>
              <a:ext cx="1630040" cy="4152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ctr"/>
              <a:r>
                <a:rPr lang="en-US" altLang="fr-FR" sz="2400" b="1" dirty="0">
                  <a:latin typeface="Times New Roman" panose="02020603050405020304" pitchFamily="18" charset="0"/>
                </a:rPr>
                <a:t>Attitudes</a:t>
              </a:r>
            </a:p>
          </p:txBody>
        </p:sp>
        <p:sp>
          <p:nvSpPr>
            <p:cNvPr id="25611" name="Rectangle 8"/>
            <p:cNvSpPr>
              <a:spLocks noChangeArrowheads="1"/>
            </p:cNvSpPr>
            <p:nvPr/>
          </p:nvSpPr>
          <p:spPr bwMode="auto">
            <a:xfrm>
              <a:off x="5215136" y="4941168"/>
              <a:ext cx="2093168" cy="44536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ctr"/>
              <a:r>
                <a:rPr lang="en-US" altLang="fr-FR" sz="2400" b="1" dirty="0">
                  <a:latin typeface="Times New Roman" panose="02020603050405020304" pitchFamily="18" charset="0"/>
                </a:rPr>
                <a:t>Social Situation</a:t>
              </a:r>
            </a:p>
          </p:txBody>
        </p:sp>
        <p:sp>
          <p:nvSpPr>
            <p:cNvPr id="25612" name="Line 9"/>
            <p:cNvSpPr>
              <a:spLocks noChangeShapeType="1"/>
            </p:cNvSpPr>
            <p:nvPr/>
          </p:nvSpPr>
          <p:spPr bwMode="auto">
            <a:xfrm flipV="1">
              <a:off x="3191937" y="4038600"/>
              <a:ext cx="1067048" cy="9025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triangl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25613" name="Line 10"/>
            <p:cNvSpPr>
              <a:spLocks noChangeShapeType="1"/>
            </p:cNvSpPr>
            <p:nvPr/>
          </p:nvSpPr>
          <p:spPr bwMode="auto">
            <a:xfrm flipV="1">
              <a:off x="5327485" y="2642765"/>
              <a:ext cx="926049" cy="89966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25614" name="Line 12"/>
            <p:cNvSpPr>
              <a:spLocks noChangeShapeType="1"/>
            </p:cNvSpPr>
            <p:nvPr/>
          </p:nvSpPr>
          <p:spPr bwMode="auto">
            <a:xfrm>
              <a:off x="5062611" y="4038600"/>
              <a:ext cx="879761" cy="9025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triangl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25615" name="Line 13"/>
            <p:cNvSpPr>
              <a:spLocks noChangeShapeType="1"/>
            </p:cNvSpPr>
            <p:nvPr/>
          </p:nvSpPr>
          <p:spPr bwMode="auto">
            <a:xfrm flipH="1" flipV="1">
              <a:off x="2853544" y="2570758"/>
              <a:ext cx="916451" cy="90775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triangl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/>
            </a:p>
          </p:txBody>
        </p:sp>
      </p:grpSp>
      <p:sp>
        <p:nvSpPr>
          <p:cNvPr id="25606" name="Rectangle 14"/>
          <p:cNvSpPr>
            <a:spLocks noChangeArrowheads="1"/>
          </p:cNvSpPr>
          <p:nvPr/>
        </p:nvSpPr>
        <p:spPr bwMode="auto">
          <a:xfrm>
            <a:off x="1862138" y="115888"/>
            <a:ext cx="7620000" cy="838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fr-FR" sz="3600" b="1" i="1" dirty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Why People Resist Change</a:t>
            </a:r>
          </a:p>
        </p:txBody>
      </p:sp>
      <p:pic>
        <p:nvPicPr>
          <p:cNvPr id="1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4564436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335F6-AB3B-420A-814C-984662DF8100}" type="slidenum">
              <a:rPr lang="en-US" altLang="ar-SA"/>
              <a:pPr/>
              <a:t>17</a:t>
            </a:fld>
            <a:endParaRPr lang="en-US" altLang="ar-SA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2362200" y="1981200"/>
            <a:ext cx="3505200" cy="12954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2800" b="1">
                <a:latin typeface="Tahoma" panose="020B0604030504040204" pitchFamily="34" charset="0"/>
              </a:rPr>
              <a:t>Education and</a:t>
            </a:r>
          </a:p>
          <a:p>
            <a:pPr algn="ctr"/>
            <a:r>
              <a:rPr lang="en-US" altLang="ar-SA" sz="2800" b="1">
                <a:latin typeface="Tahoma" panose="020B0604030504040204" pitchFamily="34" charset="0"/>
              </a:rPr>
              <a:t>Communication</a:t>
            </a:r>
            <a:endParaRPr lang="en-US" altLang="ar-SA" sz="2000">
              <a:latin typeface="Tahoma" panose="020B0604030504040204" pitchFamily="34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6324600" y="1981200"/>
            <a:ext cx="3505200" cy="12954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2800" b="1" dirty="0">
                <a:latin typeface="Tahoma" panose="020B0604030504040204" pitchFamily="34" charset="0"/>
              </a:rPr>
              <a:t>Participation</a:t>
            </a:r>
            <a:endParaRPr lang="en-US" altLang="ar-SA" sz="2000" dirty="0">
              <a:latin typeface="Tahoma" panose="020B0604030504040204" pitchFamily="34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2362200" y="3429000"/>
            <a:ext cx="3505200" cy="12954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2800" b="1" dirty="0">
                <a:latin typeface="Tahoma" panose="020B0604030504040204" pitchFamily="34" charset="0"/>
              </a:rPr>
              <a:t>Negotiation</a:t>
            </a:r>
            <a:endParaRPr lang="en-US" altLang="ar-SA" sz="2000" dirty="0">
              <a:latin typeface="Tahoma" panose="020B0604030504040204" pitchFamily="34" charset="0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6324600" y="3429000"/>
            <a:ext cx="3505200" cy="12954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2800" b="1">
                <a:latin typeface="Tahoma" panose="020B0604030504040204" pitchFamily="34" charset="0"/>
              </a:rPr>
              <a:t>Facilitation</a:t>
            </a:r>
          </a:p>
          <a:p>
            <a:pPr algn="ctr"/>
            <a:r>
              <a:rPr lang="en-US" altLang="ar-SA" sz="2800" b="1">
                <a:latin typeface="Tahoma" panose="020B0604030504040204" pitchFamily="34" charset="0"/>
              </a:rPr>
              <a:t>and Support</a:t>
            </a:r>
            <a:endParaRPr lang="en-US" altLang="ar-SA" sz="2000">
              <a:latin typeface="Tahoma" panose="020B0604030504040204" pitchFamily="34" charset="0"/>
            </a:endParaRP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6324600" y="4876800"/>
            <a:ext cx="3505200" cy="12954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2800" b="1" dirty="0">
                <a:latin typeface="Tahoma" panose="020B0604030504040204" pitchFamily="34" charset="0"/>
              </a:rPr>
              <a:t>Coercion</a:t>
            </a:r>
            <a:endParaRPr lang="en-US" altLang="ar-SA" sz="2000" dirty="0">
              <a:latin typeface="Tahoma" panose="020B0604030504040204" pitchFamily="34" charset="0"/>
            </a:endParaRP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2362200" y="4876800"/>
            <a:ext cx="3505200" cy="12954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2800" b="1">
                <a:latin typeface="Tahoma" panose="020B0604030504040204" pitchFamily="34" charset="0"/>
              </a:rPr>
              <a:t>Manipulation</a:t>
            </a:r>
          </a:p>
          <a:p>
            <a:pPr algn="ctr"/>
            <a:r>
              <a:rPr lang="en-US" altLang="ar-SA" sz="2800" b="1">
                <a:latin typeface="Tahoma" panose="020B0604030504040204" pitchFamily="34" charset="0"/>
              </a:rPr>
              <a:t>and Cooptation</a:t>
            </a:r>
            <a:endParaRPr lang="en-US" altLang="ar-SA" sz="2000">
              <a:latin typeface="Tahoma" panose="020B0604030504040204" pitchFamily="34" charset="0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2209800" y="381000"/>
            <a:ext cx="7772400" cy="14478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4000" b="1" dirty="0">
                <a:latin typeface="Tahoma" panose="020B0604030504040204" pitchFamily="34" charset="0"/>
              </a:rPr>
              <a:t>Techniques for</a:t>
            </a:r>
          </a:p>
          <a:p>
            <a:pPr algn="ctr"/>
            <a:r>
              <a:rPr lang="en-US" altLang="ar-SA" sz="4000" b="1" dirty="0">
                <a:latin typeface="Tahoma" panose="020B0604030504040204" pitchFamily="34" charset="0"/>
              </a:rPr>
              <a:t>Reducing Resistance</a:t>
            </a:r>
          </a:p>
        </p:txBody>
      </p:sp>
      <p:cxnSp>
        <p:nvCxnSpPr>
          <p:cNvPr id="24586" name="AutoShape 10"/>
          <p:cNvCxnSpPr>
            <a:cxnSpLocks noChangeShapeType="1"/>
            <a:stCxn id="24585" idx="1"/>
            <a:endCxn id="24584" idx="1"/>
          </p:cNvCxnSpPr>
          <p:nvPr/>
        </p:nvCxnSpPr>
        <p:spPr bwMode="auto">
          <a:xfrm rot="10800000" flipH="1" flipV="1">
            <a:off x="2209800" y="1104900"/>
            <a:ext cx="152400" cy="4419600"/>
          </a:xfrm>
          <a:prstGeom prst="bentConnector3">
            <a:avLst>
              <a:gd name="adj1" fmla="val -1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587" name="AutoShape 11"/>
          <p:cNvCxnSpPr>
            <a:cxnSpLocks noChangeShapeType="1"/>
            <a:stCxn id="24585" idx="3"/>
            <a:endCxn id="24583" idx="3"/>
          </p:cNvCxnSpPr>
          <p:nvPr/>
        </p:nvCxnSpPr>
        <p:spPr bwMode="auto">
          <a:xfrm flipH="1">
            <a:off x="9829800" y="1104900"/>
            <a:ext cx="152400" cy="4419600"/>
          </a:xfrm>
          <a:prstGeom prst="bentConnector3">
            <a:avLst>
              <a:gd name="adj1" fmla="val -1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588" name="AutoShape 12"/>
          <p:cNvCxnSpPr>
            <a:cxnSpLocks noChangeShapeType="1"/>
            <a:stCxn id="24585" idx="1"/>
            <a:endCxn id="24579" idx="1"/>
          </p:cNvCxnSpPr>
          <p:nvPr/>
        </p:nvCxnSpPr>
        <p:spPr bwMode="auto">
          <a:xfrm rot="10800000" flipH="1" flipV="1">
            <a:off x="2209800" y="1104900"/>
            <a:ext cx="152400" cy="1524000"/>
          </a:xfrm>
          <a:prstGeom prst="bentConnector3">
            <a:avLst>
              <a:gd name="adj1" fmla="val -1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589" name="AutoShape 13"/>
          <p:cNvCxnSpPr>
            <a:cxnSpLocks noChangeShapeType="1"/>
            <a:stCxn id="24585" idx="1"/>
            <a:endCxn id="24581" idx="1"/>
          </p:cNvCxnSpPr>
          <p:nvPr/>
        </p:nvCxnSpPr>
        <p:spPr bwMode="auto">
          <a:xfrm rot="10800000" flipH="1" flipV="1">
            <a:off x="2209800" y="1104900"/>
            <a:ext cx="152400" cy="2971800"/>
          </a:xfrm>
          <a:prstGeom prst="bentConnector3">
            <a:avLst>
              <a:gd name="adj1" fmla="val -1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590" name="AutoShape 14"/>
          <p:cNvCxnSpPr>
            <a:cxnSpLocks noChangeShapeType="1"/>
            <a:stCxn id="24585" idx="3"/>
            <a:endCxn id="24580" idx="3"/>
          </p:cNvCxnSpPr>
          <p:nvPr/>
        </p:nvCxnSpPr>
        <p:spPr bwMode="auto">
          <a:xfrm flipH="1">
            <a:off x="9829800" y="1104900"/>
            <a:ext cx="152400" cy="1524000"/>
          </a:xfrm>
          <a:prstGeom prst="bentConnector3">
            <a:avLst>
              <a:gd name="adj1" fmla="val -1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591" name="AutoShape 15"/>
          <p:cNvCxnSpPr>
            <a:cxnSpLocks noChangeShapeType="1"/>
            <a:stCxn id="24585" idx="3"/>
            <a:endCxn id="24582" idx="3"/>
          </p:cNvCxnSpPr>
          <p:nvPr/>
        </p:nvCxnSpPr>
        <p:spPr bwMode="auto">
          <a:xfrm flipH="1">
            <a:off x="9829800" y="1104900"/>
            <a:ext cx="152400" cy="2971800"/>
          </a:xfrm>
          <a:prstGeom prst="bentConnector3">
            <a:avLst>
              <a:gd name="adj1" fmla="val -1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3392362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955" y="309369"/>
            <a:ext cx="10840844" cy="694241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32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3200" b="1" dirty="0" smtClean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32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A </a:t>
            </a:r>
            <a:r>
              <a:rPr lang="en-US" sz="3200" b="1" dirty="0">
                <a:latin typeface="Aharoni" panose="02010803020104030203" pitchFamily="2" charset="-79"/>
                <a:cs typeface="Aharoni" panose="02010803020104030203" pitchFamily="2" charset="-79"/>
              </a:rPr>
              <a:t>MANAGER’S ROLE IN ORGANIZATIONAL CHANGE</a:t>
            </a:r>
            <a:br>
              <a:rPr lang="en-US" sz="32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ar-SA" sz="32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7923" y="1237786"/>
            <a:ext cx="10375877" cy="5006897"/>
          </a:xfr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Within an organization, every employee has a different role in assisting with change. While many staff members may complete heavily detailed work, senior-level executives with longer tenure might have different goals. Even within management, leaders and managers perform different tasks.</a:t>
            </a:r>
          </a:p>
          <a:p>
            <a:pPr marL="0" indent="0">
              <a:buNone/>
            </a:pPr>
            <a:r>
              <a:rPr lang="en-US" b="1" i="1" u="sng" dirty="0">
                <a:solidFill>
                  <a:srgbClr val="FF0000"/>
                </a:solidFill>
              </a:rPr>
              <a:t>To achieve this, managers must have a wide array of </a:t>
            </a:r>
            <a:r>
              <a:rPr lang="en-US" b="1" i="1" u="sng" dirty="0" smtClean="0">
                <a:solidFill>
                  <a:srgbClr val="FF0000"/>
                </a:solidFill>
              </a:rPr>
              <a:t>skills, </a:t>
            </a:r>
            <a:r>
              <a:rPr lang="en-US" b="1" i="1" u="sng" dirty="0">
                <a:solidFill>
                  <a:srgbClr val="FF0000"/>
                </a:solidFill>
              </a:rPr>
              <a:t>such as: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ability to communicate clearly and effectively—this includes actively listening to their team and colleagues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 highly developed level of emotional intelligence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Strong organizational skills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An eye for detail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Problem-solving and decision-making skills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Delegating.</a:t>
            </a:r>
            <a:endParaRPr lang="en-US" dirty="0"/>
          </a:p>
          <a:p>
            <a:endParaRPr lang="ar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1973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71" y="365125"/>
            <a:ext cx="10470995" cy="749997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b="1" dirty="0" smtClean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12 </a:t>
            </a:r>
            <a:r>
              <a:rPr lang="en-US" sz="3600" b="1" dirty="0">
                <a:latin typeface="Aharoni" panose="02010803020104030203" pitchFamily="2" charset="-79"/>
                <a:cs typeface="Aharoni" panose="02010803020104030203" pitchFamily="2" charset="-79"/>
              </a:rPr>
              <a:t>Change Management Best Practices</a:t>
            </a:r>
            <a:br>
              <a:rPr lang="en-US" sz="36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ar-SA" sz="36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805" y="1468786"/>
            <a:ext cx="11073161" cy="4731292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fontAlgn="base"/>
            <a:r>
              <a:rPr lang="en-US" b="1" dirty="0">
                <a:solidFill>
                  <a:srgbClr val="FF0000"/>
                </a:solidFill>
              </a:rPr>
              <a:t>Change management processes can be very complex</a:t>
            </a:r>
            <a:r>
              <a:rPr lang="en-US" b="1" dirty="0" smtClean="0">
                <a:solidFill>
                  <a:srgbClr val="FF0000"/>
                </a:solidFill>
              </a:rPr>
              <a:t>. </a:t>
            </a:r>
            <a:r>
              <a:rPr lang="en-US" b="1" dirty="0">
                <a:solidFill>
                  <a:srgbClr val="FF0000"/>
                </a:solidFill>
              </a:rPr>
              <a:t>Additionally, change in the workplace can cause high levels of stress among </a:t>
            </a:r>
            <a:r>
              <a:rPr lang="en-US" b="1" dirty="0" smtClean="0">
                <a:solidFill>
                  <a:srgbClr val="FF0000"/>
                </a:solidFill>
              </a:rPr>
              <a:t>employees.</a:t>
            </a:r>
          </a:p>
          <a:p>
            <a:pPr marL="0" indent="0" fontAlgn="base">
              <a:buNone/>
            </a:pPr>
            <a:r>
              <a:rPr lang="en-US" b="1" i="1" u="sng" dirty="0" smtClean="0">
                <a:solidFill>
                  <a:srgbClr val="FF0000"/>
                </a:solidFill>
              </a:rPr>
              <a:t> </a:t>
            </a:r>
            <a:r>
              <a:rPr lang="en-US" b="1" i="1" u="sng" dirty="0">
                <a:solidFill>
                  <a:srgbClr val="FF0000"/>
                </a:solidFill>
              </a:rPr>
              <a:t>there are some rules and best practices every organization should </a:t>
            </a:r>
            <a:r>
              <a:rPr lang="en-US" b="1" i="1" u="sng" dirty="0" smtClean="0">
                <a:solidFill>
                  <a:srgbClr val="FF0000"/>
                </a:solidFill>
              </a:rPr>
              <a:t>follow:</a:t>
            </a:r>
          </a:p>
          <a:p>
            <a:pPr marL="0" indent="0">
              <a:buNone/>
            </a:pPr>
            <a:r>
              <a:rPr lang="en-US" b="1" dirty="0"/>
              <a:t>1. Define clear goals</a:t>
            </a:r>
          </a:p>
          <a:p>
            <a:pPr marL="0" indent="0" fontAlgn="base">
              <a:buNone/>
            </a:pPr>
            <a:r>
              <a:rPr lang="en-US" b="1" dirty="0"/>
              <a:t>2. Be honest and transparent</a:t>
            </a:r>
          </a:p>
          <a:p>
            <a:pPr marL="0" indent="0" fontAlgn="base">
              <a:buNone/>
            </a:pPr>
            <a:r>
              <a:rPr lang="en-US" b="1" dirty="0"/>
              <a:t>3. Train and reassure your teams</a:t>
            </a:r>
          </a:p>
          <a:p>
            <a:pPr marL="0" indent="0" fontAlgn="base">
              <a:buNone/>
            </a:pPr>
            <a:r>
              <a:rPr lang="en-US" b="1" dirty="0"/>
              <a:t>4. Encourage conversations and communicate regularly</a:t>
            </a:r>
          </a:p>
          <a:p>
            <a:pPr marL="0" indent="0" fontAlgn="base">
              <a:buNone/>
            </a:pPr>
            <a:r>
              <a:rPr lang="en-US" b="1" dirty="0"/>
              <a:t>5. Listen to your employees</a:t>
            </a:r>
          </a:p>
          <a:p>
            <a:pPr marL="0" indent="0">
              <a:buNone/>
            </a:pP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/>
              <a:t/>
            </a:r>
            <a:br>
              <a:rPr lang="en-US" sz="1800" dirty="0"/>
            </a:br>
            <a:endParaRPr lang="ar-SA" sz="1800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1" y="6200078"/>
            <a:ext cx="609496" cy="54656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6066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138210" cy="890821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36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3600" b="1" dirty="0" smtClean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36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12 </a:t>
            </a:r>
            <a:r>
              <a:rPr lang="en-US" sz="3600" b="1" dirty="0">
                <a:latin typeface="Aharoni" panose="02010803020104030203" pitchFamily="2" charset="-79"/>
                <a:cs typeface="Aharoni" panose="02010803020104030203" pitchFamily="2" charset="-79"/>
              </a:rPr>
              <a:t>Change Management Best Practices cont..</a:t>
            </a:r>
            <a:br>
              <a:rPr lang="en-US" sz="36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ar-SA" sz="36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9505" y="1578090"/>
            <a:ext cx="10515600" cy="435133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en-US" sz="3200" b="1" dirty="0"/>
              <a:t>6. Bring your </a:t>
            </a:r>
            <a:r>
              <a:rPr lang="en-US" sz="3200" b="1" dirty="0" smtClean="0"/>
              <a:t> good leaders</a:t>
            </a:r>
            <a:endParaRPr lang="en-US" sz="3200" b="1" dirty="0"/>
          </a:p>
          <a:p>
            <a:pPr marL="0" indent="0" fontAlgn="base">
              <a:buNone/>
            </a:pPr>
            <a:r>
              <a:rPr lang="en-US" sz="3200" b="1" dirty="0"/>
              <a:t>7. Choose the right communication tool</a:t>
            </a:r>
          </a:p>
          <a:p>
            <a:pPr marL="0" indent="0" fontAlgn="base">
              <a:buNone/>
            </a:pPr>
            <a:r>
              <a:rPr lang="en-US" sz="3200" b="1" dirty="0"/>
              <a:t>8. Empower your employees</a:t>
            </a:r>
          </a:p>
          <a:p>
            <a:pPr marL="0" indent="0" fontAlgn="base">
              <a:buNone/>
            </a:pPr>
            <a:r>
              <a:rPr lang="en-US" sz="3200" b="1" dirty="0"/>
              <a:t>9. Encourage knowledge sharing</a:t>
            </a:r>
          </a:p>
          <a:p>
            <a:pPr marL="0" indent="0" fontAlgn="base">
              <a:buNone/>
            </a:pPr>
            <a:r>
              <a:rPr lang="en-US" sz="3200" b="1" dirty="0"/>
              <a:t>10. Document and make information easily accessible</a:t>
            </a:r>
          </a:p>
          <a:p>
            <a:pPr marL="0" indent="0" fontAlgn="base">
              <a:buNone/>
            </a:pPr>
            <a:r>
              <a:rPr lang="en-US" sz="3200" b="1" dirty="0"/>
              <a:t>11. Recognize and reward</a:t>
            </a:r>
          </a:p>
          <a:p>
            <a:pPr marL="0" indent="0" fontAlgn="base">
              <a:buNone/>
            </a:pPr>
            <a:r>
              <a:rPr lang="en-US" sz="3200" b="1" dirty="0"/>
              <a:t>12. Make it social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/>
            </a:r>
            <a:br>
              <a:rPr lang="en-US" sz="3200" dirty="0"/>
            </a:br>
            <a:endParaRPr lang="ar-SA" sz="3200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1173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8072" y="896087"/>
            <a:ext cx="10608256" cy="794602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3600" b="1" dirty="0">
                <a:latin typeface="Aharoni" panose="02010803020104030203" pitchFamily="2" charset="-79"/>
                <a:cs typeface="Aharoni" panose="02010803020104030203" pitchFamily="2" charset="-79"/>
              </a:rPr>
              <a:t>Source of change </a:t>
            </a:r>
            <a:endParaRPr lang="ar-SA" sz="36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929161"/>
            <a:ext cx="5157787" cy="575914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3600" dirty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External </a:t>
            </a:r>
            <a:endParaRPr lang="ar-SA" sz="3600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65141"/>
            <a:ext cx="5157787" cy="3524522"/>
          </a:xfrm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Changing nature of markets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 Economic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Finance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Geographic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 social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Legal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Political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Technological  </a:t>
            </a:r>
            <a:endParaRPr lang="ar-SA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929161"/>
            <a:ext cx="5183188" cy="575914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3600" dirty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Internal </a:t>
            </a:r>
            <a:endParaRPr lang="ar-SA" sz="3600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743547"/>
            <a:ext cx="5183188" cy="3446115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Accelerating technology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E-commerce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 New system and procedures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 New business  culture </a:t>
            </a:r>
          </a:p>
          <a:p>
            <a:pPr>
              <a:buFont typeface="Courier New" panose="02070309020205020404" pitchFamily="49" charset="0"/>
              <a:buChar char="o"/>
            </a:pP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14827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00AA1-E1F4-4183-8384-8165515619B9}" type="slidenum">
              <a:rPr lang="en-US" altLang="ar-SA"/>
              <a:pPr/>
              <a:t>22</a:t>
            </a:fld>
            <a:endParaRPr lang="en-US" altLang="ar-SA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52600" y="1126274"/>
            <a:ext cx="7772400" cy="1143000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ar-SA" sz="3600" b="1" i="1" dirty="0">
                <a:latin typeface="Aharoni" panose="02010803020104030203" pitchFamily="2" charset="-79"/>
                <a:cs typeface="Aharoni" panose="02010803020104030203" pitchFamily="2" charset="-79"/>
              </a:rPr>
              <a:t>Managing Change and Innovation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638" y="2713309"/>
            <a:ext cx="6393395" cy="3375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919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E4A12-6DC3-4BC4-A065-1B6E8578571B}" type="slidenum">
              <a:rPr lang="en-US" altLang="ar-SA"/>
              <a:pPr/>
              <a:t>23</a:t>
            </a:fld>
            <a:endParaRPr lang="en-US" altLang="ar-SA"/>
          </a:p>
        </p:txBody>
      </p:sp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1981200" y="2286000"/>
            <a:ext cx="8229600" cy="3886200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1981200" y="457200"/>
            <a:ext cx="8229600" cy="1828800"/>
          </a:xfrm>
          <a:prstGeom prst="rect">
            <a:avLst/>
          </a:prstGeom>
          <a:solidFill>
            <a:srgbClr val="9900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1pPr>
            <a:lvl2pPr algn="ctr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2pPr>
            <a:lvl3pPr algn="ctr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3pPr>
            <a:lvl4pPr algn="ctr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4pPr>
            <a:lvl5pPr algn="ctr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9pPr>
          </a:lstStyle>
          <a:p>
            <a:r>
              <a:rPr lang="en-US" altLang="ar-SA" sz="5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Categories of Change</a:t>
            </a: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6781800" y="2514600"/>
            <a:ext cx="2971800" cy="1676400"/>
          </a:xfrm>
          <a:prstGeom prst="rect">
            <a:avLst/>
          </a:prstGeom>
          <a:solidFill>
            <a:srgbClr val="9900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sz="32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Structure</a:t>
            </a:r>
          </a:p>
        </p:txBody>
      </p:sp>
      <p:sp>
        <p:nvSpPr>
          <p:cNvPr id="83973" name="Rectangle 5"/>
          <p:cNvSpPr>
            <a:spLocks noChangeArrowheads="1"/>
          </p:cNvSpPr>
          <p:nvPr/>
        </p:nvSpPr>
        <p:spPr bwMode="auto">
          <a:xfrm>
            <a:off x="2438400" y="2514600"/>
            <a:ext cx="2971800" cy="1676400"/>
          </a:xfrm>
          <a:prstGeom prst="rect">
            <a:avLst/>
          </a:prstGeom>
          <a:solidFill>
            <a:srgbClr val="9900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sz="32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People</a:t>
            </a:r>
          </a:p>
        </p:txBody>
      </p:sp>
      <p:sp>
        <p:nvSpPr>
          <p:cNvPr id="83974" name="Rectangle 6"/>
          <p:cNvSpPr>
            <a:spLocks noChangeArrowheads="1"/>
          </p:cNvSpPr>
          <p:nvPr/>
        </p:nvSpPr>
        <p:spPr bwMode="auto">
          <a:xfrm>
            <a:off x="4572000" y="4419600"/>
            <a:ext cx="2971800" cy="1676400"/>
          </a:xfrm>
          <a:prstGeom prst="rect">
            <a:avLst/>
          </a:prstGeom>
          <a:solidFill>
            <a:srgbClr val="9900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sz="32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Technology</a:t>
            </a:r>
          </a:p>
        </p:txBody>
      </p:sp>
      <p:cxnSp>
        <p:nvCxnSpPr>
          <p:cNvPr id="83975" name="AutoShape 7"/>
          <p:cNvCxnSpPr>
            <a:cxnSpLocks noChangeShapeType="1"/>
            <a:stCxn id="83973" idx="2"/>
            <a:endCxn id="83974" idx="1"/>
          </p:cNvCxnSpPr>
          <p:nvPr/>
        </p:nvCxnSpPr>
        <p:spPr bwMode="auto">
          <a:xfrm rot="16200000" flipH="1">
            <a:off x="3714750" y="4400550"/>
            <a:ext cx="1066800" cy="647700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3976" name="AutoShape 8"/>
          <p:cNvCxnSpPr>
            <a:cxnSpLocks noChangeShapeType="1"/>
            <a:stCxn id="83972" idx="2"/>
            <a:endCxn id="83974" idx="3"/>
          </p:cNvCxnSpPr>
          <p:nvPr/>
        </p:nvCxnSpPr>
        <p:spPr bwMode="auto">
          <a:xfrm rot="5400000">
            <a:off x="7372350" y="4362450"/>
            <a:ext cx="1066800" cy="723900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3977" name="AutoShape 9"/>
          <p:cNvCxnSpPr>
            <a:cxnSpLocks noChangeShapeType="1"/>
            <a:stCxn id="83973" idx="3"/>
            <a:endCxn id="83971" idx="2"/>
          </p:cNvCxnSpPr>
          <p:nvPr/>
        </p:nvCxnSpPr>
        <p:spPr bwMode="auto">
          <a:xfrm flipV="1">
            <a:off x="5410200" y="2286000"/>
            <a:ext cx="685800" cy="1066800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3978" name="AutoShape 10"/>
          <p:cNvCxnSpPr>
            <a:cxnSpLocks noChangeShapeType="1"/>
            <a:stCxn id="83972" idx="1"/>
            <a:endCxn id="83971" idx="2"/>
          </p:cNvCxnSpPr>
          <p:nvPr/>
        </p:nvCxnSpPr>
        <p:spPr bwMode="auto">
          <a:xfrm rot="10800000">
            <a:off x="6096000" y="2286000"/>
            <a:ext cx="685800" cy="1066800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2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8083760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DD7A6-2E2D-4DF2-9203-FB2523A1E2D4}" type="slidenum">
              <a:rPr lang="en-US" altLang="ar-SA"/>
              <a:pPr/>
              <a:t>24</a:t>
            </a:fld>
            <a:endParaRPr lang="en-US" altLang="ar-SA"/>
          </a:p>
        </p:txBody>
      </p:sp>
      <p:grpSp>
        <p:nvGrpSpPr>
          <p:cNvPr id="16389" name="Group 5"/>
          <p:cNvGrpSpPr>
            <a:grpSpLocks/>
          </p:cNvGrpSpPr>
          <p:nvPr/>
        </p:nvGrpSpPr>
        <p:grpSpPr bwMode="auto">
          <a:xfrm rot="18970967">
            <a:off x="3611563" y="4364038"/>
            <a:ext cx="1143000" cy="1295400"/>
            <a:chOff x="2191" y="2099"/>
            <a:chExt cx="518" cy="595"/>
          </a:xfrm>
        </p:grpSpPr>
        <p:sp>
          <p:nvSpPr>
            <p:cNvPr id="16390" name="Freeform 6"/>
            <p:cNvSpPr>
              <a:spLocks/>
            </p:cNvSpPr>
            <p:nvPr/>
          </p:nvSpPr>
          <p:spPr bwMode="auto">
            <a:xfrm>
              <a:off x="2403" y="2439"/>
              <a:ext cx="306" cy="255"/>
            </a:xfrm>
            <a:custGeom>
              <a:avLst/>
              <a:gdLst>
                <a:gd name="T0" fmla="*/ 306 w 306"/>
                <a:gd name="T1" fmla="*/ 254 h 255"/>
                <a:gd name="T2" fmla="*/ 302 w 306"/>
                <a:gd name="T3" fmla="*/ 254 h 255"/>
                <a:gd name="T4" fmla="*/ 291 w 306"/>
                <a:gd name="T5" fmla="*/ 254 h 255"/>
                <a:gd name="T6" fmla="*/ 275 w 306"/>
                <a:gd name="T7" fmla="*/ 254 h 255"/>
                <a:gd name="T8" fmla="*/ 253 w 306"/>
                <a:gd name="T9" fmla="*/ 254 h 255"/>
                <a:gd name="T10" fmla="*/ 230 w 306"/>
                <a:gd name="T11" fmla="*/ 255 h 255"/>
                <a:gd name="T12" fmla="*/ 204 w 306"/>
                <a:gd name="T13" fmla="*/ 255 h 255"/>
                <a:gd name="T14" fmla="*/ 179 w 306"/>
                <a:gd name="T15" fmla="*/ 255 h 255"/>
                <a:gd name="T16" fmla="*/ 156 w 306"/>
                <a:gd name="T17" fmla="*/ 255 h 255"/>
                <a:gd name="T18" fmla="*/ 116 w 306"/>
                <a:gd name="T19" fmla="*/ 250 h 255"/>
                <a:gd name="T20" fmla="*/ 79 w 306"/>
                <a:gd name="T21" fmla="*/ 236 h 255"/>
                <a:gd name="T22" fmla="*/ 48 w 306"/>
                <a:gd name="T23" fmla="*/ 214 h 255"/>
                <a:gd name="T24" fmla="*/ 23 w 306"/>
                <a:gd name="T25" fmla="*/ 183 h 255"/>
                <a:gd name="T26" fmla="*/ 5 w 306"/>
                <a:gd name="T27" fmla="*/ 146 h 255"/>
                <a:gd name="T28" fmla="*/ 0 w 306"/>
                <a:gd name="T29" fmla="*/ 102 h 255"/>
                <a:gd name="T30" fmla="*/ 5 w 306"/>
                <a:gd name="T31" fmla="*/ 53 h 255"/>
                <a:gd name="T32" fmla="*/ 25 w 306"/>
                <a:gd name="T33" fmla="*/ 0 h 255"/>
                <a:gd name="T34" fmla="*/ 306 w 306"/>
                <a:gd name="T35" fmla="*/ 0 h 255"/>
                <a:gd name="T36" fmla="*/ 306 w 306"/>
                <a:gd name="T37" fmla="*/ 25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6" h="255">
                  <a:moveTo>
                    <a:pt x="306" y="254"/>
                  </a:moveTo>
                  <a:lnTo>
                    <a:pt x="302" y="254"/>
                  </a:lnTo>
                  <a:lnTo>
                    <a:pt x="291" y="254"/>
                  </a:lnTo>
                  <a:lnTo>
                    <a:pt x="275" y="254"/>
                  </a:lnTo>
                  <a:lnTo>
                    <a:pt x="253" y="254"/>
                  </a:lnTo>
                  <a:lnTo>
                    <a:pt x="230" y="255"/>
                  </a:lnTo>
                  <a:lnTo>
                    <a:pt x="204" y="255"/>
                  </a:lnTo>
                  <a:lnTo>
                    <a:pt x="179" y="255"/>
                  </a:lnTo>
                  <a:lnTo>
                    <a:pt x="156" y="255"/>
                  </a:lnTo>
                  <a:lnTo>
                    <a:pt x="116" y="250"/>
                  </a:lnTo>
                  <a:lnTo>
                    <a:pt x="79" y="236"/>
                  </a:lnTo>
                  <a:lnTo>
                    <a:pt x="48" y="214"/>
                  </a:lnTo>
                  <a:lnTo>
                    <a:pt x="23" y="183"/>
                  </a:lnTo>
                  <a:lnTo>
                    <a:pt x="5" y="146"/>
                  </a:lnTo>
                  <a:lnTo>
                    <a:pt x="0" y="102"/>
                  </a:lnTo>
                  <a:lnTo>
                    <a:pt x="5" y="53"/>
                  </a:lnTo>
                  <a:lnTo>
                    <a:pt x="25" y="0"/>
                  </a:lnTo>
                  <a:lnTo>
                    <a:pt x="306" y="0"/>
                  </a:lnTo>
                  <a:lnTo>
                    <a:pt x="306" y="254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ar-SA"/>
            </a:p>
          </p:txBody>
        </p:sp>
        <p:sp>
          <p:nvSpPr>
            <p:cNvPr id="16391" name="Freeform 7"/>
            <p:cNvSpPr>
              <a:spLocks/>
            </p:cNvSpPr>
            <p:nvPr/>
          </p:nvSpPr>
          <p:spPr bwMode="auto">
            <a:xfrm>
              <a:off x="2191" y="2099"/>
              <a:ext cx="401" cy="497"/>
            </a:xfrm>
            <a:custGeom>
              <a:avLst/>
              <a:gdLst>
                <a:gd name="T0" fmla="*/ 190 w 401"/>
                <a:gd name="T1" fmla="*/ 497 h 497"/>
                <a:gd name="T2" fmla="*/ 182 w 401"/>
                <a:gd name="T3" fmla="*/ 452 h 497"/>
                <a:gd name="T4" fmla="*/ 185 w 401"/>
                <a:gd name="T5" fmla="*/ 405 h 497"/>
                <a:gd name="T6" fmla="*/ 196 w 401"/>
                <a:gd name="T7" fmla="*/ 361 h 497"/>
                <a:gd name="T8" fmla="*/ 212 w 401"/>
                <a:gd name="T9" fmla="*/ 319 h 497"/>
                <a:gd name="T10" fmla="*/ 234 w 401"/>
                <a:gd name="T11" fmla="*/ 280 h 497"/>
                <a:gd name="T12" fmla="*/ 256 w 401"/>
                <a:gd name="T13" fmla="*/ 244 h 497"/>
                <a:gd name="T14" fmla="*/ 278 w 401"/>
                <a:gd name="T15" fmla="*/ 211 h 497"/>
                <a:gd name="T16" fmla="*/ 295 w 401"/>
                <a:gd name="T17" fmla="*/ 185 h 497"/>
                <a:gd name="T18" fmla="*/ 401 w 401"/>
                <a:gd name="T19" fmla="*/ 249 h 497"/>
                <a:gd name="T20" fmla="*/ 274 w 401"/>
                <a:gd name="T21" fmla="*/ 16 h 497"/>
                <a:gd name="T22" fmla="*/ 0 w 401"/>
                <a:gd name="T23" fmla="*/ 0 h 497"/>
                <a:gd name="T24" fmla="*/ 96 w 401"/>
                <a:gd name="T25" fmla="*/ 64 h 497"/>
                <a:gd name="T26" fmla="*/ 85 w 401"/>
                <a:gd name="T27" fmla="*/ 81 h 497"/>
                <a:gd name="T28" fmla="*/ 74 w 401"/>
                <a:gd name="T29" fmla="*/ 103 h 497"/>
                <a:gd name="T30" fmla="*/ 62 w 401"/>
                <a:gd name="T31" fmla="*/ 125 h 497"/>
                <a:gd name="T32" fmla="*/ 52 w 401"/>
                <a:gd name="T33" fmla="*/ 148 h 497"/>
                <a:gd name="T34" fmla="*/ 44 w 401"/>
                <a:gd name="T35" fmla="*/ 172 h 497"/>
                <a:gd name="T36" fmla="*/ 40 w 401"/>
                <a:gd name="T37" fmla="*/ 195 h 497"/>
                <a:gd name="T38" fmla="*/ 41 w 401"/>
                <a:gd name="T39" fmla="*/ 217 h 497"/>
                <a:gd name="T40" fmla="*/ 48 w 401"/>
                <a:gd name="T41" fmla="*/ 236 h 497"/>
                <a:gd name="T42" fmla="*/ 68 w 401"/>
                <a:gd name="T43" fmla="*/ 274 h 497"/>
                <a:gd name="T44" fmla="*/ 92 w 401"/>
                <a:gd name="T45" fmla="*/ 316 h 497"/>
                <a:gd name="T46" fmla="*/ 115 w 401"/>
                <a:gd name="T47" fmla="*/ 360 h 497"/>
                <a:gd name="T48" fmla="*/ 138 w 401"/>
                <a:gd name="T49" fmla="*/ 401 h 497"/>
                <a:gd name="T50" fmla="*/ 159 w 401"/>
                <a:gd name="T51" fmla="*/ 439 h 497"/>
                <a:gd name="T52" fmla="*/ 175 w 401"/>
                <a:gd name="T53" fmla="*/ 469 h 497"/>
                <a:gd name="T54" fmla="*/ 186 w 401"/>
                <a:gd name="T55" fmla="*/ 490 h 497"/>
                <a:gd name="T56" fmla="*/ 190 w 401"/>
                <a:gd name="T57" fmla="*/ 497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01" h="497">
                  <a:moveTo>
                    <a:pt x="190" y="497"/>
                  </a:moveTo>
                  <a:lnTo>
                    <a:pt x="182" y="452"/>
                  </a:lnTo>
                  <a:lnTo>
                    <a:pt x="185" y="405"/>
                  </a:lnTo>
                  <a:lnTo>
                    <a:pt x="196" y="361"/>
                  </a:lnTo>
                  <a:lnTo>
                    <a:pt x="212" y="319"/>
                  </a:lnTo>
                  <a:lnTo>
                    <a:pt x="234" y="280"/>
                  </a:lnTo>
                  <a:lnTo>
                    <a:pt x="256" y="244"/>
                  </a:lnTo>
                  <a:lnTo>
                    <a:pt x="278" y="211"/>
                  </a:lnTo>
                  <a:lnTo>
                    <a:pt x="295" y="185"/>
                  </a:lnTo>
                  <a:lnTo>
                    <a:pt x="401" y="249"/>
                  </a:lnTo>
                  <a:lnTo>
                    <a:pt x="274" y="16"/>
                  </a:lnTo>
                  <a:lnTo>
                    <a:pt x="0" y="0"/>
                  </a:lnTo>
                  <a:lnTo>
                    <a:pt x="96" y="64"/>
                  </a:lnTo>
                  <a:lnTo>
                    <a:pt x="85" y="81"/>
                  </a:lnTo>
                  <a:lnTo>
                    <a:pt x="74" y="103"/>
                  </a:lnTo>
                  <a:lnTo>
                    <a:pt x="62" y="125"/>
                  </a:lnTo>
                  <a:lnTo>
                    <a:pt x="52" y="148"/>
                  </a:lnTo>
                  <a:lnTo>
                    <a:pt x="44" y="172"/>
                  </a:lnTo>
                  <a:lnTo>
                    <a:pt x="40" y="195"/>
                  </a:lnTo>
                  <a:lnTo>
                    <a:pt x="41" y="217"/>
                  </a:lnTo>
                  <a:lnTo>
                    <a:pt x="48" y="236"/>
                  </a:lnTo>
                  <a:lnTo>
                    <a:pt x="68" y="274"/>
                  </a:lnTo>
                  <a:lnTo>
                    <a:pt x="92" y="316"/>
                  </a:lnTo>
                  <a:lnTo>
                    <a:pt x="115" y="360"/>
                  </a:lnTo>
                  <a:lnTo>
                    <a:pt x="138" y="401"/>
                  </a:lnTo>
                  <a:lnTo>
                    <a:pt x="159" y="439"/>
                  </a:lnTo>
                  <a:lnTo>
                    <a:pt x="175" y="469"/>
                  </a:lnTo>
                  <a:lnTo>
                    <a:pt x="186" y="490"/>
                  </a:lnTo>
                  <a:lnTo>
                    <a:pt x="190" y="497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ar-SA"/>
            </a:p>
          </p:txBody>
        </p:sp>
      </p:grpSp>
      <p:grpSp>
        <p:nvGrpSpPr>
          <p:cNvPr id="16392" name="Group 8"/>
          <p:cNvGrpSpPr>
            <a:grpSpLocks/>
          </p:cNvGrpSpPr>
          <p:nvPr/>
        </p:nvGrpSpPr>
        <p:grpSpPr bwMode="auto">
          <a:xfrm>
            <a:off x="7543801" y="3983039"/>
            <a:ext cx="1012825" cy="1476375"/>
            <a:chOff x="3053" y="2075"/>
            <a:chExt cx="481" cy="742"/>
          </a:xfrm>
        </p:grpSpPr>
        <p:sp>
          <p:nvSpPr>
            <p:cNvPr id="16393" name="Freeform 9"/>
            <p:cNvSpPr>
              <a:spLocks/>
            </p:cNvSpPr>
            <p:nvPr/>
          </p:nvSpPr>
          <p:spPr bwMode="auto">
            <a:xfrm>
              <a:off x="3215" y="2075"/>
              <a:ext cx="319" cy="372"/>
            </a:xfrm>
            <a:custGeom>
              <a:avLst/>
              <a:gdLst>
                <a:gd name="T0" fmla="*/ 225 w 319"/>
                <a:gd name="T1" fmla="*/ 0 h 372"/>
                <a:gd name="T2" fmla="*/ 226 w 319"/>
                <a:gd name="T3" fmla="*/ 4 h 372"/>
                <a:gd name="T4" fmla="*/ 232 w 319"/>
                <a:gd name="T5" fmla="*/ 14 h 372"/>
                <a:gd name="T6" fmla="*/ 241 w 319"/>
                <a:gd name="T7" fmla="*/ 29 h 372"/>
                <a:gd name="T8" fmla="*/ 251 w 319"/>
                <a:gd name="T9" fmla="*/ 47 h 372"/>
                <a:gd name="T10" fmla="*/ 263 w 319"/>
                <a:gd name="T11" fmla="*/ 69 h 372"/>
                <a:gd name="T12" fmla="*/ 275 w 319"/>
                <a:gd name="T13" fmla="*/ 90 h 372"/>
                <a:gd name="T14" fmla="*/ 288 w 319"/>
                <a:gd name="T15" fmla="*/ 112 h 372"/>
                <a:gd name="T16" fmla="*/ 299 w 319"/>
                <a:gd name="T17" fmla="*/ 133 h 372"/>
                <a:gd name="T18" fmla="*/ 314 w 319"/>
                <a:gd name="T19" fmla="*/ 170 h 372"/>
                <a:gd name="T20" fmla="*/ 319 w 319"/>
                <a:gd name="T21" fmla="*/ 209 h 372"/>
                <a:gd name="T22" fmla="*/ 315 w 319"/>
                <a:gd name="T23" fmla="*/ 248 h 372"/>
                <a:gd name="T24" fmla="*/ 301 w 319"/>
                <a:gd name="T25" fmla="*/ 284 h 372"/>
                <a:gd name="T26" fmla="*/ 275 w 319"/>
                <a:gd name="T27" fmla="*/ 317 h 372"/>
                <a:gd name="T28" fmla="*/ 241 w 319"/>
                <a:gd name="T29" fmla="*/ 343 h 372"/>
                <a:gd name="T30" fmla="*/ 195 w 319"/>
                <a:gd name="T31" fmla="*/ 362 h 372"/>
                <a:gd name="T32" fmla="*/ 139 w 319"/>
                <a:gd name="T33" fmla="*/ 372 h 372"/>
                <a:gd name="T34" fmla="*/ 0 w 319"/>
                <a:gd name="T35" fmla="*/ 126 h 372"/>
                <a:gd name="T36" fmla="*/ 225 w 319"/>
                <a:gd name="T37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9" h="372">
                  <a:moveTo>
                    <a:pt x="225" y="0"/>
                  </a:moveTo>
                  <a:lnTo>
                    <a:pt x="226" y="4"/>
                  </a:lnTo>
                  <a:lnTo>
                    <a:pt x="232" y="14"/>
                  </a:lnTo>
                  <a:lnTo>
                    <a:pt x="241" y="29"/>
                  </a:lnTo>
                  <a:lnTo>
                    <a:pt x="251" y="47"/>
                  </a:lnTo>
                  <a:lnTo>
                    <a:pt x="263" y="69"/>
                  </a:lnTo>
                  <a:lnTo>
                    <a:pt x="275" y="90"/>
                  </a:lnTo>
                  <a:lnTo>
                    <a:pt x="288" y="112"/>
                  </a:lnTo>
                  <a:lnTo>
                    <a:pt x="299" y="133"/>
                  </a:lnTo>
                  <a:lnTo>
                    <a:pt x="314" y="170"/>
                  </a:lnTo>
                  <a:lnTo>
                    <a:pt x="319" y="209"/>
                  </a:lnTo>
                  <a:lnTo>
                    <a:pt x="315" y="248"/>
                  </a:lnTo>
                  <a:lnTo>
                    <a:pt x="301" y="284"/>
                  </a:lnTo>
                  <a:lnTo>
                    <a:pt x="275" y="317"/>
                  </a:lnTo>
                  <a:lnTo>
                    <a:pt x="241" y="343"/>
                  </a:lnTo>
                  <a:lnTo>
                    <a:pt x="195" y="362"/>
                  </a:lnTo>
                  <a:lnTo>
                    <a:pt x="139" y="372"/>
                  </a:lnTo>
                  <a:lnTo>
                    <a:pt x="0" y="126"/>
                  </a:lnTo>
                  <a:lnTo>
                    <a:pt x="225" y="0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ar-SA"/>
            </a:p>
          </p:txBody>
        </p:sp>
        <p:sp>
          <p:nvSpPr>
            <p:cNvPr id="16394" name="Freeform 10"/>
            <p:cNvSpPr>
              <a:spLocks/>
            </p:cNvSpPr>
            <p:nvPr/>
          </p:nvSpPr>
          <p:spPr bwMode="auto">
            <a:xfrm>
              <a:off x="3053" y="2347"/>
              <a:ext cx="462" cy="470"/>
            </a:xfrm>
            <a:custGeom>
              <a:avLst/>
              <a:gdLst>
                <a:gd name="T0" fmla="*/ 462 w 462"/>
                <a:gd name="T1" fmla="*/ 63 h 470"/>
                <a:gd name="T2" fmla="*/ 444 w 462"/>
                <a:gd name="T3" fmla="*/ 79 h 470"/>
                <a:gd name="T4" fmla="*/ 426 w 462"/>
                <a:gd name="T5" fmla="*/ 93 h 470"/>
                <a:gd name="T6" fmla="*/ 406 w 462"/>
                <a:gd name="T7" fmla="*/ 104 h 470"/>
                <a:gd name="T8" fmla="*/ 385 w 462"/>
                <a:gd name="T9" fmla="*/ 112 h 470"/>
                <a:gd name="T10" fmla="*/ 364 w 462"/>
                <a:gd name="T11" fmla="*/ 119 h 470"/>
                <a:gd name="T12" fmla="*/ 340 w 462"/>
                <a:gd name="T13" fmla="*/ 124 h 470"/>
                <a:gd name="T14" fmla="*/ 318 w 462"/>
                <a:gd name="T15" fmla="*/ 127 h 470"/>
                <a:gd name="T16" fmla="*/ 295 w 462"/>
                <a:gd name="T17" fmla="*/ 130 h 470"/>
                <a:gd name="T18" fmla="*/ 272 w 462"/>
                <a:gd name="T19" fmla="*/ 131 h 470"/>
                <a:gd name="T20" fmla="*/ 250 w 462"/>
                <a:gd name="T21" fmla="*/ 131 h 470"/>
                <a:gd name="T22" fmla="*/ 228 w 462"/>
                <a:gd name="T23" fmla="*/ 130 h 470"/>
                <a:gd name="T24" fmla="*/ 208 w 462"/>
                <a:gd name="T25" fmla="*/ 129 h 470"/>
                <a:gd name="T26" fmla="*/ 187 w 462"/>
                <a:gd name="T27" fmla="*/ 127 h 470"/>
                <a:gd name="T28" fmla="*/ 169 w 462"/>
                <a:gd name="T29" fmla="*/ 126 h 470"/>
                <a:gd name="T30" fmla="*/ 152 w 462"/>
                <a:gd name="T31" fmla="*/ 124 h 470"/>
                <a:gd name="T32" fmla="*/ 136 w 462"/>
                <a:gd name="T33" fmla="*/ 123 h 470"/>
                <a:gd name="T34" fmla="*/ 142 w 462"/>
                <a:gd name="T35" fmla="*/ 0 h 470"/>
                <a:gd name="T36" fmla="*/ 0 w 462"/>
                <a:gd name="T37" fmla="*/ 223 h 470"/>
                <a:gd name="T38" fmla="*/ 117 w 462"/>
                <a:gd name="T39" fmla="*/ 470 h 470"/>
                <a:gd name="T40" fmla="*/ 128 w 462"/>
                <a:gd name="T41" fmla="*/ 355 h 470"/>
                <a:gd name="T42" fmla="*/ 149 w 462"/>
                <a:gd name="T43" fmla="*/ 355 h 470"/>
                <a:gd name="T44" fmla="*/ 173 w 462"/>
                <a:gd name="T45" fmla="*/ 355 h 470"/>
                <a:gd name="T46" fmla="*/ 198 w 462"/>
                <a:gd name="T47" fmla="*/ 355 h 470"/>
                <a:gd name="T48" fmla="*/ 224 w 462"/>
                <a:gd name="T49" fmla="*/ 353 h 470"/>
                <a:gd name="T50" fmla="*/ 247 w 462"/>
                <a:gd name="T51" fmla="*/ 348 h 470"/>
                <a:gd name="T52" fmla="*/ 269 w 462"/>
                <a:gd name="T53" fmla="*/ 340 h 470"/>
                <a:gd name="T54" fmla="*/ 288 w 462"/>
                <a:gd name="T55" fmla="*/ 329 h 470"/>
                <a:gd name="T56" fmla="*/ 302 w 462"/>
                <a:gd name="T57" fmla="*/ 314 h 470"/>
                <a:gd name="T58" fmla="*/ 325 w 462"/>
                <a:gd name="T59" fmla="*/ 277 h 470"/>
                <a:gd name="T60" fmla="*/ 351 w 462"/>
                <a:gd name="T61" fmla="*/ 236 h 470"/>
                <a:gd name="T62" fmla="*/ 377 w 462"/>
                <a:gd name="T63" fmla="*/ 194 h 470"/>
                <a:gd name="T64" fmla="*/ 403 w 462"/>
                <a:gd name="T65" fmla="*/ 154 h 470"/>
                <a:gd name="T66" fmla="*/ 426 w 462"/>
                <a:gd name="T67" fmla="*/ 119 h 470"/>
                <a:gd name="T68" fmla="*/ 446 w 462"/>
                <a:gd name="T69" fmla="*/ 89 h 470"/>
                <a:gd name="T70" fmla="*/ 458 w 462"/>
                <a:gd name="T71" fmla="*/ 70 h 470"/>
                <a:gd name="T72" fmla="*/ 462 w 462"/>
                <a:gd name="T73" fmla="*/ 63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62" h="470">
                  <a:moveTo>
                    <a:pt x="462" y="63"/>
                  </a:moveTo>
                  <a:lnTo>
                    <a:pt x="444" y="79"/>
                  </a:lnTo>
                  <a:lnTo>
                    <a:pt x="426" y="93"/>
                  </a:lnTo>
                  <a:lnTo>
                    <a:pt x="406" y="104"/>
                  </a:lnTo>
                  <a:lnTo>
                    <a:pt x="385" y="112"/>
                  </a:lnTo>
                  <a:lnTo>
                    <a:pt x="364" y="119"/>
                  </a:lnTo>
                  <a:lnTo>
                    <a:pt x="340" y="124"/>
                  </a:lnTo>
                  <a:lnTo>
                    <a:pt x="318" y="127"/>
                  </a:lnTo>
                  <a:lnTo>
                    <a:pt x="295" y="130"/>
                  </a:lnTo>
                  <a:lnTo>
                    <a:pt x="272" y="131"/>
                  </a:lnTo>
                  <a:lnTo>
                    <a:pt x="250" y="131"/>
                  </a:lnTo>
                  <a:lnTo>
                    <a:pt x="228" y="130"/>
                  </a:lnTo>
                  <a:lnTo>
                    <a:pt x="208" y="129"/>
                  </a:lnTo>
                  <a:lnTo>
                    <a:pt x="187" y="127"/>
                  </a:lnTo>
                  <a:lnTo>
                    <a:pt x="169" y="126"/>
                  </a:lnTo>
                  <a:lnTo>
                    <a:pt x="152" y="124"/>
                  </a:lnTo>
                  <a:lnTo>
                    <a:pt x="136" y="123"/>
                  </a:lnTo>
                  <a:lnTo>
                    <a:pt x="142" y="0"/>
                  </a:lnTo>
                  <a:lnTo>
                    <a:pt x="0" y="223"/>
                  </a:lnTo>
                  <a:lnTo>
                    <a:pt x="117" y="470"/>
                  </a:lnTo>
                  <a:lnTo>
                    <a:pt x="128" y="355"/>
                  </a:lnTo>
                  <a:lnTo>
                    <a:pt x="149" y="355"/>
                  </a:lnTo>
                  <a:lnTo>
                    <a:pt x="173" y="355"/>
                  </a:lnTo>
                  <a:lnTo>
                    <a:pt x="198" y="355"/>
                  </a:lnTo>
                  <a:lnTo>
                    <a:pt x="224" y="353"/>
                  </a:lnTo>
                  <a:lnTo>
                    <a:pt x="247" y="348"/>
                  </a:lnTo>
                  <a:lnTo>
                    <a:pt x="269" y="340"/>
                  </a:lnTo>
                  <a:lnTo>
                    <a:pt x="288" y="329"/>
                  </a:lnTo>
                  <a:lnTo>
                    <a:pt x="302" y="314"/>
                  </a:lnTo>
                  <a:lnTo>
                    <a:pt x="325" y="277"/>
                  </a:lnTo>
                  <a:lnTo>
                    <a:pt x="351" y="236"/>
                  </a:lnTo>
                  <a:lnTo>
                    <a:pt x="377" y="194"/>
                  </a:lnTo>
                  <a:lnTo>
                    <a:pt x="403" y="154"/>
                  </a:lnTo>
                  <a:lnTo>
                    <a:pt x="426" y="119"/>
                  </a:lnTo>
                  <a:lnTo>
                    <a:pt x="446" y="89"/>
                  </a:lnTo>
                  <a:lnTo>
                    <a:pt x="458" y="70"/>
                  </a:lnTo>
                  <a:lnTo>
                    <a:pt x="462" y="63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ar-SA"/>
            </a:p>
          </p:txBody>
        </p:sp>
      </p:grpSp>
      <p:grpSp>
        <p:nvGrpSpPr>
          <p:cNvPr id="16395" name="Group 11"/>
          <p:cNvGrpSpPr>
            <a:grpSpLocks/>
          </p:cNvGrpSpPr>
          <p:nvPr/>
        </p:nvGrpSpPr>
        <p:grpSpPr bwMode="auto">
          <a:xfrm rot="729939">
            <a:off x="4495801" y="2422526"/>
            <a:ext cx="1635125" cy="722313"/>
            <a:chOff x="2431" y="1357"/>
            <a:chExt cx="1030" cy="455"/>
          </a:xfrm>
        </p:grpSpPr>
        <p:sp>
          <p:nvSpPr>
            <p:cNvPr id="16396" name="Freeform 12"/>
            <p:cNvSpPr>
              <a:spLocks/>
            </p:cNvSpPr>
            <p:nvPr/>
          </p:nvSpPr>
          <p:spPr bwMode="auto">
            <a:xfrm>
              <a:off x="2431" y="1387"/>
              <a:ext cx="484" cy="425"/>
            </a:xfrm>
            <a:custGeom>
              <a:avLst/>
              <a:gdLst>
                <a:gd name="T0" fmla="*/ 0 w 365"/>
                <a:gd name="T1" fmla="*/ 207 h 339"/>
                <a:gd name="T2" fmla="*/ 3 w 365"/>
                <a:gd name="T3" fmla="*/ 202 h 339"/>
                <a:gd name="T4" fmla="*/ 8 w 365"/>
                <a:gd name="T5" fmla="*/ 193 h 339"/>
                <a:gd name="T6" fmla="*/ 16 w 365"/>
                <a:gd name="T7" fmla="*/ 179 h 339"/>
                <a:gd name="T8" fmla="*/ 27 w 365"/>
                <a:gd name="T9" fmla="*/ 160 h 339"/>
                <a:gd name="T10" fmla="*/ 40 w 365"/>
                <a:gd name="T11" fmla="*/ 141 h 339"/>
                <a:gd name="T12" fmla="*/ 52 w 365"/>
                <a:gd name="T13" fmla="*/ 119 h 339"/>
                <a:gd name="T14" fmla="*/ 64 w 365"/>
                <a:gd name="T15" fmla="*/ 97 h 339"/>
                <a:gd name="T16" fmla="*/ 77 w 365"/>
                <a:gd name="T17" fmla="*/ 78 h 339"/>
                <a:gd name="T18" fmla="*/ 88 w 365"/>
                <a:gd name="T19" fmla="*/ 62 h 339"/>
                <a:gd name="T20" fmla="*/ 101 w 365"/>
                <a:gd name="T21" fmla="*/ 47 h 339"/>
                <a:gd name="T22" fmla="*/ 116 w 365"/>
                <a:gd name="T23" fmla="*/ 33 h 339"/>
                <a:gd name="T24" fmla="*/ 133 w 365"/>
                <a:gd name="T25" fmla="*/ 22 h 339"/>
                <a:gd name="T26" fmla="*/ 149 w 365"/>
                <a:gd name="T27" fmla="*/ 13 h 339"/>
                <a:gd name="T28" fmla="*/ 168 w 365"/>
                <a:gd name="T29" fmla="*/ 6 h 339"/>
                <a:gd name="T30" fmla="*/ 187 w 365"/>
                <a:gd name="T31" fmla="*/ 2 h 339"/>
                <a:gd name="T32" fmla="*/ 207 w 365"/>
                <a:gd name="T33" fmla="*/ 0 h 339"/>
                <a:gd name="T34" fmla="*/ 227 w 365"/>
                <a:gd name="T35" fmla="*/ 0 h 339"/>
                <a:gd name="T36" fmla="*/ 248 w 365"/>
                <a:gd name="T37" fmla="*/ 4 h 339"/>
                <a:gd name="T38" fmla="*/ 268 w 365"/>
                <a:gd name="T39" fmla="*/ 11 h 339"/>
                <a:gd name="T40" fmla="*/ 289 w 365"/>
                <a:gd name="T41" fmla="*/ 22 h 339"/>
                <a:gd name="T42" fmla="*/ 308 w 365"/>
                <a:gd name="T43" fmla="*/ 34 h 339"/>
                <a:gd name="T44" fmla="*/ 328 w 365"/>
                <a:gd name="T45" fmla="*/ 52 h 339"/>
                <a:gd name="T46" fmla="*/ 347 w 365"/>
                <a:gd name="T47" fmla="*/ 71 h 339"/>
                <a:gd name="T48" fmla="*/ 365 w 365"/>
                <a:gd name="T49" fmla="*/ 96 h 339"/>
                <a:gd name="T50" fmla="*/ 220 w 365"/>
                <a:gd name="T51" fmla="*/ 339 h 339"/>
                <a:gd name="T52" fmla="*/ 0 w 365"/>
                <a:gd name="T53" fmla="*/ 207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65" h="339">
                  <a:moveTo>
                    <a:pt x="0" y="207"/>
                  </a:moveTo>
                  <a:lnTo>
                    <a:pt x="3" y="202"/>
                  </a:lnTo>
                  <a:lnTo>
                    <a:pt x="8" y="193"/>
                  </a:lnTo>
                  <a:lnTo>
                    <a:pt x="16" y="179"/>
                  </a:lnTo>
                  <a:lnTo>
                    <a:pt x="27" y="160"/>
                  </a:lnTo>
                  <a:lnTo>
                    <a:pt x="40" y="141"/>
                  </a:lnTo>
                  <a:lnTo>
                    <a:pt x="52" y="119"/>
                  </a:lnTo>
                  <a:lnTo>
                    <a:pt x="64" y="97"/>
                  </a:lnTo>
                  <a:lnTo>
                    <a:pt x="77" y="78"/>
                  </a:lnTo>
                  <a:lnTo>
                    <a:pt x="88" y="62"/>
                  </a:lnTo>
                  <a:lnTo>
                    <a:pt x="101" y="47"/>
                  </a:lnTo>
                  <a:lnTo>
                    <a:pt x="116" y="33"/>
                  </a:lnTo>
                  <a:lnTo>
                    <a:pt x="133" y="22"/>
                  </a:lnTo>
                  <a:lnTo>
                    <a:pt x="149" y="13"/>
                  </a:lnTo>
                  <a:lnTo>
                    <a:pt x="168" y="6"/>
                  </a:lnTo>
                  <a:lnTo>
                    <a:pt x="187" y="2"/>
                  </a:lnTo>
                  <a:lnTo>
                    <a:pt x="207" y="0"/>
                  </a:lnTo>
                  <a:lnTo>
                    <a:pt x="227" y="0"/>
                  </a:lnTo>
                  <a:lnTo>
                    <a:pt x="248" y="4"/>
                  </a:lnTo>
                  <a:lnTo>
                    <a:pt x="268" y="11"/>
                  </a:lnTo>
                  <a:lnTo>
                    <a:pt x="289" y="22"/>
                  </a:lnTo>
                  <a:lnTo>
                    <a:pt x="308" y="34"/>
                  </a:lnTo>
                  <a:lnTo>
                    <a:pt x="328" y="52"/>
                  </a:lnTo>
                  <a:lnTo>
                    <a:pt x="347" y="71"/>
                  </a:lnTo>
                  <a:lnTo>
                    <a:pt x="365" y="96"/>
                  </a:lnTo>
                  <a:lnTo>
                    <a:pt x="220" y="339"/>
                  </a:lnTo>
                  <a:lnTo>
                    <a:pt x="0" y="207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ar-SA"/>
            </a:p>
          </p:txBody>
        </p:sp>
        <p:sp>
          <p:nvSpPr>
            <p:cNvPr id="16397" name="Freeform 13"/>
            <p:cNvSpPr>
              <a:spLocks/>
            </p:cNvSpPr>
            <p:nvPr/>
          </p:nvSpPr>
          <p:spPr bwMode="auto">
            <a:xfrm>
              <a:off x="2765" y="1357"/>
              <a:ext cx="696" cy="399"/>
            </a:xfrm>
            <a:custGeom>
              <a:avLst/>
              <a:gdLst>
                <a:gd name="T0" fmla="*/ 0 w 525"/>
                <a:gd name="T1" fmla="*/ 0 h 318"/>
                <a:gd name="T2" fmla="*/ 43 w 525"/>
                <a:gd name="T3" fmla="*/ 16 h 318"/>
                <a:gd name="T4" fmla="*/ 82 w 525"/>
                <a:gd name="T5" fmla="*/ 41 h 318"/>
                <a:gd name="T6" fmla="*/ 115 w 525"/>
                <a:gd name="T7" fmla="*/ 74 h 318"/>
                <a:gd name="T8" fmla="*/ 142 w 525"/>
                <a:gd name="T9" fmla="*/ 109 h 318"/>
                <a:gd name="T10" fmla="*/ 165 w 525"/>
                <a:gd name="T11" fmla="*/ 147 h 318"/>
                <a:gd name="T12" fmla="*/ 186 w 525"/>
                <a:gd name="T13" fmla="*/ 186 h 318"/>
                <a:gd name="T14" fmla="*/ 202 w 525"/>
                <a:gd name="T15" fmla="*/ 220 h 318"/>
                <a:gd name="T16" fmla="*/ 216 w 525"/>
                <a:gd name="T17" fmla="*/ 250 h 318"/>
                <a:gd name="T18" fmla="*/ 106 w 525"/>
                <a:gd name="T19" fmla="*/ 307 h 318"/>
                <a:gd name="T20" fmla="*/ 370 w 525"/>
                <a:gd name="T21" fmla="*/ 318 h 318"/>
                <a:gd name="T22" fmla="*/ 525 w 525"/>
                <a:gd name="T23" fmla="*/ 91 h 318"/>
                <a:gd name="T24" fmla="*/ 420 w 525"/>
                <a:gd name="T25" fmla="*/ 140 h 318"/>
                <a:gd name="T26" fmla="*/ 410 w 525"/>
                <a:gd name="T27" fmla="*/ 121 h 318"/>
                <a:gd name="T28" fmla="*/ 398 w 525"/>
                <a:gd name="T29" fmla="*/ 101 h 318"/>
                <a:gd name="T30" fmla="*/ 385 w 525"/>
                <a:gd name="T31" fmla="*/ 80 h 318"/>
                <a:gd name="T32" fmla="*/ 370 w 525"/>
                <a:gd name="T33" fmla="*/ 58 h 318"/>
                <a:gd name="T34" fmla="*/ 354 w 525"/>
                <a:gd name="T35" fmla="*/ 41 h 318"/>
                <a:gd name="T36" fmla="*/ 336 w 525"/>
                <a:gd name="T37" fmla="*/ 26 h 318"/>
                <a:gd name="T38" fmla="*/ 317 w 525"/>
                <a:gd name="T39" fmla="*/ 15 h 318"/>
                <a:gd name="T40" fmla="*/ 297 w 525"/>
                <a:gd name="T41" fmla="*/ 11 h 318"/>
                <a:gd name="T42" fmla="*/ 276 w 525"/>
                <a:gd name="T43" fmla="*/ 9 h 318"/>
                <a:gd name="T44" fmla="*/ 254 w 525"/>
                <a:gd name="T45" fmla="*/ 9 h 318"/>
                <a:gd name="T46" fmla="*/ 230 w 525"/>
                <a:gd name="T47" fmla="*/ 8 h 318"/>
                <a:gd name="T48" fmla="*/ 206 w 525"/>
                <a:gd name="T49" fmla="*/ 7 h 318"/>
                <a:gd name="T50" fmla="*/ 182 w 525"/>
                <a:gd name="T51" fmla="*/ 7 h 318"/>
                <a:gd name="T52" fmla="*/ 157 w 525"/>
                <a:gd name="T53" fmla="*/ 5 h 318"/>
                <a:gd name="T54" fmla="*/ 132 w 525"/>
                <a:gd name="T55" fmla="*/ 5 h 318"/>
                <a:gd name="T56" fmla="*/ 109 w 525"/>
                <a:gd name="T57" fmla="*/ 4 h 318"/>
                <a:gd name="T58" fmla="*/ 86 w 525"/>
                <a:gd name="T59" fmla="*/ 2 h 318"/>
                <a:gd name="T60" fmla="*/ 65 w 525"/>
                <a:gd name="T61" fmla="*/ 2 h 318"/>
                <a:gd name="T62" fmla="*/ 48 w 525"/>
                <a:gd name="T63" fmla="*/ 1 h 318"/>
                <a:gd name="T64" fmla="*/ 31 w 525"/>
                <a:gd name="T65" fmla="*/ 1 h 318"/>
                <a:gd name="T66" fmla="*/ 18 w 525"/>
                <a:gd name="T67" fmla="*/ 0 h 318"/>
                <a:gd name="T68" fmla="*/ 8 w 525"/>
                <a:gd name="T69" fmla="*/ 0 h 318"/>
                <a:gd name="T70" fmla="*/ 2 w 525"/>
                <a:gd name="T71" fmla="*/ 0 h 318"/>
                <a:gd name="T72" fmla="*/ 0 w 525"/>
                <a:gd name="T73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25" h="318">
                  <a:moveTo>
                    <a:pt x="0" y="0"/>
                  </a:moveTo>
                  <a:lnTo>
                    <a:pt x="43" y="16"/>
                  </a:lnTo>
                  <a:lnTo>
                    <a:pt x="82" y="41"/>
                  </a:lnTo>
                  <a:lnTo>
                    <a:pt x="115" y="74"/>
                  </a:lnTo>
                  <a:lnTo>
                    <a:pt x="142" y="109"/>
                  </a:lnTo>
                  <a:lnTo>
                    <a:pt x="165" y="147"/>
                  </a:lnTo>
                  <a:lnTo>
                    <a:pt x="186" y="186"/>
                  </a:lnTo>
                  <a:lnTo>
                    <a:pt x="202" y="220"/>
                  </a:lnTo>
                  <a:lnTo>
                    <a:pt x="216" y="250"/>
                  </a:lnTo>
                  <a:lnTo>
                    <a:pt x="106" y="307"/>
                  </a:lnTo>
                  <a:lnTo>
                    <a:pt x="370" y="318"/>
                  </a:lnTo>
                  <a:lnTo>
                    <a:pt x="525" y="91"/>
                  </a:lnTo>
                  <a:lnTo>
                    <a:pt x="420" y="140"/>
                  </a:lnTo>
                  <a:lnTo>
                    <a:pt x="410" y="121"/>
                  </a:lnTo>
                  <a:lnTo>
                    <a:pt x="398" y="101"/>
                  </a:lnTo>
                  <a:lnTo>
                    <a:pt x="385" y="80"/>
                  </a:lnTo>
                  <a:lnTo>
                    <a:pt x="370" y="58"/>
                  </a:lnTo>
                  <a:lnTo>
                    <a:pt x="354" y="41"/>
                  </a:lnTo>
                  <a:lnTo>
                    <a:pt x="336" y="26"/>
                  </a:lnTo>
                  <a:lnTo>
                    <a:pt x="317" y="15"/>
                  </a:lnTo>
                  <a:lnTo>
                    <a:pt x="297" y="11"/>
                  </a:lnTo>
                  <a:lnTo>
                    <a:pt x="276" y="9"/>
                  </a:lnTo>
                  <a:lnTo>
                    <a:pt x="254" y="9"/>
                  </a:lnTo>
                  <a:lnTo>
                    <a:pt x="230" y="8"/>
                  </a:lnTo>
                  <a:lnTo>
                    <a:pt x="206" y="7"/>
                  </a:lnTo>
                  <a:lnTo>
                    <a:pt x="182" y="7"/>
                  </a:lnTo>
                  <a:lnTo>
                    <a:pt x="157" y="5"/>
                  </a:lnTo>
                  <a:lnTo>
                    <a:pt x="132" y="5"/>
                  </a:lnTo>
                  <a:lnTo>
                    <a:pt x="109" y="4"/>
                  </a:lnTo>
                  <a:lnTo>
                    <a:pt x="86" y="2"/>
                  </a:lnTo>
                  <a:lnTo>
                    <a:pt x="65" y="2"/>
                  </a:lnTo>
                  <a:lnTo>
                    <a:pt x="48" y="1"/>
                  </a:lnTo>
                  <a:lnTo>
                    <a:pt x="31" y="1"/>
                  </a:lnTo>
                  <a:lnTo>
                    <a:pt x="18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ar-SA"/>
            </a:p>
          </p:txBody>
        </p:sp>
      </p:grpSp>
      <p:grpSp>
        <p:nvGrpSpPr>
          <p:cNvPr id="16398" name="Group 14"/>
          <p:cNvGrpSpPr>
            <a:grpSpLocks/>
          </p:cNvGrpSpPr>
          <p:nvPr/>
        </p:nvGrpSpPr>
        <p:grpSpPr bwMode="auto">
          <a:xfrm rot="18605934">
            <a:off x="5944395" y="2610645"/>
            <a:ext cx="1635125" cy="722313"/>
            <a:chOff x="2431" y="1357"/>
            <a:chExt cx="1030" cy="455"/>
          </a:xfrm>
        </p:grpSpPr>
        <p:sp>
          <p:nvSpPr>
            <p:cNvPr id="16399" name="Freeform 15"/>
            <p:cNvSpPr>
              <a:spLocks/>
            </p:cNvSpPr>
            <p:nvPr/>
          </p:nvSpPr>
          <p:spPr bwMode="auto">
            <a:xfrm>
              <a:off x="2431" y="1387"/>
              <a:ext cx="484" cy="425"/>
            </a:xfrm>
            <a:custGeom>
              <a:avLst/>
              <a:gdLst>
                <a:gd name="T0" fmla="*/ 0 w 365"/>
                <a:gd name="T1" fmla="*/ 207 h 339"/>
                <a:gd name="T2" fmla="*/ 3 w 365"/>
                <a:gd name="T3" fmla="*/ 202 h 339"/>
                <a:gd name="T4" fmla="*/ 8 w 365"/>
                <a:gd name="T5" fmla="*/ 193 h 339"/>
                <a:gd name="T6" fmla="*/ 16 w 365"/>
                <a:gd name="T7" fmla="*/ 179 h 339"/>
                <a:gd name="T8" fmla="*/ 27 w 365"/>
                <a:gd name="T9" fmla="*/ 160 h 339"/>
                <a:gd name="T10" fmla="*/ 40 w 365"/>
                <a:gd name="T11" fmla="*/ 141 h 339"/>
                <a:gd name="T12" fmla="*/ 52 w 365"/>
                <a:gd name="T13" fmla="*/ 119 h 339"/>
                <a:gd name="T14" fmla="*/ 64 w 365"/>
                <a:gd name="T15" fmla="*/ 97 h 339"/>
                <a:gd name="T16" fmla="*/ 77 w 365"/>
                <a:gd name="T17" fmla="*/ 78 h 339"/>
                <a:gd name="T18" fmla="*/ 88 w 365"/>
                <a:gd name="T19" fmla="*/ 62 h 339"/>
                <a:gd name="T20" fmla="*/ 101 w 365"/>
                <a:gd name="T21" fmla="*/ 47 h 339"/>
                <a:gd name="T22" fmla="*/ 116 w 365"/>
                <a:gd name="T23" fmla="*/ 33 h 339"/>
                <a:gd name="T24" fmla="*/ 133 w 365"/>
                <a:gd name="T25" fmla="*/ 22 h 339"/>
                <a:gd name="T26" fmla="*/ 149 w 365"/>
                <a:gd name="T27" fmla="*/ 13 h 339"/>
                <a:gd name="T28" fmla="*/ 168 w 365"/>
                <a:gd name="T29" fmla="*/ 6 h 339"/>
                <a:gd name="T30" fmla="*/ 187 w 365"/>
                <a:gd name="T31" fmla="*/ 2 h 339"/>
                <a:gd name="T32" fmla="*/ 207 w 365"/>
                <a:gd name="T33" fmla="*/ 0 h 339"/>
                <a:gd name="T34" fmla="*/ 227 w 365"/>
                <a:gd name="T35" fmla="*/ 0 h 339"/>
                <a:gd name="T36" fmla="*/ 248 w 365"/>
                <a:gd name="T37" fmla="*/ 4 h 339"/>
                <a:gd name="T38" fmla="*/ 268 w 365"/>
                <a:gd name="T39" fmla="*/ 11 h 339"/>
                <a:gd name="T40" fmla="*/ 289 w 365"/>
                <a:gd name="T41" fmla="*/ 22 h 339"/>
                <a:gd name="T42" fmla="*/ 308 w 365"/>
                <a:gd name="T43" fmla="*/ 34 h 339"/>
                <a:gd name="T44" fmla="*/ 328 w 365"/>
                <a:gd name="T45" fmla="*/ 52 h 339"/>
                <a:gd name="T46" fmla="*/ 347 w 365"/>
                <a:gd name="T47" fmla="*/ 71 h 339"/>
                <a:gd name="T48" fmla="*/ 365 w 365"/>
                <a:gd name="T49" fmla="*/ 96 h 339"/>
                <a:gd name="T50" fmla="*/ 220 w 365"/>
                <a:gd name="T51" fmla="*/ 339 h 339"/>
                <a:gd name="T52" fmla="*/ 0 w 365"/>
                <a:gd name="T53" fmla="*/ 207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65" h="339">
                  <a:moveTo>
                    <a:pt x="0" y="207"/>
                  </a:moveTo>
                  <a:lnTo>
                    <a:pt x="3" y="202"/>
                  </a:lnTo>
                  <a:lnTo>
                    <a:pt x="8" y="193"/>
                  </a:lnTo>
                  <a:lnTo>
                    <a:pt x="16" y="179"/>
                  </a:lnTo>
                  <a:lnTo>
                    <a:pt x="27" y="160"/>
                  </a:lnTo>
                  <a:lnTo>
                    <a:pt x="40" y="141"/>
                  </a:lnTo>
                  <a:lnTo>
                    <a:pt x="52" y="119"/>
                  </a:lnTo>
                  <a:lnTo>
                    <a:pt x="64" y="97"/>
                  </a:lnTo>
                  <a:lnTo>
                    <a:pt x="77" y="78"/>
                  </a:lnTo>
                  <a:lnTo>
                    <a:pt x="88" y="62"/>
                  </a:lnTo>
                  <a:lnTo>
                    <a:pt x="101" y="47"/>
                  </a:lnTo>
                  <a:lnTo>
                    <a:pt x="116" y="33"/>
                  </a:lnTo>
                  <a:lnTo>
                    <a:pt x="133" y="22"/>
                  </a:lnTo>
                  <a:lnTo>
                    <a:pt x="149" y="13"/>
                  </a:lnTo>
                  <a:lnTo>
                    <a:pt x="168" y="6"/>
                  </a:lnTo>
                  <a:lnTo>
                    <a:pt x="187" y="2"/>
                  </a:lnTo>
                  <a:lnTo>
                    <a:pt x="207" y="0"/>
                  </a:lnTo>
                  <a:lnTo>
                    <a:pt x="227" y="0"/>
                  </a:lnTo>
                  <a:lnTo>
                    <a:pt x="248" y="4"/>
                  </a:lnTo>
                  <a:lnTo>
                    <a:pt x="268" y="11"/>
                  </a:lnTo>
                  <a:lnTo>
                    <a:pt x="289" y="22"/>
                  </a:lnTo>
                  <a:lnTo>
                    <a:pt x="308" y="34"/>
                  </a:lnTo>
                  <a:lnTo>
                    <a:pt x="328" y="52"/>
                  </a:lnTo>
                  <a:lnTo>
                    <a:pt x="347" y="71"/>
                  </a:lnTo>
                  <a:lnTo>
                    <a:pt x="365" y="96"/>
                  </a:lnTo>
                  <a:lnTo>
                    <a:pt x="220" y="339"/>
                  </a:lnTo>
                  <a:lnTo>
                    <a:pt x="0" y="207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ar-SA"/>
            </a:p>
          </p:txBody>
        </p:sp>
        <p:sp>
          <p:nvSpPr>
            <p:cNvPr id="16400" name="Freeform 16"/>
            <p:cNvSpPr>
              <a:spLocks/>
            </p:cNvSpPr>
            <p:nvPr/>
          </p:nvSpPr>
          <p:spPr bwMode="auto">
            <a:xfrm>
              <a:off x="2765" y="1357"/>
              <a:ext cx="696" cy="399"/>
            </a:xfrm>
            <a:custGeom>
              <a:avLst/>
              <a:gdLst>
                <a:gd name="T0" fmla="*/ 0 w 525"/>
                <a:gd name="T1" fmla="*/ 0 h 318"/>
                <a:gd name="T2" fmla="*/ 43 w 525"/>
                <a:gd name="T3" fmla="*/ 16 h 318"/>
                <a:gd name="T4" fmla="*/ 82 w 525"/>
                <a:gd name="T5" fmla="*/ 41 h 318"/>
                <a:gd name="T6" fmla="*/ 115 w 525"/>
                <a:gd name="T7" fmla="*/ 74 h 318"/>
                <a:gd name="T8" fmla="*/ 142 w 525"/>
                <a:gd name="T9" fmla="*/ 109 h 318"/>
                <a:gd name="T10" fmla="*/ 165 w 525"/>
                <a:gd name="T11" fmla="*/ 147 h 318"/>
                <a:gd name="T12" fmla="*/ 186 w 525"/>
                <a:gd name="T13" fmla="*/ 186 h 318"/>
                <a:gd name="T14" fmla="*/ 202 w 525"/>
                <a:gd name="T15" fmla="*/ 220 h 318"/>
                <a:gd name="T16" fmla="*/ 216 w 525"/>
                <a:gd name="T17" fmla="*/ 250 h 318"/>
                <a:gd name="T18" fmla="*/ 106 w 525"/>
                <a:gd name="T19" fmla="*/ 307 h 318"/>
                <a:gd name="T20" fmla="*/ 370 w 525"/>
                <a:gd name="T21" fmla="*/ 318 h 318"/>
                <a:gd name="T22" fmla="*/ 525 w 525"/>
                <a:gd name="T23" fmla="*/ 91 h 318"/>
                <a:gd name="T24" fmla="*/ 420 w 525"/>
                <a:gd name="T25" fmla="*/ 140 h 318"/>
                <a:gd name="T26" fmla="*/ 410 w 525"/>
                <a:gd name="T27" fmla="*/ 121 h 318"/>
                <a:gd name="T28" fmla="*/ 398 w 525"/>
                <a:gd name="T29" fmla="*/ 101 h 318"/>
                <a:gd name="T30" fmla="*/ 385 w 525"/>
                <a:gd name="T31" fmla="*/ 80 h 318"/>
                <a:gd name="T32" fmla="*/ 370 w 525"/>
                <a:gd name="T33" fmla="*/ 58 h 318"/>
                <a:gd name="T34" fmla="*/ 354 w 525"/>
                <a:gd name="T35" fmla="*/ 41 h 318"/>
                <a:gd name="T36" fmla="*/ 336 w 525"/>
                <a:gd name="T37" fmla="*/ 26 h 318"/>
                <a:gd name="T38" fmla="*/ 317 w 525"/>
                <a:gd name="T39" fmla="*/ 15 h 318"/>
                <a:gd name="T40" fmla="*/ 297 w 525"/>
                <a:gd name="T41" fmla="*/ 11 h 318"/>
                <a:gd name="T42" fmla="*/ 276 w 525"/>
                <a:gd name="T43" fmla="*/ 9 h 318"/>
                <a:gd name="T44" fmla="*/ 254 w 525"/>
                <a:gd name="T45" fmla="*/ 9 h 318"/>
                <a:gd name="T46" fmla="*/ 230 w 525"/>
                <a:gd name="T47" fmla="*/ 8 h 318"/>
                <a:gd name="T48" fmla="*/ 206 w 525"/>
                <a:gd name="T49" fmla="*/ 7 h 318"/>
                <a:gd name="T50" fmla="*/ 182 w 525"/>
                <a:gd name="T51" fmla="*/ 7 h 318"/>
                <a:gd name="T52" fmla="*/ 157 w 525"/>
                <a:gd name="T53" fmla="*/ 5 h 318"/>
                <a:gd name="T54" fmla="*/ 132 w 525"/>
                <a:gd name="T55" fmla="*/ 5 h 318"/>
                <a:gd name="T56" fmla="*/ 109 w 525"/>
                <a:gd name="T57" fmla="*/ 4 h 318"/>
                <a:gd name="T58" fmla="*/ 86 w 525"/>
                <a:gd name="T59" fmla="*/ 2 h 318"/>
                <a:gd name="T60" fmla="*/ 65 w 525"/>
                <a:gd name="T61" fmla="*/ 2 h 318"/>
                <a:gd name="T62" fmla="*/ 48 w 525"/>
                <a:gd name="T63" fmla="*/ 1 h 318"/>
                <a:gd name="T64" fmla="*/ 31 w 525"/>
                <a:gd name="T65" fmla="*/ 1 h 318"/>
                <a:gd name="T66" fmla="*/ 18 w 525"/>
                <a:gd name="T67" fmla="*/ 0 h 318"/>
                <a:gd name="T68" fmla="*/ 8 w 525"/>
                <a:gd name="T69" fmla="*/ 0 h 318"/>
                <a:gd name="T70" fmla="*/ 2 w 525"/>
                <a:gd name="T71" fmla="*/ 0 h 318"/>
                <a:gd name="T72" fmla="*/ 0 w 525"/>
                <a:gd name="T73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25" h="318">
                  <a:moveTo>
                    <a:pt x="0" y="0"/>
                  </a:moveTo>
                  <a:lnTo>
                    <a:pt x="43" y="16"/>
                  </a:lnTo>
                  <a:lnTo>
                    <a:pt x="82" y="41"/>
                  </a:lnTo>
                  <a:lnTo>
                    <a:pt x="115" y="74"/>
                  </a:lnTo>
                  <a:lnTo>
                    <a:pt x="142" y="109"/>
                  </a:lnTo>
                  <a:lnTo>
                    <a:pt x="165" y="147"/>
                  </a:lnTo>
                  <a:lnTo>
                    <a:pt x="186" y="186"/>
                  </a:lnTo>
                  <a:lnTo>
                    <a:pt x="202" y="220"/>
                  </a:lnTo>
                  <a:lnTo>
                    <a:pt x="216" y="250"/>
                  </a:lnTo>
                  <a:lnTo>
                    <a:pt x="106" y="307"/>
                  </a:lnTo>
                  <a:lnTo>
                    <a:pt x="370" y="318"/>
                  </a:lnTo>
                  <a:lnTo>
                    <a:pt x="525" y="91"/>
                  </a:lnTo>
                  <a:lnTo>
                    <a:pt x="420" y="140"/>
                  </a:lnTo>
                  <a:lnTo>
                    <a:pt x="410" y="121"/>
                  </a:lnTo>
                  <a:lnTo>
                    <a:pt x="398" y="101"/>
                  </a:lnTo>
                  <a:lnTo>
                    <a:pt x="385" y="80"/>
                  </a:lnTo>
                  <a:lnTo>
                    <a:pt x="370" y="58"/>
                  </a:lnTo>
                  <a:lnTo>
                    <a:pt x="354" y="41"/>
                  </a:lnTo>
                  <a:lnTo>
                    <a:pt x="336" y="26"/>
                  </a:lnTo>
                  <a:lnTo>
                    <a:pt x="317" y="15"/>
                  </a:lnTo>
                  <a:lnTo>
                    <a:pt x="297" y="11"/>
                  </a:lnTo>
                  <a:lnTo>
                    <a:pt x="276" y="9"/>
                  </a:lnTo>
                  <a:lnTo>
                    <a:pt x="254" y="9"/>
                  </a:lnTo>
                  <a:lnTo>
                    <a:pt x="230" y="8"/>
                  </a:lnTo>
                  <a:lnTo>
                    <a:pt x="206" y="7"/>
                  </a:lnTo>
                  <a:lnTo>
                    <a:pt x="182" y="7"/>
                  </a:lnTo>
                  <a:lnTo>
                    <a:pt x="157" y="5"/>
                  </a:lnTo>
                  <a:lnTo>
                    <a:pt x="132" y="5"/>
                  </a:lnTo>
                  <a:lnTo>
                    <a:pt x="109" y="4"/>
                  </a:lnTo>
                  <a:lnTo>
                    <a:pt x="86" y="2"/>
                  </a:lnTo>
                  <a:lnTo>
                    <a:pt x="65" y="2"/>
                  </a:lnTo>
                  <a:lnTo>
                    <a:pt x="48" y="1"/>
                  </a:lnTo>
                  <a:lnTo>
                    <a:pt x="31" y="1"/>
                  </a:lnTo>
                  <a:lnTo>
                    <a:pt x="18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ar-SA"/>
            </a:p>
          </p:txBody>
        </p:sp>
      </p:grpSp>
      <p:sp>
        <p:nvSpPr>
          <p:cNvPr id="16401" name="Oval 17"/>
          <p:cNvSpPr>
            <a:spLocks noChangeArrowheads="1"/>
          </p:cNvSpPr>
          <p:nvPr/>
        </p:nvSpPr>
        <p:spPr bwMode="auto">
          <a:xfrm>
            <a:off x="4648201" y="3275014"/>
            <a:ext cx="2886075" cy="246062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lIns="90488" tIns="44450" rIns="90488" bIns="44450" anchor="ctr"/>
          <a:lstStyle/>
          <a:p>
            <a:pPr algn="ctr">
              <a:lnSpc>
                <a:spcPct val="90000"/>
              </a:lnSpc>
            </a:pPr>
            <a:r>
              <a:rPr lang="en-US" altLang="ar-SA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Outside</a:t>
            </a:r>
          </a:p>
          <a:p>
            <a:pPr algn="ctr">
              <a:lnSpc>
                <a:spcPct val="90000"/>
              </a:lnSpc>
            </a:pPr>
            <a:r>
              <a:rPr lang="en-US" altLang="ar-SA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Consultants</a:t>
            </a:r>
            <a:endParaRPr lang="en-US" altLang="ar-SA" sz="2800" b="1" dirty="0">
              <a:effectLst>
                <a:outerShdw blurRad="38100" dist="38100" dir="2700000" algn="tl">
                  <a:srgbClr val="000000"/>
                </a:outerShdw>
              </a:effectLst>
              <a:latin typeface="Univers (W1)" charset="0"/>
            </a:endParaRPr>
          </a:p>
        </p:txBody>
      </p:sp>
      <p:sp>
        <p:nvSpPr>
          <p:cNvPr id="16402" name="Oval 18"/>
          <p:cNvSpPr>
            <a:spLocks noChangeArrowheads="1"/>
          </p:cNvSpPr>
          <p:nvPr/>
        </p:nvSpPr>
        <p:spPr bwMode="auto">
          <a:xfrm>
            <a:off x="7239000" y="2057400"/>
            <a:ext cx="2743200" cy="2459038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effectLst/>
          <a:extLst/>
        </p:spPr>
        <p:txBody>
          <a:bodyPr wrap="none" lIns="90488" tIns="44450" rIns="90488" bIns="44450" anchor="ctr"/>
          <a:lstStyle/>
          <a:p>
            <a:pPr algn="ctr">
              <a:lnSpc>
                <a:spcPct val="90000"/>
              </a:lnSpc>
            </a:pPr>
            <a:r>
              <a:rPr lang="en-US" altLang="ar-SA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Staff</a:t>
            </a:r>
          </a:p>
          <a:p>
            <a:pPr algn="ctr">
              <a:lnSpc>
                <a:spcPct val="90000"/>
              </a:lnSpc>
            </a:pPr>
            <a:r>
              <a:rPr lang="en-US" altLang="ar-SA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Specialists</a:t>
            </a:r>
            <a:endParaRPr lang="en-US" altLang="ar-SA" sz="2800" b="1" dirty="0">
              <a:effectLst>
                <a:outerShdw blurRad="38100" dist="38100" dir="2700000" algn="tl">
                  <a:srgbClr val="000000"/>
                </a:outerShdw>
              </a:effectLst>
              <a:latin typeface="Univers (W1)" charset="0"/>
            </a:endParaRPr>
          </a:p>
        </p:txBody>
      </p:sp>
      <p:sp>
        <p:nvSpPr>
          <p:cNvPr id="16403" name="Oval 19"/>
          <p:cNvSpPr>
            <a:spLocks noChangeArrowheads="1"/>
          </p:cNvSpPr>
          <p:nvPr/>
        </p:nvSpPr>
        <p:spPr bwMode="auto">
          <a:xfrm>
            <a:off x="2209800" y="2078039"/>
            <a:ext cx="2743200" cy="245903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lIns="90488" tIns="44450" rIns="90488" bIns="44450" anchor="ctr"/>
          <a:lstStyle/>
          <a:p>
            <a:pPr algn="ctr">
              <a:lnSpc>
                <a:spcPct val="90000"/>
              </a:lnSpc>
            </a:pPr>
            <a:r>
              <a:rPr lang="en-US" altLang="ar-SA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Managers</a:t>
            </a:r>
            <a:endParaRPr lang="en-US" altLang="ar-SA" sz="2800" b="1" dirty="0">
              <a:effectLst>
                <a:outerShdw blurRad="38100" dist="38100" dir="2700000" algn="tl">
                  <a:srgbClr val="000000"/>
                </a:outerShdw>
              </a:effectLst>
              <a:latin typeface="Univers (W1)" charset="0"/>
            </a:endParaRPr>
          </a:p>
        </p:txBody>
      </p:sp>
      <p:sp>
        <p:nvSpPr>
          <p:cNvPr id="16404" name="Rectangle 20"/>
          <p:cNvSpPr>
            <a:spLocks noGrp="1" noChangeArrowheads="1"/>
          </p:cNvSpPr>
          <p:nvPr>
            <p:ph type="title"/>
          </p:nvPr>
        </p:nvSpPr>
        <p:spPr>
          <a:xfrm>
            <a:off x="1182028" y="365125"/>
            <a:ext cx="10171771" cy="1035885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altLang="ar-SA" sz="3600" b="1" i="1" dirty="0">
                <a:latin typeface="Aharoni" panose="02010803020104030203" pitchFamily="2" charset="-79"/>
                <a:cs typeface="Aharoni" panose="02010803020104030203" pitchFamily="2" charset="-79"/>
              </a:rPr>
              <a:t>Agents of Change</a:t>
            </a:r>
          </a:p>
        </p:txBody>
      </p:sp>
      <p:pic>
        <p:nvPicPr>
          <p:cNvPr id="19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8076461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F6BC8-366E-469F-9D2C-F4F0A62A743A}" type="slidenum">
              <a:rPr lang="en-US" altLang="ar-SA"/>
              <a:pPr/>
              <a:t>25</a:t>
            </a:fld>
            <a:endParaRPr lang="en-US" altLang="ar-SA"/>
          </a:p>
        </p:txBody>
      </p:sp>
      <p:grpSp>
        <p:nvGrpSpPr>
          <p:cNvPr id="28682" name="Group 10"/>
          <p:cNvGrpSpPr>
            <a:grpSpLocks/>
          </p:cNvGrpSpPr>
          <p:nvPr/>
        </p:nvGrpSpPr>
        <p:grpSpPr bwMode="auto">
          <a:xfrm>
            <a:off x="613317" y="646772"/>
            <a:ext cx="10493297" cy="5843238"/>
            <a:chOff x="192" y="288"/>
            <a:chExt cx="5376" cy="360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8675" name="Rectangle 3"/>
            <p:cNvSpPr>
              <a:spLocks noChangeArrowheads="1"/>
            </p:cNvSpPr>
            <p:nvPr/>
          </p:nvSpPr>
          <p:spPr bwMode="auto">
            <a:xfrm>
              <a:off x="192" y="288"/>
              <a:ext cx="5376" cy="12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algn="ctr"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1pPr>
              <a:lvl2pPr algn="ctr"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2pPr>
              <a:lvl3pPr algn="ctr"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3pPr>
              <a:lvl4pPr algn="ctr"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4pPr>
              <a:lvl5pPr algn="ctr"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5pPr>
              <a:lvl6pPr marL="4572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6pPr>
              <a:lvl7pPr marL="9144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7pPr>
              <a:lvl8pPr marL="13716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8pPr>
              <a:lvl9pPr marL="18288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9pPr>
            </a:lstStyle>
            <a:p>
              <a:r>
                <a:rPr lang="en-US" altLang="ar-SA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Techniques for </a:t>
              </a:r>
              <a:br>
                <a:rPr lang="en-US" altLang="ar-SA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</a:br>
              <a:r>
                <a:rPr lang="en-US" altLang="ar-SA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Managing Change</a:t>
              </a:r>
              <a:endParaRPr lang="en-US" altLang="ar-SA" dirty="0">
                <a:solidFill>
                  <a:schemeClr val="tx1"/>
                </a:solidFill>
              </a:endParaRPr>
            </a:p>
          </p:txBody>
        </p:sp>
        <p:sp>
          <p:nvSpPr>
            <p:cNvPr id="28676" name="Rectangle 4"/>
            <p:cNvSpPr>
              <a:spLocks noChangeArrowheads="1"/>
            </p:cNvSpPr>
            <p:nvPr/>
          </p:nvSpPr>
          <p:spPr bwMode="auto">
            <a:xfrm>
              <a:off x="192" y="1488"/>
              <a:ext cx="1739" cy="24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Authority</a:t>
              </a:r>
            </a:p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Coordination</a:t>
              </a:r>
            </a:p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Centralization</a:t>
              </a:r>
              <a:endParaRPr lang="en-US" altLang="ar-SA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28677" name="Rectangle 5"/>
            <p:cNvSpPr>
              <a:spLocks noChangeArrowheads="1"/>
            </p:cNvSpPr>
            <p:nvPr/>
          </p:nvSpPr>
          <p:spPr bwMode="auto">
            <a:xfrm>
              <a:off x="3829" y="1488"/>
              <a:ext cx="1739" cy="24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Attitudes</a:t>
              </a:r>
            </a:p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Expectations</a:t>
              </a:r>
            </a:p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Behavior</a:t>
              </a:r>
              <a:endParaRPr lang="en-US" altLang="ar-SA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28678" name="Rectangle 6"/>
            <p:cNvSpPr>
              <a:spLocks noChangeArrowheads="1"/>
            </p:cNvSpPr>
            <p:nvPr/>
          </p:nvSpPr>
          <p:spPr bwMode="auto">
            <a:xfrm>
              <a:off x="1931" y="1488"/>
              <a:ext cx="1898" cy="24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Processes</a:t>
              </a:r>
            </a:p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Methods</a:t>
              </a:r>
            </a:p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Equipment</a:t>
              </a:r>
              <a:endParaRPr lang="en-US" altLang="ar-SA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28679" name="Text Box 7"/>
            <p:cNvSpPr txBox="1">
              <a:spLocks noChangeArrowheads="1"/>
            </p:cNvSpPr>
            <p:nvPr/>
          </p:nvSpPr>
          <p:spPr bwMode="auto">
            <a:xfrm>
              <a:off x="4198" y="1507"/>
              <a:ext cx="989" cy="365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ar-SA" sz="3200" b="1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</a:rPr>
                <a:t>People</a:t>
              </a:r>
              <a:endParaRPr lang="en-US" altLang="ar-SA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28680" name="Text Box 8"/>
            <p:cNvSpPr txBox="1">
              <a:spLocks noChangeArrowheads="1"/>
            </p:cNvSpPr>
            <p:nvPr/>
          </p:nvSpPr>
          <p:spPr bwMode="auto">
            <a:xfrm>
              <a:off x="2099" y="1507"/>
              <a:ext cx="1606" cy="365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ar-SA" sz="3200" b="1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</a:rPr>
                <a:t>Technology</a:t>
              </a:r>
              <a:endParaRPr lang="en-US" altLang="ar-SA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28681" name="Text Box 9"/>
            <p:cNvSpPr txBox="1">
              <a:spLocks noChangeArrowheads="1"/>
            </p:cNvSpPr>
            <p:nvPr/>
          </p:nvSpPr>
          <p:spPr bwMode="auto">
            <a:xfrm>
              <a:off x="427" y="1507"/>
              <a:ext cx="1300" cy="365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ar-SA" sz="3200" b="1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</a:rPr>
                <a:t>Structure</a:t>
              </a:r>
              <a:endParaRPr lang="en-US" altLang="ar-SA" dirty="0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pic>
        <p:nvPicPr>
          <p:cNvPr id="11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2789158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AFD96-3D25-44C4-96C0-CE7B34A173A6}" type="slidenum">
              <a:rPr lang="en-US" altLang="ar-SA"/>
              <a:pPr/>
              <a:t>26</a:t>
            </a:fld>
            <a:endParaRPr lang="en-US" altLang="ar-SA"/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altLang="ar-SA" sz="3600" b="1" i="1" dirty="0">
                <a:latin typeface="Aharoni" panose="02010803020104030203" pitchFamily="2" charset="-79"/>
                <a:cs typeface="Aharoni" panose="02010803020104030203" pitchFamily="2" charset="-79"/>
              </a:rPr>
              <a:t>Organizational Development Techniques</a:t>
            </a:r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981200" y="1752600"/>
            <a:ext cx="8229600" cy="4419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grpSp>
        <p:nvGrpSpPr>
          <p:cNvPr id="31748" name="Group 4"/>
          <p:cNvGrpSpPr>
            <a:grpSpLocks/>
          </p:cNvGrpSpPr>
          <p:nvPr/>
        </p:nvGrpSpPr>
        <p:grpSpPr bwMode="auto">
          <a:xfrm>
            <a:off x="5965826" y="2168526"/>
            <a:ext cx="4244975" cy="4003675"/>
            <a:chOff x="2922" y="1338"/>
            <a:chExt cx="2794" cy="2546"/>
          </a:xfrm>
        </p:grpSpPr>
        <p:sp>
          <p:nvSpPr>
            <p:cNvPr id="31749" name="Freeform 5"/>
            <p:cNvSpPr>
              <a:spLocks/>
            </p:cNvSpPr>
            <p:nvPr/>
          </p:nvSpPr>
          <p:spPr bwMode="auto">
            <a:xfrm>
              <a:off x="4513" y="2295"/>
              <a:ext cx="504" cy="1340"/>
            </a:xfrm>
            <a:custGeom>
              <a:avLst/>
              <a:gdLst>
                <a:gd name="T0" fmla="*/ 278 w 504"/>
                <a:gd name="T1" fmla="*/ 1340 h 1340"/>
                <a:gd name="T2" fmla="*/ 277 w 504"/>
                <a:gd name="T3" fmla="*/ 1304 h 1340"/>
                <a:gd name="T4" fmla="*/ 277 w 504"/>
                <a:gd name="T5" fmla="*/ 1274 h 1340"/>
                <a:gd name="T6" fmla="*/ 278 w 504"/>
                <a:gd name="T7" fmla="*/ 1193 h 1340"/>
                <a:gd name="T8" fmla="*/ 277 w 504"/>
                <a:gd name="T9" fmla="*/ 1069 h 1340"/>
                <a:gd name="T10" fmla="*/ 267 w 504"/>
                <a:gd name="T11" fmla="*/ 942 h 1340"/>
                <a:gd name="T12" fmla="*/ 263 w 504"/>
                <a:gd name="T13" fmla="*/ 810 h 1340"/>
                <a:gd name="T14" fmla="*/ 253 w 504"/>
                <a:gd name="T15" fmla="*/ 711 h 1340"/>
                <a:gd name="T16" fmla="*/ 249 w 504"/>
                <a:gd name="T17" fmla="*/ 543 h 1340"/>
                <a:gd name="T18" fmla="*/ 289 w 504"/>
                <a:gd name="T19" fmla="*/ 764 h 1340"/>
                <a:gd name="T20" fmla="*/ 311 w 504"/>
                <a:gd name="T21" fmla="*/ 928 h 1340"/>
                <a:gd name="T22" fmla="*/ 310 w 504"/>
                <a:gd name="T23" fmla="*/ 1178 h 1340"/>
                <a:gd name="T24" fmla="*/ 292 w 504"/>
                <a:gd name="T25" fmla="*/ 1333 h 1340"/>
                <a:gd name="T26" fmla="*/ 314 w 504"/>
                <a:gd name="T27" fmla="*/ 1337 h 1340"/>
                <a:gd name="T28" fmla="*/ 374 w 504"/>
                <a:gd name="T29" fmla="*/ 1340 h 1340"/>
                <a:gd name="T30" fmla="*/ 437 w 504"/>
                <a:gd name="T31" fmla="*/ 1333 h 1340"/>
                <a:gd name="T32" fmla="*/ 485 w 504"/>
                <a:gd name="T33" fmla="*/ 1315 h 1340"/>
                <a:gd name="T34" fmla="*/ 481 w 504"/>
                <a:gd name="T35" fmla="*/ 1277 h 1340"/>
                <a:gd name="T36" fmla="*/ 492 w 504"/>
                <a:gd name="T37" fmla="*/ 1121 h 1340"/>
                <a:gd name="T38" fmla="*/ 504 w 504"/>
                <a:gd name="T39" fmla="*/ 900 h 1340"/>
                <a:gd name="T40" fmla="*/ 486 w 504"/>
                <a:gd name="T41" fmla="*/ 799 h 1340"/>
                <a:gd name="T42" fmla="*/ 474 w 504"/>
                <a:gd name="T43" fmla="*/ 729 h 1340"/>
                <a:gd name="T44" fmla="*/ 464 w 504"/>
                <a:gd name="T45" fmla="*/ 661 h 1340"/>
                <a:gd name="T46" fmla="*/ 461 w 504"/>
                <a:gd name="T47" fmla="*/ 442 h 1340"/>
                <a:gd name="T48" fmla="*/ 429 w 504"/>
                <a:gd name="T49" fmla="*/ 401 h 1340"/>
                <a:gd name="T50" fmla="*/ 368 w 504"/>
                <a:gd name="T51" fmla="*/ 408 h 1340"/>
                <a:gd name="T52" fmla="*/ 302 w 504"/>
                <a:gd name="T53" fmla="*/ 421 h 1340"/>
                <a:gd name="T54" fmla="*/ 261 w 504"/>
                <a:gd name="T55" fmla="*/ 299 h 1340"/>
                <a:gd name="T56" fmla="*/ 239 w 504"/>
                <a:gd name="T57" fmla="*/ 43 h 1340"/>
                <a:gd name="T58" fmla="*/ 152 w 504"/>
                <a:gd name="T59" fmla="*/ 46 h 1340"/>
                <a:gd name="T60" fmla="*/ 102 w 504"/>
                <a:gd name="T61" fmla="*/ 26 h 1340"/>
                <a:gd name="T62" fmla="*/ 66 w 504"/>
                <a:gd name="T63" fmla="*/ 9 h 1340"/>
                <a:gd name="T64" fmla="*/ 44 w 504"/>
                <a:gd name="T65" fmla="*/ 1 h 1340"/>
                <a:gd name="T66" fmla="*/ 35 w 504"/>
                <a:gd name="T67" fmla="*/ 257 h 1340"/>
                <a:gd name="T68" fmla="*/ 10 w 504"/>
                <a:gd name="T69" fmla="*/ 269 h 1340"/>
                <a:gd name="T70" fmla="*/ 23 w 504"/>
                <a:gd name="T71" fmla="*/ 351 h 1340"/>
                <a:gd name="T72" fmla="*/ 40 w 504"/>
                <a:gd name="T73" fmla="*/ 440 h 1340"/>
                <a:gd name="T74" fmla="*/ 64 w 504"/>
                <a:gd name="T75" fmla="*/ 552 h 1340"/>
                <a:gd name="T76" fmla="*/ 80 w 504"/>
                <a:gd name="T77" fmla="*/ 668 h 1340"/>
                <a:gd name="T78" fmla="*/ 79 w 504"/>
                <a:gd name="T79" fmla="*/ 738 h 1340"/>
                <a:gd name="T80" fmla="*/ 88 w 504"/>
                <a:gd name="T81" fmla="*/ 778 h 1340"/>
                <a:gd name="T82" fmla="*/ 92 w 504"/>
                <a:gd name="T83" fmla="*/ 820 h 1340"/>
                <a:gd name="T84" fmla="*/ 110 w 504"/>
                <a:gd name="T85" fmla="*/ 939 h 1340"/>
                <a:gd name="T86" fmla="*/ 117 w 504"/>
                <a:gd name="T87" fmla="*/ 1061 h 1340"/>
                <a:gd name="T88" fmla="*/ 118 w 504"/>
                <a:gd name="T89" fmla="*/ 1149 h 1340"/>
                <a:gd name="T90" fmla="*/ 108 w 504"/>
                <a:gd name="T91" fmla="*/ 1234 h 1340"/>
                <a:gd name="T92" fmla="*/ 98 w 504"/>
                <a:gd name="T93" fmla="*/ 1256 h 1340"/>
                <a:gd name="T94" fmla="*/ 79 w 504"/>
                <a:gd name="T95" fmla="*/ 1296 h 1340"/>
                <a:gd name="T96" fmla="*/ 89 w 504"/>
                <a:gd name="T97" fmla="*/ 1312 h 1340"/>
                <a:gd name="T98" fmla="*/ 142 w 504"/>
                <a:gd name="T99" fmla="*/ 1323 h 1340"/>
                <a:gd name="T100" fmla="*/ 207 w 504"/>
                <a:gd name="T101" fmla="*/ 1333 h 1340"/>
                <a:gd name="T102" fmla="*/ 261 w 504"/>
                <a:gd name="T103" fmla="*/ 1340 h 1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04" h="1340">
                  <a:moveTo>
                    <a:pt x="269" y="1340"/>
                  </a:moveTo>
                  <a:lnTo>
                    <a:pt x="271" y="1340"/>
                  </a:lnTo>
                  <a:lnTo>
                    <a:pt x="273" y="1340"/>
                  </a:lnTo>
                  <a:lnTo>
                    <a:pt x="275" y="1340"/>
                  </a:lnTo>
                  <a:lnTo>
                    <a:pt x="278" y="1340"/>
                  </a:lnTo>
                  <a:lnTo>
                    <a:pt x="278" y="1332"/>
                  </a:lnTo>
                  <a:lnTo>
                    <a:pt x="279" y="1325"/>
                  </a:lnTo>
                  <a:lnTo>
                    <a:pt x="279" y="1317"/>
                  </a:lnTo>
                  <a:lnTo>
                    <a:pt x="278" y="1311"/>
                  </a:lnTo>
                  <a:lnTo>
                    <a:pt x="277" y="1304"/>
                  </a:lnTo>
                  <a:lnTo>
                    <a:pt x="275" y="1297"/>
                  </a:lnTo>
                  <a:lnTo>
                    <a:pt x="275" y="1292"/>
                  </a:lnTo>
                  <a:lnTo>
                    <a:pt x="277" y="1287"/>
                  </a:lnTo>
                  <a:lnTo>
                    <a:pt x="278" y="1281"/>
                  </a:lnTo>
                  <a:lnTo>
                    <a:pt x="277" y="1274"/>
                  </a:lnTo>
                  <a:lnTo>
                    <a:pt x="275" y="1267"/>
                  </a:lnTo>
                  <a:lnTo>
                    <a:pt x="275" y="1259"/>
                  </a:lnTo>
                  <a:lnTo>
                    <a:pt x="275" y="1244"/>
                  </a:lnTo>
                  <a:lnTo>
                    <a:pt x="277" y="1219"/>
                  </a:lnTo>
                  <a:lnTo>
                    <a:pt x="278" y="1193"/>
                  </a:lnTo>
                  <a:lnTo>
                    <a:pt x="278" y="1173"/>
                  </a:lnTo>
                  <a:lnTo>
                    <a:pt x="277" y="1152"/>
                  </a:lnTo>
                  <a:lnTo>
                    <a:pt x="277" y="1122"/>
                  </a:lnTo>
                  <a:lnTo>
                    <a:pt x="277" y="1093"/>
                  </a:lnTo>
                  <a:lnTo>
                    <a:pt x="277" y="1069"/>
                  </a:lnTo>
                  <a:lnTo>
                    <a:pt x="277" y="1047"/>
                  </a:lnTo>
                  <a:lnTo>
                    <a:pt x="274" y="1020"/>
                  </a:lnTo>
                  <a:lnTo>
                    <a:pt x="272" y="991"/>
                  </a:lnTo>
                  <a:lnTo>
                    <a:pt x="269" y="966"/>
                  </a:lnTo>
                  <a:lnTo>
                    <a:pt x="267" y="942"/>
                  </a:lnTo>
                  <a:lnTo>
                    <a:pt x="265" y="916"/>
                  </a:lnTo>
                  <a:lnTo>
                    <a:pt x="265" y="890"/>
                  </a:lnTo>
                  <a:lnTo>
                    <a:pt x="265" y="865"/>
                  </a:lnTo>
                  <a:lnTo>
                    <a:pt x="264" y="839"/>
                  </a:lnTo>
                  <a:lnTo>
                    <a:pt x="263" y="810"/>
                  </a:lnTo>
                  <a:lnTo>
                    <a:pt x="261" y="783"/>
                  </a:lnTo>
                  <a:lnTo>
                    <a:pt x="260" y="768"/>
                  </a:lnTo>
                  <a:lnTo>
                    <a:pt x="258" y="755"/>
                  </a:lnTo>
                  <a:lnTo>
                    <a:pt x="256" y="734"/>
                  </a:lnTo>
                  <a:lnTo>
                    <a:pt x="253" y="711"/>
                  </a:lnTo>
                  <a:lnTo>
                    <a:pt x="252" y="692"/>
                  </a:lnTo>
                  <a:lnTo>
                    <a:pt x="252" y="661"/>
                  </a:lnTo>
                  <a:lnTo>
                    <a:pt x="251" y="613"/>
                  </a:lnTo>
                  <a:lnTo>
                    <a:pt x="249" y="567"/>
                  </a:lnTo>
                  <a:lnTo>
                    <a:pt x="249" y="543"/>
                  </a:lnTo>
                  <a:lnTo>
                    <a:pt x="251" y="574"/>
                  </a:lnTo>
                  <a:lnTo>
                    <a:pt x="258" y="615"/>
                  </a:lnTo>
                  <a:lnTo>
                    <a:pt x="268" y="662"/>
                  </a:lnTo>
                  <a:lnTo>
                    <a:pt x="278" y="714"/>
                  </a:lnTo>
                  <a:lnTo>
                    <a:pt x="289" y="764"/>
                  </a:lnTo>
                  <a:lnTo>
                    <a:pt x="298" y="808"/>
                  </a:lnTo>
                  <a:lnTo>
                    <a:pt x="304" y="841"/>
                  </a:lnTo>
                  <a:lnTo>
                    <a:pt x="307" y="861"/>
                  </a:lnTo>
                  <a:lnTo>
                    <a:pt x="308" y="898"/>
                  </a:lnTo>
                  <a:lnTo>
                    <a:pt x="311" y="928"/>
                  </a:lnTo>
                  <a:lnTo>
                    <a:pt x="315" y="951"/>
                  </a:lnTo>
                  <a:lnTo>
                    <a:pt x="319" y="970"/>
                  </a:lnTo>
                  <a:lnTo>
                    <a:pt x="318" y="1015"/>
                  </a:lnTo>
                  <a:lnTo>
                    <a:pt x="314" y="1097"/>
                  </a:lnTo>
                  <a:lnTo>
                    <a:pt x="310" y="1178"/>
                  </a:lnTo>
                  <a:lnTo>
                    <a:pt x="308" y="1223"/>
                  </a:lnTo>
                  <a:lnTo>
                    <a:pt x="305" y="1243"/>
                  </a:lnTo>
                  <a:lnTo>
                    <a:pt x="300" y="1271"/>
                  </a:lnTo>
                  <a:lnTo>
                    <a:pt x="295" y="1303"/>
                  </a:lnTo>
                  <a:lnTo>
                    <a:pt x="292" y="1333"/>
                  </a:lnTo>
                  <a:lnTo>
                    <a:pt x="294" y="1334"/>
                  </a:lnTo>
                  <a:lnTo>
                    <a:pt x="298" y="1334"/>
                  </a:lnTo>
                  <a:lnTo>
                    <a:pt x="301" y="1336"/>
                  </a:lnTo>
                  <a:lnTo>
                    <a:pt x="305" y="1336"/>
                  </a:lnTo>
                  <a:lnTo>
                    <a:pt x="314" y="1337"/>
                  </a:lnTo>
                  <a:lnTo>
                    <a:pt x="325" y="1338"/>
                  </a:lnTo>
                  <a:lnTo>
                    <a:pt x="336" y="1340"/>
                  </a:lnTo>
                  <a:lnTo>
                    <a:pt x="349" y="1340"/>
                  </a:lnTo>
                  <a:lnTo>
                    <a:pt x="361" y="1340"/>
                  </a:lnTo>
                  <a:lnTo>
                    <a:pt x="374" y="1340"/>
                  </a:lnTo>
                  <a:lnTo>
                    <a:pt x="386" y="1340"/>
                  </a:lnTo>
                  <a:lnTo>
                    <a:pt x="400" y="1338"/>
                  </a:lnTo>
                  <a:lnTo>
                    <a:pt x="413" y="1337"/>
                  </a:lnTo>
                  <a:lnTo>
                    <a:pt x="425" y="1336"/>
                  </a:lnTo>
                  <a:lnTo>
                    <a:pt x="437" y="1333"/>
                  </a:lnTo>
                  <a:lnTo>
                    <a:pt x="450" y="1331"/>
                  </a:lnTo>
                  <a:lnTo>
                    <a:pt x="460" y="1328"/>
                  </a:lnTo>
                  <a:lnTo>
                    <a:pt x="470" y="1324"/>
                  </a:lnTo>
                  <a:lnTo>
                    <a:pt x="479" y="1320"/>
                  </a:lnTo>
                  <a:lnTo>
                    <a:pt x="485" y="1315"/>
                  </a:lnTo>
                  <a:lnTo>
                    <a:pt x="484" y="1309"/>
                  </a:lnTo>
                  <a:lnTo>
                    <a:pt x="483" y="1304"/>
                  </a:lnTo>
                  <a:lnTo>
                    <a:pt x="480" y="1300"/>
                  </a:lnTo>
                  <a:lnTo>
                    <a:pt x="476" y="1296"/>
                  </a:lnTo>
                  <a:lnTo>
                    <a:pt x="481" y="1277"/>
                  </a:lnTo>
                  <a:lnTo>
                    <a:pt x="484" y="1254"/>
                  </a:lnTo>
                  <a:lnTo>
                    <a:pt x="485" y="1230"/>
                  </a:lnTo>
                  <a:lnTo>
                    <a:pt x="485" y="1209"/>
                  </a:lnTo>
                  <a:lnTo>
                    <a:pt x="487" y="1174"/>
                  </a:lnTo>
                  <a:lnTo>
                    <a:pt x="492" y="1121"/>
                  </a:lnTo>
                  <a:lnTo>
                    <a:pt x="496" y="1068"/>
                  </a:lnTo>
                  <a:lnTo>
                    <a:pt x="500" y="1032"/>
                  </a:lnTo>
                  <a:lnTo>
                    <a:pt x="502" y="998"/>
                  </a:lnTo>
                  <a:lnTo>
                    <a:pt x="504" y="949"/>
                  </a:lnTo>
                  <a:lnTo>
                    <a:pt x="504" y="900"/>
                  </a:lnTo>
                  <a:lnTo>
                    <a:pt x="501" y="865"/>
                  </a:lnTo>
                  <a:lnTo>
                    <a:pt x="496" y="845"/>
                  </a:lnTo>
                  <a:lnTo>
                    <a:pt x="492" y="828"/>
                  </a:lnTo>
                  <a:lnTo>
                    <a:pt x="490" y="812"/>
                  </a:lnTo>
                  <a:lnTo>
                    <a:pt x="486" y="799"/>
                  </a:lnTo>
                  <a:lnTo>
                    <a:pt x="483" y="783"/>
                  </a:lnTo>
                  <a:lnTo>
                    <a:pt x="480" y="764"/>
                  </a:lnTo>
                  <a:lnTo>
                    <a:pt x="476" y="749"/>
                  </a:lnTo>
                  <a:lnTo>
                    <a:pt x="475" y="738"/>
                  </a:lnTo>
                  <a:lnTo>
                    <a:pt x="474" y="729"/>
                  </a:lnTo>
                  <a:lnTo>
                    <a:pt x="472" y="714"/>
                  </a:lnTo>
                  <a:lnTo>
                    <a:pt x="469" y="700"/>
                  </a:lnTo>
                  <a:lnTo>
                    <a:pt x="467" y="688"/>
                  </a:lnTo>
                  <a:lnTo>
                    <a:pt x="466" y="676"/>
                  </a:lnTo>
                  <a:lnTo>
                    <a:pt x="464" y="661"/>
                  </a:lnTo>
                  <a:lnTo>
                    <a:pt x="462" y="645"/>
                  </a:lnTo>
                  <a:lnTo>
                    <a:pt x="461" y="632"/>
                  </a:lnTo>
                  <a:lnTo>
                    <a:pt x="461" y="592"/>
                  </a:lnTo>
                  <a:lnTo>
                    <a:pt x="462" y="518"/>
                  </a:lnTo>
                  <a:lnTo>
                    <a:pt x="461" y="442"/>
                  </a:lnTo>
                  <a:lnTo>
                    <a:pt x="460" y="399"/>
                  </a:lnTo>
                  <a:lnTo>
                    <a:pt x="454" y="399"/>
                  </a:lnTo>
                  <a:lnTo>
                    <a:pt x="447" y="400"/>
                  </a:lnTo>
                  <a:lnTo>
                    <a:pt x="439" y="400"/>
                  </a:lnTo>
                  <a:lnTo>
                    <a:pt x="429" y="401"/>
                  </a:lnTo>
                  <a:lnTo>
                    <a:pt x="419" y="401"/>
                  </a:lnTo>
                  <a:lnTo>
                    <a:pt x="406" y="403"/>
                  </a:lnTo>
                  <a:lnTo>
                    <a:pt x="394" y="404"/>
                  </a:lnTo>
                  <a:lnTo>
                    <a:pt x="381" y="405"/>
                  </a:lnTo>
                  <a:lnTo>
                    <a:pt x="368" y="408"/>
                  </a:lnTo>
                  <a:lnTo>
                    <a:pt x="354" y="411"/>
                  </a:lnTo>
                  <a:lnTo>
                    <a:pt x="340" y="412"/>
                  </a:lnTo>
                  <a:lnTo>
                    <a:pt x="328" y="415"/>
                  </a:lnTo>
                  <a:lnTo>
                    <a:pt x="314" y="419"/>
                  </a:lnTo>
                  <a:lnTo>
                    <a:pt x="302" y="421"/>
                  </a:lnTo>
                  <a:lnTo>
                    <a:pt x="291" y="425"/>
                  </a:lnTo>
                  <a:lnTo>
                    <a:pt x="281" y="429"/>
                  </a:lnTo>
                  <a:lnTo>
                    <a:pt x="275" y="397"/>
                  </a:lnTo>
                  <a:lnTo>
                    <a:pt x="269" y="352"/>
                  </a:lnTo>
                  <a:lnTo>
                    <a:pt x="261" y="299"/>
                  </a:lnTo>
                  <a:lnTo>
                    <a:pt x="253" y="242"/>
                  </a:lnTo>
                  <a:lnTo>
                    <a:pt x="247" y="184"/>
                  </a:lnTo>
                  <a:lnTo>
                    <a:pt x="242" y="128"/>
                  </a:lnTo>
                  <a:lnTo>
                    <a:pt x="239" y="81"/>
                  </a:lnTo>
                  <a:lnTo>
                    <a:pt x="239" y="43"/>
                  </a:lnTo>
                  <a:lnTo>
                    <a:pt x="220" y="50"/>
                  </a:lnTo>
                  <a:lnTo>
                    <a:pt x="201" y="53"/>
                  </a:lnTo>
                  <a:lnTo>
                    <a:pt x="183" y="53"/>
                  </a:lnTo>
                  <a:lnTo>
                    <a:pt x="168" y="50"/>
                  </a:lnTo>
                  <a:lnTo>
                    <a:pt x="152" y="46"/>
                  </a:lnTo>
                  <a:lnTo>
                    <a:pt x="139" y="42"/>
                  </a:lnTo>
                  <a:lnTo>
                    <a:pt x="128" y="37"/>
                  </a:lnTo>
                  <a:lnTo>
                    <a:pt x="118" y="33"/>
                  </a:lnTo>
                  <a:lnTo>
                    <a:pt x="110" y="30"/>
                  </a:lnTo>
                  <a:lnTo>
                    <a:pt x="102" y="26"/>
                  </a:lnTo>
                  <a:lnTo>
                    <a:pt x="95" y="24"/>
                  </a:lnTo>
                  <a:lnTo>
                    <a:pt x="88" y="21"/>
                  </a:lnTo>
                  <a:lnTo>
                    <a:pt x="81" y="18"/>
                  </a:lnTo>
                  <a:lnTo>
                    <a:pt x="74" y="14"/>
                  </a:lnTo>
                  <a:lnTo>
                    <a:pt x="66" y="9"/>
                  </a:lnTo>
                  <a:lnTo>
                    <a:pt x="58" y="2"/>
                  </a:lnTo>
                  <a:lnTo>
                    <a:pt x="55" y="1"/>
                  </a:lnTo>
                  <a:lnTo>
                    <a:pt x="51" y="0"/>
                  </a:lnTo>
                  <a:lnTo>
                    <a:pt x="48" y="0"/>
                  </a:lnTo>
                  <a:lnTo>
                    <a:pt x="44" y="1"/>
                  </a:lnTo>
                  <a:lnTo>
                    <a:pt x="42" y="49"/>
                  </a:lnTo>
                  <a:lnTo>
                    <a:pt x="40" y="127"/>
                  </a:lnTo>
                  <a:lnTo>
                    <a:pt x="39" y="205"/>
                  </a:lnTo>
                  <a:lnTo>
                    <a:pt x="39" y="254"/>
                  </a:lnTo>
                  <a:lnTo>
                    <a:pt x="35" y="257"/>
                  </a:lnTo>
                  <a:lnTo>
                    <a:pt x="29" y="259"/>
                  </a:lnTo>
                  <a:lnTo>
                    <a:pt x="25" y="262"/>
                  </a:lnTo>
                  <a:lnTo>
                    <a:pt x="20" y="265"/>
                  </a:lnTo>
                  <a:lnTo>
                    <a:pt x="15" y="267"/>
                  </a:lnTo>
                  <a:lnTo>
                    <a:pt x="10" y="269"/>
                  </a:lnTo>
                  <a:lnTo>
                    <a:pt x="5" y="271"/>
                  </a:lnTo>
                  <a:lnTo>
                    <a:pt x="0" y="274"/>
                  </a:lnTo>
                  <a:lnTo>
                    <a:pt x="8" y="302"/>
                  </a:lnTo>
                  <a:lnTo>
                    <a:pt x="16" y="328"/>
                  </a:lnTo>
                  <a:lnTo>
                    <a:pt x="23" y="351"/>
                  </a:lnTo>
                  <a:lnTo>
                    <a:pt x="26" y="368"/>
                  </a:lnTo>
                  <a:lnTo>
                    <a:pt x="28" y="385"/>
                  </a:lnTo>
                  <a:lnTo>
                    <a:pt x="31" y="407"/>
                  </a:lnTo>
                  <a:lnTo>
                    <a:pt x="36" y="426"/>
                  </a:lnTo>
                  <a:lnTo>
                    <a:pt x="40" y="440"/>
                  </a:lnTo>
                  <a:lnTo>
                    <a:pt x="46" y="457"/>
                  </a:lnTo>
                  <a:lnTo>
                    <a:pt x="52" y="487"/>
                  </a:lnTo>
                  <a:lnTo>
                    <a:pt x="59" y="519"/>
                  </a:lnTo>
                  <a:lnTo>
                    <a:pt x="62" y="536"/>
                  </a:lnTo>
                  <a:lnTo>
                    <a:pt x="64" y="552"/>
                  </a:lnTo>
                  <a:lnTo>
                    <a:pt x="67" y="578"/>
                  </a:lnTo>
                  <a:lnTo>
                    <a:pt x="70" y="607"/>
                  </a:lnTo>
                  <a:lnTo>
                    <a:pt x="74" y="629"/>
                  </a:lnTo>
                  <a:lnTo>
                    <a:pt x="77" y="648"/>
                  </a:lnTo>
                  <a:lnTo>
                    <a:pt x="80" y="668"/>
                  </a:lnTo>
                  <a:lnTo>
                    <a:pt x="81" y="686"/>
                  </a:lnTo>
                  <a:lnTo>
                    <a:pt x="80" y="702"/>
                  </a:lnTo>
                  <a:lnTo>
                    <a:pt x="79" y="715"/>
                  </a:lnTo>
                  <a:lnTo>
                    <a:pt x="79" y="727"/>
                  </a:lnTo>
                  <a:lnTo>
                    <a:pt x="79" y="738"/>
                  </a:lnTo>
                  <a:lnTo>
                    <a:pt x="81" y="746"/>
                  </a:lnTo>
                  <a:lnTo>
                    <a:pt x="84" y="754"/>
                  </a:lnTo>
                  <a:lnTo>
                    <a:pt x="87" y="763"/>
                  </a:lnTo>
                  <a:lnTo>
                    <a:pt x="88" y="771"/>
                  </a:lnTo>
                  <a:lnTo>
                    <a:pt x="88" y="778"/>
                  </a:lnTo>
                  <a:lnTo>
                    <a:pt x="87" y="784"/>
                  </a:lnTo>
                  <a:lnTo>
                    <a:pt x="87" y="795"/>
                  </a:lnTo>
                  <a:lnTo>
                    <a:pt x="87" y="803"/>
                  </a:lnTo>
                  <a:lnTo>
                    <a:pt x="88" y="808"/>
                  </a:lnTo>
                  <a:lnTo>
                    <a:pt x="92" y="820"/>
                  </a:lnTo>
                  <a:lnTo>
                    <a:pt x="98" y="843"/>
                  </a:lnTo>
                  <a:lnTo>
                    <a:pt x="105" y="869"/>
                  </a:lnTo>
                  <a:lnTo>
                    <a:pt x="108" y="889"/>
                  </a:lnTo>
                  <a:lnTo>
                    <a:pt x="109" y="910"/>
                  </a:lnTo>
                  <a:lnTo>
                    <a:pt x="110" y="939"/>
                  </a:lnTo>
                  <a:lnTo>
                    <a:pt x="110" y="971"/>
                  </a:lnTo>
                  <a:lnTo>
                    <a:pt x="112" y="995"/>
                  </a:lnTo>
                  <a:lnTo>
                    <a:pt x="115" y="1016"/>
                  </a:lnTo>
                  <a:lnTo>
                    <a:pt x="116" y="1039"/>
                  </a:lnTo>
                  <a:lnTo>
                    <a:pt x="117" y="1061"/>
                  </a:lnTo>
                  <a:lnTo>
                    <a:pt x="116" y="1076"/>
                  </a:lnTo>
                  <a:lnTo>
                    <a:pt x="115" y="1092"/>
                  </a:lnTo>
                  <a:lnTo>
                    <a:pt x="116" y="1113"/>
                  </a:lnTo>
                  <a:lnTo>
                    <a:pt x="116" y="1134"/>
                  </a:lnTo>
                  <a:lnTo>
                    <a:pt x="118" y="1149"/>
                  </a:lnTo>
                  <a:lnTo>
                    <a:pt x="119" y="1165"/>
                  </a:lnTo>
                  <a:lnTo>
                    <a:pt x="117" y="1189"/>
                  </a:lnTo>
                  <a:lnTo>
                    <a:pt x="113" y="1213"/>
                  </a:lnTo>
                  <a:lnTo>
                    <a:pt x="110" y="1227"/>
                  </a:lnTo>
                  <a:lnTo>
                    <a:pt x="108" y="1234"/>
                  </a:lnTo>
                  <a:lnTo>
                    <a:pt x="107" y="1240"/>
                  </a:lnTo>
                  <a:lnTo>
                    <a:pt x="106" y="1246"/>
                  </a:lnTo>
                  <a:lnTo>
                    <a:pt x="106" y="1251"/>
                  </a:lnTo>
                  <a:lnTo>
                    <a:pt x="101" y="1254"/>
                  </a:lnTo>
                  <a:lnTo>
                    <a:pt x="98" y="1256"/>
                  </a:lnTo>
                  <a:lnTo>
                    <a:pt x="95" y="1260"/>
                  </a:lnTo>
                  <a:lnTo>
                    <a:pt x="92" y="1263"/>
                  </a:lnTo>
                  <a:lnTo>
                    <a:pt x="90" y="1270"/>
                  </a:lnTo>
                  <a:lnTo>
                    <a:pt x="85" y="1283"/>
                  </a:lnTo>
                  <a:lnTo>
                    <a:pt x="79" y="1296"/>
                  </a:lnTo>
                  <a:lnTo>
                    <a:pt x="76" y="1307"/>
                  </a:lnTo>
                  <a:lnTo>
                    <a:pt x="79" y="1308"/>
                  </a:lnTo>
                  <a:lnTo>
                    <a:pt x="82" y="1309"/>
                  </a:lnTo>
                  <a:lnTo>
                    <a:pt x="86" y="1311"/>
                  </a:lnTo>
                  <a:lnTo>
                    <a:pt x="89" y="1312"/>
                  </a:lnTo>
                  <a:lnTo>
                    <a:pt x="98" y="1315"/>
                  </a:lnTo>
                  <a:lnTo>
                    <a:pt x="108" y="1316"/>
                  </a:lnTo>
                  <a:lnTo>
                    <a:pt x="118" y="1319"/>
                  </a:lnTo>
                  <a:lnTo>
                    <a:pt x="130" y="1321"/>
                  </a:lnTo>
                  <a:lnTo>
                    <a:pt x="142" y="1323"/>
                  </a:lnTo>
                  <a:lnTo>
                    <a:pt x="155" y="1325"/>
                  </a:lnTo>
                  <a:lnTo>
                    <a:pt x="168" y="1328"/>
                  </a:lnTo>
                  <a:lnTo>
                    <a:pt x="181" y="1329"/>
                  </a:lnTo>
                  <a:lnTo>
                    <a:pt x="193" y="1332"/>
                  </a:lnTo>
                  <a:lnTo>
                    <a:pt x="207" y="1333"/>
                  </a:lnTo>
                  <a:lnTo>
                    <a:pt x="219" y="1334"/>
                  </a:lnTo>
                  <a:lnTo>
                    <a:pt x="230" y="1336"/>
                  </a:lnTo>
                  <a:lnTo>
                    <a:pt x="241" y="1337"/>
                  </a:lnTo>
                  <a:lnTo>
                    <a:pt x="252" y="1338"/>
                  </a:lnTo>
                  <a:lnTo>
                    <a:pt x="261" y="1340"/>
                  </a:lnTo>
                  <a:lnTo>
                    <a:pt x="269" y="13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50" name="Freeform 6"/>
            <p:cNvSpPr>
              <a:spLocks/>
            </p:cNvSpPr>
            <p:nvPr/>
          </p:nvSpPr>
          <p:spPr bwMode="auto">
            <a:xfrm>
              <a:off x="4752" y="1664"/>
              <a:ext cx="369" cy="1060"/>
            </a:xfrm>
            <a:custGeom>
              <a:avLst/>
              <a:gdLst>
                <a:gd name="T0" fmla="*/ 208 w 369"/>
                <a:gd name="T1" fmla="*/ 1031 h 1060"/>
                <a:gd name="T2" fmla="*/ 180 w 369"/>
                <a:gd name="T3" fmla="*/ 1032 h 1060"/>
                <a:gd name="T4" fmla="*/ 142 w 369"/>
                <a:gd name="T5" fmla="*/ 1036 h 1060"/>
                <a:gd name="T6" fmla="*/ 101 w 369"/>
                <a:gd name="T7" fmla="*/ 1043 h 1060"/>
                <a:gd name="T8" fmla="*/ 63 w 369"/>
                <a:gd name="T9" fmla="*/ 1052 h 1060"/>
                <a:gd name="T10" fmla="*/ 36 w 369"/>
                <a:gd name="T11" fmla="*/ 1028 h 1060"/>
                <a:gd name="T12" fmla="*/ 14 w 369"/>
                <a:gd name="T13" fmla="*/ 873 h 1060"/>
                <a:gd name="T14" fmla="*/ 0 w 369"/>
                <a:gd name="T15" fmla="*/ 712 h 1060"/>
                <a:gd name="T16" fmla="*/ 14 w 369"/>
                <a:gd name="T17" fmla="*/ 550 h 1060"/>
                <a:gd name="T18" fmla="*/ 30 w 369"/>
                <a:gd name="T19" fmla="*/ 425 h 1060"/>
                <a:gd name="T20" fmla="*/ 65 w 369"/>
                <a:gd name="T21" fmla="*/ 279 h 1060"/>
                <a:gd name="T22" fmla="*/ 106 w 369"/>
                <a:gd name="T23" fmla="*/ 148 h 1060"/>
                <a:gd name="T24" fmla="*/ 122 w 369"/>
                <a:gd name="T25" fmla="*/ 100 h 1060"/>
                <a:gd name="T26" fmla="*/ 139 w 369"/>
                <a:gd name="T27" fmla="*/ 66 h 1060"/>
                <a:gd name="T28" fmla="*/ 151 w 369"/>
                <a:gd name="T29" fmla="*/ 0 h 1060"/>
                <a:gd name="T30" fmla="*/ 164 w 369"/>
                <a:gd name="T31" fmla="*/ 13 h 1060"/>
                <a:gd name="T32" fmla="*/ 175 w 369"/>
                <a:gd name="T33" fmla="*/ 34 h 1060"/>
                <a:gd name="T34" fmla="*/ 190 w 369"/>
                <a:gd name="T35" fmla="*/ 66 h 1060"/>
                <a:gd name="T36" fmla="*/ 207 w 369"/>
                <a:gd name="T37" fmla="*/ 74 h 1060"/>
                <a:gd name="T38" fmla="*/ 221 w 369"/>
                <a:gd name="T39" fmla="*/ 82 h 1060"/>
                <a:gd name="T40" fmla="*/ 227 w 369"/>
                <a:gd name="T41" fmla="*/ 107 h 1060"/>
                <a:gd name="T42" fmla="*/ 241 w 369"/>
                <a:gd name="T43" fmla="*/ 122 h 1060"/>
                <a:gd name="T44" fmla="*/ 257 w 369"/>
                <a:gd name="T45" fmla="*/ 128 h 1060"/>
                <a:gd name="T46" fmla="*/ 268 w 369"/>
                <a:gd name="T47" fmla="*/ 138 h 1060"/>
                <a:gd name="T48" fmla="*/ 284 w 369"/>
                <a:gd name="T49" fmla="*/ 151 h 1060"/>
                <a:gd name="T50" fmla="*/ 297 w 369"/>
                <a:gd name="T51" fmla="*/ 163 h 1060"/>
                <a:gd name="T52" fmla="*/ 326 w 369"/>
                <a:gd name="T53" fmla="*/ 185 h 1060"/>
                <a:gd name="T54" fmla="*/ 352 w 369"/>
                <a:gd name="T55" fmla="*/ 213 h 1060"/>
                <a:gd name="T56" fmla="*/ 355 w 369"/>
                <a:gd name="T57" fmla="*/ 250 h 1060"/>
                <a:gd name="T58" fmla="*/ 353 w 369"/>
                <a:gd name="T59" fmla="*/ 285 h 1060"/>
                <a:gd name="T60" fmla="*/ 353 w 369"/>
                <a:gd name="T61" fmla="*/ 335 h 1060"/>
                <a:gd name="T62" fmla="*/ 346 w 369"/>
                <a:gd name="T63" fmla="*/ 367 h 1060"/>
                <a:gd name="T64" fmla="*/ 342 w 369"/>
                <a:gd name="T65" fmla="*/ 381 h 1060"/>
                <a:gd name="T66" fmla="*/ 343 w 369"/>
                <a:gd name="T67" fmla="*/ 396 h 1060"/>
                <a:gd name="T68" fmla="*/ 354 w 369"/>
                <a:gd name="T69" fmla="*/ 425 h 1060"/>
                <a:gd name="T70" fmla="*/ 349 w 369"/>
                <a:gd name="T71" fmla="*/ 485 h 1060"/>
                <a:gd name="T72" fmla="*/ 364 w 369"/>
                <a:gd name="T73" fmla="*/ 543 h 1060"/>
                <a:gd name="T74" fmla="*/ 365 w 369"/>
                <a:gd name="T75" fmla="*/ 607 h 1060"/>
                <a:gd name="T76" fmla="*/ 344 w 369"/>
                <a:gd name="T77" fmla="*/ 652 h 1060"/>
                <a:gd name="T78" fmla="*/ 324 w 369"/>
                <a:gd name="T79" fmla="*/ 688 h 1060"/>
                <a:gd name="T80" fmla="*/ 305 w 369"/>
                <a:gd name="T81" fmla="*/ 693 h 1060"/>
                <a:gd name="T82" fmla="*/ 288 w 369"/>
                <a:gd name="T83" fmla="*/ 686 h 1060"/>
                <a:gd name="T84" fmla="*/ 256 w 369"/>
                <a:gd name="T85" fmla="*/ 653 h 1060"/>
                <a:gd name="T86" fmla="*/ 216 w 369"/>
                <a:gd name="T87" fmla="*/ 615 h 1060"/>
                <a:gd name="T88" fmla="*/ 208 w 369"/>
                <a:gd name="T89" fmla="*/ 621 h 1060"/>
                <a:gd name="T90" fmla="*/ 213 w 369"/>
                <a:gd name="T91" fmla="*/ 643 h 1060"/>
                <a:gd name="T92" fmla="*/ 214 w 369"/>
                <a:gd name="T93" fmla="*/ 688 h 1060"/>
                <a:gd name="T94" fmla="*/ 222 w 369"/>
                <a:gd name="T95" fmla="*/ 734 h 1060"/>
                <a:gd name="T96" fmla="*/ 225 w 369"/>
                <a:gd name="T97" fmla="*/ 787 h 1060"/>
                <a:gd name="T98" fmla="*/ 234 w 369"/>
                <a:gd name="T99" fmla="*/ 859 h 1060"/>
                <a:gd name="T100" fmla="*/ 237 w 369"/>
                <a:gd name="T101" fmla="*/ 926 h 1060"/>
                <a:gd name="T102" fmla="*/ 241 w 369"/>
                <a:gd name="T103" fmla="*/ 993 h 1060"/>
                <a:gd name="T104" fmla="*/ 248 w 369"/>
                <a:gd name="T105" fmla="*/ 1023 h 1060"/>
                <a:gd name="T106" fmla="*/ 233 w 369"/>
                <a:gd name="T107" fmla="*/ 1028 h 1060"/>
                <a:gd name="T108" fmla="*/ 221 w 369"/>
                <a:gd name="T109" fmla="*/ 1030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69" h="1060">
                  <a:moveTo>
                    <a:pt x="221" y="1030"/>
                  </a:moveTo>
                  <a:lnTo>
                    <a:pt x="215" y="1030"/>
                  </a:lnTo>
                  <a:lnTo>
                    <a:pt x="208" y="1031"/>
                  </a:lnTo>
                  <a:lnTo>
                    <a:pt x="200" y="1031"/>
                  </a:lnTo>
                  <a:lnTo>
                    <a:pt x="190" y="1032"/>
                  </a:lnTo>
                  <a:lnTo>
                    <a:pt x="180" y="1032"/>
                  </a:lnTo>
                  <a:lnTo>
                    <a:pt x="167" y="1034"/>
                  </a:lnTo>
                  <a:lnTo>
                    <a:pt x="155" y="1035"/>
                  </a:lnTo>
                  <a:lnTo>
                    <a:pt x="142" y="1036"/>
                  </a:lnTo>
                  <a:lnTo>
                    <a:pt x="129" y="1039"/>
                  </a:lnTo>
                  <a:lnTo>
                    <a:pt x="115" y="1042"/>
                  </a:lnTo>
                  <a:lnTo>
                    <a:pt x="101" y="1043"/>
                  </a:lnTo>
                  <a:lnTo>
                    <a:pt x="89" y="1046"/>
                  </a:lnTo>
                  <a:lnTo>
                    <a:pt x="75" y="1050"/>
                  </a:lnTo>
                  <a:lnTo>
                    <a:pt x="63" y="1052"/>
                  </a:lnTo>
                  <a:lnTo>
                    <a:pt x="52" y="1056"/>
                  </a:lnTo>
                  <a:lnTo>
                    <a:pt x="42" y="1060"/>
                  </a:lnTo>
                  <a:lnTo>
                    <a:pt x="36" y="1028"/>
                  </a:lnTo>
                  <a:lnTo>
                    <a:pt x="30" y="983"/>
                  </a:lnTo>
                  <a:lnTo>
                    <a:pt x="22" y="930"/>
                  </a:lnTo>
                  <a:lnTo>
                    <a:pt x="14" y="873"/>
                  </a:lnTo>
                  <a:lnTo>
                    <a:pt x="8" y="815"/>
                  </a:lnTo>
                  <a:lnTo>
                    <a:pt x="3" y="759"/>
                  </a:lnTo>
                  <a:lnTo>
                    <a:pt x="0" y="712"/>
                  </a:lnTo>
                  <a:lnTo>
                    <a:pt x="0" y="674"/>
                  </a:lnTo>
                  <a:lnTo>
                    <a:pt x="7" y="612"/>
                  </a:lnTo>
                  <a:lnTo>
                    <a:pt x="14" y="550"/>
                  </a:lnTo>
                  <a:lnTo>
                    <a:pt x="22" y="495"/>
                  </a:lnTo>
                  <a:lnTo>
                    <a:pt x="25" y="460"/>
                  </a:lnTo>
                  <a:lnTo>
                    <a:pt x="30" y="425"/>
                  </a:lnTo>
                  <a:lnTo>
                    <a:pt x="39" y="381"/>
                  </a:lnTo>
                  <a:lnTo>
                    <a:pt x="51" y="331"/>
                  </a:lnTo>
                  <a:lnTo>
                    <a:pt x="65" y="279"/>
                  </a:lnTo>
                  <a:lnTo>
                    <a:pt x="81" y="229"/>
                  </a:lnTo>
                  <a:lnTo>
                    <a:pt x="94" y="184"/>
                  </a:lnTo>
                  <a:lnTo>
                    <a:pt x="106" y="148"/>
                  </a:lnTo>
                  <a:lnTo>
                    <a:pt x="114" y="124"/>
                  </a:lnTo>
                  <a:lnTo>
                    <a:pt x="117" y="114"/>
                  </a:lnTo>
                  <a:lnTo>
                    <a:pt x="122" y="100"/>
                  </a:lnTo>
                  <a:lnTo>
                    <a:pt x="126" y="88"/>
                  </a:lnTo>
                  <a:lnTo>
                    <a:pt x="129" y="79"/>
                  </a:lnTo>
                  <a:lnTo>
                    <a:pt x="139" y="66"/>
                  </a:lnTo>
                  <a:lnTo>
                    <a:pt x="146" y="47"/>
                  </a:lnTo>
                  <a:lnTo>
                    <a:pt x="151" y="25"/>
                  </a:lnTo>
                  <a:lnTo>
                    <a:pt x="151" y="0"/>
                  </a:lnTo>
                  <a:lnTo>
                    <a:pt x="157" y="4"/>
                  </a:lnTo>
                  <a:lnTo>
                    <a:pt x="162" y="8"/>
                  </a:lnTo>
                  <a:lnTo>
                    <a:pt x="164" y="13"/>
                  </a:lnTo>
                  <a:lnTo>
                    <a:pt x="166" y="17"/>
                  </a:lnTo>
                  <a:lnTo>
                    <a:pt x="170" y="24"/>
                  </a:lnTo>
                  <a:lnTo>
                    <a:pt x="175" y="34"/>
                  </a:lnTo>
                  <a:lnTo>
                    <a:pt x="181" y="49"/>
                  </a:lnTo>
                  <a:lnTo>
                    <a:pt x="184" y="63"/>
                  </a:lnTo>
                  <a:lnTo>
                    <a:pt x="190" y="66"/>
                  </a:lnTo>
                  <a:lnTo>
                    <a:pt x="195" y="69"/>
                  </a:lnTo>
                  <a:lnTo>
                    <a:pt x="202" y="71"/>
                  </a:lnTo>
                  <a:lnTo>
                    <a:pt x="207" y="74"/>
                  </a:lnTo>
                  <a:lnTo>
                    <a:pt x="212" y="77"/>
                  </a:lnTo>
                  <a:lnTo>
                    <a:pt x="217" y="79"/>
                  </a:lnTo>
                  <a:lnTo>
                    <a:pt x="221" y="82"/>
                  </a:lnTo>
                  <a:lnTo>
                    <a:pt x="224" y="83"/>
                  </a:lnTo>
                  <a:lnTo>
                    <a:pt x="225" y="95"/>
                  </a:lnTo>
                  <a:lnTo>
                    <a:pt x="227" y="107"/>
                  </a:lnTo>
                  <a:lnTo>
                    <a:pt x="231" y="118"/>
                  </a:lnTo>
                  <a:lnTo>
                    <a:pt x="235" y="122"/>
                  </a:lnTo>
                  <a:lnTo>
                    <a:pt x="241" y="122"/>
                  </a:lnTo>
                  <a:lnTo>
                    <a:pt x="247" y="123"/>
                  </a:lnTo>
                  <a:lnTo>
                    <a:pt x="253" y="126"/>
                  </a:lnTo>
                  <a:lnTo>
                    <a:pt x="257" y="128"/>
                  </a:lnTo>
                  <a:lnTo>
                    <a:pt x="259" y="130"/>
                  </a:lnTo>
                  <a:lnTo>
                    <a:pt x="264" y="134"/>
                  </a:lnTo>
                  <a:lnTo>
                    <a:pt x="268" y="138"/>
                  </a:lnTo>
                  <a:lnTo>
                    <a:pt x="274" y="142"/>
                  </a:lnTo>
                  <a:lnTo>
                    <a:pt x="278" y="147"/>
                  </a:lnTo>
                  <a:lnTo>
                    <a:pt x="284" y="151"/>
                  </a:lnTo>
                  <a:lnTo>
                    <a:pt x="288" y="155"/>
                  </a:lnTo>
                  <a:lnTo>
                    <a:pt x="293" y="159"/>
                  </a:lnTo>
                  <a:lnTo>
                    <a:pt x="297" y="163"/>
                  </a:lnTo>
                  <a:lnTo>
                    <a:pt x="305" y="169"/>
                  </a:lnTo>
                  <a:lnTo>
                    <a:pt x="315" y="177"/>
                  </a:lnTo>
                  <a:lnTo>
                    <a:pt x="326" y="185"/>
                  </a:lnTo>
                  <a:lnTo>
                    <a:pt x="336" y="196"/>
                  </a:lnTo>
                  <a:lnTo>
                    <a:pt x="345" y="205"/>
                  </a:lnTo>
                  <a:lnTo>
                    <a:pt x="352" y="213"/>
                  </a:lnTo>
                  <a:lnTo>
                    <a:pt x="355" y="221"/>
                  </a:lnTo>
                  <a:lnTo>
                    <a:pt x="356" y="236"/>
                  </a:lnTo>
                  <a:lnTo>
                    <a:pt x="355" y="250"/>
                  </a:lnTo>
                  <a:lnTo>
                    <a:pt x="354" y="263"/>
                  </a:lnTo>
                  <a:lnTo>
                    <a:pt x="353" y="273"/>
                  </a:lnTo>
                  <a:lnTo>
                    <a:pt x="353" y="285"/>
                  </a:lnTo>
                  <a:lnTo>
                    <a:pt x="353" y="302"/>
                  </a:lnTo>
                  <a:lnTo>
                    <a:pt x="353" y="320"/>
                  </a:lnTo>
                  <a:lnTo>
                    <a:pt x="353" y="335"/>
                  </a:lnTo>
                  <a:lnTo>
                    <a:pt x="352" y="344"/>
                  </a:lnTo>
                  <a:lnTo>
                    <a:pt x="349" y="355"/>
                  </a:lnTo>
                  <a:lnTo>
                    <a:pt x="346" y="367"/>
                  </a:lnTo>
                  <a:lnTo>
                    <a:pt x="343" y="377"/>
                  </a:lnTo>
                  <a:lnTo>
                    <a:pt x="342" y="380"/>
                  </a:lnTo>
                  <a:lnTo>
                    <a:pt x="342" y="381"/>
                  </a:lnTo>
                  <a:lnTo>
                    <a:pt x="342" y="384"/>
                  </a:lnTo>
                  <a:lnTo>
                    <a:pt x="342" y="385"/>
                  </a:lnTo>
                  <a:lnTo>
                    <a:pt x="343" y="396"/>
                  </a:lnTo>
                  <a:lnTo>
                    <a:pt x="347" y="407"/>
                  </a:lnTo>
                  <a:lnTo>
                    <a:pt x="350" y="417"/>
                  </a:lnTo>
                  <a:lnTo>
                    <a:pt x="354" y="425"/>
                  </a:lnTo>
                  <a:lnTo>
                    <a:pt x="354" y="437"/>
                  </a:lnTo>
                  <a:lnTo>
                    <a:pt x="352" y="461"/>
                  </a:lnTo>
                  <a:lnTo>
                    <a:pt x="349" y="485"/>
                  </a:lnTo>
                  <a:lnTo>
                    <a:pt x="350" y="499"/>
                  </a:lnTo>
                  <a:lnTo>
                    <a:pt x="356" y="515"/>
                  </a:lnTo>
                  <a:lnTo>
                    <a:pt x="364" y="543"/>
                  </a:lnTo>
                  <a:lnTo>
                    <a:pt x="369" y="572"/>
                  </a:lnTo>
                  <a:lnTo>
                    <a:pt x="368" y="596"/>
                  </a:lnTo>
                  <a:lnTo>
                    <a:pt x="365" y="607"/>
                  </a:lnTo>
                  <a:lnTo>
                    <a:pt x="358" y="621"/>
                  </a:lnTo>
                  <a:lnTo>
                    <a:pt x="352" y="636"/>
                  </a:lnTo>
                  <a:lnTo>
                    <a:pt x="344" y="652"/>
                  </a:lnTo>
                  <a:lnTo>
                    <a:pt x="336" y="668"/>
                  </a:lnTo>
                  <a:lnTo>
                    <a:pt x="329" y="680"/>
                  </a:lnTo>
                  <a:lnTo>
                    <a:pt x="324" y="688"/>
                  </a:lnTo>
                  <a:lnTo>
                    <a:pt x="321" y="692"/>
                  </a:lnTo>
                  <a:lnTo>
                    <a:pt x="315" y="693"/>
                  </a:lnTo>
                  <a:lnTo>
                    <a:pt x="305" y="693"/>
                  </a:lnTo>
                  <a:lnTo>
                    <a:pt x="296" y="693"/>
                  </a:lnTo>
                  <a:lnTo>
                    <a:pt x="292" y="690"/>
                  </a:lnTo>
                  <a:lnTo>
                    <a:pt x="288" y="686"/>
                  </a:lnTo>
                  <a:lnTo>
                    <a:pt x="281" y="678"/>
                  </a:lnTo>
                  <a:lnTo>
                    <a:pt x="269" y="666"/>
                  </a:lnTo>
                  <a:lnTo>
                    <a:pt x="256" y="653"/>
                  </a:lnTo>
                  <a:lnTo>
                    <a:pt x="243" y="640"/>
                  </a:lnTo>
                  <a:lnTo>
                    <a:pt x="228" y="625"/>
                  </a:lnTo>
                  <a:lnTo>
                    <a:pt x="216" y="615"/>
                  </a:lnTo>
                  <a:lnTo>
                    <a:pt x="206" y="605"/>
                  </a:lnTo>
                  <a:lnTo>
                    <a:pt x="207" y="613"/>
                  </a:lnTo>
                  <a:lnTo>
                    <a:pt x="208" y="621"/>
                  </a:lnTo>
                  <a:lnTo>
                    <a:pt x="212" y="628"/>
                  </a:lnTo>
                  <a:lnTo>
                    <a:pt x="214" y="632"/>
                  </a:lnTo>
                  <a:lnTo>
                    <a:pt x="213" y="643"/>
                  </a:lnTo>
                  <a:lnTo>
                    <a:pt x="213" y="657"/>
                  </a:lnTo>
                  <a:lnTo>
                    <a:pt x="212" y="673"/>
                  </a:lnTo>
                  <a:lnTo>
                    <a:pt x="214" y="688"/>
                  </a:lnTo>
                  <a:lnTo>
                    <a:pt x="217" y="704"/>
                  </a:lnTo>
                  <a:lnTo>
                    <a:pt x="220" y="719"/>
                  </a:lnTo>
                  <a:lnTo>
                    <a:pt x="222" y="734"/>
                  </a:lnTo>
                  <a:lnTo>
                    <a:pt x="223" y="746"/>
                  </a:lnTo>
                  <a:lnTo>
                    <a:pt x="224" y="762"/>
                  </a:lnTo>
                  <a:lnTo>
                    <a:pt x="225" y="787"/>
                  </a:lnTo>
                  <a:lnTo>
                    <a:pt x="227" y="815"/>
                  </a:lnTo>
                  <a:lnTo>
                    <a:pt x="231" y="837"/>
                  </a:lnTo>
                  <a:lnTo>
                    <a:pt x="234" y="859"/>
                  </a:lnTo>
                  <a:lnTo>
                    <a:pt x="236" y="884"/>
                  </a:lnTo>
                  <a:lnTo>
                    <a:pt x="237" y="908"/>
                  </a:lnTo>
                  <a:lnTo>
                    <a:pt x="237" y="926"/>
                  </a:lnTo>
                  <a:lnTo>
                    <a:pt x="237" y="947"/>
                  </a:lnTo>
                  <a:lnTo>
                    <a:pt x="238" y="971"/>
                  </a:lnTo>
                  <a:lnTo>
                    <a:pt x="241" y="993"/>
                  </a:lnTo>
                  <a:lnTo>
                    <a:pt x="244" y="1006"/>
                  </a:lnTo>
                  <a:lnTo>
                    <a:pt x="248" y="1016"/>
                  </a:lnTo>
                  <a:lnTo>
                    <a:pt x="248" y="1023"/>
                  </a:lnTo>
                  <a:lnTo>
                    <a:pt x="245" y="1027"/>
                  </a:lnTo>
                  <a:lnTo>
                    <a:pt x="238" y="1028"/>
                  </a:lnTo>
                  <a:lnTo>
                    <a:pt x="233" y="1028"/>
                  </a:lnTo>
                  <a:lnTo>
                    <a:pt x="228" y="1028"/>
                  </a:lnTo>
                  <a:lnTo>
                    <a:pt x="225" y="1030"/>
                  </a:lnTo>
                  <a:lnTo>
                    <a:pt x="221" y="103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51" name="Freeform 7"/>
            <p:cNvSpPr>
              <a:spLocks/>
            </p:cNvSpPr>
            <p:nvPr/>
          </p:nvSpPr>
          <p:spPr bwMode="auto">
            <a:xfrm>
              <a:off x="4179" y="1658"/>
              <a:ext cx="570" cy="934"/>
            </a:xfrm>
            <a:custGeom>
              <a:avLst/>
              <a:gdLst>
                <a:gd name="T0" fmla="*/ 309 w 570"/>
                <a:gd name="T1" fmla="*/ 922 h 934"/>
                <a:gd name="T2" fmla="*/ 257 w 570"/>
                <a:gd name="T3" fmla="*/ 934 h 934"/>
                <a:gd name="T4" fmla="*/ 230 w 570"/>
                <a:gd name="T5" fmla="*/ 804 h 934"/>
                <a:gd name="T6" fmla="*/ 259 w 570"/>
                <a:gd name="T7" fmla="*/ 686 h 934"/>
                <a:gd name="T8" fmla="*/ 297 w 570"/>
                <a:gd name="T9" fmla="*/ 558 h 934"/>
                <a:gd name="T10" fmla="*/ 317 w 570"/>
                <a:gd name="T11" fmla="*/ 486 h 934"/>
                <a:gd name="T12" fmla="*/ 331 w 570"/>
                <a:gd name="T13" fmla="*/ 333 h 934"/>
                <a:gd name="T14" fmla="*/ 315 w 570"/>
                <a:gd name="T15" fmla="*/ 308 h 934"/>
                <a:gd name="T16" fmla="*/ 291 w 570"/>
                <a:gd name="T17" fmla="*/ 315 h 934"/>
                <a:gd name="T18" fmla="*/ 273 w 570"/>
                <a:gd name="T19" fmla="*/ 316 h 934"/>
                <a:gd name="T20" fmla="*/ 257 w 570"/>
                <a:gd name="T21" fmla="*/ 320 h 934"/>
                <a:gd name="T22" fmla="*/ 242 w 570"/>
                <a:gd name="T23" fmla="*/ 321 h 934"/>
                <a:gd name="T24" fmla="*/ 223 w 570"/>
                <a:gd name="T25" fmla="*/ 316 h 934"/>
                <a:gd name="T26" fmla="*/ 206 w 570"/>
                <a:gd name="T27" fmla="*/ 311 h 934"/>
                <a:gd name="T28" fmla="*/ 176 w 570"/>
                <a:gd name="T29" fmla="*/ 309 h 934"/>
                <a:gd name="T30" fmla="*/ 152 w 570"/>
                <a:gd name="T31" fmla="*/ 312 h 934"/>
                <a:gd name="T32" fmla="*/ 127 w 570"/>
                <a:gd name="T33" fmla="*/ 312 h 934"/>
                <a:gd name="T34" fmla="*/ 84 w 570"/>
                <a:gd name="T35" fmla="*/ 291 h 934"/>
                <a:gd name="T36" fmla="*/ 13 w 570"/>
                <a:gd name="T37" fmla="*/ 262 h 934"/>
                <a:gd name="T38" fmla="*/ 1 w 570"/>
                <a:gd name="T39" fmla="*/ 236 h 934"/>
                <a:gd name="T40" fmla="*/ 17 w 570"/>
                <a:gd name="T41" fmla="*/ 174 h 934"/>
                <a:gd name="T42" fmla="*/ 44 w 570"/>
                <a:gd name="T43" fmla="*/ 117 h 934"/>
                <a:gd name="T44" fmla="*/ 96 w 570"/>
                <a:gd name="T45" fmla="*/ 122 h 934"/>
                <a:gd name="T46" fmla="*/ 152 w 570"/>
                <a:gd name="T47" fmla="*/ 137 h 934"/>
                <a:gd name="T48" fmla="*/ 172 w 570"/>
                <a:gd name="T49" fmla="*/ 136 h 934"/>
                <a:gd name="T50" fmla="*/ 191 w 570"/>
                <a:gd name="T51" fmla="*/ 137 h 934"/>
                <a:gd name="T52" fmla="*/ 210 w 570"/>
                <a:gd name="T53" fmla="*/ 146 h 934"/>
                <a:gd name="T54" fmla="*/ 237 w 570"/>
                <a:gd name="T55" fmla="*/ 155 h 934"/>
                <a:gd name="T56" fmla="*/ 252 w 570"/>
                <a:gd name="T57" fmla="*/ 144 h 934"/>
                <a:gd name="T58" fmla="*/ 270 w 570"/>
                <a:gd name="T59" fmla="*/ 138 h 934"/>
                <a:gd name="T60" fmla="*/ 288 w 570"/>
                <a:gd name="T61" fmla="*/ 129 h 934"/>
                <a:gd name="T62" fmla="*/ 317 w 570"/>
                <a:gd name="T63" fmla="*/ 117 h 934"/>
                <a:gd name="T64" fmla="*/ 368 w 570"/>
                <a:gd name="T65" fmla="*/ 87 h 934"/>
                <a:gd name="T66" fmla="*/ 395 w 570"/>
                <a:gd name="T67" fmla="*/ 84 h 934"/>
                <a:gd name="T68" fmla="*/ 403 w 570"/>
                <a:gd name="T69" fmla="*/ 67 h 934"/>
                <a:gd name="T70" fmla="*/ 422 w 570"/>
                <a:gd name="T71" fmla="*/ 41 h 934"/>
                <a:gd name="T72" fmla="*/ 455 w 570"/>
                <a:gd name="T73" fmla="*/ 6 h 934"/>
                <a:gd name="T74" fmla="*/ 475 w 570"/>
                <a:gd name="T75" fmla="*/ 0 h 934"/>
                <a:gd name="T76" fmla="*/ 503 w 570"/>
                <a:gd name="T77" fmla="*/ 0 h 934"/>
                <a:gd name="T78" fmla="*/ 530 w 570"/>
                <a:gd name="T79" fmla="*/ 14 h 934"/>
                <a:gd name="T80" fmla="*/ 565 w 570"/>
                <a:gd name="T81" fmla="*/ 40 h 934"/>
                <a:gd name="T82" fmla="*/ 557 w 570"/>
                <a:gd name="T83" fmla="*/ 72 h 934"/>
                <a:gd name="T84" fmla="*/ 550 w 570"/>
                <a:gd name="T85" fmla="*/ 102 h 934"/>
                <a:gd name="T86" fmla="*/ 525 w 570"/>
                <a:gd name="T87" fmla="*/ 128 h 934"/>
                <a:gd name="T88" fmla="*/ 485 w 570"/>
                <a:gd name="T89" fmla="*/ 177 h 934"/>
                <a:gd name="T90" fmla="*/ 446 w 570"/>
                <a:gd name="T91" fmla="*/ 256 h 934"/>
                <a:gd name="T92" fmla="*/ 404 w 570"/>
                <a:gd name="T93" fmla="*/ 385 h 934"/>
                <a:gd name="T94" fmla="*/ 379 w 570"/>
                <a:gd name="T95" fmla="*/ 596 h 934"/>
                <a:gd name="T96" fmla="*/ 373 w 570"/>
                <a:gd name="T97" fmla="*/ 842 h 934"/>
                <a:gd name="T98" fmla="*/ 359 w 570"/>
                <a:gd name="T99" fmla="*/ 899 h 934"/>
                <a:gd name="T100" fmla="*/ 339 w 570"/>
                <a:gd name="T101" fmla="*/ 908 h 9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70" h="934">
                  <a:moveTo>
                    <a:pt x="334" y="911"/>
                  </a:moveTo>
                  <a:lnTo>
                    <a:pt x="329" y="914"/>
                  </a:lnTo>
                  <a:lnTo>
                    <a:pt x="320" y="918"/>
                  </a:lnTo>
                  <a:lnTo>
                    <a:pt x="309" y="922"/>
                  </a:lnTo>
                  <a:lnTo>
                    <a:pt x="297" y="926"/>
                  </a:lnTo>
                  <a:lnTo>
                    <a:pt x="283" y="930"/>
                  </a:lnTo>
                  <a:lnTo>
                    <a:pt x="270" y="932"/>
                  </a:lnTo>
                  <a:lnTo>
                    <a:pt x="257" y="934"/>
                  </a:lnTo>
                  <a:lnTo>
                    <a:pt x="244" y="934"/>
                  </a:lnTo>
                  <a:lnTo>
                    <a:pt x="237" y="894"/>
                  </a:lnTo>
                  <a:lnTo>
                    <a:pt x="231" y="849"/>
                  </a:lnTo>
                  <a:lnTo>
                    <a:pt x="230" y="804"/>
                  </a:lnTo>
                  <a:lnTo>
                    <a:pt x="233" y="768"/>
                  </a:lnTo>
                  <a:lnTo>
                    <a:pt x="239" y="748"/>
                  </a:lnTo>
                  <a:lnTo>
                    <a:pt x="248" y="719"/>
                  </a:lnTo>
                  <a:lnTo>
                    <a:pt x="259" y="686"/>
                  </a:lnTo>
                  <a:lnTo>
                    <a:pt x="270" y="650"/>
                  </a:lnTo>
                  <a:lnTo>
                    <a:pt x="281" y="614"/>
                  </a:lnTo>
                  <a:lnTo>
                    <a:pt x="290" y="584"/>
                  </a:lnTo>
                  <a:lnTo>
                    <a:pt x="297" y="558"/>
                  </a:lnTo>
                  <a:lnTo>
                    <a:pt x="299" y="544"/>
                  </a:lnTo>
                  <a:lnTo>
                    <a:pt x="307" y="531"/>
                  </a:lnTo>
                  <a:lnTo>
                    <a:pt x="312" y="509"/>
                  </a:lnTo>
                  <a:lnTo>
                    <a:pt x="317" y="486"/>
                  </a:lnTo>
                  <a:lnTo>
                    <a:pt x="319" y="462"/>
                  </a:lnTo>
                  <a:lnTo>
                    <a:pt x="321" y="429"/>
                  </a:lnTo>
                  <a:lnTo>
                    <a:pt x="325" y="379"/>
                  </a:lnTo>
                  <a:lnTo>
                    <a:pt x="331" y="333"/>
                  </a:lnTo>
                  <a:lnTo>
                    <a:pt x="334" y="301"/>
                  </a:lnTo>
                  <a:lnTo>
                    <a:pt x="329" y="304"/>
                  </a:lnTo>
                  <a:lnTo>
                    <a:pt x="322" y="305"/>
                  </a:lnTo>
                  <a:lnTo>
                    <a:pt x="315" y="308"/>
                  </a:lnTo>
                  <a:lnTo>
                    <a:pt x="309" y="309"/>
                  </a:lnTo>
                  <a:lnTo>
                    <a:pt x="303" y="312"/>
                  </a:lnTo>
                  <a:lnTo>
                    <a:pt x="297" y="313"/>
                  </a:lnTo>
                  <a:lnTo>
                    <a:pt x="291" y="315"/>
                  </a:lnTo>
                  <a:lnTo>
                    <a:pt x="287" y="315"/>
                  </a:lnTo>
                  <a:lnTo>
                    <a:pt x="282" y="315"/>
                  </a:lnTo>
                  <a:lnTo>
                    <a:pt x="278" y="315"/>
                  </a:lnTo>
                  <a:lnTo>
                    <a:pt x="273" y="316"/>
                  </a:lnTo>
                  <a:lnTo>
                    <a:pt x="269" y="316"/>
                  </a:lnTo>
                  <a:lnTo>
                    <a:pt x="264" y="317"/>
                  </a:lnTo>
                  <a:lnTo>
                    <a:pt x="260" y="319"/>
                  </a:lnTo>
                  <a:lnTo>
                    <a:pt x="257" y="320"/>
                  </a:lnTo>
                  <a:lnTo>
                    <a:pt x="253" y="321"/>
                  </a:lnTo>
                  <a:lnTo>
                    <a:pt x="250" y="321"/>
                  </a:lnTo>
                  <a:lnTo>
                    <a:pt x="247" y="321"/>
                  </a:lnTo>
                  <a:lnTo>
                    <a:pt x="242" y="321"/>
                  </a:lnTo>
                  <a:lnTo>
                    <a:pt x="237" y="320"/>
                  </a:lnTo>
                  <a:lnTo>
                    <a:pt x="232" y="319"/>
                  </a:lnTo>
                  <a:lnTo>
                    <a:pt x="228" y="317"/>
                  </a:lnTo>
                  <a:lnTo>
                    <a:pt x="223" y="316"/>
                  </a:lnTo>
                  <a:lnTo>
                    <a:pt x="220" y="315"/>
                  </a:lnTo>
                  <a:lnTo>
                    <a:pt x="217" y="313"/>
                  </a:lnTo>
                  <a:lnTo>
                    <a:pt x="211" y="312"/>
                  </a:lnTo>
                  <a:lnTo>
                    <a:pt x="206" y="311"/>
                  </a:lnTo>
                  <a:lnTo>
                    <a:pt x="198" y="309"/>
                  </a:lnTo>
                  <a:lnTo>
                    <a:pt x="190" y="309"/>
                  </a:lnTo>
                  <a:lnTo>
                    <a:pt x="183" y="309"/>
                  </a:lnTo>
                  <a:lnTo>
                    <a:pt x="176" y="309"/>
                  </a:lnTo>
                  <a:lnTo>
                    <a:pt x="170" y="309"/>
                  </a:lnTo>
                  <a:lnTo>
                    <a:pt x="165" y="311"/>
                  </a:lnTo>
                  <a:lnTo>
                    <a:pt x="158" y="312"/>
                  </a:lnTo>
                  <a:lnTo>
                    <a:pt x="152" y="312"/>
                  </a:lnTo>
                  <a:lnTo>
                    <a:pt x="146" y="313"/>
                  </a:lnTo>
                  <a:lnTo>
                    <a:pt x="139" y="313"/>
                  </a:lnTo>
                  <a:lnTo>
                    <a:pt x="134" y="312"/>
                  </a:lnTo>
                  <a:lnTo>
                    <a:pt x="127" y="312"/>
                  </a:lnTo>
                  <a:lnTo>
                    <a:pt x="121" y="309"/>
                  </a:lnTo>
                  <a:lnTo>
                    <a:pt x="112" y="305"/>
                  </a:lnTo>
                  <a:lnTo>
                    <a:pt x="99" y="300"/>
                  </a:lnTo>
                  <a:lnTo>
                    <a:pt x="84" y="291"/>
                  </a:lnTo>
                  <a:lnTo>
                    <a:pt x="65" y="283"/>
                  </a:lnTo>
                  <a:lnTo>
                    <a:pt x="46" y="273"/>
                  </a:lnTo>
                  <a:lnTo>
                    <a:pt x="28" y="267"/>
                  </a:lnTo>
                  <a:lnTo>
                    <a:pt x="13" y="262"/>
                  </a:lnTo>
                  <a:lnTo>
                    <a:pt x="0" y="259"/>
                  </a:lnTo>
                  <a:lnTo>
                    <a:pt x="0" y="252"/>
                  </a:lnTo>
                  <a:lnTo>
                    <a:pt x="0" y="244"/>
                  </a:lnTo>
                  <a:lnTo>
                    <a:pt x="1" y="236"/>
                  </a:lnTo>
                  <a:lnTo>
                    <a:pt x="3" y="228"/>
                  </a:lnTo>
                  <a:lnTo>
                    <a:pt x="6" y="211"/>
                  </a:lnTo>
                  <a:lnTo>
                    <a:pt x="11" y="193"/>
                  </a:lnTo>
                  <a:lnTo>
                    <a:pt x="17" y="174"/>
                  </a:lnTo>
                  <a:lnTo>
                    <a:pt x="24" y="157"/>
                  </a:lnTo>
                  <a:lnTo>
                    <a:pt x="30" y="141"/>
                  </a:lnTo>
                  <a:lnTo>
                    <a:pt x="37" y="128"/>
                  </a:lnTo>
                  <a:lnTo>
                    <a:pt x="44" y="117"/>
                  </a:lnTo>
                  <a:lnTo>
                    <a:pt x="48" y="109"/>
                  </a:lnTo>
                  <a:lnTo>
                    <a:pt x="63" y="113"/>
                  </a:lnTo>
                  <a:lnTo>
                    <a:pt x="78" y="117"/>
                  </a:lnTo>
                  <a:lnTo>
                    <a:pt x="96" y="122"/>
                  </a:lnTo>
                  <a:lnTo>
                    <a:pt x="112" y="126"/>
                  </a:lnTo>
                  <a:lnTo>
                    <a:pt x="129" y="132"/>
                  </a:lnTo>
                  <a:lnTo>
                    <a:pt x="142" y="134"/>
                  </a:lnTo>
                  <a:lnTo>
                    <a:pt x="152" y="137"/>
                  </a:lnTo>
                  <a:lnTo>
                    <a:pt x="159" y="137"/>
                  </a:lnTo>
                  <a:lnTo>
                    <a:pt x="163" y="136"/>
                  </a:lnTo>
                  <a:lnTo>
                    <a:pt x="168" y="136"/>
                  </a:lnTo>
                  <a:lnTo>
                    <a:pt x="172" y="136"/>
                  </a:lnTo>
                  <a:lnTo>
                    <a:pt x="178" y="136"/>
                  </a:lnTo>
                  <a:lnTo>
                    <a:pt x="183" y="136"/>
                  </a:lnTo>
                  <a:lnTo>
                    <a:pt x="188" y="137"/>
                  </a:lnTo>
                  <a:lnTo>
                    <a:pt x="191" y="137"/>
                  </a:lnTo>
                  <a:lnTo>
                    <a:pt x="195" y="138"/>
                  </a:lnTo>
                  <a:lnTo>
                    <a:pt x="198" y="140"/>
                  </a:lnTo>
                  <a:lnTo>
                    <a:pt x="203" y="142"/>
                  </a:lnTo>
                  <a:lnTo>
                    <a:pt x="210" y="146"/>
                  </a:lnTo>
                  <a:lnTo>
                    <a:pt x="218" y="149"/>
                  </a:lnTo>
                  <a:lnTo>
                    <a:pt x="224" y="153"/>
                  </a:lnTo>
                  <a:lnTo>
                    <a:pt x="231" y="154"/>
                  </a:lnTo>
                  <a:lnTo>
                    <a:pt x="237" y="155"/>
                  </a:lnTo>
                  <a:lnTo>
                    <a:pt x="240" y="154"/>
                  </a:lnTo>
                  <a:lnTo>
                    <a:pt x="244" y="150"/>
                  </a:lnTo>
                  <a:lnTo>
                    <a:pt x="248" y="146"/>
                  </a:lnTo>
                  <a:lnTo>
                    <a:pt x="252" y="144"/>
                  </a:lnTo>
                  <a:lnTo>
                    <a:pt x="256" y="140"/>
                  </a:lnTo>
                  <a:lnTo>
                    <a:pt x="260" y="140"/>
                  </a:lnTo>
                  <a:lnTo>
                    <a:pt x="266" y="140"/>
                  </a:lnTo>
                  <a:lnTo>
                    <a:pt x="270" y="138"/>
                  </a:lnTo>
                  <a:lnTo>
                    <a:pt x="274" y="136"/>
                  </a:lnTo>
                  <a:lnTo>
                    <a:pt x="279" y="133"/>
                  </a:lnTo>
                  <a:lnTo>
                    <a:pt x="283" y="132"/>
                  </a:lnTo>
                  <a:lnTo>
                    <a:pt x="288" y="129"/>
                  </a:lnTo>
                  <a:lnTo>
                    <a:pt x="291" y="128"/>
                  </a:lnTo>
                  <a:lnTo>
                    <a:pt x="297" y="126"/>
                  </a:lnTo>
                  <a:lnTo>
                    <a:pt x="305" y="122"/>
                  </a:lnTo>
                  <a:lnTo>
                    <a:pt x="317" y="117"/>
                  </a:lnTo>
                  <a:lnTo>
                    <a:pt x="330" y="110"/>
                  </a:lnTo>
                  <a:lnTo>
                    <a:pt x="343" y="104"/>
                  </a:lnTo>
                  <a:lnTo>
                    <a:pt x="357" y="94"/>
                  </a:lnTo>
                  <a:lnTo>
                    <a:pt x="368" y="87"/>
                  </a:lnTo>
                  <a:lnTo>
                    <a:pt x="378" y="77"/>
                  </a:lnTo>
                  <a:lnTo>
                    <a:pt x="383" y="80"/>
                  </a:lnTo>
                  <a:lnTo>
                    <a:pt x="390" y="83"/>
                  </a:lnTo>
                  <a:lnTo>
                    <a:pt x="395" y="84"/>
                  </a:lnTo>
                  <a:lnTo>
                    <a:pt x="398" y="83"/>
                  </a:lnTo>
                  <a:lnTo>
                    <a:pt x="399" y="77"/>
                  </a:lnTo>
                  <a:lnTo>
                    <a:pt x="401" y="72"/>
                  </a:lnTo>
                  <a:lnTo>
                    <a:pt x="403" y="67"/>
                  </a:lnTo>
                  <a:lnTo>
                    <a:pt x="405" y="61"/>
                  </a:lnTo>
                  <a:lnTo>
                    <a:pt x="409" y="57"/>
                  </a:lnTo>
                  <a:lnTo>
                    <a:pt x="414" y="51"/>
                  </a:lnTo>
                  <a:lnTo>
                    <a:pt x="422" y="41"/>
                  </a:lnTo>
                  <a:lnTo>
                    <a:pt x="431" y="31"/>
                  </a:lnTo>
                  <a:lnTo>
                    <a:pt x="440" y="22"/>
                  </a:lnTo>
                  <a:lnTo>
                    <a:pt x="449" y="12"/>
                  </a:lnTo>
                  <a:lnTo>
                    <a:pt x="455" y="6"/>
                  </a:lnTo>
                  <a:lnTo>
                    <a:pt x="460" y="3"/>
                  </a:lnTo>
                  <a:lnTo>
                    <a:pt x="463" y="3"/>
                  </a:lnTo>
                  <a:lnTo>
                    <a:pt x="469" y="2"/>
                  </a:lnTo>
                  <a:lnTo>
                    <a:pt x="475" y="0"/>
                  </a:lnTo>
                  <a:lnTo>
                    <a:pt x="483" y="0"/>
                  </a:lnTo>
                  <a:lnTo>
                    <a:pt x="490" y="0"/>
                  </a:lnTo>
                  <a:lnTo>
                    <a:pt x="496" y="0"/>
                  </a:lnTo>
                  <a:lnTo>
                    <a:pt x="503" y="0"/>
                  </a:lnTo>
                  <a:lnTo>
                    <a:pt x="507" y="2"/>
                  </a:lnTo>
                  <a:lnTo>
                    <a:pt x="512" y="4"/>
                  </a:lnTo>
                  <a:lnTo>
                    <a:pt x="520" y="8"/>
                  </a:lnTo>
                  <a:lnTo>
                    <a:pt x="530" y="14"/>
                  </a:lnTo>
                  <a:lnTo>
                    <a:pt x="540" y="20"/>
                  </a:lnTo>
                  <a:lnTo>
                    <a:pt x="550" y="28"/>
                  </a:lnTo>
                  <a:lnTo>
                    <a:pt x="558" y="35"/>
                  </a:lnTo>
                  <a:lnTo>
                    <a:pt x="565" y="40"/>
                  </a:lnTo>
                  <a:lnTo>
                    <a:pt x="570" y="45"/>
                  </a:lnTo>
                  <a:lnTo>
                    <a:pt x="565" y="53"/>
                  </a:lnTo>
                  <a:lnTo>
                    <a:pt x="561" y="63"/>
                  </a:lnTo>
                  <a:lnTo>
                    <a:pt x="557" y="72"/>
                  </a:lnTo>
                  <a:lnTo>
                    <a:pt x="556" y="81"/>
                  </a:lnTo>
                  <a:lnTo>
                    <a:pt x="554" y="89"/>
                  </a:lnTo>
                  <a:lnTo>
                    <a:pt x="553" y="96"/>
                  </a:lnTo>
                  <a:lnTo>
                    <a:pt x="550" y="102"/>
                  </a:lnTo>
                  <a:lnTo>
                    <a:pt x="545" y="106"/>
                  </a:lnTo>
                  <a:lnTo>
                    <a:pt x="541" y="110"/>
                  </a:lnTo>
                  <a:lnTo>
                    <a:pt x="534" y="118"/>
                  </a:lnTo>
                  <a:lnTo>
                    <a:pt x="525" y="128"/>
                  </a:lnTo>
                  <a:lnTo>
                    <a:pt x="515" y="140"/>
                  </a:lnTo>
                  <a:lnTo>
                    <a:pt x="504" y="151"/>
                  </a:lnTo>
                  <a:lnTo>
                    <a:pt x="494" y="165"/>
                  </a:lnTo>
                  <a:lnTo>
                    <a:pt x="485" y="177"/>
                  </a:lnTo>
                  <a:lnTo>
                    <a:pt x="477" y="189"/>
                  </a:lnTo>
                  <a:lnTo>
                    <a:pt x="470" y="205"/>
                  </a:lnTo>
                  <a:lnTo>
                    <a:pt x="459" y="227"/>
                  </a:lnTo>
                  <a:lnTo>
                    <a:pt x="446" y="256"/>
                  </a:lnTo>
                  <a:lnTo>
                    <a:pt x="434" y="289"/>
                  </a:lnTo>
                  <a:lnTo>
                    <a:pt x="422" y="324"/>
                  </a:lnTo>
                  <a:lnTo>
                    <a:pt x="412" y="356"/>
                  </a:lnTo>
                  <a:lnTo>
                    <a:pt x="404" y="385"/>
                  </a:lnTo>
                  <a:lnTo>
                    <a:pt x="400" y="407"/>
                  </a:lnTo>
                  <a:lnTo>
                    <a:pt x="393" y="459"/>
                  </a:lnTo>
                  <a:lnTo>
                    <a:pt x="385" y="529"/>
                  </a:lnTo>
                  <a:lnTo>
                    <a:pt x="379" y="596"/>
                  </a:lnTo>
                  <a:lnTo>
                    <a:pt x="378" y="638"/>
                  </a:lnTo>
                  <a:lnTo>
                    <a:pt x="376" y="686"/>
                  </a:lnTo>
                  <a:lnTo>
                    <a:pt x="374" y="764"/>
                  </a:lnTo>
                  <a:lnTo>
                    <a:pt x="373" y="842"/>
                  </a:lnTo>
                  <a:lnTo>
                    <a:pt x="373" y="891"/>
                  </a:lnTo>
                  <a:lnTo>
                    <a:pt x="369" y="894"/>
                  </a:lnTo>
                  <a:lnTo>
                    <a:pt x="363" y="896"/>
                  </a:lnTo>
                  <a:lnTo>
                    <a:pt x="359" y="899"/>
                  </a:lnTo>
                  <a:lnTo>
                    <a:pt x="354" y="902"/>
                  </a:lnTo>
                  <a:lnTo>
                    <a:pt x="349" y="904"/>
                  </a:lnTo>
                  <a:lnTo>
                    <a:pt x="344" y="906"/>
                  </a:lnTo>
                  <a:lnTo>
                    <a:pt x="339" y="908"/>
                  </a:lnTo>
                  <a:lnTo>
                    <a:pt x="334" y="9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52" name="Freeform 8"/>
            <p:cNvSpPr>
              <a:spLocks/>
            </p:cNvSpPr>
            <p:nvPr/>
          </p:nvSpPr>
          <p:spPr bwMode="auto">
            <a:xfrm>
              <a:off x="4161" y="1756"/>
              <a:ext cx="66" cy="130"/>
            </a:xfrm>
            <a:custGeom>
              <a:avLst/>
              <a:gdLst>
                <a:gd name="T0" fmla="*/ 66 w 66"/>
                <a:gd name="T1" fmla="*/ 11 h 130"/>
                <a:gd name="T2" fmla="*/ 62 w 66"/>
                <a:gd name="T3" fmla="*/ 19 h 130"/>
                <a:gd name="T4" fmla="*/ 55 w 66"/>
                <a:gd name="T5" fmla="*/ 30 h 130"/>
                <a:gd name="T6" fmla="*/ 48 w 66"/>
                <a:gd name="T7" fmla="*/ 43 h 130"/>
                <a:gd name="T8" fmla="*/ 42 w 66"/>
                <a:gd name="T9" fmla="*/ 59 h 130"/>
                <a:gd name="T10" fmla="*/ 35 w 66"/>
                <a:gd name="T11" fmla="*/ 76 h 130"/>
                <a:gd name="T12" fmla="*/ 29 w 66"/>
                <a:gd name="T13" fmla="*/ 95 h 130"/>
                <a:gd name="T14" fmla="*/ 24 w 66"/>
                <a:gd name="T15" fmla="*/ 113 h 130"/>
                <a:gd name="T16" fmla="*/ 21 w 66"/>
                <a:gd name="T17" fmla="*/ 130 h 130"/>
                <a:gd name="T18" fmla="*/ 14 w 66"/>
                <a:gd name="T19" fmla="*/ 129 h 130"/>
                <a:gd name="T20" fmla="*/ 8 w 66"/>
                <a:gd name="T21" fmla="*/ 129 h 130"/>
                <a:gd name="T22" fmla="*/ 4 w 66"/>
                <a:gd name="T23" fmla="*/ 128 h 130"/>
                <a:gd name="T24" fmla="*/ 0 w 66"/>
                <a:gd name="T25" fmla="*/ 128 h 130"/>
                <a:gd name="T26" fmla="*/ 3 w 66"/>
                <a:gd name="T27" fmla="*/ 113 h 130"/>
                <a:gd name="T28" fmla="*/ 6 w 66"/>
                <a:gd name="T29" fmla="*/ 101 h 130"/>
                <a:gd name="T30" fmla="*/ 7 w 66"/>
                <a:gd name="T31" fmla="*/ 92 h 130"/>
                <a:gd name="T32" fmla="*/ 9 w 66"/>
                <a:gd name="T33" fmla="*/ 83 h 130"/>
                <a:gd name="T34" fmla="*/ 13 w 66"/>
                <a:gd name="T35" fmla="*/ 61 h 130"/>
                <a:gd name="T36" fmla="*/ 18 w 66"/>
                <a:gd name="T37" fmla="*/ 38 h 130"/>
                <a:gd name="T38" fmla="*/ 27 w 66"/>
                <a:gd name="T39" fmla="*/ 16 h 130"/>
                <a:gd name="T40" fmla="*/ 38 w 66"/>
                <a:gd name="T41" fmla="*/ 0 h 130"/>
                <a:gd name="T42" fmla="*/ 45 w 66"/>
                <a:gd name="T43" fmla="*/ 3 h 130"/>
                <a:gd name="T44" fmla="*/ 53 w 66"/>
                <a:gd name="T45" fmla="*/ 6 h 130"/>
                <a:gd name="T46" fmla="*/ 59 w 66"/>
                <a:gd name="T47" fmla="*/ 8 h 130"/>
                <a:gd name="T48" fmla="*/ 66 w 66"/>
                <a:gd name="T49" fmla="*/ 11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6" h="130">
                  <a:moveTo>
                    <a:pt x="66" y="11"/>
                  </a:moveTo>
                  <a:lnTo>
                    <a:pt x="62" y="19"/>
                  </a:lnTo>
                  <a:lnTo>
                    <a:pt x="55" y="30"/>
                  </a:lnTo>
                  <a:lnTo>
                    <a:pt x="48" y="43"/>
                  </a:lnTo>
                  <a:lnTo>
                    <a:pt x="42" y="59"/>
                  </a:lnTo>
                  <a:lnTo>
                    <a:pt x="35" y="76"/>
                  </a:lnTo>
                  <a:lnTo>
                    <a:pt x="29" y="95"/>
                  </a:lnTo>
                  <a:lnTo>
                    <a:pt x="24" y="113"/>
                  </a:lnTo>
                  <a:lnTo>
                    <a:pt x="21" y="130"/>
                  </a:lnTo>
                  <a:lnTo>
                    <a:pt x="14" y="129"/>
                  </a:lnTo>
                  <a:lnTo>
                    <a:pt x="8" y="129"/>
                  </a:lnTo>
                  <a:lnTo>
                    <a:pt x="4" y="128"/>
                  </a:lnTo>
                  <a:lnTo>
                    <a:pt x="0" y="128"/>
                  </a:lnTo>
                  <a:lnTo>
                    <a:pt x="3" y="113"/>
                  </a:lnTo>
                  <a:lnTo>
                    <a:pt x="6" y="101"/>
                  </a:lnTo>
                  <a:lnTo>
                    <a:pt x="7" y="92"/>
                  </a:lnTo>
                  <a:lnTo>
                    <a:pt x="9" y="83"/>
                  </a:lnTo>
                  <a:lnTo>
                    <a:pt x="13" y="61"/>
                  </a:lnTo>
                  <a:lnTo>
                    <a:pt x="18" y="38"/>
                  </a:lnTo>
                  <a:lnTo>
                    <a:pt x="27" y="16"/>
                  </a:lnTo>
                  <a:lnTo>
                    <a:pt x="38" y="0"/>
                  </a:lnTo>
                  <a:lnTo>
                    <a:pt x="45" y="3"/>
                  </a:lnTo>
                  <a:lnTo>
                    <a:pt x="53" y="6"/>
                  </a:lnTo>
                  <a:lnTo>
                    <a:pt x="59" y="8"/>
                  </a:lnTo>
                  <a:lnTo>
                    <a:pt x="66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53" name="Freeform 9"/>
            <p:cNvSpPr>
              <a:spLocks/>
            </p:cNvSpPr>
            <p:nvPr/>
          </p:nvSpPr>
          <p:spPr bwMode="auto">
            <a:xfrm>
              <a:off x="4557" y="1703"/>
              <a:ext cx="324" cy="645"/>
            </a:xfrm>
            <a:custGeom>
              <a:avLst/>
              <a:gdLst>
                <a:gd name="T0" fmla="*/ 321 w 324"/>
                <a:gd name="T1" fmla="*/ 49 h 645"/>
                <a:gd name="T2" fmla="*/ 312 w 324"/>
                <a:gd name="T3" fmla="*/ 75 h 645"/>
                <a:gd name="T4" fmla="*/ 301 w 324"/>
                <a:gd name="T5" fmla="*/ 109 h 645"/>
                <a:gd name="T6" fmla="*/ 276 w 324"/>
                <a:gd name="T7" fmla="*/ 190 h 645"/>
                <a:gd name="T8" fmla="*/ 246 w 324"/>
                <a:gd name="T9" fmla="*/ 292 h 645"/>
                <a:gd name="T10" fmla="*/ 225 w 324"/>
                <a:gd name="T11" fmla="*/ 386 h 645"/>
                <a:gd name="T12" fmla="*/ 217 w 324"/>
                <a:gd name="T13" fmla="*/ 456 h 645"/>
                <a:gd name="T14" fmla="*/ 202 w 324"/>
                <a:gd name="T15" fmla="*/ 573 h 645"/>
                <a:gd name="T16" fmla="*/ 176 w 324"/>
                <a:gd name="T17" fmla="*/ 642 h 645"/>
                <a:gd name="T18" fmla="*/ 139 w 324"/>
                <a:gd name="T19" fmla="*/ 645 h 645"/>
                <a:gd name="T20" fmla="*/ 108 w 324"/>
                <a:gd name="T21" fmla="*/ 638 h 645"/>
                <a:gd name="T22" fmla="*/ 84 w 324"/>
                <a:gd name="T23" fmla="*/ 629 h 645"/>
                <a:gd name="T24" fmla="*/ 66 w 324"/>
                <a:gd name="T25" fmla="*/ 622 h 645"/>
                <a:gd name="T26" fmla="*/ 51 w 324"/>
                <a:gd name="T27" fmla="*/ 616 h 645"/>
                <a:gd name="T28" fmla="*/ 37 w 324"/>
                <a:gd name="T29" fmla="*/ 610 h 645"/>
                <a:gd name="T30" fmla="*/ 22 w 324"/>
                <a:gd name="T31" fmla="*/ 601 h 645"/>
                <a:gd name="T32" fmla="*/ 11 w 324"/>
                <a:gd name="T33" fmla="*/ 593 h 645"/>
                <a:gd name="T34" fmla="*/ 4 w 324"/>
                <a:gd name="T35" fmla="*/ 592 h 645"/>
                <a:gd name="T36" fmla="*/ 1 w 324"/>
                <a:gd name="T37" fmla="*/ 551 h 645"/>
                <a:gd name="T38" fmla="*/ 15 w 324"/>
                <a:gd name="T39" fmla="*/ 414 h 645"/>
                <a:gd name="T40" fmla="*/ 26 w 324"/>
                <a:gd name="T41" fmla="*/ 340 h 645"/>
                <a:gd name="T42" fmla="*/ 44 w 324"/>
                <a:gd name="T43" fmla="*/ 279 h 645"/>
                <a:gd name="T44" fmla="*/ 68 w 324"/>
                <a:gd name="T45" fmla="*/ 211 h 645"/>
                <a:gd name="T46" fmla="*/ 92 w 324"/>
                <a:gd name="T47" fmla="*/ 160 h 645"/>
                <a:gd name="T48" fmla="*/ 107 w 324"/>
                <a:gd name="T49" fmla="*/ 132 h 645"/>
                <a:gd name="T50" fmla="*/ 126 w 324"/>
                <a:gd name="T51" fmla="*/ 106 h 645"/>
                <a:gd name="T52" fmla="*/ 147 w 324"/>
                <a:gd name="T53" fmla="*/ 83 h 645"/>
                <a:gd name="T54" fmla="*/ 163 w 324"/>
                <a:gd name="T55" fmla="*/ 65 h 645"/>
                <a:gd name="T56" fmla="*/ 172 w 324"/>
                <a:gd name="T57" fmla="*/ 57 h 645"/>
                <a:gd name="T58" fmla="*/ 176 w 324"/>
                <a:gd name="T59" fmla="*/ 44 h 645"/>
                <a:gd name="T60" fmla="*/ 179 w 324"/>
                <a:gd name="T61" fmla="*/ 27 h 645"/>
                <a:gd name="T62" fmla="*/ 187 w 324"/>
                <a:gd name="T63" fmla="*/ 8 h 645"/>
                <a:gd name="T64" fmla="*/ 194 w 324"/>
                <a:gd name="T65" fmla="*/ 10 h 645"/>
                <a:gd name="T66" fmla="*/ 199 w 324"/>
                <a:gd name="T67" fmla="*/ 28 h 645"/>
                <a:gd name="T68" fmla="*/ 206 w 324"/>
                <a:gd name="T69" fmla="*/ 44 h 645"/>
                <a:gd name="T70" fmla="*/ 218 w 324"/>
                <a:gd name="T71" fmla="*/ 59 h 645"/>
                <a:gd name="T72" fmla="*/ 229 w 324"/>
                <a:gd name="T73" fmla="*/ 65 h 645"/>
                <a:gd name="T74" fmla="*/ 239 w 324"/>
                <a:gd name="T75" fmla="*/ 69 h 645"/>
                <a:gd name="T76" fmla="*/ 249 w 324"/>
                <a:gd name="T77" fmla="*/ 71 h 645"/>
                <a:gd name="T78" fmla="*/ 259 w 324"/>
                <a:gd name="T79" fmla="*/ 72 h 645"/>
                <a:gd name="T80" fmla="*/ 268 w 324"/>
                <a:gd name="T81" fmla="*/ 72 h 645"/>
                <a:gd name="T82" fmla="*/ 277 w 324"/>
                <a:gd name="T83" fmla="*/ 71 h 645"/>
                <a:gd name="T84" fmla="*/ 286 w 324"/>
                <a:gd name="T85" fmla="*/ 68 h 645"/>
                <a:gd name="T86" fmla="*/ 294 w 324"/>
                <a:gd name="T87" fmla="*/ 65 h 645"/>
                <a:gd name="T88" fmla="*/ 306 w 324"/>
                <a:gd name="T89" fmla="*/ 57 h 645"/>
                <a:gd name="T90" fmla="*/ 318 w 324"/>
                <a:gd name="T91" fmla="*/ 46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24" h="645">
                  <a:moveTo>
                    <a:pt x="324" y="40"/>
                  </a:moveTo>
                  <a:lnTo>
                    <a:pt x="321" y="49"/>
                  </a:lnTo>
                  <a:lnTo>
                    <a:pt x="317" y="61"/>
                  </a:lnTo>
                  <a:lnTo>
                    <a:pt x="312" y="75"/>
                  </a:lnTo>
                  <a:lnTo>
                    <a:pt x="309" y="85"/>
                  </a:lnTo>
                  <a:lnTo>
                    <a:pt x="301" y="109"/>
                  </a:lnTo>
                  <a:lnTo>
                    <a:pt x="289" y="145"/>
                  </a:lnTo>
                  <a:lnTo>
                    <a:pt x="276" y="190"/>
                  </a:lnTo>
                  <a:lnTo>
                    <a:pt x="260" y="240"/>
                  </a:lnTo>
                  <a:lnTo>
                    <a:pt x="246" y="292"/>
                  </a:lnTo>
                  <a:lnTo>
                    <a:pt x="234" y="342"/>
                  </a:lnTo>
                  <a:lnTo>
                    <a:pt x="225" y="386"/>
                  </a:lnTo>
                  <a:lnTo>
                    <a:pt x="220" y="421"/>
                  </a:lnTo>
                  <a:lnTo>
                    <a:pt x="217" y="456"/>
                  </a:lnTo>
                  <a:lnTo>
                    <a:pt x="209" y="511"/>
                  </a:lnTo>
                  <a:lnTo>
                    <a:pt x="202" y="573"/>
                  </a:lnTo>
                  <a:lnTo>
                    <a:pt x="195" y="635"/>
                  </a:lnTo>
                  <a:lnTo>
                    <a:pt x="176" y="642"/>
                  </a:lnTo>
                  <a:lnTo>
                    <a:pt x="157" y="645"/>
                  </a:lnTo>
                  <a:lnTo>
                    <a:pt x="139" y="645"/>
                  </a:lnTo>
                  <a:lnTo>
                    <a:pt x="124" y="642"/>
                  </a:lnTo>
                  <a:lnTo>
                    <a:pt x="108" y="638"/>
                  </a:lnTo>
                  <a:lnTo>
                    <a:pt x="95" y="634"/>
                  </a:lnTo>
                  <a:lnTo>
                    <a:pt x="84" y="629"/>
                  </a:lnTo>
                  <a:lnTo>
                    <a:pt x="74" y="625"/>
                  </a:lnTo>
                  <a:lnTo>
                    <a:pt x="66" y="622"/>
                  </a:lnTo>
                  <a:lnTo>
                    <a:pt x="58" y="618"/>
                  </a:lnTo>
                  <a:lnTo>
                    <a:pt x="51" y="616"/>
                  </a:lnTo>
                  <a:lnTo>
                    <a:pt x="44" y="613"/>
                  </a:lnTo>
                  <a:lnTo>
                    <a:pt x="37" y="610"/>
                  </a:lnTo>
                  <a:lnTo>
                    <a:pt x="30" y="606"/>
                  </a:lnTo>
                  <a:lnTo>
                    <a:pt x="22" y="601"/>
                  </a:lnTo>
                  <a:lnTo>
                    <a:pt x="14" y="594"/>
                  </a:lnTo>
                  <a:lnTo>
                    <a:pt x="11" y="593"/>
                  </a:lnTo>
                  <a:lnTo>
                    <a:pt x="7" y="592"/>
                  </a:lnTo>
                  <a:lnTo>
                    <a:pt x="4" y="592"/>
                  </a:lnTo>
                  <a:lnTo>
                    <a:pt x="0" y="593"/>
                  </a:lnTo>
                  <a:lnTo>
                    <a:pt x="1" y="551"/>
                  </a:lnTo>
                  <a:lnTo>
                    <a:pt x="7" y="484"/>
                  </a:lnTo>
                  <a:lnTo>
                    <a:pt x="15" y="414"/>
                  </a:lnTo>
                  <a:lnTo>
                    <a:pt x="22" y="362"/>
                  </a:lnTo>
                  <a:lnTo>
                    <a:pt x="26" y="340"/>
                  </a:lnTo>
                  <a:lnTo>
                    <a:pt x="34" y="311"/>
                  </a:lnTo>
                  <a:lnTo>
                    <a:pt x="44" y="279"/>
                  </a:lnTo>
                  <a:lnTo>
                    <a:pt x="56" y="244"/>
                  </a:lnTo>
                  <a:lnTo>
                    <a:pt x="68" y="211"/>
                  </a:lnTo>
                  <a:lnTo>
                    <a:pt x="81" y="182"/>
                  </a:lnTo>
                  <a:lnTo>
                    <a:pt x="92" y="160"/>
                  </a:lnTo>
                  <a:lnTo>
                    <a:pt x="99" y="144"/>
                  </a:lnTo>
                  <a:lnTo>
                    <a:pt x="107" y="132"/>
                  </a:lnTo>
                  <a:lnTo>
                    <a:pt x="116" y="120"/>
                  </a:lnTo>
                  <a:lnTo>
                    <a:pt x="126" y="106"/>
                  </a:lnTo>
                  <a:lnTo>
                    <a:pt x="137" y="95"/>
                  </a:lnTo>
                  <a:lnTo>
                    <a:pt x="147" y="83"/>
                  </a:lnTo>
                  <a:lnTo>
                    <a:pt x="156" y="73"/>
                  </a:lnTo>
                  <a:lnTo>
                    <a:pt x="163" y="65"/>
                  </a:lnTo>
                  <a:lnTo>
                    <a:pt x="167" y="61"/>
                  </a:lnTo>
                  <a:lnTo>
                    <a:pt x="172" y="57"/>
                  </a:lnTo>
                  <a:lnTo>
                    <a:pt x="175" y="51"/>
                  </a:lnTo>
                  <a:lnTo>
                    <a:pt x="176" y="44"/>
                  </a:lnTo>
                  <a:lnTo>
                    <a:pt x="178" y="36"/>
                  </a:lnTo>
                  <a:lnTo>
                    <a:pt x="179" y="27"/>
                  </a:lnTo>
                  <a:lnTo>
                    <a:pt x="183" y="18"/>
                  </a:lnTo>
                  <a:lnTo>
                    <a:pt x="187" y="8"/>
                  </a:lnTo>
                  <a:lnTo>
                    <a:pt x="192" y="0"/>
                  </a:lnTo>
                  <a:lnTo>
                    <a:pt x="194" y="10"/>
                  </a:lnTo>
                  <a:lnTo>
                    <a:pt x="196" y="19"/>
                  </a:lnTo>
                  <a:lnTo>
                    <a:pt x="199" y="28"/>
                  </a:lnTo>
                  <a:lnTo>
                    <a:pt x="203" y="38"/>
                  </a:lnTo>
                  <a:lnTo>
                    <a:pt x="206" y="44"/>
                  </a:lnTo>
                  <a:lnTo>
                    <a:pt x="212" y="52"/>
                  </a:lnTo>
                  <a:lnTo>
                    <a:pt x="218" y="59"/>
                  </a:lnTo>
                  <a:lnTo>
                    <a:pt x="225" y="64"/>
                  </a:lnTo>
                  <a:lnTo>
                    <a:pt x="229" y="65"/>
                  </a:lnTo>
                  <a:lnTo>
                    <a:pt x="235" y="68"/>
                  </a:lnTo>
                  <a:lnTo>
                    <a:pt x="239" y="69"/>
                  </a:lnTo>
                  <a:lnTo>
                    <a:pt x="245" y="69"/>
                  </a:lnTo>
                  <a:lnTo>
                    <a:pt x="249" y="71"/>
                  </a:lnTo>
                  <a:lnTo>
                    <a:pt x="255" y="72"/>
                  </a:lnTo>
                  <a:lnTo>
                    <a:pt x="259" y="72"/>
                  </a:lnTo>
                  <a:lnTo>
                    <a:pt x="264" y="72"/>
                  </a:lnTo>
                  <a:lnTo>
                    <a:pt x="268" y="72"/>
                  </a:lnTo>
                  <a:lnTo>
                    <a:pt x="273" y="72"/>
                  </a:lnTo>
                  <a:lnTo>
                    <a:pt x="277" y="71"/>
                  </a:lnTo>
                  <a:lnTo>
                    <a:pt x="281" y="69"/>
                  </a:lnTo>
                  <a:lnTo>
                    <a:pt x="286" y="68"/>
                  </a:lnTo>
                  <a:lnTo>
                    <a:pt x="289" y="67"/>
                  </a:lnTo>
                  <a:lnTo>
                    <a:pt x="294" y="65"/>
                  </a:lnTo>
                  <a:lnTo>
                    <a:pt x="298" y="63"/>
                  </a:lnTo>
                  <a:lnTo>
                    <a:pt x="306" y="57"/>
                  </a:lnTo>
                  <a:lnTo>
                    <a:pt x="312" y="51"/>
                  </a:lnTo>
                  <a:lnTo>
                    <a:pt x="318" y="46"/>
                  </a:lnTo>
                  <a:lnTo>
                    <a:pt x="324" y="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54" name="Freeform 10"/>
            <p:cNvSpPr>
              <a:spLocks/>
            </p:cNvSpPr>
            <p:nvPr/>
          </p:nvSpPr>
          <p:spPr bwMode="auto">
            <a:xfrm>
              <a:off x="4633" y="1767"/>
              <a:ext cx="188" cy="589"/>
            </a:xfrm>
            <a:custGeom>
              <a:avLst/>
              <a:gdLst>
                <a:gd name="T0" fmla="*/ 183 w 188"/>
                <a:gd name="T1" fmla="*/ 8 h 589"/>
                <a:gd name="T2" fmla="*/ 173 w 188"/>
                <a:gd name="T3" fmla="*/ 7 h 589"/>
                <a:gd name="T4" fmla="*/ 163 w 188"/>
                <a:gd name="T5" fmla="*/ 5 h 589"/>
                <a:gd name="T6" fmla="*/ 153 w 188"/>
                <a:gd name="T7" fmla="*/ 1 h 589"/>
                <a:gd name="T8" fmla="*/ 144 w 188"/>
                <a:gd name="T9" fmla="*/ 4 h 589"/>
                <a:gd name="T10" fmla="*/ 137 w 188"/>
                <a:gd name="T11" fmla="*/ 19 h 589"/>
                <a:gd name="T12" fmla="*/ 130 w 188"/>
                <a:gd name="T13" fmla="*/ 28 h 589"/>
                <a:gd name="T14" fmla="*/ 119 w 188"/>
                <a:gd name="T15" fmla="*/ 33 h 589"/>
                <a:gd name="T16" fmla="*/ 108 w 188"/>
                <a:gd name="T17" fmla="*/ 40 h 589"/>
                <a:gd name="T18" fmla="*/ 99 w 188"/>
                <a:gd name="T19" fmla="*/ 45 h 589"/>
                <a:gd name="T20" fmla="*/ 92 w 188"/>
                <a:gd name="T21" fmla="*/ 50 h 589"/>
                <a:gd name="T22" fmla="*/ 84 w 188"/>
                <a:gd name="T23" fmla="*/ 64 h 589"/>
                <a:gd name="T24" fmla="*/ 76 w 188"/>
                <a:gd name="T25" fmla="*/ 80 h 589"/>
                <a:gd name="T26" fmla="*/ 69 w 188"/>
                <a:gd name="T27" fmla="*/ 97 h 589"/>
                <a:gd name="T28" fmla="*/ 62 w 188"/>
                <a:gd name="T29" fmla="*/ 115 h 589"/>
                <a:gd name="T30" fmla="*/ 56 w 188"/>
                <a:gd name="T31" fmla="*/ 135 h 589"/>
                <a:gd name="T32" fmla="*/ 49 w 188"/>
                <a:gd name="T33" fmla="*/ 158 h 589"/>
                <a:gd name="T34" fmla="*/ 41 w 188"/>
                <a:gd name="T35" fmla="*/ 186 h 589"/>
                <a:gd name="T36" fmla="*/ 36 w 188"/>
                <a:gd name="T37" fmla="*/ 207 h 589"/>
                <a:gd name="T38" fmla="*/ 32 w 188"/>
                <a:gd name="T39" fmla="*/ 223 h 589"/>
                <a:gd name="T40" fmla="*/ 28 w 188"/>
                <a:gd name="T41" fmla="*/ 243 h 589"/>
                <a:gd name="T42" fmla="*/ 22 w 188"/>
                <a:gd name="T43" fmla="*/ 269 h 589"/>
                <a:gd name="T44" fmla="*/ 19 w 188"/>
                <a:gd name="T45" fmla="*/ 290 h 589"/>
                <a:gd name="T46" fmla="*/ 16 w 188"/>
                <a:gd name="T47" fmla="*/ 308 h 589"/>
                <a:gd name="T48" fmla="*/ 13 w 188"/>
                <a:gd name="T49" fmla="*/ 330 h 589"/>
                <a:gd name="T50" fmla="*/ 10 w 188"/>
                <a:gd name="T51" fmla="*/ 357 h 589"/>
                <a:gd name="T52" fmla="*/ 7 w 188"/>
                <a:gd name="T53" fmla="*/ 381 h 589"/>
                <a:gd name="T54" fmla="*/ 6 w 188"/>
                <a:gd name="T55" fmla="*/ 400 h 589"/>
                <a:gd name="T56" fmla="*/ 3 w 188"/>
                <a:gd name="T57" fmla="*/ 428 h 589"/>
                <a:gd name="T58" fmla="*/ 1 w 188"/>
                <a:gd name="T59" fmla="*/ 464 h 589"/>
                <a:gd name="T60" fmla="*/ 0 w 188"/>
                <a:gd name="T61" fmla="*/ 492 h 589"/>
                <a:gd name="T62" fmla="*/ 0 w 188"/>
                <a:gd name="T63" fmla="*/ 509 h 589"/>
                <a:gd name="T64" fmla="*/ 6 w 188"/>
                <a:gd name="T65" fmla="*/ 524 h 589"/>
                <a:gd name="T66" fmla="*/ 22 w 188"/>
                <a:gd name="T67" fmla="*/ 544 h 589"/>
                <a:gd name="T68" fmla="*/ 43 w 188"/>
                <a:gd name="T69" fmla="*/ 566 h 589"/>
                <a:gd name="T70" fmla="*/ 59 w 188"/>
                <a:gd name="T71" fmla="*/ 585 h 589"/>
                <a:gd name="T72" fmla="*/ 68 w 188"/>
                <a:gd name="T73" fmla="*/ 583 h 589"/>
                <a:gd name="T74" fmla="*/ 79 w 188"/>
                <a:gd name="T75" fmla="*/ 569 h 589"/>
                <a:gd name="T76" fmla="*/ 92 w 188"/>
                <a:gd name="T77" fmla="*/ 550 h 589"/>
                <a:gd name="T78" fmla="*/ 103 w 188"/>
                <a:gd name="T79" fmla="*/ 536 h 589"/>
                <a:gd name="T80" fmla="*/ 102 w 188"/>
                <a:gd name="T81" fmla="*/ 475 h 589"/>
                <a:gd name="T82" fmla="*/ 103 w 188"/>
                <a:gd name="T83" fmla="*/ 390 h 589"/>
                <a:gd name="T84" fmla="*/ 108 w 188"/>
                <a:gd name="T85" fmla="*/ 342 h 589"/>
                <a:gd name="T86" fmla="*/ 116 w 188"/>
                <a:gd name="T87" fmla="*/ 285 h 589"/>
                <a:gd name="T88" fmla="*/ 118 w 188"/>
                <a:gd name="T89" fmla="*/ 257 h 589"/>
                <a:gd name="T90" fmla="*/ 123 w 188"/>
                <a:gd name="T91" fmla="*/ 225 h 589"/>
                <a:gd name="T92" fmla="*/ 129 w 188"/>
                <a:gd name="T93" fmla="*/ 196 h 589"/>
                <a:gd name="T94" fmla="*/ 132 w 188"/>
                <a:gd name="T95" fmla="*/ 179 h 589"/>
                <a:gd name="T96" fmla="*/ 134 w 188"/>
                <a:gd name="T97" fmla="*/ 163 h 589"/>
                <a:gd name="T98" fmla="*/ 138 w 188"/>
                <a:gd name="T99" fmla="*/ 149 h 589"/>
                <a:gd name="T100" fmla="*/ 144 w 188"/>
                <a:gd name="T101" fmla="*/ 107 h 589"/>
                <a:gd name="T102" fmla="*/ 152 w 188"/>
                <a:gd name="T103" fmla="*/ 64 h 589"/>
                <a:gd name="T104" fmla="*/ 168 w 188"/>
                <a:gd name="T105" fmla="*/ 48 h 589"/>
                <a:gd name="T106" fmla="*/ 184 w 188"/>
                <a:gd name="T107" fmla="*/ 23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88" h="589">
                  <a:moveTo>
                    <a:pt x="188" y="8"/>
                  </a:moveTo>
                  <a:lnTo>
                    <a:pt x="183" y="8"/>
                  </a:lnTo>
                  <a:lnTo>
                    <a:pt x="179" y="8"/>
                  </a:lnTo>
                  <a:lnTo>
                    <a:pt x="173" y="7"/>
                  </a:lnTo>
                  <a:lnTo>
                    <a:pt x="169" y="5"/>
                  </a:lnTo>
                  <a:lnTo>
                    <a:pt x="163" y="5"/>
                  </a:lnTo>
                  <a:lnTo>
                    <a:pt x="159" y="4"/>
                  </a:lnTo>
                  <a:lnTo>
                    <a:pt x="153" y="1"/>
                  </a:lnTo>
                  <a:lnTo>
                    <a:pt x="149" y="0"/>
                  </a:lnTo>
                  <a:lnTo>
                    <a:pt x="144" y="4"/>
                  </a:lnTo>
                  <a:lnTo>
                    <a:pt x="140" y="11"/>
                  </a:lnTo>
                  <a:lnTo>
                    <a:pt x="137" y="19"/>
                  </a:lnTo>
                  <a:lnTo>
                    <a:pt x="136" y="27"/>
                  </a:lnTo>
                  <a:lnTo>
                    <a:pt x="130" y="28"/>
                  </a:lnTo>
                  <a:lnTo>
                    <a:pt x="124" y="31"/>
                  </a:lnTo>
                  <a:lnTo>
                    <a:pt x="119" y="33"/>
                  </a:lnTo>
                  <a:lnTo>
                    <a:pt x="113" y="36"/>
                  </a:lnTo>
                  <a:lnTo>
                    <a:pt x="108" y="40"/>
                  </a:lnTo>
                  <a:lnTo>
                    <a:pt x="103" y="42"/>
                  </a:lnTo>
                  <a:lnTo>
                    <a:pt x="99" y="45"/>
                  </a:lnTo>
                  <a:lnTo>
                    <a:pt x="96" y="48"/>
                  </a:lnTo>
                  <a:lnTo>
                    <a:pt x="92" y="50"/>
                  </a:lnTo>
                  <a:lnTo>
                    <a:pt x="89" y="56"/>
                  </a:lnTo>
                  <a:lnTo>
                    <a:pt x="84" y="64"/>
                  </a:lnTo>
                  <a:lnTo>
                    <a:pt x="79" y="73"/>
                  </a:lnTo>
                  <a:lnTo>
                    <a:pt x="76" y="80"/>
                  </a:lnTo>
                  <a:lnTo>
                    <a:pt x="72" y="88"/>
                  </a:lnTo>
                  <a:lnTo>
                    <a:pt x="69" y="97"/>
                  </a:lnTo>
                  <a:lnTo>
                    <a:pt x="66" y="106"/>
                  </a:lnTo>
                  <a:lnTo>
                    <a:pt x="62" y="115"/>
                  </a:lnTo>
                  <a:lnTo>
                    <a:pt x="59" y="125"/>
                  </a:lnTo>
                  <a:lnTo>
                    <a:pt x="56" y="135"/>
                  </a:lnTo>
                  <a:lnTo>
                    <a:pt x="52" y="146"/>
                  </a:lnTo>
                  <a:lnTo>
                    <a:pt x="49" y="158"/>
                  </a:lnTo>
                  <a:lnTo>
                    <a:pt x="46" y="171"/>
                  </a:lnTo>
                  <a:lnTo>
                    <a:pt x="41" y="186"/>
                  </a:lnTo>
                  <a:lnTo>
                    <a:pt x="38" y="200"/>
                  </a:lnTo>
                  <a:lnTo>
                    <a:pt x="36" y="207"/>
                  </a:lnTo>
                  <a:lnTo>
                    <a:pt x="35" y="215"/>
                  </a:lnTo>
                  <a:lnTo>
                    <a:pt x="32" y="223"/>
                  </a:lnTo>
                  <a:lnTo>
                    <a:pt x="30" y="231"/>
                  </a:lnTo>
                  <a:lnTo>
                    <a:pt x="28" y="243"/>
                  </a:lnTo>
                  <a:lnTo>
                    <a:pt x="26" y="256"/>
                  </a:lnTo>
                  <a:lnTo>
                    <a:pt x="22" y="269"/>
                  </a:lnTo>
                  <a:lnTo>
                    <a:pt x="20" y="282"/>
                  </a:lnTo>
                  <a:lnTo>
                    <a:pt x="19" y="290"/>
                  </a:lnTo>
                  <a:lnTo>
                    <a:pt x="18" y="300"/>
                  </a:lnTo>
                  <a:lnTo>
                    <a:pt x="16" y="308"/>
                  </a:lnTo>
                  <a:lnTo>
                    <a:pt x="15" y="317"/>
                  </a:lnTo>
                  <a:lnTo>
                    <a:pt x="13" y="330"/>
                  </a:lnTo>
                  <a:lnTo>
                    <a:pt x="11" y="343"/>
                  </a:lnTo>
                  <a:lnTo>
                    <a:pt x="10" y="357"/>
                  </a:lnTo>
                  <a:lnTo>
                    <a:pt x="8" y="370"/>
                  </a:lnTo>
                  <a:lnTo>
                    <a:pt x="7" y="381"/>
                  </a:lnTo>
                  <a:lnTo>
                    <a:pt x="7" y="390"/>
                  </a:lnTo>
                  <a:lnTo>
                    <a:pt x="6" y="400"/>
                  </a:lnTo>
                  <a:lnTo>
                    <a:pt x="5" y="411"/>
                  </a:lnTo>
                  <a:lnTo>
                    <a:pt x="3" y="428"/>
                  </a:lnTo>
                  <a:lnTo>
                    <a:pt x="2" y="445"/>
                  </a:lnTo>
                  <a:lnTo>
                    <a:pt x="1" y="464"/>
                  </a:lnTo>
                  <a:lnTo>
                    <a:pt x="0" y="483"/>
                  </a:lnTo>
                  <a:lnTo>
                    <a:pt x="0" y="492"/>
                  </a:lnTo>
                  <a:lnTo>
                    <a:pt x="0" y="500"/>
                  </a:lnTo>
                  <a:lnTo>
                    <a:pt x="0" y="509"/>
                  </a:lnTo>
                  <a:lnTo>
                    <a:pt x="0" y="518"/>
                  </a:lnTo>
                  <a:lnTo>
                    <a:pt x="6" y="524"/>
                  </a:lnTo>
                  <a:lnTo>
                    <a:pt x="13" y="533"/>
                  </a:lnTo>
                  <a:lnTo>
                    <a:pt x="22" y="544"/>
                  </a:lnTo>
                  <a:lnTo>
                    <a:pt x="33" y="554"/>
                  </a:lnTo>
                  <a:lnTo>
                    <a:pt x="43" y="566"/>
                  </a:lnTo>
                  <a:lnTo>
                    <a:pt x="52" y="577"/>
                  </a:lnTo>
                  <a:lnTo>
                    <a:pt x="59" y="585"/>
                  </a:lnTo>
                  <a:lnTo>
                    <a:pt x="63" y="589"/>
                  </a:lnTo>
                  <a:lnTo>
                    <a:pt x="68" y="583"/>
                  </a:lnTo>
                  <a:lnTo>
                    <a:pt x="73" y="577"/>
                  </a:lnTo>
                  <a:lnTo>
                    <a:pt x="79" y="569"/>
                  </a:lnTo>
                  <a:lnTo>
                    <a:pt x="87" y="559"/>
                  </a:lnTo>
                  <a:lnTo>
                    <a:pt x="92" y="550"/>
                  </a:lnTo>
                  <a:lnTo>
                    <a:pt x="99" y="542"/>
                  </a:lnTo>
                  <a:lnTo>
                    <a:pt x="103" y="536"/>
                  </a:lnTo>
                  <a:lnTo>
                    <a:pt x="106" y="530"/>
                  </a:lnTo>
                  <a:lnTo>
                    <a:pt x="102" y="475"/>
                  </a:lnTo>
                  <a:lnTo>
                    <a:pt x="102" y="427"/>
                  </a:lnTo>
                  <a:lnTo>
                    <a:pt x="103" y="390"/>
                  </a:lnTo>
                  <a:lnTo>
                    <a:pt x="106" y="365"/>
                  </a:lnTo>
                  <a:lnTo>
                    <a:pt x="108" y="342"/>
                  </a:lnTo>
                  <a:lnTo>
                    <a:pt x="112" y="313"/>
                  </a:lnTo>
                  <a:lnTo>
                    <a:pt x="116" y="285"/>
                  </a:lnTo>
                  <a:lnTo>
                    <a:pt x="117" y="267"/>
                  </a:lnTo>
                  <a:lnTo>
                    <a:pt x="118" y="257"/>
                  </a:lnTo>
                  <a:lnTo>
                    <a:pt x="120" y="243"/>
                  </a:lnTo>
                  <a:lnTo>
                    <a:pt x="123" y="225"/>
                  </a:lnTo>
                  <a:lnTo>
                    <a:pt x="127" y="204"/>
                  </a:lnTo>
                  <a:lnTo>
                    <a:pt x="129" y="196"/>
                  </a:lnTo>
                  <a:lnTo>
                    <a:pt x="130" y="187"/>
                  </a:lnTo>
                  <a:lnTo>
                    <a:pt x="132" y="179"/>
                  </a:lnTo>
                  <a:lnTo>
                    <a:pt x="133" y="170"/>
                  </a:lnTo>
                  <a:lnTo>
                    <a:pt x="134" y="163"/>
                  </a:lnTo>
                  <a:lnTo>
                    <a:pt x="136" y="155"/>
                  </a:lnTo>
                  <a:lnTo>
                    <a:pt x="138" y="149"/>
                  </a:lnTo>
                  <a:lnTo>
                    <a:pt x="139" y="142"/>
                  </a:lnTo>
                  <a:lnTo>
                    <a:pt x="144" y="107"/>
                  </a:lnTo>
                  <a:lnTo>
                    <a:pt x="149" y="82"/>
                  </a:lnTo>
                  <a:lnTo>
                    <a:pt x="152" y="64"/>
                  </a:lnTo>
                  <a:lnTo>
                    <a:pt x="158" y="50"/>
                  </a:lnTo>
                  <a:lnTo>
                    <a:pt x="168" y="48"/>
                  </a:lnTo>
                  <a:lnTo>
                    <a:pt x="178" y="37"/>
                  </a:lnTo>
                  <a:lnTo>
                    <a:pt x="184" y="23"/>
                  </a:lnTo>
                  <a:lnTo>
                    <a:pt x="188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55" name="Freeform 11"/>
            <p:cNvSpPr>
              <a:spLocks/>
            </p:cNvSpPr>
            <p:nvPr/>
          </p:nvSpPr>
          <p:spPr bwMode="auto">
            <a:xfrm>
              <a:off x="4769" y="1743"/>
              <a:ext cx="112" cy="114"/>
            </a:xfrm>
            <a:custGeom>
              <a:avLst/>
              <a:gdLst>
                <a:gd name="T0" fmla="*/ 97 w 112"/>
                <a:gd name="T1" fmla="*/ 45 h 114"/>
                <a:gd name="T2" fmla="*/ 100 w 112"/>
                <a:gd name="T3" fmla="*/ 35 h 114"/>
                <a:gd name="T4" fmla="*/ 105 w 112"/>
                <a:gd name="T5" fmla="*/ 21 h 114"/>
                <a:gd name="T6" fmla="*/ 109 w 112"/>
                <a:gd name="T7" fmla="*/ 9 h 114"/>
                <a:gd name="T8" fmla="*/ 112 w 112"/>
                <a:gd name="T9" fmla="*/ 0 h 114"/>
                <a:gd name="T10" fmla="*/ 106 w 112"/>
                <a:gd name="T11" fmla="*/ 6 h 114"/>
                <a:gd name="T12" fmla="*/ 100 w 112"/>
                <a:gd name="T13" fmla="*/ 11 h 114"/>
                <a:gd name="T14" fmla="*/ 94 w 112"/>
                <a:gd name="T15" fmla="*/ 17 h 114"/>
                <a:gd name="T16" fmla="*/ 86 w 112"/>
                <a:gd name="T17" fmla="*/ 23 h 114"/>
                <a:gd name="T18" fmla="*/ 82 w 112"/>
                <a:gd name="T19" fmla="*/ 25 h 114"/>
                <a:gd name="T20" fmla="*/ 77 w 112"/>
                <a:gd name="T21" fmla="*/ 27 h 114"/>
                <a:gd name="T22" fmla="*/ 74 w 112"/>
                <a:gd name="T23" fmla="*/ 28 h 114"/>
                <a:gd name="T24" fmla="*/ 69 w 112"/>
                <a:gd name="T25" fmla="*/ 29 h 114"/>
                <a:gd name="T26" fmla="*/ 65 w 112"/>
                <a:gd name="T27" fmla="*/ 31 h 114"/>
                <a:gd name="T28" fmla="*/ 61 w 112"/>
                <a:gd name="T29" fmla="*/ 32 h 114"/>
                <a:gd name="T30" fmla="*/ 56 w 112"/>
                <a:gd name="T31" fmla="*/ 32 h 114"/>
                <a:gd name="T32" fmla="*/ 52 w 112"/>
                <a:gd name="T33" fmla="*/ 32 h 114"/>
                <a:gd name="T34" fmla="*/ 47 w 112"/>
                <a:gd name="T35" fmla="*/ 32 h 114"/>
                <a:gd name="T36" fmla="*/ 43 w 112"/>
                <a:gd name="T37" fmla="*/ 32 h 114"/>
                <a:gd name="T38" fmla="*/ 37 w 112"/>
                <a:gd name="T39" fmla="*/ 31 h 114"/>
                <a:gd name="T40" fmla="*/ 33 w 112"/>
                <a:gd name="T41" fmla="*/ 29 h 114"/>
                <a:gd name="T42" fmla="*/ 27 w 112"/>
                <a:gd name="T43" fmla="*/ 29 h 114"/>
                <a:gd name="T44" fmla="*/ 23 w 112"/>
                <a:gd name="T45" fmla="*/ 28 h 114"/>
                <a:gd name="T46" fmla="*/ 17 w 112"/>
                <a:gd name="T47" fmla="*/ 25 h 114"/>
                <a:gd name="T48" fmla="*/ 13 w 112"/>
                <a:gd name="T49" fmla="*/ 24 h 114"/>
                <a:gd name="T50" fmla="*/ 8 w 112"/>
                <a:gd name="T51" fmla="*/ 28 h 114"/>
                <a:gd name="T52" fmla="*/ 4 w 112"/>
                <a:gd name="T53" fmla="*/ 35 h 114"/>
                <a:gd name="T54" fmla="*/ 1 w 112"/>
                <a:gd name="T55" fmla="*/ 43 h 114"/>
                <a:gd name="T56" fmla="*/ 0 w 112"/>
                <a:gd name="T57" fmla="*/ 51 h 114"/>
                <a:gd name="T58" fmla="*/ 0 w 112"/>
                <a:gd name="T59" fmla="*/ 55 h 114"/>
                <a:gd name="T60" fmla="*/ 2 w 112"/>
                <a:gd name="T61" fmla="*/ 57 h 114"/>
                <a:gd name="T62" fmla="*/ 4 w 112"/>
                <a:gd name="T63" fmla="*/ 63 h 114"/>
                <a:gd name="T64" fmla="*/ 7 w 112"/>
                <a:gd name="T65" fmla="*/ 66 h 114"/>
                <a:gd name="T66" fmla="*/ 12 w 112"/>
                <a:gd name="T67" fmla="*/ 70 h 114"/>
                <a:gd name="T68" fmla="*/ 17 w 112"/>
                <a:gd name="T69" fmla="*/ 73 h 114"/>
                <a:gd name="T70" fmla="*/ 25 w 112"/>
                <a:gd name="T71" fmla="*/ 74 h 114"/>
                <a:gd name="T72" fmla="*/ 34 w 112"/>
                <a:gd name="T73" fmla="*/ 76 h 114"/>
                <a:gd name="T74" fmla="*/ 37 w 112"/>
                <a:gd name="T75" fmla="*/ 84 h 114"/>
                <a:gd name="T76" fmla="*/ 42 w 112"/>
                <a:gd name="T77" fmla="*/ 94 h 114"/>
                <a:gd name="T78" fmla="*/ 44 w 112"/>
                <a:gd name="T79" fmla="*/ 106 h 114"/>
                <a:gd name="T80" fmla="*/ 46 w 112"/>
                <a:gd name="T81" fmla="*/ 114 h 114"/>
                <a:gd name="T82" fmla="*/ 52 w 112"/>
                <a:gd name="T83" fmla="*/ 108 h 114"/>
                <a:gd name="T84" fmla="*/ 56 w 112"/>
                <a:gd name="T85" fmla="*/ 101 h 114"/>
                <a:gd name="T86" fmla="*/ 58 w 112"/>
                <a:gd name="T87" fmla="*/ 97 h 114"/>
                <a:gd name="T88" fmla="*/ 62 w 112"/>
                <a:gd name="T89" fmla="*/ 96 h 114"/>
                <a:gd name="T90" fmla="*/ 66 w 112"/>
                <a:gd name="T91" fmla="*/ 94 h 114"/>
                <a:gd name="T92" fmla="*/ 69 w 112"/>
                <a:gd name="T93" fmla="*/ 90 h 114"/>
                <a:gd name="T94" fmla="*/ 72 w 112"/>
                <a:gd name="T95" fmla="*/ 86 h 114"/>
                <a:gd name="T96" fmla="*/ 73 w 112"/>
                <a:gd name="T97" fmla="*/ 82 h 114"/>
                <a:gd name="T98" fmla="*/ 74 w 112"/>
                <a:gd name="T99" fmla="*/ 76 h 114"/>
                <a:gd name="T100" fmla="*/ 76 w 112"/>
                <a:gd name="T101" fmla="*/ 65 h 114"/>
                <a:gd name="T102" fmla="*/ 78 w 112"/>
                <a:gd name="T103" fmla="*/ 57 h 114"/>
                <a:gd name="T104" fmla="*/ 80 w 112"/>
                <a:gd name="T105" fmla="*/ 53 h 114"/>
                <a:gd name="T106" fmla="*/ 84 w 112"/>
                <a:gd name="T107" fmla="*/ 52 h 114"/>
                <a:gd name="T108" fmla="*/ 87 w 112"/>
                <a:gd name="T109" fmla="*/ 51 h 114"/>
                <a:gd name="T110" fmla="*/ 93 w 112"/>
                <a:gd name="T111" fmla="*/ 48 h 114"/>
                <a:gd name="T112" fmla="*/ 97 w 112"/>
                <a:gd name="T113" fmla="*/ 45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12" h="114">
                  <a:moveTo>
                    <a:pt x="97" y="45"/>
                  </a:moveTo>
                  <a:lnTo>
                    <a:pt x="100" y="35"/>
                  </a:lnTo>
                  <a:lnTo>
                    <a:pt x="105" y="21"/>
                  </a:lnTo>
                  <a:lnTo>
                    <a:pt x="109" y="9"/>
                  </a:lnTo>
                  <a:lnTo>
                    <a:pt x="112" y="0"/>
                  </a:lnTo>
                  <a:lnTo>
                    <a:pt x="106" y="6"/>
                  </a:lnTo>
                  <a:lnTo>
                    <a:pt x="100" y="11"/>
                  </a:lnTo>
                  <a:lnTo>
                    <a:pt x="94" y="17"/>
                  </a:lnTo>
                  <a:lnTo>
                    <a:pt x="86" y="23"/>
                  </a:lnTo>
                  <a:lnTo>
                    <a:pt x="82" y="25"/>
                  </a:lnTo>
                  <a:lnTo>
                    <a:pt x="77" y="27"/>
                  </a:lnTo>
                  <a:lnTo>
                    <a:pt x="74" y="28"/>
                  </a:lnTo>
                  <a:lnTo>
                    <a:pt x="69" y="29"/>
                  </a:lnTo>
                  <a:lnTo>
                    <a:pt x="65" y="31"/>
                  </a:lnTo>
                  <a:lnTo>
                    <a:pt x="61" y="32"/>
                  </a:lnTo>
                  <a:lnTo>
                    <a:pt x="56" y="32"/>
                  </a:lnTo>
                  <a:lnTo>
                    <a:pt x="52" y="32"/>
                  </a:lnTo>
                  <a:lnTo>
                    <a:pt x="47" y="32"/>
                  </a:lnTo>
                  <a:lnTo>
                    <a:pt x="43" y="32"/>
                  </a:lnTo>
                  <a:lnTo>
                    <a:pt x="37" y="31"/>
                  </a:lnTo>
                  <a:lnTo>
                    <a:pt x="33" y="29"/>
                  </a:lnTo>
                  <a:lnTo>
                    <a:pt x="27" y="29"/>
                  </a:lnTo>
                  <a:lnTo>
                    <a:pt x="23" y="28"/>
                  </a:lnTo>
                  <a:lnTo>
                    <a:pt x="17" y="25"/>
                  </a:lnTo>
                  <a:lnTo>
                    <a:pt x="13" y="24"/>
                  </a:lnTo>
                  <a:lnTo>
                    <a:pt x="8" y="28"/>
                  </a:lnTo>
                  <a:lnTo>
                    <a:pt x="4" y="35"/>
                  </a:lnTo>
                  <a:lnTo>
                    <a:pt x="1" y="43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2" y="57"/>
                  </a:lnTo>
                  <a:lnTo>
                    <a:pt x="4" y="63"/>
                  </a:lnTo>
                  <a:lnTo>
                    <a:pt x="7" y="66"/>
                  </a:lnTo>
                  <a:lnTo>
                    <a:pt x="12" y="70"/>
                  </a:lnTo>
                  <a:lnTo>
                    <a:pt x="17" y="73"/>
                  </a:lnTo>
                  <a:lnTo>
                    <a:pt x="25" y="74"/>
                  </a:lnTo>
                  <a:lnTo>
                    <a:pt x="34" y="76"/>
                  </a:lnTo>
                  <a:lnTo>
                    <a:pt x="37" y="84"/>
                  </a:lnTo>
                  <a:lnTo>
                    <a:pt x="42" y="94"/>
                  </a:lnTo>
                  <a:lnTo>
                    <a:pt x="44" y="106"/>
                  </a:lnTo>
                  <a:lnTo>
                    <a:pt x="46" y="114"/>
                  </a:lnTo>
                  <a:lnTo>
                    <a:pt x="52" y="108"/>
                  </a:lnTo>
                  <a:lnTo>
                    <a:pt x="56" y="101"/>
                  </a:lnTo>
                  <a:lnTo>
                    <a:pt x="58" y="97"/>
                  </a:lnTo>
                  <a:lnTo>
                    <a:pt x="62" y="96"/>
                  </a:lnTo>
                  <a:lnTo>
                    <a:pt x="66" y="94"/>
                  </a:lnTo>
                  <a:lnTo>
                    <a:pt x="69" y="90"/>
                  </a:lnTo>
                  <a:lnTo>
                    <a:pt x="72" y="86"/>
                  </a:lnTo>
                  <a:lnTo>
                    <a:pt x="73" y="82"/>
                  </a:lnTo>
                  <a:lnTo>
                    <a:pt x="74" y="76"/>
                  </a:lnTo>
                  <a:lnTo>
                    <a:pt x="76" y="65"/>
                  </a:lnTo>
                  <a:lnTo>
                    <a:pt x="78" y="57"/>
                  </a:lnTo>
                  <a:lnTo>
                    <a:pt x="80" y="53"/>
                  </a:lnTo>
                  <a:lnTo>
                    <a:pt x="84" y="52"/>
                  </a:lnTo>
                  <a:lnTo>
                    <a:pt x="87" y="51"/>
                  </a:lnTo>
                  <a:lnTo>
                    <a:pt x="93" y="48"/>
                  </a:lnTo>
                  <a:lnTo>
                    <a:pt x="97" y="4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56" name="Freeform 12"/>
            <p:cNvSpPr>
              <a:spLocks/>
            </p:cNvSpPr>
            <p:nvPr/>
          </p:nvSpPr>
          <p:spPr bwMode="auto">
            <a:xfrm>
              <a:off x="4633" y="1873"/>
              <a:ext cx="127" cy="483"/>
            </a:xfrm>
            <a:custGeom>
              <a:avLst/>
              <a:gdLst>
                <a:gd name="T0" fmla="*/ 120 w 127"/>
                <a:gd name="T1" fmla="*/ 137 h 483"/>
                <a:gd name="T2" fmla="*/ 116 w 127"/>
                <a:gd name="T3" fmla="*/ 179 h 483"/>
                <a:gd name="T4" fmla="*/ 106 w 127"/>
                <a:gd name="T5" fmla="*/ 259 h 483"/>
                <a:gd name="T6" fmla="*/ 102 w 127"/>
                <a:gd name="T7" fmla="*/ 369 h 483"/>
                <a:gd name="T8" fmla="*/ 99 w 127"/>
                <a:gd name="T9" fmla="*/ 436 h 483"/>
                <a:gd name="T10" fmla="*/ 79 w 127"/>
                <a:gd name="T11" fmla="*/ 463 h 483"/>
                <a:gd name="T12" fmla="*/ 63 w 127"/>
                <a:gd name="T13" fmla="*/ 483 h 483"/>
                <a:gd name="T14" fmla="*/ 43 w 127"/>
                <a:gd name="T15" fmla="*/ 460 h 483"/>
                <a:gd name="T16" fmla="*/ 13 w 127"/>
                <a:gd name="T17" fmla="*/ 427 h 483"/>
                <a:gd name="T18" fmla="*/ 0 w 127"/>
                <a:gd name="T19" fmla="*/ 403 h 483"/>
                <a:gd name="T20" fmla="*/ 0 w 127"/>
                <a:gd name="T21" fmla="*/ 377 h 483"/>
                <a:gd name="T22" fmla="*/ 21 w 127"/>
                <a:gd name="T23" fmla="*/ 403 h 483"/>
                <a:gd name="T24" fmla="*/ 50 w 127"/>
                <a:gd name="T25" fmla="*/ 435 h 483"/>
                <a:gd name="T26" fmla="*/ 69 w 127"/>
                <a:gd name="T27" fmla="*/ 442 h 483"/>
                <a:gd name="T28" fmla="*/ 88 w 127"/>
                <a:gd name="T29" fmla="*/ 407 h 483"/>
                <a:gd name="T30" fmla="*/ 48 w 127"/>
                <a:gd name="T31" fmla="*/ 371 h 483"/>
                <a:gd name="T32" fmla="*/ 17 w 127"/>
                <a:gd name="T33" fmla="*/ 326 h 483"/>
                <a:gd name="T34" fmla="*/ 6 w 127"/>
                <a:gd name="T35" fmla="*/ 294 h 483"/>
                <a:gd name="T36" fmla="*/ 8 w 127"/>
                <a:gd name="T37" fmla="*/ 264 h 483"/>
                <a:gd name="T38" fmla="*/ 37 w 127"/>
                <a:gd name="T39" fmla="*/ 318 h 483"/>
                <a:gd name="T40" fmla="*/ 74 w 127"/>
                <a:gd name="T41" fmla="*/ 363 h 483"/>
                <a:gd name="T42" fmla="*/ 92 w 127"/>
                <a:gd name="T43" fmla="*/ 367 h 483"/>
                <a:gd name="T44" fmla="*/ 88 w 127"/>
                <a:gd name="T45" fmla="*/ 312 h 483"/>
                <a:gd name="T46" fmla="*/ 58 w 127"/>
                <a:gd name="T47" fmla="*/ 280 h 483"/>
                <a:gd name="T48" fmla="*/ 27 w 127"/>
                <a:gd name="T49" fmla="*/ 235 h 483"/>
                <a:gd name="T50" fmla="*/ 16 w 127"/>
                <a:gd name="T51" fmla="*/ 202 h 483"/>
                <a:gd name="T52" fmla="*/ 20 w 127"/>
                <a:gd name="T53" fmla="*/ 176 h 483"/>
                <a:gd name="T54" fmla="*/ 43 w 127"/>
                <a:gd name="T55" fmla="*/ 220 h 483"/>
                <a:gd name="T56" fmla="*/ 77 w 127"/>
                <a:gd name="T57" fmla="*/ 264 h 483"/>
                <a:gd name="T58" fmla="*/ 96 w 127"/>
                <a:gd name="T59" fmla="*/ 271 h 483"/>
                <a:gd name="T60" fmla="*/ 99 w 127"/>
                <a:gd name="T61" fmla="*/ 221 h 483"/>
                <a:gd name="T62" fmla="*/ 74 w 127"/>
                <a:gd name="T63" fmla="*/ 194 h 483"/>
                <a:gd name="T64" fmla="*/ 45 w 127"/>
                <a:gd name="T65" fmla="*/ 149 h 483"/>
                <a:gd name="T66" fmla="*/ 32 w 127"/>
                <a:gd name="T67" fmla="*/ 117 h 483"/>
                <a:gd name="T68" fmla="*/ 38 w 127"/>
                <a:gd name="T69" fmla="*/ 94 h 483"/>
                <a:gd name="T70" fmla="*/ 58 w 127"/>
                <a:gd name="T71" fmla="*/ 131 h 483"/>
                <a:gd name="T72" fmla="*/ 88 w 127"/>
                <a:gd name="T73" fmla="*/ 176 h 483"/>
                <a:gd name="T74" fmla="*/ 103 w 127"/>
                <a:gd name="T75" fmla="*/ 188 h 483"/>
                <a:gd name="T76" fmla="*/ 109 w 127"/>
                <a:gd name="T77" fmla="*/ 150 h 483"/>
                <a:gd name="T78" fmla="*/ 89 w 127"/>
                <a:gd name="T79" fmla="*/ 114 h 483"/>
                <a:gd name="T80" fmla="*/ 63 w 127"/>
                <a:gd name="T81" fmla="*/ 62 h 483"/>
                <a:gd name="T82" fmla="*/ 56 w 127"/>
                <a:gd name="T83" fmla="*/ 29 h 483"/>
                <a:gd name="T84" fmla="*/ 66 w 127"/>
                <a:gd name="T85" fmla="*/ 0 h 483"/>
                <a:gd name="T86" fmla="*/ 83 w 127"/>
                <a:gd name="T87" fmla="*/ 43 h 483"/>
                <a:gd name="T88" fmla="*/ 107 w 127"/>
                <a:gd name="T89" fmla="*/ 97 h 483"/>
                <a:gd name="T90" fmla="*/ 118 w 127"/>
                <a:gd name="T91" fmla="*/ 110 h 483"/>
                <a:gd name="T92" fmla="*/ 124 w 127"/>
                <a:gd name="T93" fmla="*/ 92 h 483"/>
                <a:gd name="T94" fmla="*/ 127 w 127"/>
                <a:gd name="T95" fmla="*/ 92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7" h="483">
                  <a:moveTo>
                    <a:pt x="127" y="98"/>
                  </a:moveTo>
                  <a:lnTo>
                    <a:pt x="123" y="119"/>
                  </a:lnTo>
                  <a:lnTo>
                    <a:pt x="120" y="137"/>
                  </a:lnTo>
                  <a:lnTo>
                    <a:pt x="118" y="151"/>
                  </a:lnTo>
                  <a:lnTo>
                    <a:pt x="117" y="161"/>
                  </a:lnTo>
                  <a:lnTo>
                    <a:pt x="116" y="179"/>
                  </a:lnTo>
                  <a:lnTo>
                    <a:pt x="112" y="207"/>
                  </a:lnTo>
                  <a:lnTo>
                    <a:pt x="108" y="236"/>
                  </a:lnTo>
                  <a:lnTo>
                    <a:pt x="106" y="259"/>
                  </a:lnTo>
                  <a:lnTo>
                    <a:pt x="103" y="284"/>
                  </a:lnTo>
                  <a:lnTo>
                    <a:pt x="102" y="321"/>
                  </a:lnTo>
                  <a:lnTo>
                    <a:pt x="102" y="369"/>
                  </a:lnTo>
                  <a:lnTo>
                    <a:pt x="106" y="424"/>
                  </a:lnTo>
                  <a:lnTo>
                    <a:pt x="103" y="430"/>
                  </a:lnTo>
                  <a:lnTo>
                    <a:pt x="99" y="436"/>
                  </a:lnTo>
                  <a:lnTo>
                    <a:pt x="92" y="444"/>
                  </a:lnTo>
                  <a:lnTo>
                    <a:pt x="87" y="453"/>
                  </a:lnTo>
                  <a:lnTo>
                    <a:pt x="79" y="463"/>
                  </a:lnTo>
                  <a:lnTo>
                    <a:pt x="73" y="471"/>
                  </a:lnTo>
                  <a:lnTo>
                    <a:pt x="68" y="477"/>
                  </a:lnTo>
                  <a:lnTo>
                    <a:pt x="63" y="483"/>
                  </a:lnTo>
                  <a:lnTo>
                    <a:pt x="59" y="479"/>
                  </a:lnTo>
                  <a:lnTo>
                    <a:pt x="52" y="471"/>
                  </a:lnTo>
                  <a:lnTo>
                    <a:pt x="43" y="460"/>
                  </a:lnTo>
                  <a:lnTo>
                    <a:pt x="33" y="448"/>
                  </a:lnTo>
                  <a:lnTo>
                    <a:pt x="22" y="438"/>
                  </a:lnTo>
                  <a:lnTo>
                    <a:pt x="13" y="427"/>
                  </a:lnTo>
                  <a:lnTo>
                    <a:pt x="6" y="418"/>
                  </a:lnTo>
                  <a:lnTo>
                    <a:pt x="0" y="412"/>
                  </a:lnTo>
                  <a:lnTo>
                    <a:pt x="0" y="403"/>
                  </a:lnTo>
                  <a:lnTo>
                    <a:pt x="0" y="394"/>
                  </a:lnTo>
                  <a:lnTo>
                    <a:pt x="0" y="386"/>
                  </a:lnTo>
                  <a:lnTo>
                    <a:pt x="0" y="377"/>
                  </a:lnTo>
                  <a:lnTo>
                    <a:pt x="5" y="383"/>
                  </a:lnTo>
                  <a:lnTo>
                    <a:pt x="12" y="392"/>
                  </a:lnTo>
                  <a:lnTo>
                    <a:pt x="21" y="403"/>
                  </a:lnTo>
                  <a:lnTo>
                    <a:pt x="30" y="414"/>
                  </a:lnTo>
                  <a:lnTo>
                    <a:pt x="40" y="424"/>
                  </a:lnTo>
                  <a:lnTo>
                    <a:pt x="50" y="435"/>
                  </a:lnTo>
                  <a:lnTo>
                    <a:pt x="58" y="443"/>
                  </a:lnTo>
                  <a:lnTo>
                    <a:pt x="63" y="449"/>
                  </a:lnTo>
                  <a:lnTo>
                    <a:pt x="69" y="442"/>
                  </a:lnTo>
                  <a:lnTo>
                    <a:pt x="77" y="430"/>
                  </a:lnTo>
                  <a:lnTo>
                    <a:pt x="83" y="418"/>
                  </a:lnTo>
                  <a:lnTo>
                    <a:pt x="88" y="407"/>
                  </a:lnTo>
                  <a:lnTo>
                    <a:pt x="73" y="398"/>
                  </a:lnTo>
                  <a:lnTo>
                    <a:pt x="60" y="386"/>
                  </a:lnTo>
                  <a:lnTo>
                    <a:pt x="48" y="371"/>
                  </a:lnTo>
                  <a:lnTo>
                    <a:pt x="36" y="355"/>
                  </a:lnTo>
                  <a:lnTo>
                    <a:pt x="26" y="341"/>
                  </a:lnTo>
                  <a:lnTo>
                    <a:pt x="17" y="326"/>
                  </a:lnTo>
                  <a:lnTo>
                    <a:pt x="9" y="314"/>
                  </a:lnTo>
                  <a:lnTo>
                    <a:pt x="5" y="305"/>
                  </a:lnTo>
                  <a:lnTo>
                    <a:pt x="6" y="294"/>
                  </a:lnTo>
                  <a:lnTo>
                    <a:pt x="7" y="284"/>
                  </a:lnTo>
                  <a:lnTo>
                    <a:pt x="7" y="275"/>
                  </a:lnTo>
                  <a:lnTo>
                    <a:pt x="8" y="264"/>
                  </a:lnTo>
                  <a:lnTo>
                    <a:pt x="15" y="282"/>
                  </a:lnTo>
                  <a:lnTo>
                    <a:pt x="25" y="301"/>
                  </a:lnTo>
                  <a:lnTo>
                    <a:pt x="37" y="318"/>
                  </a:lnTo>
                  <a:lnTo>
                    <a:pt x="49" y="335"/>
                  </a:lnTo>
                  <a:lnTo>
                    <a:pt x="62" y="350"/>
                  </a:lnTo>
                  <a:lnTo>
                    <a:pt x="74" y="363"/>
                  </a:lnTo>
                  <a:lnTo>
                    <a:pt x="86" y="374"/>
                  </a:lnTo>
                  <a:lnTo>
                    <a:pt x="93" y="381"/>
                  </a:lnTo>
                  <a:lnTo>
                    <a:pt x="92" y="367"/>
                  </a:lnTo>
                  <a:lnTo>
                    <a:pt x="91" y="346"/>
                  </a:lnTo>
                  <a:lnTo>
                    <a:pt x="89" y="325"/>
                  </a:lnTo>
                  <a:lnTo>
                    <a:pt x="88" y="312"/>
                  </a:lnTo>
                  <a:lnTo>
                    <a:pt x="79" y="304"/>
                  </a:lnTo>
                  <a:lnTo>
                    <a:pt x="69" y="293"/>
                  </a:lnTo>
                  <a:lnTo>
                    <a:pt x="58" y="280"/>
                  </a:lnTo>
                  <a:lnTo>
                    <a:pt x="47" y="265"/>
                  </a:lnTo>
                  <a:lnTo>
                    <a:pt x="37" y="249"/>
                  </a:lnTo>
                  <a:lnTo>
                    <a:pt x="27" y="235"/>
                  </a:lnTo>
                  <a:lnTo>
                    <a:pt x="20" y="221"/>
                  </a:lnTo>
                  <a:lnTo>
                    <a:pt x="15" y="211"/>
                  </a:lnTo>
                  <a:lnTo>
                    <a:pt x="16" y="202"/>
                  </a:lnTo>
                  <a:lnTo>
                    <a:pt x="18" y="194"/>
                  </a:lnTo>
                  <a:lnTo>
                    <a:pt x="19" y="184"/>
                  </a:lnTo>
                  <a:lnTo>
                    <a:pt x="20" y="176"/>
                  </a:lnTo>
                  <a:lnTo>
                    <a:pt x="26" y="190"/>
                  </a:lnTo>
                  <a:lnTo>
                    <a:pt x="33" y="204"/>
                  </a:lnTo>
                  <a:lnTo>
                    <a:pt x="43" y="220"/>
                  </a:lnTo>
                  <a:lnTo>
                    <a:pt x="55" y="235"/>
                  </a:lnTo>
                  <a:lnTo>
                    <a:pt x="66" y="251"/>
                  </a:lnTo>
                  <a:lnTo>
                    <a:pt x="77" y="264"/>
                  </a:lnTo>
                  <a:lnTo>
                    <a:pt x="88" y="275"/>
                  </a:lnTo>
                  <a:lnTo>
                    <a:pt x="96" y="282"/>
                  </a:lnTo>
                  <a:lnTo>
                    <a:pt x="96" y="271"/>
                  </a:lnTo>
                  <a:lnTo>
                    <a:pt x="97" y="253"/>
                  </a:lnTo>
                  <a:lnTo>
                    <a:pt x="98" y="235"/>
                  </a:lnTo>
                  <a:lnTo>
                    <a:pt x="99" y="221"/>
                  </a:lnTo>
                  <a:lnTo>
                    <a:pt x="92" y="216"/>
                  </a:lnTo>
                  <a:lnTo>
                    <a:pt x="84" y="206"/>
                  </a:lnTo>
                  <a:lnTo>
                    <a:pt x="74" y="194"/>
                  </a:lnTo>
                  <a:lnTo>
                    <a:pt x="64" y="179"/>
                  </a:lnTo>
                  <a:lnTo>
                    <a:pt x="53" y="163"/>
                  </a:lnTo>
                  <a:lnTo>
                    <a:pt x="45" y="149"/>
                  </a:lnTo>
                  <a:lnTo>
                    <a:pt x="36" y="135"/>
                  </a:lnTo>
                  <a:lnTo>
                    <a:pt x="30" y="125"/>
                  </a:lnTo>
                  <a:lnTo>
                    <a:pt x="32" y="117"/>
                  </a:lnTo>
                  <a:lnTo>
                    <a:pt x="35" y="109"/>
                  </a:lnTo>
                  <a:lnTo>
                    <a:pt x="36" y="101"/>
                  </a:lnTo>
                  <a:lnTo>
                    <a:pt x="38" y="94"/>
                  </a:lnTo>
                  <a:lnTo>
                    <a:pt x="42" y="105"/>
                  </a:lnTo>
                  <a:lnTo>
                    <a:pt x="49" y="117"/>
                  </a:lnTo>
                  <a:lnTo>
                    <a:pt x="58" y="131"/>
                  </a:lnTo>
                  <a:lnTo>
                    <a:pt x="68" y="147"/>
                  </a:lnTo>
                  <a:lnTo>
                    <a:pt x="78" y="163"/>
                  </a:lnTo>
                  <a:lnTo>
                    <a:pt x="88" y="176"/>
                  </a:lnTo>
                  <a:lnTo>
                    <a:pt x="96" y="188"/>
                  </a:lnTo>
                  <a:lnTo>
                    <a:pt x="102" y="198"/>
                  </a:lnTo>
                  <a:lnTo>
                    <a:pt x="103" y="188"/>
                  </a:lnTo>
                  <a:lnTo>
                    <a:pt x="106" y="175"/>
                  </a:lnTo>
                  <a:lnTo>
                    <a:pt x="108" y="161"/>
                  </a:lnTo>
                  <a:lnTo>
                    <a:pt x="109" y="150"/>
                  </a:lnTo>
                  <a:lnTo>
                    <a:pt x="104" y="142"/>
                  </a:lnTo>
                  <a:lnTo>
                    <a:pt x="98" y="129"/>
                  </a:lnTo>
                  <a:lnTo>
                    <a:pt x="89" y="114"/>
                  </a:lnTo>
                  <a:lnTo>
                    <a:pt x="80" y="96"/>
                  </a:lnTo>
                  <a:lnTo>
                    <a:pt x="71" y="78"/>
                  </a:lnTo>
                  <a:lnTo>
                    <a:pt x="63" y="62"/>
                  </a:lnTo>
                  <a:lnTo>
                    <a:pt x="57" y="49"/>
                  </a:lnTo>
                  <a:lnTo>
                    <a:pt x="52" y="40"/>
                  </a:lnTo>
                  <a:lnTo>
                    <a:pt x="56" y="29"/>
                  </a:lnTo>
                  <a:lnTo>
                    <a:pt x="59" y="19"/>
                  </a:lnTo>
                  <a:lnTo>
                    <a:pt x="62" y="9"/>
                  </a:lnTo>
                  <a:lnTo>
                    <a:pt x="66" y="0"/>
                  </a:lnTo>
                  <a:lnTo>
                    <a:pt x="70" y="11"/>
                  </a:lnTo>
                  <a:lnTo>
                    <a:pt x="77" y="25"/>
                  </a:lnTo>
                  <a:lnTo>
                    <a:pt x="83" y="43"/>
                  </a:lnTo>
                  <a:lnTo>
                    <a:pt x="92" y="61"/>
                  </a:lnTo>
                  <a:lnTo>
                    <a:pt x="100" y="80"/>
                  </a:lnTo>
                  <a:lnTo>
                    <a:pt x="107" y="97"/>
                  </a:lnTo>
                  <a:lnTo>
                    <a:pt x="112" y="109"/>
                  </a:lnTo>
                  <a:lnTo>
                    <a:pt x="116" y="115"/>
                  </a:lnTo>
                  <a:lnTo>
                    <a:pt x="118" y="110"/>
                  </a:lnTo>
                  <a:lnTo>
                    <a:pt x="121" y="104"/>
                  </a:lnTo>
                  <a:lnTo>
                    <a:pt x="123" y="97"/>
                  </a:lnTo>
                  <a:lnTo>
                    <a:pt x="124" y="92"/>
                  </a:lnTo>
                  <a:lnTo>
                    <a:pt x="126" y="89"/>
                  </a:lnTo>
                  <a:lnTo>
                    <a:pt x="127" y="89"/>
                  </a:lnTo>
                  <a:lnTo>
                    <a:pt x="127" y="92"/>
                  </a:lnTo>
                  <a:lnTo>
                    <a:pt x="127" y="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57" name="Freeform 13"/>
            <p:cNvSpPr>
              <a:spLocks/>
            </p:cNvSpPr>
            <p:nvPr/>
          </p:nvSpPr>
          <p:spPr bwMode="auto">
            <a:xfrm>
              <a:off x="4712" y="1815"/>
              <a:ext cx="60" cy="122"/>
            </a:xfrm>
            <a:custGeom>
              <a:avLst/>
              <a:gdLst>
                <a:gd name="T0" fmla="*/ 17 w 60"/>
                <a:gd name="T1" fmla="*/ 0 h 122"/>
                <a:gd name="T2" fmla="*/ 13 w 60"/>
                <a:gd name="T3" fmla="*/ 2 h 122"/>
                <a:gd name="T4" fmla="*/ 10 w 60"/>
                <a:gd name="T5" fmla="*/ 8 h 122"/>
                <a:gd name="T6" fmla="*/ 5 w 60"/>
                <a:gd name="T7" fmla="*/ 16 h 122"/>
                <a:gd name="T8" fmla="*/ 0 w 60"/>
                <a:gd name="T9" fmla="*/ 25 h 122"/>
                <a:gd name="T10" fmla="*/ 5 w 60"/>
                <a:gd name="T11" fmla="*/ 33 h 122"/>
                <a:gd name="T12" fmla="*/ 12 w 60"/>
                <a:gd name="T13" fmla="*/ 45 h 122"/>
                <a:gd name="T14" fmla="*/ 21 w 60"/>
                <a:gd name="T15" fmla="*/ 59 h 122"/>
                <a:gd name="T16" fmla="*/ 30 w 60"/>
                <a:gd name="T17" fmla="*/ 75 h 122"/>
                <a:gd name="T18" fmla="*/ 38 w 60"/>
                <a:gd name="T19" fmla="*/ 91 h 122"/>
                <a:gd name="T20" fmla="*/ 45 w 60"/>
                <a:gd name="T21" fmla="*/ 105 h 122"/>
                <a:gd name="T22" fmla="*/ 51 w 60"/>
                <a:gd name="T23" fmla="*/ 115 h 122"/>
                <a:gd name="T24" fmla="*/ 54 w 60"/>
                <a:gd name="T25" fmla="*/ 122 h 122"/>
                <a:gd name="T26" fmla="*/ 55 w 60"/>
                <a:gd name="T27" fmla="*/ 115 h 122"/>
                <a:gd name="T28" fmla="*/ 57 w 60"/>
                <a:gd name="T29" fmla="*/ 107 h 122"/>
                <a:gd name="T30" fmla="*/ 59 w 60"/>
                <a:gd name="T31" fmla="*/ 101 h 122"/>
                <a:gd name="T32" fmla="*/ 60 w 60"/>
                <a:gd name="T33" fmla="*/ 94 h 122"/>
                <a:gd name="T34" fmla="*/ 57 w 60"/>
                <a:gd name="T35" fmla="*/ 86 h 122"/>
                <a:gd name="T36" fmla="*/ 51 w 60"/>
                <a:gd name="T37" fmla="*/ 74 h 122"/>
                <a:gd name="T38" fmla="*/ 44 w 60"/>
                <a:gd name="T39" fmla="*/ 61 h 122"/>
                <a:gd name="T40" fmla="*/ 38 w 60"/>
                <a:gd name="T41" fmla="*/ 45 h 122"/>
                <a:gd name="T42" fmla="*/ 31 w 60"/>
                <a:gd name="T43" fmla="*/ 30 h 122"/>
                <a:gd name="T44" fmla="*/ 24 w 60"/>
                <a:gd name="T45" fmla="*/ 17 h 122"/>
                <a:gd name="T46" fmla="*/ 20 w 60"/>
                <a:gd name="T47" fmla="*/ 6 h 122"/>
                <a:gd name="T48" fmla="*/ 17 w 60"/>
                <a:gd name="T4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" h="122">
                  <a:moveTo>
                    <a:pt x="17" y="0"/>
                  </a:moveTo>
                  <a:lnTo>
                    <a:pt x="13" y="2"/>
                  </a:lnTo>
                  <a:lnTo>
                    <a:pt x="10" y="8"/>
                  </a:lnTo>
                  <a:lnTo>
                    <a:pt x="5" y="16"/>
                  </a:lnTo>
                  <a:lnTo>
                    <a:pt x="0" y="25"/>
                  </a:lnTo>
                  <a:lnTo>
                    <a:pt x="5" y="33"/>
                  </a:lnTo>
                  <a:lnTo>
                    <a:pt x="12" y="45"/>
                  </a:lnTo>
                  <a:lnTo>
                    <a:pt x="21" y="59"/>
                  </a:lnTo>
                  <a:lnTo>
                    <a:pt x="30" y="75"/>
                  </a:lnTo>
                  <a:lnTo>
                    <a:pt x="38" y="91"/>
                  </a:lnTo>
                  <a:lnTo>
                    <a:pt x="45" y="105"/>
                  </a:lnTo>
                  <a:lnTo>
                    <a:pt x="51" y="115"/>
                  </a:lnTo>
                  <a:lnTo>
                    <a:pt x="54" y="122"/>
                  </a:lnTo>
                  <a:lnTo>
                    <a:pt x="55" y="115"/>
                  </a:lnTo>
                  <a:lnTo>
                    <a:pt x="57" y="107"/>
                  </a:lnTo>
                  <a:lnTo>
                    <a:pt x="59" y="101"/>
                  </a:lnTo>
                  <a:lnTo>
                    <a:pt x="60" y="94"/>
                  </a:lnTo>
                  <a:lnTo>
                    <a:pt x="57" y="86"/>
                  </a:lnTo>
                  <a:lnTo>
                    <a:pt x="51" y="74"/>
                  </a:lnTo>
                  <a:lnTo>
                    <a:pt x="44" y="61"/>
                  </a:lnTo>
                  <a:lnTo>
                    <a:pt x="38" y="45"/>
                  </a:lnTo>
                  <a:lnTo>
                    <a:pt x="31" y="30"/>
                  </a:lnTo>
                  <a:lnTo>
                    <a:pt x="24" y="17"/>
                  </a:lnTo>
                  <a:lnTo>
                    <a:pt x="20" y="6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58" name="Freeform 14"/>
            <p:cNvSpPr>
              <a:spLocks/>
            </p:cNvSpPr>
            <p:nvPr/>
          </p:nvSpPr>
          <p:spPr bwMode="auto">
            <a:xfrm>
              <a:off x="4769" y="1767"/>
              <a:ext cx="52" cy="50"/>
            </a:xfrm>
            <a:custGeom>
              <a:avLst/>
              <a:gdLst>
                <a:gd name="T0" fmla="*/ 22 w 52"/>
                <a:gd name="T1" fmla="*/ 50 h 50"/>
                <a:gd name="T2" fmla="*/ 12 w 52"/>
                <a:gd name="T3" fmla="*/ 46 h 50"/>
                <a:gd name="T4" fmla="*/ 5 w 52"/>
                <a:gd name="T5" fmla="*/ 40 h 50"/>
                <a:gd name="T6" fmla="*/ 1 w 52"/>
                <a:gd name="T7" fmla="*/ 32 h 50"/>
                <a:gd name="T8" fmla="*/ 0 w 52"/>
                <a:gd name="T9" fmla="*/ 27 h 50"/>
                <a:gd name="T10" fmla="*/ 1 w 52"/>
                <a:gd name="T11" fmla="*/ 19 h 50"/>
                <a:gd name="T12" fmla="*/ 4 w 52"/>
                <a:gd name="T13" fmla="*/ 11 h 50"/>
                <a:gd name="T14" fmla="*/ 8 w 52"/>
                <a:gd name="T15" fmla="*/ 4 h 50"/>
                <a:gd name="T16" fmla="*/ 13 w 52"/>
                <a:gd name="T17" fmla="*/ 0 h 50"/>
                <a:gd name="T18" fmla="*/ 17 w 52"/>
                <a:gd name="T19" fmla="*/ 1 h 50"/>
                <a:gd name="T20" fmla="*/ 23 w 52"/>
                <a:gd name="T21" fmla="*/ 4 h 50"/>
                <a:gd name="T22" fmla="*/ 27 w 52"/>
                <a:gd name="T23" fmla="*/ 5 h 50"/>
                <a:gd name="T24" fmla="*/ 33 w 52"/>
                <a:gd name="T25" fmla="*/ 5 h 50"/>
                <a:gd name="T26" fmla="*/ 37 w 52"/>
                <a:gd name="T27" fmla="*/ 7 h 50"/>
                <a:gd name="T28" fmla="*/ 43 w 52"/>
                <a:gd name="T29" fmla="*/ 8 h 50"/>
                <a:gd name="T30" fmla="*/ 47 w 52"/>
                <a:gd name="T31" fmla="*/ 8 h 50"/>
                <a:gd name="T32" fmla="*/ 52 w 52"/>
                <a:gd name="T33" fmla="*/ 8 h 50"/>
                <a:gd name="T34" fmla="*/ 48 w 52"/>
                <a:gd name="T35" fmla="*/ 23 h 50"/>
                <a:gd name="T36" fmla="*/ 42 w 52"/>
                <a:gd name="T37" fmla="*/ 37 h 50"/>
                <a:gd name="T38" fmla="*/ 32 w 52"/>
                <a:gd name="T39" fmla="*/ 48 h 50"/>
                <a:gd name="T40" fmla="*/ 22 w 52"/>
                <a:gd name="T41" fmla="*/ 50 h 50"/>
                <a:gd name="T42" fmla="*/ 22 w 52"/>
                <a:gd name="T43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" h="50">
                  <a:moveTo>
                    <a:pt x="22" y="50"/>
                  </a:moveTo>
                  <a:lnTo>
                    <a:pt x="12" y="46"/>
                  </a:lnTo>
                  <a:lnTo>
                    <a:pt x="5" y="40"/>
                  </a:lnTo>
                  <a:lnTo>
                    <a:pt x="1" y="32"/>
                  </a:lnTo>
                  <a:lnTo>
                    <a:pt x="0" y="27"/>
                  </a:lnTo>
                  <a:lnTo>
                    <a:pt x="1" y="19"/>
                  </a:lnTo>
                  <a:lnTo>
                    <a:pt x="4" y="11"/>
                  </a:lnTo>
                  <a:lnTo>
                    <a:pt x="8" y="4"/>
                  </a:lnTo>
                  <a:lnTo>
                    <a:pt x="13" y="0"/>
                  </a:lnTo>
                  <a:lnTo>
                    <a:pt x="17" y="1"/>
                  </a:lnTo>
                  <a:lnTo>
                    <a:pt x="23" y="4"/>
                  </a:lnTo>
                  <a:lnTo>
                    <a:pt x="27" y="5"/>
                  </a:lnTo>
                  <a:lnTo>
                    <a:pt x="33" y="5"/>
                  </a:lnTo>
                  <a:lnTo>
                    <a:pt x="37" y="7"/>
                  </a:lnTo>
                  <a:lnTo>
                    <a:pt x="43" y="8"/>
                  </a:lnTo>
                  <a:lnTo>
                    <a:pt x="47" y="8"/>
                  </a:lnTo>
                  <a:lnTo>
                    <a:pt x="52" y="8"/>
                  </a:lnTo>
                  <a:lnTo>
                    <a:pt x="48" y="23"/>
                  </a:lnTo>
                  <a:lnTo>
                    <a:pt x="42" y="37"/>
                  </a:lnTo>
                  <a:lnTo>
                    <a:pt x="32" y="48"/>
                  </a:lnTo>
                  <a:lnTo>
                    <a:pt x="22" y="50"/>
                  </a:lnTo>
                  <a:lnTo>
                    <a:pt x="22" y="5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59" name="Freeform 15"/>
            <p:cNvSpPr>
              <a:spLocks/>
            </p:cNvSpPr>
            <p:nvPr/>
          </p:nvSpPr>
          <p:spPr bwMode="auto">
            <a:xfrm>
              <a:off x="4845" y="1992"/>
              <a:ext cx="132" cy="201"/>
            </a:xfrm>
            <a:custGeom>
              <a:avLst/>
              <a:gdLst>
                <a:gd name="T0" fmla="*/ 42 w 132"/>
                <a:gd name="T1" fmla="*/ 171 h 201"/>
                <a:gd name="T2" fmla="*/ 40 w 132"/>
                <a:gd name="T3" fmla="*/ 175 h 201"/>
                <a:gd name="T4" fmla="*/ 44 w 132"/>
                <a:gd name="T5" fmla="*/ 181 h 201"/>
                <a:gd name="T6" fmla="*/ 53 w 132"/>
                <a:gd name="T7" fmla="*/ 189 h 201"/>
                <a:gd name="T8" fmla="*/ 63 w 132"/>
                <a:gd name="T9" fmla="*/ 195 h 201"/>
                <a:gd name="T10" fmla="*/ 72 w 132"/>
                <a:gd name="T11" fmla="*/ 199 h 201"/>
                <a:gd name="T12" fmla="*/ 80 w 132"/>
                <a:gd name="T13" fmla="*/ 201 h 201"/>
                <a:gd name="T14" fmla="*/ 90 w 132"/>
                <a:gd name="T15" fmla="*/ 201 h 201"/>
                <a:gd name="T16" fmla="*/ 102 w 132"/>
                <a:gd name="T17" fmla="*/ 198 h 201"/>
                <a:gd name="T18" fmla="*/ 114 w 132"/>
                <a:gd name="T19" fmla="*/ 191 h 201"/>
                <a:gd name="T20" fmla="*/ 124 w 132"/>
                <a:gd name="T21" fmla="*/ 177 h 201"/>
                <a:gd name="T22" fmla="*/ 128 w 132"/>
                <a:gd name="T23" fmla="*/ 153 h 201"/>
                <a:gd name="T24" fmla="*/ 129 w 132"/>
                <a:gd name="T25" fmla="*/ 128 h 201"/>
                <a:gd name="T26" fmla="*/ 131 w 132"/>
                <a:gd name="T27" fmla="*/ 80 h 201"/>
                <a:gd name="T28" fmla="*/ 131 w 132"/>
                <a:gd name="T29" fmla="*/ 61 h 201"/>
                <a:gd name="T30" fmla="*/ 130 w 132"/>
                <a:gd name="T31" fmla="*/ 48 h 201"/>
                <a:gd name="T32" fmla="*/ 132 w 132"/>
                <a:gd name="T33" fmla="*/ 34 h 201"/>
                <a:gd name="T34" fmla="*/ 132 w 132"/>
                <a:gd name="T35" fmla="*/ 18 h 201"/>
                <a:gd name="T36" fmla="*/ 127 w 132"/>
                <a:gd name="T37" fmla="*/ 7 h 201"/>
                <a:gd name="T38" fmla="*/ 119 w 132"/>
                <a:gd name="T39" fmla="*/ 2 h 201"/>
                <a:gd name="T40" fmla="*/ 109 w 132"/>
                <a:gd name="T41" fmla="*/ 2 h 201"/>
                <a:gd name="T42" fmla="*/ 100 w 132"/>
                <a:gd name="T43" fmla="*/ 18 h 201"/>
                <a:gd name="T44" fmla="*/ 93 w 132"/>
                <a:gd name="T45" fmla="*/ 32 h 201"/>
                <a:gd name="T46" fmla="*/ 82 w 132"/>
                <a:gd name="T47" fmla="*/ 28 h 201"/>
                <a:gd name="T48" fmla="*/ 73 w 132"/>
                <a:gd name="T49" fmla="*/ 31 h 201"/>
                <a:gd name="T50" fmla="*/ 64 w 132"/>
                <a:gd name="T51" fmla="*/ 28 h 201"/>
                <a:gd name="T52" fmla="*/ 60 w 132"/>
                <a:gd name="T53" fmla="*/ 24 h 201"/>
                <a:gd name="T54" fmla="*/ 50 w 132"/>
                <a:gd name="T55" fmla="*/ 19 h 201"/>
                <a:gd name="T56" fmla="*/ 40 w 132"/>
                <a:gd name="T57" fmla="*/ 19 h 201"/>
                <a:gd name="T58" fmla="*/ 30 w 132"/>
                <a:gd name="T59" fmla="*/ 22 h 201"/>
                <a:gd name="T60" fmla="*/ 21 w 132"/>
                <a:gd name="T61" fmla="*/ 22 h 201"/>
                <a:gd name="T62" fmla="*/ 9 w 132"/>
                <a:gd name="T63" fmla="*/ 20 h 201"/>
                <a:gd name="T64" fmla="*/ 2 w 132"/>
                <a:gd name="T65" fmla="*/ 27 h 201"/>
                <a:gd name="T66" fmla="*/ 0 w 132"/>
                <a:gd name="T67" fmla="*/ 44 h 201"/>
                <a:gd name="T68" fmla="*/ 7 w 132"/>
                <a:gd name="T69" fmla="*/ 52 h 201"/>
                <a:gd name="T70" fmla="*/ 16 w 132"/>
                <a:gd name="T71" fmla="*/ 56 h 201"/>
                <a:gd name="T72" fmla="*/ 19 w 132"/>
                <a:gd name="T73" fmla="*/ 61 h 201"/>
                <a:gd name="T74" fmla="*/ 20 w 132"/>
                <a:gd name="T75" fmla="*/ 72 h 201"/>
                <a:gd name="T76" fmla="*/ 23 w 132"/>
                <a:gd name="T77" fmla="*/ 77 h 201"/>
                <a:gd name="T78" fmla="*/ 22 w 132"/>
                <a:gd name="T79" fmla="*/ 80 h 201"/>
                <a:gd name="T80" fmla="*/ 22 w 132"/>
                <a:gd name="T81" fmla="*/ 85 h 201"/>
                <a:gd name="T82" fmla="*/ 23 w 132"/>
                <a:gd name="T83" fmla="*/ 97 h 201"/>
                <a:gd name="T84" fmla="*/ 26 w 132"/>
                <a:gd name="T85" fmla="*/ 104 h 201"/>
                <a:gd name="T86" fmla="*/ 26 w 132"/>
                <a:gd name="T87" fmla="*/ 105 h 201"/>
                <a:gd name="T88" fmla="*/ 24 w 132"/>
                <a:gd name="T89" fmla="*/ 113 h 201"/>
                <a:gd name="T90" fmla="*/ 24 w 132"/>
                <a:gd name="T91" fmla="*/ 132 h 201"/>
                <a:gd name="T92" fmla="*/ 30 w 132"/>
                <a:gd name="T93" fmla="*/ 138 h 201"/>
                <a:gd name="T94" fmla="*/ 36 w 132"/>
                <a:gd name="T95" fmla="*/ 142 h 201"/>
                <a:gd name="T96" fmla="*/ 39 w 132"/>
                <a:gd name="T97" fmla="*/ 150 h 201"/>
                <a:gd name="T98" fmla="*/ 42 w 132"/>
                <a:gd name="T99" fmla="*/ 16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32" h="201">
                  <a:moveTo>
                    <a:pt x="44" y="170"/>
                  </a:moveTo>
                  <a:lnTo>
                    <a:pt x="42" y="171"/>
                  </a:lnTo>
                  <a:lnTo>
                    <a:pt x="41" y="173"/>
                  </a:lnTo>
                  <a:lnTo>
                    <a:pt x="40" y="175"/>
                  </a:lnTo>
                  <a:lnTo>
                    <a:pt x="40" y="177"/>
                  </a:lnTo>
                  <a:lnTo>
                    <a:pt x="44" y="181"/>
                  </a:lnTo>
                  <a:lnTo>
                    <a:pt x="49" y="185"/>
                  </a:lnTo>
                  <a:lnTo>
                    <a:pt x="53" y="189"/>
                  </a:lnTo>
                  <a:lnTo>
                    <a:pt x="59" y="193"/>
                  </a:lnTo>
                  <a:lnTo>
                    <a:pt x="63" y="195"/>
                  </a:lnTo>
                  <a:lnTo>
                    <a:pt x="68" y="198"/>
                  </a:lnTo>
                  <a:lnTo>
                    <a:pt x="72" y="199"/>
                  </a:lnTo>
                  <a:lnTo>
                    <a:pt x="76" y="201"/>
                  </a:lnTo>
                  <a:lnTo>
                    <a:pt x="80" y="201"/>
                  </a:lnTo>
                  <a:lnTo>
                    <a:pt x="84" y="201"/>
                  </a:lnTo>
                  <a:lnTo>
                    <a:pt x="90" y="201"/>
                  </a:lnTo>
                  <a:lnTo>
                    <a:pt x="95" y="199"/>
                  </a:lnTo>
                  <a:lnTo>
                    <a:pt x="102" y="198"/>
                  </a:lnTo>
                  <a:lnTo>
                    <a:pt x="109" y="195"/>
                  </a:lnTo>
                  <a:lnTo>
                    <a:pt x="114" y="191"/>
                  </a:lnTo>
                  <a:lnTo>
                    <a:pt x="121" y="186"/>
                  </a:lnTo>
                  <a:lnTo>
                    <a:pt x="124" y="177"/>
                  </a:lnTo>
                  <a:lnTo>
                    <a:pt x="127" y="165"/>
                  </a:lnTo>
                  <a:lnTo>
                    <a:pt x="128" y="153"/>
                  </a:lnTo>
                  <a:lnTo>
                    <a:pt x="128" y="141"/>
                  </a:lnTo>
                  <a:lnTo>
                    <a:pt x="129" y="128"/>
                  </a:lnTo>
                  <a:lnTo>
                    <a:pt x="130" y="104"/>
                  </a:lnTo>
                  <a:lnTo>
                    <a:pt x="131" y="80"/>
                  </a:lnTo>
                  <a:lnTo>
                    <a:pt x="131" y="67"/>
                  </a:lnTo>
                  <a:lnTo>
                    <a:pt x="131" y="61"/>
                  </a:lnTo>
                  <a:lnTo>
                    <a:pt x="130" y="56"/>
                  </a:lnTo>
                  <a:lnTo>
                    <a:pt x="130" y="48"/>
                  </a:lnTo>
                  <a:lnTo>
                    <a:pt x="131" y="42"/>
                  </a:lnTo>
                  <a:lnTo>
                    <a:pt x="132" y="34"/>
                  </a:lnTo>
                  <a:lnTo>
                    <a:pt x="132" y="24"/>
                  </a:lnTo>
                  <a:lnTo>
                    <a:pt x="132" y="18"/>
                  </a:lnTo>
                  <a:lnTo>
                    <a:pt x="130" y="11"/>
                  </a:lnTo>
                  <a:lnTo>
                    <a:pt x="127" y="7"/>
                  </a:lnTo>
                  <a:lnTo>
                    <a:pt x="123" y="3"/>
                  </a:lnTo>
                  <a:lnTo>
                    <a:pt x="119" y="2"/>
                  </a:lnTo>
                  <a:lnTo>
                    <a:pt x="114" y="0"/>
                  </a:lnTo>
                  <a:lnTo>
                    <a:pt x="109" y="2"/>
                  </a:lnTo>
                  <a:lnTo>
                    <a:pt x="104" y="7"/>
                  </a:lnTo>
                  <a:lnTo>
                    <a:pt x="100" y="18"/>
                  </a:lnTo>
                  <a:lnTo>
                    <a:pt x="97" y="34"/>
                  </a:lnTo>
                  <a:lnTo>
                    <a:pt x="93" y="32"/>
                  </a:lnTo>
                  <a:lnTo>
                    <a:pt x="89" y="30"/>
                  </a:lnTo>
                  <a:lnTo>
                    <a:pt x="82" y="28"/>
                  </a:lnTo>
                  <a:lnTo>
                    <a:pt x="78" y="30"/>
                  </a:lnTo>
                  <a:lnTo>
                    <a:pt x="73" y="31"/>
                  </a:lnTo>
                  <a:lnTo>
                    <a:pt x="69" y="30"/>
                  </a:lnTo>
                  <a:lnTo>
                    <a:pt x="64" y="28"/>
                  </a:lnTo>
                  <a:lnTo>
                    <a:pt x="62" y="27"/>
                  </a:lnTo>
                  <a:lnTo>
                    <a:pt x="60" y="24"/>
                  </a:lnTo>
                  <a:lnTo>
                    <a:pt x="56" y="20"/>
                  </a:lnTo>
                  <a:lnTo>
                    <a:pt x="50" y="19"/>
                  </a:lnTo>
                  <a:lnTo>
                    <a:pt x="46" y="18"/>
                  </a:lnTo>
                  <a:lnTo>
                    <a:pt x="40" y="19"/>
                  </a:lnTo>
                  <a:lnTo>
                    <a:pt x="36" y="20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1" y="22"/>
                  </a:lnTo>
                  <a:lnTo>
                    <a:pt x="16" y="20"/>
                  </a:lnTo>
                  <a:lnTo>
                    <a:pt x="9" y="20"/>
                  </a:lnTo>
                  <a:lnTo>
                    <a:pt x="4" y="22"/>
                  </a:lnTo>
                  <a:lnTo>
                    <a:pt x="2" y="27"/>
                  </a:lnTo>
                  <a:lnTo>
                    <a:pt x="0" y="35"/>
                  </a:lnTo>
                  <a:lnTo>
                    <a:pt x="0" y="44"/>
                  </a:lnTo>
                  <a:lnTo>
                    <a:pt x="2" y="49"/>
                  </a:lnTo>
                  <a:lnTo>
                    <a:pt x="7" y="52"/>
                  </a:lnTo>
                  <a:lnTo>
                    <a:pt x="11" y="55"/>
                  </a:lnTo>
                  <a:lnTo>
                    <a:pt x="16" y="56"/>
                  </a:lnTo>
                  <a:lnTo>
                    <a:pt x="20" y="57"/>
                  </a:lnTo>
                  <a:lnTo>
                    <a:pt x="19" y="61"/>
                  </a:lnTo>
                  <a:lnTo>
                    <a:pt x="19" y="67"/>
                  </a:lnTo>
                  <a:lnTo>
                    <a:pt x="20" y="72"/>
                  </a:lnTo>
                  <a:lnTo>
                    <a:pt x="23" y="76"/>
                  </a:lnTo>
                  <a:lnTo>
                    <a:pt x="23" y="77"/>
                  </a:lnTo>
                  <a:lnTo>
                    <a:pt x="23" y="79"/>
                  </a:lnTo>
                  <a:lnTo>
                    <a:pt x="22" y="80"/>
                  </a:lnTo>
                  <a:lnTo>
                    <a:pt x="22" y="81"/>
                  </a:lnTo>
                  <a:lnTo>
                    <a:pt x="22" y="85"/>
                  </a:lnTo>
                  <a:lnTo>
                    <a:pt x="22" y="92"/>
                  </a:lnTo>
                  <a:lnTo>
                    <a:pt x="23" y="97"/>
                  </a:lnTo>
                  <a:lnTo>
                    <a:pt x="24" y="102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26" y="105"/>
                  </a:lnTo>
                  <a:lnTo>
                    <a:pt x="27" y="106"/>
                  </a:lnTo>
                  <a:lnTo>
                    <a:pt x="24" y="113"/>
                  </a:lnTo>
                  <a:lnTo>
                    <a:pt x="23" y="122"/>
                  </a:lnTo>
                  <a:lnTo>
                    <a:pt x="24" y="132"/>
                  </a:lnTo>
                  <a:lnTo>
                    <a:pt x="27" y="137"/>
                  </a:lnTo>
                  <a:lnTo>
                    <a:pt x="30" y="138"/>
                  </a:lnTo>
                  <a:lnTo>
                    <a:pt x="32" y="141"/>
                  </a:lnTo>
                  <a:lnTo>
                    <a:pt x="36" y="142"/>
                  </a:lnTo>
                  <a:lnTo>
                    <a:pt x="40" y="144"/>
                  </a:lnTo>
                  <a:lnTo>
                    <a:pt x="39" y="150"/>
                  </a:lnTo>
                  <a:lnTo>
                    <a:pt x="40" y="158"/>
                  </a:lnTo>
                  <a:lnTo>
                    <a:pt x="42" y="166"/>
                  </a:lnTo>
                  <a:lnTo>
                    <a:pt x="44" y="17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60" name="Freeform 16"/>
            <p:cNvSpPr>
              <a:spLocks/>
            </p:cNvSpPr>
            <p:nvPr/>
          </p:nvSpPr>
          <p:spPr bwMode="auto">
            <a:xfrm>
              <a:off x="4012" y="1705"/>
              <a:ext cx="187" cy="155"/>
            </a:xfrm>
            <a:custGeom>
              <a:avLst/>
              <a:gdLst>
                <a:gd name="T0" fmla="*/ 160 w 187"/>
                <a:gd name="T1" fmla="*/ 122 h 155"/>
                <a:gd name="T2" fmla="*/ 165 w 187"/>
                <a:gd name="T3" fmla="*/ 98 h 155"/>
                <a:gd name="T4" fmla="*/ 172 w 187"/>
                <a:gd name="T5" fmla="*/ 75 h 155"/>
                <a:gd name="T6" fmla="*/ 182 w 187"/>
                <a:gd name="T7" fmla="*/ 58 h 155"/>
                <a:gd name="T8" fmla="*/ 178 w 187"/>
                <a:gd name="T9" fmla="*/ 47 h 155"/>
                <a:gd name="T10" fmla="*/ 164 w 187"/>
                <a:gd name="T11" fmla="*/ 40 h 155"/>
                <a:gd name="T12" fmla="*/ 154 w 187"/>
                <a:gd name="T13" fmla="*/ 34 h 155"/>
                <a:gd name="T14" fmla="*/ 142 w 187"/>
                <a:gd name="T15" fmla="*/ 30 h 155"/>
                <a:gd name="T16" fmla="*/ 131 w 187"/>
                <a:gd name="T17" fmla="*/ 29 h 155"/>
                <a:gd name="T18" fmla="*/ 119 w 187"/>
                <a:gd name="T19" fmla="*/ 25 h 155"/>
                <a:gd name="T20" fmla="*/ 107 w 187"/>
                <a:gd name="T21" fmla="*/ 20 h 155"/>
                <a:gd name="T22" fmla="*/ 95 w 187"/>
                <a:gd name="T23" fmla="*/ 14 h 155"/>
                <a:gd name="T24" fmla="*/ 87 w 187"/>
                <a:gd name="T25" fmla="*/ 12 h 155"/>
                <a:gd name="T26" fmla="*/ 79 w 187"/>
                <a:gd name="T27" fmla="*/ 10 h 155"/>
                <a:gd name="T28" fmla="*/ 72 w 187"/>
                <a:gd name="T29" fmla="*/ 13 h 155"/>
                <a:gd name="T30" fmla="*/ 63 w 187"/>
                <a:gd name="T31" fmla="*/ 13 h 155"/>
                <a:gd name="T32" fmla="*/ 51 w 187"/>
                <a:gd name="T33" fmla="*/ 13 h 155"/>
                <a:gd name="T34" fmla="*/ 38 w 187"/>
                <a:gd name="T35" fmla="*/ 10 h 155"/>
                <a:gd name="T36" fmla="*/ 26 w 187"/>
                <a:gd name="T37" fmla="*/ 6 h 155"/>
                <a:gd name="T38" fmla="*/ 19 w 187"/>
                <a:gd name="T39" fmla="*/ 2 h 155"/>
                <a:gd name="T40" fmla="*/ 11 w 187"/>
                <a:gd name="T41" fmla="*/ 5 h 155"/>
                <a:gd name="T42" fmla="*/ 11 w 187"/>
                <a:gd name="T43" fmla="*/ 32 h 155"/>
                <a:gd name="T44" fmla="*/ 10 w 187"/>
                <a:gd name="T45" fmla="*/ 40 h 155"/>
                <a:gd name="T46" fmla="*/ 1 w 187"/>
                <a:gd name="T47" fmla="*/ 55 h 155"/>
                <a:gd name="T48" fmla="*/ 0 w 187"/>
                <a:gd name="T49" fmla="*/ 77 h 155"/>
                <a:gd name="T50" fmla="*/ 3 w 187"/>
                <a:gd name="T51" fmla="*/ 83 h 155"/>
                <a:gd name="T52" fmla="*/ 9 w 187"/>
                <a:gd name="T53" fmla="*/ 90 h 155"/>
                <a:gd name="T54" fmla="*/ 16 w 187"/>
                <a:gd name="T55" fmla="*/ 94 h 155"/>
                <a:gd name="T56" fmla="*/ 21 w 187"/>
                <a:gd name="T57" fmla="*/ 97 h 155"/>
                <a:gd name="T58" fmla="*/ 21 w 187"/>
                <a:gd name="T59" fmla="*/ 101 h 155"/>
                <a:gd name="T60" fmla="*/ 26 w 187"/>
                <a:gd name="T61" fmla="*/ 112 h 155"/>
                <a:gd name="T62" fmla="*/ 41 w 187"/>
                <a:gd name="T63" fmla="*/ 124 h 155"/>
                <a:gd name="T64" fmla="*/ 53 w 187"/>
                <a:gd name="T65" fmla="*/ 130 h 155"/>
                <a:gd name="T66" fmla="*/ 56 w 187"/>
                <a:gd name="T67" fmla="*/ 138 h 155"/>
                <a:gd name="T68" fmla="*/ 65 w 187"/>
                <a:gd name="T69" fmla="*/ 143 h 155"/>
                <a:gd name="T70" fmla="*/ 78 w 187"/>
                <a:gd name="T71" fmla="*/ 146 h 155"/>
                <a:gd name="T72" fmla="*/ 85 w 187"/>
                <a:gd name="T73" fmla="*/ 152 h 155"/>
                <a:gd name="T74" fmla="*/ 101 w 187"/>
                <a:gd name="T75" fmla="*/ 154 h 155"/>
                <a:gd name="T76" fmla="*/ 119 w 187"/>
                <a:gd name="T77" fmla="*/ 147 h 155"/>
                <a:gd name="T78" fmla="*/ 132 w 187"/>
                <a:gd name="T79" fmla="*/ 146 h 155"/>
                <a:gd name="T80" fmla="*/ 144 w 187"/>
                <a:gd name="T81" fmla="*/ 143 h 155"/>
                <a:gd name="T82" fmla="*/ 155 w 187"/>
                <a:gd name="T83" fmla="*/ 13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87" h="155">
                  <a:moveTo>
                    <a:pt x="158" y="134"/>
                  </a:moveTo>
                  <a:lnTo>
                    <a:pt x="160" y="122"/>
                  </a:lnTo>
                  <a:lnTo>
                    <a:pt x="162" y="110"/>
                  </a:lnTo>
                  <a:lnTo>
                    <a:pt x="165" y="98"/>
                  </a:lnTo>
                  <a:lnTo>
                    <a:pt x="168" y="86"/>
                  </a:lnTo>
                  <a:lnTo>
                    <a:pt x="172" y="75"/>
                  </a:lnTo>
                  <a:lnTo>
                    <a:pt x="176" y="66"/>
                  </a:lnTo>
                  <a:lnTo>
                    <a:pt x="182" y="58"/>
                  </a:lnTo>
                  <a:lnTo>
                    <a:pt x="187" y="51"/>
                  </a:lnTo>
                  <a:lnTo>
                    <a:pt x="178" y="47"/>
                  </a:lnTo>
                  <a:lnTo>
                    <a:pt x="171" y="44"/>
                  </a:lnTo>
                  <a:lnTo>
                    <a:pt x="164" y="40"/>
                  </a:lnTo>
                  <a:lnTo>
                    <a:pt x="158" y="37"/>
                  </a:lnTo>
                  <a:lnTo>
                    <a:pt x="154" y="34"/>
                  </a:lnTo>
                  <a:lnTo>
                    <a:pt x="149" y="32"/>
                  </a:lnTo>
                  <a:lnTo>
                    <a:pt x="142" y="30"/>
                  </a:lnTo>
                  <a:lnTo>
                    <a:pt x="136" y="29"/>
                  </a:lnTo>
                  <a:lnTo>
                    <a:pt x="131" y="29"/>
                  </a:lnTo>
                  <a:lnTo>
                    <a:pt x="124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7" y="20"/>
                  </a:lnTo>
                  <a:lnTo>
                    <a:pt x="101" y="17"/>
                  </a:lnTo>
                  <a:lnTo>
                    <a:pt x="95" y="14"/>
                  </a:lnTo>
                  <a:lnTo>
                    <a:pt x="91" y="13"/>
                  </a:lnTo>
                  <a:lnTo>
                    <a:pt x="87" y="12"/>
                  </a:lnTo>
                  <a:lnTo>
                    <a:pt x="83" y="10"/>
                  </a:lnTo>
                  <a:lnTo>
                    <a:pt x="79" y="10"/>
                  </a:lnTo>
                  <a:lnTo>
                    <a:pt x="75" y="12"/>
                  </a:lnTo>
                  <a:lnTo>
                    <a:pt x="72" y="13"/>
                  </a:lnTo>
                  <a:lnTo>
                    <a:pt x="68" y="13"/>
                  </a:lnTo>
                  <a:lnTo>
                    <a:pt x="63" y="13"/>
                  </a:lnTo>
                  <a:lnTo>
                    <a:pt x="58" y="13"/>
                  </a:lnTo>
                  <a:lnTo>
                    <a:pt x="51" y="13"/>
                  </a:lnTo>
                  <a:lnTo>
                    <a:pt x="44" y="12"/>
                  </a:lnTo>
                  <a:lnTo>
                    <a:pt x="38" y="10"/>
                  </a:lnTo>
                  <a:lnTo>
                    <a:pt x="31" y="8"/>
                  </a:lnTo>
                  <a:lnTo>
                    <a:pt x="26" y="6"/>
                  </a:lnTo>
                  <a:lnTo>
                    <a:pt x="23" y="4"/>
                  </a:lnTo>
                  <a:lnTo>
                    <a:pt x="19" y="2"/>
                  </a:lnTo>
                  <a:lnTo>
                    <a:pt x="15" y="0"/>
                  </a:lnTo>
                  <a:lnTo>
                    <a:pt x="11" y="5"/>
                  </a:lnTo>
                  <a:lnTo>
                    <a:pt x="10" y="18"/>
                  </a:lnTo>
                  <a:lnTo>
                    <a:pt x="11" y="32"/>
                  </a:lnTo>
                  <a:lnTo>
                    <a:pt x="16" y="40"/>
                  </a:lnTo>
                  <a:lnTo>
                    <a:pt x="10" y="40"/>
                  </a:lnTo>
                  <a:lnTo>
                    <a:pt x="4" y="45"/>
                  </a:lnTo>
                  <a:lnTo>
                    <a:pt x="1" y="55"/>
                  </a:lnTo>
                  <a:lnTo>
                    <a:pt x="0" y="74"/>
                  </a:lnTo>
                  <a:lnTo>
                    <a:pt x="0" y="77"/>
                  </a:lnTo>
                  <a:lnTo>
                    <a:pt x="1" y="79"/>
                  </a:lnTo>
                  <a:lnTo>
                    <a:pt x="3" y="83"/>
                  </a:lnTo>
                  <a:lnTo>
                    <a:pt x="5" y="87"/>
                  </a:lnTo>
                  <a:lnTo>
                    <a:pt x="9" y="90"/>
                  </a:lnTo>
                  <a:lnTo>
                    <a:pt x="12" y="93"/>
                  </a:lnTo>
                  <a:lnTo>
                    <a:pt x="16" y="94"/>
                  </a:lnTo>
                  <a:lnTo>
                    <a:pt x="21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2" y="103"/>
                  </a:lnTo>
                  <a:lnTo>
                    <a:pt x="26" y="112"/>
                  </a:lnTo>
                  <a:lnTo>
                    <a:pt x="32" y="119"/>
                  </a:lnTo>
                  <a:lnTo>
                    <a:pt x="41" y="124"/>
                  </a:lnTo>
                  <a:lnTo>
                    <a:pt x="52" y="126"/>
                  </a:lnTo>
                  <a:lnTo>
                    <a:pt x="53" y="130"/>
                  </a:lnTo>
                  <a:lnTo>
                    <a:pt x="54" y="134"/>
                  </a:lnTo>
                  <a:lnTo>
                    <a:pt x="56" y="138"/>
                  </a:lnTo>
                  <a:lnTo>
                    <a:pt x="60" y="140"/>
                  </a:lnTo>
                  <a:lnTo>
                    <a:pt x="65" y="143"/>
                  </a:lnTo>
                  <a:lnTo>
                    <a:pt x="71" y="146"/>
                  </a:lnTo>
                  <a:lnTo>
                    <a:pt x="78" y="146"/>
                  </a:lnTo>
                  <a:lnTo>
                    <a:pt x="82" y="146"/>
                  </a:lnTo>
                  <a:lnTo>
                    <a:pt x="85" y="152"/>
                  </a:lnTo>
                  <a:lnTo>
                    <a:pt x="92" y="155"/>
                  </a:lnTo>
                  <a:lnTo>
                    <a:pt x="101" y="154"/>
                  </a:lnTo>
                  <a:lnTo>
                    <a:pt x="113" y="147"/>
                  </a:lnTo>
                  <a:lnTo>
                    <a:pt x="119" y="147"/>
                  </a:lnTo>
                  <a:lnTo>
                    <a:pt x="125" y="146"/>
                  </a:lnTo>
                  <a:lnTo>
                    <a:pt x="132" y="146"/>
                  </a:lnTo>
                  <a:lnTo>
                    <a:pt x="139" y="144"/>
                  </a:lnTo>
                  <a:lnTo>
                    <a:pt x="144" y="143"/>
                  </a:lnTo>
                  <a:lnTo>
                    <a:pt x="150" y="140"/>
                  </a:lnTo>
                  <a:lnTo>
                    <a:pt x="155" y="138"/>
                  </a:lnTo>
                  <a:lnTo>
                    <a:pt x="158" y="1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61" name="Freeform 17"/>
            <p:cNvSpPr>
              <a:spLocks/>
            </p:cNvSpPr>
            <p:nvPr/>
          </p:nvSpPr>
          <p:spPr bwMode="auto">
            <a:xfrm>
              <a:off x="3773" y="1678"/>
              <a:ext cx="370" cy="130"/>
            </a:xfrm>
            <a:custGeom>
              <a:avLst/>
              <a:gdLst>
                <a:gd name="T0" fmla="*/ 13 w 370"/>
                <a:gd name="T1" fmla="*/ 0 h 130"/>
                <a:gd name="T2" fmla="*/ 18 w 370"/>
                <a:gd name="T3" fmla="*/ 2 h 130"/>
                <a:gd name="T4" fmla="*/ 28 w 370"/>
                <a:gd name="T5" fmla="*/ 4 h 130"/>
                <a:gd name="T6" fmla="*/ 42 w 370"/>
                <a:gd name="T7" fmla="*/ 8 h 130"/>
                <a:gd name="T8" fmla="*/ 60 w 370"/>
                <a:gd name="T9" fmla="*/ 14 h 130"/>
                <a:gd name="T10" fmla="*/ 80 w 370"/>
                <a:gd name="T11" fmla="*/ 20 h 130"/>
                <a:gd name="T12" fmla="*/ 103 w 370"/>
                <a:gd name="T13" fmla="*/ 27 h 130"/>
                <a:gd name="T14" fmla="*/ 127 w 370"/>
                <a:gd name="T15" fmla="*/ 33 h 130"/>
                <a:gd name="T16" fmla="*/ 152 w 370"/>
                <a:gd name="T17" fmla="*/ 40 h 130"/>
                <a:gd name="T18" fmla="*/ 177 w 370"/>
                <a:gd name="T19" fmla="*/ 48 h 130"/>
                <a:gd name="T20" fmla="*/ 200 w 370"/>
                <a:gd name="T21" fmla="*/ 55 h 130"/>
                <a:gd name="T22" fmla="*/ 222 w 370"/>
                <a:gd name="T23" fmla="*/ 61 h 130"/>
                <a:gd name="T24" fmla="*/ 243 w 370"/>
                <a:gd name="T25" fmla="*/ 67 h 130"/>
                <a:gd name="T26" fmla="*/ 260 w 370"/>
                <a:gd name="T27" fmla="*/ 72 h 130"/>
                <a:gd name="T28" fmla="*/ 274 w 370"/>
                <a:gd name="T29" fmla="*/ 76 h 130"/>
                <a:gd name="T30" fmla="*/ 284 w 370"/>
                <a:gd name="T31" fmla="*/ 78 h 130"/>
                <a:gd name="T32" fmla="*/ 289 w 370"/>
                <a:gd name="T33" fmla="*/ 80 h 130"/>
                <a:gd name="T34" fmla="*/ 295 w 370"/>
                <a:gd name="T35" fmla="*/ 80 h 130"/>
                <a:gd name="T36" fmla="*/ 303 w 370"/>
                <a:gd name="T37" fmla="*/ 80 h 130"/>
                <a:gd name="T38" fmla="*/ 309 w 370"/>
                <a:gd name="T39" fmla="*/ 80 h 130"/>
                <a:gd name="T40" fmla="*/ 313 w 370"/>
                <a:gd name="T41" fmla="*/ 80 h 130"/>
                <a:gd name="T42" fmla="*/ 319 w 370"/>
                <a:gd name="T43" fmla="*/ 85 h 130"/>
                <a:gd name="T44" fmla="*/ 325 w 370"/>
                <a:gd name="T45" fmla="*/ 93 h 130"/>
                <a:gd name="T46" fmla="*/ 332 w 370"/>
                <a:gd name="T47" fmla="*/ 100 h 130"/>
                <a:gd name="T48" fmla="*/ 339 w 370"/>
                <a:gd name="T49" fmla="*/ 104 h 130"/>
                <a:gd name="T50" fmla="*/ 342 w 370"/>
                <a:gd name="T51" fmla="*/ 104 h 130"/>
                <a:gd name="T52" fmla="*/ 348 w 370"/>
                <a:gd name="T53" fmla="*/ 105 h 130"/>
                <a:gd name="T54" fmla="*/ 352 w 370"/>
                <a:gd name="T55" fmla="*/ 105 h 130"/>
                <a:gd name="T56" fmla="*/ 358 w 370"/>
                <a:gd name="T57" fmla="*/ 105 h 130"/>
                <a:gd name="T58" fmla="*/ 363 w 370"/>
                <a:gd name="T59" fmla="*/ 106 h 130"/>
                <a:gd name="T60" fmla="*/ 366 w 370"/>
                <a:gd name="T61" fmla="*/ 109 h 130"/>
                <a:gd name="T62" fmla="*/ 370 w 370"/>
                <a:gd name="T63" fmla="*/ 113 h 130"/>
                <a:gd name="T64" fmla="*/ 370 w 370"/>
                <a:gd name="T65" fmla="*/ 118 h 130"/>
                <a:gd name="T66" fmla="*/ 365 w 370"/>
                <a:gd name="T67" fmla="*/ 129 h 130"/>
                <a:gd name="T68" fmla="*/ 358 w 370"/>
                <a:gd name="T69" fmla="*/ 130 h 130"/>
                <a:gd name="T70" fmla="*/ 349 w 370"/>
                <a:gd name="T71" fmla="*/ 126 h 130"/>
                <a:gd name="T72" fmla="*/ 338 w 370"/>
                <a:gd name="T73" fmla="*/ 122 h 130"/>
                <a:gd name="T74" fmla="*/ 332 w 370"/>
                <a:gd name="T75" fmla="*/ 121 h 130"/>
                <a:gd name="T76" fmla="*/ 320 w 370"/>
                <a:gd name="T77" fmla="*/ 117 h 130"/>
                <a:gd name="T78" fmla="*/ 303 w 370"/>
                <a:gd name="T79" fmla="*/ 112 h 130"/>
                <a:gd name="T80" fmla="*/ 282 w 370"/>
                <a:gd name="T81" fmla="*/ 105 h 130"/>
                <a:gd name="T82" fmla="*/ 258 w 370"/>
                <a:gd name="T83" fmla="*/ 97 h 130"/>
                <a:gd name="T84" fmla="*/ 230 w 370"/>
                <a:gd name="T85" fmla="*/ 88 h 130"/>
                <a:gd name="T86" fmla="*/ 202 w 370"/>
                <a:gd name="T87" fmla="*/ 78 h 130"/>
                <a:gd name="T88" fmla="*/ 172 w 370"/>
                <a:gd name="T89" fmla="*/ 69 h 130"/>
                <a:gd name="T90" fmla="*/ 143 w 370"/>
                <a:gd name="T91" fmla="*/ 60 h 130"/>
                <a:gd name="T92" fmla="*/ 115 w 370"/>
                <a:gd name="T93" fmla="*/ 51 h 130"/>
                <a:gd name="T94" fmla="*/ 88 w 370"/>
                <a:gd name="T95" fmla="*/ 41 h 130"/>
                <a:gd name="T96" fmla="*/ 65 w 370"/>
                <a:gd name="T97" fmla="*/ 33 h 130"/>
                <a:gd name="T98" fmla="*/ 44 w 370"/>
                <a:gd name="T99" fmla="*/ 27 h 130"/>
                <a:gd name="T100" fmla="*/ 27 w 370"/>
                <a:gd name="T101" fmla="*/ 21 h 130"/>
                <a:gd name="T102" fmla="*/ 16 w 370"/>
                <a:gd name="T103" fmla="*/ 17 h 130"/>
                <a:gd name="T104" fmla="*/ 10 w 370"/>
                <a:gd name="T105" fmla="*/ 16 h 130"/>
                <a:gd name="T106" fmla="*/ 3 w 370"/>
                <a:gd name="T107" fmla="*/ 12 h 130"/>
                <a:gd name="T108" fmla="*/ 0 w 370"/>
                <a:gd name="T109" fmla="*/ 6 h 130"/>
                <a:gd name="T110" fmla="*/ 3 w 370"/>
                <a:gd name="T111" fmla="*/ 2 h 130"/>
                <a:gd name="T112" fmla="*/ 13 w 370"/>
                <a:gd name="T113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0" h="130">
                  <a:moveTo>
                    <a:pt x="13" y="0"/>
                  </a:moveTo>
                  <a:lnTo>
                    <a:pt x="18" y="2"/>
                  </a:lnTo>
                  <a:lnTo>
                    <a:pt x="28" y="4"/>
                  </a:lnTo>
                  <a:lnTo>
                    <a:pt x="42" y="8"/>
                  </a:lnTo>
                  <a:lnTo>
                    <a:pt x="60" y="14"/>
                  </a:lnTo>
                  <a:lnTo>
                    <a:pt x="80" y="20"/>
                  </a:lnTo>
                  <a:lnTo>
                    <a:pt x="103" y="27"/>
                  </a:lnTo>
                  <a:lnTo>
                    <a:pt x="127" y="33"/>
                  </a:lnTo>
                  <a:lnTo>
                    <a:pt x="152" y="40"/>
                  </a:lnTo>
                  <a:lnTo>
                    <a:pt x="177" y="48"/>
                  </a:lnTo>
                  <a:lnTo>
                    <a:pt x="200" y="55"/>
                  </a:lnTo>
                  <a:lnTo>
                    <a:pt x="222" y="61"/>
                  </a:lnTo>
                  <a:lnTo>
                    <a:pt x="243" y="67"/>
                  </a:lnTo>
                  <a:lnTo>
                    <a:pt x="260" y="72"/>
                  </a:lnTo>
                  <a:lnTo>
                    <a:pt x="274" y="76"/>
                  </a:lnTo>
                  <a:lnTo>
                    <a:pt x="284" y="78"/>
                  </a:lnTo>
                  <a:lnTo>
                    <a:pt x="289" y="80"/>
                  </a:lnTo>
                  <a:lnTo>
                    <a:pt x="295" y="80"/>
                  </a:lnTo>
                  <a:lnTo>
                    <a:pt x="303" y="80"/>
                  </a:lnTo>
                  <a:lnTo>
                    <a:pt x="309" y="80"/>
                  </a:lnTo>
                  <a:lnTo>
                    <a:pt x="313" y="80"/>
                  </a:lnTo>
                  <a:lnTo>
                    <a:pt x="319" y="85"/>
                  </a:lnTo>
                  <a:lnTo>
                    <a:pt x="325" y="93"/>
                  </a:lnTo>
                  <a:lnTo>
                    <a:pt x="332" y="100"/>
                  </a:lnTo>
                  <a:lnTo>
                    <a:pt x="339" y="104"/>
                  </a:lnTo>
                  <a:lnTo>
                    <a:pt x="342" y="104"/>
                  </a:lnTo>
                  <a:lnTo>
                    <a:pt x="348" y="105"/>
                  </a:lnTo>
                  <a:lnTo>
                    <a:pt x="352" y="105"/>
                  </a:lnTo>
                  <a:lnTo>
                    <a:pt x="358" y="105"/>
                  </a:lnTo>
                  <a:lnTo>
                    <a:pt x="363" y="106"/>
                  </a:lnTo>
                  <a:lnTo>
                    <a:pt x="366" y="109"/>
                  </a:lnTo>
                  <a:lnTo>
                    <a:pt x="370" y="113"/>
                  </a:lnTo>
                  <a:lnTo>
                    <a:pt x="370" y="118"/>
                  </a:lnTo>
                  <a:lnTo>
                    <a:pt x="365" y="129"/>
                  </a:lnTo>
                  <a:lnTo>
                    <a:pt x="358" y="130"/>
                  </a:lnTo>
                  <a:lnTo>
                    <a:pt x="349" y="126"/>
                  </a:lnTo>
                  <a:lnTo>
                    <a:pt x="338" y="122"/>
                  </a:lnTo>
                  <a:lnTo>
                    <a:pt x="332" y="121"/>
                  </a:lnTo>
                  <a:lnTo>
                    <a:pt x="320" y="117"/>
                  </a:lnTo>
                  <a:lnTo>
                    <a:pt x="303" y="112"/>
                  </a:lnTo>
                  <a:lnTo>
                    <a:pt x="282" y="105"/>
                  </a:lnTo>
                  <a:lnTo>
                    <a:pt x="258" y="97"/>
                  </a:lnTo>
                  <a:lnTo>
                    <a:pt x="230" y="88"/>
                  </a:lnTo>
                  <a:lnTo>
                    <a:pt x="202" y="78"/>
                  </a:lnTo>
                  <a:lnTo>
                    <a:pt x="172" y="69"/>
                  </a:lnTo>
                  <a:lnTo>
                    <a:pt x="143" y="60"/>
                  </a:lnTo>
                  <a:lnTo>
                    <a:pt x="115" y="51"/>
                  </a:lnTo>
                  <a:lnTo>
                    <a:pt x="88" y="41"/>
                  </a:lnTo>
                  <a:lnTo>
                    <a:pt x="65" y="33"/>
                  </a:lnTo>
                  <a:lnTo>
                    <a:pt x="44" y="27"/>
                  </a:lnTo>
                  <a:lnTo>
                    <a:pt x="27" y="21"/>
                  </a:lnTo>
                  <a:lnTo>
                    <a:pt x="16" y="17"/>
                  </a:lnTo>
                  <a:lnTo>
                    <a:pt x="10" y="16"/>
                  </a:lnTo>
                  <a:lnTo>
                    <a:pt x="3" y="12"/>
                  </a:lnTo>
                  <a:lnTo>
                    <a:pt x="0" y="6"/>
                  </a:lnTo>
                  <a:lnTo>
                    <a:pt x="3" y="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62" name="Freeform 18"/>
            <p:cNvSpPr>
              <a:spLocks/>
            </p:cNvSpPr>
            <p:nvPr/>
          </p:nvSpPr>
          <p:spPr bwMode="auto">
            <a:xfrm>
              <a:off x="3779" y="1681"/>
              <a:ext cx="358" cy="119"/>
            </a:xfrm>
            <a:custGeom>
              <a:avLst/>
              <a:gdLst>
                <a:gd name="T0" fmla="*/ 11 w 358"/>
                <a:gd name="T1" fmla="*/ 13 h 119"/>
                <a:gd name="T2" fmla="*/ 3 w 358"/>
                <a:gd name="T3" fmla="*/ 9 h 119"/>
                <a:gd name="T4" fmla="*/ 0 w 358"/>
                <a:gd name="T5" fmla="*/ 4 h 119"/>
                <a:gd name="T6" fmla="*/ 2 w 358"/>
                <a:gd name="T7" fmla="*/ 0 h 119"/>
                <a:gd name="T8" fmla="*/ 11 w 358"/>
                <a:gd name="T9" fmla="*/ 1 h 119"/>
                <a:gd name="T10" fmla="*/ 20 w 358"/>
                <a:gd name="T11" fmla="*/ 4 h 119"/>
                <a:gd name="T12" fmla="*/ 32 w 358"/>
                <a:gd name="T13" fmla="*/ 8 h 119"/>
                <a:gd name="T14" fmla="*/ 48 w 358"/>
                <a:gd name="T15" fmla="*/ 13 h 119"/>
                <a:gd name="T16" fmla="*/ 66 w 358"/>
                <a:gd name="T17" fmla="*/ 18 h 119"/>
                <a:gd name="T18" fmla="*/ 86 w 358"/>
                <a:gd name="T19" fmla="*/ 25 h 119"/>
                <a:gd name="T20" fmla="*/ 109 w 358"/>
                <a:gd name="T21" fmla="*/ 32 h 119"/>
                <a:gd name="T22" fmla="*/ 132 w 358"/>
                <a:gd name="T23" fmla="*/ 38 h 119"/>
                <a:gd name="T24" fmla="*/ 156 w 358"/>
                <a:gd name="T25" fmla="*/ 45 h 119"/>
                <a:gd name="T26" fmla="*/ 178 w 358"/>
                <a:gd name="T27" fmla="*/ 52 h 119"/>
                <a:gd name="T28" fmla="*/ 202 w 358"/>
                <a:gd name="T29" fmla="*/ 58 h 119"/>
                <a:gd name="T30" fmla="*/ 223 w 358"/>
                <a:gd name="T31" fmla="*/ 65 h 119"/>
                <a:gd name="T32" fmla="*/ 242 w 358"/>
                <a:gd name="T33" fmla="*/ 70 h 119"/>
                <a:gd name="T34" fmla="*/ 257 w 358"/>
                <a:gd name="T35" fmla="*/ 74 h 119"/>
                <a:gd name="T36" fmla="*/ 271 w 358"/>
                <a:gd name="T37" fmla="*/ 78 h 119"/>
                <a:gd name="T38" fmla="*/ 279 w 358"/>
                <a:gd name="T39" fmla="*/ 81 h 119"/>
                <a:gd name="T40" fmla="*/ 284 w 358"/>
                <a:gd name="T41" fmla="*/ 82 h 119"/>
                <a:gd name="T42" fmla="*/ 291 w 358"/>
                <a:gd name="T43" fmla="*/ 83 h 119"/>
                <a:gd name="T44" fmla="*/ 297 w 358"/>
                <a:gd name="T45" fmla="*/ 83 h 119"/>
                <a:gd name="T46" fmla="*/ 302 w 358"/>
                <a:gd name="T47" fmla="*/ 83 h 119"/>
                <a:gd name="T48" fmla="*/ 305 w 358"/>
                <a:gd name="T49" fmla="*/ 83 h 119"/>
                <a:gd name="T50" fmla="*/ 309 w 358"/>
                <a:gd name="T51" fmla="*/ 87 h 119"/>
                <a:gd name="T52" fmla="*/ 316 w 358"/>
                <a:gd name="T53" fmla="*/ 93 h 119"/>
                <a:gd name="T54" fmla="*/ 323 w 358"/>
                <a:gd name="T55" fmla="*/ 99 h 119"/>
                <a:gd name="T56" fmla="*/ 327 w 358"/>
                <a:gd name="T57" fmla="*/ 103 h 119"/>
                <a:gd name="T58" fmla="*/ 335 w 358"/>
                <a:gd name="T59" fmla="*/ 105 h 119"/>
                <a:gd name="T60" fmla="*/ 342 w 358"/>
                <a:gd name="T61" fmla="*/ 106 h 119"/>
                <a:gd name="T62" fmla="*/ 348 w 358"/>
                <a:gd name="T63" fmla="*/ 106 h 119"/>
                <a:gd name="T64" fmla="*/ 353 w 358"/>
                <a:gd name="T65" fmla="*/ 107 h 119"/>
                <a:gd name="T66" fmla="*/ 356 w 358"/>
                <a:gd name="T67" fmla="*/ 110 h 119"/>
                <a:gd name="T68" fmla="*/ 358 w 358"/>
                <a:gd name="T69" fmla="*/ 115 h 119"/>
                <a:gd name="T70" fmla="*/ 356 w 358"/>
                <a:gd name="T71" fmla="*/ 119 h 119"/>
                <a:gd name="T72" fmla="*/ 350 w 358"/>
                <a:gd name="T73" fmla="*/ 119 h 119"/>
                <a:gd name="T74" fmla="*/ 345 w 358"/>
                <a:gd name="T75" fmla="*/ 118 h 119"/>
                <a:gd name="T76" fmla="*/ 333 w 358"/>
                <a:gd name="T77" fmla="*/ 114 h 119"/>
                <a:gd name="T78" fmla="*/ 316 w 358"/>
                <a:gd name="T79" fmla="*/ 109 h 119"/>
                <a:gd name="T80" fmla="*/ 295 w 358"/>
                <a:gd name="T81" fmla="*/ 102 h 119"/>
                <a:gd name="T82" fmla="*/ 269 w 358"/>
                <a:gd name="T83" fmla="*/ 94 h 119"/>
                <a:gd name="T84" fmla="*/ 242 w 358"/>
                <a:gd name="T85" fmla="*/ 86 h 119"/>
                <a:gd name="T86" fmla="*/ 212 w 358"/>
                <a:gd name="T87" fmla="*/ 77 h 119"/>
                <a:gd name="T88" fmla="*/ 182 w 358"/>
                <a:gd name="T89" fmla="*/ 66 h 119"/>
                <a:gd name="T90" fmla="*/ 151 w 358"/>
                <a:gd name="T91" fmla="*/ 57 h 119"/>
                <a:gd name="T92" fmla="*/ 121 w 358"/>
                <a:gd name="T93" fmla="*/ 48 h 119"/>
                <a:gd name="T94" fmla="*/ 93 w 358"/>
                <a:gd name="T95" fmla="*/ 38 h 119"/>
                <a:gd name="T96" fmla="*/ 68 w 358"/>
                <a:gd name="T97" fmla="*/ 30 h 119"/>
                <a:gd name="T98" fmla="*/ 46 w 358"/>
                <a:gd name="T99" fmla="*/ 24 h 119"/>
                <a:gd name="T100" fmla="*/ 29 w 358"/>
                <a:gd name="T101" fmla="*/ 18 h 119"/>
                <a:gd name="T102" fmla="*/ 16 w 358"/>
                <a:gd name="T103" fmla="*/ 14 h 119"/>
                <a:gd name="T104" fmla="*/ 11 w 358"/>
                <a:gd name="T105" fmla="*/ 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58" h="119">
                  <a:moveTo>
                    <a:pt x="11" y="13"/>
                  </a:moveTo>
                  <a:lnTo>
                    <a:pt x="3" y="9"/>
                  </a:lnTo>
                  <a:lnTo>
                    <a:pt x="0" y="4"/>
                  </a:lnTo>
                  <a:lnTo>
                    <a:pt x="2" y="0"/>
                  </a:lnTo>
                  <a:lnTo>
                    <a:pt x="11" y="1"/>
                  </a:lnTo>
                  <a:lnTo>
                    <a:pt x="20" y="4"/>
                  </a:lnTo>
                  <a:lnTo>
                    <a:pt x="32" y="8"/>
                  </a:lnTo>
                  <a:lnTo>
                    <a:pt x="48" y="13"/>
                  </a:lnTo>
                  <a:lnTo>
                    <a:pt x="66" y="18"/>
                  </a:lnTo>
                  <a:lnTo>
                    <a:pt x="86" y="25"/>
                  </a:lnTo>
                  <a:lnTo>
                    <a:pt x="109" y="32"/>
                  </a:lnTo>
                  <a:lnTo>
                    <a:pt x="132" y="38"/>
                  </a:lnTo>
                  <a:lnTo>
                    <a:pt x="156" y="45"/>
                  </a:lnTo>
                  <a:lnTo>
                    <a:pt x="178" y="52"/>
                  </a:lnTo>
                  <a:lnTo>
                    <a:pt x="202" y="58"/>
                  </a:lnTo>
                  <a:lnTo>
                    <a:pt x="223" y="65"/>
                  </a:lnTo>
                  <a:lnTo>
                    <a:pt x="242" y="70"/>
                  </a:lnTo>
                  <a:lnTo>
                    <a:pt x="257" y="74"/>
                  </a:lnTo>
                  <a:lnTo>
                    <a:pt x="271" y="78"/>
                  </a:lnTo>
                  <a:lnTo>
                    <a:pt x="279" y="81"/>
                  </a:lnTo>
                  <a:lnTo>
                    <a:pt x="284" y="82"/>
                  </a:lnTo>
                  <a:lnTo>
                    <a:pt x="291" y="83"/>
                  </a:lnTo>
                  <a:lnTo>
                    <a:pt x="297" y="83"/>
                  </a:lnTo>
                  <a:lnTo>
                    <a:pt x="302" y="83"/>
                  </a:lnTo>
                  <a:lnTo>
                    <a:pt x="305" y="83"/>
                  </a:lnTo>
                  <a:lnTo>
                    <a:pt x="309" y="87"/>
                  </a:lnTo>
                  <a:lnTo>
                    <a:pt x="316" y="93"/>
                  </a:lnTo>
                  <a:lnTo>
                    <a:pt x="323" y="99"/>
                  </a:lnTo>
                  <a:lnTo>
                    <a:pt x="327" y="103"/>
                  </a:lnTo>
                  <a:lnTo>
                    <a:pt x="335" y="105"/>
                  </a:lnTo>
                  <a:lnTo>
                    <a:pt x="342" y="106"/>
                  </a:lnTo>
                  <a:lnTo>
                    <a:pt x="348" y="106"/>
                  </a:lnTo>
                  <a:lnTo>
                    <a:pt x="353" y="107"/>
                  </a:lnTo>
                  <a:lnTo>
                    <a:pt x="356" y="110"/>
                  </a:lnTo>
                  <a:lnTo>
                    <a:pt x="358" y="115"/>
                  </a:lnTo>
                  <a:lnTo>
                    <a:pt x="356" y="119"/>
                  </a:lnTo>
                  <a:lnTo>
                    <a:pt x="350" y="119"/>
                  </a:lnTo>
                  <a:lnTo>
                    <a:pt x="345" y="118"/>
                  </a:lnTo>
                  <a:lnTo>
                    <a:pt x="333" y="114"/>
                  </a:lnTo>
                  <a:lnTo>
                    <a:pt x="316" y="109"/>
                  </a:lnTo>
                  <a:lnTo>
                    <a:pt x="295" y="102"/>
                  </a:lnTo>
                  <a:lnTo>
                    <a:pt x="269" y="94"/>
                  </a:lnTo>
                  <a:lnTo>
                    <a:pt x="242" y="86"/>
                  </a:lnTo>
                  <a:lnTo>
                    <a:pt x="212" y="77"/>
                  </a:lnTo>
                  <a:lnTo>
                    <a:pt x="182" y="66"/>
                  </a:lnTo>
                  <a:lnTo>
                    <a:pt x="151" y="57"/>
                  </a:lnTo>
                  <a:lnTo>
                    <a:pt x="121" y="48"/>
                  </a:lnTo>
                  <a:lnTo>
                    <a:pt x="93" y="38"/>
                  </a:lnTo>
                  <a:lnTo>
                    <a:pt x="68" y="30"/>
                  </a:lnTo>
                  <a:lnTo>
                    <a:pt x="46" y="24"/>
                  </a:lnTo>
                  <a:lnTo>
                    <a:pt x="29" y="18"/>
                  </a:lnTo>
                  <a:lnTo>
                    <a:pt x="16" y="14"/>
                  </a:lnTo>
                  <a:lnTo>
                    <a:pt x="11" y="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63" name="Freeform 19"/>
            <p:cNvSpPr>
              <a:spLocks/>
            </p:cNvSpPr>
            <p:nvPr/>
          </p:nvSpPr>
          <p:spPr bwMode="auto">
            <a:xfrm>
              <a:off x="4465" y="3607"/>
              <a:ext cx="322" cy="111"/>
            </a:xfrm>
            <a:custGeom>
              <a:avLst/>
              <a:gdLst>
                <a:gd name="T0" fmla="*/ 319 w 322"/>
                <a:gd name="T1" fmla="*/ 46 h 111"/>
                <a:gd name="T2" fmla="*/ 318 w 322"/>
                <a:gd name="T3" fmla="*/ 33 h 111"/>
                <a:gd name="T4" fmla="*/ 309 w 322"/>
                <a:gd name="T5" fmla="*/ 28 h 111"/>
                <a:gd name="T6" fmla="*/ 289 w 322"/>
                <a:gd name="T7" fmla="*/ 25 h 111"/>
                <a:gd name="T8" fmla="*/ 267 w 322"/>
                <a:gd name="T9" fmla="*/ 22 h 111"/>
                <a:gd name="T10" fmla="*/ 241 w 322"/>
                <a:gd name="T11" fmla="*/ 20 h 111"/>
                <a:gd name="T12" fmla="*/ 216 w 322"/>
                <a:gd name="T13" fmla="*/ 16 h 111"/>
                <a:gd name="T14" fmla="*/ 190 w 322"/>
                <a:gd name="T15" fmla="*/ 11 h 111"/>
                <a:gd name="T16" fmla="*/ 166 w 322"/>
                <a:gd name="T17" fmla="*/ 7 h 111"/>
                <a:gd name="T18" fmla="*/ 146 w 322"/>
                <a:gd name="T19" fmla="*/ 3 h 111"/>
                <a:gd name="T20" fmla="*/ 133 w 322"/>
                <a:gd name="T21" fmla="*/ 4 h 111"/>
                <a:gd name="T22" fmla="*/ 120 w 322"/>
                <a:gd name="T23" fmla="*/ 16 h 111"/>
                <a:gd name="T24" fmla="*/ 108 w 322"/>
                <a:gd name="T25" fmla="*/ 29 h 111"/>
                <a:gd name="T26" fmla="*/ 97 w 322"/>
                <a:gd name="T27" fmla="*/ 38 h 111"/>
                <a:gd name="T28" fmla="*/ 89 w 322"/>
                <a:gd name="T29" fmla="*/ 42 h 111"/>
                <a:gd name="T30" fmla="*/ 76 w 322"/>
                <a:gd name="T31" fmla="*/ 45 h 111"/>
                <a:gd name="T32" fmla="*/ 58 w 322"/>
                <a:gd name="T33" fmla="*/ 49 h 111"/>
                <a:gd name="T34" fmla="*/ 43 w 322"/>
                <a:gd name="T35" fmla="*/ 53 h 111"/>
                <a:gd name="T36" fmla="*/ 34 w 322"/>
                <a:gd name="T37" fmla="*/ 58 h 111"/>
                <a:gd name="T38" fmla="*/ 22 w 322"/>
                <a:gd name="T39" fmla="*/ 70 h 111"/>
                <a:gd name="T40" fmla="*/ 9 w 322"/>
                <a:gd name="T41" fmla="*/ 87 h 111"/>
                <a:gd name="T42" fmla="*/ 1 w 322"/>
                <a:gd name="T43" fmla="*/ 102 h 111"/>
                <a:gd name="T44" fmla="*/ 14 w 322"/>
                <a:gd name="T45" fmla="*/ 109 h 111"/>
                <a:gd name="T46" fmla="*/ 62 w 322"/>
                <a:gd name="T47" fmla="*/ 111 h 111"/>
                <a:gd name="T48" fmla="*/ 117 w 322"/>
                <a:gd name="T49" fmla="*/ 111 h 111"/>
                <a:gd name="T50" fmla="*/ 163 w 322"/>
                <a:gd name="T51" fmla="*/ 109 h 111"/>
                <a:gd name="T52" fmla="*/ 185 w 322"/>
                <a:gd name="T53" fmla="*/ 103 h 111"/>
                <a:gd name="T54" fmla="*/ 206 w 322"/>
                <a:gd name="T55" fmla="*/ 97 h 111"/>
                <a:gd name="T56" fmla="*/ 227 w 322"/>
                <a:gd name="T57" fmla="*/ 90 h 111"/>
                <a:gd name="T58" fmla="*/ 242 w 322"/>
                <a:gd name="T59" fmla="*/ 86 h 111"/>
                <a:gd name="T60" fmla="*/ 248 w 322"/>
                <a:gd name="T61" fmla="*/ 90 h 111"/>
                <a:gd name="T62" fmla="*/ 249 w 322"/>
                <a:gd name="T63" fmla="*/ 98 h 111"/>
                <a:gd name="T64" fmla="*/ 255 w 322"/>
                <a:gd name="T65" fmla="*/ 102 h 111"/>
                <a:gd name="T66" fmla="*/ 271 w 322"/>
                <a:gd name="T67" fmla="*/ 101 h 111"/>
                <a:gd name="T68" fmla="*/ 291 w 322"/>
                <a:gd name="T69" fmla="*/ 99 h 111"/>
                <a:gd name="T70" fmla="*/ 309 w 322"/>
                <a:gd name="T71" fmla="*/ 97 h 111"/>
                <a:gd name="T72" fmla="*/ 318 w 322"/>
                <a:gd name="T73" fmla="*/ 95 h 111"/>
                <a:gd name="T74" fmla="*/ 321 w 322"/>
                <a:gd name="T75" fmla="*/ 95 h 111"/>
                <a:gd name="T76" fmla="*/ 321 w 322"/>
                <a:gd name="T77" fmla="*/ 89 h 111"/>
                <a:gd name="T78" fmla="*/ 320 w 322"/>
                <a:gd name="T79" fmla="*/ 68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2" h="111">
                  <a:moveTo>
                    <a:pt x="319" y="54"/>
                  </a:moveTo>
                  <a:lnTo>
                    <a:pt x="319" y="46"/>
                  </a:lnTo>
                  <a:lnTo>
                    <a:pt x="318" y="40"/>
                  </a:lnTo>
                  <a:lnTo>
                    <a:pt x="318" y="33"/>
                  </a:lnTo>
                  <a:lnTo>
                    <a:pt x="317" y="28"/>
                  </a:lnTo>
                  <a:lnTo>
                    <a:pt x="309" y="28"/>
                  </a:lnTo>
                  <a:lnTo>
                    <a:pt x="300" y="26"/>
                  </a:lnTo>
                  <a:lnTo>
                    <a:pt x="289" y="25"/>
                  </a:lnTo>
                  <a:lnTo>
                    <a:pt x="278" y="24"/>
                  </a:lnTo>
                  <a:lnTo>
                    <a:pt x="267" y="22"/>
                  </a:lnTo>
                  <a:lnTo>
                    <a:pt x="255" y="21"/>
                  </a:lnTo>
                  <a:lnTo>
                    <a:pt x="241" y="20"/>
                  </a:lnTo>
                  <a:lnTo>
                    <a:pt x="229" y="17"/>
                  </a:lnTo>
                  <a:lnTo>
                    <a:pt x="216" y="16"/>
                  </a:lnTo>
                  <a:lnTo>
                    <a:pt x="203" y="13"/>
                  </a:lnTo>
                  <a:lnTo>
                    <a:pt x="190" y="11"/>
                  </a:lnTo>
                  <a:lnTo>
                    <a:pt x="178" y="9"/>
                  </a:lnTo>
                  <a:lnTo>
                    <a:pt x="166" y="7"/>
                  </a:lnTo>
                  <a:lnTo>
                    <a:pt x="156" y="4"/>
                  </a:lnTo>
                  <a:lnTo>
                    <a:pt x="146" y="3"/>
                  </a:lnTo>
                  <a:lnTo>
                    <a:pt x="137" y="0"/>
                  </a:lnTo>
                  <a:lnTo>
                    <a:pt x="133" y="4"/>
                  </a:lnTo>
                  <a:lnTo>
                    <a:pt x="127" y="9"/>
                  </a:lnTo>
                  <a:lnTo>
                    <a:pt x="120" y="16"/>
                  </a:lnTo>
                  <a:lnTo>
                    <a:pt x="114" y="22"/>
                  </a:lnTo>
                  <a:lnTo>
                    <a:pt x="108" y="29"/>
                  </a:lnTo>
                  <a:lnTo>
                    <a:pt x="102" y="34"/>
                  </a:lnTo>
                  <a:lnTo>
                    <a:pt x="97" y="38"/>
                  </a:lnTo>
                  <a:lnTo>
                    <a:pt x="94" y="41"/>
                  </a:lnTo>
                  <a:lnTo>
                    <a:pt x="89" y="42"/>
                  </a:lnTo>
                  <a:lnTo>
                    <a:pt x="84" y="44"/>
                  </a:lnTo>
                  <a:lnTo>
                    <a:pt x="76" y="45"/>
                  </a:lnTo>
                  <a:lnTo>
                    <a:pt x="67" y="48"/>
                  </a:lnTo>
                  <a:lnTo>
                    <a:pt x="58" y="49"/>
                  </a:lnTo>
                  <a:lnTo>
                    <a:pt x="49" y="50"/>
                  </a:lnTo>
                  <a:lnTo>
                    <a:pt x="43" y="53"/>
                  </a:lnTo>
                  <a:lnTo>
                    <a:pt x="38" y="54"/>
                  </a:lnTo>
                  <a:lnTo>
                    <a:pt x="34" y="58"/>
                  </a:lnTo>
                  <a:lnTo>
                    <a:pt x="28" y="64"/>
                  </a:lnTo>
                  <a:lnTo>
                    <a:pt x="22" y="70"/>
                  </a:lnTo>
                  <a:lnTo>
                    <a:pt x="16" y="78"/>
                  </a:lnTo>
                  <a:lnTo>
                    <a:pt x="9" y="87"/>
                  </a:lnTo>
                  <a:lnTo>
                    <a:pt x="4" y="95"/>
                  </a:lnTo>
                  <a:lnTo>
                    <a:pt x="1" y="102"/>
                  </a:lnTo>
                  <a:lnTo>
                    <a:pt x="0" y="107"/>
                  </a:lnTo>
                  <a:lnTo>
                    <a:pt x="14" y="109"/>
                  </a:lnTo>
                  <a:lnTo>
                    <a:pt x="35" y="110"/>
                  </a:lnTo>
                  <a:lnTo>
                    <a:pt x="62" y="111"/>
                  </a:lnTo>
                  <a:lnTo>
                    <a:pt x="89" y="111"/>
                  </a:lnTo>
                  <a:lnTo>
                    <a:pt x="117" y="111"/>
                  </a:lnTo>
                  <a:lnTo>
                    <a:pt x="143" y="110"/>
                  </a:lnTo>
                  <a:lnTo>
                    <a:pt x="163" y="109"/>
                  </a:lnTo>
                  <a:lnTo>
                    <a:pt x="176" y="106"/>
                  </a:lnTo>
                  <a:lnTo>
                    <a:pt x="185" y="103"/>
                  </a:lnTo>
                  <a:lnTo>
                    <a:pt x="195" y="99"/>
                  </a:lnTo>
                  <a:lnTo>
                    <a:pt x="206" y="97"/>
                  </a:lnTo>
                  <a:lnTo>
                    <a:pt x="217" y="93"/>
                  </a:lnTo>
                  <a:lnTo>
                    <a:pt x="227" y="90"/>
                  </a:lnTo>
                  <a:lnTo>
                    <a:pt x="236" y="87"/>
                  </a:lnTo>
                  <a:lnTo>
                    <a:pt x="242" y="86"/>
                  </a:lnTo>
                  <a:lnTo>
                    <a:pt x="248" y="86"/>
                  </a:lnTo>
                  <a:lnTo>
                    <a:pt x="248" y="90"/>
                  </a:lnTo>
                  <a:lnTo>
                    <a:pt x="249" y="94"/>
                  </a:lnTo>
                  <a:lnTo>
                    <a:pt x="249" y="98"/>
                  </a:lnTo>
                  <a:lnTo>
                    <a:pt x="249" y="102"/>
                  </a:lnTo>
                  <a:lnTo>
                    <a:pt x="255" y="102"/>
                  </a:lnTo>
                  <a:lnTo>
                    <a:pt x="262" y="102"/>
                  </a:lnTo>
                  <a:lnTo>
                    <a:pt x="271" y="101"/>
                  </a:lnTo>
                  <a:lnTo>
                    <a:pt x="281" y="101"/>
                  </a:lnTo>
                  <a:lnTo>
                    <a:pt x="291" y="99"/>
                  </a:lnTo>
                  <a:lnTo>
                    <a:pt x="300" y="98"/>
                  </a:lnTo>
                  <a:lnTo>
                    <a:pt x="309" y="97"/>
                  </a:lnTo>
                  <a:lnTo>
                    <a:pt x="317" y="95"/>
                  </a:lnTo>
                  <a:lnTo>
                    <a:pt x="318" y="95"/>
                  </a:lnTo>
                  <a:lnTo>
                    <a:pt x="320" y="95"/>
                  </a:lnTo>
                  <a:lnTo>
                    <a:pt x="321" y="95"/>
                  </a:lnTo>
                  <a:lnTo>
                    <a:pt x="322" y="95"/>
                  </a:lnTo>
                  <a:lnTo>
                    <a:pt x="321" y="89"/>
                  </a:lnTo>
                  <a:lnTo>
                    <a:pt x="321" y="78"/>
                  </a:lnTo>
                  <a:lnTo>
                    <a:pt x="320" y="68"/>
                  </a:lnTo>
                  <a:lnTo>
                    <a:pt x="319" y="5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64" name="Freeform 20"/>
            <p:cNvSpPr>
              <a:spLocks/>
            </p:cNvSpPr>
            <p:nvPr/>
          </p:nvSpPr>
          <p:spPr bwMode="auto">
            <a:xfrm>
              <a:off x="4782" y="3610"/>
              <a:ext cx="216" cy="115"/>
            </a:xfrm>
            <a:custGeom>
              <a:avLst/>
              <a:gdLst>
                <a:gd name="T0" fmla="*/ 45 w 216"/>
                <a:gd name="T1" fmla="*/ 22 h 115"/>
                <a:gd name="T2" fmla="*/ 67 w 216"/>
                <a:gd name="T3" fmla="*/ 25 h 115"/>
                <a:gd name="T4" fmla="*/ 92 w 216"/>
                <a:gd name="T5" fmla="*/ 25 h 115"/>
                <a:gd name="T6" fmla="*/ 117 w 216"/>
                <a:gd name="T7" fmla="*/ 25 h 115"/>
                <a:gd name="T8" fmla="*/ 144 w 216"/>
                <a:gd name="T9" fmla="*/ 22 h 115"/>
                <a:gd name="T10" fmla="*/ 168 w 216"/>
                <a:gd name="T11" fmla="*/ 18 h 115"/>
                <a:gd name="T12" fmla="*/ 191 w 216"/>
                <a:gd name="T13" fmla="*/ 13 h 115"/>
                <a:gd name="T14" fmla="*/ 210 w 216"/>
                <a:gd name="T15" fmla="*/ 5 h 115"/>
                <a:gd name="T16" fmla="*/ 214 w 216"/>
                <a:gd name="T17" fmla="*/ 18 h 115"/>
                <a:gd name="T18" fmla="*/ 208 w 216"/>
                <a:gd name="T19" fmla="*/ 63 h 115"/>
                <a:gd name="T20" fmla="*/ 197 w 216"/>
                <a:gd name="T21" fmla="*/ 78 h 115"/>
                <a:gd name="T22" fmla="*/ 181 w 216"/>
                <a:gd name="T23" fmla="*/ 79 h 115"/>
                <a:gd name="T24" fmla="*/ 168 w 216"/>
                <a:gd name="T25" fmla="*/ 88 h 115"/>
                <a:gd name="T26" fmla="*/ 163 w 216"/>
                <a:gd name="T27" fmla="*/ 99 h 115"/>
                <a:gd name="T28" fmla="*/ 157 w 216"/>
                <a:gd name="T29" fmla="*/ 103 h 115"/>
                <a:gd name="T30" fmla="*/ 148 w 216"/>
                <a:gd name="T31" fmla="*/ 107 h 115"/>
                <a:gd name="T32" fmla="*/ 139 w 216"/>
                <a:gd name="T33" fmla="*/ 111 h 115"/>
                <a:gd name="T34" fmla="*/ 127 w 216"/>
                <a:gd name="T35" fmla="*/ 115 h 115"/>
                <a:gd name="T36" fmla="*/ 114 w 216"/>
                <a:gd name="T37" fmla="*/ 115 h 115"/>
                <a:gd name="T38" fmla="*/ 90 w 216"/>
                <a:gd name="T39" fmla="*/ 114 h 115"/>
                <a:gd name="T40" fmla="*/ 59 w 216"/>
                <a:gd name="T41" fmla="*/ 111 h 115"/>
                <a:gd name="T42" fmla="*/ 32 w 216"/>
                <a:gd name="T43" fmla="*/ 107 h 115"/>
                <a:gd name="T44" fmla="*/ 16 w 216"/>
                <a:gd name="T45" fmla="*/ 103 h 115"/>
                <a:gd name="T46" fmla="*/ 4 w 216"/>
                <a:gd name="T47" fmla="*/ 96 h 115"/>
                <a:gd name="T48" fmla="*/ 1 w 216"/>
                <a:gd name="T49" fmla="*/ 92 h 115"/>
                <a:gd name="T50" fmla="*/ 4 w 216"/>
                <a:gd name="T51" fmla="*/ 92 h 115"/>
                <a:gd name="T52" fmla="*/ 4 w 216"/>
                <a:gd name="T53" fmla="*/ 86 h 115"/>
                <a:gd name="T54" fmla="*/ 3 w 216"/>
                <a:gd name="T55" fmla="*/ 65 h 115"/>
                <a:gd name="T56" fmla="*/ 10 w 216"/>
                <a:gd name="T57" fmla="*/ 49 h 115"/>
                <a:gd name="T58" fmla="*/ 29 w 216"/>
                <a:gd name="T59" fmla="*/ 41 h 115"/>
                <a:gd name="T60" fmla="*/ 34 w 216"/>
                <a:gd name="T61" fmla="*/ 34 h 115"/>
                <a:gd name="T62" fmla="*/ 36 w 216"/>
                <a:gd name="T63" fmla="*/ 2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6" h="115">
                  <a:moveTo>
                    <a:pt x="36" y="21"/>
                  </a:moveTo>
                  <a:lnTo>
                    <a:pt x="45" y="22"/>
                  </a:lnTo>
                  <a:lnTo>
                    <a:pt x="56" y="23"/>
                  </a:lnTo>
                  <a:lnTo>
                    <a:pt x="67" y="25"/>
                  </a:lnTo>
                  <a:lnTo>
                    <a:pt x="80" y="25"/>
                  </a:lnTo>
                  <a:lnTo>
                    <a:pt x="92" y="25"/>
                  </a:lnTo>
                  <a:lnTo>
                    <a:pt x="105" y="25"/>
                  </a:lnTo>
                  <a:lnTo>
                    <a:pt x="117" y="25"/>
                  </a:lnTo>
                  <a:lnTo>
                    <a:pt x="131" y="23"/>
                  </a:lnTo>
                  <a:lnTo>
                    <a:pt x="144" y="22"/>
                  </a:lnTo>
                  <a:lnTo>
                    <a:pt x="156" y="21"/>
                  </a:lnTo>
                  <a:lnTo>
                    <a:pt x="168" y="18"/>
                  </a:lnTo>
                  <a:lnTo>
                    <a:pt x="181" y="16"/>
                  </a:lnTo>
                  <a:lnTo>
                    <a:pt x="191" y="13"/>
                  </a:lnTo>
                  <a:lnTo>
                    <a:pt x="201" y="9"/>
                  </a:lnTo>
                  <a:lnTo>
                    <a:pt x="210" y="5"/>
                  </a:lnTo>
                  <a:lnTo>
                    <a:pt x="216" y="0"/>
                  </a:lnTo>
                  <a:lnTo>
                    <a:pt x="214" y="18"/>
                  </a:lnTo>
                  <a:lnTo>
                    <a:pt x="212" y="42"/>
                  </a:lnTo>
                  <a:lnTo>
                    <a:pt x="208" y="63"/>
                  </a:lnTo>
                  <a:lnTo>
                    <a:pt x="205" y="76"/>
                  </a:lnTo>
                  <a:lnTo>
                    <a:pt x="197" y="78"/>
                  </a:lnTo>
                  <a:lnTo>
                    <a:pt x="188" y="79"/>
                  </a:lnTo>
                  <a:lnTo>
                    <a:pt x="181" y="79"/>
                  </a:lnTo>
                  <a:lnTo>
                    <a:pt x="174" y="79"/>
                  </a:lnTo>
                  <a:lnTo>
                    <a:pt x="168" y="88"/>
                  </a:lnTo>
                  <a:lnTo>
                    <a:pt x="165" y="95"/>
                  </a:lnTo>
                  <a:lnTo>
                    <a:pt x="163" y="99"/>
                  </a:lnTo>
                  <a:lnTo>
                    <a:pt x="160" y="102"/>
                  </a:lnTo>
                  <a:lnTo>
                    <a:pt x="157" y="103"/>
                  </a:lnTo>
                  <a:lnTo>
                    <a:pt x="153" y="104"/>
                  </a:lnTo>
                  <a:lnTo>
                    <a:pt x="148" y="107"/>
                  </a:lnTo>
                  <a:lnTo>
                    <a:pt x="144" y="110"/>
                  </a:lnTo>
                  <a:lnTo>
                    <a:pt x="139" y="111"/>
                  </a:lnTo>
                  <a:lnTo>
                    <a:pt x="133" y="114"/>
                  </a:lnTo>
                  <a:lnTo>
                    <a:pt x="127" y="115"/>
                  </a:lnTo>
                  <a:lnTo>
                    <a:pt x="122" y="115"/>
                  </a:lnTo>
                  <a:lnTo>
                    <a:pt x="114" y="115"/>
                  </a:lnTo>
                  <a:lnTo>
                    <a:pt x="103" y="114"/>
                  </a:lnTo>
                  <a:lnTo>
                    <a:pt x="90" y="114"/>
                  </a:lnTo>
                  <a:lnTo>
                    <a:pt x="74" y="112"/>
                  </a:lnTo>
                  <a:lnTo>
                    <a:pt x="59" y="111"/>
                  </a:lnTo>
                  <a:lnTo>
                    <a:pt x="44" y="110"/>
                  </a:lnTo>
                  <a:lnTo>
                    <a:pt x="32" y="107"/>
                  </a:lnTo>
                  <a:lnTo>
                    <a:pt x="22" y="106"/>
                  </a:lnTo>
                  <a:lnTo>
                    <a:pt x="16" y="103"/>
                  </a:lnTo>
                  <a:lnTo>
                    <a:pt x="10" y="100"/>
                  </a:lnTo>
                  <a:lnTo>
                    <a:pt x="4" y="96"/>
                  </a:lnTo>
                  <a:lnTo>
                    <a:pt x="0" y="92"/>
                  </a:lnTo>
                  <a:lnTo>
                    <a:pt x="1" y="92"/>
                  </a:lnTo>
                  <a:lnTo>
                    <a:pt x="3" y="92"/>
                  </a:lnTo>
                  <a:lnTo>
                    <a:pt x="4" y="92"/>
                  </a:lnTo>
                  <a:lnTo>
                    <a:pt x="5" y="92"/>
                  </a:lnTo>
                  <a:lnTo>
                    <a:pt x="4" y="86"/>
                  </a:lnTo>
                  <a:lnTo>
                    <a:pt x="4" y="75"/>
                  </a:lnTo>
                  <a:lnTo>
                    <a:pt x="3" y="65"/>
                  </a:lnTo>
                  <a:lnTo>
                    <a:pt x="2" y="51"/>
                  </a:lnTo>
                  <a:lnTo>
                    <a:pt x="10" y="49"/>
                  </a:lnTo>
                  <a:lnTo>
                    <a:pt x="20" y="45"/>
                  </a:lnTo>
                  <a:lnTo>
                    <a:pt x="29" y="41"/>
                  </a:lnTo>
                  <a:lnTo>
                    <a:pt x="34" y="38"/>
                  </a:lnTo>
                  <a:lnTo>
                    <a:pt x="34" y="34"/>
                  </a:lnTo>
                  <a:lnTo>
                    <a:pt x="35" y="29"/>
                  </a:lnTo>
                  <a:lnTo>
                    <a:pt x="36" y="25"/>
                  </a:lnTo>
                  <a:lnTo>
                    <a:pt x="36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65" name="Freeform 21"/>
            <p:cNvSpPr>
              <a:spLocks/>
            </p:cNvSpPr>
            <p:nvPr/>
          </p:nvSpPr>
          <p:spPr bwMode="auto">
            <a:xfrm>
              <a:off x="4722" y="2861"/>
              <a:ext cx="51" cy="202"/>
            </a:xfrm>
            <a:custGeom>
              <a:avLst/>
              <a:gdLst>
                <a:gd name="T0" fmla="*/ 43 w 51"/>
                <a:gd name="T1" fmla="*/ 126 h 202"/>
                <a:gd name="T2" fmla="*/ 44 w 51"/>
                <a:gd name="T3" fmla="*/ 145 h 202"/>
                <a:gd name="T4" fmla="*/ 47 w 51"/>
                <a:gd name="T5" fmla="*/ 168 h 202"/>
                <a:gd name="T6" fmla="*/ 49 w 51"/>
                <a:gd name="T7" fmla="*/ 189 h 202"/>
                <a:gd name="T8" fmla="*/ 51 w 51"/>
                <a:gd name="T9" fmla="*/ 202 h 202"/>
                <a:gd name="T10" fmla="*/ 44 w 51"/>
                <a:gd name="T11" fmla="*/ 177 h 202"/>
                <a:gd name="T12" fmla="*/ 38 w 51"/>
                <a:gd name="T13" fmla="*/ 155 h 202"/>
                <a:gd name="T14" fmla="*/ 32 w 51"/>
                <a:gd name="T15" fmla="*/ 138 h 202"/>
                <a:gd name="T16" fmla="*/ 27 w 51"/>
                <a:gd name="T17" fmla="*/ 126 h 202"/>
                <a:gd name="T18" fmla="*/ 22 w 51"/>
                <a:gd name="T19" fmla="*/ 114 h 202"/>
                <a:gd name="T20" fmla="*/ 20 w 51"/>
                <a:gd name="T21" fmla="*/ 99 h 202"/>
                <a:gd name="T22" fmla="*/ 18 w 51"/>
                <a:gd name="T23" fmla="*/ 84 h 202"/>
                <a:gd name="T24" fmla="*/ 17 w 51"/>
                <a:gd name="T25" fmla="*/ 74 h 202"/>
                <a:gd name="T26" fmla="*/ 15 w 51"/>
                <a:gd name="T27" fmla="*/ 61 h 202"/>
                <a:gd name="T28" fmla="*/ 12 w 51"/>
                <a:gd name="T29" fmla="*/ 39 h 202"/>
                <a:gd name="T30" fmla="*/ 7 w 51"/>
                <a:gd name="T31" fmla="*/ 18 h 202"/>
                <a:gd name="T32" fmla="*/ 0 w 51"/>
                <a:gd name="T33" fmla="*/ 0 h 202"/>
                <a:gd name="T34" fmla="*/ 9 w 51"/>
                <a:gd name="T35" fmla="*/ 13 h 202"/>
                <a:gd name="T36" fmla="*/ 15 w 51"/>
                <a:gd name="T37" fmla="*/ 25 h 202"/>
                <a:gd name="T38" fmla="*/ 20 w 51"/>
                <a:gd name="T39" fmla="*/ 39 h 202"/>
                <a:gd name="T40" fmla="*/ 22 w 51"/>
                <a:gd name="T41" fmla="*/ 58 h 202"/>
                <a:gd name="T42" fmla="*/ 25 w 51"/>
                <a:gd name="T43" fmla="*/ 79 h 202"/>
                <a:gd name="T44" fmla="*/ 31 w 51"/>
                <a:gd name="T45" fmla="*/ 100 h 202"/>
                <a:gd name="T46" fmla="*/ 38 w 51"/>
                <a:gd name="T47" fmla="*/ 116 h 202"/>
                <a:gd name="T48" fmla="*/ 43 w 51"/>
                <a:gd name="T49" fmla="*/ 126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1" h="202">
                  <a:moveTo>
                    <a:pt x="43" y="126"/>
                  </a:moveTo>
                  <a:lnTo>
                    <a:pt x="44" y="145"/>
                  </a:lnTo>
                  <a:lnTo>
                    <a:pt x="47" y="168"/>
                  </a:lnTo>
                  <a:lnTo>
                    <a:pt x="49" y="189"/>
                  </a:lnTo>
                  <a:lnTo>
                    <a:pt x="51" y="202"/>
                  </a:lnTo>
                  <a:lnTo>
                    <a:pt x="44" y="177"/>
                  </a:lnTo>
                  <a:lnTo>
                    <a:pt x="38" y="155"/>
                  </a:lnTo>
                  <a:lnTo>
                    <a:pt x="32" y="138"/>
                  </a:lnTo>
                  <a:lnTo>
                    <a:pt x="27" y="126"/>
                  </a:lnTo>
                  <a:lnTo>
                    <a:pt x="22" y="114"/>
                  </a:lnTo>
                  <a:lnTo>
                    <a:pt x="20" y="99"/>
                  </a:lnTo>
                  <a:lnTo>
                    <a:pt x="18" y="84"/>
                  </a:lnTo>
                  <a:lnTo>
                    <a:pt x="17" y="74"/>
                  </a:lnTo>
                  <a:lnTo>
                    <a:pt x="15" y="61"/>
                  </a:lnTo>
                  <a:lnTo>
                    <a:pt x="12" y="39"/>
                  </a:lnTo>
                  <a:lnTo>
                    <a:pt x="7" y="18"/>
                  </a:lnTo>
                  <a:lnTo>
                    <a:pt x="0" y="0"/>
                  </a:lnTo>
                  <a:lnTo>
                    <a:pt x="9" y="13"/>
                  </a:lnTo>
                  <a:lnTo>
                    <a:pt x="15" y="25"/>
                  </a:lnTo>
                  <a:lnTo>
                    <a:pt x="20" y="39"/>
                  </a:lnTo>
                  <a:lnTo>
                    <a:pt x="22" y="58"/>
                  </a:lnTo>
                  <a:lnTo>
                    <a:pt x="25" y="79"/>
                  </a:lnTo>
                  <a:lnTo>
                    <a:pt x="31" y="100"/>
                  </a:lnTo>
                  <a:lnTo>
                    <a:pt x="38" y="116"/>
                  </a:lnTo>
                  <a:lnTo>
                    <a:pt x="43" y="1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66" name="Freeform 22"/>
            <p:cNvSpPr>
              <a:spLocks/>
            </p:cNvSpPr>
            <p:nvPr/>
          </p:nvSpPr>
          <p:spPr bwMode="auto">
            <a:xfrm>
              <a:off x="4930" y="2760"/>
              <a:ext cx="50" cy="223"/>
            </a:xfrm>
            <a:custGeom>
              <a:avLst/>
              <a:gdLst>
                <a:gd name="T0" fmla="*/ 44 w 50"/>
                <a:gd name="T1" fmla="*/ 167 h 223"/>
                <a:gd name="T2" fmla="*/ 45 w 50"/>
                <a:gd name="T3" fmla="*/ 180 h 223"/>
                <a:gd name="T4" fmla="*/ 47 w 50"/>
                <a:gd name="T5" fmla="*/ 196 h 223"/>
                <a:gd name="T6" fmla="*/ 49 w 50"/>
                <a:gd name="T7" fmla="*/ 211 h 223"/>
                <a:gd name="T8" fmla="*/ 50 w 50"/>
                <a:gd name="T9" fmla="*/ 223 h 223"/>
                <a:gd name="T10" fmla="*/ 43 w 50"/>
                <a:gd name="T11" fmla="*/ 201 h 223"/>
                <a:gd name="T12" fmla="*/ 34 w 50"/>
                <a:gd name="T13" fmla="*/ 176 h 223"/>
                <a:gd name="T14" fmla="*/ 24 w 50"/>
                <a:gd name="T15" fmla="*/ 148 h 223"/>
                <a:gd name="T16" fmla="*/ 15 w 50"/>
                <a:gd name="T17" fmla="*/ 119 h 223"/>
                <a:gd name="T18" fmla="*/ 7 w 50"/>
                <a:gd name="T19" fmla="*/ 89 h 223"/>
                <a:gd name="T20" fmla="*/ 3 w 50"/>
                <a:gd name="T21" fmla="*/ 58 h 223"/>
                <a:gd name="T22" fmla="*/ 0 w 50"/>
                <a:gd name="T23" fmla="*/ 29 h 223"/>
                <a:gd name="T24" fmla="*/ 3 w 50"/>
                <a:gd name="T25" fmla="*/ 0 h 223"/>
                <a:gd name="T26" fmla="*/ 5 w 50"/>
                <a:gd name="T27" fmla="*/ 21 h 223"/>
                <a:gd name="T28" fmla="*/ 8 w 50"/>
                <a:gd name="T29" fmla="*/ 45 h 223"/>
                <a:gd name="T30" fmla="*/ 14 w 50"/>
                <a:gd name="T31" fmla="*/ 70 h 223"/>
                <a:gd name="T32" fmla="*/ 19 w 50"/>
                <a:gd name="T33" fmla="*/ 95 h 223"/>
                <a:gd name="T34" fmla="*/ 26 w 50"/>
                <a:gd name="T35" fmla="*/ 119 h 223"/>
                <a:gd name="T36" fmla="*/ 33 w 50"/>
                <a:gd name="T37" fmla="*/ 140 h 223"/>
                <a:gd name="T38" fmla="*/ 38 w 50"/>
                <a:gd name="T39" fmla="*/ 156 h 223"/>
                <a:gd name="T40" fmla="*/ 44 w 50"/>
                <a:gd name="T41" fmla="*/ 167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223">
                  <a:moveTo>
                    <a:pt x="44" y="167"/>
                  </a:moveTo>
                  <a:lnTo>
                    <a:pt x="45" y="180"/>
                  </a:lnTo>
                  <a:lnTo>
                    <a:pt x="47" y="196"/>
                  </a:lnTo>
                  <a:lnTo>
                    <a:pt x="49" y="211"/>
                  </a:lnTo>
                  <a:lnTo>
                    <a:pt x="50" y="223"/>
                  </a:lnTo>
                  <a:lnTo>
                    <a:pt x="43" y="201"/>
                  </a:lnTo>
                  <a:lnTo>
                    <a:pt x="34" y="176"/>
                  </a:lnTo>
                  <a:lnTo>
                    <a:pt x="24" y="148"/>
                  </a:lnTo>
                  <a:lnTo>
                    <a:pt x="15" y="119"/>
                  </a:lnTo>
                  <a:lnTo>
                    <a:pt x="7" y="89"/>
                  </a:lnTo>
                  <a:lnTo>
                    <a:pt x="3" y="58"/>
                  </a:lnTo>
                  <a:lnTo>
                    <a:pt x="0" y="29"/>
                  </a:lnTo>
                  <a:lnTo>
                    <a:pt x="3" y="0"/>
                  </a:lnTo>
                  <a:lnTo>
                    <a:pt x="5" y="21"/>
                  </a:lnTo>
                  <a:lnTo>
                    <a:pt x="8" y="45"/>
                  </a:lnTo>
                  <a:lnTo>
                    <a:pt x="14" y="70"/>
                  </a:lnTo>
                  <a:lnTo>
                    <a:pt x="19" y="95"/>
                  </a:lnTo>
                  <a:lnTo>
                    <a:pt x="26" y="119"/>
                  </a:lnTo>
                  <a:lnTo>
                    <a:pt x="33" y="140"/>
                  </a:lnTo>
                  <a:lnTo>
                    <a:pt x="38" y="156"/>
                  </a:lnTo>
                  <a:lnTo>
                    <a:pt x="44" y="1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67" name="Freeform 23"/>
            <p:cNvSpPr>
              <a:spLocks/>
            </p:cNvSpPr>
            <p:nvPr/>
          </p:nvSpPr>
          <p:spPr bwMode="auto">
            <a:xfrm>
              <a:off x="4935" y="2280"/>
              <a:ext cx="40" cy="130"/>
            </a:xfrm>
            <a:custGeom>
              <a:avLst/>
              <a:gdLst>
                <a:gd name="T0" fmla="*/ 31 w 40"/>
                <a:gd name="T1" fmla="*/ 72 h 130"/>
                <a:gd name="T2" fmla="*/ 34 w 40"/>
                <a:gd name="T3" fmla="*/ 88 h 130"/>
                <a:gd name="T4" fmla="*/ 37 w 40"/>
                <a:gd name="T5" fmla="*/ 103 h 130"/>
                <a:gd name="T6" fmla="*/ 39 w 40"/>
                <a:gd name="T7" fmla="*/ 118 h 130"/>
                <a:gd name="T8" fmla="*/ 40 w 40"/>
                <a:gd name="T9" fmla="*/ 130 h 130"/>
                <a:gd name="T10" fmla="*/ 35 w 40"/>
                <a:gd name="T11" fmla="*/ 111 h 130"/>
                <a:gd name="T12" fmla="*/ 28 w 40"/>
                <a:gd name="T13" fmla="*/ 92 h 130"/>
                <a:gd name="T14" fmla="*/ 21 w 40"/>
                <a:gd name="T15" fmla="*/ 74 h 130"/>
                <a:gd name="T16" fmla="*/ 14 w 40"/>
                <a:gd name="T17" fmla="*/ 62 h 130"/>
                <a:gd name="T18" fmla="*/ 9 w 40"/>
                <a:gd name="T19" fmla="*/ 52 h 130"/>
                <a:gd name="T20" fmla="*/ 4 w 40"/>
                <a:gd name="T21" fmla="*/ 39 h 130"/>
                <a:gd name="T22" fmla="*/ 1 w 40"/>
                <a:gd name="T23" fmla="*/ 27 h 130"/>
                <a:gd name="T24" fmla="*/ 0 w 40"/>
                <a:gd name="T25" fmla="*/ 20 h 130"/>
                <a:gd name="T26" fmla="*/ 0 w 40"/>
                <a:gd name="T27" fmla="*/ 16 h 130"/>
                <a:gd name="T28" fmla="*/ 1 w 40"/>
                <a:gd name="T29" fmla="*/ 11 h 130"/>
                <a:gd name="T30" fmla="*/ 1 w 40"/>
                <a:gd name="T31" fmla="*/ 5 h 130"/>
                <a:gd name="T32" fmla="*/ 2 w 40"/>
                <a:gd name="T33" fmla="*/ 0 h 130"/>
                <a:gd name="T34" fmla="*/ 9 w 40"/>
                <a:gd name="T35" fmla="*/ 17 h 130"/>
                <a:gd name="T36" fmla="*/ 17 w 40"/>
                <a:gd name="T37" fmla="*/ 39 h 130"/>
                <a:gd name="T38" fmla="*/ 24 w 40"/>
                <a:gd name="T39" fmla="*/ 58 h 130"/>
                <a:gd name="T40" fmla="*/ 31 w 40"/>
                <a:gd name="T41" fmla="*/ 72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130">
                  <a:moveTo>
                    <a:pt x="31" y="72"/>
                  </a:moveTo>
                  <a:lnTo>
                    <a:pt x="34" y="88"/>
                  </a:lnTo>
                  <a:lnTo>
                    <a:pt x="37" y="103"/>
                  </a:lnTo>
                  <a:lnTo>
                    <a:pt x="39" y="118"/>
                  </a:lnTo>
                  <a:lnTo>
                    <a:pt x="40" y="130"/>
                  </a:lnTo>
                  <a:lnTo>
                    <a:pt x="35" y="111"/>
                  </a:lnTo>
                  <a:lnTo>
                    <a:pt x="28" y="92"/>
                  </a:lnTo>
                  <a:lnTo>
                    <a:pt x="21" y="74"/>
                  </a:lnTo>
                  <a:lnTo>
                    <a:pt x="14" y="62"/>
                  </a:lnTo>
                  <a:lnTo>
                    <a:pt x="9" y="52"/>
                  </a:lnTo>
                  <a:lnTo>
                    <a:pt x="4" y="39"/>
                  </a:lnTo>
                  <a:lnTo>
                    <a:pt x="1" y="27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1" y="11"/>
                  </a:lnTo>
                  <a:lnTo>
                    <a:pt x="1" y="5"/>
                  </a:lnTo>
                  <a:lnTo>
                    <a:pt x="2" y="0"/>
                  </a:lnTo>
                  <a:lnTo>
                    <a:pt x="9" y="17"/>
                  </a:lnTo>
                  <a:lnTo>
                    <a:pt x="17" y="39"/>
                  </a:lnTo>
                  <a:lnTo>
                    <a:pt x="24" y="58"/>
                  </a:lnTo>
                  <a:lnTo>
                    <a:pt x="31" y="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68" name="Freeform 24"/>
            <p:cNvSpPr>
              <a:spLocks/>
            </p:cNvSpPr>
            <p:nvPr/>
          </p:nvSpPr>
          <p:spPr bwMode="auto">
            <a:xfrm>
              <a:off x="5067" y="1912"/>
              <a:ext cx="28" cy="137"/>
            </a:xfrm>
            <a:custGeom>
              <a:avLst/>
              <a:gdLst>
                <a:gd name="T0" fmla="*/ 28 w 28"/>
                <a:gd name="T1" fmla="*/ 129 h 137"/>
                <a:gd name="T2" fmla="*/ 27 w 28"/>
                <a:gd name="T3" fmla="*/ 132 h 137"/>
                <a:gd name="T4" fmla="*/ 27 w 28"/>
                <a:gd name="T5" fmla="*/ 133 h 137"/>
                <a:gd name="T6" fmla="*/ 27 w 28"/>
                <a:gd name="T7" fmla="*/ 136 h 137"/>
                <a:gd name="T8" fmla="*/ 27 w 28"/>
                <a:gd name="T9" fmla="*/ 137 h 137"/>
                <a:gd name="T10" fmla="*/ 20 w 28"/>
                <a:gd name="T11" fmla="*/ 122 h 137"/>
                <a:gd name="T12" fmla="*/ 13 w 28"/>
                <a:gd name="T13" fmla="*/ 102 h 137"/>
                <a:gd name="T14" fmla="*/ 8 w 28"/>
                <a:gd name="T15" fmla="*/ 79 h 137"/>
                <a:gd name="T16" fmla="*/ 3 w 28"/>
                <a:gd name="T17" fmla="*/ 57 h 137"/>
                <a:gd name="T18" fmla="*/ 1 w 28"/>
                <a:gd name="T19" fmla="*/ 34 h 137"/>
                <a:gd name="T20" fmla="*/ 0 w 28"/>
                <a:gd name="T21" fmla="*/ 17 h 137"/>
                <a:gd name="T22" fmla="*/ 0 w 28"/>
                <a:gd name="T23" fmla="*/ 5 h 137"/>
                <a:gd name="T24" fmla="*/ 3 w 28"/>
                <a:gd name="T25" fmla="*/ 0 h 137"/>
                <a:gd name="T26" fmla="*/ 10 w 28"/>
                <a:gd name="T27" fmla="*/ 8 h 137"/>
                <a:gd name="T28" fmla="*/ 14 w 28"/>
                <a:gd name="T29" fmla="*/ 29 h 137"/>
                <a:gd name="T30" fmla="*/ 17 w 28"/>
                <a:gd name="T31" fmla="*/ 53 h 137"/>
                <a:gd name="T32" fmla="*/ 17 w 28"/>
                <a:gd name="T33" fmla="*/ 70 h 137"/>
                <a:gd name="T34" fmla="*/ 15 w 28"/>
                <a:gd name="T35" fmla="*/ 84 h 137"/>
                <a:gd name="T36" fmla="*/ 17 w 28"/>
                <a:gd name="T37" fmla="*/ 102 h 137"/>
                <a:gd name="T38" fmla="*/ 21 w 28"/>
                <a:gd name="T39" fmla="*/ 118 h 137"/>
                <a:gd name="T40" fmla="*/ 28 w 28"/>
                <a:gd name="T41" fmla="*/ 12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" h="137">
                  <a:moveTo>
                    <a:pt x="28" y="129"/>
                  </a:moveTo>
                  <a:lnTo>
                    <a:pt x="27" y="132"/>
                  </a:lnTo>
                  <a:lnTo>
                    <a:pt x="27" y="133"/>
                  </a:lnTo>
                  <a:lnTo>
                    <a:pt x="27" y="136"/>
                  </a:lnTo>
                  <a:lnTo>
                    <a:pt x="27" y="137"/>
                  </a:lnTo>
                  <a:lnTo>
                    <a:pt x="20" y="122"/>
                  </a:lnTo>
                  <a:lnTo>
                    <a:pt x="13" y="102"/>
                  </a:lnTo>
                  <a:lnTo>
                    <a:pt x="8" y="79"/>
                  </a:lnTo>
                  <a:lnTo>
                    <a:pt x="3" y="57"/>
                  </a:lnTo>
                  <a:lnTo>
                    <a:pt x="1" y="34"/>
                  </a:lnTo>
                  <a:lnTo>
                    <a:pt x="0" y="17"/>
                  </a:lnTo>
                  <a:lnTo>
                    <a:pt x="0" y="5"/>
                  </a:lnTo>
                  <a:lnTo>
                    <a:pt x="3" y="0"/>
                  </a:lnTo>
                  <a:lnTo>
                    <a:pt x="10" y="8"/>
                  </a:lnTo>
                  <a:lnTo>
                    <a:pt x="14" y="29"/>
                  </a:lnTo>
                  <a:lnTo>
                    <a:pt x="17" y="53"/>
                  </a:lnTo>
                  <a:lnTo>
                    <a:pt x="17" y="70"/>
                  </a:lnTo>
                  <a:lnTo>
                    <a:pt x="15" y="84"/>
                  </a:lnTo>
                  <a:lnTo>
                    <a:pt x="17" y="102"/>
                  </a:lnTo>
                  <a:lnTo>
                    <a:pt x="21" y="118"/>
                  </a:lnTo>
                  <a:lnTo>
                    <a:pt x="28" y="1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69" name="Freeform 25"/>
            <p:cNvSpPr>
              <a:spLocks/>
            </p:cNvSpPr>
            <p:nvPr/>
          </p:nvSpPr>
          <p:spPr bwMode="auto">
            <a:xfrm>
              <a:off x="4977" y="2242"/>
              <a:ext cx="16" cy="18"/>
            </a:xfrm>
            <a:custGeom>
              <a:avLst/>
              <a:gdLst>
                <a:gd name="T0" fmla="*/ 8 w 16"/>
                <a:gd name="T1" fmla="*/ 18 h 18"/>
                <a:gd name="T2" fmla="*/ 11 w 16"/>
                <a:gd name="T3" fmla="*/ 17 h 18"/>
                <a:gd name="T4" fmla="*/ 13 w 16"/>
                <a:gd name="T5" fmla="*/ 16 h 18"/>
                <a:gd name="T6" fmla="*/ 15 w 16"/>
                <a:gd name="T7" fmla="*/ 13 h 18"/>
                <a:gd name="T8" fmla="*/ 16 w 16"/>
                <a:gd name="T9" fmla="*/ 9 h 18"/>
                <a:gd name="T10" fmla="*/ 15 w 16"/>
                <a:gd name="T11" fmla="*/ 5 h 18"/>
                <a:gd name="T12" fmla="*/ 13 w 16"/>
                <a:gd name="T13" fmla="*/ 2 h 18"/>
                <a:gd name="T14" fmla="*/ 11 w 16"/>
                <a:gd name="T15" fmla="*/ 1 h 18"/>
                <a:gd name="T16" fmla="*/ 8 w 16"/>
                <a:gd name="T17" fmla="*/ 0 h 18"/>
                <a:gd name="T18" fmla="*/ 5 w 16"/>
                <a:gd name="T19" fmla="*/ 1 h 18"/>
                <a:gd name="T20" fmla="*/ 2 w 16"/>
                <a:gd name="T21" fmla="*/ 2 h 18"/>
                <a:gd name="T22" fmla="*/ 1 w 16"/>
                <a:gd name="T23" fmla="*/ 5 h 18"/>
                <a:gd name="T24" fmla="*/ 0 w 16"/>
                <a:gd name="T25" fmla="*/ 9 h 18"/>
                <a:gd name="T26" fmla="*/ 1 w 16"/>
                <a:gd name="T27" fmla="*/ 13 h 18"/>
                <a:gd name="T28" fmla="*/ 2 w 16"/>
                <a:gd name="T29" fmla="*/ 16 h 18"/>
                <a:gd name="T30" fmla="*/ 5 w 16"/>
                <a:gd name="T31" fmla="*/ 17 h 18"/>
                <a:gd name="T32" fmla="*/ 8 w 16"/>
                <a:gd name="T3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" h="18">
                  <a:moveTo>
                    <a:pt x="8" y="18"/>
                  </a:moveTo>
                  <a:lnTo>
                    <a:pt x="11" y="17"/>
                  </a:lnTo>
                  <a:lnTo>
                    <a:pt x="13" y="16"/>
                  </a:lnTo>
                  <a:lnTo>
                    <a:pt x="15" y="13"/>
                  </a:lnTo>
                  <a:lnTo>
                    <a:pt x="16" y="9"/>
                  </a:lnTo>
                  <a:lnTo>
                    <a:pt x="15" y="5"/>
                  </a:lnTo>
                  <a:lnTo>
                    <a:pt x="13" y="2"/>
                  </a:lnTo>
                  <a:lnTo>
                    <a:pt x="11" y="1"/>
                  </a:lnTo>
                  <a:lnTo>
                    <a:pt x="8" y="0"/>
                  </a:lnTo>
                  <a:lnTo>
                    <a:pt x="5" y="1"/>
                  </a:lnTo>
                  <a:lnTo>
                    <a:pt x="2" y="2"/>
                  </a:lnTo>
                  <a:lnTo>
                    <a:pt x="1" y="5"/>
                  </a:lnTo>
                  <a:lnTo>
                    <a:pt x="0" y="9"/>
                  </a:lnTo>
                  <a:lnTo>
                    <a:pt x="1" y="13"/>
                  </a:lnTo>
                  <a:lnTo>
                    <a:pt x="2" y="16"/>
                  </a:lnTo>
                  <a:lnTo>
                    <a:pt x="5" y="17"/>
                  </a:lnTo>
                  <a:lnTo>
                    <a:pt x="8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70" name="Freeform 26"/>
            <p:cNvSpPr>
              <a:spLocks/>
            </p:cNvSpPr>
            <p:nvPr/>
          </p:nvSpPr>
          <p:spPr bwMode="auto">
            <a:xfrm>
              <a:off x="4996" y="2256"/>
              <a:ext cx="14" cy="19"/>
            </a:xfrm>
            <a:custGeom>
              <a:avLst/>
              <a:gdLst>
                <a:gd name="T0" fmla="*/ 8 w 14"/>
                <a:gd name="T1" fmla="*/ 19 h 19"/>
                <a:gd name="T2" fmla="*/ 10 w 14"/>
                <a:gd name="T3" fmla="*/ 17 h 19"/>
                <a:gd name="T4" fmla="*/ 12 w 14"/>
                <a:gd name="T5" fmla="*/ 16 h 19"/>
                <a:gd name="T6" fmla="*/ 13 w 14"/>
                <a:gd name="T7" fmla="*/ 13 h 19"/>
                <a:gd name="T8" fmla="*/ 14 w 14"/>
                <a:gd name="T9" fmla="*/ 9 h 19"/>
                <a:gd name="T10" fmla="*/ 13 w 14"/>
                <a:gd name="T11" fmla="*/ 6 h 19"/>
                <a:gd name="T12" fmla="*/ 12 w 14"/>
                <a:gd name="T13" fmla="*/ 3 h 19"/>
                <a:gd name="T14" fmla="*/ 10 w 14"/>
                <a:gd name="T15" fmla="*/ 2 h 19"/>
                <a:gd name="T16" fmla="*/ 8 w 14"/>
                <a:gd name="T17" fmla="*/ 0 h 19"/>
                <a:gd name="T18" fmla="*/ 4 w 14"/>
                <a:gd name="T19" fmla="*/ 2 h 19"/>
                <a:gd name="T20" fmla="*/ 2 w 14"/>
                <a:gd name="T21" fmla="*/ 3 h 19"/>
                <a:gd name="T22" fmla="*/ 1 w 14"/>
                <a:gd name="T23" fmla="*/ 6 h 19"/>
                <a:gd name="T24" fmla="*/ 0 w 14"/>
                <a:gd name="T25" fmla="*/ 9 h 19"/>
                <a:gd name="T26" fmla="*/ 1 w 14"/>
                <a:gd name="T27" fmla="*/ 13 h 19"/>
                <a:gd name="T28" fmla="*/ 2 w 14"/>
                <a:gd name="T29" fmla="*/ 16 h 19"/>
                <a:gd name="T30" fmla="*/ 4 w 14"/>
                <a:gd name="T31" fmla="*/ 17 h 19"/>
                <a:gd name="T32" fmla="*/ 8 w 14"/>
                <a:gd name="T3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" h="19">
                  <a:moveTo>
                    <a:pt x="8" y="19"/>
                  </a:moveTo>
                  <a:lnTo>
                    <a:pt x="10" y="17"/>
                  </a:lnTo>
                  <a:lnTo>
                    <a:pt x="12" y="16"/>
                  </a:lnTo>
                  <a:lnTo>
                    <a:pt x="13" y="13"/>
                  </a:lnTo>
                  <a:lnTo>
                    <a:pt x="14" y="9"/>
                  </a:lnTo>
                  <a:lnTo>
                    <a:pt x="13" y="6"/>
                  </a:lnTo>
                  <a:lnTo>
                    <a:pt x="12" y="3"/>
                  </a:lnTo>
                  <a:lnTo>
                    <a:pt x="10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3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13"/>
                  </a:lnTo>
                  <a:lnTo>
                    <a:pt x="2" y="16"/>
                  </a:lnTo>
                  <a:lnTo>
                    <a:pt x="4" y="17"/>
                  </a:lnTo>
                  <a:lnTo>
                    <a:pt x="8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71" name="Freeform 27"/>
            <p:cNvSpPr>
              <a:spLocks/>
            </p:cNvSpPr>
            <p:nvPr/>
          </p:nvSpPr>
          <p:spPr bwMode="auto">
            <a:xfrm>
              <a:off x="5015" y="2271"/>
              <a:ext cx="15" cy="18"/>
            </a:xfrm>
            <a:custGeom>
              <a:avLst/>
              <a:gdLst>
                <a:gd name="T0" fmla="*/ 8 w 15"/>
                <a:gd name="T1" fmla="*/ 18 h 18"/>
                <a:gd name="T2" fmla="*/ 11 w 15"/>
                <a:gd name="T3" fmla="*/ 17 h 18"/>
                <a:gd name="T4" fmla="*/ 13 w 15"/>
                <a:gd name="T5" fmla="*/ 16 h 18"/>
                <a:gd name="T6" fmla="*/ 14 w 15"/>
                <a:gd name="T7" fmla="*/ 13 h 18"/>
                <a:gd name="T8" fmla="*/ 15 w 15"/>
                <a:gd name="T9" fmla="*/ 9 h 18"/>
                <a:gd name="T10" fmla="*/ 14 w 15"/>
                <a:gd name="T11" fmla="*/ 6 h 18"/>
                <a:gd name="T12" fmla="*/ 13 w 15"/>
                <a:gd name="T13" fmla="*/ 2 h 18"/>
                <a:gd name="T14" fmla="*/ 11 w 15"/>
                <a:gd name="T15" fmla="*/ 1 h 18"/>
                <a:gd name="T16" fmla="*/ 8 w 15"/>
                <a:gd name="T17" fmla="*/ 0 h 18"/>
                <a:gd name="T18" fmla="*/ 4 w 15"/>
                <a:gd name="T19" fmla="*/ 1 h 18"/>
                <a:gd name="T20" fmla="*/ 2 w 15"/>
                <a:gd name="T21" fmla="*/ 2 h 18"/>
                <a:gd name="T22" fmla="*/ 1 w 15"/>
                <a:gd name="T23" fmla="*/ 6 h 18"/>
                <a:gd name="T24" fmla="*/ 0 w 15"/>
                <a:gd name="T25" fmla="*/ 9 h 18"/>
                <a:gd name="T26" fmla="*/ 1 w 15"/>
                <a:gd name="T27" fmla="*/ 13 h 18"/>
                <a:gd name="T28" fmla="*/ 2 w 15"/>
                <a:gd name="T29" fmla="*/ 16 h 18"/>
                <a:gd name="T30" fmla="*/ 4 w 15"/>
                <a:gd name="T31" fmla="*/ 17 h 18"/>
                <a:gd name="T32" fmla="*/ 8 w 15"/>
                <a:gd name="T3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" h="18">
                  <a:moveTo>
                    <a:pt x="8" y="18"/>
                  </a:moveTo>
                  <a:lnTo>
                    <a:pt x="11" y="17"/>
                  </a:lnTo>
                  <a:lnTo>
                    <a:pt x="13" y="16"/>
                  </a:lnTo>
                  <a:lnTo>
                    <a:pt x="14" y="13"/>
                  </a:lnTo>
                  <a:lnTo>
                    <a:pt x="15" y="9"/>
                  </a:lnTo>
                  <a:lnTo>
                    <a:pt x="14" y="6"/>
                  </a:lnTo>
                  <a:lnTo>
                    <a:pt x="13" y="2"/>
                  </a:lnTo>
                  <a:lnTo>
                    <a:pt x="11" y="1"/>
                  </a:lnTo>
                  <a:lnTo>
                    <a:pt x="8" y="0"/>
                  </a:lnTo>
                  <a:lnTo>
                    <a:pt x="4" y="1"/>
                  </a:lnTo>
                  <a:lnTo>
                    <a:pt x="2" y="2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13"/>
                  </a:lnTo>
                  <a:lnTo>
                    <a:pt x="2" y="16"/>
                  </a:lnTo>
                  <a:lnTo>
                    <a:pt x="4" y="17"/>
                  </a:lnTo>
                  <a:lnTo>
                    <a:pt x="8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72" name="Freeform 28"/>
            <p:cNvSpPr>
              <a:spLocks/>
            </p:cNvSpPr>
            <p:nvPr/>
          </p:nvSpPr>
          <p:spPr bwMode="auto">
            <a:xfrm>
              <a:off x="4965" y="2085"/>
              <a:ext cx="123" cy="158"/>
            </a:xfrm>
            <a:custGeom>
              <a:avLst/>
              <a:gdLst>
                <a:gd name="T0" fmla="*/ 18 w 123"/>
                <a:gd name="T1" fmla="*/ 29 h 158"/>
                <a:gd name="T2" fmla="*/ 10 w 123"/>
                <a:gd name="T3" fmla="*/ 117 h 158"/>
                <a:gd name="T4" fmla="*/ 7 w 123"/>
                <a:gd name="T5" fmla="*/ 149 h 158"/>
                <a:gd name="T6" fmla="*/ 22 w 123"/>
                <a:gd name="T7" fmla="*/ 150 h 158"/>
                <a:gd name="T8" fmla="*/ 28 w 123"/>
                <a:gd name="T9" fmla="*/ 147 h 158"/>
                <a:gd name="T10" fmla="*/ 20 w 123"/>
                <a:gd name="T11" fmla="*/ 142 h 158"/>
                <a:gd name="T12" fmla="*/ 22 w 123"/>
                <a:gd name="T13" fmla="*/ 131 h 158"/>
                <a:gd name="T14" fmla="*/ 33 w 123"/>
                <a:gd name="T15" fmla="*/ 117 h 158"/>
                <a:gd name="T16" fmla="*/ 38 w 123"/>
                <a:gd name="T17" fmla="*/ 105 h 158"/>
                <a:gd name="T18" fmla="*/ 42 w 123"/>
                <a:gd name="T19" fmla="*/ 81 h 158"/>
                <a:gd name="T20" fmla="*/ 45 w 123"/>
                <a:gd name="T21" fmla="*/ 69 h 158"/>
                <a:gd name="T22" fmla="*/ 53 w 123"/>
                <a:gd name="T23" fmla="*/ 65 h 158"/>
                <a:gd name="T24" fmla="*/ 60 w 123"/>
                <a:gd name="T25" fmla="*/ 78 h 158"/>
                <a:gd name="T26" fmla="*/ 73 w 123"/>
                <a:gd name="T27" fmla="*/ 127 h 158"/>
                <a:gd name="T28" fmla="*/ 76 w 123"/>
                <a:gd name="T29" fmla="*/ 146 h 158"/>
                <a:gd name="T30" fmla="*/ 75 w 123"/>
                <a:gd name="T31" fmla="*/ 154 h 158"/>
                <a:gd name="T32" fmla="*/ 79 w 123"/>
                <a:gd name="T33" fmla="*/ 158 h 158"/>
                <a:gd name="T34" fmla="*/ 88 w 123"/>
                <a:gd name="T35" fmla="*/ 157 h 158"/>
                <a:gd name="T36" fmla="*/ 91 w 123"/>
                <a:gd name="T37" fmla="*/ 139 h 158"/>
                <a:gd name="T38" fmla="*/ 90 w 123"/>
                <a:gd name="T39" fmla="*/ 82 h 158"/>
                <a:gd name="T40" fmla="*/ 92 w 123"/>
                <a:gd name="T41" fmla="*/ 65 h 158"/>
                <a:gd name="T42" fmla="*/ 102 w 123"/>
                <a:gd name="T43" fmla="*/ 66 h 158"/>
                <a:gd name="T44" fmla="*/ 112 w 123"/>
                <a:gd name="T45" fmla="*/ 70 h 158"/>
                <a:gd name="T46" fmla="*/ 121 w 123"/>
                <a:gd name="T47" fmla="*/ 80 h 158"/>
                <a:gd name="T48" fmla="*/ 123 w 123"/>
                <a:gd name="T49" fmla="*/ 81 h 158"/>
                <a:gd name="T50" fmla="*/ 117 w 123"/>
                <a:gd name="T51" fmla="*/ 65 h 158"/>
                <a:gd name="T52" fmla="*/ 109 w 123"/>
                <a:gd name="T53" fmla="*/ 59 h 158"/>
                <a:gd name="T54" fmla="*/ 100 w 123"/>
                <a:gd name="T55" fmla="*/ 57 h 158"/>
                <a:gd name="T56" fmla="*/ 90 w 123"/>
                <a:gd name="T57" fmla="*/ 55 h 158"/>
                <a:gd name="T58" fmla="*/ 81 w 123"/>
                <a:gd name="T59" fmla="*/ 53 h 158"/>
                <a:gd name="T60" fmla="*/ 74 w 123"/>
                <a:gd name="T61" fmla="*/ 49 h 158"/>
                <a:gd name="T62" fmla="*/ 61 w 123"/>
                <a:gd name="T63" fmla="*/ 35 h 158"/>
                <a:gd name="T64" fmla="*/ 43 w 123"/>
                <a:gd name="T65" fmla="*/ 16 h 158"/>
                <a:gd name="T66" fmla="*/ 25 w 123"/>
                <a:gd name="T67" fmla="*/ 3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3" h="158">
                  <a:moveTo>
                    <a:pt x="18" y="0"/>
                  </a:moveTo>
                  <a:lnTo>
                    <a:pt x="18" y="29"/>
                  </a:lnTo>
                  <a:lnTo>
                    <a:pt x="15" y="73"/>
                  </a:lnTo>
                  <a:lnTo>
                    <a:pt x="10" y="117"/>
                  </a:lnTo>
                  <a:lnTo>
                    <a:pt x="0" y="149"/>
                  </a:lnTo>
                  <a:lnTo>
                    <a:pt x="7" y="149"/>
                  </a:lnTo>
                  <a:lnTo>
                    <a:pt x="14" y="149"/>
                  </a:lnTo>
                  <a:lnTo>
                    <a:pt x="22" y="150"/>
                  </a:lnTo>
                  <a:lnTo>
                    <a:pt x="28" y="150"/>
                  </a:lnTo>
                  <a:lnTo>
                    <a:pt x="28" y="147"/>
                  </a:lnTo>
                  <a:lnTo>
                    <a:pt x="24" y="145"/>
                  </a:lnTo>
                  <a:lnTo>
                    <a:pt x="20" y="142"/>
                  </a:lnTo>
                  <a:lnTo>
                    <a:pt x="14" y="139"/>
                  </a:lnTo>
                  <a:lnTo>
                    <a:pt x="22" y="131"/>
                  </a:lnTo>
                  <a:lnTo>
                    <a:pt x="29" y="123"/>
                  </a:lnTo>
                  <a:lnTo>
                    <a:pt x="33" y="117"/>
                  </a:lnTo>
                  <a:lnTo>
                    <a:pt x="35" y="112"/>
                  </a:lnTo>
                  <a:lnTo>
                    <a:pt x="38" y="105"/>
                  </a:lnTo>
                  <a:lnTo>
                    <a:pt x="40" y="93"/>
                  </a:lnTo>
                  <a:lnTo>
                    <a:pt x="42" y="81"/>
                  </a:lnTo>
                  <a:lnTo>
                    <a:pt x="42" y="73"/>
                  </a:lnTo>
                  <a:lnTo>
                    <a:pt x="45" y="69"/>
                  </a:lnTo>
                  <a:lnTo>
                    <a:pt x="49" y="66"/>
                  </a:lnTo>
                  <a:lnTo>
                    <a:pt x="53" y="65"/>
                  </a:lnTo>
                  <a:lnTo>
                    <a:pt x="55" y="66"/>
                  </a:lnTo>
                  <a:lnTo>
                    <a:pt x="60" y="78"/>
                  </a:lnTo>
                  <a:lnTo>
                    <a:pt x="66" y="102"/>
                  </a:lnTo>
                  <a:lnTo>
                    <a:pt x="73" y="127"/>
                  </a:lnTo>
                  <a:lnTo>
                    <a:pt x="76" y="142"/>
                  </a:lnTo>
                  <a:lnTo>
                    <a:pt x="76" y="146"/>
                  </a:lnTo>
                  <a:lnTo>
                    <a:pt x="76" y="150"/>
                  </a:lnTo>
                  <a:lnTo>
                    <a:pt x="75" y="154"/>
                  </a:lnTo>
                  <a:lnTo>
                    <a:pt x="74" y="158"/>
                  </a:lnTo>
                  <a:lnTo>
                    <a:pt x="79" y="158"/>
                  </a:lnTo>
                  <a:lnTo>
                    <a:pt x="83" y="158"/>
                  </a:lnTo>
                  <a:lnTo>
                    <a:pt x="88" y="157"/>
                  </a:lnTo>
                  <a:lnTo>
                    <a:pt x="90" y="158"/>
                  </a:lnTo>
                  <a:lnTo>
                    <a:pt x="91" y="139"/>
                  </a:lnTo>
                  <a:lnTo>
                    <a:pt x="91" y="110"/>
                  </a:lnTo>
                  <a:lnTo>
                    <a:pt x="90" y="82"/>
                  </a:lnTo>
                  <a:lnTo>
                    <a:pt x="88" y="66"/>
                  </a:lnTo>
                  <a:lnTo>
                    <a:pt x="92" y="65"/>
                  </a:lnTo>
                  <a:lnTo>
                    <a:pt x="96" y="65"/>
                  </a:lnTo>
                  <a:lnTo>
                    <a:pt x="102" y="66"/>
                  </a:lnTo>
                  <a:lnTo>
                    <a:pt x="108" y="68"/>
                  </a:lnTo>
                  <a:lnTo>
                    <a:pt x="112" y="70"/>
                  </a:lnTo>
                  <a:lnTo>
                    <a:pt x="116" y="74"/>
                  </a:lnTo>
                  <a:lnTo>
                    <a:pt x="121" y="80"/>
                  </a:lnTo>
                  <a:lnTo>
                    <a:pt x="123" y="86"/>
                  </a:lnTo>
                  <a:lnTo>
                    <a:pt x="123" y="81"/>
                  </a:lnTo>
                  <a:lnTo>
                    <a:pt x="121" y="73"/>
                  </a:lnTo>
                  <a:lnTo>
                    <a:pt x="117" y="65"/>
                  </a:lnTo>
                  <a:lnTo>
                    <a:pt x="112" y="60"/>
                  </a:lnTo>
                  <a:lnTo>
                    <a:pt x="109" y="59"/>
                  </a:lnTo>
                  <a:lnTo>
                    <a:pt x="104" y="57"/>
                  </a:lnTo>
                  <a:lnTo>
                    <a:pt x="100" y="57"/>
                  </a:lnTo>
                  <a:lnTo>
                    <a:pt x="94" y="56"/>
                  </a:lnTo>
                  <a:lnTo>
                    <a:pt x="90" y="55"/>
                  </a:lnTo>
                  <a:lnTo>
                    <a:pt x="84" y="55"/>
                  </a:lnTo>
                  <a:lnTo>
                    <a:pt x="81" y="53"/>
                  </a:lnTo>
                  <a:lnTo>
                    <a:pt x="78" y="52"/>
                  </a:lnTo>
                  <a:lnTo>
                    <a:pt x="74" y="49"/>
                  </a:lnTo>
                  <a:lnTo>
                    <a:pt x="68" y="43"/>
                  </a:lnTo>
                  <a:lnTo>
                    <a:pt x="61" y="35"/>
                  </a:lnTo>
                  <a:lnTo>
                    <a:pt x="52" y="25"/>
                  </a:lnTo>
                  <a:lnTo>
                    <a:pt x="43" y="16"/>
                  </a:lnTo>
                  <a:lnTo>
                    <a:pt x="34" y="8"/>
                  </a:lnTo>
                  <a:lnTo>
                    <a:pt x="25" y="3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73" name="Freeform 29"/>
            <p:cNvSpPr>
              <a:spLocks/>
            </p:cNvSpPr>
            <p:nvPr/>
          </p:nvSpPr>
          <p:spPr bwMode="auto">
            <a:xfrm>
              <a:off x="4879" y="2167"/>
              <a:ext cx="87" cy="61"/>
            </a:xfrm>
            <a:custGeom>
              <a:avLst/>
              <a:gdLst>
                <a:gd name="T0" fmla="*/ 6 w 87"/>
                <a:gd name="T1" fmla="*/ 2 h 61"/>
                <a:gd name="T2" fmla="*/ 10 w 87"/>
                <a:gd name="T3" fmla="*/ 6 h 61"/>
                <a:gd name="T4" fmla="*/ 15 w 87"/>
                <a:gd name="T5" fmla="*/ 10 h 61"/>
                <a:gd name="T6" fmla="*/ 19 w 87"/>
                <a:gd name="T7" fmla="*/ 14 h 61"/>
                <a:gd name="T8" fmla="*/ 25 w 87"/>
                <a:gd name="T9" fmla="*/ 18 h 61"/>
                <a:gd name="T10" fmla="*/ 29 w 87"/>
                <a:gd name="T11" fmla="*/ 20 h 61"/>
                <a:gd name="T12" fmla="*/ 34 w 87"/>
                <a:gd name="T13" fmla="*/ 23 h 61"/>
                <a:gd name="T14" fmla="*/ 38 w 87"/>
                <a:gd name="T15" fmla="*/ 24 h 61"/>
                <a:gd name="T16" fmla="*/ 42 w 87"/>
                <a:gd name="T17" fmla="*/ 26 h 61"/>
                <a:gd name="T18" fmla="*/ 46 w 87"/>
                <a:gd name="T19" fmla="*/ 26 h 61"/>
                <a:gd name="T20" fmla="*/ 50 w 87"/>
                <a:gd name="T21" fmla="*/ 26 h 61"/>
                <a:gd name="T22" fmla="*/ 56 w 87"/>
                <a:gd name="T23" fmla="*/ 26 h 61"/>
                <a:gd name="T24" fmla="*/ 61 w 87"/>
                <a:gd name="T25" fmla="*/ 24 h 61"/>
                <a:gd name="T26" fmla="*/ 68 w 87"/>
                <a:gd name="T27" fmla="*/ 23 h 61"/>
                <a:gd name="T28" fmla="*/ 75 w 87"/>
                <a:gd name="T29" fmla="*/ 20 h 61"/>
                <a:gd name="T30" fmla="*/ 80 w 87"/>
                <a:gd name="T31" fmla="*/ 16 h 61"/>
                <a:gd name="T32" fmla="*/ 87 w 87"/>
                <a:gd name="T33" fmla="*/ 11 h 61"/>
                <a:gd name="T34" fmla="*/ 83 w 87"/>
                <a:gd name="T35" fmla="*/ 23 h 61"/>
                <a:gd name="T36" fmla="*/ 77 w 87"/>
                <a:gd name="T37" fmla="*/ 38 h 61"/>
                <a:gd name="T38" fmla="*/ 71 w 87"/>
                <a:gd name="T39" fmla="*/ 52 h 61"/>
                <a:gd name="T40" fmla="*/ 69 w 87"/>
                <a:gd name="T41" fmla="*/ 61 h 61"/>
                <a:gd name="T42" fmla="*/ 65 w 87"/>
                <a:gd name="T43" fmla="*/ 59 h 61"/>
                <a:gd name="T44" fmla="*/ 65 w 87"/>
                <a:gd name="T45" fmla="*/ 52 h 61"/>
                <a:gd name="T46" fmla="*/ 67 w 87"/>
                <a:gd name="T47" fmla="*/ 43 h 61"/>
                <a:gd name="T48" fmla="*/ 70 w 87"/>
                <a:gd name="T49" fmla="*/ 32 h 61"/>
                <a:gd name="T50" fmla="*/ 66 w 87"/>
                <a:gd name="T51" fmla="*/ 35 h 61"/>
                <a:gd name="T52" fmla="*/ 61 w 87"/>
                <a:gd name="T53" fmla="*/ 38 h 61"/>
                <a:gd name="T54" fmla="*/ 56 w 87"/>
                <a:gd name="T55" fmla="*/ 40 h 61"/>
                <a:gd name="T56" fmla="*/ 49 w 87"/>
                <a:gd name="T57" fmla="*/ 41 h 61"/>
                <a:gd name="T58" fmla="*/ 44 w 87"/>
                <a:gd name="T59" fmla="*/ 43 h 61"/>
                <a:gd name="T60" fmla="*/ 38 w 87"/>
                <a:gd name="T61" fmla="*/ 44 h 61"/>
                <a:gd name="T62" fmla="*/ 33 w 87"/>
                <a:gd name="T63" fmla="*/ 44 h 61"/>
                <a:gd name="T64" fmla="*/ 28 w 87"/>
                <a:gd name="T65" fmla="*/ 43 h 61"/>
                <a:gd name="T66" fmla="*/ 20 w 87"/>
                <a:gd name="T67" fmla="*/ 38 h 61"/>
                <a:gd name="T68" fmla="*/ 13 w 87"/>
                <a:gd name="T69" fmla="*/ 28 h 61"/>
                <a:gd name="T70" fmla="*/ 6 w 87"/>
                <a:gd name="T71" fmla="*/ 19 h 61"/>
                <a:gd name="T72" fmla="*/ 2 w 87"/>
                <a:gd name="T73" fmla="*/ 11 h 61"/>
                <a:gd name="T74" fmla="*/ 0 w 87"/>
                <a:gd name="T75" fmla="*/ 6 h 61"/>
                <a:gd name="T76" fmla="*/ 0 w 87"/>
                <a:gd name="T77" fmla="*/ 2 h 61"/>
                <a:gd name="T78" fmla="*/ 2 w 87"/>
                <a:gd name="T79" fmla="*/ 0 h 61"/>
                <a:gd name="T80" fmla="*/ 6 w 87"/>
                <a:gd name="T81" fmla="*/ 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7" h="61">
                  <a:moveTo>
                    <a:pt x="6" y="2"/>
                  </a:moveTo>
                  <a:lnTo>
                    <a:pt x="10" y="6"/>
                  </a:lnTo>
                  <a:lnTo>
                    <a:pt x="15" y="10"/>
                  </a:lnTo>
                  <a:lnTo>
                    <a:pt x="19" y="14"/>
                  </a:lnTo>
                  <a:lnTo>
                    <a:pt x="25" y="18"/>
                  </a:lnTo>
                  <a:lnTo>
                    <a:pt x="29" y="20"/>
                  </a:lnTo>
                  <a:lnTo>
                    <a:pt x="34" y="23"/>
                  </a:lnTo>
                  <a:lnTo>
                    <a:pt x="38" y="24"/>
                  </a:lnTo>
                  <a:lnTo>
                    <a:pt x="42" y="26"/>
                  </a:lnTo>
                  <a:lnTo>
                    <a:pt x="46" y="26"/>
                  </a:lnTo>
                  <a:lnTo>
                    <a:pt x="50" y="26"/>
                  </a:lnTo>
                  <a:lnTo>
                    <a:pt x="56" y="26"/>
                  </a:lnTo>
                  <a:lnTo>
                    <a:pt x="61" y="24"/>
                  </a:lnTo>
                  <a:lnTo>
                    <a:pt x="68" y="23"/>
                  </a:lnTo>
                  <a:lnTo>
                    <a:pt x="75" y="20"/>
                  </a:lnTo>
                  <a:lnTo>
                    <a:pt x="80" y="16"/>
                  </a:lnTo>
                  <a:lnTo>
                    <a:pt x="87" y="11"/>
                  </a:lnTo>
                  <a:lnTo>
                    <a:pt x="83" y="23"/>
                  </a:lnTo>
                  <a:lnTo>
                    <a:pt x="77" y="38"/>
                  </a:lnTo>
                  <a:lnTo>
                    <a:pt x="71" y="52"/>
                  </a:lnTo>
                  <a:lnTo>
                    <a:pt x="69" y="61"/>
                  </a:lnTo>
                  <a:lnTo>
                    <a:pt x="65" y="59"/>
                  </a:lnTo>
                  <a:lnTo>
                    <a:pt x="65" y="52"/>
                  </a:lnTo>
                  <a:lnTo>
                    <a:pt x="67" y="43"/>
                  </a:lnTo>
                  <a:lnTo>
                    <a:pt x="70" y="32"/>
                  </a:lnTo>
                  <a:lnTo>
                    <a:pt x="66" y="35"/>
                  </a:lnTo>
                  <a:lnTo>
                    <a:pt x="61" y="38"/>
                  </a:lnTo>
                  <a:lnTo>
                    <a:pt x="56" y="40"/>
                  </a:lnTo>
                  <a:lnTo>
                    <a:pt x="49" y="41"/>
                  </a:lnTo>
                  <a:lnTo>
                    <a:pt x="44" y="43"/>
                  </a:lnTo>
                  <a:lnTo>
                    <a:pt x="38" y="44"/>
                  </a:lnTo>
                  <a:lnTo>
                    <a:pt x="33" y="44"/>
                  </a:lnTo>
                  <a:lnTo>
                    <a:pt x="28" y="43"/>
                  </a:lnTo>
                  <a:lnTo>
                    <a:pt x="20" y="38"/>
                  </a:lnTo>
                  <a:lnTo>
                    <a:pt x="13" y="28"/>
                  </a:lnTo>
                  <a:lnTo>
                    <a:pt x="6" y="19"/>
                  </a:lnTo>
                  <a:lnTo>
                    <a:pt x="2" y="11"/>
                  </a:lnTo>
                  <a:lnTo>
                    <a:pt x="0" y="6"/>
                  </a:lnTo>
                  <a:lnTo>
                    <a:pt x="0" y="2"/>
                  </a:lnTo>
                  <a:lnTo>
                    <a:pt x="2" y="0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74" name="Freeform 30"/>
            <p:cNvSpPr>
              <a:spLocks/>
            </p:cNvSpPr>
            <p:nvPr/>
          </p:nvSpPr>
          <p:spPr bwMode="auto">
            <a:xfrm>
              <a:off x="4878" y="3676"/>
              <a:ext cx="66" cy="32"/>
            </a:xfrm>
            <a:custGeom>
              <a:avLst/>
              <a:gdLst>
                <a:gd name="T0" fmla="*/ 28 w 66"/>
                <a:gd name="T1" fmla="*/ 0 h 32"/>
                <a:gd name="T2" fmla="*/ 34 w 66"/>
                <a:gd name="T3" fmla="*/ 1 h 32"/>
                <a:gd name="T4" fmla="*/ 39 w 66"/>
                <a:gd name="T5" fmla="*/ 4 h 32"/>
                <a:gd name="T6" fmla="*/ 44 w 66"/>
                <a:gd name="T7" fmla="*/ 5 h 32"/>
                <a:gd name="T8" fmla="*/ 49 w 66"/>
                <a:gd name="T9" fmla="*/ 5 h 32"/>
                <a:gd name="T10" fmla="*/ 54 w 66"/>
                <a:gd name="T11" fmla="*/ 7 h 32"/>
                <a:gd name="T12" fmla="*/ 58 w 66"/>
                <a:gd name="T13" fmla="*/ 7 h 32"/>
                <a:gd name="T14" fmla="*/ 62 w 66"/>
                <a:gd name="T15" fmla="*/ 7 h 32"/>
                <a:gd name="T16" fmla="*/ 66 w 66"/>
                <a:gd name="T17" fmla="*/ 5 h 32"/>
                <a:gd name="T18" fmla="*/ 65 w 66"/>
                <a:gd name="T19" fmla="*/ 8 h 32"/>
                <a:gd name="T20" fmla="*/ 64 w 66"/>
                <a:gd name="T21" fmla="*/ 10 h 32"/>
                <a:gd name="T22" fmla="*/ 64 w 66"/>
                <a:gd name="T23" fmla="*/ 14 h 32"/>
                <a:gd name="T24" fmla="*/ 65 w 66"/>
                <a:gd name="T25" fmla="*/ 17 h 32"/>
                <a:gd name="T26" fmla="*/ 60 w 66"/>
                <a:gd name="T27" fmla="*/ 21 h 32"/>
                <a:gd name="T28" fmla="*/ 55 w 66"/>
                <a:gd name="T29" fmla="*/ 24 h 32"/>
                <a:gd name="T30" fmla="*/ 47 w 66"/>
                <a:gd name="T31" fmla="*/ 28 h 32"/>
                <a:gd name="T32" fmla="*/ 39 w 66"/>
                <a:gd name="T33" fmla="*/ 30 h 32"/>
                <a:gd name="T34" fmla="*/ 30 w 66"/>
                <a:gd name="T35" fmla="*/ 32 h 32"/>
                <a:gd name="T36" fmla="*/ 20 w 66"/>
                <a:gd name="T37" fmla="*/ 32 h 32"/>
                <a:gd name="T38" fmla="*/ 10 w 66"/>
                <a:gd name="T39" fmla="*/ 29 h 32"/>
                <a:gd name="T40" fmla="*/ 0 w 66"/>
                <a:gd name="T41" fmla="*/ 25 h 32"/>
                <a:gd name="T42" fmla="*/ 9 w 66"/>
                <a:gd name="T43" fmla="*/ 25 h 32"/>
                <a:gd name="T44" fmla="*/ 17 w 66"/>
                <a:gd name="T45" fmla="*/ 25 h 32"/>
                <a:gd name="T46" fmla="*/ 25 w 66"/>
                <a:gd name="T47" fmla="*/ 24 h 32"/>
                <a:gd name="T48" fmla="*/ 33 w 66"/>
                <a:gd name="T49" fmla="*/ 21 h 32"/>
                <a:gd name="T50" fmla="*/ 38 w 66"/>
                <a:gd name="T51" fmla="*/ 20 h 32"/>
                <a:gd name="T52" fmla="*/ 43 w 66"/>
                <a:gd name="T53" fmla="*/ 18 h 32"/>
                <a:gd name="T54" fmla="*/ 46 w 66"/>
                <a:gd name="T55" fmla="*/ 16 h 32"/>
                <a:gd name="T56" fmla="*/ 47 w 66"/>
                <a:gd name="T57" fmla="*/ 14 h 32"/>
                <a:gd name="T58" fmla="*/ 46 w 66"/>
                <a:gd name="T59" fmla="*/ 12 h 32"/>
                <a:gd name="T60" fmla="*/ 41 w 66"/>
                <a:gd name="T61" fmla="*/ 7 h 32"/>
                <a:gd name="T62" fmla="*/ 35 w 66"/>
                <a:gd name="T63" fmla="*/ 3 h 32"/>
                <a:gd name="T64" fmla="*/ 28 w 66"/>
                <a:gd name="T6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6" h="32">
                  <a:moveTo>
                    <a:pt x="28" y="0"/>
                  </a:moveTo>
                  <a:lnTo>
                    <a:pt x="34" y="1"/>
                  </a:lnTo>
                  <a:lnTo>
                    <a:pt x="39" y="4"/>
                  </a:lnTo>
                  <a:lnTo>
                    <a:pt x="44" y="5"/>
                  </a:lnTo>
                  <a:lnTo>
                    <a:pt x="49" y="5"/>
                  </a:lnTo>
                  <a:lnTo>
                    <a:pt x="54" y="7"/>
                  </a:lnTo>
                  <a:lnTo>
                    <a:pt x="58" y="7"/>
                  </a:lnTo>
                  <a:lnTo>
                    <a:pt x="62" y="7"/>
                  </a:lnTo>
                  <a:lnTo>
                    <a:pt x="66" y="5"/>
                  </a:lnTo>
                  <a:lnTo>
                    <a:pt x="65" y="8"/>
                  </a:lnTo>
                  <a:lnTo>
                    <a:pt x="64" y="10"/>
                  </a:lnTo>
                  <a:lnTo>
                    <a:pt x="64" y="14"/>
                  </a:lnTo>
                  <a:lnTo>
                    <a:pt x="65" y="17"/>
                  </a:lnTo>
                  <a:lnTo>
                    <a:pt x="60" y="21"/>
                  </a:lnTo>
                  <a:lnTo>
                    <a:pt x="55" y="24"/>
                  </a:lnTo>
                  <a:lnTo>
                    <a:pt x="47" y="28"/>
                  </a:lnTo>
                  <a:lnTo>
                    <a:pt x="39" y="30"/>
                  </a:lnTo>
                  <a:lnTo>
                    <a:pt x="30" y="32"/>
                  </a:lnTo>
                  <a:lnTo>
                    <a:pt x="20" y="32"/>
                  </a:lnTo>
                  <a:lnTo>
                    <a:pt x="10" y="29"/>
                  </a:lnTo>
                  <a:lnTo>
                    <a:pt x="0" y="25"/>
                  </a:lnTo>
                  <a:lnTo>
                    <a:pt x="9" y="25"/>
                  </a:lnTo>
                  <a:lnTo>
                    <a:pt x="17" y="25"/>
                  </a:lnTo>
                  <a:lnTo>
                    <a:pt x="25" y="24"/>
                  </a:lnTo>
                  <a:lnTo>
                    <a:pt x="33" y="21"/>
                  </a:lnTo>
                  <a:lnTo>
                    <a:pt x="38" y="20"/>
                  </a:lnTo>
                  <a:lnTo>
                    <a:pt x="43" y="18"/>
                  </a:lnTo>
                  <a:lnTo>
                    <a:pt x="46" y="16"/>
                  </a:lnTo>
                  <a:lnTo>
                    <a:pt x="47" y="14"/>
                  </a:lnTo>
                  <a:lnTo>
                    <a:pt x="46" y="12"/>
                  </a:lnTo>
                  <a:lnTo>
                    <a:pt x="41" y="7"/>
                  </a:lnTo>
                  <a:lnTo>
                    <a:pt x="35" y="3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75" name="Freeform 31"/>
            <p:cNvSpPr>
              <a:spLocks/>
            </p:cNvSpPr>
            <p:nvPr/>
          </p:nvSpPr>
          <p:spPr bwMode="auto">
            <a:xfrm>
              <a:off x="4492" y="3636"/>
              <a:ext cx="115" cy="52"/>
            </a:xfrm>
            <a:custGeom>
              <a:avLst/>
              <a:gdLst>
                <a:gd name="T0" fmla="*/ 0 w 115"/>
                <a:gd name="T1" fmla="*/ 52 h 52"/>
                <a:gd name="T2" fmla="*/ 6 w 115"/>
                <a:gd name="T3" fmla="*/ 47 h 52"/>
                <a:gd name="T4" fmla="*/ 11 w 115"/>
                <a:gd name="T5" fmla="*/ 40 h 52"/>
                <a:gd name="T6" fmla="*/ 18 w 115"/>
                <a:gd name="T7" fmla="*/ 35 h 52"/>
                <a:gd name="T8" fmla="*/ 24 w 115"/>
                <a:gd name="T9" fmla="*/ 32 h 52"/>
                <a:gd name="T10" fmla="*/ 28 w 115"/>
                <a:gd name="T11" fmla="*/ 31 h 52"/>
                <a:gd name="T12" fmla="*/ 34 w 115"/>
                <a:gd name="T13" fmla="*/ 31 h 52"/>
                <a:gd name="T14" fmla="*/ 41 w 115"/>
                <a:gd name="T15" fmla="*/ 29 h 52"/>
                <a:gd name="T16" fmla="*/ 50 w 115"/>
                <a:gd name="T17" fmla="*/ 28 h 52"/>
                <a:gd name="T18" fmla="*/ 58 w 115"/>
                <a:gd name="T19" fmla="*/ 27 h 52"/>
                <a:gd name="T20" fmla="*/ 66 w 115"/>
                <a:gd name="T21" fmla="*/ 25 h 52"/>
                <a:gd name="T22" fmla="*/ 72 w 115"/>
                <a:gd name="T23" fmla="*/ 25 h 52"/>
                <a:gd name="T24" fmla="*/ 77 w 115"/>
                <a:gd name="T25" fmla="*/ 25 h 52"/>
                <a:gd name="T26" fmla="*/ 81 w 115"/>
                <a:gd name="T27" fmla="*/ 17 h 52"/>
                <a:gd name="T28" fmla="*/ 87 w 115"/>
                <a:gd name="T29" fmla="*/ 11 h 52"/>
                <a:gd name="T30" fmla="*/ 93 w 115"/>
                <a:gd name="T31" fmla="*/ 4 h 52"/>
                <a:gd name="T32" fmla="*/ 100 w 115"/>
                <a:gd name="T33" fmla="*/ 0 h 52"/>
                <a:gd name="T34" fmla="*/ 105 w 115"/>
                <a:gd name="T35" fmla="*/ 0 h 52"/>
                <a:gd name="T36" fmla="*/ 109 w 115"/>
                <a:gd name="T37" fmla="*/ 3 h 52"/>
                <a:gd name="T38" fmla="*/ 112 w 115"/>
                <a:gd name="T39" fmla="*/ 4 h 52"/>
                <a:gd name="T40" fmla="*/ 115 w 115"/>
                <a:gd name="T41" fmla="*/ 7 h 52"/>
                <a:gd name="T42" fmla="*/ 107 w 115"/>
                <a:gd name="T43" fmla="*/ 9 h 52"/>
                <a:gd name="T44" fmla="*/ 99 w 115"/>
                <a:gd name="T45" fmla="*/ 12 h 52"/>
                <a:gd name="T46" fmla="*/ 91 w 115"/>
                <a:gd name="T47" fmla="*/ 17 h 52"/>
                <a:gd name="T48" fmla="*/ 87 w 115"/>
                <a:gd name="T49" fmla="*/ 23 h 52"/>
                <a:gd name="T50" fmla="*/ 89 w 115"/>
                <a:gd name="T51" fmla="*/ 29 h 52"/>
                <a:gd name="T52" fmla="*/ 92 w 115"/>
                <a:gd name="T53" fmla="*/ 36 h 52"/>
                <a:gd name="T54" fmla="*/ 96 w 115"/>
                <a:gd name="T55" fmla="*/ 43 h 52"/>
                <a:gd name="T56" fmla="*/ 101 w 115"/>
                <a:gd name="T57" fmla="*/ 49 h 52"/>
                <a:gd name="T58" fmla="*/ 93 w 115"/>
                <a:gd name="T59" fmla="*/ 45 h 52"/>
                <a:gd name="T60" fmla="*/ 85 w 115"/>
                <a:gd name="T61" fmla="*/ 40 h 52"/>
                <a:gd name="T62" fmla="*/ 77 w 115"/>
                <a:gd name="T63" fmla="*/ 35 h 52"/>
                <a:gd name="T64" fmla="*/ 72 w 115"/>
                <a:gd name="T65" fmla="*/ 32 h 52"/>
                <a:gd name="T66" fmla="*/ 70 w 115"/>
                <a:gd name="T67" fmla="*/ 33 h 52"/>
                <a:gd name="T68" fmla="*/ 69 w 115"/>
                <a:gd name="T69" fmla="*/ 37 h 52"/>
                <a:gd name="T70" fmla="*/ 70 w 115"/>
                <a:gd name="T71" fmla="*/ 40 h 52"/>
                <a:gd name="T72" fmla="*/ 72 w 115"/>
                <a:gd name="T73" fmla="*/ 44 h 52"/>
                <a:gd name="T74" fmla="*/ 70 w 115"/>
                <a:gd name="T75" fmla="*/ 45 h 52"/>
                <a:gd name="T76" fmla="*/ 69 w 115"/>
                <a:gd name="T77" fmla="*/ 47 h 52"/>
                <a:gd name="T78" fmla="*/ 67 w 115"/>
                <a:gd name="T79" fmla="*/ 48 h 52"/>
                <a:gd name="T80" fmla="*/ 65 w 115"/>
                <a:gd name="T81" fmla="*/ 49 h 52"/>
                <a:gd name="T82" fmla="*/ 60 w 115"/>
                <a:gd name="T83" fmla="*/ 47 h 52"/>
                <a:gd name="T84" fmla="*/ 53 w 115"/>
                <a:gd name="T85" fmla="*/ 44 h 52"/>
                <a:gd name="T86" fmla="*/ 46 w 115"/>
                <a:gd name="T87" fmla="*/ 43 h 52"/>
                <a:gd name="T88" fmla="*/ 38 w 115"/>
                <a:gd name="T89" fmla="*/ 41 h 52"/>
                <a:gd name="T90" fmla="*/ 28 w 115"/>
                <a:gd name="T91" fmla="*/ 43 h 52"/>
                <a:gd name="T92" fmla="*/ 19 w 115"/>
                <a:gd name="T93" fmla="*/ 44 h 52"/>
                <a:gd name="T94" fmla="*/ 9 w 115"/>
                <a:gd name="T95" fmla="*/ 47 h 52"/>
                <a:gd name="T96" fmla="*/ 0 w 115"/>
                <a:gd name="T97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52">
                  <a:moveTo>
                    <a:pt x="0" y="52"/>
                  </a:moveTo>
                  <a:lnTo>
                    <a:pt x="6" y="47"/>
                  </a:lnTo>
                  <a:lnTo>
                    <a:pt x="11" y="40"/>
                  </a:lnTo>
                  <a:lnTo>
                    <a:pt x="18" y="35"/>
                  </a:lnTo>
                  <a:lnTo>
                    <a:pt x="24" y="32"/>
                  </a:lnTo>
                  <a:lnTo>
                    <a:pt x="28" y="31"/>
                  </a:lnTo>
                  <a:lnTo>
                    <a:pt x="34" y="31"/>
                  </a:lnTo>
                  <a:lnTo>
                    <a:pt x="41" y="29"/>
                  </a:lnTo>
                  <a:lnTo>
                    <a:pt x="50" y="28"/>
                  </a:lnTo>
                  <a:lnTo>
                    <a:pt x="58" y="27"/>
                  </a:lnTo>
                  <a:lnTo>
                    <a:pt x="66" y="25"/>
                  </a:lnTo>
                  <a:lnTo>
                    <a:pt x="72" y="25"/>
                  </a:lnTo>
                  <a:lnTo>
                    <a:pt x="77" y="25"/>
                  </a:lnTo>
                  <a:lnTo>
                    <a:pt x="81" y="17"/>
                  </a:lnTo>
                  <a:lnTo>
                    <a:pt x="87" y="11"/>
                  </a:lnTo>
                  <a:lnTo>
                    <a:pt x="93" y="4"/>
                  </a:lnTo>
                  <a:lnTo>
                    <a:pt x="100" y="0"/>
                  </a:lnTo>
                  <a:lnTo>
                    <a:pt x="105" y="0"/>
                  </a:lnTo>
                  <a:lnTo>
                    <a:pt x="109" y="3"/>
                  </a:lnTo>
                  <a:lnTo>
                    <a:pt x="112" y="4"/>
                  </a:lnTo>
                  <a:lnTo>
                    <a:pt x="115" y="7"/>
                  </a:lnTo>
                  <a:lnTo>
                    <a:pt x="107" y="9"/>
                  </a:lnTo>
                  <a:lnTo>
                    <a:pt x="99" y="12"/>
                  </a:lnTo>
                  <a:lnTo>
                    <a:pt x="91" y="17"/>
                  </a:lnTo>
                  <a:lnTo>
                    <a:pt x="87" y="23"/>
                  </a:lnTo>
                  <a:lnTo>
                    <a:pt x="89" y="29"/>
                  </a:lnTo>
                  <a:lnTo>
                    <a:pt x="92" y="36"/>
                  </a:lnTo>
                  <a:lnTo>
                    <a:pt x="96" y="43"/>
                  </a:lnTo>
                  <a:lnTo>
                    <a:pt x="101" y="49"/>
                  </a:lnTo>
                  <a:lnTo>
                    <a:pt x="93" y="45"/>
                  </a:lnTo>
                  <a:lnTo>
                    <a:pt x="85" y="40"/>
                  </a:lnTo>
                  <a:lnTo>
                    <a:pt x="77" y="35"/>
                  </a:lnTo>
                  <a:lnTo>
                    <a:pt x="72" y="32"/>
                  </a:lnTo>
                  <a:lnTo>
                    <a:pt x="70" y="33"/>
                  </a:lnTo>
                  <a:lnTo>
                    <a:pt x="69" y="37"/>
                  </a:lnTo>
                  <a:lnTo>
                    <a:pt x="70" y="40"/>
                  </a:lnTo>
                  <a:lnTo>
                    <a:pt x="72" y="44"/>
                  </a:lnTo>
                  <a:lnTo>
                    <a:pt x="70" y="45"/>
                  </a:lnTo>
                  <a:lnTo>
                    <a:pt x="69" y="47"/>
                  </a:lnTo>
                  <a:lnTo>
                    <a:pt x="67" y="48"/>
                  </a:lnTo>
                  <a:lnTo>
                    <a:pt x="65" y="49"/>
                  </a:lnTo>
                  <a:lnTo>
                    <a:pt x="60" y="47"/>
                  </a:lnTo>
                  <a:lnTo>
                    <a:pt x="53" y="44"/>
                  </a:lnTo>
                  <a:lnTo>
                    <a:pt x="46" y="43"/>
                  </a:lnTo>
                  <a:lnTo>
                    <a:pt x="38" y="41"/>
                  </a:lnTo>
                  <a:lnTo>
                    <a:pt x="28" y="43"/>
                  </a:lnTo>
                  <a:lnTo>
                    <a:pt x="19" y="44"/>
                  </a:lnTo>
                  <a:lnTo>
                    <a:pt x="9" y="47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76" name="Freeform 32"/>
            <p:cNvSpPr>
              <a:spLocks/>
            </p:cNvSpPr>
            <p:nvPr/>
          </p:nvSpPr>
          <p:spPr bwMode="auto">
            <a:xfrm>
              <a:off x="4694" y="1338"/>
              <a:ext cx="251" cy="437"/>
            </a:xfrm>
            <a:custGeom>
              <a:avLst/>
              <a:gdLst>
                <a:gd name="T0" fmla="*/ 241 w 251"/>
                <a:gd name="T1" fmla="*/ 181 h 437"/>
                <a:gd name="T2" fmla="*/ 238 w 251"/>
                <a:gd name="T3" fmla="*/ 164 h 437"/>
                <a:gd name="T4" fmla="*/ 238 w 251"/>
                <a:gd name="T5" fmla="*/ 144 h 437"/>
                <a:gd name="T6" fmla="*/ 234 w 251"/>
                <a:gd name="T7" fmla="*/ 129 h 437"/>
                <a:gd name="T8" fmla="*/ 231 w 251"/>
                <a:gd name="T9" fmla="*/ 118 h 437"/>
                <a:gd name="T10" fmla="*/ 231 w 251"/>
                <a:gd name="T11" fmla="*/ 107 h 437"/>
                <a:gd name="T12" fmla="*/ 228 w 251"/>
                <a:gd name="T13" fmla="*/ 96 h 437"/>
                <a:gd name="T14" fmla="*/ 233 w 251"/>
                <a:gd name="T15" fmla="*/ 92 h 437"/>
                <a:gd name="T16" fmla="*/ 228 w 251"/>
                <a:gd name="T17" fmla="*/ 76 h 437"/>
                <a:gd name="T18" fmla="*/ 212 w 251"/>
                <a:gd name="T19" fmla="*/ 53 h 437"/>
                <a:gd name="T20" fmla="*/ 205 w 251"/>
                <a:gd name="T21" fmla="*/ 45 h 437"/>
                <a:gd name="T22" fmla="*/ 193 w 251"/>
                <a:gd name="T23" fmla="*/ 33 h 437"/>
                <a:gd name="T24" fmla="*/ 179 w 251"/>
                <a:gd name="T25" fmla="*/ 18 h 437"/>
                <a:gd name="T26" fmla="*/ 167 w 251"/>
                <a:gd name="T27" fmla="*/ 9 h 437"/>
                <a:gd name="T28" fmla="*/ 151 w 251"/>
                <a:gd name="T29" fmla="*/ 4 h 437"/>
                <a:gd name="T30" fmla="*/ 134 w 251"/>
                <a:gd name="T31" fmla="*/ 0 h 437"/>
                <a:gd name="T32" fmla="*/ 120 w 251"/>
                <a:gd name="T33" fmla="*/ 1 h 437"/>
                <a:gd name="T34" fmla="*/ 92 w 251"/>
                <a:gd name="T35" fmla="*/ 8 h 437"/>
                <a:gd name="T36" fmla="*/ 65 w 251"/>
                <a:gd name="T37" fmla="*/ 22 h 437"/>
                <a:gd name="T38" fmla="*/ 46 w 251"/>
                <a:gd name="T39" fmla="*/ 42 h 437"/>
                <a:gd name="T40" fmla="*/ 29 w 251"/>
                <a:gd name="T41" fmla="*/ 70 h 437"/>
                <a:gd name="T42" fmla="*/ 21 w 251"/>
                <a:gd name="T43" fmla="*/ 96 h 437"/>
                <a:gd name="T44" fmla="*/ 6 w 251"/>
                <a:gd name="T45" fmla="*/ 123 h 437"/>
                <a:gd name="T46" fmla="*/ 12 w 251"/>
                <a:gd name="T47" fmla="*/ 169 h 437"/>
                <a:gd name="T48" fmla="*/ 7 w 251"/>
                <a:gd name="T49" fmla="*/ 180 h 437"/>
                <a:gd name="T50" fmla="*/ 1 w 251"/>
                <a:gd name="T51" fmla="*/ 196 h 437"/>
                <a:gd name="T52" fmla="*/ 11 w 251"/>
                <a:gd name="T53" fmla="*/ 236 h 437"/>
                <a:gd name="T54" fmla="*/ 13 w 251"/>
                <a:gd name="T55" fmla="*/ 253 h 437"/>
                <a:gd name="T56" fmla="*/ 19 w 251"/>
                <a:gd name="T57" fmla="*/ 270 h 437"/>
                <a:gd name="T58" fmla="*/ 26 w 251"/>
                <a:gd name="T59" fmla="*/ 285 h 437"/>
                <a:gd name="T60" fmla="*/ 38 w 251"/>
                <a:gd name="T61" fmla="*/ 289 h 437"/>
                <a:gd name="T62" fmla="*/ 51 w 251"/>
                <a:gd name="T63" fmla="*/ 351 h 437"/>
                <a:gd name="T64" fmla="*/ 59 w 251"/>
                <a:gd name="T65" fmla="*/ 384 h 437"/>
                <a:gd name="T66" fmla="*/ 69 w 251"/>
                <a:gd name="T67" fmla="*/ 409 h 437"/>
                <a:gd name="T68" fmla="*/ 88 w 251"/>
                <a:gd name="T69" fmla="*/ 429 h 437"/>
                <a:gd name="T70" fmla="*/ 102 w 251"/>
                <a:gd name="T71" fmla="*/ 434 h 437"/>
                <a:gd name="T72" fmla="*/ 118 w 251"/>
                <a:gd name="T73" fmla="*/ 437 h 437"/>
                <a:gd name="T74" fmla="*/ 131 w 251"/>
                <a:gd name="T75" fmla="*/ 437 h 437"/>
                <a:gd name="T76" fmla="*/ 144 w 251"/>
                <a:gd name="T77" fmla="*/ 434 h 437"/>
                <a:gd name="T78" fmla="*/ 157 w 251"/>
                <a:gd name="T79" fmla="*/ 430 h 437"/>
                <a:gd name="T80" fmla="*/ 175 w 251"/>
                <a:gd name="T81" fmla="*/ 416 h 437"/>
                <a:gd name="T82" fmla="*/ 197 w 251"/>
                <a:gd name="T83" fmla="*/ 392 h 437"/>
                <a:gd name="T84" fmla="*/ 209 w 251"/>
                <a:gd name="T85" fmla="*/ 326 h 437"/>
                <a:gd name="T86" fmla="*/ 213 w 251"/>
                <a:gd name="T87" fmla="*/ 299 h 437"/>
                <a:gd name="T88" fmla="*/ 225 w 251"/>
                <a:gd name="T89" fmla="*/ 286 h 437"/>
                <a:gd name="T90" fmla="*/ 235 w 251"/>
                <a:gd name="T91" fmla="*/ 277 h 437"/>
                <a:gd name="T92" fmla="*/ 239 w 251"/>
                <a:gd name="T93" fmla="*/ 263 h 437"/>
                <a:gd name="T94" fmla="*/ 244 w 251"/>
                <a:gd name="T95" fmla="*/ 245 h 437"/>
                <a:gd name="T96" fmla="*/ 250 w 251"/>
                <a:gd name="T97" fmla="*/ 228 h 437"/>
                <a:gd name="T98" fmla="*/ 251 w 251"/>
                <a:gd name="T99" fmla="*/ 213 h 437"/>
                <a:gd name="T100" fmla="*/ 244 w 251"/>
                <a:gd name="T101" fmla="*/ 204 h 437"/>
                <a:gd name="T102" fmla="*/ 244 w 251"/>
                <a:gd name="T103" fmla="*/ 19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1" h="437">
                  <a:moveTo>
                    <a:pt x="244" y="194"/>
                  </a:moveTo>
                  <a:lnTo>
                    <a:pt x="243" y="188"/>
                  </a:lnTo>
                  <a:lnTo>
                    <a:pt x="241" y="181"/>
                  </a:lnTo>
                  <a:lnTo>
                    <a:pt x="239" y="175"/>
                  </a:lnTo>
                  <a:lnTo>
                    <a:pt x="238" y="169"/>
                  </a:lnTo>
                  <a:lnTo>
                    <a:pt x="238" y="164"/>
                  </a:lnTo>
                  <a:lnTo>
                    <a:pt x="238" y="156"/>
                  </a:lnTo>
                  <a:lnTo>
                    <a:pt x="238" y="149"/>
                  </a:lnTo>
                  <a:lnTo>
                    <a:pt x="238" y="144"/>
                  </a:lnTo>
                  <a:lnTo>
                    <a:pt x="238" y="139"/>
                  </a:lnTo>
                  <a:lnTo>
                    <a:pt x="235" y="133"/>
                  </a:lnTo>
                  <a:lnTo>
                    <a:pt x="234" y="129"/>
                  </a:lnTo>
                  <a:lnTo>
                    <a:pt x="233" y="126"/>
                  </a:lnTo>
                  <a:lnTo>
                    <a:pt x="232" y="122"/>
                  </a:lnTo>
                  <a:lnTo>
                    <a:pt x="231" y="118"/>
                  </a:lnTo>
                  <a:lnTo>
                    <a:pt x="231" y="114"/>
                  </a:lnTo>
                  <a:lnTo>
                    <a:pt x="231" y="110"/>
                  </a:lnTo>
                  <a:lnTo>
                    <a:pt x="231" y="107"/>
                  </a:lnTo>
                  <a:lnTo>
                    <a:pt x="230" y="103"/>
                  </a:lnTo>
                  <a:lnTo>
                    <a:pt x="229" y="100"/>
                  </a:lnTo>
                  <a:lnTo>
                    <a:pt x="228" y="96"/>
                  </a:lnTo>
                  <a:lnTo>
                    <a:pt x="230" y="95"/>
                  </a:lnTo>
                  <a:lnTo>
                    <a:pt x="231" y="94"/>
                  </a:lnTo>
                  <a:lnTo>
                    <a:pt x="233" y="92"/>
                  </a:lnTo>
                  <a:lnTo>
                    <a:pt x="233" y="90"/>
                  </a:lnTo>
                  <a:lnTo>
                    <a:pt x="231" y="84"/>
                  </a:lnTo>
                  <a:lnTo>
                    <a:pt x="228" y="76"/>
                  </a:lnTo>
                  <a:lnTo>
                    <a:pt x="222" y="66"/>
                  </a:lnTo>
                  <a:lnTo>
                    <a:pt x="215" y="57"/>
                  </a:lnTo>
                  <a:lnTo>
                    <a:pt x="212" y="53"/>
                  </a:lnTo>
                  <a:lnTo>
                    <a:pt x="210" y="49"/>
                  </a:lnTo>
                  <a:lnTo>
                    <a:pt x="208" y="46"/>
                  </a:lnTo>
                  <a:lnTo>
                    <a:pt x="205" y="45"/>
                  </a:lnTo>
                  <a:lnTo>
                    <a:pt x="202" y="41"/>
                  </a:lnTo>
                  <a:lnTo>
                    <a:pt x="198" y="37"/>
                  </a:lnTo>
                  <a:lnTo>
                    <a:pt x="193" y="33"/>
                  </a:lnTo>
                  <a:lnTo>
                    <a:pt x="189" y="27"/>
                  </a:lnTo>
                  <a:lnTo>
                    <a:pt x="183" y="23"/>
                  </a:lnTo>
                  <a:lnTo>
                    <a:pt x="179" y="18"/>
                  </a:lnTo>
                  <a:lnTo>
                    <a:pt x="174" y="14"/>
                  </a:lnTo>
                  <a:lnTo>
                    <a:pt x="171" y="12"/>
                  </a:lnTo>
                  <a:lnTo>
                    <a:pt x="167" y="9"/>
                  </a:lnTo>
                  <a:lnTo>
                    <a:pt x="162" y="8"/>
                  </a:lnTo>
                  <a:lnTo>
                    <a:pt x="157" y="5"/>
                  </a:lnTo>
                  <a:lnTo>
                    <a:pt x="151" y="4"/>
                  </a:lnTo>
                  <a:lnTo>
                    <a:pt x="146" y="2"/>
                  </a:lnTo>
                  <a:lnTo>
                    <a:pt x="139" y="1"/>
                  </a:lnTo>
                  <a:lnTo>
                    <a:pt x="134" y="0"/>
                  </a:lnTo>
                  <a:lnTo>
                    <a:pt x="130" y="0"/>
                  </a:lnTo>
                  <a:lnTo>
                    <a:pt x="127" y="0"/>
                  </a:lnTo>
                  <a:lnTo>
                    <a:pt x="120" y="1"/>
                  </a:lnTo>
                  <a:lnTo>
                    <a:pt x="112" y="2"/>
                  </a:lnTo>
                  <a:lnTo>
                    <a:pt x="102" y="5"/>
                  </a:lnTo>
                  <a:lnTo>
                    <a:pt x="92" y="8"/>
                  </a:lnTo>
                  <a:lnTo>
                    <a:pt x="82" y="12"/>
                  </a:lnTo>
                  <a:lnTo>
                    <a:pt x="73" y="17"/>
                  </a:lnTo>
                  <a:lnTo>
                    <a:pt x="65" y="22"/>
                  </a:lnTo>
                  <a:lnTo>
                    <a:pt x="59" y="27"/>
                  </a:lnTo>
                  <a:lnTo>
                    <a:pt x="52" y="34"/>
                  </a:lnTo>
                  <a:lnTo>
                    <a:pt x="46" y="42"/>
                  </a:lnTo>
                  <a:lnTo>
                    <a:pt x="39" y="50"/>
                  </a:lnTo>
                  <a:lnTo>
                    <a:pt x="33" y="61"/>
                  </a:lnTo>
                  <a:lnTo>
                    <a:pt x="29" y="70"/>
                  </a:lnTo>
                  <a:lnTo>
                    <a:pt x="26" y="80"/>
                  </a:lnTo>
                  <a:lnTo>
                    <a:pt x="25" y="91"/>
                  </a:lnTo>
                  <a:lnTo>
                    <a:pt x="21" y="96"/>
                  </a:lnTo>
                  <a:lnTo>
                    <a:pt x="17" y="104"/>
                  </a:lnTo>
                  <a:lnTo>
                    <a:pt x="11" y="114"/>
                  </a:lnTo>
                  <a:lnTo>
                    <a:pt x="6" y="123"/>
                  </a:lnTo>
                  <a:lnTo>
                    <a:pt x="5" y="135"/>
                  </a:lnTo>
                  <a:lnTo>
                    <a:pt x="8" y="152"/>
                  </a:lnTo>
                  <a:lnTo>
                    <a:pt x="12" y="169"/>
                  </a:lnTo>
                  <a:lnTo>
                    <a:pt x="17" y="183"/>
                  </a:lnTo>
                  <a:lnTo>
                    <a:pt x="12" y="180"/>
                  </a:lnTo>
                  <a:lnTo>
                    <a:pt x="7" y="180"/>
                  </a:lnTo>
                  <a:lnTo>
                    <a:pt x="2" y="183"/>
                  </a:lnTo>
                  <a:lnTo>
                    <a:pt x="0" y="186"/>
                  </a:lnTo>
                  <a:lnTo>
                    <a:pt x="1" y="196"/>
                  </a:lnTo>
                  <a:lnTo>
                    <a:pt x="6" y="212"/>
                  </a:lnTo>
                  <a:lnTo>
                    <a:pt x="9" y="226"/>
                  </a:lnTo>
                  <a:lnTo>
                    <a:pt x="11" y="236"/>
                  </a:lnTo>
                  <a:lnTo>
                    <a:pt x="11" y="241"/>
                  </a:lnTo>
                  <a:lnTo>
                    <a:pt x="12" y="246"/>
                  </a:lnTo>
                  <a:lnTo>
                    <a:pt x="13" y="253"/>
                  </a:lnTo>
                  <a:lnTo>
                    <a:pt x="15" y="258"/>
                  </a:lnTo>
                  <a:lnTo>
                    <a:pt x="17" y="263"/>
                  </a:lnTo>
                  <a:lnTo>
                    <a:pt x="19" y="270"/>
                  </a:lnTo>
                  <a:lnTo>
                    <a:pt x="22" y="277"/>
                  </a:lnTo>
                  <a:lnTo>
                    <a:pt x="23" y="282"/>
                  </a:lnTo>
                  <a:lnTo>
                    <a:pt x="26" y="285"/>
                  </a:lnTo>
                  <a:lnTo>
                    <a:pt x="29" y="287"/>
                  </a:lnTo>
                  <a:lnTo>
                    <a:pt x="33" y="287"/>
                  </a:lnTo>
                  <a:lnTo>
                    <a:pt x="38" y="289"/>
                  </a:lnTo>
                  <a:lnTo>
                    <a:pt x="40" y="307"/>
                  </a:lnTo>
                  <a:lnTo>
                    <a:pt x="46" y="328"/>
                  </a:lnTo>
                  <a:lnTo>
                    <a:pt x="51" y="351"/>
                  </a:lnTo>
                  <a:lnTo>
                    <a:pt x="55" y="365"/>
                  </a:lnTo>
                  <a:lnTo>
                    <a:pt x="57" y="375"/>
                  </a:lnTo>
                  <a:lnTo>
                    <a:pt x="59" y="384"/>
                  </a:lnTo>
                  <a:lnTo>
                    <a:pt x="62" y="393"/>
                  </a:lnTo>
                  <a:lnTo>
                    <a:pt x="66" y="403"/>
                  </a:lnTo>
                  <a:lnTo>
                    <a:pt x="69" y="409"/>
                  </a:lnTo>
                  <a:lnTo>
                    <a:pt x="75" y="417"/>
                  </a:lnTo>
                  <a:lnTo>
                    <a:pt x="81" y="424"/>
                  </a:lnTo>
                  <a:lnTo>
                    <a:pt x="88" y="429"/>
                  </a:lnTo>
                  <a:lnTo>
                    <a:pt x="92" y="430"/>
                  </a:lnTo>
                  <a:lnTo>
                    <a:pt x="98" y="433"/>
                  </a:lnTo>
                  <a:lnTo>
                    <a:pt x="102" y="434"/>
                  </a:lnTo>
                  <a:lnTo>
                    <a:pt x="108" y="434"/>
                  </a:lnTo>
                  <a:lnTo>
                    <a:pt x="112" y="436"/>
                  </a:lnTo>
                  <a:lnTo>
                    <a:pt x="118" y="437"/>
                  </a:lnTo>
                  <a:lnTo>
                    <a:pt x="122" y="437"/>
                  </a:lnTo>
                  <a:lnTo>
                    <a:pt x="127" y="437"/>
                  </a:lnTo>
                  <a:lnTo>
                    <a:pt x="131" y="437"/>
                  </a:lnTo>
                  <a:lnTo>
                    <a:pt x="136" y="437"/>
                  </a:lnTo>
                  <a:lnTo>
                    <a:pt x="140" y="436"/>
                  </a:lnTo>
                  <a:lnTo>
                    <a:pt x="144" y="434"/>
                  </a:lnTo>
                  <a:lnTo>
                    <a:pt x="149" y="433"/>
                  </a:lnTo>
                  <a:lnTo>
                    <a:pt x="152" y="432"/>
                  </a:lnTo>
                  <a:lnTo>
                    <a:pt x="157" y="430"/>
                  </a:lnTo>
                  <a:lnTo>
                    <a:pt x="161" y="428"/>
                  </a:lnTo>
                  <a:lnTo>
                    <a:pt x="169" y="422"/>
                  </a:lnTo>
                  <a:lnTo>
                    <a:pt x="175" y="416"/>
                  </a:lnTo>
                  <a:lnTo>
                    <a:pt x="181" y="411"/>
                  </a:lnTo>
                  <a:lnTo>
                    <a:pt x="187" y="405"/>
                  </a:lnTo>
                  <a:lnTo>
                    <a:pt x="197" y="392"/>
                  </a:lnTo>
                  <a:lnTo>
                    <a:pt x="204" y="373"/>
                  </a:lnTo>
                  <a:lnTo>
                    <a:pt x="209" y="351"/>
                  </a:lnTo>
                  <a:lnTo>
                    <a:pt x="209" y="326"/>
                  </a:lnTo>
                  <a:lnTo>
                    <a:pt x="210" y="319"/>
                  </a:lnTo>
                  <a:lnTo>
                    <a:pt x="212" y="310"/>
                  </a:lnTo>
                  <a:lnTo>
                    <a:pt x="213" y="299"/>
                  </a:lnTo>
                  <a:lnTo>
                    <a:pt x="214" y="290"/>
                  </a:lnTo>
                  <a:lnTo>
                    <a:pt x="220" y="289"/>
                  </a:lnTo>
                  <a:lnTo>
                    <a:pt x="225" y="286"/>
                  </a:lnTo>
                  <a:lnTo>
                    <a:pt x="231" y="283"/>
                  </a:lnTo>
                  <a:lnTo>
                    <a:pt x="234" y="281"/>
                  </a:lnTo>
                  <a:lnTo>
                    <a:pt x="235" y="277"/>
                  </a:lnTo>
                  <a:lnTo>
                    <a:pt x="238" y="271"/>
                  </a:lnTo>
                  <a:lnTo>
                    <a:pt x="239" y="266"/>
                  </a:lnTo>
                  <a:lnTo>
                    <a:pt x="239" y="263"/>
                  </a:lnTo>
                  <a:lnTo>
                    <a:pt x="240" y="258"/>
                  </a:lnTo>
                  <a:lnTo>
                    <a:pt x="242" y="251"/>
                  </a:lnTo>
                  <a:lnTo>
                    <a:pt x="244" y="245"/>
                  </a:lnTo>
                  <a:lnTo>
                    <a:pt x="245" y="240"/>
                  </a:lnTo>
                  <a:lnTo>
                    <a:pt x="248" y="234"/>
                  </a:lnTo>
                  <a:lnTo>
                    <a:pt x="250" y="228"/>
                  </a:lnTo>
                  <a:lnTo>
                    <a:pt x="251" y="221"/>
                  </a:lnTo>
                  <a:lnTo>
                    <a:pt x="251" y="216"/>
                  </a:lnTo>
                  <a:lnTo>
                    <a:pt x="251" y="213"/>
                  </a:lnTo>
                  <a:lnTo>
                    <a:pt x="250" y="209"/>
                  </a:lnTo>
                  <a:lnTo>
                    <a:pt x="248" y="206"/>
                  </a:lnTo>
                  <a:lnTo>
                    <a:pt x="244" y="204"/>
                  </a:lnTo>
                  <a:lnTo>
                    <a:pt x="244" y="201"/>
                  </a:lnTo>
                  <a:lnTo>
                    <a:pt x="244" y="198"/>
                  </a:lnTo>
                  <a:lnTo>
                    <a:pt x="244" y="197"/>
                  </a:lnTo>
                  <a:lnTo>
                    <a:pt x="244" y="19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77" name="Freeform 33"/>
            <p:cNvSpPr>
              <a:spLocks/>
            </p:cNvSpPr>
            <p:nvPr/>
          </p:nvSpPr>
          <p:spPr bwMode="auto">
            <a:xfrm>
              <a:off x="4719" y="1360"/>
              <a:ext cx="61" cy="76"/>
            </a:xfrm>
            <a:custGeom>
              <a:avLst/>
              <a:gdLst>
                <a:gd name="T0" fmla="*/ 0 w 61"/>
                <a:gd name="T1" fmla="*/ 65 h 76"/>
                <a:gd name="T2" fmla="*/ 2 w 61"/>
                <a:gd name="T3" fmla="*/ 57 h 76"/>
                <a:gd name="T4" fmla="*/ 3 w 61"/>
                <a:gd name="T5" fmla="*/ 50 h 76"/>
                <a:gd name="T6" fmla="*/ 4 w 61"/>
                <a:gd name="T7" fmla="*/ 47 h 76"/>
                <a:gd name="T8" fmla="*/ 8 w 61"/>
                <a:gd name="T9" fmla="*/ 39 h 76"/>
                <a:gd name="T10" fmla="*/ 17 w 61"/>
                <a:gd name="T11" fmla="*/ 25 h 76"/>
                <a:gd name="T12" fmla="*/ 26 w 61"/>
                <a:gd name="T13" fmla="*/ 13 h 76"/>
                <a:gd name="T14" fmla="*/ 35 w 61"/>
                <a:gd name="T15" fmla="*/ 4 h 76"/>
                <a:gd name="T16" fmla="*/ 45 w 61"/>
                <a:gd name="T17" fmla="*/ 1 h 76"/>
                <a:gd name="T18" fmla="*/ 57 w 61"/>
                <a:gd name="T19" fmla="*/ 5 h 76"/>
                <a:gd name="T20" fmla="*/ 57 w 61"/>
                <a:gd name="T21" fmla="*/ 13 h 76"/>
                <a:gd name="T22" fmla="*/ 52 w 61"/>
                <a:gd name="T23" fmla="*/ 31 h 76"/>
                <a:gd name="T24" fmla="*/ 45 w 61"/>
                <a:gd name="T25" fmla="*/ 35 h 76"/>
                <a:gd name="T26" fmla="*/ 31 w 61"/>
                <a:gd name="T27" fmla="*/ 27 h 76"/>
                <a:gd name="T28" fmla="*/ 23 w 61"/>
                <a:gd name="T29" fmla="*/ 28 h 76"/>
                <a:gd name="T30" fmla="*/ 18 w 61"/>
                <a:gd name="T31" fmla="*/ 32 h 76"/>
                <a:gd name="T32" fmla="*/ 26 w 61"/>
                <a:gd name="T33" fmla="*/ 36 h 76"/>
                <a:gd name="T34" fmla="*/ 44 w 61"/>
                <a:gd name="T35" fmla="*/ 44 h 76"/>
                <a:gd name="T36" fmla="*/ 50 w 61"/>
                <a:gd name="T37" fmla="*/ 53 h 76"/>
                <a:gd name="T38" fmla="*/ 46 w 61"/>
                <a:gd name="T39" fmla="*/ 64 h 76"/>
                <a:gd name="T40" fmla="*/ 40 w 61"/>
                <a:gd name="T41" fmla="*/ 66 h 76"/>
                <a:gd name="T42" fmla="*/ 30 w 61"/>
                <a:gd name="T43" fmla="*/ 61 h 76"/>
                <a:gd name="T44" fmla="*/ 17 w 61"/>
                <a:gd name="T45" fmla="*/ 53 h 76"/>
                <a:gd name="T46" fmla="*/ 8 w 61"/>
                <a:gd name="T47" fmla="*/ 48 h 76"/>
                <a:gd name="T48" fmla="*/ 4 w 61"/>
                <a:gd name="T49" fmla="*/ 47 h 76"/>
                <a:gd name="T50" fmla="*/ 3 w 61"/>
                <a:gd name="T51" fmla="*/ 50 h 76"/>
                <a:gd name="T52" fmla="*/ 10 w 61"/>
                <a:gd name="T53" fmla="*/ 57 h 76"/>
                <a:gd name="T54" fmla="*/ 26 w 61"/>
                <a:gd name="T55" fmla="*/ 68 h 76"/>
                <a:gd name="T56" fmla="*/ 27 w 61"/>
                <a:gd name="T57" fmla="*/ 73 h 76"/>
                <a:gd name="T58" fmla="*/ 20 w 61"/>
                <a:gd name="T59" fmla="*/ 76 h 76"/>
                <a:gd name="T60" fmla="*/ 13 w 61"/>
                <a:gd name="T61" fmla="*/ 73 h 76"/>
                <a:gd name="T62" fmla="*/ 4 w 61"/>
                <a:gd name="T63" fmla="*/ 7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1" h="76">
                  <a:moveTo>
                    <a:pt x="0" y="69"/>
                  </a:moveTo>
                  <a:lnTo>
                    <a:pt x="0" y="65"/>
                  </a:lnTo>
                  <a:lnTo>
                    <a:pt x="1" y="61"/>
                  </a:lnTo>
                  <a:lnTo>
                    <a:pt x="2" y="57"/>
                  </a:lnTo>
                  <a:lnTo>
                    <a:pt x="3" y="53"/>
                  </a:lnTo>
                  <a:lnTo>
                    <a:pt x="3" y="50"/>
                  </a:lnTo>
                  <a:lnTo>
                    <a:pt x="4" y="49"/>
                  </a:lnTo>
                  <a:lnTo>
                    <a:pt x="4" y="47"/>
                  </a:lnTo>
                  <a:lnTo>
                    <a:pt x="5" y="45"/>
                  </a:lnTo>
                  <a:lnTo>
                    <a:pt x="8" y="39"/>
                  </a:lnTo>
                  <a:lnTo>
                    <a:pt x="13" y="32"/>
                  </a:lnTo>
                  <a:lnTo>
                    <a:pt x="17" y="25"/>
                  </a:lnTo>
                  <a:lnTo>
                    <a:pt x="22" y="19"/>
                  </a:lnTo>
                  <a:lnTo>
                    <a:pt x="26" y="13"/>
                  </a:lnTo>
                  <a:lnTo>
                    <a:pt x="31" y="8"/>
                  </a:lnTo>
                  <a:lnTo>
                    <a:pt x="35" y="4"/>
                  </a:lnTo>
                  <a:lnTo>
                    <a:pt x="40" y="0"/>
                  </a:lnTo>
                  <a:lnTo>
                    <a:pt x="45" y="1"/>
                  </a:lnTo>
                  <a:lnTo>
                    <a:pt x="52" y="4"/>
                  </a:lnTo>
                  <a:lnTo>
                    <a:pt x="57" y="5"/>
                  </a:lnTo>
                  <a:lnTo>
                    <a:pt x="61" y="8"/>
                  </a:lnTo>
                  <a:lnTo>
                    <a:pt x="57" y="13"/>
                  </a:lnTo>
                  <a:lnTo>
                    <a:pt x="54" y="21"/>
                  </a:lnTo>
                  <a:lnTo>
                    <a:pt x="52" y="31"/>
                  </a:lnTo>
                  <a:lnTo>
                    <a:pt x="51" y="40"/>
                  </a:lnTo>
                  <a:lnTo>
                    <a:pt x="45" y="35"/>
                  </a:lnTo>
                  <a:lnTo>
                    <a:pt x="38" y="31"/>
                  </a:lnTo>
                  <a:lnTo>
                    <a:pt x="31" y="27"/>
                  </a:lnTo>
                  <a:lnTo>
                    <a:pt x="25" y="25"/>
                  </a:lnTo>
                  <a:lnTo>
                    <a:pt x="23" y="28"/>
                  </a:lnTo>
                  <a:lnTo>
                    <a:pt x="20" y="29"/>
                  </a:lnTo>
                  <a:lnTo>
                    <a:pt x="18" y="32"/>
                  </a:lnTo>
                  <a:lnTo>
                    <a:pt x="18" y="36"/>
                  </a:lnTo>
                  <a:lnTo>
                    <a:pt x="26" y="36"/>
                  </a:lnTo>
                  <a:lnTo>
                    <a:pt x="35" y="40"/>
                  </a:lnTo>
                  <a:lnTo>
                    <a:pt x="44" y="44"/>
                  </a:lnTo>
                  <a:lnTo>
                    <a:pt x="50" y="48"/>
                  </a:lnTo>
                  <a:lnTo>
                    <a:pt x="50" y="53"/>
                  </a:lnTo>
                  <a:lnTo>
                    <a:pt x="48" y="58"/>
                  </a:lnTo>
                  <a:lnTo>
                    <a:pt x="46" y="64"/>
                  </a:lnTo>
                  <a:lnTo>
                    <a:pt x="43" y="69"/>
                  </a:lnTo>
                  <a:lnTo>
                    <a:pt x="40" y="66"/>
                  </a:lnTo>
                  <a:lnTo>
                    <a:pt x="35" y="64"/>
                  </a:lnTo>
                  <a:lnTo>
                    <a:pt x="30" y="61"/>
                  </a:lnTo>
                  <a:lnTo>
                    <a:pt x="24" y="57"/>
                  </a:lnTo>
                  <a:lnTo>
                    <a:pt x="17" y="53"/>
                  </a:lnTo>
                  <a:lnTo>
                    <a:pt x="13" y="50"/>
                  </a:lnTo>
                  <a:lnTo>
                    <a:pt x="8" y="48"/>
                  </a:lnTo>
                  <a:lnTo>
                    <a:pt x="5" y="45"/>
                  </a:lnTo>
                  <a:lnTo>
                    <a:pt x="4" y="47"/>
                  </a:lnTo>
                  <a:lnTo>
                    <a:pt x="4" y="49"/>
                  </a:lnTo>
                  <a:lnTo>
                    <a:pt x="3" y="50"/>
                  </a:lnTo>
                  <a:lnTo>
                    <a:pt x="3" y="53"/>
                  </a:lnTo>
                  <a:lnTo>
                    <a:pt x="10" y="57"/>
                  </a:lnTo>
                  <a:lnTo>
                    <a:pt x="18" y="62"/>
                  </a:lnTo>
                  <a:lnTo>
                    <a:pt x="26" y="68"/>
                  </a:lnTo>
                  <a:lnTo>
                    <a:pt x="33" y="72"/>
                  </a:lnTo>
                  <a:lnTo>
                    <a:pt x="27" y="73"/>
                  </a:lnTo>
                  <a:lnTo>
                    <a:pt x="23" y="74"/>
                  </a:lnTo>
                  <a:lnTo>
                    <a:pt x="20" y="76"/>
                  </a:lnTo>
                  <a:lnTo>
                    <a:pt x="16" y="74"/>
                  </a:lnTo>
                  <a:lnTo>
                    <a:pt x="13" y="73"/>
                  </a:lnTo>
                  <a:lnTo>
                    <a:pt x="8" y="72"/>
                  </a:lnTo>
                  <a:lnTo>
                    <a:pt x="4" y="70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78" name="Freeform 34"/>
            <p:cNvSpPr>
              <a:spLocks/>
            </p:cNvSpPr>
            <p:nvPr/>
          </p:nvSpPr>
          <p:spPr bwMode="auto">
            <a:xfrm>
              <a:off x="4948" y="2083"/>
              <a:ext cx="35" cy="151"/>
            </a:xfrm>
            <a:custGeom>
              <a:avLst/>
              <a:gdLst>
                <a:gd name="T0" fmla="*/ 35 w 35"/>
                <a:gd name="T1" fmla="*/ 2 h 151"/>
                <a:gd name="T2" fmla="*/ 35 w 35"/>
                <a:gd name="T3" fmla="*/ 31 h 151"/>
                <a:gd name="T4" fmla="*/ 32 w 35"/>
                <a:gd name="T5" fmla="*/ 75 h 151"/>
                <a:gd name="T6" fmla="*/ 27 w 35"/>
                <a:gd name="T7" fmla="*/ 119 h 151"/>
                <a:gd name="T8" fmla="*/ 17 w 35"/>
                <a:gd name="T9" fmla="*/ 151 h 151"/>
                <a:gd name="T10" fmla="*/ 14 w 35"/>
                <a:gd name="T11" fmla="*/ 151 h 151"/>
                <a:gd name="T12" fmla="*/ 9 w 35"/>
                <a:gd name="T13" fmla="*/ 148 h 151"/>
                <a:gd name="T14" fmla="*/ 5 w 35"/>
                <a:gd name="T15" fmla="*/ 147 h 151"/>
                <a:gd name="T16" fmla="*/ 0 w 35"/>
                <a:gd name="T17" fmla="*/ 145 h 151"/>
                <a:gd name="T18" fmla="*/ 2 w 35"/>
                <a:gd name="T19" fmla="*/ 136 h 151"/>
                <a:gd name="T20" fmla="*/ 8 w 35"/>
                <a:gd name="T21" fmla="*/ 122 h 151"/>
                <a:gd name="T22" fmla="*/ 14 w 35"/>
                <a:gd name="T23" fmla="*/ 107 h 151"/>
                <a:gd name="T24" fmla="*/ 18 w 35"/>
                <a:gd name="T25" fmla="*/ 95 h 151"/>
                <a:gd name="T26" fmla="*/ 21 w 35"/>
                <a:gd name="T27" fmla="*/ 86 h 151"/>
                <a:gd name="T28" fmla="*/ 24 w 35"/>
                <a:gd name="T29" fmla="*/ 74 h 151"/>
                <a:gd name="T30" fmla="*/ 25 w 35"/>
                <a:gd name="T31" fmla="*/ 62 h 151"/>
                <a:gd name="T32" fmla="*/ 25 w 35"/>
                <a:gd name="T33" fmla="*/ 50 h 151"/>
                <a:gd name="T34" fmla="*/ 26 w 35"/>
                <a:gd name="T35" fmla="*/ 42 h 151"/>
                <a:gd name="T36" fmla="*/ 27 w 35"/>
                <a:gd name="T37" fmla="*/ 30 h 151"/>
                <a:gd name="T38" fmla="*/ 27 w 35"/>
                <a:gd name="T39" fmla="*/ 15 h 151"/>
                <a:gd name="T40" fmla="*/ 28 w 35"/>
                <a:gd name="T41" fmla="*/ 0 h 151"/>
                <a:gd name="T42" fmla="*/ 30 w 35"/>
                <a:gd name="T43" fmla="*/ 1 h 151"/>
                <a:gd name="T44" fmla="*/ 31 w 35"/>
                <a:gd name="T45" fmla="*/ 1 h 151"/>
                <a:gd name="T46" fmla="*/ 34 w 35"/>
                <a:gd name="T47" fmla="*/ 2 h 151"/>
                <a:gd name="T48" fmla="*/ 35 w 35"/>
                <a:gd name="T49" fmla="*/ 2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5" h="151">
                  <a:moveTo>
                    <a:pt x="35" y="2"/>
                  </a:moveTo>
                  <a:lnTo>
                    <a:pt x="35" y="31"/>
                  </a:lnTo>
                  <a:lnTo>
                    <a:pt x="32" y="75"/>
                  </a:lnTo>
                  <a:lnTo>
                    <a:pt x="27" y="119"/>
                  </a:lnTo>
                  <a:lnTo>
                    <a:pt x="17" y="151"/>
                  </a:lnTo>
                  <a:lnTo>
                    <a:pt x="14" y="151"/>
                  </a:lnTo>
                  <a:lnTo>
                    <a:pt x="9" y="148"/>
                  </a:lnTo>
                  <a:lnTo>
                    <a:pt x="5" y="147"/>
                  </a:lnTo>
                  <a:lnTo>
                    <a:pt x="0" y="145"/>
                  </a:lnTo>
                  <a:lnTo>
                    <a:pt x="2" y="136"/>
                  </a:lnTo>
                  <a:lnTo>
                    <a:pt x="8" y="122"/>
                  </a:lnTo>
                  <a:lnTo>
                    <a:pt x="14" y="107"/>
                  </a:lnTo>
                  <a:lnTo>
                    <a:pt x="18" y="95"/>
                  </a:lnTo>
                  <a:lnTo>
                    <a:pt x="21" y="86"/>
                  </a:lnTo>
                  <a:lnTo>
                    <a:pt x="24" y="74"/>
                  </a:lnTo>
                  <a:lnTo>
                    <a:pt x="25" y="62"/>
                  </a:lnTo>
                  <a:lnTo>
                    <a:pt x="25" y="50"/>
                  </a:lnTo>
                  <a:lnTo>
                    <a:pt x="26" y="42"/>
                  </a:lnTo>
                  <a:lnTo>
                    <a:pt x="27" y="30"/>
                  </a:lnTo>
                  <a:lnTo>
                    <a:pt x="27" y="15"/>
                  </a:lnTo>
                  <a:lnTo>
                    <a:pt x="28" y="0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4" y="2"/>
                  </a:lnTo>
                  <a:lnTo>
                    <a:pt x="35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79" name="Freeform 35"/>
            <p:cNvSpPr>
              <a:spLocks/>
            </p:cNvSpPr>
            <p:nvPr/>
          </p:nvSpPr>
          <p:spPr bwMode="auto">
            <a:xfrm>
              <a:off x="4730" y="1438"/>
              <a:ext cx="33" cy="143"/>
            </a:xfrm>
            <a:custGeom>
              <a:avLst/>
              <a:gdLst>
                <a:gd name="T0" fmla="*/ 2 w 33"/>
                <a:gd name="T1" fmla="*/ 117 h 143"/>
                <a:gd name="T2" fmla="*/ 3 w 33"/>
                <a:gd name="T3" fmla="*/ 110 h 143"/>
                <a:gd name="T4" fmla="*/ 4 w 33"/>
                <a:gd name="T5" fmla="*/ 106 h 143"/>
                <a:gd name="T6" fmla="*/ 5 w 33"/>
                <a:gd name="T7" fmla="*/ 102 h 143"/>
                <a:gd name="T8" fmla="*/ 7 w 33"/>
                <a:gd name="T9" fmla="*/ 98 h 143"/>
                <a:gd name="T10" fmla="*/ 11 w 33"/>
                <a:gd name="T11" fmla="*/ 93 h 143"/>
                <a:gd name="T12" fmla="*/ 14 w 33"/>
                <a:gd name="T13" fmla="*/ 85 h 143"/>
                <a:gd name="T14" fmla="*/ 15 w 33"/>
                <a:gd name="T15" fmla="*/ 77 h 143"/>
                <a:gd name="T16" fmla="*/ 13 w 33"/>
                <a:gd name="T17" fmla="*/ 71 h 143"/>
                <a:gd name="T18" fmla="*/ 6 w 33"/>
                <a:gd name="T19" fmla="*/ 64 h 143"/>
                <a:gd name="T20" fmla="*/ 2 w 33"/>
                <a:gd name="T21" fmla="*/ 56 h 143"/>
                <a:gd name="T22" fmla="*/ 0 w 33"/>
                <a:gd name="T23" fmla="*/ 47 h 143"/>
                <a:gd name="T24" fmla="*/ 1 w 33"/>
                <a:gd name="T25" fmla="*/ 37 h 143"/>
                <a:gd name="T26" fmla="*/ 5 w 33"/>
                <a:gd name="T27" fmla="*/ 27 h 143"/>
                <a:gd name="T28" fmla="*/ 11 w 33"/>
                <a:gd name="T29" fmla="*/ 16 h 143"/>
                <a:gd name="T30" fmla="*/ 20 w 33"/>
                <a:gd name="T31" fmla="*/ 7 h 143"/>
                <a:gd name="T32" fmla="*/ 30 w 33"/>
                <a:gd name="T33" fmla="*/ 0 h 143"/>
                <a:gd name="T34" fmla="*/ 31 w 33"/>
                <a:gd name="T35" fmla="*/ 8 h 143"/>
                <a:gd name="T36" fmla="*/ 29 w 33"/>
                <a:gd name="T37" fmla="*/ 20 h 143"/>
                <a:gd name="T38" fmla="*/ 27 w 33"/>
                <a:gd name="T39" fmla="*/ 35 h 143"/>
                <a:gd name="T40" fmla="*/ 27 w 33"/>
                <a:gd name="T41" fmla="*/ 45 h 143"/>
                <a:gd name="T42" fmla="*/ 31 w 33"/>
                <a:gd name="T43" fmla="*/ 57 h 143"/>
                <a:gd name="T44" fmla="*/ 33 w 33"/>
                <a:gd name="T45" fmla="*/ 71 h 143"/>
                <a:gd name="T46" fmla="*/ 32 w 33"/>
                <a:gd name="T47" fmla="*/ 83 h 143"/>
                <a:gd name="T48" fmla="*/ 29 w 33"/>
                <a:gd name="T49" fmla="*/ 92 h 143"/>
                <a:gd name="T50" fmla="*/ 24 w 33"/>
                <a:gd name="T51" fmla="*/ 98 h 143"/>
                <a:gd name="T52" fmla="*/ 19 w 33"/>
                <a:gd name="T53" fmla="*/ 104 h 143"/>
                <a:gd name="T54" fmla="*/ 14 w 33"/>
                <a:gd name="T55" fmla="*/ 109 h 143"/>
                <a:gd name="T56" fmla="*/ 9 w 33"/>
                <a:gd name="T57" fmla="*/ 112 h 143"/>
                <a:gd name="T58" fmla="*/ 9 w 33"/>
                <a:gd name="T59" fmla="*/ 120 h 143"/>
                <a:gd name="T60" fmla="*/ 9 w 33"/>
                <a:gd name="T61" fmla="*/ 128 h 143"/>
                <a:gd name="T62" fmla="*/ 10 w 33"/>
                <a:gd name="T63" fmla="*/ 137 h 143"/>
                <a:gd name="T64" fmla="*/ 12 w 33"/>
                <a:gd name="T65" fmla="*/ 143 h 143"/>
                <a:gd name="T66" fmla="*/ 10 w 33"/>
                <a:gd name="T67" fmla="*/ 141 h 143"/>
                <a:gd name="T68" fmla="*/ 6 w 33"/>
                <a:gd name="T69" fmla="*/ 140 h 143"/>
                <a:gd name="T70" fmla="*/ 4 w 33"/>
                <a:gd name="T71" fmla="*/ 137 h 143"/>
                <a:gd name="T72" fmla="*/ 2 w 33"/>
                <a:gd name="T73" fmla="*/ 136 h 143"/>
                <a:gd name="T74" fmla="*/ 2 w 33"/>
                <a:gd name="T75" fmla="*/ 132 h 143"/>
                <a:gd name="T76" fmla="*/ 2 w 33"/>
                <a:gd name="T77" fmla="*/ 128 h 143"/>
                <a:gd name="T78" fmla="*/ 2 w 33"/>
                <a:gd name="T79" fmla="*/ 122 h 143"/>
                <a:gd name="T80" fmla="*/ 2 w 33"/>
                <a:gd name="T81" fmla="*/ 117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" h="143">
                  <a:moveTo>
                    <a:pt x="2" y="117"/>
                  </a:moveTo>
                  <a:lnTo>
                    <a:pt x="3" y="110"/>
                  </a:lnTo>
                  <a:lnTo>
                    <a:pt x="4" y="106"/>
                  </a:lnTo>
                  <a:lnTo>
                    <a:pt x="5" y="102"/>
                  </a:lnTo>
                  <a:lnTo>
                    <a:pt x="7" y="98"/>
                  </a:lnTo>
                  <a:lnTo>
                    <a:pt x="11" y="93"/>
                  </a:lnTo>
                  <a:lnTo>
                    <a:pt x="14" y="85"/>
                  </a:lnTo>
                  <a:lnTo>
                    <a:pt x="15" y="77"/>
                  </a:lnTo>
                  <a:lnTo>
                    <a:pt x="13" y="71"/>
                  </a:lnTo>
                  <a:lnTo>
                    <a:pt x="6" y="64"/>
                  </a:lnTo>
                  <a:lnTo>
                    <a:pt x="2" y="56"/>
                  </a:lnTo>
                  <a:lnTo>
                    <a:pt x="0" y="47"/>
                  </a:lnTo>
                  <a:lnTo>
                    <a:pt x="1" y="37"/>
                  </a:lnTo>
                  <a:lnTo>
                    <a:pt x="5" y="27"/>
                  </a:lnTo>
                  <a:lnTo>
                    <a:pt x="11" y="16"/>
                  </a:lnTo>
                  <a:lnTo>
                    <a:pt x="20" y="7"/>
                  </a:lnTo>
                  <a:lnTo>
                    <a:pt x="30" y="0"/>
                  </a:lnTo>
                  <a:lnTo>
                    <a:pt x="31" y="8"/>
                  </a:lnTo>
                  <a:lnTo>
                    <a:pt x="29" y="20"/>
                  </a:lnTo>
                  <a:lnTo>
                    <a:pt x="27" y="35"/>
                  </a:lnTo>
                  <a:lnTo>
                    <a:pt x="27" y="45"/>
                  </a:lnTo>
                  <a:lnTo>
                    <a:pt x="31" y="57"/>
                  </a:lnTo>
                  <a:lnTo>
                    <a:pt x="33" y="71"/>
                  </a:lnTo>
                  <a:lnTo>
                    <a:pt x="32" y="83"/>
                  </a:lnTo>
                  <a:lnTo>
                    <a:pt x="29" y="92"/>
                  </a:lnTo>
                  <a:lnTo>
                    <a:pt x="24" y="98"/>
                  </a:lnTo>
                  <a:lnTo>
                    <a:pt x="19" y="104"/>
                  </a:lnTo>
                  <a:lnTo>
                    <a:pt x="14" y="109"/>
                  </a:lnTo>
                  <a:lnTo>
                    <a:pt x="9" y="112"/>
                  </a:lnTo>
                  <a:lnTo>
                    <a:pt x="9" y="120"/>
                  </a:lnTo>
                  <a:lnTo>
                    <a:pt x="9" y="128"/>
                  </a:lnTo>
                  <a:lnTo>
                    <a:pt x="10" y="137"/>
                  </a:lnTo>
                  <a:lnTo>
                    <a:pt x="12" y="143"/>
                  </a:lnTo>
                  <a:lnTo>
                    <a:pt x="10" y="141"/>
                  </a:lnTo>
                  <a:lnTo>
                    <a:pt x="6" y="140"/>
                  </a:lnTo>
                  <a:lnTo>
                    <a:pt x="4" y="137"/>
                  </a:lnTo>
                  <a:lnTo>
                    <a:pt x="2" y="136"/>
                  </a:lnTo>
                  <a:lnTo>
                    <a:pt x="2" y="132"/>
                  </a:lnTo>
                  <a:lnTo>
                    <a:pt x="2" y="128"/>
                  </a:lnTo>
                  <a:lnTo>
                    <a:pt x="2" y="122"/>
                  </a:lnTo>
                  <a:lnTo>
                    <a:pt x="2" y="1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80" name="Freeform 36"/>
            <p:cNvSpPr>
              <a:spLocks/>
            </p:cNvSpPr>
            <p:nvPr/>
          </p:nvSpPr>
          <p:spPr bwMode="auto">
            <a:xfrm>
              <a:off x="4867" y="2072"/>
              <a:ext cx="54" cy="34"/>
            </a:xfrm>
            <a:custGeom>
              <a:avLst/>
              <a:gdLst>
                <a:gd name="T0" fmla="*/ 2 w 54"/>
                <a:gd name="T1" fmla="*/ 22 h 34"/>
                <a:gd name="T2" fmla="*/ 1 w 54"/>
                <a:gd name="T3" fmla="*/ 17 h 34"/>
                <a:gd name="T4" fmla="*/ 0 w 54"/>
                <a:gd name="T5" fmla="*/ 12 h 34"/>
                <a:gd name="T6" fmla="*/ 0 w 54"/>
                <a:gd name="T7" fmla="*/ 5 h 34"/>
                <a:gd name="T8" fmla="*/ 0 w 54"/>
                <a:gd name="T9" fmla="*/ 1 h 34"/>
                <a:gd name="T10" fmla="*/ 4 w 54"/>
                <a:gd name="T11" fmla="*/ 1 h 34"/>
                <a:gd name="T12" fmla="*/ 7 w 54"/>
                <a:gd name="T13" fmla="*/ 0 h 34"/>
                <a:gd name="T14" fmla="*/ 12 w 54"/>
                <a:gd name="T15" fmla="*/ 0 h 34"/>
                <a:gd name="T16" fmla="*/ 17 w 54"/>
                <a:gd name="T17" fmla="*/ 0 h 34"/>
                <a:gd name="T18" fmla="*/ 21 w 54"/>
                <a:gd name="T19" fmla="*/ 0 h 34"/>
                <a:gd name="T20" fmla="*/ 27 w 54"/>
                <a:gd name="T21" fmla="*/ 0 h 34"/>
                <a:gd name="T22" fmla="*/ 30 w 54"/>
                <a:gd name="T23" fmla="*/ 0 h 34"/>
                <a:gd name="T24" fmla="*/ 34 w 54"/>
                <a:gd name="T25" fmla="*/ 0 h 34"/>
                <a:gd name="T26" fmla="*/ 29 w 54"/>
                <a:gd name="T27" fmla="*/ 5 h 34"/>
                <a:gd name="T28" fmla="*/ 27 w 54"/>
                <a:gd name="T29" fmla="*/ 8 h 34"/>
                <a:gd name="T30" fmla="*/ 27 w 54"/>
                <a:gd name="T31" fmla="*/ 12 h 34"/>
                <a:gd name="T32" fmla="*/ 27 w 54"/>
                <a:gd name="T33" fmla="*/ 13 h 34"/>
                <a:gd name="T34" fmla="*/ 29 w 54"/>
                <a:gd name="T35" fmla="*/ 17 h 34"/>
                <a:gd name="T36" fmla="*/ 35 w 54"/>
                <a:gd name="T37" fmla="*/ 24 h 34"/>
                <a:gd name="T38" fmla="*/ 42 w 54"/>
                <a:gd name="T39" fmla="*/ 30 h 34"/>
                <a:gd name="T40" fmla="*/ 54 w 54"/>
                <a:gd name="T41" fmla="*/ 32 h 34"/>
                <a:gd name="T42" fmla="*/ 50 w 54"/>
                <a:gd name="T43" fmla="*/ 33 h 34"/>
                <a:gd name="T44" fmla="*/ 46 w 54"/>
                <a:gd name="T45" fmla="*/ 33 h 34"/>
                <a:gd name="T46" fmla="*/ 40 w 54"/>
                <a:gd name="T47" fmla="*/ 34 h 34"/>
                <a:gd name="T48" fmla="*/ 35 w 54"/>
                <a:gd name="T49" fmla="*/ 34 h 34"/>
                <a:gd name="T50" fmla="*/ 28 w 54"/>
                <a:gd name="T51" fmla="*/ 33 h 34"/>
                <a:gd name="T52" fmla="*/ 20 w 54"/>
                <a:gd name="T53" fmla="*/ 30 h 34"/>
                <a:gd name="T54" fmla="*/ 11 w 54"/>
                <a:gd name="T55" fmla="*/ 28 h 34"/>
                <a:gd name="T56" fmla="*/ 2 w 54"/>
                <a:gd name="T57" fmla="*/ 2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34">
                  <a:moveTo>
                    <a:pt x="2" y="22"/>
                  </a:moveTo>
                  <a:lnTo>
                    <a:pt x="1" y="17"/>
                  </a:lnTo>
                  <a:lnTo>
                    <a:pt x="0" y="12"/>
                  </a:lnTo>
                  <a:lnTo>
                    <a:pt x="0" y="5"/>
                  </a:lnTo>
                  <a:lnTo>
                    <a:pt x="0" y="1"/>
                  </a:lnTo>
                  <a:lnTo>
                    <a:pt x="4" y="1"/>
                  </a:lnTo>
                  <a:lnTo>
                    <a:pt x="7" y="0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1" y="0"/>
                  </a:lnTo>
                  <a:lnTo>
                    <a:pt x="27" y="0"/>
                  </a:lnTo>
                  <a:lnTo>
                    <a:pt x="30" y="0"/>
                  </a:lnTo>
                  <a:lnTo>
                    <a:pt x="34" y="0"/>
                  </a:lnTo>
                  <a:lnTo>
                    <a:pt x="29" y="5"/>
                  </a:lnTo>
                  <a:lnTo>
                    <a:pt x="27" y="8"/>
                  </a:lnTo>
                  <a:lnTo>
                    <a:pt x="27" y="12"/>
                  </a:lnTo>
                  <a:lnTo>
                    <a:pt x="27" y="13"/>
                  </a:lnTo>
                  <a:lnTo>
                    <a:pt x="29" y="17"/>
                  </a:lnTo>
                  <a:lnTo>
                    <a:pt x="35" y="24"/>
                  </a:lnTo>
                  <a:lnTo>
                    <a:pt x="42" y="30"/>
                  </a:lnTo>
                  <a:lnTo>
                    <a:pt x="54" y="32"/>
                  </a:lnTo>
                  <a:lnTo>
                    <a:pt x="50" y="33"/>
                  </a:lnTo>
                  <a:lnTo>
                    <a:pt x="46" y="33"/>
                  </a:lnTo>
                  <a:lnTo>
                    <a:pt x="40" y="34"/>
                  </a:lnTo>
                  <a:lnTo>
                    <a:pt x="35" y="34"/>
                  </a:lnTo>
                  <a:lnTo>
                    <a:pt x="28" y="33"/>
                  </a:lnTo>
                  <a:lnTo>
                    <a:pt x="20" y="30"/>
                  </a:lnTo>
                  <a:lnTo>
                    <a:pt x="11" y="28"/>
                  </a:lnTo>
                  <a:lnTo>
                    <a:pt x="2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81" name="Freeform 37"/>
            <p:cNvSpPr>
              <a:spLocks/>
            </p:cNvSpPr>
            <p:nvPr/>
          </p:nvSpPr>
          <p:spPr bwMode="auto">
            <a:xfrm>
              <a:off x="4868" y="2098"/>
              <a:ext cx="50" cy="40"/>
            </a:xfrm>
            <a:custGeom>
              <a:avLst/>
              <a:gdLst>
                <a:gd name="T0" fmla="*/ 4 w 50"/>
                <a:gd name="T1" fmla="*/ 31 h 40"/>
                <a:gd name="T2" fmla="*/ 1 w 50"/>
                <a:gd name="T3" fmla="*/ 26 h 40"/>
                <a:gd name="T4" fmla="*/ 0 w 50"/>
                <a:gd name="T5" fmla="*/ 16 h 40"/>
                <a:gd name="T6" fmla="*/ 1 w 50"/>
                <a:gd name="T7" fmla="*/ 7 h 40"/>
                <a:gd name="T8" fmla="*/ 4 w 50"/>
                <a:gd name="T9" fmla="*/ 0 h 40"/>
                <a:gd name="T10" fmla="*/ 9 w 50"/>
                <a:gd name="T11" fmla="*/ 4 h 40"/>
                <a:gd name="T12" fmla="*/ 16 w 50"/>
                <a:gd name="T13" fmla="*/ 8 h 40"/>
                <a:gd name="T14" fmla="*/ 24 w 50"/>
                <a:gd name="T15" fmla="*/ 12 h 40"/>
                <a:gd name="T16" fmla="*/ 31 w 50"/>
                <a:gd name="T17" fmla="*/ 12 h 40"/>
                <a:gd name="T18" fmla="*/ 34 w 50"/>
                <a:gd name="T19" fmla="*/ 19 h 40"/>
                <a:gd name="T20" fmla="*/ 37 w 50"/>
                <a:gd name="T21" fmla="*/ 27 h 40"/>
                <a:gd name="T22" fmla="*/ 43 w 50"/>
                <a:gd name="T23" fmla="*/ 34 h 40"/>
                <a:gd name="T24" fmla="*/ 50 w 50"/>
                <a:gd name="T25" fmla="*/ 40 h 40"/>
                <a:gd name="T26" fmla="*/ 46 w 50"/>
                <a:gd name="T27" fmla="*/ 39 h 40"/>
                <a:gd name="T28" fmla="*/ 39 w 50"/>
                <a:gd name="T29" fmla="*/ 38 h 40"/>
                <a:gd name="T30" fmla="*/ 33 w 50"/>
                <a:gd name="T31" fmla="*/ 36 h 40"/>
                <a:gd name="T32" fmla="*/ 26 w 50"/>
                <a:gd name="T33" fmla="*/ 35 h 40"/>
                <a:gd name="T34" fmla="*/ 19 w 50"/>
                <a:gd name="T35" fmla="*/ 34 h 40"/>
                <a:gd name="T36" fmla="*/ 13 w 50"/>
                <a:gd name="T37" fmla="*/ 32 h 40"/>
                <a:gd name="T38" fmla="*/ 7 w 50"/>
                <a:gd name="T39" fmla="*/ 32 h 40"/>
                <a:gd name="T40" fmla="*/ 4 w 50"/>
                <a:gd name="T41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40">
                  <a:moveTo>
                    <a:pt x="4" y="31"/>
                  </a:moveTo>
                  <a:lnTo>
                    <a:pt x="1" y="26"/>
                  </a:lnTo>
                  <a:lnTo>
                    <a:pt x="0" y="16"/>
                  </a:lnTo>
                  <a:lnTo>
                    <a:pt x="1" y="7"/>
                  </a:lnTo>
                  <a:lnTo>
                    <a:pt x="4" y="0"/>
                  </a:lnTo>
                  <a:lnTo>
                    <a:pt x="9" y="4"/>
                  </a:lnTo>
                  <a:lnTo>
                    <a:pt x="16" y="8"/>
                  </a:lnTo>
                  <a:lnTo>
                    <a:pt x="24" y="12"/>
                  </a:lnTo>
                  <a:lnTo>
                    <a:pt x="31" y="12"/>
                  </a:lnTo>
                  <a:lnTo>
                    <a:pt x="34" y="19"/>
                  </a:lnTo>
                  <a:lnTo>
                    <a:pt x="37" y="27"/>
                  </a:lnTo>
                  <a:lnTo>
                    <a:pt x="43" y="34"/>
                  </a:lnTo>
                  <a:lnTo>
                    <a:pt x="50" y="40"/>
                  </a:lnTo>
                  <a:lnTo>
                    <a:pt x="46" y="39"/>
                  </a:lnTo>
                  <a:lnTo>
                    <a:pt x="39" y="38"/>
                  </a:lnTo>
                  <a:lnTo>
                    <a:pt x="33" y="36"/>
                  </a:lnTo>
                  <a:lnTo>
                    <a:pt x="26" y="35"/>
                  </a:lnTo>
                  <a:lnTo>
                    <a:pt x="19" y="34"/>
                  </a:lnTo>
                  <a:lnTo>
                    <a:pt x="13" y="32"/>
                  </a:lnTo>
                  <a:lnTo>
                    <a:pt x="7" y="32"/>
                  </a:lnTo>
                  <a:lnTo>
                    <a:pt x="4" y="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82" name="Freeform 38"/>
            <p:cNvSpPr>
              <a:spLocks/>
            </p:cNvSpPr>
            <p:nvPr/>
          </p:nvSpPr>
          <p:spPr bwMode="auto">
            <a:xfrm>
              <a:off x="4884" y="2136"/>
              <a:ext cx="28" cy="26"/>
            </a:xfrm>
            <a:custGeom>
              <a:avLst/>
              <a:gdLst>
                <a:gd name="T0" fmla="*/ 1 w 28"/>
                <a:gd name="T1" fmla="*/ 0 h 26"/>
                <a:gd name="T2" fmla="*/ 0 w 28"/>
                <a:gd name="T3" fmla="*/ 6 h 26"/>
                <a:gd name="T4" fmla="*/ 1 w 28"/>
                <a:gd name="T5" fmla="*/ 14 h 26"/>
                <a:gd name="T6" fmla="*/ 3 w 28"/>
                <a:gd name="T7" fmla="*/ 22 h 26"/>
                <a:gd name="T8" fmla="*/ 5 w 28"/>
                <a:gd name="T9" fmla="*/ 26 h 26"/>
                <a:gd name="T10" fmla="*/ 11 w 28"/>
                <a:gd name="T11" fmla="*/ 26 h 26"/>
                <a:gd name="T12" fmla="*/ 19 w 28"/>
                <a:gd name="T13" fmla="*/ 23 h 26"/>
                <a:gd name="T14" fmla="*/ 25 w 28"/>
                <a:gd name="T15" fmla="*/ 17 h 26"/>
                <a:gd name="T16" fmla="*/ 28 w 28"/>
                <a:gd name="T17" fmla="*/ 5 h 26"/>
                <a:gd name="T18" fmla="*/ 21 w 28"/>
                <a:gd name="T19" fmla="*/ 5 h 26"/>
                <a:gd name="T20" fmla="*/ 14 w 28"/>
                <a:gd name="T21" fmla="*/ 4 h 26"/>
                <a:gd name="T22" fmla="*/ 7 w 28"/>
                <a:gd name="T23" fmla="*/ 2 h 26"/>
                <a:gd name="T24" fmla="*/ 1 w 28"/>
                <a:gd name="T2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6">
                  <a:moveTo>
                    <a:pt x="1" y="0"/>
                  </a:moveTo>
                  <a:lnTo>
                    <a:pt x="0" y="6"/>
                  </a:lnTo>
                  <a:lnTo>
                    <a:pt x="1" y="14"/>
                  </a:lnTo>
                  <a:lnTo>
                    <a:pt x="3" y="22"/>
                  </a:lnTo>
                  <a:lnTo>
                    <a:pt x="5" y="26"/>
                  </a:lnTo>
                  <a:lnTo>
                    <a:pt x="11" y="26"/>
                  </a:lnTo>
                  <a:lnTo>
                    <a:pt x="19" y="23"/>
                  </a:lnTo>
                  <a:lnTo>
                    <a:pt x="25" y="17"/>
                  </a:lnTo>
                  <a:lnTo>
                    <a:pt x="28" y="5"/>
                  </a:lnTo>
                  <a:lnTo>
                    <a:pt x="21" y="5"/>
                  </a:lnTo>
                  <a:lnTo>
                    <a:pt x="14" y="4"/>
                  </a:lnTo>
                  <a:lnTo>
                    <a:pt x="7" y="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83" name="Freeform 39"/>
            <p:cNvSpPr>
              <a:spLocks/>
            </p:cNvSpPr>
            <p:nvPr/>
          </p:nvSpPr>
          <p:spPr bwMode="auto">
            <a:xfrm>
              <a:off x="4907" y="2034"/>
              <a:ext cx="69" cy="140"/>
            </a:xfrm>
            <a:custGeom>
              <a:avLst/>
              <a:gdLst>
                <a:gd name="T0" fmla="*/ 69 w 69"/>
                <a:gd name="T1" fmla="*/ 0 h 140"/>
                <a:gd name="T2" fmla="*/ 68 w 69"/>
                <a:gd name="T3" fmla="*/ 6 h 140"/>
                <a:gd name="T4" fmla="*/ 68 w 69"/>
                <a:gd name="T5" fmla="*/ 14 h 140"/>
                <a:gd name="T6" fmla="*/ 69 w 69"/>
                <a:gd name="T7" fmla="*/ 19 h 140"/>
                <a:gd name="T8" fmla="*/ 69 w 69"/>
                <a:gd name="T9" fmla="*/ 25 h 140"/>
                <a:gd name="T10" fmla="*/ 69 w 69"/>
                <a:gd name="T11" fmla="*/ 38 h 140"/>
                <a:gd name="T12" fmla="*/ 68 w 69"/>
                <a:gd name="T13" fmla="*/ 62 h 140"/>
                <a:gd name="T14" fmla="*/ 67 w 69"/>
                <a:gd name="T15" fmla="*/ 86 h 140"/>
                <a:gd name="T16" fmla="*/ 66 w 69"/>
                <a:gd name="T17" fmla="*/ 99 h 140"/>
                <a:gd name="T18" fmla="*/ 65 w 69"/>
                <a:gd name="T19" fmla="*/ 103 h 140"/>
                <a:gd name="T20" fmla="*/ 60 w 69"/>
                <a:gd name="T21" fmla="*/ 107 h 140"/>
                <a:gd name="T22" fmla="*/ 56 w 69"/>
                <a:gd name="T23" fmla="*/ 112 h 140"/>
                <a:gd name="T24" fmla="*/ 50 w 69"/>
                <a:gd name="T25" fmla="*/ 119 h 140"/>
                <a:gd name="T26" fmla="*/ 45 w 69"/>
                <a:gd name="T27" fmla="*/ 124 h 140"/>
                <a:gd name="T28" fmla="*/ 39 w 69"/>
                <a:gd name="T29" fmla="*/ 129 h 140"/>
                <a:gd name="T30" fmla="*/ 35 w 69"/>
                <a:gd name="T31" fmla="*/ 133 h 140"/>
                <a:gd name="T32" fmla="*/ 32 w 69"/>
                <a:gd name="T33" fmla="*/ 136 h 140"/>
                <a:gd name="T34" fmla="*/ 29 w 69"/>
                <a:gd name="T35" fmla="*/ 139 h 140"/>
                <a:gd name="T36" fmla="*/ 27 w 69"/>
                <a:gd name="T37" fmla="*/ 140 h 140"/>
                <a:gd name="T38" fmla="*/ 23 w 69"/>
                <a:gd name="T39" fmla="*/ 140 h 140"/>
                <a:gd name="T40" fmla="*/ 20 w 69"/>
                <a:gd name="T41" fmla="*/ 140 h 140"/>
                <a:gd name="T42" fmla="*/ 17 w 69"/>
                <a:gd name="T43" fmla="*/ 140 h 140"/>
                <a:gd name="T44" fmla="*/ 12 w 69"/>
                <a:gd name="T45" fmla="*/ 140 h 140"/>
                <a:gd name="T46" fmla="*/ 6 w 69"/>
                <a:gd name="T47" fmla="*/ 140 h 140"/>
                <a:gd name="T48" fmla="*/ 0 w 69"/>
                <a:gd name="T49" fmla="*/ 140 h 140"/>
                <a:gd name="T50" fmla="*/ 7 w 69"/>
                <a:gd name="T51" fmla="*/ 139 h 140"/>
                <a:gd name="T52" fmla="*/ 14 w 69"/>
                <a:gd name="T53" fmla="*/ 137 h 140"/>
                <a:gd name="T54" fmla="*/ 19 w 69"/>
                <a:gd name="T55" fmla="*/ 136 h 140"/>
                <a:gd name="T56" fmla="*/ 23 w 69"/>
                <a:gd name="T57" fmla="*/ 132 h 140"/>
                <a:gd name="T58" fmla="*/ 29 w 69"/>
                <a:gd name="T59" fmla="*/ 124 h 140"/>
                <a:gd name="T60" fmla="*/ 39 w 69"/>
                <a:gd name="T61" fmla="*/ 112 h 140"/>
                <a:gd name="T62" fmla="*/ 49 w 69"/>
                <a:gd name="T63" fmla="*/ 103 h 140"/>
                <a:gd name="T64" fmla="*/ 56 w 69"/>
                <a:gd name="T65" fmla="*/ 98 h 140"/>
                <a:gd name="T66" fmla="*/ 53 w 69"/>
                <a:gd name="T67" fmla="*/ 86 h 140"/>
                <a:gd name="T68" fmla="*/ 55 w 69"/>
                <a:gd name="T69" fmla="*/ 72 h 140"/>
                <a:gd name="T70" fmla="*/ 56 w 69"/>
                <a:gd name="T71" fmla="*/ 62 h 140"/>
                <a:gd name="T72" fmla="*/ 59 w 69"/>
                <a:gd name="T73" fmla="*/ 55 h 140"/>
                <a:gd name="T74" fmla="*/ 62 w 69"/>
                <a:gd name="T75" fmla="*/ 49 h 140"/>
                <a:gd name="T76" fmla="*/ 63 w 69"/>
                <a:gd name="T77" fmla="*/ 42 h 140"/>
                <a:gd name="T78" fmla="*/ 63 w 69"/>
                <a:gd name="T79" fmla="*/ 35 h 140"/>
                <a:gd name="T80" fmla="*/ 60 w 69"/>
                <a:gd name="T81" fmla="*/ 30 h 140"/>
                <a:gd name="T82" fmla="*/ 57 w 69"/>
                <a:gd name="T83" fmla="*/ 26 h 140"/>
                <a:gd name="T84" fmla="*/ 55 w 69"/>
                <a:gd name="T85" fmla="*/ 23 h 140"/>
                <a:gd name="T86" fmla="*/ 53 w 69"/>
                <a:gd name="T87" fmla="*/ 21 h 140"/>
                <a:gd name="T88" fmla="*/ 55 w 69"/>
                <a:gd name="T89" fmla="*/ 17 h 140"/>
                <a:gd name="T90" fmla="*/ 58 w 69"/>
                <a:gd name="T91" fmla="*/ 13 h 140"/>
                <a:gd name="T92" fmla="*/ 61 w 69"/>
                <a:gd name="T93" fmla="*/ 9 h 140"/>
                <a:gd name="T94" fmla="*/ 66 w 69"/>
                <a:gd name="T95" fmla="*/ 3 h 140"/>
                <a:gd name="T96" fmla="*/ 69 w 69"/>
                <a:gd name="T9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9" h="140">
                  <a:moveTo>
                    <a:pt x="69" y="0"/>
                  </a:moveTo>
                  <a:lnTo>
                    <a:pt x="68" y="6"/>
                  </a:lnTo>
                  <a:lnTo>
                    <a:pt x="68" y="14"/>
                  </a:lnTo>
                  <a:lnTo>
                    <a:pt x="69" y="19"/>
                  </a:lnTo>
                  <a:lnTo>
                    <a:pt x="69" y="25"/>
                  </a:lnTo>
                  <a:lnTo>
                    <a:pt x="69" y="38"/>
                  </a:lnTo>
                  <a:lnTo>
                    <a:pt x="68" y="62"/>
                  </a:lnTo>
                  <a:lnTo>
                    <a:pt x="67" y="86"/>
                  </a:lnTo>
                  <a:lnTo>
                    <a:pt x="66" y="99"/>
                  </a:lnTo>
                  <a:lnTo>
                    <a:pt x="65" y="103"/>
                  </a:lnTo>
                  <a:lnTo>
                    <a:pt x="60" y="107"/>
                  </a:lnTo>
                  <a:lnTo>
                    <a:pt x="56" y="112"/>
                  </a:lnTo>
                  <a:lnTo>
                    <a:pt x="50" y="119"/>
                  </a:lnTo>
                  <a:lnTo>
                    <a:pt x="45" y="124"/>
                  </a:lnTo>
                  <a:lnTo>
                    <a:pt x="39" y="129"/>
                  </a:lnTo>
                  <a:lnTo>
                    <a:pt x="35" y="133"/>
                  </a:lnTo>
                  <a:lnTo>
                    <a:pt x="32" y="136"/>
                  </a:lnTo>
                  <a:lnTo>
                    <a:pt x="29" y="139"/>
                  </a:lnTo>
                  <a:lnTo>
                    <a:pt x="27" y="140"/>
                  </a:lnTo>
                  <a:lnTo>
                    <a:pt x="23" y="140"/>
                  </a:lnTo>
                  <a:lnTo>
                    <a:pt x="20" y="140"/>
                  </a:lnTo>
                  <a:lnTo>
                    <a:pt x="17" y="140"/>
                  </a:lnTo>
                  <a:lnTo>
                    <a:pt x="12" y="140"/>
                  </a:lnTo>
                  <a:lnTo>
                    <a:pt x="6" y="140"/>
                  </a:lnTo>
                  <a:lnTo>
                    <a:pt x="0" y="140"/>
                  </a:lnTo>
                  <a:lnTo>
                    <a:pt x="7" y="139"/>
                  </a:lnTo>
                  <a:lnTo>
                    <a:pt x="14" y="137"/>
                  </a:lnTo>
                  <a:lnTo>
                    <a:pt x="19" y="136"/>
                  </a:lnTo>
                  <a:lnTo>
                    <a:pt x="23" y="132"/>
                  </a:lnTo>
                  <a:lnTo>
                    <a:pt x="29" y="124"/>
                  </a:lnTo>
                  <a:lnTo>
                    <a:pt x="39" y="112"/>
                  </a:lnTo>
                  <a:lnTo>
                    <a:pt x="49" y="103"/>
                  </a:lnTo>
                  <a:lnTo>
                    <a:pt x="56" y="98"/>
                  </a:lnTo>
                  <a:lnTo>
                    <a:pt x="53" y="86"/>
                  </a:lnTo>
                  <a:lnTo>
                    <a:pt x="55" y="72"/>
                  </a:lnTo>
                  <a:lnTo>
                    <a:pt x="56" y="62"/>
                  </a:lnTo>
                  <a:lnTo>
                    <a:pt x="59" y="55"/>
                  </a:lnTo>
                  <a:lnTo>
                    <a:pt x="62" y="49"/>
                  </a:lnTo>
                  <a:lnTo>
                    <a:pt x="63" y="42"/>
                  </a:lnTo>
                  <a:lnTo>
                    <a:pt x="63" y="35"/>
                  </a:lnTo>
                  <a:lnTo>
                    <a:pt x="60" y="30"/>
                  </a:lnTo>
                  <a:lnTo>
                    <a:pt x="57" y="26"/>
                  </a:lnTo>
                  <a:lnTo>
                    <a:pt x="55" y="23"/>
                  </a:lnTo>
                  <a:lnTo>
                    <a:pt x="53" y="21"/>
                  </a:lnTo>
                  <a:lnTo>
                    <a:pt x="55" y="17"/>
                  </a:lnTo>
                  <a:lnTo>
                    <a:pt x="58" y="13"/>
                  </a:lnTo>
                  <a:lnTo>
                    <a:pt x="61" y="9"/>
                  </a:lnTo>
                  <a:lnTo>
                    <a:pt x="66" y="3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84" name="Freeform 40"/>
            <p:cNvSpPr>
              <a:spLocks/>
            </p:cNvSpPr>
            <p:nvPr/>
          </p:nvSpPr>
          <p:spPr bwMode="auto">
            <a:xfrm>
              <a:off x="4864" y="2044"/>
              <a:ext cx="54" cy="24"/>
            </a:xfrm>
            <a:custGeom>
              <a:avLst/>
              <a:gdLst>
                <a:gd name="T0" fmla="*/ 4 w 54"/>
                <a:gd name="T1" fmla="*/ 24 h 24"/>
                <a:gd name="T2" fmla="*/ 1 w 54"/>
                <a:gd name="T3" fmla="*/ 20 h 24"/>
                <a:gd name="T4" fmla="*/ 0 w 54"/>
                <a:gd name="T5" fmla="*/ 15 h 24"/>
                <a:gd name="T6" fmla="*/ 0 w 54"/>
                <a:gd name="T7" fmla="*/ 9 h 24"/>
                <a:gd name="T8" fmla="*/ 1 w 54"/>
                <a:gd name="T9" fmla="*/ 5 h 24"/>
                <a:gd name="T10" fmla="*/ 9 w 54"/>
                <a:gd name="T11" fmla="*/ 4 h 24"/>
                <a:gd name="T12" fmla="*/ 18 w 54"/>
                <a:gd name="T13" fmla="*/ 3 h 24"/>
                <a:gd name="T14" fmla="*/ 27 w 54"/>
                <a:gd name="T15" fmla="*/ 1 h 24"/>
                <a:gd name="T16" fmla="*/ 33 w 54"/>
                <a:gd name="T17" fmla="*/ 0 h 24"/>
                <a:gd name="T18" fmla="*/ 32 w 54"/>
                <a:gd name="T19" fmla="*/ 7 h 24"/>
                <a:gd name="T20" fmla="*/ 34 w 54"/>
                <a:gd name="T21" fmla="*/ 13 h 24"/>
                <a:gd name="T22" fmla="*/ 41 w 54"/>
                <a:gd name="T23" fmla="*/ 19 h 24"/>
                <a:gd name="T24" fmla="*/ 54 w 54"/>
                <a:gd name="T25" fmla="*/ 24 h 24"/>
                <a:gd name="T26" fmla="*/ 48 w 54"/>
                <a:gd name="T27" fmla="*/ 24 h 24"/>
                <a:gd name="T28" fmla="*/ 40 w 54"/>
                <a:gd name="T29" fmla="*/ 24 h 24"/>
                <a:gd name="T30" fmla="*/ 32 w 54"/>
                <a:gd name="T31" fmla="*/ 23 h 24"/>
                <a:gd name="T32" fmla="*/ 24 w 54"/>
                <a:gd name="T33" fmla="*/ 23 h 24"/>
                <a:gd name="T34" fmla="*/ 18 w 54"/>
                <a:gd name="T35" fmla="*/ 23 h 24"/>
                <a:gd name="T36" fmla="*/ 12 w 54"/>
                <a:gd name="T37" fmla="*/ 23 h 24"/>
                <a:gd name="T38" fmla="*/ 8 w 54"/>
                <a:gd name="T39" fmla="*/ 23 h 24"/>
                <a:gd name="T40" fmla="*/ 4 w 54"/>
                <a:gd name="T41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4" h="24">
                  <a:moveTo>
                    <a:pt x="4" y="24"/>
                  </a:moveTo>
                  <a:lnTo>
                    <a:pt x="1" y="20"/>
                  </a:lnTo>
                  <a:lnTo>
                    <a:pt x="0" y="15"/>
                  </a:lnTo>
                  <a:lnTo>
                    <a:pt x="0" y="9"/>
                  </a:lnTo>
                  <a:lnTo>
                    <a:pt x="1" y="5"/>
                  </a:lnTo>
                  <a:lnTo>
                    <a:pt x="9" y="4"/>
                  </a:lnTo>
                  <a:lnTo>
                    <a:pt x="18" y="3"/>
                  </a:lnTo>
                  <a:lnTo>
                    <a:pt x="27" y="1"/>
                  </a:lnTo>
                  <a:lnTo>
                    <a:pt x="33" y="0"/>
                  </a:lnTo>
                  <a:lnTo>
                    <a:pt x="32" y="7"/>
                  </a:lnTo>
                  <a:lnTo>
                    <a:pt x="34" y="13"/>
                  </a:lnTo>
                  <a:lnTo>
                    <a:pt x="41" y="19"/>
                  </a:lnTo>
                  <a:lnTo>
                    <a:pt x="54" y="24"/>
                  </a:lnTo>
                  <a:lnTo>
                    <a:pt x="48" y="24"/>
                  </a:lnTo>
                  <a:lnTo>
                    <a:pt x="40" y="24"/>
                  </a:lnTo>
                  <a:lnTo>
                    <a:pt x="32" y="23"/>
                  </a:lnTo>
                  <a:lnTo>
                    <a:pt x="24" y="23"/>
                  </a:lnTo>
                  <a:lnTo>
                    <a:pt x="18" y="23"/>
                  </a:lnTo>
                  <a:lnTo>
                    <a:pt x="12" y="23"/>
                  </a:lnTo>
                  <a:lnTo>
                    <a:pt x="8" y="23"/>
                  </a:lnTo>
                  <a:lnTo>
                    <a:pt x="4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85" name="Freeform 41"/>
            <p:cNvSpPr>
              <a:spLocks/>
            </p:cNvSpPr>
            <p:nvPr/>
          </p:nvSpPr>
          <p:spPr bwMode="auto">
            <a:xfrm>
              <a:off x="4845" y="2010"/>
              <a:ext cx="97" cy="39"/>
            </a:xfrm>
            <a:custGeom>
              <a:avLst/>
              <a:gdLst>
                <a:gd name="T0" fmla="*/ 97 w 97"/>
                <a:gd name="T1" fmla="*/ 16 h 39"/>
                <a:gd name="T2" fmla="*/ 93 w 97"/>
                <a:gd name="T3" fmla="*/ 14 h 39"/>
                <a:gd name="T4" fmla="*/ 89 w 97"/>
                <a:gd name="T5" fmla="*/ 12 h 39"/>
                <a:gd name="T6" fmla="*/ 82 w 97"/>
                <a:gd name="T7" fmla="*/ 10 h 39"/>
                <a:gd name="T8" fmla="*/ 78 w 97"/>
                <a:gd name="T9" fmla="*/ 12 h 39"/>
                <a:gd name="T10" fmla="*/ 73 w 97"/>
                <a:gd name="T11" fmla="*/ 13 h 39"/>
                <a:gd name="T12" fmla="*/ 69 w 97"/>
                <a:gd name="T13" fmla="*/ 12 h 39"/>
                <a:gd name="T14" fmla="*/ 64 w 97"/>
                <a:gd name="T15" fmla="*/ 10 h 39"/>
                <a:gd name="T16" fmla="*/ 62 w 97"/>
                <a:gd name="T17" fmla="*/ 9 h 39"/>
                <a:gd name="T18" fmla="*/ 60 w 97"/>
                <a:gd name="T19" fmla="*/ 6 h 39"/>
                <a:gd name="T20" fmla="*/ 56 w 97"/>
                <a:gd name="T21" fmla="*/ 2 h 39"/>
                <a:gd name="T22" fmla="*/ 50 w 97"/>
                <a:gd name="T23" fmla="*/ 1 h 39"/>
                <a:gd name="T24" fmla="*/ 46 w 97"/>
                <a:gd name="T25" fmla="*/ 0 h 39"/>
                <a:gd name="T26" fmla="*/ 40 w 97"/>
                <a:gd name="T27" fmla="*/ 1 h 39"/>
                <a:gd name="T28" fmla="*/ 36 w 97"/>
                <a:gd name="T29" fmla="*/ 2 h 39"/>
                <a:gd name="T30" fmla="*/ 30 w 97"/>
                <a:gd name="T31" fmla="*/ 4 h 39"/>
                <a:gd name="T32" fmla="*/ 26 w 97"/>
                <a:gd name="T33" fmla="*/ 4 h 39"/>
                <a:gd name="T34" fmla="*/ 21 w 97"/>
                <a:gd name="T35" fmla="*/ 4 h 39"/>
                <a:gd name="T36" fmla="*/ 16 w 97"/>
                <a:gd name="T37" fmla="*/ 2 h 39"/>
                <a:gd name="T38" fmla="*/ 9 w 97"/>
                <a:gd name="T39" fmla="*/ 2 h 39"/>
                <a:gd name="T40" fmla="*/ 4 w 97"/>
                <a:gd name="T41" fmla="*/ 4 h 39"/>
                <a:gd name="T42" fmla="*/ 2 w 97"/>
                <a:gd name="T43" fmla="*/ 9 h 39"/>
                <a:gd name="T44" fmla="*/ 0 w 97"/>
                <a:gd name="T45" fmla="*/ 17 h 39"/>
                <a:gd name="T46" fmla="*/ 0 w 97"/>
                <a:gd name="T47" fmla="*/ 26 h 39"/>
                <a:gd name="T48" fmla="*/ 2 w 97"/>
                <a:gd name="T49" fmla="*/ 31 h 39"/>
                <a:gd name="T50" fmla="*/ 7 w 97"/>
                <a:gd name="T51" fmla="*/ 34 h 39"/>
                <a:gd name="T52" fmla="*/ 11 w 97"/>
                <a:gd name="T53" fmla="*/ 37 h 39"/>
                <a:gd name="T54" fmla="*/ 16 w 97"/>
                <a:gd name="T55" fmla="*/ 38 h 39"/>
                <a:gd name="T56" fmla="*/ 20 w 97"/>
                <a:gd name="T57" fmla="*/ 39 h 39"/>
                <a:gd name="T58" fmla="*/ 13 w 97"/>
                <a:gd name="T59" fmla="*/ 33 h 39"/>
                <a:gd name="T60" fmla="*/ 12 w 97"/>
                <a:gd name="T61" fmla="*/ 22 h 39"/>
                <a:gd name="T62" fmla="*/ 13 w 97"/>
                <a:gd name="T63" fmla="*/ 12 h 39"/>
                <a:gd name="T64" fmla="*/ 18 w 97"/>
                <a:gd name="T65" fmla="*/ 6 h 39"/>
                <a:gd name="T66" fmla="*/ 24 w 97"/>
                <a:gd name="T67" fmla="*/ 6 h 39"/>
                <a:gd name="T68" fmla="*/ 30 w 97"/>
                <a:gd name="T69" fmla="*/ 8 h 39"/>
                <a:gd name="T70" fmla="*/ 37 w 97"/>
                <a:gd name="T71" fmla="*/ 10 h 39"/>
                <a:gd name="T72" fmla="*/ 42 w 97"/>
                <a:gd name="T73" fmla="*/ 13 h 39"/>
                <a:gd name="T74" fmla="*/ 47 w 97"/>
                <a:gd name="T75" fmla="*/ 16 h 39"/>
                <a:gd name="T76" fmla="*/ 52 w 97"/>
                <a:gd name="T77" fmla="*/ 18 h 39"/>
                <a:gd name="T78" fmla="*/ 58 w 97"/>
                <a:gd name="T79" fmla="*/ 20 h 39"/>
                <a:gd name="T80" fmla="*/ 62 w 97"/>
                <a:gd name="T81" fmla="*/ 20 h 39"/>
                <a:gd name="T82" fmla="*/ 67 w 97"/>
                <a:gd name="T83" fmla="*/ 18 h 39"/>
                <a:gd name="T84" fmla="*/ 72 w 97"/>
                <a:gd name="T85" fmla="*/ 17 h 39"/>
                <a:gd name="T86" fmla="*/ 77 w 97"/>
                <a:gd name="T87" fmla="*/ 18 h 39"/>
                <a:gd name="T88" fmla="*/ 81 w 97"/>
                <a:gd name="T89" fmla="*/ 20 h 39"/>
                <a:gd name="T90" fmla="*/ 84 w 97"/>
                <a:gd name="T91" fmla="*/ 20 h 39"/>
                <a:gd name="T92" fmla="*/ 89 w 97"/>
                <a:gd name="T93" fmla="*/ 20 h 39"/>
                <a:gd name="T94" fmla="*/ 93 w 97"/>
                <a:gd name="T95" fmla="*/ 17 h 39"/>
                <a:gd name="T96" fmla="*/ 97 w 97"/>
                <a:gd name="T97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7" h="39">
                  <a:moveTo>
                    <a:pt x="97" y="16"/>
                  </a:moveTo>
                  <a:lnTo>
                    <a:pt x="93" y="14"/>
                  </a:lnTo>
                  <a:lnTo>
                    <a:pt x="89" y="12"/>
                  </a:lnTo>
                  <a:lnTo>
                    <a:pt x="82" y="10"/>
                  </a:lnTo>
                  <a:lnTo>
                    <a:pt x="78" y="12"/>
                  </a:lnTo>
                  <a:lnTo>
                    <a:pt x="73" y="13"/>
                  </a:lnTo>
                  <a:lnTo>
                    <a:pt x="69" y="12"/>
                  </a:lnTo>
                  <a:lnTo>
                    <a:pt x="64" y="10"/>
                  </a:lnTo>
                  <a:lnTo>
                    <a:pt x="62" y="9"/>
                  </a:lnTo>
                  <a:lnTo>
                    <a:pt x="60" y="6"/>
                  </a:lnTo>
                  <a:lnTo>
                    <a:pt x="56" y="2"/>
                  </a:lnTo>
                  <a:lnTo>
                    <a:pt x="50" y="1"/>
                  </a:lnTo>
                  <a:lnTo>
                    <a:pt x="46" y="0"/>
                  </a:lnTo>
                  <a:lnTo>
                    <a:pt x="40" y="1"/>
                  </a:lnTo>
                  <a:lnTo>
                    <a:pt x="36" y="2"/>
                  </a:lnTo>
                  <a:lnTo>
                    <a:pt x="30" y="4"/>
                  </a:lnTo>
                  <a:lnTo>
                    <a:pt x="26" y="4"/>
                  </a:lnTo>
                  <a:lnTo>
                    <a:pt x="21" y="4"/>
                  </a:lnTo>
                  <a:lnTo>
                    <a:pt x="16" y="2"/>
                  </a:lnTo>
                  <a:lnTo>
                    <a:pt x="9" y="2"/>
                  </a:lnTo>
                  <a:lnTo>
                    <a:pt x="4" y="4"/>
                  </a:lnTo>
                  <a:lnTo>
                    <a:pt x="2" y="9"/>
                  </a:lnTo>
                  <a:lnTo>
                    <a:pt x="0" y="17"/>
                  </a:lnTo>
                  <a:lnTo>
                    <a:pt x="0" y="26"/>
                  </a:lnTo>
                  <a:lnTo>
                    <a:pt x="2" y="31"/>
                  </a:lnTo>
                  <a:lnTo>
                    <a:pt x="7" y="34"/>
                  </a:lnTo>
                  <a:lnTo>
                    <a:pt x="11" y="37"/>
                  </a:lnTo>
                  <a:lnTo>
                    <a:pt x="16" y="38"/>
                  </a:lnTo>
                  <a:lnTo>
                    <a:pt x="20" y="39"/>
                  </a:lnTo>
                  <a:lnTo>
                    <a:pt x="13" y="33"/>
                  </a:lnTo>
                  <a:lnTo>
                    <a:pt x="12" y="22"/>
                  </a:lnTo>
                  <a:lnTo>
                    <a:pt x="13" y="12"/>
                  </a:lnTo>
                  <a:lnTo>
                    <a:pt x="18" y="6"/>
                  </a:lnTo>
                  <a:lnTo>
                    <a:pt x="24" y="6"/>
                  </a:lnTo>
                  <a:lnTo>
                    <a:pt x="30" y="8"/>
                  </a:lnTo>
                  <a:lnTo>
                    <a:pt x="37" y="10"/>
                  </a:lnTo>
                  <a:lnTo>
                    <a:pt x="42" y="13"/>
                  </a:lnTo>
                  <a:lnTo>
                    <a:pt x="47" y="16"/>
                  </a:lnTo>
                  <a:lnTo>
                    <a:pt x="52" y="18"/>
                  </a:lnTo>
                  <a:lnTo>
                    <a:pt x="58" y="20"/>
                  </a:lnTo>
                  <a:lnTo>
                    <a:pt x="62" y="20"/>
                  </a:lnTo>
                  <a:lnTo>
                    <a:pt x="67" y="18"/>
                  </a:lnTo>
                  <a:lnTo>
                    <a:pt x="72" y="17"/>
                  </a:lnTo>
                  <a:lnTo>
                    <a:pt x="77" y="18"/>
                  </a:lnTo>
                  <a:lnTo>
                    <a:pt x="81" y="20"/>
                  </a:lnTo>
                  <a:lnTo>
                    <a:pt x="84" y="20"/>
                  </a:lnTo>
                  <a:lnTo>
                    <a:pt x="89" y="20"/>
                  </a:lnTo>
                  <a:lnTo>
                    <a:pt x="93" y="17"/>
                  </a:lnTo>
                  <a:lnTo>
                    <a:pt x="97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86" name="Freeform 42"/>
            <p:cNvSpPr>
              <a:spLocks/>
            </p:cNvSpPr>
            <p:nvPr/>
          </p:nvSpPr>
          <p:spPr bwMode="auto">
            <a:xfrm>
              <a:off x="4942" y="1992"/>
              <a:ext cx="35" cy="47"/>
            </a:xfrm>
            <a:custGeom>
              <a:avLst/>
              <a:gdLst>
                <a:gd name="T0" fmla="*/ 34 w 35"/>
                <a:gd name="T1" fmla="*/ 42 h 47"/>
                <a:gd name="T2" fmla="*/ 35 w 35"/>
                <a:gd name="T3" fmla="*/ 34 h 47"/>
                <a:gd name="T4" fmla="*/ 35 w 35"/>
                <a:gd name="T5" fmla="*/ 24 h 47"/>
                <a:gd name="T6" fmla="*/ 35 w 35"/>
                <a:gd name="T7" fmla="*/ 18 h 47"/>
                <a:gd name="T8" fmla="*/ 33 w 35"/>
                <a:gd name="T9" fmla="*/ 11 h 47"/>
                <a:gd name="T10" fmla="*/ 30 w 35"/>
                <a:gd name="T11" fmla="*/ 7 h 47"/>
                <a:gd name="T12" fmla="*/ 26 w 35"/>
                <a:gd name="T13" fmla="*/ 3 h 47"/>
                <a:gd name="T14" fmla="*/ 22 w 35"/>
                <a:gd name="T15" fmla="*/ 2 h 47"/>
                <a:gd name="T16" fmla="*/ 17 w 35"/>
                <a:gd name="T17" fmla="*/ 0 h 47"/>
                <a:gd name="T18" fmla="*/ 12 w 35"/>
                <a:gd name="T19" fmla="*/ 2 h 47"/>
                <a:gd name="T20" fmla="*/ 7 w 35"/>
                <a:gd name="T21" fmla="*/ 7 h 47"/>
                <a:gd name="T22" fmla="*/ 3 w 35"/>
                <a:gd name="T23" fmla="*/ 18 h 47"/>
                <a:gd name="T24" fmla="*/ 0 w 35"/>
                <a:gd name="T25" fmla="*/ 34 h 47"/>
                <a:gd name="T26" fmla="*/ 4 w 35"/>
                <a:gd name="T27" fmla="*/ 38 h 47"/>
                <a:gd name="T28" fmla="*/ 11 w 35"/>
                <a:gd name="T29" fmla="*/ 43 h 47"/>
                <a:gd name="T30" fmla="*/ 16 w 35"/>
                <a:gd name="T31" fmla="*/ 45 h 47"/>
                <a:gd name="T32" fmla="*/ 21 w 35"/>
                <a:gd name="T33" fmla="*/ 47 h 47"/>
                <a:gd name="T34" fmla="*/ 24 w 35"/>
                <a:gd name="T35" fmla="*/ 45 h 47"/>
                <a:gd name="T36" fmla="*/ 27 w 35"/>
                <a:gd name="T37" fmla="*/ 44 h 47"/>
                <a:gd name="T38" fmla="*/ 31 w 35"/>
                <a:gd name="T39" fmla="*/ 42 h 47"/>
                <a:gd name="T40" fmla="*/ 34 w 35"/>
                <a:gd name="T41" fmla="*/ 4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" h="47">
                  <a:moveTo>
                    <a:pt x="34" y="42"/>
                  </a:moveTo>
                  <a:lnTo>
                    <a:pt x="35" y="34"/>
                  </a:lnTo>
                  <a:lnTo>
                    <a:pt x="35" y="24"/>
                  </a:lnTo>
                  <a:lnTo>
                    <a:pt x="35" y="18"/>
                  </a:lnTo>
                  <a:lnTo>
                    <a:pt x="33" y="11"/>
                  </a:lnTo>
                  <a:lnTo>
                    <a:pt x="30" y="7"/>
                  </a:lnTo>
                  <a:lnTo>
                    <a:pt x="26" y="3"/>
                  </a:lnTo>
                  <a:lnTo>
                    <a:pt x="22" y="2"/>
                  </a:lnTo>
                  <a:lnTo>
                    <a:pt x="17" y="0"/>
                  </a:lnTo>
                  <a:lnTo>
                    <a:pt x="12" y="2"/>
                  </a:lnTo>
                  <a:lnTo>
                    <a:pt x="7" y="7"/>
                  </a:lnTo>
                  <a:lnTo>
                    <a:pt x="3" y="18"/>
                  </a:lnTo>
                  <a:lnTo>
                    <a:pt x="0" y="34"/>
                  </a:lnTo>
                  <a:lnTo>
                    <a:pt x="4" y="38"/>
                  </a:lnTo>
                  <a:lnTo>
                    <a:pt x="11" y="43"/>
                  </a:lnTo>
                  <a:lnTo>
                    <a:pt x="16" y="45"/>
                  </a:lnTo>
                  <a:lnTo>
                    <a:pt x="21" y="47"/>
                  </a:lnTo>
                  <a:lnTo>
                    <a:pt x="24" y="45"/>
                  </a:lnTo>
                  <a:lnTo>
                    <a:pt x="27" y="44"/>
                  </a:lnTo>
                  <a:lnTo>
                    <a:pt x="31" y="42"/>
                  </a:lnTo>
                  <a:lnTo>
                    <a:pt x="34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87" name="Freeform 43"/>
            <p:cNvSpPr>
              <a:spLocks/>
            </p:cNvSpPr>
            <p:nvPr/>
          </p:nvSpPr>
          <p:spPr bwMode="auto">
            <a:xfrm>
              <a:off x="4012" y="1771"/>
              <a:ext cx="34" cy="21"/>
            </a:xfrm>
            <a:custGeom>
              <a:avLst/>
              <a:gdLst>
                <a:gd name="T0" fmla="*/ 5 w 34"/>
                <a:gd name="T1" fmla="*/ 21 h 21"/>
                <a:gd name="T2" fmla="*/ 3 w 34"/>
                <a:gd name="T3" fmla="*/ 17 h 21"/>
                <a:gd name="T4" fmla="*/ 1 w 34"/>
                <a:gd name="T5" fmla="*/ 13 h 21"/>
                <a:gd name="T6" fmla="*/ 0 w 34"/>
                <a:gd name="T7" fmla="*/ 11 h 21"/>
                <a:gd name="T8" fmla="*/ 0 w 34"/>
                <a:gd name="T9" fmla="*/ 8 h 21"/>
                <a:gd name="T10" fmla="*/ 4 w 34"/>
                <a:gd name="T11" fmla="*/ 4 h 21"/>
                <a:gd name="T12" fmla="*/ 11 w 34"/>
                <a:gd name="T13" fmla="*/ 1 h 21"/>
                <a:gd name="T14" fmla="*/ 16 w 34"/>
                <a:gd name="T15" fmla="*/ 0 h 21"/>
                <a:gd name="T16" fmla="*/ 22 w 34"/>
                <a:gd name="T17" fmla="*/ 0 h 21"/>
                <a:gd name="T18" fmla="*/ 26 w 34"/>
                <a:gd name="T19" fmla="*/ 3 h 21"/>
                <a:gd name="T20" fmla="*/ 31 w 34"/>
                <a:gd name="T21" fmla="*/ 7 h 21"/>
                <a:gd name="T22" fmla="*/ 34 w 34"/>
                <a:gd name="T23" fmla="*/ 11 h 21"/>
                <a:gd name="T24" fmla="*/ 34 w 34"/>
                <a:gd name="T25" fmla="*/ 15 h 21"/>
                <a:gd name="T26" fmla="*/ 30 w 34"/>
                <a:gd name="T27" fmla="*/ 17 h 21"/>
                <a:gd name="T28" fmla="*/ 22 w 34"/>
                <a:gd name="T29" fmla="*/ 20 h 21"/>
                <a:gd name="T30" fmla="*/ 13 w 34"/>
                <a:gd name="T31" fmla="*/ 21 h 21"/>
                <a:gd name="T32" fmla="*/ 5 w 34"/>
                <a:gd name="T3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" h="21">
                  <a:moveTo>
                    <a:pt x="5" y="21"/>
                  </a:moveTo>
                  <a:lnTo>
                    <a:pt x="3" y="17"/>
                  </a:lnTo>
                  <a:lnTo>
                    <a:pt x="1" y="13"/>
                  </a:lnTo>
                  <a:lnTo>
                    <a:pt x="0" y="11"/>
                  </a:lnTo>
                  <a:lnTo>
                    <a:pt x="0" y="8"/>
                  </a:lnTo>
                  <a:lnTo>
                    <a:pt x="4" y="4"/>
                  </a:lnTo>
                  <a:lnTo>
                    <a:pt x="11" y="1"/>
                  </a:lnTo>
                  <a:lnTo>
                    <a:pt x="16" y="0"/>
                  </a:lnTo>
                  <a:lnTo>
                    <a:pt x="22" y="0"/>
                  </a:lnTo>
                  <a:lnTo>
                    <a:pt x="26" y="3"/>
                  </a:lnTo>
                  <a:lnTo>
                    <a:pt x="31" y="7"/>
                  </a:lnTo>
                  <a:lnTo>
                    <a:pt x="34" y="11"/>
                  </a:lnTo>
                  <a:lnTo>
                    <a:pt x="34" y="15"/>
                  </a:lnTo>
                  <a:lnTo>
                    <a:pt x="30" y="17"/>
                  </a:lnTo>
                  <a:lnTo>
                    <a:pt x="22" y="20"/>
                  </a:lnTo>
                  <a:lnTo>
                    <a:pt x="13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88" name="Freeform 44"/>
            <p:cNvSpPr>
              <a:spLocks/>
            </p:cNvSpPr>
            <p:nvPr/>
          </p:nvSpPr>
          <p:spPr bwMode="auto">
            <a:xfrm>
              <a:off x="4094" y="1832"/>
              <a:ext cx="27" cy="24"/>
            </a:xfrm>
            <a:custGeom>
              <a:avLst/>
              <a:gdLst>
                <a:gd name="T0" fmla="*/ 27 w 27"/>
                <a:gd name="T1" fmla="*/ 19 h 24"/>
                <a:gd name="T2" fmla="*/ 19 w 27"/>
                <a:gd name="T3" fmla="*/ 23 h 24"/>
                <a:gd name="T4" fmla="*/ 12 w 27"/>
                <a:gd name="T5" fmla="*/ 24 h 24"/>
                <a:gd name="T6" fmla="*/ 7 w 27"/>
                <a:gd name="T7" fmla="*/ 23 h 24"/>
                <a:gd name="T8" fmla="*/ 0 w 27"/>
                <a:gd name="T9" fmla="*/ 19 h 24"/>
                <a:gd name="T10" fmla="*/ 4 w 27"/>
                <a:gd name="T11" fmla="*/ 15 h 24"/>
                <a:gd name="T12" fmla="*/ 10 w 27"/>
                <a:gd name="T13" fmla="*/ 11 h 24"/>
                <a:gd name="T14" fmla="*/ 14 w 27"/>
                <a:gd name="T15" fmla="*/ 7 h 24"/>
                <a:gd name="T16" fmla="*/ 18 w 27"/>
                <a:gd name="T17" fmla="*/ 3 h 24"/>
                <a:gd name="T18" fmla="*/ 21 w 27"/>
                <a:gd name="T19" fmla="*/ 0 h 24"/>
                <a:gd name="T20" fmla="*/ 24 w 27"/>
                <a:gd name="T21" fmla="*/ 1 h 24"/>
                <a:gd name="T22" fmla="*/ 27 w 27"/>
                <a:gd name="T23" fmla="*/ 7 h 24"/>
                <a:gd name="T24" fmla="*/ 27 w 27"/>
                <a:gd name="T25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24">
                  <a:moveTo>
                    <a:pt x="27" y="19"/>
                  </a:moveTo>
                  <a:lnTo>
                    <a:pt x="19" y="23"/>
                  </a:lnTo>
                  <a:lnTo>
                    <a:pt x="12" y="24"/>
                  </a:lnTo>
                  <a:lnTo>
                    <a:pt x="7" y="23"/>
                  </a:lnTo>
                  <a:lnTo>
                    <a:pt x="0" y="19"/>
                  </a:lnTo>
                  <a:lnTo>
                    <a:pt x="4" y="15"/>
                  </a:lnTo>
                  <a:lnTo>
                    <a:pt x="10" y="11"/>
                  </a:lnTo>
                  <a:lnTo>
                    <a:pt x="14" y="7"/>
                  </a:lnTo>
                  <a:lnTo>
                    <a:pt x="18" y="3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7" y="7"/>
                  </a:lnTo>
                  <a:lnTo>
                    <a:pt x="27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89" name="Freeform 45"/>
            <p:cNvSpPr>
              <a:spLocks/>
            </p:cNvSpPr>
            <p:nvPr/>
          </p:nvSpPr>
          <p:spPr bwMode="auto">
            <a:xfrm>
              <a:off x="4064" y="1808"/>
              <a:ext cx="50" cy="37"/>
            </a:xfrm>
            <a:custGeom>
              <a:avLst/>
              <a:gdLst>
                <a:gd name="T0" fmla="*/ 8 w 50"/>
                <a:gd name="T1" fmla="*/ 37 h 37"/>
                <a:gd name="T2" fmla="*/ 4 w 50"/>
                <a:gd name="T3" fmla="*/ 35 h 37"/>
                <a:gd name="T4" fmla="*/ 2 w 50"/>
                <a:gd name="T5" fmla="*/ 31 h 37"/>
                <a:gd name="T6" fmla="*/ 1 w 50"/>
                <a:gd name="T7" fmla="*/ 27 h 37"/>
                <a:gd name="T8" fmla="*/ 0 w 50"/>
                <a:gd name="T9" fmla="*/ 23 h 37"/>
                <a:gd name="T10" fmla="*/ 8 w 50"/>
                <a:gd name="T11" fmla="*/ 19 h 37"/>
                <a:gd name="T12" fmla="*/ 14 w 50"/>
                <a:gd name="T13" fmla="*/ 15 h 37"/>
                <a:gd name="T14" fmla="*/ 21 w 50"/>
                <a:gd name="T15" fmla="*/ 9 h 37"/>
                <a:gd name="T16" fmla="*/ 26 w 50"/>
                <a:gd name="T17" fmla="*/ 5 h 37"/>
                <a:gd name="T18" fmla="*/ 30 w 50"/>
                <a:gd name="T19" fmla="*/ 1 h 37"/>
                <a:gd name="T20" fmla="*/ 37 w 50"/>
                <a:gd name="T21" fmla="*/ 0 h 37"/>
                <a:gd name="T22" fmla="*/ 43 w 50"/>
                <a:gd name="T23" fmla="*/ 0 h 37"/>
                <a:gd name="T24" fmla="*/ 48 w 50"/>
                <a:gd name="T25" fmla="*/ 4 h 37"/>
                <a:gd name="T26" fmla="*/ 49 w 50"/>
                <a:gd name="T27" fmla="*/ 5 h 37"/>
                <a:gd name="T28" fmla="*/ 50 w 50"/>
                <a:gd name="T29" fmla="*/ 7 h 37"/>
                <a:gd name="T30" fmla="*/ 50 w 50"/>
                <a:gd name="T31" fmla="*/ 9 h 37"/>
                <a:gd name="T32" fmla="*/ 50 w 50"/>
                <a:gd name="T33" fmla="*/ 11 h 37"/>
                <a:gd name="T34" fmla="*/ 48 w 50"/>
                <a:gd name="T35" fmla="*/ 13 h 37"/>
                <a:gd name="T36" fmla="*/ 45 w 50"/>
                <a:gd name="T37" fmla="*/ 16 h 37"/>
                <a:gd name="T38" fmla="*/ 42 w 50"/>
                <a:gd name="T39" fmla="*/ 19 h 37"/>
                <a:gd name="T40" fmla="*/ 40 w 50"/>
                <a:gd name="T41" fmla="*/ 20 h 37"/>
                <a:gd name="T42" fmla="*/ 37 w 50"/>
                <a:gd name="T43" fmla="*/ 23 h 37"/>
                <a:gd name="T44" fmla="*/ 32 w 50"/>
                <a:gd name="T45" fmla="*/ 28 h 37"/>
                <a:gd name="T46" fmla="*/ 28 w 50"/>
                <a:gd name="T47" fmla="*/ 32 h 37"/>
                <a:gd name="T48" fmla="*/ 21 w 50"/>
                <a:gd name="T49" fmla="*/ 33 h 37"/>
                <a:gd name="T50" fmla="*/ 19 w 50"/>
                <a:gd name="T51" fmla="*/ 33 h 37"/>
                <a:gd name="T52" fmla="*/ 18 w 50"/>
                <a:gd name="T53" fmla="*/ 33 h 37"/>
                <a:gd name="T54" fmla="*/ 16 w 50"/>
                <a:gd name="T55" fmla="*/ 33 h 37"/>
                <a:gd name="T56" fmla="*/ 13 w 50"/>
                <a:gd name="T57" fmla="*/ 33 h 37"/>
                <a:gd name="T58" fmla="*/ 11 w 50"/>
                <a:gd name="T59" fmla="*/ 33 h 37"/>
                <a:gd name="T60" fmla="*/ 10 w 50"/>
                <a:gd name="T61" fmla="*/ 35 h 37"/>
                <a:gd name="T62" fmla="*/ 9 w 50"/>
                <a:gd name="T63" fmla="*/ 36 h 37"/>
                <a:gd name="T64" fmla="*/ 8 w 50"/>
                <a:gd name="T65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0" h="37">
                  <a:moveTo>
                    <a:pt x="8" y="37"/>
                  </a:moveTo>
                  <a:lnTo>
                    <a:pt x="4" y="35"/>
                  </a:lnTo>
                  <a:lnTo>
                    <a:pt x="2" y="31"/>
                  </a:lnTo>
                  <a:lnTo>
                    <a:pt x="1" y="27"/>
                  </a:lnTo>
                  <a:lnTo>
                    <a:pt x="0" y="23"/>
                  </a:lnTo>
                  <a:lnTo>
                    <a:pt x="8" y="19"/>
                  </a:lnTo>
                  <a:lnTo>
                    <a:pt x="14" y="15"/>
                  </a:lnTo>
                  <a:lnTo>
                    <a:pt x="21" y="9"/>
                  </a:lnTo>
                  <a:lnTo>
                    <a:pt x="26" y="5"/>
                  </a:lnTo>
                  <a:lnTo>
                    <a:pt x="30" y="1"/>
                  </a:lnTo>
                  <a:lnTo>
                    <a:pt x="37" y="0"/>
                  </a:lnTo>
                  <a:lnTo>
                    <a:pt x="43" y="0"/>
                  </a:lnTo>
                  <a:lnTo>
                    <a:pt x="48" y="4"/>
                  </a:lnTo>
                  <a:lnTo>
                    <a:pt x="49" y="5"/>
                  </a:lnTo>
                  <a:lnTo>
                    <a:pt x="50" y="7"/>
                  </a:lnTo>
                  <a:lnTo>
                    <a:pt x="50" y="9"/>
                  </a:lnTo>
                  <a:lnTo>
                    <a:pt x="50" y="11"/>
                  </a:lnTo>
                  <a:lnTo>
                    <a:pt x="48" y="13"/>
                  </a:lnTo>
                  <a:lnTo>
                    <a:pt x="45" y="16"/>
                  </a:lnTo>
                  <a:lnTo>
                    <a:pt x="42" y="19"/>
                  </a:lnTo>
                  <a:lnTo>
                    <a:pt x="40" y="20"/>
                  </a:lnTo>
                  <a:lnTo>
                    <a:pt x="37" y="23"/>
                  </a:lnTo>
                  <a:lnTo>
                    <a:pt x="32" y="28"/>
                  </a:lnTo>
                  <a:lnTo>
                    <a:pt x="28" y="32"/>
                  </a:lnTo>
                  <a:lnTo>
                    <a:pt x="21" y="33"/>
                  </a:lnTo>
                  <a:lnTo>
                    <a:pt x="19" y="33"/>
                  </a:lnTo>
                  <a:lnTo>
                    <a:pt x="18" y="33"/>
                  </a:lnTo>
                  <a:lnTo>
                    <a:pt x="16" y="33"/>
                  </a:lnTo>
                  <a:lnTo>
                    <a:pt x="13" y="33"/>
                  </a:lnTo>
                  <a:lnTo>
                    <a:pt x="11" y="33"/>
                  </a:lnTo>
                  <a:lnTo>
                    <a:pt x="10" y="35"/>
                  </a:lnTo>
                  <a:lnTo>
                    <a:pt x="9" y="36"/>
                  </a:lnTo>
                  <a:lnTo>
                    <a:pt x="8" y="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90" name="Freeform 46"/>
            <p:cNvSpPr>
              <a:spLocks/>
            </p:cNvSpPr>
            <p:nvPr/>
          </p:nvSpPr>
          <p:spPr bwMode="auto">
            <a:xfrm>
              <a:off x="4041" y="1713"/>
              <a:ext cx="158" cy="78"/>
            </a:xfrm>
            <a:custGeom>
              <a:avLst/>
              <a:gdLst>
                <a:gd name="T0" fmla="*/ 50 w 158"/>
                <a:gd name="T1" fmla="*/ 2 h 78"/>
                <a:gd name="T2" fmla="*/ 58 w 158"/>
                <a:gd name="T3" fmla="*/ 4 h 78"/>
                <a:gd name="T4" fmla="*/ 65 w 158"/>
                <a:gd name="T5" fmla="*/ 9 h 78"/>
                <a:gd name="T6" fmla="*/ 74 w 158"/>
                <a:gd name="T7" fmla="*/ 18 h 78"/>
                <a:gd name="T8" fmla="*/ 83 w 158"/>
                <a:gd name="T9" fmla="*/ 25 h 78"/>
                <a:gd name="T10" fmla="*/ 92 w 158"/>
                <a:gd name="T11" fmla="*/ 30 h 78"/>
                <a:gd name="T12" fmla="*/ 104 w 158"/>
                <a:gd name="T13" fmla="*/ 30 h 78"/>
                <a:gd name="T14" fmla="*/ 116 w 158"/>
                <a:gd name="T15" fmla="*/ 33 h 78"/>
                <a:gd name="T16" fmla="*/ 124 w 158"/>
                <a:gd name="T17" fmla="*/ 37 h 78"/>
                <a:gd name="T18" fmla="*/ 133 w 158"/>
                <a:gd name="T19" fmla="*/ 39 h 78"/>
                <a:gd name="T20" fmla="*/ 144 w 158"/>
                <a:gd name="T21" fmla="*/ 42 h 78"/>
                <a:gd name="T22" fmla="*/ 154 w 158"/>
                <a:gd name="T23" fmla="*/ 43 h 78"/>
                <a:gd name="T24" fmla="*/ 153 w 158"/>
                <a:gd name="T25" fmla="*/ 50 h 78"/>
                <a:gd name="T26" fmla="*/ 143 w 158"/>
                <a:gd name="T27" fmla="*/ 67 h 78"/>
                <a:gd name="T28" fmla="*/ 136 w 158"/>
                <a:gd name="T29" fmla="*/ 74 h 78"/>
                <a:gd name="T30" fmla="*/ 127 w 158"/>
                <a:gd name="T31" fmla="*/ 63 h 78"/>
                <a:gd name="T32" fmla="*/ 120 w 158"/>
                <a:gd name="T33" fmla="*/ 59 h 78"/>
                <a:gd name="T34" fmla="*/ 108 w 158"/>
                <a:gd name="T35" fmla="*/ 61 h 78"/>
                <a:gd name="T36" fmla="*/ 95 w 158"/>
                <a:gd name="T37" fmla="*/ 63 h 78"/>
                <a:gd name="T38" fmla="*/ 83 w 158"/>
                <a:gd name="T39" fmla="*/ 66 h 78"/>
                <a:gd name="T40" fmla="*/ 70 w 158"/>
                <a:gd name="T41" fmla="*/ 62 h 78"/>
                <a:gd name="T42" fmla="*/ 57 w 158"/>
                <a:gd name="T43" fmla="*/ 41 h 78"/>
                <a:gd name="T44" fmla="*/ 53 w 158"/>
                <a:gd name="T45" fmla="*/ 32 h 78"/>
                <a:gd name="T46" fmla="*/ 46 w 158"/>
                <a:gd name="T47" fmla="*/ 33 h 78"/>
                <a:gd name="T48" fmla="*/ 39 w 158"/>
                <a:gd name="T49" fmla="*/ 36 h 78"/>
                <a:gd name="T50" fmla="*/ 29 w 158"/>
                <a:gd name="T51" fmla="*/ 33 h 78"/>
                <a:gd name="T52" fmla="*/ 17 w 158"/>
                <a:gd name="T53" fmla="*/ 28 h 78"/>
                <a:gd name="T54" fmla="*/ 7 w 158"/>
                <a:gd name="T55" fmla="*/ 21 h 78"/>
                <a:gd name="T56" fmla="*/ 1 w 158"/>
                <a:gd name="T57" fmla="*/ 14 h 78"/>
                <a:gd name="T58" fmla="*/ 0 w 158"/>
                <a:gd name="T59" fmla="*/ 5 h 78"/>
                <a:gd name="T60" fmla="*/ 5 w 158"/>
                <a:gd name="T61" fmla="*/ 2 h 78"/>
                <a:gd name="T62" fmla="*/ 16 w 158"/>
                <a:gd name="T63" fmla="*/ 10 h 78"/>
                <a:gd name="T64" fmla="*/ 32 w 158"/>
                <a:gd name="T65" fmla="*/ 14 h 78"/>
                <a:gd name="T66" fmla="*/ 42 w 158"/>
                <a:gd name="T67" fmla="*/ 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8" h="78">
                  <a:moveTo>
                    <a:pt x="46" y="4"/>
                  </a:moveTo>
                  <a:lnTo>
                    <a:pt x="50" y="2"/>
                  </a:lnTo>
                  <a:lnTo>
                    <a:pt x="54" y="2"/>
                  </a:lnTo>
                  <a:lnTo>
                    <a:pt x="58" y="4"/>
                  </a:lnTo>
                  <a:lnTo>
                    <a:pt x="62" y="5"/>
                  </a:lnTo>
                  <a:lnTo>
                    <a:pt x="65" y="9"/>
                  </a:lnTo>
                  <a:lnTo>
                    <a:pt x="70" y="13"/>
                  </a:lnTo>
                  <a:lnTo>
                    <a:pt x="74" y="18"/>
                  </a:lnTo>
                  <a:lnTo>
                    <a:pt x="78" y="21"/>
                  </a:lnTo>
                  <a:lnTo>
                    <a:pt x="83" y="25"/>
                  </a:lnTo>
                  <a:lnTo>
                    <a:pt x="87" y="28"/>
                  </a:lnTo>
                  <a:lnTo>
                    <a:pt x="92" y="30"/>
                  </a:lnTo>
                  <a:lnTo>
                    <a:pt x="96" y="30"/>
                  </a:lnTo>
                  <a:lnTo>
                    <a:pt x="104" y="30"/>
                  </a:lnTo>
                  <a:lnTo>
                    <a:pt x="111" y="30"/>
                  </a:lnTo>
                  <a:lnTo>
                    <a:pt x="116" y="33"/>
                  </a:lnTo>
                  <a:lnTo>
                    <a:pt x="121" y="36"/>
                  </a:lnTo>
                  <a:lnTo>
                    <a:pt x="124" y="37"/>
                  </a:lnTo>
                  <a:lnTo>
                    <a:pt x="127" y="38"/>
                  </a:lnTo>
                  <a:lnTo>
                    <a:pt x="133" y="39"/>
                  </a:lnTo>
                  <a:lnTo>
                    <a:pt x="138" y="41"/>
                  </a:lnTo>
                  <a:lnTo>
                    <a:pt x="144" y="42"/>
                  </a:lnTo>
                  <a:lnTo>
                    <a:pt x="149" y="42"/>
                  </a:lnTo>
                  <a:lnTo>
                    <a:pt x="154" y="43"/>
                  </a:lnTo>
                  <a:lnTo>
                    <a:pt x="158" y="43"/>
                  </a:lnTo>
                  <a:lnTo>
                    <a:pt x="153" y="50"/>
                  </a:lnTo>
                  <a:lnTo>
                    <a:pt x="147" y="58"/>
                  </a:lnTo>
                  <a:lnTo>
                    <a:pt x="143" y="67"/>
                  </a:lnTo>
                  <a:lnTo>
                    <a:pt x="139" y="78"/>
                  </a:lnTo>
                  <a:lnTo>
                    <a:pt x="136" y="74"/>
                  </a:lnTo>
                  <a:lnTo>
                    <a:pt x="132" y="69"/>
                  </a:lnTo>
                  <a:lnTo>
                    <a:pt x="127" y="63"/>
                  </a:lnTo>
                  <a:lnTo>
                    <a:pt x="123" y="61"/>
                  </a:lnTo>
                  <a:lnTo>
                    <a:pt x="120" y="59"/>
                  </a:lnTo>
                  <a:lnTo>
                    <a:pt x="115" y="59"/>
                  </a:lnTo>
                  <a:lnTo>
                    <a:pt x="108" y="61"/>
                  </a:lnTo>
                  <a:lnTo>
                    <a:pt x="102" y="62"/>
                  </a:lnTo>
                  <a:lnTo>
                    <a:pt x="95" y="63"/>
                  </a:lnTo>
                  <a:lnTo>
                    <a:pt x="88" y="65"/>
                  </a:lnTo>
                  <a:lnTo>
                    <a:pt x="83" y="66"/>
                  </a:lnTo>
                  <a:lnTo>
                    <a:pt x="78" y="66"/>
                  </a:lnTo>
                  <a:lnTo>
                    <a:pt x="70" y="62"/>
                  </a:lnTo>
                  <a:lnTo>
                    <a:pt x="63" y="51"/>
                  </a:lnTo>
                  <a:lnTo>
                    <a:pt x="57" y="41"/>
                  </a:lnTo>
                  <a:lnTo>
                    <a:pt x="55" y="34"/>
                  </a:lnTo>
                  <a:lnTo>
                    <a:pt x="53" y="32"/>
                  </a:lnTo>
                  <a:lnTo>
                    <a:pt x="51" y="32"/>
                  </a:lnTo>
                  <a:lnTo>
                    <a:pt x="46" y="33"/>
                  </a:lnTo>
                  <a:lnTo>
                    <a:pt x="42" y="34"/>
                  </a:lnTo>
                  <a:lnTo>
                    <a:pt x="39" y="36"/>
                  </a:lnTo>
                  <a:lnTo>
                    <a:pt x="34" y="34"/>
                  </a:lnTo>
                  <a:lnTo>
                    <a:pt x="29" y="33"/>
                  </a:lnTo>
                  <a:lnTo>
                    <a:pt x="23" y="30"/>
                  </a:lnTo>
                  <a:lnTo>
                    <a:pt x="17" y="28"/>
                  </a:lnTo>
                  <a:lnTo>
                    <a:pt x="12" y="25"/>
                  </a:lnTo>
                  <a:lnTo>
                    <a:pt x="7" y="21"/>
                  </a:lnTo>
                  <a:lnTo>
                    <a:pt x="4" y="18"/>
                  </a:lnTo>
                  <a:lnTo>
                    <a:pt x="1" y="14"/>
                  </a:lnTo>
                  <a:lnTo>
                    <a:pt x="0" y="9"/>
                  </a:lnTo>
                  <a:lnTo>
                    <a:pt x="0" y="5"/>
                  </a:lnTo>
                  <a:lnTo>
                    <a:pt x="2" y="0"/>
                  </a:lnTo>
                  <a:lnTo>
                    <a:pt x="5" y="2"/>
                  </a:lnTo>
                  <a:lnTo>
                    <a:pt x="10" y="6"/>
                  </a:lnTo>
                  <a:lnTo>
                    <a:pt x="16" y="10"/>
                  </a:lnTo>
                  <a:lnTo>
                    <a:pt x="26" y="14"/>
                  </a:lnTo>
                  <a:lnTo>
                    <a:pt x="32" y="14"/>
                  </a:lnTo>
                  <a:lnTo>
                    <a:pt x="37" y="13"/>
                  </a:lnTo>
                  <a:lnTo>
                    <a:pt x="42" y="9"/>
                  </a:lnTo>
                  <a:lnTo>
                    <a:pt x="46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91" name="Freeform 47"/>
            <p:cNvSpPr>
              <a:spLocks/>
            </p:cNvSpPr>
            <p:nvPr/>
          </p:nvSpPr>
          <p:spPr bwMode="auto">
            <a:xfrm>
              <a:off x="4033" y="1788"/>
              <a:ext cx="54" cy="36"/>
            </a:xfrm>
            <a:custGeom>
              <a:avLst/>
              <a:gdLst>
                <a:gd name="T0" fmla="*/ 0 w 54"/>
                <a:gd name="T1" fmla="*/ 12 h 36"/>
                <a:gd name="T2" fmla="*/ 3 w 54"/>
                <a:gd name="T3" fmla="*/ 11 h 36"/>
                <a:gd name="T4" fmla="*/ 8 w 54"/>
                <a:gd name="T5" fmla="*/ 10 h 36"/>
                <a:gd name="T6" fmla="*/ 13 w 54"/>
                <a:gd name="T7" fmla="*/ 8 h 36"/>
                <a:gd name="T8" fmla="*/ 19 w 54"/>
                <a:gd name="T9" fmla="*/ 6 h 36"/>
                <a:gd name="T10" fmla="*/ 24 w 54"/>
                <a:gd name="T11" fmla="*/ 4 h 36"/>
                <a:gd name="T12" fmla="*/ 30 w 54"/>
                <a:gd name="T13" fmla="*/ 3 h 36"/>
                <a:gd name="T14" fmla="*/ 33 w 54"/>
                <a:gd name="T15" fmla="*/ 2 h 36"/>
                <a:gd name="T16" fmla="*/ 37 w 54"/>
                <a:gd name="T17" fmla="*/ 0 h 36"/>
                <a:gd name="T18" fmla="*/ 43 w 54"/>
                <a:gd name="T19" fmla="*/ 2 h 36"/>
                <a:gd name="T20" fmla="*/ 51 w 54"/>
                <a:gd name="T21" fmla="*/ 8 h 36"/>
                <a:gd name="T22" fmla="*/ 54 w 54"/>
                <a:gd name="T23" fmla="*/ 15 h 36"/>
                <a:gd name="T24" fmla="*/ 52 w 54"/>
                <a:gd name="T25" fmla="*/ 19 h 36"/>
                <a:gd name="T26" fmla="*/ 42 w 54"/>
                <a:gd name="T27" fmla="*/ 23 h 36"/>
                <a:gd name="T28" fmla="*/ 35 w 54"/>
                <a:gd name="T29" fmla="*/ 29 h 36"/>
                <a:gd name="T30" fmla="*/ 30 w 54"/>
                <a:gd name="T31" fmla="*/ 35 h 36"/>
                <a:gd name="T32" fmla="*/ 25 w 54"/>
                <a:gd name="T33" fmla="*/ 36 h 36"/>
                <a:gd name="T34" fmla="*/ 19 w 54"/>
                <a:gd name="T35" fmla="*/ 33 h 36"/>
                <a:gd name="T36" fmla="*/ 12 w 54"/>
                <a:gd name="T37" fmla="*/ 29 h 36"/>
                <a:gd name="T38" fmla="*/ 5 w 54"/>
                <a:gd name="T39" fmla="*/ 25 h 36"/>
                <a:gd name="T40" fmla="*/ 1 w 54"/>
                <a:gd name="T41" fmla="*/ 20 h 36"/>
                <a:gd name="T42" fmla="*/ 0 w 54"/>
                <a:gd name="T43" fmla="*/ 18 h 36"/>
                <a:gd name="T44" fmla="*/ 0 w 54"/>
                <a:gd name="T45" fmla="*/ 16 h 36"/>
                <a:gd name="T46" fmla="*/ 0 w 54"/>
                <a:gd name="T47" fmla="*/ 14 h 36"/>
                <a:gd name="T48" fmla="*/ 0 w 54"/>
                <a:gd name="T49" fmla="*/ 1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4" h="36">
                  <a:moveTo>
                    <a:pt x="0" y="12"/>
                  </a:moveTo>
                  <a:lnTo>
                    <a:pt x="3" y="11"/>
                  </a:lnTo>
                  <a:lnTo>
                    <a:pt x="8" y="10"/>
                  </a:lnTo>
                  <a:lnTo>
                    <a:pt x="13" y="8"/>
                  </a:lnTo>
                  <a:lnTo>
                    <a:pt x="19" y="6"/>
                  </a:lnTo>
                  <a:lnTo>
                    <a:pt x="24" y="4"/>
                  </a:lnTo>
                  <a:lnTo>
                    <a:pt x="30" y="3"/>
                  </a:lnTo>
                  <a:lnTo>
                    <a:pt x="33" y="2"/>
                  </a:lnTo>
                  <a:lnTo>
                    <a:pt x="37" y="0"/>
                  </a:lnTo>
                  <a:lnTo>
                    <a:pt x="43" y="2"/>
                  </a:lnTo>
                  <a:lnTo>
                    <a:pt x="51" y="8"/>
                  </a:lnTo>
                  <a:lnTo>
                    <a:pt x="54" y="15"/>
                  </a:lnTo>
                  <a:lnTo>
                    <a:pt x="52" y="19"/>
                  </a:lnTo>
                  <a:lnTo>
                    <a:pt x="42" y="23"/>
                  </a:lnTo>
                  <a:lnTo>
                    <a:pt x="35" y="29"/>
                  </a:lnTo>
                  <a:lnTo>
                    <a:pt x="30" y="35"/>
                  </a:lnTo>
                  <a:lnTo>
                    <a:pt x="25" y="36"/>
                  </a:lnTo>
                  <a:lnTo>
                    <a:pt x="19" y="33"/>
                  </a:lnTo>
                  <a:lnTo>
                    <a:pt x="12" y="29"/>
                  </a:lnTo>
                  <a:lnTo>
                    <a:pt x="5" y="25"/>
                  </a:lnTo>
                  <a:lnTo>
                    <a:pt x="1" y="20"/>
                  </a:lnTo>
                  <a:lnTo>
                    <a:pt x="0" y="18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92" name="Freeform 48"/>
            <p:cNvSpPr>
              <a:spLocks/>
            </p:cNvSpPr>
            <p:nvPr/>
          </p:nvSpPr>
          <p:spPr bwMode="auto">
            <a:xfrm>
              <a:off x="4827" y="1672"/>
              <a:ext cx="28" cy="21"/>
            </a:xfrm>
            <a:custGeom>
              <a:avLst/>
              <a:gdLst>
                <a:gd name="T0" fmla="*/ 0 w 28"/>
                <a:gd name="T1" fmla="*/ 1 h 21"/>
                <a:gd name="T2" fmla="*/ 4 w 28"/>
                <a:gd name="T3" fmla="*/ 5 h 21"/>
                <a:gd name="T4" fmla="*/ 7 w 28"/>
                <a:gd name="T5" fmla="*/ 10 h 21"/>
                <a:gd name="T6" fmla="*/ 9 w 28"/>
                <a:gd name="T7" fmla="*/ 17 h 21"/>
                <a:gd name="T8" fmla="*/ 10 w 28"/>
                <a:gd name="T9" fmla="*/ 21 h 21"/>
                <a:gd name="T10" fmla="*/ 16 w 28"/>
                <a:gd name="T11" fmla="*/ 20 h 21"/>
                <a:gd name="T12" fmla="*/ 21 w 28"/>
                <a:gd name="T13" fmla="*/ 17 h 21"/>
                <a:gd name="T14" fmla="*/ 26 w 28"/>
                <a:gd name="T15" fmla="*/ 14 h 21"/>
                <a:gd name="T16" fmla="*/ 28 w 28"/>
                <a:gd name="T17" fmla="*/ 12 h 21"/>
                <a:gd name="T18" fmla="*/ 26 w 28"/>
                <a:gd name="T19" fmla="*/ 8 h 21"/>
                <a:gd name="T20" fmla="*/ 19 w 28"/>
                <a:gd name="T21" fmla="*/ 4 h 21"/>
                <a:gd name="T22" fmla="*/ 10 w 28"/>
                <a:gd name="T23" fmla="*/ 0 h 21"/>
                <a:gd name="T24" fmla="*/ 0 w 28"/>
                <a:gd name="T25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1">
                  <a:moveTo>
                    <a:pt x="0" y="1"/>
                  </a:moveTo>
                  <a:lnTo>
                    <a:pt x="4" y="5"/>
                  </a:lnTo>
                  <a:lnTo>
                    <a:pt x="7" y="10"/>
                  </a:lnTo>
                  <a:lnTo>
                    <a:pt x="9" y="17"/>
                  </a:lnTo>
                  <a:lnTo>
                    <a:pt x="10" y="21"/>
                  </a:lnTo>
                  <a:lnTo>
                    <a:pt x="16" y="20"/>
                  </a:lnTo>
                  <a:lnTo>
                    <a:pt x="21" y="17"/>
                  </a:lnTo>
                  <a:lnTo>
                    <a:pt x="26" y="14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19" y="4"/>
                  </a:lnTo>
                  <a:lnTo>
                    <a:pt x="10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93" name="Freeform 49"/>
            <p:cNvSpPr>
              <a:spLocks/>
            </p:cNvSpPr>
            <p:nvPr/>
          </p:nvSpPr>
          <p:spPr bwMode="auto">
            <a:xfrm>
              <a:off x="4755" y="1580"/>
              <a:ext cx="21" cy="16"/>
            </a:xfrm>
            <a:custGeom>
              <a:avLst/>
              <a:gdLst>
                <a:gd name="T0" fmla="*/ 21 w 21"/>
                <a:gd name="T1" fmla="*/ 16 h 16"/>
                <a:gd name="T2" fmla="*/ 16 w 21"/>
                <a:gd name="T3" fmla="*/ 15 h 16"/>
                <a:gd name="T4" fmla="*/ 10 w 21"/>
                <a:gd name="T5" fmla="*/ 12 h 16"/>
                <a:gd name="T6" fmla="*/ 6 w 21"/>
                <a:gd name="T7" fmla="*/ 9 h 16"/>
                <a:gd name="T8" fmla="*/ 0 w 21"/>
                <a:gd name="T9" fmla="*/ 8 h 16"/>
                <a:gd name="T10" fmla="*/ 2 w 21"/>
                <a:gd name="T11" fmla="*/ 5 h 16"/>
                <a:gd name="T12" fmla="*/ 4 w 21"/>
                <a:gd name="T13" fmla="*/ 3 h 16"/>
                <a:gd name="T14" fmla="*/ 6 w 21"/>
                <a:gd name="T15" fmla="*/ 1 h 16"/>
                <a:gd name="T16" fmla="*/ 7 w 21"/>
                <a:gd name="T17" fmla="*/ 0 h 16"/>
                <a:gd name="T18" fmla="*/ 11 w 21"/>
                <a:gd name="T19" fmla="*/ 0 h 16"/>
                <a:gd name="T20" fmla="*/ 16 w 21"/>
                <a:gd name="T21" fmla="*/ 4 h 16"/>
                <a:gd name="T22" fmla="*/ 20 w 21"/>
                <a:gd name="T23" fmla="*/ 9 h 16"/>
                <a:gd name="T24" fmla="*/ 21 w 21"/>
                <a:gd name="T2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16">
                  <a:moveTo>
                    <a:pt x="21" y="16"/>
                  </a:moveTo>
                  <a:lnTo>
                    <a:pt x="16" y="15"/>
                  </a:lnTo>
                  <a:lnTo>
                    <a:pt x="10" y="12"/>
                  </a:lnTo>
                  <a:lnTo>
                    <a:pt x="6" y="9"/>
                  </a:lnTo>
                  <a:lnTo>
                    <a:pt x="0" y="8"/>
                  </a:lnTo>
                  <a:lnTo>
                    <a:pt x="2" y="5"/>
                  </a:lnTo>
                  <a:lnTo>
                    <a:pt x="4" y="3"/>
                  </a:lnTo>
                  <a:lnTo>
                    <a:pt x="6" y="1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6" y="4"/>
                  </a:lnTo>
                  <a:lnTo>
                    <a:pt x="20" y="9"/>
                  </a:lnTo>
                  <a:lnTo>
                    <a:pt x="21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94" name="Freeform 50"/>
            <p:cNvSpPr>
              <a:spLocks/>
            </p:cNvSpPr>
            <p:nvPr/>
          </p:nvSpPr>
          <p:spPr bwMode="auto">
            <a:xfrm>
              <a:off x="4787" y="1640"/>
              <a:ext cx="18" cy="17"/>
            </a:xfrm>
            <a:custGeom>
              <a:avLst/>
              <a:gdLst>
                <a:gd name="T0" fmla="*/ 0 w 18"/>
                <a:gd name="T1" fmla="*/ 5 h 17"/>
                <a:gd name="T2" fmla="*/ 5 w 18"/>
                <a:gd name="T3" fmla="*/ 8 h 17"/>
                <a:gd name="T4" fmla="*/ 9 w 18"/>
                <a:gd name="T5" fmla="*/ 10 h 17"/>
                <a:gd name="T6" fmla="*/ 14 w 18"/>
                <a:gd name="T7" fmla="*/ 14 h 17"/>
                <a:gd name="T8" fmla="*/ 17 w 18"/>
                <a:gd name="T9" fmla="*/ 17 h 17"/>
                <a:gd name="T10" fmla="*/ 18 w 18"/>
                <a:gd name="T11" fmla="*/ 14 h 17"/>
                <a:gd name="T12" fmla="*/ 18 w 18"/>
                <a:gd name="T13" fmla="*/ 9 h 17"/>
                <a:gd name="T14" fmla="*/ 17 w 18"/>
                <a:gd name="T15" fmla="*/ 5 h 17"/>
                <a:gd name="T16" fmla="*/ 14 w 18"/>
                <a:gd name="T17" fmla="*/ 2 h 17"/>
                <a:gd name="T18" fmla="*/ 9 w 18"/>
                <a:gd name="T19" fmla="*/ 0 h 17"/>
                <a:gd name="T20" fmla="*/ 4 w 18"/>
                <a:gd name="T21" fmla="*/ 0 h 17"/>
                <a:gd name="T22" fmla="*/ 0 w 18"/>
                <a:gd name="T23" fmla="*/ 2 h 17"/>
                <a:gd name="T24" fmla="*/ 0 w 18"/>
                <a:gd name="T25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17">
                  <a:moveTo>
                    <a:pt x="0" y="5"/>
                  </a:moveTo>
                  <a:lnTo>
                    <a:pt x="5" y="8"/>
                  </a:lnTo>
                  <a:lnTo>
                    <a:pt x="9" y="10"/>
                  </a:lnTo>
                  <a:lnTo>
                    <a:pt x="14" y="14"/>
                  </a:lnTo>
                  <a:lnTo>
                    <a:pt x="17" y="17"/>
                  </a:lnTo>
                  <a:lnTo>
                    <a:pt x="18" y="14"/>
                  </a:lnTo>
                  <a:lnTo>
                    <a:pt x="18" y="9"/>
                  </a:lnTo>
                  <a:lnTo>
                    <a:pt x="17" y="5"/>
                  </a:lnTo>
                  <a:lnTo>
                    <a:pt x="14" y="2"/>
                  </a:lnTo>
                  <a:lnTo>
                    <a:pt x="9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95" name="Freeform 51"/>
            <p:cNvSpPr>
              <a:spLocks/>
            </p:cNvSpPr>
            <p:nvPr/>
          </p:nvSpPr>
          <p:spPr bwMode="auto">
            <a:xfrm>
              <a:off x="4818" y="1600"/>
              <a:ext cx="31" cy="56"/>
            </a:xfrm>
            <a:custGeom>
              <a:avLst/>
              <a:gdLst>
                <a:gd name="T0" fmla="*/ 0 w 31"/>
                <a:gd name="T1" fmla="*/ 0 h 56"/>
                <a:gd name="T2" fmla="*/ 2 w 31"/>
                <a:gd name="T3" fmla="*/ 13 h 56"/>
                <a:gd name="T4" fmla="*/ 3 w 31"/>
                <a:gd name="T5" fmla="*/ 29 h 56"/>
                <a:gd name="T6" fmla="*/ 2 w 31"/>
                <a:gd name="T7" fmla="*/ 45 h 56"/>
                <a:gd name="T8" fmla="*/ 0 w 31"/>
                <a:gd name="T9" fmla="*/ 56 h 56"/>
                <a:gd name="T10" fmla="*/ 5 w 31"/>
                <a:gd name="T11" fmla="*/ 54 h 56"/>
                <a:gd name="T12" fmla="*/ 8 w 31"/>
                <a:gd name="T13" fmla="*/ 53 h 56"/>
                <a:gd name="T14" fmla="*/ 12 w 31"/>
                <a:gd name="T15" fmla="*/ 52 h 56"/>
                <a:gd name="T16" fmla="*/ 14 w 31"/>
                <a:gd name="T17" fmla="*/ 50 h 56"/>
                <a:gd name="T18" fmla="*/ 18 w 31"/>
                <a:gd name="T19" fmla="*/ 49 h 56"/>
                <a:gd name="T20" fmla="*/ 23 w 31"/>
                <a:gd name="T21" fmla="*/ 46 h 56"/>
                <a:gd name="T22" fmla="*/ 27 w 31"/>
                <a:gd name="T23" fmla="*/ 46 h 56"/>
                <a:gd name="T24" fmla="*/ 30 w 31"/>
                <a:gd name="T25" fmla="*/ 46 h 56"/>
                <a:gd name="T26" fmla="*/ 31 w 31"/>
                <a:gd name="T27" fmla="*/ 44 h 56"/>
                <a:gd name="T28" fmla="*/ 29 w 31"/>
                <a:gd name="T29" fmla="*/ 38 h 56"/>
                <a:gd name="T30" fmla="*/ 24 w 31"/>
                <a:gd name="T31" fmla="*/ 36 h 56"/>
                <a:gd name="T32" fmla="*/ 13 w 31"/>
                <a:gd name="T33" fmla="*/ 38 h 56"/>
                <a:gd name="T34" fmla="*/ 15 w 31"/>
                <a:gd name="T35" fmla="*/ 32 h 56"/>
                <a:gd name="T36" fmla="*/ 16 w 31"/>
                <a:gd name="T37" fmla="*/ 25 h 56"/>
                <a:gd name="T38" fmla="*/ 16 w 31"/>
                <a:gd name="T39" fmla="*/ 20 h 56"/>
                <a:gd name="T40" fmla="*/ 14 w 31"/>
                <a:gd name="T41" fmla="*/ 16 h 56"/>
                <a:gd name="T42" fmla="*/ 12 w 31"/>
                <a:gd name="T43" fmla="*/ 12 h 56"/>
                <a:gd name="T44" fmla="*/ 7 w 31"/>
                <a:gd name="T45" fmla="*/ 8 h 56"/>
                <a:gd name="T46" fmla="*/ 4 w 31"/>
                <a:gd name="T47" fmla="*/ 4 h 56"/>
                <a:gd name="T48" fmla="*/ 0 w 31"/>
                <a:gd name="T4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1" h="56">
                  <a:moveTo>
                    <a:pt x="0" y="0"/>
                  </a:moveTo>
                  <a:lnTo>
                    <a:pt x="2" y="13"/>
                  </a:lnTo>
                  <a:lnTo>
                    <a:pt x="3" y="29"/>
                  </a:lnTo>
                  <a:lnTo>
                    <a:pt x="2" y="45"/>
                  </a:lnTo>
                  <a:lnTo>
                    <a:pt x="0" y="56"/>
                  </a:lnTo>
                  <a:lnTo>
                    <a:pt x="5" y="54"/>
                  </a:lnTo>
                  <a:lnTo>
                    <a:pt x="8" y="53"/>
                  </a:lnTo>
                  <a:lnTo>
                    <a:pt x="12" y="52"/>
                  </a:lnTo>
                  <a:lnTo>
                    <a:pt x="14" y="50"/>
                  </a:lnTo>
                  <a:lnTo>
                    <a:pt x="18" y="49"/>
                  </a:lnTo>
                  <a:lnTo>
                    <a:pt x="23" y="46"/>
                  </a:lnTo>
                  <a:lnTo>
                    <a:pt x="27" y="46"/>
                  </a:lnTo>
                  <a:lnTo>
                    <a:pt x="30" y="46"/>
                  </a:lnTo>
                  <a:lnTo>
                    <a:pt x="31" y="44"/>
                  </a:lnTo>
                  <a:lnTo>
                    <a:pt x="29" y="38"/>
                  </a:lnTo>
                  <a:lnTo>
                    <a:pt x="24" y="36"/>
                  </a:lnTo>
                  <a:lnTo>
                    <a:pt x="13" y="38"/>
                  </a:lnTo>
                  <a:lnTo>
                    <a:pt x="15" y="32"/>
                  </a:lnTo>
                  <a:lnTo>
                    <a:pt x="16" y="25"/>
                  </a:lnTo>
                  <a:lnTo>
                    <a:pt x="16" y="20"/>
                  </a:lnTo>
                  <a:lnTo>
                    <a:pt x="14" y="16"/>
                  </a:lnTo>
                  <a:lnTo>
                    <a:pt x="12" y="12"/>
                  </a:lnTo>
                  <a:lnTo>
                    <a:pt x="7" y="8"/>
                  </a:lnTo>
                  <a:lnTo>
                    <a:pt x="4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96" name="Freeform 52"/>
            <p:cNvSpPr>
              <a:spLocks/>
            </p:cNvSpPr>
            <p:nvPr/>
          </p:nvSpPr>
          <p:spPr bwMode="auto">
            <a:xfrm>
              <a:off x="4747" y="1607"/>
              <a:ext cx="14" cy="30"/>
            </a:xfrm>
            <a:custGeom>
              <a:avLst/>
              <a:gdLst>
                <a:gd name="T0" fmla="*/ 3 w 14"/>
                <a:gd name="T1" fmla="*/ 21 h 30"/>
                <a:gd name="T2" fmla="*/ 2 w 14"/>
                <a:gd name="T3" fmla="*/ 13 h 30"/>
                <a:gd name="T4" fmla="*/ 0 w 14"/>
                <a:gd name="T5" fmla="*/ 6 h 30"/>
                <a:gd name="T6" fmla="*/ 0 w 14"/>
                <a:gd name="T7" fmla="*/ 2 h 30"/>
                <a:gd name="T8" fmla="*/ 2 w 14"/>
                <a:gd name="T9" fmla="*/ 0 h 30"/>
                <a:gd name="T10" fmla="*/ 5 w 14"/>
                <a:gd name="T11" fmla="*/ 1 h 30"/>
                <a:gd name="T12" fmla="*/ 10 w 14"/>
                <a:gd name="T13" fmla="*/ 8 h 30"/>
                <a:gd name="T14" fmla="*/ 14 w 14"/>
                <a:gd name="T15" fmla="*/ 18 h 30"/>
                <a:gd name="T16" fmla="*/ 13 w 14"/>
                <a:gd name="T17" fmla="*/ 30 h 30"/>
                <a:gd name="T18" fmla="*/ 9 w 14"/>
                <a:gd name="T19" fmla="*/ 29 h 30"/>
                <a:gd name="T20" fmla="*/ 6 w 14"/>
                <a:gd name="T21" fmla="*/ 26 h 30"/>
                <a:gd name="T22" fmla="*/ 4 w 14"/>
                <a:gd name="T23" fmla="*/ 24 h 30"/>
                <a:gd name="T24" fmla="*/ 3 w 14"/>
                <a:gd name="T25" fmla="*/ 2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30">
                  <a:moveTo>
                    <a:pt x="3" y="21"/>
                  </a:moveTo>
                  <a:lnTo>
                    <a:pt x="2" y="13"/>
                  </a:lnTo>
                  <a:lnTo>
                    <a:pt x="0" y="6"/>
                  </a:lnTo>
                  <a:lnTo>
                    <a:pt x="0" y="2"/>
                  </a:lnTo>
                  <a:lnTo>
                    <a:pt x="2" y="0"/>
                  </a:lnTo>
                  <a:lnTo>
                    <a:pt x="5" y="1"/>
                  </a:lnTo>
                  <a:lnTo>
                    <a:pt x="10" y="8"/>
                  </a:lnTo>
                  <a:lnTo>
                    <a:pt x="14" y="18"/>
                  </a:lnTo>
                  <a:lnTo>
                    <a:pt x="13" y="30"/>
                  </a:lnTo>
                  <a:lnTo>
                    <a:pt x="9" y="29"/>
                  </a:lnTo>
                  <a:lnTo>
                    <a:pt x="6" y="26"/>
                  </a:lnTo>
                  <a:lnTo>
                    <a:pt x="4" y="24"/>
                  </a:lnTo>
                  <a:lnTo>
                    <a:pt x="3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97" name="Freeform 53"/>
            <p:cNvSpPr>
              <a:spLocks/>
            </p:cNvSpPr>
            <p:nvPr/>
          </p:nvSpPr>
          <p:spPr bwMode="auto">
            <a:xfrm>
              <a:off x="4877" y="1591"/>
              <a:ext cx="20" cy="34"/>
            </a:xfrm>
            <a:custGeom>
              <a:avLst/>
              <a:gdLst>
                <a:gd name="T0" fmla="*/ 0 w 20"/>
                <a:gd name="T1" fmla="*/ 0 h 34"/>
                <a:gd name="T2" fmla="*/ 5 w 20"/>
                <a:gd name="T3" fmla="*/ 0 h 34"/>
                <a:gd name="T4" fmla="*/ 10 w 20"/>
                <a:gd name="T5" fmla="*/ 0 h 34"/>
                <a:gd name="T6" fmla="*/ 16 w 20"/>
                <a:gd name="T7" fmla="*/ 2 h 34"/>
                <a:gd name="T8" fmla="*/ 20 w 20"/>
                <a:gd name="T9" fmla="*/ 5 h 34"/>
                <a:gd name="T10" fmla="*/ 19 w 20"/>
                <a:gd name="T11" fmla="*/ 12 h 34"/>
                <a:gd name="T12" fmla="*/ 16 w 20"/>
                <a:gd name="T13" fmla="*/ 21 h 34"/>
                <a:gd name="T14" fmla="*/ 11 w 20"/>
                <a:gd name="T15" fmla="*/ 29 h 34"/>
                <a:gd name="T16" fmla="*/ 4 w 20"/>
                <a:gd name="T17" fmla="*/ 34 h 34"/>
                <a:gd name="T18" fmla="*/ 2 w 20"/>
                <a:gd name="T19" fmla="*/ 26 h 34"/>
                <a:gd name="T20" fmla="*/ 0 w 20"/>
                <a:gd name="T21" fmla="*/ 17 h 34"/>
                <a:gd name="T22" fmla="*/ 0 w 20"/>
                <a:gd name="T23" fmla="*/ 8 h 34"/>
                <a:gd name="T24" fmla="*/ 0 w 20"/>
                <a:gd name="T2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34">
                  <a:moveTo>
                    <a:pt x="0" y="0"/>
                  </a:moveTo>
                  <a:lnTo>
                    <a:pt x="5" y="0"/>
                  </a:lnTo>
                  <a:lnTo>
                    <a:pt x="10" y="0"/>
                  </a:lnTo>
                  <a:lnTo>
                    <a:pt x="16" y="2"/>
                  </a:lnTo>
                  <a:lnTo>
                    <a:pt x="20" y="5"/>
                  </a:lnTo>
                  <a:lnTo>
                    <a:pt x="19" y="12"/>
                  </a:lnTo>
                  <a:lnTo>
                    <a:pt x="16" y="21"/>
                  </a:lnTo>
                  <a:lnTo>
                    <a:pt x="11" y="29"/>
                  </a:lnTo>
                  <a:lnTo>
                    <a:pt x="4" y="34"/>
                  </a:lnTo>
                  <a:lnTo>
                    <a:pt x="2" y="26"/>
                  </a:lnTo>
                  <a:lnTo>
                    <a:pt x="0" y="17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98" name="Freeform 54"/>
            <p:cNvSpPr>
              <a:spLocks/>
            </p:cNvSpPr>
            <p:nvPr/>
          </p:nvSpPr>
          <p:spPr bwMode="auto">
            <a:xfrm>
              <a:off x="4843" y="1383"/>
              <a:ext cx="95" cy="205"/>
            </a:xfrm>
            <a:custGeom>
              <a:avLst/>
              <a:gdLst>
                <a:gd name="T0" fmla="*/ 73 w 95"/>
                <a:gd name="T1" fmla="*/ 184 h 205"/>
                <a:gd name="T2" fmla="*/ 64 w 95"/>
                <a:gd name="T3" fmla="*/ 198 h 205"/>
                <a:gd name="T4" fmla="*/ 55 w 95"/>
                <a:gd name="T5" fmla="*/ 202 h 205"/>
                <a:gd name="T6" fmla="*/ 41 w 95"/>
                <a:gd name="T7" fmla="*/ 197 h 205"/>
                <a:gd name="T8" fmla="*/ 33 w 95"/>
                <a:gd name="T9" fmla="*/ 196 h 205"/>
                <a:gd name="T10" fmla="*/ 36 w 95"/>
                <a:gd name="T11" fmla="*/ 193 h 205"/>
                <a:gd name="T12" fmla="*/ 34 w 95"/>
                <a:gd name="T13" fmla="*/ 188 h 205"/>
                <a:gd name="T14" fmla="*/ 23 w 95"/>
                <a:gd name="T15" fmla="*/ 185 h 205"/>
                <a:gd name="T16" fmla="*/ 25 w 95"/>
                <a:gd name="T17" fmla="*/ 179 h 205"/>
                <a:gd name="T18" fmla="*/ 36 w 95"/>
                <a:gd name="T19" fmla="*/ 180 h 205"/>
                <a:gd name="T20" fmla="*/ 41 w 95"/>
                <a:gd name="T21" fmla="*/ 179 h 205"/>
                <a:gd name="T22" fmla="*/ 42 w 95"/>
                <a:gd name="T23" fmla="*/ 156 h 205"/>
                <a:gd name="T24" fmla="*/ 41 w 95"/>
                <a:gd name="T25" fmla="*/ 143 h 205"/>
                <a:gd name="T26" fmla="*/ 34 w 95"/>
                <a:gd name="T27" fmla="*/ 132 h 205"/>
                <a:gd name="T28" fmla="*/ 30 w 95"/>
                <a:gd name="T29" fmla="*/ 127 h 205"/>
                <a:gd name="T30" fmla="*/ 31 w 95"/>
                <a:gd name="T31" fmla="*/ 116 h 205"/>
                <a:gd name="T32" fmla="*/ 33 w 95"/>
                <a:gd name="T33" fmla="*/ 102 h 205"/>
                <a:gd name="T34" fmla="*/ 32 w 95"/>
                <a:gd name="T35" fmla="*/ 77 h 205"/>
                <a:gd name="T36" fmla="*/ 33 w 95"/>
                <a:gd name="T37" fmla="*/ 67 h 205"/>
                <a:gd name="T38" fmla="*/ 39 w 95"/>
                <a:gd name="T39" fmla="*/ 63 h 205"/>
                <a:gd name="T40" fmla="*/ 44 w 95"/>
                <a:gd name="T41" fmla="*/ 59 h 205"/>
                <a:gd name="T42" fmla="*/ 42 w 95"/>
                <a:gd name="T43" fmla="*/ 51 h 205"/>
                <a:gd name="T44" fmla="*/ 36 w 95"/>
                <a:gd name="T45" fmla="*/ 46 h 205"/>
                <a:gd name="T46" fmla="*/ 26 w 95"/>
                <a:gd name="T47" fmla="*/ 38 h 205"/>
                <a:gd name="T48" fmla="*/ 15 w 95"/>
                <a:gd name="T49" fmla="*/ 30 h 205"/>
                <a:gd name="T50" fmla="*/ 4 w 95"/>
                <a:gd name="T51" fmla="*/ 22 h 205"/>
                <a:gd name="T52" fmla="*/ 4 w 95"/>
                <a:gd name="T53" fmla="*/ 20 h 205"/>
                <a:gd name="T54" fmla="*/ 11 w 95"/>
                <a:gd name="T55" fmla="*/ 18 h 205"/>
                <a:gd name="T56" fmla="*/ 16 w 95"/>
                <a:gd name="T57" fmla="*/ 17 h 205"/>
                <a:gd name="T58" fmla="*/ 24 w 95"/>
                <a:gd name="T59" fmla="*/ 17 h 205"/>
                <a:gd name="T60" fmla="*/ 33 w 95"/>
                <a:gd name="T61" fmla="*/ 26 h 205"/>
                <a:gd name="T62" fmla="*/ 49 w 95"/>
                <a:gd name="T63" fmla="*/ 47 h 205"/>
                <a:gd name="T64" fmla="*/ 52 w 95"/>
                <a:gd name="T65" fmla="*/ 50 h 205"/>
                <a:gd name="T66" fmla="*/ 53 w 95"/>
                <a:gd name="T67" fmla="*/ 41 h 205"/>
                <a:gd name="T68" fmla="*/ 58 w 95"/>
                <a:gd name="T69" fmla="*/ 27 h 205"/>
                <a:gd name="T70" fmla="*/ 59 w 95"/>
                <a:gd name="T71" fmla="*/ 6 h 205"/>
                <a:gd name="T72" fmla="*/ 59 w 95"/>
                <a:gd name="T73" fmla="*/ 1 h 205"/>
                <a:gd name="T74" fmla="*/ 63 w 95"/>
                <a:gd name="T75" fmla="*/ 8 h 205"/>
                <a:gd name="T76" fmla="*/ 69 w 95"/>
                <a:gd name="T77" fmla="*/ 18 h 205"/>
                <a:gd name="T78" fmla="*/ 71 w 95"/>
                <a:gd name="T79" fmla="*/ 33 h 205"/>
                <a:gd name="T80" fmla="*/ 70 w 95"/>
                <a:gd name="T81" fmla="*/ 41 h 205"/>
                <a:gd name="T82" fmla="*/ 65 w 95"/>
                <a:gd name="T83" fmla="*/ 50 h 205"/>
                <a:gd name="T84" fmla="*/ 68 w 95"/>
                <a:gd name="T85" fmla="*/ 58 h 205"/>
                <a:gd name="T86" fmla="*/ 70 w 95"/>
                <a:gd name="T87" fmla="*/ 70 h 205"/>
                <a:gd name="T88" fmla="*/ 68 w 95"/>
                <a:gd name="T89" fmla="*/ 81 h 205"/>
                <a:gd name="T90" fmla="*/ 61 w 95"/>
                <a:gd name="T91" fmla="*/ 79 h 205"/>
                <a:gd name="T92" fmla="*/ 58 w 95"/>
                <a:gd name="T93" fmla="*/ 83 h 205"/>
                <a:gd name="T94" fmla="*/ 58 w 95"/>
                <a:gd name="T95" fmla="*/ 108 h 205"/>
                <a:gd name="T96" fmla="*/ 60 w 95"/>
                <a:gd name="T97" fmla="*/ 128 h 205"/>
                <a:gd name="T98" fmla="*/ 61 w 95"/>
                <a:gd name="T99" fmla="*/ 155 h 205"/>
                <a:gd name="T100" fmla="*/ 64 w 95"/>
                <a:gd name="T101" fmla="*/ 168 h 205"/>
                <a:gd name="T102" fmla="*/ 71 w 95"/>
                <a:gd name="T103" fmla="*/ 172 h 205"/>
                <a:gd name="T104" fmla="*/ 75 w 95"/>
                <a:gd name="T105" fmla="*/ 167 h 205"/>
                <a:gd name="T106" fmla="*/ 89 w 95"/>
                <a:gd name="T107" fmla="*/ 152 h 205"/>
                <a:gd name="T108" fmla="*/ 95 w 95"/>
                <a:gd name="T109" fmla="*/ 152 h 205"/>
                <a:gd name="T110" fmla="*/ 95 w 95"/>
                <a:gd name="T111" fmla="*/ 156 h 205"/>
                <a:gd name="T112" fmla="*/ 87 w 95"/>
                <a:gd name="T113" fmla="*/ 160 h 205"/>
                <a:gd name="T114" fmla="*/ 79 w 95"/>
                <a:gd name="T115" fmla="*/ 173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5" h="205">
                  <a:moveTo>
                    <a:pt x="76" y="179"/>
                  </a:moveTo>
                  <a:lnTo>
                    <a:pt x="73" y="184"/>
                  </a:lnTo>
                  <a:lnTo>
                    <a:pt x="69" y="191"/>
                  </a:lnTo>
                  <a:lnTo>
                    <a:pt x="64" y="198"/>
                  </a:lnTo>
                  <a:lnTo>
                    <a:pt x="60" y="205"/>
                  </a:lnTo>
                  <a:lnTo>
                    <a:pt x="55" y="202"/>
                  </a:lnTo>
                  <a:lnTo>
                    <a:pt x="49" y="198"/>
                  </a:lnTo>
                  <a:lnTo>
                    <a:pt x="41" y="197"/>
                  </a:lnTo>
                  <a:lnTo>
                    <a:pt x="31" y="197"/>
                  </a:lnTo>
                  <a:lnTo>
                    <a:pt x="33" y="196"/>
                  </a:lnTo>
                  <a:lnTo>
                    <a:pt x="34" y="195"/>
                  </a:lnTo>
                  <a:lnTo>
                    <a:pt x="36" y="193"/>
                  </a:lnTo>
                  <a:lnTo>
                    <a:pt x="38" y="192"/>
                  </a:lnTo>
                  <a:lnTo>
                    <a:pt x="34" y="188"/>
                  </a:lnTo>
                  <a:lnTo>
                    <a:pt x="29" y="187"/>
                  </a:lnTo>
                  <a:lnTo>
                    <a:pt x="23" y="185"/>
                  </a:lnTo>
                  <a:lnTo>
                    <a:pt x="19" y="185"/>
                  </a:lnTo>
                  <a:lnTo>
                    <a:pt x="25" y="179"/>
                  </a:lnTo>
                  <a:lnTo>
                    <a:pt x="31" y="177"/>
                  </a:lnTo>
                  <a:lnTo>
                    <a:pt x="36" y="180"/>
                  </a:lnTo>
                  <a:lnTo>
                    <a:pt x="42" y="187"/>
                  </a:lnTo>
                  <a:lnTo>
                    <a:pt x="41" y="179"/>
                  </a:lnTo>
                  <a:lnTo>
                    <a:pt x="41" y="168"/>
                  </a:lnTo>
                  <a:lnTo>
                    <a:pt x="42" y="156"/>
                  </a:lnTo>
                  <a:lnTo>
                    <a:pt x="42" y="148"/>
                  </a:lnTo>
                  <a:lnTo>
                    <a:pt x="41" y="143"/>
                  </a:lnTo>
                  <a:lnTo>
                    <a:pt x="38" y="136"/>
                  </a:lnTo>
                  <a:lnTo>
                    <a:pt x="34" y="132"/>
                  </a:lnTo>
                  <a:lnTo>
                    <a:pt x="31" y="130"/>
                  </a:lnTo>
                  <a:lnTo>
                    <a:pt x="30" y="127"/>
                  </a:lnTo>
                  <a:lnTo>
                    <a:pt x="30" y="122"/>
                  </a:lnTo>
                  <a:lnTo>
                    <a:pt x="31" y="116"/>
                  </a:lnTo>
                  <a:lnTo>
                    <a:pt x="32" y="111"/>
                  </a:lnTo>
                  <a:lnTo>
                    <a:pt x="33" y="102"/>
                  </a:lnTo>
                  <a:lnTo>
                    <a:pt x="33" y="88"/>
                  </a:lnTo>
                  <a:lnTo>
                    <a:pt x="32" y="77"/>
                  </a:lnTo>
                  <a:lnTo>
                    <a:pt x="32" y="70"/>
                  </a:lnTo>
                  <a:lnTo>
                    <a:pt x="33" y="67"/>
                  </a:lnTo>
                  <a:lnTo>
                    <a:pt x="36" y="65"/>
                  </a:lnTo>
                  <a:lnTo>
                    <a:pt x="39" y="63"/>
                  </a:lnTo>
                  <a:lnTo>
                    <a:pt x="42" y="62"/>
                  </a:lnTo>
                  <a:lnTo>
                    <a:pt x="44" y="59"/>
                  </a:lnTo>
                  <a:lnTo>
                    <a:pt x="44" y="55"/>
                  </a:lnTo>
                  <a:lnTo>
                    <a:pt x="42" y="51"/>
                  </a:lnTo>
                  <a:lnTo>
                    <a:pt x="40" y="49"/>
                  </a:lnTo>
                  <a:lnTo>
                    <a:pt x="36" y="46"/>
                  </a:lnTo>
                  <a:lnTo>
                    <a:pt x="32" y="42"/>
                  </a:lnTo>
                  <a:lnTo>
                    <a:pt x="26" y="38"/>
                  </a:lnTo>
                  <a:lnTo>
                    <a:pt x="21" y="34"/>
                  </a:lnTo>
                  <a:lnTo>
                    <a:pt x="15" y="30"/>
                  </a:lnTo>
                  <a:lnTo>
                    <a:pt x="10" y="26"/>
                  </a:lnTo>
                  <a:lnTo>
                    <a:pt x="4" y="22"/>
                  </a:lnTo>
                  <a:lnTo>
                    <a:pt x="0" y="20"/>
                  </a:lnTo>
                  <a:lnTo>
                    <a:pt x="4" y="20"/>
                  </a:lnTo>
                  <a:lnTo>
                    <a:pt x="8" y="18"/>
                  </a:lnTo>
                  <a:lnTo>
                    <a:pt x="11" y="18"/>
                  </a:lnTo>
                  <a:lnTo>
                    <a:pt x="13" y="17"/>
                  </a:lnTo>
                  <a:lnTo>
                    <a:pt x="16" y="17"/>
                  </a:lnTo>
                  <a:lnTo>
                    <a:pt x="20" y="17"/>
                  </a:lnTo>
                  <a:lnTo>
                    <a:pt x="24" y="17"/>
                  </a:lnTo>
                  <a:lnTo>
                    <a:pt x="28" y="20"/>
                  </a:lnTo>
                  <a:lnTo>
                    <a:pt x="33" y="26"/>
                  </a:lnTo>
                  <a:lnTo>
                    <a:pt x="41" y="37"/>
                  </a:lnTo>
                  <a:lnTo>
                    <a:pt x="49" y="47"/>
                  </a:lnTo>
                  <a:lnTo>
                    <a:pt x="53" y="55"/>
                  </a:lnTo>
                  <a:lnTo>
                    <a:pt x="52" y="50"/>
                  </a:lnTo>
                  <a:lnTo>
                    <a:pt x="52" y="45"/>
                  </a:lnTo>
                  <a:lnTo>
                    <a:pt x="53" y="41"/>
                  </a:lnTo>
                  <a:lnTo>
                    <a:pt x="56" y="38"/>
                  </a:lnTo>
                  <a:lnTo>
                    <a:pt x="58" y="27"/>
                  </a:lnTo>
                  <a:lnTo>
                    <a:pt x="59" y="17"/>
                  </a:lnTo>
                  <a:lnTo>
                    <a:pt x="59" y="6"/>
                  </a:lnTo>
                  <a:lnTo>
                    <a:pt x="56" y="0"/>
                  </a:lnTo>
                  <a:lnTo>
                    <a:pt x="59" y="1"/>
                  </a:lnTo>
                  <a:lnTo>
                    <a:pt x="61" y="4"/>
                  </a:lnTo>
                  <a:lnTo>
                    <a:pt x="63" y="8"/>
                  </a:lnTo>
                  <a:lnTo>
                    <a:pt x="66" y="12"/>
                  </a:lnTo>
                  <a:lnTo>
                    <a:pt x="69" y="18"/>
                  </a:lnTo>
                  <a:lnTo>
                    <a:pt x="71" y="26"/>
                  </a:lnTo>
                  <a:lnTo>
                    <a:pt x="71" y="33"/>
                  </a:lnTo>
                  <a:lnTo>
                    <a:pt x="71" y="37"/>
                  </a:lnTo>
                  <a:lnTo>
                    <a:pt x="70" y="41"/>
                  </a:lnTo>
                  <a:lnTo>
                    <a:pt x="66" y="45"/>
                  </a:lnTo>
                  <a:lnTo>
                    <a:pt x="65" y="50"/>
                  </a:lnTo>
                  <a:lnTo>
                    <a:pt x="65" y="54"/>
                  </a:lnTo>
                  <a:lnTo>
                    <a:pt x="68" y="58"/>
                  </a:lnTo>
                  <a:lnTo>
                    <a:pt x="69" y="63"/>
                  </a:lnTo>
                  <a:lnTo>
                    <a:pt x="70" y="70"/>
                  </a:lnTo>
                  <a:lnTo>
                    <a:pt x="69" y="78"/>
                  </a:lnTo>
                  <a:lnTo>
                    <a:pt x="68" y="81"/>
                  </a:lnTo>
                  <a:lnTo>
                    <a:pt x="64" y="82"/>
                  </a:lnTo>
                  <a:lnTo>
                    <a:pt x="61" y="79"/>
                  </a:lnTo>
                  <a:lnTo>
                    <a:pt x="58" y="75"/>
                  </a:lnTo>
                  <a:lnTo>
                    <a:pt x="58" y="83"/>
                  </a:lnTo>
                  <a:lnTo>
                    <a:pt x="58" y="95"/>
                  </a:lnTo>
                  <a:lnTo>
                    <a:pt x="58" y="108"/>
                  </a:lnTo>
                  <a:lnTo>
                    <a:pt x="59" y="119"/>
                  </a:lnTo>
                  <a:lnTo>
                    <a:pt x="60" y="128"/>
                  </a:lnTo>
                  <a:lnTo>
                    <a:pt x="60" y="141"/>
                  </a:lnTo>
                  <a:lnTo>
                    <a:pt x="61" y="155"/>
                  </a:lnTo>
                  <a:lnTo>
                    <a:pt x="61" y="167"/>
                  </a:lnTo>
                  <a:lnTo>
                    <a:pt x="64" y="168"/>
                  </a:lnTo>
                  <a:lnTo>
                    <a:pt x="69" y="169"/>
                  </a:lnTo>
                  <a:lnTo>
                    <a:pt x="71" y="172"/>
                  </a:lnTo>
                  <a:lnTo>
                    <a:pt x="72" y="175"/>
                  </a:lnTo>
                  <a:lnTo>
                    <a:pt x="75" y="167"/>
                  </a:lnTo>
                  <a:lnTo>
                    <a:pt x="82" y="159"/>
                  </a:lnTo>
                  <a:lnTo>
                    <a:pt x="89" y="152"/>
                  </a:lnTo>
                  <a:lnTo>
                    <a:pt x="95" y="149"/>
                  </a:lnTo>
                  <a:lnTo>
                    <a:pt x="95" y="152"/>
                  </a:lnTo>
                  <a:lnTo>
                    <a:pt x="95" y="153"/>
                  </a:lnTo>
                  <a:lnTo>
                    <a:pt x="95" y="156"/>
                  </a:lnTo>
                  <a:lnTo>
                    <a:pt x="95" y="159"/>
                  </a:lnTo>
                  <a:lnTo>
                    <a:pt x="87" y="160"/>
                  </a:lnTo>
                  <a:lnTo>
                    <a:pt x="83" y="167"/>
                  </a:lnTo>
                  <a:lnTo>
                    <a:pt x="79" y="173"/>
                  </a:lnTo>
                  <a:lnTo>
                    <a:pt x="76" y="1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799" name="Freeform 55"/>
            <p:cNvSpPr>
              <a:spLocks/>
            </p:cNvSpPr>
            <p:nvPr/>
          </p:nvSpPr>
          <p:spPr bwMode="auto">
            <a:xfrm>
              <a:off x="4730" y="1584"/>
              <a:ext cx="46" cy="163"/>
            </a:xfrm>
            <a:custGeom>
              <a:avLst/>
              <a:gdLst>
                <a:gd name="T0" fmla="*/ 19 w 46"/>
                <a:gd name="T1" fmla="*/ 119 h 163"/>
                <a:gd name="T2" fmla="*/ 21 w 46"/>
                <a:gd name="T3" fmla="*/ 129 h 163"/>
                <a:gd name="T4" fmla="*/ 23 w 46"/>
                <a:gd name="T5" fmla="*/ 138 h 163"/>
                <a:gd name="T6" fmla="*/ 26 w 46"/>
                <a:gd name="T7" fmla="*/ 147 h 163"/>
                <a:gd name="T8" fmla="*/ 30 w 46"/>
                <a:gd name="T9" fmla="*/ 157 h 163"/>
                <a:gd name="T10" fmla="*/ 33 w 46"/>
                <a:gd name="T11" fmla="*/ 158 h 163"/>
                <a:gd name="T12" fmla="*/ 36 w 46"/>
                <a:gd name="T13" fmla="*/ 161 h 163"/>
                <a:gd name="T14" fmla="*/ 42 w 46"/>
                <a:gd name="T15" fmla="*/ 162 h 163"/>
                <a:gd name="T16" fmla="*/ 46 w 46"/>
                <a:gd name="T17" fmla="*/ 163 h 163"/>
                <a:gd name="T18" fmla="*/ 42 w 46"/>
                <a:gd name="T19" fmla="*/ 159 h 163"/>
                <a:gd name="T20" fmla="*/ 39 w 46"/>
                <a:gd name="T21" fmla="*/ 153 h 163"/>
                <a:gd name="T22" fmla="*/ 36 w 46"/>
                <a:gd name="T23" fmla="*/ 147 h 163"/>
                <a:gd name="T24" fmla="*/ 34 w 46"/>
                <a:gd name="T25" fmla="*/ 143 h 163"/>
                <a:gd name="T26" fmla="*/ 33 w 46"/>
                <a:gd name="T27" fmla="*/ 138 h 163"/>
                <a:gd name="T28" fmla="*/ 34 w 46"/>
                <a:gd name="T29" fmla="*/ 131 h 163"/>
                <a:gd name="T30" fmla="*/ 35 w 46"/>
                <a:gd name="T31" fmla="*/ 125 h 163"/>
                <a:gd name="T32" fmla="*/ 36 w 46"/>
                <a:gd name="T33" fmla="*/ 119 h 163"/>
                <a:gd name="T34" fmla="*/ 36 w 46"/>
                <a:gd name="T35" fmla="*/ 111 h 163"/>
                <a:gd name="T36" fmla="*/ 34 w 46"/>
                <a:gd name="T37" fmla="*/ 104 h 163"/>
                <a:gd name="T38" fmla="*/ 30 w 46"/>
                <a:gd name="T39" fmla="*/ 96 h 163"/>
                <a:gd name="T40" fmla="*/ 27 w 46"/>
                <a:gd name="T41" fmla="*/ 90 h 163"/>
                <a:gd name="T42" fmla="*/ 26 w 46"/>
                <a:gd name="T43" fmla="*/ 85 h 163"/>
                <a:gd name="T44" fmla="*/ 26 w 46"/>
                <a:gd name="T45" fmla="*/ 77 h 163"/>
                <a:gd name="T46" fmla="*/ 26 w 46"/>
                <a:gd name="T47" fmla="*/ 69 h 163"/>
                <a:gd name="T48" fmla="*/ 27 w 46"/>
                <a:gd name="T49" fmla="*/ 62 h 163"/>
                <a:gd name="T50" fmla="*/ 22 w 46"/>
                <a:gd name="T51" fmla="*/ 60 h 163"/>
                <a:gd name="T52" fmla="*/ 17 w 46"/>
                <a:gd name="T53" fmla="*/ 56 h 163"/>
                <a:gd name="T54" fmla="*/ 14 w 46"/>
                <a:gd name="T55" fmla="*/ 51 h 163"/>
                <a:gd name="T56" fmla="*/ 12 w 46"/>
                <a:gd name="T57" fmla="*/ 47 h 163"/>
                <a:gd name="T58" fmla="*/ 11 w 46"/>
                <a:gd name="T59" fmla="*/ 40 h 163"/>
                <a:gd name="T60" fmla="*/ 10 w 46"/>
                <a:gd name="T61" fmla="*/ 29 h 163"/>
                <a:gd name="T62" fmla="*/ 10 w 46"/>
                <a:gd name="T63" fmla="*/ 17 h 163"/>
                <a:gd name="T64" fmla="*/ 10 w 46"/>
                <a:gd name="T65" fmla="*/ 8 h 163"/>
                <a:gd name="T66" fmla="*/ 9 w 46"/>
                <a:gd name="T67" fmla="*/ 5 h 163"/>
                <a:gd name="T68" fmla="*/ 5 w 46"/>
                <a:gd name="T69" fmla="*/ 4 h 163"/>
                <a:gd name="T70" fmla="*/ 3 w 46"/>
                <a:gd name="T71" fmla="*/ 1 h 163"/>
                <a:gd name="T72" fmla="*/ 1 w 46"/>
                <a:gd name="T73" fmla="*/ 0 h 163"/>
                <a:gd name="T74" fmla="*/ 0 w 46"/>
                <a:gd name="T75" fmla="*/ 9 h 163"/>
                <a:gd name="T76" fmla="*/ 0 w 46"/>
                <a:gd name="T77" fmla="*/ 20 h 163"/>
                <a:gd name="T78" fmla="*/ 1 w 46"/>
                <a:gd name="T79" fmla="*/ 32 h 163"/>
                <a:gd name="T80" fmla="*/ 2 w 46"/>
                <a:gd name="T81" fmla="*/ 43 h 163"/>
                <a:gd name="T82" fmla="*/ 4 w 46"/>
                <a:gd name="T83" fmla="*/ 61 h 163"/>
                <a:gd name="T84" fmla="*/ 10 w 46"/>
                <a:gd name="T85" fmla="*/ 82 h 163"/>
                <a:gd name="T86" fmla="*/ 15 w 46"/>
                <a:gd name="T87" fmla="*/ 105 h 163"/>
                <a:gd name="T88" fmla="*/ 19 w 46"/>
                <a:gd name="T89" fmla="*/ 119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" h="163">
                  <a:moveTo>
                    <a:pt x="19" y="119"/>
                  </a:moveTo>
                  <a:lnTo>
                    <a:pt x="21" y="129"/>
                  </a:lnTo>
                  <a:lnTo>
                    <a:pt x="23" y="138"/>
                  </a:lnTo>
                  <a:lnTo>
                    <a:pt x="26" y="147"/>
                  </a:lnTo>
                  <a:lnTo>
                    <a:pt x="30" y="157"/>
                  </a:lnTo>
                  <a:lnTo>
                    <a:pt x="33" y="158"/>
                  </a:lnTo>
                  <a:lnTo>
                    <a:pt x="36" y="161"/>
                  </a:lnTo>
                  <a:lnTo>
                    <a:pt x="42" y="162"/>
                  </a:lnTo>
                  <a:lnTo>
                    <a:pt x="46" y="163"/>
                  </a:lnTo>
                  <a:lnTo>
                    <a:pt x="42" y="159"/>
                  </a:lnTo>
                  <a:lnTo>
                    <a:pt x="39" y="153"/>
                  </a:lnTo>
                  <a:lnTo>
                    <a:pt x="36" y="147"/>
                  </a:lnTo>
                  <a:lnTo>
                    <a:pt x="34" y="143"/>
                  </a:lnTo>
                  <a:lnTo>
                    <a:pt x="33" y="138"/>
                  </a:lnTo>
                  <a:lnTo>
                    <a:pt x="34" y="131"/>
                  </a:lnTo>
                  <a:lnTo>
                    <a:pt x="35" y="125"/>
                  </a:lnTo>
                  <a:lnTo>
                    <a:pt x="36" y="119"/>
                  </a:lnTo>
                  <a:lnTo>
                    <a:pt x="36" y="111"/>
                  </a:lnTo>
                  <a:lnTo>
                    <a:pt x="34" y="104"/>
                  </a:lnTo>
                  <a:lnTo>
                    <a:pt x="30" y="96"/>
                  </a:lnTo>
                  <a:lnTo>
                    <a:pt x="27" y="90"/>
                  </a:lnTo>
                  <a:lnTo>
                    <a:pt x="26" y="85"/>
                  </a:lnTo>
                  <a:lnTo>
                    <a:pt x="26" y="77"/>
                  </a:lnTo>
                  <a:lnTo>
                    <a:pt x="26" y="69"/>
                  </a:lnTo>
                  <a:lnTo>
                    <a:pt x="27" y="62"/>
                  </a:lnTo>
                  <a:lnTo>
                    <a:pt x="22" y="60"/>
                  </a:lnTo>
                  <a:lnTo>
                    <a:pt x="17" y="56"/>
                  </a:lnTo>
                  <a:lnTo>
                    <a:pt x="14" y="51"/>
                  </a:lnTo>
                  <a:lnTo>
                    <a:pt x="12" y="47"/>
                  </a:lnTo>
                  <a:lnTo>
                    <a:pt x="11" y="40"/>
                  </a:lnTo>
                  <a:lnTo>
                    <a:pt x="10" y="29"/>
                  </a:lnTo>
                  <a:lnTo>
                    <a:pt x="10" y="17"/>
                  </a:lnTo>
                  <a:lnTo>
                    <a:pt x="10" y="8"/>
                  </a:lnTo>
                  <a:lnTo>
                    <a:pt x="9" y="5"/>
                  </a:lnTo>
                  <a:lnTo>
                    <a:pt x="5" y="4"/>
                  </a:lnTo>
                  <a:lnTo>
                    <a:pt x="3" y="1"/>
                  </a:lnTo>
                  <a:lnTo>
                    <a:pt x="1" y="0"/>
                  </a:lnTo>
                  <a:lnTo>
                    <a:pt x="0" y="9"/>
                  </a:lnTo>
                  <a:lnTo>
                    <a:pt x="0" y="20"/>
                  </a:lnTo>
                  <a:lnTo>
                    <a:pt x="1" y="32"/>
                  </a:lnTo>
                  <a:lnTo>
                    <a:pt x="2" y="43"/>
                  </a:lnTo>
                  <a:lnTo>
                    <a:pt x="4" y="61"/>
                  </a:lnTo>
                  <a:lnTo>
                    <a:pt x="10" y="82"/>
                  </a:lnTo>
                  <a:lnTo>
                    <a:pt x="15" y="105"/>
                  </a:lnTo>
                  <a:lnTo>
                    <a:pt x="19" y="1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00" name="Freeform 56"/>
            <p:cNvSpPr>
              <a:spLocks/>
            </p:cNvSpPr>
            <p:nvPr/>
          </p:nvSpPr>
          <p:spPr bwMode="auto">
            <a:xfrm>
              <a:off x="4861" y="1591"/>
              <a:ext cx="52" cy="152"/>
            </a:xfrm>
            <a:custGeom>
              <a:avLst/>
              <a:gdLst>
                <a:gd name="T0" fmla="*/ 47 w 52"/>
                <a:gd name="T1" fmla="*/ 37 h 152"/>
                <a:gd name="T2" fmla="*/ 46 w 52"/>
                <a:gd name="T3" fmla="*/ 46 h 152"/>
                <a:gd name="T4" fmla="*/ 45 w 52"/>
                <a:gd name="T5" fmla="*/ 57 h 152"/>
                <a:gd name="T6" fmla="*/ 43 w 52"/>
                <a:gd name="T7" fmla="*/ 66 h 152"/>
                <a:gd name="T8" fmla="*/ 42 w 52"/>
                <a:gd name="T9" fmla="*/ 73 h 152"/>
                <a:gd name="T10" fmla="*/ 42 w 52"/>
                <a:gd name="T11" fmla="*/ 98 h 152"/>
                <a:gd name="T12" fmla="*/ 37 w 52"/>
                <a:gd name="T13" fmla="*/ 120 h 152"/>
                <a:gd name="T14" fmla="*/ 30 w 52"/>
                <a:gd name="T15" fmla="*/ 139 h 152"/>
                <a:gd name="T16" fmla="*/ 20 w 52"/>
                <a:gd name="T17" fmla="*/ 152 h 152"/>
                <a:gd name="T18" fmla="*/ 14 w 52"/>
                <a:gd name="T19" fmla="*/ 151 h 152"/>
                <a:gd name="T20" fmla="*/ 8 w 52"/>
                <a:gd name="T21" fmla="*/ 148 h 152"/>
                <a:gd name="T22" fmla="*/ 4 w 52"/>
                <a:gd name="T23" fmla="*/ 144 h 152"/>
                <a:gd name="T24" fmla="*/ 0 w 52"/>
                <a:gd name="T25" fmla="*/ 139 h 152"/>
                <a:gd name="T26" fmla="*/ 3 w 52"/>
                <a:gd name="T27" fmla="*/ 135 h 152"/>
                <a:gd name="T28" fmla="*/ 7 w 52"/>
                <a:gd name="T29" fmla="*/ 131 h 152"/>
                <a:gd name="T30" fmla="*/ 13 w 52"/>
                <a:gd name="T31" fmla="*/ 124 h 152"/>
                <a:gd name="T32" fmla="*/ 18 w 52"/>
                <a:gd name="T33" fmla="*/ 118 h 152"/>
                <a:gd name="T34" fmla="*/ 24 w 52"/>
                <a:gd name="T35" fmla="*/ 110 h 152"/>
                <a:gd name="T36" fmla="*/ 28 w 52"/>
                <a:gd name="T37" fmla="*/ 103 h 152"/>
                <a:gd name="T38" fmla="*/ 32 w 52"/>
                <a:gd name="T39" fmla="*/ 97 h 152"/>
                <a:gd name="T40" fmla="*/ 33 w 52"/>
                <a:gd name="T41" fmla="*/ 91 h 152"/>
                <a:gd name="T42" fmla="*/ 30 w 52"/>
                <a:gd name="T43" fmla="*/ 95 h 152"/>
                <a:gd name="T44" fmla="*/ 27 w 52"/>
                <a:gd name="T45" fmla="*/ 99 h 152"/>
                <a:gd name="T46" fmla="*/ 24 w 52"/>
                <a:gd name="T47" fmla="*/ 103 h 152"/>
                <a:gd name="T48" fmla="*/ 21 w 52"/>
                <a:gd name="T49" fmla="*/ 106 h 152"/>
                <a:gd name="T50" fmla="*/ 23 w 52"/>
                <a:gd name="T51" fmla="*/ 90 h 152"/>
                <a:gd name="T52" fmla="*/ 24 w 52"/>
                <a:gd name="T53" fmla="*/ 70 h 152"/>
                <a:gd name="T54" fmla="*/ 24 w 52"/>
                <a:gd name="T55" fmla="*/ 54 h 152"/>
                <a:gd name="T56" fmla="*/ 23 w 52"/>
                <a:gd name="T57" fmla="*/ 44 h 152"/>
                <a:gd name="T58" fmla="*/ 32 w 52"/>
                <a:gd name="T59" fmla="*/ 38 h 152"/>
                <a:gd name="T60" fmla="*/ 38 w 52"/>
                <a:gd name="T61" fmla="*/ 29 h 152"/>
                <a:gd name="T62" fmla="*/ 42 w 52"/>
                <a:gd name="T63" fmla="*/ 18 h 152"/>
                <a:gd name="T64" fmla="*/ 44 w 52"/>
                <a:gd name="T65" fmla="*/ 9 h 152"/>
                <a:gd name="T66" fmla="*/ 46 w 52"/>
                <a:gd name="T67" fmla="*/ 8 h 152"/>
                <a:gd name="T68" fmla="*/ 48 w 52"/>
                <a:gd name="T69" fmla="*/ 5 h 152"/>
                <a:gd name="T70" fmla="*/ 50 w 52"/>
                <a:gd name="T71" fmla="*/ 2 h 152"/>
                <a:gd name="T72" fmla="*/ 52 w 52"/>
                <a:gd name="T73" fmla="*/ 0 h 152"/>
                <a:gd name="T74" fmla="*/ 52 w 52"/>
                <a:gd name="T75" fmla="*/ 9 h 152"/>
                <a:gd name="T76" fmla="*/ 51 w 52"/>
                <a:gd name="T77" fmla="*/ 20 h 152"/>
                <a:gd name="T78" fmla="*/ 48 w 52"/>
                <a:gd name="T79" fmla="*/ 30 h 152"/>
                <a:gd name="T80" fmla="*/ 47 w 52"/>
                <a:gd name="T81" fmla="*/ 37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2" h="152">
                  <a:moveTo>
                    <a:pt x="47" y="37"/>
                  </a:moveTo>
                  <a:lnTo>
                    <a:pt x="46" y="46"/>
                  </a:lnTo>
                  <a:lnTo>
                    <a:pt x="45" y="57"/>
                  </a:lnTo>
                  <a:lnTo>
                    <a:pt x="43" y="66"/>
                  </a:lnTo>
                  <a:lnTo>
                    <a:pt x="42" y="73"/>
                  </a:lnTo>
                  <a:lnTo>
                    <a:pt x="42" y="98"/>
                  </a:lnTo>
                  <a:lnTo>
                    <a:pt x="37" y="120"/>
                  </a:lnTo>
                  <a:lnTo>
                    <a:pt x="30" y="139"/>
                  </a:lnTo>
                  <a:lnTo>
                    <a:pt x="20" y="152"/>
                  </a:lnTo>
                  <a:lnTo>
                    <a:pt x="14" y="151"/>
                  </a:lnTo>
                  <a:lnTo>
                    <a:pt x="8" y="148"/>
                  </a:lnTo>
                  <a:lnTo>
                    <a:pt x="4" y="144"/>
                  </a:lnTo>
                  <a:lnTo>
                    <a:pt x="0" y="139"/>
                  </a:lnTo>
                  <a:lnTo>
                    <a:pt x="3" y="135"/>
                  </a:lnTo>
                  <a:lnTo>
                    <a:pt x="7" y="131"/>
                  </a:lnTo>
                  <a:lnTo>
                    <a:pt x="13" y="124"/>
                  </a:lnTo>
                  <a:lnTo>
                    <a:pt x="18" y="118"/>
                  </a:lnTo>
                  <a:lnTo>
                    <a:pt x="24" y="110"/>
                  </a:lnTo>
                  <a:lnTo>
                    <a:pt x="28" y="103"/>
                  </a:lnTo>
                  <a:lnTo>
                    <a:pt x="32" y="97"/>
                  </a:lnTo>
                  <a:lnTo>
                    <a:pt x="33" y="91"/>
                  </a:lnTo>
                  <a:lnTo>
                    <a:pt x="30" y="95"/>
                  </a:lnTo>
                  <a:lnTo>
                    <a:pt x="27" y="99"/>
                  </a:lnTo>
                  <a:lnTo>
                    <a:pt x="24" y="103"/>
                  </a:lnTo>
                  <a:lnTo>
                    <a:pt x="21" y="106"/>
                  </a:lnTo>
                  <a:lnTo>
                    <a:pt x="23" y="90"/>
                  </a:lnTo>
                  <a:lnTo>
                    <a:pt x="24" y="70"/>
                  </a:lnTo>
                  <a:lnTo>
                    <a:pt x="24" y="54"/>
                  </a:lnTo>
                  <a:lnTo>
                    <a:pt x="23" y="44"/>
                  </a:lnTo>
                  <a:lnTo>
                    <a:pt x="32" y="38"/>
                  </a:lnTo>
                  <a:lnTo>
                    <a:pt x="38" y="29"/>
                  </a:lnTo>
                  <a:lnTo>
                    <a:pt x="42" y="18"/>
                  </a:lnTo>
                  <a:lnTo>
                    <a:pt x="44" y="9"/>
                  </a:lnTo>
                  <a:lnTo>
                    <a:pt x="46" y="8"/>
                  </a:lnTo>
                  <a:lnTo>
                    <a:pt x="48" y="5"/>
                  </a:lnTo>
                  <a:lnTo>
                    <a:pt x="50" y="2"/>
                  </a:lnTo>
                  <a:lnTo>
                    <a:pt x="52" y="0"/>
                  </a:lnTo>
                  <a:lnTo>
                    <a:pt x="52" y="9"/>
                  </a:lnTo>
                  <a:lnTo>
                    <a:pt x="51" y="20"/>
                  </a:lnTo>
                  <a:lnTo>
                    <a:pt x="48" y="30"/>
                  </a:lnTo>
                  <a:lnTo>
                    <a:pt x="47" y="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01" name="Freeform 57"/>
            <p:cNvSpPr>
              <a:spLocks/>
            </p:cNvSpPr>
            <p:nvPr/>
          </p:nvSpPr>
          <p:spPr bwMode="auto">
            <a:xfrm>
              <a:off x="3529" y="2244"/>
              <a:ext cx="461" cy="578"/>
            </a:xfrm>
            <a:custGeom>
              <a:avLst/>
              <a:gdLst>
                <a:gd name="T0" fmla="*/ 457 w 461"/>
                <a:gd name="T1" fmla="*/ 142 h 578"/>
                <a:gd name="T2" fmla="*/ 434 w 461"/>
                <a:gd name="T3" fmla="*/ 97 h 578"/>
                <a:gd name="T4" fmla="*/ 410 w 461"/>
                <a:gd name="T5" fmla="*/ 75 h 578"/>
                <a:gd name="T6" fmla="*/ 393 w 461"/>
                <a:gd name="T7" fmla="*/ 56 h 578"/>
                <a:gd name="T8" fmla="*/ 364 w 461"/>
                <a:gd name="T9" fmla="*/ 39 h 578"/>
                <a:gd name="T10" fmla="*/ 336 w 461"/>
                <a:gd name="T11" fmla="*/ 25 h 578"/>
                <a:gd name="T12" fmla="*/ 301 w 461"/>
                <a:gd name="T13" fmla="*/ 25 h 578"/>
                <a:gd name="T14" fmla="*/ 279 w 461"/>
                <a:gd name="T15" fmla="*/ 4 h 578"/>
                <a:gd name="T16" fmla="*/ 270 w 461"/>
                <a:gd name="T17" fmla="*/ 14 h 578"/>
                <a:gd name="T18" fmla="*/ 257 w 461"/>
                <a:gd name="T19" fmla="*/ 10 h 578"/>
                <a:gd name="T20" fmla="*/ 230 w 461"/>
                <a:gd name="T21" fmla="*/ 0 h 578"/>
                <a:gd name="T22" fmla="*/ 205 w 461"/>
                <a:gd name="T23" fmla="*/ 7 h 578"/>
                <a:gd name="T24" fmla="*/ 178 w 461"/>
                <a:gd name="T25" fmla="*/ 24 h 578"/>
                <a:gd name="T26" fmla="*/ 151 w 461"/>
                <a:gd name="T27" fmla="*/ 45 h 578"/>
                <a:gd name="T28" fmla="*/ 123 w 461"/>
                <a:gd name="T29" fmla="*/ 94 h 578"/>
                <a:gd name="T30" fmla="*/ 132 w 461"/>
                <a:gd name="T31" fmla="*/ 93 h 578"/>
                <a:gd name="T32" fmla="*/ 152 w 461"/>
                <a:gd name="T33" fmla="*/ 76 h 578"/>
                <a:gd name="T34" fmla="*/ 147 w 461"/>
                <a:gd name="T35" fmla="*/ 89 h 578"/>
                <a:gd name="T36" fmla="*/ 122 w 461"/>
                <a:gd name="T37" fmla="*/ 105 h 578"/>
                <a:gd name="T38" fmla="*/ 100 w 461"/>
                <a:gd name="T39" fmla="*/ 124 h 578"/>
                <a:gd name="T40" fmla="*/ 81 w 461"/>
                <a:gd name="T41" fmla="*/ 151 h 578"/>
                <a:gd name="T42" fmla="*/ 60 w 461"/>
                <a:gd name="T43" fmla="*/ 187 h 578"/>
                <a:gd name="T44" fmla="*/ 51 w 461"/>
                <a:gd name="T45" fmla="*/ 219 h 578"/>
                <a:gd name="T46" fmla="*/ 57 w 461"/>
                <a:gd name="T47" fmla="*/ 247 h 578"/>
                <a:gd name="T48" fmla="*/ 26 w 461"/>
                <a:gd name="T49" fmla="*/ 284 h 578"/>
                <a:gd name="T50" fmla="*/ 9 w 461"/>
                <a:gd name="T51" fmla="*/ 341 h 578"/>
                <a:gd name="T52" fmla="*/ 9 w 461"/>
                <a:gd name="T53" fmla="*/ 378 h 578"/>
                <a:gd name="T54" fmla="*/ 0 w 461"/>
                <a:gd name="T55" fmla="*/ 443 h 578"/>
                <a:gd name="T56" fmla="*/ 7 w 461"/>
                <a:gd name="T57" fmla="*/ 476 h 578"/>
                <a:gd name="T58" fmla="*/ 22 w 461"/>
                <a:gd name="T59" fmla="*/ 519 h 578"/>
                <a:gd name="T60" fmla="*/ 58 w 461"/>
                <a:gd name="T61" fmla="*/ 558 h 578"/>
                <a:gd name="T62" fmla="*/ 117 w 461"/>
                <a:gd name="T63" fmla="*/ 570 h 578"/>
                <a:gd name="T64" fmla="*/ 171 w 461"/>
                <a:gd name="T65" fmla="*/ 578 h 578"/>
                <a:gd name="T66" fmla="*/ 228 w 461"/>
                <a:gd name="T67" fmla="*/ 569 h 578"/>
                <a:gd name="T68" fmla="*/ 266 w 461"/>
                <a:gd name="T69" fmla="*/ 545 h 578"/>
                <a:gd name="T70" fmla="*/ 286 w 461"/>
                <a:gd name="T71" fmla="*/ 503 h 578"/>
                <a:gd name="T72" fmla="*/ 309 w 461"/>
                <a:gd name="T73" fmla="*/ 483 h 578"/>
                <a:gd name="T74" fmla="*/ 328 w 461"/>
                <a:gd name="T75" fmla="*/ 454 h 578"/>
                <a:gd name="T76" fmla="*/ 333 w 461"/>
                <a:gd name="T77" fmla="*/ 438 h 578"/>
                <a:gd name="T78" fmla="*/ 349 w 461"/>
                <a:gd name="T79" fmla="*/ 434 h 578"/>
                <a:gd name="T80" fmla="*/ 340 w 461"/>
                <a:gd name="T81" fmla="*/ 431 h 578"/>
                <a:gd name="T82" fmla="*/ 355 w 461"/>
                <a:gd name="T83" fmla="*/ 413 h 578"/>
                <a:gd name="T84" fmla="*/ 362 w 461"/>
                <a:gd name="T85" fmla="*/ 346 h 578"/>
                <a:gd name="T86" fmla="*/ 354 w 461"/>
                <a:gd name="T87" fmla="*/ 301 h 578"/>
                <a:gd name="T88" fmla="*/ 377 w 461"/>
                <a:gd name="T89" fmla="*/ 259 h 578"/>
                <a:gd name="T90" fmla="*/ 385 w 461"/>
                <a:gd name="T91" fmla="*/ 236 h 578"/>
                <a:gd name="T92" fmla="*/ 386 w 461"/>
                <a:gd name="T93" fmla="*/ 220 h 578"/>
                <a:gd name="T94" fmla="*/ 385 w 461"/>
                <a:gd name="T95" fmla="*/ 212 h 578"/>
                <a:gd name="T96" fmla="*/ 391 w 461"/>
                <a:gd name="T97" fmla="*/ 190 h 578"/>
                <a:gd name="T98" fmla="*/ 404 w 461"/>
                <a:gd name="T99" fmla="*/ 166 h 578"/>
                <a:gd name="T100" fmla="*/ 413 w 461"/>
                <a:gd name="T101" fmla="*/ 173 h 578"/>
                <a:gd name="T102" fmla="*/ 443 w 461"/>
                <a:gd name="T103" fmla="*/ 174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61" h="578">
                  <a:moveTo>
                    <a:pt x="461" y="166"/>
                  </a:moveTo>
                  <a:lnTo>
                    <a:pt x="460" y="159"/>
                  </a:lnTo>
                  <a:lnTo>
                    <a:pt x="458" y="151"/>
                  </a:lnTo>
                  <a:lnTo>
                    <a:pt x="457" y="142"/>
                  </a:lnTo>
                  <a:lnTo>
                    <a:pt x="455" y="132"/>
                  </a:lnTo>
                  <a:lnTo>
                    <a:pt x="450" y="117"/>
                  </a:lnTo>
                  <a:lnTo>
                    <a:pt x="443" y="105"/>
                  </a:lnTo>
                  <a:lnTo>
                    <a:pt x="434" y="97"/>
                  </a:lnTo>
                  <a:lnTo>
                    <a:pt x="426" y="92"/>
                  </a:lnTo>
                  <a:lnTo>
                    <a:pt x="421" y="88"/>
                  </a:lnTo>
                  <a:lnTo>
                    <a:pt x="415" y="82"/>
                  </a:lnTo>
                  <a:lnTo>
                    <a:pt x="410" y="75"/>
                  </a:lnTo>
                  <a:lnTo>
                    <a:pt x="406" y="69"/>
                  </a:lnTo>
                  <a:lnTo>
                    <a:pt x="403" y="64"/>
                  </a:lnTo>
                  <a:lnTo>
                    <a:pt x="399" y="59"/>
                  </a:lnTo>
                  <a:lnTo>
                    <a:pt x="393" y="56"/>
                  </a:lnTo>
                  <a:lnTo>
                    <a:pt x="387" y="53"/>
                  </a:lnTo>
                  <a:lnTo>
                    <a:pt x="381" y="51"/>
                  </a:lnTo>
                  <a:lnTo>
                    <a:pt x="373" y="45"/>
                  </a:lnTo>
                  <a:lnTo>
                    <a:pt x="364" y="39"/>
                  </a:lnTo>
                  <a:lnTo>
                    <a:pt x="356" y="32"/>
                  </a:lnTo>
                  <a:lnTo>
                    <a:pt x="352" y="29"/>
                  </a:lnTo>
                  <a:lnTo>
                    <a:pt x="344" y="27"/>
                  </a:lnTo>
                  <a:lnTo>
                    <a:pt x="336" y="25"/>
                  </a:lnTo>
                  <a:lnTo>
                    <a:pt x="328" y="25"/>
                  </a:lnTo>
                  <a:lnTo>
                    <a:pt x="318" y="25"/>
                  </a:lnTo>
                  <a:lnTo>
                    <a:pt x="309" y="25"/>
                  </a:lnTo>
                  <a:lnTo>
                    <a:pt x="301" y="25"/>
                  </a:lnTo>
                  <a:lnTo>
                    <a:pt x="295" y="25"/>
                  </a:lnTo>
                  <a:lnTo>
                    <a:pt x="292" y="16"/>
                  </a:lnTo>
                  <a:lnTo>
                    <a:pt x="286" y="10"/>
                  </a:lnTo>
                  <a:lnTo>
                    <a:pt x="279" y="4"/>
                  </a:lnTo>
                  <a:lnTo>
                    <a:pt x="272" y="2"/>
                  </a:lnTo>
                  <a:lnTo>
                    <a:pt x="272" y="4"/>
                  </a:lnTo>
                  <a:lnTo>
                    <a:pt x="271" y="10"/>
                  </a:lnTo>
                  <a:lnTo>
                    <a:pt x="270" y="14"/>
                  </a:lnTo>
                  <a:lnTo>
                    <a:pt x="268" y="18"/>
                  </a:lnTo>
                  <a:lnTo>
                    <a:pt x="265" y="15"/>
                  </a:lnTo>
                  <a:lnTo>
                    <a:pt x="261" y="12"/>
                  </a:lnTo>
                  <a:lnTo>
                    <a:pt x="257" y="10"/>
                  </a:lnTo>
                  <a:lnTo>
                    <a:pt x="251" y="7"/>
                  </a:lnTo>
                  <a:lnTo>
                    <a:pt x="244" y="4"/>
                  </a:lnTo>
                  <a:lnTo>
                    <a:pt x="238" y="2"/>
                  </a:lnTo>
                  <a:lnTo>
                    <a:pt x="230" y="0"/>
                  </a:lnTo>
                  <a:lnTo>
                    <a:pt x="223" y="0"/>
                  </a:lnTo>
                  <a:lnTo>
                    <a:pt x="220" y="2"/>
                  </a:lnTo>
                  <a:lnTo>
                    <a:pt x="213" y="4"/>
                  </a:lnTo>
                  <a:lnTo>
                    <a:pt x="205" y="7"/>
                  </a:lnTo>
                  <a:lnTo>
                    <a:pt x="198" y="11"/>
                  </a:lnTo>
                  <a:lnTo>
                    <a:pt x="190" y="16"/>
                  </a:lnTo>
                  <a:lnTo>
                    <a:pt x="183" y="20"/>
                  </a:lnTo>
                  <a:lnTo>
                    <a:pt x="178" y="24"/>
                  </a:lnTo>
                  <a:lnTo>
                    <a:pt x="174" y="27"/>
                  </a:lnTo>
                  <a:lnTo>
                    <a:pt x="169" y="32"/>
                  </a:lnTo>
                  <a:lnTo>
                    <a:pt x="160" y="39"/>
                  </a:lnTo>
                  <a:lnTo>
                    <a:pt x="151" y="45"/>
                  </a:lnTo>
                  <a:lnTo>
                    <a:pt x="142" y="51"/>
                  </a:lnTo>
                  <a:lnTo>
                    <a:pt x="134" y="60"/>
                  </a:lnTo>
                  <a:lnTo>
                    <a:pt x="129" y="76"/>
                  </a:lnTo>
                  <a:lnTo>
                    <a:pt x="123" y="94"/>
                  </a:lnTo>
                  <a:lnTo>
                    <a:pt x="119" y="106"/>
                  </a:lnTo>
                  <a:lnTo>
                    <a:pt x="122" y="104"/>
                  </a:lnTo>
                  <a:lnTo>
                    <a:pt x="127" y="98"/>
                  </a:lnTo>
                  <a:lnTo>
                    <a:pt x="132" y="93"/>
                  </a:lnTo>
                  <a:lnTo>
                    <a:pt x="138" y="86"/>
                  </a:lnTo>
                  <a:lnTo>
                    <a:pt x="143" y="81"/>
                  </a:lnTo>
                  <a:lnTo>
                    <a:pt x="149" y="77"/>
                  </a:lnTo>
                  <a:lnTo>
                    <a:pt x="152" y="76"/>
                  </a:lnTo>
                  <a:lnTo>
                    <a:pt x="156" y="77"/>
                  </a:lnTo>
                  <a:lnTo>
                    <a:pt x="156" y="81"/>
                  </a:lnTo>
                  <a:lnTo>
                    <a:pt x="152" y="85"/>
                  </a:lnTo>
                  <a:lnTo>
                    <a:pt x="147" y="89"/>
                  </a:lnTo>
                  <a:lnTo>
                    <a:pt x="141" y="94"/>
                  </a:lnTo>
                  <a:lnTo>
                    <a:pt x="133" y="98"/>
                  </a:lnTo>
                  <a:lnTo>
                    <a:pt x="127" y="102"/>
                  </a:lnTo>
                  <a:lnTo>
                    <a:pt x="122" y="105"/>
                  </a:lnTo>
                  <a:lnTo>
                    <a:pt x="119" y="106"/>
                  </a:lnTo>
                  <a:lnTo>
                    <a:pt x="114" y="109"/>
                  </a:lnTo>
                  <a:lnTo>
                    <a:pt x="107" y="116"/>
                  </a:lnTo>
                  <a:lnTo>
                    <a:pt x="100" y="124"/>
                  </a:lnTo>
                  <a:lnTo>
                    <a:pt x="95" y="130"/>
                  </a:lnTo>
                  <a:lnTo>
                    <a:pt x="91" y="135"/>
                  </a:lnTo>
                  <a:lnTo>
                    <a:pt x="87" y="142"/>
                  </a:lnTo>
                  <a:lnTo>
                    <a:pt x="81" y="151"/>
                  </a:lnTo>
                  <a:lnTo>
                    <a:pt x="76" y="162"/>
                  </a:lnTo>
                  <a:lnTo>
                    <a:pt x="69" y="173"/>
                  </a:lnTo>
                  <a:lnTo>
                    <a:pt x="65" y="181"/>
                  </a:lnTo>
                  <a:lnTo>
                    <a:pt x="60" y="187"/>
                  </a:lnTo>
                  <a:lnTo>
                    <a:pt x="58" y="191"/>
                  </a:lnTo>
                  <a:lnTo>
                    <a:pt x="55" y="198"/>
                  </a:lnTo>
                  <a:lnTo>
                    <a:pt x="52" y="207"/>
                  </a:lnTo>
                  <a:lnTo>
                    <a:pt x="51" y="219"/>
                  </a:lnTo>
                  <a:lnTo>
                    <a:pt x="50" y="230"/>
                  </a:lnTo>
                  <a:lnTo>
                    <a:pt x="61" y="230"/>
                  </a:lnTo>
                  <a:lnTo>
                    <a:pt x="62" y="238"/>
                  </a:lnTo>
                  <a:lnTo>
                    <a:pt x="57" y="247"/>
                  </a:lnTo>
                  <a:lnTo>
                    <a:pt x="45" y="252"/>
                  </a:lnTo>
                  <a:lnTo>
                    <a:pt x="39" y="261"/>
                  </a:lnTo>
                  <a:lnTo>
                    <a:pt x="32" y="272"/>
                  </a:lnTo>
                  <a:lnTo>
                    <a:pt x="26" y="284"/>
                  </a:lnTo>
                  <a:lnTo>
                    <a:pt x="21" y="297"/>
                  </a:lnTo>
                  <a:lnTo>
                    <a:pt x="18" y="312"/>
                  </a:lnTo>
                  <a:lnTo>
                    <a:pt x="14" y="328"/>
                  </a:lnTo>
                  <a:lnTo>
                    <a:pt x="9" y="341"/>
                  </a:lnTo>
                  <a:lnTo>
                    <a:pt x="6" y="350"/>
                  </a:lnTo>
                  <a:lnTo>
                    <a:pt x="6" y="357"/>
                  </a:lnTo>
                  <a:lnTo>
                    <a:pt x="7" y="367"/>
                  </a:lnTo>
                  <a:lnTo>
                    <a:pt x="9" y="378"/>
                  </a:lnTo>
                  <a:lnTo>
                    <a:pt x="10" y="389"/>
                  </a:lnTo>
                  <a:lnTo>
                    <a:pt x="2" y="407"/>
                  </a:lnTo>
                  <a:lnTo>
                    <a:pt x="0" y="426"/>
                  </a:lnTo>
                  <a:lnTo>
                    <a:pt x="0" y="443"/>
                  </a:lnTo>
                  <a:lnTo>
                    <a:pt x="2" y="454"/>
                  </a:lnTo>
                  <a:lnTo>
                    <a:pt x="5" y="462"/>
                  </a:lnTo>
                  <a:lnTo>
                    <a:pt x="6" y="470"/>
                  </a:lnTo>
                  <a:lnTo>
                    <a:pt x="7" y="476"/>
                  </a:lnTo>
                  <a:lnTo>
                    <a:pt x="6" y="483"/>
                  </a:lnTo>
                  <a:lnTo>
                    <a:pt x="8" y="491"/>
                  </a:lnTo>
                  <a:lnTo>
                    <a:pt x="15" y="505"/>
                  </a:lnTo>
                  <a:lnTo>
                    <a:pt x="22" y="519"/>
                  </a:lnTo>
                  <a:lnTo>
                    <a:pt x="29" y="528"/>
                  </a:lnTo>
                  <a:lnTo>
                    <a:pt x="37" y="540"/>
                  </a:lnTo>
                  <a:lnTo>
                    <a:pt x="47" y="550"/>
                  </a:lnTo>
                  <a:lnTo>
                    <a:pt x="58" y="558"/>
                  </a:lnTo>
                  <a:lnTo>
                    <a:pt x="70" y="565"/>
                  </a:lnTo>
                  <a:lnTo>
                    <a:pt x="85" y="569"/>
                  </a:lnTo>
                  <a:lnTo>
                    <a:pt x="100" y="572"/>
                  </a:lnTo>
                  <a:lnTo>
                    <a:pt x="117" y="570"/>
                  </a:lnTo>
                  <a:lnTo>
                    <a:pt x="134" y="568"/>
                  </a:lnTo>
                  <a:lnTo>
                    <a:pt x="146" y="574"/>
                  </a:lnTo>
                  <a:lnTo>
                    <a:pt x="159" y="577"/>
                  </a:lnTo>
                  <a:lnTo>
                    <a:pt x="171" y="578"/>
                  </a:lnTo>
                  <a:lnTo>
                    <a:pt x="185" y="578"/>
                  </a:lnTo>
                  <a:lnTo>
                    <a:pt x="199" y="577"/>
                  </a:lnTo>
                  <a:lnTo>
                    <a:pt x="213" y="573"/>
                  </a:lnTo>
                  <a:lnTo>
                    <a:pt x="228" y="569"/>
                  </a:lnTo>
                  <a:lnTo>
                    <a:pt x="242" y="565"/>
                  </a:lnTo>
                  <a:lnTo>
                    <a:pt x="250" y="561"/>
                  </a:lnTo>
                  <a:lnTo>
                    <a:pt x="259" y="554"/>
                  </a:lnTo>
                  <a:lnTo>
                    <a:pt x="266" y="545"/>
                  </a:lnTo>
                  <a:lnTo>
                    <a:pt x="274" y="533"/>
                  </a:lnTo>
                  <a:lnTo>
                    <a:pt x="279" y="523"/>
                  </a:lnTo>
                  <a:lnTo>
                    <a:pt x="283" y="512"/>
                  </a:lnTo>
                  <a:lnTo>
                    <a:pt x="286" y="503"/>
                  </a:lnTo>
                  <a:lnTo>
                    <a:pt x="288" y="492"/>
                  </a:lnTo>
                  <a:lnTo>
                    <a:pt x="295" y="492"/>
                  </a:lnTo>
                  <a:lnTo>
                    <a:pt x="303" y="488"/>
                  </a:lnTo>
                  <a:lnTo>
                    <a:pt x="309" y="483"/>
                  </a:lnTo>
                  <a:lnTo>
                    <a:pt x="312" y="476"/>
                  </a:lnTo>
                  <a:lnTo>
                    <a:pt x="322" y="472"/>
                  </a:lnTo>
                  <a:lnTo>
                    <a:pt x="326" y="463"/>
                  </a:lnTo>
                  <a:lnTo>
                    <a:pt x="328" y="454"/>
                  </a:lnTo>
                  <a:lnTo>
                    <a:pt x="328" y="446"/>
                  </a:lnTo>
                  <a:lnTo>
                    <a:pt x="329" y="443"/>
                  </a:lnTo>
                  <a:lnTo>
                    <a:pt x="331" y="440"/>
                  </a:lnTo>
                  <a:lnTo>
                    <a:pt x="333" y="438"/>
                  </a:lnTo>
                  <a:lnTo>
                    <a:pt x="336" y="436"/>
                  </a:lnTo>
                  <a:lnTo>
                    <a:pt x="341" y="435"/>
                  </a:lnTo>
                  <a:lnTo>
                    <a:pt x="345" y="434"/>
                  </a:lnTo>
                  <a:lnTo>
                    <a:pt x="349" y="434"/>
                  </a:lnTo>
                  <a:lnTo>
                    <a:pt x="353" y="435"/>
                  </a:lnTo>
                  <a:lnTo>
                    <a:pt x="350" y="434"/>
                  </a:lnTo>
                  <a:lnTo>
                    <a:pt x="345" y="431"/>
                  </a:lnTo>
                  <a:lnTo>
                    <a:pt x="340" y="431"/>
                  </a:lnTo>
                  <a:lnTo>
                    <a:pt x="336" y="431"/>
                  </a:lnTo>
                  <a:lnTo>
                    <a:pt x="341" y="424"/>
                  </a:lnTo>
                  <a:lnTo>
                    <a:pt x="347" y="419"/>
                  </a:lnTo>
                  <a:lnTo>
                    <a:pt x="355" y="413"/>
                  </a:lnTo>
                  <a:lnTo>
                    <a:pt x="362" y="407"/>
                  </a:lnTo>
                  <a:lnTo>
                    <a:pt x="361" y="403"/>
                  </a:lnTo>
                  <a:lnTo>
                    <a:pt x="365" y="374"/>
                  </a:lnTo>
                  <a:lnTo>
                    <a:pt x="362" y="346"/>
                  </a:lnTo>
                  <a:lnTo>
                    <a:pt x="355" y="325"/>
                  </a:lnTo>
                  <a:lnTo>
                    <a:pt x="351" y="313"/>
                  </a:lnTo>
                  <a:lnTo>
                    <a:pt x="352" y="308"/>
                  </a:lnTo>
                  <a:lnTo>
                    <a:pt x="354" y="301"/>
                  </a:lnTo>
                  <a:lnTo>
                    <a:pt x="359" y="292"/>
                  </a:lnTo>
                  <a:lnTo>
                    <a:pt x="365" y="280"/>
                  </a:lnTo>
                  <a:lnTo>
                    <a:pt x="372" y="269"/>
                  </a:lnTo>
                  <a:lnTo>
                    <a:pt x="377" y="259"/>
                  </a:lnTo>
                  <a:lnTo>
                    <a:pt x="383" y="251"/>
                  </a:lnTo>
                  <a:lnTo>
                    <a:pt x="387" y="244"/>
                  </a:lnTo>
                  <a:lnTo>
                    <a:pt x="386" y="240"/>
                  </a:lnTo>
                  <a:lnTo>
                    <a:pt x="385" y="236"/>
                  </a:lnTo>
                  <a:lnTo>
                    <a:pt x="385" y="232"/>
                  </a:lnTo>
                  <a:lnTo>
                    <a:pt x="385" y="228"/>
                  </a:lnTo>
                  <a:lnTo>
                    <a:pt x="386" y="224"/>
                  </a:lnTo>
                  <a:lnTo>
                    <a:pt x="386" y="220"/>
                  </a:lnTo>
                  <a:lnTo>
                    <a:pt x="387" y="219"/>
                  </a:lnTo>
                  <a:lnTo>
                    <a:pt x="387" y="216"/>
                  </a:lnTo>
                  <a:lnTo>
                    <a:pt x="385" y="214"/>
                  </a:lnTo>
                  <a:lnTo>
                    <a:pt x="385" y="212"/>
                  </a:lnTo>
                  <a:lnTo>
                    <a:pt x="385" y="211"/>
                  </a:lnTo>
                  <a:lnTo>
                    <a:pt x="386" y="207"/>
                  </a:lnTo>
                  <a:lnTo>
                    <a:pt x="387" y="199"/>
                  </a:lnTo>
                  <a:lnTo>
                    <a:pt x="391" y="190"/>
                  </a:lnTo>
                  <a:lnTo>
                    <a:pt x="395" y="179"/>
                  </a:lnTo>
                  <a:lnTo>
                    <a:pt x="399" y="173"/>
                  </a:lnTo>
                  <a:lnTo>
                    <a:pt x="401" y="169"/>
                  </a:lnTo>
                  <a:lnTo>
                    <a:pt x="404" y="166"/>
                  </a:lnTo>
                  <a:lnTo>
                    <a:pt x="406" y="166"/>
                  </a:lnTo>
                  <a:lnTo>
                    <a:pt x="407" y="169"/>
                  </a:lnTo>
                  <a:lnTo>
                    <a:pt x="410" y="171"/>
                  </a:lnTo>
                  <a:lnTo>
                    <a:pt x="413" y="173"/>
                  </a:lnTo>
                  <a:lnTo>
                    <a:pt x="420" y="175"/>
                  </a:lnTo>
                  <a:lnTo>
                    <a:pt x="426" y="175"/>
                  </a:lnTo>
                  <a:lnTo>
                    <a:pt x="434" y="175"/>
                  </a:lnTo>
                  <a:lnTo>
                    <a:pt x="443" y="174"/>
                  </a:lnTo>
                  <a:lnTo>
                    <a:pt x="452" y="171"/>
                  </a:lnTo>
                  <a:lnTo>
                    <a:pt x="461" y="1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02" name="Freeform 58"/>
            <p:cNvSpPr>
              <a:spLocks/>
            </p:cNvSpPr>
            <p:nvPr/>
          </p:nvSpPr>
          <p:spPr bwMode="auto">
            <a:xfrm>
              <a:off x="3466" y="2772"/>
              <a:ext cx="531" cy="863"/>
            </a:xfrm>
            <a:custGeom>
              <a:avLst/>
              <a:gdLst>
                <a:gd name="T0" fmla="*/ 443 w 531"/>
                <a:gd name="T1" fmla="*/ 583 h 863"/>
                <a:gd name="T2" fmla="*/ 435 w 531"/>
                <a:gd name="T3" fmla="*/ 582 h 863"/>
                <a:gd name="T4" fmla="*/ 422 w 531"/>
                <a:gd name="T5" fmla="*/ 596 h 863"/>
                <a:gd name="T6" fmla="*/ 409 w 531"/>
                <a:gd name="T7" fmla="*/ 575 h 863"/>
                <a:gd name="T8" fmla="*/ 396 w 531"/>
                <a:gd name="T9" fmla="*/ 557 h 863"/>
                <a:gd name="T10" fmla="*/ 369 w 531"/>
                <a:gd name="T11" fmla="*/ 534 h 863"/>
                <a:gd name="T12" fmla="*/ 345 w 531"/>
                <a:gd name="T13" fmla="*/ 518 h 863"/>
                <a:gd name="T14" fmla="*/ 331 w 531"/>
                <a:gd name="T15" fmla="*/ 456 h 863"/>
                <a:gd name="T16" fmla="*/ 317 w 531"/>
                <a:gd name="T17" fmla="*/ 368 h 863"/>
                <a:gd name="T18" fmla="*/ 311 w 531"/>
                <a:gd name="T19" fmla="*/ 287 h 863"/>
                <a:gd name="T20" fmla="*/ 314 w 531"/>
                <a:gd name="T21" fmla="*/ 209 h 863"/>
                <a:gd name="T22" fmla="*/ 303 w 531"/>
                <a:gd name="T23" fmla="*/ 191 h 863"/>
                <a:gd name="T24" fmla="*/ 297 w 531"/>
                <a:gd name="T25" fmla="*/ 156 h 863"/>
                <a:gd name="T26" fmla="*/ 292 w 531"/>
                <a:gd name="T27" fmla="*/ 101 h 863"/>
                <a:gd name="T28" fmla="*/ 305 w 531"/>
                <a:gd name="T29" fmla="*/ 37 h 863"/>
                <a:gd name="T30" fmla="*/ 262 w 531"/>
                <a:gd name="T31" fmla="*/ 49 h 863"/>
                <a:gd name="T32" fmla="*/ 222 w 531"/>
                <a:gd name="T33" fmla="*/ 49 h 863"/>
                <a:gd name="T34" fmla="*/ 180 w 531"/>
                <a:gd name="T35" fmla="*/ 42 h 863"/>
                <a:gd name="T36" fmla="*/ 133 w 531"/>
                <a:gd name="T37" fmla="*/ 37 h 863"/>
                <a:gd name="T38" fmla="*/ 100 w 531"/>
                <a:gd name="T39" fmla="*/ 12 h 863"/>
                <a:gd name="T40" fmla="*/ 81 w 531"/>
                <a:gd name="T41" fmla="*/ 25 h 863"/>
                <a:gd name="T42" fmla="*/ 68 w 531"/>
                <a:gd name="T43" fmla="*/ 56 h 863"/>
                <a:gd name="T44" fmla="*/ 58 w 531"/>
                <a:gd name="T45" fmla="*/ 75 h 863"/>
                <a:gd name="T46" fmla="*/ 41 w 531"/>
                <a:gd name="T47" fmla="*/ 116 h 863"/>
                <a:gd name="T48" fmla="*/ 32 w 531"/>
                <a:gd name="T49" fmla="*/ 155 h 863"/>
                <a:gd name="T50" fmla="*/ 18 w 531"/>
                <a:gd name="T51" fmla="*/ 193 h 863"/>
                <a:gd name="T52" fmla="*/ 12 w 531"/>
                <a:gd name="T53" fmla="*/ 230 h 863"/>
                <a:gd name="T54" fmla="*/ 4 w 531"/>
                <a:gd name="T55" fmla="*/ 282 h 863"/>
                <a:gd name="T56" fmla="*/ 4 w 531"/>
                <a:gd name="T57" fmla="*/ 346 h 863"/>
                <a:gd name="T58" fmla="*/ 0 w 531"/>
                <a:gd name="T59" fmla="*/ 427 h 863"/>
                <a:gd name="T60" fmla="*/ 4 w 531"/>
                <a:gd name="T61" fmla="*/ 565 h 863"/>
                <a:gd name="T62" fmla="*/ 22 w 531"/>
                <a:gd name="T63" fmla="*/ 704 h 863"/>
                <a:gd name="T64" fmla="*/ 28 w 531"/>
                <a:gd name="T65" fmla="*/ 766 h 863"/>
                <a:gd name="T66" fmla="*/ 35 w 531"/>
                <a:gd name="T67" fmla="*/ 795 h 863"/>
                <a:gd name="T68" fmla="*/ 48 w 531"/>
                <a:gd name="T69" fmla="*/ 820 h 863"/>
                <a:gd name="T70" fmla="*/ 50 w 531"/>
                <a:gd name="T71" fmla="*/ 847 h 863"/>
                <a:gd name="T72" fmla="*/ 93 w 531"/>
                <a:gd name="T73" fmla="*/ 861 h 863"/>
                <a:gd name="T74" fmla="*/ 186 w 531"/>
                <a:gd name="T75" fmla="*/ 863 h 863"/>
                <a:gd name="T76" fmla="*/ 298 w 531"/>
                <a:gd name="T77" fmla="*/ 863 h 863"/>
                <a:gd name="T78" fmla="*/ 409 w 531"/>
                <a:gd name="T79" fmla="*/ 863 h 863"/>
                <a:gd name="T80" fmla="*/ 497 w 531"/>
                <a:gd name="T81" fmla="*/ 861 h 863"/>
                <a:gd name="T82" fmla="*/ 531 w 531"/>
                <a:gd name="T83" fmla="*/ 856 h 863"/>
                <a:gd name="T84" fmla="*/ 520 w 531"/>
                <a:gd name="T85" fmla="*/ 838 h 863"/>
                <a:gd name="T86" fmla="*/ 518 w 531"/>
                <a:gd name="T87" fmla="*/ 816 h 863"/>
                <a:gd name="T88" fmla="*/ 507 w 531"/>
                <a:gd name="T89" fmla="*/ 791 h 863"/>
                <a:gd name="T90" fmla="*/ 490 w 531"/>
                <a:gd name="T91" fmla="*/ 751 h 863"/>
                <a:gd name="T92" fmla="*/ 476 w 531"/>
                <a:gd name="T93" fmla="*/ 722 h 863"/>
                <a:gd name="T94" fmla="*/ 460 w 531"/>
                <a:gd name="T95" fmla="*/ 704 h 863"/>
                <a:gd name="T96" fmla="*/ 440 w 531"/>
                <a:gd name="T97" fmla="*/ 673 h 863"/>
                <a:gd name="T98" fmla="*/ 430 w 531"/>
                <a:gd name="T99" fmla="*/ 629 h 863"/>
                <a:gd name="T100" fmla="*/ 446 w 531"/>
                <a:gd name="T101" fmla="*/ 587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31" h="863">
                  <a:moveTo>
                    <a:pt x="446" y="587"/>
                  </a:moveTo>
                  <a:lnTo>
                    <a:pt x="444" y="584"/>
                  </a:lnTo>
                  <a:lnTo>
                    <a:pt x="443" y="583"/>
                  </a:lnTo>
                  <a:lnTo>
                    <a:pt x="440" y="580"/>
                  </a:lnTo>
                  <a:lnTo>
                    <a:pt x="438" y="579"/>
                  </a:lnTo>
                  <a:lnTo>
                    <a:pt x="435" y="582"/>
                  </a:lnTo>
                  <a:lnTo>
                    <a:pt x="430" y="587"/>
                  </a:lnTo>
                  <a:lnTo>
                    <a:pt x="426" y="592"/>
                  </a:lnTo>
                  <a:lnTo>
                    <a:pt x="422" y="596"/>
                  </a:lnTo>
                  <a:lnTo>
                    <a:pt x="418" y="591"/>
                  </a:lnTo>
                  <a:lnTo>
                    <a:pt x="414" y="583"/>
                  </a:lnTo>
                  <a:lnTo>
                    <a:pt x="409" y="575"/>
                  </a:lnTo>
                  <a:lnTo>
                    <a:pt x="406" y="567"/>
                  </a:lnTo>
                  <a:lnTo>
                    <a:pt x="403" y="562"/>
                  </a:lnTo>
                  <a:lnTo>
                    <a:pt x="396" y="557"/>
                  </a:lnTo>
                  <a:lnTo>
                    <a:pt x="388" y="549"/>
                  </a:lnTo>
                  <a:lnTo>
                    <a:pt x="379" y="542"/>
                  </a:lnTo>
                  <a:lnTo>
                    <a:pt x="369" y="534"/>
                  </a:lnTo>
                  <a:lnTo>
                    <a:pt x="359" y="527"/>
                  </a:lnTo>
                  <a:lnTo>
                    <a:pt x="352" y="522"/>
                  </a:lnTo>
                  <a:lnTo>
                    <a:pt x="345" y="518"/>
                  </a:lnTo>
                  <a:lnTo>
                    <a:pt x="341" y="504"/>
                  </a:lnTo>
                  <a:lnTo>
                    <a:pt x="335" y="481"/>
                  </a:lnTo>
                  <a:lnTo>
                    <a:pt x="331" y="456"/>
                  </a:lnTo>
                  <a:lnTo>
                    <a:pt x="325" y="427"/>
                  </a:lnTo>
                  <a:lnTo>
                    <a:pt x="321" y="398"/>
                  </a:lnTo>
                  <a:lnTo>
                    <a:pt x="317" y="368"/>
                  </a:lnTo>
                  <a:lnTo>
                    <a:pt x="314" y="343"/>
                  </a:lnTo>
                  <a:lnTo>
                    <a:pt x="312" y="323"/>
                  </a:lnTo>
                  <a:lnTo>
                    <a:pt x="311" y="287"/>
                  </a:lnTo>
                  <a:lnTo>
                    <a:pt x="313" y="254"/>
                  </a:lnTo>
                  <a:lnTo>
                    <a:pt x="314" y="228"/>
                  </a:lnTo>
                  <a:lnTo>
                    <a:pt x="314" y="209"/>
                  </a:lnTo>
                  <a:lnTo>
                    <a:pt x="308" y="205"/>
                  </a:lnTo>
                  <a:lnTo>
                    <a:pt x="305" y="200"/>
                  </a:lnTo>
                  <a:lnTo>
                    <a:pt x="303" y="191"/>
                  </a:lnTo>
                  <a:lnTo>
                    <a:pt x="304" y="179"/>
                  </a:lnTo>
                  <a:lnTo>
                    <a:pt x="302" y="168"/>
                  </a:lnTo>
                  <a:lnTo>
                    <a:pt x="297" y="156"/>
                  </a:lnTo>
                  <a:lnTo>
                    <a:pt x="292" y="142"/>
                  </a:lnTo>
                  <a:lnTo>
                    <a:pt x="290" y="126"/>
                  </a:lnTo>
                  <a:lnTo>
                    <a:pt x="292" y="101"/>
                  </a:lnTo>
                  <a:lnTo>
                    <a:pt x="296" y="75"/>
                  </a:lnTo>
                  <a:lnTo>
                    <a:pt x="302" y="53"/>
                  </a:lnTo>
                  <a:lnTo>
                    <a:pt x="305" y="37"/>
                  </a:lnTo>
                  <a:lnTo>
                    <a:pt x="291" y="41"/>
                  </a:lnTo>
                  <a:lnTo>
                    <a:pt x="276" y="45"/>
                  </a:lnTo>
                  <a:lnTo>
                    <a:pt x="262" y="49"/>
                  </a:lnTo>
                  <a:lnTo>
                    <a:pt x="248" y="50"/>
                  </a:lnTo>
                  <a:lnTo>
                    <a:pt x="234" y="50"/>
                  </a:lnTo>
                  <a:lnTo>
                    <a:pt x="222" y="49"/>
                  </a:lnTo>
                  <a:lnTo>
                    <a:pt x="209" y="46"/>
                  </a:lnTo>
                  <a:lnTo>
                    <a:pt x="197" y="40"/>
                  </a:lnTo>
                  <a:lnTo>
                    <a:pt x="180" y="42"/>
                  </a:lnTo>
                  <a:lnTo>
                    <a:pt x="163" y="44"/>
                  </a:lnTo>
                  <a:lnTo>
                    <a:pt x="148" y="41"/>
                  </a:lnTo>
                  <a:lnTo>
                    <a:pt x="133" y="37"/>
                  </a:lnTo>
                  <a:lnTo>
                    <a:pt x="121" y="30"/>
                  </a:lnTo>
                  <a:lnTo>
                    <a:pt x="110" y="22"/>
                  </a:lnTo>
                  <a:lnTo>
                    <a:pt x="100" y="12"/>
                  </a:lnTo>
                  <a:lnTo>
                    <a:pt x="92" y="0"/>
                  </a:lnTo>
                  <a:lnTo>
                    <a:pt x="85" y="13"/>
                  </a:lnTo>
                  <a:lnTo>
                    <a:pt x="81" y="25"/>
                  </a:lnTo>
                  <a:lnTo>
                    <a:pt x="75" y="36"/>
                  </a:lnTo>
                  <a:lnTo>
                    <a:pt x="72" y="45"/>
                  </a:lnTo>
                  <a:lnTo>
                    <a:pt x="68" y="56"/>
                  </a:lnTo>
                  <a:lnTo>
                    <a:pt x="64" y="63"/>
                  </a:lnTo>
                  <a:lnTo>
                    <a:pt x="61" y="70"/>
                  </a:lnTo>
                  <a:lnTo>
                    <a:pt x="58" y="75"/>
                  </a:lnTo>
                  <a:lnTo>
                    <a:pt x="51" y="87"/>
                  </a:lnTo>
                  <a:lnTo>
                    <a:pt x="45" y="102"/>
                  </a:lnTo>
                  <a:lnTo>
                    <a:pt x="41" y="116"/>
                  </a:lnTo>
                  <a:lnTo>
                    <a:pt x="38" y="130"/>
                  </a:lnTo>
                  <a:lnTo>
                    <a:pt x="35" y="142"/>
                  </a:lnTo>
                  <a:lnTo>
                    <a:pt x="32" y="155"/>
                  </a:lnTo>
                  <a:lnTo>
                    <a:pt x="28" y="168"/>
                  </a:lnTo>
                  <a:lnTo>
                    <a:pt x="22" y="181"/>
                  </a:lnTo>
                  <a:lnTo>
                    <a:pt x="18" y="193"/>
                  </a:lnTo>
                  <a:lnTo>
                    <a:pt x="16" y="207"/>
                  </a:lnTo>
                  <a:lnTo>
                    <a:pt x="13" y="220"/>
                  </a:lnTo>
                  <a:lnTo>
                    <a:pt x="12" y="230"/>
                  </a:lnTo>
                  <a:lnTo>
                    <a:pt x="10" y="244"/>
                  </a:lnTo>
                  <a:lnTo>
                    <a:pt x="7" y="262"/>
                  </a:lnTo>
                  <a:lnTo>
                    <a:pt x="4" y="282"/>
                  </a:lnTo>
                  <a:lnTo>
                    <a:pt x="4" y="299"/>
                  </a:lnTo>
                  <a:lnTo>
                    <a:pt x="4" y="319"/>
                  </a:lnTo>
                  <a:lnTo>
                    <a:pt x="4" y="346"/>
                  </a:lnTo>
                  <a:lnTo>
                    <a:pt x="4" y="375"/>
                  </a:lnTo>
                  <a:lnTo>
                    <a:pt x="2" y="398"/>
                  </a:lnTo>
                  <a:lnTo>
                    <a:pt x="0" y="427"/>
                  </a:lnTo>
                  <a:lnTo>
                    <a:pt x="0" y="470"/>
                  </a:lnTo>
                  <a:lnTo>
                    <a:pt x="2" y="519"/>
                  </a:lnTo>
                  <a:lnTo>
                    <a:pt x="4" y="565"/>
                  </a:lnTo>
                  <a:lnTo>
                    <a:pt x="10" y="610"/>
                  </a:lnTo>
                  <a:lnTo>
                    <a:pt x="17" y="659"/>
                  </a:lnTo>
                  <a:lnTo>
                    <a:pt x="22" y="704"/>
                  </a:lnTo>
                  <a:lnTo>
                    <a:pt x="25" y="733"/>
                  </a:lnTo>
                  <a:lnTo>
                    <a:pt x="27" y="750"/>
                  </a:lnTo>
                  <a:lnTo>
                    <a:pt x="28" y="766"/>
                  </a:lnTo>
                  <a:lnTo>
                    <a:pt x="30" y="778"/>
                  </a:lnTo>
                  <a:lnTo>
                    <a:pt x="32" y="787"/>
                  </a:lnTo>
                  <a:lnTo>
                    <a:pt x="35" y="795"/>
                  </a:lnTo>
                  <a:lnTo>
                    <a:pt x="41" y="804"/>
                  </a:lnTo>
                  <a:lnTo>
                    <a:pt x="45" y="814"/>
                  </a:lnTo>
                  <a:lnTo>
                    <a:pt x="48" y="820"/>
                  </a:lnTo>
                  <a:lnTo>
                    <a:pt x="48" y="827"/>
                  </a:lnTo>
                  <a:lnTo>
                    <a:pt x="49" y="836"/>
                  </a:lnTo>
                  <a:lnTo>
                    <a:pt x="50" y="847"/>
                  </a:lnTo>
                  <a:lnTo>
                    <a:pt x="52" y="861"/>
                  </a:lnTo>
                  <a:lnTo>
                    <a:pt x="70" y="861"/>
                  </a:lnTo>
                  <a:lnTo>
                    <a:pt x="93" y="861"/>
                  </a:lnTo>
                  <a:lnTo>
                    <a:pt x="121" y="861"/>
                  </a:lnTo>
                  <a:lnTo>
                    <a:pt x="152" y="863"/>
                  </a:lnTo>
                  <a:lnTo>
                    <a:pt x="186" y="863"/>
                  </a:lnTo>
                  <a:lnTo>
                    <a:pt x="223" y="863"/>
                  </a:lnTo>
                  <a:lnTo>
                    <a:pt x="261" y="863"/>
                  </a:lnTo>
                  <a:lnTo>
                    <a:pt x="298" y="863"/>
                  </a:lnTo>
                  <a:lnTo>
                    <a:pt x="337" y="863"/>
                  </a:lnTo>
                  <a:lnTo>
                    <a:pt x="374" y="863"/>
                  </a:lnTo>
                  <a:lnTo>
                    <a:pt x="409" y="863"/>
                  </a:lnTo>
                  <a:lnTo>
                    <a:pt x="443" y="863"/>
                  </a:lnTo>
                  <a:lnTo>
                    <a:pt x="472" y="861"/>
                  </a:lnTo>
                  <a:lnTo>
                    <a:pt x="497" y="861"/>
                  </a:lnTo>
                  <a:lnTo>
                    <a:pt x="517" y="861"/>
                  </a:lnTo>
                  <a:lnTo>
                    <a:pt x="531" y="861"/>
                  </a:lnTo>
                  <a:lnTo>
                    <a:pt x="531" y="856"/>
                  </a:lnTo>
                  <a:lnTo>
                    <a:pt x="529" y="848"/>
                  </a:lnTo>
                  <a:lnTo>
                    <a:pt x="526" y="842"/>
                  </a:lnTo>
                  <a:lnTo>
                    <a:pt x="520" y="838"/>
                  </a:lnTo>
                  <a:lnTo>
                    <a:pt x="520" y="831"/>
                  </a:lnTo>
                  <a:lnTo>
                    <a:pt x="519" y="824"/>
                  </a:lnTo>
                  <a:lnTo>
                    <a:pt x="518" y="816"/>
                  </a:lnTo>
                  <a:lnTo>
                    <a:pt x="515" y="808"/>
                  </a:lnTo>
                  <a:lnTo>
                    <a:pt x="511" y="802"/>
                  </a:lnTo>
                  <a:lnTo>
                    <a:pt x="507" y="791"/>
                  </a:lnTo>
                  <a:lnTo>
                    <a:pt x="503" y="779"/>
                  </a:lnTo>
                  <a:lnTo>
                    <a:pt x="496" y="765"/>
                  </a:lnTo>
                  <a:lnTo>
                    <a:pt x="490" y="751"/>
                  </a:lnTo>
                  <a:lnTo>
                    <a:pt x="485" y="738"/>
                  </a:lnTo>
                  <a:lnTo>
                    <a:pt x="479" y="728"/>
                  </a:lnTo>
                  <a:lnTo>
                    <a:pt x="476" y="722"/>
                  </a:lnTo>
                  <a:lnTo>
                    <a:pt x="473" y="718"/>
                  </a:lnTo>
                  <a:lnTo>
                    <a:pt x="467" y="712"/>
                  </a:lnTo>
                  <a:lnTo>
                    <a:pt x="460" y="704"/>
                  </a:lnTo>
                  <a:lnTo>
                    <a:pt x="454" y="694"/>
                  </a:lnTo>
                  <a:lnTo>
                    <a:pt x="446" y="684"/>
                  </a:lnTo>
                  <a:lnTo>
                    <a:pt x="440" y="673"/>
                  </a:lnTo>
                  <a:lnTo>
                    <a:pt x="435" y="663"/>
                  </a:lnTo>
                  <a:lnTo>
                    <a:pt x="432" y="651"/>
                  </a:lnTo>
                  <a:lnTo>
                    <a:pt x="430" y="629"/>
                  </a:lnTo>
                  <a:lnTo>
                    <a:pt x="434" y="611"/>
                  </a:lnTo>
                  <a:lnTo>
                    <a:pt x="440" y="598"/>
                  </a:lnTo>
                  <a:lnTo>
                    <a:pt x="446" y="58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03" name="Freeform 59"/>
            <p:cNvSpPr>
              <a:spLocks/>
            </p:cNvSpPr>
            <p:nvPr/>
          </p:nvSpPr>
          <p:spPr bwMode="auto">
            <a:xfrm>
              <a:off x="3776" y="3290"/>
              <a:ext cx="136" cy="155"/>
            </a:xfrm>
            <a:custGeom>
              <a:avLst/>
              <a:gdLst>
                <a:gd name="T0" fmla="*/ 130 w 136"/>
                <a:gd name="T1" fmla="*/ 80 h 155"/>
                <a:gd name="T2" fmla="*/ 120 w 136"/>
                <a:gd name="T3" fmla="*/ 111 h 155"/>
                <a:gd name="T4" fmla="*/ 120 w 136"/>
                <a:gd name="T5" fmla="*/ 139 h 155"/>
                <a:gd name="T6" fmla="*/ 117 w 136"/>
                <a:gd name="T7" fmla="*/ 153 h 155"/>
                <a:gd name="T8" fmla="*/ 108 w 136"/>
                <a:gd name="T9" fmla="*/ 150 h 155"/>
                <a:gd name="T10" fmla="*/ 104 w 136"/>
                <a:gd name="T11" fmla="*/ 123 h 155"/>
                <a:gd name="T12" fmla="*/ 96 w 136"/>
                <a:gd name="T13" fmla="*/ 117 h 155"/>
                <a:gd name="T14" fmla="*/ 87 w 136"/>
                <a:gd name="T15" fmla="*/ 118 h 155"/>
                <a:gd name="T16" fmla="*/ 77 w 136"/>
                <a:gd name="T17" fmla="*/ 119 h 155"/>
                <a:gd name="T18" fmla="*/ 68 w 136"/>
                <a:gd name="T19" fmla="*/ 121 h 155"/>
                <a:gd name="T20" fmla="*/ 62 w 136"/>
                <a:gd name="T21" fmla="*/ 111 h 155"/>
                <a:gd name="T22" fmla="*/ 68 w 136"/>
                <a:gd name="T23" fmla="*/ 88 h 155"/>
                <a:gd name="T24" fmla="*/ 79 w 136"/>
                <a:gd name="T25" fmla="*/ 74 h 155"/>
                <a:gd name="T26" fmla="*/ 74 w 136"/>
                <a:gd name="T27" fmla="*/ 57 h 155"/>
                <a:gd name="T28" fmla="*/ 63 w 136"/>
                <a:gd name="T29" fmla="*/ 53 h 155"/>
                <a:gd name="T30" fmla="*/ 48 w 136"/>
                <a:gd name="T31" fmla="*/ 56 h 155"/>
                <a:gd name="T32" fmla="*/ 31 w 136"/>
                <a:gd name="T33" fmla="*/ 60 h 155"/>
                <a:gd name="T34" fmla="*/ 13 w 136"/>
                <a:gd name="T35" fmla="*/ 68 h 155"/>
                <a:gd name="T36" fmla="*/ 3 w 136"/>
                <a:gd name="T37" fmla="*/ 72 h 155"/>
                <a:gd name="T38" fmla="*/ 0 w 136"/>
                <a:gd name="T39" fmla="*/ 64 h 155"/>
                <a:gd name="T40" fmla="*/ 5 w 136"/>
                <a:gd name="T41" fmla="*/ 54 h 155"/>
                <a:gd name="T42" fmla="*/ 17 w 136"/>
                <a:gd name="T43" fmla="*/ 44 h 155"/>
                <a:gd name="T44" fmla="*/ 29 w 136"/>
                <a:gd name="T45" fmla="*/ 32 h 155"/>
                <a:gd name="T46" fmla="*/ 38 w 136"/>
                <a:gd name="T47" fmla="*/ 23 h 155"/>
                <a:gd name="T48" fmla="*/ 39 w 136"/>
                <a:gd name="T49" fmla="*/ 16 h 155"/>
                <a:gd name="T50" fmla="*/ 37 w 136"/>
                <a:gd name="T51" fmla="*/ 5 h 155"/>
                <a:gd name="T52" fmla="*/ 42 w 136"/>
                <a:gd name="T53" fmla="*/ 4 h 155"/>
                <a:gd name="T54" fmla="*/ 59 w 136"/>
                <a:gd name="T55" fmla="*/ 16 h 155"/>
                <a:gd name="T56" fmla="*/ 78 w 136"/>
                <a:gd name="T57" fmla="*/ 31 h 155"/>
                <a:gd name="T58" fmla="*/ 93 w 136"/>
                <a:gd name="T59" fmla="*/ 44 h 155"/>
                <a:gd name="T60" fmla="*/ 99 w 136"/>
                <a:gd name="T61" fmla="*/ 57 h 155"/>
                <a:gd name="T62" fmla="*/ 108 w 136"/>
                <a:gd name="T63" fmla="*/ 73 h 155"/>
                <a:gd name="T64" fmla="*/ 116 w 136"/>
                <a:gd name="T65" fmla="*/ 74 h 155"/>
                <a:gd name="T66" fmla="*/ 125 w 136"/>
                <a:gd name="T67" fmla="*/ 64 h 155"/>
                <a:gd name="T68" fmla="*/ 130 w 136"/>
                <a:gd name="T69" fmla="*/ 62 h 155"/>
                <a:gd name="T70" fmla="*/ 134 w 136"/>
                <a:gd name="T71" fmla="*/ 66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6" h="155">
                  <a:moveTo>
                    <a:pt x="136" y="69"/>
                  </a:moveTo>
                  <a:lnTo>
                    <a:pt x="130" y="80"/>
                  </a:lnTo>
                  <a:lnTo>
                    <a:pt x="124" y="93"/>
                  </a:lnTo>
                  <a:lnTo>
                    <a:pt x="120" y="111"/>
                  </a:lnTo>
                  <a:lnTo>
                    <a:pt x="122" y="133"/>
                  </a:lnTo>
                  <a:lnTo>
                    <a:pt x="120" y="139"/>
                  </a:lnTo>
                  <a:lnTo>
                    <a:pt x="119" y="147"/>
                  </a:lnTo>
                  <a:lnTo>
                    <a:pt x="117" y="153"/>
                  </a:lnTo>
                  <a:lnTo>
                    <a:pt x="114" y="155"/>
                  </a:lnTo>
                  <a:lnTo>
                    <a:pt x="108" y="150"/>
                  </a:lnTo>
                  <a:lnTo>
                    <a:pt x="106" y="137"/>
                  </a:lnTo>
                  <a:lnTo>
                    <a:pt x="104" y="123"/>
                  </a:lnTo>
                  <a:lnTo>
                    <a:pt x="99" y="117"/>
                  </a:lnTo>
                  <a:lnTo>
                    <a:pt x="96" y="117"/>
                  </a:lnTo>
                  <a:lnTo>
                    <a:pt x="92" y="118"/>
                  </a:lnTo>
                  <a:lnTo>
                    <a:pt x="87" y="118"/>
                  </a:lnTo>
                  <a:lnTo>
                    <a:pt x="82" y="119"/>
                  </a:lnTo>
                  <a:lnTo>
                    <a:pt x="77" y="119"/>
                  </a:lnTo>
                  <a:lnTo>
                    <a:pt x="73" y="121"/>
                  </a:lnTo>
                  <a:lnTo>
                    <a:pt x="68" y="121"/>
                  </a:lnTo>
                  <a:lnTo>
                    <a:pt x="65" y="121"/>
                  </a:lnTo>
                  <a:lnTo>
                    <a:pt x="62" y="111"/>
                  </a:lnTo>
                  <a:lnTo>
                    <a:pt x="63" y="98"/>
                  </a:lnTo>
                  <a:lnTo>
                    <a:pt x="68" y="88"/>
                  </a:lnTo>
                  <a:lnTo>
                    <a:pt x="76" y="80"/>
                  </a:lnTo>
                  <a:lnTo>
                    <a:pt x="79" y="74"/>
                  </a:lnTo>
                  <a:lnTo>
                    <a:pt x="78" y="65"/>
                  </a:lnTo>
                  <a:lnTo>
                    <a:pt x="74" y="57"/>
                  </a:lnTo>
                  <a:lnTo>
                    <a:pt x="67" y="53"/>
                  </a:lnTo>
                  <a:lnTo>
                    <a:pt x="63" y="53"/>
                  </a:lnTo>
                  <a:lnTo>
                    <a:pt x="56" y="54"/>
                  </a:lnTo>
                  <a:lnTo>
                    <a:pt x="48" y="56"/>
                  </a:lnTo>
                  <a:lnTo>
                    <a:pt x="39" y="57"/>
                  </a:lnTo>
                  <a:lnTo>
                    <a:pt x="31" y="60"/>
                  </a:lnTo>
                  <a:lnTo>
                    <a:pt x="22" y="64"/>
                  </a:lnTo>
                  <a:lnTo>
                    <a:pt x="13" y="68"/>
                  </a:lnTo>
                  <a:lnTo>
                    <a:pt x="6" y="73"/>
                  </a:lnTo>
                  <a:lnTo>
                    <a:pt x="3" y="72"/>
                  </a:lnTo>
                  <a:lnTo>
                    <a:pt x="1" y="68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5" y="54"/>
                  </a:lnTo>
                  <a:lnTo>
                    <a:pt x="12" y="49"/>
                  </a:lnTo>
                  <a:lnTo>
                    <a:pt x="17" y="44"/>
                  </a:lnTo>
                  <a:lnTo>
                    <a:pt x="24" y="37"/>
                  </a:lnTo>
                  <a:lnTo>
                    <a:pt x="29" y="32"/>
                  </a:lnTo>
                  <a:lnTo>
                    <a:pt x="35" y="27"/>
                  </a:lnTo>
                  <a:lnTo>
                    <a:pt x="38" y="23"/>
                  </a:lnTo>
                  <a:lnTo>
                    <a:pt x="39" y="20"/>
                  </a:lnTo>
                  <a:lnTo>
                    <a:pt x="39" y="16"/>
                  </a:lnTo>
                  <a:lnTo>
                    <a:pt x="39" y="11"/>
                  </a:lnTo>
                  <a:lnTo>
                    <a:pt x="37" y="5"/>
                  </a:lnTo>
                  <a:lnTo>
                    <a:pt x="35" y="0"/>
                  </a:lnTo>
                  <a:lnTo>
                    <a:pt x="42" y="4"/>
                  </a:lnTo>
                  <a:lnTo>
                    <a:pt x="49" y="9"/>
                  </a:lnTo>
                  <a:lnTo>
                    <a:pt x="59" y="16"/>
                  </a:lnTo>
                  <a:lnTo>
                    <a:pt x="69" y="24"/>
                  </a:lnTo>
                  <a:lnTo>
                    <a:pt x="78" y="31"/>
                  </a:lnTo>
                  <a:lnTo>
                    <a:pt x="86" y="39"/>
                  </a:lnTo>
                  <a:lnTo>
                    <a:pt x="93" y="44"/>
                  </a:lnTo>
                  <a:lnTo>
                    <a:pt x="96" y="49"/>
                  </a:lnTo>
                  <a:lnTo>
                    <a:pt x="99" y="57"/>
                  </a:lnTo>
                  <a:lnTo>
                    <a:pt x="104" y="65"/>
                  </a:lnTo>
                  <a:lnTo>
                    <a:pt x="108" y="73"/>
                  </a:lnTo>
                  <a:lnTo>
                    <a:pt x="112" y="78"/>
                  </a:lnTo>
                  <a:lnTo>
                    <a:pt x="116" y="74"/>
                  </a:lnTo>
                  <a:lnTo>
                    <a:pt x="120" y="69"/>
                  </a:lnTo>
                  <a:lnTo>
                    <a:pt x="125" y="64"/>
                  </a:lnTo>
                  <a:lnTo>
                    <a:pt x="128" y="61"/>
                  </a:lnTo>
                  <a:lnTo>
                    <a:pt x="130" y="62"/>
                  </a:lnTo>
                  <a:lnTo>
                    <a:pt x="133" y="65"/>
                  </a:lnTo>
                  <a:lnTo>
                    <a:pt x="134" y="66"/>
                  </a:lnTo>
                  <a:lnTo>
                    <a:pt x="136" y="6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04" name="Freeform 60"/>
            <p:cNvSpPr>
              <a:spLocks/>
            </p:cNvSpPr>
            <p:nvPr/>
          </p:nvSpPr>
          <p:spPr bwMode="auto">
            <a:xfrm>
              <a:off x="3470" y="2817"/>
              <a:ext cx="71" cy="261"/>
            </a:xfrm>
            <a:custGeom>
              <a:avLst/>
              <a:gdLst>
                <a:gd name="T0" fmla="*/ 54 w 71"/>
                <a:gd name="T1" fmla="*/ 30 h 261"/>
                <a:gd name="T2" fmla="*/ 57 w 71"/>
                <a:gd name="T3" fmla="*/ 25 h 261"/>
                <a:gd name="T4" fmla="*/ 60 w 71"/>
                <a:gd name="T5" fmla="*/ 18 h 261"/>
                <a:gd name="T6" fmla="*/ 64 w 71"/>
                <a:gd name="T7" fmla="*/ 11 h 261"/>
                <a:gd name="T8" fmla="*/ 68 w 71"/>
                <a:gd name="T9" fmla="*/ 0 h 261"/>
                <a:gd name="T10" fmla="*/ 69 w 71"/>
                <a:gd name="T11" fmla="*/ 13 h 261"/>
                <a:gd name="T12" fmla="*/ 70 w 71"/>
                <a:gd name="T13" fmla="*/ 30 h 261"/>
                <a:gd name="T14" fmla="*/ 71 w 71"/>
                <a:gd name="T15" fmla="*/ 46 h 261"/>
                <a:gd name="T16" fmla="*/ 70 w 71"/>
                <a:gd name="T17" fmla="*/ 56 h 261"/>
                <a:gd name="T18" fmla="*/ 66 w 71"/>
                <a:gd name="T19" fmla="*/ 61 h 261"/>
                <a:gd name="T20" fmla="*/ 61 w 71"/>
                <a:gd name="T21" fmla="*/ 68 h 261"/>
                <a:gd name="T22" fmla="*/ 58 w 71"/>
                <a:gd name="T23" fmla="*/ 75 h 261"/>
                <a:gd name="T24" fmla="*/ 57 w 71"/>
                <a:gd name="T25" fmla="*/ 86 h 261"/>
                <a:gd name="T26" fmla="*/ 57 w 71"/>
                <a:gd name="T27" fmla="*/ 97 h 261"/>
                <a:gd name="T28" fmla="*/ 58 w 71"/>
                <a:gd name="T29" fmla="*/ 107 h 261"/>
                <a:gd name="T30" fmla="*/ 59 w 71"/>
                <a:gd name="T31" fmla="*/ 117 h 261"/>
                <a:gd name="T32" fmla="*/ 60 w 71"/>
                <a:gd name="T33" fmla="*/ 126 h 261"/>
                <a:gd name="T34" fmla="*/ 61 w 71"/>
                <a:gd name="T35" fmla="*/ 134 h 261"/>
                <a:gd name="T36" fmla="*/ 63 w 71"/>
                <a:gd name="T37" fmla="*/ 143 h 261"/>
                <a:gd name="T38" fmla="*/ 61 w 71"/>
                <a:gd name="T39" fmla="*/ 154 h 261"/>
                <a:gd name="T40" fmla="*/ 59 w 71"/>
                <a:gd name="T41" fmla="*/ 162 h 261"/>
                <a:gd name="T42" fmla="*/ 55 w 71"/>
                <a:gd name="T43" fmla="*/ 175 h 261"/>
                <a:gd name="T44" fmla="*/ 50 w 71"/>
                <a:gd name="T45" fmla="*/ 196 h 261"/>
                <a:gd name="T46" fmla="*/ 46 w 71"/>
                <a:gd name="T47" fmla="*/ 217 h 261"/>
                <a:gd name="T48" fmla="*/ 43 w 71"/>
                <a:gd name="T49" fmla="*/ 232 h 261"/>
                <a:gd name="T50" fmla="*/ 39 w 71"/>
                <a:gd name="T51" fmla="*/ 240 h 261"/>
                <a:gd name="T52" fmla="*/ 35 w 71"/>
                <a:gd name="T53" fmla="*/ 249 h 261"/>
                <a:gd name="T54" fmla="*/ 28 w 71"/>
                <a:gd name="T55" fmla="*/ 256 h 261"/>
                <a:gd name="T56" fmla="*/ 23 w 71"/>
                <a:gd name="T57" fmla="*/ 261 h 261"/>
                <a:gd name="T58" fmla="*/ 20 w 71"/>
                <a:gd name="T59" fmla="*/ 252 h 261"/>
                <a:gd name="T60" fmla="*/ 20 w 71"/>
                <a:gd name="T61" fmla="*/ 244 h 261"/>
                <a:gd name="T62" fmla="*/ 23 w 71"/>
                <a:gd name="T63" fmla="*/ 235 h 261"/>
                <a:gd name="T64" fmla="*/ 25 w 71"/>
                <a:gd name="T65" fmla="*/ 227 h 261"/>
                <a:gd name="T66" fmla="*/ 27 w 71"/>
                <a:gd name="T67" fmla="*/ 216 h 261"/>
                <a:gd name="T68" fmla="*/ 28 w 71"/>
                <a:gd name="T69" fmla="*/ 201 h 261"/>
                <a:gd name="T70" fmla="*/ 28 w 71"/>
                <a:gd name="T71" fmla="*/ 191 h 261"/>
                <a:gd name="T72" fmla="*/ 24 w 71"/>
                <a:gd name="T73" fmla="*/ 185 h 261"/>
                <a:gd name="T74" fmla="*/ 17 w 71"/>
                <a:gd name="T75" fmla="*/ 193 h 261"/>
                <a:gd name="T76" fmla="*/ 10 w 71"/>
                <a:gd name="T77" fmla="*/ 212 h 261"/>
                <a:gd name="T78" fmla="*/ 4 w 71"/>
                <a:gd name="T79" fmla="*/ 235 h 261"/>
                <a:gd name="T80" fmla="*/ 0 w 71"/>
                <a:gd name="T81" fmla="*/ 254 h 261"/>
                <a:gd name="T82" fmla="*/ 0 w 71"/>
                <a:gd name="T83" fmla="*/ 237 h 261"/>
                <a:gd name="T84" fmla="*/ 3 w 71"/>
                <a:gd name="T85" fmla="*/ 217 h 261"/>
                <a:gd name="T86" fmla="*/ 6 w 71"/>
                <a:gd name="T87" fmla="*/ 199 h 261"/>
                <a:gd name="T88" fmla="*/ 8 w 71"/>
                <a:gd name="T89" fmla="*/ 185 h 261"/>
                <a:gd name="T90" fmla="*/ 12 w 71"/>
                <a:gd name="T91" fmla="*/ 175 h 261"/>
                <a:gd name="T92" fmla="*/ 17 w 71"/>
                <a:gd name="T93" fmla="*/ 160 h 261"/>
                <a:gd name="T94" fmla="*/ 24 w 71"/>
                <a:gd name="T95" fmla="*/ 147 h 261"/>
                <a:gd name="T96" fmla="*/ 28 w 71"/>
                <a:gd name="T97" fmla="*/ 139 h 261"/>
                <a:gd name="T98" fmla="*/ 34 w 71"/>
                <a:gd name="T99" fmla="*/ 131 h 261"/>
                <a:gd name="T100" fmla="*/ 39 w 71"/>
                <a:gd name="T101" fmla="*/ 118 h 261"/>
                <a:gd name="T102" fmla="*/ 45 w 71"/>
                <a:gd name="T103" fmla="*/ 102 h 261"/>
                <a:gd name="T104" fmla="*/ 47 w 71"/>
                <a:gd name="T105" fmla="*/ 87 h 261"/>
                <a:gd name="T106" fmla="*/ 47 w 71"/>
                <a:gd name="T107" fmla="*/ 73 h 261"/>
                <a:gd name="T108" fmla="*/ 47 w 71"/>
                <a:gd name="T109" fmla="*/ 58 h 261"/>
                <a:gd name="T110" fmla="*/ 49 w 71"/>
                <a:gd name="T111" fmla="*/ 44 h 261"/>
                <a:gd name="T112" fmla="*/ 54 w 71"/>
                <a:gd name="T113" fmla="*/ 3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1" h="261">
                  <a:moveTo>
                    <a:pt x="54" y="30"/>
                  </a:moveTo>
                  <a:lnTo>
                    <a:pt x="57" y="25"/>
                  </a:lnTo>
                  <a:lnTo>
                    <a:pt x="60" y="18"/>
                  </a:lnTo>
                  <a:lnTo>
                    <a:pt x="64" y="11"/>
                  </a:lnTo>
                  <a:lnTo>
                    <a:pt x="68" y="0"/>
                  </a:lnTo>
                  <a:lnTo>
                    <a:pt x="69" y="13"/>
                  </a:lnTo>
                  <a:lnTo>
                    <a:pt x="70" y="30"/>
                  </a:lnTo>
                  <a:lnTo>
                    <a:pt x="71" y="46"/>
                  </a:lnTo>
                  <a:lnTo>
                    <a:pt x="70" y="56"/>
                  </a:lnTo>
                  <a:lnTo>
                    <a:pt x="66" y="61"/>
                  </a:lnTo>
                  <a:lnTo>
                    <a:pt x="61" y="68"/>
                  </a:lnTo>
                  <a:lnTo>
                    <a:pt x="58" y="75"/>
                  </a:lnTo>
                  <a:lnTo>
                    <a:pt x="57" y="86"/>
                  </a:lnTo>
                  <a:lnTo>
                    <a:pt x="57" y="97"/>
                  </a:lnTo>
                  <a:lnTo>
                    <a:pt x="58" y="107"/>
                  </a:lnTo>
                  <a:lnTo>
                    <a:pt x="59" y="117"/>
                  </a:lnTo>
                  <a:lnTo>
                    <a:pt x="60" y="126"/>
                  </a:lnTo>
                  <a:lnTo>
                    <a:pt x="61" y="134"/>
                  </a:lnTo>
                  <a:lnTo>
                    <a:pt x="63" y="143"/>
                  </a:lnTo>
                  <a:lnTo>
                    <a:pt x="61" y="154"/>
                  </a:lnTo>
                  <a:lnTo>
                    <a:pt x="59" y="162"/>
                  </a:lnTo>
                  <a:lnTo>
                    <a:pt x="55" y="175"/>
                  </a:lnTo>
                  <a:lnTo>
                    <a:pt x="50" y="196"/>
                  </a:lnTo>
                  <a:lnTo>
                    <a:pt x="46" y="217"/>
                  </a:lnTo>
                  <a:lnTo>
                    <a:pt x="43" y="232"/>
                  </a:lnTo>
                  <a:lnTo>
                    <a:pt x="39" y="240"/>
                  </a:lnTo>
                  <a:lnTo>
                    <a:pt x="35" y="249"/>
                  </a:lnTo>
                  <a:lnTo>
                    <a:pt x="28" y="256"/>
                  </a:lnTo>
                  <a:lnTo>
                    <a:pt x="23" y="261"/>
                  </a:lnTo>
                  <a:lnTo>
                    <a:pt x="20" y="252"/>
                  </a:lnTo>
                  <a:lnTo>
                    <a:pt x="20" y="244"/>
                  </a:lnTo>
                  <a:lnTo>
                    <a:pt x="23" y="235"/>
                  </a:lnTo>
                  <a:lnTo>
                    <a:pt x="25" y="227"/>
                  </a:lnTo>
                  <a:lnTo>
                    <a:pt x="27" y="216"/>
                  </a:lnTo>
                  <a:lnTo>
                    <a:pt x="28" y="201"/>
                  </a:lnTo>
                  <a:lnTo>
                    <a:pt x="28" y="191"/>
                  </a:lnTo>
                  <a:lnTo>
                    <a:pt x="24" y="185"/>
                  </a:lnTo>
                  <a:lnTo>
                    <a:pt x="17" y="193"/>
                  </a:lnTo>
                  <a:lnTo>
                    <a:pt x="10" y="212"/>
                  </a:lnTo>
                  <a:lnTo>
                    <a:pt x="4" y="235"/>
                  </a:lnTo>
                  <a:lnTo>
                    <a:pt x="0" y="254"/>
                  </a:lnTo>
                  <a:lnTo>
                    <a:pt x="0" y="237"/>
                  </a:lnTo>
                  <a:lnTo>
                    <a:pt x="3" y="217"/>
                  </a:lnTo>
                  <a:lnTo>
                    <a:pt x="6" y="199"/>
                  </a:lnTo>
                  <a:lnTo>
                    <a:pt x="8" y="185"/>
                  </a:lnTo>
                  <a:lnTo>
                    <a:pt x="12" y="175"/>
                  </a:lnTo>
                  <a:lnTo>
                    <a:pt x="17" y="160"/>
                  </a:lnTo>
                  <a:lnTo>
                    <a:pt x="24" y="147"/>
                  </a:lnTo>
                  <a:lnTo>
                    <a:pt x="28" y="139"/>
                  </a:lnTo>
                  <a:lnTo>
                    <a:pt x="34" y="131"/>
                  </a:lnTo>
                  <a:lnTo>
                    <a:pt x="39" y="118"/>
                  </a:lnTo>
                  <a:lnTo>
                    <a:pt x="45" y="102"/>
                  </a:lnTo>
                  <a:lnTo>
                    <a:pt x="47" y="87"/>
                  </a:lnTo>
                  <a:lnTo>
                    <a:pt x="47" y="73"/>
                  </a:lnTo>
                  <a:lnTo>
                    <a:pt x="47" y="58"/>
                  </a:lnTo>
                  <a:lnTo>
                    <a:pt x="49" y="44"/>
                  </a:lnTo>
                  <a:lnTo>
                    <a:pt x="54" y="3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05" name="Freeform 61"/>
            <p:cNvSpPr>
              <a:spLocks/>
            </p:cNvSpPr>
            <p:nvPr/>
          </p:nvSpPr>
          <p:spPr bwMode="auto">
            <a:xfrm>
              <a:off x="3847" y="2308"/>
              <a:ext cx="78" cy="37"/>
            </a:xfrm>
            <a:custGeom>
              <a:avLst/>
              <a:gdLst>
                <a:gd name="T0" fmla="*/ 1 w 78"/>
                <a:gd name="T1" fmla="*/ 3 h 37"/>
                <a:gd name="T2" fmla="*/ 5 w 78"/>
                <a:gd name="T3" fmla="*/ 1 h 37"/>
                <a:gd name="T4" fmla="*/ 10 w 78"/>
                <a:gd name="T5" fmla="*/ 0 h 37"/>
                <a:gd name="T6" fmla="*/ 15 w 78"/>
                <a:gd name="T7" fmla="*/ 0 h 37"/>
                <a:gd name="T8" fmla="*/ 21 w 78"/>
                <a:gd name="T9" fmla="*/ 0 h 37"/>
                <a:gd name="T10" fmla="*/ 26 w 78"/>
                <a:gd name="T11" fmla="*/ 0 h 37"/>
                <a:gd name="T12" fmla="*/ 32 w 78"/>
                <a:gd name="T13" fmla="*/ 0 h 37"/>
                <a:gd name="T14" fmla="*/ 35 w 78"/>
                <a:gd name="T15" fmla="*/ 0 h 37"/>
                <a:gd name="T16" fmla="*/ 38 w 78"/>
                <a:gd name="T17" fmla="*/ 0 h 37"/>
                <a:gd name="T18" fmla="*/ 42 w 78"/>
                <a:gd name="T19" fmla="*/ 0 h 37"/>
                <a:gd name="T20" fmla="*/ 46 w 78"/>
                <a:gd name="T21" fmla="*/ 1 h 37"/>
                <a:gd name="T22" fmla="*/ 51 w 78"/>
                <a:gd name="T23" fmla="*/ 3 h 37"/>
                <a:gd name="T24" fmla="*/ 54 w 78"/>
                <a:gd name="T25" fmla="*/ 5 h 37"/>
                <a:gd name="T26" fmla="*/ 57 w 78"/>
                <a:gd name="T27" fmla="*/ 8 h 37"/>
                <a:gd name="T28" fmla="*/ 62 w 78"/>
                <a:gd name="T29" fmla="*/ 11 h 37"/>
                <a:gd name="T30" fmla="*/ 66 w 78"/>
                <a:gd name="T31" fmla="*/ 14 h 37"/>
                <a:gd name="T32" fmla="*/ 71 w 78"/>
                <a:gd name="T33" fmla="*/ 17 h 37"/>
                <a:gd name="T34" fmla="*/ 74 w 78"/>
                <a:gd name="T35" fmla="*/ 20 h 37"/>
                <a:gd name="T36" fmla="*/ 78 w 78"/>
                <a:gd name="T37" fmla="*/ 25 h 37"/>
                <a:gd name="T38" fmla="*/ 78 w 78"/>
                <a:gd name="T39" fmla="*/ 30 h 37"/>
                <a:gd name="T40" fmla="*/ 75 w 78"/>
                <a:gd name="T41" fmla="*/ 37 h 37"/>
                <a:gd name="T42" fmla="*/ 68 w 78"/>
                <a:gd name="T43" fmla="*/ 34 h 37"/>
                <a:gd name="T44" fmla="*/ 59 w 78"/>
                <a:gd name="T45" fmla="*/ 32 h 37"/>
                <a:gd name="T46" fmla="*/ 51 w 78"/>
                <a:gd name="T47" fmla="*/ 33 h 37"/>
                <a:gd name="T48" fmla="*/ 45 w 78"/>
                <a:gd name="T49" fmla="*/ 36 h 37"/>
                <a:gd name="T50" fmla="*/ 43 w 78"/>
                <a:gd name="T51" fmla="*/ 26 h 37"/>
                <a:gd name="T52" fmla="*/ 39 w 78"/>
                <a:gd name="T53" fmla="*/ 21 h 37"/>
                <a:gd name="T54" fmla="*/ 35 w 78"/>
                <a:gd name="T55" fmla="*/ 18 h 37"/>
                <a:gd name="T56" fmla="*/ 32 w 78"/>
                <a:gd name="T57" fmla="*/ 17 h 37"/>
                <a:gd name="T58" fmla="*/ 25 w 78"/>
                <a:gd name="T59" fmla="*/ 18 h 37"/>
                <a:gd name="T60" fmla="*/ 16 w 78"/>
                <a:gd name="T61" fmla="*/ 18 h 37"/>
                <a:gd name="T62" fmla="*/ 8 w 78"/>
                <a:gd name="T63" fmla="*/ 18 h 37"/>
                <a:gd name="T64" fmla="*/ 3 w 78"/>
                <a:gd name="T65" fmla="*/ 17 h 37"/>
                <a:gd name="T66" fmla="*/ 2 w 78"/>
                <a:gd name="T67" fmla="*/ 14 h 37"/>
                <a:gd name="T68" fmla="*/ 1 w 78"/>
                <a:gd name="T69" fmla="*/ 11 h 37"/>
                <a:gd name="T70" fmla="*/ 0 w 78"/>
                <a:gd name="T71" fmla="*/ 7 h 37"/>
                <a:gd name="T72" fmla="*/ 1 w 78"/>
                <a:gd name="T73" fmla="*/ 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37">
                  <a:moveTo>
                    <a:pt x="1" y="3"/>
                  </a:moveTo>
                  <a:lnTo>
                    <a:pt x="5" y="1"/>
                  </a:lnTo>
                  <a:lnTo>
                    <a:pt x="10" y="0"/>
                  </a:lnTo>
                  <a:lnTo>
                    <a:pt x="15" y="0"/>
                  </a:lnTo>
                  <a:lnTo>
                    <a:pt x="21" y="0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5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1"/>
                  </a:lnTo>
                  <a:lnTo>
                    <a:pt x="51" y="3"/>
                  </a:lnTo>
                  <a:lnTo>
                    <a:pt x="54" y="5"/>
                  </a:lnTo>
                  <a:lnTo>
                    <a:pt x="57" y="8"/>
                  </a:lnTo>
                  <a:lnTo>
                    <a:pt x="62" y="11"/>
                  </a:lnTo>
                  <a:lnTo>
                    <a:pt x="66" y="14"/>
                  </a:lnTo>
                  <a:lnTo>
                    <a:pt x="71" y="17"/>
                  </a:lnTo>
                  <a:lnTo>
                    <a:pt x="74" y="20"/>
                  </a:lnTo>
                  <a:lnTo>
                    <a:pt x="78" y="25"/>
                  </a:lnTo>
                  <a:lnTo>
                    <a:pt x="78" y="30"/>
                  </a:lnTo>
                  <a:lnTo>
                    <a:pt x="75" y="37"/>
                  </a:lnTo>
                  <a:lnTo>
                    <a:pt x="68" y="34"/>
                  </a:lnTo>
                  <a:lnTo>
                    <a:pt x="59" y="32"/>
                  </a:lnTo>
                  <a:lnTo>
                    <a:pt x="51" y="33"/>
                  </a:lnTo>
                  <a:lnTo>
                    <a:pt x="45" y="36"/>
                  </a:lnTo>
                  <a:lnTo>
                    <a:pt x="43" y="26"/>
                  </a:lnTo>
                  <a:lnTo>
                    <a:pt x="39" y="21"/>
                  </a:lnTo>
                  <a:lnTo>
                    <a:pt x="35" y="18"/>
                  </a:lnTo>
                  <a:lnTo>
                    <a:pt x="32" y="17"/>
                  </a:lnTo>
                  <a:lnTo>
                    <a:pt x="25" y="18"/>
                  </a:lnTo>
                  <a:lnTo>
                    <a:pt x="16" y="18"/>
                  </a:lnTo>
                  <a:lnTo>
                    <a:pt x="8" y="18"/>
                  </a:lnTo>
                  <a:lnTo>
                    <a:pt x="3" y="17"/>
                  </a:lnTo>
                  <a:lnTo>
                    <a:pt x="2" y="14"/>
                  </a:lnTo>
                  <a:lnTo>
                    <a:pt x="1" y="11"/>
                  </a:lnTo>
                  <a:lnTo>
                    <a:pt x="0" y="7"/>
                  </a:lnTo>
                  <a:lnTo>
                    <a:pt x="1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06" name="Freeform 62"/>
            <p:cNvSpPr>
              <a:spLocks/>
            </p:cNvSpPr>
            <p:nvPr/>
          </p:nvSpPr>
          <p:spPr bwMode="auto">
            <a:xfrm>
              <a:off x="3724" y="2737"/>
              <a:ext cx="39" cy="56"/>
            </a:xfrm>
            <a:custGeom>
              <a:avLst/>
              <a:gdLst>
                <a:gd name="T0" fmla="*/ 6 w 39"/>
                <a:gd name="T1" fmla="*/ 11 h 56"/>
                <a:gd name="T2" fmla="*/ 7 w 39"/>
                <a:gd name="T3" fmla="*/ 14 h 56"/>
                <a:gd name="T4" fmla="*/ 8 w 39"/>
                <a:gd name="T5" fmla="*/ 16 h 56"/>
                <a:gd name="T6" fmla="*/ 9 w 39"/>
                <a:gd name="T7" fmla="*/ 19 h 56"/>
                <a:gd name="T8" fmla="*/ 10 w 39"/>
                <a:gd name="T9" fmla="*/ 22 h 56"/>
                <a:gd name="T10" fmla="*/ 7 w 39"/>
                <a:gd name="T11" fmla="*/ 27 h 56"/>
                <a:gd name="T12" fmla="*/ 3 w 39"/>
                <a:gd name="T13" fmla="*/ 35 h 56"/>
                <a:gd name="T14" fmla="*/ 0 w 39"/>
                <a:gd name="T15" fmla="*/ 41 h 56"/>
                <a:gd name="T16" fmla="*/ 0 w 39"/>
                <a:gd name="T17" fmla="*/ 48 h 56"/>
                <a:gd name="T18" fmla="*/ 6 w 39"/>
                <a:gd name="T19" fmla="*/ 53 h 56"/>
                <a:gd name="T20" fmla="*/ 14 w 39"/>
                <a:gd name="T21" fmla="*/ 56 h 56"/>
                <a:gd name="T22" fmla="*/ 24 w 39"/>
                <a:gd name="T23" fmla="*/ 56 h 56"/>
                <a:gd name="T24" fmla="*/ 32 w 39"/>
                <a:gd name="T25" fmla="*/ 52 h 56"/>
                <a:gd name="T26" fmla="*/ 36 w 39"/>
                <a:gd name="T27" fmla="*/ 44 h 56"/>
                <a:gd name="T28" fmla="*/ 39 w 39"/>
                <a:gd name="T29" fmla="*/ 34 h 56"/>
                <a:gd name="T30" fmla="*/ 39 w 39"/>
                <a:gd name="T31" fmla="*/ 24 h 56"/>
                <a:gd name="T32" fmla="*/ 38 w 39"/>
                <a:gd name="T33" fmla="*/ 18 h 56"/>
                <a:gd name="T34" fmla="*/ 36 w 39"/>
                <a:gd name="T35" fmla="*/ 18 h 56"/>
                <a:gd name="T36" fmla="*/ 35 w 39"/>
                <a:gd name="T37" fmla="*/ 18 h 56"/>
                <a:gd name="T38" fmla="*/ 33 w 39"/>
                <a:gd name="T39" fmla="*/ 18 h 56"/>
                <a:gd name="T40" fmla="*/ 30 w 39"/>
                <a:gd name="T41" fmla="*/ 19 h 56"/>
                <a:gd name="T42" fmla="*/ 27 w 39"/>
                <a:gd name="T43" fmla="*/ 12 h 56"/>
                <a:gd name="T44" fmla="*/ 24 w 39"/>
                <a:gd name="T45" fmla="*/ 7 h 56"/>
                <a:gd name="T46" fmla="*/ 19 w 39"/>
                <a:gd name="T47" fmla="*/ 3 h 56"/>
                <a:gd name="T48" fmla="*/ 16 w 39"/>
                <a:gd name="T49" fmla="*/ 0 h 56"/>
                <a:gd name="T50" fmla="*/ 13 w 39"/>
                <a:gd name="T51" fmla="*/ 2 h 56"/>
                <a:gd name="T52" fmla="*/ 10 w 39"/>
                <a:gd name="T53" fmla="*/ 3 h 56"/>
                <a:gd name="T54" fmla="*/ 7 w 39"/>
                <a:gd name="T55" fmla="*/ 7 h 56"/>
                <a:gd name="T56" fmla="*/ 6 w 39"/>
                <a:gd name="T57" fmla="*/ 1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9" h="56">
                  <a:moveTo>
                    <a:pt x="6" y="11"/>
                  </a:moveTo>
                  <a:lnTo>
                    <a:pt x="7" y="14"/>
                  </a:lnTo>
                  <a:lnTo>
                    <a:pt x="8" y="16"/>
                  </a:lnTo>
                  <a:lnTo>
                    <a:pt x="9" y="19"/>
                  </a:lnTo>
                  <a:lnTo>
                    <a:pt x="10" y="22"/>
                  </a:lnTo>
                  <a:lnTo>
                    <a:pt x="7" y="27"/>
                  </a:lnTo>
                  <a:lnTo>
                    <a:pt x="3" y="35"/>
                  </a:lnTo>
                  <a:lnTo>
                    <a:pt x="0" y="41"/>
                  </a:lnTo>
                  <a:lnTo>
                    <a:pt x="0" y="48"/>
                  </a:lnTo>
                  <a:lnTo>
                    <a:pt x="6" y="53"/>
                  </a:lnTo>
                  <a:lnTo>
                    <a:pt x="14" y="56"/>
                  </a:lnTo>
                  <a:lnTo>
                    <a:pt x="24" y="56"/>
                  </a:lnTo>
                  <a:lnTo>
                    <a:pt x="32" y="52"/>
                  </a:lnTo>
                  <a:lnTo>
                    <a:pt x="36" y="44"/>
                  </a:lnTo>
                  <a:lnTo>
                    <a:pt x="39" y="34"/>
                  </a:lnTo>
                  <a:lnTo>
                    <a:pt x="39" y="24"/>
                  </a:lnTo>
                  <a:lnTo>
                    <a:pt x="38" y="18"/>
                  </a:lnTo>
                  <a:lnTo>
                    <a:pt x="36" y="18"/>
                  </a:lnTo>
                  <a:lnTo>
                    <a:pt x="35" y="18"/>
                  </a:lnTo>
                  <a:lnTo>
                    <a:pt x="33" y="18"/>
                  </a:lnTo>
                  <a:lnTo>
                    <a:pt x="30" y="19"/>
                  </a:lnTo>
                  <a:lnTo>
                    <a:pt x="27" y="12"/>
                  </a:lnTo>
                  <a:lnTo>
                    <a:pt x="24" y="7"/>
                  </a:lnTo>
                  <a:lnTo>
                    <a:pt x="19" y="3"/>
                  </a:lnTo>
                  <a:lnTo>
                    <a:pt x="16" y="0"/>
                  </a:lnTo>
                  <a:lnTo>
                    <a:pt x="13" y="2"/>
                  </a:lnTo>
                  <a:lnTo>
                    <a:pt x="10" y="3"/>
                  </a:lnTo>
                  <a:lnTo>
                    <a:pt x="7" y="7"/>
                  </a:lnTo>
                  <a:lnTo>
                    <a:pt x="6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07" name="Freeform 63"/>
            <p:cNvSpPr>
              <a:spLocks/>
            </p:cNvSpPr>
            <p:nvPr/>
          </p:nvSpPr>
          <p:spPr bwMode="auto">
            <a:xfrm>
              <a:off x="3833" y="2365"/>
              <a:ext cx="157" cy="325"/>
            </a:xfrm>
            <a:custGeom>
              <a:avLst/>
              <a:gdLst>
                <a:gd name="T0" fmla="*/ 148 w 157"/>
                <a:gd name="T1" fmla="*/ 50 h 325"/>
                <a:gd name="T2" fmla="*/ 130 w 157"/>
                <a:gd name="T3" fmla="*/ 54 h 325"/>
                <a:gd name="T4" fmla="*/ 116 w 157"/>
                <a:gd name="T5" fmla="*/ 54 h 325"/>
                <a:gd name="T6" fmla="*/ 106 w 157"/>
                <a:gd name="T7" fmla="*/ 50 h 325"/>
                <a:gd name="T8" fmla="*/ 102 w 157"/>
                <a:gd name="T9" fmla="*/ 45 h 325"/>
                <a:gd name="T10" fmla="*/ 97 w 157"/>
                <a:gd name="T11" fmla="*/ 48 h 325"/>
                <a:gd name="T12" fmla="*/ 91 w 157"/>
                <a:gd name="T13" fmla="*/ 58 h 325"/>
                <a:gd name="T14" fmla="*/ 83 w 157"/>
                <a:gd name="T15" fmla="*/ 78 h 325"/>
                <a:gd name="T16" fmla="*/ 81 w 157"/>
                <a:gd name="T17" fmla="*/ 90 h 325"/>
                <a:gd name="T18" fmla="*/ 81 w 157"/>
                <a:gd name="T19" fmla="*/ 93 h 325"/>
                <a:gd name="T20" fmla="*/ 83 w 157"/>
                <a:gd name="T21" fmla="*/ 98 h 325"/>
                <a:gd name="T22" fmla="*/ 82 w 157"/>
                <a:gd name="T23" fmla="*/ 103 h 325"/>
                <a:gd name="T24" fmla="*/ 81 w 157"/>
                <a:gd name="T25" fmla="*/ 111 h 325"/>
                <a:gd name="T26" fmla="*/ 82 w 157"/>
                <a:gd name="T27" fmla="*/ 119 h 325"/>
                <a:gd name="T28" fmla="*/ 79 w 157"/>
                <a:gd name="T29" fmla="*/ 130 h 325"/>
                <a:gd name="T30" fmla="*/ 68 w 157"/>
                <a:gd name="T31" fmla="*/ 148 h 325"/>
                <a:gd name="T32" fmla="*/ 55 w 157"/>
                <a:gd name="T33" fmla="*/ 171 h 325"/>
                <a:gd name="T34" fmla="*/ 48 w 157"/>
                <a:gd name="T35" fmla="*/ 187 h 325"/>
                <a:gd name="T36" fmla="*/ 51 w 157"/>
                <a:gd name="T37" fmla="*/ 204 h 325"/>
                <a:gd name="T38" fmla="*/ 61 w 157"/>
                <a:gd name="T39" fmla="*/ 253 h 325"/>
                <a:gd name="T40" fmla="*/ 58 w 157"/>
                <a:gd name="T41" fmla="*/ 286 h 325"/>
                <a:gd name="T42" fmla="*/ 43 w 157"/>
                <a:gd name="T43" fmla="*/ 298 h 325"/>
                <a:gd name="T44" fmla="*/ 32 w 157"/>
                <a:gd name="T45" fmla="*/ 310 h 325"/>
                <a:gd name="T46" fmla="*/ 41 w 157"/>
                <a:gd name="T47" fmla="*/ 310 h 325"/>
                <a:gd name="T48" fmla="*/ 49 w 157"/>
                <a:gd name="T49" fmla="*/ 314 h 325"/>
                <a:gd name="T50" fmla="*/ 41 w 157"/>
                <a:gd name="T51" fmla="*/ 313 h 325"/>
                <a:gd name="T52" fmla="*/ 32 w 157"/>
                <a:gd name="T53" fmla="*/ 315 h 325"/>
                <a:gd name="T54" fmla="*/ 27 w 157"/>
                <a:gd name="T55" fmla="*/ 319 h 325"/>
                <a:gd name="T56" fmla="*/ 24 w 157"/>
                <a:gd name="T57" fmla="*/ 325 h 325"/>
                <a:gd name="T58" fmla="*/ 24 w 157"/>
                <a:gd name="T59" fmla="*/ 274 h 325"/>
                <a:gd name="T60" fmla="*/ 38 w 157"/>
                <a:gd name="T61" fmla="*/ 253 h 325"/>
                <a:gd name="T62" fmla="*/ 33 w 157"/>
                <a:gd name="T63" fmla="*/ 236 h 325"/>
                <a:gd name="T64" fmla="*/ 24 w 157"/>
                <a:gd name="T65" fmla="*/ 224 h 325"/>
                <a:gd name="T66" fmla="*/ 12 w 157"/>
                <a:gd name="T67" fmla="*/ 216 h 325"/>
                <a:gd name="T68" fmla="*/ 5 w 157"/>
                <a:gd name="T69" fmla="*/ 213 h 325"/>
                <a:gd name="T70" fmla="*/ 1 w 157"/>
                <a:gd name="T71" fmla="*/ 209 h 325"/>
                <a:gd name="T72" fmla="*/ 1 w 157"/>
                <a:gd name="T73" fmla="*/ 201 h 325"/>
                <a:gd name="T74" fmla="*/ 11 w 157"/>
                <a:gd name="T75" fmla="*/ 191 h 325"/>
                <a:gd name="T76" fmla="*/ 32 w 157"/>
                <a:gd name="T77" fmla="*/ 176 h 325"/>
                <a:gd name="T78" fmla="*/ 41 w 157"/>
                <a:gd name="T79" fmla="*/ 150 h 325"/>
                <a:gd name="T80" fmla="*/ 37 w 157"/>
                <a:gd name="T81" fmla="*/ 125 h 325"/>
                <a:gd name="T82" fmla="*/ 33 w 157"/>
                <a:gd name="T83" fmla="*/ 107 h 325"/>
                <a:gd name="T84" fmla="*/ 35 w 157"/>
                <a:gd name="T85" fmla="*/ 89 h 325"/>
                <a:gd name="T86" fmla="*/ 56 w 157"/>
                <a:gd name="T87" fmla="*/ 78 h 325"/>
                <a:gd name="T88" fmla="*/ 69 w 157"/>
                <a:gd name="T89" fmla="*/ 57 h 325"/>
                <a:gd name="T90" fmla="*/ 76 w 157"/>
                <a:gd name="T91" fmla="*/ 34 h 325"/>
                <a:gd name="T92" fmla="*/ 79 w 157"/>
                <a:gd name="T93" fmla="*/ 20 h 325"/>
                <a:gd name="T94" fmla="*/ 81 w 157"/>
                <a:gd name="T95" fmla="*/ 8 h 325"/>
                <a:gd name="T96" fmla="*/ 89 w 157"/>
                <a:gd name="T97" fmla="*/ 0 h 325"/>
                <a:gd name="T98" fmla="*/ 99 w 157"/>
                <a:gd name="T99" fmla="*/ 1 h 325"/>
                <a:gd name="T100" fmla="*/ 105 w 157"/>
                <a:gd name="T101" fmla="*/ 12 h 325"/>
                <a:gd name="T102" fmla="*/ 112 w 157"/>
                <a:gd name="T103" fmla="*/ 25 h 325"/>
                <a:gd name="T104" fmla="*/ 121 w 157"/>
                <a:gd name="T105" fmla="*/ 37 h 325"/>
                <a:gd name="T106" fmla="*/ 134 w 157"/>
                <a:gd name="T107" fmla="*/ 32 h 325"/>
                <a:gd name="T108" fmla="*/ 151 w 157"/>
                <a:gd name="T109" fmla="*/ 11 h 325"/>
                <a:gd name="T110" fmla="*/ 154 w 157"/>
                <a:gd name="T111" fmla="*/ 30 h 325"/>
                <a:gd name="T112" fmla="*/ 157 w 157"/>
                <a:gd name="T113" fmla="*/ 45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7" h="325">
                  <a:moveTo>
                    <a:pt x="157" y="45"/>
                  </a:moveTo>
                  <a:lnTo>
                    <a:pt x="148" y="50"/>
                  </a:lnTo>
                  <a:lnTo>
                    <a:pt x="139" y="53"/>
                  </a:lnTo>
                  <a:lnTo>
                    <a:pt x="130" y="54"/>
                  </a:lnTo>
                  <a:lnTo>
                    <a:pt x="122" y="54"/>
                  </a:lnTo>
                  <a:lnTo>
                    <a:pt x="116" y="54"/>
                  </a:lnTo>
                  <a:lnTo>
                    <a:pt x="109" y="52"/>
                  </a:lnTo>
                  <a:lnTo>
                    <a:pt x="106" y="50"/>
                  </a:lnTo>
                  <a:lnTo>
                    <a:pt x="103" y="48"/>
                  </a:lnTo>
                  <a:lnTo>
                    <a:pt x="102" y="45"/>
                  </a:lnTo>
                  <a:lnTo>
                    <a:pt x="100" y="45"/>
                  </a:lnTo>
                  <a:lnTo>
                    <a:pt x="97" y="48"/>
                  </a:lnTo>
                  <a:lnTo>
                    <a:pt x="95" y="52"/>
                  </a:lnTo>
                  <a:lnTo>
                    <a:pt x="91" y="58"/>
                  </a:lnTo>
                  <a:lnTo>
                    <a:pt x="87" y="69"/>
                  </a:lnTo>
                  <a:lnTo>
                    <a:pt x="83" y="78"/>
                  </a:lnTo>
                  <a:lnTo>
                    <a:pt x="82" y="86"/>
                  </a:lnTo>
                  <a:lnTo>
                    <a:pt x="81" y="90"/>
                  </a:lnTo>
                  <a:lnTo>
                    <a:pt x="81" y="91"/>
                  </a:lnTo>
                  <a:lnTo>
                    <a:pt x="81" y="93"/>
                  </a:lnTo>
                  <a:lnTo>
                    <a:pt x="83" y="95"/>
                  </a:lnTo>
                  <a:lnTo>
                    <a:pt x="83" y="98"/>
                  </a:lnTo>
                  <a:lnTo>
                    <a:pt x="82" y="99"/>
                  </a:lnTo>
                  <a:lnTo>
                    <a:pt x="82" y="103"/>
                  </a:lnTo>
                  <a:lnTo>
                    <a:pt x="81" y="107"/>
                  </a:lnTo>
                  <a:lnTo>
                    <a:pt x="81" y="111"/>
                  </a:lnTo>
                  <a:lnTo>
                    <a:pt x="81" y="115"/>
                  </a:lnTo>
                  <a:lnTo>
                    <a:pt x="82" y="119"/>
                  </a:lnTo>
                  <a:lnTo>
                    <a:pt x="83" y="123"/>
                  </a:lnTo>
                  <a:lnTo>
                    <a:pt x="79" y="130"/>
                  </a:lnTo>
                  <a:lnTo>
                    <a:pt x="73" y="138"/>
                  </a:lnTo>
                  <a:lnTo>
                    <a:pt x="68" y="148"/>
                  </a:lnTo>
                  <a:lnTo>
                    <a:pt x="61" y="159"/>
                  </a:lnTo>
                  <a:lnTo>
                    <a:pt x="55" y="171"/>
                  </a:lnTo>
                  <a:lnTo>
                    <a:pt x="50" y="180"/>
                  </a:lnTo>
                  <a:lnTo>
                    <a:pt x="48" y="187"/>
                  </a:lnTo>
                  <a:lnTo>
                    <a:pt x="47" y="192"/>
                  </a:lnTo>
                  <a:lnTo>
                    <a:pt x="51" y="204"/>
                  </a:lnTo>
                  <a:lnTo>
                    <a:pt x="58" y="225"/>
                  </a:lnTo>
                  <a:lnTo>
                    <a:pt x="61" y="253"/>
                  </a:lnTo>
                  <a:lnTo>
                    <a:pt x="57" y="282"/>
                  </a:lnTo>
                  <a:lnTo>
                    <a:pt x="58" y="286"/>
                  </a:lnTo>
                  <a:lnTo>
                    <a:pt x="51" y="292"/>
                  </a:lnTo>
                  <a:lnTo>
                    <a:pt x="43" y="298"/>
                  </a:lnTo>
                  <a:lnTo>
                    <a:pt x="37" y="303"/>
                  </a:lnTo>
                  <a:lnTo>
                    <a:pt x="32" y="310"/>
                  </a:lnTo>
                  <a:lnTo>
                    <a:pt x="36" y="310"/>
                  </a:lnTo>
                  <a:lnTo>
                    <a:pt x="41" y="310"/>
                  </a:lnTo>
                  <a:lnTo>
                    <a:pt x="46" y="313"/>
                  </a:lnTo>
                  <a:lnTo>
                    <a:pt x="49" y="314"/>
                  </a:lnTo>
                  <a:lnTo>
                    <a:pt x="45" y="313"/>
                  </a:lnTo>
                  <a:lnTo>
                    <a:pt x="41" y="313"/>
                  </a:lnTo>
                  <a:lnTo>
                    <a:pt x="37" y="314"/>
                  </a:lnTo>
                  <a:lnTo>
                    <a:pt x="32" y="315"/>
                  </a:lnTo>
                  <a:lnTo>
                    <a:pt x="29" y="317"/>
                  </a:lnTo>
                  <a:lnTo>
                    <a:pt x="27" y="319"/>
                  </a:lnTo>
                  <a:lnTo>
                    <a:pt x="25" y="322"/>
                  </a:lnTo>
                  <a:lnTo>
                    <a:pt x="24" y="325"/>
                  </a:lnTo>
                  <a:lnTo>
                    <a:pt x="20" y="294"/>
                  </a:lnTo>
                  <a:lnTo>
                    <a:pt x="24" y="274"/>
                  </a:lnTo>
                  <a:lnTo>
                    <a:pt x="30" y="261"/>
                  </a:lnTo>
                  <a:lnTo>
                    <a:pt x="38" y="253"/>
                  </a:lnTo>
                  <a:lnTo>
                    <a:pt x="37" y="244"/>
                  </a:lnTo>
                  <a:lnTo>
                    <a:pt x="33" y="236"/>
                  </a:lnTo>
                  <a:lnTo>
                    <a:pt x="29" y="229"/>
                  </a:lnTo>
                  <a:lnTo>
                    <a:pt x="24" y="224"/>
                  </a:lnTo>
                  <a:lnTo>
                    <a:pt x="18" y="219"/>
                  </a:lnTo>
                  <a:lnTo>
                    <a:pt x="12" y="216"/>
                  </a:lnTo>
                  <a:lnTo>
                    <a:pt x="7" y="215"/>
                  </a:lnTo>
                  <a:lnTo>
                    <a:pt x="5" y="213"/>
                  </a:lnTo>
                  <a:lnTo>
                    <a:pt x="2" y="213"/>
                  </a:lnTo>
                  <a:lnTo>
                    <a:pt x="1" y="209"/>
                  </a:lnTo>
                  <a:lnTo>
                    <a:pt x="0" y="205"/>
                  </a:lnTo>
                  <a:lnTo>
                    <a:pt x="1" y="201"/>
                  </a:lnTo>
                  <a:lnTo>
                    <a:pt x="5" y="197"/>
                  </a:lnTo>
                  <a:lnTo>
                    <a:pt x="11" y="191"/>
                  </a:lnTo>
                  <a:lnTo>
                    <a:pt x="21" y="184"/>
                  </a:lnTo>
                  <a:lnTo>
                    <a:pt x="32" y="176"/>
                  </a:lnTo>
                  <a:lnTo>
                    <a:pt x="39" y="164"/>
                  </a:lnTo>
                  <a:lnTo>
                    <a:pt x="41" y="150"/>
                  </a:lnTo>
                  <a:lnTo>
                    <a:pt x="40" y="135"/>
                  </a:lnTo>
                  <a:lnTo>
                    <a:pt x="37" y="125"/>
                  </a:lnTo>
                  <a:lnTo>
                    <a:pt x="35" y="117"/>
                  </a:lnTo>
                  <a:lnTo>
                    <a:pt x="33" y="107"/>
                  </a:lnTo>
                  <a:lnTo>
                    <a:pt x="33" y="97"/>
                  </a:lnTo>
                  <a:lnTo>
                    <a:pt x="35" y="89"/>
                  </a:lnTo>
                  <a:lnTo>
                    <a:pt x="47" y="85"/>
                  </a:lnTo>
                  <a:lnTo>
                    <a:pt x="56" y="78"/>
                  </a:lnTo>
                  <a:lnTo>
                    <a:pt x="63" y="69"/>
                  </a:lnTo>
                  <a:lnTo>
                    <a:pt x="69" y="57"/>
                  </a:lnTo>
                  <a:lnTo>
                    <a:pt x="73" y="45"/>
                  </a:lnTo>
                  <a:lnTo>
                    <a:pt x="76" y="34"/>
                  </a:lnTo>
                  <a:lnTo>
                    <a:pt x="78" y="25"/>
                  </a:lnTo>
                  <a:lnTo>
                    <a:pt x="79" y="20"/>
                  </a:lnTo>
                  <a:lnTo>
                    <a:pt x="80" y="14"/>
                  </a:lnTo>
                  <a:lnTo>
                    <a:pt x="81" y="8"/>
                  </a:lnTo>
                  <a:lnTo>
                    <a:pt x="85" y="3"/>
                  </a:lnTo>
                  <a:lnTo>
                    <a:pt x="89" y="0"/>
                  </a:lnTo>
                  <a:lnTo>
                    <a:pt x="96" y="0"/>
                  </a:lnTo>
                  <a:lnTo>
                    <a:pt x="99" y="1"/>
                  </a:lnTo>
                  <a:lnTo>
                    <a:pt x="102" y="5"/>
                  </a:lnTo>
                  <a:lnTo>
                    <a:pt x="105" y="12"/>
                  </a:lnTo>
                  <a:lnTo>
                    <a:pt x="108" y="18"/>
                  </a:lnTo>
                  <a:lnTo>
                    <a:pt x="112" y="25"/>
                  </a:lnTo>
                  <a:lnTo>
                    <a:pt x="118" y="32"/>
                  </a:lnTo>
                  <a:lnTo>
                    <a:pt x="121" y="37"/>
                  </a:lnTo>
                  <a:lnTo>
                    <a:pt x="127" y="38"/>
                  </a:lnTo>
                  <a:lnTo>
                    <a:pt x="134" y="32"/>
                  </a:lnTo>
                  <a:lnTo>
                    <a:pt x="143" y="21"/>
                  </a:lnTo>
                  <a:lnTo>
                    <a:pt x="151" y="11"/>
                  </a:lnTo>
                  <a:lnTo>
                    <a:pt x="153" y="21"/>
                  </a:lnTo>
                  <a:lnTo>
                    <a:pt x="154" y="30"/>
                  </a:lnTo>
                  <a:lnTo>
                    <a:pt x="156" y="38"/>
                  </a:lnTo>
                  <a:lnTo>
                    <a:pt x="157" y="4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08" name="Freeform 64"/>
            <p:cNvSpPr>
              <a:spLocks/>
            </p:cNvSpPr>
            <p:nvPr/>
          </p:nvSpPr>
          <p:spPr bwMode="auto">
            <a:xfrm>
              <a:off x="3865" y="2410"/>
              <a:ext cx="125" cy="277"/>
            </a:xfrm>
            <a:custGeom>
              <a:avLst/>
              <a:gdLst>
                <a:gd name="T0" fmla="*/ 116 w 125"/>
                <a:gd name="T1" fmla="*/ 5 h 277"/>
                <a:gd name="T2" fmla="*/ 98 w 125"/>
                <a:gd name="T3" fmla="*/ 9 h 277"/>
                <a:gd name="T4" fmla="*/ 84 w 125"/>
                <a:gd name="T5" fmla="*/ 9 h 277"/>
                <a:gd name="T6" fmla="*/ 74 w 125"/>
                <a:gd name="T7" fmla="*/ 5 h 277"/>
                <a:gd name="T8" fmla="*/ 70 w 125"/>
                <a:gd name="T9" fmla="*/ 0 h 277"/>
                <a:gd name="T10" fmla="*/ 65 w 125"/>
                <a:gd name="T11" fmla="*/ 3 h 277"/>
                <a:gd name="T12" fmla="*/ 59 w 125"/>
                <a:gd name="T13" fmla="*/ 13 h 277"/>
                <a:gd name="T14" fmla="*/ 51 w 125"/>
                <a:gd name="T15" fmla="*/ 33 h 277"/>
                <a:gd name="T16" fmla="*/ 49 w 125"/>
                <a:gd name="T17" fmla="*/ 45 h 277"/>
                <a:gd name="T18" fmla="*/ 49 w 125"/>
                <a:gd name="T19" fmla="*/ 48 h 277"/>
                <a:gd name="T20" fmla="*/ 51 w 125"/>
                <a:gd name="T21" fmla="*/ 53 h 277"/>
                <a:gd name="T22" fmla="*/ 50 w 125"/>
                <a:gd name="T23" fmla="*/ 58 h 277"/>
                <a:gd name="T24" fmla="*/ 49 w 125"/>
                <a:gd name="T25" fmla="*/ 66 h 277"/>
                <a:gd name="T26" fmla="*/ 50 w 125"/>
                <a:gd name="T27" fmla="*/ 74 h 277"/>
                <a:gd name="T28" fmla="*/ 47 w 125"/>
                <a:gd name="T29" fmla="*/ 85 h 277"/>
                <a:gd name="T30" fmla="*/ 36 w 125"/>
                <a:gd name="T31" fmla="*/ 103 h 277"/>
                <a:gd name="T32" fmla="*/ 23 w 125"/>
                <a:gd name="T33" fmla="*/ 126 h 277"/>
                <a:gd name="T34" fmla="*/ 16 w 125"/>
                <a:gd name="T35" fmla="*/ 142 h 277"/>
                <a:gd name="T36" fmla="*/ 19 w 125"/>
                <a:gd name="T37" fmla="*/ 159 h 277"/>
                <a:gd name="T38" fmla="*/ 29 w 125"/>
                <a:gd name="T39" fmla="*/ 208 h 277"/>
                <a:gd name="T40" fmla="*/ 26 w 125"/>
                <a:gd name="T41" fmla="*/ 241 h 277"/>
                <a:gd name="T42" fmla="*/ 11 w 125"/>
                <a:gd name="T43" fmla="*/ 253 h 277"/>
                <a:gd name="T44" fmla="*/ 0 w 125"/>
                <a:gd name="T45" fmla="*/ 265 h 277"/>
                <a:gd name="T46" fmla="*/ 9 w 125"/>
                <a:gd name="T47" fmla="*/ 265 h 277"/>
                <a:gd name="T48" fmla="*/ 17 w 125"/>
                <a:gd name="T49" fmla="*/ 269 h 277"/>
                <a:gd name="T50" fmla="*/ 29 w 125"/>
                <a:gd name="T51" fmla="*/ 274 h 277"/>
                <a:gd name="T52" fmla="*/ 46 w 125"/>
                <a:gd name="T53" fmla="*/ 277 h 277"/>
                <a:gd name="T54" fmla="*/ 63 w 125"/>
                <a:gd name="T55" fmla="*/ 270 h 277"/>
                <a:gd name="T56" fmla="*/ 67 w 125"/>
                <a:gd name="T57" fmla="*/ 256 h 277"/>
                <a:gd name="T58" fmla="*/ 69 w 125"/>
                <a:gd name="T59" fmla="*/ 232 h 277"/>
                <a:gd name="T60" fmla="*/ 75 w 125"/>
                <a:gd name="T61" fmla="*/ 217 h 277"/>
                <a:gd name="T62" fmla="*/ 79 w 125"/>
                <a:gd name="T63" fmla="*/ 212 h 277"/>
                <a:gd name="T64" fmla="*/ 77 w 125"/>
                <a:gd name="T65" fmla="*/ 203 h 277"/>
                <a:gd name="T66" fmla="*/ 81 w 125"/>
                <a:gd name="T67" fmla="*/ 199 h 277"/>
                <a:gd name="T68" fmla="*/ 81 w 125"/>
                <a:gd name="T69" fmla="*/ 192 h 277"/>
                <a:gd name="T70" fmla="*/ 81 w 125"/>
                <a:gd name="T71" fmla="*/ 182 h 277"/>
                <a:gd name="T72" fmla="*/ 85 w 125"/>
                <a:gd name="T73" fmla="*/ 164 h 277"/>
                <a:gd name="T74" fmla="*/ 92 w 125"/>
                <a:gd name="T75" fmla="*/ 162 h 277"/>
                <a:gd name="T76" fmla="*/ 99 w 125"/>
                <a:gd name="T77" fmla="*/ 163 h 277"/>
                <a:gd name="T78" fmla="*/ 106 w 125"/>
                <a:gd name="T79" fmla="*/ 154 h 277"/>
                <a:gd name="T80" fmla="*/ 99 w 125"/>
                <a:gd name="T81" fmla="*/ 136 h 277"/>
                <a:gd name="T82" fmla="*/ 91 w 125"/>
                <a:gd name="T83" fmla="*/ 117 h 277"/>
                <a:gd name="T84" fmla="*/ 82 w 125"/>
                <a:gd name="T85" fmla="*/ 94 h 277"/>
                <a:gd name="T86" fmla="*/ 80 w 125"/>
                <a:gd name="T87" fmla="*/ 89 h 277"/>
                <a:gd name="T88" fmla="*/ 79 w 125"/>
                <a:gd name="T89" fmla="*/ 85 h 277"/>
                <a:gd name="T90" fmla="*/ 81 w 125"/>
                <a:gd name="T91" fmla="*/ 73 h 277"/>
                <a:gd name="T92" fmla="*/ 87 w 125"/>
                <a:gd name="T93" fmla="*/ 62 h 277"/>
                <a:gd name="T94" fmla="*/ 89 w 125"/>
                <a:gd name="T95" fmla="*/ 58 h 277"/>
                <a:gd name="T96" fmla="*/ 90 w 125"/>
                <a:gd name="T97" fmla="*/ 56 h 277"/>
                <a:gd name="T98" fmla="*/ 92 w 125"/>
                <a:gd name="T99" fmla="*/ 42 h 277"/>
                <a:gd name="T100" fmla="*/ 91 w 125"/>
                <a:gd name="T101" fmla="*/ 34 h 277"/>
                <a:gd name="T102" fmla="*/ 105 w 125"/>
                <a:gd name="T103" fmla="*/ 26 h 277"/>
                <a:gd name="T104" fmla="*/ 111 w 125"/>
                <a:gd name="T105" fmla="*/ 12 h 277"/>
                <a:gd name="T106" fmla="*/ 118 w 125"/>
                <a:gd name="T107" fmla="*/ 8 h 277"/>
                <a:gd name="T108" fmla="*/ 125 w 125"/>
                <a:gd name="T109" fmla="*/ 0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5" h="277">
                  <a:moveTo>
                    <a:pt x="125" y="0"/>
                  </a:moveTo>
                  <a:lnTo>
                    <a:pt x="116" y="5"/>
                  </a:lnTo>
                  <a:lnTo>
                    <a:pt x="107" y="8"/>
                  </a:lnTo>
                  <a:lnTo>
                    <a:pt x="98" y="9"/>
                  </a:lnTo>
                  <a:lnTo>
                    <a:pt x="90" y="9"/>
                  </a:lnTo>
                  <a:lnTo>
                    <a:pt x="84" y="9"/>
                  </a:lnTo>
                  <a:lnTo>
                    <a:pt x="77" y="7"/>
                  </a:lnTo>
                  <a:lnTo>
                    <a:pt x="74" y="5"/>
                  </a:lnTo>
                  <a:lnTo>
                    <a:pt x="71" y="3"/>
                  </a:lnTo>
                  <a:lnTo>
                    <a:pt x="70" y="0"/>
                  </a:lnTo>
                  <a:lnTo>
                    <a:pt x="68" y="0"/>
                  </a:lnTo>
                  <a:lnTo>
                    <a:pt x="65" y="3"/>
                  </a:lnTo>
                  <a:lnTo>
                    <a:pt x="63" y="7"/>
                  </a:lnTo>
                  <a:lnTo>
                    <a:pt x="59" y="13"/>
                  </a:lnTo>
                  <a:lnTo>
                    <a:pt x="55" y="24"/>
                  </a:lnTo>
                  <a:lnTo>
                    <a:pt x="51" y="33"/>
                  </a:lnTo>
                  <a:lnTo>
                    <a:pt x="50" y="41"/>
                  </a:lnTo>
                  <a:lnTo>
                    <a:pt x="49" y="45"/>
                  </a:lnTo>
                  <a:lnTo>
                    <a:pt x="49" y="46"/>
                  </a:lnTo>
                  <a:lnTo>
                    <a:pt x="49" y="48"/>
                  </a:lnTo>
                  <a:lnTo>
                    <a:pt x="51" y="50"/>
                  </a:lnTo>
                  <a:lnTo>
                    <a:pt x="51" y="53"/>
                  </a:lnTo>
                  <a:lnTo>
                    <a:pt x="50" y="54"/>
                  </a:lnTo>
                  <a:lnTo>
                    <a:pt x="50" y="58"/>
                  </a:lnTo>
                  <a:lnTo>
                    <a:pt x="49" y="62"/>
                  </a:lnTo>
                  <a:lnTo>
                    <a:pt x="49" y="66"/>
                  </a:lnTo>
                  <a:lnTo>
                    <a:pt x="49" y="70"/>
                  </a:lnTo>
                  <a:lnTo>
                    <a:pt x="50" y="74"/>
                  </a:lnTo>
                  <a:lnTo>
                    <a:pt x="51" y="78"/>
                  </a:lnTo>
                  <a:lnTo>
                    <a:pt x="47" y="85"/>
                  </a:lnTo>
                  <a:lnTo>
                    <a:pt x="41" y="93"/>
                  </a:lnTo>
                  <a:lnTo>
                    <a:pt x="36" y="103"/>
                  </a:lnTo>
                  <a:lnTo>
                    <a:pt x="29" y="114"/>
                  </a:lnTo>
                  <a:lnTo>
                    <a:pt x="23" y="126"/>
                  </a:lnTo>
                  <a:lnTo>
                    <a:pt x="18" y="135"/>
                  </a:lnTo>
                  <a:lnTo>
                    <a:pt x="16" y="142"/>
                  </a:lnTo>
                  <a:lnTo>
                    <a:pt x="15" y="147"/>
                  </a:lnTo>
                  <a:lnTo>
                    <a:pt x="19" y="159"/>
                  </a:lnTo>
                  <a:lnTo>
                    <a:pt x="26" y="180"/>
                  </a:lnTo>
                  <a:lnTo>
                    <a:pt x="29" y="208"/>
                  </a:lnTo>
                  <a:lnTo>
                    <a:pt x="25" y="237"/>
                  </a:lnTo>
                  <a:lnTo>
                    <a:pt x="26" y="241"/>
                  </a:lnTo>
                  <a:lnTo>
                    <a:pt x="19" y="247"/>
                  </a:lnTo>
                  <a:lnTo>
                    <a:pt x="11" y="253"/>
                  </a:lnTo>
                  <a:lnTo>
                    <a:pt x="5" y="258"/>
                  </a:lnTo>
                  <a:lnTo>
                    <a:pt x="0" y="265"/>
                  </a:lnTo>
                  <a:lnTo>
                    <a:pt x="4" y="265"/>
                  </a:lnTo>
                  <a:lnTo>
                    <a:pt x="9" y="265"/>
                  </a:lnTo>
                  <a:lnTo>
                    <a:pt x="14" y="268"/>
                  </a:lnTo>
                  <a:lnTo>
                    <a:pt x="17" y="269"/>
                  </a:lnTo>
                  <a:lnTo>
                    <a:pt x="23" y="272"/>
                  </a:lnTo>
                  <a:lnTo>
                    <a:pt x="29" y="274"/>
                  </a:lnTo>
                  <a:lnTo>
                    <a:pt x="37" y="276"/>
                  </a:lnTo>
                  <a:lnTo>
                    <a:pt x="46" y="277"/>
                  </a:lnTo>
                  <a:lnTo>
                    <a:pt x="56" y="274"/>
                  </a:lnTo>
                  <a:lnTo>
                    <a:pt x="63" y="270"/>
                  </a:lnTo>
                  <a:lnTo>
                    <a:pt x="66" y="262"/>
                  </a:lnTo>
                  <a:lnTo>
                    <a:pt x="67" y="256"/>
                  </a:lnTo>
                  <a:lnTo>
                    <a:pt x="67" y="244"/>
                  </a:lnTo>
                  <a:lnTo>
                    <a:pt x="69" y="232"/>
                  </a:lnTo>
                  <a:lnTo>
                    <a:pt x="73" y="223"/>
                  </a:lnTo>
                  <a:lnTo>
                    <a:pt x="75" y="217"/>
                  </a:lnTo>
                  <a:lnTo>
                    <a:pt x="78" y="216"/>
                  </a:lnTo>
                  <a:lnTo>
                    <a:pt x="79" y="212"/>
                  </a:lnTo>
                  <a:lnTo>
                    <a:pt x="79" y="208"/>
                  </a:lnTo>
                  <a:lnTo>
                    <a:pt x="77" y="203"/>
                  </a:lnTo>
                  <a:lnTo>
                    <a:pt x="78" y="200"/>
                  </a:lnTo>
                  <a:lnTo>
                    <a:pt x="81" y="199"/>
                  </a:lnTo>
                  <a:lnTo>
                    <a:pt x="82" y="197"/>
                  </a:lnTo>
                  <a:lnTo>
                    <a:pt x="81" y="192"/>
                  </a:lnTo>
                  <a:lnTo>
                    <a:pt x="80" y="188"/>
                  </a:lnTo>
                  <a:lnTo>
                    <a:pt x="81" y="182"/>
                  </a:lnTo>
                  <a:lnTo>
                    <a:pt x="82" y="174"/>
                  </a:lnTo>
                  <a:lnTo>
                    <a:pt x="85" y="164"/>
                  </a:lnTo>
                  <a:lnTo>
                    <a:pt x="89" y="163"/>
                  </a:lnTo>
                  <a:lnTo>
                    <a:pt x="92" y="162"/>
                  </a:lnTo>
                  <a:lnTo>
                    <a:pt x="96" y="163"/>
                  </a:lnTo>
                  <a:lnTo>
                    <a:pt x="99" y="163"/>
                  </a:lnTo>
                  <a:lnTo>
                    <a:pt x="105" y="160"/>
                  </a:lnTo>
                  <a:lnTo>
                    <a:pt x="106" y="154"/>
                  </a:lnTo>
                  <a:lnTo>
                    <a:pt x="102" y="144"/>
                  </a:lnTo>
                  <a:lnTo>
                    <a:pt x="99" y="136"/>
                  </a:lnTo>
                  <a:lnTo>
                    <a:pt x="96" y="129"/>
                  </a:lnTo>
                  <a:lnTo>
                    <a:pt x="91" y="117"/>
                  </a:lnTo>
                  <a:lnTo>
                    <a:pt x="87" y="105"/>
                  </a:lnTo>
                  <a:lnTo>
                    <a:pt x="82" y="94"/>
                  </a:lnTo>
                  <a:lnTo>
                    <a:pt x="81" y="91"/>
                  </a:lnTo>
                  <a:lnTo>
                    <a:pt x="80" y="89"/>
                  </a:lnTo>
                  <a:lnTo>
                    <a:pt x="80" y="87"/>
                  </a:lnTo>
                  <a:lnTo>
                    <a:pt x="79" y="85"/>
                  </a:lnTo>
                  <a:lnTo>
                    <a:pt x="80" y="80"/>
                  </a:lnTo>
                  <a:lnTo>
                    <a:pt x="81" y="73"/>
                  </a:lnTo>
                  <a:lnTo>
                    <a:pt x="84" y="68"/>
                  </a:lnTo>
                  <a:lnTo>
                    <a:pt x="87" y="62"/>
                  </a:lnTo>
                  <a:lnTo>
                    <a:pt x="88" y="61"/>
                  </a:lnTo>
                  <a:lnTo>
                    <a:pt x="89" y="58"/>
                  </a:lnTo>
                  <a:lnTo>
                    <a:pt x="89" y="57"/>
                  </a:lnTo>
                  <a:lnTo>
                    <a:pt x="90" y="56"/>
                  </a:lnTo>
                  <a:lnTo>
                    <a:pt x="92" y="49"/>
                  </a:lnTo>
                  <a:lnTo>
                    <a:pt x="92" y="42"/>
                  </a:lnTo>
                  <a:lnTo>
                    <a:pt x="92" y="38"/>
                  </a:lnTo>
                  <a:lnTo>
                    <a:pt x="91" y="34"/>
                  </a:lnTo>
                  <a:lnTo>
                    <a:pt x="98" y="32"/>
                  </a:lnTo>
                  <a:lnTo>
                    <a:pt x="105" y="26"/>
                  </a:lnTo>
                  <a:lnTo>
                    <a:pt x="109" y="20"/>
                  </a:lnTo>
                  <a:lnTo>
                    <a:pt x="111" y="12"/>
                  </a:lnTo>
                  <a:lnTo>
                    <a:pt x="115" y="11"/>
                  </a:lnTo>
                  <a:lnTo>
                    <a:pt x="118" y="8"/>
                  </a:lnTo>
                  <a:lnTo>
                    <a:pt x="121" y="5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09" name="Freeform 65"/>
            <p:cNvSpPr>
              <a:spLocks/>
            </p:cNvSpPr>
            <p:nvPr/>
          </p:nvSpPr>
          <p:spPr bwMode="auto">
            <a:xfrm>
              <a:off x="3914" y="2410"/>
              <a:ext cx="76" cy="62"/>
            </a:xfrm>
            <a:custGeom>
              <a:avLst/>
              <a:gdLst>
                <a:gd name="T0" fmla="*/ 76 w 76"/>
                <a:gd name="T1" fmla="*/ 0 h 62"/>
                <a:gd name="T2" fmla="*/ 72 w 76"/>
                <a:gd name="T3" fmla="*/ 5 h 62"/>
                <a:gd name="T4" fmla="*/ 69 w 76"/>
                <a:gd name="T5" fmla="*/ 8 h 62"/>
                <a:gd name="T6" fmla="*/ 66 w 76"/>
                <a:gd name="T7" fmla="*/ 11 h 62"/>
                <a:gd name="T8" fmla="*/ 62 w 76"/>
                <a:gd name="T9" fmla="*/ 12 h 62"/>
                <a:gd name="T10" fmla="*/ 60 w 76"/>
                <a:gd name="T11" fmla="*/ 20 h 62"/>
                <a:gd name="T12" fmla="*/ 56 w 76"/>
                <a:gd name="T13" fmla="*/ 26 h 62"/>
                <a:gd name="T14" fmla="*/ 49 w 76"/>
                <a:gd name="T15" fmla="*/ 32 h 62"/>
                <a:gd name="T16" fmla="*/ 42 w 76"/>
                <a:gd name="T17" fmla="*/ 34 h 62"/>
                <a:gd name="T18" fmla="*/ 38 w 76"/>
                <a:gd name="T19" fmla="*/ 32 h 62"/>
                <a:gd name="T20" fmla="*/ 31 w 76"/>
                <a:gd name="T21" fmla="*/ 29 h 62"/>
                <a:gd name="T22" fmla="*/ 26 w 76"/>
                <a:gd name="T23" fmla="*/ 26 h 62"/>
                <a:gd name="T24" fmla="*/ 22 w 76"/>
                <a:gd name="T25" fmla="*/ 28 h 62"/>
                <a:gd name="T26" fmla="*/ 18 w 76"/>
                <a:gd name="T27" fmla="*/ 33 h 62"/>
                <a:gd name="T28" fmla="*/ 11 w 76"/>
                <a:gd name="T29" fmla="*/ 42 h 62"/>
                <a:gd name="T30" fmla="*/ 5 w 76"/>
                <a:gd name="T31" fmla="*/ 54 h 62"/>
                <a:gd name="T32" fmla="*/ 0 w 76"/>
                <a:gd name="T33" fmla="*/ 62 h 62"/>
                <a:gd name="T34" fmla="*/ 1 w 76"/>
                <a:gd name="T35" fmla="*/ 58 h 62"/>
                <a:gd name="T36" fmla="*/ 1 w 76"/>
                <a:gd name="T37" fmla="*/ 54 h 62"/>
                <a:gd name="T38" fmla="*/ 2 w 76"/>
                <a:gd name="T39" fmla="*/ 53 h 62"/>
                <a:gd name="T40" fmla="*/ 2 w 76"/>
                <a:gd name="T41" fmla="*/ 50 h 62"/>
                <a:gd name="T42" fmla="*/ 0 w 76"/>
                <a:gd name="T43" fmla="*/ 48 h 62"/>
                <a:gd name="T44" fmla="*/ 0 w 76"/>
                <a:gd name="T45" fmla="*/ 46 h 62"/>
                <a:gd name="T46" fmla="*/ 0 w 76"/>
                <a:gd name="T47" fmla="*/ 45 h 62"/>
                <a:gd name="T48" fmla="*/ 1 w 76"/>
                <a:gd name="T49" fmla="*/ 41 h 62"/>
                <a:gd name="T50" fmla="*/ 2 w 76"/>
                <a:gd name="T51" fmla="*/ 33 h 62"/>
                <a:gd name="T52" fmla="*/ 6 w 76"/>
                <a:gd name="T53" fmla="*/ 24 h 62"/>
                <a:gd name="T54" fmla="*/ 10 w 76"/>
                <a:gd name="T55" fmla="*/ 13 h 62"/>
                <a:gd name="T56" fmla="*/ 14 w 76"/>
                <a:gd name="T57" fmla="*/ 7 h 62"/>
                <a:gd name="T58" fmla="*/ 16 w 76"/>
                <a:gd name="T59" fmla="*/ 3 h 62"/>
                <a:gd name="T60" fmla="*/ 19 w 76"/>
                <a:gd name="T61" fmla="*/ 0 h 62"/>
                <a:gd name="T62" fmla="*/ 21 w 76"/>
                <a:gd name="T63" fmla="*/ 0 h 62"/>
                <a:gd name="T64" fmla="*/ 22 w 76"/>
                <a:gd name="T65" fmla="*/ 3 h 62"/>
                <a:gd name="T66" fmla="*/ 25 w 76"/>
                <a:gd name="T67" fmla="*/ 5 h 62"/>
                <a:gd name="T68" fmla="*/ 28 w 76"/>
                <a:gd name="T69" fmla="*/ 7 h 62"/>
                <a:gd name="T70" fmla="*/ 35 w 76"/>
                <a:gd name="T71" fmla="*/ 9 h 62"/>
                <a:gd name="T72" fmla="*/ 41 w 76"/>
                <a:gd name="T73" fmla="*/ 9 h 62"/>
                <a:gd name="T74" fmla="*/ 49 w 76"/>
                <a:gd name="T75" fmla="*/ 9 h 62"/>
                <a:gd name="T76" fmla="*/ 58 w 76"/>
                <a:gd name="T77" fmla="*/ 8 h 62"/>
                <a:gd name="T78" fmla="*/ 67 w 76"/>
                <a:gd name="T79" fmla="*/ 5 h 62"/>
                <a:gd name="T80" fmla="*/ 76 w 76"/>
                <a:gd name="T81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6" h="62">
                  <a:moveTo>
                    <a:pt x="76" y="0"/>
                  </a:moveTo>
                  <a:lnTo>
                    <a:pt x="72" y="5"/>
                  </a:lnTo>
                  <a:lnTo>
                    <a:pt x="69" y="8"/>
                  </a:lnTo>
                  <a:lnTo>
                    <a:pt x="66" y="11"/>
                  </a:lnTo>
                  <a:lnTo>
                    <a:pt x="62" y="12"/>
                  </a:lnTo>
                  <a:lnTo>
                    <a:pt x="60" y="20"/>
                  </a:lnTo>
                  <a:lnTo>
                    <a:pt x="56" y="26"/>
                  </a:lnTo>
                  <a:lnTo>
                    <a:pt x="49" y="32"/>
                  </a:lnTo>
                  <a:lnTo>
                    <a:pt x="42" y="34"/>
                  </a:lnTo>
                  <a:lnTo>
                    <a:pt x="38" y="32"/>
                  </a:lnTo>
                  <a:lnTo>
                    <a:pt x="31" y="29"/>
                  </a:lnTo>
                  <a:lnTo>
                    <a:pt x="26" y="26"/>
                  </a:lnTo>
                  <a:lnTo>
                    <a:pt x="22" y="28"/>
                  </a:lnTo>
                  <a:lnTo>
                    <a:pt x="18" y="33"/>
                  </a:lnTo>
                  <a:lnTo>
                    <a:pt x="11" y="42"/>
                  </a:lnTo>
                  <a:lnTo>
                    <a:pt x="5" y="54"/>
                  </a:lnTo>
                  <a:lnTo>
                    <a:pt x="0" y="62"/>
                  </a:lnTo>
                  <a:lnTo>
                    <a:pt x="1" y="58"/>
                  </a:lnTo>
                  <a:lnTo>
                    <a:pt x="1" y="54"/>
                  </a:lnTo>
                  <a:lnTo>
                    <a:pt x="2" y="53"/>
                  </a:lnTo>
                  <a:lnTo>
                    <a:pt x="2" y="50"/>
                  </a:lnTo>
                  <a:lnTo>
                    <a:pt x="0" y="48"/>
                  </a:lnTo>
                  <a:lnTo>
                    <a:pt x="0" y="46"/>
                  </a:lnTo>
                  <a:lnTo>
                    <a:pt x="0" y="45"/>
                  </a:lnTo>
                  <a:lnTo>
                    <a:pt x="1" y="41"/>
                  </a:lnTo>
                  <a:lnTo>
                    <a:pt x="2" y="33"/>
                  </a:lnTo>
                  <a:lnTo>
                    <a:pt x="6" y="24"/>
                  </a:lnTo>
                  <a:lnTo>
                    <a:pt x="10" y="13"/>
                  </a:lnTo>
                  <a:lnTo>
                    <a:pt x="14" y="7"/>
                  </a:lnTo>
                  <a:lnTo>
                    <a:pt x="16" y="3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2" y="3"/>
                  </a:lnTo>
                  <a:lnTo>
                    <a:pt x="25" y="5"/>
                  </a:lnTo>
                  <a:lnTo>
                    <a:pt x="28" y="7"/>
                  </a:lnTo>
                  <a:lnTo>
                    <a:pt x="35" y="9"/>
                  </a:lnTo>
                  <a:lnTo>
                    <a:pt x="41" y="9"/>
                  </a:lnTo>
                  <a:lnTo>
                    <a:pt x="49" y="9"/>
                  </a:lnTo>
                  <a:lnTo>
                    <a:pt x="58" y="8"/>
                  </a:lnTo>
                  <a:lnTo>
                    <a:pt x="67" y="5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10" name="Freeform 66"/>
            <p:cNvSpPr>
              <a:spLocks/>
            </p:cNvSpPr>
            <p:nvPr/>
          </p:nvSpPr>
          <p:spPr bwMode="auto">
            <a:xfrm>
              <a:off x="3929" y="2602"/>
              <a:ext cx="18" cy="25"/>
            </a:xfrm>
            <a:custGeom>
              <a:avLst/>
              <a:gdLst>
                <a:gd name="T0" fmla="*/ 17 w 18"/>
                <a:gd name="T1" fmla="*/ 0 h 25"/>
                <a:gd name="T2" fmla="*/ 18 w 18"/>
                <a:gd name="T3" fmla="*/ 5 h 25"/>
                <a:gd name="T4" fmla="*/ 17 w 18"/>
                <a:gd name="T5" fmla="*/ 7 h 25"/>
                <a:gd name="T6" fmla="*/ 14 w 18"/>
                <a:gd name="T7" fmla="*/ 8 h 25"/>
                <a:gd name="T8" fmla="*/ 13 w 18"/>
                <a:gd name="T9" fmla="*/ 11 h 25"/>
                <a:gd name="T10" fmla="*/ 15 w 18"/>
                <a:gd name="T11" fmla="*/ 16 h 25"/>
                <a:gd name="T12" fmla="*/ 15 w 18"/>
                <a:gd name="T13" fmla="*/ 20 h 25"/>
                <a:gd name="T14" fmla="*/ 14 w 18"/>
                <a:gd name="T15" fmla="*/ 24 h 25"/>
                <a:gd name="T16" fmla="*/ 11 w 18"/>
                <a:gd name="T17" fmla="*/ 25 h 25"/>
                <a:gd name="T18" fmla="*/ 7 w 18"/>
                <a:gd name="T19" fmla="*/ 20 h 25"/>
                <a:gd name="T20" fmla="*/ 4 w 18"/>
                <a:gd name="T21" fmla="*/ 15 h 25"/>
                <a:gd name="T22" fmla="*/ 2 w 18"/>
                <a:gd name="T23" fmla="*/ 8 h 25"/>
                <a:gd name="T24" fmla="*/ 0 w 18"/>
                <a:gd name="T25" fmla="*/ 3 h 25"/>
                <a:gd name="T26" fmla="*/ 4 w 18"/>
                <a:gd name="T27" fmla="*/ 1 h 25"/>
                <a:gd name="T28" fmla="*/ 9 w 18"/>
                <a:gd name="T29" fmla="*/ 0 h 25"/>
                <a:gd name="T30" fmla="*/ 13 w 18"/>
                <a:gd name="T31" fmla="*/ 0 h 25"/>
                <a:gd name="T32" fmla="*/ 17 w 18"/>
                <a:gd name="T3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25">
                  <a:moveTo>
                    <a:pt x="17" y="0"/>
                  </a:moveTo>
                  <a:lnTo>
                    <a:pt x="18" y="5"/>
                  </a:lnTo>
                  <a:lnTo>
                    <a:pt x="17" y="7"/>
                  </a:lnTo>
                  <a:lnTo>
                    <a:pt x="14" y="8"/>
                  </a:lnTo>
                  <a:lnTo>
                    <a:pt x="13" y="11"/>
                  </a:lnTo>
                  <a:lnTo>
                    <a:pt x="15" y="16"/>
                  </a:lnTo>
                  <a:lnTo>
                    <a:pt x="15" y="20"/>
                  </a:lnTo>
                  <a:lnTo>
                    <a:pt x="14" y="24"/>
                  </a:lnTo>
                  <a:lnTo>
                    <a:pt x="11" y="25"/>
                  </a:lnTo>
                  <a:lnTo>
                    <a:pt x="7" y="20"/>
                  </a:lnTo>
                  <a:lnTo>
                    <a:pt x="4" y="15"/>
                  </a:lnTo>
                  <a:lnTo>
                    <a:pt x="2" y="8"/>
                  </a:lnTo>
                  <a:lnTo>
                    <a:pt x="0" y="3"/>
                  </a:lnTo>
                  <a:lnTo>
                    <a:pt x="4" y="1"/>
                  </a:lnTo>
                  <a:lnTo>
                    <a:pt x="9" y="0"/>
                  </a:lnTo>
                  <a:lnTo>
                    <a:pt x="13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11" name="Freeform 67"/>
            <p:cNvSpPr>
              <a:spLocks/>
            </p:cNvSpPr>
            <p:nvPr/>
          </p:nvSpPr>
          <p:spPr bwMode="auto">
            <a:xfrm>
              <a:off x="3865" y="2651"/>
              <a:ext cx="67" cy="36"/>
            </a:xfrm>
            <a:custGeom>
              <a:avLst/>
              <a:gdLst>
                <a:gd name="T0" fmla="*/ 17 w 67"/>
                <a:gd name="T1" fmla="*/ 28 h 36"/>
                <a:gd name="T2" fmla="*/ 23 w 67"/>
                <a:gd name="T3" fmla="*/ 31 h 36"/>
                <a:gd name="T4" fmla="*/ 29 w 67"/>
                <a:gd name="T5" fmla="*/ 33 h 36"/>
                <a:gd name="T6" fmla="*/ 37 w 67"/>
                <a:gd name="T7" fmla="*/ 35 h 36"/>
                <a:gd name="T8" fmla="*/ 46 w 67"/>
                <a:gd name="T9" fmla="*/ 36 h 36"/>
                <a:gd name="T10" fmla="*/ 56 w 67"/>
                <a:gd name="T11" fmla="*/ 33 h 36"/>
                <a:gd name="T12" fmla="*/ 63 w 67"/>
                <a:gd name="T13" fmla="*/ 29 h 36"/>
                <a:gd name="T14" fmla="*/ 66 w 67"/>
                <a:gd name="T15" fmla="*/ 21 h 36"/>
                <a:gd name="T16" fmla="*/ 67 w 67"/>
                <a:gd name="T17" fmla="*/ 15 h 36"/>
                <a:gd name="T18" fmla="*/ 61 w 67"/>
                <a:gd name="T19" fmla="*/ 15 h 36"/>
                <a:gd name="T20" fmla="*/ 56 w 67"/>
                <a:gd name="T21" fmla="*/ 15 h 36"/>
                <a:gd name="T22" fmla="*/ 50 w 67"/>
                <a:gd name="T23" fmla="*/ 13 h 36"/>
                <a:gd name="T24" fmla="*/ 45 w 67"/>
                <a:gd name="T25" fmla="*/ 11 h 36"/>
                <a:gd name="T26" fmla="*/ 38 w 67"/>
                <a:gd name="T27" fmla="*/ 9 h 36"/>
                <a:gd name="T28" fmla="*/ 34 w 67"/>
                <a:gd name="T29" fmla="*/ 7 h 36"/>
                <a:gd name="T30" fmla="*/ 29 w 67"/>
                <a:gd name="T31" fmla="*/ 3 h 36"/>
                <a:gd name="T32" fmla="*/ 26 w 67"/>
                <a:gd name="T33" fmla="*/ 0 h 36"/>
                <a:gd name="T34" fmla="*/ 19 w 67"/>
                <a:gd name="T35" fmla="*/ 6 h 36"/>
                <a:gd name="T36" fmla="*/ 11 w 67"/>
                <a:gd name="T37" fmla="*/ 12 h 36"/>
                <a:gd name="T38" fmla="*/ 5 w 67"/>
                <a:gd name="T39" fmla="*/ 17 h 36"/>
                <a:gd name="T40" fmla="*/ 0 w 67"/>
                <a:gd name="T41" fmla="*/ 24 h 36"/>
                <a:gd name="T42" fmla="*/ 4 w 67"/>
                <a:gd name="T43" fmla="*/ 24 h 36"/>
                <a:gd name="T44" fmla="*/ 9 w 67"/>
                <a:gd name="T45" fmla="*/ 24 h 36"/>
                <a:gd name="T46" fmla="*/ 14 w 67"/>
                <a:gd name="T47" fmla="*/ 27 h 36"/>
                <a:gd name="T48" fmla="*/ 17 w 67"/>
                <a:gd name="T49" fmla="*/ 2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7" h="36">
                  <a:moveTo>
                    <a:pt x="17" y="28"/>
                  </a:moveTo>
                  <a:lnTo>
                    <a:pt x="23" y="31"/>
                  </a:lnTo>
                  <a:lnTo>
                    <a:pt x="29" y="33"/>
                  </a:lnTo>
                  <a:lnTo>
                    <a:pt x="37" y="35"/>
                  </a:lnTo>
                  <a:lnTo>
                    <a:pt x="46" y="36"/>
                  </a:lnTo>
                  <a:lnTo>
                    <a:pt x="56" y="33"/>
                  </a:lnTo>
                  <a:lnTo>
                    <a:pt x="63" y="29"/>
                  </a:lnTo>
                  <a:lnTo>
                    <a:pt x="66" y="21"/>
                  </a:lnTo>
                  <a:lnTo>
                    <a:pt x="67" y="15"/>
                  </a:lnTo>
                  <a:lnTo>
                    <a:pt x="61" y="15"/>
                  </a:lnTo>
                  <a:lnTo>
                    <a:pt x="56" y="15"/>
                  </a:lnTo>
                  <a:lnTo>
                    <a:pt x="50" y="13"/>
                  </a:lnTo>
                  <a:lnTo>
                    <a:pt x="45" y="11"/>
                  </a:lnTo>
                  <a:lnTo>
                    <a:pt x="38" y="9"/>
                  </a:lnTo>
                  <a:lnTo>
                    <a:pt x="34" y="7"/>
                  </a:lnTo>
                  <a:lnTo>
                    <a:pt x="29" y="3"/>
                  </a:lnTo>
                  <a:lnTo>
                    <a:pt x="26" y="0"/>
                  </a:lnTo>
                  <a:lnTo>
                    <a:pt x="19" y="6"/>
                  </a:lnTo>
                  <a:lnTo>
                    <a:pt x="11" y="12"/>
                  </a:lnTo>
                  <a:lnTo>
                    <a:pt x="5" y="17"/>
                  </a:lnTo>
                  <a:lnTo>
                    <a:pt x="0" y="24"/>
                  </a:lnTo>
                  <a:lnTo>
                    <a:pt x="4" y="24"/>
                  </a:lnTo>
                  <a:lnTo>
                    <a:pt x="9" y="24"/>
                  </a:lnTo>
                  <a:lnTo>
                    <a:pt x="14" y="27"/>
                  </a:lnTo>
                  <a:lnTo>
                    <a:pt x="17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12" name="Freeform 68"/>
            <p:cNvSpPr>
              <a:spLocks/>
            </p:cNvSpPr>
            <p:nvPr/>
          </p:nvSpPr>
          <p:spPr bwMode="auto">
            <a:xfrm>
              <a:off x="3947" y="2568"/>
              <a:ext cx="18" cy="6"/>
            </a:xfrm>
            <a:custGeom>
              <a:avLst/>
              <a:gdLst>
                <a:gd name="T0" fmla="*/ 17 w 18"/>
                <a:gd name="T1" fmla="*/ 5 h 6"/>
                <a:gd name="T2" fmla="*/ 14 w 18"/>
                <a:gd name="T3" fmla="*/ 5 h 6"/>
                <a:gd name="T4" fmla="*/ 10 w 18"/>
                <a:gd name="T5" fmla="*/ 4 h 6"/>
                <a:gd name="T6" fmla="*/ 7 w 18"/>
                <a:gd name="T7" fmla="*/ 5 h 6"/>
                <a:gd name="T8" fmla="*/ 3 w 18"/>
                <a:gd name="T9" fmla="*/ 6 h 6"/>
                <a:gd name="T10" fmla="*/ 0 w 18"/>
                <a:gd name="T11" fmla="*/ 5 h 6"/>
                <a:gd name="T12" fmla="*/ 0 w 18"/>
                <a:gd name="T13" fmla="*/ 4 h 6"/>
                <a:gd name="T14" fmla="*/ 2 w 18"/>
                <a:gd name="T15" fmla="*/ 1 h 6"/>
                <a:gd name="T16" fmla="*/ 3 w 18"/>
                <a:gd name="T17" fmla="*/ 0 h 6"/>
                <a:gd name="T18" fmla="*/ 8 w 18"/>
                <a:gd name="T19" fmla="*/ 0 h 6"/>
                <a:gd name="T20" fmla="*/ 14 w 18"/>
                <a:gd name="T21" fmla="*/ 1 h 6"/>
                <a:gd name="T22" fmla="*/ 18 w 18"/>
                <a:gd name="T23" fmla="*/ 2 h 6"/>
                <a:gd name="T24" fmla="*/ 17 w 18"/>
                <a:gd name="T2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6">
                  <a:moveTo>
                    <a:pt x="17" y="5"/>
                  </a:moveTo>
                  <a:lnTo>
                    <a:pt x="14" y="5"/>
                  </a:lnTo>
                  <a:lnTo>
                    <a:pt x="10" y="4"/>
                  </a:lnTo>
                  <a:lnTo>
                    <a:pt x="7" y="5"/>
                  </a:lnTo>
                  <a:lnTo>
                    <a:pt x="3" y="6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1"/>
                  </a:lnTo>
                  <a:lnTo>
                    <a:pt x="3" y="0"/>
                  </a:lnTo>
                  <a:lnTo>
                    <a:pt x="8" y="0"/>
                  </a:lnTo>
                  <a:lnTo>
                    <a:pt x="14" y="1"/>
                  </a:lnTo>
                  <a:lnTo>
                    <a:pt x="18" y="2"/>
                  </a:lnTo>
                  <a:lnTo>
                    <a:pt x="17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13" name="Freeform 69"/>
            <p:cNvSpPr>
              <a:spLocks/>
            </p:cNvSpPr>
            <p:nvPr/>
          </p:nvSpPr>
          <p:spPr bwMode="auto">
            <a:xfrm>
              <a:off x="3926" y="2472"/>
              <a:ext cx="26" cy="23"/>
            </a:xfrm>
            <a:custGeom>
              <a:avLst/>
              <a:gdLst>
                <a:gd name="T0" fmla="*/ 18 w 26"/>
                <a:gd name="T1" fmla="*/ 23 h 23"/>
                <a:gd name="T2" fmla="*/ 19 w 26"/>
                <a:gd name="T3" fmla="*/ 18 h 23"/>
                <a:gd name="T4" fmla="*/ 20 w 26"/>
                <a:gd name="T5" fmla="*/ 11 h 23"/>
                <a:gd name="T6" fmla="*/ 23 w 26"/>
                <a:gd name="T7" fmla="*/ 6 h 23"/>
                <a:gd name="T8" fmla="*/ 26 w 26"/>
                <a:gd name="T9" fmla="*/ 0 h 23"/>
                <a:gd name="T10" fmla="*/ 19 w 26"/>
                <a:gd name="T11" fmla="*/ 6 h 23"/>
                <a:gd name="T12" fmla="*/ 13 w 26"/>
                <a:gd name="T13" fmla="*/ 12 h 23"/>
                <a:gd name="T14" fmla="*/ 6 w 26"/>
                <a:gd name="T15" fmla="*/ 18 h 23"/>
                <a:gd name="T16" fmla="*/ 0 w 26"/>
                <a:gd name="T17" fmla="*/ 20 h 23"/>
                <a:gd name="T18" fmla="*/ 5 w 26"/>
                <a:gd name="T19" fmla="*/ 20 h 23"/>
                <a:gd name="T20" fmla="*/ 10 w 26"/>
                <a:gd name="T21" fmla="*/ 21 h 23"/>
                <a:gd name="T22" fmla="*/ 15 w 26"/>
                <a:gd name="T23" fmla="*/ 21 h 23"/>
                <a:gd name="T24" fmla="*/ 18 w 26"/>
                <a:gd name="T2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23">
                  <a:moveTo>
                    <a:pt x="18" y="23"/>
                  </a:moveTo>
                  <a:lnTo>
                    <a:pt x="19" y="18"/>
                  </a:lnTo>
                  <a:lnTo>
                    <a:pt x="20" y="11"/>
                  </a:lnTo>
                  <a:lnTo>
                    <a:pt x="23" y="6"/>
                  </a:lnTo>
                  <a:lnTo>
                    <a:pt x="26" y="0"/>
                  </a:lnTo>
                  <a:lnTo>
                    <a:pt x="19" y="6"/>
                  </a:lnTo>
                  <a:lnTo>
                    <a:pt x="13" y="12"/>
                  </a:lnTo>
                  <a:lnTo>
                    <a:pt x="6" y="18"/>
                  </a:lnTo>
                  <a:lnTo>
                    <a:pt x="0" y="20"/>
                  </a:lnTo>
                  <a:lnTo>
                    <a:pt x="5" y="20"/>
                  </a:lnTo>
                  <a:lnTo>
                    <a:pt x="10" y="21"/>
                  </a:lnTo>
                  <a:lnTo>
                    <a:pt x="15" y="21"/>
                  </a:lnTo>
                  <a:lnTo>
                    <a:pt x="18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14" name="Freeform 70"/>
            <p:cNvSpPr>
              <a:spLocks/>
            </p:cNvSpPr>
            <p:nvPr/>
          </p:nvSpPr>
          <p:spPr bwMode="auto">
            <a:xfrm>
              <a:off x="3916" y="2444"/>
              <a:ext cx="41" cy="44"/>
            </a:xfrm>
            <a:custGeom>
              <a:avLst/>
              <a:gdLst>
                <a:gd name="T0" fmla="*/ 40 w 41"/>
                <a:gd name="T1" fmla="*/ 0 h 44"/>
                <a:gd name="T2" fmla="*/ 41 w 41"/>
                <a:gd name="T3" fmla="*/ 4 h 44"/>
                <a:gd name="T4" fmla="*/ 41 w 41"/>
                <a:gd name="T5" fmla="*/ 8 h 44"/>
                <a:gd name="T6" fmla="*/ 41 w 41"/>
                <a:gd name="T7" fmla="*/ 15 h 44"/>
                <a:gd name="T8" fmla="*/ 39 w 41"/>
                <a:gd name="T9" fmla="*/ 22 h 44"/>
                <a:gd name="T10" fmla="*/ 36 w 41"/>
                <a:gd name="T11" fmla="*/ 20 h 44"/>
                <a:gd name="T12" fmla="*/ 31 w 41"/>
                <a:gd name="T13" fmla="*/ 20 h 44"/>
                <a:gd name="T14" fmla="*/ 27 w 41"/>
                <a:gd name="T15" fmla="*/ 22 h 44"/>
                <a:gd name="T16" fmla="*/ 22 w 41"/>
                <a:gd name="T17" fmla="*/ 24 h 44"/>
                <a:gd name="T18" fmla="*/ 15 w 41"/>
                <a:gd name="T19" fmla="*/ 28 h 44"/>
                <a:gd name="T20" fmla="*/ 9 w 41"/>
                <a:gd name="T21" fmla="*/ 34 h 44"/>
                <a:gd name="T22" fmla="*/ 5 w 41"/>
                <a:gd name="T23" fmla="*/ 39 h 44"/>
                <a:gd name="T24" fmla="*/ 0 w 41"/>
                <a:gd name="T25" fmla="*/ 44 h 44"/>
                <a:gd name="T26" fmla="*/ 3 w 41"/>
                <a:gd name="T27" fmla="*/ 39 h 44"/>
                <a:gd name="T28" fmla="*/ 6 w 41"/>
                <a:gd name="T29" fmla="*/ 34 h 44"/>
                <a:gd name="T30" fmla="*/ 10 w 41"/>
                <a:gd name="T31" fmla="*/ 27 h 44"/>
                <a:gd name="T32" fmla="*/ 16 w 41"/>
                <a:gd name="T33" fmla="*/ 20 h 44"/>
                <a:gd name="T34" fmla="*/ 22 w 41"/>
                <a:gd name="T35" fmla="*/ 14 h 44"/>
                <a:gd name="T36" fmla="*/ 28 w 41"/>
                <a:gd name="T37" fmla="*/ 8 h 44"/>
                <a:gd name="T38" fmla="*/ 34 w 41"/>
                <a:gd name="T39" fmla="*/ 3 h 44"/>
                <a:gd name="T40" fmla="*/ 40 w 41"/>
                <a:gd name="T4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1" h="44">
                  <a:moveTo>
                    <a:pt x="40" y="0"/>
                  </a:moveTo>
                  <a:lnTo>
                    <a:pt x="41" y="4"/>
                  </a:lnTo>
                  <a:lnTo>
                    <a:pt x="41" y="8"/>
                  </a:lnTo>
                  <a:lnTo>
                    <a:pt x="41" y="15"/>
                  </a:lnTo>
                  <a:lnTo>
                    <a:pt x="39" y="22"/>
                  </a:lnTo>
                  <a:lnTo>
                    <a:pt x="36" y="20"/>
                  </a:lnTo>
                  <a:lnTo>
                    <a:pt x="31" y="20"/>
                  </a:lnTo>
                  <a:lnTo>
                    <a:pt x="27" y="22"/>
                  </a:lnTo>
                  <a:lnTo>
                    <a:pt x="22" y="24"/>
                  </a:lnTo>
                  <a:lnTo>
                    <a:pt x="15" y="28"/>
                  </a:lnTo>
                  <a:lnTo>
                    <a:pt x="9" y="34"/>
                  </a:lnTo>
                  <a:lnTo>
                    <a:pt x="5" y="39"/>
                  </a:lnTo>
                  <a:lnTo>
                    <a:pt x="0" y="44"/>
                  </a:lnTo>
                  <a:lnTo>
                    <a:pt x="3" y="39"/>
                  </a:lnTo>
                  <a:lnTo>
                    <a:pt x="6" y="34"/>
                  </a:lnTo>
                  <a:lnTo>
                    <a:pt x="10" y="27"/>
                  </a:lnTo>
                  <a:lnTo>
                    <a:pt x="16" y="20"/>
                  </a:lnTo>
                  <a:lnTo>
                    <a:pt x="22" y="14"/>
                  </a:lnTo>
                  <a:lnTo>
                    <a:pt x="28" y="8"/>
                  </a:lnTo>
                  <a:lnTo>
                    <a:pt x="34" y="3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15" name="Freeform 71"/>
            <p:cNvSpPr>
              <a:spLocks/>
            </p:cNvSpPr>
            <p:nvPr/>
          </p:nvSpPr>
          <p:spPr bwMode="auto">
            <a:xfrm>
              <a:off x="3945" y="2504"/>
              <a:ext cx="19" cy="48"/>
            </a:xfrm>
            <a:custGeom>
              <a:avLst/>
              <a:gdLst>
                <a:gd name="T0" fmla="*/ 19 w 19"/>
                <a:gd name="T1" fmla="*/ 42 h 48"/>
                <a:gd name="T2" fmla="*/ 16 w 19"/>
                <a:gd name="T3" fmla="*/ 35 h 48"/>
                <a:gd name="T4" fmla="*/ 11 w 19"/>
                <a:gd name="T5" fmla="*/ 23 h 48"/>
                <a:gd name="T6" fmla="*/ 7 w 19"/>
                <a:gd name="T7" fmla="*/ 11 h 48"/>
                <a:gd name="T8" fmla="*/ 2 w 19"/>
                <a:gd name="T9" fmla="*/ 0 h 48"/>
                <a:gd name="T10" fmla="*/ 0 w 19"/>
                <a:gd name="T11" fmla="*/ 7 h 48"/>
                <a:gd name="T12" fmla="*/ 2 w 19"/>
                <a:gd name="T13" fmla="*/ 20 h 48"/>
                <a:gd name="T14" fmla="*/ 5 w 19"/>
                <a:gd name="T15" fmla="*/ 36 h 48"/>
                <a:gd name="T16" fmla="*/ 5 w 19"/>
                <a:gd name="T17" fmla="*/ 48 h 48"/>
                <a:gd name="T18" fmla="*/ 9 w 19"/>
                <a:gd name="T19" fmla="*/ 45 h 48"/>
                <a:gd name="T20" fmla="*/ 14 w 19"/>
                <a:gd name="T21" fmla="*/ 44 h 48"/>
                <a:gd name="T22" fmla="*/ 17 w 19"/>
                <a:gd name="T23" fmla="*/ 44 h 48"/>
                <a:gd name="T24" fmla="*/ 19 w 19"/>
                <a:gd name="T25" fmla="*/ 4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48">
                  <a:moveTo>
                    <a:pt x="19" y="42"/>
                  </a:moveTo>
                  <a:lnTo>
                    <a:pt x="16" y="35"/>
                  </a:lnTo>
                  <a:lnTo>
                    <a:pt x="11" y="23"/>
                  </a:lnTo>
                  <a:lnTo>
                    <a:pt x="7" y="11"/>
                  </a:lnTo>
                  <a:lnTo>
                    <a:pt x="2" y="0"/>
                  </a:lnTo>
                  <a:lnTo>
                    <a:pt x="0" y="7"/>
                  </a:lnTo>
                  <a:lnTo>
                    <a:pt x="2" y="20"/>
                  </a:lnTo>
                  <a:lnTo>
                    <a:pt x="5" y="36"/>
                  </a:lnTo>
                  <a:lnTo>
                    <a:pt x="5" y="48"/>
                  </a:lnTo>
                  <a:lnTo>
                    <a:pt x="9" y="45"/>
                  </a:lnTo>
                  <a:lnTo>
                    <a:pt x="14" y="44"/>
                  </a:lnTo>
                  <a:lnTo>
                    <a:pt x="17" y="44"/>
                  </a:lnTo>
                  <a:lnTo>
                    <a:pt x="19" y="4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16" name="Freeform 72"/>
            <p:cNvSpPr>
              <a:spLocks/>
            </p:cNvSpPr>
            <p:nvPr/>
          </p:nvSpPr>
          <p:spPr bwMode="auto">
            <a:xfrm>
              <a:off x="3880" y="2488"/>
              <a:ext cx="41" cy="159"/>
            </a:xfrm>
            <a:custGeom>
              <a:avLst/>
              <a:gdLst>
                <a:gd name="T0" fmla="*/ 36 w 41"/>
                <a:gd name="T1" fmla="*/ 0 h 159"/>
                <a:gd name="T2" fmla="*/ 32 w 41"/>
                <a:gd name="T3" fmla="*/ 7 h 159"/>
                <a:gd name="T4" fmla="*/ 26 w 41"/>
                <a:gd name="T5" fmla="*/ 15 h 159"/>
                <a:gd name="T6" fmla="*/ 21 w 41"/>
                <a:gd name="T7" fmla="*/ 25 h 159"/>
                <a:gd name="T8" fmla="*/ 14 w 41"/>
                <a:gd name="T9" fmla="*/ 36 h 159"/>
                <a:gd name="T10" fmla="*/ 8 w 41"/>
                <a:gd name="T11" fmla="*/ 48 h 159"/>
                <a:gd name="T12" fmla="*/ 3 w 41"/>
                <a:gd name="T13" fmla="*/ 57 h 159"/>
                <a:gd name="T14" fmla="*/ 1 w 41"/>
                <a:gd name="T15" fmla="*/ 64 h 159"/>
                <a:gd name="T16" fmla="*/ 0 w 41"/>
                <a:gd name="T17" fmla="*/ 69 h 159"/>
                <a:gd name="T18" fmla="*/ 4 w 41"/>
                <a:gd name="T19" fmla="*/ 81 h 159"/>
                <a:gd name="T20" fmla="*/ 11 w 41"/>
                <a:gd name="T21" fmla="*/ 102 h 159"/>
                <a:gd name="T22" fmla="*/ 14 w 41"/>
                <a:gd name="T23" fmla="*/ 130 h 159"/>
                <a:gd name="T24" fmla="*/ 10 w 41"/>
                <a:gd name="T25" fmla="*/ 159 h 159"/>
                <a:gd name="T26" fmla="*/ 15 w 41"/>
                <a:gd name="T27" fmla="*/ 139 h 159"/>
                <a:gd name="T28" fmla="*/ 23 w 41"/>
                <a:gd name="T29" fmla="*/ 117 h 159"/>
                <a:gd name="T30" fmla="*/ 31 w 41"/>
                <a:gd name="T31" fmla="*/ 97 h 159"/>
                <a:gd name="T32" fmla="*/ 40 w 41"/>
                <a:gd name="T33" fmla="*/ 84 h 159"/>
                <a:gd name="T34" fmla="*/ 41 w 41"/>
                <a:gd name="T35" fmla="*/ 77 h 159"/>
                <a:gd name="T36" fmla="*/ 41 w 41"/>
                <a:gd name="T37" fmla="*/ 68 h 159"/>
                <a:gd name="T38" fmla="*/ 38 w 41"/>
                <a:gd name="T39" fmla="*/ 60 h 159"/>
                <a:gd name="T40" fmla="*/ 34 w 41"/>
                <a:gd name="T41" fmla="*/ 53 h 159"/>
                <a:gd name="T42" fmla="*/ 30 w 41"/>
                <a:gd name="T43" fmla="*/ 44 h 159"/>
                <a:gd name="T44" fmla="*/ 28 w 41"/>
                <a:gd name="T45" fmla="*/ 31 h 159"/>
                <a:gd name="T46" fmla="*/ 30 w 41"/>
                <a:gd name="T47" fmla="*/ 15 h 159"/>
                <a:gd name="T48" fmla="*/ 36 w 41"/>
                <a:gd name="T4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1" h="159">
                  <a:moveTo>
                    <a:pt x="36" y="0"/>
                  </a:moveTo>
                  <a:lnTo>
                    <a:pt x="32" y="7"/>
                  </a:lnTo>
                  <a:lnTo>
                    <a:pt x="26" y="15"/>
                  </a:lnTo>
                  <a:lnTo>
                    <a:pt x="21" y="25"/>
                  </a:lnTo>
                  <a:lnTo>
                    <a:pt x="14" y="36"/>
                  </a:lnTo>
                  <a:lnTo>
                    <a:pt x="8" y="48"/>
                  </a:lnTo>
                  <a:lnTo>
                    <a:pt x="3" y="57"/>
                  </a:lnTo>
                  <a:lnTo>
                    <a:pt x="1" y="64"/>
                  </a:lnTo>
                  <a:lnTo>
                    <a:pt x="0" y="69"/>
                  </a:lnTo>
                  <a:lnTo>
                    <a:pt x="4" y="81"/>
                  </a:lnTo>
                  <a:lnTo>
                    <a:pt x="11" y="102"/>
                  </a:lnTo>
                  <a:lnTo>
                    <a:pt x="14" y="130"/>
                  </a:lnTo>
                  <a:lnTo>
                    <a:pt x="10" y="159"/>
                  </a:lnTo>
                  <a:lnTo>
                    <a:pt x="15" y="139"/>
                  </a:lnTo>
                  <a:lnTo>
                    <a:pt x="23" y="117"/>
                  </a:lnTo>
                  <a:lnTo>
                    <a:pt x="31" y="97"/>
                  </a:lnTo>
                  <a:lnTo>
                    <a:pt x="40" y="84"/>
                  </a:lnTo>
                  <a:lnTo>
                    <a:pt x="41" y="77"/>
                  </a:lnTo>
                  <a:lnTo>
                    <a:pt x="41" y="68"/>
                  </a:lnTo>
                  <a:lnTo>
                    <a:pt x="38" y="60"/>
                  </a:lnTo>
                  <a:lnTo>
                    <a:pt x="34" y="53"/>
                  </a:lnTo>
                  <a:lnTo>
                    <a:pt x="30" y="44"/>
                  </a:lnTo>
                  <a:lnTo>
                    <a:pt x="28" y="31"/>
                  </a:lnTo>
                  <a:lnTo>
                    <a:pt x="30" y="15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17" name="Freeform 73"/>
            <p:cNvSpPr>
              <a:spLocks/>
            </p:cNvSpPr>
            <p:nvPr/>
          </p:nvSpPr>
          <p:spPr bwMode="auto">
            <a:xfrm>
              <a:off x="2922" y="2805"/>
              <a:ext cx="655" cy="1078"/>
            </a:xfrm>
            <a:custGeom>
              <a:avLst/>
              <a:gdLst>
                <a:gd name="T0" fmla="*/ 634 w 655"/>
                <a:gd name="T1" fmla="*/ 501 h 1078"/>
                <a:gd name="T2" fmla="*/ 614 w 655"/>
                <a:gd name="T3" fmla="*/ 517 h 1078"/>
                <a:gd name="T4" fmla="*/ 574 w 655"/>
                <a:gd name="T5" fmla="*/ 509 h 1078"/>
                <a:gd name="T6" fmla="*/ 530 w 655"/>
                <a:gd name="T7" fmla="*/ 463 h 1078"/>
                <a:gd name="T8" fmla="*/ 506 w 655"/>
                <a:gd name="T9" fmla="*/ 464 h 1078"/>
                <a:gd name="T10" fmla="*/ 467 w 655"/>
                <a:gd name="T11" fmla="*/ 465 h 1078"/>
                <a:gd name="T12" fmla="*/ 431 w 655"/>
                <a:gd name="T13" fmla="*/ 456 h 1078"/>
                <a:gd name="T14" fmla="*/ 393 w 655"/>
                <a:gd name="T15" fmla="*/ 425 h 1078"/>
                <a:gd name="T16" fmla="*/ 338 w 655"/>
                <a:gd name="T17" fmla="*/ 399 h 1078"/>
                <a:gd name="T18" fmla="*/ 327 w 655"/>
                <a:gd name="T19" fmla="*/ 448 h 1078"/>
                <a:gd name="T20" fmla="*/ 366 w 655"/>
                <a:gd name="T21" fmla="*/ 555 h 1078"/>
                <a:gd name="T22" fmla="*/ 424 w 655"/>
                <a:gd name="T23" fmla="*/ 676 h 1078"/>
                <a:gd name="T24" fmla="*/ 473 w 655"/>
                <a:gd name="T25" fmla="*/ 762 h 1078"/>
                <a:gd name="T26" fmla="*/ 508 w 655"/>
                <a:gd name="T27" fmla="*/ 778 h 1078"/>
                <a:gd name="T28" fmla="*/ 566 w 655"/>
                <a:gd name="T29" fmla="*/ 798 h 1078"/>
                <a:gd name="T30" fmla="*/ 607 w 655"/>
                <a:gd name="T31" fmla="*/ 798 h 1078"/>
                <a:gd name="T32" fmla="*/ 645 w 655"/>
                <a:gd name="T33" fmla="*/ 779 h 1078"/>
                <a:gd name="T34" fmla="*/ 648 w 655"/>
                <a:gd name="T35" fmla="*/ 887 h 1078"/>
                <a:gd name="T36" fmla="*/ 627 w 655"/>
                <a:gd name="T37" fmla="*/ 973 h 1078"/>
                <a:gd name="T38" fmla="*/ 627 w 655"/>
                <a:gd name="T39" fmla="*/ 1060 h 1078"/>
                <a:gd name="T40" fmla="*/ 557 w 655"/>
                <a:gd name="T41" fmla="*/ 1078 h 1078"/>
                <a:gd name="T42" fmla="*/ 400 w 655"/>
                <a:gd name="T43" fmla="*/ 1078 h 1078"/>
                <a:gd name="T44" fmla="*/ 221 w 655"/>
                <a:gd name="T45" fmla="*/ 1078 h 1078"/>
                <a:gd name="T46" fmla="*/ 81 w 655"/>
                <a:gd name="T47" fmla="*/ 1078 h 1078"/>
                <a:gd name="T48" fmla="*/ 60 w 655"/>
                <a:gd name="T49" fmla="*/ 1022 h 1078"/>
                <a:gd name="T50" fmla="*/ 38 w 655"/>
                <a:gd name="T51" fmla="*/ 974 h 1078"/>
                <a:gd name="T52" fmla="*/ 6 w 655"/>
                <a:gd name="T53" fmla="*/ 923 h 1078"/>
                <a:gd name="T54" fmla="*/ 7 w 655"/>
                <a:gd name="T55" fmla="*/ 826 h 1078"/>
                <a:gd name="T56" fmla="*/ 30 w 655"/>
                <a:gd name="T57" fmla="*/ 680 h 1078"/>
                <a:gd name="T58" fmla="*/ 47 w 655"/>
                <a:gd name="T59" fmla="*/ 533 h 1078"/>
                <a:gd name="T60" fmla="*/ 68 w 655"/>
                <a:gd name="T61" fmla="*/ 464 h 1078"/>
                <a:gd name="T62" fmla="*/ 99 w 655"/>
                <a:gd name="T63" fmla="*/ 400 h 1078"/>
                <a:gd name="T64" fmla="*/ 115 w 655"/>
                <a:gd name="T65" fmla="*/ 355 h 1078"/>
                <a:gd name="T66" fmla="*/ 136 w 655"/>
                <a:gd name="T67" fmla="*/ 308 h 1078"/>
                <a:gd name="T68" fmla="*/ 146 w 655"/>
                <a:gd name="T69" fmla="*/ 268 h 1078"/>
                <a:gd name="T70" fmla="*/ 170 w 655"/>
                <a:gd name="T71" fmla="*/ 186 h 1078"/>
                <a:gd name="T72" fmla="*/ 218 w 655"/>
                <a:gd name="T73" fmla="*/ 109 h 1078"/>
                <a:gd name="T74" fmla="*/ 242 w 655"/>
                <a:gd name="T75" fmla="*/ 95 h 1078"/>
                <a:gd name="T76" fmla="*/ 263 w 655"/>
                <a:gd name="T77" fmla="*/ 72 h 1078"/>
                <a:gd name="T78" fmla="*/ 287 w 655"/>
                <a:gd name="T79" fmla="*/ 26 h 1078"/>
                <a:gd name="T80" fmla="*/ 303 w 655"/>
                <a:gd name="T81" fmla="*/ 1 h 1078"/>
                <a:gd name="T82" fmla="*/ 321 w 655"/>
                <a:gd name="T83" fmla="*/ 9 h 1078"/>
                <a:gd name="T84" fmla="*/ 361 w 655"/>
                <a:gd name="T85" fmla="*/ 36 h 1078"/>
                <a:gd name="T86" fmla="*/ 403 w 655"/>
                <a:gd name="T87" fmla="*/ 58 h 1078"/>
                <a:gd name="T88" fmla="*/ 446 w 655"/>
                <a:gd name="T89" fmla="*/ 70 h 1078"/>
                <a:gd name="T90" fmla="*/ 511 w 655"/>
                <a:gd name="T91" fmla="*/ 93 h 1078"/>
                <a:gd name="T92" fmla="*/ 523 w 655"/>
                <a:gd name="T93" fmla="*/ 86 h 1078"/>
                <a:gd name="T94" fmla="*/ 547 w 655"/>
                <a:gd name="T95" fmla="*/ 117 h 1078"/>
                <a:gd name="T96" fmla="*/ 564 w 655"/>
                <a:gd name="T97" fmla="*/ 158 h 1078"/>
                <a:gd name="T98" fmla="*/ 562 w 655"/>
                <a:gd name="T99" fmla="*/ 188 h 1078"/>
                <a:gd name="T100" fmla="*/ 586 w 655"/>
                <a:gd name="T101" fmla="*/ 265 h 1078"/>
                <a:gd name="T102" fmla="*/ 572 w 655"/>
                <a:gd name="T103" fmla="*/ 266 h 1078"/>
                <a:gd name="T104" fmla="*/ 553 w 655"/>
                <a:gd name="T105" fmla="*/ 252 h 1078"/>
                <a:gd name="T106" fmla="*/ 555 w 655"/>
                <a:gd name="T107" fmla="*/ 286 h 1078"/>
                <a:gd name="T108" fmla="*/ 585 w 655"/>
                <a:gd name="T109" fmla="*/ 366 h 1078"/>
                <a:gd name="T110" fmla="*/ 604 w 655"/>
                <a:gd name="T111" fmla="*/ 423 h 1078"/>
                <a:gd name="T112" fmla="*/ 627 w 655"/>
                <a:gd name="T113" fmla="*/ 463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55" h="1078">
                  <a:moveTo>
                    <a:pt x="631" y="473"/>
                  </a:moveTo>
                  <a:lnTo>
                    <a:pt x="633" y="481"/>
                  </a:lnTo>
                  <a:lnTo>
                    <a:pt x="634" y="490"/>
                  </a:lnTo>
                  <a:lnTo>
                    <a:pt x="634" y="501"/>
                  </a:lnTo>
                  <a:lnTo>
                    <a:pt x="634" y="510"/>
                  </a:lnTo>
                  <a:lnTo>
                    <a:pt x="627" y="510"/>
                  </a:lnTo>
                  <a:lnTo>
                    <a:pt x="621" y="513"/>
                  </a:lnTo>
                  <a:lnTo>
                    <a:pt x="614" y="517"/>
                  </a:lnTo>
                  <a:lnTo>
                    <a:pt x="608" y="520"/>
                  </a:lnTo>
                  <a:lnTo>
                    <a:pt x="598" y="521"/>
                  </a:lnTo>
                  <a:lnTo>
                    <a:pt x="586" y="517"/>
                  </a:lnTo>
                  <a:lnTo>
                    <a:pt x="574" y="509"/>
                  </a:lnTo>
                  <a:lnTo>
                    <a:pt x="561" y="498"/>
                  </a:lnTo>
                  <a:lnTo>
                    <a:pt x="548" y="486"/>
                  </a:lnTo>
                  <a:lnTo>
                    <a:pt x="538" y="475"/>
                  </a:lnTo>
                  <a:lnTo>
                    <a:pt x="530" y="463"/>
                  </a:lnTo>
                  <a:lnTo>
                    <a:pt x="523" y="453"/>
                  </a:lnTo>
                  <a:lnTo>
                    <a:pt x="517" y="457"/>
                  </a:lnTo>
                  <a:lnTo>
                    <a:pt x="512" y="460"/>
                  </a:lnTo>
                  <a:lnTo>
                    <a:pt x="506" y="464"/>
                  </a:lnTo>
                  <a:lnTo>
                    <a:pt x="501" y="467"/>
                  </a:lnTo>
                  <a:lnTo>
                    <a:pt x="490" y="467"/>
                  </a:lnTo>
                  <a:lnTo>
                    <a:pt x="479" y="467"/>
                  </a:lnTo>
                  <a:lnTo>
                    <a:pt x="467" y="465"/>
                  </a:lnTo>
                  <a:lnTo>
                    <a:pt x="457" y="464"/>
                  </a:lnTo>
                  <a:lnTo>
                    <a:pt x="447" y="461"/>
                  </a:lnTo>
                  <a:lnTo>
                    <a:pt x="439" y="460"/>
                  </a:lnTo>
                  <a:lnTo>
                    <a:pt x="431" y="456"/>
                  </a:lnTo>
                  <a:lnTo>
                    <a:pt x="424" y="452"/>
                  </a:lnTo>
                  <a:lnTo>
                    <a:pt x="416" y="445"/>
                  </a:lnTo>
                  <a:lnTo>
                    <a:pt x="406" y="436"/>
                  </a:lnTo>
                  <a:lnTo>
                    <a:pt x="393" y="425"/>
                  </a:lnTo>
                  <a:lnTo>
                    <a:pt x="379" y="415"/>
                  </a:lnTo>
                  <a:lnTo>
                    <a:pt x="363" y="406"/>
                  </a:lnTo>
                  <a:lnTo>
                    <a:pt x="350" y="400"/>
                  </a:lnTo>
                  <a:lnTo>
                    <a:pt x="338" y="399"/>
                  </a:lnTo>
                  <a:lnTo>
                    <a:pt x="328" y="406"/>
                  </a:lnTo>
                  <a:lnTo>
                    <a:pt x="323" y="415"/>
                  </a:lnTo>
                  <a:lnTo>
                    <a:pt x="323" y="429"/>
                  </a:lnTo>
                  <a:lnTo>
                    <a:pt x="327" y="448"/>
                  </a:lnTo>
                  <a:lnTo>
                    <a:pt x="333" y="471"/>
                  </a:lnTo>
                  <a:lnTo>
                    <a:pt x="342" y="497"/>
                  </a:lnTo>
                  <a:lnTo>
                    <a:pt x="353" y="525"/>
                  </a:lnTo>
                  <a:lnTo>
                    <a:pt x="366" y="555"/>
                  </a:lnTo>
                  <a:lnTo>
                    <a:pt x="380" y="586"/>
                  </a:lnTo>
                  <a:lnTo>
                    <a:pt x="394" y="618"/>
                  </a:lnTo>
                  <a:lnTo>
                    <a:pt x="410" y="648"/>
                  </a:lnTo>
                  <a:lnTo>
                    <a:pt x="424" y="676"/>
                  </a:lnTo>
                  <a:lnTo>
                    <a:pt x="439" y="703"/>
                  </a:lnTo>
                  <a:lnTo>
                    <a:pt x="451" y="726"/>
                  </a:lnTo>
                  <a:lnTo>
                    <a:pt x="463" y="746"/>
                  </a:lnTo>
                  <a:lnTo>
                    <a:pt x="473" y="762"/>
                  </a:lnTo>
                  <a:lnTo>
                    <a:pt x="480" y="771"/>
                  </a:lnTo>
                  <a:lnTo>
                    <a:pt x="486" y="771"/>
                  </a:lnTo>
                  <a:lnTo>
                    <a:pt x="496" y="774"/>
                  </a:lnTo>
                  <a:lnTo>
                    <a:pt x="508" y="778"/>
                  </a:lnTo>
                  <a:lnTo>
                    <a:pt x="523" y="783"/>
                  </a:lnTo>
                  <a:lnTo>
                    <a:pt x="538" y="789"/>
                  </a:lnTo>
                  <a:lnTo>
                    <a:pt x="553" y="794"/>
                  </a:lnTo>
                  <a:lnTo>
                    <a:pt x="566" y="798"/>
                  </a:lnTo>
                  <a:lnTo>
                    <a:pt x="577" y="801"/>
                  </a:lnTo>
                  <a:lnTo>
                    <a:pt x="587" y="802"/>
                  </a:lnTo>
                  <a:lnTo>
                    <a:pt x="597" y="801"/>
                  </a:lnTo>
                  <a:lnTo>
                    <a:pt x="607" y="798"/>
                  </a:lnTo>
                  <a:lnTo>
                    <a:pt x="617" y="794"/>
                  </a:lnTo>
                  <a:lnTo>
                    <a:pt x="626" y="789"/>
                  </a:lnTo>
                  <a:lnTo>
                    <a:pt x="636" y="785"/>
                  </a:lnTo>
                  <a:lnTo>
                    <a:pt x="645" y="779"/>
                  </a:lnTo>
                  <a:lnTo>
                    <a:pt x="653" y="775"/>
                  </a:lnTo>
                  <a:lnTo>
                    <a:pt x="655" y="811"/>
                  </a:lnTo>
                  <a:lnTo>
                    <a:pt x="654" y="850"/>
                  </a:lnTo>
                  <a:lnTo>
                    <a:pt x="648" y="887"/>
                  </a:lnTo>
                  <a:lnTo>
                    <a:pt x="638" y="915"/>
                  </a:lnTo>
                  <a:lnTo>
                    <a:pt x="635" y="927"/>
                  </a:lnTo>
                  <a:lnTo>
                    <a:pt x="631" y="949"/>
                  </a:lnTo>
                  <a:lnTo>
                    <a:pt x="627" y="973"/>
                  </a:lnTo>
                  <a:lnTo>
                    <a:pt x="626" y="988"/>
                  </a:lnTo>
                  <a:lnTo>
                    <a:pt x="626" y="1007"/>
                  </a:lnTo>
                  <a:lnTo>
                    <a:pt x="627" y="1034"/>
                  </a:lnTo>
                  <a:lnTo>
                    <a:pt x="627" y="1060"/>
                  </a:lnTo>
                  <a:lnTo>
                    <a:pt x="627" y="1078"/>
                  </a:lnTo>
                  <a:lnTo>
                    <a:pt x="611" y="1078"/>
                  </a:lnTo>
                  <a:lnTo>
                    <a:pt x="587" y="1078"/>
                  </a:lnTo>
                  <a:lnTo>
                    <a:pt x="557" y="1078"/>
                  </a:lnTo>
                  <a:lnTo>
                    <a:pt x="523" y="1078"/>
                  </a:lnTo>
                  <a:lnTo>
                    <a:pt x="485" y="1078"/>
                  </a:lnTo>
                  <a:lnTo>
                    <a:pt x="443" y="1078"/>
                  </a:lnTo>
                  <a:lnTo>
                    <a:pt x="400" y="1078"/>
                  </a:lnTo>
                  <a:lnTo>
                    <a:pt x="354" y="1078"/>
                  </a:lnTo>
                  <a:lnTo>
                    <a:pt x="309" y="1078"/>
                  </a:lnTo>
                  <a:lnTo>
                    <a:pt x="264" y="1078"/>
                  </a:lnTo>
                  <a:lnTo>
                    <a:pt x="221" y="1078"/>
                  </a:lnTo>
                  <a:lnTo>
                    <a:pt x="180" y="1078"/>
                  </a:lnTo>
                  <a:lnTo>
                    <a:pt x="142" y="1078"/>
                  </a:lnTo>
                  <a:lnTo>
                    <a:pt x="109" y="1078"/>
                  </a:lnTo>
                  <a:lnTo>
                    <a:pt x="81" y="1078"/>
                  </a:lnTo>
                  <a:lnTo>
                    <a:pt x="59" y="1078"/>
                  </a:lnTo>
                  <a:lnTo>
                    <a:pt x="58" y="1063"/>
                  </a:lnTo>
                  <a:lnTo>
                    <a:pt x="58" y="1042"/>
                  </a:lnTo>
                  <a:lnTo>
                    <a:pt x="60" y="1022"/>
                  </a:lnTo>
                  <a:lnTo>
                    <a:pt x="65" y="1006"/>
                  </a:lnTo>
                  <a:lnTo>
                    <a:pt x="57" y="997"/>
                  </a:lnTo>
                  <a:lnTo>
                    <a:pt x="47" y="986"/>
                  </a:lnTo>
                  <a:lnTo>
                    <a:pt x="38" y="974"/>
                  </a:lnTo>
                  <a:lnTo>
                    <a:pt x="28" y="962"/>
                  </a:lnTo>
                  <a:lnTo>
                    <a:pt x="19" y="949"/>
                  </a:lnTo>
                  <a:lnTo>
                    <a:pt x="11" y="936"/>
                  </a:lnTo>
                  <a:lnTo>
                    <a:pt x="6" y="923"/>
                  </a:lnTo>
                  <a:lnTo>
                    <a:pt x="3" y="911"/>
                  </a:lnTo>
                  <a:lnTo>
                    <a:pt x="0" y="884"/>
                  </a:lnTo>
                  <a:lnTo>
                    <a:pt x="1" y="855"/>
                  </a:lnTo>
                  <a:lnTo>
                    <a:pt x="7" y="826"/>
                  </a:lnTo>
                  <a:lnTo>
                    <a:pt x="16" y="801"/>
                  </a:lnTo>
                  <a:lnTo>
                    <a:pt x="25" y="769"/>
                  </a:lnTo>
                  <a:lnTo>
                    <a:pt x="29" y="725"/>
                  </a:lnTo>
                  <a:lnTo>
                    <a:pt x="30" y="680"/>
                  </a:lnTo>
                  <a:lnTo>
                    <a:pt x="31" y="644"/>
                  </a:lnTo>
                  <a:lnTo>
                    <a:pt x="35" y="611"/>
                  </a:lnTo>
                  <a:lnTo>
                    <a:pt x="40" y="571"/>
                  </a:lnTo>
                  <a:lnTo>
                    <a:pt x="47" y="533"/>
                  </a:lnTo>
                  <a:lnTo>
                    <a:pt x="52" y="506"/>
                  </a:lnTo>
                  <a:lnTo>
                    <a:pt x="56" y="494"/>
                  </a:lnTo>
                  <a:lnTo>
                    <a:pt x="61" y="480"/>
                  </a:lnTo>
                  <a:lnTo>
                    <a:pt x="68" y="464"/>
                  </a:lnTo>
                  <a:lnTo>
                    <a:pt x="77" y="447"/>
                  </a:lnTo>
                  <a:lnTo>
                    <a:pt x="85" y="429"/>
                  </a:lnTo>
                  <a:lnTo>
                    <a:pt x="92" y="414"/>
                  </a:lnTo>
                  <a:lnTo>
                    <a:pt x="99" y="400"/>
                  </a:lnTo>
                  <a:lnTo>
                    <a:pt x="102" y="390"/>
                  </a:lnTo>
                  <a:lnTo>
                    <a:pt x="106" y="380"/>
                  </a:lnTo>
                  <a:lnTo>
                    <a:pt x="110" y="368"/>
                  </a:lnTo>
                  <a:lnTo>
                    <a:pt x="115" y="355"/>
                  </a:lnTo>
                  <a:lnTo>
                    <a:pt x="121" y="341"/>
                  </a:lnTo>
                  <a:lnTo>
                    <a:pt x="127" y="327"/>
                  </a:lnTo>
                  <a:lnTo>
                    <a:pt x="131" y="317"/>
                  </a:lnTo>
                  <a:lnTo>
                    <a:pt x="136" y="308"/>
                  </a:lnTo>
                  <a:lnTo>
                    <a:pt x="139" y="301"/>
                  </a:lnTo>
                  <a:lnTo>
                    <a:pt x="141" y="293"/>
                  </a:lnTo>
                  <a:lnTo>
                    <a:pt x="143" y="282"/>
                  </a:lnTo>
                  <a:lnTo>
                    <a:pt x="146" y="268"/>
                  </a:lnTo>
                  <a:lnTo>
                    <a:pt x="148" y="244"/>
                  </a:lnTo>
                  <a:lnTo>
                    <a:pt x="152" y="228"/>
                  </a:lnTo>
                  <a:lnTo>
                    <a:pt x="159" y="208"/>
                  </a:lnTo>
                  <a:lnTo>
                    <a:pt x="170" y="186"/>
                  </a:lnTo>
                  <a:lnTo>
                    <a:pt x="182" y="163"/>
                  </a:lnTo>
                  <a:lnTo>
                    <a:pt x="194" y="142"/>
                  </a:lnTo>
                  <a:lnTo>
                    <a:pt x="207" y="122"/>
                  </a:lnTo>
                  <a:lnTo>
                    <a:pt x="218" y="109"/>
                  </a:lnTo>
                  <a:lnTo>
                    <a:pt x="227" y="101"/>
                  </a:lnTo>
                  <a:lnTo>
                    <a:pt x="232" y="98"/>
                  </a:lnTo>
                  <a:lnTo>
                    <a:pt x="237" y="95"/>
                  </a:lnTo>
                  <a:lnTo>
                    <a:pt x="242" y="95"/>
                  </a:lnTo>
                  <a:lnTo>
                    <a:pt x="249" y="95"/>
                  </a:lnTo>
                  <a:lnTo>
                    <a:pt x="252" y="90"/>
                  </a:lnTo>
                  <a:lnTo>
                    <a:pt x="258" y="82"/>
                  </a:lnTo>
                  <a:lnTo>
                    <a:pt x="263" y="72"/>
                  </a:lnTo>
                  <a:lnTo>
                    <a:pt x="270" y="60"/>
                  </a:lnTo>
                  <a:lnTo>
                    <a:pt x="277" y="48"/>
                  </a:lnTo>
                  <a:lnTo>
                    <a:pt x="282" y="36"/>
                  </a:lnTo>
                  <a:lnTo>
                    <a:pt x="287" y="26"/>
                  </a:lnTo>
                  <a:lnTo>
                    <a:pt x="290" y="21"/>
                  </a:lnTo>
                  <a:lnTo>
                    <a:pt x="294" y="13"/>
                  </a:lnTo>
                  <a:lnTo>
                    <a:pt x="299" y="7"/>
                  </a:lnTo>
                  <a:lnTo>
                    <a:pt x="303" y="1"/>
                  </a:lnTo>
                  <a:lnTo>
                    <a:pt x="308" y="0"/>
                  </a:lnTo>
                  <a:lnTo>
                    <a:pt x="311" y="3"/>
                  </a:lnTo>
                  <a:lnTo>
                    <a:pt x="315" y="7"/>
                  </a:lnTo>
                  <a:lnTo>
                    <a:pt x="321" y="9"/>
                  </a:lnTo>
                  <a:lnTo>
                    <a:pt x="325" y="13"/>
                  </a:lnTo>
                  <a:lnTo>
                    <a:pt x="337" y="21"/>
                  </a:lnTo>
                  <a:lnTo>
                    <a:pt x="349" y="29"/>
                  </a:lnTo>
                  <a:lnTo>
                    <a:pt x="361" y="36"/>
                  </a:lnTo>
                  <a:lnTo>
                    <a:pt x="373" y="44"/>
                  </a:lnTo>
                  <a:lnTo>
                    <a:pt x="385" y="50"/>
                  </a:lnTo>
                  <a:lnTo>
                    <a:pt x="395" y="56"/>
                  </a:lnTo>
                  <a:lnTo>
                    <a:pt x="403" y="58"/>
                  </a:lnTo>
                  <a:lnTo>
                    <a:pt x="410" y="61"/>
                  </a:lnTo>
                  <a:lnTo>
                    <a:pt x="417" y="62"/>
                  </a:lnTo>
                  <a:lnTo>
                    <a:pt x="431" y="66"/>
                  </a:lnTo>
                  <a:lnTo>
                    <a:pt x="446" y="70"/>
                  </a:lnTo>
                  <a:lnTo>
                    <a:pt x="463" y="77"/>
                  </a:lnTo>
                  <a:lnTo>
                    <a:pt x="480" y="82"/>
                  </a:lnTo>
                  <a:lnTo>
                    <a:pt x="496" y="87"/>
                  </a:lnTo>
                  <a:lnTo>
                    <a:pt x="511" y="93"/>
                  </a:lnTo>
                  <a:lnTo>
                    <a:pt x="521" y="97"/>
                  </a:lnTo>
                  <a:lnTo>
                    <a:pt x="522" y="94"/>
                  </a:lnTo>
                  <a:lnTo>
                    <a:pt x="523" y="90"/>
                  </a:lnTo>
                  <a:lnTo>
                    <a:pt x="523" y="86"/>
                  </a:lnTo>
                  <a:lnTo>
                    <a:pt x="524" y="81"/>
                  </a:lnTo>
                  <a:lnTo>
                    <a:pt x="533" y="93"/>
                  </a:lnTo>
                  <a:lnTo>
                    <a:pt x="541" y="105"/>
                  </a:lnTo>
                  <a:lnTo>
                    <a:pt x="547" y="117"/>
                  </a:lnTo>
                  <a:lnTo>
                    <a:pt x="554" y="129"/>
                  </a:lnTo>
                  <a:lnTo>
                    <a:pt x="558" y="139"/>
                  </a:lnTo>
                  <a:lnTo>
                    <a:pt x="562" y="150"/>
                  </a:lnTo>
                  <a:lnTo>
                    <a:pt x="564" y="158"/>
                  </a:lnTo>
                  <a:lnTo>
                    <a:pt x="563" y="163"/>
                  </a:lnTo>
                  <a:lnTo>
                    <a:pt x="561" y="171"/>
                  </a:lnTo>
                  <a:lnTo>
                    <a:pt x="561" y="179"/>
                  </a:lnTo>
                  <a:lnTo>
                    <a:pt x="562" y="188"/>
                  </a:lnTo>
                  <a:lnTo>
                    <a:pt x="566" y="196"/>
                  </a:lnTo>
                  <a:lnTo>
                    <a:pt x="573" y="211"/>
                  </a:lnTo>
                  <a:lnTo>
                    <a:pt x="581" y="236"/>
                  </a:lnTo>
                  <a:lnTo>
                    <a:pt x="586" y="265"/>
                  </a:lnTo>
                  <a:lnTo>
                    <a:pt x="586" y="289"/>
                  </a:lnTo>
                  <a:lnTo>
                    <a:pt x="582" y="281"/>
                  </a:lnTo>
                  <a:lnTo>
                    <a:pt x="576" y="273"/>
                  </a:lnTo>
                  <a:lnTo>
                    <a:pt x="572" y="266"/>
                  </a:lnTo>
                  <a:lnTo>
                    <a:pt x="566" y="260"/>
                  </a:lnTo>
                  <a:lnTo>
                    <a:pt x="562" y="254"/>
                  </a:lnTo>
                  <a:lnTo>
                    <a:pt x="557" y="252"/>
                  </a:lnTo>
                  <a:lnTo>
                    <a:pt x="553" y="252"/>
                  </a:lnTo>
                  <a:lnTo>
                    <a:pt x="550" y="254"/>
                  </a:lnTo>
                  <a:lnTo>
                    <a:pt x="546" y="265"/>
                  </a:lnTo>
                  <a:lnTo>
                    <a:pt x="550" y="276"/>
                  </a:lnTo>
                  <a:lnTo>
                    <a:pt x="555" y="286"/>
                  </a:lnTo>
                  <a:lnTo>
                    <a:pt x="563" y="296"/>
                  </a:lnTo>
                  <a:lnTo>
                    <a:pt x="571" y="309"/>
                  </a:lnTo>
                  <a:lnTo>
                    <a:pt x="579" y="333"/>
                  </a:lnTo>
                  <a:lnTo>
                    <a:pt x="585" y="366"/>
                  </a:lnTo>
                  <a:lnTo>
                    <a:pt x="585" y="403"/>
                  </a:lnTo>
                  <a:lnTo>
                    <a:pt x="591" y="407"/>
                  </a:lnTo>
                  <a:lnTo>
                    <a:pt x="597" y="414"/>
                  </a:lnTo>
                  <a:lnTo>
                    <a:pt x="604" y="423"/>
                  </a:lnTo>
                  <a:lnTo>
                    <a:pt x="611" y="432"/>
                  </a:lnTo>
                  <a:lnTo>
                    <a:pt x="617" y="441"/>
                  </a:lnTo>
                  <a:lnTo>
                    <a:pt x="623" y="452"/>
                  </a:lnTo>
                  <a:lnTo>
                    <a:pt x="627" y="463"/>
                  </a:lnTo>
                  <a:lnTo>
                    <a:pt x="631" y="47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18" name="Freeform 74"/>
            <p:cNvSpPr>
              <a:spLocks/>
            </p:cNvSpPr>
            <p:nvPr/>
          </p:nvSpPr>
          <p:spPr bwMode="auto">
            <a:xfrm>
              <a:off x="3146" y="2325"/>
              <a:ext cx="430" cy="577"/>
            </a:xfrm>
            <a:custGeom>
              <a:avLst/>
              <a:gdLst>
                <a:gd name="T0" fmla="*/ 418 w 430"/>
                <a:gd name="T1" fmla="*/ 426 h 577"/>
                <a:gd name="T2" fmla="*/ 409 w 430"/>
                <a:gd name="T3" fmla="*/ 400 h 577"/>
                <a:gd name="T4" fmla="*/ 416 w 430"/>
                <a:gd name="T5" fmla="*/ 387 h 577"/>
                <a:gd name="T6" fmla="*/ 412 w 430"/>
                <a:gd name="T7" fmla="*/ 366 h 577"/>
                <a:gd name="T8" fmla="*/ 408 w 430"/>
                <a:gd name="T9" fmla="*/ 347 h 577"/>
                <a:gd name="T10" fmla="*/ 416 w 430"/>
                <a:gd name="T11" fmla="*/ 330 h 577"/>
                <a:gd name="T12" fmla="*/ 410 w 430"/>
                <a:gd name="T13" fmla="*/ 308 h 577"/>
                <a:gd name="T14" fmla="*/ 418 w 430"/>
                <a:gd name="T15" fmla="*/ 296 h 577"/>
                <a:gd name="T16" fmla="*/ 429 w 430"/>
                <a:gd name="T17" fmla="*/ 286 h 577"/>
                <a:gd name="T18" fmla="*/ 422 w 430"/>
                <a:gd name="T19" fmla="*/ 271 h 577"/>
                <a:gd name="T20" fmla="*/ 399 w 430"/>
                <a:gd name="T21" fmla="*/ 247 h 577"/>
                <a:gd name="T22" fmla="*/ 379 w 430"/>
                <a:gd name="T23" fmla="*/ 218 h 577"/>
                <a:gd name="T24" fmla="*/ 375 w 430"/>
                <a:gd name="T25" fmla="*/ 187 h 577"/>
                <a:gd name="T26" fmla="*/ 378 w 430"/>
                <a:gd name="T27" fmla="*/ 167 h 577"/>
                <a:gd name="T28" fmla="*/ 374 w 430"/>
                <a:gd name="T29" fmla="*/ 155 h 577"/>
                <a:gd name="T30" fmla="*/ 359 w 430"/>
                <a:gd name="T31" fmla="*/ 134 h 577"/>
                <a:gd name="T32" fmla="*/ 332 w 430"/>
                <a:gd name="T33" fmla="*/ 100 h 577"/>
                <a:gd name="T34" fmla="*/ 321 w 430"/>
                <a:gd name="T35" fmla="*/ 77 h 577"/>
                <a:gd name="T36" fmla="*/ 319 w 430"/>
                <a:gd name="T37" fmla="*/ 47 h 577"/>
                <a:gd name="T38" fmla="*/ 302 w 430"/>
                <a:gd name="T39" fmla="*/ 36 h 577"/>
                <a:gd name="T40" fmla="*/ 288 w 430"/>
                <a:gd name="T41" fmla="*/ 33 h 577"/>
                <a:gd name="T42" fmla="*/ 273 w 430"/>
                <a:gd name="T43" fmla="*/ 17 h 577"/>
                <a:gd name="T44" fmla="*/ 261 w 430"/>
                <a:gd name="T45" fmla="*/ 4 h 577"/>
                <a:gd name="T46" fmla="*/ 248 w 430"/>
                <a:gd name="T47" fmla="*/ 0 h 577"/>
                <a:gd name="T48" fmla="*/ 232 w 430"/>
                <a:gd name="T49" fmla="*/ 4 h 577"/>
                <a:gd name="T50" fmla="*/ 218 w 430"/>
                <a:gd name="T51" fmla="*/ 7 h 577"/>
                <a:gd name="T52" fmla="*/ 200 w 430"/>
                <a:gd name="T53" fmla="*/ 9 h 577"/>
                <a:gd name="T54" fmla="*/ 185 w 430"/>
                <a:gd name="T55" fmla="*/ 19 h 577"/>
                <a:gd name="T56" fmla="*/ 172 w 430"/>
                <a:gd name="T57" fmla="*/ 23 h 577"/>
                <a:gd name="T58" fmla="*/ 151 w 430"/>
                <a:gd name="T59" fmla="*/ 29 h 577"/>
                <a:gd name="T60" fmla="*/ 126 w 430"/>
                <a:gd name="T61" fmla="*/ 35 h 577"/>
                <a:gd name="T62" fmla="*/ 89 w 430"/>
                <a:gd name="T63" fmla="*/ 60 h 577"/>
                <a:gd name="T64" fmla="*/ 48 w 430"/>
                <a:gd name="T65" fmla="*/ 102 h 577"/>
                <a:gd name="T66" fmla="*/ 18 w 430"/>
                <a:gd name="T67" fmla="*/ 150 h 577"/>
                <a:gd name="T68" fmla="*/ 0 w 430"/>
                <a:gd name="T69" fmla="*/ 228 h 577"/>
                <a:gd name="T70" fmla="*/ 8 w 430"/>
                <a:gd name="T71" fmla="*/ 285 h 577"/>
                <a:gd name="T72" fmla="*/ 16 w 430"/>
                <a:gd name="T73" fmla="*/ 321 h 577"/>
                <a:gd name="T74" fmla="*/ 17 w 430"/>
                <a:gd name="T75" fmla="*/ 347 h 577"/>
                <a:gd name="T76" fmla="*/ 30 w 430"/>
                <a:gd name="T77" fmla="*/ 370 h 577"/>
                <a:gd name="T78" fmla="*/ 47 w 430"/>
                <a:gd name="T79" fmla="*/ 391 h 577"/>
                <a:gd name="T80" fmla="*/ 54 w 430"/>
                <a:gd name="T81" fmla="*/ 416 h 577"/>
                <a:gd name="T82" fmla="*/ 64 w 430"/>
                <a:gd name="T83" fmla="*/ 440 h 577"/>
                <a:gd name="T84" fmla="*/ 83 w 430"/>
                <a:gd name="T85" fmla="*/ 457 h 577"/>
                <a:gd name="T86" fmla="*/ 84 w 430"/>
                <a:gd name="T87" fmla="*/ 464 h 577"/>
                <a:gd name="T88" fmla="*/ 81 w 430"/>
                <a:gd name="T89" fmla="*/ 472 h 577"/>
                <a:gd name="T90" fmla="*/ 94 w 430"/>
                <a:gd name="T91" fmla="*/ 488 h 577"/>
                <a:gd name="T92" fmla="*/ 137 w 430"/>
                <a:gd name="T93" fmla="*/ 516 h 577"/>
                <a:gd name="T94" fmla="*/ 178 w 430"/>
                <a:gd name="T95" fmla="*/ 538 h 577"/>
                <a:gd name="T96" fmla="*/ 207 w 430"/>
                <a:gd name="T97" fmla="*/ 546 h 577"/>
                <a:gd name="T98" fmla="*/ 256 w 430"/>
                <a:gd name="T99" fmla="*/ 562 h 577"/>
                <a:gd name="T100" fmla="*/ 297 w 430"/>
                <a:gd name="T101" fmla="*/ 577 h 577"/>
                <a:gd name="T102" fmla="*/ 302 w 430"/>
                <a:gd name="T103" fmla="*/ 546 h 577"/>
                <a:gd name="T104" fmla="*/ 304 w 430"/>
                <a:gd name="T105" fmla="*/ 526 h 577"/>
                <a:gd name="T106" fmla="*/ 311 w 430"/>
                <a:gd name="T107" fmla="*/ 509 h 577"/>
                <a:gd name="T108" fmla="*/ 317 w 430"/>
                <a:gd name="T109" fmla="*/ 503 h 577"/>
                <a:gd name="T110" fmla="*/ 330 w 430"/>
                <a:gd name="T111" fmla="*/ 496 h 577"/>
                <a:gd name="T112" fmla="*/ 347 w 430"/>
                <a:gd name="T113" fmla="*/ 489 h 577"/>
                <a:gd name="T114" fmla="*/ 363 w 430"/>
                <a:gd name="T115" fmla="*/ 479 h 577"/>
                <a:gd name="T116" fmla="*/ 387 w 430"/>
                <a:gd name="T117" fmla="*/ 469 h 577"/>
                <a:gd name="T118" fmla="*/ 409 w 430"/>
                <a:gd name="T119" fmla="*/ 455 h 5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30" h="577">
                  <a:moveTo>
                    <a:pt x="415" y="448"/>
                  </a:moveTo>
                  <a:lnTo>
                    <a:pt x="419" y="439"/>
                  </a:lnTo>
                  <a:lnTo>
                    <a:pt x="418" y="426"/>
                  </a:lnTo>
                  <a:lnTo>
                    <a:pt x="414" y="412"/>
                  </a:lnTo>
                  <a:lnTo>
                    <a:pt x="408" y="404"/>
                  </a:lnTo>
                  <a:lnTo>
                    <a:pt x="409" y="400"/>
                  </a:lnTo>
                  <a:lnTo>
                    <a:pt x="411" y="395"/>
                  </a:lnTo>
                  <a:lnTo>
                    <a:pt x="413" y="390"/>
                  </a:lnTo>
                  <a:lnTo>
                    <a:pt x="416" y="387"/>
                  </a:lnTo>
                  <a:lnTo>
                    <a:pt x="418" y="381"/>
                  </a:lnTo>
                  <a:lnTo>
                    <a:pt x="418" y="373"/>
                  </a:lnTo>
                  <a:lnTo>
                    <a:pt x="412" y="366"/>
                  </a:lnTo>
                  <a:lnTo>
                    <a:pt x="401" y="363"/>
                  </a:lnTo>
                  <a:lnTo>
                    <a:pt x="403" y="355"/>
                  </a:lnTo>
                  <a:lnTo>
                    <a:pt x="408" y="347"/>
                  </a:lnTo>
                  <a:lnTo>
                    <a:pt x="412" y="341"/>
                  </a:lnTo>
                  <a:lnTo>
                    <a:pt x="415" y="335"/>
                  </a:lnTo>
                  <a:lnTo>
                    <a:pt x="416" y="330"/>
                  </a:lnTo>
                  <a:lnTo>
                    <a:pt x="418" y="322"/>
                  </a:lnTo>
                  <a:lnTo>
                    <a:pt x="415" y="314"/>
                  </a:lnTo>
                  <a:lnTo>
                    <a:pt x="410" y="308"/>
                  </a:lnTo>
                  <a:lnTo>
                    <a:pt x="412" y="304"/>
                  </a:lnTo>
                  <a:lnTo>
                    <a:pt x="415" y="300"/>
                  </a:lnTo>
                  <a:lnTo>
                    <a:pt x="418" y="296"/>
                  </a:lnTo>
                  <a:lnTo>
                    <a:pt x="421" y="294"/>
                  </a:lnTo>
                  <a:lnTo>
                    <a:pt x="426" y="292"/>
                  </a:lnTo>
                  <a:lnTo>
                    <a:pt x="429" y="286"/>
                  </a:lnTo>
                  <a:lnTo>
                    <a:pt x="430" y="280"/>
                  </a:lnTo>
                  <a:lnTo>
                    <a:pt x="426" y="275"/>
                  </a:lnTo>
                  <a:lnTo>
                    <a:pt x="422" y="271"/>
                  </a:lnTo>
                  <a:lnTo>
                    <a:pt x="415" y="264"/>
                  </a:lnTo>
                  <a:lnTo>
                    <a:pt x="408" y="256"/>
                  </a:lnTo>
                  <a:lnTo>
                    <a:pt x="399" y="247"/>
                  </a:lnTo>
                  <a:lnTo>
                    <a:pt x="390" y="237"/>
                  </a:lnTo>
                  <a:lnTo>
                    <a:pt x="383" y="227"/>
                  </a:lnTo>
                  <a:lnTo>
                    <a:pt x="379" y="218"/>
                  </a:lnTo>
                  <a:lnTo>
                    <a:pt x="377" y="210"/>
                  </a:lnTo>
                  <a:lnTo>
                    <a:pt x="375" y="196"/>
                  </a:lnTo>
                  <a:lnTo>
                    <a:pt x="375" y="187"/>
                  </a:lnTo>
                  <a:lnTo>
                    <a:pt x="375" y="179"/>
                  </a:lnTo>
                  <a:lnTo>
                    <a:pt x="377" y="172"/>
                  </a:lnTo>
                  <a:lnTo>
                    <a:pt x="378" y="167"/>
                  </a:lnTo>
                  <a:lnTo>
                    <a:pt x="378" y="162"/>
                  </a:lnTo>
                  <a:lnTo>
                    <a:pt x="377" y="158"/>
                  </a:lnTo>
                  <a:lnTo>
                    <a:pt x="374" y="155"/>
                  </a:lnTo>
                  <a:lnTo>
                    <a:pt x="371" y="151"/>
                  </a:lnTo>
                  <a:lnTo>
                    <a:pt x="365" y="145"/>
                  </a:lnTo>
                  <a:lnTo>
                    <a:pt x="359" y="134"/>
                  </a:lnTo>
                  <a:lnTo>
                    <a:pt x="350" y="122"/>
                  </a:lnTo>
                  <a:lnTo>
                    <a:pt x="341" y="110"/>
                  </a:lnTo>
                  <a:lnTo>
                    <a:pt x="332" y="100"/>
                  </a:lnTo>
                  <a:lnTo>
                    <a:pt x="326" y="90"/>
                  </a:lnTo>
                  <a:lnTo>
                    <a:pt x="320" y="85"/>
                  </a:lnTo>
                  <a:lnTo>
                    <a:pt x="321" y="77"/>
                  </a:lnTo>
                  <a:lnTo>
                    <a:pt x="321" y="68"/>
                  </a:lnTo>
                  <a:lnTo>
                    <a:pt x="321" y="57"/>
                  </a:lnTo>
                  <a:lnTo>
                    <a:pt x="319" y="47"/>
                  </a:lnTo>
                  <a:lnTo>
                    <a:pt x="316" y="40"/>
                  </a:lnTo>
                  <a:lnTo>
                    <a:pt x="309" y="36"/>
                  </a:lnTo>
                  <a:lnTo>
                    <a:pt x="302" y="36"/>
                  </a:lnTo>
                  <a:lnTo>
                    <a:pt x="296" y="37"/>
                  </a:lnTo>
                  <a:lnTo>
                    <a:pt x="292" y="36"/>
                  </a:lnTo>
                  <a:lnTo>
                    <a:pt x="288" y="33"/>
                  </a:lnTo>
                  <a:lnTo>
                    <a:pt x="283" y="28"/>
                  </a:lnTo>
                  <a:lnTo>
                    <a:pt x="279" y="23"/>
                  </a:lnTo>
                  <a:lnTo>
                    <a:pt x="273" y="17"/>
                  </a:lnTo>
                  <a:lnTo>
                    <a:pt x="269" y="12"/>
                  </a:lnTo>
                  <a:lnTo>
                    <a:pt x="264" y="8"/>
                  </a:lnTo>
                  <a:lnTo>
                    <a:pt x="261" y="4"/>
                  </a:lnTo>
                  <a:lnTo>
                    <a:pt x="258" y="1"/>
                  </a:lnTo>
                  <a:lnTo>
                    <a:pt x="253" y="1"/>
                  </a:lnTo>
                  <a:lnTo>
                    <a:pt x="248" y="0"/>
                  </a:lnTo>
                  <a:lnTo>
                    <a:pt x="243" y="1"/>
                  </a:lnTo>
                  <a:lnTo>
                    <a:pt x="238" y="3"/>
                  </a:lnTo>
                  <a:lnTo>
                    <a:pt x="232" y="4"/>
                  </a:lnTo>
                  <a:lnTo>
                    <a:pt x="228" y="5"/>
                  </a:lnTo>
                  <a:lnTo>
                    <a:pt x="225" y="8"/>
                  </a:lnTo>
                  <a:lnTo>
                    <a:pt x="218" y="7"/>
                  </a:lnTo>
                  <a:lnTo>
                    <a:pt x="212" y="7"/>
                  </a:lnTo>
                  <a:lnTo>
                    <a:pt x="206" y="8"/>
                  </a:lnTo>
                  <a:lnTo>
                    <a:pt x="200" y="9"/>
                  </a:lnTo>
                  <a:lnTo>
                    <a:pt x="193" y="13"/>
                  </a:lnTo>
                  <a:lnTo>
                    <a:pt x="189" y="16"/>
                  </a:lnTo>
                  <a:lnTo>
                    <a:pt x="185" y="19"/>
                  </a:lnTo>
                  <a:lnTo>
                    <a:pt x="181" y="20"/>
                  </a:lnTo>
                  <a:lnTo>
                    <a:pt x="178" y="21"/>
                  </a:lnTo>
                  <a:lnTo>
                    <a:pt x="172" y="23"/>
                  </a:lnTo>
                  <a:lnTo>
                    <a:pt x="167" y="25"/>
                  </a:lnTo>
                  <a:lnTo>
                    <a:pt x="159" y="27"/>
                  </a:lnTo>
                  <a:lnTo>
                    <a:pt x="151" y="29"/>
                  </a:lnTo>
                  <a:lnTo>
                    <a:pt x="142" y="31"/>
                  </a:lnTo>
                  <a:lnTo>
                    <a:pt x="135" y="33"/>
                  </a:lnTo>
                  <a:lnTo>
                    <a:pt x="126" y="35"/>
                  </a:lnTo>
                  <a:lnTo>
                    <a:pt x="116" y="39"/>
                  </a:lnTo>
                  <a:lnTo>
                    <a:pt x="104" y="48"/>
                  </a:lnTo>
                  <a:lnTo>
                    <a:pt x="89" y="60"/>
                  </a:lnTo>
                  <a:lnTo>
                    <a:pt x="75" y="73"/>
                  </a:lnTo>
                  <a:lnTo>
                    <a:pt x="60" y="88"/>
                  </a:lnTo>
                  <a:lnTo>
                    <a:pt x="48" y="102"/>
                  </a:lnTo>
                  <a:lnTo>
                    <a:pt x="37" y="115"/>
                  </a:lnTo>
                  <a:lnTo>
                    <a:pt x="29" y="126"/>
                  </a:lnTo>
                  <a:lnTo>
                    <a:pt x="18" y="150"/>
                  </a:lnTo>
                  <a:lnTo>
                    <a:pt x="10" y="179"/>
                  </a:lnTo>
                  <a:lnTo>
                    <a:pt x="4" y="208"/>
                  </a:lnTo>
                  <a:lnTo>
                    <a:pt x="0" y="228"/>
                  </a:lnTo>
                  <a:lnTo>
                    <a:pt x="0" y="245"/>
                  </a:lnTo>
                  <a:lnTo>
                    <a:pt x="4" y="265"/>
                  </a:lnTo>
                  <a:lnTo>
                    <a:pt x="8" y="285"/>
                  </a:lnTo>
                  <a:lnTo>
                    <a:pt x="12" y="300"/>
                  </a:lnTo>
                  <a:lnTo>
                    <a:pt x="14" y="310"/>
                  </a:lnTo>
                  <a:lnTo>
                    <a:pt x="16" y="321"/>
                  </a:lnTo>
                  <a:lnTo>
                    <a:pt x="16" y="332"/>
                  </a:lnTo>
                  <a:lnTo>
                    <a:pt x="16" y="342"/>
                  </a:lnTo>
                  <a:lnTo>
                    <a:pt x="17" y="347"/>
                  </a:lnTo>
                  <a:lnTo>
                    <a:pt x="20" y="354"/>
                  </a:lnTo>
                  <a:lnTo>
                    <a:pt x="25" y="362"/>
                  </a:lnTo>
                  <a:lnTo>
                    <a:pt x="30" y="370"/>
                  </a:lnTo>
                  <a:lnTo>
                    <a:pt x="36" y="378"/>
                  </a:lnTo>
                  <a:lnTo>
                    <a:pt x="43" y="385"/>
                  </a:lnTo>
                  <a:lnTo>
                    <a:pt x="47" y="391"/>
                  </a:lnTo>
                  <a:lnTo>
                    <a:pt x="51" y="396"/>
                  </a:lnTo>
                  <a:lnTo>
                    <a:pt x="53" y="407"/>
                  </a:lnTo>
                  <a:lnTo>
                    <a:pt x="54" y="416"/>
                  </a:lnTo>
                  <a:lnTo>
                    <a:pt x="56" y="424"/>
                  </a:lnTo>
                  <a:lnTo>
                    <a:pt x="59" y="432"/>
                  </a:lnTo>
                  <a:lnTo>
                    <a:pt x="64" y="440"/>
                  </a:lnTo>
                  <a:lnTo>
                    <a:pt x="71" y="448"/>
                  </a:lnTo>
                  <a:lnTo>
                    <a:pt x="78" y="453"/>
                  </a:lnTo>
                  <a:lnTo>
                    <a:pt x="83" y="457"/>
                  </a:lnTo>
                  <a:lnTo>
                    <a:pt x="84" y="460"/>
                  </a:lnTo>
                  <a:lnTo>
                    <a:pt x="84" y="461"/>
                  </a:lnTo>
                  <a:lnTo>
                    <a:pt x="84" y="464"/>
                  </a:lnTo>
                  <a:lnTo>
                    <a:pt x="83" y="467"/>
                  </a:lnTo>
                  <a:lnTo>
                    <a:pt x="81" y="469"/>
                  </a:lnTo>
                  <a:lnTo>
                    <a:pt x="81" y="472"/>
                  </a:lnTo>
                  <a:lnTo>
                    <a:pt x="83" y="476"/>
                  </a:lnTo>
                  <a:lnTo>
                    <a:pt x="84" y="480"/>
                  </a:lnTo>
                  <a:lnTo>
                    <a:pt x="94" y="488"/>
                  </a:lnTo>
                  <a:lnTo>
                    <a:pt x="107" y="496"/>
                  </a:lnTo>
                  <a:lnTo>
                    <a:pt x="121" y="506"/>
                  </a:lnTo>
                  <a:lnTo>
                    <a:pt x="137" y="516"/>
                  </a:lnTo>
                  <a:lnTo>
                    <a:pt x="152" y="525"/>
                  </a:lnTo>
                  <a:lnTo>
                    <a:pt x="166" y="533"/>
                  </a:lnTo>
                  <a:lnTo>
                    <a:pt x="178" y="538"/>
                  </a:lnTo>
                  <a:lnTo>
                    <a:pt x="186" y="541"/>
                  </a:lnTo>
                  <a:lnTo>
                    <a:pt x="193" y="542"/>
                  </a:lnTo>
                  <a:lnTo>
                    <a:pt x="207" y="546"/>
                  </a:lnTo>
                  <a:lnTo>
                    <a:pt x="222" y="550"/>
                  </a:lnTo>
                  <a:lnTo>
                    <a:pt x="239" y="557"/>
                  </a:lnTo>
                  <a:lnTo>
                    <a:pt x="256" y="562"/>
                  </a:lnTo>
                  <a:lnTo>
                    <a:pt x="272" y="567"/>
                  </a:lnTo>
                  <a:lnTo>
                    <a:pt x="287" y="573"/>
                  </a:lnTo>
                  <a:lnTo>
                    <a:pt x="297" y="577"/>
                  </a:lnTo>
                  <a:lnTo>
                    <a:pt x="299" y="567"/>
                  </a:lnTo>
                  <a:lnTo>
                    <a:pt x="301" y="557"/>
                  </a:lnTo>
                  <a:lnTo>
                    <a:pt x="302" y="546"/>
                  </a:lnTo>
                  <a:lnTo>
                    <a:pt x="302" y="538"/>
                  </a:lnTo>
                  <a:lnTo>
                    <a:pt x="302" y="533"/>
                  </a:lnTo>
                  <a:lnTo>
                    <a:pt x="304" y="526"/>
                  </a:lnTo>
                  <a:lnTo>
                    <a:pt x="306" y="520"/>
                  </a:lnTo>
                  <a:lnTo>
                    <a:pt x="309" y="512"/>
                  </a:lnTo>
                  <a:lnTo>
                    <a:pt x="311" y="509"/>
                  </a:lnTo>
                  <a:lnTo>
                    <a:pt x="312" y="506"/>
                  </a:lnTo>
                  <a:lnTo>
                    <a:pt x="314" y="504"/>
                  </a:lnTo>
                  <a:lnTo>
                    <a:pt x="317" y="503"/>
                  </a:lnTo>
                  <a:lnTo>
                    <a:pt x="320" y="500"/>
                  </a:lnTo>
                  <a:lnTo>
                    <a:pt x="326" y="499"/>
                  </a:lnTo>
                  <a:lnTo>
                    <a:pt x="330" y="496"/>
                  </a:lnTo>
                  <a:lnTo>
                    <a:pt x="337" y="493"/>
                  </a:lnTo>
                  <a:lnTo>
                    <a:pt x="342" y="492"/>
                  </a:lnTo>
                  <a:lnTo>
                    <a:pt x="347" y="489"/>
                  </a:lnTo>
                  <a:lnTo>
                    <a:pt x="352" y="487"/>
                  </a:lnTo>
                  <a:lnTo>
                    <a:pt x="355" y="484"/>
                  </a:lnTo>
                  <a:lnTo>
                    <a:pt x="363" y="479"/>
                  </a:lnTo>
                  <a:lnTo>
                    <a:pt x="372" y="475"/>
                  </a:lnTo>
                  <a:lnTo>
                    <a:pt x="381" y="471"/>
                  </a:lnTo>
                  <a:lnTo>
                    <a:pt x="387" y="469"/>
                  </a:lnTo>
                  <a:lnTo>
                    <a:pt x="392" y="467"/>
                  </a:lnTo>
                  <a:lnTo>
                    <a:pt x="401" y="461"/>
                  </a:lnTo>
                  <a:lnTo>
                    <a:pt x="409" y="455"/>
                  </a:lnTo>
                  <a:lnTo>
                    <a:pt x="415" y="44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19" name="Freeform 75"/>
            <p:cNvSpPr>
              <a:spLocks/>
            </p:cNvSpPr>
            <p:nvPr/>
          </p:nvSpPr>
          <p:spPr bwMode="auto">
            <a:xfrm>
              <a:off x="3448" y="2410"/>
              <a:ext cx="128" cy="270"/>
            </a:xfrm>
            <a:custGeom>
              <a:avLst/>
              <a:gdLst>
                <a:gd name="T0" fmla="*/ 110 w 128"/>
                <a:gd name="T1" fmla="*/ 219 h 270"/>
                <a:gd name="T2" fmla="*/ 116 w 128"/>
                <a:gd name="T3" fmla="*/ 211 h 270"/>
                <a:gd name="T4" fmla="*/ 124 w 128"/>
                <a:gd name="T5" fmla="*/ 207 h 270"/>
                <a:gd name="T6" fmla="*/ 128 w 128"/>
                <a:gd name="T7" fmla="*/ 195 h 270"/>
                <a:gd name="T8" fmla="*/ 120 w 128"/>
                <a:gd name="T9" fmla="*/ 186 h 270"/>
                <a:gd name="T10" fmla="*/ 106 w 128"/>
                <a:gd name="T11" fmla="*/ 171 h 270"/>
                <a:gd name="T12" fmla="*/ 88 w 128"/>
                <a:gd name="T13" fmla="*/ 152 h 270"/>
                <a:gd name="T14" fmla="*/ 77 w 128"/>
                <a:gd name="T15" fmla="*/ 133 h 270"/>
                <a:gd name="T16" fmla="*/ 73 w 128"/>
                <a:gd name="T17" fmla="*/ 111 h 270"/>
                <a:gd name="T18" fmla="*/ 73 w 128"/>
                <a:gd name="T19" fmla="*/ 94 h 270"/>
                <a:gd name="T20" fmla="*/ 76 w 128"/>
                <a:gd name="T21" fmla="*/ 82 h 270"/>
                <a:gd name="T22" fmla="*/ 75 w 128"/>
                <a:gd name="T23" fmla="*/ 74 h 270"/>
                <a:gd name="T24" fmla="*/ 69 w 128"/>
                <a:gd name="T25" fmla="*/ 66 h 270"/>
                <a:gd name="T26" fmla="*/ 57 w 128"/>
                <a:gd name="T27" fmla="*/ 49 h 270"/>
                <a:gd name="T28" fmla="*/ 39 w 128"/>
                <a:gd name="T29" fmla="*/ 25 h 270"/>
                <a:gd name="T30" fmla="*/ 24 w 128"/>
                <a:gd name="T31" fmla="*/ 5 h 270"/>
                <a:gd name="T32" fmla="*/ 11 w 128"/>
                <a:gd name="T33" fmla="*/ 9 h 270"/>
                <a:gd name="T34" fmla="*/ 0 w 128"/>
                <a:gd name="T35" fmla="*/ 32 h 270"/>
                <a:gd name="T36" fmla="*/ 7 w 128"/>
                <a:gd name="T37" fmla="*/ 44 h 270"/>
                <a:gd name="T38" fmla="*/ 18 w 128"/>
                <a:gd name="T39" fmla="*/ 56 h 270"/>
                <a:gd name="T40" fmla="*/ 21 w 128"/>
                <a:gd name="T41" fmla="*/ 65 h 270"/>
                <a:gd name="T42" fmla="*/ 21 w 128"/>
                <a:gd name="T43" fmla="*/ 72 h 270"/>
                <a:gd name="T44" fmla="*/ 32 w 128"/>
                <a:gd name="T45" fmla="*/ 80 h 270"/>
                <a:gd name="T46" fmla="*/ 51 w 128"/>
                <a:gd name="T47" fmla="*/ 102 h 270"/>
                <a:gd name="T48" fmla="*/ 48 w 128"/>
                <a:gd name="T49" fmla="*/ 126 h 270"/>
                <a:gd name="T50" fmla="*/ 41 w 128"/>
                <a:gd name="T51" fmla="*/ 139 h 270"/>
                <a:gd name="T52" fmla="*/ 36 w 128"/>
                <a:gd name="T53" fmla="*/ 159 h 270"/>
                <a:gd name="T54" fmla="*/ 32 w 128"/>
                <a:gd name="T55" fmla="*/ 196 h 270"/>
                <a:gd name="T56" fmla="*/ 43 w 128"/>
                <a:gd name="T57" fmla="*/ 215 h 270"/>
                <a:gd name="T58" fmla="*/ 55 w 128"/>
                <a:gd name="T59" fmla="*/ 229 h 270"/>
                <a:gd name="T60" fmla="*/ 67 w 128"/>
                <a:gd name="T61" fmla="*/ 245 h 270"/>
                <a:gd name="T62" fmla="*/ 73 w 128"/>
                <a:gd name="T63" fmla="*/ 262 h 270"/>
                <a:gd name="T64" fmla="*/ 78 w 128"/>
                <a:gd name="T65" fmla="*/ 261 h 270"/>
                <a:gd name="T66" fmla="*/ 87 w 128"/>
                <a:gd name="T67" fmla="*/ 243 h 270"/>
                <a:gd name="T68" fmla="*/ 91 w 128"/>
                <a:gd name="T69" fmla="*/ 232 h 270"/>
                <a:gd name="T70" fmla="*/ 101 w 128"/>
                <a:gd name="T71" fmla="*/ 22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8" h="270">
                  <a:moveTo>
                    <a:pt x="108" y="223"/>
                  </a:moveTo>
                  <a:lnTo>
                    <a:pt x="110" y="219"/>
                  </a:lnTo>
                  <a:lnTo>
                    <a:pt x="113" y="215"/>
                  </a:lnTo>
                  <a:lnTo>
                    <a:pt x="116" y="211"/>
                  </a:lnTo>
                  <a:lnTo>
                    <a:pt x="119" y="209"/>
                  </a:lnTo>
                  <a:lnTo>
                    <a:pt x="124" y="207"/>
                  </a:lnTo>
                  <a:lnTo>
                    <a:pt x="127" y="201"/>
                  </a:lnTo>
                  <a:lnTo>
                    <a:pt x="128" y="195"/>
                  </a:lnTo>
                  <a:lnTo>
                    <a:pt x="124" y="190"/>
                  </a:lnTo>
                  <a:lnTo>
                    <a:pt x="120" y="186"/>
                  </a:lnTo>
                  <a:lnTo>
                    <a:pt x="113" y="179"/>
                  </a:lnTo>
                  <a:lnTo>
                    <a:pt x="106" y="171"/>
                  </a:lnTo>
                  <a:lnTo>
                    <a:pt x="97" y="162"/>
                  </a:lnTo>
                  <a:lnTo>
                    <a:pt x="88" y="152"/>
                  </a:lnTo>
                  <a:lnTo>
                    <a:pt x="81" y="142"/>
                  </a:lnTo>
                  <a:lnTo>
                    <a:pt x="77" y="133"/>
                  </a:lnTo>
                  <a:lnTo>
                    <a:pt x="75" y="125"/>
                  </a:lnTo>
                  <a:lnTo>
                    <a:pt x="73" y="111"/>
                  </a:lnTo>
                  <a:lnTo>
                    <a:pt x="73" y="102"/>
                  </a:lnTo>
                  <a:lnTo>
                    <a:pt x="73" y="94"/>
                  </a:lnTo>
                  <a:lnTo>
                    <a:pt x="75" y="87"/>
                  </a:lnTo>
                  <a:lnTo>
                    <a:pt x="76" y="82"/>
                  </a:lnTo>
                  <a:lnTo>
                    <a:pt x="76" y="78"/>
                  </a:lnTo>
                  <a:lnTo>
                    <a:pt x="75" y="74"/>
                  </a:lnTo>
                  <a:lnTo>
                    <a:pt x="72" y="70"/>
                  </a:lnTo>
                  <a:lnTo>
                    <a:pt x="69" y="66"/>
                  </a:lnTo>
                  <a:lnTo>
                    <a:pt x="63" y="60"/>
                  </a:lnTo>
                  <a:lnTo>
                    <a:pt x="57" y="49"/>
                  </a:lnTo>
                  <a:lnTo>
                    <a:pt x="48" y="37"/>
                  </a:lnTo>
                  <a:lnTo>
                    <a:pt x="39" y="25"/>
                  </a:lnTo>
                  <a:lnTo>
                    <a:pt x="30" y="15"/>
                  </a:lnTo>
                  <a:lnTo>
                    <a:pt x="24" y="5"/>
                  </a:lnTo>
                  <a:lnTo>
                    <a:pt x="18" y="0"/>
                  </a:lnTo>
                  <a:lnTo>
                    <a:pt x="11" y="9"/>
                  </a:lnTo>
                  <a:lnTo>
                    <a:pt x="5" y="21"/>
                  </a:lnTo>
                  <a:lnTo>
                    <a:pt x="0" y="32"/>
                  </a:lnTo>
                  <a:lnTo>
                    <a:pt x="1" y="38"/>
                  </a:lnTo>
                  <a:lnTo>
                    <a:pt x="7" y="44"/>
                  </a:lnTo>
                  <a:lnTo>
                    <a:pt x="12" y="49"/>
                  </a:lnTo>
                  <a:lnTo>
                    <a:pt x="18" y="56"/>
                  </a:lnTo>
                  <a:lnTo>
                    <a:pt x="20" y="61"/>
                  </a:lnTo>
                  <a:lnTo>
                    <a:pt x="21" y="65"/>
                  </a:lnTo>
                  <a:lnTo>
                    <a:pt x="21" y="69"/>
                  </a:lnTo>
                  <a:lnTo>
                    <a:pt x="21" y="72"/>
                  </a:lnTo>
                  <a:lnTo>
                    <a:pt x="25" y="74"/>
                  </a:lnTo>
                  <a:lnTo>
                    <a:pt x="32" y="80"/>
                  </a:lnTo>
                  <a:lnTo>
                    <a:pt x="42" y="89"/>
                  </a:lnTo>
                  <a:lnTo>
                    <a:pt x="51" y="102"/>
                  </a:lnTo>
                  <a:lnTo>
                    <a:pt x="52" y="115"/>
                  </a:lnTo>
                  <a:lnTo>
                    <a:pt x="48" y="126"/>
                  </a:lnTo>
                  <a:lnTo>
                    <a:pt x="45" y="133"/>
                  </a:lnTo>
                  <a:lnTo>
                    <a:pt x="41" y="139"/>
                  </a:lnTo>
                  <a:lnTo>
                    <a:pt x="39" y="146"/>
                  </a:lnTo>
                  <a:lnTo>
                    <a:pt x="36" y="159"/>
                  </a:lnTo>
                  <a:lnTo>
                    <a:pt x="34" y="178"/>
                  </a:lnTo>
                  <a:lnTo>
                    <a:pt x="32" y="196"/>
                  </a:lnTo>
                  <a:lnTo>
                    <a:pt x="38" y="209"/>
                  </a:lnTo>
                  <a:lnTo>
                    <a:pt x="43" y="215"/>
                  </a:lnTo>
                  <a:lnTo>
                    <a:pt x="49" y="221"/>
                  </a:lnTo>
                  <a:lnTo>
                    <a:pt x="55" y="229"/>
                  </a:lnTo>
                  <a:lnTo>
                    <a:pt x="61" y="237"/>
                  </a:lnTo>
                  <a:lnTo>
                    <a:pt x="67" y="245"/>
                  </a:lnTo>
                  <a:lnTo>
                    <a:pt x="70" y="254"/>
                  </a:lnTo>
                  <a:lnTo>
                    <a:pt x="73" y="262"/>
                  </a:lnTo>
                  <a:lnTo>
                    <a:pt x="73" y="270"/>
                  </a:lnTo>
                  <a:lnTo>
                    <a:pt x="78" y="261"/>
                  </a:lnTo>
                  <a:lnTo>
                    <a:pt x="82" y="252"/>
                  </a:lnTo>
                  <a:lnTo>
                    <a:pt x="87" y="243"/>
                  </a:lnTo>
                  <a:lnTo>
                    <a:pt x="89" y="236"/>
                  </a:lnTo>
                  <a:lnTo>
                    <a:pt x="91" y="232"/>
                  </a:lnTo>
                  <a:lnTo>
                    <a:pt x="96" y="227"/>
                  </a:lnTo>
                  <a:lnTo>
                    <a:pt x="101" y="224"/>
                  </a:lnTo>
                  <a:lnTo>
                    <a:pt x="108" y="2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20" name="Freeform 76"/>
            <p:cNvSpPr>
              <a:spLocks/>
            </p:cNvSpPr>
            <p:nvPr/>
          </p:nvSpPr>
          <p:spPr bwMode="auto">
            <a:xfrm>
              <a:off x="3526" y="2657"/>
              <a:ext cx="39" cy="116"/>
            </a:xfrm>
            <a:custGeom>
              <a:avLst/>
              <a:gdLst>
                <a:gd name="T0" fmla="*/ 35 w 39"/>
                <a:gd name="T1" fmla="*/ 116 h 116"/>
                <a:gd name="T2" fmla="*/ 39 w 39"/>
                <a:gd name="T3" fmla="*/ 107 h 116"/>
                <a:gd name="T4" fmla="*/ 38 w 39"/>
                <a:gd name="T5" fmla="*/ 94 h 116"/>
                <a:gd name="T6" fmla="*/ 34 w 39"/>
                <a:gd name="T7" fmla="*/ 80 h 116"/>
                <a:gd name="T8" fmla="*/ 28 w 39"/>
                <a:gd name="T9" fmla="*/ 72 h 116"/>
                <a:gd name="T10" fmla="*/ 29 w 39"/>
                <a:gd name="T11" fmla="*/ 68 h 116"/>
                <a:gd name="T12" fmla="*/ 31 w 39"/>
                <a:gd name="T13" fmla="*/ 63 h 116"/>
                <a:gd name="T14" fmla="*/ 33 w 39"/>
                <a:gd name="T15" fmla="*/ 58 h 116"/>
                <a:gd name="T16" fmla="*/ 36 w 39"/>
                <a:gd name="T17" fmla="*/ 55 h 116"/>
                <a:gd name="T18" fmla="*/ 39 w 39"/>
                <a:gd name="T19" fmla="*/ 50 h 116"/>
                <a:gd name="T20" fmla="*/ 38 w 39"/>
                <a:gd name="T21" fmla="*/ 42 h 116"/>
                <a:gd name="T22" fmla="*/ 33 w 39"/>
                <a:gd name="T23" fmla="*/ 35 h 116"/>
                <a:gd name="T24" fmla="*/ 24 w 39"/>
                <a:gd name="T25" fmla="*/ 31 h 116"/>
                <a:gd name="T26" fmla="*/ 23 w 39"/>
                <a:gd name="T27" fmla="*/ 31 h 116"/>
                <a:gd name="T28" fmla="*/ 23 w 39"/>
                <a:gd name="T29" fmla="*/ 31 h 116"/>
                <a:gd name="T30" fmla="*/ 22 w 39"/>
                <a:gd name="T31" fmla="*/ 31 h 116"/>
                <a:gd name="T32" fmla="*/ 21 w 39"/>
                <a:gd name="T33" fmla="*/ 31 h 116"/>
                <a:gd name="T34" fmla="*/ 21 w 39"/>
                <a:gd name="T35" fmla="*/ 30 h 116"/>
                <a:gd name="T36" fmla="*/ 22 w 39"/>
                <a:gd name="T37" fmla="*/ 29 h 116"/>
                <a:gd name="T38" fmla="*/ 22 w 39"/>
                <a:gd name="T39" fmla="*/ 27 h 116"/>
                <a:gd name="T40" fmla="*/ 22 w 39"/>
                <a:gd name="T41" fmla="*/ 26 h 116"/>
                <a:gd name="T42" fmla="*/ 25 w 39"/>
                <a:gd name="T43" fmla="*/ 19 h 116"/>
                <a:gd name="T44" fmla="*/ 30 w 39"/>
                <a:gd name="T45" fmla="*/ 13 h 116"/>
                <a:gd name="T46" fmla="*/ 33 w 39"/>
                <a:gd name="T47" fmla="*/ 7 h 116"/>
                <a:gd name="T48" fmla="*/ 35 w 39"/>
                <a:gd name="T49" fmla="*/ 3 h 116"/>
                <a:gd name="T50" fmla="*/ 31 w 39"/>
                <a:gd name="T51" fmla="*/ 0 h 116"/>
                <a:gd name="T52" fmla="*/ 24 w 39"/>
                <a:gd name="T53" fmla="*/ 1 h 116"/>
                <a:gd name="T54" fmla="*/ 20 w 39"/>
                <a:gd name="T55" fmla="*/ 5 h 116"/>
                <a:gd name="T56" fmla="*/ 17 w 39"/>
                <a:gd name="T57" fmla="*/ 9 h 116"/>
                <a:gd name="T58" fmla="*/ 13 w 39"/>
                <a:gd name="T59" fmla="*/ 13 h 116"/>
                <a:gd name="T60" fmla="*/ 10 w 39"/>
                <a:gd name="T61" fmla="*/ 18 h 116"/>
                <a:gd name="T62" fmla="*/ 5 w 39"/>
                <a:gd name="T63" fmla="*/ 23 h 116"/>
                <a:gd name="T64" fmla="*/ 1 w 39"/>
                <a:gd name="T65" fmla="*/ 29 h 116"/>
                <a:gd name="T66" fmla="*/ 0 w 39"/>
                <a:gd name="T67" fmla="*/ 41 h 116"/>
                <a:gd name="T68" fmla="*/ 2 w 39"/>
                <a:gd name="T69" fmla="*/ 62 h 116"/>
                <a:gd name="T70" fmla="*/ 5 w 39"/>
                <a:gd name="T71" fmla="*/ 84 h 116"/>
                <a:gd name="T72" fmla="*/ 10 w 39"/>
                <a:gd name="T73" fmla="*/ 99 h 116"/>
                <a:gd name="T74" fmla="*/ 14 w 39"/>
                <a:gd name="T75" fmla="*/ 106 h 116"/>
                <a:gd name="T76" fmla="*/ 20 w 39"/>
                <a:gd name="T77" fmla="*/ 110 h 116"/>
                <a:gd name="T78" fmla="*/ 27 w 39"/>
                <a:gd name="T79" fmla="*/ 112 h 116"/>
                <a:gd name="T80" fmla="*/ 35 w 39"/>
                <a:gd name="T81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9" h="116">
                  <a:moveTo>
                    <a:pt x="35" y="116"/>
                  </a:moveTo>
                  <a:lnTo>
                    <a:pt x="39" y="107"/>
                  </a:lnTo>
                  <a:lnTo>
                    <a:pt x="38" y="94"/>
                  </a:lnTo>
                  <a:lnTo>
                    <a:pt x="34" y="80"/>
                  </a:lnTo>
                  <a:lnTo>
                    <a:pt x="28" y="72"/>
                  </a:lnTo>
                  <a:lnTo>
                    <a:pt x="29" y="68"/>
                  </a:lnTo>
                  <a:lnTo>
                    <a:pt x="31" y="63"/>
                  </a:lnTo>
                  <a:lnTo>
                    <a:pt x="33" y="58"/>
                  </a:lnTo>
                  <a:lnTo>
                    <a:pt x="36" y="55"/>
                  </a:lnTo>
                  <a:lnTo>
                    <a:pt x="39" y="50"/>
                  </a:lnTo>
                  <a:lnTo>
                    <a:pt x="38" y="42"/>
                  </a:lnTo>
                  <a:lnTo>
                    <a:pt x="33" y="35"/>
                  </a:lnTo>
                  <a:lnTo>
                    <a:pt x="24" y="31"/>
                  </a:lnTo>
                  <a:lnTo>
                    <a:pt x="23" y="31"/>
                  </a:lnTo>
                  <a:lnTo>
                    <a:pt x="23" y="31"/>
                  </a:lnTo>
                  <a:lnTo>
                    <a:pt x="22" y="31"/>
                  </a:lnTo>
                  <a:lnTo>
                    <a:pt x="21" y="31"/>
                  </a:lnTo>
                  <a:lnTo>
                    <a:pt x="21" y="30"/>
                  </a:lnTo>
                  <a:lnTo>
                    <a:pt x="22" y="29"/>
                  </a:lnTo>
                  <a:lnTo>
                    <a:pt x="22" y="27"/>
                  </a:lnTo>
                  <a:lnTo>
                    <a:pt x="22" y="26"/>
                  </a:lnTo>
                  <a:lnTo>
                    <a:pt x="25" y="19"/>
                  </a:lnTo>
                  <a:lnTo>
                    <a:pt x="30" y="13"/>
                  </a:lnTo>
                  <a:lnTo>
                    <a:pt x="33" y="7"/>
                  </a:lnTo>
                  <a:lnTo>
                    <a:pt x="35" y="3"/>
                  </a:lnTo>
                  <a:lnTo>
                    <a:pt x="31" y="0"/>
                  </a:lnTo>
                  <a:lnTo>
                    <a:pt x="24" y="1"/>
                  </a:lnTo>
                  <a:lnTo>
                    <a:pt x="20" y="5"/>
                  </a:lnTo>
                  <a:lnTo>
                    <a:pt x="17" y="9"/>
                  </a:lnTo>
                  <a:lnTo>
                    <a:pt x="13" y="13"/>
                  </a:lnTo>
                  <a:lnTo>
                    <a:pt x="10" y="18"/>
                  </a:lnTo>
                  <a:lnTo>
                    <a:pt x="5" y="23"/>
                  </a:lnTo>
                  <a:lnTo>
                    <a:pt x="1" y="29"/>
                  </a:lnTo>
                  <a:lnTo>
                    <a:pt x="0" y="41"/>
                  </a:lnTo>
                  <a:lnTo>
                    <a:pt x="2" y="62"/>
                  </a:lnTo>
                  <a:lnTo>
                    <a:pt x="5" y="84"/>
                  </a:lnTo>
                  <a:lnTo>
                    <a:pt x="10" y="99"/>
                  </a:lnTo>
                  <a:lnTo>
                    <a:pt x="14" y="106"/>
                  </a:lnTo>
                  <a:lnTo>
                    <a:pt x="20" y="110"/>
                  </a:lnTo>
                  <a:lnTo>
                    <a:pt x="27" y="112"/>
                  </a:lnTo>
                  <a:lnTo>
                    <a:pt x="35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21" name="Freeform 77"/>
            <p:cNvSpPr>
              <a:spLocks/>
            </p:cNvSpPr>
            <p:nvPr/>
          </p:nvSpPr>
          <p:spPr bwMode="auto">
            <a:xfrm>
              <a:off x="3303" y="2655"/>
              <a:ext cx="19" cy="45"/>
            </a:xfrm>
            <a:custGeom>
              <a:avLst/>
              <a:gdLst>
                <a:gd name="T0" fmla="*/ 9 w 19"/>
                <a:gd name="T1" fmla="*/ 0 h 45"/>
                <a:gd name="T2" fmla="*/ 5 w 19"/>
                <a:gd name="T3" fmla="*/ 7 h 45"/>
                <a:gd name="T4" fmla="*/ 2 w 19"/>
                <a:gd name="T5" fmla="*/ 15 h 45"/>
                <a:gd name="T6" fmla="*/ 0 w 19"/>
                <a:gd name="T7" fmla="*/ 23 h 45"/>
                <a:gd name="T8" fmla="*/ 0 w 19"/>
                <a:gd name="T9" fmla="*/ 31 h 45"/>
                <a:gd name="T10" fmla="*/ 4 w 19"/>
                <a:gd name="T11" fmla="*/ 35 h 45"/>
                <a:gd name="T12" fmla="*/ 10 w 19"/>
                <a:gd name="T13" fmla="*/ 39 h 45"/>
                <a:gd name="T14" fmla="*/ 15 w 19"/>
                <a:gd name="T15" fmla="*/ 43 h 45"/>
                <a:gd name="T16" fmla="*/ 19 w 19"/>
                <a:gd name="T17" fmla="*/ 45 h 45"/>
                <a:gd name="T18" fmla="*/ 14 w 19"/>
                <a:gd name="T19" fmla="*/ 37 h 45"/>
                <a:gd name="T20" fmla="*/ 10 w 19"/>
                <a:gd name="T21" fmla="*/ 25 h 45"/>
                <a:gd name="T22" fmla="*/ 8 w 19"/>
                <a:gd name="T23" fmla="*/ 13 h 45"/>
                <a:gd name="T24" fmla="*/ 9 w 19"/>
                <a:gd name="T2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45">
                  <a:moveTo>
                    <a:pt x="9" y="0"/>
                  </a:moveTo>
                  <a:lnTo>
                    <a:pt x="5" y="7"/>
                  </a:lnTo>
                  <a:lnTo>
                    <a:pt x="2" y="15"/>
                  </a:lnTo>
                  <a:lnTo>
                    <a:pt x="0" y="23"/>
                  </a:lnTo>
                  <a:lnTo>
                    <a:pt x="0" y="31"/>
                  </a:lnTo>
                  <a:lnTo>
                    <a:pt x="4" y="35"/>
                  </a:lnTo>
                  <a:lnTo>
                    <a:pt x="10" y="39"/>
                  </a:lnTo>
                  <a:lnTo>
                    <a:pt x="15" y="43"/>
                  </a:lnTo>
                  <a:lnTo>
                    <a:pt x="19" y="45"/>
                  </a:lnTo>
                  <a:lnTo>
                    <a:pt x="14" y="37"/>
                  </a:lnTo>
                  <a:lnTo>
                    <a:pt x="10" y="25"/>
                  </a:lnTo>
                  <a:lnTo>
                    <a:pt x="8" y="13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22" name="Freeform 78"/>
            <p:cNvSpPr>
              <a:spLocks/>
            </p:cNvSpPr>
            <p:nvPr/>
          </p:nvSpPr>
          <p:spPr bwMode="auto">
            <a:xfrm>
              <a:off x="3307" y="2634"/>
              <a:ext cx="32" cy="25"/>
            </a:xfrm>
            <a:custGeom>
              <a:avLst/>
              <a:gdLst>
                <a:gd name="T0" fmla="*/ 0 w 32"/>
                <a:gd name="T1" fmla="*/ 9 h 25"/>
                <a:gd name="T2" fmla="*/ 7 w 32"/>
                <a:gd name="T3" fmla="*/ 4 h 25"/>
                <a:gd name="T4" fmla="*/ 14 w 32"/>
                <a:gd name="T5" fmla="*/ 1 h 25"/>
                <a:gd name="T6" fmla="*/ 19 w 32"/>
                <a:gd name="T7" fmla="*/ 0 h 25"/>
                <a:gd name="T8" fmla="*/ 23 w 32"/>
                <a:gd name="T9" fmla="*/ 1 h 25"/>
                <a:gd name="T10" fmla="*/ 26 w 32"/>
                <a:gd name="T11" fmla="*/ 5 h 25"/>
                <a:gd name="T12" fmla="*/ 30 w 32"/>
                <a:gd name="T13" fmla="*/ 11 h 25"/>
                <a:gd name="T14" fmla="*/ 32 w 32"/>
                <a:gd name="T15" fmla="*/ 16 h 25"/>
                <a:gd name="T16" fmla="*/ 32 w 32"/>
                <a:gd name="T17" fmla="*/ 20 h 25"/>
                <a:gd name="T18" fmla="*/ 30 w 32"/>
                <a:gd name="T19" fmla="*/ 23 h 25"/>
                <a:gd name="T20" fmla="*/ 28 w 32"/>
                <a:gd name="T21" fmla="*/ 24 h 25"/>
                <a:gd name="T22" fmla="*/ 26 w 32"/>
                <a:gd name="T23" fmla="*/ 25 h 25"/>
                <a:gd name="T24" fmla="*/ 25 w 32"/>
                <a:gd name="T25" fmla="*/ 24 h 25"/>
                <a:gd name="T26" fmla="*/ 23 w 32"/>
                <a:gd name="T27" fmla="*/ 17 h 25"/>
                <a:gd name="T28" fmla="*/ 17 w 32"/>
                <a:gd name="T29" fmla="*/ 11 h 25"/>
                <a:gd name="T30" fmla="*/ 10 w 32"/>
                <a:gd name="T31" fmla="*/ 8 h 25"/>
                <a:gd name="T32" fmla="*/ 0 w 32"/>
                <a:gd name="T33" fmla="*/ 9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25">
                  <a:moveTo>
                    <a:pt x="0" y="9"/>
                  </a:moveTo>
                  <a:lnTo>
                    <a:pt x="7" y="4"/>
                  </a:lnTo>
                  <a:lnTo>
                    <a:pt x="14" y="1"/>
                  </a:lnTo>
                  <a:lnTo>
                    <a:pt x="19" y="0"/>
                  </a:lnTo>
                  <a:lnTo>
                    <a:pt x="23" y="1"/>
                  </a:lnTo>
                  <a:lnTo>
                    <a:pt x="26" y="5"/>
                  </a:lnTo>
                  <a:lnTo>
                    <a:pt x="30" y="11"/>
                  </a:lnTo>
                  <a:lnTo>
                    <a:pt x="32" y="16"/>
                  </a:lnTo>
                  <a:lnTo>
                    <a:pt x="32" y="20"/>
                  </a:lnTo>
                  <a:lnTo>
                    <a:pt x="30" y="23"/>
                  </a:lnTo>
                  <a:lnTo>
                    <a:pt x="28" y="24"/>
                  </a:lnTo>
                  <a:lnTo>
                    <a:pt x="26" y="25"/>
                  </a:lnTo>
                  <a:lnTo>
                    <a:pt x="25" y="24"/>
                  </a:lnTo>
                  <a:lnTo>
                    <a:pt x="23" y="17"/>
                  </a:lnTo>
                  <a:lnTo>
                    <a:pt x="17" y="11"/>
                  </a:lnTo>
                  <a:lnTo>
                    <a:pt x="10" y="8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23" name="Freeform 79"/>
            <p:cNvSpPr>
              <a:spLocks/>
            </p:cNvSpPr>
            <p:nvPr/>
          </p:nvSpPr>
          <p:spPr bwMode="auto">
            <a:xfrm>
              <a:off x="3535" y="2704"/>
              <a:ext cx="27" cy="25"/>
            </a:xfrm>
            <a:custGeom>
              <a:avLst/>
              <a:gdLst>
                <a:gd name="T0" fmla="*/ 27 w 27"/>
                <a:gd name="T1" fmla="*/ 8 h 25"/>
                <a:gd name="T2" fmla="*/ 24 w 27"/>
                <a:gd name="T3" fmla="*/ 11 h 25"/>
                <a:gd name="T4" fmla="*/ 22 w 27"/>
                <a:gd name="T5" fmla="*/ 16 h 25"/>
                <a:gd name="T6" fmla="*/ 20 w 27"/>
                <a:gd name="T7" fmla="*/ 21 h 25"/>
                <a:gd name="T8" fmla="*/ 19 w 27"/>
                <a:gd name="T9" fmla="*/ 25 h 25"/>
                <a:gd name="T10" fmla="*/ 14 w 27"/>
                <a:gd name="T11" fmla="*/ 19 h 25"/>
                <a:gd name="T12" fmla="*/ 10 w 27"/>
                <a:gd name="T13" fmla="*/ 12 h 25"/>
                <a:gd name="T14" fmla="*/ 4 w 27"/>
                <a:gd name="T15" fmla="*/ 6 h 25"/>
                <a:gd name="T16" fmla="*/ 0 w 27"/>
                <a:gd name="T17" fmla="*/ 0 h 25"/>
                <a:gd name="T18" fmla="*/ 8 w 27"/>
                <a:gd name="T19" fmla="*/ 3 h 25"/>
                <a:gd name="T20" fmla="*/ 15 w 27"/>
                <a:gd name="T21" fmla="*/ 6 h 25"/>
                <a:gd name="T22" fmla="*/ 22 w 27"/>
                <a:gd name="T23" fmla="*/ 7 h 25"/>
                <a:gd name="T24" fmla="*/ 27 w 27"/>
                <a:gd name="T25" fmla="*/ 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25">
                  <a:moveTo>
                    <a:pt x="27" y="8"/>
                  </a:moveTo>
                  <a:lnTo>
                    <a:pt x="24" y="11"/>
                  </a:lnTo>
                  <a:lnTo>
                    <a:pt x="22" y="16"/>
                  </a:lnTo>
                  <a:lnTo>
                    <a:pt x="20" y="21"/>
                  </a:lnTo>
                  <a:lnTo>
                    <a:pt x="19" y="25"/>
                  </a:lnTo>
                  <a:lnTo>
                    <a:pt x="14" y="19"/>
                  </a:lnTo>
                  <a:lnTo>
                    <a:pt x="10" y="12"/>
                  </a:lnTo>
                  <a:lnTo>
                    <a:pt x="4" y="6"/>
                  </a:lnTo>
                  <a:lnTo>
                    <a:pt x="0" y="0"/>
                  </a:lnTo>
                  <a:lnTo>
                    <a:pt x="8" y="3"/>
                  </a:lnTo>
                  <a:lnTo>
                    <a:pt x="15" y="6"/>
                  </a:lnTo>
                  <a:lnTo>
                    <a:pt x="22" y="7"/>
                  </a:lnTo>
                  <a:lnTo>
                    <a:pt x="27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24" name="Freeform 80"/>
            <p:cNvSpPr>
              <a:spLocks/>
            </p:cNvSpPr>
            <p:nvPr/>
          </p:nvSpPr>
          <p:spPr bwMode="auto">
            <a:xfrm>
              <a:off x="3487" y="2479"/>
              <a:ext cx="37" cy="77"/>
            </a:xfrm>
            <a:custGeom>
              <a:avLst/>
              <a:gdLst>
                <a:gd name="T0" fmla="*/ 0 w 37"/>
                <a:gd name="T1" fmla="*/ 77 h 77"/>
                <a:gd name="T2" fmla="*/ 2 w 37"/>
                <a:gd name="T3" fmla="*/ 70 h 77"/>
                <a:gd name="T4" fmla="*/ 6 w 37"/>
                <a:gd name="T5" fmla="*/ 64 h 77"/>
                <a:gd name="T6" fmla="*/ 9 w 37"/>
                <a:gd name="T7" fmla="*/ 57 h 77"/>
                <a:gd name="T8" fmla="*/ 13 w 37"/>
                <a:gd name="T9" fmla="*/ 46 h 77"/>
                <a:gd name="T10" fmla="*/ 17 w 37"/>
                <a:gd name="T11" fmla="*/ 38 h 77"/>
                <a:gd name="T12" fmla="*/ 20 w 37"/>
                <a:gd name="T13" fmla="*/ 29 h 77"/>
                <a:gd name="T14" fmla="*/ 22 w 37"/>
                <a:gd name="T15" fmla="*/ 18 h 77"/>
                <a:gd name="T16" fmla="*/ 24 w 37"/>
                <a:gd name="T17" fmla="*/ 12 h 77"/>
                <a:gd name="T18" fmla="*/ 26 w 37"/>
                <a:gd name="T19" fmla="*/ 8 h 77"/>
                <a:gd name="T20" fmla="*/ 28 w 37"/>
                <a:gd name="T21" fmla="*/ 3 h 77"/>
                <a:gd name="T22" fmla="*/ 30 w 37"/>
                <a:gd name="T23" fmla="*/ 0 h 77"/>
                <a:gd name="T24" fmla="*/ 33 w 37"/>
                <a:gd name="T25" fmla="*/ 1 h 77"/>
                <a:gd name="T26" fmla="*/ 36 w 37"/>
                <a:gd name="T27" fmla="*/ 5 h 77"/>
                <a:gd name="T28" fmla="*/ 37 w 37"/>
                <a:gd name="T29" fmla="*/ 9 h 77"/>
                <a:gd name="T30" fmla="*/ 37 w 37"/>
                <a:gd name="T31" fmla="*/ 13 h 77"/>
                <a:gd name="T32" fmla="*/ 36 w 37"/>
                <a:gd name="T33" fmla="*/ 18 h 77"/>
                <a:gd name="T34" fmla="*/ 32 w 37"/>
                <a:gd name="T35" fmla="*/ 28 h 77"/>
                <a:gd name="T36" fmla="*/ 28 w 37"/>
                <a:gd name="T37" fmla="*/ 37 h 77"/>
                <a:gd name="T38" fmla="*/ 21 w 37"/>
                <a:gd name="T39" fmla="*/ 48 h 77"/>
                <a:gd name="T40" fmla="*/ 16 w 37"/>
                <a:gd name="T41" fmla="*/ 56 h 77"/>
                <a:gd name="T42" fmla="*/ 11 w 37"/>
                <a:gd name="T43" fmla="*/ 62 h 77"/>
                <a:gd name="T44" fmla="*/ 7 w 37"/>
                <a:gd name="T45" fmla="*/ 66 h 77"/>
                <a:gd name="T46" fmla="*/ 3 w 37"/>
                <a:gd name="T47" fmla="*/ 71 h 77"/>
                <a:gd name="T48" fmla="*/ 0 w 37"/>
                <a:gd name="T49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77">
                  <a:moveTo>
                    <a:pt x="0" y="77"/>
                  </a:moveTo>
                  <a:lnTo>
                    <a:pt x="2" y="70"/>
                  </a:lnTo>
                  <a:lnTo>
                    <a:pt x="6" y="64"/>
                  </a:lnTo>
                  <a:lnTo>
                    <a:pt x="9" y="57"/>
                  </a:lnTo>
                  <a:lnTo>
                    <a:pt x="13" y="46"/>
                  </a:lnTo>
                  <a:lnTo>
                    <a:pt x="17" y="38"/>
                  </a:lnTo>
                  <a:lnTo>
                    <a:pt x="20" y="29"/>
                  </a:lnTo>
                  <a:lnTo>
                    <a:pt x="22" y="18"/>
                  </a:lnTo>
                  <a:lnTo>
                    <a:pt x="24" y="12"/>
                  </a:lnTo>
                  <a:lnTo>
                    <a:pt x="26" y="8"/>
                  </a:lnTo>
                  <a:lnTo>
                    <a:pt x="28" y="3"/>
                  </a:lnTo>
                  <a:lnTo>
                    <a:pt x="30" y="0"/>
                  </a:lnTo>
                  <a:lnTo>
                    <a:pt x="33" y="1"/>
                  </a:lnTo>
                  <a:lnTo>
                    <a:pt x="36" y="5"/>
                  </a:lnTo>
                  <a:lnTo>
                    <a:pt x="37" y="9"/>
                  </a:lnTo>
                  <a:lnTo>
                    <a:pt x="37" y="13"/>
                  </a:lnTo>
                  <a:lnTo>
                    <a:pt x="36" y="18"/>
                  </a:lnTo>
                  <a:lnTo>
                    <a:pt x="32" y="28"/>
                  </a:lnTo>
                  <a:lnTo>
                    <a:pt x="28" y="37"/>
                  </a:lnTo>
                  <a:lnTo>
                    <a:pt x="21" y="48"/>
                  </a:lnTo>
                  <a:lnTo>
                    <a:pt x="16" y="56"/>
                  </a:lnTo>
                  <a:lnTo>
                    <a:pt x="11" y="62"/>
                  </a:lnTo>
                  <a:lnTo>
                    <a:pt x="7" y="66"/>
                  </a:lnTo>
                  <a:lnTo>
                    <a:pt x="3" y="71"/>
                  </a:lnTo>
                  <a:lnTo>
                    <a:pt x="0" y="7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25" name="Freeform 81"/>
            <p:cNvSpPr>
              <a:spLocks/>
            </p:cNvSpPr>
            <p:nvPr/>
          </p:nvSpPr>
          <p:spPr bwMode="auto">
            <a:xfrm>
              <a:off x="3499" y="2535"/>
              <a:ext cx="68" cy="98"/>
            </a:xfrm>
            <a:custGeom>
              <a:avLst/>
              <a:gdLst>
                <a:gd name="T0" fmla="*/ 57 w 68"/>
                <a:gd name="T1" fmla="*/ 98 h 98"/>
                <a:gd name="T2" fmla="*/ 59 w 68"/>
                <a:gd name="T3" fmla="*/ 94 h 98"/>
                <a:gd name="T4" fmla="*/ 62 w 68"/>
                <a:gd name="T5" fmla="*/ 90 h 98"/>
                <a:gd name="T6" fmla="*/ 65 w 68"/>
                <a:gd name="T7" fmla="*/ 86 h 98"/>
                <a:gd name="T8" fmla="*/ 68 w 68"/>
                <a:gd name="T9" fmla="*/ 84 h 98"/>
                <a:gd name="T10" fmla="*/ 65 w 68"/>
                <a:gd name="T11" fmla="*/ 84 h 98"/>
                <a:gd name="T12" fmla="*/ 59 w 68"/>
                <a:gd name="T13" fmla="*/ 86 h 98"/>
                <a:gd name="T14" fmla="*/ 52 w 68"/>
                <a:gd name="T15" fmla="*/ 87 h 98"/>
                <a:gd name="T16" fmla="*/ 46 w 68"/>
                <a:gd name="T17" fmla="*/ 90 h 98"/>
                <a:gd name="T18" fmla="*/ 48 w 68"/>
                <a:gd name="T19" fmla="*/ 80 h 98"/>
                <a:gd name="T20" fmla="*/ 51 w 68"/>
                <a:gd name="T21" fmla="*/ 74 h 98"/>
                <a:gd name="T22" fmla="*/ 56 w 68"/>
                <a:gd name="T23" fmla="*/ 70 h 98"/>
                <a:gd name="T24" fmla="*/ 57 w 68"/>
                <a:gd name="T25" fmla="*/ 66 h 98"/>
                <a:gd name="T26" fmla="*/ 55 w 68"/>
                <a:gd name="T27" fmla="*/ 65 h 98"/>
                <a:gd name="T28" fmla="*/ 51 w 68"/>
                <a:gd name="T29" fmla="*/ 62 h 98"/>
                <a:gd name="T30" fmla="*/ 48 w 68"/>
                <a:gd name="T31" fmla="*/ 61 h 98"/>
                <a:gd name="T32" fmla="*/ 45 w 68"/>
                <a:gd name="T33" fmla="*/ 61 h 98"/>
                <a:gd name="T34" fmla="*/ 41 w 68"/>
                <a:gd name="T35" fmla="*/ 55 h 98"/>
                <a:gd name="T36" fmla="*/ 35 w 68"/>
                <a:gd name="T37" fmla="*/ 43 h 98"/>
                <a:gd name="T38" fmla="*/ 29 w 68"/>
                <a:gd name="T39" fmla="*/ 30 h 98"/>
                <a:gd name="T40" fmla="*/ 25 w 68"/>
                <a:gd name="T41" fmla="*/ 22 h 98"/>
                <a:gd name="T42" fmla="*/ 22 w 68"/>
                <a:gd name="T43" fmla="*/ 17 h 98"/>
                <a:gd name="T44" fmla="*/ 22 w 68"/>
                <a:gd name="T45" fmla="*/ 11 h 98"/>
                <a:gd name="T46" fmla="*/ 22 w 68"/>
                <a:gd name="T47" fmla="*/ 6 h 98"/>
                <a:gd name="T48" fmla="*/ 24 w 68"/>
                <a:gd name="T49" fmla="*/ 0 h 98"/>
                <a:gd name="T50" fmla="*/ 18 w 68"/>
                <a:gd name="T51" fmla="*/ 6 h 98"/>
                <a:gd name="T52" fmla="*/ 10 w 68"/>
                <a:gd name="T53" fmla="*/ 17 h 98"/>
                <a:gd name="T54" fmla="*/ 4 w 68"/>
                <a:gd name="T55" fmla="*/ 30 h 98"/>
                <a:gd name="T56" fmla="*/ 0 w 68"/>
                <a:gd name="T57" fmla="*/ 43 h 98"/>
                <a:gd name="T58" fmla="*/ 5 w 68"/>
                <a:gd name="T59" fmla="*/ 39 h 98"/>
                <a:gd name="T60" fmla="*/ 9 w 68"/>
                <a:gd name="T61" fmla="*/ 37 h 98"/>
                <a:gd name="T62" fmla="*/ 12 w 68"/>
                <a:gd name="T63" fmla="*/ 34 h 98"/>
                <a:gd name="T64" fmla="*/ 15 w 68"/>
                <a:gd name="T65" fmla="*/ 34 h 98"/>
                <a:gd name="T66" fmla="*/ 18 w 68"/>
                <a:gd name="T67" fmla="*/ 37 h 98"/>
                <a:gd name="T68" fmla="*/ 21 w 68"/>
                <a:gd name="T69" fmla="*/ 42 h 98"/>
                <a:gd name="T70" fmla="*/ 24 w 68"/>
                <a:gd name="T71" fmla="*/ 47 h 98"/>
                <a:gd name="T72" fmla="*/ 25 w 68"/>
                <a:gd name="T73" fmla="*/ 54 h 98"/>
                <a:gd name="T74" fmla="*/ 26 w 68"/>
                <a:gd name="T75" fmla="*/ 59 h 98"/>
                <a:gd name="T76" fmla="*/ 26 w 68"/>
                <a:gd name="T77" fmla="*/ 65 h 98"/>
                <a:gd name="T78" fmla="*/ 27 w 68"/>
                <a:gd name="T79" fmla="*/ 70 h 98"/>
                <a:gd name="T80" fmla="*/ 29 w 68"/>
                <a:gd name="T81" fmla="*/ 74 h 98"/>
                <a:gd name="T82" fmla="*/ 28 w 68"/>
                <a:gd name="T83" fmla="*/ 83 h 98"/>
                <a:gd name="T84" fmla="*/ 28 w 68"/>
                <a:gd name="T85" fmla="*/ 91 h 98"/>
                <a:gd name="T86" fmla="*/ 29 w 68"/>
                <a:gd name="T87" fmla="*/ 96 h 98"/>
                <a:gd name="T88" fmla="*/ 32 w 68"/>
                <a:gd name="T89" fmla="*/ 98 h 98"/>
                <a:gd name="T90" fmla="*/ 37 w 68"/>
                <a:gd name="T91" fmla="*/ 96 h 98"/>
                <a:gd name="T92" fmla="*/ 42 w 68"/>
                <a:gd name="T93" fmla="*/ 96 h 98"/>
                <a:gd name="T94" fmla="*/ 49 w 68"/>
                <a:gd name="T95" fmla="*/ 96 h 98"/>
                <a:gd name="T96" fmla="*/ 57 w 68"/>
                <a:gd name="T97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8" h="98">
                  <a:moveTo>
                    <a:pt x="57" y="98"/>
                  </a:moveTo>
                  <a:lnTo>
                    <a:pt x="59" y="94"/>
                  </a:lnTo>
                  <a:lnTo>
                    <a:pt x="62" y="90"/>
                  </a:lnTo>
                  <a:lnTo>
                    <a:pt x="65" y="86"/>
                  </a:lnTo>
                  <a:lnTo>
                    <a:pt x="68" y="84"/>
                  </a:lnTo>
                  <a:lnTo>
                    <a:pt x="65" y="84"/>
                  </a:lnTo>
                  <a:lnTo>
                    <a:pt x="59" y="86"/>
                  </a:lnTo>
                  <a:lnTo>
                    <a:pt x="52" y="87"/>
                  </a:lnTo>
                  <a:lnTo>
                    <a:pt x="46" y="90"/>
                  </a:lnTo>
                  <a:lnTo>
                    <a:pt x="48" y="80"/>
                  </a:lnTo>
                  <a:lnTo>
                    <a:pt x="51" y="74"/>
                  </a:lnTo>
                  <a:lnTo>
                    <a:pt x="56" y="70"/>
                  </a:lnTo>
                  <a:lnTo>
                    <a:pt x="57" y="66"/>
                  </a:lnTo>
                  <a:lnTo>
                    <a:pt x="55" y="65"/>
                  </a:lnTo>
                  <a:lnTo>
                    <a:pt x="51" y="62"/>
                  </a:lnTo>
                  <a:lnTo>
                    <a:pt x="48" y="61"/>
                  </a:lnTo>
                  <a:lnTo>
                    <a:pt x="45" y="61"/>
                  </a:lnTo>
                  <a:lnTo>
                    <a:pt x="41" y="55"/>
                  </a:lnTo>
                  <a:lnTo>
                    <a:pt x="35" y="43"/>
                  </a:lnTo>
                  <a:lnTo>
                    <a:pt x="29" y="30"/>
                  </a:lnTo>
                  <a:lnTo>
                    <a:pt x="25" y="22"/>
                  </a:lnTo>
                  <a:lnTo>
                    <a:pt x="22" y="17"/>
                  </a:lnTo>
                  <a:lnTo>
                    <a:pt x="22" y="11"/>
                  </a:lnTo>
                  <a:lnTo>
                    <a:pt x="22" y="6"/>
                  </a:lnTo>
                  <a:lnTo>
                    <a:pt x="24" y="0"/>
                  </a:lnTo>
                  <a:lnTo>
                    <a:pt x="18" y="6"/>
                  </a:lnTo>
                  <a:lnTo>
                    <a:pt x="10" y="17"/>
                  </a:lnTo>
                  <a:lnTo>
                    <a:pt x="4" y="30"/>
                  </a:lnTo>
                  <a:lnTo>
                    <a:pt x="0" y="43"/>
                  </a:lnTo>
                  <a:lnTo>
                    <a:pt x="5" y="39"/>
                  </a:lnTo>
                  <a:lnTo>
                    <a:pt x="9" y="37"/>
                  </a:lnTo>
                  <a:lnTo>
                    <a:pt x="12" y="34"/>
                  </a:lnTo>
                  <a:lnTo>
                    <a:pt x="15" y="34"/>
                  </a:lnTo>
                  <a:lnTo>
                    <a:pt x="18" y="37"/>
                  </a:lnTo>
                  <a:lnTo>
                    <a:pt x="21" y="42"/>
                  </a:lnTo>
                  <a:lnTo>
                    <a:pt x="24" y="47"/>
                  </a:lnTo>
                  <a:lnTo>
                    <a:pt x="25" y="54"/>
                  </a:lnTo>
                  <a:lnTo>
                    <a:pt x="26" y="59"/>
                  </a:lnTo>
                  <a:lnTo>
                    <a:pt x="26" y="65"/>
                  </a:lnTo>
                  <a:lnTo>
                    <a:pt x="27" y="70"/>
                  </a:lnTo>
                  <a:lnTo>
                    <a:pt x="29" y="74"/>
                  </a:lnTo>
                  <a:lnTo>
                    <a:pt x="28" y="83"/>
                  </a:lnTo>
                  <a:lnTo>
                    <a:pt x="28" y="91"/>
                  </a:lnTo>
                  <a:lnTo>
                    <a:pt x="29" y="96"/>
                  </a:lnTo>
                  <a:lnTo>
                    <a:pt x="32" y="98"/>
                  </a:lnTo>
                  <a:lnTo>
                    <a:pt x="37" y="96"/>
                  </a:lnTo>
                  <a:lnTo>
                    <a:pt x="42" y="96"/>
                  </a:lnTo>
                  <a:lnTo>
                    <a:pt x="49" y="96"/>
                  </a:lnTo>
                  <a:lnTo>
                    <a:pt x="57" y="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26" name="Freeform 82"/>
            <p:cNvSpPr>
              <a:spLocks/>
            </p:cNvSpPr>
            <p:nvPr/>
          </p:nvSpPr>
          <p:spPr bwMode="auto">
            <a:xfrm>
              <a:off x="3247" y="2818"/>
              <a:ext cx="210" cy="230"/>
            </a:xfrm>
            <a:custGeom>
              <a:avLst/>
              <a:gdLst>
                <a:gd name="T0" fmla="*/ 186 w 210"/>
                <a:gd name="T1" fmla="*/ 80 h 230"/>
                <a:gd name="T2" fmla="*/ 155 w 210"/>
                <a:gd name="T3" fmla="*/ 69 h 230"/>
                <a:gd name="T4" fmla="*/ 121 w 210"/>
                <a:gd name="T5" fmla="*/ 57 h 230"/>
                <a:gd name="T6" fmla="*/ 92 w 210"/>
                <a:gd name="T7" fmla="*/ 49 h 230"/>
                <a:gd name="T8" fmla="*/ 78 w 210"/>
                <a:gd name="T9" fmla="*/ 45 h 230"/>
                <a:gd name="T10" fmla="*/ 60 w 210"/>
                <a:gd name="T11" fmla="*/ 37 h 230"/>
                <a:gd name="T12" fmla="*/ 36 w 210"/>
                <a:gd name="T13" fmla="*/ 23 h 230"/>
                <a:gd name="T14" fmla="*/ 12 w 210"/>
                <a:gd name="T15" fmla="*/ 8 h 230"/>
                <a:gd name="T16" fmla="*/ 7 w 210"/>
                <a:gd name="T17" fmla="*/ 11 h 230"/>
                <a:gd name="T18" fmla="*/ 19 w 210"/>
                <a:gd name="T19" fmla="*/ 31 h 230"/>
                <a:gd name="T20" fmla="*/ 30 w 210"/>
                <a:gd name="T21" fmla="*/ 49 h 230"/>
                <a:gd name="T22" fmla="*/ 40 w 210"/>
                <a:gd name="T23" fmla="*/ 63 h 230"/>
                <a:gd name="T24" fmla="*/ 53 w 210"/>
                <a:gd name="T25" fmla="*/ 74 h 230"/>
                <a:gd name="T26" fmla="*/ 76 w 210"/>
                <a:gd name="T27" fmla="*/ 94 h 230"/>
                <a:gd name="T28" fmla="*/ 100 w 210"/>
                <a:gd name="T29" fmla="*/ 117 h 230"/>
                <a:gd name="T30" fmla="*/ 116 w 210"/>
                <a:gd name="T31" fmla="*/ 135 h 230"/>
                <a:gd name="T32" fmla="*/ 124 w 210"/>
                <a:gd name="T33" fmla="*/ 142 h 230"/>
                <a:gd name="T34" fmla="*/ 137 w 210"/>
                <a:gd name="T35" fmla="*/ 149 h 230"/>
                <a:gd name="T36" fmla="*/ 149 w 210"/>
                <a:gd name="T37" fmla="*/ 157 h 230"/>
                <a:gd name="T38" fmla="*/ 157 w 210"/>
                <a:gd name="T39" fmla="*/ 167 h 230"/>
                <a:gd name="T40" fmla="*/ 162 w 210"/>
                <a:gd name="T41" fmla="*/ 182 h 230"/>
                <a:gd name="T42" fmla="*/ 169 w 210"/>
                <a:gd name="T43" fmla="*/ 198 h 230"/>
                <a:gd name="T44" fmla="*/ 179 w 210"/>
                <a:gd name="T45" fmla="*/ 203 h 230"/>
                <a:gd name="T46" fmla="*/ 189 w 210"/>
                <a:gd name="T47" fmla="*/ 208 h 230"/>
                <a:gd name="T48" fmla="*/ 199 w 210"/>
                <a:gd name="T49" fmla="*/ 216 h 230"/>
                <a:gd name="T50" fmla="*/ 208 w 210"/>
                <a:gd name="T51" fmla="*/ 224 h 230"/>
                <a:gd name="T52" fmla="*/ 208 w 210"/>
                <a:gd name="T53" fmla="*/ 212 h 230"/>
                <a:gd name="T54" fmla="*/ 196 w 210"/>
                <a:gd name="T55" fmla="*/ 173 h 230"/>
                <a:gd name="T56" fmla="*/ 190 w 210"/>
                <a:gd name="T57" fmla="*/ 153 h 230"/>
                <a:gd name="T58" fmla="*/ 192 w 210"/>
                <a:gd name="T59" fmla="*/ 145 h 230"/>
                <a:gd name="T60" fmla="*/ 198 w 210"/>
                <a:gd name="T61" fmla="*/ 133 h 230"/>
                <a:gd name="T62" fmla="*/ 200 w 210"/>
                <a:gd name="T63" fmla="*/ 10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0" h="230">
                  <a:moveTo>
                    <a:pt x="196" y="84"/>
                  </a:moveTo>
                  <a:lnTo>
                    <a:pt x="186" y="80"/>
                  </a:lnTo>
                  <a:lnTo>
                    <a:pt x="171" y="74"/>
                  </a:lnTo>
                  <a:lnTo>
                    <a:pt x="155" y="69"/>
                  </a:lnTo>
                  <a:lnTo>
                    <a:pt x="138" y="64"/>
                  </a:lnTo>
                  <a:lnTo>
                    <a:pt x="121" y="57"/>
                  </a:lnTo>
                  <a:lnTo>
                    <a:pt x="106" y="53"/>
                  </a:lnTo>
                  <a:lnTo>
                    <a:pt x="92" y="49"/>
                  </a:lnTo>
                  <a:lnTo>
                    <a:pt x="85" y="48"/>
                  </a:lnTo>
                  <a:lnTo>
                    <a:pt x="78" y="45"/>
                  </a:lnTo>
                  <a:lnTo>
                    <a:pt x="70" y="43"/>
                  </a:lnTo>
                  <a:lnTo>
                    <a:pt x="60" y="37"/>
                  </a:lnTo>
                  <a:lnTo>
                    <a:pt x="48" y="31"/>
                  </a:lnTo>
                  <a:lnTo>
                    <a:pt x="36" y="23"/>
                  </a:lnTo>
                  <a:lnTo>
                    <a:pt x="24" y="16"/>
                  </a:lnTo>
                  <a:lnTo>
                    <a:pt x="12" y="8"/>
                  </a:lnTo>
                  <a:lnTo>
                    <a:pt x="0" y="0"/>
                  </a:lnTo>
                  <a:lnTo>
                    <a:pt x="7" y="11"/>
                  </a:lnTo>
                  <a:lnTo>
                    <a:pt x="14" y="21"/>
                  </a:lnTo>
                  <a:lnTo>
                    <a:pt x="19" y="31"/>
                  </a:lnTo>
                  <a:lnTo>
                    <a:pt x="25" y="40"/>
                  </a:lnTo>
                  <a:lnTo>
                    <a:pt x="30" y="49"/>
                  </a:lnTo>
                  <a:lnTo>
                    <a:pt x="35" y="57"/>
                  </a:lnTo>
                  <a:lnTo>
                    <a:pt x="40" y="63"/>
                  </a:lnTo>
                  <a:lnTo>
                    <a:pt x="45" y="68"/>
                  </a:lnTo>
                  <a:lnTo>
                    <a:pt x="53" y="74"/>
                  </a:lnTo>
                  <a:lnTo>
                    <a:pt x="63" y="84"/>
                  </a:lnTo>
                  <a:lnTo>
                    <a:pt x="76" y="94"/>
                  </a:lnTo>
                  <a:lnTo>
                    <a:pt x="88" y="106"/>
                  </a:lnTo>
                  <a:lnTo>
                    <a:pt x="100" y="117"/>
                  </a:lnTo>
                  <a:lnTo>
                    <a:pt x="109" y="127"/>
                  </a:lnTo>
                  <a:lnTo>
                    <a:pt x="116" y="135"/>
                  </a:lnTo>
                  <a:lnTo>
                    <a:pt x="116" y="141"/>
                  </a:lnTo>
                  <a:lnTo>
                    <a:pt x="124" y="142"/>
                  </a:lnTo>
                  <a:lnTo>
                    <a:pt x="130" y="145"/>
                  </a:lnTo>
                  <a:lnTo>
                    <a:pt x="137" y="149"/>
                  </a:lnTo>
                  <a:lnTo>
                    <a:pt x="144" y="153"/>
                  </a:lnTo>
                  <a:lnTo>
                    <a:pt x="149" y="157"/>
                  </a:lnTo>
                  <a:lnTo>
                    <a:pt x="154" y="162"/>
                  </a:lnTo>
                  <a:lnTo>
                    <a:pt x="157" y="167"/>
                  </a:lnTo>
                  <a:lnTo>
                    <a:pt x="159" y="173"/>
                  </a:lnTo>
                  <a:lnTo>
                    <a:pt x="162" y="182"/>
                  </a:lnTo>
                  <a:lnTo>
                    <a:pt x="165" y="191"/>
                  </a:lnTo>
                  <a:lnTo>
                    <a:pt x="169" y="198"/>
                  </a:lnTo>
                  <a:lnTo>
                    <a:pt x="175" y="202"/>
                  </a:lnTo>
                  <a:lnTo>
                    <a:pt x="179" y="203"/>
                  </a:lnTo>
                  <a:lnTo>
                    <a:pt x="183" y="206"/>
                  </a:lnTo>
                  <a:lnTo>
                    <a:pt x="189" y="208"/>
                  </a:lnTo>
                  <a:lnTo>
                    <a:pt x="195" y="212"/>
                  </a:lnTo>
                  <a:lnTo>
                    <a:pt x="199" y="216"/>
                  </a:lnTo>
                  <a:lnTo>
                    <a:pt x="203" y="220"/>
                  </a:lnTo>
                  <a:lnTo>
                    <a:pt x="208" y="224"/>
                  </a:lnTo>
                  <a:lnTo>
                    <a:pt x="210" y="230"/>
                  </a:lnTo>
                  <a:lnTo>
                    <a:pt x="208" y="212"/>
                  </a:lnTo>
                  <a:lnTo>
                    <a:pt x="202" y="192"/>
                  </a:lnTo>
                  <a:lnTo>
                    <a:pt x="196" y="173"/>
                  </a:lnTo>
                  <a:lnTo>
                    <a:pt x="189" y="158"/>
                  </a:lnTo>
                  <a:lnTo>
                    <a:pt x="190" y="153"/>
                  </a:lnTo>
                  <a:lnTo>
                    <a:pt x="191" y="147"/>
                  </a:lnTo>
                  <a:lnTo>
                    <a:pt x="192" y="145"/>
                  </a:lnTo>
                  <a:lnTo>
                    <a:pt x="195" y="142"/>
                  </a:lnTo>
                  <a:lnTo>
                    <a:pt x="198" y="133"/>
                  </a:lnTo>
                  <a:lnTo>
                    <a:pt x="200" y="118"/>
                  </a:lnTo>
                  <a:lnTo>
                    <a:pt x="200" y="100"/>
                  </a:lnTo>
                  <a:lnTo>
                    <a:pt x="196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27" name="Freeform 83"/>
            <p:cNvSpPr>
              <a:spLocks/>
            </p:cNvSpPr>
            <p:nvPr/>
          </p:nvSpPr>
          <p:spPr bwMode="auto">
            <a:xfrm>
              <a:off x="2953" y="3311"/>
              <a:ext cx="26" cy="206"/>
            </a:xfrm>
            <a:custGeom>
              <a:avLst/>
              <a:gdLst>
                <a:gd name="T0" fmla="*/ 0 w 26"/>
                <a:gd name="T1" fmla="*/ 138 h 206"/>
                <a:gd name="T2" fmla="*/ 4 w 26"/>
                <a:gd name="T3" fmla="*/ 105 h 206"/>
                <a:gd name="T4" fmla="*/ 9 w 26"/>
                <a:gd name="T5" fmla="*/ 65 h 206"/>
                <a:gd name="T6" fmla="*/ 16 w 26"/>
                <a:gd name="T7" fmla="*/ 27 h 206"/>
                <a:gd name="T8" fmla="*/ 21 w 26"/>
                <a:gd name="T9" fmla="*/ 0 h 206"/>
                <a:gd name="T10" fmla="*/ 18 w 26"/>
                <a:gd name="T11" fmla="*/ 40 h 206"/>
                <a:gd name="T12" fmla="*/ 16 w 26"/>
                <a:gd name="T13" fmla="*/ 79 h 206"/>
                <a:gd name="T14" fmla="*/ 17 w 26"/>
                <a:gd name="T15" fmla="*/ 109 h 206"/>
                <a:gd name="T16" fmla="*/ 19 w 26"/>
                <a:gd name="T17" fmla="*/ 129 h 206"/>
                <a:gd name="T18" fmla="*/ 23 w 26"/>
                <a:gd name="T19" fmla="*/ 147 h 206"/>
                <a:gd name="T20" fmla="*/ 25 w 26"/>
                <a:gd name="T21" fmla="*/ 170 h 206"/>
                <a:gd name="T22" fmla="*/ 26 w 26"/>
                <a:gd name="T23" fmla="*/ 193 h 206"/>
                <a:gd name="T24" fmla="*/ 26 w 26"/>
                <a:gd name="T25" fmla="*/ 206 h 206"/>
                <a:gd name="T26" fmla="*/ 20 w 26"/>
                <a:gd name="T27" fmla="*/ 185 h 206"/>
                <a:gd name="T28" fmla="*/ 14 w 26"/>
                <a:gd name="T29" fmla="*/ 166 h 206"/>
                <a:gd name="T30" fmla="*/ 6 w 26"/>
                <a:gd name="T31" fmla="*/ 150 h 206"/>
                <a:gd name="T32" fmla="*/ 0 w 26"/>
                <a:gd name="T33" fmla="*/ 13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" h="206">
                  <a:moveTo>
                    <a:pt x="0" y="138"/>
                  </a:moveTo>
                  <a:lnTo>
                    <a:pt x="4" y="105"/>
                  </a:lnTo>
                  <a:lnTo>
                    <a:pt x="9" y="65"/>
                  </a:lnTo>
                  <a:lnTo>
                    <a:pt x="16" y="27"/>
                  </a:lnTo>
                  <a:lnTo>
                    <a:pt x="21" y="0"/>
                  </a:lnTo>
                  <a:lnTo>
                    <a:pt x="18" y="40"/>
                  </a:lnTo>
                  <a:lnTo>
                    <a:pt x="16" y="79"/>
                  </a:lnTo>
                  <a:lnTo>
                    <a:pt x="17" y="109"/>
                  </a:lnTo>
                  <a:lnTo>
                    <a:pt x="19" y="129"/>
                  </a:lnTo>
                  <a:lnTo>
                    <a:pt x="23" y="147"/>
                  </a:lnTo>
                  <a:lnTo>
                    <a:pt x="25" y="170"/>
                  </a:lnTo>
                  <a:lnTo>
                    <a:pt x="26" y="193"/>
                  </a:lnTo>
                  <a:lnTo>
                    <a:pt x="26" y="206"/>
                  </a:lnTo>
                  <a:lnTo>
                    <a:pt x="20" y="185"/>
                  </a:lnTo>
                  <a:lnTo>
                    <a:pt x="14" y="166"/>
                  </a:lnTo>
                  <a:lnTo>
                    <a:pt x="6" y="150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28" name="Freeform 84"/>
            <p:cNvSpPr>
              <a:spLocks/>
            </p:cNvSpPr>
            <p:nvPr/>
          </p:nvSpPr>
          <p:spPr bwMode="auto">
            <a:xfrm>
              <a:off x="3365" y="3576"/>
              <a:ext cx="212" cy="217"/>
            </a:xfrm>
            <a:custGeom>
              <a:avLst/>
              <a:gdLst>
                <a:gd name="T0" fmla="*/ 212 w 212"/>
                <a:gd name="T1" fmla="*/ 40 h 217"/>
                <a:gd name="T2" fmla="*/ 205 w 212"/>
                <a:gd name="T3" fmla="*/ 116 h 217"/>
                <a:gd name="T4" fmla="*/ 192 w 212"/>
                <a:gd name="T5" fmla="*/ 156 h 217"/>
                <a:gd name="T6" fmla="*/ 184 w 212"/>
                <a:gd name="T7" fmla="*/ 202 h 217"/>
                <a:gd name="T8" fmla="*/ 180 w 212"/>
                <a:gd name="T9" fmla="*/ 206 h 217"/>
                <a:gd name="T10" fmla="*/ 182 w 212"/>
                <a:gd name="T11" fmla="*/ 185 h 217"/>
                <a:gd name="T12" fmla="*/ 185 w 212"/>
                <a:gd name="T13" fmla="*/ 166 h 217"/>
                <a:gd name="T14" fmla="*/ 179 w 212"/>
                <a:gd name="T15" fmla="*/ 152 h 217"/>
                <a:gd name="T16" fmla="*/ 166 w 212"/>
                <a:gd name="T17" fmla="*/ 145 h 217"/>
                <a:gd name="T18" fmla="*/ 149 w 212"/>
                <a:gd name="T19" fmla="*/ 142 h 217"/>
                <a:gd name="T20" fmla="*/ 136 w 212"/>
                <a:gd name="T21" fmla="*/ 137 h 217"/>
                <a:gd name="T22" fmla="*/ 126 w 212"/>
                <a:gd name="T23" fmla="*/ 130 h 217"/>
                <a:gd name="T24" fmla="*/ 114 w 212"/>
                <a:gd name="T25" fmla="*/ 121 h 217"/>
                <a:gd name="T26" fmla="*/ 104 w 212"/>
                <a:gd name="T27" fmla="*/ 114 h 217"/>
                <a:gd name="T28" fmla="*/ 97 w 212"/>
                <a:gd name="T29" fmla="*/ 113 h 217"/>
                <a:gd name="T30" fmla="*/ 80 w 212"/>
                <a:gd name="T31" fmla="*/ 120 h 217"/>
                <a:gd name="T32" fmla="*/ 58 w 212"/>
                <a:gd name="T33" fmla="*/ 129 h 217"/>
                <a:gd name="T34" fmla="*/ 37 w 212"/>
                <a:gd name="T35" fmla="*/ 140 h 217"/>
                <a:gd name="T36" fmla="*/ 20 w 212"/>
                <a:gd name="T37" fmla="*/ 148 h 217"/>
                <a:gd name="T38" fmla="*/ 3 w 212"/>
                <a:gd name="T39" fmla="*/ 146 h 217"/>
                <a:gd name="T40" fmla="*/ 2 w 212"/>
                <a:gd name="T41" fmla="*/ 136 h 217"/>
                <a:gd name="T42" fmla="*/ 11 w 212"/>
                <a:gd name="T43" fmla="*/ 120 h 217"/>
                <a:gd name="T44" fmla="*/ 23 w 212"/>
                <a:gd name="T45" fmla="*/ 105 h 217"/>
                <a:gd name="T46" fmla="*/ 36 w 212"/>
                <a:gd name="T47" fmla="*/ 95 h 217"/>
                <a:gd name="T48" fmla="*/ 47 w 212"/>
                <a:gd name="T49" fmla="*/ 87 h 217"/>
                <a:gd name="T50" fmla="*/ 61 w 212"/>
                <a:gd name="T51" fmla="*/ 76 h 217"/>
                <a:gd name="T52" fmla="*/ 75 w 212"/>
                <a:gd name="T53" fmla="*/ 65 h 217"/>
                <a:gd name="T54" fmla="*/ 87 w 212"/>
                <a:gd name="T55" fmla="*/ 57 h 217"/>
                <a:gd name="T56" fmla="*/ 92 w 212"/>
                <a:gd name="T57" fmla="*/ 53 h 217"/>
                <a:gd name="T58" fmla="*/ 94 w 212"/>
                <a:gd name="T59" fmla="*/ 46 h 217"/>
                <a:gd name="T60" fmla="*/ 91 w 212"/>
                <a:gd name="T61" fmla="*/ 42 h 217"/>
                <a:gd name="T62" fmla="*/ 81 w 212"/>
                <a:gd name="T63" fmla="*/ 36 h 217"/>
                <a:gd name="T64" fmla="*/ 68 w 212"/>
                <a:gd name="T65" fmla="*/ 30 h 217"/>
                <a:gd name="T66" fmla="*/ 57 w 212"/>
                <a:gd name="T67" fmla="*/ 26 h 217"/>
                <a:gd name="T68" fmla="*/ 52 w 212"/>
                <a:gd name="T69" fmla="*/ 23 h 217"/>
                <a:gd name="T70" fmla="*/ 47 w 212"/>
                <a:gd name="T71" fmla="*/ 18 h 217"/>
                <a:gd name="T72" fmla="*/ 44 w 212"/>
                <a:gd name="T73" fmla="*/ 10 h 217"/>
                <a:gd name="T74" fmla="*/ 41 w 212"/>
                <a:gd name="T75" fmla="*/ 3 h 217"/>
                <a:gd name="T76" fmla="*/ 43 w 212"/>
                <a:gd name="T77" fmla="*/ 0 h 217"/>
                <a:gd name="T78" fmla="*/ 65 w 212"/>
                <a:gd name="T79" fmla="*/ 7 h 217"/>
                <a:gd name="T80" fmla="*/ 95 w 212"/>
                <a:gd name="T81" fmla="*/ 18 h 217"/>
                <a:gd name="T82" fmla="*/ 123 w 212"/>
                <a:gd name="T83" fmla="*/ 27 h 217"/>
                <a:gd name="T84" fmla="*/ 144 w 212"/>
                <a:gd name="T85" fmla="*/ 31 h 217"/>
                <a:gd name="T86" fmla="*/ 164 w 212"/>
                <a:gd name="T87" fmla="*/ 27 h 217"/>
                <a:gd name="T88" fmla="*/ 183 w 212"/>
                <a:gd name="T89" fmla="*/ 18 h 217"/>
                <a:gd name="T90" fmla="*/ 202 w 212"/>
                <a:gd name="T91" fmla="*/ 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2" h="217">
                  <a:moveTo>
                    <a:pt x="210" y="4"/>
                  </a:moveTo>
                  <a:lnTo>
                    <a:pt x="212" y="40"/>
                  </a:lnTo>
                  <a:lnTo>
                    <a:pt x="211" y="79"/>
                  </a:lnTo>
                  <a:lnTo>
                    <a:pt x="205" y="116"/>
                  </a:lnTo>
                  <a:lnTo>
                    <a:pt x="195" y="144"/>
                  </a:lnTo>
                  <a:lnTo>
                    <a:pt x="192" y="156"/>
                  </a:lnTo>
                  <a:lnTo>
                    <a:pt x="188" y="178"/>
                  </a:lnTo>
                  <a:lnTo>
                    <a:pt x="184" y="202"/>
                  </a:lnTo>
                  <a:lnTo>
                    <a:pt x="183" y="217"/>
                  </a:lnTo>
                  <a:lnTo>
                    <a:pt x="180" y="206"/>
                  </a:lnTo>
                  <a:lnTo>
                    <a:pt x="180" y="195"/>
                  </a:lnTo>
                  <a:lnTo>
                    <a:pt x="182" y="185"/>
                  </a:lnTo>
                  <a:lnTo>
                    <a:pt x="184" y="175"/>
                  </a:lnTo>
                  <a:lnTo>
                    <a:pt x="185" y="166"/>
                  </a:lnTo>
                  <a:lnTo>
                    <a:pt x="182" y="158"/>
                  </a:lnTo>
                  <a:lnTo>
                    <a:pt x="179" y="152"/>
                  </a:lnTo>
                  <a:lnTo>
                    <a:pt x="173" y="145"/>
                  </a:lnTo>
                  <a:lnTo>
                    <a:pt x="166" y="145"/>
                  </a:lnTo>
                  <a:lnTo>
                    <a:pt x="158" y="145"/>
                  </a:lnTo>
                  <a:lnTo>
                    <a:pt x="149" y="142"/>
                  </a:lnTo>
                  <a:lnTo>
                    <a:pt x="141" y="140"/>
                  </a:lnTo>
                  <a:lnTo>
                    <a:pt x="136" y="137"/>
                  </a:lnTo>
                  <a:lnTo>
                    <a:pt x="132" y="134"/>
                  </a:lnTo>
                  <a:lnTo>
                    <a:pt x="126" y="130"/>
                  </a:lnTo>
                  <a:lnTo>
                    <a:pt x="121" y="125"/>
                  </a:lnTo>
                  <a:lnTo>
                    <a:pt x="114" y="121"/>
                  </a:lnTo>
                  <a:lnTo>
                    <a:pt x="109" y="117"/>
                  </a:lnTo>
                  <a:lnTo>
                    <a:pt x="104" y="114"/>
                  </a:lnTo>
                  <a:lnTo>
                    <a:pt x="101" y="113"/>
                  </a:lnTo>
                  <a:lnTo>
                    <a:pt x="97" y="113"/>
                  </a:lnTo>
                  <a:lnTo>
                    <a:pt x="90" y="116"/>
                  </a:lnTo>
                  <a:lnTo>
                    <a:pt x="80" y="120"/>
                  </a:lnTo>
                  <a:lnTo>
                    <a:pt x="69" y="124"/>
                  </a:lnTo>
                  <a:lnTo>
                    <a:pt x="58" y="129"/>
                  </a:lnTo>
                  <a:lnTo>
                    <a:pt x="47" y="134"/>
                  </a:lnTo>
                  <a:lnTo>
                    <a:pt x="37" y="140"/>
                  </a:lnTo>
                  <a:lnTo>
                    <a:pt x="30" y="144"/>
                  </a:lnTo>
                  <a:lnTo>
                    <a:pt x="20" y="148"/>
                  </a:lnTo>
                  <a:lnTo>
                    <a:pt x="11" y="149"/>
                  </a:lnTo>
                  <a:lnTo>
                    <a:pt x="3" y="146"/>
                  </a:lnTo>
                  <a:lnTo>
                    <a:pt x="0" y="142"/>
                  </a:lnTo>
                  <a:lnTo>
                    <a:pt x="2" y="136"/>
                  </a:lnTo>
                  <a:lnTo>
                    <a:pt x="6" y="128"/>
                  </a:lnTo>
                  <a:lnTo>
                    <a:pt x="11" y="120"/>
                  </a:lnTo>
                  <a:lnTo>
                    <a:pt x="17" y="112"/>
                  </a:lnTo>
                  <a:lnTo>
                    <a:pt x="23" y="105"/>
                  </a:lnTo>
                  <a:lnTo>
                    <a:pt x="30" y="100"/>
                  </a:lnTo>
                  <a:lnTo>
                    <a:pt x="36" y="95"/>
                  </a:lnTo>
                  <a:lnTo>
                    <a:pt x="41" y="91"/>
                  </a:lnTo>
                  <a:lnTo>
                    <a:pt x="47" y="87"/>
                  </a:lnTo>
                  <a:lnTo>
                    <a:pt x="53" y="81"/>
                  </a:lnTo>
                  <a:lnTo>
                    <a:pt x="61" y="76"/>
                  </a:lnTo>
                  <a:lnTo>
                    <a:pt x="69" y="71"/>
                  </a:lnTo>
                  <a:lnTo>
                    <a:pt x="75" y="65"/>
                  </a:lnTo>
                  <a:lnTo>
                    <a:pt x="82" y="61"/>
                  </a:lnTo>
                  <a:lnTo>
                    <a:pt x="87" y="57"/>
                  </a:lnTo>
                  <a:lnTo>
                    <a:pt x="90" y="56"/>
                  </a:lnTo>
                  <a:lnTo>
                    <a:pt x="92" y="53"/>
                  </a:lnTo>
                  <a:lnTo>
                    <a:pt x="93" y="50"/>
                  </a:lnTo>
                  <a:lnTo>
                    <a:pt x="94" y="46"/>
                  </a:lnTo>
                  <a:lnTo>
                    <a:pt x="93" y="43"/>
                  </a:lnTo>
                  <a:lnTo>
                    <a:pt x="91" y="42"/>
                  </a:lnTo>
                  <a:lnTo>
                    <a:pt x="87" y="39"/>
                  </a:lnTo>
                  <a:lnTo>
                    <a:pt x="81" y="36"/>
                  </a:lnTo>
                  <a:lnTo>
                    <a:pt x="74" y="32"/>
                  </a:lnTo>
                  <a:lnTo>
                    <a:pt x="68" y="30"/>
                  </a:lnTo>
                  <a:lnTo>
                    <a:pt x="61" y="27"/>
                  </a:lnTo>
                  <a:lnTo>
                    <a:pt x="57" y="26"/>
                  </a:lnTo>
                  <a:lnTo>
                    <a:pt x="54" y="24"/>
                  </a:lnTo>
                  <a:lnTo>
                    <a:pt x="52" y="23"/>
                  </a:lnTo>
                  <a:lnTo>
                    <a:pt x="49" y="20"/>
                  </a:lnTo>
                  <a:lnTo>
                    <a:pt x="47" y="18"/>
                  </a:lnTo>
                  <a:lnTo>
                    <a:pt x="45" y="14"/>
                  </a:lnTo>
                  <a:lnTo>
                    <a:pt x="44" y="10"/>
                  </a:lnTo>
                  <a:lnTo>
                    <a:pt x="44" y="6"/>
                  </a:lnTo>
                  <a:lnTo>
                    <a:pt x="41" y="3"/>
                  </a:lnTo>
                  <a:lnTo>
                    <a:pt x="37" y="0"/>
                  </a:lnTo>
                  <a:lnTo>
                    <a:pt x="43" y="0"/>
                  </a:lnTo>
                  <a:lnTo>
                    <a:pt x="53" y="3"/>
                  </a:lnTo>
                  <a:lnTo>
                    <a:pt x="65" y="7"/>
                  </a:lnTo>
                  <a:lnTo>
                    <a:pt x="80" y="12"/>
                  </a:lnTo>
                  <a:lnTo>
                    <a:pt x="95" y="18"/>
                  </a:lnTo>
                  <a:lnTo>
                    <a:pt x="110" y="23"/>
                  </a:lnTo>
                  <a:lnTo>
                    <a:pt x="123" y="27"/>
                  </a:lnTo>
                  <a:lnTo>
                    <a:pt x="134" y="30"/>
                  </a:lnTo>
                  <a:lnTo>
                    <a:pt x="144" y="31"/>
                  </a:lnTo>
                  <a:lnTo>
                    <a:pt x="154" y="30"/>
                  </a:lnTo>
                  <a:lnTo>
                    <a:pt x="164" y="27"/>
                  </a:lnTo>
                  <a:lnTo>
                    <a:pt x="174" y="23"/>
                  </a:lnTo>
                  <a:lnTo>
                    <a:pt x="183" y="18"/>
                  </a:lnTo>
                  <a:lnTo>
                    <a:pt x="193" y="14"/>
                  </a:lnTo>
                  <a:lnTo>
                    <a:pt x="202" y="8"/>
                  </a:lnTo>
                  <a:lnTo>
                    <a:pt x="210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29" name="Freeform 85"/>
            <p:cNvSpPr>
              <a:spLocks/>
            </p:cNvSpPr>
            <p:nvPr/>
          </p:nvSpPr>
          <p:spPr bwMode="auto">
            <a:xfrm>
              <a:off x="3212" y="2895"/>
              <a:ext cx="246" cy="377"/>
            </a:xfrm>
            <a:custGeom>
              <a:avLst/>
              <a:gdLst>
                <a:gd name="T0" fmla="*/ 216 w 246"/>
                <a:gd name="T1" fmla="*/ 374 h 377"/>
                <a:gd name="T2" fmla="*/ 227 w 246"/>
                <a:gd name="T3" fmla="*/ 367 h 377"/>
                <a:gd name="T4" fmla="*/ 230 w 246"/>
                <a:gd name="T5" fmla="*/ 346 h 377"/>
                <a:gd name="T6" fmla="*/ 237 w 246"/>
                <a:gd name="T7" fmla="*/ 294 h 377"/>
                <a:gd name="T8" fmla="*/ 246 w 246"/>
                <a:gd name="T9" fmla="*/ 256 h 377"/>
                <a:gd name="T10" fmla="*/ 233 w 246"/>
                <a:gd name="T11" fmla="*/ 229 h 377"/>
                <a:gd name="T12" fmla="*/ 215 w 246"/>
                <a:gd name="T13" fmla="*/ 215 h 377"/>
                <a:gd name="T14" fmla="*/ 201 w 246"/>
                <a:gd name="T15" fmla="*/ 202 h 377"/>
                <a:gd name="T16" fmla="*/ 186 w 246"/>
                <a:gd name="T17" fmla="*/ 186 h 377"/>
                <a:gd name="T18" fmla="*/ 175 w 246"/>
                <a:gd name="T19" fmla="*/ 171 h 377"/>
                <a:gd name="T20" fmla="*/ 170 w 246"/>
                <a:gd name="T21" fmla="*/ 158 h 377"/>
                <a:gd name="T22" fmla="*/ 181 w 246"/>
                <a:gd name="T23" fmla="*/ 145 h 377"/>
                <a:gd name="T24" fmla="*/ 191 w 246"/>
                <a:gd name="T25" fmla="*/ 141 h 377"/>
                <a:gd name="T26" fmla="*/ 193 w 246"/>
                <a:gd name="T27" fmla="*/ 137 h 377"/>
                <a:gd name="T28" fmla="*/ 183 w 246"/>
                <a:gd name="T29" fmla="*/ 127 h 377"/>
                <a:gd name="T30" fmla="*/ 171 w 246"/>
                <a:gd name="T31" fmla="*/ 114 h 377"/>
                <a:gd name="T32" fmla="*/ 162 w 246"/>
                <a:gd name="T33" fmla="*/ 100 h 377"/>
                <a:gd name="T34" fmla="*/ 156 w 246"/>
                <a:gd name="T35" fmla="*/ 85 h 377"/>
                <a:gd name="T36" fmla="*/ 146 w 246"/>
                <a:gd name="T37" fmla="*/ 66 h 377"/>
                <a:gd name="T38" fmla="*/ 122 w 246"/>
                <a:gd name="T39" fmla="*/ 45 h 377"/>
                <a:gd name="T40" fmla="*/ 92 w 246"/>
                <a:gd name="T41" fmla="*/ 25 h 377"/>
                <a:gd name="T42" fmla="*/ 64 w 246"/>
                <a:gd name="T43" fmla="*/ 11 h 377"/>
                <a:gd name="T44" fmla="*/ 48 w 246"/>
                <a:gd name="T45" fmla="*/ 3 h 377"/>
                <a:gd name="T46" fmla="*/ 32 w 246"/>
                <a:gd name="T47" fmla="*/ 0 h 377"/>
                <a:gd name="T48" fmla="*/ 19 w 246"/>
                <a:gd name="T49" fmla="*/ 1 h 377"/>
                <a:gd name="T50" fmla="*/ 8 w 246"/>
                <a:gd name="T51" fmla="*/ 11 h 377"/>
                <a:gd name="T52" fmla="*/ 0 w 246"/>
                <a:gd name="T53" fmla="*/ 33 h 377"/>
                <a:gd name="T54" fmla="*/ 10 w 246"/>
                <a:gd name="T55" fmla="*/ 61 h 377"/>
                <a:gd name="T56" fmla="*/ 28 w 246"/>
                <a:gd name="T57" fmla="*/ 74 h 377"/>
                <a:gd name="T58" fmla="*/ 43 w 246"/>
                <a:gd name="T59" fmla="*/ 85 h 377"/>
                <a:gd name="T60" fmla="*/ 56 w 246"/>
                <a:gd name="T61" fmla="*/ 96 h 377"/>
                <a:gd name="T62" fmla="*/ 66 w 246"/>
                <a:gd name="T63" fmla="*/ 106 h 377"/>
                <a:gd name="T64" fmla="*/ 71 w 246"/>
                <a:gd name="T65" fmla="*/ 122 h 377"/>
                <a:gd name="T66" fmla="*/ 82 w 246"/>
                <a:gd name="T67" fmla="*/ 147 h 377"/>
                <a:gd name="T68" fmla="*/ 96 w 246"/>
                <a:gd name="T69" fmla="*/ 161 h 377"/>
                <a:gd name="T70" fmla="*/ 108 w 246"/>
                <a:gd name="T71" fmla="*/ 172 h 377"/>
                <a:gd name="T72" fmla="*/ 116 w 246"/>
                <a:gd name="T73" fmla="*/ 187 h 377"/>
                <a:gd name="T74" fmla="*/ 122 w 246"/>
                <a:gd name="T75" fmla="*/ 200 h 377"/>
                <a:gd name="T76" fmla="*/ 120 w 246"/>
                <a:gd name="T77" fmla="*/ 219 h 377"/>
                <a:gd name="T78" fmla="*/ 115 w 246"/>
                <a:gd name="T79" fmla="*/ 248 h 377"/>
                <a:gd name="T80" fmla="*/ 125 w 246"/>
                <a:gd name="T81" fmla="*/ 276 h 377"/>
                <a:gd name="T82" fmla="*/ 153 w 246"/>
                <a:gd name="T83" fmla="*/ 305 h 377"/>
                <a:gd name="T84" fmla="*/ 185 w 246"/>
                <a:gd name="T85" fmla="*/ 335 h 377"/>
                <a:gd name="T86" fmla="*/ 207 w 246"/>
                <a:gd name="T87" fmla="*/ 363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6" h="377">
                  <a:moveTo>
                    <a:pt x="211" y="377"/>
                  </a:moveTo>
                  <a:lnTo>
                    <a:pt x="216" y="374"/>
                  </a:lnTo>
                  <a:lnTo>
                    <a:pt x="222" y="370"/>
                  </a:lnTo>
                  <a:lnTo>
                    <a:pt x="227" y="367"/>
                  </a:lnTo>
                  <a:lnTo>
                    <a:pt x="233" y="363"/>
                  </a:lnTo>
                  <a:lnTo>
                    <a:pt x="230" y="346"/>
                  </a:lnTo>
                  <a:lnTo>
                    <a:pt x="232" y="321"/>
                  </a:lnTo>
                  <a:lnTo>
                    <a:pt x="237" y="294"/>
                  </a:lnTo>
                  <a:lnTo>
                    <a:pt x="244" y="272"/>
                  </a:lnTo>
                  <a:lnTo>
                    <a:pt x="246" y="256"/>
                  </a:lnTo>
                  <a:lnTo>
                    <a:pt x="242" y="241"/>
                  </a:lnTo>
                  <a:lnTo>
                    <a:pt x="233" y="229"/>
                  </a:lnTo>
                  <a:lnTo>
                    <a:pt x="222" y="220"/>
                  </a:lnTo>
                  <a:lnTo>
                    <a:pt x="215" y="215"/>
                  </a:lnTo>
                  <a:lnTo>
                    <a:pt x="208" y="208"/>
                  </a:lnTo>
                  <a:lnTo>
                    <a:pt x="201" y="202"/>
                  </a:lnTo>
                  <a:lnTo>
                    <a:pt x="194" y="194"/>
                  </a:lnTo>
                  <a:lnTo>
                    <a:pt x="186" y="186"/>
                  </a:lnTo>
                  <a:lnTo>
                    <a:pt x="181" y="178"/>
                  </a:lnTo>
                  <a:lnTo>
                    <a:pt x="175" y="171"/>
                  </a:lnTo>
                  <a:lnTo>
                    <a:pt x="172" y="166"/>
                  </a:lnTo>
                  <a:lnTo>
                    <a:pt x="170" y="158"/>
                  </a:lnTo>
                  <a:lnTo>
                    <a:pt x="173" y="150"/>
                  </a:lnTo>
                  <a:lnTo>
                    <a:pt x="181" y="145"/>
                  </a:lnTo>
                  <a:lnTo>
                    <a:pt x="190" y="143"/>
                  </a:lnTo>
                  <a:lnTo>
                    <a:pt x="191" y="141"/>
                  </a:lnTo>
                  <a:lnTo>
                    <a:pt x="192" y="139"/>
                  </a:lnTo>
                  <a:lnTo>
                    <a:pt x="193" y="137"/>
                  </a:lnTo>
                  <a:lnTo>
                    <a:pt x="193" y="135"/>
                  </a:lnTo>
                  <a:lnTo>
                    <a:pt x="183" y="127"/>
                  </a:lnTo>
                  <a:lnTo>
                    <a:pt x="176" y="121"/>
                  </a:lnTo>
                  <a:lnTo>
                    <a:pt x="171" y="114"/>
                  </a:lnTo>
                  <a:lnTo>
                    <a:pt x="166" y="107"/>
                  </a:lnTo>
                  <a:lnTo>
                    <a:pt x="162" y="100"/>
                  </a:lnTo>
                  <a:lnTo>
                    <a:pt x="160" y="93"/>
                  </a:lnTo>
                  <a:lnTo>
                    <a:pt x="156" y="85"/>
                  </a:lnTo>
                  <a:lnTo>
                    <a:pt x="153" y="76"/>
                  </a:lnTo>
                  <a:lnTo>
                    <a:pt x="146" y="66"/>
                  </a:lnTo>
                  <a:lnTo>
                    <a:pt x="135" y="56"/>
                  </a:lnTo>
                  <a:lnTo>
                    <a:pt x="122" y="45"/>
                  </a:lnTo>
                  <a:lnTo>
                    <a:pt x="108" y="35"/>
                  </a:lnTo>
                  <a:lnTo>
                    <a:pt x="92" y="25"/>
                  </a:lnTo>
                  <a:lnTo>
                    <a:pt x="78" y="17"/>
                  </a:lnTo>
                  <a:lnTo>
                    <a:pt x="64" y="11"/>
                  </a:lnTo>
                  <a:lnTo>
                    <a:pt x="55" y="5"/>
                  </a:lnTo>
                  <a:lnTo>
                    <a:pt x="48" y="3"/>
                  </a:lnTo>
                  <a:lnTo>
                    <a:pt x="40" y="0"/>
                  </a:lnTo>
                  <a:lnTo>
                    <a:pt x="32" y="0"/>
                  </a:lnTo>
                  <a:lnTo>
                    <a:pt x="25" y="0"/>
                  </a:lnTo>
                  <a:lnTo>
                    <a:pt x="19" y="1"/>
                  </a:lnTo>
                  <a:lnTo>
                    <a:pt x="13" y="5"/>
                  </a:lnTo>
                  <a:lnTo>
                    <a:pt x="8" y="11"/>
                  </a:lnTo>
                  <a:lnTo>
                    <a:pt x="4" y="17"/>
                  </a:lnTo>
                  <a:lnTo>
                    <a:pt x="0" y="33"/>
                  </a:lnTo>
                  <a:lnTo>
                    <a:pt x="3" y="48"/>
                  </a:lnTo>
                  <a:lnTo>
                    <a:pt x="10" y="61"/>
                  </a:lnTo>
                  <a:lnTo>
                    <a:pt x="21" y="70"/>
                  </a:lnTo>
                  <a:lnTo>
                    <a:pt x="28" y="74"/>
                  </a:lnTo>
                  <a:lnTo>
                    <a:pt x="35" y="80"/>
                  </a:lnTo>
                  <a:lnTo>
                    <a:pt x="43" y="85"/>
                  </a:lnTo>
                  <a:lnTo>
                    <a:pt x="50" y="90"/>
                  </a:lnTo>
                  <a:lnTo>
                    <a:pt x="56" y="96"/>
                  </a:lnTo>
                  <a:lnTo>
                    <a:pt x="63" y="101"/>
                  </a:lnTo>
                  <a:lnTo>
                    <a:pt x="66" y="106"/>
                  </a:lnTo>
                  <a:lnTo>
                    <a:pt x="69" y="111"/>
                  </a:lnTo>
                  <a:lnTo>
                    <a:pt x="71" y="122"/>
                  </a:lnTo>
                  <a:lnTo>
                    <a:pt x="75" y="134"/>
                  </a:lnTo>
                  <a:lnTo>
                    <a:pt x="82" y="147"/>
                  </a:lnTo>
                  <a:lnTo>
                    <a:pt x="91" y="157"/>
                  </a:lnTo>
                  <a:lnTo>
                    <a:pt x="96" y="161"/>
                  </a:lnTo>
                  <a:lnTo>
                    <a:pt x="102" y="167"/>
                  </a:lnTo>
                  <a:lnTo>
                    <a:pt x="108" y="172"/>
                  </a:lnTo>
                  <a:lnTo>
                    <a:pt x="113" y="179"/>
                  </a:lnTo>
                  <a:lnTo>
                    <a:pt x="116" y="187"/>
                  </a:lnTo>
                  <a:lnTo>
                    <a:pt x="120" y="194"/>
                  </a:lnTo>
                  <a:lnTo>
                    <a:pt x="122" y="200"/>
                  </a:lnTo>
                  <a:lnTo>
                    <a:pt x="122" y="207"/>
                  </a:lnTo>
                  <a:lnTo>
                    <a:pt x="120" y="219"/>
                  </a:lnTo>
                  <a:lnTo>
                    <a:pt x="116" y="233"/>
                  </a:lnTo>
                  <a:lnTo>
                    <a:pt x="115" y="248"/>
                  </a:lnTo>
                  <a:lnTo>
                    <a:pt x="118" y="261"/>
                  </a:lnTo>
                  <a:lnTo>
                    <a:pt x="125" y="276"/>
                  </a:lnTo>
                  <a:lnTo>
                    <a:pt x="137" y="290"/>
                  </a:lnTo>
                  <a:lnTo>
                    <a:pt x="153" y="305"/>
                  </a:lnTo>
                  <a:lnTo>
                    <a:pt x="170" y="321"/>
                  </a:lnTo>
                  <a:lnTo>
                    <a:pt x="185" y="335"/>
                  </a:lnTo>
                  <a:lnTo>
                    <a:pt x="198" y="350"/>
                  </a:lnTo>
                  <a:lnTo>
                    <a:pt x="207" y="363"/>
                  </a:lnTo>
                  <a:lnTo>
                    <a:pt x="211" y="3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30" name="Freeform 86"/>
            <p:cNvSpPr>
              <a:spLocks/>
            </p:cNvSpPr>
            <p:nvPr/>
          </p:nvSpPr>
          <p:spPr bwMode="auto">
            <a:xfrm>
              <a:off x="3273" y="2934"/>
              <a:ext cx="63" cy="51"/>
            </a:xfrm>
            <a:custGeom>
              <a:avLst/>
              <a:gdLst>
                <a:gd name="T0" fmla="*/ 63 w 63"/>
                <a:gd name="T1" fmla="*/ 51 h 51"/>
                <a:gd name="T2" fmla="*/ 58 w 63"/>
                <a:gd name="T3" fmla="*/ 42 h 51"/>
                <a:gd name="T4" fmla="*/ 50 w 63"/>
                <a:gd name="T5" fmla="*/ 33 h 51"/>
                <a:gd name="T6" fmla="*/ 41 w 63"/>
                <a:gd name="T7" fmla="*/ 23 h 51"/>
                <a:gd name="T8" fmla="*/ 31 w 63"/>
                <a:gd name="T9" fmla="*/ 15 h 51"/>
                <a:gd name="T10" fmla="*/ 22 w 63"/>
                <a:gd name="T11" fmla="*/ 8 h 51"/>
                <a:gd name="T12" fmla="*/ 15 w 63"/>
                <a:gd name="T13" fmla="*/ 2 h 51"/>
                <a:gd name="T14" fmla="*/ 9 w 63"/>
                <a:gd name="T15" fmla="*/ 0 h 51"/>
                <a:gd name="T16" fmla="*/ 5 w 63"/>
                <a:gd name="T17" fmla="*/ 1 h 51"/>
                <a:gd name="T18" fmla="*/ 2 w 63"/>
                <a:gd name="T19" fmla="*/ 9 h 51"/>
                <a:gd name="T20" fmla="*/ 0 w 63"/>
                <a:gd name="T21" fmla="*/ 18 h 51"/>
                <a:gd name="T22" fmla="*/ 0 w 63"/>
                <a:gd name="T23" fmla="*/ 29 h 51"/>
                <a:gd name="T24" fmla="*/ 7 w 63"/>
                <a:gd name="T25" fmla="*/ 33 h 51"/>
                <a:gd name="T26" fmla="*/ 12 w 63"/>
                <a:gd name="T27" fmla="*/ 33 h 51"/>
                <a:gd name="T28" fmla="*/ 18 w 63"/>
                <a:gd name="T29" fmla="*/ 33 h 51"/>
                <a:gd name="T30" fmla="*/ 24 w 63"/>
                <a:gd name="T31" fmla="*/ 33 h 51"/>
                <a:gd name="T32" fmla="*/ 32 w 63"/>
                <a:gd name="T33" fmla="*/ 33 h 51"/>
                <a:gd name="T34" fmla="*/ 40 w 63"/>
                <a:gd name="T35" fmla="*/ 34 h 51"/>
                <a:gd name="T36" fmla="*/ 48 w 63"/>
                <a:gd name="T37" fmla="*/ 38 h 51"/>
                <a:gd name="T38" fmla="*/ 55 w 63"/>
                <a:gd name="T39" fmla="*/ 43 h 51"/>
                <a:gd name="T40" fmla="*/ 63 w 63"/>
                <a:gd name="T4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3" h="51">
                  <a:moveTo>
                    <a:pt x="63" y="51"/>
                  </a:moveTo>
                  <a:lnTo>
                    <a:pt x="58" y="42"/>
                  </a:lnTo>
                  <a:lnTo>
                    <a:pt x="50" y="33"/>
                  </a:lnTo>
                  <a:lnTo>
                    <a:pt x="41" y="23"/>
                  </a:lnTo>
                  <a:lnTo>
                    <a:pt x="31" y="15"/>
                  </a:lnTo>
                  <a:lnTo>
                    <a:pt x="22" y="8"/>
                  </a:lnTo>
                  <a:lnTo>
                    <a:pt x="15" y="2"/>
                  </a:lnTo>
                  <a:lnTo>
                    <a:pt x="9" y="0"/>
                  </a:lnTo>
                  <a:lnTo>
                    <a:pt x="5" y="1"/>
                  </a:lnTo>
                  <a:lnTo>
                    <a:pt x="2" y="9"/>
                  </a:lnTo>
                  <a:lnTo>
                    <a:pt x="0" y="18"/>
                  </a:lnTo>
                  <a:lnTo>
                    <a:pt x="0" y="29"/>
                  </a:lnTo>
                  <a:lnTo>
                    <a:pt x="7" y="33"/>
                  </a:lnTo>
                  <a:lnTo>
                    <a:pt x="12" y="33"/>
                  </a:lnTo>
                  <a:lnTo>
                    <a:pt x="18" y="33"/>
                  </a:lnTo>
                  <a:lnTo>
                    <a:pt x="24" y="33"/>
                  </a:lnTo>
                  <a:lnTo>
                    <a:pt x="32" y="33"/>
                  </a:lnTo>
                  <a:lnTo>
                    <a:pt x="40" y="34"/>
                  </a:lnTo>
                  <a:lnTo>
                    <a:pt x="48" y="38"/>
                  </a:lnTo>
                  <a:lnTo>
                    <a:pt x="55" y="43"/>
                  </a:lnTo>
                  <a:lnTo>
                    <a:pt x="63" y="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31" name="Freeform 87"/>
            <p:cNvSpPr>
              <a:spLocks/>
            </p:cNvSpPr>
            <p:nvPr/>
          </p:nvSpPr>
          <p:spPr bwMode="auto">
            <a:xfrm>
              <a:off x="3346" y="3046"/>
              <a:ext cx="74" cy="151"/>
            </a:xfrm>
            <a:custGeom>
              <a:avLst/>
              <a:gdLst>
                <a:gd name="T0" fmla="*/ 0 w 74"/>
                <a:gd name="T1" fmla="*/ 0 h 151"/>
                <a:gd name="T2" fmla="*/ 11 w 74"/>
                <a:gd name="T3" fmla="*/ 10 h 151"/>
                <a:gd name="T4" fmla="*/ 19 w 74"/>
                <a:gd name="T5" fmla="*/ 21 h 151"/>
                <a:gd name="T6" fmla="*/ 23 w 74"/>
                <a:gd name="T7" fmla="*/ 35 h 151"/>
                <a:gd name="T8" fmla="*/ 30 w 74"/>
                <a:gd name="T9" fmla="*/ 48 h 151"/>
                <a:gd name="T10" fmla="*/ 33 w 74"/>
                <a:gd name="T11" fmla="*/ 53 h 151"/>
                <a:gd name="T12" fmla="*/ 39 w 74"/>
                <a:gd name="T13" fmla="*/ 60 h 151"/>
                <a:gd name="T14" fmla="*/ 47 w 74"/>
                <a:gd name="T15" fmla="*/ 69 h 151"/>
                <a:gd name="T16" fmla="*/ 55 w 74"/>
                <a:gd name="T17" fmla="*/ 80 h 151"/>
                <a:gd name="T18" fmla="*/ 62 w 74"/>
                <a:gd name="T19" fmla="*/ 90 h 151"/>
                <a:gd name="T20" fmla="*/ 68 w 74"/>
                <a:gd name="T21" fmla="*/ 101 h 151"/>
                <a:gd name="T22" fmla="*/ 72 w 74"/>
                <a:gd name="T23" fmla="*/ 110 h 151"/>
                <a:gd name="T24" fmla="*/ 74 w 74"/>
                <a:gd name="T25" fmla="*/ 117 h 151"/>
                <a:gd name="T26" fmla="*/ 74 w 74"/>
                <a:gd name="T27" fmla="*/ 129 h 151"/>
                <a:gd name="T28" fmla="*/ 74 w 74"/>
                <a:gd name="T29" fmla="*/ 138 h 151"/>
                <a:gd name="T30" fmla="*/ 71 w 74"/>
                <a:gd name="T31" fmla="*/ 146 h 151"/>
                <a:gd name="T32" fmla="*/ 66 w 74"/>
                <a:gd name="T33" fmla="*/ 151 h 151"/>
                <a:gd name="T34" fmla="*/ 62 w 74"/>
                <a:gd name="T35" fmla="*/ 151 h 151"/>
                <a:gd name="T36" fmla="*/ 57 w 74"/>
                <a:gd name="T37" fmla="*/ 149 h 151"/>
                <a:gd name="T38" fmla="*/ 51 w 74"/>
                <a:gd name="T39" fmla="*/ 145 h 151"/>
                <a:gd name="T40" fmla="*/ 45 w 74"/>
                <a:gd name="T41" fmla="*/ 139 h 151"/>
                <a:gd name="T42" fmla="*/ 39 w 74"/>
                <a:gd name="T43" fmla="*/ 134 h 151"/>
                <a:gd name="T44" fmla="*/ 32 w 74"/>
                <a:gd name="T45" fmla="*/ 126 h 151"/>
                <a:gd name="T46" fmla="*/ 28 w 74"/>
                <a:gd name="T47" fmla="*/ 120 h 151"/>
                <a:gd name="T48" fmla="*/ 23 w 74"/>
                <a:gd name="T49" fmla="*/ 112 h 151"/>
                <a:gd name="T50" fmla="*/ 17 w 74"/>
                <a:gd name="T51" fmla="*/ 93 h 151"/>
                <a:gd name="T52" fmla="*/ 12 w 74"/>
                <a:gd name="T53" fmla="*/ 69 h 151"/>
                <a:gd name="T54" fmla="*/ 8 w 74"/>
                <a:gd name="T55" fmla="*/ 48 h 151"/>
                <a:gd name="T56" fmla="*/ 7 w 74"/>
                <a:gd name="T57" fmla="*/ 32 h 151"/>
                <a:gd name="T58" fmla="*/ 6 w 74"/>
                <a:gd name="T59" fmla="*/ 24 h 151"/>
                <a:gd name="T60" fmla="*/ 6 w 74"/>
                <a:gd name="T61" fmla="*/ 17 h 151"/>
                <a:gd name="T62" fmla="*/ 3 w 74"/>
                <a:gd name="T63" fmla="*/ 10 h 151"/>
                <a:gd name="T64" fmla="*/ 0 w 74"/>
                <a:gd name="T6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4" h="151">
                  <a:moveTo>
                    <a:pt x="0" y="0"/>
                  </a:moveTo>
                  <a:lnTo>
                    <a:pt x="11" y="10"/>
                  </a:lnTo>
                  <a:lnTo>
                    <a:pt x="19" y="21"/>
                  </a:lnTo>
                  <a:lnTo>
                    <a:pt x="23" y="35"/>
                  </a:lnTo>
                  <a:lnTo>
                    <a:pt x="30" y="48"/>
                  </a:lnTo>
                  <a:lnTo>
                    <a:pt x="33" y="53"/>
                  </a:lnTo>
                  <a:lnTo>
                    <a:pt x="39" y="60"/>
                  </a:lnTo>
                  <a:lnTo>
                    <a:pt x="47" y="69"/>
                  </a:lnTo>
                  <a:lnTo>
                    <a:pt x="55" y="80"/>
                  </a:lnTo>
                  <a:lnTo>
                    <a:pt x="62" y="90"/>
                  </a:lnTo>
                  <a:lnTo>
                    <a:pt x="68" y="101"/>
                  </a:lnTo>
                  <a:lnTo>
                    <a:pt x="72" y="110"/>
                  </a:lnTo>
                  <a:lnTo>
                    <a:pt x="74" y="117"/>
                  </a:lnTo>
                  <a:lnTo>
                    <a:pt x="74" y="129"/>
                  </a:lnTo>
                  <a:lnTo>
                    <a:pt x="74" y="138"/>
                  </a:lnTo>
                  <a:lnTo>
                    <a:pt x="71" y="146"/>
                  </a:lnTo>
                  <a:lnTo>
                    <a:pt x="66" y="151"/>
                  </a:lnTo>
                  <a:lnTo>
                    <a:pt x="62" y="151"/>
                  </a:lnTo>
                  <a:lnTo>
                    <a:pt x="57" y="149"/>
                  </a:lnTo>
                  <a:lnTo>
                    <a:pt x="51" y="145"/>
                  </a:lnTo>
                  <a:lnTo>
                    <a:pt x="45" y="139"/>
                  </a:lnTo>
                  <a:lnTo>
                    <a:pt x="39" y="134"/>
                  </a:lnTo>
                  <a:lnTo>
                    <a:pt x="32" y="126"/>
                  </a:lnTo>
                  <a:lnTo>
                    <a:pt x="28" y="120"/>
                  </a:lnTo>
                  <a:lnTo>
                    <a:pt x="23" y="112"/>
                  </a:lnTo>
                  <a:lnTo>
                    <a:pt x="17" y="93"/>
                  </a:lnTo>
                  <a:lnTo>
                    <a:pt x="12" y="69"/>
                  </a:lnTo>
                  <a:lnTo>
                    <a:pt x="8" y="48"/>
                  </a:lnTo>
                  <a:lnTo>
                    <a:pt x="7" y="32"/>
                  </a:lnTo>
                  <a:lnTo>
                    <a:pt x="6" y="24"/>
                  </a:lnTo>
                  <a:lnTo>
                    <a:pt x="6" y="17"/>
                  </a:lnTo>
                  <a:lnTo>
                    <a:pt x="3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32" name="Freeform 88"/>
            <p:cNvSpPr>
              <a:spLocks/>
            </p:cNvSpPr>
            <p:nvPr/>
          </p:nvSpPr>
          <p:spPr bwMode="auto">
            <a:xfrm>
              <a:off x="5137" y="2802"/>
              <a:ext cx="516" cy="1049"/>
            </a:xfrm>
            <a:custGeom>
              <a:avLst/>
              <a:gdLst>
                <a:gd name="T0" fmla="*/ 74 w 516"/>
                <a:gd name="T1" fmla="*/ 700 h 1049"/>
                <a:gd name="T2" fmla="*/ 104 w 516"/>
                <a:gd name="T3" fmla="*/ 698 h 1049"/>
                <a:gd name="T4" fmla="*/ 136 w 516"/>
                <a:gd name="T5" fmla="*/ 686 h 1049"/>
                <a:gd name="T6" fmla="*/ 161 w 516"/>
                <a:gd name="T7" fmla="*/ 670 h 1049"/>
                <a:gd name="T8" fmla="*/ 183 w 516"/>
                <a:gd name="T9" fmla="*/ 647 h 1049"/>
                <a:gd name="T10" fmla="*/ 202 w 516"/>
                <a:gd name="T11" fmla="*/ 613 h 1049"/>
                <a:gd name="T12" fmla="*/ 224 w 516"/>
                <a:gd name="T13" fmla="*/ 554 h 1049"/>
                <a:gd name="T14" fmla="*/ 261 w 516"/>
                <a:gd name="T15" fmla="*/ 431 h 1049"/>
                <a:gd name="T16" fmla="*/ 286 w 516"/>
                <a:gd name="T17" fmla="*/ 223 h 1049"/>
                <a:gd name="T18" fmla="*/ 275 w 516"/>
                <a:gd name="T19" fmla="*/ 222 h 1049"/>
                <a:gd name="T20" fmla="*/ 232 w 516"/>
                <a:gd name="T21" fmla="*/ 259 h 1049"/>
                <a:gd name="T22" fmla="*/ 192 w 516"/>
                <a:gd name="T23" fmla="*/ 243 h 1049"/>
                <a:gd name="T24" fmla="*/ 162 w 516"/>
                <a:gd name="T25" fmla="*/ 227 h 1049"/>
                <a:gd name="T26" fmla="*/ 127 w 516"/>
                <a:gd name="T27" fmla="*/ 228 h 1049"/>
                <a:gd name="T28" fmla="*/ 135 w 516"/>
                <a:gd name="T29" fmla="*/ 189 h 1049"/>
                <a:gd name="T30" fmla="*/ 197 w 516"/>
                <a:gd name="T31" fmla="*/ 145 h 1049"/>
                <a:gd name="T32" fmla="*/ 296 w 516"/>
                <a:gd name="T33" fmla="*/ 96 h 1049"/>
                <a:gd name="T34" fmla="*/ 262 w 516"/>
                <a:gd name="T35" fmla="*/ 67 h 1049"/>
                <a:gd name="T36" fmla="*/ 232 w 516"/>
                <a:gd name="T37" fmla="*/ 48 h 1049"/>
                <a:gd name="T38" fmla="*/ 252 w 516"/>
                <a:gd name="T39" fmla="*/ 41 h 1049"/>
                <a:gd name="T40" fmla="*/ 274 w 516"/>
                <a:gd name="T41" fmla="*/ 41 h 1049"/>
                <a:gd name="T42" fmla="*/ 254 w 516"/>
                <a:gd name="T43" fmla="*/ 23 h 1049"/>
                <a:gd name="T44" fmla="*/ 222 w 516"/>
                <a:gd name="T45" fmla="*/ 29 h 1049"/>
                <a:gd name="T46" fmla="*/ 195 w 516"/>
                <a:gd name="T47" fmla="*/ 56 h 1049"/>
                <a:gd name="T48" fmla="*/ 174 w 516"/>
                <a:gd name="T49" fmla="*/ 84 h 1049"/>
                <a:gd name="T50" fmla="*/ 150 w 516"/>
                <a:gd name="T51" fmla="*/ 106 h 1049"/>
                <a:gd name="T52" fmla="*/ 146 w 516"/>
                <a:gd name="T53" fmla="*/ 98 h 1049"/>
                <a:gd name="T54" fmla="*/ 182 w 516"/>
                <a:gd name="T55" fmla="*/ 53 h 1049"/>
                <a:gd name="T56" fmla="*/ 187 w 516"/>
                <a:gd name="T57" fmla="*/ 23 h 1049"/>
                <a:gd name="T58" fmla="*/ 231 w 516"/>
                <a:gd name="T59" fmla="*/ 7 h 1049"/>
                <a:gd name="T60" fmla="*/ 273 w 516"/>
                <a:gd name="T61" fmla="*/ 0 h 1049"/>
                <a:gd name="T62" fmla="*/ 309 w 516"/>
                <a:gd name="T63" fmla="*/ 40 h 1049"/>
                <a:gd name="T64" fmla="*/ 356 w 516"/>
                <a:gd name="T65" fmla="*/ 100 h 1049"/>
                <a:gd name="T66" fmla="*/ 383 w 516"/>
                <a:gd name="T67" fmla="*/ 138 h 1049"/>
                <a:gd name="T68" fmla="*/ 396 w 516"/>
                <a:gd name="T69" fmla="*/ 179 h 1049"/>
                <a:gd name="T70" fmla="*/ 430 w 516"/>
                <a:gd name="T71" fmla="*/ 275 h 1049"/>
                <a:gd name="T72" fmla="*/ 467 w 516"/>
                <a:gd name="T73" fmla="*/ 357 h 1049"/>
                <a:gd name="T74" fmla="*/ 491 w 516"/>
                <a:gd name="T75" fmla="*/ 463 h 1049"/>
                <a:gd name="T76" fmla="*/ 507 w 516"/>
                <a:gd name="T77" fmla="*/ 639 h 1049"/>
                <a:gd name="T78" fmla="*/ 508 w 516"/>
                <a:gd name="T79" fmla="*/ 755 h 1049"/>
                <a:gd name="T80" fmla="*/ 505 w 516"/>
                <a:gd name="T81" fmla="*/ 801 h 1049"/>
                <a:gd name="T82" fmla="*/ 501 w 516"/>
                <a:gd name="T83" fmla="*/ 826 h 1049"/>
                <a:gd name="T84" fmla="*/ 509 w 516"/>
                <a:gd name="T85" fmla="*/ 890 h 1049"/>
                <a:gd name="T86" fmla="*/ 512 w 516"/>
                <a:gd name="T87" fmla="*/ 979 h 1049"/>
                <a:gd name="T88" fmla="*/ 500 w 516"/>
                <a:gd name="T89" fmla="*/ 1049 h 1049"/>
                <a:gd name="T90" fmla="*/ 383 w 516"/>
                <a:gd name="T91" fmla="*/ 1049 h 1049"/>
                <a:gd name="T92" fmla="*/ 167 w 516"/>
                <a:gd name="T93" fmla="*/ 1049 h 1049"/>
                <a:gd name="T94" fmla="*/ 10 w 516"/>
                <a:gd name="T95" fmla="*/ 1049 h 1049"/>
                <a:gd name="T96" fmla="*/ 16 w 516"/>
                <a:gd name="T97" fmla="*/ 977 h 1049"/>
                <a:gd name="T98" fmla="*/ 41 w 516"/>
                <a:gd name="T99" fmla="*/ 903 h 1049"/>
                <a:gd name="T100" fmla="*/ 62 w 516"/>
                <a:gd name="T101" fmla="*/ 859 h 1049"/>
                <a:gd name="T102" fmla="*/ 75 w 516"/>
                <a:gd name="T103" fmla="*/ 831 h 1049"/>
                <a:gd name="T104" fmla="*/ 73 w 516"/>
                <a:gd name="T105" fmla="*/ 784 h 1049"/>
                <a:gd name="T106" fmla="*/ 48 w 516"/>
                <a:gd name="T107" fmla="*/ 744 h 1049"/>
                <a:gd name="T108" fmla="*/ 34 w 516"/>
                <a:gd name="T109" fmla="*/ 708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16" h="1049">
                  <a:moveTo>
                    <a:pt x="28" y="700"/>
                  </a:moveTo>
                  <a:lnTo>
                    <a:pt x="40" y="700"/>
                  </a:lnTo>
                  <a:lnTo>
                    <a:pt x="52" y="700"/>
                  </a:lnTo>
                  <a:lnTo>
                    <a:pt x="63" y="700"/>
                  </a:lnTo>
                  <a:lnTo>
                    <a:pt x="74" y="700"/>
                  </a:lnTo>
                  <a:lnTo>
                    <a:pt x="83" y="700"/>
                  </a:lnTo>
                  <a:lnTo>
                    <a:pt x="91" y="700"/>
                  </a:lnTo>
                  <a:lnTo>
                    <a:pt x="96" y="699"/>
                  </a:lnTo>
                  <a:lnTo>
                    <a:pt x="100" y="699"/>
                  </a:lnTo>
                  <a:lnTo>
                    <a:pt x="104" y="698"/>
                  </a:lnTo>
                  <a:lnTo>
                    <a:pt x="110" y="696"/>
                  </a:lnTo>
                  <a:lnTo>
                    <a:pt x="116" y="694"/>
                  </a:lnTo>
                  <a:lnTo>
                    <a:pt x="123" y="691"/>
                  </a:lnTo>
                  <a:lnTo>
                    <a:pt x="130" y="688"/>
                  </a:lnTo>
                  <a:lnTo>
                    <a:pt x="136" y="686"/>
                  </a:lnTo>
                  <a:lnTo>
                    <a:pt x="142" y="683"/>
                  </a:lnTo>
                  <a:lnTo>
                    <a:pt x="146" y="680"/>
                  </a:lnTo>
                  <a:lnTo>
                    <a:pt x="151" y="678"/>
                  </a:lnTo>
                  <a:lnTo>
                    <a:pt x="155" y="674"/>
                  </a:lnTo>
                  <a:lnTo>
                    <a:pt x="161" y="670"/>
                  </a:lnTo>
                  <a:lnTo>
                    <a:pt x="166" y="666"/>
                  </a:lnTo>
                  <a:lnTo>
                    <a:pt x="172" y="662"/>
                  </a:lnTo>
                  <a:lnTo>
                    <a:pt x="176" y="656"/>
                  </a:lnTo>
                  <a:lnTo>
                    <a:pt x="181" y="651"/>
                  </a:lnTo>
                  <a:lnTo>
                    <a:pt x="183" y="647"/>
                  </a:lnTo>
                  <a:lnTo>
                    <a:pt x="186" y="642"/>
                  </a:lnTo>
                  <a:lnTo>
                    <a:pt x="191" y="634"/>
                  </a:lnTo>
                  <a:lnTo>
                    <a:pt x="195" y="626"/>
                  </a:lnTo>
                  <a:lnTo>
                    <a:pt x="198" y="619"/>
                  </a:lnTo>
                  <a:lnTo>
                    <a:pt x="202" y="613"/>
                  </a:lnTo>
                  <a:lnTo>
                    <a:pt x="206" y="603"/>
                  </a:lnTo>
                  <a:lnTo>
                    <a:pt x="211" y="592"/>
                  </a:lnTo>
                  <a:lnTo>
                    <a:pt x="215" y="581"/>
                  </a:lnTo>
                  <a:lnTo>
                    <a:pt x="218" y="572"/>
                  </a:lnTo>
                  <a:lnTo>
                    <a:pt x="224" y="554"/>
                  </a:lnTo>
                  <a:lnTo>
                    <a:pt x="232" y="531"/>
                  </a:lnTo>
                  <a:lnTo>
                    <a:pt x="239" y="505"/>
                  </a:lnTo>
                  <a:lnTo>
                    <a:pt x="247" y="478"/>
                  </a:lnTo>
                  <a:lnTo>
                    <a:pt x="255" y="452"/>
                  </a:lnTo>
                  <a:lnTo>
                    <a:pt x="261" y="431"/>
                  </a:lnTo>
                  <a:lnTo>
                    <a:pt x="264" y="415"/>
                  </a:lnTo>
                  <a:lnTo>
                    <a:pt x="269" y="375"/>
                  </a:lnTo>
                  <a:lnTo>
                    <a:pt x="277" y="314"/>
                  </a:lnTo>
                  <a:lnTo>
                    <a:pt x="284" y="257"/>
                  </a:lnTo>
                  <a:lnTo>
                    <a:pt x="286" y="223"/>
                  </a:lnTo>
                  <a:lnTo>
                    <a:pt x="285" y="212"/>
                  </a:lnTo>
                  <a:lnTo>
                    <a:pt x="283" y="212"/>
                  </a:lnTo>
                  <a:lnTo>
                    <a:pt x="279" y="215"/>
                  </a:lnTo>
                  <a:lnTo>
                    <a:pt x="277" y="219"/>
                  </a:lnTo>
                  <a:lnTo>
                    <a:pt x="275" y="222"/>
                  </a:lnTo>
                  <a:lnTo>
                    <a:pt x="271" y="228"/>
                  </a:lnTo>
                  <a:lnTo>
                    <a:pt x="264" y="235"/>
                  </a:lnTo>
                  <a:lnTo>
                    <a:pt x="255" y="244"/>
                  </a:lnTo>
                  <a:lnTo>
                    <a:pt x="244" y="252"/>
                  </a:lnTo>
                  <a:lnTo>
                    <a:pt x="232" y="259"/>
                  </a:lnTo>
                  <a:lnTo>
                    <a:pt x="217" y="264"/>
                  </a:lnTo>
                  <a:lnTo>
                    <a:pt x="202" y="265"/>
                  </a:lnTo>
                  <a:lnTo>
                    <a:pt x="200" y="257"/>
                  </a:lnTo>
                  <a:lnTo>
                    <a:pt x="196" y="250"/>
                  </a:lnTo>
                  <a:lnTo>
                    <a:pt x="192" y="243"/>
                  </a:lnTo>
                  <a:lnTo>
                    <a:pt x="187" y="236"/>
                  </a:lnTo>
                  <a:lnTo>
                    <a:pt x="181" y="232"/>
                  </a:lnTo>
                  <a:lnTo>
                    <a:pt x="175" y="228"/>
                  </a:lnTo>
                  <a:lnTo>
                    <a:pt x="168" y="227"/>
                  </a:lnTo>
                  <a:lnTo>
                    <a:pt x="162" y="227"/>
                  </a:lnTo>
                  <a:lnTo>
                    <a:pt x="155" y="228"/>
                  </a:lnTo>
                  <a:lnTo>
                    <a:pt x="147" y="228"/>
                  </a:lnTo>
                  <a:lnTo>
                    <a:pt x="140" y="230"/>
                  </a:lnTo>
                  <a:lnTo>
                    <a:pt x="133" y="228"/>
                  </a:lnTo>
                  <a:lnTo>
                    <a:pt x="127" y="228"/>
                  </a:lnTo>
                  <a:lnTo>
                    <a:pt x="123" y="226"/>
                  </a:lnTo>
                  <a:lnTo>
                    <a:pt x="121" y="223"/>
                  </a:lnTo>
                  <a:lnTo>
                    <a:pt x="121" y="218"/>
                  </a:lnTo>
                  <a:lnTo>
                    <a:pt x="126" y="204"/>
                  </a:lnTo>
                  <a:lnTo>
                    <a:pt x="135" y="189"/>
                  </a:lnTo>
                  <a:lnTo>
                    <a:pt x="144" y="174"/>
                  </a:lnTo>
                  <a:lnTo>
                    <a:pt x="152" y="167"/>
                  </a:lnTo>
                  <a:lnTo>
                    <a:pt x="160" y="163"/>
                  </a:lnTo>
                  <a:lnTo>
                    <a:pt x="176" y="155"/>
                  </a:lnTo>
                  <a:lnTo>
                    <a:pt x="197" y="145"/>
                  </a:lnTo>
                  <a:lnTo>
                    <a:pt x="222" y="132"/>
                  </a:lnTo>
                  <a:lnTo>
                    <a:pt x="246" y="120"/>
                  </a:lnTo>
                  <a:lnTo>
                    <a:pt x="269" y="109"/>
                  </a:lnTo>
                  <a:lnTo>
                    <a:pt x="286" y="100"/>
                  </a:lnTo>
                  <a:lnTo>
                    <a:pt x="296" y="96"/>
                  </a:lnTo>
                  <a:lnTo>
                    <a:pt x="292" y="92"/>
                  </a:lnTo>
                  <a:lnTo>
                    <a:pt x="286" y="85"/>
                  </a:lnTo>
                  <a:lnTo>
                    <a:pt x="278" y="80"/>
                  </a:lnTo>
                  <a:lnTo>
                    <a:pt x="271" y="73"/>
                  </a:lnTo>
                  <a:lnTo>
                    <a:pt x="262" y="67"/>
                  </a:lnTo>
                  <a:lnTo>
                    <a:pt x="254" y="61"/>
                  </a:lnTo>
                  <a:lnTo>
                    <a:pt x="247" y="57"/>
                  </a:lnTo>
                  <a:lnTo>
                    <a:pt x="242" y="55"/>
                  </a:lnTo>
                  <a:lnTo>
                    <a:pt x="235" y="52"/>
                  </a:lnTo>
                  <a:lnTo>
                    <a:pt x="232" y="48"/>
                  </a:lnTo>
                  <a:lnTo>
                    <a:pt x="233" y="45"/>
                  </a:lnTo>
                  <a:lnTo>
                    <a:pt x="238" y="43"/>
                  </a:lnTo>
                  <a:lnTo>
                    <a:pt x="242" y="41"/>
                  </a:lnTo>
                  <a:lnTo>
                    <a:pt x="247" y="41"/>
                  </a:lnTo>
                  <a:lnTo>
                    <a:pt x="252" y="41"/>
                  </a:lnTo>
                  <a:lnTo>
                    <a:pt x="257" y="40"/>
                  </a:lnTo>
                  <a:lnTo>
                    <a:pt x="262" y="40"/>
                  </a:lnTo>
                  <a:lnTo>
                    <a:pt x="267" y="40"/>
                  </a:lnTo>
                  <a:lnTo>
                    <a:pt x="271" y="41"/>
                  </a:lnTo>
                  <a:lnTo>
                    <a:pt x="274" y="41"/>
                  </a:lnTo>
                  <a:lnTo>
                    <a:pt x="273" y="35"/>
                  </a:lnTo>
                  <a:lnTo>
                    <a:pt x="269" y="29"/>
                  </a:lnTo>
                  <a:lnTo>
                    <a:pt x="265" y="26"/>
                  </a:lnTo>
                  <a:lnTo>
                    <a:pt x="258" y="23"/>
                  </a:lnTo>
                  <a:lnTo>
                    <a:pt x="254" y="23"/>
                  </a:lnTo>
                  <a:lnTo>
                    <a:pt x="249" y="23"/>
                  </a:lnTo>
                  <a:lnTo>
                    <a:pt x="243" y="24"/>
                  </a:lnTo>
                  <a:lnTo>
                    <a:pt x="236" y="24"/>
                  </a:lnTo>
                  <a:lnTo>
                    <a:pt x="230" y="27"/>
                  </a:lnTo>
                  <a:lnTo>
                    <a:pt x="222" y="29"/>
                  </a:lnTo>
                  <a:lnTo>
                    <a:pt x="215" y="32"/>
                  </a:lnTo>
                  <a:lnTo>
                    <a:pt x="210" y="37"/>
                  </a:lnTo>
                  <a:lnTo>
                    <a:pt x="205" y="43"/>
                  </a:lnTo>
                  <a:lnTo>
                    <a:pt x="200" y="49"/>
                  </a:lnTo>
                  <a:lnTo>
                    <a:pt x="195" y="56"/>
                  </a:lnTo>
                  <a:lnTo>
                    <a:pt x="191" y="63"/>
                  </a:lnTo>
                  <a:lnTo>
                    <a:pt x="185" y="69"/>
                  </a:lnTo>
                  <a:lnTo>
                    <a:pt x="182" y="75"/>
                  </a:lnTo>
                  <a:lnTo>
                    <a:pt x="177" y="80"/>
                  </a:lnTo>
                  <a:lnTo>
                    <a:pt x="174" y="84"/>
                  </a:lnTo>
                  <a:lnTo>
                    <a:pt x="170" y="88"/>
                  </a:lnTo>
                  <a:lnTo>
                    <a:pt x="165" y="92"/>
                  </a:lnTo>
                  <a:lnTo>
                    <a:pt x="160" y="97"/>
                  </a:lnTo>
                  <a:lnTo>
                    <a:pt x="154" y="101"/>
                  </a:lnTo>
                  <a:lnTo>
                    <a:pt x="150" y="106"/>
                  </a:lnTo>
                  <a:lnTo>
                    <a:pt x="144" y="109"/>
                  </a:lnTo>
                  <a:lnTo>
                    <a:pt x="141" y="112"/>
                  </a:lnTo>
                  <a:lnTo>
                    <a:pt x="139" y="112"/>
                  </a:lnTo>
                  <a:lnTo>
                    <a:pt x="140" y="108"/>
                  </a:lnTo>
                  <a:lnTo>
                    <a:pt x="146" y="98"/>
                  </a:lnTo>
                  <a:lnTo>
                    <a:pt x="155" y="88"/>
                  </a:lnTo>
                  <a:lnTo>
                    <a:pt x="164" y="79"/>
                  </a:lnTo>
                  <a:lnTo>
                    <a:pt x="168" y="72"/>
                  </a:lnTo>
                  <a:lnTo>
                    <a:pt x="175" y="64"/>
                  </a:lnTo>
                  <a:lnTo>
                    <a:pt x="182" y="53"/>
                  </a:lnTo>
                  <a:lnTo>
                    <a:pt x="188" y="43"/>
                  </a:lnTo>
                  <a:lnTo>
                    <a:pt x="193" y="33"/>
                  </a:lnTo>
                  <a:lnTo>
                    <a:pt x="195" y="26"/>
                  </a:lnTo>
                  <a:lnTo>
                    <a:pt x="193" y="22"/>
                  </a:lnTo>
                  <a:lnTo>
                    <a:pt x="187" y="23"/>
                  </a:lnTo>
                  <a:lnTo>
                    <a:pt x="193" y="20"/>
                  </a:lnTo>
                  <a:lnTo>
                    <a:pt x="201" y="18"/>
                  </a:lnTo>
                  <a:lnTo>
                    <a:pt x="210" y="15"/>
                  </a:lnTo>
                  <a:lnTo>
                    <a:pt x="221" y="11"/>
                  </a:lnTo>
                  <a:lnTo>
                    <a:pt x="231" y="7"/>
                  </a:lnTo>
                  <a:lnTo>
                    <a:pt x="242" y="4"/>
                  </a:lnTo>
                  <a:lnTo>
                    <a:pt x="253" y="2"/>
                  </a:lnTo>
                  <a:lnTo>
                    <a:pt x="262" y="0"/>
                  </a:lnTo>
                  <a:lnTo>
                    <a:pt x="267" y="0"/>
                  </a:lnTo>
                  <a:lnTo>
                    <a:pt x="273" y="0"/>
                  </a:lnTo>
                  <a:lnTo>
                    <a:pt x="278" y="0"/>
                  </a:lnTo>
                  <a:lnTo>
                    <a:pt x="282" y="0"/>
                  </a:lnTo>
                  <a:lnTo>
                    <a:pt x="289" y="12"/>
                  </a:lnTo>
                  <a:lnTo>
                    <a:pt x="299" y="26"/>
                  </a:lnTo>
                  <a:lnTo>
                    <a:pt x="309" y="40"/>
                  </a:lnTo>
                  <a:lnTo>
                    <a:pt x="320" y="55"/>
                  </a:lnTo>
                  <a:lnTo>
                    <a:pt x="330" y="69"/>
                  </a:lnTo>
                  <a:lnTo>
                    <a:pt x="340" y="81"/>
                  </a:lnTo>
                  <a:lnTo>
                    <a:pt x="349" y="92"/>
                  </a:lnTo>
                  <a:lnTo>
                    <a:pt x="356" y="100"/>
                  </a:lnTo>
                  <a:lnTo>
                    <a:pt x="362" y="106"/>
                  </a:lnTo>
                  <a:lnTo>
                    <a:pt x="367" y="114"/>
                  </a:lnTo>
                  <a:lnTo>
                    <a:pt x="373" y="122"/>
                  </a:lnTo>
                  <a:lnTo>
                    <a:pt x="378" y="130"/>
                  </a:lnTo>
                  <a:lnTo>
                    <a:pt x="383" y="138"/>
                  </a:lnTo>
                  <a:lnTo>
                    <a:pt x="386" y="145"/>
                  </a:lnTo>
                  <a:lnTo>
                    <a:pt x="389" y="151"/>
                  </a:lnTo>
                  <a:lnTo>
                    <a:pt x="390" y="157"/>
                  </a:lnTo>
                  <a:lnTo>
                    <a:pt x="393" y="165"/>
                  </a:lnTo>
                  <a:lnTo>
                    <a:pt x="396" y="179"/>
                  </a:lnTo>
                  <a:lnTo>
                    <a:pt x="403" y="198"/>
                  </a:lnTo>
                  <a:lnTo>
                    <a:pt x="409" y="219"/>
                  </a:lnTo>
                  <a:lnTo>
                    <a:pt x="416" y="240"/>
                  </a:lnTo>
                  <a:lnTo>
                    <a:pt x="424" y="259"/>
                  </a:lnTo>
                  <a:lnTo>
                    <a:pt x="430" y="275"/>
                  </a:lnTo>
                  <a:lnTo>
                    <a:pt x="436" y="285"/>
                  </a:lnTo>
                  <a:lnTo>
                    <a:pt x="441" y="296"/>
                  </a:lnTo>
                  <a:lnTo>
                    <a:pt x="449" y="313"/>
                  </a:lnTo>
                  <a:lnTo>
                    <a:pt x="458" y="334"/>
                  </a:lnTo>
                  <a:lnTo>
                    <a:pt x="467" y="357"/>
                  </a:lnTo>
                  <a:lnTo>
                    <a:pt x="476" y="381"/>
                  </a:lnTo>
                  <a:lnTo>
                    <a:pt x="482" y="403"/>
                  </a:lnTo>
                  <a:lnTo>
                    <a:pt x="487" y="422"/>
                  </a:lnTo>
                  <a:lnTo>
                    <a:pt x="489" y="434"/>
                  </a:lnTo>
                  <a:lnTo>
                    <a:pt x="491" y="463"/>
                  </a:lnTo>
                  <a:lnTo>
                    <a:pt x="495" y="505"/>
                  </a:lnTo>
                  <a:lnTo>
                    <a:pt x="499" y="546"/>
                  </a:lnTo>
                  <a:lnTo>
                    <a:pt x="502" y="572"/>
                  </a:lnTo>
                  <a:lnTo>
                    <a:pt x="505" y="597"/>
                  </a:lnTo>
                  <a:lnTo>
                    <a:pt x="507" y="639"/>
                  </a:lnTo>
                  <a:lnTo>
                    <a:pt x="509" y="682"/>
                  </a:lnTo>
                  <a:lnTo>
                    <a:pt x="509" y="708"/>
                  </a:lnTo>
                  <a:lnTo>
                    <a:pt x="508" y="724"/>
                  </a:lnTo>
                  <a:lnTo>
                    <a:pt x="508" y="740"/>
                  </a:lnTo>
                  <a:lnTo>
                    <a:pt x="508" y="755"/>
                  </a:lnTo>
                  <a:lnTo>
                    <a:pt x="508" y="764"/>
                  </a:lnTo>
                  <a:lnTo>
                    <a:pt x="509" y="772"/>
                  </a:lnTo>
                  <a:lnTo>
                    <a:pt x="508" y="784"/>
                  </a:lnTo>
                  <a:lnTo>
                    <a:pt x="507" y="794"/>
                  </a:lnTo>
                  <a:lnTo>
                    <a:pt x="505" y="801"/>
                  </a:lnTo>
                  <a:lnTo>
                    <a:pt x="501" y="804"/>
                  </a:lnTo>
                  <a:lnTo>
                    <a:pt x="499" y="806"/>
                  </a:lnTo>
                  <a:lnTo>
                    <a:pt x="497" y="810"/>
                  </a:lnTo>
                  <a:lnTo>
                    <a:pt x="494" y="813"/>
                  </a:lnTo>
                  <a:lnTo>
                    <a:pt x="501" y="826"/>
                  </a:lnTo>
                  <a:lnTo>
                    <a:pt x="508" y="843"/>
                  </a:lnTo>
                  <a:lnTo>
                    <a:pt x="514" y="859"/>
                  </a:lnTo>
                  <a:lnTo>
                    <a:pt x="516" y="869"/>
                  </a:lnTo>
                  <a:lnTo>
                    <a:pt x="514" y="877"/>
                  </a:lnTo>
                  <a:lnTo>
                    <a:pt x="509" y="890"/>
                  </a:lnTo>
                  <a:lnTo>
                    <a:pt x="505" y="904"/>
                  </a:lnTo>
                  <a:lnTo>
                    <a:pt x="502" y="915"/>
                  </a:lnTo>
                  <a:lnTo>
                    <a:pt x="504" y="930"/>
                  </a:lnTo>
                  <a:lnTo>
                    <a:pt x="508" y="955"/>
                  </a:lnTo>
                  <a:lnTo>
                    <a:pt x="512" y="979"/>
                  </a:lnTo>
                  <a:lnTo>
                    <a:pt x="515" y="993"/>
                  </a:lnTo>
                  <a:lnTo>
                    <a:pt x="512" y="1004"/>
                  </a:lnTo>
                  <a:lnTo>
                    <a:pt x="509" y="1020"/>
                  </a:lnTo>
                  <a:lnTo>
                    <a:pt x="505" y="1037"/>
                  </a:lnTo>
                  <a:lnTo>
                    <a:pt x="500" y="1049"/>
                  </a:lnTo>
                  <a:lnTo>
                    <a:pt x="491" y="1049"/>
                  </a:lnTo>
                  <a:lnTo>
                    <a:pt x="475" y="1049"/>
                  </a:lnTo>
                  <a:lnTo>
                    <a:pt x="449" y="1049"/>
                  </a:lnTo>
                  <a:lnTo>
                    <a:pt x="418" y="1049"/>
                  </a:lnTo>
                  <a:lnTo>
                    <a:pt x="383" y="1049"/>
                  </a:lnTo>
                  <a:lnTo>
                    <a:pt x="342" y="1049"/>
                  </a:lnTo>
                  <a:lnTo>
                    <a:pt x="299" y="1049"/>
                  </a:lnTo>
                  <a:lnTo>
                    <a:pt x="255" y="1049"/>
                  </a:lnTo>
                  <a:lnTo>
                    <a:pt x="211" y="1049"/>
                  </a:lnTo>
                  <a:lnTo>
                    <a:pt x="167" y="1049"/>
                  </a:lnTo>
                  <a:lnTo>
                    <a:pt x="126" y="1049"/>
                  </a:lnTo>
                  <a:lnTo>
                    <a:pt x="89" y="1049"/>
                  </a:lnTo>
                  <a:lnTo>
                    <a:pt x="56" y="1049"/>
                  </a:lnTo>
                  <a:lnTo>
                    <a:pt x="30" y="1049"/>
                  </a:lnTo>
                  <a:lnTo>
                    <a:pt x="10" y="1049"/>
                  </a:lnTo>
                  <a:lnTo>
                    <a:pt x="0" y="1049"/>
                  </a:lnTo>
                  <a:lnTo>
                    <a:pt x="1" y="1037"/>
                  </a:lnTo>
                  <a:lnTo>
                    <a:pt x="5" y="1020"/>
                  </a:lnTo>
                  <a:lnTo>
                    <a:pt x="11" y="998"/>
                  </a:lnTo>
                  <a:lnTo>
                    <a:pt x="16" y="977"/>
                  </a:lnTo>
                  <a:lnTo>
                    <a:pt x="23" y="955"/>
                  </a:lnTo>
                  <a:lnTo>
                    <a:pt x="30" y="936"/>
                  </a:lnTo>
                  <a:lnTo>
                    <a:pt x="34" y="922"/>
                  </a:lnTo>
                  <a:lnTo>
                    <a:pt x="36" y="914"/>
                  </a:lnTo>
                  <a:lnTo>
                    <a:pt x="41" y="903"/>
                  </a:lnTo>
                  <a:lnTo>
                    <a:pt x="46" y="891"/>
                  </a:lnTo>
                  <a:lnTo>
                    <a:pt x="53" y="881"/>
                  </a:lnTo>
                  <a:lnTo>
                    <a:pt x="56" y="871"/>
                  </a:lnTo>
                  <a:lnTo>
                    <a:pt x="59" y="865"/>
                  </a:lnTo>
                  <a:lnTo>
                    <a:pt x="62" y="859"/>
                  </a:lnTo>
                  <a:lnTo>
                    <a:pt x="65" y="854"/>
                  </a:lnTo>
                  <a:lnTo>
                    <a:pt x="71" y="851"/>
                  </a:lnTo>
                  <a:lnTo>
                    <a:pt x="73" y="846"/>
                  </a:lnTo>
                  <a:lnTo>
                    <a:pt x="74" y="839"/>
                  </a:lnTo>
                  <a:lnTo>
                    <a:pt x="75" y="831"/>
                  </a:lnTo>
                  <a:lnTo>
                    <a:pt x="74" y="825"/>
                  </a:lnTo>
                  <a:lnTo>
                    <a:pt x="72" y="816"/>
                  </a:lnTo>
                  <a:lnTo>
                    <a:pt x="71" y="804"/>
                  </a:lnTo>
                  <a:lnTo>
                    <a:pt x="71" y="792"/>
                  </a:lnTo>
                  <a:lnTo>
                    <a:pt x="73" y="784"/>
                  </a:lnTo>
                  <a:lnTo>
                    <a:pt x="70" y="778"/>
                  </a:lnTo>
                  <a:lnTo>
                    <a:pt x="64" y="772"/>
                  </a:lnTo>
                  <a:lnTo>
                    <a:pt x="59" y="763"/>
                  </a:lnTo>
                  <a:lnTo>
                    <a:pt x="52" y="753"/>
                  </a:lnTo>
                  <a:lnTo>
                    <a:pt x="48" y="744"/>
                  </a:lnTo>
                  <a:lnTo>
                    <a:pt x="43" y="735"/>
                  </a:lnTo>
                  <a:lnTo>
                    <a:pt x="41" y="725"/>
                  </a:lnTo>
                  <a:lnTo>
                    <a:pt x="41" y="717"/>
                  </a:lnTo>
                  <a:lnTo>
                    <a:pt x="38" y="713"/>
                  </a:lnTo>
                  <a:lnTo>
                    <a:pt x="34" y="708"/>
                  </a:lnTo>
                  <a:lnTo>
                    <a:pt x="31" y="703"/>
                  </a:lnTo>
                  <a:lnTo>
                    <a:pt x="28" y="70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33" name="Freeform 89"/>
            <p:cNvSpPr>
              <a:spLocks/>
            </p:cNvSpPr>
            <p:nvPr/>
          </p:nvSpPr>
          <p:spPr bwMode="auto">
            <a:xfrm>
              <a:off x="5116" y="2825"/>
              <a:ext cx="208" cy="478"/>
            </a:xfrm>
            <a:custGeom>
              <a:avLst/>
              <a:gdLst>
                <a:gd name="T0" fmla="*/ 193 w 208"/>
                <a:gd name="T1" fmla="*/ 16 h 478"/>
                <a:gd name="T2" fmla="*/ 162 w 208"/>
                <a:gd name="T3" fmla="*/ 60 h 478"/>
                <a:gd name="T4" fmla="*/ 133 w 208"/>
                <a:gd name="T5" fmla="*/ 109 h 478"/>
                <a:gd name="T6" fmla="*/ 112 w 208"/>
                <a:gd name="T7" fmla="*/ 152 h 478"/>
                <a:gd name="T8" fmla="*/ 93 w 208"/>
                <a:gd name="T9" fmla="*/ 204 h 478"/>
                <a:gd name="T10" fmla="*/ 79 w 208"/>
                <a:gd name="T11" fmla="*/ 294 h 478"/>
                <a:gd name="T12" fmla="*/ 74 w 208"/>
                <a:gd name="T13" fmla="*/ 348 h 478"/>
                <a:gd name="T14" fmla="*/ 63 w 208"/>
                <a:gd name="T15" fmla="*/ 407 h 478"/>
                <a:gd name="T16" fmla="*/ 57 w 208"/>
                <a:gd name="T17" fmla="*/ 423 h 478"/>
                <a:gd name="T18" fmla="*/ 54 w 208"/>
                <a:gd name="T19" fmla="*/ 428 h 478"/>
                <a:gd name="T20" fmla="*/ 54 w 208"/>
                <a:gd name="T21" fmla="*/ 431 h 478"/>
                <a:gd name="T22" fmla="*/ 59 w 208"/>
                <a:gd name="T23" fmla="*/ 437 h 478"/>
                <a:gd name="T24" fmla="*/ 51 w 208"/>
                <a:gd name="T25" fmla="*/ 447 h 478"/>
                <a:gd name="T26" fmla="*/ 35 w 208"/>
                <a:gd name="T27" fmla="*/ 468 h 478"/>
                <a:gd name="T28" fmla="*/ 23 w 208"/>
                <a:gd name="T29" fmla="*/ 477 h 478"/>
                <a:gd name="T30" fmla="*/ 8 w 208"/>
                <a:gd name="T31" fmla="*/ 474 h 478"/>
                <a:gd name="T32" fmla="*/ 1 w 208"/>
                <a:gd name="T33" fmla="*/ 456 h 478"/>
                <a:gd name="T34" fmla="*/ 0 w 208"/>
                <a:gd name="T35" fmla="*/ 408 h 478"/>
                <a:gd name="T36" fmla="*/ 3 w 208"/>
                <a:gd name="T37" fmla="*/ 375 h 478"/>
                <a:gd name="T38" fmla="*/ 8 w 208"/>
                <a:gd name="T39" fmla="*/ 335 h 478"/>
                <a:gd name="T40" fmla="*/ 13 w 208"/>
                <a:gd name="T41" fmla="*/ 314 h 478"/>
                <a:gd name="T42" fmla="*/ 21 w 208"/>
                <a:gd name="T43" fmla="*/ 288 h 478"/>
                <a:gd name="T44" fmla="*/ 25 w 208"/>
                <a:gd name="T45" fmla="*/ 258 h 478"/>
                <a:gd name="T46" fmla="*/ 35 w 208"/>
                <a:gd name="T47" fmla="*/ 196 h 478"/>
                <a:gd name="T48" fmla="*/ 44 w 208"/>
                <a:gd name="T49" fmla="*/ 159 h 478"/>
                <a:gd name="T50" fmla="*/ 46 w 208"/>
                <a:gd name="T51" fmla="*/ 122 h 478"/>
                <a:gd name="T52" fmla="*/ 54 w 208"/>
                <a:gd name="T53" fmla="*/ 101 h 478"/>
                <a:gd name="T54" fmla="*/ 60 w 208"/>
                <a:gd name="T55" fmla="*/ 79 h 478"/>
                <a:gd name="T56" fmla="*/ 62 w 208"/>
                <a:gd name="T57" fmla="*/ 62 h 478"/>
                <a:gd name="T58" fmla="*/ 71 w 208"/>
                <a:gd name="T59" fmla="*/ 30 h 478"/>
                <a:gd name="T60" fmla="*/ 81 w 208"/>
                <a:gd name="T61" fmla="*/ 26 h 478"/>
                <a:gd name="T62" fmla="*/ 92 w 208"/>
                <a:gd name="T63" fmla="*/ 38 h 478"/>
                <a:gd name="T64" fmla="*/ 104 w 208"/>
                <a:gd name="T65" fmla="*/ 52 h 478"/>
                <a:gd name="T66" fmla="*/ 113 w 208"/>
                <a:gd name="T67" fmla="*/ 63 h 478"/>
                <a:gd name="T68" fmla="*/ 109 w 208"/>
                <a:gd name="T69" fmla="*/ 66 h 478"/>
                <a:gd name="T70" fmla="*/ 97 w 208"/>
                <a:gd name="T71" fmla="*/ 65 h 478"/>
                <a:gd name="T72" fmla="*/ 95 w 208"/>
                <a:gd name="T73" fmla="*/ 70 h 478"/>
                <a:gd name="T74" fmla="*/ 97 w 208"/>
                <a:gd name="T75" fmla="*/ 79 h 478"/>
                <a:gd name="T76" fmla="*/ 106 w 208"/>
                <a:gd name="T77" fmla="*/ 85 h 478"/>
                <a:gd name="T78" fmla="*/ 121 w 208"/>
                <a:gd name="T79" fmla="*/ 90 h 478"/>
                <a:gd name="T80" fmla="*/ 130 w 208"/>
                <a:gd name="T81" fmla="*/ 82 h 478"/>
                <a:gd name="T82" fmla="*/ 141 w 208"/>
                <a:gd name="T83" fmla="*/ 62 h 478"/>
                <a:gd name="T84" fmla="*/ 150 w 208"/>
                <a:gd name="T85" fmla="*/ 48 h 478"/>
                <a:gd name="T86" fmla="*/ 167 w 208"/>
                <a:gd name="T87" fmla="*/ 33 h 478"/>
                <a:gd name="T88" fmla="*/ 186 w 208"/>
                <a:gd name="T89" fmla="*/ 16 h 478"/>
                <a:gd name="T90" fmla="*/ 203 w 208"/>
                <a:gd name="T91" fmla="*/ 3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8" h="478">
                  <a:moveTo>
                    <a:pt x="208" y="0"/>
                  </a:moveTo>
                  <a:lnTo>
                    <a:pt x="193" y="16"/>
                  </a:lnTo>
                  <a:lnTo>
                    <a:pt x="177" y="36"/>
                  </a:lnTo>
                  <a:lnTo>
                    <a:pt x="162" y="60"/>
                  </a:lnTo>
                  <a:lnTo>
                    <a:pt x="146" y="83"/>
                  </a:lnTo>
                  <a:lnTo>
                    <a:pt x="133" y="109"/>
                  </a:lnTo>
                  <a:lnTo>
                    <a:pt x="121" y="132"/>
                  </a:lnTo>
                  <a:lnTo>
                    <a:pt x="112" y="152"/>
                  </a:lnTo>
                  <a:lnTo>
                    <a:pt x="104" y="168"/>
                  </a:lnTo>
                  <a:lnTo>
                    <a:pt x="93" y="204"/>
                  </a:lnTo>
                  <a:lnTo>
                    <a:pt x="84" y="250"/>
                  </a:lnTo>
                  <a:lnTo>
                    <a:pt x="79" y="294"/>
                  </a:lnTo>
                  <a:lnTo>
                    <a:pt x="76" y="325"/>
                  </a:lnTo>
                  <a:lnTo>
                    <a:pt x="74" y="348"/>
                  </a:lnTo>
                  <a:lnTo>
                    <a:pt x="69" y="380"/>
                  </a:lnTo>
                  <a:lnTo>
                    <a:pt x="63" y="407"/>
                  </a:lnTo>
                  <a:lnTo>
                    <a:pt x="60" y="420"/>
                  </a:lnTo>
                  <a:lnTo>
                    <a:pt x="57" y="423"/>
                  </a:lnTo>
                  <a:lnTo>
                    <a:pt x="56" y="425"/>
                  </a:lnTo>
                  <a:lnTo>
                    <a:pt x="54" y="428"/>
                  </a:lnTo>
                  <a:lnTo>
                    <a:pt x="52" y="429"/>
                  </a:lnTo>
                  <a:lnTo>
                    <a:pt x="54" y="431"/>
                  </a:lnTo>
                  <a:lnTo>
                    <a:pt x="56" y="435"/>
                  </a:lnTo>
                  <a:lnTo>
                    <a:pt x="59" y="437"/>
                  </a:lnTo>
                  <a:lnTo>
                    <a:pt x="61" y="440"/>
                  </a:lnTo>
                  <a:lnTo>
                    <a:pt x="51" y="447"/>
                  </a:lnTo>
                  <a:lnTo>
                    <a:pt x="43" y="456"/>
                  </a:lnTo>
                  <a:lnTo>
                    <a:pt x="35" y="468"/>
                  </a:lnTo>
                  <a:lnTo>
                    <a:pt x="29" y="478"/>
                  </a:lnTo>
                  <a:lnTo>
                    <a:pt x="23" y="477"/>
                  </a:lnTo>
                  <a:lnTo>
                    <a:pt x="15" y="476"/>
                  </a:lnTo>
                  <a:lnTo>
                    <a:pt x="8" y="474"/>
                  </a:lnTo>
                  <a:lnTo>
                    <a:pt x="1" y="473"/>
                  </a:lnTo>
                  <a:lnTo>
                    <a:pt x="1" y="456"/>
                  </a:lnTo>
                  <a:lnTo>
                    <a:pt x="0" y="431"/>
                  </a:lnTo>
                  <a:lnTo>
                    <a:pt x="0" y="408"/>
                  </a:lnTo>
                  <a:lnTo>
                    <a:pt x="1" y="394"/>
                  </a:lnTo>
                  <a:lnTo>
                    <a:pt x="3" y="375"/>
                  </a:lnTo>
                  <a:lnTo>
                    <a:pt x="5" y="354"/>
                  </a:lnTo>
                  <a:lnTo>
                    <a:pt x="8" y="335"/>
                  </a:lnTo>
                  <a:lnTo>
                    <a:pt x="10" y="323"/>
                  </a:lnTo>
                  <a:lnTo>
                    <a:pt x="13" y="314"/>
                  </a:lnTo>
                  <a:lnTo>
                    <a:pt x="18" y="302"/>
                  </a:lnTo>
                  <a:lnTo>
                    <a:pt x="21" y="288"/>
                  </a:lnTo>
                  <a:lnTo>
                    <a:pt x="23" y="277"/>
                  </a:lnTo>
                  <a:lnTo>
                    <a:pt x="25" y="258"/>
                  </a:lnTo>
                  <a:lnTo>
                    <a:pt x="29" y="228"/>
                  </a:lnTo>
                  <a:lnTo>
                    <a:pt x="35" y="196"/>
                  </a:lnTo>
                  <a:lnTo>
                    <a:pt x="44" y="172"/>
                  </a:lnTo>
                  <a:lnTo>
                    <a:pt x="44" y="159"/>
                  </a:lnTo>
                  <a:lnTo>
                    <a:pt x="45" y="140"/>
                  </a:lnTo>
                  <a:lnTo>
                    <a:pt x="46" y="122"/>
                  </a:lnTo>
                  <a:lnTo>
                    <a:pt x="50" y="110"/>
                  </a:lnTo>
                  <a:lnTo>
                    <a:pt x="54" y="101"/>
                  </a:lnTo>
                  <a:lnTo>
                    <a:pt x="57" y="90"/>
                  </a:lnTo>
                  <a:lnTo>
                    <a:pt x="60" y="79"/>
                  </a:lnTo>
                  <a:lnTo>
                    <a:pt x="61" y="73"/>
                  </a:lnTo>
                  <a:lnTo>
                    <a:pt x="62" y="62"/>
                  </a:lnTo>
                  <a:lnTo>
                    <a:pt x="66" y="46"/>
                  </a:lnTo>
                  <a:lnTo>
                    <a:pt x="71" y="30"/>
                  </a:lnTo>
                  <a:lnTo>
                    <a:pt x="75" y="22"/>
                  </a:lnTo>
                  <a:lnTo>
                    <a:pt x="81" y="26"/>
                  </a:lnTo>
                  <a:lnTo>
                    <a:pt x="86" y="32"/>
                  </a:lnTo>
                  <a:lnTo>
                    <a:pt x="92" y="38"/>
                  </a:lnTo>
                  <a:lnTo>
                    <a:pt x="99" y="45"/>
                  </a:lnTo>
                  <a:lnTo>
                    <a:pt x="104" y="52"/>
                  </a:lnTo>
                  <a:lnTo>
                    <a:pt x="109" y="58"/>
                  </a:lnTo>
                  <a:lnTo>
                    <a:pt x="113" y="63"/>
                  </a:lnTo>
                  <a:lnTo>
                    <a:pt x="115" y="67"/>
                  </a:lnTo>
                  <a:lnTo>
                    <a:pt x="109" y="66"/>
                  </a:lnTo>
                  <a:lnTo>
                    <a:pt x="102" y="65"/>
                  </a:lnTo>
                  <a:lnTo>
                    <a:pt x="97" y="65"/>
                  </a:lnTo>
                  <a:lnTo>
                    <a:pt x="95" y="66"/>
                  </a:lnTo>
                  <a:lnTo>
                    <a:pt x="95" y="70"/>
                  </a:lnTo>
                  <a:lnTo>
                    <a:pt x="95" y="74"/>
                  </a:lnTo>
                  <a:lnTo>
                    <a:pt x="97" y="79"/>
                  </a:lnTo>
                  <a:lnTo>
                    <a:pt x="101" y="82"/>
                  </a:lnTo>
                  <a:lnTo>
                    <a:pt x="106" y="85"/>
                  </a:lnTo>
                  <a:lnTo>
                    <a:pt x="114" y="87"/>
                  </a:lnTo>
                  <a:lnTo>
                    <a:pt x="121" y="90"/>
                  </a:lnTo>
                  <a:lnTo>
                    <a:pt x="125" y="89"/>
                  </a:lnTo>
                  <a:lnTo>
                    <a:pt x="130" y="82"/>
                  </a:lnTo>
                  <a:lnTo>
                    <a:pt x="136" y="73"/>
                  </a:lnTo>
                  <a:lnTo>
                    <a:pt x="141" y="62"/>
                  </a:lnTo>
                  <a:lnTo>
                    <a:pt x="143" y="53"/>
                  </a:lnTo>
                  <a:lnTo>
                    <a:pt x="150" y="48"/>
                  </a:lnTo>
                  <a:lnTo>
                    <a:pt x="157" y="41"/>
                  </a:lnTo>
                  <a:lnTo>
                    <a:pt x="167" y="33"/>
                  </a:lnTo>
                  <a:lnTo>
                    <a:pt x="177" y="24"/>
                  </a:lnTo>
                  <a:lnTo>
                    <a:pt x="186" y="16"/>
                  </a:lnTo>
                  <a:lnTo>
                    <a:pt x="195" y="8"/>
                  </a:lnTo>
                  <a:lnTo>
                    <a:pt x="203" y="3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34" name="Freeform 90"/>
            <p:cNvSpPr>
              <a:spLocks/>
            </p:cNvSpPr>
            <p:nvPr/>
          </p:nvSpPr>
          <p:spPr bwMode="auto">
            <a:xfrm>
              <a:off x="5165" y="3449"/>
              <a:ext cx="241" cy="105"/>
            </a:xfrm>
            <a:custGeom>
              <a:avLst/>
              <a:gdLst>
                <a:gd name="T0" fmla="*/ 10 w 241"/>
                <a:gd name="T1" fmla="*/ 66 h 105"/>
                <a:gd name="T2" fmla="*/ 3 w 241"/>
                <a:gd name="T3" fmla="*/ 56 h 105"/>
                <a:gd name="T4" fmla="*/ 12 w 241"/>
                <a:gd name="T5" fmla="*/ 53 h 105"/>
                <a:gd name="T6" fmla="*/ 35 w 241"/>
                <a:gd name="T7" fmla="*/ 53 h 105"/>
                <a:gd name="T8" fmla="*/ 55 w 241"/>
                <a:gd name="T9" fmla="*/ 53 h 105"/>
                <a:gd name="T10" fmla="*/ 68 w 241"/>
                <a:gd name="T11" fmla="*/ 52 h 105"/>
                <a:gd name="T12" fmla="*/ 76 w 241"/>
                <a:gd name="T13" fmla="*/ 51 h 105"/>
                <a:gd name="T14" fmla="*/ 88 w 241"/>
                <a:gd name="T15" fmla="*/ 47 h 105"/>
                <a:gd name="T16" fmla="*/ 102 w 241"/>
                <a:gd name="T17" fmla="*/ 41 h 105"/>
                <a:gd name="T18" fmla="*/ 114 w 241"/>
                <a:gd name="T19" fmla="*/ 36 h 105"/>
                <a:gd name="T20" fmla="*/ 123 w 241"/>
                <a:gd name="T21" fmla="*/ 31 h 105"/>
                <a:gd name="T22" fmla="*/ 133 w 241"/>
                <a:gd name="T23" fmla="*/ 23 h 105"/>
                <a:gd name="T24" fmla="*/ 144 w 241"/>
                <a:gd name="T25" fmla="*/ 15 h 105"/>
                <a:gd name="T26" fmla="*/ 153 w 241"/>
                <a:gd name="T27" fmla="*/ 4 h 105"/>
                <a:gd name="T28" fmla="*/ 162 w 241"/>
                <a:gd name="T29" fmla="*/ 6 h 105"/>
                <a:gd name="T30" fmla="*/ 183 w 241"/>
                <a:gd name="T31" fmla="*/ 15 h 105"/>
                <a:gd name="T32" fmla="*/ 208 w 241"/>
                <a:gd name="T33" fmla="*/ 24 h 105"/>
                <a:gd name="T34" fmla="*/ 233 w 241"/>
                <a:gd name="T35" fmla="*/ 29 h 105"/>
                <a:gd name="T36" fmla="*/ 238 w 241"/>
                <a:gd name="T37" fmla="*/ 37 h 105"/>
                <a:gd name="T38" fmla="*/ 230 w 241"/>
                <a:gd name="T39" fmla="*/ 47 h 105"/>
                <a:gd name="T40" fmla="*/ 221 w 241"/>
                <a:gd name="T41" fmla="*/ 48 h 105"/>
                <a:gd name="T42" fmla="*/ 202 w 241"/>
                <a:gd name="T43" fmla="*/ 44 h 105"/>
                <a:gd name="T44" fmla="*/ 175 w 241"/>
                <a:gd name="T45" fmla="*/ 40 h 105"/>
                <a:gd name="T46" fmla="*/ 153 w 241"/>
                <a:gd name="T47" fmla="*/ 36 h 105"/>
                <a:gd name="T48" fmla="*/ 140 w 241"/>
                <a:gd name="T49" fmla="*/ 36 h 105"/>
                <a:gd name="T50" fmla="*/ 139 w 241"/>
                <a:gd name="T51" fmla="*/ 52 h 105"/>
                <a:gd name="T52" fmla="*/ 148 w 241"/>
                <a:gd name="T53" fmla="*/ 61 h 105"/>
                <a:gd name="T54" fmla="*/ 162 w 241"/>
                <a:gd name="T55" fmla="*/ 69 h 105"/>
                <a:gd name="T56" fmla="*/ 176 w 241"/>
                <a:gd name="T57" fmla="*/ 77 h 105"/>
                <a:gd name="T58" fmla="*/ 186 w 241"/>
                <a:gd name="T59" fmla="*/ 85 h 105"/>
                <a:gd name="T60" fmla="*/ 189 w 241"/>
                <a:gd name="T61" fmla="*/ 89 h 105"/>
                <a:gd name="T62" fmla="*/ 186 w 241"/>
                <a:gd name="T63" fmla="*/ 93 h 105"/>
                <a:gd name="T64" fmla="*/ 179 w 241"/>
                <a:gd name="T65" fmla="*/ 94 h 105"/>
                <a:gd name="T66" fmla="*/ 168 w 241"/>
                <a:gd name="T67" fmla="*/ 96 h 105"/>
                <a:gd name="T68" fmla="*/ 157 w 241"/>
                <a:gd name="T69" fmla="*/ 96 h 105"/>
                <a:gd name="T70" fmla="*/ 145 w 241"/>
                <a:gd name="T71" fmla="*/ 96 h 105"/>
                <a:gd name="T72" fmla="*/ 134 w 241"/>
                <a:gd name="T73" fmla="*/ 94 h 105"/>
                <a:gd name="T74" fmla="*/ 119 w 241"/>
                <a:gd name="T75" fmla="*/ 89 h 105"/>
                <a:gd name="T76" fmla="*/ 106 w 241"/>
                <a:gd name="T77" fmla="*/ 82 h 105"/>
                <a:gd name="T78" fmla="*/ 96 w 241"/>
                <a:gd name="T79" fmla="*/ 78 h 105"/>
                <a:gd name="T80" fmla="*/ 88 w 241"/>
                <a:gd name="T81" fmla="*/ 77 h 105"/>
                <a:gd name="T82" fmla="*/ 74 w 241"/>
                <a:gd name="T83" fmla="*/ 78 h 105"/>
                <a:gd name="T84" fmla="*/ 63 w 241"/>
                <a:gd name="T85" fmla="*/ 84 h 105"/>
                <a:gd name="T86" fmla="*/ 52 w 241"/>
                <a:gd name="T87" fmla="*/ 100 h 105"/>
                <a:gd name="T88" fmla="*/ 44 w 241"/>
                <a:gd name="T89" fmla="*/ 101 h 105"/>
                <a:gd name="T90" fmla="*/ 34 w 241"/>
                <a:gd name="T91" fmla="*/ 90 h 105"/>
                <a:gd name="T92" fmla="*/ 24 w 241"/>
                <a:gd name="T93" fmla="*/ 81 h 105"/>
                <a:gd name="T94" fmla="*/ 15 w 241"/>
                <a:gd name="T95" fmla="*/ 73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1" h="105">
                  <a:moveTo>
                    <a:pt x="13" y="70"/>
                  </a:moveTo>
                  <a:lnTo>
                    <a:pt x="10" y="66"/>
                  </a:lnTo>
                  <a:lnTo>
                    <a:pt x="6" y="61"/>
                  </a:lnTo>
                  <a:lnTo>
                    <a:pt x="3" y="56"/>
                  </a:lnTo>
                  <a:lnTo>
                    <a:pt x="0" y="53"/>
                  </a:lnTo>
                  <a:lnTo>
                    <a:pt x="12" y="53"/>
                  </a:lnTo>
                  <a:lnTo>
                    <a:pt x="24" y="53"/>
                  </a:lnTo>
                  <a:lnTo>
                    <a:pt x="35" y="53"/>
                  </a:lnTo>
                  <a:lnTo>
                    <a:pt x="46" y="53"/>
                  </a:lnTo>
                  <a:lnTo>
                    <a:pt x="55" y="53"/>
                  </a:lnTo>
                  <a:lnTo>
                    <a:pt x="63" y="53"/>
                  </a:lnTo>
                  <a:lnTo>
                    <a:pt x="68" y="52"/>
                  </a:lnTo>
                  <a:lnTo>
                    <a:pt x="72" y="52"/>
                  </a:lnTo>
                  <a:lnTo>
                    <a:pt x="76" y="51"/>
                  </a:lnTo>
                  <a:lnTo>
                    <a:pt x="82" y="49"/>
                  </a:lnTo>
                  <a:lnTo>
                    <a:pt x="88" y="47"/>
                  </a:lnTo>
                  <a:lnTo>
                    <a:pt x="95" y="44"/>
                  </a:lnTo>
                  <a:lnTo>
                    <a:pt x="102" y="41"/>
                  </a:lnTo>
                  <a:lnTo>
                    <a:pt x="108" y="39"/>
                  </a:lnTo>
                  <a:lnTo>
                    <a:pt x="114" y="36"/>
                  </a:lnTo>
                  <a:lnTo>
                    <a:pt x="118" y="33"/>
                  </a:lnTo>
                  <a:lnTo>
                    <a:pt x="123" y="31"/>
                  </a:lnTo>
                  <a:lnTo>
                    <a:pt x="127" y="27"/>
                  </a:lnTo>
                  <a:lnTo>
                    <a:pt x="133" y="23"/>
                  </a:lnTo>
                  <a:lnTo>
                    <a:pt x="138" y="19"/>
                  </a:lnTo>
                  <a:lnTo>
                    <a:pt x="144" y="15"/>
                  </a:lnTo>
                  <a:lnTo>
                    <a:pt x="148" y="9"/>
                  </a:lnTo>
                  <a:lnTo>
                    <a:pt x="153" y="4"/>
                  </a:lnTo>
                  <a:lnTo>
                    <a:pt x="155" y="0"/>
                  </a:lnTo>
                  <a:lnTo>
                    <a:pt x="162" y="6"/>
                  </a:lnTo>
                  <a:lnTo>
                    <a:pt x="172" y="9"/>
                  </a:lnTo>
                  <a:lnTo>
                    <a:pt x="183" y="15"/>
                  </a:lnTo>
                  <a:lnTo>
                    <a:pt x="195" y="20"/>
                  </a:lnTo>
                  <a:lnTo>
                    <a:pt x="208" y="24"/>
                  </a:lnTo>
                  <a:lnTo>
                    <a:pt x="220" y="28"/>
                  </a:lnTo>
                  <a:lnTo>
                    <a:pt x="233" y="29"/>
                  </a:lnTo>
                  <a:lnTo>
                    <a:pt x="241" y="31"/>
                  </a:lnTo>
                  <a:lnTo>
                    <a:pt x="238" y="37"/>
                  </a:lnTo>
                  <a:lnTo>
                    <a:pt x="235" y="43"/>
                  </a:lnTo>
                  <a:lnTo>
                    <a:pt x="230" y="47"/>
                  </a:lnTo>
                  <a:lnTo>
                    <a:pt x="226" y="48"/>
                  </a:lnTo>
                  <a:lnTo>
                    <a:pt x="221" y="48"/>
                  </a:lnTo>
                  <a:lnTo>
                    <a:pt x="213" y="47"/>
                  </a:lnTo>
                  <a:lnTo>
                    <a:pt x="202" y="44"/>
                  </a:lnTo>
                  <a:lnTo>
                    <a:pt x="188" y="43"/>
                  </a:lnTo>
                  <a:lnTo>
                    <a:pt x="175" y="40"/>
                  </a:lnTo>
                  <a:lnTo>
                    <a:pt x="162" y="37"/>
                  </a:lnTo>
                  <a:lnTo>
                    <a:pt x="153" y="36"/>
                  </a:lnTo>
                  <a:lnTo>
                    <a:pt x="146" y="35"/>
                  </a:lnTo>
                  <a:lnTo>
                    <a:pt x="140" y="36"/>
                  </a:lnTo>
                  <a:lnTo>
                    <a:pt x="138" y="43"/>
                  </a:lnTo>
                  <a:lnTo>
                    <a:pt x="139" y="52"/>
                  </a:lnTo>
                  <a:lnTo>
                    <a:pt x="144" y="59"/>
                  </a:lnTo>
                  <a:lnTo>
                    <a:pt x="148" y="61"/>
                  </a:lnTo>
                  <a:lnTo>
                    <a:pt x="155" y="65"/>
                  </a:lnTo>
                  <a:lnTo>
                    <a:pt x="162" y="69"/>
                  </a:lnTo>
                  <a:lnTo>
                    <a:pt x="168" y="73"/>
                  </a:lnTo>
                  <a:lnTo>
                    <a:pt x="176" y="77"/>
                  </a:lnTo>
                  <a:lnTo>
                    <a:pt x="182" y="81"/>
                  </a:lnTo>
                  <a:lnTo>
                    <a:pt x="186" y="85"/>
                  </a:lnTo>
                  <a:lnTo>
                    <a:pt x="189" y="88"/>
                  </a:lnTo>
                  <a:lnTo>
                    <a:pt x="189" y="89"/>
                  </a:lnTo>
                  <a:lnTo>
                    <a:pt x="188" y="90"/>
                  </a:lnTo>
                  <a:lnTo>
                    <a:pt x="186" y="93"/>
                  </a:lnTo>
                  <a:lnTo>
                    <a:pt x="185" y="94"/>
                  </a:lnTo>
                  <a:lnTo>
                    <a:pt x="179" y="94"/>
                  </a:lnTo>
                  <a:lnTo>
                    <a:pt x="175" y="94"/>
                  </a:lnTo>
                  <a:lnTo>
                    <a:pt x="168" y="96"/>
                  </a:lnTo>
                  <a:lnTo>
                    <a:pt x="163" y="96"/>
                  </a:lnTo>
                  <a:lnTo>
                    <a:pt x="157" y="96"/>
                  </a:lnTo>
                  <a:lnTo>
                    <a:pt x="152" y="96"/>
                  </a:lnTo>
                  <a:lnTo>
                    <a:pt x="145" y="96"/>
                  </a:lnTo>
                  <a:lnTo>
                    <a:pt x="139" y="96"/>
                  </a:lnTo>
                  <a:lnTo>
                    <a:pt x="134" y="94"/>
                  </a:lnTo>
                  <a:lnTo>
                    <a:pt x="127" y="92"/>
                  </a:lnTo>
                  <a:lnTo>
                    <a:pt x="119" y="89"/>
                  </a:lnTo>
                  <a:lnTo>
                    <a:pt x="113" y="86"/>
                  </a:lnTo>
                  <a:lnTo>
                    <a:pt x="106" y="82"/>
                  </a:lnTo>
                  <a:lnTo>
                    <a:pt x="101" y="80"/>
                  </a:lnTo>
                  <a:lnTo>
                    <a:pt x="96" y="78"/>
                  </a:lnTo>
                  <a:lnTo>
                    <a:pt x="94" y="77"/>
                  </a:lnTo>
                  <a:lnTo>
                    <a:pt x="88" y="77"/>
                  </a:lnTo>
                  <a:lnTo>
                    <a:pt x="82" y="77"/>
                  </a:lnTo>
                  <a:lnTo>
                    <a:pt x="74" y="78"/>
                  </a:lnTo>
                  <a:lnTo>
                    <a:pt x="68" y="78"/>
                  </a:lnTo>
                  <a:lnTo>
                    <a:pt x="63" y="84"/>
                  </a:lnTo>
                  <a:lnTo>
                    <a:pt x="57" y="92"/>
                  </a:lnTo>
                  <a:lnTo>
                    <a:pt x="52" y="100"/>
                  </a:lnTo>
                  <a:lnTo>
                    <a:pt x="48" y="105"/>
                  </a:lnTo>
                  <a:lnTo>
                    <a:pt x="44" y="101"/>
                  </a:lnTo>
                  <a:lnTo>
                    <a:pt x="40" y="96"/>
                  </a:lnTo>
                  <a:lnTo>
                    <a:pt x="34" y="90"/>
                  </a:lnTo>
                  <a:lnTo>
                    <a:pt x="30" y="85"/>
                  </a:lnTo>
                  <a:lnTo>
                    <a:pt x="24" y="81"/>
                  </a:lnTo>
                  <a:lnTo>
                    <a:pt x="20" y="77"/>
                  </a:lnTo>
                  <a:lnTo>
                    <a:pt x="15" y="73"/>
                  </a:lnTo>
                  <a:lnTo>
                    <a:pt x="13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35" name="Freeform 91"/>
            <p:cNvSpPr>
              <a:spLocks/>
            </p:cNvSpPr>
            <p:nvPr/>
          </p:nvSpPr>
          <p:spPr bwMode="auto">
            <a:xfrm>
              <a:off x="5208" y="3586"/>
              <a:ext cx="71" cy="67"/>
            </a:xfrm>
            <a:custGeom>
              <a:avLst/>
              <a:gdLst>
                <a:gd name="T0" fmla="*/ 3 w 71"/>
                <a:gd name="T1" fmla="*/ 41 h 67"/>
                <a:gd name="T2" fmla="*/ 1 w 71"/>
                <a:gd name="T3" fmla="*/ 32 h 67"/>
                <a:gd name="T4" fmla="*/ 0 w 71"/>
                <a:gd name="T5" fmla="*/ 20 h 67"/>
                <a:gd name="T6" fmla="*/ 0 w 71"/>
                <a:gd name="T7" fmla="*/ 8 h 67"/>
                <a:gd name="T8" fmla="*/ 2 w 71"/>
                <a:gd name="T9" fmla="*/ 0 h 67"/>
                <a:gd name="T10" fmla="*/ 7 w 71"/>
                <a:gd name="T11" fmla="*/ 2 h 67"/>
                <a:gd name="T12" fmla="*/ 13 w 71"/>
                <a:gd name="T13" fmla="*/ 8 h 67"/>
                <a:gd name="T14" fmla="*/ 20 w 71"/>
                <a:gd name="T15" fmla="*/ 13 h 67"/>
                <a:gd name="T16" fmla="*/ 26 w 71"/>
                <a:gd name="T17" fmla="*/ 18 h 67"/>
                <a:gd name="T18" fmla="*/ 33 w 71"/>
                <a:gd name="T19" fmla="*/ 24 h 67"/>
                <a:gd name="T20" fmla="*/ 39 w 71"/>
                <a:gd name="T21" fmla="*/ 29 h 67"/>
                <a:gd name="T22" fmla="*/ 44 w 71"/>
                <a:gd name="T23" fmla="*/ 33 h 67"/>
                <a:gd name="T24" fmla="*/ 48 w 71"/>
                <a:gd name="T25" fmla="*/ 36 h 67"/>
                <a:gd name="T26" fmla="*/ 54 w 71"/>
                <a:gd name="T27" fmla="*/ 41 h 67"/>
                <a:gd name="T28" fmla="*/ 61 w 71"/>
                <a:gd name="T29" fmla="*/ 50 h 67"/>
                <a:gd name="T30" fmla="*/ 68 w 71"/>
                <a:gd name="T31" fmla="*/ 58 h 67"/>
                <a:gd name="T32" fmla="*/ 71 w 71"/>
                <a:gd name="T33" fmla="*/ 65 h 67"/>
                <a:gd name="T34" fmla="*/ 66 w 71"/>
                <a:gd name="T35" fmla="*/ 66 h 67"/>
                <a:gd name="T36" fmla="*/ 63 w 71"/>
                <a:gd name="T37" fmla="*/ 66 h 67"/>
                <a:gd name="T38" fmla="*/ 60 w 71"/>
                <a:gd name="T39" fmla="*/ 67 h 67"/>
                <a:gd name="T40" fmla="*/ 58 w 71"/>
                <a:gd name="T41" fmla="*/ 67 h 67"/>
                <a:gd name="T42" fmla="*/ 53 w 71"/>
                <a:gd name="T43" fmla="*/ 65 h 67"/>
                <a:gd name="T44" fmla="*/ 48 w 71"/>
                <a:gd name="T45" fmla="*/ 61 h 67"/>
                <a:gd name="T46" fmla="*/ 40 w 71"/>
                <a:gd name="T47" fmla="*/ 55 h 67"/>
                <a:gd name="T48" fmla="*/ 34 w 71"/>
                <a:gd name="T49" fmla="*/ 53 h 67"/>
                <a:gd name="T50" fmla="*/ 26 w 71"/>
                <a:gd name="T51" fmla="*/ 50 h 67"/>
                <a:gd name="T52" fmla="*/ 18 w 71"/>
                <a:gd name="T53" fmla="*/ 46 h 67"/>
                <a:gd name="T54" fmla="*/ 10 w 71"/>
                <a:gd name="T55" fmla="*/ 43 h 67"/>
                <a:gd name="T56" fmla="*/ 3 w 71"/>
                <a:gd name="T57" fmla="*/ 4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1" h="67">
                  <a:moveTo>
                    <a:pt x="3" y="41"/>
                  </a:moveTo>
                  <a:lnTo>
                    <a:pt x="1" y="32"/>
                  </a:lnTo>
                  <a:lnTo>
                    <a:pt x="0" y="20"/>
                  </a:lnTo>
                  <a:lnTo>
                    <a:pt x="0" y="8"/>
                  </a:lnTo>
                  <a:lnTo>
                    <a:pt x="2" y="0"/>
                  </a:lnTo>
                  <a:lnTo>
                    <a:pt x="7" y="2"/>
                  </a:lnTo>
                  <a:lnTo>
                    <a:pt x="13" y="8"/>
                  </a:lnTo>
                  <a:lnTo>
                    <a:pt x="20" y="13"/>
                  </a:lnTo>
                  <a:lnTo>
                    <a:pt x="26" y="18"/>
                  </a:lnTo>
                  <a:lnTo>
                    <a:pt x="33" y="24"/>
                  </a:lnTo>
                  <a:lnTo>
                    <a:pt x="39" y="29"/>
                  </a:lnTo>
                  <a:lnTo>
                    <a:pt x="44" y="33"/>
                  </a:lnTo>
                  <a:lnTo>
                    <a:pt x="48" y="36"/>
                  </a:lnTo>
                  <a:lnTo>
                    <a:pt x="54" y="41"/>
                  </a:lnTo>
                  <a:lnTo>
                    <a:pt x="61" y="50"/>
                  </a:lnTo>
                  <a:lnTo>
                    <a:pt x="68" y="58"/>
                  </a:lnTo>
                  <a:lnTo>
                    <a:pt x="71" y="65"/>
                  </a:lnTo>
                  <a:lnTo>
                    <a:pt x="66" y="66"/>
                  </a:lnTo>
                  <a:lnTo>
                    <a:pt x="63" y="66"/>
                  </a:lnTo>
                  <a:lnTo>
                    <a:pt x="60" y="67"/>
                  </a:lnTo>
                  <a:lnTo>
                    <a:pt x="58" y="67"/>
                  </a:lnTo>
                  <a:lnTo>
                    <a:pt x="53" y="65"/>
                  </a:lnTo>
                  <a:lnTo>
                    <a:pt x="48" y="61"/>
                  </a:lnTo>
                  <a:lnTo>
                    <a:pt x="40" y="55"/>
                  </a:lnTo>
                  <a:lnTo>
                    <a:pt x="34" y="53"/>
                  </a:lnTo>
                  <a:lnTo>
                    <a:pt x="26" y="50"/>
                  </a:lnTo>
                  <a:lnTo>
                    <a:pt x="18" y="46"/>
                  </a:lnTo>
                  <a:lnTo>
                    <a:pt x="10" y="43"/>
                  </a:lnTo>
                  <a:lnTo>
                    <a:pt x="3" y="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36" name="Freeform 92"/>
            <p:cNvSpPr>
              <a:spLocks/>
            </p:cNvSpPr>
            <p:nvPr/>
          </p:nvSpPr>
          <p:spPr bwMode="auto">
            <a:xfrm>
              <a:off x="5573" y="3087"/>
              <a:ext cx="73" cy="423"/>
            </a:xfrm>
            <a:custGeom>
              <a:avLst/>
              <a:gdLst>
                <a:gd name="T0" fmla="*/ 73 w 73"/>
                <a:gd name="T1" fmla="*/ 423 h 423"/>
                <a:gd name="T2" fmla="*/ 73 w 73"/>
                <a:gd name="T3" fmla="*/ 397 h 423"/>
                <a:gd name="T4" fmla="*/ 71 w 73"/>
                <a:gd name="T5" fmla="*/ 354 h 423"/>
                <a:gd name="T6" fmla="*/ 69 w 73"/>
                <a:gd name="T7" fmla="*/ 312 h 423"/>
                <a:gd name="T8" fmla="*/ 66 w 73"/>
                <a:gd name="T9" fmla="*/ 287 h 423"/>
                <a:gd name="T10" fmla="*/ 63 w 73"/>
                <a:gd name="T11" fmla="*/ 261 h 423"/>
                <a:gd name="T12" fmla="*/ 59 w 73"/>
                <a:gd name="T13" fmla="*/ 220 h 423"/>
                <a:gd name="T14" fmla="*/ 55 w 73"/>
                <a:gd name="T15" fmla="*/ 178 h 423"/>
                <a:gd name="T16" fmla="*/ 53 w 73"/>
                <a:gd name="T17" fmla="*/ 149 h 423"/>
                <a:gd name="T18" fmla="*/ 51 w 73"/>
                <a:gd name="T19" fmla="*/ 137 h 423"/>
                <a:gd name="T20" fmla="*/ 46 w 73"/>
                <a:gd name="T21" fmla="*/ 118 h 423"/>
                <a:gd name="T22" fmla="*/ 40 w 73"/>
                <a:gd name="T23" fmla="*/ 96 h 423"/>
                <a:gd name="T24" fmla="*/ 31 w 73"/>
                <a:gd name="T25" fmla="*/ 72 h 423"/>
                <a:gd name="T26" fmla="*/ 22 w 73"/>
                <a:gd name="T27" fmla="*/ 49 h 423"/>
                <a:gd name="T28" fmla="*/ 13 w 73"/>
                <a:gd name="T29" fmla="*/ 28 h 423"/>
                <a:gd name="T30" fmla="*/ 5 w 73"/>
                <a:gd name="T31" fmla="*/ 11 h 423"/>
                <a:gd name="T32" fmla="*/ 0 w 73"/>
                <a:gd name="T33" fmla="*/ 0 h 423"/>
                <a:gd name="T34" fmla="*/ 4 w 73"/>
                <a:gd name="T35" fmla="*/ 14 h 423"/>
                <a:gd name="T36" fmla="*/ 9 w 73"/>
                <a:gd name="T37" fmla="*/ 29 h 423"/>
                <a:gd name="T38" fmla="*/ 14 w 73"/>
                <a:gd name="T39" fmla="*/ 48 h 423"/>
                <a:gd name="T40" fmla="*/ 20 w 73"/>
                <a:gd name="T41" fmla="*/ 67 h 423"/>
                <a:gd name="T42" fmla="*/ 24 w 73"/>
                <a:gd name="T43" fmla="*/ 84 h 423"/>
                <a:gd name="T44" fmla="*/ 28 w 73"/>
                <a:gd name="T45" fmla="*/ 101 h 423"/>
                <a:gd name="T46" fmla="*/ 29 w 73"/>
                <a:gd name="T47" fmla="*/ 117 h 423"/>
                <a:gd name="T48" fmla="*/ 29 w 73"/>
                <a:gd name="T49" fmla="*/ 129 h 423"/>
                <a:gd name="T50" fmla="*/ 22 w 73"/>
                <a:gd name="T51" fmla="*/ 124 h 423"/>
                <a:gd name="T52" fmla="*/ 15 w 73"/>
                <a:gd name="T53" fmla="*/ 117 h 423"/>
                <a:gd name="T54" fmla="*/ 8 w 73"/>
                <a:gd name="T55" fmla="*/ 112 h 423"/>
                <a:gd name="T56" fmla="*/ 1 w 73"/>
                <a:gd name="T57" fmla="*/ 106 h 423"/>
                <a:gd name="T58" fmla="*/ 10 w 73"/>
                <a:gd name="T59" fmla="*/ 121 h 423"/>
                <a:gd name="T60" fmla="*/ 19 w 73"/>
                <a:gd name="T61" fmla="*/ 134 h 423"/>
                <a:gd name="T62" fmla="*/ 25 w 73"/>
                <a:gd name="T63" fmla="*/ 146 h 423"/>
                <a:gd name="T64" fmla="*/ 32 w 73"/>
                <a:gd name="T65" fmla="*/ 157 h 423"/>
                <a:gd name="T66" fmla="*/ 36 w 73"/>
                <a:gd name="T67" fmla="*/ 169 h 423"/>
                <a:gd name="T68" fmla="*/ 41 w 73"/>
                <a:gd name="T69" fmla="*/ 179 h 423"/>
                <a:gd name="T70" fmla="*/ 44 w 73"/>
                <a:gd name="T71" fmla="*/ 191 h 423"/>
                <a:gd name="T72" fmla="*/ 48 w 73"/>
                <a:gd name="T73" fmla="*/ 204 h 423"/>
                <a:gd name="T74" fmla="*/ 54 w 73"/>
                <a:gd name="T75" fmla="*/ 247 h 423"/>
                <a:gd name="T76" fmla="*/ 62 w 73"/>
                <a:gd name="T77" fmla="*/ 308 h 423"/>
                <a:gd name="T78" fmla="*/ 69 w 73"/>
                <a:gd name="T79" fmla="*/ 373 h 423"/>
                <a:gd name="T80" fmla="*/ 73 w 73"/>
                <a:gd name="T81" fmla="*/ 4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3" h="423">
                  <a:moveTo>
                    <a:pt x="73" y="423"/>
                  </a:moveTo>
                  <a:lnTo>
                    <a:pt x="73" y="397"/>
                  </a:lnTo>
                  <a:lnTo>
                    <a:pt x="71" y="354"/>
                  </a:lnTo>
                  <a:lnTo>
                    <a:pt x="69" y="312"/>
                  </a:lnTo>
                  <a:lnTo>
                    <a:pt x="66" y="287"/>
                  </a:lnTo>
                  <a:lnTo>
                    <a:pt x="63" y="261"/>
                  </a:lnTo>
                  <a:lnTo>
                    <a:pt x="59" y="220"/>
                  </a:lnTo>
                  <a:lnTo>
                    <a:pt x="55" y="178"/>
                  </a:lnTo>
                  <a:lnTo>
                    <a:pt x="53" y="149"/>
                  </a:lnTo>
                  <a:lnTo>
                    <a:pt x="51" y="137"/>
                  </a:lnTo>
                  <a:lnTo>
                    <a:pt x="46" y="118"/>
                  </a:lnTo>
                  <a:lnTo>
                    <a:pt x="40" y="96"/>
                  </a:lnTo>
                  <a:lnTo>
                    <a:pt x="31" y="72"/>
                  </a:lnTo>
                  <a:lnTo>
                    <a:pt x="22" y="49"/>
                  </a:lnTo>
                  <a:lnTo>
                    <a:pt x="13" y="28"/>
                  </a:lnTo>
                  <a:lnTo>
                    <a:pt x="5" y="11"/>
                  </a:lnTo>
                  <a:lnTo>
                    <a:pt x="0" y="0"/>
                  </a:lnTo>
                  <a:lnTo>
                    <a:pt x="4" y="14"/>
                  </a:lnTo>
                  <a:lnTo>
                    <a:pt x="9" y="29"/>
                  </a:lnTo>
                  <a:lnTo>
                    <a:pt x="14" y="48"/>
                  </a:lnTo>
                  <a:lnTo>
                    <a:pt x="20" y="67"/>
                  </a:lnTo>
                  <a:lnTo>
                    <a:pt x="24" y="84"/>
                  </a:lnTo>
                  <a:lnTo>
                    <a:pt x="28" y="101"/>
                  </a:lnTo>
                  <a:lnTo>
                    <a:pt x="29" y="117"/>
                  </a:lnTo>
                  <a:lnTo>
                    <a:pt x="29" y="129"/>
                  </a:lnTo>
                  <a:lnTo>
                    <a:pt x="22" y="124"/>
                  </a:lnTo>
                  <a:lnTo>
                    <a:pt x="15" y="117"/>
                  </a:lnTo>
                  <a:lnTo>
                    <a:pt x="8" y="112"/>
                  </a:lnTo>
                  <a:lnTo>
                    <a:pt x="1" y="106"/>
                  </a:lnTo>
                  <a:lnTo>
                    <a:pt x="10" y="121"/>
                  </a:lnTo>
                  <a:lnTo>
                    <a:pt x="19" y="134"/>
                  </a:lnTo>
                  <a:lnTo>
                    <a:pt x="25" y="146"/>
                  </a:lnTo>
                  <a:lnTo>
                    <a:pt x="32" y="157"/>
                  </a:lnTo>
                  <a:lnTo>
                    <a:pt x="36" y="169"/>
                  </a:lnTo>
                  <a:lnTo>
                    <a:pt x="41" y="179"/>
                  </a:lnTo>
                  <a:lnTo>
                    <a:pt x="44" y="191"/>
                  </a:lnTo>
                  <a:lnTo>
                    <a:pt x="48" y="204"/>
                  </a:lnTo>
                  <a:lnTo>
                    <a:pt x="54" y="247"/>
                  </a:lnTo>
                  <a:lnTo>
                    <a:pt x="62" y="308"/>
                  </a:lnTo>
                  <a:lnTo>
                    <a:pt x="69" y="373"/>
                  </a:lnTo>
                  <a:lnTo>
                    <a:pt x="73" y="4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37" name="Freeform 93"/>
            <p:cNvSpPr>
              <a:spLocks/>
            </p:cNvSpPr>
            <p:nvPr/>
          </p:nvSpPr>
          <p:spPr bwMode="auto">
            <a:xfrm>
              <a:off x="5335" y="3383"/>
              <a:ext cx="86" cy="75"/>
            </a:xfrm>
            <a:custGeom>
              <a:avLst/>
              <a:gdLst>
                <a:gd name="T0" fmla="*/ 17 w 86"/>
                <a:gd name="T1" fmla="*/ 0 h 75"/>
                <a:gd name="T2" fmla="*/ 13 w 86"/>
                <a:gd name="T3" fmla="*/ 11 h 75"/>
                <a:gd name="T4" fmla="*/ 8 w 86"/>
                <a:gd name="T5" fmla="*/ 22 h 75"/>
                <a:gd name="T6" fmla="*/ 4 w 86"/>
                <a:gd name="T7" fmla="*/ 32 h 75"/>
                <a:gd name="T8" fmla="*/ 0 w 86"/>
                <a:gd name="T9" fmla="*/ 38 h 75"/>
                <a:gd name="T10" fmla="*/ 7 w 86"/>
                <a:gd name="T11" fmla="*/ 42 h 75"/>
                <a:gd name="T12" fmla="*/ 18 w 86"/>
                <a:gd name="T13" fmla="*/ 46 h 75"/>
                <a:gd name="T14" fmla="*/ 29 w 86"/>
                <a:gd name="T15" fmla="*/ 53 h 75"/>
                <a:gd name="T16" fmla="*/ 43 w 86"/>
                <a:gd name="T17" fmla="*/ 58 h 75"/>
                <a:gd name="T18" fmla="*/ 55 w 86"/>
                <a:gd name="T19" fmla="*/ 64 h 75"/>
                <a:gd name="T20" fmla="*/ 66 w 86"/>
                <a:gd name="T21" fmla="*/ 69 h 75"/>
                <a:gd name="T22" fmla="*/ 75 w 86"/>
                <a:gd name="T23" fmla="*/ 73 h 75"/>
                <a:gd name="T24" fmla="*/ 80 w 86"/>
                <a:gd name="T25" fmla="*/ 75 h 75"/>
                <a:gd name="T26" fmla="*/ 84 w 86"/>
                <a:gd name="T27" fmla="*/ 73 h 75"/>
                <a:gd name="T28" fmla="*/ 86 w 86"/>
                <a:gd name="T29" fmla="*/ 70 h 75"/>
                <a:gd name="T30" fmla="*/ 86 w 86"/>
                <a:gd name="T31" fmla="*/ 69 h 75"/>
                <a:gd name="T32" fmla="*/ 86 w 86"/>
                <a:gd name="T33" fmla="*/ 66 h 75"/>
                <a:gd name="T34" fmla="*/ 83 w 86"/>
                <a:gd name="T35" fmla="*/ 61 h 75"/>
                <a:gd name="T36" fmla="*/ 77 w 86"/>
                <a:gd name="T37" fmla="*/ 57 h 75"/>
                <a:gd name="T38" fmla="*/ 73 w 86"/>
                <a:gd name="T39" fmla="*/ 52 h 75"/>
                <a:gd name="T40" fmla="*/ 67 w 86"/>
                <a:gd name="T41" fmla="*/ 46 h 75"/>
                <a:gd name="T42" fmla="*/ 60 w 86"/>
                <a:gd name="T43" fmla="*/ 42 h 75"/>
                <a:gd name="T44" fmla="*/ 56 w 86"/>
                <a:gd name="T45" fmla="*/ 37 h 75"/>
                <a:gd name="T46" fmla="*/ 50 w 86"/>
                <a:gd name="T47" fmla="*/ 34 h 75"/>
                <a:gd name="T48" fmla="*/ 47 w 86"/>
                <a:gd name="T49" fmla="*/ 32 h 75"/>
                <a:gd name="T50" fmla="*/ 38 w 86"/>
                <a:gd name="T51" fmla="*/ 26 h 75"/>
                <a:gd name="T52" fmla="*/ 29 w 86"/>
                <a:gd name="T53" fmla="*/ 17 h 75"/>
                <a:gd name="T54" fmla="*/ 22 w 86"/>
                <a:gd name="T55" fmla="*/ 8 h 75"/>
                <a:gd name="T56" fmla="*/ 17 w 86"/>
                <a:gd name="T5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6" h="75">
                  <a:moveTo>
                    <a:pt x="17" y="0"/>
                  </a:moveTo>
                  <a:lnTo>
                    <a:pt x="13" y="11"/>
                  </a:lnTo>
                  <a:lnTo>
                    <a:pt x="8" y="22"/>
                  </a:lnTo>
                  <a:lnTo>
                    <a:pt x="4" y="32"/>
                  </a:lnTo>
                  <a:lnTo>
                    <a:pt x="0" y="38"/>
                  </a:lnTo>
                  <a:lnTo>
                    <a:pt x="7" y="42"/>
                  </a:lnTo>
                  <a:lnTo>
                    <a:pt x="18" y="46"/>
                  </a:lnTo>
                  <a:lnTo>
                    <a:pt x="29" y="53"/>
                  </a:lnTo>
                  <a:lnTo>
                    <a:pt x="43" y="58"/>
                  </a:lnTo>
                  <a:lnTo>
                    <a:pt x="55" y="64"/>
                  </a:lnTo>
                  <a:lnTo>
                    <a:pt x="66" y="69"/>
                  </a:lnTo>
                  <a:lnTo>
                    <a:pt x="75" y="73"/>
                  </a:lnTo>
                  <a:lnTo>
                    <a:pt x="80" y="75"/>
                  </a:lnTo>
                  <a:lnTo>
                    <a:pt x="84" y="73"/>
                  </a:lnTo>
                  <a:lnTo>
                    <a:pt x="86" y="70"/>
                  </a:lnTo>
                  <a:lnTo>
                    <a:pt x="86" y="69"/>
                  </a:lnTo>
                  <a:lnTo>
                    <a:pt x="86" y="66"/>
                  </a:lnTo>
                  <a:lnTo>
                    <a:pt x="83" y="61"/>
                  </a:lnTo>
                  <a:lnTo>
                    <a:pt x="77" y="57"/>
                  </a:lnTo>
                  <a:lnTo>
                    <a:pt x="73" y="52"/>
                  </a:lnTo>
                  <a:lnTo>
                    <a:pt x="67" y="46"/>
                  </a:lnTo>
                  <a:lnTo>
                    <a:pt x="60" y="42"/>
                  </a:lnTo>
                  <a:lnTo>
                    <a:pt x="56" y="37"/>
                  </a:lnTo>
                  <a:lnTo>
                    <a:pt x="50" y="34"/>
                  </a:lnTo>
                  <a:lnTo>
                    <a:pt x="47" y="32"/>
                  </a:lnTo>
                  <a:lnTo>
                    <a:pt x="38" y="26"/>
                  </a:lnTo>
                  <a:lnTo>
                    <a:pt x="29" y="17"/>
                  </a:lnTo>
                  <a:lnTo>
                    <a:pt x="22" y="8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38" name="Freeform 94"/>
            <p:cNvSpPr>
              <a:spLocks/>
            </p:cNvSpPr>
            <p:nvPr/>
          </p:nvSpPr>
          <p:spPr bwMode="auto">
            <a:xfrm>
              <a:off x="5121" y="2867"/>
              <a:ext cx="86" cy="436"/>
            </a:xfrm>
            <a:custGeom>
              <a:avLst/>
              <a:gdLst>
                <a:gd name="T0" fmla="*/ 39 w 86"/>
                <a:gd name="T1" fmla="*/ 130 h 436"/>
                <a:gd name="T2" fmla="*/ 39 w 86"/>
                <a:gd name="T3" fmla="*/ 117 h 436"/>
                <a:gd name="T4" fmla="*/ 40 w 86"/>
                <a:gd name="T5" fmla="*/ 98 h 436"/>
                <a:gd name="T6" fmla="*/ 41 w 86"/>
                <a:gd name="T7" fmla="*/ 80 h 436"/>
                <a:gd name="T8" fmla="*/ 45 w 86"/>
                <a:gd name="T9" fmla="*/ 68 h 436"/>
                <a:gd name="T10" fmla="*/ 52 w 86"/>
                <a:gd name="T11" fmla="*/ 61 h 436"/>
                <a:gd name="T12" fmla="*/ 59 w 86"/>
                <a:gd name="T13" fmla="*/ 53 h 436"/>
                <a:gd name="T14" fmla="*/ 64 w 86"/>
                <a:gd name="T15" fmla="*/ 45 h 436"/>
                <a:gd name="T16" fmla="*/ 66 w 86"/>
                <a:gd name="T17" fmla="*/ 37 h 436"/>
                <a:gd name="T18" fmla="*/ 67 w 86"/>
                <a:gd name="T19" fmla="*/ 29 h 436"/>
                <a:gd name="T20" fmla="*/ 69 w 86"/>
                <a:gd name="T21" fmla="*/ 18 h 436"/>
                <a:gd name="T22" fmla="*/ 71 w 86"/>
                <a:gd name="T23" fmla="*/ 7 h 436"/>
                <a:gd name="T24" fmla="*/ 72 w 86"/>
                <a:gd name="T25" fmla="*/ 0 h 436"/>
                <a:gd name="T26" fmla="*/ 77 w 86"/>
                <a:gd name="T27" fmla="*/ 2 h 436"/>
                <a:gd name="T28" fmla="*/ 80 w 86"/>
                <a:gd name="T29" fmla="*/ 4 h 436"/>
                <a:gd name="T30" fmla="*/ 84 w 86"/>
                <a:gd name="T31" fmla="*/ 7 h 436"/>
                <a:gd name="T32" fmla="*/ 85 w 86"/>
                <a:gd name="T33" fmla="*/ 11 h 436"/>
                <a:gd name="T34" fmla="*/ 85 w 86"/>
                <a:gd name="T35" fmla="*/ 15 h 436"/>
                <a:gd name="T36" fmla="*/ 86 w 86"/>
                <a:gd name="T37" fmla="*/ 24 h 436"/>
                <a:gd name="T38" fmla="*/ 85 w 86"/>
                <a:gd name="T39" fmla="*/ 35 h 436"/>
                <a:gd name="T40" fmla="*/ 84 w 86"/>
                <a:gd name="T41" fmla="*/ 45 h 436"/>
                <a:gd name="T42" fmla="*/ 80 w 86"/>
                <a:gd name="T43" fmla="*/ 59 h 436"/>
                <a:gd name="T44" fmla="*/ 76 w 86"/>
                <a:gd name="T45" fmla="*/ 76 h 436"/>
                <a:gd name="T46" fmla="*/ 70 w 86"/>
                <a:gd name="T47" fmla="*/ 93 h 436"/>
                <a:gd name="T48" fmla="*/ 67 w 86"/>
                <a:gd name="T49" fmla="*/ 105 h 436"/>
                <a:gd name="T50" fmla="*/ 64 w 86"/>
                <a:gd name="T51" fmla="*/ 116 h 436"/>
                <a:gd name="T52" fmla="*/ 59 w 86"/>
                <a:gd name="T53" fmla="*/ 133 h 436"/>
                <a:gd name="T54" fmla="*/ 57 w 86"/>
                <a:gd name="T55" fmla="*/ 151 h 436"/>
                <a:gd name="T56" fmla="*/ 56 w 86"/>
                <a:gd name="T57" fmla="*/ 167 h 436"/>
                <a:gd name="T58" fmla="*/ 56 w 86"/>
                <a:gd name="T59" fmla="*/ 181 h 436"/>
                <a:gd name="T60" fmla="*/ 56 w 86"/>
                <a:gd name="T61" fmla="*/ 194 h 436"/>
                <a:gd name="T62" fmla="*/ 55 w 86"/>
                <a:gd name="T63" fmla="*/ 208 h 436"/>
                <a:gd name="T64" fmla="*/ 51 w 86"/>
                <a:gd name="T65" fmla="*/ 220 h 436"/>
                <a:gd name="T66" fmla="*/ 46 w 86"/>
                <a:gd name="T67" fmla="*/ 240 h 436"/>
                <a:gd name="T68" fmla="*/ 39 w 86"/>
                <a:gd name="T69" fmla="*/ 271 h 436"/>
                <a:gd name="T70" fmla="*/ 34 w 86"/>
                <a:gd name="T71" fmla="*/ 300 h 436"/>
                <a:gd name="T72" fmla="*/ 30 w 86"/>
                <a:gd name="T73" fmla="*/ 322 h 436"/>
                <a:gd name="T74" fmla="*/ 28 w 86"/>
                <a:gd name="T75" fmla="*/ 344 h 436"/>
                <a:gd name="T76" fmla="*/ 25 w 86"/>
                <a:gd name="T77" fmla="*/ 375 h 436"/>
                <a:gd name="T78" fmla="*/ 23 w 86"/>
                <a:gd name="T79" fmla="*/ 409 h 436"/>
                <a:gd name="T80" fmla="*/ 24 w 86"/>
                <a:gd name="T81" fmla="*/ 436 h 436"/>
                <a:gd name="T82" fmla="*/ 19 w 86"/>
                <a:gd name="T83" fmla="*/ 435 h 436"/>
                <a:gd name="T84" fmla="*/ 14 w 86"/>
                <a:gd name="T85" fmla="*/ 434 h 436"/>
                <a:gd name="T86" fmla="*/ 7 w 86"/>
                <a:gd name="T87" fmla="*/ 432 h 436"/>
                <a:gd name="T88" fmla="*/ 0 w 86"/>
                <a:gd name="T89" fmla="*/ 431 h 436"/>
                <a:gd name="T90" fmla="*/ 0 w 86"/>
                <a:gd name="T91" fmla="*/ 415 h 436"/>
                <a:gd name="T92" fmla="*/ 0 w 86"/>
                <a:gd name="T93" fmla="*/ 394 h 436"/>
                <a:gd name="T94" fmla="*/ 0 w 86"/>
                <a:gd name="T95" fmla="*/ 373 h 436"/>
                <a:gd name="T96" fmla="*/ 1 w 86"/>
                <a:gd name="T97" fmla="*/ 358 h 436"/>
                <a:gd name="T98" fmla="*/ 4 w 86"/>
                <a:gd name="T99" fmla="*/ 345 h 436"/>
                <a:gd name="T100" fmla="*/ 8 w 86"/>
                <a:gd name="T101" fmla="*/ 329 h 436"/>
                <a:gd name="T102" fmla="*/ 11 w 86"/>
                <a:gd name="T103" fmla="*/ 313 h 436"/>
                <a:gd name="T104" fmla="*/ 14 w 86"/>
                <a:gd name="T105" fmla="*/ 303 h 436"/>
                <a:gd name="T106" fmla="*/ 15 w 86"/>
                <a:gd name="T107" fmla="*/ 287 h 436"/>
                <a:gd name="T108" fmla="*/ 17 w 86"/>
                <a:gd name="T109" fmla="*/ 261 h 436"/>
                <a:gd name="T110" fmla="*/ 19 w 86"/>
                <a:gd name="T111" fmla="*/ 235 h 436"/>
                <a:gd name="T112" fmla="*/ 23 w 86"/>
                <a:gd name="T113" fmla="*/ 218 h 436"/>
                <a:gd name="T114" fmla="*/ 28 w 86"/>
                <a:gd name="T115" fmla="*/ 204 h 436"/>
                <a:gd name="T116" fmla="*/ 35 w 86"/>
                <a:gd name="T117" fmla="*/ 185 h 436"/>
                <a:gd name="T118" fmla="*/ 39 w 86"/>
                <a:gd name="T119" fmla="*/ 159 h 436"/>
                <a:gd name="T120" fmla="*/ 39 w 86"/>
                <a:gd name="T121" fmla="*/ 13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6" h="436">
                  <a:moveTo>
                    <a:pt x="39" y="130"/>
                  </a:moveTo>
                  <a:lnTo>
                    <a:pt x="39" y="117"/>
                  </a:lnTo>
                  <a:lnTo>
                    <a:pt x="40" y="98"/>
                  </a:lnTo>
                  <a:lnTo>
                    <a:pt x="41" y="80"/>
                  </a:lnTo>
                  <a:lnTo>
                    <a:pt x="45" y="68"/>
                  </a:lnTo>
                  <a:lnTo>
                    <a:pt x="52" y="61"/>
                  </a:lnTo>
                  <a:lnTo>
                    <a:pt x="59" y="53"/>
                  </a:lnTo>
                  <a:lnTo>
                    <a:pt x="64" y="45"/>
                  </a:lnTo>
                  <a:lnTo>
                    <a:pt x="66" y="37"/>
                  </a:lnTo>
                  <a:lnTo>
                    <a:pt x="67" y="29"/>
                  </a:lnTo>
                  <a:lnTo>
                    <a:pt x="69" y="18"/>
                  </a:lnTo>
                  <a:lnTo>
                    <a:pt x="71" y="7"/>
                  </a:lnTo>
                  <a:lnTo>
                    <a:pt x="72" y="0"/>
                  </a:lnTo>
                  <a:lnTo>
                    <a:pt x="77" y="2"/>
                  </a:lnTo>
                  <a:lnTo>
                    <a:pt x="80" y="4"/>
                  </a:lnTo>
                  <a:lnTo>
                    <a:pt x="84" y="7"/>
                  </a:lnTo>
                  <a:lnTo>
                    <a:pt x="85" y="11"/>
                  </a:lnTo>
                  <a:lnTo>
                    <a:pt x="85" y="15"/>
                  </a:lnTo>
                  <a:lnTo>
                    <a:pt x="86" y="24"/>
                  </a:lnTo>
                  <a:lnTo>
                    <a:pt x="85" y="35"/>
                  </a:lnTo>
                  <a:lnTo>
                    <a:pt x="84" y="45"/>
                  </a:lnTo>
                  <a:lnTo>
                    <a:pt x="80" y="59"/>
                  </a:lnTo>
                  <a:lnTo>
                    <a:pt x="76" y="76"/>
                  </a:lnTo>
                  <a:lnTo>
                    <a:pt x="70" y="93"/>
                  </a:lnTo>
                  <a:lnTo>
                    <a:pt x="67" y="105"/>
                  </a:lnTo>
                  <a:lnTo>
                    <a:pt x="64" y="116"/>
                  </a:lnTo>
                  <a:lnTo>
                    <a:pt x="59" y="133"/>
                  </a:lnTo>
                  <a:lnTo>
                    <a:pt x="57" y="151"/>
                  </a:lnTo>
                  <a:lnTo>
                    <a:pt x="56" y="167"/>
                  </a:lnTo>
                  <a:lnTo>
                    <a:pt x="56" y="181"/>
                  </a:lnTo>
                  <a:lnTo>
                    <a:pt x="56" y="194"/>
                  </a:lnTo>
                  <a:lnTo>
                    <a:pt x="55" y="208"/>
                  </a:lnTo>
                  <a:lnTo>
                    <a:pt x="51" y="220"/>
                  </a:lnTo>
                  <a:lnTo>
                    <a:pt x="46" y="240"/>
                  </a:lnTo>
                  <a:lnTo>
                    <a:pt x="39" y="271"/>
                  </a:lnTo>
                  <a:lnTo>
                    <a:pt x="34" y="300"/>
                  </a:lnTo>
                  <a:lnTo>
                    <a:pt x="30" y="322"/>
                  </a:lnTo>
                  <a:lnTo>
                    <a:pt x="28" y="344"/>
                  </a:lnTo>
                  <a:lnTo>
                    <a:pt x="25" y="375"/>
                  </a:lnTo>
                  <a:lnTo>
                    <a:pt x="23" y="409"/>
                  </a:lnTo>
                  <a:lnTo>
                    <a:pt x="24" y="436"/>
                  </a:lnTo>
                  <a:lnTo>
                    <a:pt x="19" y="435"/>
                  </a:lnTo>
                  <a:lnTo>
                    <a:pt x="14" y="434"/>
                  </a:lnTo>
                  <a:lnTo>
                    <a:pt x="7" y="432"/>
                  </a:lnTo>
                  <a:lnTo>
                    <a:pt x="0" y="431"/>
                  </a:lnTo>
                  <a:lnTo>
                    <a:pt x="0" y="415"/>
                  </a:lnTo>
                  <a:lnTo>
                    <a:pt x="0" y="394"/>
                  </a:lnTo>
                  <a:lnTo>
                    <a:pt x="0" y="373"/>
                  </a:lnTo>
                  <a:lnTo>
                    <a:pt x="1" y="358"/>
                  </a:lnTo>
                  <a:lnTo>
                    <a:pt x="4" y="345"/>
                  </a:lnTo>
                  <a:lnTo>
                    <a:pt x="8" y="329"/>
                  </a:lnTo>
                  <a:lnTo>
                    <a:pt x="11" y="313"/>
                  </a:lnTo>
                  <a:lnTo>
                    <a:pt x="14" y="303"/>
                  </a:lnTo>
                  <a:lnTo>
                    <a:pt x="15" y="287"/>
                  </a:lnTo>
                  <a:lnTo>
                    <a:pt x="17" y="261"/>
                  </a:lnTo>
                  <a:lnTo>
                    <a:pt x="19" y="235"/>
                  </a:lnTo>
                  <a:lnTo>
                    <a:pt x="23" y="218"/>
                  </a:lnTo>
                  <a:lnTo>
                    <a:pt x="28" y="204"/>
                  </a:lnTo>
                  <a:lnTo>
                    <a:pt x="35" y="185"/>
                  </a:lnTo>
                  <a:lnTo>
                    <a:pt x="39" y="159"/>
                  </a:lnTo>
                  <a:lnTo>
                    <a:pt x="39" y="13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39" name="Freeform 95"/>
            <p:cNvSpPr>
              <a:spLocks/>
            </p:cNvSpPr>
            <p:nvPr/>
          </p:nvSpPr>
          <p:spPr bwMode="auto">
            <a:xfrm>
              <a:off x="5038" y="2311"/>
              <a:ext cx="427" cy="604"/>
            </a:xfrm>
            <a:custGeom>
              <a:avLst/>
              <a:gdLst>
                <a:gd name="T0" fmla="*/ 170 w 427"/>
                <a:gd name="T1" fmla="*/ 552 h 604"/>
                <a:gd name="T2" fmla="*/ 191 w 427"/>
                <a:gd name="T3" fmla="*/ 577 h 604"/>
                <a:gd name="T4" fmla="*/ 175 w 427"/>
                <a:gd name="T5" fmla="*/ 579 h 604"/>
                <a:gd name="T6" fmla="*/ 175 w 427"/>
                <a:gd name="T7" fmla="*/ 593 h 604"/>
                <a:gd name="T8" fmla="*/ 199 w 427"/>
                <a:gd name="T9" fmla="*/ 604 h 604"/>
                <a:gd name="T10" fmla="*/ 219 w 427"/>
                <a:gd name="T11" fmla="*/ 576 h 604"/>
                <a:gd name="T12" fmla="*/ 245 w 427"/>
                <a:gd name="T13" fmla="*/ 547 h 604"/>
                <a:gd name="T14" fmla="*/ 281 w 427"/>
                <a:gd name="T15" fmla="*/ 517 h 604"/>
                <a:gd name="T16" fmla="*/ 309 w 427"/>
                <a:gd name="T17" fmla="*/ 506 h 604"/>
                <a:gd name="T18" fmla="*/ 352 w 427"/>
                <a:gd name="T19" fmla="*/ 493 h 604"/>
                <a:gd name="T20" fmla="*/ 346 w 427"/>
                <a:gd name="T21" fmla="*/ 469 h 604"/>
                <a:gd name="T22" fmla="*/ 323 w 427"/>
                <a:gd name="T23" fmla="*/ 432 h 604"/>
                <a:gd name="T24" fmla="*/ 343 w 427"/>
                <a:gd name="T25" fmla="*/ 429 h 604"/>
                <a:gd name="T26" fmla="*/ 367 w 427"/>
                <a:gd name="T27" fmla="*/ 393 h 604"/>
                <a:gd name="T28" fmla="*/ 390 w 427"/>
                <a:gd name="T29" fmla="*/ 383 h 604"/>
                <a:gd name="T30" fmla="*/ 388 w 427"/>
                <a:gd name="T31" fmla="*/ 368 h 604"/>
                <a:gd name="T32" fmla="*/ 403 w 427"/>
                <a:gd name="T33" fmla="*/ 353 h 604"/>
                <a:gd name="T34" fmla="*/ 425 w 427"/>
                <a:gd name="T35" fmla="*/ 324 h 604"/>
                <a:gd name="T36" fmla="*/ 426 w 427"/>
                <a:gd name="T37" fmla="*/ 230 h 604"/>
                <a:gd name="T38" fmla="*/ 406 w 427"/>
                <a:gd name="T39" fmla="*/ 169 h 604"/>
                <a:gd name="T40" fmla="*/ 381 w 427"/>
                <a:gd name="T41" fmla="*/ 159 h 604"/>
                <a:gd name="T42" fmla="*/ 377 w 427"/>
                <a:gd name="T43" fmla="*/ 127 h 604"/>
                <a:gd name="T44" fmla="*/ 362 w 427"/>
                <a:gd name="T45" fmla="*/ 96 h 604"/>
                <a:gd name="T46" fmla="*/ 342 w 427"/>
                <a:gd name="T47" fmla="*/ 83 h 604"/>
                <a:gd name="T48" fmla="*/ 336 w 427"/>
                <a:gd name="T49" fmla="*/ 58 h 604"/>
                <a:gd name="T50" fmla="*/ 307 w 427"/>
                <a:gd name="T51" fmla="*/ 30 h 604"/>
                <a:gd name="T52" fmla="*/ 273 w 427"/>
                <a:gd name="T53" fmla="*/ 25 h 604"/>
                <a:gd name="T54" fmla="*/ 250 w 427"/>
                <a:gd name="T55" fmla="*/ 21 h 604"/>
                <a:gd name="T56" fmla="*/ 232 w 427"/>
                <a:gd name="T57" fmla="*/ 27 h 604"/>
                <a:gd name="T58" fmla="*/ 211 w 427"/>
                <a:gd name="T59" fmla="*/ 19 h 604"/>
                <a:gd name="T60" fmla="*/ 210 w 427"/>
                <a:gd name="T61" fmla="*/ 9 h 604"/>
                <a:gd name="T62" fmla="*/ 184 w 427"/>
                <a:gd name="T63" fmla="*/ 1 h 604"/>
                <a:gd name="T64" fmla="*/ 141 w 427"/>
                <a:gd name="T65" fmla="*/ 4 h 604"/>
                <a:gd name="T66" fmla="*/ 123 w 427"/>
                <a:gd name="T67" fmla="*/ 27 h 604"/>
                <a:gd name="T68" fmla="*/ 107 w 427"/>
                <a:gd name="T69" fmla="*/ 41 h 604"/>
                <a:gd name="T70" fmla="*/ 79 w 427"/>
                <a:gd name="T71" fmla="*/ 39 h 604"/>
                <a:gd name="T72" fmla="*/ 52 w 427"/>
                <a:gd name="T73" fmla="*/ 49 h 604"/>
                <a:gd name="T74" fmla="*/ 40 w 427"/>
                <a:gd name="T75" fmla="*/ 84 h 604"/>
                <a:gd name="T76" fmla="*/ 20 w 427"/>
                <a:gd name="T77" fmla="*/ 114 h 604"/>
                <a:gd name="T78" fmla="*/ 2 w 427"/>
                <a:gd name="T79" fmla="*/ 155 h 604"/>
                <a:gd name="T80" fmla="*/ 7 w 427"/>
                <a:gd name="T81" fmla="*/ 202 h 604"/>
                <a:gd name="T82" fmla="*/ 0 w 427"/>
                <a:gd name="T83" fmla="*/ 226 h 604"/>
                <a:gd name="T84" fmla="*/ 18 w 427"/>
                <a:gd name="T85" fmla="*/ 253 h 604"/>
                <a:gd name="T86" fmla="*/ 27 w 427"/>
                <a:gd name="T87" fmla="*/ 281 h 604"/>
                <a:gd name="T88" fmla="*/ 29 w 427"/>
                <a:gd name="T89" fmla="*/ 302 h 604"/>
                <a:gd name="T90" fmla="*/ 19 w 427"/>
                <a:gd name="T91" fmla="*/ 363 h 604"/>
                <a:gd name="T92" fmla="*/ 30 w 427"/>
                <a:gd name="T93" fmla="*/ 380 h 604"/>
                <a:gd name="T94" fmla="*/ 42 w 427"/>
                <a:gd name="T95" fmla="*/ 385 h 604"/>
                <a:gd name="T96" fmla="*/ 40 w 427"/>
                <a:gd name="T97" fmla="*/ 408 h 604"/>
                <a:gd name="T98" fmla="*/ 49 w 427"/>
                <a:gd name="T99" fmla="*/ 422 h 604"/>
                <a:gd name="T100" fmla="*/ 44 w 427"/>
                <a:gd name="T101" fmla="*/ 436 h 604"/>
                <a:gd name="T102" fmla="*/ 52 w 427"/>
                <a:gd name="T103" fmla="*/ 452 h 604"/>
                <a:gd name="T104" fmla="*/ 53 w 427"/>
                <a:gd name="T105" fmla="*/ 490 h 604"/>
                <a:gd name="T106" fmla="*/ 70 w 427"/>
                <a:gd name="T107" fmla="*/ 503 h 604"/>
                <a:gd name="T108" fmla="*/ 93 w 427"/>
                <a:gd name="T109" fmla="*/ 501 h 604"/>
                <a:gd name="T110" fmla="*/ 122 w 427"/>
                <a:gd name="T111" fmla="*/ 494 h 604"/>
                <a:gd name="T112" fmla="*/ 140 w 427"/>
                <a:gd name="T113" fmla="*/ 510 h 604"/>
                <a:gd name="T114" fmla="*/ 151 w 427"/>
                <a:gd name="T115" fmla="*/ 532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27" h="604">
                  <a:moveTo>
                    <a:pt x="153" y="536"/>
                  </a:moveTo>
                  <a:lnTo>
                    <a:pt x="159" y="540"/>
                  </a:lnTo>
                  <a:lnTo>
                    <a:pt x="164" y="546"/>
                  </a:lnTo>
                  <a:lnTo>
                    <a:pt x="170" y="552"/>
                  </a:lnTo>
                  <a:lnTo>
                    <a:pt x="177" y="559"/>
                  </a:lnTo>
                  <a:lnTo>
                    <a:pt x="182" y="566"/>
                  </a:lnTo>
                  <a:lnTo>
                    <a:pt x="187" y="572"/>
                  </a:lnTo>
                  <a:lnTo>
                    <a:pt x="191" y="577"/>
                  </a:lnTo>
                  <a:lnTo>
                    <a:pt x="193" y="581"/>
                  </a:lnTo>
                  <a:lnTo>
                    <a:pt x="187" y="580"/>
                  </a:lnTo>
                  <a:lnTo>
                    <a:pt x="180" y="579"/>
                  </a:lnTo>
                  <a:lnTo>
                    <a:pt x="175" y="579"/>
                  </a:lnTo>
                  <a:lnTo>
                    <a:pt x="173" y="580"/>
                  </a:lnTo>
                  <a:lnTo>
                    <a:pt x="173" y="584"/>
                  </a:lnTo>
                  <a:lnTo>
                    <a:pt x="173" y="588"/>
                  </a:lnTo>
                  <a:lnTo>
                    <a:pt x="175" y="593"/>
                  </a:lnTo>
                  <a:lnTo>
                    <a:pt x="179" y="596"/>
                  </a:lnTo>
                  <a:lnTo>
                    <a:pt x="184" y="599"/>
                  </a:lnTo>
                  <a:lnTo>
                    <a:pt x="192" y="601"/>
                  </a:lnTo>
                  <a:lnTo>
                    <a:pt x="199" y="604"/>
                  </a:lnTo>
                  <a:lnTo>
                    <a:pt x="203" y="603"/>
                  </a:lnTo>
                  <a:lnTo>
                    <a:pt x="208" y="596"/>
                  </a:lnTo>
                  <a:lnTo>
                    <a:pt x="214" y="587"/>
                  </a:lnTo>
                  <a:lnTo>
                    <a:pt x="219" y="576"/>
                  </a:lnTo>
                  <a:lnTo>
                    <a:pt x="221" y="567"/>
                  </a:lnTo>
                  <a:lnTo>
                    <a:pt x="228" y="562"/>
                  </a:lnTo>
                  <a:lnTo>
                    <a:pt x="235" y="555"/>
                  </a:lnTo>
                  <a:lnTo>
                    <a:pt x="245" y="547"/>
                  </a:lnTo>
                  <a:lnTo>
                    <a:pt x="255" y="538"/>
                  </a:lnTo>
                  <a:lnTo>
                    <a:pt x="264" y="530"/>
                  </a:lnTo>
                  <a:lnTo>
                    <a:pt x="273" y="522"/>
                  </a:lnTo>
                  <a:lnTo>
                    <a:pt x="281" y="517"/>
                  </a:lnTo>
                  <a:lnTo>
                    <a:pt x="286" y="514"/>
                  </a:lnTo>
                  <a:lnTo>
                    <a:pt x="292" y="511"/>
                  </a:lnTo>
                  <a:lnTo>
                    <a:pt x="300" y="509"/>
                  </a:lnTo>
                  <a:lnTo>
                    <a:pt x="309" y="506"/>
                  </a:lnTo>
                  <a:lnTo>
                    <a:pt x="320" y="502"/>
                  </a:lnTo>
                  <a:lnTo>
                    <a:pt x="330" y="498"/>
                  </a:lnTo>
                  <a:lnTo>
                    <a:pt x="341" y="495"/>
                  </a:lnTo>
                  <a:lnTo>
                    <a:pt x="352" y="493"/>
                  </a:lnTo>
                  <a:lnTo>
                    <a:pt x="361" y="491"/>
                  </a:lnTo>
                  <a:lnTo>
                    <a:pt x="357" y="486"/>
                  </a:lnTo>
                  <a:lnTo>
                    <a:pt x="352" y="478"/>
                  </a:lnTo>
                  <a:lnTo>
                    <a:pt x="346" y="469"/>
                  </a:lnTo>
                  <a:lnTo>
                    <a:pt x="340" y="458"/>
                  </a:lnTo>
                  <a:lnTo>
                    <a:pt x="333" y="449"/>
                  </a:lnTo>
                  <a:lnTo>
                    <a:pt x="327" y="440"/>
                  </a:lnTo>
                  <a:lnTo>
                    <a:pt x="323" y="432"/>
                  </a:lnTo>
                  <a:lnTo>
                    <a:pt x="321" y="425"/>
                  </a:lnTo>
                  <a:lnTo>
                    <a:pt x="329" y="428"/>
                  </a:lnTo>
                  <a:lnTo>
                    <a:pt x="336" y="429"/>
                  </a:lnTo>
                  <a:lnTo>
                    <a:pt x="343" y="429"/>
                  </a:lnTo>
                  <a:lnTo>
                    <a:pt x="350" y="425"/>
                  </a:lnTo>
                  <a:lnTo>
                    <a:pt x="356" y="416"/>
                  </a:lnTo>
                  <a:lnTo>
                    <a:pt x="363" y="405"/>
                  </a:lnTo>
                  <a:lnTo>
                    <a:pt x="367" y="393"/>
                  </a:lnTo>
                  <a:lnTo>
                    <a:pt x="371" y="384"/>
                  </a:lnTo>
                  <a:lnTo>
                    <a:pt x="376" y="385"/>
                  </a:lnTo>
                  <a:lnTo>
                    <a:pt x="383" y="385"/>
                  </a:lnTo>
                  <a:lnTo>
                    <a:pt x="390" y="383"/>
                  </a:lnTo>
                  <a:lnTo>
                    <a:pt x="395" y="379"/>
                  </a:lnTo>
                  <a:lnTo>
                    <a:pt x="392" y="376"/>
                  </a:lnTo>
                  <a:lnTo>
                    <a:pt x="390" y="372"/>
                  </a:lnTo>
                  <a:lnTo>
                    <a:pt x="388" y="368"/>
                  </a:lnTo>
                  <a:lnTo>
                    <a:pt x="390" y="365"/>
                  </a:lnTo>
                  <a:lnTo>
                    <a:pt x="392" y="363"/>
                  </a:lnTo>
                  <a:lnTo>
                    <a:pt x="396" y="359"/>
                  </a:lnTo>
                  <a:lnTo>
                    <a:pt x="403" y="353"/>
                  </a:lnTo>
                  <a:lnTo>
                    <a:pt x="410" y="346"/>
                  </a:lnTo>
                  <a:lnTo>
                    <a:pt x="416" y="339"/>
                  </a:lnTo>
                  <a:lnTo>
                    <a:pt x="422" y="331"/>
                  </a:lnTo>
                  <a:lnTo>
                    <a:pt x="425" y="324"/>
                  </a:lnTo>
                  <a:lnTo>
                    <a:pt x="427" y="318"/>
                  </a:lnTo>
                  <a:lnTo>
                    <a:pt x="427" y="296"/>
                  </a:lnTo>
                  <a:lnTo>
                    <a:pt x="427" y="263"/>
                  </a:lnTo>
                  <a:lnTo>
                    <a:pt x="426" y="230"/>
                  </a:lnTo>
                  <a:lnTo>
                    <a:pt x="424" y="208"/>
                  </a:lnTo>
                  <a:lnTo>
                    <a:pt x="419" y="194"/>
                  </a:lnTo>
                  <a:lnTo>
                    <a:pt x="413" y="181"/>
                  </a:lnTo>
                  <a:lnTo>
                    <a:pt x="406" y="169"/>
                  </a:lnTo>
                  <a:lnTo>
                    <a:pt x="398" y="163"/>
                  </a:lnTo>
                  <a:lnTo>
                    <a:pt x="392" y="160"/>
                  </a:lnTo>
                  <a:lnTo>
                    <a:pt x="385" y="159"/>
                  </a:lnTo>
                  <a:lnTo>
                    <a:pt x="381" y="159"/>
                  </a:lnTo>
                  <a:lnTo>
                    <a:pt x="375" y="159"/>
                  </a:lnTo>
                  <a:lnTo>
                    <a:pt x="376" y="149"/>
                  </a:lnTo>
                  <a:lnTo>
                    <a:pt x="377" y="137"/>
                  </a:lnTo>
                  <a:lnTo>
                    <a:pt x="377" y="127"/>
                  </a:lnTo>
                  <a:lnTo>
                    <a:pt x="376" y="116"/>
                  </a:lnTo>
                  <a:lnTo>
                    <a:pt x="373" y="108"/>
                  </a:lnTo>
                  <a:lnTo>
                    <a:pt x="368" y="102"/>
                  </a:lnTo>
                  <a:lnTo>
                    <a:pt x="362" y="96"/>
                  </a:lnTo>
                  <a:lnTo>
                    <a:pt x="355" y="95"/>
                  </a:lnTo>
                  <a:lnTo>
                    <a:pt x="348" y="94"/>
                  </a:lnTo>
                  <a:lnTo>
                    <a:pt x="344" y="88"/>
                  </a:lnTo>
                  <a:lnTo>
                    <a:pt x="342" y="83"/>
                  </a:lnTo>
                  <a:lnTo>
                    <a:pt x="341" y="76"/>
                  </a:lnTo>
                  <a:lnTo>
                    <a:pt x="341" y="72"/>
                  </a:lnTo>
                  <a:lnTo>
                    <a:pt x="338" y="66"/>
                  </a:lnTo>
                  <a:lnTo>
                    <a:pt x="336" y="58"/>
                  </a:lnTo>
                  <a:lnTo>
                    <a:pt x="332" y="49"/>
                  </a:lnTo>
                  <a:lnTo>
                    <a:pt x="326" y="41"/>
                  </a:lnTo>
                  <a:lnTo>
                    <a:pt x="317" y="34"/>
                  </a:lnTo>
                  <a:lnTo>
                    <a:pt x="307" y="30"/>
                  </a:lnTo>
                  <a:lnTo>
                    <a:pt x="294" y="30"/>
                  </a:lnTo>
                  <a:lnTo>
                    <a:pt x="285" y="30"/>
                  </a:lnTo>
                  <a:lnTo>
                    <a:pt x="279" y="27"/>
                  </a:lnTo>
                  <a:lnTo>
                    <a:pt x="273" y="25"/>
                  </a:lnTo>
                  <a:lnTo>
                    <a:pt x="267" y="22"/>
                  </a:lnTo>
                  <a:lnTo>
                    <a:pt x="262" y="21"/>
                  </a:lnTo>
                  <a:lnTo>
                    <a:pt x="256" y="21"/>
                  </a:lnTo>
                  <a:lnTo>
                    <a:pt x="250" y="21"/>
                  </a:lnTo>
                  <a:lnTo>
                    <a:pt x="244" y="23"/>
                  </a:lnTo>
                  <a:lnTo>
                    <a:pt x="240" y="25"/>
                  </a:lnTo>
                  <a:lnTo>
                    <a:pt x="236" y="26"/>
                  </a:lnTo>
                  <a:lnTo>
                    <a:pt x="232" y="27"/>
                  </a:lnTo>
                  <a:lnTo>
                    <a:pt x="228" y="26"/>
                  </a:lnTo>
                  <a:lnTo>
                    <a:pt x="222" y="23"/>
                  </a:lnTo>
                  <a:lnTo>
                    <a:pt x="218" y="21"/>
                  </a:lnTo>
                  <a:lnTo>
                    <a:pt x="211" y="19"/>
                  </a:lnTo>
                  <a:lnTo>
                    <a:pt x="204" y="19"/>
                  </a:lnTo>
                  <a:lnTo>
                    <a:pt x="205" y="15"/>
                  </a:lnTo>
                  <a:lnTo>
                    <a:pt x="208" y="11"/>
                  </a:lnTo>
                  <a:lnTo>
                    <a:pt x="210" y="9"/>
                  </a:lnTo>
                  <a:lnTo>
                    <a:pt x="212" y="9"/>
                  </a:lnTo>
                  <a:lnTo>
                    <a:pt x="205" y="6"/>
                  </a:lnTo>
                  <a:lnTo>
                    <a:pt x="196" y="4"/>
                  </a:lnTo>
                  <a:lnTo>
                    <a:pt x="184" y="1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0" y="1"/>
                  </a:lnTo>
                  <a:lnTo>
                    <a:pt x="141" y="4"/>
                  </a:lnTo>
                  <a:lnTo>
                    <a:pt x="134" y="9"/>
                  </a:lnTo>
                  <a:lnTo>
                    <a:pt x="130" y="15"/>
                  </a:lnTo>
                  <a:lnTo>
                    <a:pt x="127" y="22"/>
                  </a:lnTo>
                  <a:lnTo>
                    <a:pt x="123" y="27"/>
                  </a:lnTo>
                  <a:lnTo>
                    <a:pt x="120" y="33"/>
                  </a:lnTo>
                  <a:lnTo>
                    <a:pt x="117" y="37"/>
                  </a:lnTo>
                  <a:lnTo>
                    <a:pt x="112" y="39"/>
                  </a:lnTo>
                  <a:lnTo>
                    <a:pt x="107" y="41"/>
                  </a:lnTo>
                  <a:lnTo>
                    <a:pt x="101" y="41"/>
                  </a:lnTo>
                  <a:lnTo>
                    <a:pt x="94" y="39"/>
                  </a:lnTo>
                  <a:lnTo>
                    <a:pt x="87" y="39"/>
                  </a:lnTo>
                  <a:lnTo>
                    <a:pt x="79" y="39"/>
                  </a:lnTo>
                  <a:lnTo>
                    <a:pt x="71" y="41"/>
                  </a:lnTo>
                  <a:lnTo>
                    <a:pt x="64" y="42"/>
                  </a:lnTo>
                  <a:lnTo>
                    <a:pt x="58" y="45"/>
                  </a:lnTo>
                  <a:lnTo>
                    <a:pt x="52" y="49"/>
                  </a:lnTo>
                  <a:lnTo>
                    <a:pt x="48" y="54"/>
                  </a:lnTo>
                  <a:lnTo>
                    <a:pt x="43" y="63"/>
                  </a:lnTo>
                  <a:lnTo>
                    <a:pt x="41" y="74"/>
                  </a:lnTo>
                  <a:lnTo>
                    <a:pt x="40" y="84"/>
                  </a:lnTo>
                  <a:lnTo>
                    <a:pt x="40" y="95"/>
                  </a:lnTo>
                  <a:lnTo>
                    <a:pt x="35" y="100"/>
                  </a:lnTo>
                  <a:lnTo>
                    <a:pt x="27" y="106"/>
                  </a:lnTo>
                  <a:lnTo>
                    <a:pt x="20" y="114"/>
                  </a:lnTo>
                  <a:lnTo>
                    <a:pt x="13" y="123"/>
                  </a:lnTo>
                  <a:lnTo>
                    <a:pt x="7" y="132"/>
                  </a:lnTo>
                  <a:lnTo>
                    <a:pt x="3" y="144"/>
                  </a:lnTo>
                  <a:lnTo>
                    <a:pt x="2" y="155"/>
                  </a:lnTo>
                  <a:lnTo>
                    <a:pt x="3" y="167"/>
                  </a:lnTo>
                  <a:lnTo>
                    <a:pt x="8" y="182"/>
                  </a:lnTo>
                  <a:lnTo>
                    <a:pt x="8" y="193"/>
                  </a:lnTo>
                  <a:lnTo>
                    <a:pt x="7" y="202"/>
                  </a:lnTo>
                  <a:lnTo>
                    <a:pt x="3" y="209"/>
                  </a:lnTo>
                  <a:lnTo>
                    <a:pt x="1" y="214"/>
                  </a:lnTo>
                  <a:lnTo>
                    <a:pt x="0" y="220"/>
                  </a:lnTo>
                  <a:lnTo>
                    <a:pt x="0" y="226"/>
                  </a:lnTo>
                  <a:lnTo>
                    <a:pt x="1" y="233"/>
                  </a:lnTo>
                  <a:lnTo>
                    <a:pt x="3" y="241"/>
                  </a:lnTo>
                  <a:lnTo>
                    <a:pt x="9" y="247"/>
                  </a:lnTo>
                  <a:lnTo>
                    <a:pt x="18" y="253"/>
                  </a:lnTo>
                  <a:lnTo>
                    <a:pt x="29" y="257"/>
                  </a:lnTo>
                  <a:lnTo>
                    <a:pt x="28" y="263"/>
                  </a:lnTo>
                  <a:lnTo>
                    <a:pt x="27" y="271"/>
                  </a:lnTo>
                  <a:lnTo>
                    <a:pt x="27" y="281"/>
                  </a:lnTo>
                  <a:lnTo>
                    <a:pt x="28" y="287"/>
                  </a:lnTo>
                  <a:lnTo>
                    <a:pt x="27" y="291"/>
                  </a:lnTo>
                  <a:lnTo>
                    <a:pt x="27" y="296"/>
                  </a:lnTo>
                  <a:lnTo>
                    <a:pt x="29" y="302"/>
                  </a:lnTo>
                  <a:lnTo>
                    <a:pt x="32" y="306"/>
                  </a:lnTo>
                  <a:lnTo>
                    <a:pt x="29" y="319"/>
                  </a:lnTo>
                  <a:lnTo>
                    <a:pt x="23" y="340"/>
                  </a:lnTo>
                  <a:lnTo>
                    <a:pt x="19" y="363"/>
                  </a:lnTo>
                  <a:lnTo>
                    <a:pt x="20" y="376"/>
                  </a:lnTo>
                  <a:lnTo>
                    <a:pt x="23" y="379"/>
                  </a:lnTo>
                  <a:lnTo>
                    <a:pt x="27" y="380"/>
                  </a:lnTo>
                  <a:lnTo>
                    <a:pt x="30" y="380"/>
                  </a:lnTo>
                  <a:lnTo>
                    <a:pt x="32" y="381"/>
                  </a:lnTo>
                  <a:lnTo>
                    <a:pt x="35" y="381"/>
                  </a:lnTo>
                  <a:lnTo>
                    <a:pt x="39" y="384"/>
                  </a:lnTo>
                  <a:lnTo>
                    <a:pt x="42" y="385"/>
                  </a:lnTo>
                  <a:lnTo>
                    <a:pt x="44" y="388"/>
                  </a:lnTo>
                  <a:lnTo>
                    <a:pt x="43" y="393"/>
                  </a:lnTo>
                  <a:lnTo>
                    <a:pt x="42" y="400"/>
                  </a:lnTo>
                  <a:lnTo>
                    <a:pt x="40" y="408"/>
                  </a:lnTo>
                  <a:lnTo>
                    <a:pt x="40" y="413"/>
                  </a:lnTo>
                  <a:lnTo>
                    <a:pt x="42" y="417"/>
                  </a:lnTo>
                  <a:lnTo>
                    <a:pt x="46" y="420"/>
                  </a:lnTo>
                  <a:lnTo>
                    <a:pt x="49" y="422"/>
                  </a:lnTo>
                  <a:lnTo>
                    <a:pt x="53" y="424"/>
                  </a:lnTo>
                  <a:lnTo>
                    <a:pt x="50" y="426"/>
                  </a:lnTo>
                  <a:lnTo>
                    <a:pt x="47" y="430"/>
                  </a:lnTo>
                  <a:lnTo>
                    <a:pt x="44" y="436"/>
                  </a:lnTo>
                  <a:lnTo>
                    <a:pt x="43" y="440"/>
                  </a:lnTo>
                  <a:lnTo>
                    <a:pt x="46" y="444"/>
                  </a:lnTo>
                  <a:lnTo>
                    <a:pt x="49" y="448"/>
                  </a:lnTo>
                  <a:lnTo>
                    <a:pt x="52" y="452"/>
                  </a:lnTo>
                  <a:lnTo>
                    <a:pt x="53" y="456"/>
                  </a:lnTo>
                  <a:lnTo>
                    <a:pt x="52" y="463"/>
                  </a:lnTo>
                  <a:lnTo>
                    <a:pt x="51" y="477"/>
                  </a:lnTo>
                  <a:lnTo>
                    <a:pt x="53" y="490"/>
                  </a:lnTo>
                  <a:lnTo>
                    <a:pt x="59" y="499"/>
                  </a:lnTo>
                  <a:lnTo>
                    <a:pt x="62" y="502"/>
                  </a:lnTo>
                  <a:lnTo>
                    <a:pt x="67" y="503"/>
                  </a:lnTo>
                  <a:lnTo>
                    <a:pt x="70" y="503"/>
                  </a:lnTo>
                  <a:lnTo>
                    <a:pt x="74" y="503"/>
                  </a:lnTo>
                  <a:lnTo>
                    <a:pt x="81" y="503"/>
                  </a:lnTo>
                  <a:lnTo>
                    <a:pt x="88" y="502"/>
                  </a:lnTo>
                  <a:lnTo>
                    <a:pt x="93" y="501"/>
                  </a:lnTo>
                  <a:lnTo>
                    <a:pt x="99" y="499"/>
                  </a:lnTo>
                  <a:lnTo>
                    <a:pt x="107" y="498"/>
                  </a:lnTo>
                  <a:lnTo>
                    <a:pt x="115" y="495"/>
                  </a:lnTo>
                  <a:lnTo>
                    <a:pt x="122" y="494"/>
                  </a:lnTo>
                  <a:lnTo>
                    <a:pt x="128" y="493"/>
                  </a:lnTo>
                  <a:lnTo>
                    <a:pt x="131" y="498"/>
                  </a:lnTo>
                  <a:lnTo>
                    <a:pt x="135" y="503"/>
                  </a:lnTo>
                  <a:lnTo>
                    <a:pt x="140" y="510"/>
                  </a:lnTo>
                  <a:lnTo>
                    <a:pt x="142" y="514"/>
                  </a:lnTo>
                  <a:lnTo>
                    <a:pt x="144" y="520"/>
                  </a:lnTo>
                  <a:lnTo>
                    <a:pt x="148" y="527"/>
                  </a:lnTo>
                  <a:lnTo>
                    <a:pt x="151" y="532"/>
                  </a:lnTo>
                  <a:lnTo>
                    <a:pt x="153" y="5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40" name="Freeform 96"/>
            <p:cNvSpPr>
              <a:spLocks/>
            </p:cNvSpPr>
            <p:nvPr/>
          </p:nvSpPr>
          <p:spPr bwMode="auto">
            <a:xfrm>
              <a:off x="5180" y="2741"/>
              <a:ext cx="80" cy="174"/>
            </a:xfrm>
            <a:custGeom>
              <a:avLst/>
              <a:gdLst>
                <a:gd name="T0" fmla="*/ 79 w 80"/>
                <a:gd name="T1" fmla="*/ 137 h 174"/>
                <a:gd name="T2" fmla="*/ 77 w 80"/>
                <a:gd name="T3" fmla="*/ 146 h 174"/>
                <a:gd name="T4" fmla="*/ 72 w 80"/>
                <a:gd name="T5" fmla="*/ 157 h 174"/>
                <a:gd name="T6" fmla="*/ 66 w 80"/>
                <a:gd name="T7" fmla="*/ 166 h 174"/>
                <a:gd name="T8" fmla="*/ 61 w 80"/>
                <a:gd name="T9" fmla="*/ 173 h 174"/>
                <a:gd name="T10" fmla="*/ 57 w 80"/>
                <a:gd name="T11" fmla="*/ 174 h 174"/>
                <a:gd name="T12" fmla="*/ 50 w 80"/>
                <a:gd name="T13" fmla="*/ 171 h 174"/>
                <a:gd name="T14" fmla="*/ 42 w 80"/>
                <a:gd name="T15" fmla="*/ 169 h 174"/>
                <a:gd name="T16" fmla="*/ 37 w 80"/>
                <a:gd name="T17" fmla="*/ 166 h 174"/>
                <a:gd name="T18" fmla="*/ 33 w 80"/>
                <a:gd name="T19" fmla="*/ 163 h 174"/>
                <a:gd name="T20" fmla="*/ 31 w 80"/>
                <a:gd name="T21" fmla="*/ 158 h 174"/>
                <a:gd name="T22" fmla="*/ 31 w 80"/>
                <a:gd name="T23" fmla="*/ 154 h 174"/>
                <a:gd name="T24" fmla="*/ 31 w 80"/>
                <a:gd name="T25" fmla="*/ 150 h 174"/>
                <a:gd name="T26" fmla="*/ 33 w 80"/>
                <a:gd name="T27" fmla="*/ 149 h 174"/>
                <a:gd name="T28" fmla="*/ 38 w 80"/>
                <a:gd name="T29" fmla="*/ 149 h 174"/>
                <a:gd name="T30" fmla="*/ 45 w 80"/>
                <a:gd name="T31" fmla="*/ 150 h 174"/>
                <a:gd name="T32" fmla="*/ 51 w 80"/>
                <a:gd name="T33" fmla="*/ 151 h 174"/>
                <a:gd name="T34" fmla="*/ 49 w 80"/>
                <a:gd name="T35" fmla="*/ 147 h 174"/>
                <a:gd name="T36" fmla="*/ 45 w 80"/>
                <a:gd name="T37" fmla="*/ 142 h 174"/>
                <a:gd name="T38" fmla="*/ 40 w 80"/>
                <a:gd name="T39" fmla="*/ 136 h 174"/>
                <a:gd name="T40" fmla="*/ 35 w 80"/>
                <a:gd name="T41" fmla="*/ 129 h 174"/>
                <a:gd name="T42" fmla="*/ 28 w 80"/>
                <a:gd name="T43" fmla="*/ 122 h 174"/>
                <a:gd name="T44" fmla="*/ 22 w 80"/>
                <a:gd name="T45" fmla="*/ 116 h 174"/>
                <a:gd name="T46" fmla="*/ 17 w 80"/>
                <a:gd name="T47" fmla="*/ 110 h 174"/>
                <a:gd name="T48" fmla="*/ 11 w 80"/>
                <a:gd name="T49" fmla="*/ 106 h 174"/>
                <a:gd name="T50" fmla="*/ 9 w 80"/>
                <a:gd name="T51" fmla="*/ 102 h 174"/>
                <a:gd name="T52" fmla="*/ 6 w 80"/>
                <a:gd name="T53" fmla="*/ 97 h 174"/>
                <a:gd name="T54" fmla="*/ 2 w 80"/>
                <a:gd name="T55" fmla="*/ 90 h 174"/>
                <a:gd name="T56" fmla="*/ 0 w 80"/>
                <a:gd name="T57" fmla="*/ 84 h 174"/>
                <a:gd name="T58" fmla="*/ 12 w 80"/>
                <a:gd name="T59" fmla="*/ 76 h 174"/>
                <a:gd name="T60" fmla="*/ 22 w 80"/>
                <a:gd name="T61" fmla="*/ 68 h 174"/>
                <a:gd name="T62" fmla="*/ 31 w 80"/>
                <a:gd name="T63" fmla="*/ 59 h 174"/>
                <a:gd name="T64" fmla="*/ 38 w 80"/>
                <a:gd name="T65" fmla="*/ 49 h 174"/>
                <a:gd name="T66" fmla="*/ 43 w 80"/>
                <a:gd name="T67" fmla="*/ 40 h 174"/>
                <a:gd name="T68" fmla="*/ 48 w 80"/>
                <a:gd name="T69" fmla="*/ 32 h 174"/>
                <a:gd name="T70" fmla="*/ 51 w 80"/>
                <a:gd name="T71" fmla="*/ 24 h 174"/>
                <a:gd name="T72" fmla="*/ 53 w 80"/>
                <a:gd name="T73" fmla="*/ 16 h 174"/>
                <a:gd name="T74" fmla="*/ 56 w 80"/>
                <a:gd name="T75" fmla="*/ 11 h 174"/>
                <a:gd name="T76" fmla="*/ 57 w 80"/>
                <a:gd name="T77" fmla="*/ 6 h 174"/>
                <a:gd name="T78" fmla="*/ 59 w 80"/>
                <a:gd name="T79" fmla="*/ 3 h 174"/>
                <a:gd name="T80" fmla="*/ 60 w 80"/>
                <a:gd name="T81" fmla="*/ 0 h 174"/>
                <a:gd name="T82" fmla="*/ 63 w 80"/>
                <a:gd name="T83" fmla="*/ 6 h 174"/>
                <a:gd name="T84" fmla="*/ 66 w 80"/>
                <a:gd name="T85" fmla="*/ 14 h 174"/>
                <a:gd name="T86" fmla="*/ 68 w 80"/>
                <a:gd name="T87" fmla="*/ 23 h 174"/>
                <a:gd name="T88" fmla="*/ 68 w 80"/>
                <a:gd name="T89" fmla="*/ 33 h 174"/>
                <a:gd name="T90" fmla="*/ 68 w 80"/>
                <a:gd name="T91" fmla="*/ 47 h 174"/>
                <a:gd name="T92" fmla="*/ 70 w 80"/>
                <a:gd name="T93" fmla="*/ 63 h 174"/>
                <a:gd name="T94" fmla="*/ 72 w 80"/>
                <a:gd name="T95" fmla="*/ 77 h 174"/>
                <a:gd name="T96" fmla="*/ 74 w 80"/>
                <a:gd name="T97" fmla="*/ 88 h 174"/>
                <a:gd name="T98" fmla="*/ 77 w 80"/>
                <a:gd name="T99" fmla="*/ 98 h 174"/>
                <a:gd name="T100" fmla="*/ 79 w 80"/>
                <a:gd name="T101" fmla="*/ 112 h 174"/>
                <a:gd name="T102" fmla="*/ 80 w 80"/>
                <a:gd name="T103" fmla="*/ 126 h 174"/>
                <a:gd name="T104" fmla="*/ 79 w 80"/>
                <a:gd name="T105" fmla="*/ 13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0" h="174">
                  <a:moveTo>
                    <a:pt x="79" y="137"/>
                  </a:moveTo>
                  <a:lnTo>
                    <a:pt x="77" y="146"/>
                  </a:lnTo>
                  <a:lnTo>
                    <a:pt x="72" y="157"/>
                  </a:lnTo>
                  <a:lnTo>
                    <a:pt x="66" y="166"/>
                  </a:lnTo>
                  <a:lnTo>
                    <a:pt x="61" y="173"/>
                  </a:lnTo>
                  <a:lnTo>
                    <a:pt x="57" y="174"/>
                  </a:lnTo>
                  <a:lnTo>
                    <a:pt x="50" y="171"/>
                  </a:lnTo>
                  <a:lnTo>
                    <a:pt x="42" y="169"/>
                  </a:lnTo>
                  <a:lnTo>
                    <a:pt x="37" y="166"/>
                  </a:lnTo>
                  <a:lnTo>
                    <a:pt x="33" y="163"/>
                  </a:lnTo>
                  <a:lnTo>
                    <a:pt x="31" y="158"/>
                  </a:lnTo>
                  <a:lnTo>
                    <a:pt x="31" y="154"/>
                  </a:lnTo>
                  <a:lnTo>
                    <a:pt x="31" y="150"/>
                  </a:lnTo>
                  <a:lnTo>
                    <a:pt x="33" y="149"/>
                  </a:lnTo>
                  <a:lnTo>
                    <a:pt x="38" y="149"/>
                  </a:lnTo>
                  <a:lnTo>
                    <a:pt x="45" y="150"/>
                  </a:lnTo>
                  <a:lnTo>
                    <a:pt x="51" y="151"/>
                  </a:lnTo>
                  <a:lnTo>
                    <a:pt x="49" y="147"/>
                  </a:lnTo>
                  <a:lnTo>
                    <a:pt x="45" y="142"/>
                  </a:lnTo>
                  <a:lnTo>
                    <a:pt x="40" y="136"/>
                  </a:lnTo>
                  <a:lnTo>
                    <a:pt x="35" y="129"/>
                  </a:lnTo>
                  <a:lnTo>
                    <a:pt x="28" y="122"/>
                  </a:lnTo>
                  <a:lnTo>
                    <a:pt x="22" y="116"/>
                  </a:lnTo>
                  <a:lnTo>
                    <a:pt x="17" y="110"/>
                  </a:lnTo>
                  <a:lnTo>
                    <a:pt x="11" y="106"/>
                  </a:lnTo>
                  <a:lnTo>
                    <a:pt x="9" y="102"/>
                  </a:lnTo>
                  <a:lnTo>
                    <a:pt x="6" y="97"/>
                  </a:lnTo>
                  <a:lnTo>
                    <a:pt x="2" y="90"/>
                  </a:lnTo>
                  <a:lnTo>
                    <a:pt x="0" y="84"/>
                  </a:lnTo>
                  <a:lnTo>
                    <a:pt x="12" y="76"/>
                  </a:lnTo>
                  <a:lnTo>
                    <a:pt x="22" y="68"/>
                  </a:lnTo>
                  <a:lnTo>
                    <a:pt x="31" y="59"/>
                  </a:lnTo>
                  <a:lnTo>
                    <a:pt x="38" y="49"/>
                  </a:lnTo>
                  <a:lnTo>
                    <a:pt x="43" y="40"/>
                  </a:lnTo>
                  <a:lnTo>
                    <a:pt x="48" y="32"/>
                  </a:lnTo>
                  <a:lnTo>
                    <a:pt x="51" y="24"/>
                  </a:lnTo>
                  <a:lnTo>
                    <a:pt x="53" y="16"/>
                  </a:lnTo>
                  <a:lnTo>
                    <a:pt x="56" y="11"/>
                  </a:lnTo>
                  <a:lnTo>
                    <a:pt x="57" y="6"/>
                  </a:lnTo>
                  <a:lnTo>
                    <a:pt x="59" y="3"/>
                  </a:lnTo>
                  <a:lnTo>
                    <a:pt x="60" y="0"/>
                  </a:lnTo>
                  <a:lnTo>
                    <a:pt x="63" y="6"/>
                  </a:lnTo>
                  <a:lnTo>
                    <a:pt x="66" y="14"/>
                  </a:lnTo>
                  <a:lnTo>
                    <a:pt x="68" y="23"/>
                  </a:lnTo>
                  <a:lnTo>
                    <a:pt x="68" y="33"/>
                  </a:lnTo>
                  <a:lnTo>
                    <a:pt x="68" y="47"/>
                  </a:lnTo>
                  <a:lnTo>
                    <a:pt x="70" y="63"/>
                  </a:lnTo>
                  <a:lnTo>
                    <a:pt x="72" y="77"/>
                  </a:lnTo>
                  <a:lnTo>
                    <a:pt x="74" y="88"/>
                  </a:lnTo>
                  <a:lnTo>
                    <a:pt x="77" y="98"/>
                  </a:lnTo>
                  <a:lnTo>
                    <a:pt x="79" y="112"/>
                  </a:lnTo>
                  <a:lnTo>
                    <a:pt x="80" y="126"/>
                  </a:lnTo>
                  <a:lnTo>
                    <a:pt x="79" y="1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41" name="Freeform 97"/>
            <p:cNvSpPr>
              <a:spLocks/>
            </p:cNvSpPr>
            <p:nvPr/>
          </p:nvSpPr>
          <p:spPr bwMode="auto">
            <a:xfrm>
              <a:off x="5057" y="2517"/>
              <a:ext cx="83" cy="297"/>
            </a:xfrm>
            <a:custGeom>
              <a:avLst/>
              <a:gdLst>
                <a:gd name="T0" fmla="*/ 51 w 83"/>
                <a:gd name="T1" fmla="*/ 297 h 297"/>
                <a:gd name="T2" fmla="*/ 43 w 83"/>
                <a:gd name="T3" fmla="*/ 296 h 297"/>
                <a:gd name="T4" fmla="*/ 35 w 83"/>
                <a:gd name="T5" fmla="*/ 288 h 297"/>
                <a:gd name="T6" fmla="*/ 33 w 83"/>
                <a:gd name="T7" fmla="*/ 269 h 297"/>
                <a:gd name="T8" fmla="*/ 33 w 83"/>
                <a:gd name="T9" fmla="*/ 256 h 297"/>
                <a:gd name="T10" fmla="*/ 34 w 83"/>
                <a:gd name="T11" fmla="*/ 251 h 297"/>
                <a:gd name="T12" fmla="*/ 33 w 83"/>
                <a:gd name="T13" fmla="*/ 246 h 297"/>
                <a:gd name="T14" fmla="*/ 27 w 83"/>
                <a:gd name="T15" fmla="*/ 238 h 297"/>
                <a:gd name="T16" fmla="*/ 25 w 83"/>
                <a:gd name="T17" fmla="*/ 230 h 297"/>
                <a:gd name="T18" fmla="*/ 31 w 83"/>
                <a:gd name="T19" fmla="*/ 220 h 297"/>
                <a:gd name="T20" fmla="*/ 30 w 83"/>
                <a:gd name="T21" fmla="*/ 216 h 297"/>
                <a:gd name="T22" fmla="*/ 23 w 83"/>
                <a:gd name="T23" fmla="*/ 211 h 297"/>
                <a:gd name="T24" fmla="*/ 21 w 83"/>
                <a:gd name="T25" fmla="*/ 202 h 297"/>
                <a:gd name="T26" fmla="*/ 24 w 83"/>
                <a:gd name="T27" fmla="*/ 187 h 297"/>
                <a:gd name="T28" fmla="*/ 23 w 83"/>
                <a:gd name="T29" fmla="*/ 179 h 297"/>
                <a:gd name="T30" fmla="*/ 16 w 83"/>
                <a:gd name="T31" fmla="*/ 175 h 297"/>
                <a:gd name="T32" fmla="*/ 11 w 83"/>
                <a:gd name="T33" fmla="*/ 174 h 297"/>
                <a:gd name="T34" fmla="*/ 4 w 83"/>
                <a:gd name="T35" fmla="*/ 173 h 297"/>
                <a:gd name="T36" fmla="*/ 0 w 83"/>
                <a:gd name="T37" fmla="*/ 157 h 297"/>
                <a:gd name="T38" fmla="*/ 10 w 83"/>
                <a:gd name="T39" fmla="*/ 113 h 297"/>
                <a:gd name="T40" fmla="*/ 10 w 83"/>
                <a:gd name="T41" fmla="*/ 96 h 297"/>
                <a:gd name="T42" fmla="*/ 8 w 83"/>
                <a:gd name="T43" fmla="*/ 85 h 297"/>
                <a:gd name="T44" fmla="*/ 8 w 83"/>
                <a:gd name="T45" fmla="*/ 75 h 297"/>
                <a:gd name="T46" fmla="*/ 9 w 83"/>
                <a:gd name="T47" fmla="*/ 57 h 297"/>
                <a:gd name="T48" fmla="*/ 11 w 83"/>
                <a:gd name="T49" fmla="*/ 44 h 297"/>
                <a:gd name="T50" fmla="*/ 17 w 83"/>
                <a:gd name="T51" fmla="*/ 32 h 297"/>
                <a:gd name="T52" fmla="*/ 27 w 83"/>
                <a:gd name="T53" fmla="*/ 26 h 297"/>
                <a:gd name="T54" fmla="*/ 38 w 83"/>
                <a:gd name="T55" fmla="*/ 19 h 297"/>
                <a:gd name="T56" fmla="*/ 45 w 83"/>
                <a:gd name="T57" fmla="*/ 12 h 297"/>
                <a:gd name="T58" fmla="*/ 55 w 83"/>
                <a:gd name="T59" fmla="*/ 2 h 297"/>
                <a:gd name="T60" fmla="*/ 59 w 83"/>
                <a:gd name="T61" fmla="*/ 6 h 297"/>
                <a:gd name="T62" fmla="*/ 54 w 83"/>
                <a:gd name="T63" fmla="*/ 20 h 297"/>
                <a:gd name="T64" fmla="*/ 52 w 83"/>
                <a:gd name="T65" fmla="*/ 41 h 297"/>
                <a:gd name="T66" fmla="*/ 60 w 83"/>
                <a:gd name="T67" fmla="*/ 68 h 297"/>
                <a:gd name="T68" fmla="*/ 70 w 83"/>
                <a:gd name="T69" fmla="*/ 81 h 297"/>
                <a:gd name="T70" fmla="*/ 81 w 83"/>
                <a:gd name="T71" fmla="*/ 104 h 297"/>
                <a:gd name="T72" fmla="*/ 80 w 83"/>
                <a:gd name="T73" fmla="*/ 126 h 297"/>
                <a:gd name="T74" fmla="*/ 67 w 83"/>
                <a:gd name="T75" fmla="*/ 145 h 297"/>
                <a:gd name="T76" fmla="*/ 55 w 83"/>
                <a:gd name="T77" fmla="*/ 165 h 297"/>
                <a:gd name="T78" fmla="*/ 53 w 83"/>
                <a:gd name="T79" fmla="*/ 191 h 297"/>
                <a:gd name="T80" fmla="*/ 55 w 83"/>
                <a:gd name="T81" fmla="*/ 207 h 297"/>
                <a:gd name="T82" fmla="*/ 58 w 83"/>
                <a:gd name="T83" fmla="*/ 219 h 297"/>
                <a:gd name="T84" fmla="*/ 58 w 83"/>
                <a:gd name="T85" fmla="*/ 234 h 297"/>
                <a:gd name="T86" fmla="*/ 61 w 83"/>
                <a:gd name="T87" fmla="*/ 246 h 297"/>
                <a:gd name="T88" fmla="*/ 64 w 83"/>
                <a:gd name="T89" fmla="*/ 259 h 297"/>
                <a:gd name="T90" fmla="*/ 64 w 83"/>
                <a:gd name="T91" fmla="*/ 289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3" h="297">
                  <a:moveTo>
                    <a:pt x="55" y="297"/>
                  </a:moveTo>
                  <a:lnTo>
                    <a:pt x="51" y="297"/>
                  </a:lnTo>
                  <a:lnTo>
                    <a:pt x="48" y="297"/>
                  </a:lnTo>
                  <a:lnTo>
                    <a:pt x="43" y="296"/>
                  </a:lnTo>
                  <a:lnTo>
                    <a:pt x="40" y="293"/>
                  </a:lnTo>
                  <a:lnTo>
                    <a:pt x="35" y="288"/>
                  </a:lnTo>
                  <a:lnTo>
                    <a:pt x="33" y="279"/>
                  </a:lnTo>
                  <a:lnTo>
                    <a:pt x="33" y="269"/>
                  </a:lnTo>
                  <a:lnTo>
                    <a:pt x="33" y="260"/>
                  </a:lnTo>
                  <a:lnTo>
                    <a:pt x="33" y="256"/>
                  </a:lnTo>
                  <a:lnTo>
                    <a:pt x="34" y="254"/>
                  </a:lnTo>
                  <a:lnTo>
                    <a:pt x="34" y="251"/>
                  </a:lnTo>
                  <a:lnTo>
                    <a:pt x="34" y="250"/>
                  </a:lnTo>
                  <a:lnTo>
                    <a:pt x="33" y="246"/>
                  </a:lnTo>
                  <a:lnTo>
                    <a:pt x="30" y="242"/>
                  </a:lnTo>
                  <a:lnTo>
                    <a:pt x="27" y="238"/>
                  </a:lnTo>
                  <a:lnTo>
                    <a:pt x="24" y="234"/>
                  </a:lnTo>
                  <a:lnTo>
                    <a:pt x="25" y="230"/>
                  </a:lnTo>
                  <a:lnTo>
                    <a:pt x="28" y="224"/>
                  </a:lnTo>
                  <a:lnTo>
                    <a:pt x="31" y="220"/>
                  </a:lnTo>
                  <a:lnTo>
                    <a:pt x="34" y="218"/>
                  </a:lnTo>
                  <a:lnTo>
                    <a:pt x="30" y="216"/>
                  </a:lnTo>
                  <a:lnTo>
                    <a:pt x="27" y="214"/>
                  </a:lnTo>
                  <a:lnTo>
                    <a:pt x="23" y="211"/>
                  </a:lnTo>
                  <a:lnTo>
                    <a:pt x="21" y="207"/>
                  </a:lnTo>
                  <a:lnTo>
                    <a:pt x="21" y="202"/>
                  </a:lnTo>
                  <a:lnTo>
                    <a:pt x="23" y="194"/>
                  </a:lnTo>
                  <a:lnTo>
                    <a:pt x="24" y="187"/>
                  </a:lnTo>
                  <a:lnTo>
                    <a:pt x="25" y="182"/>
                  </a:lnTo>
                  <a:lnTo>
                    <a:pt x="23" y="179"/>
                  </a:lnTo>
                  <a:lnTo>
                    <a:pt x="20" y="178"/>
                  </a:lnTo>
                  <a:lnTo>
                    <a:pt x="16" y="175"/>
                  </a:lnTo>
                  <a:lnTo>
                    <a:pt x="13" y="175"/>
                  </a:lnTo>
                  <a:lnTo>
                    <a:pt x="11" y="174"/>
                  </a:lnTo>
                  <a:lnTo>
                    <a:pt x="8" y="174"/>
                  </a:lnTo>
                  <a:lnTo>
                    <a:pt x="4" y="173"/>
                  </a:lnTo>
                  <a:lnTo>
                    <a:pt x="1" y="170"/>
                  </a:lnTo>
                  <a:lnTo>
                    <a:pt x="0" y="157"/>
                  </a:lnTo>
                  <a:lnTo>
                    <a:pt x="4" y="134"/>
                  </a:lnTo>
                  <a:lnTo>
                    <a:pt x="10" y="113"/>
                  </a:lnTo>
                  <a:lnTo>
                    <a:pt x="13" y="100"/>
                  </a:lnTo>
                  <a:lnTo>
                    <a:pt x="10" y="96"/>
                  </a:lnTo>
                  <a:lnTo>
                    <a:pt x="8" y="90"/>
                  </a:lnTo>
                  <a:lnTo>
                    <a:pt x="8" y="85"/>
                  </a:lnTo>
                  <a:lnTo>
                    <a:pt x="9" y="81"/>
                  </a:lnTo>
                  <a:lnTo>
                    <a:pt x="8" y="75"/>
                  </a:lnTo>
                  <a:lnTo>
                    <a:pt x="8" y="65"/>
                  </a:lnTo>
                  <a:lnTo>
                    <a:pt x="9" y="57"/>
                  </a:lnTo>
                  <a:lnTo>
                    <a:pt x="10" y="51"/>
                  </a:lnTo>
                  <a:lnTo>
                    <a:pt x="11" y="44"/>
                  </a:lnTo>
                  <a:lnTo>
                    <a:pt x="14" y="37"/>
                  </a:lnTo>
                  <a:lnTo>
                    <a:pt x="17" y="32"/>
                  </a:lnTo>
                  <a:lnTo>
                    <a:pt x="21" y="28"/>
                  </a:lnTo>
                  <a:lnTo>
                    <a:pt x="27" y="26"/>
                  </a:lnTo>
                  <a:lnTo>
                    <a:pt x="32" y="23"/>
                  </a:lnTo>
                  <a:lnTo>
                    <a:pt x="38" y="19"/>
                  </a:lnTo>
                  <a:lnTo>
                    <a:pt x="42" y="16"/>
                  </a:lnTo>
                  <a:lnTo>
                    <a:pt x="45" y="12"/>
                  </a:lnTo>
                  <a:lnTo>
                    <a:pt x="51" y="7"/>
                  </a:lnTo>
                  <a:lnTo>
                    <a:pt x="55" y="2"/>
                  </a:lnTo>
                  <a:lnTo>
                    <a:pt x="60" y="0"/>
                  </a:lnTo>
                  <a:lnTo>
                    <a:pt x="59" y="6"/>
                  </a:lnTo>
                  <a:lnTo>
                    <a:pt x="57" y="12"/>
                  </a:lnTo>
                  <a:lnTo>
                    <a:pt x="54" y="20"/>
                  </a:lnTo>
                  <a:lnTo>
                    <a:pt x="52" y="29"/>
                  </a:lnTo>
                  <a:lnTo>
                    <a:pt x="52" y="41"/>
                  </a:lnTo>
                  <a:lnTo>
                    <a:pt x="55" y="55"/>
                  </a:lnTo>
                  <a:lnTo>
                    <a:pt x="60" y="68"/>
                  </a:lnTo>
                  <a:lnTo>
                    <a:pt x="64" y="75"/>
                  </a:lnTo>
                  <a:lnTo>
                    <a:pt x="70" y="81"/>
                  </a:lnTo>
                  <a:lnTo>
                    <a:pt x="77" y="90"/>
                  </a:lnTo>
                  <a:lnTo>
                    <a:pt x="81" y="104"/>
                  </a:lnTo>
                  <a:lnTo>
                    <a:pt x="83" y="116"/>
                  </a:lnTo>
                  <a:lnTo>
                    <a:pt x="80" y="126"/>
                  </a:lnTo>
                  <a:lnTo>
                    <a:pt x="74" y="136"/>
                  </a:lnTo>
                  <a:lnTo>
                    <a:pt x="67" y="145"/>
                  </a:lnTo>
                  <a:lnTo>
                    <a:pt x="60" y="154"/>
                  </a:lnTo>
                  <a:lnTo>
                    <a:pt x="55" y="165"/>
                  </a:lnTo>
                  <a:lnTo>
                    <a:pt x="53" y="177"/>
                  </a:lnTo>
                  <a:lnTo>
                    <a:pt x="53" y="191"/>
                  </a:lnTo>
                  <a:lnTo>
                    <a:pt x="54" y="203"/>
                  </a:lnTo>
                  <a:lnTo>
                    <a:pt x="55" y="207"/>
                  </a:lnTo>
                  <a:lnTo>
                    <a:pt x="57" y="212"/>
                  </a:lnTo>
                  <a:lnTo>
                    <a:pt x="58" y="219"/>
                  </a:lnTo>
                  <a:lnTo>
                    <a:pt x="58" y="227"/>
                  </a:lnTo>
                  <a:lnTo>
                    <a:pt x="58" y="234"/>
                  </a:lnTo>
                  <a:lnTo>
                    <a:pt x="59" y="240"/>
                  </a:lnTo>
                  <a:lnTo>
                    <a:pt x="61" y="246"/>
                  </a:lnTo>
                  <a:lnTo>
                    <a:pt x="62" y="250"/>
                  </a:lnTo>
                  <a:lnTo>
                    <a:pt x="64" y="259"/>
                  </a:lnTo>
                  <a:lnTo>
                    <a:pt x="67" y="273"/>
                  </a:lnTo>
                  <a:lnTo>
                    <a:pt x="64" y="289"/>
                  </a:lnTo>
                  <a:lnTo>
                    <a:pt x="55" y="29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42" name="Freeform 98"/>
            <p:cNvSpPr>
              <a:spLocks/>
            </p:cNvSpPr>
            <p:nvPr/>
          </p:nvSpPr>
          <p:spPr bwMode="auto">
            <a:xfrm>
              <a:off x="5213" y="2654"/>
              <a:ext cx="33" cy="78"/>
            </a:xfrm>
            <a:custGeom>
              <a:avLst/>
              <a:gdLst>
                <a:gd name="T0" fmla="*/ 0 w 33"/>
                <a:gd name="T1" fmla="*/ 10 h 78"/>
                <a:gd name="T2" fmla="*/ 7 w 33"/>
                <a:gd name="T3" fmla="*/ 12 h 78"/>
                <a:gd name="T4" fmla="*/ 15 w 33"/>
                <a:gd name="T5" fmla="*/ 10 h 78"/>
                <a:gd name="T6" fmla="*/ 20 w 33"/>
                <a:gd name="T7" fmla="*/ 6 h 78"/>
                <a:gd name="T8" fmla="*/ 24 w 33"/>
                <a:gd name="T9" fmla="*/ 0 h 78"/>
                <a:gd name="T10" fmla="*/ 29 w 33"/>
                <a:gd name="T11" fmla="*/ 13 h 78"/>
                <a:gd name="T12" fmla="*/ 33 w 33"/>
                <a:gd name="T13" fmla="*/ 29 h 78"/>
                <a:gd name="T14" fmla="*/ 33 w 33"/>
                <a:gd name="T15" fmla="*/ 44 h 78"/>
                <a:gd name="T16" fmla="*/ 29 w 33"/>
                <a:gd name="T17" fmla="*/ 54 h 78"/>
                <a:gd name="T18" fmla="*/ 23 w 33"/>
                <a:gd name="T19" fmla="*/ 61 h 78"/>
                <a:gd name="T20" fmla="*/ 15 w 33"/>
                <a:gd name="T21" fmla="*/ 66 h 78"/>
                <a:gd name="T22" fmla="*/ 8 w 33"/>
                <a:gd name="T23" fmla="*/ 71 h 78"/>
                <a:gd name="T24" fmla="*/ 4 w 33"/>
                <a:gd name="T25" fmla="*/ 78 h 78"/>
                <a:gd name="T26" fmla="*/ 6 w 33"/>
                <a:gd name="T27" fmla="*/ 63 h 78"/>
                <a:gd name="T28" fmla="*/ 6 w 33"/>
                <a:gd name="T29" fmla="*/ 44 h 78"/>
                <a:gd name="T30" fmla="*/ 4 w 33"/>
                <a:gd name="T31" fmla="*/ 25 h 78"/>
                <a:gd name="T32" fmla="*/ 0 w 33"/>
                <a:gd name="T33" fmla="*/ 1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78">
                  <a:moveTo>
                    <a:pt x="0" y="10"/>
                  </a:moveTo>
                  <a:lnTo>
                    <a:pt x="7" y="12"/>
                  </a:lnTo>
                  <a:lnTo>
                    <a:pt x="15" y="10"/>
                  </a:lnTo>
                  <a:lnTo>
                    <a:pt x="20" y="6"/>
                  </a:lnTo>
                  <a:lnTo>
                    <a:pt x="24" y="0"/>
                  </a:lnTo>
                  <a:lnTo>
                    <a:pt x="29" y="13"/>
                  </a:lnTo>
                  <a:lnTo>
                    <a:pt x="33" y="29"/>
                  </a:lnTo>
                  <a:lnTo>
                    <a:pt x="33" y="44"/>
                  </a:lnTo>
                  <a:lnTo>
                    <a:pt x="29" y="54"/>
                  </a:lnTo>
                  <a:lnTo>
                    <a:pt x="23" y="61"/>
                  </a:lnTo>
                  <a:lnTo>
                    <a:pt x="15" y="66"/>
                  </a:lnTo>
                  <a:lnTo>
                    <a:pt x="8" y="71"/>
                  </a:lnTo>
                  <a:lnTo>
                    <a:pt x="4" y="78"/>
                  </a:lnTo>
                  <a:lnTo>
                    <a:pt x="6" y="63"/>
                  </a:lnTo>
                  <a:lnTo>
                    <a:pt x="6" y="44"/>
                  </a:lnTo>
                  <a:lnTo>
                    <a:pt x="4" y="25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43" name="Freeform 99"/>
            <p:cNvSpPr>
              <a:spLocks/>
            </p:cNvSpPr>
            <p:nvPr/>
          </p:nvSpPr>
          <p:spPr bwMode="auto">
            <a:xfrm>
              <a:off x="5332" y="2597"/>
              <a:ext cx="42" cy="38"/>
            </a:xfrm>
            <a:custGeom>
              <a:avLst/>
              <a:gdLst>
                <a:gd name="T0" fmla="*/ 0 w 42"/>
                <a:gd name="T1" fmla="*/ 18 h 38"/>
                <a:gd name="T2" fmla="*/ 7 w 42"/>
                <a:gd name="T3" fmla="*/ 20 h 38"/>
                <a:gd name="T4" fmla="*/ 13 w 42"/>
                <a:gd name="T5" fmla="*/ 18 h 38"/>
                <a:gd name="T6" fmla="*/ 20 w 42"/>
                <a:gd name="T7" fmla="*/ 17 h 38"/>
                <a:gd name="T8" fmla="*/ 26 w 42"/>
                <a:gd name="T9" fmla="*/ 14 h 38"/>
                <a:gd name="T10" fmla="*/ 30 w 42"/>
                <a:gd name="T11" fmla="*/ 12 h 38"/>
                <a:gd name="T12" fmla="*/ 33 w 42"/>
                <a:gd name="T13" fmla="*/ 8 h 38"/>
                <a:gd name="T14" fmla="*/ 36 w 42"/>
                <a:gd name="T15" fmla="*/ 4 h 38"/>
                <a:gd name="T16" fmla="*/ 37 w 42"/>
                <a:gd name="T17" fmla="*/ 0 h 38"/>
                <a:gd name="T18" fmla="*/ 40 w 42"/>
                <a:gd name="T19" fmla="*/ 8 h 38"/>
                <a:gd name="T20" fmla="*/ 42 w 42"/>
                <a:gd name="T21" fmla="*/ 16 h 38"/>
                <a:gd name="T22" fmla="*/ 41 w 42"/>
                <a:gd name="T23" fmla="*/ 22 h 38"/>
                <a:gd name="T24" fmla="*/ 36 w 42"/>
                <a:gd name="T25" fmla="*/ 29 h 38"/>
                <a:gd name="T26" fmla="*/ 27 w 42"/>
                <a:gd name="T27" fmla="*/ 34 h 38"/>
                <a:gd name="T28" fmla="*/ 20 w 42"/>
                <a:gd name="T29" fmla="*/ 38 h 38"/>
                <a:gd name="T30" fmla="*/ 16 w 42"/>
                <a:gd name="T31" fmla="*/ 38 h 38"/>
                <a:gd name="T32" fmla="*/ 11 w 42"/>
                <a:gd name="T33" fmla="*/ 36 h 38"/>
                <a:gd name="T34" fmla="*/ 8 w 42"/>
                <a:gd name="T35" fmla="*/ 32 h 38"/>
                <a:gd name="T36" fmla="*/ 5 w 42"/>
                <a:gd name="T37" fmla="*/ 28 h 38"/>
                <a:gd name="T38" fmla="*/ 2 w 42"/>
                <a:gd name="T39" fmla="*/ 24 h 38"/>
                <a:gd name="T40" fmla="*/ 0 w 42"/>
                <a:gd name="T41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2" h="38">
                  <a:moveTo>
                    <a:pt x="0" y="18"/>
                  </a:moveTo>
                  <a:lnTo>
                    <a:pt x="7" y="20"/>
                  </a:lnTo>
                  <a:lnTo>
                    <a:pt x="13" y="18"/>
                  </a:lnTo>
                  <a:lnTo>
                    <a:pt x="20" y="17"/>
                  </a:lnTo>
                  <a:lnTo>
                    <a:pt x="26" y="14"/>
                  </a:lnTo>
                  <a:lnTo>
                    <a:pt x="30" y="12"/>
                  </a:lnTo>
                  <a:lnTo>
                    <a:pt x="33" y="8"/>
                  </a:lnTo>
                  <a:lnTo>
                    <a:pt x="36" y="4"/>
                  </a:lnTo>
                  <a:lnTo>
                    <a:pt x="37" y="0"/>
                  </a:lnTo>
                  <a:lnTo>
                    <a:pt x="40" y="8"/>
                  </a:lnTo>
                  <a:lnTo>
                    <a:pt x="42" y="16"/>
                  </a:lnTo>
                  <a:lnTo>
                    <a:pt x="41" y="22"/>
                  </a:lnTo>
                  <a:lnTo>
                    <a:pt x="36" y="29"/>
                  </a:lnTo>
                  <a:lnTo>
                    <a:pt x="27" y="34"/>
                  </a:lnTo>
                  <a:lnTo>
                    <a:pt x="20" y="38"/>
                  </a:lnTo>
                  <a:lnTo>
                    <a:pt x="16" y="38"/>
                  </a:lnTo>
                  <a:lnTo>
                    <a:pt x="11" y="36"/>
                  </a:lnTo>
                  <a:lnTo>
                    <a:pt x="8" y="32"/>
                  </a:lnTo>
                  <a:lnTo>
                    <a:pt x="5" y="28"/>
                  </a:lnTo>
                  <a:lnTo>
                    <a:pt x="2" y="24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44" name="Freeform 100"/>
            <p:cNvSpPr>
              <a:spLocks/>
            </p:cNvSpPr>
            <p:nvPr/>
          </p:nvSpPr>
          <p:spPr bwMode="auto">
            <a:xfrm>
              <a:off x="5335" y="2581"/>
              <a:ext cx="19" cy="20"/>
            </a:xfrm>
            <a:custGeom>
              <a:avLst/>
              <a:gdLst>
                <a:gd name="T0" fmla="*/ 0 w 19"/>
                <a:gd name="T1" fmla="*/ 4 h 20"/>
                <a:gd name="T2" fmla="*/ 5 w 19"/>
                <a:gd name="T3" fmla="*/ 7 h 20"/>
                <a:gd name="T4" fmla="*/ 10 w 19"/>
                <a:gd name="T5" fmla="*/ 8 h 20"/>
                <a:gd name="T6" fmla="*/ 15 w 19"/>
                <a:gd name="T7" fmla="*/ 5 h 20"/>
                <a:gd name="T8" fmla="*/ 17 w 19"/>
                <a:gd name="T9" fmla="*/ 0 h 20"/>
                <a:gd name="T10" fmla="*/ 19 w 19"/>
                <a:gd name="T11" fmla="*/ 7 h 20"/>
                <a:gd name="T12" fmla="*/ 19 w 19"/>
                <a:gd name="T13" fmla="*/ 12 h 20"/>
                <a:gd name="T14" fmla="*/ 17 w 19"/>
                <a:gd name="T15" fmla="*/ 17 h 20"/>
                <a:gd name="T16" fmla="*/ 14 w 19"/>
                <a:gd name="T17" fmla="*/ 20 h 20"/>
                <a:gd name="T18" fmla="*/ 8 w 19"/>
                <a:gd name="T19" fmla="*/ 20 h 20"/>
                <a:gd name="T20" fmla="*/ 3 w 19"/>
                <a:gd name="T21" fmla="*/ 17 h 20"/>
                <a:gd name="T22" fmla="*/ 0 w 19"/>
                <a:gd name="T23" fmla="*/ 12 h 20"/>
                <a:gd name="T24" fmla="*/ 0 w 19"/>
                <a:gd name="T25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20">
                  <a:moveTo>
                    <a:pt x="0" y="4"/>
                  </a:moveTo>
                  <a:lnTo>
                    <a:pt x="5" y="7"/>
                  </a:lnTo>
                  <a:lnTo>
                    <a:pt x="10" y="8"/>
                  </a:lnTo>
                  <a:lnTo>
                    <a:pt x="15" y="5"/>
                  </a:lnTo>
                  <a:lnTo>
                    <a:pt x="17" y="0"/>
                  </a:lnTo>
                  <a:lnTo>
                    <a:pt x="19" y="7"/>
                  </a:lnTo>
                  <a:lnTo>
                    <a:pt x="19" y="12"/>
                  </a:lnTo>
                  <a:lnTo>
                    <a:pt x="17" y="17"/>
                  </a:lnTo>
                  <a:lnTo>
                    <a:pt x="14" y="20"/>
                  </a:lnTo>
                  <a:lnTo>
                    <a:pt x="8" y="20"/>
                  </a:lnTo>
                  <a:lnTo>
                    <a:pt x="3" y="17"/>
                  </a:lnTo>
                  <a:lnTo>
                    <a:pt x="0" y="12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45" name="Freeform 101"/>
            <p:cNvSpPr>
              <a:spLocks/>
            </p:cNvSpPr>
            <p:nvPr/>
          </p:nvSpPr>
          <p:spPr bwMode="auto">
            <a:xfrm>
              <a:off x="5221" y="2397"/>
              <a:ext cx="70" cy="38"/>
            </a:xfrm>
            <a:custGeom>
              <a:avLst/>
              <a:gdLst>
                <a:gd name="T0" fmla="*/ 0 w 70"/>
                <a:gd name="T1" fmla="*/ 26 h 38"/>
                <a:gd name="T2" fmla="*/ 11 w 70"/>
                <a:gd name="T3" fmla="*/ 28 h 38"/>
                <a:gd name="T4" fmla="*/ 20 w 70"/>
                <a:gd name="T5" fmla="*/ 24 h 38"/>
                <a:gd name="T6" fmla="*/ 27 w 70"/>
                <a:gd name="T7" fmla="*/ 17 h 38"/>
                <a:gd name="T8" fmla="*/ 32 w 70"/>
                <a:gd name="T9" fmla="*/ 10 h 38"/>
                <a:gd name="T10" fmla="*/ 36 w 70"/>
                <a:gd name="T11" fmla="*/ 6 h 38"/>
                <a:gd name="T12" fmla="*/ 41 w 70"/>
                <a:gd name="T13" fmla="*/ 4 h 38"/>
                <a:gd name="T14" fmla="*/ 47 w 70"/>
                <a:gd name="T15" fmla="*/ 1 h 38"/>
                <a:gd name="T16" fmla="*/ 53 w 70"/>
                <a:gd name="T17" fmla="*/ 0 h 38"/>
                <a:gd name="T18" fmla="*/ 59 w 70"/>
                <a:gd name="T19" fmla="*/ 1 h 38"/>
                <a:gd name="T20" fmla="*/ 65 w 70"/>
                <a:gd name="T21" fmla="*/ 5 h 38"/>
                <a:gd name="T22" fmla="*/ 68 w 70"/>
                <a:gd name="T23" fmla="*/ 13 h 38"/>
                <a:gd name="T24" fmla="*/ 70 w 70"/>
                <a:gd name="T25" fmla="*/ 25 h 38"/>
                <a:gd name="T26" fmla="*/ 63 w 70"/>
                <a:gd name="T27" fmla="*/ 18 h 38"/>
                <a:gd name="T28" fmla="*/ 55 w 70"/>
                <a:gd name="T29" fmla="*/ 16 h 38"/>
                <a:gd name="T30" fmla="*/ 47 w 70"/>
                <a:gd name="T31" fmla="*/ 17 h 38"/>
                <a:gd name="T32" fmla="*/ 38 w 70"/>
                <a:gd name="T33" fmla="*/ 25 h 38"/>
                <a:gd name="T34" fmla="*/ 33 w 70"/>
                <a:gd name="T35" fmla="*/ 30 h 38"/>
                <a:gd name="T36" fmla="*/ 29 w 70"/>
                <a:gd name="T37" fmla="*/ 34 h 38"/>
                <a:gd name="T38" fmla="*/ 25 w 70"/>
                <a:gd name="T39" fmla="*/ 37 h 38"/>
                <a:gd name="T40" fmla="*/ 20 w 70"/>
                <a:gd name="T41" fmla="*/ 38 h 38"/>
                <a:gd name="T42" fmla="*/ 15 w 70"/>
                <a:gd name="T43" fmla="*/ 38 h 38"/>
                <a:gd name="T44" fmla="*/ 10 w 70"/>
                <a:gd name="T45" fmla="*/ 36 h 38"/>
                <a:gd name="T46" fmla="*/ 5 w 70"/>
                <a:gd name="T47" fmla="*/ 32 h 38"/>
                <a:gd name="T48" fmla="*/ 0 w 70"/>
                <a:gd name="T49" fmla="*/ 2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0" h="38">
                  <a:moveTo>
                    <a:pt x="0" y="26"/>
                  </a:moveTo>
                  <a:lnTo>
                    <a:pt x="11" y="28"/>
                  </a:lnTo>
                  <a:lnTo>
                    <a:pt x="20" y="24"/>
                  </a:lnTo>
                  <a:lnTo>
                    <a:pt x="27" y="17"/>
                  </a:lnTo>
                  <a:lnTo>
                    <a:pt x="32" y="10"/>
                  </a:lnTo>
                  <a:lnTo>
                    <a:pt x="36" y="6"/>
                  </a:lnTo>
                  <a:lnTo>
                    <a:pt x="41" y="4"/>
                  </a:lnTo>
                  <a:lnTo>
                    <a:pt x="47" y="1"/>
                  </a:lnTo>
                  <a:lnTo>
                    <a:pt x="53" y="0"/>
                  </a:lnTo>
                  <a:lnTo>
                    <a:pt x="59" y="1"/>
                  </a:lnTo>
                  <a:lnTo>
                    <a:pt x="65" y="5"/>
                  </a:lnTo>
                  <a:lnTo>
                    <a:pt x="68" y="13"/>
                  </a:lnTo>
                  <a:lnTo>
                    <a:pt x="70" y="25"/>
                  </a:lnTo>
                  <a:lnTo>
                    <a:pt x="63" y="18"/>
                  </a:lnTo>
                  <a:lnTo>
                    <a:pt x="55" y="16"/>
                  </a:lnTo>
                  <a:lnTo>
                    <a:pt x="47" y="17"/>
                  </a:lnTo>
                  <a:lnTo>
                    <a:pt x="38" y="25"/>
                  </a:lnTo>
                  <a:lnTo>
                    <a:pt x="33" y="30"/>
                  </a:lnTo>
                  <a:lnTo>
                    <a:pt x="29" y="34"/>
                  </a:lnTo>
                  <a:lnTo>
                    <a:pt x="25" y="37"/>
                  </a:lnTo>
                  <a:lnTo>
                    <a:pt x="20" y="38"/>
                  </a:lnTo>
                  <a:lnTo>
                    <a:pt x="15" y="38"/>
                  </a:lnTo>
                  <a:lnTo>
                    <a:pt x="10" y="36"/>
                  </a:lnTo>
                  <a:lnTo>
                    <a:pt x="5" y="32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46" name="Freeform 102"/>
            <p:cNvSpPr>
              <a:spLocks/>
            </p:cNvSpPr>
            <p:nvPr/>
          </p:nvSpPr>
          <p:spPr bwMode="auto">
            <a:xfrm>
              <a:off x="5305" y="2333"/>
              <a:ext cx="157" cy="267"/>
            </a:xfrm>
            <a:custGeom>
              <a:avLst/>
              <a:gdLst>
                <a:gd name="T0" fmla="*/ 106 w 157"/>
                <a:gd name="T1" fmla="*/ 86 h 267"/>
                <a:gd name="T2" fmla="*/ 95 w 157"/>
                <a:gd name="T3" fmla="*/ 74 h 267"/>
                <a:gd name="T4" fmla="*/ 81 w 157"/>
                <a:gd name="T5" fmla="*/ 72 h 267"/>
                <a:gd name="T6" fmla="*/ 75 w 157"/>
                <a:gd name="T7" fmla="*/ 61 h 267"/>
                <a:gd name="T8" fmla="*/ 74 w 157"/>
                <a:gd name="T9" fmla="*/ 50 h 267"/>
                <a:gd name="T10" fmla="*/ 69 w 157"/>
                <a:gd name="T11" fmla="*/ 36 h 267"/>
                <a:gd name="T12" fmla="*/ 59 w 157"/>
                <a:gd name="T13" fmla="*/ 19 h 267"/>
                <a:gd name="T14" fmla="*/ 40 w 157"/>
                <a:gd name="T15" fmla="*/ 8 h 267"/>
                <a:gd name="T16" fmla="*/ 18 w 157"/>
                <a:gd name="T17" fmla="*/ 8 h 267"/>
                <a:gd name="T18" fmla="*/ 6 w 157"/>
                <a:gd name="T19" fmla="*/ 3 h 267"/>
                <a:gd name="T20" fmla="*/ 7 w 157"/>
                <a:gd name="T21" fmla="*/ 5 h 267"/>
                <a:gd name="T22" fmla="*/ 18 w 157"/>
                <a:gd name="T23" fmla="*/ 17 h 267"/>
                <a:gd name="T24" fmla="*/ 26 w 157"/>
                <a:gd name="T25" fmla="*/ 29 h 267"/>
                <a:gd name="T26" fmla="*/ 32 w 157"/>
                <a:gd name="T27" fmla="*/ 39 h 267"/>
                <a:gd name="T28" fmla="*/ 38 w 157"/>
                <a:gd name="T29" fmla="*/ 52 h 267"/>
                <a:gd name="T30" fmla="*/ 52 w 157"/>
                <a:gd name="T31" fmla="*/ 68 h 267"/>
                <a:gd name="T32" fmla="*/ 66 w 157"/>
                <a:gd name="T33" fmla="*/ 78 h 267"/>
                <a:gd name="T34" fmla="*/ 80 w 157"/>
                <a:gd name="T35" fmla="*/ 98 h 267"/>
                <a:gd name="T36" fmla="*/ 78 w 157"/>
                <a:gd name="T37" fmla="*/ 122 h 267"/>
                <a:gd name="T38" fmla="*/ 77 w 157"/>
                <a:gd name="T39" fmla="*/ 149 h 267"/>
                <a:gd name="T40" fmla="*/ 91 w 157"/>
                <a:gd name="T41" fmla="*/ 163 h 267"/>
                <a:gd name="T42" fmla="*/ 100 w 157"/>
                <a:gd name="T43" fmla="*/ 183 h 267"/>
                <a:gd name="T44" fmla="*/ 94 w 157"/>
                <a:gd name="T45" fmla="*/ 207 h 267"/>
                <a:gd name="T46" fmla="*/ 77 w 157"/>
                <a:gd name="T47" fmla="*/ 217 h 267"/>
                <a:gd name="T48" fmla="*/ 67 w 157"/>
                <a:gd name="T49" fmla="*/ 198 h 267"/>
                <a:gd name="T50" fmla="*/ 60 w 157"/>
                <a:gd name="T51" fmla="*/ 180 h 267"/>
                <a:gd name="T52" fmla="*/ 53 w 157"/>
                <a:gd name="T53" fmla="*/ 168 h 267"/>
                <a:gd name="T54" fmla="*/ 40 w 157"/>
                <a:gd name="T55" fmla="*/ 164 h 267"/>
                <a:gd name="T56" fmla="*/ 20 w 157"/>
                <a:gd name="T57" fmla="*/ 176 h 267"/>
                <a:gd name="T58" fmla="*/ 8 w 157"/>
                <a:gd name="T59" fmla="*/ 210 h 267"/>
                <a:gd name="T60" fmla="*/ 16 w 157"/>
                <a:gd name="T61" fmla="*/ 220 h 267"/>
                <a:gd name="T62" fmla="*/ 28 w 157"/>
                <a:gd name="T63" fmla="*/ 223 h 267"/>
                <a:gd name="T64" fmla="*/ 43 w 157"/>
                <a:gd name="T65" fmla="*/ 223 h 267"/>
                <a:gd name="T66" fmla="*/ 57 w 157"/>
                <a:gd name="T67" fmla="*/ 225 h 267"/>
                <a:gd name="T68" fmla="*/ 71 w 157"/>
                <a:gd name="T69" fmla="*/ 231 h 267"/>
                <a:gd name="T70" fmla="*/ 85 w 157"/>
                <a:gd name="T71" fmla="*/ 241 h 267"/>
                <a:gd name="T72" fmla="*/ 90 w 157"/>
                <a:gd name="T73" fmla="*/ 257 h 267"/>
                <a:gd name="T74" fmla="*/ 103 w 157"/>
                <a:gd name="T75" fmla="*/ 267 h 267"/>
                <a:gd name="T76" fmla="*/ 118 w 157"/>
                <a:gd name="T77" fmla="*/ 260 h 267"/>
                <a:gd name="T78" fmla="*/ 128 w 157"/>
                <a:gd name="T79" fmla="*/ 247 h 267"/>
                <a:gd name="T80" fmla="*/ 124 w 157"/>
                <a:gd name="T81" fmla="*/ 236 h 267"/>
                <a:gd name="T82" fmla="*/ 113 w 157"/>
                <a:gd name="T83" fmla="*/ 237 h 267"/>
                <a:gd name="T84" fmla="*/ 107 w 157"/>
                <a:gd name="T85" fmla="*/ 229 h 267"/>
                <a:gd name="T86" fmla="*/ 113 w 157"/>
                <a:gd name="T87" fmla="*/ 202 h 267"/>
                <a:gd name="T88" fmla="*/ 121 w 157"/>
                <a:gd name="T89" fmla="*/ 186 h 267"/>
                <a:gd name="T90" fmla="*/ 131 w 157"/>
                <a:gd name="T91" fmla="*/ 179 h 267"/>
                <a:gd name="T92" fmla="*/ 140 w 157"/>
                <a:gd name="T93" fmla="*/ 178 h 267"/>
                <a:gd name="T94" fmla="*/ 154 w 157"/>
                <a:gd name="T95" fmla="*/ 182 h 267"/>
                <a:gd name="T96" fmla="*/ 152 w 157"/>
                <a:gd name="T97" fmla="*/ 172 h 267"/>
                <a:gd name="T98" fmla="*/ 139 w 157"/>
                <a:gd name="T99" fmla="*/ 147 h 267"/>
                <a:gd name="T100" fmla="*/ 126 w 157"/>
                <a:gd name="T101" fmla="*/ 141 h 267"/>
                <a:gd name="T102" fmla="*/ 116 w 157"/>
                <a:gd name="T103" fmla="*/ 143 h 267"/>
                <a:gd name="T104" fmla="*/ 117 w 157"/>
                <a:gd name="T105" fmla="*/ 153 h 267"/>
                <a:gd name="T106" fmla="*/ 118 w 157"/>
                <a:gd name="T107" fmla="*/ 163 h 267"/>
                <a:gd name="T108" fmla="*/ 113 w 157"/>
                <a:gd name="T109" fmla="*/ 166 h 267"/>
                <a:gd name="T110" fmla="*/ 105 w 157"/>
                <a:gd name="T111" fmla="*/ 159 h 267"/>
                <a:gd name="T112" fmla="*/ 100 w 157"/>
                <a:gd name="T113" fmla="*/ 149 h 267"/>
                <a:gd name="T114" fmla="*/ 96 w 157"/>
                <a:gd name="T115" fmla="*/ 134 h 267"/>
                <a:gd name="T116" fmla="*/ 103 w 157"/>
                <a:gd name="T117" fmla="*/ 117 h 267"/>
                <a:gd name="T118" fmla="*/ 108 w 157"/>
                <a:gd name="T119" fmla="*/ 101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57" h="267">
                  <a:moveTo>
                    <a:pt x="109" y="94"/>
                  </a:moveTo>
                  <a:lnTo>
                    <a:pt x="106" y="86"/>
                  </a:lnTo>
                  <a:lnTo>
                    <a:pt x="101" y="80"/>
                  </a:lnTo>
                  <a:lnTo>
                    <a:pt x="95" y="74"/>
                  </a:lnTo>
                  <a:lnTo>
                    <a:pt x="88" y="73"/>
                  </a:lnTo>
                  <a:lnTo>
                    <a:pt x="81" y="72"/>
                  </a:lnTo>
                  <a:lnTo>
                    <a:pt x="77" y="66"/>
                  </a:lnTo>
                  <a:lnTo>
                    <a:pt x="75" y="61"/>
                  </a:lnTo>
                  <a:lnTo>
                    <a:pt x="74" y="54"/>
                  </a:lnTo>
                  <a:lnTo>
                    <a:pt x="74" y="50"/>
                  </a:lnTo>
                  <a:lnTo>
                    <a:pt x="71" y="44"/>
                  </a:lnTo>
                  <a:lnTo>
                    <a:pt x="69" y="36"/>
                  </a:lnTo>
                  <a:lnTo>
                    <a:pt x="65" y="27"/>
                  </a:lnTo>
                  <a:lnTo>
                    <a:pt x="59" y="19"/>
                  </a:lnTo>
                  <a:lnTo>
                    <a:pt x="50" y="12"/>
                  </a:lnTo>
                  <a:lnTo>
                    <a:pt x="40" y="8"/>
                  </a:lnTo>
                  <a:lnTo>
                    <a:pt x="27" y="8"/>
                  </a:lnTo>
                  <a:lnTo>
                    <a:pt x="18" y="8"/>
                  </a:lnTo>
                  <a:lnTo>
                    <a:pt x="12" y="5"/>
                  </a:lnTo>
                  <a:lnTo>
                    <a:pt x="6" y="3"/>
                  </a:lnTo>
                  <a:lnTo>
                    <a:pt x="0" y="0"/>
                  </a:lnTo>
                  <a:lnTo>
                    <a:pt x="7" y="5"/>
                  </a:lnTo>
                  <a:lnTo>
                    <a:pt x="14" y="12"/>
                  </a:lnTo>
                  <a:lnTo>
                    <a:pt x="18" y="17"/>
                  </a:lnTo>
                  <a:lnTo>
                    <a:pt x="23" y="24"/>
                  </a:lnTo>
                  <a:lnTo>
                    <a:pt x="26" y="29"/>
                  </a:lnTo>
                  <a:lnTo>
                    <a:pt x="29" y="35"/>
                  </a:lnTo>
                  <a:lnTo>
                    <a:pt x="32" y="39"/>
                  </a:lnTo>
                  <a:lnTo>
                    <a:pt x="34" y="44"/>
                  </a:lnTo>
                  <a:lnTo>
                    <a:pt x="38" y="52"/>
                  </a:lnTo>
                  <a:lnTo>
                    <a:pt x="45" y="60"/>
                  </a:lnTo>
                  <a:lnTo>
                    <a:pt x="52" y="68"/>
                  </a:lnTo>
                  <a:lnTo>
                    <a:pt x="58" y="72"/>
                  </a:lnTo>
                  <a:lnTo>
                    <a:pt x="66" y="78"/>
                  </a:lnTo>
                  <a:lnTo>
                    <a:pt x="74" y="86"/>
                  </a:lnTo>
                  <a:lnTo>
                    <a:pt x="80" y="98"/>
                  </a:lnTo>
                  <a:lnTo>
                    <a:pt x="81" y="109"/>
                  </a:lnTo>
                  <a:lnTo>
                    <a:pt x="78" y="122"/>
                  </a:lnTo>
                  <a:lnTo>
                    <a:pt x="76" y="135"/>
                  </a:lnTo>
                  <a:lnTo>
                    <a:pt x="77" y="149"/>
                  </a:lnTo>
                  <a:lnTo>
                    <a:pt x="83" y="157"/>
                  </a:lnTo>
                  <a:lnTo>
                    <a:pt x="91" y="163"/>
                  </a:lnTo>
                  <a:lnTo>
                    <a:pt x="97" y="172"/>
                  </a:lnTo>
                  <a:lnTo>
                    <a:pt x="100" y="183"/>
                  </a:lnTo>
                  <a:lnTo>
                    <a:pt x="99" y="195"/>
                  </a:lnTo>
                  <a:lnTo>
                    <a:pt x="94" y="207"/>
                  </a:lnTo>
                  <a:lnTo>
                    <a:pt x="86" y="215"/>
                  </a:lnTo>
                  <a:lnTo>
                    <a:pt x="77" y="217"/>
                  </a:lnTo>
                  <a:lnTo>
                    <a:pt x="70" y="207"/>
                  </a:lnTo>
                  <a:lnTo>
                    <a:pt x="67" y="198"/>
                  </a:lnTo>
                  <a:lnTo>
                    <a:pt x="64" y="190"/>
                  </a:lnTo>
                  <a:lnTo>
                    <a:pt x="60" y="180"/>
                  </a:lnTo>
                  <a:lnTo>
                    <a:pt x="57" y="174"/>
                  </a:lnTo>
                  <a:lnTo>
                    <a:pt x="53" y="168"/>
                  </a:lnTo>
                  <a:lnTo>
                    <a:pt x="47" y="164"/>
                  </a:lnTo>
                  <a:lnTo>
                    <a:pt x="40" y="164"/>
                  </a:lnTo>
                  <a:lnTo>
                    <a:pt x="34" y="166"/>
                  </a:lnTo>
                  <a:lnTo>
                    <a:pt x="20" y="176"/>
                  </a:lnTo>
                  <a:lnTo>
                    <a:pt x="12" y="194"/>
                  </a:lnTo>
                  <a:lnTo>
                    <a:pt x="8" y="210"/>
                  </a:lnTo>
                  <a:lnTo>
                    <a:pt x="12" y="219"/>
                  </a:lnTo>
                  <a:lnTo>
                    <a:pt x="16" y="220"/>
                  </a:lnTo>
                  <a:lnTo>
                    <a:pt x="22" y="221"/>
                  </a:lnTo>
                  <a:lnTo>
                    <a:pt x="28" y="223"/>
                  </a:lnTo>
                  <a:lnTo>
                    <a:pt x="36" y="223"/>
                  </a:lnTo>
                  <a:lnTo>
                    <a:pt x="43" y="223"/>
                  </a:lnTo>
                  <a:lnTo>
                    <a:pt x="50" y="224"/>
                  </a:lnTo>
                  <a:lnTo>
                    <a:pt x="57" y="225"/>
                  </a:lnTo>
                  <a:lnTo>
                    <a:pt x="63" y="227"/>
                  </a:lnTo>
                  <a:lnTo>
                    <a:pt x="71" y="231"/>
                  </a:lnTo>
                  <a:lnTo>
                    <a:pt x="79" y="236"/>
                  </a:lnTo>
                  <a:lnTo>
                    <a:pt x="85" y="241"/>
                  </a:lnTo>
                  <a:lnTo>
                    <a:pt x="87" y="249"/>
                  </a:lnTo>
                  <a:lnTo>
                    <a:pt x="90" y="257"/>
                  </a:lnTo>
                  <a:lnTo>
                    <a:pt x="96" y="264"/>
                  </a:lnTo>
                  <a:lnTo>
                    <a:pt x="103" y="267"/>
                  </a:lnTo>
                  <a:lnTo>
                    <a:pt x="110" y="265"/>
                  </a:lnTo>
                  <a:lnTo>
                    <a:pt x="118" y="260"/>
                  </a:lnTo>
                  <a:lnTo>
                    <a:pt x="125" y="253"/>
                  </a:lnTo>
                  <a:lnTo>
                    <a:pt x="128" y="247"/>
                  </a:lnTo>
                  <a:lnTo>
                    <a:pt x="128" y="240"/>
                  </a:lnTo>
                  <a:lnTo>
                    <a:pt x="124" y="236"/>
                  </a:lnTo>
                  <a:lnTo>
                    <a:pt x="118" y="236"/>
                  </a:lnTo>
                  <a:lnTo>
                    <a:pt x="113" y="237"/>
                  </a:lnTo>
                  <a:lnTo>
                    <a:pt x="109" y="241"/>
                  </a:lnTo>
                  <a:lnTo>
                    <a:pt x="107" y="229"/>
                  </a:lnTo>
                  <a:lnTo>
                    <a:pt x="108" y="215"/>
                  </a:lnTo>
                  <a:lnTo>
                    <a:pt x="113" y="202"/>
                  </a:lnTo>
                  <a:lnTo>
                    <a:pt x="117" y="192"/>
                  </a:lnTo>
                  <a:lnTo>
                    <a:pt x="121" y="186"/>
                  </a:lnTo>
                  <a:lnTo>
                    <a:pt x="127" y="182"/>
                  </a:lnTo>
                  <a:lnTo>
                    <a:pt x="131" y="179"/>
                  </a:lnTo>
                  <a:lnTo>
                    <a:pt x="136" y="178"/>
                  </a:lnTo>
                  <a:lnTo>
                    <a:pt x="140" y="178"/>
                  </a:lnTo>
                  <a:lnTo>
                    <a:pt x="147" y="179"/>
                  </a:lnTo>
                  <a:lnTo>
                    <a:pt x="154" y="182"/>
                  </a:lnTo>
                  <a:lnTo>
                    <a:pt x="157" y="186"/>
                  </a:lnTo>
                  <a:lnTo>
                    <a:pt x="152" y="172"/>
                  </a:lnTo>
                  <a:lnTo>
                    <a:pt x="146" y="159"/>
                  </a:lnTo>
                  <a:lnTo>
                    <a:pt x="139" y="147"/>
                  </a:lnTo>
                  <a:lnTo>
                    <a:pt x="131" y="141"/>
                  </a:lnTo>
                  <a:lnTo>
                    <a:pt x="126" y="141"/>
                  </a:lnTo>
                  <a:lnTo>
                    <a:pt x="120" y="141"/>
                  </a:lnTo>
                  <a:lnTo>
                    <a:pt x="116" y="143"/>
                  </a:lnTo>
                  <a:lnTo>
                    <a:pt x="115" y="147"/>
                  </a:lnTo>
                  <a:lnTo>
                    <a:pt x="117" y="153"/>
                  </a:lnTo>
                  <a:lnTo>
                    <a:pt x="118" y="158"/>
                  </a:lnTo>
                  <a:lnTo>
                    <a:pt x="118" y="163"/>
                  </a:lnTo>
                  <a:lnTo>
                    <a:pt x="116" y="166"/>
                  </a:lnTo>
                  <a:lnTo>
                    <a:pt x="113" y="166"/>
                  </a:lnTo>
                  <a:lnTo>
                    <a:pt x="108" y="163"/>
                  </a:lnTo>
                  <a:lnTo>
                    <a:pt x="105" y="159"/>
                  </a:lnTo>
                  <a:lnTo>
                    <a:pt x="103" y="154"/>
                  </a:lnTo>
                  <a:lnTo>
                    <a:pt x="100" y="149"/>
                  </a:lnTo>
                  <a:lnTo>
                    <a:pt x="98" y="142"/>
                  </a:lnTo>
                  <a:lnTo>
                    <a:pt x="96" y="134"/>
                  </a:lnTo>
                  <a:lnTo>
                    <a:pt x="98" y="126"/>
                  </a:lnTo>
                  <a:lnTo>
                    <a:pt x="103" y="117"/>
                  </a:lnTo>
                  <a:lnTo>
                    <a:pt x="106" y="109"/>
                  </a:lnTo>
                  <a:lnTo>
                    <a:pt x="108" y="101"/>
                  </a:lnTo>
                  <a:lnTo>
                    <a:pt x="109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47" name="Freeform 103"/>
            <p:cNvSpPr>
              <a:spLocks/>
            </p:cNvSpPr>
            <p:nvPr/>
          </p:nvSpPr>
          <p:spPr bwMode="auto">
            <a:xfrm>
              <a:off x="5065" y="2588"/>
              <a:ext cx="40" cy="29"/>
            </a:xfrm>
            <a:custGeom>
              <a:avLst/>
              <a:gdLst>
                <a:gd name="T0" fmla="*/ 5 w 40"/>
                <a:gd name="T1" fmla="*/ 29 h 29"/>
                <a:gd name="T2" fmla="*/ 2 w 40"/>
                <a:gd name="T3" fmla="*/ 25 h 29"/>
                <a:gd name="T4" fmla="*/ 0 w 40"/>
                <a:gd name="T5" fmla="*/ 19 h 29"/>
                <a:gd name="T6" fmla="*/ 0 w 40"/>
                <a:gd name="T7" fmla="*/ 14 h 29"/>
                <a:gd name="T8" fmla="*/ 1 w 40"/>
                <a:gd name="T9" fmla="*/ 10 h 29"/>
                <a:gd name="T10" fmla="*/ 4 w 40"/>
                <a:gd name="T11" fmla="*/ 6 h 29"/>
                <a:gd name="T12" fmla="*/ 8 w 40"/>
                <a:gd name="T13" fmla="*/ 4 h 29"/>
                <a:gd name="T14" fmla="*/ 12 w 40"/>
                <a:gd name="T15" fmla="*/ 2 h 29"/>
                <a:gd name="T16" fmla="*/ 16 w 40"/>
                <a:gd name="T17" fmla="*/ 1 h 29"/>
                <a:gd name="T18" fmla="*/ 22 w 40"/>
                <a:gd name="T19" fmla="*/ 0 h 29"/>
                <a:gd name="T20" fmla="*/ 27 w 40"/>
                <a:gd name="T21" fmla="*/ 1 h 29"/>
                <a:gd name="T22" fmla="*/ 33 w 40"/>
                <a:gd name="T23" fmla="*/ 1 h 29"/>
                <a:gd name="T24" fmla="*/ 40 w 40"/>
                <a:gd name="T25" fmla="*/ 2 h 29"/>
                <a:gd name="T26" fmla="*/ 30 w 40"/>
                <a:gd name="T27" fmla="*/ 4 h 29"/>
                <a:gd name="T28" fmla="*/ 22 w 40"/>
                <a:gd name="T29" fmla="*/ 6 h 29"/>
                <a:gd name="T30" fmla="*/ 15 w 40"/>
                <a:gd name="T31" fmla="*/ 8 h 29"/>
                <a:gd name="T32" fmla="*/ 11 w 40"/>
                <a:gd name="T33" fmla="*/ 10 h 29"/>
                <a:gd name="T34" fmla="*/ 9 w 40"/>
                <a:gd name="T35" fmla="*/ 14 h 29"/>
                <a:gd name="T36" fmla="*/ 10 w 40"/>
                <a:gd name="T37" fmla="*/ 19 h 29"/>
                <a:gd name="T38" fmla="*/ 10 w 40"/>
                <a:gd name="T39" fmla="*/ 25 h 29"/>
                <a:gd name="T40" fmla="*/ 5 w 40"/>
                <a:gd name="T4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29">
                  <a:moveTo>
                    <a:pt x="5" y="29"/>
                  </a:moveTo>
                  <a:lnTo>
                    <a:pt x="2" y="25"/>
                  </a:lnTo>
                  <a:lnTo>
                    <a:pt x="0" y="19"/>
                  </a:lnTo>
                  <a:lnTo>
                    <a:pt x="0" y="14"/>
                  </a:lnTo>
                  <a:lnTo>
                    <a:pt x="1" y="10"/>
                  </a:lnTo>
                  <a:lnTo>
                    <a:pt x="4" y="6"/>
                  </a:lnTo>
                  <a:lnTo>
                    <a:pt x="8" y="4"/>
                  </a:lnTo>
                  <a:lnTo>
                    <a:pt x="12" y="2"/>
                  </a:lnTo>
                  <a:lnTo>
                    <a:pt x="16" y="1"/>
                  </a:lnTo>
                  <a:lnTo>
                    <a:pt x="22" y="0"/>
                  </a:lnTo>
                  <a:lnTo>
                    <a:pt x="27" y="1"/>
                  </a:lnTo>
                  <a:lnTo>
                    <a:pt x="33" y="1"/>
                  </a:lnTo>
                  <a:lnTo>
                    <a:pt x="40" y="2"/>
                  </a:lnTo>
                  <a:lnTo>
                    <a:pt x="30" y="4"/>
                  </a:lnTo>
                  <a:lnTo>
                    <a:pt x="22" y="6"/>
                  </a:lnTo>
                  <a:lnTo>
                    <a:pt x="15" y="8"/>
                  </a:lnTo>
                  <a:lnTo>
                    <a:pt x="11" y="10"/>
                  </a:lnTo>
                  <a:lnTo>
                    <a:pt x="9" y="14"/>
                  </a:lnTo>
                  <a:lnTo>
                    <a:pt x="10" y="19"/>
                  </a:lnTo>
                  <a:lnTo>
                    <a:pt x="10" y="25"/>
                  </a:lnTo>
                  <a:lnTo>
                    <a:pt x="5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48" name="Freeform 104"/>
            <p:cNvSpPr>
              <a:spLocks/>
            </p:cNvSpPr>
            <p:nvPr/>
          </p:nvSpPr>
          <p:spPr bwMode="auto">
            <a:xfrm>
              <a:off x="5058" y="2686"/>
              <a:ext cx="30" cy="13"/>
            </a:xfrm>
            <a:custGeom>
              <a:avLst/>
              <a:gdLst>
                <a:gd name="T0" fmla="*/ 24 w 30"/>
                <a:gd name="T1" fmla="*/ 13 h 13"/>
                <a:gd name="T2" fmla="*/ 22 w 30"/>
                <a:gd name="T3" fmla="*/ 10 h 13"/>
                <a:gd name="T4" fmla="*/ 19 w 30"/>
                <a:gd name="T5" fmla="*/ 9 h 13"/>
                <a:gd name="T6" fmla="*/ 15 w 30"/>
                <a:gd name="T7" fmla="*/ 6 h 13"/>
                <a:gd name="T8" fmla="*/ 12 w 30"/>
                <a:gd name="T9" fmla="*/ 6 h 13"/>
                <a:gd name="T10" fmla="*/ 10 w 30"/>
                <a:gd name="T11" fmla="*/ 5 h 13"/>
                <a:gd name="T12" fmla="*/ 7 w 30"/>
                <a:gd name="T13" fmla="*/ 5 h 13"/>
                <a:gd name="T14" fmla="*/ 3 w 30"/>
                <a:gd name="T15" fmla="*/ 4 h 13"/>
                <a:gd name="T16" fmla="*/ 0 w 30"/>
                <a:gd name="T17" fmla="*/ 1 h 13"/>
                <a:gd name="T18" fmla="*/ 5 w 30"/>
                <a:gd name="T19" fmla="*/ 0 h 13"/>
                <a:gd name="T20" fmla="*/ 8 w 30"/>
                <a:gd name="T21" fmla="*/ 0 h 13"/>
                <a:gd name="T22" fmla="*/ 11 w 30"/>
                <a:gd name="T23" fmla="*/ 0 h 13"/>
                <a:gd name="T24" fmla="*/ 13 w 30"/>
                <a:gd name="T25" fmla="*/ 1 h 13"/>
                <a:gd name="T26" fmla="*/ 17 w 30"/>
                <a:gd name="T27" fmla="*/ 2 h 13"/>
                <a:gd name="T28" fmla="*/ 22 w 30"/>
                <a:gd name="T29" fmla="*/ 2 h 13"/>
                <a:gd name="T30" fmla="*/ 27 w 30"/>
                <a:gd name="T31" fmla="*/ 1 h 13"/>
                <a:gd name="T32" fmla="*/ 30 w 30"/>
                <a:gd name="T33" fmla="*/ 0 h 13"/>
                <a:gd name="T34" fmla="*/ 30 w 30"/>
                <a:gd name="T35" fmla="*/ 4 h 13"/>
                <a:gd name="T36" fmla="*/ 30 w 30"/>
                <a:gd name="T37" fmla="*/ 8 h 13"/>
                <a:gd name="T38" fmla="*/ 28 w 30"/>
                <a:gd name="T39" fmla="*/ 12 h 13"/>
                <a:gd name="T40" fmla="*/ 24 w 30"/>
                <a:gd name="T4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" h="13">
                  <a:moveTo>
                    <a:pt x="24" y="13"/>
                  </a:moveTo>
                  <a:lnTo>
                    <a:pt x="22" y="10"/>
                  </a:lnTo>
                  <a:lnTo>
                    <a:pt x="19" y="9"/>
                  </a:lnTo>
                  <a:lnTo>
                    <a:pt x="15" y="6"/>
                  </a:lnTo>
                  <a:lnTo>
                    <a:pt x="12" y="6"/>
                  </a:lnTo>
                  <a:lnTo>
                    <a:pt x="10" y="5"/>
                  </a:lnTo>
                  <a:lnTo>
                    <a:pt x="7" y="5"/>
                  </a:lnTo>
                  <a:lnTo>
                    <a:pt x="3" y="4"/>
                  </a:lnTo>
                  <a:lnTo>
                    <a:pt x="0" y="1"/>
                  </a:lnTo>
                  <a:lnTo>
                    <a:pt x="5" y="0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3" y="1"/>
                  </a:lnTo>
                  <a:lnTo>
                    <a:pt x="17" y="2"/>
                  </a:lnTo>
                  <a:lnTo>
                    <a:pt x="22" y="2"/>
                  </a:lnTo>
                  <a:lnTo>
                    <a:pt x="27" y="1"/>
                  </a:lnTo>
                  <a:lnTo>
                    <a:pt x="30" y="0"/>
                  </a:lnTo>
                  <a:lnTo>
                    <a:pt x="30" y="4"/>
                  </a:lnTo>
                  <a:lnTo>
                    <a:pt x="30" y="8"/>
                  </a:lnTo>
                  <a:lnTo>
                    <a:pt x="28" y="12"/>
                  </a:lnTo>
                  <a:lnTo>
                    <a:pt x="24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49" name="Freeform 105"/>
            <p:cNvSpPr>
              <a:spLocks/>
            </p:cNvSpPr>
            <p:nvPr/>
          </p:nvSpPr>
          <p:spPr bwMode="auto">
            <a:xfrm>
              <a:off x="5078" y="2720"/>
              <a:ext cx="31" cy="19"/>
            </a:xfrm>
            <a:custGeom>
              <a:avLst/>
              <a:gdLst>
                <a:gd name="T0" fmla="*/ 13 w 31"/>
                <a:gd name="T1" fmla="*/ 15 h 19"/>
                <a:gd name="T2" fmla="*/ 9 w 31"/>
                <a:gd name="T3" fmla="*/ 13 h 19"/>
                <a:gd name="T4" fmla="*/ 6 w 31"/>
                <a:gd name="T5" fmla="*/ 11 h 19"/>
                <a:gd name="T6" fmla="*/ 2 w 31"/>
                <a:gd name="T7" fmla="*/ 8 h 19"/>
                <a:gd name="T8" fmla="*/ 0 w 31"/>
                <a:gd name="T9" fmla="*/ 4 h 19"/>
                <a:gd name="T10" fmla="*/ 1 w 31"/>
                <a:gd name="T11" fmla="*/ 1 h 19"/>
                <a:gd name="T12" fmla="*/ 2 w 31"/>
                <a:gd name="T13" fmla="*/ 0 h 19"/>
                <a:gd name="T14" fmla="*/ 4 w 31"/>
                <a:gd name="T15" fmla="*/ 0 h 19"/>
                <a:gd name="T16" fmla="*/ 8 w 31"/>
                <a:gd name="T17" fmla="*/ 1 h 19"/>
                <a:gd name="T18" fmla="*/ 12 w 31"/>
                <a:gd name="T19" fmla="*/ 4 h 19"/>
                <a:gd name="T20" fmla="*/ 20 w 31"/>
                <a:gd name="T21" fmla="*/ 9 h 19"/>
                <a:gd name="T22" fmla="*/ 27 w 31"/>
                <a:gd name="T23" fmla="*/ 15 h 19"/>
                <a:gd name="T24" fmla="*/ 31 w 31"/>
                <a:gd name="T25" fmla="*/ 19 h 19"/>
                <a:gd name="T26" fmla="*/ 27 w 31"/>
                <a:gd name="T27" fmla="*/ 17 h 19"/>
                <a:gd name="T28" fmla="*/ 22 w 31"/>
                <a:gd name="T29" fmla="*/ 16 h 19"/>
                <a:gd name="T30" fmla="*/ 17 w 31"/>
                <a:gd name="T31" fmla="*/ 16 h 19"/>
                <a:gd name="T32" fmla="*/ 13 w 31"/>
                <a:gd name="T33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" h="19">
                  <a:moveTo>
                    <a:pt x="13" y="15"/>
                  </a:moveTo>
                  <a:lnTo>
                    <a:pt x="9" y="13"/>
                  </a:lnTo>
                  <a:lnTo>
                    <a:pt x="6" y="11"/>
                  </a:lnTo>
                  <a:lnTo>
                    <a:pt x="2" y="8"/>
                  </a:lnTo>
                  <a:lnTo>
                    <a:pt x="0" y="4"/>
                  </a:lnTo>
                  <a:lnTo>
                    <a:pt x="1" y="1"/>
                  </a:lnTo>
                  <a:lnTo>
                    <a:pt x="2" y="0"/>
                  </a:lnTo>
                  <a:lnTo>
                    <a:pt x="4" y="0"/>
                  </a:lnTo>
                  <a:lnTo>
                    <a:pt x="8" y="1"/>
                  </a:lnTo>
                  <a:lnTo>
                    <a:pt x="12" y="4"/>
                  </a:lnTo>
                  <a:lnTo>
                    <a:pt x="20" y="9"/>
                  </a:lnTo>
                  <a:lnTo>
                    <a:pt x="27" y="15"/>
                  </a:lnTo>
                  <a:lnTo>
                    <a:pt x="31" y="19"/>
                  </a:lnTo>
                  <a:lnTo>
                    <a:pt x="27" y="17"/>
                  </a:lnTo>
                  <a:lnTo>
                    <a:pt x="22" y="16"/>
                  </a:lnTo>
                  <a:lnTo>
                    <a:pt x="17" y="16"/>
                  </a:lnTo>
                  <a:lnTo>
                    <a:pt x="13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50" name="Freeform 106"/>
            <p:cNvSpPr>
              <a:spLocks/>
            </p:cNvSpPr>
            <p:nvPr/>
          </p:nvSpPr>
          <p:spPr bwMode="auto">
            <a:xfrm>
              <a:off x="5081" y="2749"/>
              <a:ext cx="21" cy="28"/>
            </a:xfrm>
            <a:custGeom>
              <a:avLst/>
              <a:gdLst>
                <a:gd name="T0" fmla="*/ 9 w 21"/>
                <a:gd name="T1" fmla="*/ 28 h 28"/>
                <a:gd name="T2" fmla="*/ 9 w 21"/>
                <a:gd name="T3" fmla="*/ 24 h 28"/>
                <a:gd name="T4" fmla="*/ 10 w 21"/>
                <a:gd name="T5" fmla="*/ 22 h 28"/>
                <a:gd name="T6" fmla="*/ 10 w 21"/>
                <a:gd name="T7" fmla="*/ 19 h 28"/>
                <a:gd name="T8" fmla="*/ 10 w 21"/>
                <a:gd name="T9" fmla="*/ 18 h 28"/>
                <a:gd name="T10" fmla="*/ 9 w 21"/>
                <a:gd name="T11" fmla="*/ 14 h 28"/>
                <a:gd name="T12" fmla="*/ 6 w 21"/>
                <a:gd name="T13" fmla="*/ 10 h 28"/>
                <a:gd name="T14" fmla="*/ 3 w 21"/>
                <a:gd name="T15" fmla="*/ 6 h 28"/>
                <a:gd name="T16" fmla="*/ 0 w 21"/>
                <a:gd name="T17" fmla="*/ 2 h 28"/>
                <a:gd name="T18" fmla="*/ 5 w 21"/>
                <a:gd name="T19" fmla="*/ 0 h 28"/>
                <a:gd name="T20" fmla="*/ 11 w 21"/>
                <a:gd name="T21" fmla="*/ 0 h 28"/>
                <a:gd name="T22" fmla="*/ 16 w 21"/>
                <a:gd name="T23" fmla="*/ 2 h 28"/>
                <a:gd name="T24" fmla="*/ 19 w 21"/>
                <a:gd name="T25" fmla="*/ 4 h 28"/>
                <a:gd name="T26" fmla="*/ 20 w 21"/>
                <a:gd name="T27" fmla="*/ 8 h 28"/>
                <a:gd name="T28" fmla="*/ 21 w 21"/>
                <a:gd name="T29" fmla="*/ 15 h 28"/>
                <a:gd name="T30" fmla="*/ 21 w 21"/>
                <a:gd name="T31" fmla="*/ 22 h 28"/>
                <a:gd name="T32" fmla="*/ 20 w 21"/>
                <a:gd name="T33" fmla="*/ 27 h 28"/>
                <a:gd name="T34" fmla="*/ 17 w 21"/>
                <a:gd name="T35" fmla="*/ 25 h 28"/>
                <a:gd name="T36" fmla="*/ 14 w 21"/>
                <a:gd name="T37" fmla="*/ 25 h 28"/>
                <a:gd name="T38" fmla="*/ 11 w 21"/>
                <a:gd name="T39" fmla="*/ 27 h 28"/>
                <a:gd name="T40" fmla="*/ 9 w 21"/>
                <a:gd name="T41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" h="28">
                  <a:moveTo>
                    <a:pt x="9" y="28"/>
                  </a:moveTo>
                  <a:lnTo>
                    <a:pt x="9" y="24"/>
                  </a:lnTo>
                  <a:lnTo>
                    <a:pt x="10" y="22"/>
                  </a:lnTo>
                  <a:lnTo>
                    <a:pt x="10" y="19"/>
                  </a:lnTo>
                  <a:lnTo>
                    <a:pt x="10" y="18"/>
                  </a:lnTo>
                  <a:lnTo>
                    <a:pt x="9" y="14"/>
                  </a:lnTo>
                  <a:lnTo>
                    <a:pt x="6" y="10"/>
                  </a:lnTo>
                  <a:lnTo>
                    <a:pt x="3" y="6"/>
                  </a:lnTo>
                  <a:lnTo>
                    <a:pt x="0" y="2"/>
                  </a:lnTo>
                  <a:lnTo>
                    <a:pt x="5" y="0"/>
                  </a:lnTo>
                  <a:lnTo>
                    <a:pt x="11" y="0"/>
                  </a:lnTo>
                  <a:lnTo>
                    <a:pt x="16" y="2"/>
                  </a:lnTo>
                  <a:lnTo>
                    <a:pt x="19" y="4"/>
                  </a:lnTo>
                  <a:lnTo>
                    <a:pt x="20" y="8"/>
                  </a:lnTo>
                  <a:lnTo>
                    <a:pt x="21" y="15"/>
                  </a:lnTo>
                  <a:lnTo>
                    <a:pt x="21" y="22"/>
                  </a:lnTo>
                  <a:lnTo>
                    <a:pt x="20" y="27"/>
                  </a:lnTo>
                  <a:lnTo>
                    <a:pt x="17" y="25"/>
                  </a:lnTo>
                  <a:lnTo>
                    <a:pt x="14" y="25"/>
                  </a:lnTo>
                  <a:lnTo>
                    <a:pt x="11" y="27"/>
                  </a:lnTo>
                  <a:lnTo>
                    <a:pt x="9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51" name="Freeform 107"/>
            <p:cNvSpPr>
              <a:spLocks/>
            </p:cNvSpPr>
            <p:nvPr/>
          </p:nvSpPr>
          <p:spPr bwMode="auto">
            <a:xfrm>
              <a:off x="5079" y="2610"/>
              <a:ext cx="28" cy="44"/>
            </a:xfrm>
            <a:custGeom>
              <a:avLst/>
              <a:gdLst>
                <a:gd name="T0" fmla="*/ 28 w 28"/>
                <a:gd name="T1" fmla="*/ 0 h 44"/>
                <a:gd name="T2" fmla="*/ 23 w 28"/>
                <a:gd name="T3" fmla="*/ 11 h 44"/>
                <a:gd name="T4" fmla="*/ 18 w 28"/>
                <a:gd name="T5" fmla="*/ 23 h 44"/>
                <a:gd name="T6" fmla="*/ 13 w 28"/>
                <a:gd name="T7" fmla="*/ 35 h 44"/>
                <a:gd name="T8" fmla="*/ 11 w 28"/>
                <a:gd name="T9" fmla="*/ 44 h 44"/>
                <a:gd name="T10" fmla="*/ 10 w 28"/>
                <a:gd name="T11" fmla="*/ 36 h 44"/>
                <a:gd name="T12" fmla="*/ 8 w 28"/>
                <a:gd name="T13" fmla="*/ 29 h 44"/>
                <a:gd name="T14" fmla="*/ 3 w 28"/>
                <a:gd name="T15" fmla="*/ 24 h 44"/>
                <a:gd name="T16" fmla="*/ 0 w 28"/>
                <a:gd name="T17" fmla="*/ 20 h 44"/>
                <a:gd name="T18" fmla="*/ 7 w 28"/>
                <a:gd name="T19" fmla="*/ 19 h 44"/>
                <a:gd name="T20" fmla="*/ 15 w 28"/>
                <a:gd name="T21" fmla="*/ 13 h 44"/>
                <a:gd name="T22" fmla="*/ 22 w 28"/>
                <a:gd name="T23" fmla="*/ 7 h 44"/>
                <a:gd name="T24" fmla="*/ 28 w 28"/>
                <a:gd name="T2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44">
                  <a:moveTo>
                    <a:pt x="28" y="0"/>
                  </a:moveTo>
                  <a:lnTo>
                    <a:pt x="23" y="11"/>
                  </a:lnTo>
                  <a:lnTo>
                    <a:pt x="18" y="23"/>
                  </a:lnTo>
                  <a:lnTo>
                    <a:pt x="13" y="35"/>
                  </a:lnTo>
                  <a:lnTo>
                    <a:pt x="11" y="44"/>
                  </a:lnTo>
                  <a:lnTo>
                    <a:pt x="10" y="36"/>
                  </a:lnTo>
                  <a:lnTo>
                    <a:pt x="8" y="29"/>
                  </a:lnTo>
                  <a:lnTo>
                    <a:pt x="3" y="24"/>
                  </a:lnTo>
                  <a:lnTo>
                    <a:pt x="0" y="20"/>
                  </a:lnTo>
                  <a:lnTo>
                    <a:pt x="7" y="19"/>
                  </a:lnTo>
                  <a:lnTo>
                    <a:pt x="15" y="13"/>
                  </a:lnTo>
                  <a:lnTo>
                    <a:pt x="22" y="7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52" name="Freeform 108"/>
            <p:cNvSpPr>
              <a:spLocks/>
            </p:cNvSpPr>
            <p:nvPr/>
          </p:nvSpPr>
          <p:spPr bwMode="auto">
            <a:xfrm>
              <a:off x="5055" y="2625"/>
              <a:ext cx="90" cy="61"/>
            </a:xfrm>
            <a:custGeom>
              <a:avLst/>
              <a:gdLst>
                <a:gd name="T0" fmla="*/ 35 w 90"/>
                <a:gd name="T1" fmla="*/ 51 h 61"/>
                <a:gd name="T2" fmla="*/ 36 w 90"/>
                <a:gd name="T3" fmla="*/ 47 h 61"/>
                <a:gd name="T4" fmla="*/ 39 w 90"/>
                <a:gd name="T5" fmla="*/ 41 h 61"/>
                <a:gd name="T6" fmla="*/ 39 w 90"/>
                <a:gd name="T7" fmla="*/ 34 h 61"/>
                <a:gd name="T8" fmla="*/ 39 w 90"/>
                <a:gd name="T9" fmla="*/ 30 h 61"/>
                <a:gd name="T10" fmla="*/ 42 w 90"/>
                <a:gd name="T11" fmla="*/ 29 h 61"/>
                <a:gd name="T12" fmla="*/ 49 w 90"/>
                <a:gd name="T13" fmla="*/ 26 h 61"/>
                <a:gd name="T14" fmla="*/ 56 w 90"/>
                <a:gd name="T15" fmla="*/ 22 h 61"/>
                <a:gd name="T16" fmla="*/ 64 w 90"/>
                <a:gd name="T17" fmla="*/ 20 h 61"/>
                <a:gd name="T18" fmla="*/ 73 w 90"/>
                <a:gd name="T19" fmla="*/ 16 h 61"/>
                <a:gd name="T20" fmla="*/ 81 w 90"/>
                <a:gd name="T21" fmla="*/ 13 h 61"/>
                <a:gd name="T22" fmla="*/ 86 w 90"/>
                <a:gd name="T23" fmla="*/ 10 h 61"/>
                <a:gd name="T24" fmla="*/ 90 w 90"/>
                <a:gd name="T25" fmla="*/ 9 h 61"/>
                <a:gd name="T26" fmla="*/ 87 w 90"/>
                <a:gd name="T27" fmla="*/ 0 h 61"/>
                <a:gd name="T28" fmla="*/ 82 w 90"/>
                <a:gd name="T29" fmla="*/ 2 h 61"/>
                <a:gd name="T30" fmla="*/ 73 w 90"/>
                <a:gd name="T31" fmla="*/ 5 h 61"/>
                <a:gd name="T32" fmla="*/ 62 w 90"/>
                <a:gd name="T33" fmla="*/ 10 h 61"/>
                <a:gd name="T34" fmla="*/ 50 w 90"/>
                <a:gd name="T35" fmla="*/ 14 h 61"/>
                <a:gd name="T36" fmla="*/ 37 w 90"/>
                <a:gd name="T37" fmla="*/ 20 h 61"/>
                <a:gd name="T38" fmla="*/ 27 w 90"/>
                <a:gd name="T39" fmla="*/ 24 h 61"/>
                <a:gd name="T40" fmla="*/ 19 w 90"/>
                <a:gd name="T41" fmla="*/ 26 h 61"/>
                <a:gd name="T42" fmla="*/ 14 w 90"/>
                <a:gd name="T43" fmla="*/ 28 h 61"/>
                <a:gd name="T44" fmla="*/ 12 w 90"/>
                <a:gd name="T45" fmla="*/ 22 h 61"/>
                <a:gd name="T46" fmla="*/ 10 w 90"/>
                <a:gd name="T47" fmla="*/ 16 h 61"/>
                <a:gd name="T48" fmla="*/ 9 w 90"/>
                <a:gd name="T49" fmla="*/ 9 h 61"/>
                <a:gd name="T50" fmla="*/ 8 w 90"/>
                <a:gd name="T51" fmla="*/ 4 h 61"/>
                <a:gd name="T52" fmla="*/ 5 w 90"/>
                <a:gd name="T53" fmla="*/ 2 h 61"/>
                <a:gd name="T54" fmla="*/ 3 w 90"/>
                <a:gd name="T55" fmla="*/ 4 h 61"/>
                <a:gd name="T56" fmla="*/ 1 w 90"/>
                <a:gd name="T57" fmla="*/ 5 h 61"/>
                <a:gd name="T58" fmla="*/ 0 w 90"/>
                <a:gd name="T59" fmla="*/ 8 h 61"/>
                <a:gd name="T60" fmla="*/ 1 w 90"/>
                <a:gd name="T61" fmla="*/ 13 h 61"/>
                <a:gd name="T62" fmla="*/ 2 w 90"/>
                <a:gd name="T63" fmla="*/ 20 h 61"/>
                <a:gd name="T64" fmla="*/ 4 w 90"/>
                <a:gd name="T65" fmla="*/ 29 h 61"/>
                <a:gd name="T66" fmla="*/ 8 w 90"/>
                <a:gd name="T67" fmla="*/ 37 h 61"/>
                <a:gd name="T68" fmla="*/ 12 w 90"/>
                <a:gd name="T69" fmla="*/ 45 h 61"/>
                <a:gd name="T70" fmla="*/ 18 w 90"/>
                <a:gd name="T71" fmla="*/ 51 h 61"/>
                <a:gd name="T72" fmla="*/ 24 w 90"/>
                <a:gd name="T73" fmla="*/ 58 h 61"/>
                <a:gd name="T74" fmla="*/ 33 w 90"/>
                <a:gd name="T75" fmla="*/ 61 h 61"/>
                <a:gd name="T76" fmla="*/ 35 w 90"/>
                <a:gd name="T77" fmla="*/ 58 h 61"/>
                <a:gd name="T78" fmla="*/ 35 w 90"/>
                <a:gd name="T79" fmla="*/ 57 h 61"/>
                <a:gd name="T80" fmla="*/ 35 w 90"/>
                <a:gd name="T81" fmla="*/ 54 h 61"/>
                <a:gd name="T82" fmla="*/ 35 w 90"/>
                <a:gd name="T83" fmla="*/ 51 h 61"/>
                <a:gd name="T84" fmla="*/ 31 w 90"/>
                <a:gd name="T85" fmla="*/ 50 h 61"/>
                <a:gd name="T86" fmla="*/ 25 w 90"/>
                <a:gd name="T87" fmla="*/ 46 h 61"/>
                <a:gd name="T88" fmla="*/ 21 w 90"/>
                <a:gd name="T89" fmla="*/ 41 h 61"/>
                <a:gd name="T90" fmla="*/ 19 w 90"/>
                <a:gd name="T91" fmla="*/ 37 h 61"/>
                <a:gd name="T92" fmla="*/ 23 w 90"/>
                <a:gd name="T93" fmla="*/ 35 h 61"/>
                <a:gd name="T94" fmla="*/ 26 w 90"/>
                <a:gd name="T95" fmla="*/ 34 h 61"/>
                <a:gd name="T96" fmla="*/ 30 w 90"/>
                <a:gd name="T97" fmla="*/ 33 h 61"/>
                <a:gd name="T98" fmla="*/ 32 w 90"/>
                <a:gd name="T99" fmla="*/ 32 h 61"/>
                <a:gd name="T100" fmla="*/ 33 w 90"/>
                <a:gd name="T101" fmla="*/ 35 h 61"/>
                <a:gd name="T102" fmla="*/ 33 w 90"/>
                <a:gd name="T103" fmla="*/ 41 h 61"/>
                <a:gd name="T104" fmla="*/ 32 w 90"/>
                <a:gd name="T105" fmla="*/ 46 h 61"/>
                <a:gd name="T106" fmla="*/ 31 w 90"/>
                <a:gd name="T107" fmla="*/ 50 h 61"/>
                <a:gd name="T108" fmla="*/ 35 w 90"/>
                <a:gd name="T109" fmla="*/ 5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0" h="61">
                  <a:moveTo>
                    <a:pt x="35" y="51"/>
                  </a:moveTo>
                  <a:lnTo>
                    <a:pt x="36" y="47"/>
                  </a:lnTo>
                  <a:lnTo>
                    <a:pt x="39" y="41"/>
                  </a:lnTo>
                  <a:lnTo>
                    <a:pt x="39" y="34"/>
                  </a:lnTo>
                  <a:lnTo>
                    <a:pt x="39" y="30"/>
                  </a:lnTo>
                  <a:lnTo>
                    <a:pt x="42" y="29"/>
                  </a:lnTo>
                  <a:lnTo>
                    <a:pt x="49" y="26"/>
                  </a:lnTo>
                  <a:lnTo>
                    <a:pt x="56" y="22"/>
                  </a:lnTo>
                  <a:lnTo>
                    <a:pt x="64" y="20"/>
                  </a:lnTo>
                  <a:lnTo>
                    <a:pt x="73" y="16"/>
                  </a:lnTo>
                  <a:lnTo>
                    <a:pt x="81" y="13"/>
                  </a:lnTo>
                  <a:lnTo>
                    <a:pt x="86" y="10"/>
                  </a:lnTo>
                  <a:lnTo>
                    <a:pt x="90" y="9"/>
                  </a:lnTo>
                  <a:lnTo>
                    <a:pt x="87" y="0"/>
                  </a:lnTo>
                  <a:lnTo>
                    <a:pt x="82" y="2"/>
                  </a:lnTo>
                  <a:lnTo>
                    <a:pt x="73" y="5"/>
                  </a:lnTo>
                  <a:lnTo>
                    <a:pt x="62" y="10"/>
                  </a:lnTo>
                  <a:lnTo>
                    <a:pt x="50" y="14"/>
                  </a:lnTo>
                  <a:lnTo>
                    <a:pt x="37" y="20"/>
                  </a:lnTo>
                  <a:lnTo>
                    <a:pt x="27" y="24"/>
                  </a:lnTo>
                  <a:lnTo>
                    <a:pt x="19" y="26"/>
                  </a:lnTo>
                  <a:lnTo>
                    <a:pt x="14" y="28"/>
                  </a:lnTo>
                  <a:lnTo>
                    <a:pt x="12" y="22"/>
                  </a:lnTo>
                  <a:lnTo>
                    <a:pt x="10" y="16"/>
                  </a:lnTo>
                  <a:lnTo>
                    <a:pt x="9" y="9"/>
                  </a:lnTo>
                  <a:lnTo>
                    <a:pt x="8" y="4"/>
                  </a:lnTo>
                  <a:lnTo>
                    <a:pt x="5" y="2"/>
                  </a:lnTo>
                  <a:lnTo>
                    <a:pt x="3" y="4"/>
                  </a:lnTo>
                  <a:lnTo>
                    <a:pt x="1" y="5"/>
                  </a:lnTo>
                  <a:lnTo>
                    <a:pt x="0" y="8"/>
                  </a:lnTo>
                  <a:lnTo>
                    <a:pt x="1" y="13"/>
                  </a:lnTo>
                  <a:lnTo>
                    <a:pt x="2" y="20"/>
                  </a:lnTo>
                  <a:lnTo>
                    <a:pt x="4" y="29"/>
                  </a:lnTo>
                  <a:lnTo>
                    <a:pt x="8" y="37"/>
                  </a:lnTo>
                  <a:lnTo>
                    <a:pt x="12" y="45"/>
                  </a:lnTo>
                  <a:lnTo>
                    <a:pt x="18" y="51"/>
                  </a:lnTo>
                  <a:lnTo>
                    <a:pt x="24" y="58"/>
                  </a:lnTo>
                  <a:lnTo>
                    <a:pt x="33" y="61"/>
                  </a:lnTo>
                  <a:lnTo>
                    <a:pt x="35" y="58"/>
                  </a:lnTo>
                  <a:lnTo>
                    <a:pt x="35" y="57"/>
                  </a:lnTo>
                  <a:lnTo>
                    <a:pt x="35" y="54"/>
                  </a:lnTo>
                  <a:lnTo>
                    <a:pt x="35" y="51"/>
                  </a:lnTo>
                  <a:lnTo>
                    <a:pt x="31" y="50"/>
                  </a:lnTo>
                  <a:lnTo>
                    <a:pt x="25" y="46"/>
                  </a:lnTo>
                  <a:lnTo>
                    <a:pt x="21" y="41"/>
                  </a:lnTo>
                  <a:lnTo>
                    <a:pt x="19" y="37"/>
                  </a:lnTo>
                  <a:lnTo>
                    <a:pt x="23" y="35"/>
                  </a:lnTo>
                  <a:lnTo>
                    <a:pt x="26" y="34"/>
                  </a:lnTo>
                  <a:lnTo>
                    <a:pt x="30" y="33"/>
                  </a:lnTo>
                  <a:lnTo>
                    <a:pt x="32" y="32"/>
                  </a:lnTo>
                  <a:lnTo>
                    <a:pt x="33" y="35"/>
                  </a:lnTo>
                  <a:lnTo>
                    <a:pt x="33" y="41"/>
                  </a:lnTo>
                  <a:lnTo>
                    <a:pt x="32" y="46"/>
                  </a:lnTo>
                  <a:lnTo>
                    <a:pt x="31" y="50"/>
                  </a:lnTo>
                  <a:lnTo>
                    <a:pt x="35" y="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53" name="Freeform 109"/>
            <p:cNvSpPr>
              <a:spLocks/>
            </p:cNvSpPr>
            <p:nvPr/>
          </p:nvSpPr>
          <p:spPr bwMode="auto">
            <a:xfrm>
              <a:off x="3115" y="3120"/>
              <a:ext cx="2601" cy="764"/>
            </a:xfrm>
            <a:custGeom>
              <a:avLst/>
              <a:gdLst>
                <a:gd name="T0" fmla="*/ 1890 w 2601"/>
                <a:gd name="T1" fmla="*/ 0 h 764"/>
                <a:gd name="T2" fmla="*/ 2601 w 2601"/>
                <a:gd name="T3" fmla="*/ 764 h 764"/>
                <a:gd name="T4" fmla="*/ 492 w 2601"/>
                <a:gd name="T5" fmla="*/ 764 h 764"/>
                <a:gd name="T6" fmla="*/ 142 w 2601"/>
                <a:gd name="T7" fmla="*/ 764 h 764"/>
                <a:gd name="T8" fmla="*/ 0 w 2601"/>
                <a:gd name="T9" fmla="*/ 764 h 764"/>
                <a:gd name="T10" fmla="*/ 842 w 2601"/>
                <a:gd name="T11" fmla="*/ 0 h 764"/>
                <a:gd name="T12" fmla="*/ 1890 w 2601"/>
                <a:gd name="T13" fmla="*/ 0 h 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01" h="764">
                  <a:moveTo>
                    <a:pt x="1890" y="0"/>
                  </a:moveTo>
                  <a:lnTo>
                    <a:pt x="2601" y="764"/>
                  </a:lnTo>
                  <a:lnTo>
                    <a:pt x="492" y="764"/>
                  </a:lnTo>
                  <a:lnTo>
                    <a:pt x="142" y="764"/>
                  </a:lnTo>
                  <a:lnTo>
                    <a:pt x="0" y="764"/>
                  </a:lnTo>
                  <a:lnTo>
                    <a:pt x="842" y="0"/>
                  </a:lnTo>
                  <a:lnTo>
                    <a:pt x="189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54" name="Freeform 110"/>
            <p:cNvSpPr>
              <a:spLocks/>
            </p:cNvSpPr>
            <p:nvPr/>
          </p:nvSpPr>
          <p:spPr bwMode="auto">
            <a:xfrm>
              <a:off x="3257" y="3712"/>
              <a:ext cx="350" cy="172"/>
            </a:xfrm>
            <a:custGeom>
              <a:avLst/>
              <a:gdLst>
                <a:gd name="T0" fmla="*/ 350 w 350"/>
                <a:gd name="T1" fmla="*/ 172 h 172"/>
                <a:gd name="T2" fmla="*/ 0 w 350"/>
                <a:gd name="T3" fmla="*/ 172 h 172"/>
                <a:gd name="T4" fmla="*/ 187 w 350"/>
                <a:gd name="T5" fmla="*/ 0 h 172"/>
                <a:gd name="T6" fmla="*/ 350 w 350"/>
                <a:gd name="T7" fmla="*/ 17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0" h="172">
                  <a:moveTo>
                    <a:pt x="350" y="172"/>
                  </a:moveTo>
                  <a:lnTo>
                    <a:pt x="0" y="172"/>
                  </a:lnTo>
                  <a:lnTo>
                    <a:pt x="187" y="0"/>
                  </a:lnTo>
                  <a:lnTo>
                    <a:pt x="350" y="1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55" name="Freeform 111"/>
            <p:cNvSpPr>
              <a:spLocks/>
            </p:cNvSpPr>
            <p:nvPr/>
          </p:nvSpPr>
          <p:spPr bwMode="auto">
            <a:xfrm>
              <a:off x="3738" y="3166"/>
              <a:ext cx="573" cy="330"/>
            </a:xfrm>
            <a:custGeom>
              <a:avLst/>
              <a:gdLst>
                <a:gd name="T0" fmla="*/ 0 w 573"/>
                <a:gd name="T1" fmla="*/ 213 h 330"/>
                <a:gd name="T2" fmla="*/ 223 w 573"/>
                <a:gd name="T3" fmla="*/ 0 h 330"/>
                <a:gd name="T4" fmla="*/ 552 w 573"/>
                <a:gd name="T5" fmla="*/ 84 h 330"/>
                <a:gd name="T6" fmla="*/ 561 w 573"/>
                <a:gd name="T7" fmla="*/ 86 h 330"/>
                <a:gd name="T8" fmla="*/ 548 w 573"/>
                <a:gd name="T9" fmla="*/ 111 h 330"/>
                <a:gd name="T10" fmla="*/ 558 w 573"/>
                <a:gd name="T11" fmla="*/ 112 h 330"/>
                <a:gd name="T12" fmla="*/ 573 w 573"/>
                <a:gd name="T13" fmla="*/ 116 h 330"/>
                <a:gd name="T14" fmla="*/ 457 w 573"/>
                <a:gd name="T15" fmla="*/ 330 h 330"/>
                <a:gd name="T16" fmla="*/ 0 w 573"/>
                <a:gd name="T17" fmla="*/ 213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3" h="330">
                  <a:moveTo>
                    <a:pt x="0" y="213"/>
                  </a:moveTo>
                  <a:lnTo>
                    <a:pt x="223" y="0"/>
                  </a:lnTo>
                  <a:lnTo>
                    <a:pt x="552" y="84"/>
                  </a:lnTo>
                  <a:lnTo>
                    <a:pt x="561" y="86"/>
                  </a:lnTo>
                  <a:lnTo>
                    <a:pt x="548" y="111"/>
                  </a:lnTo>
                  <a:lnTo>
                    <a:pt x="558" y="112"/>
                  </a:lnTo>
                  <a:lnTo>
                    <a:pt x="573" y="116"/>
                  </a:lnTo>
                  <a:lnTo>
                    <a:pt x="457" y="330"/>
                  </a:lnTo>
                  <a:lnTo>
                    <a:pt x="0" y="2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56" name="Freeform 112"/>
            <p:cNvSpPr>
              <a:spLocks/>
            </p:cNvSpPr>
            <p:nvPr/>
          </p:nvSpPr>
          <p:spPr bwMode="auto">
            <a:xfrm>
              <a:off x="4771" y="3105"/>
              <a:ext cx="335" cy="216"/>
            </a:xfrm>
            <a:custGeom>
              <a:avLst/>
              <a:gdLst>
                <a:gd name="T0" fmla="*/ 335 w 335"/>
                <a:gd name="T1" fmla="*/ 104 h 216"/>
                <a:gd name="T2" fmla="*/ 203 w 335"/>
                <a:gd name="T3" fmla="*/ 216 h 216"/>
                <a:gd name="T4" fmla="*/ 0 w 335"/>
                <a:gd name="T5" fmla="*/ 66 h 216"/>
                <a:gd name="T6" fmla="*/ 140 w 335"/>
                <a:gd name="T7" fmla="*/ 0 h 216"/>
                <a:gd name="T8" fmla="*/ 335 w 335"/>
                <a:gd name="T9" fmla="*/ 104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216">
                  <a:moveTo>
                    <a:pt x="335" y="104"/>
                  </a:moveTo>
                  <a:lnTo>
                    <a:pt x="203" y="216"/>
                  </a:lnTo>
                  <a:lnTo>
                    <a:pt x="0" y="66"/>
                  </a:lnTo>
                  <a:lnTo>
                    <a:pt x="140" y="0"/>
                  </a:lnTo>
                  <a:lnTo>
                    <a:pt x="335" y="1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57" name="Freeform 113"/>
            <p:cNvSpPr>
              <a:spLocks/>
            </p:cNvSpPr>
            <p:nvPr/>
          </p:nvSpPr>
          <p:spPr bwMode="auto">
            <a:xfrm>
              <a:off x="4828" y="3262"/>
              <a:ext cx="429" cy="341"/>
            </a:xfrm>
            <a:custGeom>
              <a:avLst/>
              <a:gdLst>
                <a:gd name="T0" fmla="*/ 343 w 429"/>
                <a:gd name="T1" fmla="*/ 341 h 341"/>
                <a:gd name="T2" fmla="*/ 429 w 429"/>
                <a:gd name="T3" fmla="*/ 101 h 341"/>
                <a:gd name="T4" fmla="*/ 86 w 429"/>
                <a:gd name="T5" fmla="*/ 0 h 341"/>
                <a:gd name="T6" fmla="*/ 0 w 429"/>
                <a:gd name="T7" fmla="*/ 240 h 341"/>
                <a:gd name="T8" fmla="*/ 343 w 429"/>
                <a:gd name="T9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9" h="341">
                  <a:moveTo>
                    <a:pt x="343" y="341"/>
                  </a:moveTo>
                  <a:lnTo>
                    <a:pt x="429" y="101"/>
                  </a:lnTo>
                  <a:lnTo>
                    <a:pt x="86" y="0"/>
                  </a:lnTo>
                  <a:lnTo>
                    <a:pt x="0" y="240"/>
                  </a:lnTo>
                  <a:lnTo>
                    <a:pt x="343" y="3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58" name="Freeform 114"/>
            <p:cNvSpPr>
              <a:spLocks/>
            </p:cNvSpPr>
            <p:nvPr/>
          </p:nvSpPr>
          <p:spPr bwMode="auto">
            <a:xfrm>
              <a:off x="4895" y="3549"/>
              <a:ext cx="653" cy="298"/>
            </a:xfrm>
            <a:custGeom>
              <a:avLst/>
              <a:gdLst>
                <a:gd name="T0" fmla="*/ 653 w 653"/>
                <a:gd name="T1" fmla="*/ 175 h 298"/>
                <a:gd name="T2" fmla="*/ 403 w 653"/>
                <a:gd name="T3" fmla="*/ 0 h 298"/>
                <a:gd name="T4" fmla="*/ 0 w 653"/>
                <a:gd name="T5" fmla="*/ 69 h 298"/>
                <a:gd name="T6" fmla="*/ 194 w 653"/>
                <a:gd name="T7" fmla="*/ 298 h 298"/>
                <a:gd name="T8" fmla="*/ 653 w 653"/>
                <a:gd name="T9" fmla="*/ 175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8">
                  <a:moveTo>
                    <a:pt x="653" y="175"/>
                  </a:moveTo>
                  <a:lnTo>
                    <a:pt x="403" y="0"/>
                  </a:lnTo>
                  <a:lnTo>
                    <a:pt x="0" y="69"/>
                  </a:lnTo>
                  <a:lnTo>
                    <a:pt x="194" y="298"/>
                  </a:lnTo>
                  <a:lnTo>
                    <a:pt x="653" y="1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59" name="Freeform 115"/>
            <p:cNvSpPr>
              <a:spLocks/>
            </p:cNvSpPr>
            <p:nvPr/>
          </p:nvSpPr>
          <p:spPr bwMode="auto">
            <a:xfrm>
              <a:off x="4450" y="3207"/>
              <a:ext cx="523" cy="354"/>
            </a:xfrm>
            <a:custGeom>
              <a:avLst/>
              <a:gdLst>
                <a:gd name="T0" fmla="*/ 508 w 523"/>
                <a:gd name="T1" fmla="*/ 147 h 354"/>
                <a:gd name="T2" fmla="*/ 523 w 523"/>
                <a:gd name="T3" fmla="*/ 122 h 354"/>
                <a:gd name="T4" fmla="*/ 506 w 523"/>
                <a:gd name="T5" fmla="*/ 116 h 354"/>
                <a:gd name="T6" fmla="*/ 130 w 523"/>
                <a:gd name="T7" fmla="*/ 0 h 354"/>
                <a:gd name="T8" fmla="*/ 8 w 523"/>
                <a:gd name="T9" fmla="*/ 217 h 354"/>
                <a:gd name="T10" fmla="*/ 0 w 523"/>
                <a:gd name="T11" fmla="*/ 232 h 354"/>
                <a:gd name="T12" fmla="*/ 28 w 523"/>
                <a:gd name="T13" fmla="*/ 241 h 354"/>
                <a:gd name="T14" fmla="*/ 392 w 523"/>
                <a:gd name="T15" fmla="*/ 354 h 354"/>
                <a:gd name="T16" fmla="*/ 508 w 523"/>
                <a:gd name="T17" fmla="*/ 147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3" h="354">
                  <a:moveTo>
                    <a:pt x="508" y="147"/>
                  </a:moveTo>
                  <a:lnTo>
                    <a:pt x="523" y="122"/>
                  </a:lnTo>
                  <a:lnTo>
                    <a:pt x="506" y="116"/>
                  </a:lnTo>
                  <a:lnTo>
                    <a:pt x="130" y="0"/>
                  </a:lnTo>
                  <a:lnTo>
                    <a:pt x="8" y="217"/>
                  </a:lnTo>
                  <a:lnTo>
                    <a:pt x="0" y="232"/>
                  </a:lnTo>
                  <a:lnTo>
                    <a:pt x="28" y="241"/>
                  </a:lnTo>
                  <a:lnTo>
                    <a:pt x="392" y="354"/>
                  </a:lnTo>
                  <a:lnTo>
                    <a:pt x="508" y="14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60" name="Freeform 116"/>
            <p:cNvSpPr>
              <a:spLocks/>
            </p:cNvSpPr>
            <p:nvPr/>
          </p:nvSpPr>
          <p:spPr bwMode="auto">
            <a:xfrm>
              <a:off x="4466" y="3354"/>
              <a:ext cx="522" cy="242"/>
            </a:xfrm>
            <a:custGeom>
              <a:avLst/>
              <a:gdLst>
                <a:gd name="T0" fmla="*/ 522 w 522"/>
                <a:gd name="T1" fmla="*/ 10 h 242"/>
                <a:gd name="T2" fmla="*/ 391 w 522"/>
                <a:gd name="T3" fmla="*/ 242 h 242"/>
                <a:gd name="T4" fmla="*/ 0 w 522"/>
                <a:gd name="T5" fmla="*/ 120 h 242"/>
                <a:gd name="T6" fmla="*/ 12 w 522"/>
                <a:gd name="T7" fmla="*/ 94 h 242"/>
                <a:gd name="T8" fmla="*/ 376 w 522"/>
                <a:gd name="T9" fmla="*/ 207 h 242"/>
                <a:gd name="T10" fmla="*/ 492 w 522"/>
                <a:gd name="T11" fmla="*/ 0 h 242"/>
                <a:gd name="T12" fmla="*/ 522 w 522"/>
                <a:gd name="T13" fmla="*/ 1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242">
                  <a:moveTo>
                    <a:pt x="522" y="10"/>
                  </a:moveTo>
                  <a:lnTo>
                    <a:pt x="391" y="242"/>
                  </a:lnTo>
                  <a:lnTo>
                    <a:pt x="0" y="120"/>
                  </a:lnTo>
                  <a:lnTo>
                    <a:pt x="12" y="94"/>
                  </a:lnTo>
                  <a:lnTo>
                    <a:pt x="376" y="207"/>
                  </a:lnTo>
                  <a:lnTo>
                    <a:pt x="492" y="0"/>
                  </a:lnTo>
                  <a:lnTo>
                    <a:pt x="522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61" name="Freeform 117"/>
            <p:cNvSpPr>
              <a:spLocks/>
            </p:cNvSpPr>
            <p:nvPr/>
          </p:nvSpPr>
          <p:spPr bwMode="auto">
            <a:xfrm>
              <a:off x="3546" y="3339"/>
              <a:ext cx="416" cy="467"/>
            </a:xfrm>
            <a:custGeom>
              <a:avLst/>
              <a:gdLst>
                <a:gd name="T0" fmla="*/ 218 w 416"/>
                <a:gd name="T1" fmla="*/ 0 h 467"/>
                <a:gd name="T2" fmla="*/ 0 w 416"/>
                <a:gd name="T3" fmla="*/ 143 h 467"/>
                <a:gd name="T4" fmla="*/ 173 w 416"/>
                <a:gd name="T5" fmla="*/ 467 h 467"/>
                <a:gd name="T6" fmla="*/ 416 w 416"/>
                <a:gd name="T7" fmla="*/ 281 h 467"/>
                <a:gd name="T8" fmla="*/ 218 w 416"/>
                <a:gd name="T9" fmla="*/ 0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6" h="467">
                  <a:moveTo>
                    <a:pt x="218" y="0"/>
                  </a:moveTo>
                  <a:lnTo>
                    <a:pt x="0" y="143"/>
                  </a:lnTo>
                  <a:lnTo>
                    <a:pt x="173" y="467"/>
                  </a:lnTo>
                  <a:lnTo>
                    <a:pt x="416" y="281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62" name="Freeform 118"/>
            <p:cNvSpPr>
              <a:spLocks/>
            </p:cNvSpPr>
            <p:nvPr/>
          </p:nvSpPr>
          <p:spPr bwMode="auto">
            <a:xfrm>
              <a:off x="3751" y="3250"/>
              <a:ext cx="548" cy="224"/>
            </a:xfrm>
            <a:custGeom>
              <a:avLst/>
              <a:gdLst>
                <a:gd name="T0" fmla="*/ 539 w 548"/>
                <a:gd name="T1" fmla="*/ 0 h 224"/>
                <a:gd name="T2" fmla="*/ 548 w 548"/>
                <a:gd name="T3" fmla="*/ 2 h 224"/>
                <a:gd name="T4" fmla="*/ 535 w 548"/>
                <a:gd name="T5" fmla="*/ 27 h 224"/>
                <a:gd name="T6" fmla="*/ 545 w 548"/>
                <a:gd name="T7" fmla="*/ 28 h 224"/>
                <a:gd name="T8" fmla="*/ 437 w 548"/>
                <a:gd name="T9" fmla="*/ 224 h 224"/>
                <a:gd name="T10" fmla="*/ 0 w 548"/>
                <a:gd name="T11" fmla="*/ 116 h 224"/>
                <a:gd name="T12" fmla="*/ 18 w 548"/>
                <a:gd name="T13" fmla="*/ 100 h 224"/>
                <a:gd name="T14" fmla="*/ 429 w 548"/>
                <a:gd name="T15" fmla="*/ 201 h 224"/>
                <a:gd name="T16" fmla="*/ 539 w 548"/>
                <a:gd name="T17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8" h="224">
                  <a:moveTo>
                    <a:pt x="539" y="0"/>
                  </a:moveTo>
                  <a:lnTo>
                    <a:pt x="548" y="2"/>
                  </a:lnTo>
                  <a:lnTo>
                    <a:pt x="535" y="27"/>
                  </a:lnTo>
                  <a:lnTo>
                    <a:pt x="545" y="28"/>
                  </a:lnTo>
                  <a:lnTo>
                    <a:pt x="437" y="224"/>
                  </a:lnTo>
                  <a:lnTo>
                    <a:pt x="0" y="116"/>
                  </a:lnTo>
                  <a:lnTo>
                    <a:pt x="18" y="100"/>
                  </a:lnTo>
                  <a:lnTo>
                    <a:pt x="429" y="201"/>
                  </a:lnTo>
                  <a:lnTo>
                    <a:pt x="5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63" name="Freeform 119"/>
            <p:cNvSpPr>
              <a:spLocks/>
            </p:cNvSpPr>
            <p:nvPr/>
          </p:nvSpPr>
          <p:spPr bwMode="auto">
            <a:xfrm>
              <a:off x="4450" y="3323"/>
              <a:ext cx="523" cy="238"/>
            </a:xfrm>
            <a:custGeom>
              <a:avLst/>
              <a:gdLst>
                <a:gd name="T0" fmla="*/ 0 w 523"/>
                <a:gd name="T1" fmla="*/ 116 h 238"/>
                <a:gd name="T2" fmla="*/ 392 w 523"/>
                <a:gd name="T3" fmla="*/ 238 h 238"/>
                <a:gd name="T4" fmla="*/ 523 w 523"/>
                <a:gd name="T5" fmla="*/ 6 h 238"/>
                <a:gd name="T6" fmla="*/ 506 w 523"/>
                <a:gd name="T7" fmla="*/ 0 h 238"/>
                <a:gd name="T8" fmla="*/ 384 w 523"/>
                <a:gd name="T9" fmla="*/ 218 h 238"/>
                <a:gd name="T10" fmla="*/ 8 w 523"/>
                <a:gd name="T11" fmla="*/ 101 h 238"/>
                <a:gd name="T12" fmla="*/ 0 w 523"/>
                <a:gd name="T13" fmla="*/ 116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3" h="238">
                  <a:moveTo>
                    <a:pt x="0" y="116"/>
                  </a:moveTo>
                  <a:lnTo>
                    <a:pt x="392" y="238"/>
                  </a:lnTo>
                  <a:lnTo>
                    <a:pt x="523" y="6"/>
                  </a:lnTo>
                  <a:lnTo>
                    <a:pt x="506" y="0"/>
                  </a:lnTo>
                  <a:lnTo>
                    <a:pt x="384" y="218"/>
                  </a:lnTo>
                  <a:lnTo>
                    <a:pt x="8" y="101"/>
                  </a:lnTo>
                  <a:lnTo>
                    <a:pt x="0" y="1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64" name="Freeform 120"/>
            <p:cNvSpPr>
              <a:spLocks/>
            </p:cNvSpPr>
            <p:nvPr/>
          </p:nvSpPr>
          <p:spPr bwMode="auto">
            <a:xfrm>
              <a:off x="4053" y="3543"/>
              <a:ext cx="141" cy="57"/>
            </a:xfrm>
            <a:custGeom>
              <a:avLst/>
              <a:gdLst>
                <a:gd name="T0" fmla="*/ 71 w 141"/>
                <a:gd name="T1" fmla="*/ 57 h 57"/>
                <a:gd name="T2" fmla="*/ 85 w 141"/>
                <a:gd name="T3" fmla="*/ 57 h 57"/>
                <a:gd name="T4" fmla="*/ 99 w 141"/>
                <a:gd name="T5" fmla="*/ 55 h 57"/>
                <a:gd name="T6" fmla="*/ 110 w 141"/>
                <a:gd name="T7" fmla="*/ 52 h 57"/>
                <a:gd name="T8" fmla="*/ 121 w 141"/>
                <a:gd name="T9" fmla="*/ 48 h 57"/>
                <a:gd name="T10" fmla="*/ 129 w 141"/>
                <a:gd name="T11" fmla="*/ 44 h 57"/>
                <a:gd name="T12" fmla="*/ 135 w 141"/>
                <a:gd name="T13" fmla="*/ 39 h 57"/>
                <a:gd name="T14" fmla="*/ 140 w 141"/>
                <a:gd name="T15" fmla="*/ 33 h 57"/>
                <a:gd name="T16" fmla="*/ 141 w 141"/>
                <a:gd name="T17" fmla="*/ 28 h 57"/>
                <a:gd name="T18" fmla="*/ 140 w 141"/>
                <a:gd name="T19" fmla="*/ 23 h 57"/>
                <a:gd name="T20" fmla="*/ 135 w 141"/>
                <a:gd name="T21" fmla="*/ 18 h 57"/>
                <a:gd name="T22" fmla="*/ 129 w 141"/>
                <a:gd name="T23" fmla="*/ 12 h 57"/>
                <a:gd name="T24" fmla="*/ 121 w 141"/>
                <a:gd name="T25" fmla="*/ 8 h 57"/>
                <a:gd name="T26" fmla="*/ 110 w 141"/>
                <a:gd name="T27" fmla="*/ 4 h 57"/>
                <a:gd name="T28" fmla="*/ 99 w 141"/>
                <a:gd name="T29" fmla="*/ 3 h 57"/>
                <a:gd name="T30" fmla="*/ 85 w 141"/>
                <a:gd name="T31" fmla="*/ 0 h 57"/>
                <a:gd name="T32" fmla="*/ 71 w 141"/>
                <a:gd name="T33" fmla="*/ 0 h 57"/>
                <a:gd name="T34" fmla="*/ 56 w 141"/>
                <a:gd name="T35" fmla="*/ 0 h 57"/>
                <a:gd name="T36" fmla="*/ 43 w 141"/>
                <a:gd name="T37" fmla="*/ 3 h 57"/>
                <a:gd name="T38" fmla="*/ 31 w 141"/>
                <a:gd name="T39" fmla="*/ 4 h 57"/>
                <a:gd name="T40" fmla="*/ 21 w 141"/>
                <a:gd name="T41" fmla="*/ 8 h 57"/>
                <a:gd name="T42" fmla="*/ 12 w 141"/>
                <a:gd name="T43" fmla="*/ 12 h 57"/>
                <a:gd name="T44" fmla="*/ 5 w 141"/>
                <a:gd name="T45" fmla="*/ 18 h 57"/>
                <a:gd name="T46" fmla="*/ 1 w 141"/>
                <a:gd name="T47" fmla="*/ 23 h 57"/>
                <a:gd name="T48" fmla="*/ 0 w 141"/>
                <a:gd name="T49" fmla="*/ 28 h 57"/>
                <a:gd name="T50" fmla="*/ 1 w 141"/>
                <a:gd name="T51" fmla="*/ 33 h 57"/>
                <a:gd name="T52" fmla="*/ 5 w 141"/>
                <a:gd name="T53" fmla="*/ 39 h 57"/>
                <a:gd name="T54" fmla="*/ 12 w 141"/>
                <a:gd name="T55" fmla="*/ 44 h 57"/>
                <a:gd name="T56" fmla="*/ 21 w 141"/>
                <a:gd name="T57" fmla="*/ 48 h 57"/>
                <a:gd name="T58" fmla="*/ 31 w 141"/>
                <a:gd name="T59" fmla="*/ 52 h 57"/>
                <a:gd name="T60" fmla="*/ 43 w 141"/>
                <a:gd name="T61" fmla="*/ 55 h 57"/>
                <a:gd name="T62" fmla="*/ 56 w 141"/>
                <a:gd name="T63" fmla="*/ 57 h 57"/>
                <a:gd name="T64" fmla="*/ 71 w 141"/>
                <a:gd name="T65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1" h="57">
                  <a:moveTo>
                    <a:pt x="71" y="57"/>
                  </a:moveTo>
                  <a:lnTo>
                    <a:pt x="85" y="57"/>
                  </a:lnTo>
                  <a:lnTo>
                    <a:pt x="99" y="55"/>
                  </a:lnTo>
                  <a:lnTo>
                    <a:pt x="110" y="52"/>
                  </a:lnTo>
                  <a:lnTo>
                    <a:pt x="121" y="48"/>
                  </a:lnTo>
                  <a:lnTo>
                    <a:pt x="129" y="44"/>
                  </a:lnTo>
                  <a:lnTo>
                    <a:pt x="135" y="39"/>
                  </a:lnTo>
                  <a:lnTo>
                    <a:pt x="140" y="33"/>
                  </a:lnTo>
                  <a:lnTo>
                    <a:pt x="141" y="28"/>
                  </a:lnTo>
                  <a:lnTo>
                    <a:pt x="140" y="23"/>
                  </a:lnTo>
                  <a:lnTo>
                    <a:pt x="135" y="18"/>
                  </a:lnTo>
                  <a:lnTo>
                    <a:pt x="129" y="12"/>
                  </a:lnTo>
                  <a:lnTo>
                    <a:pt x="121" y="8"/>
                  </a:lnTo>
                  <a:lnTo>
                    <a:pt x="110" y="4"/>
                  </a:lnTo>
                  <a:lnTo>
                    <a:pt x="99" y="3"/>
                  </a:lnTo>
                  <a:lnTo>
                    <a:pt x="85" y="0"/>
                  </a:lnTo>
                  <a:lnTo>
                    <a:pt x="71" y="0"/>
                  </a:lnTo>
                  <a:lnTo>
                    <a:pt x="56" y="0"/>
                  </a:lnTo>
                  <a:lnTo>
                    <a:pt x="43" y="3"/>
                  </a:lnTo>
                  <a:lnTo>
                    <a:pt x="31" y="4"/>
                  </a:lnTo>
                  <a:lnTo>
                    <a:pt x="21" y="8"/>
                  </a:lnTo>
                  <a:lnTo>
                    <a:pt x="12" y="12"/>
                  </a:lnTo>
                  <a:lnTo>
                    <a:pt x="5" y="18"/>
                  </a:lnTo>
                  <a:lnTo>
                    <a:pt x="1" y="23"/>
                  </a:lnTo>
                  <a:lnTo>
                    <a:pt x="0" y="28"/>
                  </a:lnTo>
                  <a:lnTo>
                    <a:pt x="1" y="33"/>
                  </a:lnTo>
                  <a:lnTo>
                    <a:pt x="5" y="39"/>
                  </a:lnTo>
                  <a:lnTo>
                    <a:pt x="12" y="44"/>
                  </a:lnTo>
                  <a:lnTo>
                    <a:pt x="21" y="48"/>
                  </a:lnTo>
                  <a:lnTo>
                    <a:pt x="31" y="52"/>
                  </a:lnTo>
                  <a:lnTo>
                    <a:pt x="43" y="55"/>
                  </a:lnTo>
                  <a:lnTo>
                    <a:pt x="56" y="57"/>
                  </a:lnTo>
                  <a:lnTo>
                    <a:pt x="71" y="5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65" name="Freeform 121"/>
            <p:cNvSpPr>
              <a:spLocks/>
            </p:cNvSpPr>
            <p:nvPr/>
          </p:nvSpPr>
          <p:spPr bwMode="auto">
            <a:xfrm>
              <a:off x="4053" y="3571"/>
              <a:ext cx="141" cy="244"/>
            </a:xfrm>
            <a:custGeom>
              <a:avLst/>
              <a:gdLst>
                <a:gd name="T0" fmla="*/ 141 w 141"/>
                <a:gd name="T1" fmla="*/ 174 h 244"/>
                <a:gd name="T2" fmla="*/ 141 w 141"/>
                <a:gd name="T3" fmla="*/ 149 h 244"/>
                <a:gd name="T4" fmla="*/ 141 w 141"/>
                <a:gd name="T5" fmla="*/ 57 h 244"/>
                <a:gd name="T6" fmla="*/ 141 w 141"/>
                <a:gd name="T7" fmla="*/ 27 h 244"/>
                <a:gd name="T8" fmla="*/ 141 w 141"/>
                <a:gd name="T9" fmla="*/ 0 h 244"/>
                <a:gd name="T10" fmla="*/ 140 w 141"/>
                <a:gd name="T11" fmla="*/ 5 h 244"/>
                <a:gd name="T12" fmla="*/ 135 w 141"/>
                <a:gd name="T13" fmla="*/ 11 h 244"/>
                <a:gd name="T14" fmla="*/ 129 w 141"/>
                <a:gd name="T15" fmla="*/ 16 h 244"/>
                <a:gd name="T16" fmla="*/ 121 w 141"/>
                <a:gd name="T17" fmla="*/ 20 h 244"/>
                <a:gd name="T18" fmla="*/ 110 w 141"/>
                <a:gd name="T19" fmla="*/ 24 h 244"/>
                <a:gd name="T20" fmla="*/ 99 w 141"/>
                <a:gd name="T21" fmla="*/ 27 h 244"/>
                <a:gd name="T22" fmla="*/ 85 w 141"/>
                <a:gd name="T23" fmla="*/ 29 h 244"/>
                <a:gd name="T24" fmla="*/ 71 w 141"/>
                <a:gd name="T25" fmla="*/ 29 h 244"/>
                <a:gd name="T26" fmla="*/ 56 w 141"/>
                <a:gd name="T27" fmla="*/ 29 h 244"/>
                <a:gd name="T28" fmla="*/ 43 w 141"/>
                <a:gd name="T29" fmla="*/ 27 h 244"/>
                <a:gd name="T30" fmla="*/ 31 w 141"/>
                <a:gd name="T31" fmla="*/ 24 h 244"/>
                <a:gd name="T32" fmla="*/ 21 w 141"/>
                <a:gd name="T33" fmla="*/ 20 h 244"/>
                <a:gd name="T34" fmla="*/ 12 w 141"/>
                <a:gd name="T35" fmla="*/ 16 h 244"/>
                <a:gd name="T36" fmla="*/ 5 w 141"/>
                <a:gd name="T37" fmla="*/ 11 h 244"/>
                <a:gd name="T38" fmla="*/ 1 w 141"/>
                <a:gd name="T39" fmla="*/ 5 h 244"/>
                <a:gd name="T40" fmla="*/ 0 w 141"/>
                <a:gd name="T41" fmla="*/ 0 h 244"/>
                <a:gd name="T42" fmla="*/ 0 w 141"/>
                <a:gd name="T43" fmla="*/ 215 h 244"/>
                <a:gd name="T44" fmla="*/ 1 w 141"/>
                <a:gd name="T45" fmla="*/ 220 h 244"/>
                <a:gd name="T46" fmla="*/ 5 w 141"/>
                <a:gd name="T47" fmla="*/ 226 h 244"/>
                <a:gd name="T48" fmla="*/ 12 w 141"/>
                <a:gd name="T49" fmla="*/ 231 h 244"/>
                <a:gd name="T50" fmla="*/ 21 w 141"/>
                <a:gd name="T51" fmla="*/ 235 h 244"/>
                <a:gd name="T52" fmla="*/ 31 w 141"/>
                <a:gd name="T53" fmla="*/ 239 h 244"/>
                <a:gd name="T54" fmla="*/ 43 w 141"/>
                <a:gd name="T55" fmla="*/ 241 h 244"/>
                <a:gd name="T56" fmla="*/ 56 w 141"/>
                <a:gd name="T57" fmla="*/ 244 h 244"/>
                <a:gd name="T58" fmla="*/ 71 w 141"/>
                <a:gd name="T59" fmla="*/ 244 h 244"/>
                <a:gd name="T60" fmla="*/ 85 w 141"/>
                <a:gd name="T61" fmla="*/ 244 h 244"/>
                <a:gd name="T62" fmla="*/ 99 w 141"/>
                <a:gd name="T63" fmla="*/ 241 h 244"/>
                <a:gd name="T64" fmla="*/ 110 w 141"/>
                <a:gd name="T65" fmla="*/ 239 h 244"/>
                <a:gd name="T66" fmla="*/ 121 w 141"/>
                <a:gd name="T67" fmla="*/ 235 h 244"/>
                <a:gd name="T68" fmla="*/ 129 w 141"/>
                <a:gd name="T69" fmla="*/ 231 h 244"/>
                <a:gd name="T70" fmla="*/ 135 w 141"/>
                <a:gd name="T71" fmla="*/ 226 h 244"/>
                <a:gd name="T72" fmla="*/ 140 w 141"/>
                <a:gd name="T73" fmla="*/ 220 h 244"/>
                <a:gd name="T74" fmla="*/ 141 w 141"/>
                <a:gd name="T75" fmla="*/ 215 h 244"/>
                <a:gd name="T76" fmla="*/ 141 w 141"/>
                <a:gd name="T77" fmla="*/ 17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244">
                  <a:moveTo>
                    <a:pt x="141" y="174"/>
                  </a:moveTo>
                  <a:lnTo>
                    <a:pt x="141" y="149"/>
                  </a:lnTo>
                  <a:lnTo>
                    <a:pt x="141" y="57"/>
                  </a:lnTo>
                  <a:lnTo>
                    <a:pt x="141" y="27"/>
                  </a:lnTo>
                  <a:lnTo>
                    <a:pt x="141" y="0"/>
                  </a:lnTo>
                  <a:lnTo>
                    <a:pt x="140" y="5"/>
                  </a:lnTo>
                  <a:lnTo>
                    <a:pt x="135" y="11"/>
                  </a:lnTo>
                  <a:lnTo>
                    <a:pt x="129" y="16"/>
                  </a:lnTo>
                  <a:lnTo>
                    <a:pt x="121" y="20"/>
                  </a:lnTo>
                  <a:lnTo>
                    <a:pt x="110" y="24"/>
                  </a:lnTo>
                  <a:lnTo>
                    <a:pt x="99" y="27"/>
                  </a:lnTo>
                  <a:lnTo>
                    <a:pt x="85" y="29"/>
                  </a:lnTo>
                  <a:lnTo>
                    <a:pt x="71" y="29"/>
                  </a:lnTo>
                  <a:lnTo>
                    <a:pt x="56" y="29"/>
                  </a:lnTo>
                  <a:lnTo>
                    <a:pt x="43" y="27"/>
                  </a:lnTo>
                  <a:lnTo>
                    <a:pt x="31" y="24"/>
                  </a:lnTo>
                  <a:lnTo>
                    <a:pt x="21" y="20"/>
                  </a:lnTo>
                  <a:lnTo>
                    <a:pt x="12" y="16"/>
                  </a:lnTo>
                  <a:lnTo>
                    <a:pt x="5" y="11"/>
                  </a:lnTo>
                  <a:lnTo>
                    <a:pt x="1" y="5"/>
                  </a:lnTo>
                  <a:lnTo>
                    <a:pt x="0" y="0"/>
                  </a:lnTo>
                  <a:lnTo>
                    <a:pt x="0" y="215"/>
                  </a:lnTo>
                  <a:lnTo>
                    <a:pt x="1" y="220"/>
                  </a:lnTo>
                  <a:lnTo>
                    <a:pt x="5" y="226"/>
                  </a:lnTo>
                  <a:lnTo>
                    <a:pt x="12" y="231"/>
                  </a:lnTo>
                  <a:lnTo>
                    <a:pt x="21" y="235"/>
                  </a:lnTo>
                  <a:lnTo>
                    <a:pt x="31" y="239"/>
                  </a:lnTo>
                  <a:lnTo>
                    <a:pt x="43" y="241"/>
                  </a:lnTo>
                  <a:lnTo>
                    <a:pt x="56" y="244"/>
                  </a:lnTo>
                  <a:lnTo>
                    <a:pt x="71" y="244"/>
                  </a:lnTo>
                  <a:lnTo>
                    <a:pt x="85" y="244"/>
                  </a:lnTo>
                  <a:lnTo>
                    <a:pt x="99" y="241"/>
                  </a:lnTo>
                  <a:lnTo>
                    <a:pt x="110" y="239"/>
                  </a:lnTo>
                  <a:lnTo>
                    <a:pt x="121" y="235"/>
                  </a:lnTo>
                  <a:lnTo>
                    <a:pt x="129" y="231"/>
                  </a:lnTo>
                  <a:lnTo>
                    <a:pt x="135" y="226"/>
                  </a:lnTo>
                  <a:lnTo>
                    <a:pt x="140" y="220"/>
                  </a:lnTo>
                  <a:lnTo>
                    <a:pt x="141" y="215"/>
                  </a:lnTo>
                  <a:lnTo>
                    <a:pt x="141" y="17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66" name="Freeform 122"/>
            <p:cNvSpPr>
              <a:spLocks/>
            </p:cNvSpPr>
            <p:nvPr/>
          </p:nvSpPr>
          <p:spPr bwMode="auto">
            <a:xfrm>
              <a:off x="4194" y="3584"/>
              <a:ext cx="50" cy="162"/>
            </a:xfrm>
            <a:custGeom>
              <a:avLst/>
              <a:gdLst>
                <a:gd name="T0" fmla="*/ 0 w 50"/>
                <a:gd name="T1" fmla="*/ 44 h 162"/>
                <a:gd name="T2" fmla="*/ 0 w 50"/>
                <a:gd name="T3" fmla="*/ 11 h 162"/>
                <a:gd name="T4" fmla="*/ 6 w 50"/>
                <a:gd name="T5" fmla="*/ 4 h 162"/>
                <a:gd name="T6" fmla="*/ 13 w 50"/>
                <a:gd name="T7" fmla="*/ 2 h 162"/>
                <a:gd name="T8" fmla="*/ 19 w 50"/>
                <a:gd name="T9" fmla="*/ 0 h 162"/>
                <a:gd name="T10" fmla="*/ 24 w 50"/>
                <a:gd name="T11" fmla="*/ 0 h 162"/>
                <a:gd name="T12" fmla="*/ 32 w 50"/>
                <a:gd name="T13" fmla="*/ 2 h 162"/>
                <a:gd name="T14" fmla="*/ 40 w 50"/>
                <a:gd name="T15" fmla="*/ 7 h 162"/>
                <a:gd name="T16" fmla="*/ 46 w 50"/>
                <a:gd name="T17" fmla="*/ 18 h 162"/>
                <a:gd name="T18" fmla="*/ 50 w 50"/>
                <a:gd name="T19" fmla="*/ 36 h 162"/>
                <a:gd name="T20" fmla="*/ 50 w 50"/>
                <a:gd name="T21" fmla="*/ 53 h 162"/>
                <a:gd name="T22" fmla="*/ 50 w 50"/>
                <a:gd name="T23" fmla="*/ 73 h 162"/>
                <a:gd name="T24" fmla="*/ 50 w 50"/>
                <a:gd name="T25" fmla="*/ 95 h 162"/>
                <a:gd name="T26" fmla="*/ 50 w 50"/>
                <a:gd name="T27" fmla="*/ 113 h 162"/>
                <a:gd name="T28" fmla="*/ 49 w 50"/>
                <a:gd name="T29" fmla="*/ 129 h 162"/>
                <a:gd name="T30" fmla="*/ 44 w 50"/>
                <a:gd name="T31" fmla="*/ 142 h 162"/>
                <a:gd name="T32" fmla="*/ 38 w 50"/>
                <a:gd name="T33" fmla="*/ 152 h 162"/>
                <a:gd name="T34" fmla="*/ 31 w 50"/>
                <a:gd name="T35" fmla="*/ 158 h 162"/>
                <a:gd name="T36" fmla="*/ 24 w 50"/>
                <a:gd name="T37" fmla="*/ 161 h 162"/>
                <a:gd name="T38" fmla="*/ 15 w 50"/>
                <a:gd name="T39" fmla="*/ 162 h 162"/>
                <a:gd name="T40" fmla="*/ 8 w 50"/>
                <a:gd name="T41" fmla="*/ 162 h 162"/>
                <a:gd name="T42" fmla="*/ 0 w 50"/>
                <a:gd name="T43" fmla="*/ 161 h 162"/>
                <a:gd name="T44" fmla="*/ 0 w 50"/>
                <a:gd name="T45" fmla="*/ 129 h 162"/>
                <a:gd name="T46" fmla="*/ 12 w 50"/>
                <a:gd name="T47" fmla="*/ 133 h 162"/>
                <a:gd name="T48" fmla="*/ 20 w 50"/>
                <a:gd name="T49" fmla="*/ 129 h 162"/>
                <a:gd name="T50" fmla="*/ 25 w 50"/>
                <a:gd name="T51" fmla="*/ 121 h 162"/>
                <a:gd name="T52" fmla="*/ 26 w 50"/>
                <a:gd name="T53" fmla="*/ 106 h 162"/>
                <a:gd name="T54" fmla="*/ 26 w 50"/>
                <a:gd name="T55" fmla="*/ 95 h 162"/>
                <a:gd name="T56" fmla="*/ 26 w 50"/>
                <a:gd name="T57" fmla="*/ 76 h 162"/>
                <a:gd name="T58" fmla="*/ 26 w 50"/>
                <a:gd name="T59" fmla="*/ 57 h 162"/>
                <a:gd name="T60" fmla="*/ 26 w 50"/>
                <a:gd name="T61" fmla="*/ 43 h 162"/>
                <a:gd name="T62" fmla="*/ 23 w 50"/>
                <a:gd name="T63" fmla="*/ 34 h 162"/>
                <a:gd name="T64" fmla="*/ 16 w 50"/>
                <a:gd name="T65" fmla="*/ 31 h 162"/>
                <a:gd name="T66" fmla="*/ 8 w 50"/>
                <a:gd name="T67" fmla="*/ 34 h 162"/>
                <a:gd name="T68" fmla="*/ 0 w 50"/>
                <a:gd name="T69" fmla="*/ 44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0" h="162">
                  <a:moveTo>
                    <a:pt x="0" y="44"/>
                  </a:moveTo>
                  <a:lnTo>
                    <a:pt x="0" y="11"/>
                  </a:lnTo>
                  <a:lnTo>
                    <a:pt x="6" y="4"/>
                  </a:lnTo>
                  <a:lnTo>
                    <a:pt x="13" y="2"/>
                  </a:lnTo>
                  <a:lnTo>
                    <a:pt x="19" y="0"/>
                  </a:lnTo>
                  <a:lnTo>
                    <a:pt x="24" y="0"/>
                  </a:lnTo>
                  <a:lnTo>
                    <a:pt x="32" y="2"/>
                  </a:lnTo>
                  <a:lnTo>
                    <a:pt x="40" y="7"/>
                  </a:lnTo>
                  <a:lnTo>
                    <a:pt x="46" y="18"/>
                  </a:lnTo>
                  <a:lnTo>
                    <a:pt x="50" y="36"/>
                  </a:lnTo>
                  <a:lnTo>
                    <a:pt x="50" y="53"/>
                  </a:lnTo>
                  <a:lnTo>
                    <a:pt x="50" y="73"/>
                  </a:lnTo>
                  <a:lnTo>
                    <a:pt x="50" y="95"/>
                  </a:lnTo>
                  <a:lnTo>
                    <a:pt x="50" y="113"/>
                  </a:lnTo>
                  <a:lnTo>
                    <a:pt x="49" y="129"/>
                  </a:lnTo>
                  <a:lnTo>
                    <a:pt x="44" y="142"/>
                  </a:lnTo>
                  <a:lnTo>
                    <a:pt x="38" y="152"/>
                  </a:lnTo>
                  <a:lnTo>
                    <a:pt x="31" y="158"/>
                  </a:lnTo>
                  <a:lnTo>
                    <a:pt x="24" y="161"/>
                  </a:lnTo>
                  <a:lnTo>
                    <a:pt x="15" y="162"/>
                  </a:lnTo>
                  <a:lnTo>
                    <a:pt x="8" y="162"/>
                  </a:lnTo>
                  <a:lnTo>
                    <a:pt x="0" y="161"/>
                  </a:lnTo>
                  <a:lnTo>
                    <a:pt x="0" y="129"/>
                  </a:lnTo>
                  <a:lnTo>
                    <a:pt x="12" y="133"/>
                  </a:lnTo>
                  <a:lnTo>
                    <a:pt x="20" y="129"/>
                  </a:lnTo>
                  <a:lnTo>
                    <a:pt x="25" y="121"/>
                  </a:lnTo>
                  <a:lnTo>
                    <a:pt x="26" y="106"/>
                  </a:lnTo>
                  <a:lnTo>
                    <a:pt x="26" y="95"/>
                  </a:lnTo>
                  <a:lnTo>
                    <a:pt x="26" y="76"/>
                  </a:lnTo>
                  <a:lnTo>
                    <a:pt x="26" y="57"/>
                  </a:lnTo>
                  <a:lnTo>
                    <a:pt x="26" y="43"/>
                  </a:lnTo>
                  <a:lnTo>
                    <a:pt x="23" y="34"/>
                  </a:lnTo>
                  <a:lnTo>
                    <a:pt x="16" y="31"/>
                  </a:lnTo>
                  <a:lnTo>
                    <a:pt x="8" y="3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67" name="Freeform 123"/>
            <p:cNvSpPr>
              <a:spLocks/>
            </p:cNvSpPr>
            <p:nvPr/>
          </p:nvSpPr>
          <p:spPr bwMode="auto">
            <a:xfrm>
              <a:off x="4062" y="3554"/>
              <a:ext cx="122" cy="46"/>
            </a:xfrm>
            <a:custGeom>
              <a:avLst/>
              <a:gdLst>
                <a:gd name="T0" fmla="*/ 122 w 122"/>
                <a:gd name="T1" fmla="*/ 17 h 46"/>
                <a:gd name="T2" fmla="*/ 122 w 122"/>
                <a:gd name="T3" fmla="*/ 22 h 46"/>
                <a:gd name="T4" fmla="*/ 120 w 122"/>
                <a:gd name="T5" fmla="*/ 28 h 46"/>
                <a:gd name="T6" fmla="*/ 115 w 122"/>
                <a:gd name="T7" fmla="*/ 32 h 46"/>
                <a:gd name="T8" fmla="*/ 108 w 122"/>
                <a:gd name="T9" fmla="*/ 37 h 46"/>
                <a:gd name="T10" fmla="*/ 100 w 122"/>
                <a:gd name="T11" fmla="*/ 41 h 46"/>
                <a:gd name="T12" fmla="*/ 89 w 122"/>
                <a:gd name="T13" fmla="*/ 44 h 46"/>
                <a:gd name="T14" fmla="*/ 76 w 122"/>
                <a:gd name="T15" fmla="*/ 45 h 46"/>
                <a:gd name="T16" fmla="*/ 62 w 122"/>
                <a:gd name="T17" fmla="*/ 46 h 46"/>
                <a:gd name="T18" fmla="*/ 49 w 122"/>
                <a:gd name="T19" fmla="*/ 46 h 46"/>
                <a:gd name="T20" fmla="*/ 36 w 122"/>
                <a:gd name="T21" fmla="*/ 45 h 46"/>
                <a:gd name="T22" fmla="*/ 26 w 122"/>
                <a:gd name="T23" fmla="*/ 42 h 46"/>
                <a:gd name="T24" fmla="*/ 19 w 122"/>
                <a:gd name="T25" fmla="*/ 40 h 46"/>
                <a:gd name="T26" fmla="*/ 12 w 122"/>
                <a:gd name="T27" fmla="*/ 36 h 46"/>
                <a:gd name="T28" fmla="*/ 6 w 122"/>
                <a:gd name="T29" fmla="*/ 32 h 46"/>
                <a:gd name="T30" fmla="*/ 2 w 122"/>
                <a:gd name="T31" fmla="*/ 26 h 46"/>
                <a:gd name="T32" fmla="*/ 0 w 122"/>
                <a:gd name="T33" fmla="*/ 21 h 46"/>
                <a:gd name="T34" fmla="*/ 1 w 122"/>
                <a:gd name="T35" fmla="*/ 18 h 46"/>
                <a:gd name="T36" fmla="*/ 3 w 122"/>
                <a:gd name="T37" fmla="*/ 17 h 46"/>
                <a:gd name="T38" fmla="*/ 8 w 122"/>
                <a:gd name="T39" fmla="*/ 16 h 46"/>
                <a:gd name="T40" fmla="*/ 13 w 122"/>
                <a:gd name="T41" fmla="*/ 16 h 46"/>
                <a:gd name="T42" fmla="*/ 19 w 122"/>
                <a:gd name="T43" fmla="*/ 16 h 46"/>
                <a:gd name="T44" fmla="*/ 24 w 122"/>
                <a:gd name="T45" fmla="*/ 17 h 46"/>
                <a:gd name="T46" fmla="*/ 30 w 122"/>
                <a:gd name="T47" fmla="*/ 17 h 46"/>
                <a:gd name="T48" fmla="*/ 33 w 122"/>
                <a:gd name="T49" fmla="*/ 17 h 46"/>
                <a:gd name="T50" fmla="*/ 35 w 122"/>
                <a:gd name="T51" fmla="*/ 13 h 46"/>
                <a:gd name="T52" fmla="*/ 41 w 122"/>
                <a:gd name="T53" fmla="*/ 9 h 46"/>
                <a:gd name="T54" fmla="*/ 46 w 122"/>
                <a:gd name="T55" fmla="*/ 5 h 46"/>
                <a:gd name="T56" fmla="*/ 52 w 122"/>
                <a:gd name="T57" fmla="*/ 3 h 46"/>
                <a:gd name="T58" fmla="*/ 56 w 122"/>
                <a:gd name="T59" fmla="*/ 1 h 46"/>
                <a:gd name="T60" fmla="*/ 63 w 122"/>
                <a:gd name="T61" fmla="*/ 0 h 46"/>
                <a:gd name="T62" fmla="*/ 72 w 122"/>
                <a:gd name="T63" fmla="*/ 0 h 46"/>
                <a:gd name="T64" fmla="*/ 82 w 122"/>
                <a:gd name="T65" fmla="*/ 0 h 46"/>
                <a:gd name="T66" fmla="*/ 92 w 122"/>
                <a:gd name="T67" fmla="*/ 1 h 46"/>
                <a:gd name="T68" fmla="*/ 102 w 122"/>
                <a:gd name="T69" fmla="*/ 5 h 46"/>
                <a:gd name="T70" fmla="*/ 113 w 122"/>
                <a:gd name="T71" fmla="*/ 11 h 46"/>
                <a:gd name="T72" fmla="*/ 122 w 122"/>
                <a:gd name="T73" fmla="*/ 1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2" h="46">
                  <a:moveTo>
                    <a:pt x="122" y="17"/>
                  </a:moveTo>
                  <a:lnTo>
                    <a:pt x="122" y="22"/>
                  </a:lnTo>
                  <a:lnTo>
                    <a:pt x="120" y="28"/>
                  </a:lnTo>
                  <a:lnTo>
                    <a:pt x="115" y="32"/>
                  </a:lnTo>
                  <a:lnTo>
                    <a:pt x="108" y="37"/>
                  </a:lnTo>
                  <a:lnTo>
                    <a:pt x="100" y="41"/>
                  </a:lnTo>
                  <a:lnTo>
                    <a:pt x="89" y="44"/>
                  </a:lnTo>
                  <a:lnTo>
                    <a:pt x="76" y="45"/>
                  </a:lnTo>
                  <a:lnTo>
                    <a:pt x="62" y="46"/>
                  </a:lnTo>
                  <a:lnTo>
                    <a:pt x="49" y="46"/>
                  </a:lnTo>
                  <a:lnTo>
                    <a:pt x="36" y="45"/>
                  </a:lnTo>
                  <a:lnTo>
                    <a:pt x="26" y="42"/>
                  </a:lnTo>
                  <a:lnTo>
                    <a:pt x="19" y="40"/>
                  </a:lnTo>
                  <a:lnTo>
                    <a:pt x="12" y="36"/>
                  </a:lnTo>
                  <a:lnTo>
                    <a:pt x="6" y="32"/>
                  </a:lnTo>
                  <a:lnTo>
                    <a:pt x="2" y="26"/>
                  </a:lnTo>
                  <a:lnTo>
                    <a:pt x="0" y="21"/>
                  </a:lnTo>
                  <a:lnTo>
                    <a:pt x="1" y="18"/>
                  </a:lnTo>
                  <a:lnTo>
                    <a:pt x="3" y="17"/>
                  </a:lnTo>
                  <a:lnTo>
                    <a:pt x="8" y="16"/>
                  </a:lnTo>
                  <a:lnTo>
                    <a:pt x="13" y="16"/>
                  </a:lnTo>
                  <a:lnTo>
                    <a:pt x="19" y="16"/>
                  </a:lnTo>
                  <a:lnTo>
                    <a:pt x="24" y="17"/>
                  </a:lnTo>
                  <a:lnTo>
                    <a:pt x="30" y="17"/>
                  </a:lnTo>
                  <a:lnTo>
                    <a:pt x="33" y="17"/>
                  </a:lnTo>
                  <a:lnTo>
                    <a:pt x="35" y="13"/>
                  </a:lnTo>
                  <a:lnTo>
                    <a:pt x="41" y="9"/>
                  </a:lnTo>
                  <a:lnTo>
                    <a:pt x="46" y="5"/>
                  </a:lnTo>
                  <a:lnTo>
                    <a:pt x="52" y="3"/>
                  </a:lnTo>
                  <a:lnTo>
                    <a:pt x="56" y="1"/>
                  </a:lnTo>
                  <a:lnTo>
                    <a:pt x="63" y="0"/>
                  </a:lnTo>
                  <a:lnTo>
                    <a:pt x="72" y="0"/>
                  </a:lnTo>
                  <a:lnTo>
                    <a:pt x="82" y="0"/>
                  </a:lnTo>
                  <a:lnTo>
                    <a:pt x="92" y="1"/>
                  </a:lnTo>
                  <a:lnTo>
                    <a:pt x="102" y="5"/>
                  </a:lnTo>
                  <a:lnTo>
                    <a:pt x="113" y="11"/>
                  </a:lnTo>
                  <a:lnTo>
                    <a:pt x="122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68" name="Freeform 124"/>
            <p:cNvSpPr>
              <a:spLocks/>
            </p:cNvSpPr>
            <p:nvPr/>
          </p:nvSpPr>
          <p:spPr bwMode="auto">
            <a:xfrm>
              <a:off x="4666" y="3481"/>
              <a:ext cx="141" cy="57"/>
            </a:xfrm>
            <a:custGeom>
              <a:avLst/>
              <a:gdLst>
                <a:gd name="T0" fmla="*/ 71 w 141"/>
                <a:gd name="T1" fmla="*/ 57 h 57"/>
                <a:gd name="T2" fmla="*/ 57 w 141"/>
                <a:gd name="T3" fmla="*/ 57 h 57"/>
                <a:gd name="T4" fmla="*/ 44 w 141"/>
                <a:gd name="T5" fmla="*/ 54 h 57"/>
                <a:gd name="T6" fmla="*/ 31 w 141"/>
                <a:gd name="T7" fmla="*/ 52 h 57"/>
                <a:gd name="T8" fmla="*/ 22 w 141"/>
                <a:gd name="T9" fmla="*/ 49 h 57"/>
                <a:gd name="T10" fmla="*/ 13 w 141"/>
                <a:gd name="T11" fmla="*/ 44 h 57"/>
                <a:gd name="T12" fmla="*/ 6 w 141"/>
                <a:gd name="T13" fmla="*/ 40 h 57"/>
                <a:gd name="T14" fmla="*/ 2 w 141"/>
                <a:gd name="T15" fmla="*/ 34 h 57"/>
                <a:gd name="T16" fmla="*/ 0 w 141"/>
                <a:gd name="T17" fmla="*/ 29 h 57"/>
                <a:gd name="T18" fmla="*/ 2 w 141"/>
                <a:gd name="T19" fmla="*/ 24 h 57"/>
                <a:gd name="T20" fmla="*/ 6 w 141"/>
                <a:gd name="T21" fmla="*/ 17 h 57"/>
                <a:gd name="T22" fmla="*/ 13 w 141"/>
                <a:gd name="T23" fmla="*/ 13 h 57"/>
                <a:gd name="T24" fmla="*/ 22 w 141"/>
                <a:gd name="T25" fmla="*/ 8 h 57"/>
                <a:gd name="T26" fmla="*/ 31 w 141"/>
                <a:gd name="T27" fmla="*/ 5 h 57"/>
                <a:gd name="T28" fmla="*/ 44 w 141"/>
                <a:gd name="T29" fmla="*/ 3 h 57"/>
                <a:gd name="T30" fmla="*/ 57 w 141"/>
                <a:gd name="T31" fmla="*/ 0 h 57"/>
                <a:gd name="T32" fmla="*/ 71 w 141"/>
                <a:gd name="T33" fmla="*/ 0 h 57"/>
                <a:gd name="T34" fmla="*/ 86 w 141"/>
                <a:gd name="T35" fmla="*/ 0 h 57"/>
                <a:gd name="T36" fmla="*/ 99 w 141"/>
                <a:gd name="T37" fmla="*/ 3 h 57"/>
                <a:gd name="T38" fmla="*/ 110 w 141"/>
                <a:gd name="T39" fmla="*/ 5 h 57"/>
                <a:gd name="T40" fmla="*/ 121 w 141"/>
                <a:gd name="T41" fmla="*/ 8 h 57"/>
                <a:gd name="T42" fmla="*/ 129 w 141"/>
                <a:gd name="T43" fmla="*/ 13 h 57"/>
                <a:gd name="T44" fmla="*/ 136 w 141"/>
                <a:gd name="T45" fmla="*/ 17 h 57"/>
                <a:gd name="T46" fmla="*/ 140 w 141"/>
                <a:gd name="T47" fmla="*/ 24 h 57"/>
                <a:gd name="T48" fmla="*/ 141 w 141"/>
                <a:gd name="T49" fmla="*/ 29 h 57"/>
                <a:gd name="T50" fmla="*/ 140 w 141"/>
                <a:gd name="T51" fmla="*/ 34 h 57"/>
                <a:gd name="T52" fmla="*/ 136 w 141"/>
                <a:gd name="T53" fmla="*/ 40 h 57"/>
                <a:gd name="T54" fmla="*/ 129 w 141"/>
                <a:gd name="T55" fmla="*/ 44 h 57"/>
                <a:gd name="T56" fmla="*/ 121 w 141"/>
                <a:gd name="T57" fmla="*/ 49 h 57"/>
                <a:gd name="T58" fmla="*/ 110 w 141"/>
                <a:gd name="T59" fmla="*/ 52 h 57"/>
                <a:gd name="T60" fmla="*/ 99 w 141"/>
                <a:gd name="T61" fmla="*/ 54 h 57"/>
                <a:gd name="T62" fmla="*/ 86 w 141"/>
                <a:gd name="T63" fmla="*/ 57 h 57"/>
                <a:gd name="T64" fmla="*/ 71 w 141"/>
                <a:gd name="T65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1" h="57">
                  <a:moveTo>
                    <a:pt x="71" y="57"/>
                  </a:moveTo>
                  <a:lnTo>
                    <a:pt x="57" y="57"/>
                  </a:lnTo>
                  <a:lnTo>
                    <a:pt x="44" y="54"/>
                  </a:lnTo>
                  <a:lnTo>
                    <a:pt x="31" y="52"/>
                  </a:lnTo>
                  <a:lnTo>
                    <a:pt x="22" y="49"/>
                  </a:lnTo>
                  <a:lnTo>
                    <a:pt x="13" y="44"/>
                  </a:lnTo>
                  <a:lnTo>
                    <a:pt x="6" y="40"/>
                  </a:lnTo>
                  <a:lnTo>
                    <a:pt x="2" y="34"/>
                  </a:lnTo>
                  <a:lnTo>
                    <a:pt x="0" y="29"/>
                  </a:lnTo>
                  <a:lnTo>
                    <a:pt x="2" y="24"/>
                  </a:lnTo>
                  <a:lnTo>
                    <a:pt x="6" y="17"/>
                  </a:lnTo>
                  <a:lnTo>
                    <a:pt x="13" y="13"/>
                  </a:lnTo>
                  <a:lnTo>
                    <a:pt x="22" y="8"/>
                  </a:lnTo>
                  <a:lnTo>
                    <a:pt x="31" y="5"/>
                  </a:lnTo>
                  <a:lnTo>
                    <a:pt x="44" y="3"/>
                  </a:lnTo>
                  <a:lnTo>
                    <a:pt x="57" y="0"/>
                  </a:lnTo>
                  <a:lnTo>
                    <a:pt x="71" y="0"/>
                  </a:lnTo>
                  <a:lnTo>
                    <a:pt x="86" y="0"/>
                  </a:lnTo>
                  <a:lnTo>
                    <a:pt x="99" y="3"/>
                  </a:lnTo>
                  <a:lnTo>
                    <a:pt x="110" y="5"/>
                  </a:lnTo>
                  <a:lnTo>
                    <a:pt x="121" y="8"/>
                  </a:lnTo>
                  <a:lnTo>
                    <a:pt x="129" y="13"/>
                  </a:lnTo>
                  <a:lnTo>
                    <a:pt x="136" y="17"/>
                  </a:lnTo>
                  <a:lnTo>
                    <a:pt x="140" y="24"/>
                  </a:lnTo>
                  <a:lnTo>
                    <a:pt x="141" y="29"/>
                  </a:lnTo>
                  <a:lnTo>
                    <a:pt x="140" y="34"/>
                  </a:lnTo>
                  <a:lnTo>
                    <a:pt x="136" y="40"/>
                  </a:lnTo>
                  <a:lnTo>
                    <a:pt x="129" y="44"/>
                  </a:lnTo>
                  <a:lnTo>
                    <a:pt x="121" y="49"/>
                  </a:lnTo>
                  <a:lnTo>
                    <a:pt x="110" y="52"/>
                  </a:lnTo>
                  <a:lnTo>
                    <a:pt x="99" y="54"/>
                  </a:lnTo>
                  <a:lnTo>
                    <a:pt x="86" y="57"/>
                  </a:lnTo>
                  <a:lnTo>
                    <a:pt x="71" y="5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69" name="Freeform 125"/>
            <p:cNvSpPr>
              <a:spLocks/>
            </p:cNvSpPr>
            <p:nvPr/>
          </p:nvSpPr>
          <p:spPr bwMode="auto">
            <a:xfrm>
              <a:off x="4666" y="3510"/>
              <a:ext cx="141" cy="243"/>
            </a:xfrm>
            <a:custGeom>
              <a:avLst/>
              <a:gdLst>
                <a:gd name="T0" fmla="*/ 0 w 141"/>
                <a:gd name="T1" fmla="*/ 173 h 243"/>
                <a:gd name="T2" fmla="*/ 0 w 141"/>
                <a:gd name="T3" fmla="*/ 147 h 243"/>
                <a:gd name="T4" fmla="*/ 0 w 141"/>
                <a:gd name="T5" fmla="*/ 56 h 243"/>
                <a:gd name="T6" fmla="*/ 0 w 141"/>
                <a:gd name="T7" fmla="*/ 25 h 243"/>
                <a:gd name="T8" fmla="*/ 0 w 141"/>
                <a:gd name="T9" fmla="*/ 0 h 243"/>
                <a:gd name="T10" fmla="*/ 2 w 141"/>
                <a:gd name="T11" fmla="*/ 5 h 243"/>
                <a:gd name="T12" fmla="*/ 6 w 141"/>
                <a:gd name="T13" fmla="*/ 11 h 243"/>
                <a:gd name="T14" fmla="*/ 13 w 141"/>
                <a:gd name="T15" fmla="*/ 15 h 243"/>
                <a:gd name="T16" fmla="*/ 22 w 141"/>
                <a:gd name="T17" fmla="*/ 20 h 243"/>
                <a:gd name="T18" fmla="*/ 31 w 141"/>
                <a:gd name="T19" fmla="*/ 23 h 243"/>
                <a:gd name="T20" fmla="*/ 44 w 141"/>
                <a:gd name="T21" fmla="*/ 25 h 243"/>
                <a:gd name="T22" fmla="*/ 57 w 141"/>
                <a:gd name="T23" fmla="*/ 28 h 243"/>
                <a:gd name="T24" fmla="*/ 71 w 141"/>
                <a:gd name="T25" fmla="*/ 28 h 243"/>
                <a:gd name="T26" fmla="*/ 86 w 141"/>
                <a:gd name="T27" fmla="*/ 28 h 243"/>
                <a:gd name="T28" fmla="*/ 99 w 141"/>
                <a:gd name="T29" fmla="*/ 25 h 243"/>
                <a:gd name="T30" fmla="*/ 110 w 141"/>
                <a:gd name="T31" fmla="*/ 23 h 243"/>
                <a:gd name="T32" fmla="*/ 121 w 141"/>
                <a:gd name="T33" fmla="*/ 20 h 243"/>
                <a:gd name="T34" fmla="*/ 129 w 141"/>
                <a:gd name="T35" fmla="*/ 15 h 243"/>
                <a:gd name="T36" fmla="*/ 136 w 141"/>
                <a:gd name="T37" fmla="*/ 11 h 243"/>
                <a:gd name="T38" fmla="*/ 140 w 141"/>
                <a:gd name="T39" fmla="*/ 5 h 243"/>
                <a:gd name="T40" fmla="*/ 141 w 141"/>
                <a:gd name="T41" fmla="*/ 0 h 243"/>
                <a:gd name="T42" fmla="*/ 141 w 141"/>
                <a:gd name="T43" fmla="*/ 215 h 243"/>
                <a:gd name="T44" fmla="*/ 140 w 141"/>
                <a:gd name="T45" fmla="*/ 220 h 243"/>
                <a:gd name="T46" fmla="*/ 136 w 141"/>
                <a:gd name="T47" fmla="*/ 226 h 243"/>
                <a:gd name="T48" fmla="*/ 129 w 141"/>
                <a:gd name="T49" fmla="*/ 231 h 243"/>
                <a:gd name="T50" fmla="*/ 121 w 141"/>
                <a:gd name="T51" fmla="*/ 235 h 243"/>
                <a:gd name="T52" fmla="*/ 110 w 141"/>
                <a:gd name="T53" fmla="*/ 239 h 243"/>
                <a:gd name="T54" fmla="*/ 99 w 141"/>
                <a:gd name="T55" fmla="*/ 240 h 243"/>
                <a:gd name="T56" fmla="*/ 86 w 141"/>
                <a:gd name="T57" fmla="*/ 243 h 243"/>
                <a:gd name="T58" fmla="*/ 71 w 141"/>
                <a:gd name="T59" fmla="*/ 243 h 243"/>
                <a:gd name="T60" fmla="*/ 57 w 141"/>
                <a:gd name="T61" fmla="*/ 243 h 243"/>
                <a:gd name="T62" fmla="*/ 44 w 141"/>
                <a:gd name="T63" fmla="*/ 240 h 243"/>
                <a:gd name="T64" fmla="*/ 31 w 141"/>
                <a:gd name="T65" fmla="*/ 239 h 243"/>
                <a:gd name="T66" fmla="*/ 22 w 141"/>
                <a:gd name="T67" fmla="*/ 235 h 243"/>
                <a:gd name="T68" fmla="*/ 13 w 141"/>
                <a:gd name="T69" fmla="*/ 231 h 243"/>
                <a:gd name="T70" fmla="*/ 6 w 141"/>
                <a:gd name="T71" fmla="*/ 226 h 243"/>
                <a:gd name="T72" fmla="*/ 2 w 141"/>
                <a:gd name="T73" fmla="*/ 220 h 243"/>
                <a:gd name="T74" fmla="*/ 0 w 141"/>
                <a:gd name="T75" fmla="*/ 215 h 243"/>
                <a:gd name="T76" fmla="*/ 0 w 141"/>
                <a:gd name="T77" fmla="*/ 173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243">
                  <a:moveTo>
                    <a:pt x="0" y="173"/>
                  </a:moveTo>
                  <a:lnTo>
                    <a:pt x="0" y="147"/>
                  </a:lnTo>
                  <a:lnTo>
                    <a:pt x="0" y="56"/>
                  </a:lnTo>
                  <a:lnTo>
                    <a:pt x="0" y="25"/>
                  </a:lnTo>
                  <a:lnTo>
                    <a:pt x="0" y="0"/>
                  </a:lnTo>
                  <a:lnTo>
                    <a:pt x="2" y="5"/>
                  </a:lnTo>
                  <a:lnTo>
                    <a:pt x="6" y="11"/>
                  </a:lnTo>
                  <a:lnTo>
                    <a:pt x="13" y="15"/>
                  </a:lnTo>
                  <a:lnTo>
                    <a:pt x="22" y="20"/>
                  </a:lnTo>
                  <a:lnTo>
                    <a:pt x="31" y="23"/>
                  </a:lnTo>
                  <a:lnTo>
                    <a:pt x="44" y="25"/>
                  </a:lnTo>
                  <a:lnTo>
                    <a:pt x="57" y="28"/>
                  </a:lnTo>
                  <a:lnTo>
                    <a:pt x="71" y="28"/>
                  </a:lnTo>
                  <a:lnTo>
                    <a:pt x="86" y="28"/>
                  </a:lnTo>
                  <a:lnTo>
                    <a:pt x="99" y="25"/>
                  </a:lnTo>
                  <a:lnTo>
                    <a:pt x="110" y="23"/>
                  </a:lnTo>
                  <a:lnTo>
                    <a:pt x="121" y="20"/>
                  </a:lnTo>
                  <a:lnTo>
                    <a:pt x="129" y="15"/>
                  </a:lnTo>
                  <a:lnTo>
                    <a:pt x="136" y="11"/>
                  </a:lnTo>
                  <a:lnTo>
                    <a:pt x="140" y="5"/>
                  </a:lnTo>
                  <a:lnTo>
                    <a:pt x="141" y="0"/>
                  </a:lnTo>
                  <a:lnTo>
                    <a:pt x="141" y="215"/>
                  </a:lnTo>
                  <a:lnTo>
                    <a:pt x="140" y="220"/>
                  </a:lnTo>
                  <a:lnTo>
                    <a:pt x="136" y="226"/>
                  </a:lnTo>
                  <a:lnTo>
                    <a:pt x="129" y="231"/>
                  </a:lnTo>
                  <a:lnTo>
                    <a:pt x="121" y="235"/>
                  </a:lnTo>
                  <a:lnTo>
                    <a:pt x="110" y="239"/>
                  </a:lnTo>
                  <a:lnTo>
                    <a:pt x="99" y="240"/>
                  </a:lnTo>
                  <a:lnTo>
                    <a:pt x="86" y="243"/>
                  </a:lnTo>
                  <a:lnTo>
                    <a:pt x="71" y="243"/>
                  </a:lnTo>
                  <a:lnTo>
                    <a:pt x="57" y="243"/>
                  </a:lnTo>
                  <a:lnTo>
                    <a:pt x="44" y="240"/>
                  </a:lnTo>
                  <a:lnTo>
                    <a:pt x="31" y="239"/>
                  </a:lnTo>
                  <a:lnTo>
                    <a:pt x="22" y="235"/>
                  </a:lnTo>
                  <a:lnTo>
                    <a:pt x="13" y="231"/>
                  </a:lnTo>
                  <a:lnTo>
                    <a:pt x="6" y="226"/>
                  </a:lnTo>
                  <a:lnTo>
                    <a:pt x="2" y="220"/>
                  </a:lnTo>
                  <a:lnTo>
                    <a:pt x="0" y="215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70" name="Freeform 126"/>
            <p:cNvSpPr>
              <a:spLocks/>
            </p:cNvSpPr>
            <p:nvPr/>
          </p:nvSpPr>
          <p:spPr bwMode="auto">
            <a:xfrm>
              <a:off x="4617" y="3523"/>
              <a:ext cx="49" cy="162"/>
            </a:xfrm>
            <a:custGeom>
              <a:avLst/>
              <a:gdLst>
                <a:gd name="T0" fmla="*/ 49 w 49"/>
                <a:gd name="T1" fmla="*/ 43 h 162"/>
                <a:gd name="T2" fmla="*/ 49 w 49"/>
                <a:gd name="T3" fmla="*/ 10 h 162"/>
                <a:gd name="T4" fmla="*/ 43 w 49"/>
                <a:gd name="T5" fmla="*/ 3 h 162"/>
                <a:gd name="T6" fmla="*/ 36 w 49"/>
                <a:gd name="T7" fmla="*/ 0 h 162"/>
                <a:gd name="T8" fmla="*/ 31 w 49"/>
                <a:gd name="T9" fmla="*/ 0 h 162"/>
                <a:gd name="T10" fmla="*/ 25 w 49"/>
                <a:gd name="T11" fmla="*/ 0 h 162"/>
                <a:gd name="T12" fmla="*/ 17 w 49"/>
                <a:gd name="T13" fmla="*/ 2 h 162"/>
                <a:gd name="T14" fmla="*/ 9 w 49"/>
                <a:gd name="T15" fmla="*/ 7 h 162"/>
                <a:gd name="T16" fmla="*/ 3 w 49"/>
                <a:gd name="T17" fmla="*/ 18 h 162"/>
                <a:gd name="T18" fmla="*/ 0 w 49"/>
                <a:gd name="T19" fmla="*/ 35 h 162"/>
                <a:gd name="T20" fmla="*/ 0 w 49"/>
                <a:gd name="T21" fmla="*/ 53 h 162"/>
                <a:gd name="T22" fmla="*/ 0 w 49"/>
                <a:gd name="T23" fmla="*/ 73 h 162"/>
                <a:gd name="T24" fmla="*/ 0 w 49"/>
                <a:gd name="T25" fmla="*/ 95 h 162"/>
                <a:gd name="T26" fmla="*/ 0 w 49"/>
                <a:gd name="T27" fmla="*/ 113 h 162"/>
                <a:gd name="T28" fmla="*/ 1 w 49"/>
                <a:gd name="T29" fmla="*/ 129 h 162"/>
                <a:gd name="T30" fmla="*/ 5 w 49"/>
                <a:gd name="T31" fmla="*/ 142 h 162"/>
                <a:gd name="T32" fmla="*/ 12 w 49"/>
                <a:gd name="T33" fmla="*/ 152 h 162"/>
                <a:gd name="T34" fmla="*/ 18 w 49"/>
                <a:gd name="T35" fmla="*/ 157 h 162"/>
                <a:gd name="T36" fmla="*/ 25 w 49"/>
                <a:gd name="T37" fmla="*/ 160 h 162"/>
                <a:gd name="T38" fmla="*/ 34 w 49"/>
                <a:gd name="T39" fmla="*/ 162 h 162"/>
                <a:gd name="T40" fmla="*/ 42 w 49"/>
                <a:gd name="T41" fmla="*/ 162 h 162"/>
                <a:gd name="T42" fmla="*/ 49 w 49"/>
                <a:gd name="T43" fmla="*/ 160 h 162"/>
                <a:gd name="T44" fmla="*/ 49 w 49"/>
                <a:gd name="T45" fmla="*/ 128 h 162"/>
                <a:gd name="T46" fmla="*/ 38 w 49"/>
                <a:gd name="T47" fmla="*/ 132 h 162"/>
                <a:gd name="T48" fmla="*/ 29 w 49"/>
                <a:gd name="T49" fmla="*/ 128 h 162"/>
                <a:gd name="T50" fmla="*/ 25 w 49"/>
                <a:gd name="T51" fmla="*/ 120 h 162"/>
                <a:gd name="T52" fmla="*/ 23 w 49"/>
                <a:gd name="T53" fmla="*/ 105 h 162"/>
                <a:gd name="T54" fmla="*/ 23 w 49"/>
                <a:gd name="T55" fmla="*/ 93 h 162"/>
                <a:gd name="T56" fmla="*/ 23 w 49"/>
                <a:gd name="T57" fmla="*/ 75 h 162"/>
                <a:gd name="T58" fmla="*/ 23 w 49"/>
                <a:gd name="T59" fmla="*/ 56 h 162"/>
                <a:gd name="T60" fmla="*/ 23 w 49"/>
                <a:gd name="T61" fmla="*/ 42 h 162"/>
                <a:gd name="T62" fmla="*/ 26 w 49"/>
                <a:gd name="T63" fmla="*/ 34 h 162"/>
                <a:gd name="T64" fmla="*/ 33 w 49"/>
                <a:gd name="T65" fmla="*/ 30 h 162"/>
                <a:gd name="T66" fmla="*/ 42 w 49"/>
                <a:gd name="T67" fmla="*/ 34 h 162"/>
                <a:gd name="T68" fmla="*/ 49 w 49"/>
                <a:gd name="T69" fmla="*/ 4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" h="162">
                  <a:moveTo>
                    <a:pt x="49" y="43"/>
                  </a:moveTo>
                  <a:lnTo>
                    <a:pt x="49" y="10"/>
                  </a:lnTo>
                  <a:lnTo>
                    <a:pt x="43" y="3"/>
                  </a:lnTo>
                  <a:lnTo>
                    <a:pt x="36" y="0"/>
                  </a:lnTo>
                  <a:lnTo>
                    <a:pt x="31" y="0"/>
                  </a:lnTo>
                  <a:lnTo>
                    <a:pt x="25" y="0"/>
                  </a:lnTo>
                  <a:lnTo>
                    <a:pt x="17" y="2"/>
                  </a:lnTo>
                  <a:lnTo>
                    <a:pt x="9" y="7"/>
                  </a:lnTo>
                  <a:lnTo>
                    <a:pt x="3" y="18"/>
                  </a:lnTo>
                  <a:lnTo>
                    <a:pt x="0" y="35"/>
                  </a:lnTo>
                  <a:lnTo>
                    <a:pt x="0" y="53"/>
                  </a:lnTo>
                  <a:lnTo>
                    <a:pt x="0" y="73"/>
                  </a:lnTo>
                  <a:lnTo>
                    <a:pt x="0" y="95"/>
                  </a:lnTo>
                  <a:lnTo>
                    <a:pt x="0" y="113"/>
                  </a:lnTo>
                  <a:lnTo>
                    <a:pt x="1" y="129"/>
                  </a:lnTo>
                  <a:lnTo>
                    <a:pt x="5" y="142"/>
                  </a:lnTo>
                  <a:lnTo>
                    <a:pt x="12" y="152"/>
                  </a:lnTo>
                  <a:lnTo>
                    <a:pt x="18" y="157"/>
                  </a:lnTo>
                  <a:lnTo>
                    <a:pt x="25" y="160"/>
                  </a:lnTo>
                  <a:lnTo>
                    <a:pt x="34" y="162"/>
                  </a:lnTo>
                  <a:lnTo>
                    <a:pt x="42" y="162"/>
                  </a:lnTo>
                  <a:lnTo>
                    <a:pt x="49" y="160"/>
                  </a:lnTo>
                  <a:lnTo>
                    <a:pt x="49" y="128"/>
                  </a:lnTo>
                  <a:lnTo>
                    <a:pt x="38" y="132"/>
                  </a:lnTo>
                  <a:lnTo>
                    <a:pt x="29" y="128"/>
                  </a:lnTo>
                  <a:lnTo>
                    <a:pt x="25" y="120"/>
                  </a:lnTo>
                  <a:lnTo>
                    <a:pt x="23" y="105"/>
                  </a:lnTo>
                  <a:lnTo>
                    <a:pt x="23" y="93"/>
                  </a:lnTo>
                  <a:lnTo>
                    <a:pt x="23" y="75"/>
                  </a:lnTo>
                  <a:lnTo>
                    <a:pt x="23" y="56"/>
                  </a:lnTo>
                  <a:lnTo>
                    <a:pt x="23" y="42"/>
                  </a:lnTo>
                  <a:lnTo>
                    <a:pt x="26" y="34"/>
                  </a:lnTo>
                  <a:lnTo>
                    <a:pt x="33" y="30"/>
                  </a:lnTo>
                  <a:lnTo>
                    <a:pt x="42" y="34"/>
                  </a:lnTo>
                  <a:lnTo>
                    <a:pt x="49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71" name="Freeform 127"/>
            <p:cNvSpPr>
              <a:spLocks/>
            </p:cNvSpPr>
            <p:nvPr/>
          </p:nvSpPr>
          <p:spPr bwMode="auto">
            <a:xfrm>
              <a:off x="4678" y="3489"/>
              <a:ext cx="118" cy="42"/>
            </a:xfrm>
            <a:custGeom>
              <a:avLst/>
              <a:gdLst>
                <a:gd name="T0" fmla="*/ 59 w 118"/>
                <a:gd name="T1" fmla="*/ 42 h 42"/>
                <a:gd name="T2" fmla="*/ 47 w 118"/>
                <a:gd name="T3" fmla="*/ 42 h 42"/>
                <a:gd name="T4" fmla="*/ 36 w 118"/>
                <a:gd name="T5" fmla="*/ 41 h 42"/>
                <a:gd name="T6" fmla="*/ 26 w 118"/>
                <a:gd name="T7" fmla="*/ 38 h 42"/>
                <a:gd name="T8" fmla="*/ 17 w 118"/>
                <a:gd name="T9" fmla="*/ 36 h 42"/>
                <a:gd name="T10" fmla="*/ 10 w 118"/>
                <a:gd name="T11" fmla="*/ 33 h 42"/>
                <a:gd name="T12" fmla="*/ 4 w 118"/>
                <a:gd name="T13" fmla="*/ 29 h 42"/>
                <a:gd name="T14" fmla="*/ 1 w 118"/>
                <a:gd name="T15" fmla="*/ 25 h 42"/>
                <a:gd name="T16" fmla="*/ 0 w 118"/>
                <a:gd name="T17" fmla="*/ 21 h 42"/>
                <a:gd name="T18" fmla="*/ 1 w 118"/>
                <a:gd name="T19" fmla="*/ 17 h 42"/>
                <a:gd name="T20" fmla="*/ 4 w 118"/>
                <a:gd name="T21" fmla="*/ 13 h 42"/>
                <a:gd name="T22" fmla="*/ 10 w 118"/>
                <a:gd name="T23" fmla="*/ 9 h 42"/>
                <a:gd name="T24" fmla="*/ 17 w 118"/>
                <a:gd name="T25" fmla="*/ 7 h 42"/>
                <a:gd name="T26" fmla="*/ 26 w 118"/>
                <a:gd name="T27" fmla="*/ 4 h 42"/>
                <a:gd name="T28" fmla="*/ 36 w 118"/>
                <a:gd name="T29" fmla="*/ 1 h 42"/>
                <a:gd name="T30" fmla="*/ 47 w 118"/>
                <a:gd name="T31" fmla="*/ 0 h 42"/>
                <a:gd name="T32" fmla="*/ 59 w 118"/>
                <a:gd name="T33" fmla="*/ 0 h 42"/>
                <a:gd name="T34" fmla="*/ 72 w 118"/>
                <a:gd name="T35" fmla="*/ 0 h 42"/>
                <a:gd name="T36" fmla="*/ 83 w 118"/>
                <a:gd name="T37" fmla="*/ 1 h 42"/>
                <a:gd name="T38" fmla="*/ 93 w 118"/>
                <a:gd name="T39" fmla="*/ 4 h 42"/>
                <a:gd name="T40" fmla="*/ 100 w 118"/>
                <a:gd name="T41" fmla="*/ 7 h 42"/>
                <a:gd name="T42" fmla="*/ 108 w 118"/>
                <a:gd name="T43" fmla="*/ 9 h 42"/>
                <a:gd name="T44" fmla="*/ 114 w 118"/>
                <a:gd name="T45" fmla="*/ 13 h 42"/>
                <a:gd name="T46" fmla="*/ 117 w 118"/>
                <a:gd name="T47" fmla="*/ 17 h 42"/>
                <a:gd name="T48" fmla="*/ 118 w 118"/>
                <a:gd name="T49" fmla="*/ 21 h 42"/>
                <a:gd name="T50" fmla="*/ 117 w 118"/>
                <a:gd name="T51" fmla="*/ 25 h 42"/>
                <a:gd name="T52" fmla="*/ 114 w 118"/>
                <a:gd name="T53" fmla="*/ 29 h 42"/>
                <a:gd name="T54" fmla="*/ 108 w 118"/>
                <a:gd name="T55" fmla="*/ 33 h 42"/>
                <a:gd name="T56" fmla="*/ 100 w 118"/>
                <a:gd name="T57" fmla="*/ 36 h 42"/>
                <a:gd name="T58" fmla="*/ 93 w 118"/>
                <a:gd name="T59" fmla="*/ 38 h 42"/>
                <a:gd name="T60" fmla="*/ 83 w 118"/>
                <a:gd name="T61" fmla="*/ 41 h 42"/>
                <a:gd name="T62" fmla="*/ 72 w 118"/>
                <a:gd name="T63" fmla="*/ 42 h 42"/>
                <a:gd name="T64" fmla="*/ 59 w 118"/>
                <a:gd name="T65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8" h="42">
                  <a:moveTo>
                    <a:pt x="59" y="42"/>
                  </a:moveTo>
                  <a:lnTo>
                    <a:pt x="47" y="42"/>
                  </a:lnTo>
                  <a:lnTo>
                    <a:pt x="36" y="41"/>
                  </a:lnTo>
                  <a:lnTo>
                    <a:pt x="26" y="38"/>
                  </a:lnTo>
                  <a:lnTo>
                    <a:pt x="17" y="36"/>
                  </a:lnTo>
                  <a:lnTo>
                    <a:pt x="10" y="33"/>
                  </a:lnTo>
                  <a:lnTo>
                    <a:pt x="4" y="29"/>
                  </a:lnTo>
                  <a:lnTo>
                    <a:pt x="1" y="25"/>
                  </a:lnTo>
                  <a:lnTo>
                    <a:pt x="0" y="21"/>
                  </a:lnTo>
                  <a:lnTo>
                    <a:pt x="1" y="17"/>
                  </a:lnTo>
                  <a:lnTo>
                    <a:pt x="4" y="13"/>
                  </a:lnTo>
                  <a:lnTo>
                    <a:pt x="10" y="9"/>
                  </a:lnTo>
                  <a:lnTo>
                    <a:pt x="17" y="7"/>
                  </a:lnTo>
                  <a:lnTo>
                    <a:pt x="26" y="4"/>
                  </a:lnTo>
                  <a:lnTo>
                    <a:pt x="36" y="1"/>
                  </a:lnTo>
                  <a:lnTo>
                    <a:pt x="47" y="0"/>
                  </a:lnTo>
                  <a:lnTo>
                    <a:pt x="59" y="0"/>
                  </a:lnTo>
                  <a:lnTo>
                    <a:pt x="72" y="0"/>
                  </a:lnTo>
                  <a:lnTo>
                    <a:pt x="83" y="1"/>
                  </a:lnTo>
                  <a:lnTo>
                    <a:pt x="93" y="4"/>
                  </a:lnTo>
                  <a:lnTo>
                    <a:pt x="100" y="7"/>
                  </a:lnTo>
                  <a:lnTo>
                    <a:pt x="108" y="9"/>
                  </a:lnTo>
                  <a:lnTo>
                    <a:pt x="114" y="13"/>
                  </a:lnTo>
                  <a:lnTo>
                    <a:pt x="117" y="17"/>
                  </a:lnTo>
                  <a:lnTo>
                    <a:pt x="118" y="21"/>
                  </a:lnTo>
                  <a:lnTo>
                    <a:pt x="117" y="25"/>
                  </a:lnTo>
                  <a:lnTo>
                    <a:pt x="114" y="29"/>
                  </a:lnTo>
                  <a:lnTo>
                    <a:pt x="108" y="33"/>
                  </a:lnTo>
                  <a:lnTo>
                    <a:pt x="100" y="36"/>
                  </a:lnTo>
                  <a:lnTo>
                    <a:pt x="93" y="38"/>
                  </a:lnTo>
                  <a:lnTo>
                    <a:pt x="83" y="41"/>
                  </a:lnTo>
                  <a:lnTo>
                    <a:pt x="72" y="42"/>
                  </a:lnTo>
                  <a:lnTo>
                    <a:pt x="59" y="4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72" name="Freeform 128"/>
            <p:cNvSpPr>
              <a:spLocks/>
            </p:cNvSpPr>
            <p:nvPr/>
          </p:nvSpPr>
          <p:spPr bwMode="auto">
            <a:xfrm>
              <a:off x="4886" y="3139"/>
              <a:ext cx="231" cy="159"/>
            </a:xfrm>
            <a:custGeom>
              <a:avLst/>
              <a:gdLst>
                <a:gd name="T0" fmla="*/ 231 w 231"/>
                <a:gd name="T1" fmla="*/ 148 h 159"/>
                <a:gd name="T2" fmla="*/ 230 w 231"/>
                <a:gd name="T3" fmla="*/ 121 h 159"/>
                <a:gd name="T4" fmla="*/ 230 w 231"/>
                <a:gd name="T5" fmla="*/ 97 h 159"/>
                <a:gd name="T6" fmla="*/ 230 w 231"/>
                <a:gd name="T7" fmla="*/ 84 h 159"/>
                <a:gd name="T8" fmla="*/ 228 w 231"/>
                <a:gd name="T9" fmla="*/ 78 h 159"/>
                <a:gd name="T10" fmla="*/ 222 w 231"/>
                <a:gd name="T11" fmla="*/ 76 h 159"/>
                <a:gd name="T12" fmla="*/ 218 w 231"/>
                <a:gd name="T13" fmla="*/ 73 h 159"/>
                <a:gd name="T14" fmla="*/ 212 w 231"/>
                <a:gd name="T15" fmla="*/ 70 h 159"/>
                <a:gd name="T16" fmla="*/ 202 w 231"/>
                <a:gd name="T17" fmla="*/ 62 h 159"/>
                <a:gd name="T18" fmla="*/ 182 w 231"/>
                <a:gd name="T19" fmla="*/ 44 h 159"/>
                <a:gd name="T20" fmla="*/ 161 w 231"/>
                <a:gd name="T21" fmla="*/ 27 h 159"/>
                <a:gd name="T22" fmla="*/ 144 w 231"/>
                <a:gd name="T23" fmla="*/ 15 h 159"/>
                <a:gd name="T24" fmla="*/ 137 w 231"/>
                <a:gd name="T25" fmla="*/ 7 h 159"/>
                <a:gd name="T26" fmla="*/ 122 w 231"/>
                <a:gd name="T27" fmla="*/ 0 h 159"/>
                <a:gd name="T28" fmla="*/ 107 w 231"/>
                <a:gd name="T29" fmla="*/ 1 h 159"/>
                <a:gd name="T30" fmla="*/ 92 w 231"/>
                <a:gd name="T31" fmla="*/ 4 h 159"/>
                <a:gd name="T32" fmla="*/ 77 w 231"/>
                <a:gd name="T33" fmla="*/ 8 h 159"/>
                <a:gd name="T34" fmla="*/ 64 w 231"/>
                <a:gd name="T35" fmla="*/ 9 h 159"/>
                <a:gd name="T36" fmla="*/ 52 w 231"/>
                <a:gd name="T37" fmla="*/ 12 h 159"/>
                <a:gd name="T38" fmla="*/ 35 w 231"/>
                <a:gd name="T39" fmla="*/ 16 h 159"/>
                <a:gd name="T40" fmla="*/ 27 w 231"/>
                <a:gd name="T41" fmla="*/ 27 h 159"/>
                <a:gd name="T42" fmla="*/ 17 w 231"/>
                <a:gd name="T43" fmla="*/ 53 h 159"/>
                <a:gd name="T44" fmla="*/ 8 w 231"/>
                <a:gd name="T45" fmla="*/ 72 h 159"/>
                <a:gd name="T46" fmla="*/ 0 w 231"/>
                <a:gd name="T47" fmla="*/ 98 h 159"/>
                <a:gd name="T48" fmla="*/ 7 w 231"/>
                <a:gd name="T49" fmla="*/ 105 h 159"/>
                <a:gd name="T50" fmla="*/ 15 w 231"/>
                <a:gd name="T51" fmla="*/ 105 h 159"/>
                <a:gd name="T52" fmla="*/ 22 w 231"/>
                <a:gd name="T53" fmla="*/ 110 h 159"/>
                <a:gd name="T54" fmla="*/ 33 w 231"/>
                <a:gd name="T55" fmla="*/ 126 h 159"/>
                <a:gd name="T56" fmla="*/ 39 w 231"/>
                <a:gd name="T57" fmla="*/ 129 h 159"/>
                <a:gd name="T58" fmla="*/ 43 w 231"/>
                <a:gd name="T59" fmla="*/ 121 h 159"/>
                <a:gd name="T60" fmla="*/ 42 w 231"/>
                <a:gd name="T61" fmla="*/ 110 h 159"/>
                <a:gd name="T62" fmla="*/ 42 w 231"/>
                <a:gd name="T63" fmla="*/ 106 h 159"/>
                <a:gd name="T64" fmla="*/ 46 w 231"/>
                <a:gd name="T65" fmla="*/ 106 h 159"/>
                <a:gd name="T66" fmla="*/ 57 w 231"/>
                <a:gd name="T67" fmla="*/ 113 h 159"/>
                <a:gd name="T68" fmla="*/ 64 w 231"/>
                <a:gd name="T69" fmla="*/ 111 h 159"/>
                <a:gd name="T70" fmla="*/ 68 w 231"/>
                <a:gd name="T71" fmla="*/ 115 h 159"/>
                <a:gd name="T72" fmla="*/ 72 w 231"/>
                <a:gd name="T73" fmla="*/ 114 h 159"/>
                <a:gd name="T74" fmla="*/ 76 w 231"/>
                <a:gd name="T75" fmla="*/ 109 h 159"/>
                <a:gd name="T76" fmla="*/ 80 w 231"/>
                <a:gd name="T77" fmla="*/ 106 h 159"/>
                <a:gd name="T78" fmla="*/ 90 w 231"/>
                <a:gd name="T79" fmla="*/ 107 h 159"/>
                <a:gd name="T80" fmla="*/ 101 w 231"/>
                <a:gd name="T81" fmla="*/ 109 h 159"/>
                <a:gd name="T82" fmla="*/ 111 w 231"/>
                <a:gd name="T83" fmla="*/ 109 h 159"/>
                <a:gd name="T84" fmla="*/ 120 w 231"/>
                <a:gd name="T85" fmla="*/ 107 h 159"/>
                <a:gd name="T86" fmla="*/ 128 w 231"/>
                <a:gd name="T87" fmla="*/ 109 h 159"/>
                <a:gd name="T88" fmla="*/ 132 w 231"/>
                <a:gd name="T89" fmla="*/ 111 h 159"/>
                <a:gd name="T90" fmla="*/ 142 w 231"/>
                <a:gd name="T91" fmla="*/ 121 h 159"/>
                <a:gd name="T92" fmla="*/ 155 w 231"/>
                <a:gd name="T93" fmla="*/ 133 h 159"/>
                <a:gd name="T94" fmla="*/ 168 w 231"/>
                <a:gd name="T95" fmla="*/ 142 h 159"/>
                <a:gd name="T96" fmla="*/ 174 w 231"/>
                <a:gd name="T97" fmla="*/ 146 h 159"/>
                <a:gd name="T98" fmla="*/ 189 w 231"/>
                <a:gd name="T99" fmla="*/ 148 h 159"/>
                <a:gd name="T100" fmla="*/ 209 w 231"/>
                <a:gd name="T101" fmla="*/ 152 h 159"/>
                <a:gd name="T102" fmla="*/ 225 w 231"/>
                <a:gd name="T103" fmla="*/ 15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1" h="159">
                  <a:moveTo>
                    <a:pt x="231" y="159"/>
                  </a:moveTo>
                  <a:lnTo>
                    <a:pt x="231" y="148"/>
                  </a:lnTo>
                  <a:lnTo>
                    <a:pt x="231" y="135"/>
                  </a:lnTo>
                  <a:lnTo>
                    <a:pt x="230" y="121"/>
                  </a:lnTo>
                  <a:lnTo>
                    <a:pt x="230" y="105"/>
                  </a:lnTo>
                  <a:lnTo>
                    <a:pt x="230" y="97"/>
                  </a:lnTo>
                  <a:lnTo>
                    <a:pt x="230" y="89"/>
                  </a:lnTo>
                  <a:lnTo>
                    <a:pt x="230" y="84"/>
                  </a:lnTo>
                  <a:lnTo>
                    <a:pt x="231" y="80"/>
                  </a:lnTo>
                  <a:lnTo>
                    <a:pt x="228" y="78"/>
                  </a:lnTo>
                  <a:lnTo>
                    <a:pt x="225" y="77"/>
                  </a:lnTo>
                  <a:lnTo>
                    <a:pt x="222" y="76"/>
                  </a:lnTo>
                  <a:lnTo>
                    <a:pt x="220" y="74"/>
                  </a:lnTo>
                  <a:lnTo>
                    <a:pt x="218" y="73"/>
                  </a:lnTo>
                  <a:lnTo>
                    <a:pt x="214" y="72"/>
                  </a:lnTo>
                  <a:lnTo>
                    <a:pt x="212" y="70"/>
                  </a:lnTo>
                  <a:lnTo>
                    <a:pt x="209" y="69"/>
                  </a:lnTo>
                  <a:lnTo>
                    <a:pt x="202" y="62"/>
                  </a:lnTo>
                  <a:lnTo>
                    <a:pt x="193" y="53"/>
                  </a:lnTo>
                  <a:lnTo>
                    <a:pt x="182" y="44"/>
                  </a:lnTo>
                  <a:lnTo>
                    <a:pt x="171" y="36"/>
                  </a:lnTo>
                  <a:lnTo>
                    <a:pt x="161" y="27"/>
                  </a:lnTo>
                  <a:lnTo>
                    <a:pt x="151" y="20"/>
                  </a:lnTo>
                  <a:lnTo>
                    <a:pt x="144" y="15"/>
                  </a:lnTo>
                  <a:lnTo>
                    <a:pt x="141" y="11"/>
                  </a:lnTo>
                  <a:lnTo>
                    <a:pt x="137" y="7"/>
                  </a:lnTo>
                  <a:lnTo>
                    <a:pt x="130" y="3"/>
                  </a:lnTo>
                  <a:lnTo>
                    <a:pt x="122" y="0"/>
                  </a:lnTo>
                  <a:lnTo>
                    <a:pt x="113" y="0"/>
                  </a:lnTo>
                  <a:lnTo>
                    <a:pt x="107" y="1"/>
                  </a:lnTo>
                  <a:lnTo>
                    <a:pt x="100" y="3"/>
                  </a:lnTo>
                  <a:lnTo>
                    <a:pt x="92" y="4"/>
                  </a:lnTo>
                  <a:lnTo>
                    <a:pt x="84" y="5"/>
                  </a:lnTo>
                  <a:lnTo>
                    <a:pt x="77" y="8"/>
                  </a:lnTo>
                  <a:lnTo>
                    <a:pt x="70" y="9"/>
                  </a:lnTo>
                  <a:lnTo>
                    <a:pt x="64" y="9"/>
                  </a:lnTo>
                  <a:lnTo>
                    <a:pt x="60" y="11"/>
                  </a:lnTo>
                  <a:lnTo>
                    <a:pt x="52" y="12"/>
                  </a:lnTo>
                  <a:lnTo>
                    <a:pt x="43" y="13"/>
                  </a:lnTo>
                  <a:lnTo>
                    <a:pt x="35" y="16"/>
                  </a:lnTo>
                  <a:lnTo>
                    <a:pt x="30" y="19"/>
                  </a:lnTo>
                  <a:lnTo>
                    <a:pt x="27" y="27"/>
                  </a:lnTo>
                  <a:lnTo>
                    <a:pt x="22" y="40"/>
                  </a:lnTo>
                  <a:lnTo>
                    <a:pt x="17" y="53"/>
                  </a:lnTo>
                  <a:lnTo>
                    <a:pt x="12" y="62"/>
                  </a:lnTo>
                  <a:lnTo>
                    <a:pt x="8" y="72"/>
                  </a:lnTo>
                  <a:lnTo>
                    <a:pt x="2" y="85"/>
                  </a:lnTo>
                  <a:lnTo>
                    <a:pt x="0" y="98"/>
                  </a:lnTo>
                  <a:lnTo>
                    <a:pt x="2" y="105"/>
                  </a:lnTo>
                  <a:lnTo>
                    <a:pt x="7" y="105"/>
                  </a:lnTo>
                  <a:lnTo>
                    <a:pt x="11" y="105"/>
                  </a:lnTo>
                  <a:lnTo>
                    <a:pt x="15" y="105"/>
                  </a:lnTo>
                  <a:lnTo>
                    <a:pt x="18" y="103"/>
                  </a:lnTo>
                  <a:lnTo>
                    <a:pt x="22" y="110"/>
                  </a:lnTo>
                  <a:lnTo>
                    <a:pt x="28" y="118"/>
                  </a:lnTo>
                  <a:lnTo>
                    <a:pt x="33" y="126"/>
                  </a:lnTo>
                  <a:lnTo>
                    <a:pt x="37" y="129"/>
                  </a:lnTo>
                  <a:lnTo>
                    <a:pt x="39" y="129"/>
                  </a:lnTo>
                  <a:lnTo>
                    <a:pt x="42" y="126"/>
                  </a:lnTo>
                  <a:lnTo>
                    <a:pt x="43" y="121"/>
                  </a:lnTo>
                  <a:lnTo>
                    <a:pt x="43" y="114"/>
                  </a:lnTo>
                  <a:lnTo>
                    <a:pt x="42" y="110"/>
                  </a:lnTo>
                  <a:lnTo>
                    <a:pt x="42" y="107"/>
                  </a:lnTo>
                  <a:lnTo>
                    <a:pt x="42" y="106"/>
                  </a:lnTo>
                  <a:lnTo>
                    <a:pt x="41" y="103"/>
                  </a:lnTo>
                  <a:lnTo>
                    <a:pt x="46" y="106"/>
                  </a:lnTo>
                  <a:lnTo>
                    <a:pt x="51" y="110"/>
                  </a:lnTo>
                  <a:lnTo>
                    <a:pt x="57" y="113"/>
                  </a:lnTo>
                  <a:lnTo>
                    <a:pt x="62" y="110"/>
                  </a:lnTo>
                  <a:lnTo>
                    <a:pt x="64" y="111"/>
                  </a:lnTo>
                  <a:lnTo>
                    <a:pt x="67" y="114"/>
                  </a:lnTo>
                  <a:lnTo>
                    <a:pt x="68" y="115"/>
                  </a:lnTo>
                  <a:lnTo>
                    <a:pt x="70" y="115"/>
                  </a:lnTo>
                  <a:lnTo>
                    <a:pt x="72" y="114"/>
                  </a:lnTo>
                  <a:lnTo>
                    <a:pt x="74" y="111"/>
                  </a:lnTo>
                  <a:lnTo>
                    <a:pt x="76" y="109"/>
                  </a:lnTo>
                  <a:lnTo>
                    <a:pt x="76" y="105"/>
                  </a:lnTo>
                  <a:lnTo>
                    <a:pt x="80" y="106"/>
                  </a:lnTo>
                  <a:lnTo>
                    <a:pt x="84" y="106"/>
                  </a:lnTo>
                  <a:lnTo>
                    <a:pt x="90" y="107"/>
                  </a:lnTo>
                  <a:lnTo>
                    <a:pt x="96" y="107"/>
                  </a:lnTo>
                  <a:lnTo>
                    <a:pt x="101" y="109"/>
                  </a:lnTo>
                  <a:lnTo>
                    <a:pt x="107" y="109"/>
                  </a:lnTo>
                  <a:lnTo>
                    <a:pt x="111" y="109"/>
                  </a:lnTo>
                  <a:lnTo>
                    <a:pt x="114" y="109"/>
                  </a:lnTo>
                  <a:lnTo>
                    <a:pt x="120" y="107"/>
                  </a:lnTo>
                  <a:lnTo>
                    <a:pt x="124" y="107"/>
                  </a:lnTo>
                  <a:lnTo>
                    <a:pt x="128" y="109"/>
                  </a:lnTo>
                  <a:lnTo>
                    <a:pt x="130" y="110"/>
                  </a:lnTo>
                  <a:lnTo>
                    <a:pt x="132" y="111"/>
                  </a:lnTo>
                  <a:lnTo>
                    <a:pt x="137" y="115"/>
                  </a:lnTo>
                  <a:lnTo>
                    <a:pt x="142" y="121"/>
                  </a:lnTo>
                  <a:lnTo>
                    <a:pt x="149" y="127"/>
                  </a:lnTo>
                  <a:lnTo>
                    <a:pt x="155" y="133"/>
                  </a:lnTo>
                  <a:lnTo>
                    <a:pt x="162" y="138"/>
                  </a:lnTo>
                  <a:lnTo>
                    <a:pt x="168" y="142"/>
                  </a:lnTo>
                  <a:lnTo>
                    <a:pt x="171" y="145"/>
                  </a:lnTo>
                  <a:lnTo>
                    <a:pt x="174" y="146"/>
                  </a:lnTo>
                  <a:lnTo>
                    <a:pt x="181" y="146"/>
                  </a:lnTo>
                  <a:lnTo>
                    <a:pt x="189" y="148"/>
                  </a:lnTo>
                  <a:lnTo>
                    <a:pt x="199" y="150"/>
                  </a:lnTo>
                  <a:lnTo>
                    <a:pt x="209" y="152"/>
                  </a:lnTo>
                  <a:lnTo>
                    <a:pt x="218" y="154"/>
                  </a:lnTo>
                  <a:lnTo>
                    <a:pt x="225" y="156"/>
                  </a:lnTo>
                  <a:lnTo>
                    <a:pt x="231" y="15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73" name="Freeform 129"/>
            <p:cNvSpPr>
              <a:spLocks/>
            </p:cNvSpPr>
            <p:nvPr/>
          </p:nvSpPr>
          <p:spPr bwMode="auto">
            <a:xfrm>
              <a:off x="4641" y="3274"/>
              <a:ext cx="445" cy="187"/>
            </a:xfrm>
            <a:custGeom>
              <a:avLst/>
              <a:gdLst>
                <a:gd name="T0" fmla="*/ 439 w 445"/>
                <a:gd name="T1" fmla="*/ 36 h 187"/>
                <a:gd name="T2" fmla="*/ 445 w 445"/>
                <a:gd name="T3" fmla="*/ 63 h 187"/>
                <a:gd name="T4" fmla="*/ 444 w 445"/>
                <a:gd name="T5" fmla="*/ 122 h 187"/>
                <a:gd name="T6" fmla="*/ 439 w 445"/>
                <a:gd name="T7" fmla="*/ 173 h 187"/>
                <a:gd name="T8" fmla="*/ 417 w 445"/>
                <a:gd name="T9" fmla="*/ 184 h 187"/>
                <a:gd name="T10" fmla="*/ 388 w 445"/>
                <a:gd name="T11" fmla="*/ 179 h 187"/>
                <a:gd name="T12" fmla="*/ 370 w 445"/>
                <a:gd name="T13" fmla="*/ 175 h 187"/>
                <a:gd name="T14" fmla="*/ 354 w 445"/>
                <a:gd name="T15" fmla="*/ 171 h 187"/>
                <a:gd name="T16" fmla="*/ 333 w 445"/>
                <a:gd name="T17" fmla="*/ 167 h 187"/>
                <a:gd name="T18" fmla="*/ 313 w 445"/>
                <a:gd name="T19" fmla="*/ 166 h 187"/>
                <a:gd name="T20" fmla="*/ 287 w 445"/>
                <a:gd name="T21" fmla="*/ 161 h 187"/>
                <a:gd name="T22" fmla="*/ 266 w 445"/>
                <a:gd name="T23" fmla="*/ 157 h 187"/>
                <a:gd name="T24" fmla="*/ 257 w 445"/>
                <a:gd name="T25" fmla="*/ 154 h 187"/>
                <a:gd name="T26" fmla="*/ 245 w 445"/>
                <a:gd name="T27" fmla="*/ 151 h 187"/>
                <a:gd name="T28" fmla="*/ 228 w 445"/>
                <a:gd name="T29" fmla="*/ 150 h 187"/>
                <a:gd name="T30" fmla="*/ 213 w 445"/>
                <a:gd name="T31" fmla="*/ 147 h 187"/>
                <a:gd name="T32" fmla="*/ 200 w 445"/>
                <a:gd name="T33" fmla="*/ 146 h 187"/>
                <a:gd name="T34" fmla="*/ 182 w 445"/>
                <a:gd name="T35" fmla="*/ 145 h 187"/>
                <a:gd name="T36" fmla="*/ 152 w 445"/>
                <a:gd name="T37" fmla="*/ 145 h 187"/>
                <a:gd name="T38" fmla="*/ 125 w 445"/>
                <a:gd name="T39" fmla="*/ 147 h 187"/>
                <a:gd name="T40" fmla="*/ 105 w 445"/>
                <a:gd name="T41" fmla="*/ 151 h 187"/>
                <a:gd name="T42" fmla="*/ 74 w 445"/>
                <a:gd name="T43" fmla="*/ 157 h 187"/>
                <a:gd name="T44" fmla="*/ 51 w 445"/>
                <a:gd name="T45" fmla="*/ 158 h 187"/>
                <a:gd name="T46" fmla="*/ 44 w 445"/>
                <a:gd name="T47" fmla="*/ 139 h 187"/>
                <a:gd name="T48" fmla="*/ 41 w 445"/>
                <a:gd name="T49" fmla="*/ 127 h 187"/>
                <a:gd name="T50" fmla="*/ 29 w 445"/>
                <a:gd name="T51" fmla="*/ 120 h 187"/>
                <a:gd name="T52" fmla="*/ 15 w 445"/>
                <a:gd name="T53" fmla="*/ 105 h 187"/>
                <a:gd name="T54" fmla="*/ 17 w 445"/>
                <a:gd name="T55" fmla="*/ 92 h 187"/>
                <a:gd name="T56" fmla="*/ 21 w 445"/>
                <a:gd name="T57" fmla="*/ 82 h 187"/>
                <a:gd name="T58" fmla="*/ 13 w 445"/>
                <a:gd name="T59" fmla="*/ 73 h 187"/>
                <a:gd name="T60" fmla="*/ 3 w 445"/>
                <a:gd name="T61" fmla="*/ 61 h 187"/>
                <a:gd name="T62" fmla="*/ 0 w 445"/>
                <a:gd name="T63" fmla="*/ 43 h 187"/>
                <a:gd name="T64" fmla="*/ 14 w 445"/>
                <a:gd name="T65" fmla="*/ 31 h 187"/>
                <a:gd name="T66" fmla="*/ 43 w 445"/>
                <a:gd name="T67" fmla="*/ 21 h 187"/>
                <a:gd name="T68" fmla="*/ 68 w 445"/>
                <a:gd name="T69" fmla="*/ 17 h 187"/>
                <a:gd name="T70" fmla="*/ 81 w 445"/>
                <a:gd name="T71" fmla="*/ 17 h 187"/>
                <a:gd name="T72" fmla="*/ 89 w 445"/>
                <a:gd name="T73" fmla="*/ 10 h 187"/>
                <a:gd name="T74" fmla="*/ 96 w 445"/>
                <a:gd name="T75" fmla="*/ 2 h 187"/>
                <a:gd name="T76" fmla="*/ 111 w 445"/>
                <a:gd name="T77" fmla="*/ 10 h 187"/>
                <a:gd name="T78" fmla="*/ 124 w 445"/>
                <a:gd name="T79" fmla="*/ 19 h 187"/>
                <a:gd name="T80" fmla="*/ 134 w 445"/>
                <a:gd name="T81" fmla="*/ 25 h 187"/>
                <a:gd name="T82" fmla="*/ 145 w 445"/>
                <a:gd name="T83" fmla="*/ 37 h 187"/>
                <a:gd name="T84" fmla="*/ 162 w 445"/>
                <a:gd name="T85" fmla="*/ 45 h 187"/>
                <a:gd name="T86" fmla="*/ 176 w 445"/>
                <a:gd name="T87" fmla="*/ 48 h 187"/>
                <a:gd name="T88" fmla="*/ 195 w 445"/>
                <a:gd name="T89" fmla="*/ 49 h 187"/>
                <a:gd name="T90" fmla="*/ 216 w 445"/>
                <a:gd name="T91" fmla="*/ 51 h 187"/>
                <a:gd name="T92" fmla="*/ 234 w 445"/>
                <a:gd name="T93" fmla="*/ 51 h 187"/>
                <a:gd name="T94" fmla="*/ 242 w 445"/>
                <a:gd name="T95" fmla="*/ 51 h 187"/>
                <a:gd name="T96" fmla="*/ 262 w 445"/>
                <a:gd name="T97" fmla="*/ 49 h 187"/>
                <a:gd name="T98" fmla="*/ 301 w 445"/>
                <a:gd name="T99" fmla="*/ 47 h 187"/>
                <a:gd name="T100" fmla="*/ 345 w 445"/>
                <a:gd name="T101" fmla="*/ 40 h 187"/>
                <a:gd name="T102" fmla="*/ 389 w 445"/>
                <a:gd name="T103" fmla="*/ 35 h 187"/>
                <a:gd name="T104" fmla="*/ 423 w 445"/>
                <a:gd name="T105" fmla="*/ 32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45" h="187">
                  <a:moveTo>
                    <a:pt x="436" y="31"/>
                  </a:moveTo>
                  <a:lnTo>
                    <a:pt x="437" y="33"/>
                  </a:lnTo>
                  <a:lnTo>
                    <a:pt x="439" y="36"/>
                  </a:lnTo>
                  <a:lnTo>
                    <a:pt x="440" y="40"/>
                  </a:lnTo>
                  <a:lnTo>
                    <a:pt x="441" y="43"/>
                  </a:lnTo>
                  <a:lnTo>
                    <a:pt x="445" y="63"/>
                  </a:lnTo>
                  <a:lnTo>
                    <a:pt x="445" y="84"/>
                  </a:lnTo>
                  <a:lnTo>
                    <a:pt x="444" y="104"/>
                  </a:lnTo>
                  <a:lnTo>
                    <a:pt x="444" y="122"/>
                  </a:lnTo>
                  <a:lnTo>
                    <a:pt x="444" y="135"/>
                  </a:lnTo>
                  <a:lnTo>
                    <a:pt x="441" y="154"/>
                  </a:lnTo>
                  <a:lnTo>
                    <a:pt x="439" y="173"/>
                  </a:lnTo>
                  <a:lnTo>
                    <a:pt x="437" y="187"/>
                  </a:lnTo>
                  <a:lnTo>
                    <a:pt x="427" y="186"/>
                  </a:lnTo>
                  <a:lnTo>
                    <a:pt x="417" y="184"/>
                  </a:lnTo>
                  <a:lnTo>
                    <a:pt x="407" y="183"/>
                  </a:lnTo>
                  <a:lnTo>
                    <a:pt x="397" y="181"/>
                  </a:lnTo>
                  <a:lnTo>
                    <a:pt x="388" y="179"/>
                  </a:lnTo>
                  <a:lnTo>
                    <a:pt x="380" y="178"/>
                  </a:lnTo>
                  <a:lnTo>
                    <a:pt x="375" y="177"/>
                  </a:lnTo>
                  <a:lnTo>
                    <a:pt x="370" y="175"/>
                  </a:lnTo>
                  <a:lnTo>
                    <a:pt x="366" y="174"/>
                  </a:lnTo>
                  <a:lnTo>
                    <a:pt x="360" y="173"/>
                  </a:lnTo>
                  <a:lnTo>
                    <a:pt x="354" y="171"/>
                  </a:lnTo>
                  <a:lnTo>
                    <a:pt x="347" y="170"/>
                  </a:lnTo>
                  <a:lnTo>
                    <a:pt x="339" y="169"/>
                  </a:lnTo>
                  <a:lnTo>
                    <a:pt x="333" y="167"/>
                  </a:lnTo>
                  <a:lnTo>
                    <a:pt x="326" y="166"/>
                  </a:lnTo>
                  <a:lnTo>
                    <a:pt x="321" y="166"/>
                  </a:lnTo>
                  <a:lnTo>
                    <a:pt x="313" y="166"/>
                  </a:lnTo>
                  <a:lnTo>
                    <a:pt x="305" y="165"/>
                  </a:lnTo>
                  <a:lnTo>
                    <a:pt x="296" y="163"/>
                  </a:lnTo>
                  <a:lnTo>
                    <a:pt x="287" y="161"/>
                  </a:lnTo>
                  <a:lnTo>
                    <a:pt x="280" y="159"/>
                  </a:lnTo>
                  <a:lnTo>
                    <a:pt x="272" y="158"/>
                  </a:lnTo>
                  <a:lnTo>
                    <a:pt x="266" y="157"/>
                  </a:lnTo>
                  <a:lnTo>
                    <a:pt x="262" y="155"/>
                  </a:lnTo>
                  <a:lnTo>
                    <a:pt x="260" y="155"/>
                  </a:lnTo>
                  <a:lnTo>
                    <a:pt x="257" y="154"/>
                  </a:lnTo>
                  <a:lnTo>
                    <a:pt x="253" y="154"/>
                  </a:lnTo>
                  <a:lnTo>
                    <a:pt x="250" y="153"/>
                  </a:lnTo>
                  <a:lnTo>
                    <a:pt x="245" y="151"/>
                  </a:lnTo>
                  <a:lnTo>
                    <a:pt x="240" y="151"/>
                  </a:lnTo>
                  <a:lnTo>
                    <a:pt x="234" y="150"/>
                  </a:lnTo>
                  <a:lnTo>
                    <a:pt x="228" y="150"/>
                  </a:lnTo>
                  <a:lnTo>
                    <a:pt x="223" y="149"/>
                  </a:lnTo>
                  <a:lnTo>
                    <a:pt x="218" y="149"/>
                  </a:lnTo>
                  <a:lnTo>
                    <a:pt x="213" y="147"/>
                  </a:lnTo>
                  <a:lnTo>
                    <a:pt x="207" y="147"/>
                  </a:lnTo>
                  <a:lnTo>
                    <a:pt x="203" y="146"/>
                  </a:lnTo>
                  <a:lnTo>
                    <a:pt x="200" y="146"/>
                  </a:lnTo>
                  <a:lnTo>
                    <a:pt x="195" y="146"/>
                  </a:lnTo>
                  <a:lnTo>
                    <a:pt x="191" y="145"/>
                  </a:lnTo>
                  <a:lnTo>
                    <a:pt x="182" y="145"/>
                  </a:lnTo>
                  <a:lnTo>
                    <a:pt x="172" y="145"/>
                  </a:lnTo>
                  <a:lnTo>
                    <a:pt x="162" y="145"/>
                  </a:lnTo>
                  <a:lnTo>
                    <a:pt x="152" y="145"/>
                  </a:lnTo>
                  <a:lnTo>
                    <a:pt x="142" y="146"/>
                  </a:lnTo>
                  <a:lnTo>
                    <a:pt x="133" y="147"/>
                  </a:lnTo>
                  <a:lnTo>
                    <a:pt x="125" y="147"/>
                  </a:lnTo>
                  <a:lnTo>
                    <a:pt x="120" y="149"/>
                  </a:lnTo>
                  <a:lnTo>
                    <a:pt x="113" y="150"/>
                  </a:lnTo>
                  <a:lnTo>
                    <a:pt x="105" y="151"/>
                  </a:lnTo>
                  <a:lnTo>
                    <a:pt x="95" y="154"/>
                  </a:lnTo>
                  <a:lnTo>
                    <a:pt x="84" y="155"/>
                  </a:lnTo>
                  <a:lnTo>
                    <a:pt x="74" y="157"/>
                  </a:lnTo>
                  <a:lnTo>
                    <a:pt x="64" y="158"/>
                  </a:lnTo>
                  <a:lnTo>
                    <a:pt x="56" y="158"/>
                  </a:lnTo>
                  <a:lnTo>
                    <a:pt x="51" y="158"/>
                  </a:lnTo>
                  <a:lnTo>
                    <a:pt x="47" y="154"/>
                  </a:lnTo>
                  <a:lnTo>
                    <a:pt x="44" y="147"/>
                  </a:lnTo>
                  <a:lnTo>
                    <a:pt x="44" y="139"/>
                  </a:lnTo>
                  <a:lnTo>
                    <a:pt x="44" y="134"/>
                  </a:lnTo>
                  <a:lnTo>
                    <a:pt x="44" y="130"/>
                  </a:lnTo>
                  <a:lnTo>
                    <a:pt x="41" y="127"/>
                  </a:lnTo>
                  <a:lnTo>
                    <a:pt x="38" y="125"/>
                  </a:lnTo>
                  <a:lnTo>
                    <a:pt x="33" y="122"/>
                  </a:lnTo>
                  <a:lnTo>
                    <a:pt x="29" y="120"/>
                  </a:lnTo>
                  <a:lnTo>
                    <a:pt x="23" y="116"/>
                  </a:lnTo>
                  <a:lnTo>
                    <a:pt x="18" y="110"/>
                  </a:lnTo>
                  <a:lnTo>
                    <a:pt x="15" y="105"/>
                  </a:lnTo>
                  <a:lnTo>
                    <a:pt x="15" y="101"/>
                  </a:lnTo>
                  <a:lnTo>
                    <a:pt x="15" y="96"/>
                  </a:lnTo>
                  <a:lnTo>
                    <a:pt x="17" y="92"/>
                  </a:lnTo>
                  <a:lnTo>
                    <a:pt x="19" y="89"/>
                  </a:lnTo>
                  <a:lnTo>
                    <a:pt x="20" y="86"/>
                  </a:lnTo>
                  <a:lnTo>
                    <a:pt x="21" y="82"/>
                  </a:lnTo>
                  <a:lnTo>
                    <a:pt x="21" y="80"/>
                  </a:lnTo>
                  <a:lnTo>
                    <a:pt x="18" y="76"/>
                  </a:lnTo>
                  <a:lnTo>
                    <a:pt x="13" y="73"/>
                  </a:lnTo>
                  <a:lnTo>
                    <a:pt x="9" y="69"/>
                  </a:lnTo>
                  <a:lnTo>
                    <a:pt x="5" y="65"/>
                  </a:lnTo>
                  <a:lnTo>
                    <a:pt x="3" y="61"/>
                  </a:lnTo>
                  <a:lnTo>
                    <a:pt x="1" y="55"/>
                  </a:lnTo>
                  <a:lnTo>
                    <a:pt x="0" y="48"/>
                  </a:lnTo>
                  <a:lnTo>
                    <a:pt x="0" y="43"/>
                  </a:lnTo>
                  <a:lnTo>
                    <a:pt x="2" y="37"/>
                  </a:lnTo>
                  <a:lnTo>
                    <a:pt x="8" y="33"/>
                  </a:lnTo>
                  <a:lnTo>
                    <a:pt x="14" y="31"/>
                  </a:lnTo>
                  <a:lnTo>
                    <a:pt x="23" y="27"/>
                  </a:lnTo>
                  <a:lnTo>
                    <a:pt x="33" y="24"/>
                  </a:lnTo>
                  <a:lnTo>
                    <a:pt x="43" y="21"/>
                  </a:lnTo>
                  <a:lnTo>
                    <a:pt x="52" y="19"/>
                  </a:lnTo>
                  <a:lnTo>
                    <a:pt x="61" y="17"/>
                  </a:lnTo>
                  <a:lnTo>
                    <a:pt x="68" y="17"/>
                  </a:lnTo>
                  <a:lnTo>
                    <a:pt x="72" y="17"/>
                  </a:lnTo>
                  <a:lnTo>
                    <a:pt x="76" y="17"/>
                  </a:lnTo>
                  <a:lnTo>
                    <a:pt x="81" y="17"/>
                  </a:lnTo>
                  <a:lnTo>
                    <a:pt x="84" y="17"/>
                  </a:lnTo>
                  <a:lnTo>
                    <a:pt x="86" y="13"/>
                  </a:lnTo>
                  <a:lnTo>
                    <a:pt x="89" y="10"/>
                  </a:lnTo>
                  <a:lnTo>
                    <a:pt x="90" y="6"/>
                  </a:lnTo>
                  <a:lnTo>
                    <a:pt x="92" y="0"/>
                  </a:lnTo>
                  <a:lnTo>
                    <a:pt x="96" y="2"/>
                  </a:lnTo>
                  <a:lnTo>
                    <a:pt x="101" y="4"/>
                  </a:lnTo>
                  <a:lnTo>
                    <a:pt x="105" y="7"/>
                  </a:lnTo>
                  <a:lnTo>
                    <a:pt x="111" y="10"/>
                  </a:lnTo>
                  <a:lnTo>
                    <a:pt x="116" y="12"/>
                  </a:lnTo>
                  <a:lnTo>
                    <a:pt x="121" y="16"/>
                  </a:lnTo>
                  <a:lnTo>
                    <a:pt x="124" y="19"/>
                  </a:lnTo>
                  <a:lnTo>
                    <a:pt x="128" y="20"/>
                  </a:lnTo>
                  <a:lnTo>
                    <a:pt x="131" y="23"/>
                  </a:lnTo>
                  <a:lnTo>
                    <a:pt x="134" y="25"/>
                  </a:lnTo>
                  <a:lnTo>
                    <a:pt x="137" y="29"/>
                  </a:lnTo>
                  <a:lnTo>
                    <a:pt x="142" y="33"/>
                  </a:lnTo>
                  <a:lnTo>
                    <a:pt x="145" y="37"/>
                  </a:lnTo>
                  <a:lnTo>
                    <a:pt x="151" y="40"/>
                  </a:lnTo>
                  <a:lnTo>
                    <a:pt x="156" y="43"/>
                  </a:lnTo>
                  <a:lnTo>
                    <a:pt x="162" y="45"/>
                  </a:lnTo>
                  <a:lnTo>
                    <a:pt x="166" y="47"/>
                  </a:lnTo>
                  <a:lnTo>
                    <a:pt x="171" y="47"/>
                  </a:lnTo>
                  <a:lnTo>
                    <a:pt x="176" y="48"/>
                  </a:lnTo>
                  <a:lnTo>
                    <a:pt x="183" y="48"/>
                  </a:lnTo>
                  <a:lnTo>
                    <a:pt x="189" y="49"/>
                  </a:lnTo>
                  <a:lnTo>
                    <a:pt x="195" y="49"/>
                  </a:lnTo>
                  <a:lnTo>
                    <a:pt x="202" y="49"/>
                  </a:lnTo>
                  <a:lnTo>
                    <a:pt x="208" y="49"/>
                  </a:lnTo>
                  <a:lnTo>
                    <a:pt x="216" y="51"/>
                  </a:lnTo>
                  <a:lnTo>
                    <a:pt x="223" y="51"/>
                  </a:lnTo>
                  <a:lnTo>
                    <a:pt x="228" y="51"/>
                  </a:lnTo>
                  <a:lnTo>
                    <a:pt x="234" y="51"/>
                  </a:lnTo>
                  <a:lnTo>
                    <a:pt x="236" y="51"/>
                  </a:lnTo>
                  <a:lnTo>
                    <a:pt x="240" y="51"/>
                  </a:lnTo>
                  <a:lnTo>
                    <a:pt x="242" y="51"/>
                  </a:lnTo>
                  <a:lnTo>
                    <a:pt x="244" y="51"/>
                  </a:lnTo>
                  <a:lnTo>
                    <a:pt x="252" y="51"/>
                  </a:lnTo>
                  <a:lnTo>
                    <a:pt x="262" y="49"/>
                  </a:lnTo>
                  <a:lnTo>
                    <a:pt x="274" y="49"/>
                  </a:lnTo>
                  <a:lnTo>
                    <a:pt x="286" y="48"/>
                  </a:lnTo>
                  <a:lnTo>
                    <a:pt x="301" y="47"/>
                  </a:lnTo>
                  <a:lnTo>
                    <a:pt x="315" y="44"/>
                  </a:lnTo>
                  <a:lnTo>
                    <a:pt x="331" y="43"/>
                  </a:lnTo>
                  <a:lnTo>
                    <a:pt x="345" y="40"/>
                  </a:lnTo>
                  <a:lnTo>
                    <a:pt x="360" y="39"/>
                  </a:lnTo>
                  <a:lnTo>
                    <a:pt x="375" y="37"/>
                  </a:lnTo>
                  <a:lnTo>
                    <a:pt x="389" y="35"/>
                  </a:lnTo>
                  <a:lnTo>
                    <a:pt x="402" y="33"/>
                  </a:lnTo>
                  <a:lnTo>
                    <a:pt x="413" y="32"/>
                  </a:lnTo>
                  <a:lnTo>
                    <a:pt x="423" y="32"/>
                  </a:lnTo>
                  <a:lnTo>
                    <a:pt x="430" y="31"/>
                  </a:lnTo>
                  <a:lnTo>
                    <a:pt x="436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74" name="Freeform 130"/>
            <p:cNvSpPr>
              <a:spLocks/>
            </p:cNvSpPr>
            <p:nvPr/>
          </p:nvSpPr>
          <p:spPr bwMode="auto">
            <a:xfrm>
              <a:off x="4709" y="3195"/>
              <a:ext cx="64" cy="96"/>
            </a:xfrm>
            <a:custGeom>
              <a:avLst/>
              <a:gdLst>
                <a:gd name="T0" fmla="*/ 24 w 64"/>
                <a:gd name="T1" fmla="*/ 79 h 96"/>
                <a:gd name="T2" fmla="*/ 22 w 64"/>
                <a:gd name="T3" fmla="*/ 85 h 96"/>
                <a:gd name="T4" fmla="*/ 21 w 64"/>
                <a:gd name="T5" fmla="*/ 89 h 96"/>
                <a:gd name="T6" fmla="*/ 18 w 64"/>
                <a:gd name="T7" fmla="*/ 92 h 96"/>
                <a:gd name="T8" fmla="*/ 16 w 64"/>
                <a:gd name="T9" fmla="*/ 96 h 96"/>
                <a:gd name="T10" fmla="*/ 13 w 64"/>
                <a:gd name="T11" fmla="*/ 96 h 96"/>
                <a:gd name="T12" fmla="*/ 8 w 64"/>
                <a:gd name="T13" fmla="*/ 96 h 96"/>
                <a:gd name="T14" fmla="*/ 4 w 64"/>
                <a:gd name="T15" fmla="*/ 96 h 96"/>
                <a:gd name="T16" fmla="*/ 0 w 64"/>
                <a:gd name="T17" fmla="*/ 96 h 96"/>
                <a:gd name="T18" fmla="*/ 3 w 64"/>
                <a:gd name="T19" fmla="*/ 89 h 96"/>
                <a:gd name="T20" fmla="*/ 10 w 64"/>
                <a:gd name="T21" fmla="*/ 77 h 96"/>
                <a:gd name="T22" fmla="*/ 17 w 64"/>
                <a:gd name="T23" fmla="*/ 62 h 96"/>
                <a:gd name="T24" fmla="*/ 25 w 64"/>
                <a:gd name="T25" fmla="*/ 46 h 96"/>
                <a:gd name="T26" fmla="*/ 34 w 64"/>
                <a:gd name="T27" fmla="*/ 30 h 96"/>
                <a:gd name="T28" fmla="*/ 42 w 64"/>
                <a:gd name="T29" fmla="*/ 17 h 96"/>
                <a:gd name="T30" fmla="*/ 47 w 64"/>
                <a:gd name="T31" fmla="*/ 6 h 96"/>
                <a:gd name="T32" fmla="*/ 51 w 64"/>
                <a:gd name="T33" fmla="*/ 0 h 96"/>
                <a:gd name="T34" fmla="*/ 54 w 64"/>
                <a:gd name="T35" fmla="*/ 0 h 96"/>
                <a:gd name="T36" fmla="*/ 57 w 64"/>
                <a:gd name="T37" fmla="*/ 0 h 96"/>
                <a:gd name="T38" fmla="*/ 61 w 64"/>
                <a:gd name="T39" fmla="*/ 0 h 96"/>
                <a:gd name="T40" fmla="*/ 64 w 64"/>
                <a:gd name="T41" fmla="*/ 0 h 96"/>
                <a:gd name="T42" fmla="*/ 61 w 64"/>
                <a:gd name="T43" fmla="*/ 6 h 96"/>
                <a:gd name="T44" fmla="*/ 56 w 64"/>
                <a:gd name="T45" fmla="*/ 17 h 96"/>
                <a:gd name="T46" fmla="*/ 50 w 64"/>
                <a:gd name="T47" fmla="*/ 29 h 96"/>
                <a:gd name="T48" fmla="*/ 43 w 64"/>
                <a:gd name="T49" fmla="*/ 42 h 96"/>
                <a:gd name="T50" fmla="*/ 36 w 64"/>
                <a:gd name="T51" fmla="*/ 55 h 96"/>
                <a:gd name="T52" fmla="*/ 31 w 64"/>
                <a:gd name="T53" fmla="*/ 67 h 96"/>
                <a:gd name="T54" fmla="*/ 26 w 64"/>
                <a:gd name="T55" fmla="*/ 75 h 96"/>
                <a:gd name="T56" fmla="*/ 24 w 64"/>
                <a:gd name="T57" fmla="*/ 79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4" h="96">
                  <a:moveTo>
                    <a:pt x="24" y="79"/>
                  </a:moveTo>
                  <a:lnTo>
                    <a:pt x="22" y="85"/>
                  </a:lnTo>
                  <a:lnTo>
                    <a:pt x="21" y="89"/>
                  </a:lnTo>
                  <a:lnTo>
                    <a:pt x="18" y="92"/>
                  </a:lnTo>
                  <a:lnTo>
                    <a:pt x="16" y="96"/>
                  </a:lnTo>
                  <a:lnTo>
                    <a:pt x="13" y="96"/>
                  </a:lnTo>
                  <a:lnTo>
                    <a:pt x="8" y="96"/>
                  </a:lnTo>
                  <a:lnTo>
                    <a:pt x="4" y="96"/>
                  </a:lnTo>
                  <a:lnTo>
                    <a:pt x="0" y="96"/>
                  </a:lnTo>
                  <a:lnTo>
                    <a:pt x="3" y="89"/>
                  </a:lnTo>
                  <a:lnTo>
                    <a:pt x="10" y="77"/>
                  </a:lnTo>
                  <a:lnTo>
                    <a:pt x="17" y="62"/>
                  </a:lnTo>
                  <a:lnTo>
                    <a:pt x="25" y="46"/>
                  </a:lnTo>
                  <a:lnTo>
                    <a:pt x="34" y="30"/>
                  </a:lnTo>
                  <a:lnTo>
                    <a:pt x="42" y="17"/>
                  </a:lnTo>
                  <a:lnTo>
                    <a:pt x="47" y="6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57" y="0"/>
                  </a:lnTo>
                  <a:lnTo>
                    <a:pt x="61" y="0"/>
                  </a:lnTo>
                  <a:lnTo>
                    <a:pt x="64" y="0"/>
                  </a:lnTo>
                  <a:lnTo>
                    <a:pt x="61" y="6"/>
                  </a:lnTo>
                  <a:lnTo>
                    <a:pt x="56" y="17"/>
                  </a:lnTo>
                  <a:lnTo>
                    <a:pt x="50" y="29"/>
                  </a:lnTo>
                  <a:lnTo>
                    <a:pt x="43" y="42"/>
                  </a:lnTo>
                  <a:lnTo>
                    <a:pt x="36" y="55"/>
                  </a:lnTo>
                  <a:lnTo>
                    <a:pt x="31" y="67"/>
                  </a:lnTo>
                  <a:lnTo>
                    <a:pt x="26" y="75"/>
                  </a:lnTo>
                  <a:lnTo>
                    <a:pt x="24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75" name="Freeform 131"/>
            <p:cNvSpPr>
              <a:spLocks/>
            </p:cNvSpPr>
            <p:nvPr/>
          </p:nvSpPr>
          <p:spPr bwMode="auto">
            <a:xfrm>
              <a:off x="4897" y="3139"/>
              <a:ext cx="220" cy="115"/>
            </a:xfrm>
            <a:custGeom>
              <a:avLst/>
              <a:gdLst>
                <a:gd name="T0" fmla="*/ 207 w 220"/>
                <a:gd name="T1" fmla="*/ 98 h 115"/>
                <a:gd name="T2" fmla="*/ 188 w 220"/>
                <a:gd name="T3" fmla="*/ 93 h 115"/>
                <a:gd name="T4" fmla="*/ 171 w 220"/>
                <a:gd name="T5" fmla="*/ 101 h 115"/>
                <a:gd name="T6" fmla="*/ 156 w 220"/>
                <a:gd name="T7" fmla="*/ 101 h 115"/>
                <a:gd name="T8" fmla="*/ 148 w 220"/>
                <a:gd name="T9" fmla="*/ 97 h 115"/>
                <a:gd name="T10" fmla="*/ 136 w 220"/>
                <a:gd name="T11" fmla="*/ 93 h 115"/>
                <a:gd name="T12" fmla="*/ 122 w 220"/>
                <a:gd name="T13" fmla="*/ 80 h 115"/>
                <a:gd name="T14" fmla="*/ 98 w 220"/>
                <a:gd name="T15" fmla="*/ 72 h 115"/>
                <a:gd name="T16" fmla="*/ 87 w 220"/>
                <a:gd name="T17" fmla="*/ 72 h 115"/>
                <a:gd name="T18" fmla="*/ 83 w 220"/>
                <a:gd name="T19" fmla="*/ 78 h 115"/>
                <a:gd name="T20" fmla="*/ 86 w 220"/>
                <a:gd name="T21" fmla="*/ 89 h 115"/>
                <a:gd name="T22" fmla="*/ 71 w 220"/>
                <a:gd name="T23" fmla="*/ 76 h 115"/>
                <a:gd name="T24" fmla="*/ 78 w 220"/>
                <a:gd name="T25" fmla="*/ 62 h 115"/>
                <a:gd name="T26" fmla="*/ 93 w 220"/>
                <a:gd name="T27" fmla="*/ 56 h 115"/>
                <a:gd name="T28" fmla="*/ 110 w 220"/>
                <a:gd name="T29" fmla="*/ 56 h 115"/>
                <a:gd name="T30" fmla="*/ 128 w 220"/>
                <a:gd name="T31" fmla="*/ 56 h 115"/>
                <a:gd name="T32" fmla="*/ 123 w 220"/>
                <a:gd name="T33" fmla="*/ 49 h 115"/>
                <a:gd name="T34" fmla="*/ 107 w 220"/>
                <a:gd name="T35" fmla="*/ 44 h 115"/>
                <a:gd name="T36" fmla="*/ 95 w 220"/>
                <a:gd name="T37" fmla="*/ 36 h 115"/>
                <a:gd name="T38" fmla="*/ 73 w 220"/>
                <a:gd name="T39" fmla="*/ 41 h 115"/>
                <a:gd name="T40" fmla="*/ 62 w 220"/>
                <a:gd name="T41" fmla="*/ 53 h 115"/>
                <a:gd name="T42" fmla="*/ 59 w 220"/>
                <a:gd name="T43" fmla="*/ 74 h 115"/>
                <a:gd name="T44" fmla="*/ 65 w 220"/>
                <a:gd name="T45" fmla="*/ 105 h 115"/>
                <a:gd name="T46" fmla="*/ 61 w 220"/>
                <a:gd name="T47" fmla="*/ 114 h 115"/>
                <a:gd name="T48" fmla="*/ 56 w 220"/>
                <a:gd name="T49" fmla="*/ 114 h 115"/>
                <a:gd name="T50" fmla="*/ 48 w 220"/>
                <a:gd name="T51" fmla="*/ 101 h 115"/>
                <a:gd name="T52" fmla="*/ 32 w 220"/>
                <a:gd name="T53" fmla="*/ 68 h 115"/>
                <a:gd name="T54" fmla="*/ 42 w 220"/>
                <a:gd name="T55" fmla="*/ 32 h 115"/>
                <a:gd name="T56" fmla="*/ 36 w 220"/>
                <a:gd name="T57" fmla="*/ 40 h 115"/>
                <a:gd name="T58" fmla="*/ 25 w 220"/>
                <a:gd name="T59" fmla="*/ 68 h 115"/>
                <a:gd name="T60" fmla="*/ 20 w 220"/>
                <a:gd name="T61" fmla="*/ 88 h 115"/>
                <a:gd name="T62" fmla="*/ 5 w 220"/>
                <a:gd name="T63" fmla="*/ 94 h 115"/>
                <a:gd name="T64" fmla="*/ 0 w 220"/>
                <a:gd name="T65" fmla="*/ 81 h 115"/>
                <a:gd name="T66" fmla="*/ 6 w 220"/>
                <a:gd name="T67" fmla="*/ 53 h 115"/>
                <a:gd name="T68" fmla="*/ 19 w 220"/>
                <a:gd name="T69" fmla="*/ 19 h 115"/>
                <a:gd name="T70" fmla="*/ 41 w 220"/>
                <a:gd name="T71" fmla="*/ 12 h 115"/>
                <a:gd name="T72" fmla="*/ 59 w 220"/>
                <a:gd name="T73" fmla="*/ 9 h 115"/>
                <a:gd name="T74" fmla="*/ 81 w 220"/>
                <a:gd name="T75" fmla="*/ 4 h 115"/>
                <a:gd name="T76" fmla="*/ 102 w 220"/>
                <a:gd name="T77" fmla="*/ 0 h 115"/>
                <a:gd name="T78" fmla="*/ 126 w 220"/>
                <a:gd name="T79" fmla="*/ 7 h 115"/>
                <a:gd name="T80" fmla="*/ 142 w 220"/>
                <a:gd name="T81" fmla="*/ 24 h 115"/>
                <a:gd name="T82" fmla="*/ 173 w 220"/>
                <a:gd name="T83" fmla="*/ 57 h 115"/>
                <a:gd name="T84" fmla="*/ 194 w 220"/>
                <a:gd name="T85" fmla="*/ 77 h 115"/>
                <a:gd name="T86" fmla="*/ 205 w 220"/>
                <a:gd name="T87" fmla="*/ 76 h 115"/>
                <a:gd name="T88" fmla="*/ 214 w 220"/>
                <a:gd name="T89" fmla="*/ 77 h 115"/>
                <a:gd name="T90" fmla="*/ 219 w 220"/>
                <a:gd name="T91" fmla="*/ 84 h 115"/>
                <a:gd name="T92" fmla="*/ 219 w 220"/>
                <a:gd name="T93" fmla="*/ 10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0" h="115">
                  <a:moveTo>
                    <a:pt x="219" y="105"/>
                  </a:moveTo>
                  <a:lnTo>
                    <a:pt x="213" y="102"/>
                  </a:lnTo>
                  <a:lnTo>
                    <a:pt x="207" y="98"/>
                  </a:lnTo>
                  <a:lnTo>
                    <a:pt x="199" y="95"/>
                  </a:lnTo>
                  <a:lnTo>
                    <a:pt x="193" y="93"/>
                  </a:lnTo>
                  <a:lnTo>
                    <a:pt x="188" y="93"/>
                  </a:lnTo>
                  <a:lnTo>
                    <a:pt x="182" y="94"/>
                  </a:lnTo>
                  <a:lnTo>
                    <a:pt x="176" y="98"/>
                  </a:lnTo>
                  <a:lnTo>
                    <a:pt x="171" y="101"/>
                  </a:lnTo>
                  <a:lnTo>
                    <a:pt x="167" y="102"/>
                  </a:lnTo>
                  <a:lnTo>
                    <a:pt x="161" y="102"/>
                  </a:lnTo>
                  <a:lnTo>
                    <a:pt x="156" y="101"/>
                  </a:lnTo>
                  <a:lnTo>
                    <a:pt x="152" y="99"/>
                  </a:lnTo>
                  <a:lnTo>
                    <a:pt x="150" y="98"/>
                  </a:lnTo>
                  <a:lnTo>
                    <a:pt x="148" y="97"/>
                  </a:lnTo>
                  <a:lnTo>
                    <a:pt x="144" y="95"/>
                  </a:lnTo>
                  <a:lnTo>
                    <a:pt x="140" y="95"/>
                  </a:lnTo>
                  <a:lnTo>
                    <a:pt x="136" y="93"/>
                  </a:lnTo>
                  <a:lnTo>
                    <a:pt x="130" y="89"/>
                  </a:lnTo>
                  <a:lnTo>
                    <a:pt x="126" y="85"/>
                  </a:lnTo>
                  <a:lnTo>
                    <a:pt x="122" y="80"/>
                  </a:lnTo>
                  <a:lnTo>
                    <a:pt x="116" y="78"/>
                  </a:lnTo>
                  <a:lnTo>
                    <a:pt x="107" y="74"/>
                  </a:lnTo>
                  <a:lnTo>
                    <a:pt x="98" y="72"/>
                  </a:lnTo>
                  <a:lnTo>
                    <a:pt x="92" y="70"/>
                  </a:lnTo>
                  <a:lnTo>
                    <a:pt x="89" y="70"/>
                  </a:lnTo>
                  <a:lnTo>
                    <a:pt x="87" y="72"/>
                  </a:lnTo>
                  <a:lnTo>
                    <a:pt x="85" y="74"/>
                  </a:lnTo>
                  <a:lnTo>
                    <a:pt x="83" y="77"/>
                  </a:lnTo>
                  <a:lnTo>
                    <a:pt x="83" y="78"/>
                  </a:lnTo>
                  <a:lnTo>
                    <a:pt x="85" y="81"/>
                  </a:lnTo>
                  <a:lnTo>
                    <a:pt x="86" y="85"/>
                  </a:lnTo>
                  <a:lnTo>
                    <a:pt x="86" y="89"/>
                  </a:lnTo>
                  <a:lnTo>
                    <a:pt x="82" y="86"/>
                  </a:lnTo>
                  <a:lnTo>
                    <a:pt x="77" y="81"/>
                  </a:lnTo>
                  <a:lnTo>
                    <a:pt x="71" y="76"/>
                  </a:lnTo>
                  <a:lnTo>
                    <a:pt x="67" y="70"/>
                  </a:lnTo>
                  <a:lnTo>
                    <a:pt x="71" y="66"/>
                  </a:lnTo>
                  <a:lnTo>
                    <a:pt x="78" y="62"/>
                  </a:lnTo>
                  <a:lnTo>
                    <a:pt x="86" y="58"/>
                  </a:lnTo>
                  <a:lnTo>
                    <a:pt x="91" y="56"/>
                  </a:lnTo>
                  <a:lnTo>
                    <a:pt x="93" y="56"/>
                  </a:lnTo>
                  <a:lnTo>
                    <a:pt x="98" y="56"/>
                  </a:lnTo>
                  <a:lnTo>
                    <a:pt x="103" y="56"/>
                  </a:lnTo>
                  <a:lnTo>
                    <a:pt x="110" y="56"/>
                  </a:lnTo>
                  <a:lnTo>
                    <a:pt x="116" y="56"/>
                  </a:lnTo>
                  <a:lnTo>
                    <a:pt x="122" y="56"/>
                  </a:lnTo>
                  <a:lnTo>
                    <a:pt x="128" y="56"/>
                  </a:lnTo>
                  <a:lnTo>
                    <a:pt x="132" y="56"/>
                  </a:lnTo>
                  <a:lnTo>
                    <a:pt x="129" y="53"/>
                  </a:lnTo>
                  <a:lnTo>
                    <a:pt x="123" y="49"/>
                  </a:lnTo>
                  <a:lnTo>
                    <a:pt x="117" y="46"/>
                  </a:lnTo>
                  <a:lnTo>
                    <a:pt x="111" y="45"/>
                  </a:lnTo>
                  <a:lnTo>
                    <a:pt x="107" y="44"/>
                  </a:lnTo>
                  <a:lnTo>
                    <a:pt x="101" y="42"/>
                  </a:lnTo>
                  <a:lnTo>
                    <a:pt x="98" y="40"/>
                  </a:lnTo>
                  <a:lnTo>
                    <a:pt x="95" y="36"/>
                  </a:lnTo>
                  <a:lnTo>
                    <a:pt x="90" y="37"/>
                  </a:lnTo>
                  <a:lnTo>
                    <a:pt x="82" y="40"/>
                  </a:lnTo>
                  <a:lnTo>
                    <a:pt x="73" y="41"/>
                  </a:lnTo>
                  <a:lnTo>
                    <a:pt x="65" y="42"/>
                  </a:lnTo>
                  <a:lnTo>
                    <a:pt x="63" y="48"/>
                  </a:lnTo>
                  <a:lnTo>
                    <a:pt x="62" y="53"/>
                  </a:lnTo>
                  <a:lnTo>
                    <a:pt x="59" y="60"/>
                  </a:lnTo>
                  <a:lnTo>
                    <a:pt x="56" y="65"/>
                  </a:lnTo>
                  <a:lnTo>
                    <a:pt x="59" y="74"/>
                  </a:lnTo>
                  <a:lnTo>
                    <a:pt x="62" y="85"/>
                  </a:lnTo>
                  <a:lnTo>
                    <a:pt x="63" y="97"/>
                  </a:lnTo>
                  <a:lnTo>
                    <a:pt x="65" y="105"/>
                  </a:lnTo>
                  <a:lnTo>
                    <a:pt x="65" y="109"/>
                  </a:lnTo>
                  <a:lnTo>
                    <a:pt x="63" y="111"/>
                  </a:lnTo>
                  <a:lnTo>
                    <a:pt x="61" y="114"/>
                  </a:lnTo>
                  <a:lnTo>
                    <a:pt x="59" y="115"/>
                  </a:lnTo>
                  <a:lnTo>
                    <a:pt x="57" y="115"/>
                  </a:lnTo>
                  <a:lnTo>
                    <a:pt x="56" y="114"/>
                  </a:lnTo>
                  <a:lnTo>
                    <a:pt x="53" y="111"/>
                  </a:lnTo>
                  <a:lnTo>
                    <a:pt x="51" y="110"/>
                  </a:lnTo>
                  <a:lnTo>
                    <a:pt x="48" y="101"/>
                  </a:lnTo>
                  <a:lnTo>
                    <a:pt x="43" y="89"/>
                  </a:lnTo>
                  <a:lnTo>
                    <a:pt x="38" y="77"/>
                  </a:lnTo>
                  <a:lnTo>
                    <a:pt x="32" y="68"/>
                  </a:lnTo>
                  <a:lnTo>
                    <a:pt x="33" y="61"/>
                  </a:lnTo>
                  <a:lnTo>
                    <a:pt x="38" y="48"/>
                  </a:lnTo>
                  <a:lnTo>
                    <a:pt x="42" y="32"/>
                  </a:lnTo>
                  <a:lnTo>
                    <a:pt x="46" y="21"/>
                  </a:lnTo>
                  <a:lnTo>
                    <a:pt x="41" y="28"/>
                  </a:lnTo>
                  <a:lnTo>
                    <a:pt x="36" y="40"/>
                  </a:lnTo>
                  <a:lnTo>
                    <a:pt x="29" y="53"/>
                  </a:lnTo>
                  <a:lnTo>
                    <a:pt x="25" y="62"/>
                  </a:lnTo>
                  <a:lnTo>
                    <a:pt x="25" y="68"/>
                  </a:lnTo>
                  <a:lnTo>
                    <a:pt x="25" y="74"/>
                  </a:lnTo>
                  <a:lnTo>
                    <a:pt x="22" y="82"/>
                  </a:lnTo>
                  <a:lnTo>
                    <a:pt x="20" y="88"/>
                  </a:lnTo>
                  <a:lnTo>
                    <a:pt x="16" y="90"/>
                  </a:lnTo>
                  <a:lnTo>
                    <a:pt x="10" y="93"/>
                  </a:lnTo>
                  <a:lnTo>
                    <a:pt x="5" y="94"/>
                  </a:lnTo>
                  <a:lnTo>
                    <a:pt x="1" y="95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1" y="62"/>
                  </a:lnTo>
                  <a:lnTo>
                    <a:pt x="6" y="53"/>
                  </a:lnTo>
                  <a:lnTo>
                    <a:pt x="11" y="40"/>
                  </a:lnTo>
                  <a:lnTo>
                    <a:pt x="16" y="27"/>
                  </a:lnTo>
                  <a:lnTo>
                    <a:pt x="19" y="19"/>
                  </a:lnTo>
                  <a:lnTo>
                    <a:pt x="24" y="16"/>
                  </a:lnTo>
                  <a:lnTo>
                    <a:pt x="32" y="13"/>
                  </a:lnTo>
                  <a:lnTo>
                    <a:pt x="41" y="12"/>
                  </a:lnTo>
                  <a:lnTo>
                    <a:pt x="49" y="11"/>
                  </a:lnTo>
                  <a:lnTo>
                    <a:pt x="53" y="9"/>
                  </a:lnTo>
                  <a:lnTo>
                    <a:pt x="59" y="9"/>
                  </a:lnTo>
                  <a:lnTo>
                    <a:pt x="66" y="8"/>
                  </a:lnTo>
                  <a:lnTo>
                    <a:pt x="73" y="5"/>
                  </a:lnTo>
                  <a:lnTo>
                    <a:pt x="81" y="4"/>
                  </a:lnTo>
                  <a:lnTo>
                    <a:pt x="89" y="3"/>
                  </a:lnTo>
                  <a:lnTo>
                    <a:pt x="96" y="1"/>
                  </a:lnTo>
                  <a:lnTo>
                    <a:pt x="102" y="0"/>
                  </a:lnTo>
                  <a:lnTo>
                    <a:pt x="111" y="0"/>
                  </a:lnTo>
                  <a:lnTo>
                    <a:pt x="119" y="3"/>
                  </a:lnTo>
                  <a:lnTo>
                    <a:pt x="126" y="7"/>
                  </a:lnTo>
                  <a:lnTo>
                    <a:pt x="130" y="11"/>
                  </a:lnTo>
                  <a:lnTo>
                    <a:pt x="134" y="16"/>
                  </a:lnTo>
                  <a:lnTo>
                    <a:pt x="142" y="24"/>
                  </a:lnTo>
                  <a:lnTo>
                    <a:pt x="151" y="34"/>
                  </a:lnTo>
                  <a:lnTo>
                    <a:pt x="162" y="45"/>
                  </a:lnTo>
                  <a:lnTo>
                    <a:pt x="173" y="57"/>
                  </a:lnTo>
                  <a:lnTo>
                    <a:pt x="183" y="66"/>
                  </a:lnTo>
                  <a:lnTo>
                    <a:pt x="191" y="74"/>
                  </a:lnTo>
                  <a:lnTo>
                    <a:pt x="194" y="77"/>
                  </a:lnTo>
                  <a:lnTo>
                    <a:pt x="198" y="78"/>
                  </a:lnTo>
                  <a:lnTo>
                    <a:pt x="202" y="77"/>
                  </a:lnTo>
                  <a:lnTo>
                    <a:pt x="205" y="76"/>
                  </a:lnTo>
                  <a:lnTo>
                    <a:pt x="209" y="74"/>
                  </a:lnTo>
                  <a:lnTo>
                    <a:pt x="211" y="76"/>
                  </a:lnTo>
                  <a:lnTo>
                    <a:pt x="214" y="77"/>
                  </a:lnTo>
                  <a:lnTo>
                    <a:pt x="217" y="78"/>
                  </a:lnTo>
                  <a:lnTo>
                    <a:pt x="220" y="80"/>
                  </a:lnTo>
                  <a:lnTo>
                    <a:pt x="219" y="84"/>
                  </a:lnTo>
                  <a:lnTo>
                    <a:pt x="219" y="89"/>
                  </a:lnTo>
                  <a:lnTo>
                    <a:pt x="219" y="97"/>
                  </a:lnTo>
                  <a:lnTo>
                    <a:pt x="219" y="10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76" name="Freeform 132"/>
            <p:cNvSpPr>
              <a:spLocks/>
            </p:cNvSpPr>
            <p:nvPr/>
          </p:nvSpPr>
          <p:spPr bwMode="auto">
            <a:xfrm>
              <a:off x="4725" y="3284"/>
              <a:ext cx="357" cy="76"/>
            </a:xfrm>
            <a:custGeom>
              <a:avLst/>
              <a:gdLst>
                <a:gd name="T0" fmla="*/ 355 w 357"/>
                <a:gd name="T1" fmla="*/ 41 h 76"/>
                <a:gd name="T2" fmla="*/ 346 w 357"/>
                <a:gd name="T3" fmla="*/ 60 h 76"/>
                <a:gd name="T4" fmla="*/ 326 w 357"/>
                <a:gd name="T5" fmla="*/ 71 h 76"/>
                <a:gd name="T6" fmla="*/ 295 w 357"/>
                <a:gd name="T7" fmla="*/ 75 h 76"/>
                <a:gd name="T8" fmla="*/ 264 w 357"/>
                <a:gd name="T9" fmla="*/ 76 h 76"/>
                <a:gd name="T10" fmla="*/ 234 w 357"/>
                <a:gd name="T11" fmla="*/ 75 h 76"/>
                <a:gd name="T12" fmla="*/ 208 w 357"/>
                <a:gd name="T13" fmla="*/ 74 h 76"/>
                <a:gd name="T14" fmla="*/ 183 w 357"/>
                <a:gd name="T15" fmla="*/ 70 h 76"/>
                <a:gd name="T16" fmla="*/ 164 w 357"/>
                <a:gd name="T17" fmla="*/ 67 h 76"/>
                <a:gd name="T18" fmla="*/ 151 w 357"/>
                <a:gd name="T19" fmla="*/ 64 h 76"/>
                <a:gd name="T20" fmla="*/ 140 w 357"/>
                <a:gd name="T21" fmla="*/ 62 h 76"/>
                <a:gd name="T22" fmla="*/ 109 w 357"/>
                <a:gd name="T23" fmla="*/ 58 h 76"/>
                <a:gd name="T24" fmla="*/ 71 w 357"/>
                <a:gd name="T25" fmla="*/ 53 h 76"/>
                <a:gd name="T26" fmla="*/ 42 w 357"/>
                <a:gd name="T27" fmla="*/ 49 h 76"/>
                <a:gd name="T28" fmla="*/ 35 w 357"/>
                <a:gd name="T29" fmla="*/ 46 h 76"/>
                <a:gd name="T30" fmla="*/ 36 w 357"/>
                <a:gd name="T31" fmla="*/ 35 h 76"/>
                <a:gd name="T32" fmla="*/ 36 w 357"/>
                <a:gd name="T33" fmla="*/ 29 h 76"/>
                <a:gd name="T34" fmla="*/ 29 w 357"/>
                <a:gd name="T35" fmla="*/ 23 h 76"/>
                <a:gd name="T36" fmla="*/ 18 w 357"/>
                <a:gd name="T37" fmla="*/ 18 h 76"/>
                <a:gd name="T38" fmla="*/ 6 w 357"/>
                <a:gd name="T39" fmla="*/ 11 h 76"/>
                <a:gd name="T40" fmla="*/ 1 w 357"/>
                <a:gd name="T41" fmla="*/ 5 h 76"/>
                <a:gd name="T42" fmla="*/ 2 w 357"/>
                <a:gd name="T43" fmla="*/ 1 h 76"/>
                <a:gd name="T44" fmla="*/ 8 w 357"/>
                <a:gd name="T45" fmla="*/ 0 h 76"/>
                <a:gd name="T46" fmla="*/ 18 w 357"/>
                <a:gd name="T47" fmla="*/ 1 h 76"/>
                <a:gd name="T48" fmla="*/ 29 w 357"/>
                <a:gd name="T49" fmla="*/ 3 h 76"/>
                <a:gd name="T50" fmla="*/ 39 w 357"/>
                <a:gd name="T51" fmla="*/ 7 h 76"/>
                <a:gd name="T52" fmla="*/ 47 w 357"/>
                <a:gd name="T53" fmla="*/ 13 h 76"/>
                <a:gd name="T54" fmla="*/ 53 w 357"/>
                <a:gd name="T55" fmla="*/ 19 h 76"/>
                <a:gd name="T56" fmla="*/ 61 w 357"/>
                <a:gd name="T57" fmla="*/ 27 h 76"/>
                <a:gd name="T58" fmla="*/ 72 w 357"/>
                <a:gd name="T59" fmla="*/ 33 h 76"/>
                <a:gd name="T60" fmla="*/ 82 w 357"/>
                <a:gd name="T61" fmla="*/ 37 h 76"/>
                <a:gd name="T62" fmla="*/ 96 w 357"/>
                <a:gd name="T63" fmla="*/ 41 h 76"/>
                <a:gd name="T64" fmla="*/ 109 w 357"/>
                <a:gd name="T65" fmla="*/ 47 h 76"/>
                <a:gd name="T66" fmla="*/ 120 w 357"/>
                <a:gd name="T67" fmla="*/ 51 h 76"/>
                <a:gd name="T68" fmla="*/ 123 w 357"/>
                <a:gd name="T69" fmla="*/ 50 h 76"/>
                <a:gd name="T70" fmla="*/ 123 w 357"/>
                <a:gd name="T71" fmla="*/ 42 h 76"/>
                <a:gd name="T72" fmla="*/ 132 w 357"/>
                <a:gd name="T73" fmla="*/ 41 h 76"/>
                <a:gd name="T74" fmla="*/ 144 w 357"/>
                <a:gd name="T75" fmla="*/ 41 h 76"/>
                <a:gd name="T76" fmla="*/ 150 w 357"/>
                <a:gd name="T77" fmla="*/ 43 h 76"/>
                <a:gd name="T78" fmla="*/ 150 w 357"/>
                <a:gd name="T79" fmla="*/ 50 h 76"/>
                <a:gd name="T80" fmla="*/ 154 w 357"/>
                <a:gd name="T81" fmla="*/ 51 h 76"/>
                <a:gd name="T82" fmla="*/ 173 w 357"/>
                <a:gd name="T83" fmla="*/ 47 h 76"/>
                <a:gd name="T84" fmla="*/ 199 w 357"/>
                <a:gd name="T85" fmla="*/ 42 h 76"/>
                <a:gd name="T86" fmla="*/ 221 w 357"/>
                <a:gd name="T87" fmla="*/ 37 h 76"/>
                <a:gd name="T88" fmla="*/ 239 w 357"/>
                <a:gd name="T89" fmla="*/ 34 h 76"/>
                <a:gd name="T90" fmla="*/ 262 w 357"/>
                <a:gd name="T91" fmla="*/ 31 h 76"/>
                <a:gd name="T92" fmla="*/ 284 w 357"/>
                <a:gd name="T93" fmla="*/ 29 h 76"/>
                <a:gd name="T94" fmla="*/ 305 w 357"/>
                <a:gd name="T95" fmla="*/ 26 h 76"/>
                <a:gd name="T96" fmla="*/ 320 w 357"/>
                <a:gd name="T97" fmla="*/ 25 h 76"/>
                <a:gd name="T98" fmla="*/ 331 w 357"/>
                <a:gd name="T99" fmla="*/ 26 h 76"/>
                <a:gd name="T100" fmla="*/ 343 w 357"/>
                <a:gd name="T101" fmla="*/ 29 h 76"/>
                <a:gd name="T102" fmla="*/ 354 w 357"/>
                <a:gd name="T103" fmla="*/ 3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57" h="76">
                  <a:moveTo>
                    <a:pt x="357" y="33"/>
                  </a:moveTo>
                  <a:lnTo>
                    <a:pt x="355" y="41"/>
                  </a:lnTo>
                  <a:lnTo>
                    <a:pt x="351" y="50"/>
                  </a:lnTo>
                  <a:lnTo>
                    <a:pt x="346" y="60"/>
                  </a:lnTo>
                  <a:lnTo>
                    <a:pt x="342" y="67"/>
                  </a:lnTo>
                  <a:lnTo>
                    <a:pt x="326" y="71"/>
                  </a:lnTo>
                  <a:lnTo>
                    <a:pt x="311" y="74"/>
                  </a:lnTo>
                  <a:lnTo>
                    <a:pt x="295" y="75"/>
                  </a:lnTo>
                  <a:lnTo>
                    <a:pt x="280" y="76"/>
                  </a:lnTo>
                  <a:lnTo>
                    <a:pt x="264" y="76"/>
                  </a:lnTo>
                  <a:lnTo>
                    <a:pt x="250" y="76"/>
                  </a:lnTo>
                  <a:lnTo>
                    <a:pt x="234" y="75"/>
                  </a:lnTo>
                  <a:lnTo>
                    <a:pt x="221" y="75"/>
                  </a:lnTo>
                  <a:lnTo>
                    <a:pt x="208" y="74"/>
                  </a:lnTo>
                  <a:lnTo>
                    <a:pt x="196" y="71"/>
                  </a:lnTo>
                  <a:lnTo>
                    <a:pt x="183" y="70"/>
                  </a:lnTo>
                  <a:lnTo>
                    <a:pt x="173" y="68"/>
                  </a:lnTo>
                  <a:lnTo>
                    <a:pt x="164" y="67"/>
                  </a:lnTo>
                  <a:lnTo>
                    <a:pt x="158" y="66"/>
                  </a:lnTo>
                  <a:lnTo>
                    <a:pt x="151" y="64"/>
                  </a:lnTo>
                  <a:lnTo>
                    <a:pt x="148" y="63"/>
                  </a:lnTo>
                  <a:lnTo>
                    <a:pt x="140" y="62"/>
                  </a:lnTo>
                  <a:lnTo>
                    <a:pt x="127" y="59"/>
                  </a:lnTo>
                  <a:lnTo>
                    <a:pt x="109" y="58"/>
                  </a:lnTo>
                  <a:lnTo>
                    <a:pt x="90" y="55"/>
                  </a:lnTo>
                  <a:lnTo>
                    <a:pt x="71" y="53"/>
                  </a:lnTo>
                  <a:lnTo>
                    <a:pt x="55" y="50"/>
                  </a:lnTo>
                  <a:lnTo>
                    <a:pt x="42" y="49"/>
                  </a:lnTo>
                  <a:lnTo>
                    <a:pt x="37" y="49"/>
                  </a:lnTo>
                  <a:lnTo>
                    <a:pt x="35" y="46"/>
                  </a:lnTo>
                  <a:lnTo>
                    <a:pt x="35" y="41"/>
                  </a:lnTo>
                  <a:lnTo>
                    <a:pt x="36" y="35"/>
                  </a:lnTo>
                  <a:lnTo>
                    <a:pt x="37" y="30"/>
                  </a:lnTo>
                  <a:lnTo>
                    <a:pt x="36" y="29"/>
                  </a:lnTo>
                  <a:lnTo>
                    <a:pt x="34" y="26"/>
                  </a:lnTo>
                  <a:lnTo>
                    <a:pt x="29" y="23"/>
                  </a:lnTo>
                  <a:lnTo>
                    <a:pt x="24" y="21"/>
                  </a:lnTo>
                  <a:lnTo>
                    <a:pt x="18" y="18"/>
                  </a:lnTo>
                  <a:lnTo>
                    <a:pt x="11" y="14"/>
                  </a:lnTo>
                  <a:lnTo>
                    <a:pt x="6" y="11"/>
                  </a:lnTo>
                  <a:lnTo>
                    <a:pt x="0" y="7"/>
                  </a:lnTo>
                  <a:lnTo>
                    <a:pt x="1" y="5"/>
                  </a:lnTo>
                  <a:lnTo>
                    <a:pt x="2" y="3"/>
                  </a:lnTo>
                  <a:lnTo>
                    <a:pt x="2" y="1"/>
                  </a:lnTo>
                  <a:lnTo>
                    <a:pt x="4" y="0"/>
                  </a:lnTo>
                  <a:lnTo>
                    <a:pt x="8" y="0"/>
                  </a:lnTo>
                  <a:lnTo>
                    <a:pt x="12" y="1"/>
                  </a:lnTo>
                  <a:lnTo>
                    <a:pt x="18" y="1"/>
                  </a:lnTo>
                  <a:lnTo>
                    <a:pt x="24" y="2"/>
                  </a:lnTo>
                  <a:lnTo>
                    <a:pt x="29" y="3"/>
                  </a:lnTo>
                  <a:lnTo>
                    <a:pt x="35" y="6"/>
                  </a:lnTo>
                  <a:lnTo>
                    <a:pt x="39" y="7"/>
                  </a:lnTo>
                  <a:lnTo>
                    <a:pt x="44" y="10"/>
                  </a:lnTo>
                  <a:lnTo>
                    <a:pt x="47" y="13"/>
                  </a:lnTo>
                  <a:lnTo>
                    <a:pt x="50" y="15"/>
                  </a:lnTo>
                  <a:lnTo>
                    <a:pt x="53" y="19"/>
                  </a:lnTo>
                  <a:lnTo>
                    <a:pt x="58" y="23"/>
                  </a:lnTo>
                  <a:lnTo>
                    <a:pt x="61" y="27"/>
                  </a:lnTo>
                  <a:lnTo>
                    <a:pt x="67" y="30"/>
                  </a:lnTo>
                  <a:lnTo>
                    <a:pt x="72" y="33"/>
                  </a:lnTo>
                  <a:lnTo>
                    <a:pt x="78" y="35"/>
                  </a:lnTo>
                  <a:lnTo>
                    <a:pt x="82" y="37"/>
                  </a:lnTo>
                  <a:lnTo>
                    <a:pt x="89" y="39"/>
                  </a:lnTo>
                  <a:lnTo>
                    <a:pt x="96" y="41"/>
                  </a:lnTo>
                  <a:lnTo>
                    <a:pt x="102" y="43"/>
                  </a:lnTo>
                  <a:lnTo>
                    <a:pt x="109" y="47"/>
                  </a:lnTo>
                  <a:lnTo>
                    <a:pt x="115" y="49"/>
                  </a:lnTo>
                  <a:lnTo>
                    <a:pt x="120" y="51"/>
                  </a:lnTo>
                  <a:lnTo>
                    <a:pt x="123" y="53"/>
                  </a:lnTo>
                  <a:lnTo>
                    <a:pt x="123" y="50"/>
                  </a:lnTo>
                  <a:lnTo>
                    <a:pt x="123" y="46"/>
                  </a:lnTo>
                  <a:lnTo>
                    <a:pt x="123" y="42"/>
                  </a:lnTo>
                  <a:lnTo>
                    <a:pt x="124" y="39"/>
                  </a:lnTo>
                  <a:lnTo>
                    <a:pt x="132" y="41"/>
                  </a:lnTo>
                  <a:lnTo>
                    <a:pt x="139" y="41"/>
                  </a:lnTo>
                  <a:lnTo>
                    <a:pt x="144" y="41"/>
                  </a:lnTo>
                  <a:lnTo>
                    <a:pt x="150" y="41"/>
                  </a:lnTo>
                  <a:lnTo>
                    <a:pt x="150" y="43"/>
                  </a:lnTo>
                  <a:lnTo>
                    <a:pt x="150" y="46"/>
                  </a:lnTo>
                  <a:lnTo>
                    <a:pt x="150" y="50"/>
                  </a:lnTo>
                  <a:lnTo>
                    <a:pt x="150" y="53"/>
                  </a:lnTo>
                  <a:lnTo>
                    <a:pt x="154" y="51"/>
                  </a:lnTo>
                  <a:lnTo>
                    <a:pt x="163" y="50"/>
                  </a:lnTo>
                  <a:lnTo>
                    <a:pt x="173" y="47"/>
                  </a:lnTo>
                  <a:lnTo>
                    <a:pt x="186" y="45"/>
                  </a:lnTo>
                  <a:lnTo>
                    <a:pt x="199" y="42"/>
                  </a:lnTo>
                  <a:lnTo>
                    <a:pt x="210" y="39"/>
                  </a:lnTo>
                  <a:lnTo>
                    <a:pt x="221" y="37"/>
                  </a:lnTo>
                  <a:lnTo>
                    <a:pt x="228" y="35"/>
                  </a:lnTo>
                  <a:lnTo>
                    <a:pt x="239" y="34"/>
                  </a:lnTo>
                  <a:lnTo>
                    <a:pt x="251" y="33"/>
                  </a:lnTo>
                  <a:lnTo>
                    <a:pt x="262" y="31"/>
                  </a:lnTo>
                  <a:lnTo>
                    <a:pt x="273" y="30"/>
                  </a:lnTo>
                  <a:lnTo>
                    <a:pt x="284" y="29"/>
                  </a:lnTo>
                  <a:lnTo>
                    <a:pt x="295" y="27"/>
                  </a:lnTo>
                  <a:lnTo>
                    <a:pt x="305" y="26"/>
                  </a:lnTo>
                  <a:lnTo>
                    <a:pt x="315" y="25"/>
                  </a:lnTo>
                  <a:lnTo>
                    <a:pt x="320" y="25"/>
                  </a:lnTo>
                  <a:lnTo>
                    <a:pt x="324" y="26"/>
                  </a:lnTo>
                  <a:lnTo>
                    <a:pt x="331" y="26"/>
                  </a:lnTo>
                  <a:lnTo>
                    <a:pt x="338" y="27"/>
                  </a:lnTo>
                  <a:lnTo>
                    <a:pt x="343" y="29"/>
                  </a:lnTo>
                  <a:lnTo>
                    <a:pt x="350" y="30"/>
                  </a:lnTo>
                  <a:lnTo>
                    <a:pt x="354" y="31"/>
                  </a:lnTo>
                  <a:lnTo>
                    <a:pt x="357" y="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77" name="Freeform 133"/>
            <p:cNvSpPr>
              <a:spLocks/>
            </p:cNvSpPr>
            <p:nvPr/>
          </p:nvSpPr>
          <p:spPr bwMode="auto">
            <a:xfrm>
              <a:off x="4834" y="3323"/>
              <a:ext cx="52" cy="101"/>
            </a:xfrm>
            <a:custGeom>
              <a:avLst/>
              <a:gdLst>
                <a:gd name="T0" fmla="*/ 41 w 52"/>
                <a:gd name="T1" fmla="*/ 14 h 101"/>
                <a:gd name="T2" fmla="*/ 41 w 52"/>
                <a:gd name="T3" fmla="*/ 11 h 101"/>
                <a:gd name="T4" fmla="*/ 41 w 52"/>
                <a:gd name="T5" fmla="*/ 7 h 101"/>
                <a:gd name="T6" fmla="*/ 41 w 52"/>
                <a:gd name="T7" fmla="*/ 4 h 101"/>
                <a:gd name="T8" fmla="*/ 41 w 52"/>
                <a:gd name="T9" fmla="*/ 2 h 101"/>
                <a:gd name="T10" fmla="*/ 39 w 52"/>
                <a:gd name="T11" fmla="*/ 2 h 101"/>
                <a:gd name="T12" fmla="*/ 38 w 52"/>
                <a:gd name="T13" fmla="*/ 2 h 101"/>
                <a:gd name="T14" fmla="*/ 35 w 52"/>
                <a:gd name="T15" fmla="*/ 2 h 101"/>
                <a:gd name="T16" fmla="*/ 33 w 52"/>
                <a:gd name="T17" fmla="*/ 2 h 101"/>
                <a:gd name="T18" fmla="*/ 29 w 52"/>
                <a:gd name="T19" fmla="*/ 2 h 101"/>
                <a:gd name="T20" fmla="*/ 24 w 52"/>
                <a:gd name="T21" fmla="*/ 2 h 101"/>
                <a:gd name="T22" fmla="*/ 20 w 52"/>
                <a:gd name="T23" fmla="*/ 2 h 101"/>
                <a:gd name="T24" fmla="*/ 15 w 52"/>
                <a:gd name="T25" fmla="*/ 0 h 101"/>
                <a:gd name="T26" fmla="*/ 14 w 52"/>
                <a:gd name="T27" fmla="*/ 3 h 101"/>
                <a:gd name="T28" fmla="*/ 14 w 52"/>
                <a:gd name="T29" fmla="*/ 7 h 101"/>
                <a:gd name="T30" fmla="*/ 14 w 52"/>
                <a:gd name="T31" fmla="*/ 11 h 101"/>
                <a:gd name="T32" fmla="*/ 14 w 52"/>
                <a:gd name="T33" fmla="*/ 14 h 101"/>
                <a:gd name="T34" fmla="*/ 14 w 52"/>
                <a:gd name="T35" fmla="*/ 18 h 101"/>
                <a:gd name="T36" fmla="*/ 14 w 52"/>
                <a:gd name="T37" fmla="*/ 23 h 101"/>
                <a:gd name="T38" fmla="*/ 14 w 52"/>
                <a:gd name="T39" fmla="*/ 28 h 101"/>
                <a:gd name="T40" fmla="*/ 15 w 52"/>
                <a:gd name="T41" fmla="*/ 32 h 101"/>
                <a:gd name="T42" fmla="*/ 9 w 52"/>
                <a:gd name="T43" fmla="*/ 37 h 101"/>
                <a:gd name="T44" fmla="*/ 3 w 52"/>
                <a:gd name="T45" fmla="*/ 45 h 101"/>
                <a:gd name="T46" fmla="*/ 1 w 52"/>
                <a:gd name="T47" fmla="*/ 55 h 101"/>
                <a:gd name="T48" fmla="*/ 0 w 52"/>
                <a:gd name="T49" fmla="*/ 60 h 101"/>
                <a:gd name="T50" fmla="*/ 1 w 52"/>
                <a:gd name="T51" fmla="*/ 65 h 101"/>
                <a:gd name="T52" fmla="*/ 2 w 52"/>
                <a:gd name="T53" fmla="*/ 73 h 101"/>
                <a:gd name="T54" fmla="*/ 7 w 52"/>
                <a:gd name="T55" fmla="*/ 80 h 101"/>
                <a:gd name="T56" fmla="*/ 13 w 52"/>
                <a:gd name="T57" fmla="*/ 86 h 101"/>
                <a:gd name="T58" fmla="*/ 13 w 52"/>
                <a:gd name="T59" fmla="*/ 89 h 101"/>
                <a:gd name="T60" fmla="*/ 14 w 52"/>
                <a:gd name="T61" fmla="*/ 92 h 101"/>
                <a:gd name="T62" fmla="*/ 14 w 52"/>
                <a:gd name="T63" fmla="*/ 96 h 101"/>
                <a:gd name="T64" fmla="*/ 14 w 52"/>
                <a:gd name="T65" fmla="*/ 98 h 101"/>
                <a:gd name="T66" fmla="*/ 20 w 52"/>
                <a:gd name="T67" fmla="*/ 98 h 101"/>
                <a:gd name="T68" fmla="*/ 25 w 52"/>
                <a:gd name="T69" fmla="*/ 100 h 101"/>
                <a:gd name="T70" fmla="*/ 30 w 52"/>
                <a:gd name="T71" fmla="*/ 100 h 101"/>
                <a:gd name="T72" fmla="*/ 35 w 52"/>
                <a:gd name="T73" fmla="*/ 101 h 101"/>
                <a:gd name="T74" fmla="*/ 35 w 52"/>
                <a:gd name="T75" fmla="*/ 96 h 101"/>
                <a:gd name="T76" fmla="*/ 37 w 52"/>
                <a:gd name="T77" fmla="*/ 92 h 101"/>
                <a:gd name="T78" fmla="*/ 37 w 52"/>
                <a:gd name="T79" fmla="*/ 89 h 101"/>
                <a:gd name="T80" fmla="*/ 37 w 52"/>
                <a:gd name="T81" fmla="*/ 86 h 101"/>
                <a:gd name="T82" fmla="*/ 44 w 52"/>
                <a:gd name="T83" fmla="*/ 82 h 101"/>
                <a:gd name="T84" fmla="*/ 49 w 52"/>
                <a:gd name="T85" fmla="*/ 76 h 101"/>
                <a:gd name="T86" fmla="*/ 51 w 52"/>
                <a:gd name="T87" fmla="*/ 68 h 101"/>
                <a:gd name="T88" fmla="*/ 52 w 52"/>
                <a:gd name="T89" fmla="*/ 59 h 101"/>
                <a:gd name="T90" fmla="*/ 52 w 52"/>
                <a:gd name="T91" fmla="*/ 51 h 101"/>
                <a:gd name="T92" fmla="*/ 50 w 52"/>
                <a:gd name="T93" fmla="*/ 43 h 101"/>
                <a:gd name="T94" fmla="*/ 47 w 52"/>
                <a:gd name="T95" fmla="*/ 37 h 101"/>
                <a:gd name="T96" fmla="*/ 42 w 52"/>
                <a:gd name="T97" fmla="*/ 33 h 101"/>
                <a:gd name="T98" fmla="*/ 42 w 52"/>
                <a:gd name="T99" fmla="*/ 28 h 101"/>
                <a:gd name="T100" fmla="*/ 42 w 52"/>
                <a:gd name="T101" fmla="*/ 23 h 101"/>
                <a:gd name="T102" fmla="*/ 41 w 52"/>
                <a:gd name="T103" fmla="*/ 18 h 101"/>
                <a:gd name="T104" fmla="*/ 41 w 52"/>
                <a:gd name="T105" fmla="*/ 1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2" h="101">
                  <a:moveTo>
                    <a:pt x="41" y="14"/>
                  </a:moveTo>
                  <a:lnTo>
                    <a:pt x="41" y="11"/>
                  </a:lnTo>
                  <a:lnTo>
                    <a:pt x="41" y="7"/>
                  </a:lnTo>
                  <a:lnTo>
                    <a:pt x="41" y="4"/>
                  </a:lnTo>
                  <a:lnTo>
                    <a:pt x="41" y="2"/>
                  </a:lnTo>
                  <a:lnTo>
                    <a:pt x="39" y="2"/>
                  </a:lnTo>
                  <a:lnTo>
                    <a:pt x="38" y="2"/>
                  </a:lnTo>
                  <a:lnTo>
                    <a:pt x="35" y="2"/>
                  </a:lnTo>
                  <a:lnTo>
                    <a:pt x="33" y="2"/>
                  </a:lnTo>
                  <a:lnTo>
                    <a:pt x="29" y="2"/>
                  </a:lnTo>
                  <a:lnTo>
                    <a:pt x="24" y="2"/>
                  </a:lnTo>
                  <a:lnTo>
                    <a:pt x="20" y="2"/>
                  </a:lnTo>
                  <a:lnTo>
                    <a:pt x="15" y="0"/>
                  </a:lnTo>
                  <a:lnTo>
                    <a:pt x="14" y="3"/>
                  </a:lnTo>
                  <a:lnTo>
                    <a:pt x="14" y="7"/>
                  </a:lnTo>
                  <a:lnTo>
                    <a:pt x="14" y="11"/>
                  </a:lnTo>
                  <a:lnTo>
                    <a:pt x="14" y="14"/>
                  </a:lnTo>
                  <a:lnTo>
                    <a:pt x="14" y="18"/>
                  </a:lnTo>
                  <a:lnTo>
                    <a:pt x="14" y="23"/>
                  </a:lnTo>
                  <a:lnTo>
                    <a:pt x="14" y="28"/>
                  </a:lnTo>
                  <a:lnTo>
                    <a:pt x="15" y="32"/>
                  </a:lnTo>
                  <a:lnTo>
                    <a:pt x="9" y="37"/>
                  </a:lnTo>
                  <a:lnTo>
                    <a:pt x="3" y="45"/>
                  </a:lnTo>
                  <a:lnTo>
                    <a:pt x="1" y="55"/>
                  </a:lnTo>
                  <a:lnTo>
                    <a:pt x="0" y="60"/>
                  </a:lnTo>
                  <a:lnTo>
                    <a:pt x="1" y="65"/>
                  </a:lnTo>
                  <a:lnTo>
                    <a:pt x="2" y="73"/>
                  </a:lnTo>
                  <a:lnTo>
                    <a:pt x="7" y="80"/>
                  </a:lnTo>
                  <a:lnTo>
                    <a:pt x="13" y="86"/>
                  </a:lnTo>
                  <a:lnTo>
                    <a:pt x="13" y="89"/>
                  </a:lnTo>
                  <a:lnTo>
                    <a:pt x="14" y="92"/>
                  </a:lnTo>
                  <a:lnTo>
                    <a:pt x="14" y="96"/>
                  </a:lnTo>
                  <a:lnTo>
                    <a:pt x="14" y="98"/>
                  </a:lnTo>
                  <a:lnTo>
                    <a:pt x="20" y="98"/>
                  </a:lnTo>
                  <a:lnTo>
                    <a:pt x="25" y="100"/>
                  </a:lnTo>
                  <a:lnTo>
                    <a:pt x="30" y="100"/>
                  </a:lnTo>
                  <a:lnTo>
                    <a:pt x="35" y="101"/>
                  </a:lnTo>
                  <a:lnTo>
                    <a:pt x="35" y="96"/>
                  </a:lnTo>
                  <a:lnTo>
                    <a:pt x="37" y="92"/>
                  </a:lnTo>
                  <a:lnTo>
                    <a:pt x="37" y="89"/>
                  </a:lnTo>
                  <a:lnTo>
                    <a:pt x="37" y="86"/>
                  </a:lnTo>
                  <a:lnTo>
                    <a:pt x="44" y="82"/>
                  </a:lnTo>
                  <a:lnTo>
                    <a:pt x="49" y="76"/>
                  </a:lnTo>
                  <a:lnTo>
                    <a:pt x="51" y="68"/>
                  </a:lnTo>
                  <a:lnTo>
                    <a:pt x="52" y="59"/>
                  </a:lnTo>
                  <a:lnTo>
                    <a:pt x="52" y="51"/>
                  </a:lnTo>
                  <a:lnTo>
                    <a:pt x="50" y="43"/>
                  </a:lnTo>
                  <a:lnTo>
                    <a:pt x="47" y="37"/>
                  </a:lnTo>
                  <a:lnTo>
                    <a:pt x="42" y="33"/>
                  </a:lnTo>
                  <a:lnTo>
                    <a:pt x="42" y="28"/>
                  </a:lnTo>
                  <a:lnTo>
                    <a:pt x="42" y="23"/>
                  </a:lnTo>
                  <a:lnTo>
                    <a:pt x="41" y="18"/>
                  </a:lnTo>
                  <a:lnTo>
                    <a:pt x="41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78" name="Freeform 134"/>
            <p:cNvSpPr>
              <a:spLocks/>
            </p:cNvSpPr>
            <p:nvPr/>
          </p:nvSpPr>
          <p:spPr bwMode="auto">
            <a:xfrm>
              <a:off x="4867" y="3325"/>
              <a:ext cx="9" cy="31"/>
            </a:xfrm>
            <a:custGeom>
              <a:avLst/>
              <a:gdLst>
                <a:gd name="T0" fmla="*/ 9 w 9"/>
                <a:gd name="T1" fmla="*/ 31 h 31"/>
                <a:gd name="T2" fmla="*/ 9 w 9"/>
                <a:gd name="T3" fmla="*/ 26 h 31"/>
                <a:gd name="T4" fmla="*/ 9 w 9"/>
                <a:gd name="T5" fmla="*/ 21 h 31"/>
                <a:gd name="T6" fmla="*/ 8 w 9"/>
                <a:gd name="T7" fmla="*/ 16 h 31"/>
                <a:gd name="T8" fmla="*/ 8 w 9"/>
                <a:gd name="T9" fmla="*/ 12 h 31"/>
                <a:gd name="T10" fmla="*/ 8 w 9"/>
                <a:gd name="T11" fmla="*/ 9 h 31"/>
                <a:gd name="T12" fmla="*/ 8 w 9"/>
                <a:gd name="T13" fmla="*/ 5 h 31"/>
                <a:gd name="T14" fmla="*/ 8 w 9"/>
                <a:gd name="T15" fmla="*/ 2 h 31"/>
                <a:gd name="T16" fmla="*/ 8 w 9"/>
                <a:gd name="T17" fmla="*/ 0 h 31"/>
                <a:gd name="T18" fmla="*/ 6 w 9"/>
                <a:gd name="T19" fmla="*/ 0 h 31"/>
                <a:gd name="T20" fmla="*/ 5 w 9"/>
                <a:gd name="T21" fmla="*/ 0 h 31"/>
                <a:gd name="T22" fmla="*/ 2 w 9"/>
                <a:gd name="T23" fmla="*/ 0 h 31"/>
                <a:gd name="T24" fmla="*/ 0 w 9"/>
                <a:gd name="T25" fmla="*/ 0 h 31"/>
                <a:gd name="T26" fmla="*/ 0 w 9"/>
                <a:gd name="T27" fmla="*/ 6 h 31"/>
                <a:gd name="T28" fmla="*/ 1 w 9"/>
                <a:gd name="T29" fmla="*/ 17 h 31"/>
                <a:gd name="T30" fmla="*/ 1 w 9"/>
                <a:gd name="T31" fmla="*/ 25 h 31"/>
                <a:gd name="T32" fmla="*/ 1 w 9"/>
                <a:gd name="T33" fmla="*/ 30 h 31"/>
                <a:gd name="T34" fmla="*/ 4 w 9"/>
                <a:gd name="T35" fmla="*/ 30 h 31"/>
                <a:gd name="T36" fmla="*/ 5 w 9"/>
                <a:gd name="T37" fmla="*/ 30 h 31"/>
                <a:gd name="T38" fmla="*/ 7 w 9"/>
                <a:gd name="T39" fmla="*/ 31 h 31"/>
                <a:gd name="T40" fmla="*/ 8 w 9"/>
                <a:gd name="T41" fmla="*/ 31 h 31"/>
                <a:gd name="T42" fmla="*/ 9 w 9"/>
                <a:gd name="T4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" h="31">
                  <a:moveTo>
                    <a:pt x="9" y="31"/>
                  </a:moveTo>
                  <a:lnTo>
                    <a:pt x="9" y="26"/>
                  </a:lnTo>
                  <a:lnTo>
                    <a:pt x="9" y="21"/>
                  </a:lnTo>
                  <a:lnTo>
                    <a:pt x="8" y="16"/>
                  </a:lnTo>
                  <a:lnTo>
                    <a:pt x="8" y="12"/>
                  </a:lnTo>
                  <a:lnTo>
                    <a:pt x="8" y="9"/>
                  </a:lnTo>
                  <a:lnTo>
                    <a:pt x="8" y="5"/>
                  </a:lnTo>
                  <a:lnTo>
                    <a:pt x="8" y="2"/>
                  </a:lnTo>
                  <a:lnTo>
                    <a:pt x="8" y="0"/>
                  </a:lnTo>
                  <a:lnTo>
                    <a:pt x="6" y="0"/>
                  </a:lnTo>
                  <a:lnTo>
                    <a:pt x="5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1" y="17"/>
                  </a:lnTo>
                  <a:lnTo>
                    <a:pt x="1" y="25"/>
                  </a:lnTo>
                  <a:lnTo>
                    <a:pt x="1" y="30"/>
                  </a:lnTo>
                  <a:lnTo>
                    <a:pt x="4" y="30"/>
                  </a:lnTo>
                  <a:lnTo>
                    <a:pt x="5" y="30"/>
                  </a:lnTo>
                  <a:lnTo>
                    <a:pt x="7" y="31"/>
                  </a:lnTo>
                  <a:lnTo>
                    <a:pt x="8" y="31"/>
                  </a:lnTo>
                  <a:lnTo>
                    <a:pt x="9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79" name="Freeform 135"/>
            <p:cNvSpPr>
              <a:spLocks/>
            </p:cNvSpPr>
            <p:nvPr/>
          </p:nvSpPr>
          <p:spPr bwMode="auto">
            <a:xfrm>
              <a:off x="5077" y="2824"/>
              <a:ext cx="356" cy="680"/>
            </a:xfrm>
            <a:custGeom>
              <a:avLst/>
              <a:gdLst>
                <a:gd name="T0" fmla="*/ 201 w 356"/>
                <a:gd name="T1" fmla="*/ 61 h 680"/>
                <a:gd name="T2" fmla="*/ 151 w 356"/>
                <a:gd name="T3" fmla="*/ 153 h 680"/>
                <a:gd name="T4" fmla="*/ 118 w 356"/>
                <a:gd name="T5" fmla="*/ 295 h 680"/>
                <a:gd name="T6" fmla="*/ 102 w 356"/>
                <a:gd name="T7" fmla="*/ 408 h 680"/>
                <a:gd name="T8" fmla="*/ 93 w 356"/>
                <a:gd name="T9" fmla="*/ 429 h 680"/>
                <a:gd name="T10" fmla="*/ 98 w 356"/>
                <a:gd name="T11" fmla="*/ 438 h 680"/>
                <a:gd name="T12" fmla="*/ 74 w 356"/>
                <a:gd name="T13" fmla="*/ 469 h 680"/>
                <a:gd name="T14" fmla="*/ 47 w 356"/>
                <a:gd name="T15" fmla="*/ 475 h 680"/>
                <a:gd name="T16" fmla="*/ 24 w 356"/>
                <a:gd name="T17" fmla="*/ 475 h 680"/>
                <a:gd name="T18" fmla="*/ 3 w 356"/>
                <a:gd name="T19" fmla="*/ 479 h 680"/>
                <a:gd name="T20" fmla="*/ 8 w 356"/>
                <a:gd name="T21" fmla="*/ 551 h 680"/>
                <a:gd name="T22" fmla="*/ 3 w 356"/>
                <a:gd name="T23" fmla="*/ 623 h 680"/>
                <a:gd name="T24" fmla="*/ 14 w 356"/>
                <a:gd name="T25" fmla="*/ 668 h 680"/>
                <a:gd name="T26" fmla="*/ 50 w 356"/>
                <a:gd name="T27" fmla="*/ 674 h 680"/>
                <a:gd name="T28" fmla="*/ 84 w 356"/>
                <a:gd name="T29" fmla="*/ 677 h 680"/>
                <a:gd name="T30" fmla="*/ 123 w 356"/>
                <a:gd name="T31" fmla="*/ 678 h 680"/>
                <a:gd name="T32" fmla="*/ 156 w 356"/>
                <a:gd name="T33" fmla="*/ 677 h 680"/>
                <a:gd name="T34" fmla="*/ 176 w 356"/>
                <a:gd name="T35" fmla="*/ 672 h 680"/>
                <a:gd name="T36" fmla="*/ 202 w 356"/>
                <a:gd name="T37" fmla="*/ 661 h 680"/>
                <a:gd name="T38" fmla="*/ 221 w 356"/>
                <a:gd name="T39" fmla="*/ 648 h 680"/>
                <a:gd name="T40" fmla="*/ 241 w 356"/>
                <a:gd name="T41" fmla="*/ 629 h 680"/>
                <a:gd name="T42" fmla="*/ 255 w 356"/>
                <a:gd name="T43" fmla="*/ 604 h 680"/>
                <a:gd name="T44" fmla="*/ 271 w 356"/>
                <a:gd name="T45" fmla="*/ 570 h 680"/>
                <a:gd name="T46" fmla="*/ 292 w 356"/>
                <a:gd name="T47" fmla="*/ 509 h 680"/>
                <a:gd name="T48" fmla="*/ 321 w 356"/>
                <a:gd name="T49" fmla="*/ 409 h 680"/>
                <a:gd name="T50" fmla="*/ 344 w 356"/>
                <a:gd name="T51" fmla="*/ 235 h 680"/>
                <a:gd name="T52" fmla="*/ 339 w 356"/>
                <a:gd name="T53" fmla="*/ 193 h 680"/>
                <a:gd name="T54" fmla="*/ 324 w 356"/>
                <a:gd name="T55" fmla="*/ 213 h 680"/>
                <a:gd name="T56" fmla="*/ 277 w 356"/>
                <a:gd name="T57" fmla="*/ 242 h 680"/>
                <a:gd name="T58" fmla="*/ 252 w 356"/>
                <a:gd name="T59" fmla="*/ 221 h 680"/>
                <a:gd name="T60" fmla="*/ 228 w 356"/>
                <a:gd name="T61" fmla="*/ 205 h 680"/>
                <a:gd name="T62" fmla="*/ 200 w 356"/>
                <a:gd name="T63" fmla="*/ 208 h 680"/>
                <a:gd name="T64" fmla="*/ 181 w 356"/>
                <a:gd name="T65" fmla="*/ 201 h 680"/>
                <a:gd name="T66" fmla="*/ 204 w 356"/>
                <a:gd name="T67" fmla="*/ 152 h 680"/>
                <a:gd name="T68" fmla="*/ 257 w 356"/>
                <a:gd name="T69" fmla="*/ 123 h 680"/>
                <a:gd name="T70" fmla="*/ 346 w 356"/>
                <a:gd name="T71" fmla="*/ 78 h 680"/>
                <a:gd name="T72" fmla="*/ 338 w 356"/>
                <a:gd name="T73" fmla="*/ 58 h 680"/>
                <a:gd name="T74" fmla="*/ 307 w 356"/>
                <a:gd name="T75" fmla="*/ 35 h 680"/>
                <a:gd name="T76" fmla="*/ 293 w 356"/>
                <a:gd name="T77" fmla="*/ 23 h 680"/>
                <a:gd name="T78" fmla="*/ 312 w 356"/>
                <a:gd name="T79" fmla="*/ 19 h 680"/>
                <a:gd name="T80" fmla="*/ 331 w 356"/>
                <a:gd name="T81" fmla="*/ 19 h 680"/>
                <a:gd name="T82" fmla="*/ 325 w 356"/>
                <a:gd name="T83" fmla="*/ 4 h 680"/>
                <a:gd name="T84" fmla="*/ 303 w 356"/>
                <a:gd name="T85" fmla="*/ 2 h 680"/>
                <a:gd name="T86" fmla="*/ 275 w 356"/>
                <a:gd name="T87" fmla="*/ 10 h 680"/>
                <a:gd name="T88" fmla="*/ 255 w 356"/>
                <a:gd name="T89" fmla="*/ 34 h 680"/>
                <a:gd name="T90" fmla="*/ 237 w 356"/>
                <a:gd name="T91" fmla="*/ 58 h 680"/>
                <a:gd name="T92" fmla="*/ 220 w 356"/>
                <a:gd name="T93" fmla="*/ 75 h 680"/>
                <a:gd name="T94" fmla="*/ 201 w 356"/>
                <a:gd name="T95" fmla="*/ 90 h 680"/>
                <a:gd name="T96" fmla="*/ 215 w 356"/>
                <a:gd name="T97" fmla="*/ 66 h 680"/>
                <a:gd name="T98" fmla="*/ 242 w 356"/>
                <a:gd name="T99" fmla="*/ 31 h 680"/>
                <a:gd name="T100" fmla="*/ 253 w 356"/>
                <a:gd name="T101" fmla="*/ 0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56" h="680">
                  <a:moveTo>
                    <a:pt x="247" y="1"/>
                  </a:moveTo>
                  <a:lnTo>
                    <a:pt x="232" y="17"/>
                  </a:lnTo>
                  <a:lnTo>
                    <a:pt x="216" y="37"/>
                  </a:lnTo>
                  <a:lnTo>
                    <a:pt x="201" y="61"/>
                  </a:lnTo>
                  <a:lnTo>
                    <a:pt x="185" y="84"/>
                  </a:lnTo>
                  <a:lnTo>
                    <a:pt x="172" y="110"/>
                  </a:lnTo>
                  <a:lnTo>
                    <a:pt x="160" y="133"/>
                  </a:lnTo>
                  <a:lnTo>
                    <a:pt x="151" y="153"/>
                  </a:lnTo>
                  <a:lnTo>
                    <a:pt x="143" y="169"/>
                  </a:lnTo>
                  <a:lnTo>
                    <a:pt x="132" y="205"/>
                  </a:lnTo>
                  <a:lnTo>
                    <a:pt x="123" y="251"/>
                  </a:lnTo>
                  <a:lnTo>
                    <a:pt x="118" y="295"/>
                  </a:lnTo>
                  <a:lnTo>
                    <a:pt x="115" y="326"/>
                  </a:lnTo>
                  <a:lnTo>
                    <a:pt x="113" y="349"/>
                  </a:lnTo>
                  <a:lnTo>
                    <a:pt x="108" y="381"/>
                  </a:lnTo>
                  <a:lnTo>
                    <a:pt x="102" y="408"/>
                  </a:lnTo>
                  <a:lnTo>
                    <a:pt x="99" y="421"/>
                  </a:lnTo>
                  <a:lnTo>
                    <a:pt x="96" y="424"/>
                  </a:lnTo>
                  <a:lnTo>
                    <a:pt x="95" y="426"/>
                  </a:lnTo>
                  <a:lnTo>
                    <a:pt x="93" y="429"/>
                  </a:lnTo>
                  <a:lnTo>
                    <a:pt x="91" y="430"/>
                  </a:lnTo>
                  <a:lnTo>
                    <a:pt x="93" y="432"/>
                  </a:lnTo>
                  <a:lnTo>
                    <a:pt x="95" y="436"/>
                  </a:lnTo>
                  <a:lnTo>
                    <a:pt x="98" y="438"/>
                  </a:lnTo>
                  <a:lnTo>
                    <a:pt x="100" y="441"/>
                  </a:lnTo>
                  <a:lnTo>
                    <a:pt x="90" y="448"/>
                  </a:lnTo>
                  <a:lnTo>
                    <a:pt x="82" y="457"/>
                  </a:lnTo>
                  <a:lnTo>
                    <a:pt x="74" y="469"/>
                  </a:lnTo>
                  <a:lnTo>
                    <a:pt x="68" y="479"/>
                  </a:lnTo>
                  <a:lnTo>
                    <a:pt x="62" y="478"/>
                  </a:lnTo>
                  <a:lnTo>
                    <a:pt x="54" y="477"/>
                  </a:lnTo>
                  <a:lnTo>
                    <a:pt x="47" y="475"/>
                  </a:lnTo>
                  <a:lnTo>
                    <a:pt x="40" y="474"/>
                  </a:lnTo>
                  <a:lnTo>
                    <a:pt x="35" y="474"/>
                  </a:lnTo>
                  <a:lnTo>
                    <a:pt x="30" y="474"/>
                  </a:lnTo>
                  <a:lnTo>
                    <a:pt x="24" y="475"/>
                  </a:lnTo>
                  <a:lnTo>
                    <a:pt x="19" y="475"/>
                  </a:lnTo>
                  <a:lnTo>
                    <a:pt x="13" y="477"/>
                  </a:lnTo>
                  <a:lnTo>
                    <a:pt x="9" y="478"/>
                  </a:lnTo>
                  <a:lnTo>
                    <a:pt x="3" y="479"/>
                  </a:lnTo>
                  <a:lnTo>
                    <a:pt x="0" y="481"/>
                  </a:lnTo>
                  <a:lnTo>
                    <a:pt x="8" y="502"/>
                  </a:lnTo>
                  <a:lnTo>
                    <a:pt x="9" y="526"/>
                  </a:lnTo>
                  <a:lnTo>
                    <a:pt x="8" y="551"/>
                  </a:lnTo>
                  <a:lnTo>
                    <a:pt x="8" y="572"/>
                  </a:lnTo>
                  <a:lnTo>
                    <a:pt x="8" y="585"/>
                  </a:lnTo>
                  <a:lnTo>
                    <a:pt x="5" y="604"/>
                  </a:lnTo>
                  <a:lnTo>
                    <a:pt x="3" y="623"/>
                  </a:lnTo>
                  <a:lnTo>
                    <a:pt x="1" y="637"/>
                  </a:lnTo>
                  <a:lnTo>
                    <a:pt x="5" y="645"/>
                  </a:lnTo>
                  <a:lnTo>
                    <a:pt x="11" y="656"/>
                  </a:lnTo>
                  <a:lnTo>
                    <a:pt x="14" y="668"/>
                  </a:lnTo>
                  <a:lnTo>
                    <a:pt x="17" y="680"/>
                  </a:lnTo>
                  <a:lnTo>
                    <a:pt x="27" y="677"/>
                  </a:lnTo>
                  <a:lnTo>
                    <a:pt x="39" y="676"/>
                  </a:lnTo>
                  <a:lnTo>
                    <a:pt x="50" y="674"/>
                  </a:lnTo>
                  <a:lnTo>
                    <a:pt x="61" y="674"/>
                  </a:lnTo>
                  <a:lnTo>
                    <a:pt x="70" y="676"/>
                  </a:lnTo>
                  <a:lnTo>
                    <a:pt x="79" y="677"/>
                  </a:lnTo>
                  <a:lnTo>
                    <a:pt x="84" y="677"/>
                  </a:lnTo>
                  <a:lnTo>
                    <a:pt x="88" y="678"/>
                  </a:lnTo>
                  <a:lnTo>
                    <a:pt x="100" y="678"/>
                  </a:lnTo>
                  <a:lnTo>
                    <a:pt x="112" y="678"/>
                  </a:lnTo>
                  <a:lnTo>
                    <a:pt x="123" y="678"/>
                  </a:lnTo>
                  <a:lnTo>
                    <a:pt x="134" y="678"/>
                  </a:lnTo>
                  <a:lnTo>
                    <a:pt x="143" y="678"/>
                  </a:lnTo>
                  <a:lnTo>
                    <a:pt x="151" y="678"/>
                  </a:lnTo>
                  <a:lnTo>
                    <a:pt x="156" y="677"/>
                  </a:lnTo>
                  <a:lnTo>
                    <a:pt x="160" y="677"/>
                  </a:lnTo>
                  <a:lnTo>
                    <a:pt x="164" y="676"/>
                  </a:lnTo>
                  <a:lnTo>
                    <a:pt x="170" y="674"/>
                  </a:lnTo>
                  <a:lnTo>
                    <a:pt x="176" y="672"/>
                  </a:lnTo>
                  <a:lnTo>
                    <a:pt x="183" y="669"/>
                  </a:lnTo>
                  <a:lnTo>
                    <a:pt x="190" y="666"/>
                  </a:lnTo>
                  <a:lnTo>
                    <a:pt x="196" y="664"/>
                  </a:lnTo>
                  <a:lnTo>
                    <a:pt x="202" y="661"/>
                  </a:lnTo>
                  <a:lnTo>
                    <a:pt x="206" y="658"/>
                  </a:lnTo>
                  <a:lnTo>
                    <a:pt x="211" y="656"/>
                  </a:lnTo>
                  <a:lnTo>
                    <a:pt x="215" y="652"/>
                  </a:lnTo>
                  <a:lnTo>
                    <a:pt x="221" y="648"/>
                  </a:lnTo>
                  <a:lnTo>
                    <a:pt x="226" y="644"/>
                  </a:lnTo>
                  <a:lnTo>
                    <a:pt x="232" y="640"/>
                  </a:lnTo>
                  <a:lnTo>
                    <a:pt x="236" y="634"/>
                  </a:lnTo>
                  <a:lnTo>
                    <a:pt x="241" y="629"/>
                  </a:lnTo>
                  <a:lnTo>
                    <a:pt x="243" y="625"/>
                  </a:lnTo>
                  <a:lnTo>
                    <a:pt x="246" y="620"/>
                  </a:lnTo>
                  <a:lnTo>
                    <a:pt x="251" y="612"/>
                  </a:lnTo>
                  <a:lnTo>
                    <a:pt x="255" y="604"/>
                  </a:lnTo>
                  <a:lnTo>
                    <a:pt x="258" y="597"/>
                  </a:lnTo>
                  <a:lnTo>
                    <a:pt x="262" y="591"/>
                  </a:lnTo>
                  <a:lnTo>
                    <a:pt x="266" y="581"/>
                  </a:lnTo>
                  <a:lnTo>
                    <a:pt x="271" y="570"/>
                  </a:lnTo>
                  <a:lnTo>
                    <a:pt x="275" y="559"/>
                  </a:lnTo>
                  <a:lnTo>
                    <a:pt x="278" y="550"/>
                  </a:lnTo>
                  <a:lnTo>
                    <a:pt x="284" y="532"/>
                  </a:lnTo>
                  <a:lnTo>
                    <a:pt x="292" y="509"/>
                  </a:lnTo>
                  <a:lnTo>
                    <a:pt x="299" y="483"/>
                  </a:lnTo>
                  <a:lnTo>
                    <a:pt x="307" y="456"/>
                  </a:lnTo>
                  <a:lnTo>
                    <a:pt x="315" y="430"/>
                  </a:lnTo>
                  <a:lnTo>
                    <a:pt x="321" y="409"/>
                  </a:lnTo>
                  <a:lnTo>
                    <a:pt x="324" y="393"/>
                  </a:lnTo>
                  <a:lnTo>
                    <a:pt x="329" y="353"/>
                  </a:lnTo>
                  <a:lnTo>
                    <a:pt x="337" y="292"/>
                  </a:lnTo>
                  <a:lnTo>
                    <a:pt x="344" y="235"/>
                  </a:lnTo>
                  <a:lnTo>
                    <a:pt x="346" y="201"/>
                  </a:lnTo>
                  <a:lnTo>
                    <a:pt x="345" y="190"/>
                  </a:lnTo>
                  <a:lnTo>
                    <a:pt x="343" y="190"/>
                  </a:lnTo>
                  <a:lnTo>
                    <a:pt x="339" y="193"/>
                  </a:lnTo>
                  <a:lnTo>
                    <a:pt x="337" y="197"/>
                  </a:lnTo>
                  <a:lnTo>
                    <a:pt x="335" y="200"/>
                  </a:lnTo>
                  <a:lnTo>
                    <a:pt x="331" y="206"/>
                  </a:lnTo>
                  <a:lnTo>
                    <a:pt x="324" y="213"/>
                  </a:lnTo>
                  <a:lnTo>
                    <a:pt x="315" y="222"/>
                  </a:lnTo>
                  <a:lnTo>
                    <a:pt x="304" y="230"/>
                  </a:lnTo>
                  <a:lnTo>
                    <a:pt x="292" y="237"/>
                  </a:lnTo>
                  <a:lnTo>
                    <a:pt x="277" y="242"/>
                  </a:lnTo>
                  <a:lnTo>
                    <a:pt x="262" y="243"/>
                  </a:lnTo>
                  <a:lnTo>
                    <a:pt x="260" y="235"/>
                  </a:lnTo>
                  <a:lnTo>
                    <a:pt x="256" y="228"/>
                  </a:lnTo>
                  <a:lnTo>
                    <a:pt x="252" y="221"/>
                  </a:lnTo>
                  <a:lnTo>
                    <a:pt x="247" y="214"/>
                  </a:lnTo>
                  <a:lnTo>
                    <a:pt x="241" y="210"/>
                  </a:lnTo>
                  <a:lnTo>
                    <a:pt x="235" y="206"/>
                  </a:lnTo>
                  <a:lnTo>
                    <a:pt x="228" y="205"/>
                  </a:lnTo>
                  <a:lnTo>
                    <a:pt x="222" y="205"/>
                  </a:lnTo>
                  <a:lnTo>
                    <a:pt x="215" y="206"/>
                  </a:lnTo>
                  <a:lnTo>
                    <a:pt x="207" y="206"/>
                  </a:lnTo>
                  <a:lnTo>
                    <a:pt x="200" y="208"/>
                  </a:lnTo>
                  <a:lnTo>
                    <a:pt x="193" y="206"/>
                  </a:lnTo>
                  <a:lnTo>
                    <a:pt x="187" y="206"/>
                  </a:lnTo>
                  <a:lnTo>
                    <a:pt x="183" y="204"/>
                  </a:lnTo>
                  <a:lnTo>
                    <a:pt x="181" y="201"/>
                  </a:lnTo>
                  <a:lnTo>
                    <a:pt x="181" y="196"/>
                  </a:lnTo>
                  <a:lnTo>
                    <a:pt x="186" y="182"/>
                  </a:lnTo>
                  <a:lnTo>
                    <a:pt x="195" y="167"/>
                  </a:lnTo>
                  <a:lnTo>
                    <a:pt x="204" y="152"/>
                  </a:lnTo>
                  <a:lnTo>
                    <a:pt x="212" y="145"/>
                  </a:lnTo>
                  <a:lnTo>
                    <a:pt x="220" y="141"/>
                  </a:lnTo>
                  <a:lnTo>
                    <a:pt x="236" y="133"/>
                  </a:lnTo>
                  <a:lnTo>
                    <a:pt x="257" y="123"/>
                  </a:lnTo>
                  <a:lnTo>
                    <a:pt x="282" y="110"/>
                  </a:lnTo>
                  <a:lnTo>
                    <a:pt x="306" y="98"/>
                  </a:lnTo>
                  <a:lnTo>
                    <a:pt x="329" y="87"/>
                  </a:lnTo>
                  <a:lnTo>
                    <a:pt x="346" y="78"/>
                  </a:lnTo>
                  <a:lnTo>
                    <a:pt x="356" y="74"/>
                  </a:lnTo>
                  <a:lnTo>
                    <a:pt x="352" y="70"/>
                  </a:lnTo>
                  <a:lnTo>
                    <a:pt x="346" y="63"/>
                  </a:lnTo>
                  <a:lnTo>
                    <a:pt x="338" y="58"/>
                  </a:lnTo>
                  <a:lnTo>
                    <a:pt x="331" y="51"/>
                  </a:lnTo>
                  <a:lnTo>
                    <a:pt x="322" y="45"/>
                  </a:lnTo>
                  <a:lnTo>
                    <a:pt x="314" y="39"/>
                  </a:lnTo>
                  <a:lnTo>
                    <a:pt x="307" y="35"/>
                  </a:lnTo>
                  <a:lnTo>
                    <a:pt x="302" y="33"/>
                  </a:lnTo>
                  <a:lnTo>
                    <a:pt x="295" y="30"/>
                  </a:lnTo>
                  <a:lnTo>
                    <a:pt x="292" y="26"/>
                  </a:lnTo>
                  <a:lnTo>
                    <a:pt x="293" y="23"/>
                  </a:lnTo>
                  <a:lnTo>
                    <a:pt x="298" y="21"/>
                  </a:lnTo>
                  <a:lnTo>
                    <a:pt x="302" y="19"/>
                  </a:lnTo>
                  <a:lnTo>
                    <a:pt x="307" y="19"/>
                  </a:lnTo>
                  <a:lnTo>
                    <a:pt x="312" y="19"/>
                  </a:lnTo>
                  <a:lnTo>
                    <a:pt x="317" y="18"/>
                  </a:lnTo>
                  <a:lnTo>
                    <a:pt x="322" y="18"/>
                  </a:lnTo>
                  <a:lnTo>
                    <a:pt x="327" y="18"/>
                  </a:lnTo>
                  <a:lnTo>
                    <a:pt x="331" y="19"/>
                  </a:lnTo>
                  <a:lnTo>
                    <a:pt x="334" y="19"/>
                  </a:lnTo>
                  <a:lnTo>
                    <a:pt x="333" y="13"/>
                  </a:lnTo>
                  <a:lnTo>
                    <a:pt x="329" y="7"/>
                  </a:lnTo>
                  <a:lnTo>
                    <a:pt x="325" y="4"/>
                  </a:lnTo>
                  <a:lnTo>
                    <a:pt x="318" y="1"/>
                  </a:lnTo>
                  <a:lnTo>
                    <a:pt x="314" y="1"/>
                  </a:lnTo>
                  <a:lnTo>
                    <a:pt x="309" y="1"/>
                  </a:lnTo>
                  <a:lnTo>
                    <a:pt x="303" y="2"/>
                  </a:lnTo>
                  <a:lnTo>
                    <a:pt x="296" y="2"/>
                  </a:lnTo>
                  <a:lnTo>
                    <a:pt x="290" y="5"/>
                  </a:lnTo>
                  <a:lnTo>
                    <a:pt x="282" y="7"/>
                  </a:lnTo>
                  <a:lnTo>
                    <a:pt x="275" y="10"/>
                  </a:lnTo>
                  <a:lnTo>
                    <a:pt x="270" y="15"/>
                  </a:lnTo>
                  <a:lnTo>
                    <a:pt x="265" y="21"/>
                  </a:lnTo>
                  <a:lnTo>
                    <a:pt x="260" y="27"/>
                  </a:lnTo>
                  <a:lnTo>
                    <a:pt x="255" y="34"/>
                  </a:lnTo>
                  <a:lnTo>
                    <a:pt x="251" y="41"/>
                  </a:lnTo>
                  <a:lnTo>
                    <a:pt x="245" y="47"/>
                  </a:lnTo>
                  <a:lnTo>
                    <a:pt x="242" y="53"/>
                  </a:lnTo>
                  <a:lnTo>
                    <a:pt x="237" y="58"/>
                  </a:lnTo>
                  <a:lnTo>
                    <a:pt x="234" y="62"/>
                  </a:lnTo>
                  <a:lnTo>
                    <a:pt x="230" y="66"/>
                  </a:lnTo>
                  <a:lnTo>
                    <a:pt x="225" y="70"/>
                  </a:lnTo>
                  <a:lnTo>
                    <a:pt x="220" y="75"/>
                  </a:lnTo>
                  <a:lnTo>
                    <a:pt x="214" y="79"/>
                  </a:lnTo>
                  <a:lnTo>
                    <a:pt x="210" y="84"/>
                  </a:lnTo>
                  <a:lnTo>
                    <a:pt x="204" y="87"/>
                  </a:lnTo>
                  <a:lnTo>
                    <a:pt x="201" y="90"/>
                  </a:lnTo>
                  <a:lnTo>
                    <a:pt x="199" y="90"/>
                  </a:lnTo>
                  <a:lnTo>
                    <a:pt x="200" y="86"/>
                  </a:lnTo>
                  <a:lnTo>
                    <a:pt x="206" y="76"/>
                  </a:lnTo>
                  <a:lnTo>
                    <a:pt x="215" y="66"/>
                  </a:lnTo>
                  <a:lnTo>
                    <a:pt x="224" y="57"/>
                  </a:lnTo>
                  <a:lnTo>
                    <a:pt x="228" y="50"/>
                  </a:lnTo>
                  <a:lnTo>
                    <a:pt x="235" y="42"/>
                  </a:lnTo>
                  <a:lnTo>
                    <a:pt x="242" y="31"/>
                  </a:lnTo>
                  <a:lnTo>
                    <a:pt x="248" y="21"/>
                  </a:lnTo>
                  <a:lnTo>
                    <a:pt x="253" y="11"/>
                  </a:lnTo>
                  <a:lnTo>
                    <a:pt x="255" y="4"/>
                  </a:lnTo>
                  <a:lnTo>
                    <a:pt x="253" y="0"/>
                  </a:lnTo>
                  <a:lnTo>
                    <a:pt x="247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80" name="Freeform 136"/>
            <p:cNvSpPr>
              <a:spLocks/>
            </p:cNvSpPr>
            <p:nvPr/>
          </p:nvSpPr>
          <p:spPr bwMode="auto">
            <a:xfrm>
              <a:off x="5077" y="2824"/>
              <a:ext cx="356" cy="572"/>
            </a:xfrm>
            <a:custGeom>
              <a:avLst/>
              <a:gdLst>
                <a:gd name="T0" fmla="*/ 212 w 356"/>
                <a:gd name="T1" fmla="*/ 145 h 572"/>
                <a:gd name="T2" fmla="*/ 306 w 356"/>
                <a:gd name="T3" fmla="*/ 98 h 572"/>
                <a:gd name="T4" fmla="*/ 346 w 356"/>
                <a:gd name="T5" fmla="*/ 63 h 572"/>
                <a:gd name="T6" fmla="*/ 307 w 356"/>
                <a:gd name="T7" fmla="*/ 35 h 572"/>
                <a:gd name="T8" fmla="*/ 298 w 356"/>
                <a:gd name="T9" fmla="*/ 21 h 572"/>
                <a:gd name="T10" fmla="*/ 322 w 356"/>
                <a:gd name="T11" fmla="*/ 18 h 572"/>
                <a:gd name="T12" fmla="*/ 329 w 356"/>
                <a:gd name="T13" fmla="*/ 7 h 572"/>
                <a:gd name="T14" fmla="*/ 303 w 356"/>
                <a:gd name="T15" fmla="*/ 2 h 572"/>
                <a:gd name="T16" fmla="*/ 270 w 356"/>
                <a:gd name="T17" fmla="*/ 15 h 572"/>
                <a:gd name="T18" fmla="*/ 245 w 356"/>
                <a:gd name="T19" fmla="*/ 47 h 572"/>
                <a:gd name="T20" fmla="*/ 225 w 356"/>
                <a:gd name="T21" fmla="*/ 70 h 572"/>
                <a:gd name="T22" fmla="*/ 201 w 356"/>
                <a:gd name="T23" fmla="*/ 90 h 572"/>
                <a:gd name="T24" fmla="*/ 224 w 356"/>
                <a:gd name="T25" fmla="*/ 57 h 572"/>
                <a:gd name="T26" fmla="*/ 253 w 356"/>
                <a:gd name="T27" fmla="*/ 11 h 572"/>
                <a:gd name="T28" fmla="*/ 216 w 356"/>
                <a:gd name="T29" fmla="*/ 37 h 572"/>
                <a:gd name="T30" fmla="*/ 151 w 356"/>
                <a:gd name="T31" fmla="*/ 153 h 572"/>
                <a:gd name="T32" fmla="*/ 115 w 356"/>
                <a:gd name="T33" fmla="*/ 326 h 572"/>
                <a:gd name="T34" fmla="*/ 96 w 356"/>
                <a:gd name="T35" fmla="*/ 424 h 572"/>
                <a:gd name="T36" fmla="*/ 95 w 356"/>
                <a:gd name="T37" fmla="*/ 436 h 572"/>
                <a:gd name="T38" fmla="*/ 74 w 356"/>
                <a:gd name="T39" fmla="*/ 469 h 572"/>
                <a:gd name="T40" fmla="*/ 40 w 356"/>
                <a:gd name="T41" fmla="*/ 474 h 572"/>
                <a:gd name="T42" fmla="*/ 13 w 356"/>
                <a:gd name="T43" fmla="*/ 477 h 572"/>
                <a:gd name="T44" fmla="*/ 9 w 356"/>
                <a:gd name="T45" fmla="*/ 526 h 572"/>
                <a:gd name="T46" fmla="*/ 30 w 356"/>
                <a:gd name="T47" fmla="*/ 570 h 572"/>
                <a:gd name="T48" fmla="*/ 65 w 356"/>
                <a:gd name="T49" fmla="*/ 570 h 572"/>
                <a:gd name="T50" fmla="*/ 74 w 356"/>
                <a:gd name="T51" fmla="*/ 540 h 572"/>
                <a:gd name="T52" fmla="*/ 79 w 356"/>
                <a:gd name="T53" fmla="*/ 517 h 572"/>
                <a:gd name="T54" fmla="*/ 88 w 356"/>
                <a:gd name="T55" fmla="*/ 499 h 572"/>
                <a:gd name="T56" fmla="*/ 99 w 356"/>
                <a:gd name="T57" fmla="*/ 489 h 572"/>
                <a:gd name="T58" fmla="*/ 144 w 356"/>
                <a:gd name="T59" fmla="*/ 513 h 572"/>
                <a:gd name="T60" fmla="*/ 181 w 356"/>
                <a:gd name="T61" fmla="*/ 535 h 572"/>
                <a:gd name="T62" fmla="*/ 214 w 356"/>
                <a:gd name="T63" fmla="*/ 523 h 572"/>
                <a:gd name="T64" fmla="*/ 191 w 356"/>
                <a:gd name="T65" fmla="*/ 485 h 572"/>
                <a:gd name="T66" fmla="*/ 164 w 356"/>
                <a:gd name="T67" fmla="*/ 438 h 572"/>
                <a:gd name="T68" fmla="*/ 189 w 356"/>
                <a:gd name="T69" fmla="*/ 414 h 572"/>
                <a:gd name="T70" fmla="*/ 242 w 356"/>
                <a:gd name="T71" fmla="*/ 406 h 572"/>
                <a:gd name="T72" fmla="*/ 277 w 356"/>
                <a:gd name="T73" fmla="*/ 387 h 572"/>
                <a:gd name="T74" fmla="*/ 241 w 356"/>
                <a:gd name="T75" fmla="*/ 339 h 572"/>
                <a:gd name="T76" fmla="*/ 204 w 356"/>
                <a:gd name="T77" fmla="*/ 334 h 572"/>
                <a:gd name="T78" fmla="*/ 185 w 356"/>
                <a:gd name="T79" fmla="*/ 326 h 572"/>
                <a:gd name="T80" fmla="*/ 212 w 356"/>
                <a:gd name="T81" fmla="*/ 304 h 572"/>
                <a:gd name="T82" fmla="*/ 301 w 356"/>
                <a:gd name="T83" fmla="*/ 269 h 572"/>
                <a:gd name="T84" fmla="*/ 343 w 356"/>
                <a:gd name="T85" fmla="*/ 190 h 572"/>
                <a:gd name="T86" fmla="*/ 324 w 356"/>
                <a:gd name="T87" fmla="*/ 213 h 572"/>
                <a:gd name="T88" fmla="*/ 262 w 356"/>
                <a:gd name="T89" fmla="*/ 243 h 572"/>
                <a:gd name="T90" fmla="*/ 241 w 356"/>
                <a:gd name="T91" fmla="*/ 210 h 572"/>
                <a:gd name="T92" fmla="*/ 207 w 356"/>
                <a:gd name="T93" fmla="*/ 206 h 572"/>
                <a:gd name="T94" fmla="*/ 181 w 356"/>
                <a:gd name="T95" fmla="*/ 201 h 572"/>
                <a:gd name="T96" fmla="*/ 167 w 356"/>
                <a:gd name="T97" fmla="*/ 246 h 572"/>
                <a:gd name="T98" fmla="*/ 207 w 356"/>
                <a:gd name="T99" fmla="*/ 232 h 572"/>
                <a:gd name="T100" fmla="*/ 238 w 356"/>
                <a:gd name="T101" fmla="*/ 246 h 572"/>
                <a:gd name="T102" fmla="*/ 214 w 356"/>
                <a:gd name="T103" fmla="*/ 243 h 572"/>
                <a:gd name="T104" fmla="*/ 193 w 356"/>
                <a:gd name="T105" fmla="*/ 262 h 572"/>
                <a:gd name="T106" fmla="*/ 167 w 356"/>
                <a:gd name="T107" fmla="*/ 283 h 572"/>
                <a:gd name="T108" fmla="*/ 145 w 356"/>
                <a:gd name="T109" fmla="*/ 360 h 572"/>
                <a:gd name="T110" fmla="*/ 129 w 356"/>
                <a:gd name="T111" fmla="*/ 430 h 572"/>
                <a:gd name="T112" fmla="*/ 143 w 356"/>
                <a:gd name="T113" fmla="*/ 336 h 572"/>
                <a:gd name="T114" fmla="*/ 151 w 356"/>
                <a:gd name="T115" fmla="*/ 262 h 572"/>
                <a:gd name="T116" fmla="*/ 167 w 356"/>
                <a:gd name="T117" fmla="*/ 210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6" h="572">
                  <a:moveTo>
                    <a:pt x="181" y="196"/>
                  </a:moveTo>
                  <a:lnTo>
                    <a:pt x="186" y="182"/>
                  </a:lnTo>
                  <a:lnTo>
                    <a:pt x="195" y="167"/>
                  </a:lnTo>
                  <a:lnTo>
                    <a:pt x="204" y="152"/>
                  </a:lnTo>
                  <a:lnTo>
                    <a:pt x="212" y="145"/>
                  </a:lnTo>
                  <a:lnTo>
                    <a:pt x="220" y="141"/>
                  </a:lnTo>
                  <a:lnTo>
                    <a:pt x="236" y="133"/>
                  </a:lnTo>
                  <a:lnTo>
                    <a:pt x="257" y="123"/>
                  </a:lnTo>
                  <a:lnTo>
                    <a:pt x="282" y="110"/>
                  </a:lnTo>
                  <a:lnTo>
                    <a:pt x="306" y="98"/>
                  </a:lnTo>
                  <a:lnTo>
                    <a:pt x="329" y="87"/>
                  </a:lnTo>
                  <a:lnTo>
                    <a:pt x="346" y="78"/>
                  </a:lnTo>
                  <a:lnTo>
                    <a:pt x="356" y="74"/>
                  </a:lnTo>
                  <a:lnTo>
                    <a:pt x="352" y="70"/>
                  </a:lnTo>
                  <a:lnTo>
                    <a:pt x="346" y="63"/>
                  </a:lnTo>
                  <a:lnTo>
                    <a:pt x="338" y="58"/>
                  </a:lnTo>
                  <a:lnTo>
                    <a:pt x="331" y="51"/>
                  </a:lnTo>
                  <a:lnTo>
                    <a:pt x="322" y="45"/>
                  </a:lnTo>
                  <a:lnTo>
                    <a:pt x="314" y="39"/>
                  </a:lnTo>
                  <a:lnTo>
                    <a:pt x="307" y="35"/>
                  </a:lnTo>
                  <a:lnTo>
                    <a:pt x="302" y="33"/>
                  </a:lnTo>
                  <a:lnTo>
                    <a:pt x="295" y="30"/>
                  </a:lnTo>
                  <a:lnTo>
                    <a:pt x="292" y="26"/>
                  </a:lnTo>
                  <a:lnTo>
                    <a:pt x="293" y="23"/>
                  </a:lnTo>
                  <a:lnTo>
                    <a:pt x="298" y="21"/>
                  </a:lnTo>
                  <a:lnTo>
                    <a:pt x="302" y="19"/>
                  </a:lnTo>
                  <a:lnTo>
                    <a:pt x="307" y="19"/>
                  </a:lnTo>
                  <a:lnTo>
                    <a:pt x="312" y="19"/>
                  </a:lnTo>
                  <a:lnTo>
                    <a:pt x="317" y="18"/>
                  </a:lnTo>
                  <a:lnTo>
                    <a:pt x="322" y="18"/>
                  </a:lnTo>
                  <a:lnTo>
                    <a:pt x="327" y="18"/>
                  </a:lnTo>
                  <a:lnTo>
                    <a:pt x="331" y="19"/>
                  </a:lnTo>
                  <a:lnTo>
                    <a:pt x="334" y="19"/>
                  </a:lnTo>
                  <a:lnTo>
                    <a:pt x="333" y="13"/>
                  </a:lnTo>
                  <a:lnTo>
                    <a:pt x="329" y="7"/>
                  </a:lnTo>
                  <a:lnTo>
                    <a:pt x="325" y="4"/>
                  </a:lnTo>
                  <a:lnTo>
                    <a:pt x="318" y="1"/>
                  </a:lnTo>
                  <a:lnTo>
                    <a:pt x="314" y="1"/>
                  </a:lnTo>
                  <a:lnTo>
                    <a:pt x="309" y="1"/>
                  </a:lnTo>
                  <a:lnTo>
                    <a:pt x="303" y="2"/>
                  </a:lnTo>
                  <a:lnTo>
                    <a:pt x="296" y="2"/>
                  </a:lnTo>
                  <a:lnTo>
                    <a:pt x="290" y="5"/>
                  </a:lnTo>
                  <a:lnTo>
                    <a:pt x="282" y="7"/>
                  </a:lnTo>
                  <a:lnTo>
                    <a:pt x="275" y="10"/>
                  </a:lnTo>
                  <a:lnTo>
                    <a:pt x="270" y="15"/>
                  </a:lnTo>
                  <a:lnTo>
                    <a:pt x="265" y="21"/>
                  </a:lnTo>
                  <a:lnTo>
                    <a:pt x="260" y="27"/>
                  </a:lnTo>
                  <a:lnTo>
                    <a:pt x="255" y="34"/>
                  </a:lnTo>
                  <a:lnTo>
                    <a:pt x="251" y="41"/>
                  </a:lnTo>
                  <a:lnTo>
                    <a:pt x="245" y="47"/>
                  </a:lnTo>
                  <a:lnTo>
                    <a:pt x="242" y="53"/>
                  </a:lnTo>
                  <a:lnTo>
                    <a:pt x="237" y="58"/>
                  </a:lnTo>
                  <a:lnTo>
                    <a:pt x="234" y="62"/>
                  </a:lnTo>
                  <a:lnTo>
                    <a:pt x="230" y="66"/>
                  </a:lnTo>
                  <a:lnTo>
                    <a:pt x="225" y="70"/>
                  </a:lnTo>
                  <a:lnTo>
                    <a:pt x="220" y="75"/>
                  </a:lnTo>
                  <a:lnTo>
                    <a:pt x="214" y="79"/>
                  </a:lnTo>
                  <a:lnTo>
                    <a:pt x="210" y="84"/>
                  </a:lnTo>
                  <a:lnTo>
                    <a:pt x="204" y="87"/>
                  </a:lnTo>
                  <a:lnTo>
                    <a:pt x="201" y="90"/>
                  </a:lnTo>
                  <a:lnTo>
                    <a:pt x="199" y="90"/>
                  </a:lnTo>
                  <a:lnTo>
                    <a:pt x="200" y="86"/>
                  </a:lnTo>
                  <a:lnTo>
                    <a:pt x="206" y="76"/>
                  </a:lnTo>
                  <a:lnTo>
                    <a:pt x="215" y="66"/>
                  </a:lnTo>
                  <a:lnTo>
                    <a:pt x="224" y="57"/>
                  </a:lnTo>
                  <a:lnTo>
                    <a:pt x="228" y="50"/>
                  </a:lnTo>
                  <a:lnTo>
                    <a:pt x="235" y="42"/>
                  </a:lnTo>
                  <a:lnTo>
                    <a:pt x="242" y="31"/>
                  </a:lnTo>
                  <a:lnTo>
                    <a:pt x="248" y="21"/>
                  </a:lnTo>
                  <a:lnTo>
                    <a:pt x="253" y="11"/>
                  </a:lnTo>
                  <a:lnTo>
                    <a:pt x="255" y="4"/>
                  </a:lnTo>
                  <a:lnTo>
                    <a:pt x="253" y="0"/>
                  </a:lnTo>
                  <a:lnTo>
                    <a:pt x="247" y="1"/>
                  </a:lnTo>
                  <a:lnTo>
                    <a:pt x="232" y="17"/>
                  </a:lnTo>
                  <a:lnTo>
                    <a:pt x="216" y="37"/>
                  </a:lnTo>
                  <a:lnTo>
                    <a:pt x="201" y="61"/>
                  </a:lnTo>
                  <a:lnTo>
                    <a:pt x="185" y="84"/>
                  </a:lnTo>
                  <a:lnTo>
                    <a:pt x="172" y="110"/>
                  </a:lnTo>
                  <a:lnTo>
                    <a:pt x="160" y="133"/>
                  </a:lnTo>
                  <a:lnTo>
                    <a:pt x="151" y="153"/>
                  </a:lnTo>
                  <a:lnTo>
                    <a:pt x="143" y="169"/>
                  </a:lnTo>
                  <a:lnTo>
                    <a:pt x="132" y="205"/>
                  </a:lnTo>
                  <a:lnTo>
                    <a:pt x="123" y="251"/>
                  </a:lnTo>
                  <a:lnTo>
                    <a:pt x="118" y="295"/>
                  </a:lnTo>
                  <a:lnTo>
                    <a:pt x="115" y="326"/>
                  </a:lnTo>
                  <a:lnTo>
                    <a:pt x="113" y="349"/>
                  </a:lnTo>
                  <a:lnTo>
                    <a:pt x="108" y="381"/>
                  </a:lnTo>
                  <a:lnTo>
                    <a:pt x="102" y="408"/>
                  </a:lnTo>
                  <a:lnTo>
                    <a:pt x="99" y="421"/>
                  </a:lnTo>
                  <a:lnTo>
                    <a:pt x="96" y="424"/>
                  </a:lnTo>
                  <a:lnTo>
                    <a:pt x="95" y="426"/>
                  </a:lnTo>
                  <a:lnTo>
                    <a:pt x="93" y="429"/>
                  </a:lnTo>
                  <a:lnTo>
                    <a:pt x="91" y="430"/>
                  </a:lnTo>
                  <a:lnTo>
                    <a:pt x="93" y="432"/>
                  </a:lnTo>
                  <a:lnTo>
                    <a:pt x="95" y="436"/>
                  </a:lnTo>
                  <a:lnTo>
                    <a:pt x="98" y="438"/>
                  </a:lnTo>
                  <a:lnTo>
                    <a:pt x="100" y="441"/>
                  </a:lnTo>
                  <a:lnTo>
                    <a:pt x="90" y="448"/>
                  </a:lnTo>
                  <a:lnTo>
                    <a:pt x="82" y="457"/>
                  </a:lnTo>
                  <a:lnTo>
                    <a:pt x="74" y="469"/>
                  </a:lnTo>
                  <a:lnTo>
                    <a:pt x="68" y="479"/>
                  </a:lnTo>
                  <a:lnTo>
                    <a:pt x="62" y="478"/>
                  </a:lnTo>
                  <a:lnTo>
                    <a:pt x="54" y="477"/>
                  </a:lnTo>
                  <a:lnTo>
                    <a:pt x="47" y="475"/>
                  </a:lnTo>
                  <a:lnTo>
                    <a:pt x="40" y="474"/>
                  </a:lnTo>
                  <a:lnTo>
                    <a:pt x="35" y="474"/>
                  </a:lnTo>
                  <a:lnTo>
                    <a:pt x="30" y="474"/>
                  </a:lnTo>
                  <a:lnTo>
                    <a:pt x="24" y="475"/>
                  </a:lnTo>
                  <a:lnTo>
                    <a:pt x="19" y="475"/>
                  </a:lnTo>
                  <a:lnTo>
                    <a:pt x="13" y="477"/>
                  </a:lnTo>
                  <a:lnTo>
                    <a:pt x="9" y="478"/>
                  </a:lnTo>
                  <a:lnTo>
                    <a:pt x="3" y="479"/>
                  </a:lnTo>
                  <a:lnTo>
                    <a:pt x="0" y="481"/>
                  </a:lnTo>
                  <a:lnTo>
                    <a:pt x="8" y="502"/>
                  </a:lnTo>
                  <a:lnTo>
                    <a:pt x="9" y="526"/>
                  </a:lnTo>
                  <a:lnTo>
                    <a:pt x="8" y="551"/>
                  </a:lnTo>
                  <a:lnTo>
                    <a:pt x="8" y="572"/>
                  </a:lnTo>
                  <a:lnTo>
                    <a:pt x="14" y="572"/>
                  </a:lnTo>
                  <a:lnTo>
                    <a:pt x="22" y="571"/>
                  </a:lnTo>
                  <a:lnTo>
                    <a:pt x="30" y="570"/>
                  </a:lnTo>
                  <a:lnTo>
                    <a:pt x="39" y="568"/>
                  </a:lnTo>
                  <a:lnTo>
                    <a:pt x="47" y="568"/>
                  </a:lnTo>
                  <a:lnTo>
                    <a:pt x="54" y="568"/>
                  </a:lnTo>
                  <a:lnTo>
                    <a:pt x="60" y="568"/>
                  </a:lnTo>
                  <a:lnTo>
                    <a:pt x="65" y="570"/>
                  </a:lnTo>
                  <a:lnTo>
                    <a:pt x="70" y="562"/>
                  </a:lnTo>
                  <a:lnTo>
                    <a:pt x="73" y="555"/>
                  </a:lnTo>
                  <a:lnTo>
                    <a:pt x="75" y="550"/>
                  </a:lnTo>
                  <a:lnTo>
                    <a:pt x="75" y="546"/>
                  </a:lnTo>
                  <a:lnTo>
                    <a:pt x="74" y="540"/>
                  </a:lnTo>
                  <a:lnTo>
                    <a:pt x="73" y="532"/>
                  </a:lnTo>
                  <a:lnTo>
                    <a:pt x="72" y="524"/>
                  </a:lnTo>
                  <a:lnTo>
                    <a:pt x="71" y="519"/>
                  </a:lnTo>
                  <a:lnTo>
                    <a:pt x="74" y="519"/>
                  </a:lnTo>
                  <a:lnTo>
                    <a:pt x="79" y="517"/>
                  </a:lnTo>
                  <a:lnTo>
                    <a:pt x="82" y="514"/>
                  </a:lnTo>
                  <a:lnTo>
                    <a:pt x="84" y="513"/>
                  </a:lnTo>
                  <a:lnTo>
                    <a:pt x="86" y="510"/>
                  </a:lnTo>
                  <a:lnTo>
                    <a:pt x="88" y="505"/>
                  </a:lnTo>
                  <a:lnTo>
                    <a:pt x="88" y="499"/>
                  </a:lnTo>
                  <a:lnTo>
                    <a:pt x="86" y="495"/>
                  </a:lnTo>
                  <a:lnTo>
                    <a:pt x="90" y="493"/>
                  </a:lnTo>
                  <a:lnTo>
                    <a:pt x="93" y="491"/>
                  </a:lnTo>
                  <a:lnTo>
                    <a:pt x="96" y="489"/>
                  </a:lnTo>
                  <a:lnTo>
                    <a:pt x="99" y="489"/>
                  </a:lnTo>
                  <a:lnTo>
                    <a:pt x="105" y="491"/>
                  </a:lnTo>
                  <a:lnTo>
                    <a:pt x="114" y="497"/>
                  </a:lnTo>
                  <a:lnTo>
                    <a:pt x="124" y="502"/>
                  </a:lnTo>
                  <a:lnTo>
                    <a:pt x="134" y="507"/>
                  </a:lnTo>
                  <a:lnTo>
                    <a:pt x="144" y="513"/>
                  </a:lnTo>
                  <a:lnTo>
                    <a:pt x="154" y="518"/>
                  </a:lnTo>
                  <a:lnTo>
                    <a:pt x="162" y="523"/>
                  </a:lnTo>
                  <a:lnTo>
                    <a:pt x="167" y="527"/>
                  </a:lnTo>
                  <a:lnTo>
                    <a:pt x="175" y="532"/>
                  </a:lnTo>
                  <a:lnTo>
                    <a:pt x="181" y="535"/>
                  </a:lnTo>
                  <a:lnTo>
                    <a:pt x="186" y="536"/>
                  </a:lnTo>
                  <a:lnTo>
                    <a:pt x="192" y="535"/>
                  </a:lnTo>
                  <a:lnTo>
                    <a:pt x="200" y="531"/>
                  </a:lnTo>
                  <a:lnTo>
                    <a:pt x="209" y="527"/>
                  </a:lnTo>
                  <a:lnTo>
                    <a:pt x="214" y="523"/>
                  </a:lnTo>
                  <a:lnTo>
                    <a:pt x="215" y="518"/>
                  </a:lnTo>
                  <a:lnTo>
                    <a:pt x="212" y="514"/>
                  </a:lnTo>
                  <a:lnTo>
                    <a:pt x="206" y="506"/>
                  </a:lnTo>
                  <a:lnTo>
                    <a:pt x="199" y="495"/>
                  </a:lnTo>
                  <a:lnTo>
                    <a:pt x="191" y="485"/>
                  </a:lnTo>
                  <a:lnTo>
                    <a:pt x="183" y="473"/>
                  </a:lnTo>
                  <a:lnTo>
                    <a:pt x="175" y="462"/>
                  </a:lnTo>
                  <a:lnTo>
                    <a:pt x="170" y="453"/>
                  </a:lnTo>
                  <a:lnTo>
                    <a:pt x="166" y="448"/>
                  </a:lnTo>
                  <a:lnTo>
                    <a:pt x="164" y="438"/>
                  </a:lnTo>
                  <a:lnTo>
                    <a:pt x="163" y="429"/>
                  </a:lnTo>
                  <a:lnTo>
                    <a:pt x="166" y="421"/>
                  </a:lnTo>
                  <a:lnTo>
                    <a:pt x="173" y="417"/>
                  </a:lnTo>
                  <a:lnTo>
                    <a:pt x="180" y="416"/>
                  </a:lnTo>
                  <a:lnTo>
                    <a:pt x="189" y="414"/>
                  </a:lnTo>
                  <a:lnTo>
                    <a:pt x="199" y="412"/>
                  </a:lnTo>
                  <a:lnTo>
                    <a:pt x="211" y="410"/>
                  </a:lnTo>
                  <a:lnTo>
                    <a:pt x="223" y="409"/>
                  </a:lnTo>
                  <a:lnTo>
                    <a:pt x="233" y="408"/>
                  </a:lnTo>
                  <a:lnTo>
                    <a:pt x="242" y="406"/>
                  </a:lnTo>
                  <a:lnTo>
                    <a:pt x="248" y="406"/>
                  </a:lnTo>
                  <a:lnTo>
                    <a:pt x="258" y="406"/>
                  </a:lnTo>
                  <a:lnTo>
                    <a:pt x="267" y="403"/>
                  </a:lnTo>
                  <a:lnTo>
                    <a:pt x="274" y="395"/>
                  </a:lnTo>
                  <a:lnTo>
                    <a:pt x="277" y="387"/>
                  </a:lnTo>
                  <a:lnTo>
                    <a:pt x="274" y="375"/>
                  </a:lnTo>
                  <a:lnTo>
                    <a:pt x="266" y="359"/>
                  </a:lnTo>
                  <a:lnTo>
                    <a:pt x="256" y="347"/>
                  </a:lnTo>
                  <a:lnTo>
                    <a:pt x="246" y="340"/>
                  </a:lnTo>
                  <a:lnTo>
                    <a:pt x="241" y="339"/>
                  </a:lnTo>
                  <a:lnTo>
                    <a:pt x="234" y="339"/>
                  </a:lnTo>
                  <a:lnTo>
                    <a:pt x="226" y="338"/>
                  </a:lnTo>
                  <a:lnTo>
                    <a:pt x="219" y="336"/>
                  </a:lnTo>
                  <a:lnTo>
                    <a:pt x="211" y="335"/>
                  </a:lnTo>
                  <a:lnTo>
                    <a:pt x="204" y="334"/>
                  </a:lnTo>
                  <a:lnTo>
                    <a:pt x="199" y="332"/>
                  </a:lnTo>
                  <a:lnTo>
                    <a:pt x="195" y="332"/>
                  </a:lnTo>
                  <a:lnTo>
                    <a:pt x="191" y="331"/>
                  </a:lnTo>
                  <a:lnTo>
                    <a:pt x="186" y="330"/>
                  </a:lnTo>
                  <a:lnTo>
                    <a:pt x="185" y="326"/>
                  </a:lnTo>
                  <a:lnTo>
                    <a:pt x="187" y="320"/>
                  </a:lnTo>
                  <a:lnTo>
                    <a:pt x="193" y="315"/>
                  </a:lnTo>
                  <a:lnTo>
                    <a:pt x="200" y="310"/>
                  </a:lnTo>
                  <a:lnTo>
                    <a:pt x="205" y="306"/>
                  </a:lnTo>
                  <a:lnTo>
                    <a:pt x="212" y="304"/>
                  </a:lnTo>
                  <a:lnTo>
                    <a:pt x="220" y="303"/>
                  </a:lnTo>
                  <a:lnTo>
                    <a:pt x="234" y="299"/>
                  </a:lnTo>
                  <a:lnTo>
                    <a:pt x="254" y="292"/>
                  </a:lnTo>
                  <a:lnTo>
                    <a:pt x="277" y="282"/>
                  </a:lnTo>
                  <a:lnTo>
                    <a:pt x="301" y="269"/>
                  </a:lnTo>
                  <a:lnTo>
                    <a:pt x="321" y="250"/>
                  </a:lnTo>
                  <a:lnTo>
                    <a:pt x="337" y="229"/>
                  </a:lnTo>
                  <a:lnTo>
                    <a:pt x="346" y="201"/>
                  </a:lnTo>
                  <a:lnTo>
                    <a:pt x="345" y="190"/>
                  </a:lnTo>
                  <a:lnTo>
                    <a:pt x="343" y="190"/>
                  </a:lnTo>
                  <a:lnTo>
                    <a:pt x="339" y="193"/>
                  </a:lnTo>
                  <a:lnTo>
                    <a:pt x="337" y="197"/>
                  </a:lnTo>
                  <a:lnTo>
                    <a:pt x="335" y="200"/>
                  </a:lnTo>
                  <a:lnTo>
                    <a:pt x="331" y="206"/>
                  </a:lnTo>
                  <a:lnTo>
                    <a:pt x="324" y="213"/>
                  </a:lnTo>
                  <a:lnTo>
                    <a:pt x="315" y="222"/>
                  </a:lnTo>
                  <a:lnTo>
                    <a:pt x="304" y="230"/>
                  </a:lnTo>
                  <a:lnTo>
                    <a:pt x="292" y="237"/>
                  </a:lnTo>
                  <a:lnTo>
                    <a:pt x="277" y="242"/>
                  </a:lnTo>
                  <a:lnTo>
                    <a:pt x="262" y="243"/>
                  </a:lnTo>
                  <a:lnTo>
                    <a:pt x="260" y="235"/>
                  </a:lnTo>
                  <a:lnTo>
                    <a:pt x="256" y="228"/>
                  </a:lnTo>
                  <a:lnTo>
                    <a:pt x="252" y="221"/>
                  </a:lnTo>
                  <a:lnTo>
                    <a:pt x="247" y="214"/>
                  </a:lnTo>
                  <a:lnTo>
                    <a:pt x="241" y="210"/>
                  </a:lnTo>
                  <a:lnTo>
                    <a:pt x="235" y="206"/>
                  </a:lnTo>
                  <a:lnTo>
                    <a:pt x="228" y="205"/>
                  </a:lnTo>
                  <a:lnTo>
                    <a:pt x="222" y="205"/>
                  </a:lnTo>
                  <a:lnTo>
                    <a:pt x="215" y="206"/>
                  </a:lnTo>
                  <a:lnTo>
                    <a:pt x="207" y="206"/>
                  </a:lnTo>
                  <a:lnTo>
                    <a:pt x="200" y="208"/>
                  </a:lnTo>
                  <a:lnTo>
                    <a:pt x="193" y="206"/>
                  </a:lnTo>
                  <a:lnTo>
                    <a:pt x="187" y="206"/>
                  </a:lnTo>
                  <a:lnTo>
                    <a:pt x="183" y="204"/>
                  </a:lnTo>
                  <a:lnTo>
                    <a:pt x="181" y="201"/>
                  </a:lnTo>
                  <a:lnTo>
                    <a:pt x="181" y="196"/>
                  </a:lnTo>
                  <a:lnTo>
                    <a:pt x="174" y="212"/>
                  </a:lnTo>
                  <a:lnTo>
                    <a:pt x="172" y="221"/>
                  </a:lnTo>
                  <a:lnTo>
                    <a:pt x="169" y="234"/>
                  </a:lnTo>
                  <a:lnTo>
                    <a:pt x="167" y="246"/>
                  </a:lnTo>
                  <a:lnTo>
                    <a:pt x="171" y="249"/>
                  </a:lnTo>
                  <a:lnTo>
                    <a:pt x="176" y="246"/>
                  </a:lnTo>
                  <a:lnTo>
                    <a:pt x="185" y="241"/>
                  </a:lnTo>
                  <a:lnTo>
                    <a:pt x="196" y="237"/>
                  </a:lnTo>
                  <a:lnTo>
                    <a:pt x="207" y="232"/>
                  </a:lnTo>
                  <a:lnTo>
                    <a:pt x="220" y="230"/>
                  </a:lnTo>
                  <a:lnTo>
                    <a:pt x="230" y="230"/>
                  </a:lnTo>
                  <a:lnTo>
                    <a:pt x="238" y="237"/>
                  </a:lnTo>
                  <a:lnTo>
                    <a:pt x="243" y="247"/>
                  </a:lnTo>
                  <a:lnTo>
                    <a:pt x="238" y="246"/>
                  </a:lnTo>
                  <a:lnTo>
                    <a:pt x="233" y="245"/>
                  </a:lnTo>
                  <a:lnTo>
                    <a:pt x="228" y="243"/>
                  </a:lnTo>
                  <a:lnTo>
                    <a:pt x="223" y="243"/>
                  </a:lnTo>
                  <a:lnTo>
                    <a:pt x="219" y="243"/>
                  </a:lnTo>
                  <a:lnTo>
                    <a:pt x="214" y="243"/>
                  </a:lnTo>
                  <a:lnTo>
                    <a:pt x="211" y="243"/>
                  </a:lnTo>
                  <a:lnTo>
                    <a:pt x="206" y="245"/>
                  </a:lnTo>
                  <a:lnTo>
                    <a:pt x="203" y="250"/>
                  </a:lnTo>
                  <a:lnTo>
                    <a:pt x="199" y="255"/>
                  </a:lnTo>
                  <a:lnTo>
                    <a:pt x="193" y="262"/>
                  </a:lnTo>
                  <a:lnTo>
                    <a:pt x="187" y="269"/>
                  </a:lnTo>
                  <a:lnTo>
                    <a:pt x="181" y="274"/>
                  </a:lnTo>
                  <a:lnTo>
                    <a:pt x="175" y="279"/>
                  </a:lnTo>
                  <a:lnTo>
                    <a:pt x="171" y="282"/>
                  </a:lnTo>
                  <a:lnTo>
                    <a:pt x="167" y="283"/>
                  </a:lnTo>
                  <a:lnTo>
                    <a:pt x="161" y="300"/>
                  </a:lnTo>
                  <a:lnTo>
                    <a:pt x="155" y="316"/>
                  </a:lnTo>
                  <a:lnTo>
                    <a:pt x="151" y="331"/>
                  </a:lnTo>
                  <a:lnTo>
                    <a:pt x="149" y="342"/>
                  </a:lnTo>
                  <a:lnTo>
                    <a:pt x="145" y="360"/>
                  </a:lnTo>
                  <a:lnTo>
                    <a:pt x="141" y="388"/>
                  </a:lnTo>
                  <a:lnTo>
                    <a:pt x="135" y="413"/>
                  </a:lnTo>
                  <a:lnTo>
                    <a:pt x="133" y="426"/>
                  </a:lnTo>
                  <a:lnTo>
                    <a:pt x="131" y="429"/>
                  </a:lnTo>
                  <a:lnTo>
                    <a:pt x="129" y="430"/>
                  </a:lnTo>
                  <a:lnTo>
                    <a:pt x="125" y="433"/>
                  </a:lnTo>
                  <a:lnTo>
                    <a:pt x="123" y="434"/>
                  </a:lnTo>
                  <a:lnTo>
                    <a:pt x="130" y="406"/>
                  </a:lnTo>
                  <a:lnTo>
                    <a:pt x="138" y="369"/>
                  </a:lnTo>
                  <a:lnTo>
                    <a:pt x="143" y="336"/>
                  </a:lnTo>
                  <a:lnTo>
                    <a:pt x="145" y="315"/>
                  </a:lnTo>
                  <a:lnTo>
                    <a:pt x="145" y="302"/>
                  </a:lnTo>
                  <a:lnTo>
                    <a:pt x="146" y="287"/>
                  </a:lnTo>
                  <a:lnTo>
                    <a:pt x="148" y="273"/>
                  </a:lnTo>
                  <a:lnTo>
                    <a:pt x="151" y="262"/>
                  </a:lnTo>
                  <a:lnTo>
                    <a:pt x="155" y="251"/>
                  </a:lnTo>
                  <a:lnTo>
                    <a:pt x="160" y="238"/>
                  </a:lnTo>
                  <a:lnTo>
                    <a:pt x="164" y="226"/>
                  </a:lnTo>
                  <a:lnTo>
                    <a:pt x="165" y="217"/>
                  </a:lnTo>
                  <a:lnTo>
                    <a:pt x="167" y="210"/>
                  </a:lnTo>
                  <a:lnTo>
                    <a:pt x="170" y="208"/>
                  </a:lnTo>
                  <a:lnTo>
                    <a:pt x="172" y="208"/>
                  </a:lnTo>
                  <a:lnTo>
                    <a:pt x="174" y="212"/>
                  </a:lnTo>
                  <a:lnTo>
                    <a:pt x="181" y="1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81" name="Freeform 137"/>
            <p:cNvSpPr>
              <a:spLocks/>
            </p:cNvSpPr>
            <p:nvPr/>
          </p:nvSpPr>
          <p:spPr bwMode="auto">
            <a:xfrm>
              <a:off x="3982" y="2761"/>
              <a:ext cx="167" cy="230"/>
            </a:xfrm>
            <a:custGeom>
              <a:avLst/>
              <a:gdLst>
                <a:gd name="T0" fmla="*/ 63 w 167"/>
                <a:gd name="T1" fmla="*/ 226 h 230"/>
                <a:gd name="T2" fmla="*/ 44 w 167"/>
                <a:gd name="T3" fmla="*/ 220 h 230"/>
                <a:gd name="T4" fmla="*/ 25 w 167"/>
                <a:gd name="T5" fmla="*/ 214 h 230"/>
                <a:gd name="T6" fmla="*/ 8 w 167"/>
                <a:gd name="T7" fmla="*/ 206 h 230"/>
                <a:gd name="T8" fmla="*/ 2 w 167"/>
                <a:gd name="T9" fmla="*/ 188 h 230"/>
                <a:gd name="T10" fmla="*/ 11 w 167"/>
                <a:gd name="T11" fmla="*/ 163 h 230"/>
                <a:gd name="T12" fmla="*/ 18 w 167"/>
                <a:gd name="T13" fmla="*/ 153 h 230"/>
                <a:gd name="T14" fmla="*/ 23 w 167"/>
                <a:gd name="T15" fmla="*/ 142 h 230"/>
                <a:gd name="T16" fmla="*/ 24 w 167"/>
                <a:gd name="T17" fmla="*/ 125 h 230"/>
                <a:gd name="T18" fmla="*/ 30 w 167"/>
                <a:gd name="T19" fmla="*/ 92 h 230"/>
                <a:gd name="T20" fmla="*/ 36 w 167"/>
                <a:gd name="T21" fmla="*/ 70 h 230"/>
                <a:gd name="T22" fmla="*/ 51 w 167"/>
                <a:gd name="T23" fmla="*/ 45 h 230"/>
                <a:gd name="T24" fmla="*/ 62 w 167"/>
                <a:gd name="T25" fmla="*/ 29 h 230"/>
                <a:gd name="T26" fmla="*/ 68 w 167"/>
                <a:gd name="T27" fmla="*/ 24 h 230"/>
                <a:gd name="T28" fmla="*/ 74 w 167"/>
                <a:gd name="T29" fmla="*/ 17 h 230"/>
                <a:gd name="T30" fmla="*/ 83 w 167"/>
                <a:gd name="T31" fmla="*/ 11 h 230"/>
                <a:gd name="T32" fmla="*/ 92 w 167"/>
                <a:gd name="T33" fmla="*/ 8 h 230"/>
                <a:gd name="T34" fmla="*/ 100 w 167"/>
                <a:gd name="T35" fmla="*/ 4 h 230"/>
                <a:gd name="T36" fmla="*/ 110 w 167"/>
                <a:gd name="T37" fmla="*/ 0 h 230"/>
                <a:gd name="T38" fmla="*/ 117 w 167"/>
                <a:gd name="T39" fmla="*/ 2 h 230"/>
                <a:gd name="T40" fmla="*/ 124 w 167"/>
                <a:gd name="T41" fmla="*/ 6 h 230"/>
                <a:gd name="T42" fmla="*/ 126 w 167"/>
                <a:gd name="T43" fmla="*/ 10 h 230"/>
                <a:gd name="T44" fmla="*/ 129 w 167"/>
                <a:gd name="T45" fmla="*/ 15 h 230"/>
                <a:gd name="T46" fmla="*/ 129 w 167"/>
                <a:gd name="T47" fmla="*/ 21 h 230"/>
                <a:gd name="T48" fmla="*/ 132 w 167"/>
                <a:gd name="T49" fmla="*/ 24 h 230"/>
                <a:gd name="T50" fmla="*/ 135 w 167"/>
                <a:gd name="T51" fmla="*/ 32 h 230"/>
                <a:gd name="T52" fmla="*/ 140 w 167"/>
                <a:gd name="T53" fmla="*/ 36 h 230"/>
                <a:gd name="T54" fmla="*/ 147 w 167"/>
                <a:gd name="T55" fmla="*/ 40 h 230"/>
                <a:gd name="T56" fmla="*/ 151 w 167"/>
                <a:gd name="T57" fmla="*/ 48 h 230"/>
                <a:gd name="T58" fmla="*/ 152 w 167"/>
                <a:gd name="T59" fmla="*/ 60 h 230"/>
                <a:gd name="T60" fmla="*/ 157 w 167"/>
                <a:gd name="T61" fmla="*/ 68 h 230"/>
                <a:gd name="T62" fmla="*/ 166 w 167"/>
                <a:gd name="T63" fmla="*/ 80 h 230"/>
                <a:gd name="T64" fmla="*/ 166 w 167"/>
                <a:gd name="T65" fmla="*/ 93 h 230"/>
                <a:gd name="T66" fmla="*/ 157 w 167"/>
                <a:gd name="T67" fmla="*/ 112 h 230"/>
                <a:gd name="T68" fmla="*/ 142 w 167"/>
                <a:gd name="T69" fmla="*/ 131 h 230"/>
                <a:gd name="T70" fmla="*/ 127 w 167"/>
                <a:gd name="T71" fmla="*/ 158 h 230"/>
                <a:gd name="T72" fmla="*/ 119 w 167"/>
                <a:gd name="T73" fmla="*/ 173 h 230"/>
                <a:gd name="T74" fmla="*/ 108 w 167"/>
                <a:gd name="T75" fmla="*/ 187 h 230"/>
                <a:gd name="T76" fmla="*/ 94 w 167"/>
                <a:gd name="T77" fmla="*/ 199 h 230"/>
                <a:gd name="T78" fmla="*/ 83 w 167"/>
                <a:gd name="T79" fmla="*/ 219 h 230"/>
                <a:gd name="T80" fmla="*/ 71 w 167"/>
                <a:gd name="T81" fmla="*/ 227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67" h="230">
                  <a:moveTo>
                    <a:pt x="71" y="227"/>
                  </a:moveTo>
                  <a:lnTo>
                    <a:pt x="63" y="226"/>
                  </a:lnTo>
                  <a:lnTo>
                    <a:pt x="54" y="223"/>
                  </a:lnTo>
                  <a:lnTo>
                    <a:pt x="44" y="220"/>
                  </a:lnTo>
                  <a:lnTo>
                    <a:pt x="35" y="218"/>
                  </a:lnTo>
                  <a:lnTo>
                    <a:pt x="25" y="214"/>
                  </a:lnTo>
                  <a:lnTo>
                    <a:pt x="17" y="210"/>
                  </a:lnTo>
                  <a:lnTo>
                    <a:pt x="8" y="206"/>
                  </a:lnTo>
                  <a:lnTo>
                    <a:pt x="0" y="200"/>
                  </a:lnTo>
                  <a:lnTo>
                    <a:pt x="2" y="188"/>
                  </a:lnTo>
                  <a:lnTo>
                    <a:pt x="7" y="175"/>
                  </a:lnTo>
                  <a:lnTo>
                    <a:pt x="11" y="163"/>
                  </a:lnTo>
                  <a:lnTo>
                    <a:pt x="14" y="157"/>
                  </a:lnTo>
                  <a:lnTo>
                    <a:pt x="18" y="153"/>
                  </a:lnTo>
                  <a:lnTo>
                    <a:pt x="21" y="147"/>
                  </a:lnTo>
                  <a:lnTo>
                    <a:pt x="23" y="142"/>
                  </a:lnTo>
                  <a:lnTo>
                    <a:pt x="24" y="135"/>
                  </a:lnTo>
                  <a:lnTo>
                    <a:pt x="24" y="125"/>
                  </a:lnTo>
                  <a:lnTo>
                    <a:pt x="27" y="109"/>
                  </a:lnTo>
                  <a:lnTo>
                    <a:pt x="30" y="92"/>
                  </a:lnTo>
                  <a:lnTo>
                    <a:pt x="33" y="78"/>
                  </a:lnTo>
                  <a:lnTo>
                    <a:pt x="36" y="70"/>
                  </a:lnTo>
                  <a:lnTo>
                    <a:pt x="43" y="59"/>
                  </a:lnTo>
                  <a:lnTo>
                    <a:pt x="51" y="45"/>
                  </a:lnTo>
                  <a:lnTo>
                    <a:pt x="60" y="32"/>
                  </a:lnTo>
                  <a:lnTo>
                    <a:pt x="62" y="29"/>
                  </a:lnTo>
                  <a:lnTo>
                    <a:pt x="65" y="27"/>
                  </a:lnTo>
                  <a:lnTo>
                    <a:pt x="68" y="24"/>
                  </a:lnTo>
                  <a:lnTo>
                    <a:pt x="70" y="21"/>
                  </a:lnTo>
                  <a:lnTo>
                    <a:pt x="74" y="17"/>
                  </a:lnTo>
                  <a:lnTo>
                    <a:pt x="79" y="13"/>
                  </a:lnTo>
                  <a:lnTo>
                    <a:pt x="83" y="11"/>
                  </a:lnTo>
                  <a:lnTo>
                    <a:pt x="88" y="10"/>
                  </a:lnTo>
                  <a:lnTo>
                    <a:pt x="92" y="8"/>
                  </a:lnTo>
                  <a:lnTo>
                    <a:pt x="96" y="6"/>
                  </a:lnTo>
                  <a:lnTo>
                    <a:pt x="100" y="4"/>
                  </a:lnTo>
                  <a:lnTo>
                    <a:pt x="103" y="3"/>
                  </a:lnTo>
                  <a:lnTo>
                    <a:pt x="110" y="0"/>
                  </a:lnTo>
                  <a:lnTo>
                    <a:pt x="114" y="0"/>
                  </a:lnTo>
                  <a:lnTo>
                    <a:pt x="117" y="2"/>
                  </a:lnTo>
                  <a:lnTo>
                    <a:pt x="122" y="4"/>
                  </a:lnTo>
                  <a:lnTo>
                    <a:pt x="124" y="6"/>
                  </a:lnTo>
                  <a:lnTo>
                    <a:pt x="125" y="8"/>
                  </a:lnTo>
                  <a:lnTo>
                    <a:pt x="126" y="10"/>
                  </a:lnTo>
                  <a:lnTo>
                    <a:pt x="127" y="12"/>
                  </a:lnTo>
                  <a:lnTo>
                    <a:pt x="129" y="15"/>
                  </a:lnTo>
                  <a:lnTo>
                    <a:pt x="129" y="19"/>
                  </a:lnTo>
                  <a:lnTo>
                    <a:pt x="129" y="21"/>
                  </a:lnTo>
                  <a:lnTo>
                    <a:pt x="129" y="23"/>
                  </a:lnTo>
                  <a:lnTo>
                    <a:pt x="132" y="24"/>
                  </a:lnTo>
                  <a:lnTo>
                    <a:pt x="134" y="28"/>
                  </a:lnTo>
                  <a:lnTo>
                    <a:pt x="135" y="32"/>
                  </a:lnTo>
                  <a:lnTo>
                    <a:pt x="136" y="36"/>
                  </a:lnTo>
                  <a:lnTo>
                    <a:pt x="140" y="36"/>
                  </a:lnTo>
                  <a:lnTo>
                    <a:pt x="143" y="37"/>
                  </a:lnTo>
                  <a:lnTo>
                    <a:pt x="147" y="40"/>
                  </a:lnTo>
                  <a:lnTo>
                    <a:pt x="150" y="43"/>
                  </a:lnTo>
                  <a:lnTo>
                    <a:pt x="151" y="48"/>
                  </a:lnTo>
                  <a:lnTo>
                    <a:pt x="152" y="53"/>
                  </a:lnTo>
                  <a:lnTo>
                    <a:pt x="152" y="60"/>
                  </a:lnTo>
                  <a:lnTo>
                    <a:pt x="151" y="65"/>
                  </a:lnTo>
                  <a:lnTo>
                    <a:pt x="157" y="68"/>
                  </a:lnTo>
                  <a:lnTo>
                    <a:pt x="163" y="72"/>
                  </a:lnTo>
                  <a:lnTo>
                    <a:pt x="166" y="80"/>
                  </a:lnTo>
                  <a:lnTo>
                    <a:pt x="167" y="86"/>
                  </a:lnTo>
                  <a:lnTo>
                    <a:pt x="166" y="93"/>
                  </a:lnTo>
                  <a:lnTo>
                    <a:pt x="163" y="102"/>
                  </a:lnTo>
                  <a:lnTo>
                    <a:pt x="157" y="112"/>
                  </a:lnTo>
                  <a:lnTo>
                    <a:pt x="150" y="122"/>
                  </a:lnTo>
                  <a:lnTo>
                    <a:pt x="142" y="131"/>
                  </a:lnTo>
                  <a:lnTo>
                    <a:pt x="134" y="145"/>
                  </a:lnTo>
                  <a:lnTo>
                    <a:pt x="127" y="158"/>
                  </a:lnTo>
                  <a:lnTo>
                    <a:pt x="123" y="166"/>
                  </a:lnTo>
                  <a:lnTo>
                    <a:pt x="119" y="173"/>
                  </a:lnTo>
                  <a:lnTo>
                    <a:pt x="114" y="179"/>
                  </a:lnTo>
                  <a:lnTo>
                    <a:pt x="108" y="187"/>
                  </a:lnTo>
                  <a:lnTo>
                    <a:pt x="99" y="194"/>
                  </a:lnTo>
                  <a:lnTo>
                    <a:pt x="94" y="199"/>
                  </a:lnTo>
                  <a:lnTo>
                    <a:pt x="89" y="208"/>
                  </a:lnTo>
                  <a:lnTo>
                    <a:pt x="83" y="219"/>
                  </a:lnTo>
                  <a:lnTo>
                    <a:pt x="79" y="230"/>
                  </a:lnTo>
                  <a:lnTo>
                    <a:pt x="71" y="2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82" name="Freeform 138"/>
            <p:cNvSpPr>
              <a:spLocks/>
            </p:cNvSpPr>
            <p:nvPr/>
          </p:nvSpPr>
          <p:spPr bwMode="auto">
            <a:xfrm>
              <a:off x="4033" y="2663"/>
              <a:ext cx="54" cy="118"/>
            </a:xfrm>
            <a:custGeom>
              <a:avLst/>
              <a:gdLst>
                <a:gd name="T0" fmla="*/ 37 w 54"/>
                <a:gd name="T1" fmla="*/ 108 h 118"/>
                <a:gd name="T2" fmla="*/ 38 w 54"/>
                <a:gd name="T3" fmla="*/ 110 h 118"/>
                <a:gd name="T4" fmla="*/ 39 w 54"/>
                <a:gd name="T5" fmla="*/ 113 h 118"/>
                <a:gd name="T6" fmla="*/ 40 w 54"/>
                <a:gd name="T7" fmla="*/ 117 h 118"/>
                <a:gd name="T8" fmla="*/ 41 w 54"/>
                <a:gd name="T9" fmla="*/ 118 h 118"/>
                <a:gd name="T10" fmla="*/ 44 w 54"/>
                <a:gd name="T11" fmla="*/ 115 h 118"/>
                <a:gd name="T12" fmla="*/ 48 w 54"/>
                <a:gd name="T13" fmla="*/ 113 h 118"/>
                <a:gd name="T14" fmla="*/ 51 w 54"/>
                <a:gd name="T15" fmla="*/ 111 h 118"/>
                <a:gd name="T16" fmla="*/ 54 w 54"/>
                <a:gd name="T17" fmla="*/ 109 h 118"/>
                <a:gd name="T18" fmla="*/ 52 w 54"/>
                <a:gd name="T19" fmla="*/ 102 h 118"/>
                <a:gd name="T20" fmla="*/ 47 w 54"/>
                <a:gd name="T21" fmla="*/ 90 h 118"/>
                <a:gd name="T22" fmla="*/ 40 w 54"/>
                <a:gd name="T23" fmla="*/ 74 h 118"/>
                <a:gd name="T24" fmla="*/ 32 w 54"/>
                <a:gd name="T25" fmla="*/ 57 h 118"/>
                <a:gd name="T26" fmla="*/ 24 w 54"/>
                <a:gd name="T27" fmla="*/ 39 h 118"/>
                <a:gd name="T28" fmla="*/ 18 w 54"/>
                <a:gd name="T29" fmla="*/ 23 h 118"/>
                <a:gd name="T30" fmla="*/ 12 w 54"/>
                <a:gd name="T31" fmla="*/ 11 h 118"/>
                <a:gd name="T32" fmla="*/ 10 w 54"/>
                <a:gd name="T33" fmla="*/ 4 h 118"/>
                <a:gd name="T34" fmla="*/ 7 w 54"/>
                <a:gd name="T35" fmla="*/ 0 h 118"/>
                <a:gd name="T36" fmla="*/ 2 w 54"/>
                <a:gd name="T37" fmla="*/ 0 h 118"/>
                <a:gd name="T38" fmla="*/ 0 w 54"/>
                <a:gd name="T39" fmla="*/ 3 h 118"/>
                <a:gd name="T40" fmla="*/ 1 w 54"/>
                <a:gd name="T41" fmla="*/ 9 h 118"/>
                <a:gd name="T42" fmla="*/ 3 w 54"/>
                <a:gd name="T43" fmla="*/ 16 h 118"/>
                <a:gd name="T44" fmla="*/ 8 w 54"/>
                <a:gd name="T45" fmla="*/ 29 h 118"/>
                <a:gd name="T46" fmla="*/ 13 w 54"/>
                <a:gd name="T47" fmla="*/ 44 h 118"/>
                <a:gd name="T48" fmla="*/ 19 w 54"/>
                <a:gd name="T49" fmla="*/ 61 h 118"/>
                <a:gd name="T50" fmla="*/ 25 w 54"/>
                <a:gd name="T51" fmla="*/ 77 h 118"/>
                <a:gd name="T52" fmla="*/ 30 w 54"/>
                <a:gd name="T53" fmla="*/ 92 h 118"/>
                <a:gd name="T54" fmla="*/ 34 w 54"/>
                <a:gd name="T55" fmla="*/ 102 h 118"/>
                <a:gd name="T56" fmla="*/ 37 w 54"/>
                <a:gd name="T57" fmla="*/ 10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118">
                  <a:moveTo>
                    <a:pt x="37" y="108"/>
                  </a:moveTo>
                  <a:lnTo>
                    <a:pt x="38" y="110"/>
                  </a:lnTo>
                  <a:lnTo>
                    <a:pt x="39" y="113"/>
                  </a:lnTo>
                  <a:lnTo>
                    <a:pt x="40" y="117"/>
                  </a:lnTo>
                  <a:lnTo>
                    <a:pt x="41" y="118"/>
                  </a:lnTo>
                  <a:lnTo>
                    <a:pt x="44" y="115"/>
                  </a:lnTo>
                  <a:lnTo>
                    <a:pt x="48" y="113"/>
                  </a:lnTo>
                  <a:lnTo>
                    <a:pt x="51" y="111"/>
                  </a:lnTo>
                  <a:lnTo>
                    <a:pt x="54" y="109"/>
                  </a:lnTo>
                  <a:lnTo>
                    <a:pt x="52" y="102"/>
                  </a:lnTo>
                  <a:lnTo>
                    <a:pt x="47" y="90"/>
                  </a:lnTo>
                  <a:lnTo>
                    <a:pt x="40" y="74"/>
                  </a:lnTo>
                  <a:lnTo>
                    <a:pt x="32" y="57"/>
                  </a:lnTo>
                  <a:lnTo>
                    <a:pt x="24" y="39"/>
                  </a:lnTo>
                  <a:lnTo>
                    <a:pt x="18" y="23"/>
                  </a:lnTo>
                  <a:lnTo>
                    <a:pt x="12" y="11"/>
                  </a:lnTo>
                  <a:lnTo>
                    <a:pt x="10" y="4"/>
                  </a:lnTo>
                  <a:lnTo>
                    <a:pt x="7" y="0"/>
                  </a:lnTo>
                  <a:lnTo>
                    <a:pt x="2" y="0"/>
                  </a:lnTo>
                  <a:lnTo>
                    <a:pt x="0" y="3"/>
                  </a:lnTo>
                  <a:lnTo>
                    <a:pt x="1" y="9"/>
                  </a:lnTo>
                  <a:lnTo>
                    <a:pt x="3" y="16"/>
                  </a:lnTo>
                  <a:lnTo>
                    <a:pt x="8" y="29"/>
                  </a:lnTo>
                  <a:lnTo>
                    <a:pt x="13" y="44"/>
                  </a:lnTo>
                  <a:lnTo>
                    <a:pt x="19" y="61"/>
                  </a:lnTo>
                  <a:lnTo>
                    <a:pt x="25" y="77"/>
                  </a:lnTo>
                  <a:lnTo>
                    <a:pt x="30" y="92"/>
                  </a:lnTo>
                  <a:lnTo>
                    <a:pt x="34" y="102"/>
                  </a:lnTo>
                  <a:lnTo>
                    <a:pt x="37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83" name="Freeform 139"/>
            <p:cNvSpPr>
              <a:spLocks/>
            </p:cNvSpPr>
            <p:nvPr/>
          </p:nvSpPr>
          <p:spPr bwMode="auto">
            <a:xfrm>
              <a:off x="4053" y="2916"/>
              <a:ext cx="35" cy="75"/>
            </a:xfrm>
            <a:custGeom>
              <a:avLst/>
              <a:gdLst>
                <a:gd name="T0" fmla="*/ 28 w 35"/>
                <a:gd name="T1" fmla="*/ 39 h 75"/>
                <a:gd name="T2" fmla="*/ 23 w 35"/>
                <a:gd name="T3" fmla="*/ 44 h 75"/>
                <a:gd name="T4" fmla="*/ 18 w 35"/>
                <a:gd name="T5" fmla="*/ 53 h 75"/>
                <a:gd name="T6" fmla="*/ 12 w 35"/>
                <a:gd name="T7" fmla="*/ 64 h 75"/>
                <a:gd name="T8" fmla="*/ 8 w 35"/>
                <a:gd name="T9" fmla="*/ 75 h 75"/>
                <a:gd name="T10" fmla="*/ 5 w 35"/>
                <a:gd name="T11" fmla="*/ 75 h 75"/>
                <a:gd name="T12" fmla="*/ 4 w 35"/>
                <a:gd name="T13" fmla="*/ 73 h 75"/>
                <a:gd name="T14" fmla="*/ 2 w 35"/>
                <a:gd name="T15" fmla="*/ 73 h 75"/>
                <a:gd name="T16" fmla="*/ 0 w 35"/>
                <a:gd name="T17" fmla="*/ 72 h 75"/>
                <a:gd name="T18" fmla="*/ 0 w 35"/>
                <a:gd name="T19" fmla="*/ 64 h 75"/>
                <a:gd name="T20" fmla="*/ 1 w 35"/>
                <a:gd name="T21" fmla="*/ 53 h 75"/>
                <a:gd name="T22" fmla="*/ 3 w 35"/>
                <a:gd name="T23" fmla="*/ 44 h 75"/>
                <a:gd name="T24" fmla="*/ 5 w 35"/>
                <a:gd name="T25" fmla="*/ 37 h 75"/>
                <a:gd name="T26" fmla="*/ 10 w 35"/>
                <a:gd name="T27" fmla="*/ 28 h 75"/>
                <a:gd name="T28" fmla="*/ 17 w 35"/>
                <a:gd name="T29" fmla="*/ 15 h 75"/>
                <a:gd name="T30" fmla="*/ 24 w 35"/>
                <a:gd name="T31" fmla="*/ 3 h 75"/>
                <a:gd name="T32" fmla="*/ 32 w 35"/>
                <a:gd name="T33" fmla="*/ 0 h 75"/>
                <a:gd name="T34" fmla="*/ 35 w 35"/>
                <a:gd name="T35" fmla="*/ 6 h 75"/>
                <a:gd name="T36" fmla="*/ 35 w 35"/>
                <a:gd name="T37" fmla="*/ 14 h 75"/>
                <a:gd name="T38" fmla="*/ 32 w 35"/>
                <a:gd name="T39" fmla="*/ 26 h 75"/>
                <a:gd name="T40" fmla="*/ 28 w 35"/>
                <a:gd name="T41" fmla="*/ 3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" h="75">
                  <a:moveTo>
                    <a:pt x="28" y="39"/>
                  </a:moveTo>
                  <a:lnTo>
                    <a:pt x="23" y="44"/>
                  </a:lnTo>
                  <a:lnTo>
                    <a:pt x="18" y="53"/>
                  </a:lnTo>
                  <a:lnTo>
                    <a:pt x="12" y="64"/>
                  </a:lnTo>
                  <a:lnTo>
                    <a:pt x="8" y="75"/>
                  </a:lnTo>
                  <a:lnTo>
                    <a:pt x="5" y="75"/>
                  </a:lnTo>
                  <a:lnTo>
                    <a:pt x="4" y="73"/>
                  </a:lnTo>
                  <a:lnTo>
                    <a:pt x="2" y="73"/>
                  </a:lnTo>
                  <a:lnTo>
                    <a:pt x="0" y="72"/>
                  </a:lnTo>
                  <a:lnTo>
                    <a:pt x="0" y="64"/>
                  </a:lnTo>
                  <a:lnTo>
                    <a:pt x="1" y="53"/>
                  </a:lnTo>
                  <a:lnTo>
                    <a:pt x="3" y="44"/>
                  </a:lnTo>
                  <a:lnTo>
                    <a:pt x="5" y="37"/>
                  </a:lnTo>
                  <a:lnTo>
                    <a:pt x="10" y="28"/>
                  </a:lnTo>
                  <a:lnTo>
                    <a:pt x="17" y="15"/>
                  </a:lnTo>
                  <a:lnTo>
                    <a:pt x="24" y="3"/>
                  </a:lnTo>
                  <a:lnTo>
                    <a:pt x="32" y="0"/>
                  </a:lnTo>
                  <a:lnTo>
                    <a:pt x="35" y="6"/>
                  </a:lnTo>
                  <a:lnTo>
                    <a:pt x="35" y="14"/>
                  </a:lnTo>
                  <a:lnTo>
                    <a:pt x="32" y="26"/>
                  </a:lnTo>
                  <a:lnTo>
                    <a:pt x="28" y="3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84" name="Freeform 140"/>
            <p:cNvSpPr>
              <a:spLocks/>
            </p:cNvSpPr>
            <p:nvPr/>
          </p:nvSpPr>
          <p:spPr bwMode="auto">
            <a:xfrm>
              <a:off x="4042" y="2761"/>
              <a:ext cx="107" cy="118"/>
            </a:xfrm>
            <a:custGeom>
              <a:avLst/>
              <a:gdLst>
                <a:gd name="T0" fmla="*/ 30 w 107"/>
                <a:gd name="T1" fmla="*/ 23 h 118"/>
                <a:gd name="T2" fmla="*/ 24 w 107"/>
                <a:gd name="T3" fmla="*/ 28 h 118"/>
                <a:gd name="T4" fmla="*/ 19 w 107"/>
                <a:gd name="T5" fmla="*/ 29 h 118"/>
                <a:gd name="T6" fmla="*/ 13 w 107"/>
                <a:gd name="T7" fmla="*/ 24 h 118"/>
                <a:gd name="T8" fmla="*/ 8 w 107"/>
                <a:gd name="T9" fmla="*/ 24 h 118"/>
                <a:gd name="T10" fmla="*/ 2 w 107"/>
                <a:gd name="T11" fmla="*/ 29 h 118"/>
                <a:gd name="T12" fmla="*/ 4 w 107"/>
                <a:gd name="T13" fmla="*/ 36 h 118"/>
                <a:gd name="T14" fmla="*/ 14 w 107"/>
                <a:gd name="T15" fmla="*/ 45 h 118"/>
                <a:gd name="T16" fmla="*/ 24 w 107"/>
                <a:gd name="T17" fmla="*/ 43 h 118"/>
                <a:gd name="T18" fmla="*/ 38 w 107"/>
                <a:gd name="T19" fmla="*/ 35 h 118"/>
                <a:gd name="T20" fmla="*/ 44 w 107"/>
                <a:gd name="T21" fmla="*/ 43 h 118"/>
                <a:gd name="T22" fmla="*/ 43 w 107"/>
                <a:gd name="T23" fmla="*/ 63 h 118"/>
                <a:gd name="T24" fmla="*/ 51 w 107"/>
                <a:gd name="T25" fmla="*/ 72 h 118"/>
                <a:gd name="T26" fmla="*/ 59 w 107"/>
                <a:gd name="T27" fmla="*/ 82 h 118"/>
                <a:gd name="T28" fmla="*/ 60 w 107"/>
                <a:gd name="T29" fmla="*/ 92 h 118"/>
                <a:gd name="T30" fmla="*/ 62 w 107"/>
                <a:gd name="T31" fmla="*/ 100 h 118"/>
                <a:gd name="T32" fmla="*/ 69 w 107"/>
                <a:gd name="T33" fmla="*/ 105 h 118"/>
                <a:gd name="T34" fmla="*/ 77 w 107"/>
                <a:gd name="T35" fmla="*/ 112 h 118"/>
                <a:gd name="T36" fmla="*/ 85 w 107"/>
                <a:gd name="T37" fmla="*/ 112 h 118"/>
                <a:gd name="T38" fmla="*/ 102 w 107"/>
                <a:gd name="T39" fmla="*/ 94 h 118"/>
                <a:gd name="T40" fmla="*/ 106 w 107"/>
                <a:gd name="T41" fmla="*/ 80 h 118"/>
                <a:gd name="T42" fmla="*/ 97 w 107"/>
                <a:gd name="T43" fmla="*/ 68 h 118"/>
                <a:gd name="T44" fmla="*/ 87 w 107"/>
                <a:gd name="T45" fmla="*/ 69 h 118"/>
                <a:gd name="T46" fmla="*/ 77 w 107"/>
                <a:gd name="T47" fmla="*/ 77 h 118"/>
                <a:gd name="T48" fmla="*/ 76 w 107"/>
                <a:gd name="T49" fmla="*/ 72 h 118"/>
                <a:gd name="T50" fmla="*/ 87 w 107"/>
                <a:gd name="T51" fmla="*/ 51 h 118"/>
                <a:gd name="T52" fmla="*/ 87 w 107"/>
                <a:gd name="T53" fmla="*/ 40 h 118"/>
                <a:gd name="T54" fmla="*/ 80 w 107"/>
                <a:gd name="T55" fmla="*/ 36 h 118"/>
                <a:gd name="T56" fmla="*/ 75 w 107"/>
                <a:gd name="T57" fmla="*/ 32 h 118"/>
                <a:gd name="T58" fmla="*/ 72 w 107"/>
                <a:gd name="T59" fmla="*/ 24 h 118"/>
                <a:gd name="T60" fmla="*/ 66 w 107"/>
                <a:gd name="T61" fmla="*/ 28 h 118"/>
                <a:gd name="T62" fmla="*/ 60 w 107"/>
                <a:gd name="T63" fmla="*/ 40 h 118"/>
                <a:gd name="T64" fmla="*/ 56 w 107"/>
                <a:gd name="T65" fmla="*/ 37 h 118"/>
                <a:gd name="T66" fmla="*/ 64 w 107"/>
                <a:gd name="T67" fmla="*/ 19 h 118"/>
                <a:gd name="T68" fmla="*/ 66 w 107"/>
                <a:gd name="T69" fmla="*/ 10 h 118"/>
                <a:gd name="T70" fmla="*/ 64 w 107"/>
                <a:gd name="T71" fmla="*/ 6 h 118"/>
                <a:gd name="T72" fmla="*/ 57 w 107"/>
                <a:gd name="T73" fmla="*/ 2 h 118"/>
                <a:gd name="T74" fmla="*/ 50 w 107"/>
                <a:gd name="T75" fmla="*/ 0 h 118"/>
                <a:gd name="T76" fmla="*/ 40 w 107"/>
                <a:gd name="T77" fmla="*/ 4 h 118"/>
                <a:gd name="T78" fmla="*/ 32 w 107"/>
                <a:gd name="T79" fmla="*/ 8 h 118"/>
                <a:gd name="T80" fmla="*/ 29 w 107"/>
                <a:gd name="T81" fmla="*/ 12 h 118"/>
                <a:gd name="T82" fmla="*/ 31 w 107"/>
                <a:gd name="T83" fmla="*/ 19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7" h="118">
                  <a:moveTo>
                    <a:pt x="32" y="20"/>
                  </a:moveTo>
                  <a:lnTo>
                    <a:pt x="30" y="23"/>
                  </a:lnTo>
                  <a:lnTo>
                    <a:pt x="28" y="25"/>
                  </a:lnTo>
                  <a:lnTo>
                    <a:pt x="24" y="28"/>
                  </a:lnTo>
                  <a:lnTo>
                    <a:pt x="20" y="31"/>
                  </a:lnTo>
                  <a:lnTo>
                    <a:pt x="19" y="29"/>
                  </a:lnTo>
                  <a:lnTo>
                    <a:pt x="15" y="27"/>
                  </a:lnTo>
                  <a:lnTo>
                    <a:pt x="13" y="24"/>
                  </a:lnTo>
                  <a:lnTo>
                    <a:pt x="10" y="21"/>
                  </a:lnTo>
                  <a:lnTo>
                    <a:pt x="8" y="24"/>
                  </a:lnTo>
                  <a:lnTo>
                    <a:pt x="5" y="27"/>
                  </a:lnTo>
                  <a:lnTo>
                    <a:pt x="2" y="29"/>
                  </a:lnTo>
                  <a:lnTo>
                    <a:pt x="0" y="32"/>
                  </a:lnTo>
                  <a:lnTo>
                    <a:pt x="4" y="36"/>
                  </a:lnTo>
                  <a:lnTo>
                    <a:pt x="10" y="41"/>
                  </a:lnTo>
                  <a:lnTo>
                    <a:pt x="14" y="45"/>
                  </a:lnTo>
                  <a:lnTo>
                    <a:pt x="19" y="47"/>
                  </a:lnTo>
                  <a:lnTo>
                    <a:pt x="24" y="43"/>
                  </a:lnTo>
                  <a:lnTo>
                    <a:pt x="31" y="37"/>
                  </a:lnTo>
                  <a:lnTo>
                    <a:pt x="38" y="35"/>
                  </a:lnTo>
                  <a:lnTo>
                    <a:pt x="43" y="36"/>
                  </a:lnTo>
                  <a:lnTo>
                    <a:pt x="44" y="43"/>
                  </a:lnTo>
                  <a:lnTo>
                    <a:pt x="43" y="53"/>
                  </a:lnTo>
                  <a:lnTo>
                    <a:pt x="43" y="63"/>
                  </a:lnTo>
                  <a:lnTo>
                    <a:pt x="46" y="68"/>
                  </a:lnTo>
                  <a:lnTo>
                    <a:pt x="51" y="72"/>
                  </a:lnTo>
                  <a:lnTo>
                    <a:pt x="55" y="77"/>
                  </a:lnTo>
                  <a:lnTo>
                    <a:pt x="59" y="82"/>
                  </a:lnTo>
                  <a:lnTo>
                    <a:pt x="60" y="88"/>
                  </a:lnTo>
                  <a:lnTo>
                    <a:pt x="60" y="92"/>
                  </a:lnTo>
                  <a:lnTo>
                    <a:pt x="60" y="96"/>
                  </a:lnTo>
                  <a:lnTo>
                    <a:pt x="62" y="100"/>
                  </a:lnTo>
                  <a:lnTo>
                    <a:pt x="64" y="102"/>
                  </a:lnTo>
                  <a:lnTo>
                    <a:pt x="69" y="105"/>
                  </a:lnTo>
                  <a:lnTo>
                    <a:pt x="73" y="108"/>
                  </a:lnTo>
                  <a:lnTo>
                    <a:pt x="77" y="112"/>
                  </a:lnTo>
                  <a:lnTo>
                    <a:pt x="79" y="118"/>
                  </a:lnTo>
                  <a:lnTo>
                    <a:pt x="85" y="112"/>
                  </a:lnTo>
                  <a:lnTo>
                    <a:pt x="94" y="104"/>
                  </a:lnTo>
                  <a:lnTo>
                    <a:pt x="102" y="94"/>
                  </a:lnTo>
                  <a:lnTo>
                    <a:pt x="107" y="86"/>
                  </a:lnTo>
                  <a:lnTo>
                    <a:pt x="106" y="80"/>
                  </a:lnTo>
                  <a:lnTo>
                    <a:pt x="103" y="72"/>
                  </a:lnTo>
                  <a:lnTo>
                    <a:pt x="97" y="68"/>
                  </a:lnTo>
                  <a:lnTo>
                    <a:pt x="91" y="65"/>
                  </a:lnTo>
                  <a:lnTo>
                    <a:pt x="87" y="69"/>
                  </a:lnTo>
                  <a:lnTo>
                    <a:pt x="83" y="73"/>
                  </a:lnTo>
                  <a:lnTo>
                    <a:pt x="77" y="77"/>
                  </a:lnTo>
                  <a:lnTo>
                    <a:pt x="73" y="78"/>
                  </a:lnTo>
                  <a:lnTo>
                    <a:pt x="76" y="72"/>
                  </a:lnTo>
                  <a:lnTo>
                    <a:pt x="82" y="61"/>
                  </a:lnTo>
                  <a:lnTo>
                    <a:pt x="87" y="51"/>
                  </a:lnTo>
                  <a:lnTo>
                    <a:pt x="90" y="43"/>
                  </a:lnTo>
                  <a:lnTo>
                    <a:pt x="87" y="40"/>
                  </a:lnTo>
                  <a:lnTo>
                    <a:pt x="83" y="37"/>
                  </a:lnTo>
                  <a:lnTo>
                    <a:pt x="80" y="36"/>
                  </a:lnTo>
                  <a:lnTo>
                    <a:pt x="76" y="36"/>
                  </a:lnTo>
                  <a:lnTo>
                    <a:pt x="75" y="32"/>
                  </a:lnTo>
                  <a:lnTo>
                    <a:pt x="74" y="28"/>
                  </a:lnTo>
                  <a:lnTo>
                    <a:pt x="72" y="24"/>
                  </a:lnTo>
                  <a:lnTo>
                    <a:pt x="69" y="23"/>
                  </a:lnTo>
                  <a:lnTo>
                    <a:pt x="66" y="28"/>
                  </a:lnTo>
                  <a:lnTo>
                    <a:pt x="63" y="35"/>
                  </a:lnTo>
                  <a:lnTo>
                    <a:pt x="60" y="40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60" y="28"/>
                  </a:lnTo>
                  <a:lnTo>
                    <a:pt x="64" y="19"/>
                  </a:lnTo>
                  <a:lnTo>
                    <a:pt x="67" y="12"/>
                  </a:lnTo>
                  <a:lnTo>
                    <a:pt x="66" y="10"/>
                  </a:lnTo>
                  <a:lnTo>
                    <a:pt x="65" y="8"/>
                  </a:lnTo>
                  <a:lnTo>
                    <a:pt x="64" y="6"/>
                  </a:lnTo>
                  <a:lnTo>
                    <a:pt x="62" y="4"/>
                  </a:lnTo>
                  <a:lnTo>
                    <a:pt x="57" y="2"/>
                  </a:lnTo>
                  <a:lnTo>
                    <a:pt x="54" y="0"/>
                  </a:lnTo>
                  <a:lnTo>
                    <a:pt x="50" y="0"/>
                  </a:lnTo>
                  <a:lnTo>
                    <a:pt x="43" y="3"/>
                  </a:lnTo>
                  <a:lnTo>
                    <a:pt x="40" y="4"/>
                  </a:lnTo>
                  <a:lnTo>
                    <a:pt x="36" y="6"/>
                  </a:lnTo>
                  <a:lnTo>
                    <a:pt x="32" y="8"/>
                  </a:lnTo>
                  <a:lnTo>
                    <a:pt x="28" y="10"/>
                  </a:lnTo>
                  <a:lnTo>
                    <a:pt x="29" y="12"/>
                  </a:lnTo>
                  <a:lnTo>
                    <a:pt x="30" y="15"/>
                  </a:lnTo>
                  <a:lnTo>
                    <a:pt x="31" y="19"/>
                  </a:lnTo>
                  <a:lnTo>
                    <a:pt x="32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85" name="Freeform 141"/>
            <p:cNvSpPr>
              <a:spLocks/>
            </p:cNvSpPr>
            <p:nvPr/>
          </p:nvSpPr>
          <p:spPr bwMode="auto">
            <a:xfrm>
              <a:off x="3756" y="2720"/>
              <a:ext cx="312" cy="650"/>
            </a:xfrm>
            <a:custGeom>
              <a:avLst/>
              <a:gdLst>
                <a:gd name="T0" fmla="*/ 69 w 312"/>
                <a:gd name="T1" fmla="*/ 579 h 650"/>
                <a:gd name="T2" fmla="*/ 98 w 312"/>
                <a:gd name="T3" fmla="*/ 601 h 650"/>
                <a:gd name="T4" fmla="*/ 116 w 312"/>
                <a:gd name="T5" fmla="*/ 619 h 650"/>
                <a:gd name="T6" fmla="*/ 128 w 312"/>
                <a:gd name="T7" fmla="*/ 643 h 650"/>
                <a:gd name="T8" fmla="*/ 140 w 312"/>
                <a:gd name="T9" fmla="*/ 639 h 650"/>
                <a:gd name="T10" fmla="*/ 150 w 312"/>
                <a:gd name="T11" fmla="*/ 632 h 650"/>
                <a:gd name="T12" fmla="*/ 156 w 312"/>
                <a:gd name="T13" fmla="*/ 639 h 650"/>
                <a:gd name="T14" fmla="*/ 193 w 312"/>
                <a:gd name="T15" fmla="*/ 647 h 650"/>
                <a:gd name="T16" fmla="*/ 230 w 312"/>
                <a:gd name="T17" fmla="*/ 650 h 650"/>
                <a:gd name="T18" fmla="*/ 249 w 312"/>
                <a:gd name="T19" fmla="*/ 643 h 650"/>
                <a:gd name="T20" fmla="*/ 268 w 312"/>
                <a:gd name="T21" fmla="*/ 621 h 650"/>
                <a:gd name="T22" fmla="*/ 282 w 312"/>
                <a:gd name="T23" fmla="*/ 597 h 650"/>
                <a:gd name="T24" fmla="*/ 284 w 312"/>
                <a:gd name="T25" fmla="*/ 545 h 650"/>
                <a:gd name="T26" fmla="*/ 294 w 312"/>
                <a:gd name="T27" fmla="*/ 463 h 650"/>
                <a:gd name="T28" fmla="*/ 302 w 312"/>
                <a:gd name="T29" fmla="*/ 391 h 650"/>
                <a:gd name="T30" fmla="*/ 312 w 312"/>
                <a:gd name="T31" fmla="*/ 302 h 650"/>
                <a:gd name="T32" fmla="*/ 309 w 312"/>
                <a:gd name="T33" fmla="*/ 272 h 650"/>
                <a:gd name="T34" fmla="*/ 302 w 312"/>
                <a:gd name="T35" fmla="*/ 271 h 650"/>
                <a:gd name="T36" fmla="*/ 297 w 312"/>
                <a:gd name="T37" fmla="*/ 268 h 650"/>
                <a:gd name="T38" fmla="*/ 270 w 312"/>
                <a:gd name="T39" fmla="*/ 261 h 650"/>
                <a:gd name="T40" fmla="*/ 243 w 312"/>
                <a:gd name="T41" fmla="*/ 251 h 650"/>
                <a:gd name="T42" fmla="*/ 223 w 312"/>
                <a:gd name="T43" fmla="*/ 239 h 650"/>
                <a:gd name="T44" fmla="*/ 214 w 312"/>
                <a:gd name="T45" fmla="*/ 231 h 650"/>
                <a:gd name="T46" fmla="*/ 207 w 312"/>
                <a:gd name="T47" fmla="*/ 285 h 650"/>
                <a:gd name="T48" fmla="*/ 200 w 312"/>
                <a:gd name="T49" fmla="*/ 332 h 650"/>
                <a:gd name="T50" fmla="*/ 183 w 312"/>
                <a:gd name="T51" fmla="*/ 357 h 650"/>
                <a:gd name="T52" fmla="*/ 172 w 312"/>
                <a:gd name="T53" fmla="*/ 379 h 650"/>
                <a:gd name="T54" fmla="*/ 154 w 312"/>
                <a:gd name="T55" fmla="*/ 313 h 650"/>
                <a:gd name="T56" fmla="*/ 142 w 312"/>
                <a:gd name="T57" fmla="*/ 281 h 650"/>
                <a:gd name="T58" fmla="*/ 126 w 312"/>
                <a:gd name="T59" fmla="*/ 255 h 650"/>
                <a:gd name="T60" fmla="*/ 124 w 312"/>
                <a:gd name="T61" fmla="*/ 208 h 650"/>
                <a:gd name="T62" fmla="*/ 112 w 312"/>
                <a:gd name="T63" fmla="*/ 153 h 650"/>
                <a:gd name="T64" fmla="*/ 115 w 312"/>
                <a:gd name="T65" fmla="*/ 97 h 650"/>
                <a:gd name="T66" fmla="*/ 107 w 312"/>
                <a:gd name="T67" fmla="*/ 44 h 650"/>
                <a:gd name="T68" fmla="*/ 92 w 312"/>
                <a:gd name="T69" fmla="*/ 11 h 650"/>
                <a:gd name="T70" fmla="*/ 87 w 312"/>
                <a:gd name="T71" fmla="*/ 3 h 650"/>
                <a:gd name="T72" fmla="*/ 76 w 312"/>
                <a:gd name="T73" fmla="*/ 12 h 650"/>
                <a:gd name="T74" fmla="*/ 59 w 312"/>
                <a:gd name="T75" fmla="*/ 27 h 650"/>
                <a:gd name="T76" fmla="*/ 47 w 312"/>
                <a:gd name="T77" fmla="*/ 57 h 650"/>
                <a:gd name="T78" fmla="*/ 23 w 312"/>
                <a:gd name="T79" fmla="*/ 85 h 650"/>
                <a:gd name="T80" fmla="*/ 6 w 312"/>
                <a:gd name="T81" fmla="*/ 127 h 650"/>
                <a:gd name="T82" fmla="*/ 2 w 312"/>
                <a:gd name="T83" fmla="*/ 194 h 650"/>
                <a:gd name="T84" fmla="*/ 14 w 312"/>
                <a:gd name="T85" fmla="*/ 231 h 650"/>
                <a:gd name="T86" fmla="*/ 18 w 312"/>
                <a:gd name="T87" fmla="*/ 257 h 650"/>
                <a:gd name="T88" fmla="*/ 23 w 312"/>
                <a:gd name="T89" fmla="*/ 306 h 650"/>
                <a:gd name="T90" fmla="*/ 24 w 312"/>
                <a:gd name="T91" fmla="*/ 395 h 650"/>
                <a:gd name="T92" fmla="*/ 35 w 312"/>
                <a:gd name="T93" fmla="*/ 479 h 650"/>
                <a:gd name="T94" fmla="*/ 51 w 312"/>
                <a:gd name="T95" fmla="*/ 556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12" h="650">
                  <a:moveTo>
                    <a:pt x="55" y="570"/>
                  </a:moveTo>
                  <a:lnTo>
                    <a:pt x="62" y="574"/>
                  </a:lnTo>
                  <a:lnTo>
                    <a:pt x="69" y="579"/>
                  </a:lnTo>
                  <a:lnTo>
                    <a:pt x="79" y="586"/>
                  </a:lnTo>
                  <a:lnTo>
                    <a:pt x="89" y="594"/>
                  </a:lnTo>
                  <a:lnTo>
                    <a:pt x="98" y="601"/>
                  </a:lnTo>
                  <a:lnTo>
                    <a:pt x="106" y="609"/>
                  </a:lnTo>
                  <a:lnTo>
                    <a:pt x="113" y="614"/>
                  </a:lnTo>
                  <a:lnTo>
                    <a:pt x="116" y="619"/>
                  </a:lnTo>
                  <a:lnTo>
                    <a:pt x="119" y="627"/>
                  </a:lnTo>
                  <a:lnTo>
                    <a:pt x="124" y="635"/>
                  </a:lnTo>
                  <a:lnTo>
                    <a:pt x="128" y="643"/>
                  </a:lnTo>
                  <a:lnTo>
                    <a:pt x="132" y="648"/>
                  </a:lnTo>
                  <a:lnTo>
                    <a:pt x="136" y="644"/>
                  </a:lnTo>
                  <a:lnTo>
                    <a:pt x="140" y="639"/>
                  </a:lnTo>
                  <a:lnTo>
                    <a:pt x="145" y="634"/>
                  </a:lnTo>
                  <a:lnTo>
                    <a:pt x="148" y="631"/>
                  </a:lnTo>
                  <a:lnTo>
                    <a:pt x="150" y="632"/>
                  </a:lnTo>
                  <a:lnTo>
                    <a:pt x="153" y="635"/>
                  </a:lnTo>
                  <a:lnTo>
                    <a:pt x="154" y="636"/>
                  </a:lnTo>
                  <a:lnTo>
                    <a:pt x="156" y="639"/>
                  </a:lnTo>
                  <a:lnTo>
                    <a:pt x="167" y="642"/>
                  </a:lnTo>
                  <a:lnTo>
                    <a:pt x="179" y="644"/>
                  </a:lnTo>
                  <a:lnTo>
                    <a:pt x="193" y="647"/>
                  </a:lnTo>
                  <a:lnTo>
                    <a:pt x="206" y="648"/>
                  </a:lnTo>
                  <a:lnTo>
                    <a:pt x="218" y="648"/>
                  </a:lnTo>
                  <a:lnTo>
                    <a:pt x="230" y="650"/>
                  </a:lnTo>
                  <a:lnTo>
                    <a:pt x="239" y="648"/>
                  </a:lnTo>
                  <a:lnTo>
                    <a:pt x="245" y="647"/>
                  </a:lnTo>
                  <a:lnTo>
                    <a:pt x="249" y="643"/>
                  </a:lnTo>
                  <a:lnTo>
                    <a:pt x="255" y="636"/>
                  </a:lnTo>
                  <a:lnTo>
                    <a:pt x="261" y="630"/>
                  </a:lnTo>
                  <a:lnTo>
                    <a:pt x="268" y="621"/>
                  </a:lnTo>
                  <a:lnTo>
                    <a:pt x="274" y="611"/>
                  </a:lnTo>
                  <a:lnTo>
                    <a:pt x="279" y="603"/>
                  </a:lnTo>
                  <a:lnTo>
                    <a:pt x="282" y="597"/>
                  </a:lnTo>
                  <a:lnTo>
                    <a:pt x="284" y="591"/>
                  </a:lnTo>
                  <a:lnTo>
                    <a:pt x="284" y="574"/>
                  </a:lnTo>
                  <a:lnTo>
                    <a:pt x="284" y="545"/>
                  </a:lnTo>
                  <a:lnTo>
                    <a:pt x="285" y="513"/>
                  </a:lnTo>
                  <a:lnTo>
                    <a:pt x="287" y="487"/>
                  </a:lnTo>
                  <a:lnTo>
                    <a:pt x="294" y="463"/>
                  </a:lnTo>
                  <a:lnTo>
                    <a:pt x="300" y="435"/>
                  </a:lnTo>
                  <a:lnTo>
                    <a:pt x="305" y="410"/>
                  </a:lnTo>
                  <a:lnTo>
                    <a:pt x="302" y="391"/>
                  </a:lnTo>
                  <a:lnTo>
                    <a:pt x="307" y="370"/>
                  </a:lnTo>
                  <a:lnTo>
                    <a:pt x="310" y="338"/>
                  </a:lnTo>
                  <a:lnTo>
                    <a:pt x="312" y="302"/>
                  </a:lnTo>
                  <a:lnTo>
                    <a:pt x="311" y="273"/>
                  </a:lnTo>
                  <a:lnTo>
                    <a:pt x="310" y="273"/>
                  </a:lnTo>
                  <a:lnTo>
                    <a:pt x="309" y="272"/>
                  </a:lnTo>
                  <a:lnTo>
                    <a:pt x="307" y="272"/>
                  </a:lnTo>
                  <a:lnTo>
                    <a:pt x="305" y="271"/>
                  </a:lnTo>
                  <a:lnTo>
                    <a:pt x="302" y="271"/>
                  </a:lnTo>
                  <a:lnTo>
                    <a:pt x="301" y="269"/>
                  </a:lnTo>
                  <a:lnTo>
                    <a:pt x="299" y="269"/>
                  </a:lnTo>
                  <a:lnTo>
                    <a:pt x="297" y="268"/>
                  </a:lnTo>
                  <a:lnTo>
                    <a:pt x="289" y="267"/>
                  </a:lnTo>
                  <a:lnTo>
                    <a:pt x="280" y="264"/>
                  </a:lnTo>
                  <a:lnTo>
                    <a:pt x="270" y="261"/>
                  </a:lnTo>
                  <a:lnTo>
                    <a:pt x="261" y="259"/>
                  </a:lnTo>
                  <a:lnTo>
                    <a:pt x="251" y="255"/>
                  </a:lnTo>
                  <a:lnTo>
                    <a:pt x="243" y="251"/>
                  </a:lnTo>
                  <a:lnTo>
                    <a:pt x="234" y="247"/>
                  </a:lnTo>
                  <a:lnTo>
                    <a:pt x="226" y="241"/>
                  </a:lnTo>
                  <a:lnTo>
                    <a:pt x="223" y="239"/>
                  </a:lnTo>
                  <a:lnTo>
                    <a:pt x="219" y="236"/>
                  </a:lnTo>
                  <a:lnTo>
                    <a:pt x="216" y="233"/>
                  </a:lnTo>
                  <a:lnTo>
                    <a:pt x="214" y="231"/>
                  </a:lnTo>
                  <a:lnTo>
                    <a:pt x="210" y="249"/>
                  </a:lnTo>
                  <a:lnTo>
                    <a:pt x="208" y="268"/>
                  </a:lnTo>
                  <a:lnTo>
                    <a:pt x="207" y="285"/>
                  </a:lnTo>
                  <a:lnTo>
                    <a:pt x="206" y="300"/>
                  </a:lnTo>
                  <a:lnTo>
                    <a:pt x="204" y="316"/>
                  </a:lnTo>
                  <a:lnTo>
                    <a:pt x="200" y="332"/>
                  </a:lnTo>
                  <a:lnTo>
                    <a:pt x="194" y="345"/>
                  </a:lnTo>
                  <a:lnTo>
                    <a:pt x="188" y="351"/>
                  </a:lnTo>
                  <a:lnTo>
                    <a:pt x="183" y="357"/>
                  </a:lnTo>
                  <a:lnTo>
                    <a:pt x="177" y="365"/>
                  </a:lnTo>
                  <a:lnTo>
                    <a:pt x="174" y="373"/>
                  </a:lnTo>
                  <a:lnTo>
                    <a:pt x="172" y="379"/>
                  </a:lnTo>
                  <a:lnTo>
                    <a:pt x="166" y="359"/>
                  </a:lnTo>
                  <a:lnTo>
                    <a:pt x="159" y="336"/>
                  </a:lnTo>
                  <a:lnTo>
                    <a:pt x="154" y="313"/>
                  </a:lnTo>
                  <a:lnTo>
                    <a:pt x="150" y="301"/>
                  </a:lnTo>
                  <a:lnTo>
                    <a:pt x="147" y="292"/>
                  </a:lnTo>
                  <a:lnTo>
                    <a:pt x="142" y="281"/>
                  </a:lnTo>
                  <a:lnTo>
                    <a:pt x="135" y="271"/>
                  </a:lnTo>
                  <a:lnTo>
                    <a:pt x="129" y="264"/>
                  </a:lnTo>
                  <a:lnTo>
                    <a:pt x="126" y="255"/>
                  </a:lnTo>
                  <a:lnTo>
                    <a:pt x="125" y="240"/>
                  </a:lnTo>
                  <a:lnTo>
                    <a:pt x="125" y="224"/>
                  </a:lnTo>
                  <a:lnTo>
                    <a:pt x="124" y="208"/>
                  </a:lnTo>
                  <a:lnTo>
                    <a:pt x="120" y="191"/>
                  </a:lnTo>
                  <a:lnTo>
                    <a:pt x="116" y="171"/>
                  </a:lnTo>
                  <a:lnTo>
                    <a:pt x="112" y="153"/>
                  </a:lnTo>
                  <a:lnTo>
                    <a:pt x="110" y="139"/>
                  </a:lnTo>
                  <a:lnTo>
                    <a:pt x="113" y="122"/>
                  </a:lnTo>
                  <a:lnTo>
                    <a:pt x="115" y="97"/>
                  </a:lnTo>
                  <a:lnTo>
                    <a:pt x="115" y="70"/>
                  </a:lnTo>
                  <a:lnTo>
                    <a:pt x="112" y="53"/>
                  </a:lnTo>
                  <a:lnTo>
                    <a:pt x="107" y="44"/>
                  </a:lnTo>
                  <a:lnTo>
                    <a:pt x="102" y="33"/>
                  </a:lnTo>
                  <a:lnTo>
                    <a:pt x="97" y="21"/>
                  </a:lnTo>
                  <a:lnTo>
                    <a:pt x="92" y="11"/>
                  </a:lnTo>
                  <a:lnTo>
                    <a:pt x="91" y="8"/>
                  </a:lnTo>
                  <a:lnTo>
                    <a:pt x="88" y="5"/>
                  </a:lnTo>
                  <a:lnTo>
                    <a:pt x="87" y="3"/>
                  </a:lnTo>
                  <a:lnTo>
                    <a:pt x="85" y="0"/>
                  </a:lnTo>
                  <a:lnTo>
                    <a:pt x="82" y="7"/>
                  </a:lnTo>
                  <a:lnTo>
                    <a:pt x="76" y="12"/>
                  </a:lnTo>
                  <a:lnTo>
                    <a:pt x="68" y="16"/>
                  </a:lnTo>
                  <a:lnTo>
                    <a:pt x="61" y="16"/>
                  </a:lnTo>
                  <a:lnTo>
                    <a:pt x="59" y="27"/>
                  </a:lnTo>
                  <a:lnTo>
                    <a:pt x="56" y="36"/>
                  </a:lnTo>
                  <a:lnTo>
                    <a:pt x="52" y="47"/>
                  </a:lnTo>
                  <a:lnTo>
                    <a:pt x="47" y="57"/>
                  </a:lnTo>
                  <a:lnTo>
                    <a:pt x="39" y="69"/>
                  </a:lnTo>
                  <a:lnTo>
                    <a:pt x="32" y="78"/>
                  </a:lnTo>
                  <a:lnTo>
                    <a:pt x="23" y="85"/>
                  </a:lnTo>
                  <a:lnTo>
                    <a:pt x="15" y="89"/>
                  </a:lnTo>
                  <a:lnTo>
                    <a:pt x="11" y="105"/>
                  </a:lnTo>
                  <a:lnTo>
                    <a:pt x="6" y="127"/>
                  </a:lnTo>
                  <a:lnTo>
                    <a:pt x="2" y="153"/>
                  </a:lnTo>
                  <a:lnTo>
                    <a:pt x="0" y="178"/>
                  </a:lnTo>
                  <a:lnTo>
                    <a:pt x="2" y="194"/>
                  </a:lnTo>
                  <a:lnTo>
                    <a:pt x="7" y="208"/>
                  </a:lnTo>
                  <a:lnTo>
                    <a:pt x="12" y="220"/>
                  </a:lnTo>
                  <a:lnTo>
                    <a:pt x="14" y="231"/>
                  </a:lnTo>
                  <a:lnTo>
                    <a:pt x="13" y="243"/>
                  </a:lnTo>
                  <a:lnTo>
                    <a:pt x="15" y="252"/>
                  </a:lnTo>
                  <a:lnTo>
                    <a:pt x="18" y="257"/>
                  </a:lnTo>
                  <a:lnTo>
                    <a:pt x="24" y="261"/>
                  </a:lnTo>
                  <a:lnTo>
                    <a:pt x="24" y="280"/>
                  </a:lnTo>
                  <a:lnTo>
                    <a:pt x="23" y="306"/>
                  </a:lnTo>
                  <a:lnTo>
                    <a:pt x="21" y="339"/>
                  </a:lnTo>
                  <a:lnTo>
                    <a:pt x="22" y="375"/>
                  </a:lnTo>
                  <a:lnTo>
                    <a:pt x="24" y="395"/>
                  </a:lnTo>
                  <a:lnTo>
                    <a:pt x="27" y="420"/>
                  </a:lnTo>
                  <a:lnTo>
                    <a:pt x="31" y="450"/>
                  </a:lnTo>
                  <a:lnTo>
                    <a:pt x="35" y="479"/>
                  </a:lnTo>
                  <a:lnTo>
                    <a:pt x="41" y="508"/>
                  </a:lnTo>
                  <a:lnTo>
                    <a:pt x="45" y="533"/>
                  </a:lnTo>
                  <a:lnTo>
                    <a:pt x="51" y="556"/>
                  </a:lnTo>
                  <a:lnTo>
                    <a:pt x="55" y="57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86" name="Freeform 142"/>
            <p:cNvSpPr>
              <a:spLocks/>
            </p:cNvSpPr>
            <p:nvPr/>
          </p:nvSpPr>
          <p:spPr bwMode="auto">
            <a:xfrm>
              <a:off x="3769" y="2947"/>
              <a:ext cx="59" cy="85"/>
            </a:xfrm>
            <a:custGeom>
              <a:avLst/>
              <a:gdLst>
                <a:gd name="T0" fmla="*/ 1 w 59"/>
                <a:gd name="T1" fmla="*/ 4 h 85"/>
                <a:gd name="T2" fmla="*/ 0 w 59"/>
                <a:gd name="T3" fmla="*/ 16 h 85"/>
                <a:gd name="T4" fmla="*/ 2 w 59"/>
                <a:gd name="T5" fmla="*/ 25 h 85"/>
                <a:gd name="T6" fmla="*/ 5 w 59"/>
                <a:gd name="T7" fmla="*/ 30 h 85"/>
                <a:gd name="T8" fmla="*/ 11 w 59"/>
                <a:gd name="T9" fmla="*/ 34 h 85"/>
                <a:gd name="T10" fmla="*/ 17 w 59"/>
                <a:gd name="T11" fmla="*/ 38 h 85"/>
                <a:gd name="T12" fmla="*/ 22 w 59"/>
                <a:gd name="T13" fmla="*/ 44 h 85"/>
                <a:gd name="T14" fmla="*/ 25 w 59"/>
                <a:gd name="T15" fmla="*/ 50 h 85"/>
                <a:gd name="T16" fmla="*/ 26 w 59"/>
                <a:gd name="T17" fmla="*/ 58 h 85"/>
                <a:gd name="T18" fmla="*/ 29 w 59"/>
                <a:gd name="T19" fmla="*/ 69 h 85"/>
                <a:gd name="T20" fmla="*/ 33 w 59"/>
                <a:gd name="T21" fmla="*/ 78 h 85"/>
                <a:gd name="T22" fmla="*/ 43 w 59"/>
                <a:gd name="T23" fmla="*/ 85 h 85"/>
                <a:gd name="T24" fmla="*/ 59 w 59"/>
                <a:gd name="T25" fmla="*/ 83 h 85"/>
                <a:gd name="T26" fmla="*/ 51 w 59"/>
                <a:gd name="T27" fmla="*/ 77 h 85"/>
                <a:gd name="T28" fmla="*/ 43 w 59"/>
                <a:gd name="T29" fmla="*/ 67 h 85"/>
                <a:gd name="T30" fmla="*/ 38 w 59"/>
                <a:gd name="T31" fmla="*/ 57 h 85"/>
                <a:gd name="T32" fmla="*/ 38 w 59"/>
                <a:gd name="T33" fmla="*/ 48 h 85"/>
                <a:gd name="T34" fmla="*/ 41 w 59"/>
                <a:gd name="T35" fmla="*/ 38 h 85"/>
                <a:gd name="T36" fmla="*/ 41 w 59"/>
                <a:gd name="T37" fmla="*/ 30 h 85"/>
                <a:gd name="T38" fmla="*/ 38 w 59"/>
                <a:gd name="T39" fmla="*/ 24 h 85"/>
                <a:gd name="T40" fmla="*/ 32 w 59"/>
                <a:gd name="T41" fmla="*/ 20 h 85"/>
                <a:gd name="T42" fmla="*/ 24 w 59"/>
                <a:gd name="T43" fmla="*/ 18 h 85"/>
                <a:gd name="T44" fmla="*/ 18 w 59"/>
                <a:gd name="T45" fmla="*/ 16 h 85"/>
                <a:gd name="T46" fmla="*/ 11 w 59"/>
                <a:gd name="T47" fmla="*/ 13 h 85"/>
                <a:gd name="T48" fmla="*/ 9 w 59"/>
                <a:gd name="T49" fmla="*/ 8 h 85"/>
                <a:gd name="T50" fmla="*/ 8 w 59"/>
                <a:gd name="T51" fmla="*/ 2 h 85"/>
                <a:gd name="T52" fmla="*/ 5 w 59"/>
                <a:gd name="T53" fmla="*/ 0 h 85"/>
                <a:gd name="T54" fmla="*/ 2 w 59"/>
                <a:gd name="T55" fmla="*/ 1 h 85"/>
                <a:gd name="T56" fmla="*/ 1 w 59"/>
                <a:gd name="T57" fmla="*/ 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9" h="85">
                  <a:moveTo>
                    <a:pt x="1" y="4"/>
                  </a:moveTo>
                  <a:lnTo>
                    <a:pt x="0" y="16"/>
                  </a:lnTo>
                  <a:lnTo>
                    <a:pt x="2" y="25"/>
                  </a:lnTo>
                  <a:lnTo>
                    <a:pt x="5" y="30"/>
                  </a:lnTo>
                  <a:lnTo>
                    <a:pt x="11" y="34"/>
                  </a:lnTo>
                  <a:lnTo>
                    <a:pt x="17" y="38"/>
                  </a:lnTo>
                  <a:lnTo>
                    <a:pt x="22" y="44"/>
                  </a:lnTo>
                  <a:lnTo>
                    <a:pt x="25" y="50"/>
                  </a:lnTo>
                  <a:lnTo>
                    <a:pt x="26" y="58"/>
                  </a:lnTo>
                  <a:lnTo>
                    <a:pt x="29" y="69"/>
                  </a:lnTo>
                  <a:lnTo>
                    <a:pt x="33" y="78"/>
                  </a:lnTo>
                  <a:lnTo>
                    <a:pt x="43" y="85"/>
                  </a:lnTo>
                  <a:lnTo>
                    <a:pt x="59" y="83"/>
                  </a:lnTo>
                  <a:lnTo>
                    <a:pt x="51" y="77"/>
                  </a:lnTo>
                  <a:lnTo>
                    <a:pt x="43" y="67"/>
                  </a:lnTo>
                  <a:lnTo>
                    <a:pt x="38" y="57"/>
                  </a:lnTo>
                  <a:lnTo>
                    <a:pt x="38" y="48"/>
                  </a:lnTo>
                  <a:lnTo>
                    <a:pt x="41" y="38"/>
                  </a:lnTo>
                  <a:lnTo>
                    <a:pt x="41" y="30"/>
                  </a:lnTo>
                  <a:lnTo>
                    <a:pt x="38" y="24"/>
                  </a:lnTo>
                  <a:lnTo>
                    <a:pt x="32" y="20"/>
                  </a:lnTo>
                  <a:lnTo>
                    <a:pt x="24" y="18"/>
                  </a:lnTo>
                  <a:lnTo>
                    <a:pt x="18" y="16"/>
                  </a:lnTo>
                  <a:lnTo>
                    <a:pt x="11" y="13"/>
                  </a:lnTo>
                  <a:lnTo>
                    <a:pt x="9" y="8"/>
                  </a:lnTo>
                  <a:lnTo>
                    <a:pt x="8" y="2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87" name="Freeform 143"/>
            <p:cNvSpPr>
              <a:spLocks/>
            </p:cNvSpPr>
            <p:nvPr/>
          </p:nvSpPr>
          <p:spPr bwMode="auto">
            <a:xfrm>
              <a:off x="3756" y="2886"/>
              <a:ext cx="92" cy="102"/>
            </a:xfrm>
            <a:custGeom>
              <a:avLst/>
              <a:gdLst>
                <a:gd name="T0" fmla="*/ 0 w 92"/>
                <a:gd name="T1" fmla="*/ 12 h 102"/>
                <a:gd name="T2" fmla="*/ 6 w 92"/>
                <a:gd name="T3" fmla="*/ 6 h 102"/>
                <a:gd name="T4" fmla="*/ 15 w 92"/>
                <a:gd name="T5" fmla="*/ 2 h 102"/>
                <a:gd name="T6" fmla="*/ 23 w 92"/>
                <a:gd name="T7" fmla="*/ 0 h 102"/>
                <a:gd name="T8" fmla="*/ 30 w 92"/>
                <a:gd name="T9" fmla="*/ 1 h 102"/>
                <a:gd name="T10" fmla="*/ 33 w 92"/>
                <a:gd name="T11" fmla="*/ 4 h 102"/>
                <a:gd name="T12" fmla="*/ 37 w 92"/>
                <a:gd name="T13" fmla="*/ 8 h 102"/>
                <a:gd name="T14" fmla="*/ 42 w 92"/>
                <a:gd name="T15" fmla="*/ 13 h 102"/>
                <a:gd name="T16" fmla="*/ 47 w 92"/>
                <a:gd name="T17" fmla="*/ 18 h 102"/>
                <a:gd name="T18" fmla="*/ 52 w 92"/>
                <a:gd name="T19" fmla="*/ 24 h 102"/>
                <a:gd name="T20" fmla="*/ 57 w 92"/>
                <a:gd name="T21" fmla="*/ 28 h 102"/>
                <a:gd name="T22" fmla="*/ 62 w 92"/>
                <a:gd name="T23" fmla="*/ 33 h 102"/>
                <a:gd name="T24" fmla="*/ 65 w 92"/>
                <a:gd name="T25" fmla="*/ 36 h 102"/>
                <a:gd name="T26" fmla="*/ 72 w 92"/>
                <a:gd name="T27" fmla="*/ 41 h 102"/>
                <a:gd name="T28" fmla="*/ 77 w 92"/>
                <a:gd name="T29" fmla="*/ 49 h 102"/>
                <a:gd name="T30" fmla="*/ 82 w 92"/>
                <a:gd name="T31" fmla="*/ 58 h 102"/>
                <a:gd name="T32" fmla="*/ 85 w 92"/>
                <a:gd name="T33" fmla="*/ 66 h 102"/>
                <a:gd name="T34" fmla="*/ 87 w 92"/>
                <a:gd name="T35" fmla="*/ 77 h 102"/>
                <a:gd name="T36" fmla="*/ 89 w 92"/>
                <a:gd name="T37" fmla="*/ 87 h 102"/>
                <a:gd name="T38" fmla="*/ 92 w 92"/>
                <a:gd name="T39" fmla="*/ 98 h 102"/>
                <a:gd name="T40" fmla="*/ 91 w 92"/>
                <a:gd name="T41" fmla="*/ 102 h 102"/>
                <a:gd name="T42" fmla="*/ 84 w 92"/>
                <a:gd name="T43" fmla="*/ 94 h 102"/>
                <a:gd name="T44" fmla="*/ 73 w 92"/>
                <a:gd name="T45" fmla="*/ 75 h 102"/>
                <a:gd name="T46" fmla="*/ 64 w 92"/>
                <a:gd name="T47" fmla="*/ 54 h 102"/>
                <a:gd name="T48" fmla="*/ 58 w 92"/>
                <a:gd name="T49" fmla="*/ 42 h 102"/>
                <a:gd name="T50" fmla="*/ 53 w 92"/>
                <a:gd name="T51" fmla="*/ 38 h 102"/>
                <a:gd name="T52" fmla="*/ 46 w 92"/>
                <a:gd name="T53" fmla="*/ 33 h 102"/>
                <a:gd name="T54" fmla="*/ 39 w 92"/>
                <a:gd name="T55" fmla="*/ 28 h 102"/>
                <a:gd name="T56" fmla="*/ 31 w 92"/>
                <a:gd name="T57" fmla="*/ 22 h 102"/>
                <a:gd name="T58" fmla="*/ 22 w 92"/>
                <a:gd name="T59" fmla="*/ 18 h 102"/>
                <a:gd name="T60" fmla="*/ 14 w 92"/>
                <a:gd name="T61" fmla="*/ 14 h 102"/>
                <a:gd name="T62" fmla="*/ 6 w 92"/>
                <a:gd name="T63" fmla="*/ 12 h 102"/>
                <a:gd name="T64" fmla="*/ 0 w 92"/>
                <a:gd name="T65" fmla="*/ 1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2" h="102">
                  <a:moveTo>
                    <a:pt x="0" y="12"/>
                  </a:moveTo>
                  <a:lnTo>
                    <a:pt x="6" y="6"/>
                  </a:lnTo>
                  <a:lnTo>
                    <a:pt x="15" y="2"/>
                  </a:lnTo>
                  <a:lnTo>
                    <a:pt x="23" y="0"/>
                  </a:lnTo>
                  <a:lnTo>
                    <a:pt x="30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2" y="13"/>
                  </a:lnTo>
                  <a:lnTo>
                    <a:pt x="47" y="18"/>
                  </a:lnTo>
                  <a:lnTo>
                    <a:pt x="52" y="24"/>
                  </a:lnTo>
                  <a:lnTo>
                    <a:pt x="57" y="28"/>
                  </a:lnTo>
                  <a:lnTo>
                    <a:pt x="62" y="33"/>
                  </a:lnTo>
                  <a:lnTo>
                    <a:pt x="65" y="36"/>
                  </a:lnTo>
                  <a:lnTo>
                    <a:pt x="72" y="41"/>
                  </a:lnTo>
                  <a:lnTo>
                    <a:pt x="77" y="49"/>
                  </a:lnTo>
                  <a:lnTo>
                    <a:pt x="82" y="58"/>
                  </a:lnTo>
                  <a:lnTo>
                    <a:pt x="85" y="66"/>
                  </a:lnTo>
                  <a:lnTo>
                    <a:pt x="87" y="77"/>
                  </a:lnTo>
                  <a:lnTo>
                    <a:pt x="89" y="87"/>
                  </a:lnTo>
                  <a:lnTo>
                    <a:pt x="92" y="98"/>
                  </a:lnTo>
                  <a:lnTo>
                    <a:pt x="91" y="102"/>
                  </a:lnTo>
                  <a:lnTo>
                    <a:pt x="84" y="94"/>
                  </a:lnTo>
                  <a:lnTo>
                    <a:pt x="73" y="75"/>
                  </a:lnTo>
                  <a:lnTo>
                    <a:pt x="64" y="54"/>
                  </a:lnTo>
                  <a:lnTo>
                    <a:pt x="58" y="42"/>
                  </a:lnTo>
                  <a:lnTo>
                    <a:pt x="53" y="38"/>
                  </a:lnTo>
                  <a:lnTo>
                    <a:pt x="46" y="33"/>
                  </a:lnTo>
                  <a:lnTo>
                    <a:pt x="39" y="28"/>
                  </a:lnTo>
                  <a:lnTo>
                    <a:pt x="31" y="22"/>
                  </a:lnTo>
                  <a:lnTo>
                    <a:pt x="22" y="18"/>
                  </a:lnTo>
                  <a:lnTo>
                    <a:pt x="14" y="14"/>
                  </a:lnTo>
                  <a:lnTo>
                    <a:pt x="6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88" name="Freeform 144"/>
            <p:cNvSpPr>
              <a:spLocks/>
            </p:cNvSpPr>
            <p:nvPr/>
          </p:nvSpPr>
          <p:spPr bwMode="auto">
            <a:xfrm>
              <a:off x="3986" y="2983"/>
              <a:ext cx="19" cy="23"/>
            </a:xfrm>
            <a:custGeom>
              <a:avLst/>
              <a:gdLst>
                <a:gd name="T0" fmla="*/ 10 w 19"/>
                <a:gd name="T1" fmla="*/ 23 h 23"/>
                <a:gd name="T2" fmla="*/ 15 w 19"/>
                <a:gd name="T3" fmla="*/ 22 h 23"/>
                <a:gd name="T4" fmla="*/ 17 w 19"/>
                <a:gd name="T5" fmla="*/ 19 h 23"/>
                <a:gd name="T6" fmla="*/ 19 w 19"/>
                <a:gd name="T7" fmla="*/ 16 h 23"/>
                <a:gd name="T8" fmla="*/ 19 w 19"/>
                <a:gd name="T9" fmla="*/ 12 h 23"/>
                <a:gd name="T10" fmla="*/ 18 w 19"/>
                <a:gd name="T11" fmla="*/ 6 h 23"/>
                <a:gd name="T12" fmla="*/ 16 w 19"/>
                <a:gd name="T13" fmla="*/ 4 h 23"/>
                <a:gd name="T14" fmla="*/ 14 w 19"/>
                <a:gd name="T15" fmla="*/ 1 h 23"/>
                <a:gd name="T16" fmla="*/ 9 w 19"/>
                <a:gd name="T17" fmla="*/ 0 h 23"/>
                <a:gd name="T18" fmla="*/ 6 w 19"/>
                <a:gd name="T19" fmla="*/ 1 h 23"/>
                <a:gd name="T20" fmla="*/ 3 w 19"/>
                <a:gd name="T21" fmla="*/ 4 h 23"/>
                <a:gd name="T22" fmla="*/ 0 w 19"/>
                <a:gd name="T23" fmla="*/ 6 h 23"/>
                <a:gd name="T24" fmla="*/ 0 w 19"/>
                <a:gd name="T25" fmla="*/ 12 h 23"/>
                <a:gd name="T26" fmla="*/ 1 w 19"/>
                <a:gd name="T27" fmla="*/ 17 h 23"/>
                <a:gd name="T28" fmla="*/ 4 w 19"/>
                <a:gd name="T29" fmla="*/ 19 h 23"/>
                <a:gd name="T30" fmla="*/ 6 w 19"/>
                <a:gd name="T31" fmla="*/ 22 h 23"/>
                <a:gd name="T32" fmla="*/ 10 w 19"/>
                <a:gd name="T3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" h="23">
                  <a:moveTo>
                    <a:pt x="10" y="23"/>
                  </a:moveTo>
                  <a:lnTo>
                    <a:pt x="15" y="22"/>
                  </a:lnTo>
                  <a:lnTo>
                    <a:pt x="17" y="19"/>
                  </a:lnTo>
                  <a:lnTo>
                    <a:pt x="19" y="16"/>
                  </a:lnTo>
                  <a:lnTo>
                    <a:pt x="19" y="12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4" y="1"/>
                  </a:lnTo>
                  <a:lnTo>
                    <a:pt x="9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6"/>
                  </a:lnTo>
                  <a:lnTo>
                    <a:pt x="0" y="12"/>
                  </a:lnTo>
                  <a:lnTo>
                    <a:pt x="1" y="17"/>
                  </a:lnTo>
                  <a:lnTo>
                    <a:pt x="4" y="19"/>
                  </a:lnTo>
                  <a:lnTo>
                    <a:pt x="6" y="22"/>
                  </a:lnTo>
                  <a:lnTo>
                    <a:pt x="10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89" name="Freeform 145"/>
            <p:cNvSpPr>
              <a:spLocks/>
            </p:cNvSpPr>
            <p:nvPr/>
          </p:nvSpPr>
          <p:spPr bwMode="auto">
            <a:xfrm>
              <a:off x="3982" y="3021"/>
              <a:ext cx="20" cy="24"/>
            </a:xfrm>
            <a:custGeom>
              <a:avLst/>
              <a:gdLst>
                <a:gd name="T0" fmla="*/ 11 w 20"/>
                <a:gd name="T1" fmla="*/ 24 h 24"/>
                <a:gd name="T2" fmla="*/ 14 w 20"/>
                <a:gd name="T3" fmla="*/ 23 h 24"/>
                <a:gd name="T4" fmla="*/ 18 w 20"/>
                <a:gd name="T5" fmla="*/ 20 h 24"/>
                <a:gd name="T6" fmla="*/ 19 w 20"/>
                <a:gd name="T7" fmla="*/ 16 h 24"/>
                <a:gd name="T8" fmla="*/ 20 w 20"/>
                <a:gd name="T9" fmla="*/ 11 h 24"/>
                <a:gd name="T10" fmla="*/ 19 w 20"/>
                <a:gd name="T11" fmla="*/ 7 h 24"/>
                <a:gd name="T12" fmla="*/ 17 w 20"/>
                <a:gd name="T13" fmla="*/ 3 h 24"/>
                <a:gd name="T14" fmla="*/ 14 w 20"/>
                <a:gd name="T15" fmla="*/ 1 h 24"/>
                <a:gd name="T16" fmla="*/ 10 w 20"/>
                <a:gd name="T17" fmla="*/ 0 h 24"/>
                <a:gd name="T18" fmla="*/ 5 w 20"/>
                <a:gd name="T19" fmla="*/ 1 h 24"/>
                <a:gd name="T20" fmla="*/ 3 w 20"/>
                <a:gd name="T21" fmla="*/ 4 h 24"/>
                <a:gd name="T22" fmla="*/ 1 w 20"/>
                <a:gd name="T23" fmla="*/ 7 h 24"/>
                <a:gd name="T24" fmla="*/ 0 w 20"/>
                <a:gd name="T25" fmla="*/ 12 h 24"/>
                <a:gd name="T26" fmla="*/ 1 w 20"/>
                <a:gd name="T27" fmla="*/ 17 h 24"/>
                <a:gd name="T28" fmla="*/ 4 w 20"/>
                <a:gd name="T29" fmla="*/ 20 h 24"/>
                <a:gd name="T30" fmla="*/ 7 w 20"/>
                <a:gd name="T31" fmla="*/ 23 h 24"/>
                <a:gd name="T32" fmla="*/ 11 w 20"/>
                <a:gd name="T3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24">
                  <a:moveTo>
                    <a:pt x="11" y="24"/>
                  </a:moveTo>
                  <a:lnTo>
                    <a:pt x="14" y="23"/>
                  </a:lnTo>
                  <a:lnTo>
                    <a:pt x="18" y="20"/>
                  </a:lnTo>
                  <a:lnTo>
                    <a:pt x="19" y="16"/>
                  </a:lnTo>
                  <a:lnTo>
                    <a:pt x="20" y="11"/>
                  </a:lnTo>
                  <a:lnTo>
                    <a:pt x="19" y="7"/>
                  </a:lnTo>
                  <a:lnTo>
                    <a:pt x="17" y="3"/>
                  </a:lnTo>
                  <a:lnTo>
                    <a:pt x="14" y="1"/>
                  </a:lnTo>
                  <a:lnTo>
                    <a:pt x="10" y="0"/>
                  </a:lnTo>
                  <a:lnTo>
                    <a:pt x="5" y="1"/>
                  </a:lnTo>
                  <a:lnTo>
                    <a:pt x="3" y="4"/>
                  </a:lnTo>
                  <a:lnTo>
                    <a:pt x="1" y="7"/>
                  </a:lnTo>
                  <a:lnTo>
                    <a:pt x="0" y="12"/>
                  </a:lnTo>
                  <a:lnTo>
                    <a:pt x="1" y="17"/>
                  </a:lnTo>
                  <a:lnTo>
                    <a:pt x="4" y="20"/>
                  </a:lnTo>
                  <a:lnTo>
                    <a:pt x="7" y="23"/>
                  </a:lnTo>
                  <a:lnTo>
                    <a:pt x="11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90" name="Freeform 146"/>
            <p:cNvSpPr>
              <a:spLocks/>
            </p:cNvSpPr>
            <p:nvPr/>
          </p:nvSpPr>
          <p:spPr bwMode="auto">
            <a:xfrm>
              <a:off x="3979" y="3066"/>
              <a:ext cx="20" cy="24"/>
            </a:xfrm>
            <a:custGeom>
              <a:avLst/>
              <a:gdLst>
                <a:gd name="T0" fmla="*/ 10 w 20"/>
                <a:gd name="T1" fmla="*/ 24 h 24"/>
                <a:gd name="T2" fmla="*/ 14 w 20"/>
                <a:gd name="T3" fmla="*/ 23 h 24"/>
                <a:gd name="T4" fmla="*/ 16 w 20"/>
                <a:gd name="T5" fmla="*/ 20 h 24"/>
                <a:gd name="T6" fmla="*/ 18 w 20"/>
                <a:gd name="T7" fmla="*/ 16 h 24"/>
                <a:gd name="T8" fmla="*/ 20 w 20"/>
                <a:gd name="T9" fmla="*/ 11 h 24"/>
                <a:gd name="T10" fmla="*/ 18 w 20"/>
                <a:gd name="T11" fmla="*/ 7 h 24"/>
                <a:gd name="T12" fmla="*/ 16 w 20"/>
                <a:gd name="T13" fmla="*/ 3 h 24"/>
                <a:gd name="T14" fmla="*/ 14 w 20"/>
                <a:gd name="T15" fmla="*/ 1 h 24"/>
                <a:gd name="T16" fmla="*/ 10 w 20"/>
                <a:gd name="T17" fmla="*/ 0 h 24"/>
                <a:gd name="T18" fmla="*/ 5 w 20"/>
                <a:gd name="T19" fmla="*/ 1 h 24"/>
                <a:gd name="T20" fmla="*/ 3 w 20"/>
                <a:gd name="T21" fmla="*/ 4 h 24"/>
                <a:gd name="T22" fmla="*/ 1 w 20"/>
                <a:gd name="T23" fmla="*/ 7 h 24"/>
                <a:gd name="T24" fmla="*/ 0 w 20"/>
                <a:gd name="T25" fmla="*/ 12 h 24"/>
                <a:gd name="T26" fmla="*/ 1 w 20"/>
                <a:gd name="T27" fmla="*/ 17 h 24"/>
                <a:gd name="T28" fmla="*/ 3 w 20"/>
                <a:gd name="T29" fmla="*/ 20 h 24"/>
                <a:gd name="T30" fmla="*/ 5 w 20"/>
                <a:gd name="T31" fmla="*/ 23 h 24"/>
                <a:gd name="T32" fmla="*/ 10 w 20"/>
                <a:gd name="T3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24">
                  <a:moveTo>
                    <a:pt x="10" y="24"/>
                  </a:moveTo>
                  <a:lnTo>
                    <a:pt x="14" y="23"/>
                  </a:lnTo>
                  <a:lnTo>
                    <a:pt x="16" y="20"/>
                  </a:lnTo>
                  <a:lnTo>
                    <a:pt x="18" y="16"/>
                  </a:lnTo>
                  <a:lnTo>
                    <a:pt x="20" y="11"/>
                  </a:lnTo>
                  <a:lnTo>
                    <a:pt x="18" y="7"/>
                  </a:lnTo>
                  <a:lnTo>
                    <a:pt x="16" y="3"/>
                  </a:lnTo>
                  <a:lnTo>
                    <a:pt x="14" y="1"/>
                  </a:lnTo>
                  <a:lnTo>
                    <a:pt x="10" y="0"/>
                  </a:lnTo>
                  <a:lnTo>
                    <a:pt x="5" y="1"/>
                  </a:lnTo>
                  <a:lnTo>
                    <a:pt x="3" y="4"/>
                  </a:lnTo>
                  <a:lnTo>
                    <a:pt x="1" y="7"/>
                  </a:lnTo>
                  <a:lnTo>
                    <a:pt x="0" y="12"/>
                  </a:lnTo>
                  <a:lnTo>
                    <a:pt x="1" y="17"/>
                  </a:lnTo>
                  <a:lnTo>
                    <a:pt x="3" y="20"/>
                  </a:lnTo>
                  <a:lnTo>
                    <a:pt x="5" y="23"/>
                  </a:lnTo>
                  <a:lnTo>
                    <a:pt x="10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91" name="Freeform 147"/>
            <p:cNvSpPr>
              <a:spLocks/>
            </p:cNvSpPr>
            <p:nvPr/>
          </p:nvSpPr>
          <p:spPr bwMode="auto">
            <a:xfrm>
              <a:off x="3771" y="2720"/>
              <a:ext cx="114" cy="264"/>
            </a:xfrm>
            <a:custGeom>
              <a:avLst/>
              <a:gdLst>
                <a:gd name="T0" fmla="*/ 74 w 114"/>
                <a:gd name="T1" fmla="*/ 167 h 264"/>
                <a:gd name="T2" fmla="*/ 79 w 114"/>
                <a:gd name="T3" fmla="*/ 198 h 264"/>
                <a:gd name="T4" fmla="*/ 83 w 114"/>
                <a:gd name="T5" fmla="*/ 211 h 264"/>
                <a:gd name="T6" fmla="*/ 91 w 114"/>
                <a:gd name="T7" fmla="*/ 225 h 264"/>
                <a:gd name="T8" fmla="*/ 100 w 114"/>
                <a:gd name="T9" fmla="*/ 244 h 264"/>
                <a:gd name="T10" fmla="*/ 110 w 114"/>
                <a:gd name="T11" fmla="*/ 259 h 264"/>
                <a:gd name="T12" fmla="*/ 111 w 114"/>
                <a:gd name="T13" fmla="*/ 255 h 264"/>
                <a:gd name="T14" fmla="*/ 110 w 114"/>
                <a:gd name="T15" fmla="*/ 224 h 264"/>
                <a:gd name="T16" fmla="*/ 105 w 114"/>
                <a:gd name="T17" fmla="*/ 191 h 264"/>
                <a:gd name="T18" fmla="*/ 97 w 114"/>
                <a:gd name="T19" fmla="*/ 153 h 264"/>
                <a:gd name="T20" fmla="*/ 93 w 114"/>
                <a:gd name="T21" fmla="*/ 122 h 264"/>
                <a:gd name="T22" fmla="*/ 89 w 114"/>
                <a:gd name="T23" fmla="*/ 90 h 264"/>
                <a:gd name="T24" fmla="*/ 86 w 114"/>
                <a:gd name="T25" fmla="*/ 66 h 264"/>
                <a:gd name="T26" fmla="*/ 79 w 114"/>
                <a:gd name="T27" fmla="*/ 28 h 264"/>
                <a:gd name="T28" fmla="*/ 76 w 114"/>
                <a:gd name="T29" fmla="*/ 8 h 264"/>
                <a:gd name="T30" fmla="*/ 72 w 114"/>
                <a:gd name="T31" fmla="*/ 3 h 264"/>
                <a:gd name="T32" fmla="*/ 67 w 114"/>
                <a:gd name="T33" fmla="*/ 7 h 264"/>
                <a:gd name="T34" fmla="*/ 53 w 114"/>
                <a:gd name="T35" fmla="*/ 16 h 264"/>
                <a:gd name="T36" fmla="*/ 51 w 114"/>
                <a:gd name="T37" fmla="*/ 32 h 264"/>
                <a:gd name="T38" fmla="*/ 59 w 114"/>
                <a:gd name="T39" fmla="*/ 60 h 264"/>
                <a:gd name="T40" fmla="*/ 62 w 114"/>
                <a:gd name="T41" fmla="*/ 84 h 264"/>
                <a:gd name="T42" fmla="*/ 70 w 114"/>
                <a:gd name="T43" fmla="*/ 113 h 264"/>
                <a:gd name="T44" fmla="*/ 69 w 114"/>
                <a:gd name="T45" fmla="*/ 119 h 264"/>
                <a:gd name="T46" fmla="*/ 60 w 114"/>
                <a:gd name="T47" fmla="*/ 102 h 264"/>
                <a:gd name="T48" fmla="*/ 48 w 114"/>
                <a:gd name="T49" fmla="*/ 81 h 264"/>
                <a:gd name="T50" fmla="*/ 37 w 114"/>
                <a:gd name="T51" fmla="*/ 64 h 264"/>
                <a:gd name="T52" fmla="*/ 24 w 114"/>
                <a:gd name="T53" fmla="*/ 69 h 264"/>
                <a:gd name="T54" fmla="*/ 8 w 114"/>
                <a:gd name="T55" fmla="*/ 85 h 264"/>
                <a:gd name="T56" fmla="*/ 6 w 114"/>
                <a:gd name="T57" fmla="*/ 93 h 264"/>
                <a:gd name="T58" fmla="*/ 18 w 114"/>
                <a:gd name="T59" fmla="*/ 101 h 264"/>
                <a:gd name="T60" fmla="*/ 32 w 114"/>
                <a:gd name="T61" fmla="*/ 108 h 264"/>
                <a:gd name="T62" fmla="*/ 49 w 114"/>
                <a:gd name="T63" fmla="*/ 122 h 264"/>
                <a:gd name="T64" fmla="*/ 54 w 114"/>
                <a:gd name="T65" fmla="*/ 135 h 264"/>
                <a:gd name="T66" fmla="*/ 64 w 114"/>
                <a:gd name="T67" fmla="*/ 151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4" h="264">
                  <a:moveTo>
                    <a:pt x="73" y="151"/>
                  </a:moveTo>
                  <a:lnTo>
                    <a:pt x="74" y="167"/>
                  </a:lnTo>
                  <a:lnTo>
                    <a:pt x="77" y="184"/>
                  </a:lnTo>
                  <a:lnTo>
                    <a:pt x="79" y="198"/>
                  </a:lnTo>
                  <a:lnTo>
                    <a:pt x="81" y="206"/>
                  </a:lnTo>
                  <a:lnTo>
                    <a:pt x="83" y="211"/>
                  </a:lnTo>
                  <a:lnTo>
                    <a:pt x="87" y="218"/>
                  </a:lnTo>
                  <a:lnTo>
                    <a:pt x="91" y="225"/>
                  </a:lnTo>
                  <a:lnTo>
                    <a:pt x="95" y="235"/>
                  </a:lnTo>
                  <a:lnTo>
                    <a:pt x="100" y="244"/>
                  </a:lnTo>
                  <a:lnTo>
                    <a:pt x="105" y="252"/>
                  </a:lnTo>
                  <a:lnTo>
                    <a:pt x="110" y="259"/>
                  </a:lnTo>
                  <a:lnTo>
                    <a:pt x="114" y="264"/>
                  </a:lnTo>
                  <a:lnTo>
                    <a:pt x="111" y="255"/>
                  </a:lnTo>
                  <a:lnTo>
                    <a:pt x="110" y="240"/>
                  </a:lnTo>
                  <a:lnTo>
                    <a:pt x="110" y="224"/>
                  </a:lnTo>
                  <a:lnTo>
                    <a:pt x="109" y="208"/>
                  </a:lnTo>
                  <a:lnTo>
                    <a:pt x="105" y="191"/>
                  </a:lnTo>
                  <a:lnTo>
                    <a:pt x="101" y="171"/>
                  </a:lnTo>
                  <a:lnTo>
                    <a:pt x="97" y="153"/>
                  </a:lnTo>
                  <a:lnTo>
                    <a:pt x="95" y="139"/>
                  </a:lnTo>
                  <a:lnTo>
                    <a:pt x="93" y="122"/>
                  </a:lnTo>
                  <a:lnTo>
                    <a:pt x="91" y="105"/>
                  </a:lnTo>
                  <a:lnTo>
                    <a:pt x="89" y="90"/>
                  </a:lnTo>
                  <a:lnTo>
                    <a:pt x="88" y="80"/>
                  </a:lnTo>
                  <a:lnTo>
                    <a:pt x="86" y="66"/>
                  </a:lnTo>
                  <a:lnTo>
                    <a:pt x="82" y="48"/>
                  </a:lnTo>
                  <a:lnTo>
                    <a:pt x="79" y="28"/>
                  </a:lnTo>
                  <a:lnTo>
                    <a:pt x="77" y="11"/>
                  </a:lnTo>
                  <a:lnTo>
                    <a:pt x="76" y="8"/>
                  </a:lnTo>
                  <a:lnTo>
                    <a:pt x="73" y="5"/>
                  </a:lnTo>
                  <a:lnTo>
                    <a:pt x="72" y="3"/>
                  </a:lnTo>
                  <a:lnTo>
                    <a:pt x="70" y="0"/>
                  </a:lnTo>
                  <a:lnTo>
                    <a:pt x="67" y="7"/>
                  </a:lnTo>
                  <a:lnTo>
                    <a:pt x="61" y="12"/>
                  </a:lnTo>
                  <a:lnTo>
                    <a:pt x="53" y="16"/>
                  </a:lnTo>
                  <a:lnTo>
                    <a:pt x="46" y="16"/>
                  </a:lnTo>
                  <a:lnTo>
                    <a:pt x="51" y="32"/>
                  </a:lnTo>
                  <a:lnTo>
                    <a:pt x="56" y="47"/>
                  </a:lnTo>
                  <a:lnTo>
                    <a:pt x="59" y="60"/>
                  </a:lnTo>
                  <a:lnTo>
                    <a:pt x="60" y="72"/>
                  </a:lnTo>
                  <a:lnTo>
                    <a:pt x="62" y="84"/>
                  </a:lnTo>
                  <a:lnTo>
                    <a:pt x="66" y="98"/>
                  </a:lnTo>
                  <a:lnTo>
                    <a:pt x="70" y="113"/>
                  </a:lnTo>
                  <a:lnTo>
                    <a:pt x="71" y="125"/>
                  </a:lnTo>
                  <a:lnTo>
                    <a:pt x="69" y="119"/>
                  </a:lnTo>
                  <a:lnTo>
                    <a:pt x="64" y="111"/>
                  </a:lnTo>
                  <a:lnTo>
                    <a:pt x="60" y="102"/>
                  </a:lnTo>
                  <a:lnTo>
                    <a:pt x="53" y="92"/>
                  </a:lnTo>
                  <a:lnTo>
                    <a:pt x="48" y="81"/>
                  </a:lnTo>
                  <a:lnTo>
                    <a:pt x="42" y="72"/>
                  </a:lnTo>
                  <a:lnTo>
                    <a:pt x="37" y="64"/>
                  </a:lnTo>
                  <a:lnTo>
                    <a:pt x="32" y="57"/>
                  </a:lnTo>
                  <a:lnTo>
                    <a:pt x="24" y="69"/>
                  </a:lnTo>
                  <a:lnTo>
                    <a:pt x="17" y="78"/>
                  </a:lnTo>
                  <a:lnTo>
                    <a:pt x="8" y="85"/>
                  </a:lnTo>
                  <a:lnTo>
                    <a:pt x="0" y="89"/>
                  </a:lnTo>
                  <a:lnTo>
                    <a:pt x="6" y="93"/>
                  </a:lnTo>
                  <a:lnTo>
                    <a:pt x="11" y="97"/>
                  </a:lnTo>
                  <a:lnTo>
                    <a:pt x="18" y="101"/>
                  </a:lnTo>
                  <a:lnTo>
                    <a:pt x="24" y="104"/>
                  </a:lnTo>
                  <a:lnTo>
                    <a:pt x="32" y="108"/>
                  </a:lnTo>
                  <a:lnTo>
                    <a:pt x="41" y="114"/>
                  </a:lnTo>
                  <a:lnTo>
                    <a:pt x="49" y="122"/>
                  </a:lnTo>
                  <a:lnTo>
                    <a:pt x="53" y="129"/>
                  </a:lnTo>
                  <a:lnTo>
                    <a:pt x="54" y="135"/>
                  </a:lnTo>
                  <a:lnTo>
                    <a:pt x="59" y="145"/>
                  </a:lnTo>
                  <a:lnTo>
                    <a:pt x="64" y="151"/>
                  </a:lnTo>
                  <a:lnTo>
                    <a:pt x="73" y="1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92" name="Freeform 148"/>
            <p:cNvSpPr>
              <a:spLocks/>
            </p:cNvSpPr>
            <p:nvPr/>
          </p:nvSpPr>
          <p:spPr bwMode="auto">
            <a:xfrm>
              <a:off x="3779" y="3274"/>
              <a:ext cx="190" cy="195"/>
            </a:xfrm>
            <a:custGeom>
              <a:avLst/>
              <a:gdLst>
                <a:gd name="T0" fmla="*/ 117 w 190"/>
                <a:gd name="T1" fmla="*/ 11 h 195"/>
                <a:gd name="T2" fmla="*/ 107 w 190"/>
                <a:gd name="T3" fmla="*/ 4 h 195"/>
                <a:gd name="T4" fmla="*/ 99 w 190"/>
                <a:gd name="T5" fmla="*/ 0 h 195"/>
                <a:gd name="T6" fmla="*/ 90 w 190"/>
                <a:gd name="T7" fmla="*/ 3 h 195"/>
                <a:gd name="T8" fmla="*/ 80 w 190"/>
                <a:gd name="T9" fmla="*/ 7 h 195"/>
                <a:gd name="T10" fmla="*/ 71 w 190"/>
                <a:gd name="T11" fmla="*/ 13 h 195"/>
                <a:gd name="T12" fmla="*/ 60 w 190"/>
                <a:gd name="T13" fmla="*/ 21 h 195"/>
                <a:gd name="T14" fmla="*/ 44 w 190"/>
                <a:gd name="T15" fmla="*/ 32 h 195"/>
                <a:gd name="T16" fmla="*/ 26 w 190"/>
                <a:gd name="T17" fmla="*/ 43 h 195"/>
                <a:gd name="T18" fmla="*/ 10 w 190"/>
                <a:gd name="T19" fmla="*/ 49 h 195"/>
                <a:gd name="T20" fmla="*/ 4 w 190"/>
                <a:gd name="T21" fmla="*/ 57 h 195"/>
                <a:gd name="T22" fmla="*/ 7 w 190"/>
                <a:gd name="T23" fmla="*/ 65 h 195"/>
                <a:gd name="T24" fmla="*/ 15 w 190"/>
                <a:gd name="T25" fmla="*/ 108 h 195"/>
                <a:gd name="T26" fmla="*/ 13 w 190"/>
                <a:gd name="T27" fmla="*/ 165 h 195"/>
                <a:gd name="T28" fmla="*/ 4 w 190"/>
                <a:gd name="T29" fmla="*/ 191 h 195"/>
                <a:gd name="T30" fmla="*/ 13 w 190"/>
                <a:gd name="T31" fmla="*/ 183 h 195"/>
                <a:gd name="T32" fmla="*/ 23 w 190"/>
                <a:gd name="T33" fmla="*/ 178 h 195"/>
                <a:gd name="T34" fmla="*/ 31 w 190"/>
                <a:gd name="T35" fmla="*/ 175 h 195"/>
                <a:gd name="T36" fmla="*/ 40 w 190"/>
                <a:gd name="T37" fmla="*/ 179 h 195"/>
                <a:gd name="T38" fmla="*/ 50 w 190"/>
                <a:gd name="T39" fmla="*/ 182 h 195"/>
                <a:gd name="T40" fmla="*/ 61 w 190"/>
                <a:gd name="T41" fmla="*/ 183 h 195"/>
                <a:gd name="T42" fmla="*/ 73 w 190"/>
                <a:gd name="T43" fmla="*/ 181 h 195"/>
                <a:gd name="T44" fmla="*/ 85 w 190"/>
                <a:gd name="T45" fmla="*/ 171 h 195"/>
                <a:gd name="T46" fmla="*/ 103 w 190"/>
                <a:gd name="T47" fmla="*/ 158 h 195"/>
                <a:gd name="T48" fmla="*/ 122 w 190"/>
                <a:gd name="T49" fmla="*/ 145 h 195"/>
                <a:gd name="T50" fmla="*/ 136 w 190"/>
                <a:gd name="T51" fmla="*/ 137 h 195"/>
                <a:gd name="T52" fmla="*/ 144 w 190"/>
                <a:gd name="T53" fmla="*/ 135 h 195"/>
                <a:gd name="T54" fmla="*/ 154 w 190"/>
                <a:gd name="T55" fmla="*/ 134 h 195"/>
                <a:gd name="T56" fmla="*/ 165 w 190"/>
                <a:gd name="T57" fmla="*/ 134 h 195"/>
                <a:gd name="T58" fmla="*/ 174 w 190"/>
                <a:gd name="T59" fmla="*/ 134 h 195"/>
                <a:gd name="T60" fmla="*/ 183 w 190"/>
                <a:gd name="T61" fmla="*/ 122 h 195"/>
                <a:gd name="T62" fmla="*/ 188 w 190"/>
                <a:gd name="T63" fmla="*/ 92 h 195"/>
                <a:gd name="T64" fmla="*/ 190 w 190"/>
                <a:gd name="T65" fmla="*/ 72 h 195"/>
                <a:gd name="T66" fmla="*/ 183 w 190"/>
                <a:gd name="T67" fmla="*/ 59 h 195"/>
                <a:gd name="T68" fmla="*/ 175 w 190"/>
                <a:gd name="T69" fmla="*/ 45 h 195"/>
                <a:gd name="T70" fmla="*/ 173 w 190"/>
                <a:gd name="T71" fmla="*/ 24 h 195"/>
                <a:gd name="T72" fmla="*/ 165 w 190"/>
                <a:gd name="T73" fmla="*/ 15 h 195"/>
                <a:gd name="T74" fmla="*/ 154 w 190"/>
                <a:gd name="T75" fmla="*/ 15 h 195"/>
                <a:gd name="T76" fmla="*/ 143 w 190"/>
                <a:gd name="T77" fmla="*/ 13 h 195"/>
                <a:gd name="T78" fmla="*/ 130 w 190"/>
                <a:gd name="T79" fmla="*/ 12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0" h="195">
                  <a:moveTo>
                    <a:pt x="121" y="15"/>
                  </a:moveTo>
                  <a:lnTo>
                    <a:pt x="117" y="11"/>
                  </a:lnTo>
                  <a:lnTo>
                    <a:pt x="113" y="8"/>
                  </a:lnTo>
                  <a:lnTo>
                    <a:pt x="107" y="4"/>
                  </a:lnTo>
                  <a:lnTo>
                    <a:pt x="102" y="2"/>
                  </a:lnTo>
                  <a:lnTo>
                    <a:pt x="99" y="0"/>
                  </a:lnTo>
                  <a:lnTo>
                    <a:pt x="94" y="2"/>
                  </a:lnTo>
                  <a:lnTo>
                    <a:pt x="90" y="3"/>
                  </a:lnTo>
                  <a:lnTo>
                    <a:pt x="85" y="4"/>
                  </a:lnTo>
                  <a:lnTo>
                    <a:pt x="80" y="7"/>
                  </a:lnTo>
                  <a:lnTo>
                    <a:pt x="75" y="11"/>
                  </a:lnTo>
                  <a:lnTo>
                    <a:pt x="71" y="13"/>
                  </a:lnTo>
                  <a:lnTo>
                    <a:pt x="66" y="17"/>
                  </a:lnTo>
                  <a:lnTo>
                    <a:pt x="60" y="21"/>
                  </a:lnTo>
                  <a:lnTo>
                    <a:pt x="53" y="27"/>
                  </a:lnTo>
                  <a:lnTo>
                    <a:pt x="44" y="32"/>
                  </a:lnTo>
                  <a:lnTo>
                    <a:pt x="35" y="37"/>
                  </a:lnTo>
                  <a:lnTo>
                    <a:pt x="26" y="43"/>
                  </a:lnTo>
                  <a:lnTo>
                    <a:pt x="18" y="47"/>
                  </a:lnTo>
                  <a:lnTo>
                    <a:pt x="10" y="49"/>
                  </a:lnTo>
                  <a:lnTo>
                    <a:pt x="3" y="52"/>
                  </a:lnTo>
                  <a:lnTo>
                    <a:pt x="4" y="57"/>
                  </a:lnTo>
                  <a:lnTo>
                    <a:pt x="5" y="61"/>
                  </a:lnTo>
                  <a:lnTo>
                    <a:pt x="7" y="65"/>
                  </a:lnTo>
                  <a:lnTo>
                    <a:pt x="8" y="70"/>
                  </a:lnTo>
                  <a:lnTo>
                    <a:pt x="15" y="108"/>
                  </a:lnTo>
                  <a:lnTo>
                    <a:pt x="19" y="137"/>
                  </a:lnTo>
                  <a:lnTo>
                    <a:pt x="13" y="165"/>
                  </a:lnTo>
                  <a:lnTo>
                    <a:pt x="0" y="195"/>
                  </a:lnTo>
                  <a:lnTo>
                    <a:pt x="4" y="191"/>
                  </a:lnTo>
                  <a:lnTo>
                    <a:pt x="9" y="187"/>
                  </a:lnTo>
                  <a:lnTo>
                    <a:pt x="13" y="183"/>
                  </a:lnTo>
                  <a:lnTo>
                    <a:pt x="18" y="179"/>
                  </a:lnTo>
                  <a:lnTo>
                    <a:pt x="23" y="178"/>
                  </a:lnTo>
                  <a:lnTo>
                    <a:pt x="28" y="177"/>
                  </a:lnTo>
                  <a:lnTo>
                    <a:pt x="31" y="175"/>
                  </a:lnTo>
                  <a:lnTo>
                    <a:pt x="35" y="177"/>
                  </a:lnTo>
                  <a:lnTo>
                    <a:pt x="40" y="179"/>
                  </a:lnTo>
                  <a:lnTo>
                    <a:pt x="44" y="181"/>
                  </a:lnTo>
                  <a:lnTo>
                    <a:pt x="50" y="182"/>
                  </a:lnTo>
                  <a:lnTo>
                    <a:pt x="55" y="183"/>
                  </a:lnTo>
                  <a:lnTo>
                    <a:pt x="61" y="183"/>
                  </a:lnTo>
                  <a:lnTo>
                    <a:pt x="66" y="182"/>
                  </a:lnTo>
                  <a:lnTo>
                    <a:pt x="73" y="181"/>
                  </a:lnTo>
                  <a:lnTo>
                    <a:pt x="79" y="177"/>
                  </a:lnTo>
                  <a:lnTo>
                    <a:pt x="85" y="171"/>
                  </a:lnTo>
                  <a:lnTo>
                    <a:pt x="94" y="165"/>
                  </a:lnTo>
                  <a:lnTo>
                    <a:pt x="103" y="158"/>
                  </a:lnTo>
                  <a:lnTo>
                    <a:pt x="113" y="151"/>
                  </a:lnTo>
                  <a:lnTo>
                    <a:pt x="122" y="145"/>
                  </a:lnTo>
                  <a:lnTo>
                    <a:pt x="130" y="141"/>
                  </a:lnTo>
                  <a:lnTo>
                    <a:pt x="136" y="137"/>
                  </a:lnTo>
                  <a:lnTo>
                    <a:pt x="141" y="135"/>
                  </a:lnTo>
                  <a:lnTo>
                    <a:pt x="144" y="135"/>
                  </a:lnTo>
                  <a:lnTo>
                    <a:pt x="150" y="135"/>
                  </a:lnTo>
                  <a:lnTo>
                    <a:pt x="154" y="134"/>
                  </a:lnTo>
                  <a:lnTo>
                    <a:pt x="160" y="134"/>
                  </a:lnTo>
                  <a:lnTo>
                    <a:pt x="165" y="134"/>
                  </a:lnTo>
                  <a:lnTo>
                    <a:pt x="170" y="134"/>
                  </a:lnTo>
                  <a:lnTo>
                    <a:pt x="174" y="134"/>
                  </a:lnTo>
                  <a:lnTo>
                    <a:pt x="177" y="135"/>
                  </a:lnTo>
                  <a:lnTo>
                    <a:pt x="183" y="122"/>
                  </a:lnTo>
                  <a:lnTo>
                    <a:pt x="186" y="108"/>
                  </a:lnTo>
                  <a:lnTo>
                    <a:pt x="188" y="92"/>
                  </a:lnTo>
                  <a:lnTo>
                    <a:pt x="190" y="81"/>
                  </a:lnTo>
                  <a:lnTo>
                    <a:pt x="190" y="72"/>
                  </a:lnTo>
                  <a:lnTo>
                    <a:pt x="187" y="64"/>
                  </a:lnTo>
                  <a:lnTo>
                    <a:pt x="183" y="59"/>
                  </a:lnTo>
                  <a:lnTo>
                    <a:pt x="175" y="60"/>
                  </a:lnTo>
                  <a:lnTo>
                    <a:pt x="175" y="45"/>
                  </a:lnTo>
                  <a:lnTo>
                    <a:pt x="175" y="33"/>
                  </a:lnTo>
                  <a:lnTo>
                    <a:pt x="173" y="24"/>
                  </a:lnTo>
                  <a:lnTo>
                    <a:pt x="170" y="17"/>
                  </a:lnTo>
                  <a:lnTo>
                    <a:pt x="165" y="15"/>
                  </a:lnTo>
                  <a:lnTo>
                    <a:pt x="160" y="15"/>
                  </a:lnTo>
                  <a:lnTo>
                    <a:pt x="154" y="15"/>
                  </a:lnTo>
                  <a:lnTo>
                    <a:pt x="150" y="16"/>
                  </a:lnTo>
                  <a:lnTo>
                    <a:pt x="143" y="13"/>
                  </a:lnTo>
                  <a:lnTo>
                    <a:pt x="136" y="12"/>
                  </a:lnTo>
                  <a:lnTo>
                    <a:pt x="130" y="12"/>
                  </a:lnTo>
                  <a:lnTo>
                    <a:pt x="121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93" name="Freeform 149"/>
            <p:cNvSpPr>
              <a:spLocks/>
            </p:cNvSpPr>
            <p:nvPr/>
          </p:nvSpPr>
          <p:spPr bwMode="auto">
            <a:xfrm>
              <a:off x="3782" y="3274"/>
              <a:ext cx="187" cy="135"/>
            </a:xfrm>
            <a:custGeom>
              <a:avLst/>
              <a:gdLst>
                <a:gd name="T0" fmla="*/ 141 w 187"/>
                <a:gd name="T1" fmla="*/ 135 h 135"/>
                <a:gd name="T2" fmla="*/ 151 w 187"/>
                <a:gd name="T3" fmla="*/ 134 h 135"/>
                <a:gd name="T4" fmla="*/ 162 w 187"/>
                <a:gd name="T5" fmla="*/ 134 h 135"/>
                <a:gd name="T6" fmla="*/ 171 w 187"/>
                <a:gd name="T7" fmla="*/ 134 h 135"/>
                <a:gd name="T8" fmla="*/ 178 w 187"/>
                <a:gd name="T9" fmla="*/ 129 h 135"/>
                <a:gd name="T10" fmla="*/ 182 w 187"/>
                <a:gd name="T11" fmla="*/ 113 h 135"/>
                <a:gd name="T12" fmla="*/ 185 w 187"/>
                <a:gd name="T13" fmla="*/ 97 h 135"/>
                <a:gd name="T14" fmla="*/ 187 w 187"/>
                <a:gd name="T15" fmla="*/ 85 h 135"/>
                <a:gd name="T16" fmla="*/ 187 w 187"/>
                <a:gd name="T17" fmla="*/ 72 h 135"/>
                <a:gd name="T18" fmla="*/ 180 w 187"/>
                <a:gd name="T19" fmla="*/ 59 h 135"/>
                <a:gd name="T20" fmla="*/ 172 w 187"/>
                <a:gd name="T21" fmla="*/ 45 h 135"/>
                <a:gd name="T22" fmla="*/ 170 w 187"/>
                <a:gd name="T23" fmla="*/ 24 h 135"/>
                <a:gd name="T24" fmla="*/ 162 w 187"/>
                <a:gd name="T25" fmla="*/ 15 h 135"/>
                <a:gd name="T26" fmla="*/ 151 w 187"/>
                <a:gd name="T27" fmla="*/ 15 h 135"/>
                <a:gd name="T28" fmla="*/ 140 w 187"/>
                <a:gd name="T29" fmla="*/ 13 h 135"/>
                <a:gd name="T30" fmla="*/ 127 w 187"/>
                <a:gd name="T31" fmla="*/ 12 h 135"/>
                <a:gd name="T32" fmla="*/ 114 w 187"/>
                <a:gd name="T33" fmla="*/ 11 h 135"/>
                <a:gd name="T34" fmla="*/ 104 w 187"/>
                <a:gd name="T35" fmla="*/ 4 h 135"/>
                <a:gd name="T36" fmla="*/ 96 w 187"/>
                <a:gd name="T37" fmla="*/ 0 h 135"/>
                <a:gd name="T38" fmla="*/ 87 w 187"/>
                <a:gd name="T39" fmla="*/ 3 h 135"/>
                <a:gd name="T40" fmla="*/ 77 w 187"/>
                <a:gd name="T41" fmla="*/ 7 h 135"/>
                <a:gd name="T42" fmla="*/ 68 w 187"/>
                <a:gd name="T43" fmla="*/ 13 h 135"/>
                <a:gd name="T44" fmla="*/ 57 w 187"/>
                <a:gd name="T45" fmla="*/ 21 h 135"/>
                <a:gd name="T46" fmla="*/ 41 w 187"/>
                <a:gd name="T47" fmla="*/ 32 h 135"/>
                <a:gd name="T48" fmla="*/ 23 w 187"/>
                <a:gd name="T49" fmla="*/ 43 h 135"/>
                <a:gd name="T50" fmla="*/ 7 w 187"/>
                <a:gd name="T51" fmla="*/ 49 h 135"/>
                <a:gd name="T52" fmla="*/ 1 w 187"/>
                <a:gd name="T53" fmla="*/ 57 h 135"/>
                <a:gd name="T54" fmla="*/ 4 w 187"/>
                <a:gd name="T55" fmla="*/ 65 h 135"/>
                <a:gd name="T56" fmla="*/ 16 w 187"/>
                <a:gd name="T57" fmla="*/ 63 h 135"/>
                <a:gd name="T58" fmla="*/ 43 w 187"/>
                <a:gd name="T59" fmla="*/ 43 h 135"/>
                <a:gd name="T60" fmla="*/ 71 w 187"/>
                <a:gd name="T61" fmla="*/ 24 h 135"/>
                <a:gd name="T62" fmla="*/ 92 w 187"/>
                <a:gd name="T63" fmla="*/ 15 h 135"/>
                <a:gd name="T64" fmla="*/ 107 w 187"/>
                <a:gd name="T65" fmla="*/ 27 h 135"/>
                <a:gd name="T66" fmla="*/ 121 w 187"/>
                <a:gd name="T67" fmla="*/ 40 h 135"/>
                <a:gd name="T68" fmla="*/ 134 w 187"/>
                <a:gd name="T69" fmla="*/ 39 h 135"/>
                <a:gd name="T70" fmla="*/ 147 w 187"/>
                <a:gd name="T71" fmla="*/ 37 h 135"/>
                <a:gd name="T72" fmla="*/ 152 w 187"/>
                <a:gd name="T73" fmla="*/ 44 h 135"/>
                <a:gd name="T74" fmla="*/ 151 w 187"/>
                <a:gd name="T75" fmla="*/ 55 h 135"/>
                <a:gd name="T76" fmla="*/ 149 w 187"/>
                <a:gd name="T77" fmla="*/ 63 h 135"/>
                <a:gd name="T78" fmla="*/ 153 w 187"/>
                <a:gd name="T79" fmla="*/ 70 h 135"/>
                <a:gd name="T80" fmla="*/ 160 w 187"/>
                <a:gd name="T81" fmla="*/ 74 h 135"/>
                <a:gd name="T82" fmla="*/ 164 w 187"/>
                <a:gd name="T83" fmla="*/ 82 h 135"/>
                <a:gd name="T84" fmla="*/ 167 w 187"/>
                <a:gd name="T85" fmla="*/ 89 h 135"/>
                <a:gd name="T86" fmla="*/ 169 w 187"/>
                <a:gd name="T87" fmla="*/ 96 h 135"/>
                <a:gd name="T88" fmla="*/ 172 w 187"/>
                <a:gd name="T89" fmla="*/ 101 h 135"/>
                <a:gd name="T90" fmla="*/ 172 w 187"/>
                <a:gd name="T91" fmla="*/ 110 h 135"/>
                <a:gd name="T92" fmla="*/ 168 w 187"/>
                <a:gd name="T93" fmla="*/ 124 h 135"/>
                <a:gd name="T94" fmla="*/ 151 w 187"/>
                <a:gd name="T95" fmla="*/ 13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35">
                  <a:moveTo>
                    <a:pt x="138" y="135"/>
                  </a:moveTo>
                  <a:lnTo>
                    <a:pt x="141" y="135"/>
                  </a:lnTo>
                  <a:lnTo>
                    <a:pt x="147" y="135"/>
                  </a:lnTo>
                  <a:lnTo>
                    <a:pt x="151" y="134"/>
                  </a:lnTo>
                  <a:lnTo>
                    <a:pt x="157" y="134"/>
                  </a:lnTo>
                  <a:lnTo>
                    <a:pt x="162" y="134"/>
                  </a:lnTo>
                  <a:lnTo>
                    <a:pt x="167" y="134"/>
                  </a:lnTo>
                  <a:lnTo>
                    <a:pt x="171" y="134"/>
                  </a:lnTo>
                  <a:lnTo>
                    <a:pt x="174" y="135"/>
                  </a:lnTo>
                  <a:lnTo>
                    <a:pt x="178" y="129"/>
                  </a:lnTo>
                  <a:lnTo>
                    <a:pt x="180" y="121"/>
                  </a:lnTo>
                  <a:lnTo>
                    <a:pt x="182" y="113"/>
                  </a:lnTo>
                  <a:lnTo>
                    <a:pt x="184" y="104"/>
                  </a:lnTo>
                  <a:lnTo>
                    <a:pt x="185" y="97"/>
                  </a:lnTo>
                  <a:lnTo>
                    <a:pt x="185" y="90"/>
                  </a:lnTo>
                  <a:lnTo>
                    <a:pt x="187" y="85"/>
                  </a:lnTo>
                  <a:lnTo>
                    <a:pt x="187" y="81"/>
                  </a:lnTo>
                  <a:lnTo>
                    <a:pt x="187" y="72"/>
                  </a:lnTo>
                  <a:lnTo>
                    <a:pt x="184" y="64"/>
                  </a:lnTo>
                  <a:lnTo>
                    <a:pt x="180" y="59"/>
                  </a:lnTo>
                  <a:lnTo>
                    <a:pt x="172" y="60"/>
                  </a:lnTo>
                  <a:lnTo>
                    <a:pt x="172" y="45"/>
                  </a:lnTo>
                  <a:lnTo>
                    <a:pt x="172" y="33"/>
                  </a:lnTo>
                  <a:lnTo>
                    <a:pt x="170" y="24"/>
                  </a:lnTo>
                  <a:lnTo>
                    <a:pt x="167" y="17"/>
                  </a:lnTo>
                  <a:lnTo>
                    <a:pt x="162" y="15"/>
                  </a:lnTo>
                  <a:lnTo>
                    <a:pt x="157" y="15"/>
                  </a:lnTo>
                  <a:lnTo>
                    <a:pt x="151" y="15"/>
                  </a:lnTo>
                  <a:lnTo>
                    <a:pt x="147" y="16"/>
                  </a:lnTo>
                  <a:lnTo>
                    <a:pt x="140" y="13"/>
                  </a:lnTo>
                  <a:lnTo>
                    <a:pt x="133" y="12"/>
                  </a:lnTo>
                  <a:lnTo>
                    <a:pt x="127" y="12"/>
                  </a:lnTo>
                  <a:lnTo>
                    <a:pt x="118" y="15"/>
                  </a:lnTo>
                  <a:lnTo>
                    <a:pt x="114" y="11"/>
                  </a:lnTo>
                  <a:lnTo>
                    <a:pt x="110" y="8"/>
                  </a:lnTo>
                  <a:lnTo>
                    <a:pt x="104" y="4"/>
                  </a:lnTo>
                  <a:lnTo>
                    <a:pt x="99" y="2"/>
                  </a:lnTo>
                  <a:lnTo>
                    <a:pt x="96" y="0"/>
                  </a:lnTo>
                  <a:lnTo>
                    <a:pt x="91" y="2"/>
                  </a:lnTo>
                  <a:lnTo>
                    <a:pt x="87" y="3"/>
                  </a:lnTo>
                  <a:lnTo>
                    <a:pt x="82" y="4"/>
                  </a:lnTo>
                  <a:lnTo>
                    <a:pt x="77" y="7"/>
                  </a:lnTo>
                  <a:lnTo>
                    <a:pt x="72" y="11"/>
                  </a:lnTo>
                  <a:lnTo>
                    <a:pt x="68" y="13"/>
                  </a:lnTo>
                  <a:lnTo>
                    <a:pt x="63" y="17"/>
                  </a:lnTo>
                  <a:lnTo>
                    <a:pt x="57" y="21"/>
                  </a:lnTo>
                  <a:lnTo>
                    <a:pt x="50" y="27"/>
                  </a:lnTo>
                  <a:lnTo>
                    <a:pt x="41" y="32"/>
                  </a:lnTo>
                  <a:lnTo>
                    <a:pt x="32" y="37"/>
                  </a:lnTo>
                  <a:lnTo>
                    <a:pt x="23" y="43"/>
                  </a:lnTo>
                  <a:lnTo>
                    <a:pt x="15" y="47"/>
                  </a:lnTo>
                  <a:lnTo>
                    <a:pt x="7" y="49"/>
                  </a:lnTo>
                  <a:lnTo>
                    <a:pt x="0" y="52"/>
                  </a:lnTo>
                  <a:lnTo>
                    <a:pt x="1" y="57"/>
                  </a:lnTo>
                  <a:lnTo>
                    <a:pt x="2" y="61"/>
                  </a:lnTo>
                  <a:lnTo>
                    <a:pt x="4" y="65"/>
                  </a:lnTo>
                  <a:lnTo>
                    <a:pt x="5" y="70"/>
                  </a:lnTo>
                  <a:lnTo>
                    <a:pt x="16" y="63"/>
                  </a:lnTo>
                  <a:lnTo>
                    <a:pt x="29" y="52"/>
                  </a:lnTo>
                  <a:lnTo>
                    <a:pt x="43" y="43"/>
                  </a:lnTo>
                  <a:lnTo>
                    <a:pt x="58" y="32"/>
                  </a:lnTo>
                  <a:lnTo>
                    <a:pt x="71" y="24"/>
                  </a:lnTo>
                  <a:lnTo>
                    <a:pt x="83" y="17"/>
                  </a:lnTo>
                  <a:lnTo>
                    <a:pt x="92" y="15"/>
                  </a:lnTo>
                  <a:lnTo>
                    <a:pt x="99" y="17"/>
                  </a:lnTo>
                  <a:lnTo>
                    <a:pt x="107" y="27"/>
                  </a:lnTo>
                  <a:lnTo>
                    <a:pt x="114" y="35"/>
                  </a:lnTo>
                  <a:lnTo>
                    <a:pt x="121" y="40"/>
                  </a:lnTo>
                  <a:lnTo>
                    <a:pt x="128" y="41"/>
                  </a:lnTo>
                  <a:lnTo>
                    <a:pt x="134" y="39"/>
                  </a:lnTo>
                  <a:lnTo>
                    <a:pt x="140" y="37"/>
                  </a:lnTo>
                  <a:lnTo>
                    <a:pt x="147" y="37"/>
                  </a:lnTo>
                  <a:lnTo>
                    <a:pt x="151" y="40"/>
                  </a:lnTo>
                  <a:lnTo>
                    <a:pt x="152" y="44"/>
                  </a:lnTo>
                  <a:lnTo>
                    <a:pt x="152" y="49"/>
                  </a:lnTo>
                  <a:lnTo>
                    <a:pt x="151" y="55"/>
                  </a:lnTo>
                  <a:lnTo>
                    <a:pt x="150" y="59"/>
                  </a:lnTo>
                  <a:lnTo>
                    <a:pt x="149" y="63"/>
                  </a:lnTo>
                  <a:lnTo>
                    <a:pt x="150" y="67"/>
                  </a:lnTo>
                  <a:lnTo>
                    <a:pt x="153" y="70"/>
                  </a:lnTo>
                  <a:lnTo>
                    <a:pt x="157" y="72"/>
                  </a:lnTo>
                  <a:lnTo>
                    <a:pt x="160" y="74"/>
                  </a:lnTo>
                  <a:lnTo>
                    <a:pt x="162" y="77"/>
                  </a:lnTo>
                  <a:lnTo>
                    <a:pt x="164" y="82"/>
                  </a:lnTo>
                  <a:lnTo>
                    <a:pt x="165" y="86"/>
                  </a:lnTo>
                  <a:lnTo>
                    <a:pt x="167" y="89"/>
                  </a:lnTo>
                  <a:lnTo>
                    <a:pt x="168" y="93"/>
                  </a:lnTo>
                  <a:lnTo>
                    <a:pt x="169" y="96"/>
                  </a:lnTo>
                  <a:lnTo>
                    <a:pt x="171" y="98"/>
                  </a:lnTo>
                  <a:lnTo>
                    <a:pt x="172" y="101"/>
                  </a:lnTo>
                  <a:lnTo>
                    <a:pt x="173" y="105"/>
                  </a:lnTo>
                  <a:lnTo>
                    <a:pt x="172" y="110"/>
                  </a:lnTo>
                  <a:lnTo>
                    <a:pt x="171" y="117"/>
                  </a:lnTo>
                  <a:lnTo>
                    <a:pt x="168" y="124"/>
                  </a:lnTo>
                  <a:lnTo>
                    <a:pt x="161" y="129"/>
                  </a:lnTo>
                  <a:lnTo>
                    <a:pt x="151" y="133"/>
                  </a:lnTo>
                  <a:lnTo>
                    <a:pt x="138" y="1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94" name="Freeform 150"/>
            <p:cNvSpPr>
              <a:spLocks/>
            </p:cNvSpPr>
            <p:nvPr/>
          </p:nvSpPr>
          <p:spPr bwMode="auto">
            <a:xfrm>
              <a:off x="3245" y="3204"/>
              <a:ext cx="553" cy="403"/>
            </a:xfrm>
            <a:custGeom>
              <a:avLst/>
              <a:gdLst>
                <a:gd name="T0" fmla="*/ 215 w 553"/>
                <a:gd name="T1" fmla="*/ 76 h 403"/>
                <a:gd name="T2" fmla="*/ 251 w 553"/>
                <a:gd name="T3" fmla="*/ 110 h 403"/>
                <a:gd name="T4" fmla="*/ 285 w 553"/>
                <a:gd name="T5" fmla="*/ 121 h 403"/>
                <a:gd name="T6" fmla="*/ 304 w 553"/>
                <a:gd name="T7" fmla="*/ 111 h 403"/>
                <a:gd name="T8" fmla="*/ 323 w 553"/>
                <a:gd name="T9" fmla="*/ 118 h 403"/>
                <a:gd name="T10" fmla="*/ 337 w 553"/>
                <a:gd name="T11" fmla="*/ 135 h 403"/>
                <a:gd name="T12" fmla="*/ 355 w 553"/>
                <a:gd name="T13" fmla="*/ 140 h 403"/>
                <a:gd name="T14" fmla="*/ 373 w 553"/>
                <a:gd name="T15" fmla="*/ 142 h 403"/>
                <a:gd name="T16" fmla="*/ 391 w 553"/>
                <a:gd name="T17" fmla="*/ 137 h 403"/>
                <a:gd name="T18" fmla="*/ 410 w 553"/>
                <a:gd name="T19" fmla="*/ 129 h 403"/>
                <a:gd name="T20" fmla="*/ 425 w 553"/>
                <a:gd name="T21" fmla="*/ 134 h 403"/>
                <a:gd name="T22" fmla="*/ 442 w 553"/>
                <a:gd name="T23" fmla="*/ 140 h 403"/>
                <a:gd name="T24" fmla="*/ 458 w 553"/>
                <a:gd name="T25" fmla="*/ 143 h 403"/>
                <a:gd name="T26" fmla="*/ 479 w 553"/>
                <a:gd name="T27" fmla="*/ 143 h 403"/>
                <a:gd name="T28" fmla="*/ 496 w 553"/>
                <a:gd name="T29" fmla="*/ 142 h 403"/>
                <a:gd name="T30" fmla="*/ 511 w 553"/>
                <a:gd name="T31" fmla="*/ 135 h 403"/>
                <a:gd name="T32" fmla="*/ 528 w 553"/>
                <a:gd name="T33" fmla="*/ 127 h 403"/>
                <a:gd name="T34" fmla="*/ 547 w 553"/>
                <a:gd name="T35" fmla="*/ 167 h 403"/>
                <a:gd name="T36" fmla="*/ 534 w 553"/>
                <a:gd name="T37" fmla="*/ 265 h 403"/>
                <a:gd name="T38" fmla="*/ 511 w 553"/>
                <a:gd name="T39" fmla="*/ 290 h 403"/>
                <a:gd name="T40" fmla="*/ 479 w 553"/>
                <a:gd name="T41" fmla="*/ 317 h 403"/>
                <a:gd name="T42" fmla="*/ 463 w 553"/>
                <a:gd name="T43" fmla="*/ 330 h 403"/>
                <a:gd name="T44" fmla="*/ 441 w 553"/>
                <a:gd name="T45" fmla="*/ 339 h 403"/>
                <a:gd name="T46" fmla="*/ 412 w 553"/>
                <a:gd name="T47" fmla="*/ 346 h 403"/>
                <a:gd name="T48" fmla="*/ 385 w 553"/>
                <a:gd name="T49" fmla="*/ 350 h 403"/>
                <a:gd name="T50" fmla="*/ 356 w 553"/>
                <a:gd name="T51" fmla="*/ 363 h 403"/>
                <a:gd name="T52" fmla="*/ 330 w 553"/>
                <a:gd name="T53" fmla="*/ 376 h 403"/>
                <a:gd name="T54" fmla="*/ 303 w 553"/>
                <a:gd name="T55" fmla="*/ 390 h 403"/>
                <a:gd name="T56" fmla="*/ 274 w 553"/>
                <a:gd name="T57" fmla="*/ 402 h 403"/>
                <a:gd name="T58" fmla="*/ 243 w 553"/>
                <a:gd name="T59" fmla="*/ 399 h 403"/>
                <a:gd name="T60" fmla="*/ 200 w 553"/>
                <a:gd name="T61" fmla="*/ 384 h 403"/>
                <a:gd name="T62" fmla="*/ 163 w 553"/>
                <a:gd name="T63" fmla="*/ 372 h 403"/>
                <a:gd name="T64" fmla="*/ 140 w 553"/>
                <a:gd name="T65" fmla="*/ 347 h 403"/>
                <a:gd name="T66" fmla="*/ 101 w 553"/>
                <a:gd name="T67" fmla="*/ 277 h 403"/>
                <a:gd name="T68" fmla="*/ 57 w 553"/>
                <a:gd name="T69" fmla="*/ 187 h 403"/>
                <a:gd name="T70" fmla="*/ 19 w 553"/>
                <a:gd name="T71" fmla="*/ 98 h 403"/>
                <a:gd name="T72" fmla="*/ 0 w 553"/>
                <a:gd name="T73" fmla="*/ 30 h 403"/>
                <a:gd name="T74" fmla="*/ 15 w 553"/>
                <a:gd name="T75" fmla="*/ 0 h 403"/>
                <a:gd name="T76" fmla="*/ 56 w 553"/>
                <a:gd name="T77" fmla="*/ 16 h 403"/>
                <a:gd name="T78" fmla="*/ 93 w 553"/>
                <a:gd name="T79" fmla="*/ 46 h 403"/>
                <a:gd name="T80" fmla="*/ 116 w 553"/>
                <a:gd name="T81" fmla="*/ 61 h 403"/>
                <a:gd name="T82" fmla="*/ 144 w 553"/>
                <a:gd name="T83" fmla="*/ 66 h 403"/>
                <a:gd name="T84" fmla="*/ 178 w 553"/>
                <a:gd name="T85" fmla="*/ 68 h 403"/>
                <a:gd name="T86" fmla="*/ 194 w 553"/>
                <a:gd name="T87" fmla="*/ 58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53" h="403">
                  <a:moveTo>
                    <a:pt x="200" y="54"/>
                  </a:moveTo>
                  <a:lnTo>
                    <a:pt x="207" y="64"/>
                  </a:lnTo>
                  <a:lnTo>
                    <a:pt x="215" y="76"/>
                  </a:lnTo>
                  <a:lnTo>
                    <a:pt x="225" y="87"/>
                  </a:lnTo>
                  <a:lnTo>
                    <a:pt x="238" y="99"/>
                  </a:lnTo>
                  <a:lnTo>
                    <a:pt x="251" y="110"/>
                  </a:lnTo>
                  <a:lnTo>
                    <a:pt x="263" y="118"/>
                  </a:lnTo>
                  <a:lnTo>
                    <a:pt x="275" y="122"/>
                  </a:lnTo>
                  <a:lnTo>
                    <a:pt x="285" y="121"/>
                  </a:lnTo>
                  <a:lnTo>
                    <a:pt x="291" y="118"/>
                  </a:lnTo>
                  <a:lnTo>
                    <a:pt x="298" y="114"/>
                  </a:lnTo>
                  <a:lnTo>
                    <a:pt x="304" y="111"/>
                  </a:lnTo>
                  <a:lnTo>
                    <a:pt x="311" y="111"/>
                  </a:lnTo>
                  <a:lnTo>
                    <a:pt x="317" y="114"/>
                  </a:lnTo>
                  <a:lnTo>
                    <a:pt x="323" y="118"/>
                  </a:lnTo>
                  <a:lnTo>
                    <a:pt x="329" y="123"/>
                  </a:lnTo>
                  <a:lnTo>
                    <a:pt x="334" y="131"/>
                  </a:lnTo>
                  <a:lnTo>
                    <a:pt x="337" y="135"/>
                  </a:lnTo>
                  <a:lnTo>
                    <a:pt x="343" y="138"/>
                  </a:lnTo>
                  <a:lnTo>
                    <a:pt x="349" y="139"/>
                  </a:lnTo>
                  <a:lnTo>
                    <a:pt x="355" y="140"/>
                  </a:lnTo>
                  <a:lnTo>
                    <a:pt x="362" y="142"/>
                  </a:lnTo>
                  <a:lnTo>
                    <a:pt x="367" y="142"/>
                  </a:lnTo>
                  <a:lnTo>
                    <a:pt x="373" y="142"/>
                  </a:lnTo>
                  <a:lnTo>
                    <a:pt x="376" y="142"/>
                  </a:lnTo>
                  <a:lnTo>
                    <a:pt x="382" y="140"/>
                  </a:lnTo>
                  <a:lnTo>
                    <a:pt x="391" y="137"/>
                  </a:lnTo>
                  <a:lnTo>
                    <a:pt x="400" y="131"/>
                  </a:lnTo>
                  <a:lnTo>
                    <a:pt x="406" y="129"/>
                  </a:lnTo>
                  <a:lnTo>
                    <a:pt x="410" y="129"/>
                  </a:lnTo>
                  <a:lnTo>
                    <a:pt x="414" y="130"/>
                  </a:lnTo>
                  <a:lnTo>
                    <a:pt x="418" y="131"/>
                  </a:lnTo>
                  <a:lnTo>
                    <a:pt x="425" y="134"/>
                  </a:lnTo>
                  <a:lnTo>
                    <a:pt x="431" y="137"/>
                  </a:lnTo>
                  <a:lnTo>
                    <a:pt x="436" y="139"/>
                  </a:lnTo>
                  <a:lnTo>
                    <a:pt x="442" y="140"/>
                  </a:lnTo>
                  <a:lnTo>
                    <a:pt x="447" y="142"/>
                  </a:lnTo>
                  <a:lnTo>
                    <a:pt x="453" y="142"/>
                  </a:lnTo>
                  <a:lnTo>
                    <a:pt x="458" y="143"/>
                  </a:lnTo>
                  <a:lnTo>
                    <a:pt x="465" y="143"/>
                  </a:lnTo>
                  <a:lnTo>
                    <a:pt x="472" y="143"/>
                  </a:lnTo>
                  <a:lnTo>
                    <a:pt x="479" y="143"/>
                  </a:lnTo>
                  <a:lnTo>
                    <a:pt x="485" y="143"/>
                  </a:lnTo>
                  <a:lnTo>
                    <a:pt x="492" y="143"/>
                  </a:lnTo>
                  <a:lnTo>
                    <a:pt x="496" y="142"/>
                  </a:lnTo>
                  <a:lnTo>
                    <a:pt x="501" y="140"/>
                  </a:lnTo>
                  <a:lnTo>
                    <a:pt x="505" y="138"/>
                  </a:lnTo>
                  <a:lnTo>
                    <a:pt x="511" y="135"/>
                  </a:lnTo>
                  <a:lnTo>
                    <a:pt x="517" y="133"/>
                  </a:lnTo>
                  <a:lnTo>
                    <a:pt x="523" y="130"/>
                  </a:lnTo>
                  <a:lnTo>
                    <a:pt x="528" y="127"/>
                  </a:lnTo>
                  <a:lnTo>
                    <a:pt x="534" y="125"/>
                  </a:lnTo>
                  <a:lnTo>
                    <a:pt x="537" y="122"/>
                  </a:lnTo>
                  <a:lnTo>
                    <a:pt x="547" y="167"/>
                  </a:lnTo>
                  <a:lnTo>
                    <a:pt x="553" y="201"/>
                  </a:lnTo>
                  <a:lnTo>
                    <a:pt x="548" y="232"/>
                  </a:lnTo>
                  <a:lnTo>
                    <a:pt x="534" y="265"/>
                  </a:lnTo>
                  <a:lnTo>
                    <a:pt x="528" y="272"/>
                  </a:lnTo>
                  <a:lnTo>
                    <a:pt x="521" y="281"/>
                  </a:lnTo>
                  <a:lnTo>
                    <a:pt x="511" y="290"/>
                  </a:lnTo>
                  <a:lnTo>
                    <a:pt x="501" y="300"/>
                  </a:lnTo>
                  <a:lnTo>
                    <a:pt x="489" y="309"/>
                  </a:lnTo>
                  <a:lnTo>
                    <a:pt x="479" y="317"/>
                  </a:lnTo>
                  <a:lnTo>
                    <a:pt x="472" y="323"/>
                  </a:lnTo>
                  <a:lnTo>
                    <a:pt x="467" y="327"/>
                  </a:lnTo>
                  <a:lnTo>
                    <a:pt x="463" y="330"/>
                  </a:lnTo>
                  <a:lnTo>
                    <a:pt x="457" y="334"/>
                  </a:lnTo>
                  <a:lnTo>
                    <a:pt x="450" y="337"/>
                  </a:lnTo>
                  <a:lnTo>
                    <a:pt x="441" y="339"/>
                  </a:lnTo>
                  <a:lnTo>
                    <a:pt x="431" y="342"/>
                  </a:lnTo>
                  <a:lnTo>
                    <a:pt x="421" y="345"/>
                  </a:lnTo>
                  <a:lnTo>
                    <a:pt x="412" y="346"/>
                  </a:lnTo>
                  <a:lnTo>
                    <a:pt x="403" y="347"/>
                  </a:lnTo>
                  <a:lnTo>
                    <a:pt x="394" y="349"/>
                  </a:lnTo>
                  <a:lnTo>
                    <a:pt x="385" y="350"/>
                  </a:lnTo>
                  <a:lnTo>
                    <a:pt x="376" y="354"/>
                  </a:lnTo>
                  <a:lnTo>
                    <a:pt x="366" y="358"/>
                  </a:lnTo>
                  <a:lnTo>
                    <a:pt x="356" y="363"/>
                  </a:lnTo>
                  <a:lnTo>
                    <a:pt x="347" y="367"/>
                  </a:lnTo>
                  <a:lnTo>
                    <a:pt x="339" y="372"/>
                  </a:lnTo>
                  <a:lnTo>
                    <a:pt x="330" y="376"/>
                  </a:lnTo>
                  <a:lnTo>
                    <a:pt x="322" y="380"/>
                  </a:lnTo>
                  <a:lnTo>
                    <a:pt x="313" y="386"/>
                  </a:lnTo>
                  <a:lnTo>
                    <a:pt x="303" y="390"/>
                  </a:lnTo>
                  <a:lnTo>
                    <a:pt x="294" y="395"/>
                  </a:lnTo>
                  <a:lnTo>
                    <a:pt x="284" y="399"/>
                  </a:lnTo>
                  <a:lnTo>
                    <a:pt x="274" y="402"/>
                  </a:lnTo>
                  <a:lnTo>
                    <a:pt x="264" y="403"/>
                  </a:lnTo>
                  <a:lnTo>
                    <a:pt x="254" y="402"/>
                  </a:lnTo>
                  <a:lnTo>
                    <a:pt x="243" y="399"/>
                  </a:lnTo>
                  <a:lnTo>
                    <a:pt x="230" y="395"/>
                  </a:lnTo>
                  <a:lnTo>
                    <a:pt x="215" y="390"/>
                  </a:lnTo>
                  <a:lnTo>
                    <a:pt x="200" y="384"/>
                  </a:lnTo>
                  <a:lnTo>
                    <a:pt x="185" y="379"/>
                  </a:lnTo>
                  <a:lnTo>
                    <a:pt x="173" y="375"/>
                  </a:lnTo>
                  <a:lnTo>
                    <a:pt x="163" y="372"/>
                  </a:lnTo>
                  <a:lnTo>
                    <a:pt x="157" y="372"/>
                  </a:lnTo>
                  <a:lnTo>
                    <a:pt x="150" y="363"/>
                  </a:lnTo>
                  <a:lnTo>
                    <a:pt x="140" y="347"/>
                  </a:lnTo>
                  <a:lnTo>
                    <a:pt x="128" y="327"/>
                  </a:lnTo>
                  <a:lnTo>
                    <a:pt x="116" y="304"/>
                  </a:lnTo>
                  <a:lnTo>
                    <a:pt x="101" y="277"/>
                  </a:lnTo>
                  <a:lnTo>
                    <a:pt x="87" y="249"/>
                  </a:lnTo>
                  <a:lnTo>
                    <a:pt x="71" y="219"/>
                  </a:lnTo>
                  <a:lnTo>
                    <a:pt x="57" y="187"/>
                  </a:lnTo>
                  <a:lnTo>
                    <a:pt x="43" y="156"/>
                  </a:lnTo>
                  <a:lnTo>
                    <a:pt x="30" y="126"/>
                  </a:lnTo>
                  <a:lnTo>
                    <a:pt x="19" y="98"/>
                  </a:lnTo>
                  <a:lnTo>
                    <a:pt x="10" y="72"/>
                  </a:lnTo>
                  <a:lnTo>
                    <a:pt x="4" y="49"/>
                  </a:lnTo>
                  <a:lnTo>
                    <a:pt x="0" y="30"/>
                  </a:lnTo>
                  <a:lnTo>
                    <a:pt x="0" y="16"/>
                  </a:lnTo>
                  <a:lnTo>
                    <a:pt x="5" y="7"/>
                  </a:lnTo>
                  <a:lnTo>
                    <a:pt x="15" y="0"/>
                  </a:lnTo>
                  <a:lnTo>
                    <a:pt x="27" y="1"/>
                  </a:lnTo>
                  <a:lnTo>
                    <a:pt x="40" y="7"/>
                  </a:lnTo>
                  <a:lnTo>
                    <a:pt x="56" y="16"/>
                  </a:lnTo>
                  <a:lnTo>
                    <a:pt x="70" y="26"/>
                  </a:lnTo>
                  <a:lnTo>
                    <a:pt x="83" y="37"/>
                  </a:lnTo>
                  <a:lnTo>
                    <a:pt x="93" y="46"/>
                  </a:lnTo>
                  <a:lnTo>
                    <a:pt x="101" y="53"/>
                  </a:lnTo>
                  <a:lnTo>
                    <a:pt x="108" y="57"/>
                  </a:lnTo>
                  <a:lnTo>
                    <a:pt x="116" y="61"/>
                  </a:lnTo>
                  <a:lnTo>
                    <a:pt x="124" y="62"/>
                  </a:lnTo>
                  <a:lnTo>
                    <a:pt x="134" y="65"/>
                  </a:lnTo>
                  <a:lnTo>
                    <a:pt x="144" y="66"/>
                  </a:lnTo>
                  <a:lnTo>
                    <a:pt x="156" y="68"/>
                  </a:lnTo>
                  <a:lnTo>
                    <a:pt x="167" y="68"/>
                  </a:lnTo>
                  <a:lnTo>
                    <a:pt x="178" y="68"/>
                  </a:lnTo>
                  <a:lnTo>
                    <a:pt x="183" y="65"/>
                  </a:lnTo>
                  <a:lnTo>
                    <a:pt x="189" y="61"/>
                  </a:lnTo>
                  <a:lnTo>
                    <a:pt x="194" y="58"/>
                  </a:lnTo>
                  <a:lnTo>
                    <a:pt x="200" y="5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95" name="Freeform 151"/>
            <p:cNvSpPr>
              <a:spLocks/>
            </p:cNvSpPr>
            <p:nvPr/>
          </p:nvSpPr>
          <p:spPr bwMode="auto">
            <a:xfrm>
              <a:off x="3446" y="2837"/>
              <a:ext cx="525" cy="489"/>
            </a:xfrm>
            <a:custGeom>
              <a:avLst/>
              <a:gdLst>
                <a:gd name="T0" fmla="*/ 99 w 525"/>
                <a:gd name="T1" fmla="*/ 420 h 489"/>
                <a:gd name="T2" fmla="*/ 80 w 525"/>
                <a:gd name="T3" fmla="*/ 391 h 489"/>
                <a:gd name="T4" fmla="*/ 61 w 525"/>
                <a:gd name="T5" fmla="*/ 371 h 489"/>
                <a:gd name="T6" fmla="*/ 47 w 525"/>
                <a:gd name="T7" fmla="*/ 277 h 489"/>
                <a:gd name="T8" fmla="*/ 26 w 525"/>
                <a:gd name="T9" fmla="*/ 244 h 489"/>
                <a:gd name="T10" fmla="*/ 29 w 525"/>
                <a:gd name="T11" fmla="*/ 220 h 489"/>
                <a:gd name="T12" fmla="*/ 42 w 525"/>
                <a:gd name="T13" fmla="*/ 228 h 489"/>
                <a:gd name="T14" fmla="*/ 58 w 525"/>
                <a:gd name="T15" fmla="*/ 249 h 489"/>
                <a:gd name="T16" fmla="*/ 57 w 525"/>
                <a:gd name="T17" fmla="*/ 204 h 489"/>
                <a:gd name="T18" fmla="*/ 38 w 525"/>
                <a:gd name="T19" fmla="*/ 156 h 489"/>
                <a:gd name="T20" fmla="*/ 39 w 525"/>
                <a:gd name="T21" fmla="*/ 131 h 489"/>
                <a:gd name="T22" fmla="*/ 34 w 525"/>
                <a:gd name="T23" fmla="*/ 107 h 489"/>
                <a:gd name="T24" fmla="*/ 17 w 525"/>
                <a:gd name="T25" fmla="*/ 73 h 489"/>
                <a:gd name="T26" fmla="*/ 1 w 525"/>
                <a:gd name="T27" fmla="*/ 42 h 489"/>
                <a:gd name="T28" fmla="*/ 2 w 525"/>
                <a:gd name="T29" fmla="*/ 26 h 489"/>
                <a:gd name="T30" fmla="*/ 6 w 525"/>
                <a:gd name="T31" fmla="*/ 8 h 489"/>
                <a:gd name="T32" fmla="*/ 24 w 525"/>
                <a:gd name="T33" fmla="*/ 9 h 489"/>
                <a:gd name="T34" fmla="*/ 37 w 525"/>
                <a:gd name="T35" fmla="*/ 30 h 489"/>
                <a:gd name="T36" fmla="*/ 60 w 525"/>
                <a:gd name="T37" fmla="*/ 48 h 489"/>
                <a:gd name="T38" fmla="*/ 93 w 525"/>
                <a:gd name="T39" fmla="*/ 69 h 489"/>
                <a:gd name="T40" fmla="*/ 131 w 525"/>
                <a:gd name="T41" fmla="*/ 101 h 489"/>
                <a:gd name="T42" fmla="*/ 158 w 525"/>
                <a:gd name="T43" fmla="*/ 118 h 489"/>
                <a:gd name="T44" fmla="*/ 180 w 525"/>
                <a:gd name="T45" fmla="*/ 142 h 489"/>
                <a:gd name="T46" fmla="*/ 195 w 525"/>
                <a:gd name="T47" fmla="*/ 163 h 489"/>
                <a:gd name="T48" fmla="*/ 223 w 525"/>
                <a:gd name="T49" fmla="*/ 185 h 489"/>
                <a:gd name="T50" fmla="*/ 277 w 525"/>
                <a:gd name="T51" fmla="*/ 230 h 489"/>
                <a:gd name="T52" fmla="*/ 316 w 525"/>
                <a:gd name="T53" fmla="*/ 262 h 489"/>
                <a:gd name="T54" fmla="*/ 330 w 525"/>
                <a:gd name="T55" fmla="*/ 273 h 489"/>
                <a:gd name="T56" fmla="*/ 349 w 525"/>
                <a:gd name="T57" fmla="*/ 276 h 489"/>
                <a:gd name="T58" fmla="*/ 367 w 525"/>
                <a:gd name="T59" fmla="*/ 283 h 489"/>
                <a:gd name="T60" fmla="*/ 416 w 525"/>
                <a:gd name="T61" fmla="*/ 306 h 489"/>
                <a:gd name="T62" fmla="*/ 462 w 525"/>
                <a:gd name="T63" fmla="*/ 333 h 489"/>
                <a:gd name="T64" fmla="*/ 482 w 525"/>
                <a:gd name="T65" fmla="*/ 363 h 489"/>
                <a:gd name="T66" fmla="*/ 497 w 525"/>
                <a:gd name="T67" fmla="*/ 382 h 489"/>
                <a:gd name="T68" fmla="*/ 511 w 525"/>
                <a:gd name="T69" fmla="*/ 391 h 489"/>
                <a:gd name="T70" fmla="*/ 523 w 525"/>
                <a:gd name="T71" fmla="*/ 400 h 489"/>
                <a:gd name="T72" fmla="*/ 506 w 525"/>
                <a:gd name="T73" fmla="*/ 405 h 489"/>
                <a:gd name="T74" fmla="*/ 477 w 525"/>
                <a:gd name="T75" fmla="*/ 424 h 489"/>
                <a:gd name="T76" fmla="*/ 454 w 525"/>
                <a:gd name="T77" fmla="*/ 452 h 489"/>
                <a:gd name="T78" fmla="*/ 440 w 525"/>
                <a:gd name="T79" fmla="*/ 441 h 489"/>
                <a:gd name="T80" fmla="*/ 427 w 525"/>
                <a:gd name="T81" fmla="*/ 439 h 489"/>
                <a:gd name="T82" fmla="*/ 413 w 525"/>
                <a:gd name="T83" fmla="*/ 444 h 489"/>
                <a:gd name="T84" fmla="*/ 399 w 525"/>
                <a:gd name="T85" fmla="*/ 454 h 489"/>
                <a:gd name="T86" fmla="*/ 377 w 525"/>
                <a:gd name="T87" fmla="*/ 469 h 489"/>
                <a:gd name="T88" fmla="*/ 351 w 525"/>
                <a:gd name="T89" fmla="*/ 484 h 489"/>
                <a:gd name="T90" fmla="*/ 326 w 525"/>
                <a:gd name="T91" fmla="*/ 482 h 489"/>
                <a:gd name="T92" fmla="*/ 276 w 525"/>
                <a:gd name="T93" fmla="*/ 473 h 489"/>
                <a:gd name="T94" fmla="*/ 232 w 525"/>
                <a:gd name="T95" fmla="*/ 472 h 489"/>
                <a:gd name="T96" fmla="*/ 214 w 525"/>
                <a:gd name="T97" fmla="*/ 460 h 489"/>
                <a:gd name="T98" fmla="*/ 197 w 525"/>
                <a:gd name="T99" fmla="*/ 439 h 489"/>
                <a:gd name="T100" fmla="*/ 176 w 525"/>
                <a:gd name="T101" fmla="*/ 433 h 489"/>
                <a:gd name="T102" fmla="*/ 154 w 525"/>
                <a:gd name="T103" fmla="*/ 432 h 489"/>
                <a:gd name="T104" fmla="*/ 142 w 525"/>
                <a:gd name="T105" fmla="*/ 435 h 489"/>
                <a:gd name="T106" fmla="*/ 126 w 525"/>
                <a:gd name="T107" fmla="*/ 439 h 489"/>
                <a:gd name="T108" fmla="*/ 107 w 525"/>
                <a:gd name="T109" fmla="*/ 441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25" h="489">
                  <a:moveTo>
                    <a:pt x="107" y="441"/>
                  </a:moveTo>
                  <a:lnTo>
                    <a:pt x="103" y="431"/>
                  </a:lnTo>
                  <a:lnTo>
                    <a:pt x="99" y="420"/>
                  </a:lnTo>
                  <a:lnTo>
                    <a:pt x="93" y="409"/>
                  </a:lnTo>
                  <a:lnTo>
                    <a:pt x="87" y="400"/>
                  </a:lnTo>
                  <a:lnTo>
                    <a:pt x="80" y="391"/>
                  </a:lnTo>
                  <a:lnTo>
                    <a:pt x="73" y="382"/>
                  </a:lnTo>
                  <a:lnTo>
                    <a:pt x="67" y="375"/>
                  </a:lnTo>
                  <a:lnTo>
                    <a:pt x="61" y="371"/>
                  </a:lnTo>
                  <a:lnTo>
                    <a:pt x="61" y="334"/>
                  </a:lnTo>
                  <a:lnTo>
                    <a:pt x="55" y="301"/>
                  </a:lnTo>
                  <a:lnTo>
                    <a:pt x="47" y="277"/>
                  </a:lnTo>
                  <a:lnTo>
                    <a:pt x="39" y="264"/>
                  </a:lnTo>
                  <a:lnTo>
                    <a:pt x="31" y="254"/>
                  </a:lnTo>
                  <a:lnTo>
                    <a:pt x="26" y="244"/>
                  </a:lnTo>
                  <a:lnTo>
                    <a:pt x="22" y="233"/>
                  </a:lnTo>
                  <a:lnTo>
                    <a:pt x="26" y="222"/>
                  </a:lnTo>
                  <a:lnTo>
                    <a:pt x="29" y="220"/>
                  </a:lnTo>
                  <a:lnTo>
                    <a:pt x="33" y="220"/>
                  </a:lnTo>
                  <a:lnTo>
                    <a:pt x="38" y="222"/>
                  </a:lnTo>
                  <a:lnTo>
                    <a:pt x="42" y="228"/>
                  </a:lnTo>
                  <a:lnTo>
                    <a:pt x="48" y="234"/>
                  </a:lnTo>
                  <a:lnTo>
                    <a:pt x="52" y="241"/>
                  </a:lnTo>
                  <a:lnTo>
                    <a:pt x="58" y="249"/>
                  </a:lnTo>
                  <a:lnTo>
                    <a:pt x="62" y="257"/>
                  </a:lnTo>
                  <a:lnTo>
                    <a:pt x="62" y="233"/>
                  </a:lnTo>
                  <a:lnTo>
                    <a:pt x="57" y="204"/>
                  </a:lnTo>
                  <a:lnTo>
                    <a:pt x="49" y="179"/>
                  </a:lnTo>
                  <a:lnTo>
                    <a:pt x="42" y="164"/>
                  </a:lnTo>
                  <a:lnTo>
                    <a:pt x="38" y="156"/>
                  </a:lnTo>
                  <a:lnTo>
                    <a:pt x="37" y="147"/>
                  </a:lnTo>
                  <a:lnTo>
                    <a:pt x="37" y="139"/>
                  </a:lnTo>
                  <a:lnTo>
                    <a:pt x="39" y="131"/>
                  </a:lnTo>
                  <a:lnTo>
                    <a:pt x="40" y="126"/>
                  </a:lnTo>
                  <a:lnTo>
                    <a:pt x="38" y="118"/>
                  </a:lnTo>
                  <a:lnTo>
                    <a:pt x="34" y="107"/>
                  </a:lnTo>
                  <a:lnTo>
                    <a:pt x="30" y="97"/>
                  </a:lnTo>
                  <a:lnTo>
                    <a:pt x="23" y="85"/>
                  </a:lnTo>
                  <a:lnTo>
                    <a:pt x="17" y="73"/>
                  </a:lnTo>
                  <a:lnTo>
                    <a:pt x="9" y="61"/>
                  </a:lnTo>
                  <a:lnTo>
                    <a:pt x="0" y="49"/>
                  </a:lnTo>
                  <a:lnTo>
                    <a:pt x="1" y="42"/>
                  </a:lnTo>
                  <a:lnTo>
                    <a:pt x="2" y="36"/>
                  </a:lnTo>
                  <a:lnTo>
                    <a:pt x="2" y="30"/>
                  </a:lnTo>
                  <a:lnTo>
                    <a:pt x="2" y="26"/>
                  </a:lnTo>
                  <a:lnTo>
                    <a:pt x="2" y="21"/>
                  </a:lnTo>
                  <a:lnTo>
                    <a:pt x="4" y="14"/>
                  </a:lnTo>
                  <a:lnTo>
                    <a:pt x="6" y="8"/>
                  </a:lnTo>
                  <a:lnTo>
                    <a:pt x="9" y="0"/>
                  </a:lnTo>
                  <a:lnTo>
                    <a:pt x="18" y="4"/>
                  </a:lnTo>
                  <a:lnTo>
                    <a:pt x="24" y="9"/>
                  </a:lnTo>
                  <a:lnTo>
                    <a:pt x="29" y="16"/>
                  </a:lnTo>
                  <a:lnTo>
                    <a:pt x="33" y="24"/>
                  </a:lnTo>
                  <a:lnTo>
                    <a:pt x="37" y="30"/>
                  </a:lnTo>
                  <a:lnTo>
                    <a:pt x="42" y="37"/>
                  </a:lnTo>
                  <a:lnTo>
                    <a:pt x="49" y="42"/>
                  </a:lnTo>
                  <a:lnTo>
                    <a:pt x="60" y="48"/>
                  </a:lnTo>
                  <a:lnTo>
                    <a:pt x="70" y="51"/>
                  </a:lnTo>
                  <a:lnTo>
                    <a:pt x="81" y="59"/>
                  </a:lnTo>
                  <a:lnTo>
                    <a:pt x="93" y="69"/>
                  </a:lnTo>
                  <a:lnTo>
                    <a:pt x="107" y="79"/>
                  </a:lnTo>
                  <a:lnTo>
                    <a:pt x="119" y="91"/>
                  </a:lnTo>
                  <a:lnTo>
                    <a:pt x="131" y="101"/>
                  </a:lnTo>
                  <a:lnTo>
                    <a:pt x="140" y="108"/>
                  </a:lnTo>
                  <a:lnTo>
                    <a:pt x="148" y="112"/>
                  </a:lnTo>
                  <a:lnTo>
                    <a:pt x="158" y="118"/>
                  </a:lnTo>
                  <a:lnTo>
                    <a:pt x="166" y="126"/>
                  </a:lnTo>
                  <a:lnTo>
                    <a:pt x="173" y="134"/>
                  </a:lnTo>
                  <a:lnTo>
                    <a:pt x="180" y="142"/>
                  </a:lnTo>
                  <a:lnTo>
                    <a:pt x="185" y="150"/>
                  </a:lnTo>
                  <a:lnTo>
                    <a:pt x="191" y="156"/>
                  </a:lnTo>
                  <a:lnTo>
                    <a:pt x="195" y="163"/>
                  </a:lnTo>
                  <a:lnTo>
                    <a:pt x="201" y="168"/>
                  </a:lnTo>
                  <a:lnTo>
                    <a:pt x="209" y="175"/>
                  </a:lnTo>
                  <a:lnTo>
                    <a:pt x="223" y="185"/>
                  </a:lnTo>
                  <a:lnTo>
                    <a:pt x="240" y="200"/>
                  </a:lnTo>
                  <a:lnTo>
                    <a:pt x="259" y="215"/>
                  </a:lnTo>
                  <a:lnTo>
                    <a:pt x="277" y="230"/>
                  </a:lnTo>
                  <a:lnTo>
                    <a:pt x="295" y="245"/>
                  </a:lnTo>
                  <a:lnTo>
                    <a:pt x="308" y="256"/>
                  </a:lnTo>
                  <a:lnTo>
                    <a:pt x="316" y="262"/>
                  </a:lnTo>
                  <a:lnTo>
                    <a:pt x="321" y="266"/>
                  </a:lnTo>
                  <a:lnTo>
                    <a:pt x="325" y="270"/>
                  </a:lnTo>
                  <a:lnTo>
                    <a:pt x="330" y="273"/>
                  </a:lnTo>
                  <a:lnTo>
                    <a:pt x="334" y="274"/>
                  </a:lnTo>
                  <a:lnTo>
                    <a:pt x="343" y="276"/>
                  </a:lnTo>
                  <a:lnTo>
                    <a:pt x="349" y="276"/>
                  </a:lnTo>
                  <a:lnTo>
                    <a:pt x="355" y="277"/>
                  </a:lnTo>
                  <a:lnTo>
                    <a:pt x="359" y="279"/>
                  </a:lnTo>
                  <a:lnTo>
                    <a:pt x="367" y="283"/>
                  </a:lnTo>
                  <a:lnTo>
                    <a:pt x="381" y="290"/>
                  </a:lnTo>
                  <a:lnTo>
                    <a:pt x="397" y="298"/>
                  </a:lnTo>
                  <a:lnTo>
                    <a:pt x="416" y="306"/>
                  </a:lnTo>
                  <a:lnTo>
                    <a:pt x="434" y="315"/>
                  </a:lnTo>
                  <a:lnTo>
                    <a:pt x="449" y="325"/>
                  </a:lnTo>
                  <a:lnTo>
                    <a:pt x="462" y="333"/>
                  </a:lnTo>
                  <a:lnTo>
                    <a:pt x="468" y="340"/>
                  </a:lnTo>
                  <a:lnTo>
                    <a:pt x="475" y="352"/>
                  </a:lnTo>
                  <a:lnTo>
                    <a:pt x="482" y="363"/>
                  </a:lnTo>
                  <a:lnTo>
                    <a:pt x="487" y="371"/>
                  </a:lnTo>
                  <a:lnTo>
                    <a:pt x="492" y="379"/>
                  </a:lnTo>
                  <a:lnTo>
                    <a:pt x="497" y="382"/>
                  </a:lnTo>
                  <a:lnTo>
                    <a:pt x="503" y="384"/>
                  </a:lnTo>
                  <a:lnTo>
                    <a:pt x="507" y="388"/>
                  </a:lnTo>
                  <a:lnTo>
                    <a:pt x="511" y="391"/>
                  </a:lnTo>
                  <a:lnTo>
                    <a:pt x="516" y="393"/>
                  </a:lnTo>
                  <a:lnTo>
                    <a:pt x="519" y="397"/>
                  </a:lnTo>
                  <a:lnTo>
                    <a:pt x="523" y="400"/>
                  </a:lnTo>
                  <a:lnTo>
                    <a:pt x="525" y="403"/>
                  </a:lnTo>
                  <a:lnTo>
                    <a:pt x="516" y="403"/>
                  </a:lnTo>
                  <a:lnTo>
                    <a:pt x="506" y="405"/>
                  </a:lnTo>
                  <a:lnTo>
                    <a:pt x="496" y="409"/>
                  </a:lnTo>
                  <a:lnTo>
                    <a:pt x="486" y="416"/>
                  </a:lnTo>
                  <a:lnTo>
                    <a:pt x="477" y="424"/>
                  </a:lnTo>
                  <a:lnTo>
                    <a:pt x="468" y="433"/>
                  </a:lnTo>
                  <a:lnTo>
                    <a:pt x="460" y="443"/>
                  </a:lnTo>
                  <a:lnTo>
                    <a:pt x="454" y="452"/>
                  </a:lnTo>
                  <a:lnTo>
                    <a:pt x="450" y="448"/>
                  </a:lnTo>
                  <a:lnTo>
                    <a:pt x="446" y="445"/>
                  </a:lnTo>
                  <a:lnTo>
                    <a:pt x="440" y="441"/>
                  </a:lnTo>
                  <a:lnTo>
                    <a:pt x="435" y="439"/>
                  </a:lnTo>
                  <a:lnTo>
                    <a:pt x="432" y="437"/>
                  </a:lnTo>
                  <a:lnTo>
                    <a:pt x="427" y="439"/>
                  </a:lnTo>
                  <a:lnTo>
                    <a:pt x="423" y="440"/>
                  </a:lnTo>
                  <a:lnTo>
                    <a:pt x="418" y="441"/>
                  </a:lnTo>
                  <a:lnTo>
                    <a:pt x="413" y="444"/>
                  </a:lnTo>
                  <a:lnTo>
                    <a:pt x="408" y="448"/>
                  </a:lnTo>
                  <a:lnTo>
                    <a:pt x="404" y="450"/>
                  </a:lnTo>
                  <a:lnTo>
                    <a:pt x="399" y="454"/>
                  </a:lnTo>
                  <a:lnTo>
                    <a:pt x="393" y="458"/>
                  </a:lnTo>
                  <a:lnTo>
                    <a:pt x="386" y="464"/>
                  </a:lnTo>
                  <a:lnTo>
                    <a:pt x="377" y="469"/>
                  </a:lnTo>
                  <a:lnTo>
                    <a:pt x="368" y="474"/>
                  </a:lnTo>
                  <a:lnTo>
                    <a:pt x="359" y="480"/>
                  </a:lnTo>
                  <a:lnTo>
                    <a:pt x="351" y="484"/>
                  </a:lnTo>
                  <a:lnTo>
                    <a:pt x="343" y="486"/>
                  </a:lnTo>
                  <a:lnTo>
                    <a:pt x="336" y="489"/>
                  </a:lnTo>
                  <a:lnTo>
                    <a:pt x="326" y="482"/>
                  </a:lnTo>
                  <a:lnTo>
                    <a:pt x="312" y="478"/>
                  </a:lnTo>
                  <a:lnTo>
                    <a:pt x="294" y="474"/>
                  </a:lnTo>
                  <a:lnTo>
                    <a:pt x="276" y="473"/>
                  </a:lnTo>
                  <a:lnTo>
                    <a:pt x="259" y="472"/>
                  </a:lnTo>
                  <a:lnTo>
                    <a:pt x="243" y="472"/>
                  </a:lnTo>
                  <a:lnTo>
                    <a:pt x="232" y="472"/>
                  </a:lnTo>
                  <a:lnTo>
                    <a:pt x="226" y="472"/>
                  </a:lnTo>
                  <a:lnTo>
                    <a:pt x="221" y="468"/>
                  </a:lnTo>
                  <a:lnTo>
                    <a:pt x="214" y="460"/>
                  </a:lnTo>
                  <a:lnTo>
                    <a:pt x="209" y="450"/>
                  </a:lnTo>
                  <a:lnTo>
                    <a:pt x="202" y="441"/>
                  </a:lnTo>
                  <a:lnTo>
                    <a:pt x="197" y="439"/>
                  </a:lnTo>
                  <a:lnTo>
                    <a:pt x="192" y="436"/>
                  </a:lnTo>
                  <a:lnTo>
                    <a:pt x="184" y="433"/>
                  </a:lnTo>
                  <a:lnTo>
                    <a:pt x="176" y="433"/>
                  </a:lnTo>
                  <a:lnTo>
                    <a:pt x="169" y="432"/>
                  </a:lnTo>
                  <a:lnTo>
                    <a:pt x="161" y="432"/>
                  </a:lnTo>
                  <a:lnTo>
                    <a:pt x="154" y="432"/>
                  </a:lnTo>
                  <a:lnTo>
                    <a:pt x="150" y="433"/>
                  </a:lnTo>
                  <a:lnTo>
                    <a:pt x="146" y="435"/>
                  </a:lnTo>
                  <a:lnTo>
                    <a:pt x="142" y="435"/>
                  </a:lnTo>
                  <a:lnTo>
                    <a:pt x="138" y="436"/>
                  </a:lnTo>
                  <a:lnTo>
                    <a:pt x="132" y="437"/>
                  </a:lnTo>
                  <a:lnTo>
                    <a:pt x="126" y="439"/>
                  </a:lnTo>
                  <a:lnTo>
                    <a:pt x="121" y="440"/>
                  </a:lnTo>
                  <a:lnTo>
                    <a:pt x="114" y="441"/>
                  </a:lnTo>
                  <a:lnTo>
                    <a:pt x="107" y="4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96" name="Freeform 152"/>
            <p:cNvSpPr>
              <a:spLocks/>
            </p:cNvSpPr>
            <p:nvPr/>
          </p:nvSpPr>
          <p:spPr bwMode="auto">
            <a:xfrm>
              <a:off x="3245" y="3204"/>
              <a:ext cx="553" cy="322"/>
            </a:xfrm>
            <a:custGeom>
              <a:avLst/>
              <a:gdLst>
                <a:gd name="T0" fmla="*/ 189 w 553"/>
                <a:gd name="T1" fmla="*/ 61 h 322"/>
                <a:gd name="T2" fmla="*/ 167 w 553"/>
                <a:gd name="T3" fmla="*/ 68 h 322"/>
                <a:gd name="T4" fmla="*/ 134 w 553"/>
                <a:gd name="T5" fmla="*/ 65 h 322"/>
                <a:gd name="T6" fmla="*/ 108 w 553"/>
                <a:gd name="T7" fmla="*/ 57 h 322"/>
                <a:gd name="T8" fmla="*/ 83 w 553"/>
                <a:gd name="T9" fmla="*/ 37 h 322"/>
                <a:gd name="T10" fmla="*/ 40 w 553"/>
                <a:gd name="T11" fmla="*/ 7 h 322"/>
                <a:gd name="T12" fmla="*/ 5 w 553"/>
                <a:gd name="T13" fmla="*/ 7 h 322"/>
                <a:gd name="T14" fmla="*/ 15 w 553"/>
                <a:gd name="T15" fmla="*/ 58 h 322"/>
                <a:gd name="T16" fmla="*/ 68 w 553"/>
                <a:gd name="T17" fmla="*/ 113 h 322"/>
                <a:gd name="T18" fmla="*/ 118 w 553"/>
                <a:gd name="T19" fmla="*/ 126 h 322"/>
                <a:gd name="T20" fmla="*/ 147 w 553"/>
                <a:gd name="T21" fmla="*/ 122 h 322"/>
                <a:gd name="T22" fmla="*/ 165 w 553"/>
                <a:gd name="T23" fmla="*/ 118 h 322"/>
                <a:gd name="T24" fmla="*/ 177 w 553"/>
                <a:gd name="T25" fmla="*/ 126 h 322"/>
                <a:gd name="T26" fmla="*/ 175 w 553"/>
                <a:gd name="T27" fmla="*/ 151 h 322"/>
                <a:gd name="T28" fmla="*/ 173 w 553"/>
                <a:gd name="T29" fmla="*/ 182 h 322"/>
                <a:gd name="T30" fmla="*/ 189 w 553"/>
                <a:gd name="T31" fmla="*/ 203 h 322"/>
                <a:gd name="T32" fmla="*/ 203 w 553"/>
                <a:gd name="T33" fmla="*/ 192 h 322"/>
                <a:gd name="T34" fmla="*/ 214 w 553"/>
                <a:gd name="T35" fmla="*/ 186 h 322"/>
                <a:gd name="T36" fmla="*/ 219 w 553"/>
                <a:gd name="T37" fmla="*/ 201 h 322"/>
                <a:gd name="T38" fmla="*/ 229 w 553"/>
                <a:gd name="T39" fmla="*/ 274 h 322"/>
                <a:gd name="T40" fmla="*/ 261 w 553"/>
                <a:gd name="T41" fmla="*/ 266 h 322"/>
                <a:gd name="T42" fmla="*/ 269 w 553"/>
                <a:gd name="T43" fmla="*/ 215 h 322"/>
                <a:gd name="T44" fmla="*/ 284 w 553"/>
                <a:gd name="T45" fmla="*/ 178 h 322"/>
                <a:gd name="T46" fmla="*/ 310 w 553"/>
                <a:gd name="T47" fmla="*/ 158 h 322"/>
                <a:gd name="T48" fmla="*/ 334 w 553"/>
                <a:gd name="T49" fmla="*/ 194 h 322"/>
                <a:gd name="T50" fmla="*/ 308 w 553"/>
                <a:gd name="T51" fmla="*/ 258 h 322"/>
                <a:gd name="T52" fmla="*/ 300 w 553"/>
                <a:gd name="T53" fmla="*/ 322 h 322"/>
                <a:gd name="T54" fmla="*/ 324 w 553"/>
                <a:gd name="T55" fmla="*/ 308 h 322"/>
                <a:gd name="T56" fmla="*/ 355 w 553"/>
                <a:gd name="T57" fmla="*/ 269 h 322"/>
                <a:gd name="T58" fmla="*/ 379 w 553"/>
                <a:gd name="T59" fmla="*/ 251 h 322"/>
                <a:gd name="T60" fmla="*/ 422 w 553"/>
                <a:gd name="T61" fmla="*/ 265 h 322"/>
                <a:gd name="T62" fmla="*/ 462 w 553"/>
                <a:gd name="T63" fmla="*/ 269 h 322"/>
                <a:gd name="T64" fmla="*/ 485 w 553"/>
                <a:gd name="T65" fmla="*/ 237 h 322"/>
                <a:gd name="T66" fmla="*/ 504 w 553"/>
                <a:gd name="T67" fmla="*/ 243 h 322"/>
                <a:gd name="T68" fmla="*/ 496 w 553"/>
                <a:gd name="T69" fmla="*/ 284 h 322"/>
                <a:gd name="T70" fmla="*/ 509 w 553"/>
                <a:gd name="T71" fmla="*/ 278 h 322"/>
                <a:gd name="T72" fmla="*/ 526 w 553"/>
                <a:gd name="T73" fmla="*/ 266 h 322"/>
                <a:gd name="T74" fmla="*/ 548 w 553"/>
                <a:gd name="T75" fmla="*/ 232 h 322"/>
                <a:gd name="T76" fmla="*/ 537 w 553"/>
                <a:gd name="T77" fmla="*/ 122 h 322"/>
                <a:gd name="T78" fmla="*/ 523 w 553"/>
                <a:gd name="T79" fmla="*/ 130 h 322"/>
                <a:gd name="T80" fmla="*/ 505 w 553"/>
                <a:gd name="T81" fmla="*/ 138 h 322"/>
                <a:gd name="T82" fmla="*/ 492 w 553"/>
                <a:gd name="T83" fmla="*/ 143 h 322"/>
                <a:gd name="T84" fmla="*/ 472 w 553"/>
                <a:gd name="T85" fmla="*/ 143 h 322"/>
                <a:gd name="T86" fmla="*/ 453 w 553"/>
                <a:gd name="T87" fmla="*/ 142 h 322"/>
                <a:gd name="T88" fmla="*/ 436 w 553"/>
                <a:gd name="T89" fmla="*/ 139 h 322"/>
                <a:gd name="T90" fmla="*/ 418 w 553"/>
                <a:gd name="T91" fmla="*/ 131 h 322"/>
                <a:gd name="T92" fmla="*/ 406 w 553"/>
                <a:gd name="T93" fmla="*/ 129 h 322"/>
                <a:gd name="T94" fmla="*/ 382 w 553"/>
                <a:gd name="T95" fmla="*/ 140 h 322"/>
                <a:gd name="T96" fmla="*/ 367 w 553"/>
                <a:gd name="T97" fmla="*/ 142 h 322"/>
                <a:gd name="T98" fmla="*/ 349 w 553"/>
                <a:gd name="T99" fmla="*/ 139 h 322"/>
                <a:gd name="T100" fmla="*/ 334 w 553"/>
                <a:gd name="T101" fmla="*/ 131 h 322"/>
                <a:gd name="T102" fmla="*/ 317 w 553"/>
                <a:gd name="T103" fmla="*/ 114 h 322"/>
                <a:gd name="T104" fmla="*/ 298 w 553"/>
                <a:gd name="T105" fmla="*/ 114 h 322"/>
                <a:gd name="T106" fmla="*/ 275 w 553"/>
                <a:gd name="T107" fmla="*/ 122 h 322"/>
                <a:gd name="T108" fmla="*/ 238 w 553"/>
                <a:gd name="T109" fmla="*/ 99 h 322"/>
                <a:gd name="T110" fmla="*/ 207 w 553"/>
                <a:gd name="T111" fmla="*/ 6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53" h="322">
                  <a:moveTo>
                    <a:pt x="200" y="54"/>
                  </a:moveTo>
                  <a:lnTo>
                    <a:pt x="194" y="58"/>
                  </a:lnTo>
                  <a:lnTo>
                    <a:pt x="189" y="61"/>
                  </a:lnTo>
                  <a:lnTo>
                    <a:pt x="183" y="65"/>
                  </a:lnTo>
                  <a:lnTo>
                    <a:pt x="178" y="68"/>
                  </a:lnTo>
                  <a:lnTo>
                    <a:pt x="167" y="68"/>
                  </a:lnTo>
                  <a:lnTo>
                    <a:pt x="156" y="68"/>
                  </a:lnTo>
                  <a:lnTo>
                    <a:pt x="144" y="66"/>
                  </a:lnTo>
                  <a:lnTo>
                    <a:pt x="134" y="65"/>
                  </a:lnTo>
                  <a:lnTo>
                    <a:pt x="124" y="62"/>
                  </a:lnTo>
                  <a:lnTo>
                    <a:pt x="116" y="61"/>
                  </a:lnTo>
                  <a:lnTo>
                    <a:pt x="108" y="57"/>
                  </a:lnTo>
                  <a:lnTo>
                    <a:pt x="101" y="53"/>
                  </a:lnTo>
                  <a:lnTo>
                    <a:pt x="93" y="46"/>
                  </a:lnTo>
                  <a:lnTo>
                    <a:pt x="83" y="37"/>
                  </a:lnTo>
                  <a:lnTo>
                    <a:pt x="70" y="26"/>
                  </a:lnTo>
                  <a:lnTo>
                    <a:pt x="56" y="16"/>
                  </a:lnTo>
                  <a:lnTo>
                    <a:pt x="40" y="7"/>
                  </a:lnTo>
                  <a:lnTo>
                    <a:pt x="27" y="1"/>
                  </a:lnTo>
                  <a:lnTo>
                    <a:pt x="15" y="0"/>
                  </a:lnTo>
                  <a:lnTo>
                    <a:pt x="5" y="7"/>
                  </a:lnTo>
                  <a:lnTo>
                    <a:pt x="0" y="21"/>
                  </a:lnTo>
                  <a:lnTo>
                    <a:pt x="4" y="38"/>
                  </a:lnTo>
                  <a:lnTo>
                    <a:pt x="15" y="58"/>
                  </a:lnTo>
                  <a:lnTo>
                    <a:pt x="30" y="78"/>
                  </a:lnTo>
                  <a:lnTo>
                    <a:pt x="48" y="98"/>
                  </a:lnTo>
                  <a:lnTo>
                    <a:pt x="68" y="113"/>
                  </a:lnTo>
                  <a:lnTo>
                    <a:pt x="88" y="123"/>
                  </a:lnTo>
                  <a:lnTo>
                    <a:pt x="106" y="127"/>
                  </a:lnTo>
                  <a:lnTo>
                    <a:pt x="118" y="126"/>
                  </a:lnTo>
                  <a:lnTo>
                    <a:pt x="129" y="126"/>
                  </a:lnTo>
                  <a:lnTo>
                    <a:pt x="139" y="125"/>
                  </a:lnTo>
                  <a:lnTo>
                    <a:pt x="147" y="122"/>
                  </a:lnTo>
                  <a:lnTo>
                    <a:pt x="154" y="121"/>
                  </a:lnTo>
                  <a:lnTo>
                    <a:pt x="160" y="119"/>
                  </a:lnTo>
                  <a:lnTo>
                    <a:pt x="165" y="118"/>
                  </a:lnTo>
                  <a:lnTo>
                    <a:pt x="169" y="117"/>
                  </a:lnTo>
                  <a:lnTo>
                    <a:pt x="173" y="121"/>
                  </a:lnTo>
                  <a:lnTo>
                    <a:pt x="177" y="126"/>
                  </a:lnTo>
                  <a:lnTo>
                    <a:pt x="178" y="133"/>
                  </a:lnTo>
                  <a:lnTo>
                    <a:pt x="180" y="137"/>
                  </a:lnTo>
                  <a:lnTo>
                    <a:pt x="175" y="151"/>
                  </a:lnTo>
                  <a:lnTo>
                    <a:pt x="172" y="163"/>
                  </a:lnTo>
                  <a:lnTo>
                    <a:pt x="171" y="175"/>
                  </a:lnTo>
                  <a:lnTo>
                    <a:pt x="173" y="182"/>
                  </a:lnTo>
                  <a:lnTo>
                    <a:pt x="178" y="188"/>
                  </a:lnTo>
                  <a:lnTo>
                    <a:pt x="183" y="196"/>
                  </a:lnTo>
                  <a:lnTo>
                    <a:pt x="189" y="203"/>
                  </a:lnTo>
                  <a:lnTo>
                    <a:pt x="193" y="205"/>
                  </a:lnTo>
                  <a:lnTo>
                    <a:pt x="199" y="199"/>
                  </a:lnTo>
                  <a:lnTo>
                    <a:pt x="203" y="192"/>
                  </a:lnTo>
                  <a:lnTo>
                    <a:pt x="208" y="188"/>
                  </a:lnTo>
                  <a:lnTo>
                    <a:pt x="210" y="183"/>
                  </a:lnTo>
                  <a:lnTo>
                    <a:pt x="214" y="186"/>
                  </a:lnTo>
                  <a:lnTo>
                    <a:pt x="217" y="191"/>
                  </a:lnTo>
                  <a:lnTo>
                    <a:pt x="219" y="196"/>
                  </a:lnTo>
                  <a:lnTo>
                    <a:pt x="219" y="201"/>
                  </a:lnTo>
                  <a:lnTo>
                    <a:pt x="219" y="217"/>
                  </a:lnTo>
                  <a:lnTo>
                    <a:pt x="221" y="247"/>
                  </a:lnTo>
                  <a:lnTo>
                    <a:pt x="229" y="274"/>
                  </a:lnTo>
                  <a:lnTo>
                    <a:pt x="244" y="288"/>
                  </a:lnTo>
                  <a:lnTo>
                    <a:pt x="256" y="281"/>
                  </a:lnTo>
                  <a:lnTo>
                    <a:pt x="261" y="266"/>
                  </a:lnTo>
                  <a:lnTo>
                    <a:pt x="262" y="247"/>
                  </a:lnTo>
                  <a:lnTo>
                    <a:pt x="265" y="225"/>
                  </a:lnTo>
                  <a:lnTo>
                    <a:pt x="269" y="215"/>
                  </a:lnTo>
                  <a:lnTo>
                    <a:pt x="273" y="203"/>
                  </a:lnTo>
                  <a:lnTo>
                    <a:pt x="279" y="190"/>
                  </a:lnTo>
                  <a:lnTo>
                    <a:pt x="284" y="178"/>
                  </a:lnTo>
                  <a:lnTo>
                    <a:pt x="292" y="168"/>
                  </a:lnTo>
                  <a:lnTo>
                    <a:pt x="301" y="160"/>
                  </a:lnTo>
                  <a:lnTo>
                    <a:pt x="310" y="158"/>
                  </a:lnTo>
                  <a:lnTo>
                    <a:pt x="320" y="160"/>
                  </a:lnTo>
                  <a:lnTo>
                    <a:pt x="333" y="175"/>
                  </a:lnTo>
                  <a:lnTo>
                    <a:pt x="334" y="194"/>
                  </a:lnTo>
                  <a:lnTo>
                    <a:pt x="326" y="215"/>
                  </a:lnTo>
                  <a:lnTo>
                    <a:pt x="317" y="235"/>
                  </a:lnTo>
                  <a:lnTo>
                    <a:pt x="308" y="258"/>
                  </a:lnTo>
                  <a:lnTo>
                    <a:pt x="300" y="285"/>
                  </a:lnTo>
                  <a:lnTo>
                    <a:pt x="295" y="309"/>
                  </a:lnTo>
                  <a:lnTo>
                    <a:pt x="300" y="322"/>
                  </a:lnTo>
                  <a:lnTo>
                    <a:pt x="306" y="322"/>
                  </a:lnTo>
                  <a:lnTo>
                    <a:pt x="314" y="317"/>
                  </a:lnTo>
                  <a:lnTo>
                    <a:pt x="324" y="308"/>
                  </a:lnTo>
                  <a:lnTo>
                    <a:pt x="335" y="296"/>
                  </a:lnTo>
                  <a:lnTo>
                    <a:pt x="345" y="282"/>
                  </a:lnTo>
                  <a:lnTo>
                    <a:pt x="355" y="269"/>
                  </a:lnTo>
                  <a:lnTo>
                    <a:pt x="363" y="257"/>
                  </a:lnTo>
                  <a:lnTo>
                    <a:pt x="369" y="247"/>
                  </a:lnTo>
                  <a:lnTo>
                    <a:pt x="379" y="251"/>
                  </a:lnTo>
                  <a:lnTo>
                    <a:pt x="392" y="256"/>
                  </a:lnTo>
                  <a:lnTo>
                    <a:pt x="406" y="260"/>
                  </a:lnTo>
                  <a:lnTo>
                    <a:pt x="422" y="265"/>
                  </a:lnTo>
                  <a:lnTo>
                    <a:pt x="437" y="269"/>
                  </a:lnTo>
                  <a:lnTo>
                    <a:pt x="451" y="270"/>
                  </a:lnTo>
                  <a:lnTo>
                    <a:pt x="462" y="269"/>
                  </a:lnTo>
                  <a:lnTo>
                    <a:pt x="468" y="264"/>
                  </a:lnTo>
                  <a:lnTo>
                    <a:pt x="477" y="249"/>
                  </a:lnTo>
                  <a:lnTo>
                    <a:pt x="485" y="237"/>
                  </a:lnTo>
                  <a:lnTo>
                    <a:pt x="493" y="231"/>
                  </a:lnTo>
                  <a:lnTo>
                    <a:pt x="501" y="231"/>
                  </a:lnTo>
                  <a:lnTo>
                    <a:pt x="504" y="243"/>
                  </a:lnTo>
                  <a:lnTo>
                    <a:pt x="501" y="258"/>
                  </a:lnTo>
                  <a:lnTo>
                    <a:pt x="495" y="274"/>
                  </a:lnTo>
                  <a:lnTo>
                    <a:pt x="496" y="284"/>
                  </a:lnTo>
                  <a:lnTo>
                    <a:pt x="499" y="284"/>
                  </a:lnTo>
                  <a:lnTo>
                    <a:pt x="504" y="281"/>
                  </a:lnTo>
                  <a:lnTo>
                    <a:pt x="509" y="278"/>
                  </a:lnTo>
                  <a:lnTo>
                    <a:pt x="515" y="274"/>
                  </a:lnTo>
                  <a:lnTo>
                    <a:pt x="521" y="270"/>
                  </a:lnTo>
                  <a:lnTo>
                    <a:pt x="526" y="266"/>
                  </a:lnTo>
                  <a:lnTo>
                    <a:pt x="531" y="265"/>
                  </a:lnTo>
                  <a:lnTo>
                    <a:pt x="534" y="265"/>
                  </a:lnTo>
                  <a:lnTo>
                    <a:pt x="548" y="232"/>
                  </a:lnTo>
                  <a:lnTo>
                    <a:pt x="553" y="201"/>
                  </a:lnTo>
                  <a:lnTo>
                    <a:pt x="547" y="167"/>
                  </a:lnTo>
                  <a:lnTo>
                    <a:pt x="537" y="122"/>
                  </a:lnTo>
                  <a:lnTo>
                    <a:pt x="534" y="125"/>
                  </a:lnTo>
                  <a:lnTo>
                    <a:pt x="528" y="127"/>
                  </a:lnTo>
                  <a:lnTo>
                    <a:pt x="523" y="130"/>
                  </a:lnTo>
                  <a:lnTo>
                    <a:pt x="517" y="133"/>
                  </a:lnTo>
                  <a:lnTo>
                    <a:pt x="511" y="135"/>
                  </a:lnTo>
                  <a:lnTo>
                    <a:pt x="505" y="138"/>
                  </a:lnTo>
                  <a:lnTo>
                    <a:pt x="501" y="140"/>
                  </a:lnTo>
                  <a:lnTo>
                    <a:pt x="496" y="142"/>
                  </a:lnTo>
                  <a:lnTo>
                    <a:pt x="492" y="143"/>
                  </a:lnTo>
                  <a:lnTo>
                    <a:pt x="485" y="143"/>
                  </a:lnTo>
                  <a:lnTo>
                    <a:pt x="479" y="143"/>
                  </a:lnTo>
                  <a:lnTo>
                    <a:pt x="472" y="143"/>
                  </a:lnTo>
                  <a:lnTo>
                    <a:pt x="465" y="143"/>
                  </a:lnTo>
                  <a:lnTo>
                    <a:pt x="458" y="143"/>
                  </a:lnTo>
                  <a:lnTo>
                    <a:pt x="453" y="142"/>
                  </a:lnTo>
                  <a:lnTo>
                    <a:pt x="447" y="142"/>
                  </a:lnTo>
                  <a:lnTo>
                    <a:pt x="442" y="140"/>
                  </a:lnTo>
                  <a:lnTo>
                    <a:pt x="436" y="139"/>
                  </a:lnTo>
                  <a:lnTo>
                    <a:pt x="431" y="137"/>
                  </a:lnTo>
                  <a:lnTo>
                    <a:pt x="425" y="134"/>
                  </a:lnTo>
                  <a:lnTo>
                    <a:pt x="418" y="131"/>
                  </a:lnTo>
                  <a:lnTo>
                    <a:pt x="414" y="130"/>
                  </a:lnTo>
                  <a:lnTo>
                    <a:pt x="410" y="129"/>
                  </a:lnTo>
                  <a:lnTo>
                    <a:pt x="406" y="129"/>
                  </a:lnTo>
                  <a:lnTo>
                    <a:pt x="400" y="131"/>
                  </a:lnTo>
                  <a:lnTo>
                    <a:pt x="391" y="137"/>
                  </a:lnTo>
                  <a:lnTo>
                    <a:pt x="382" y="140"/>
                  </a:lnTo>
                  <a:lnTo>
                    <a:pt x="376" y="142"/>
                  </a:lnTo>
                  <a:lnTo>
                    <a:pt x="373" y="142"/>
                  </a:lnTo>
                  <a:lnTo>
                    <a:pt x="367" y="142"/>
                  </a:lnTo>
                  <a:lnTo>
                    <a:pt x="362" y="142"/>
                  </a:lnTo>
                  <a:lnTo>
                    <a:pt x="355" y="140"/>
                  </a:lnTo>
                  <a:lnTo>
                    <a:pt x="349" y="139"/>
                  </a:lnTo>
                  <a:lnTo>
                    <a:pt x="343" y="138"/>
                  </a:lnTo>
                  <a:lnTo>
                    <a:pt x="337" y="135"/>
                  </a:lnTo>
                  <a:lnTo>
                    <a:pt x="334" y="131"/>
                  </a:lnTo>
                  <a:lnTo>
                    <a:pt x="329" y="123"/>
                  </a:lnTo>
                  <a:lnTo>
                    <a:pt x="323" y="118"/>
                  </a:lnTo>
                  <a:lnTo>
                    <a:pt x="317" y="114"/>
                  </a:lnTo>
                  <a:lnTo>
                    <a:pt x="311" y="111"/>
                  </a:lnTo>
                  <a:lnTo>
                    <a:pt x="304" y="111"/>
                  </a:lnTo>
                  <a:lnTo>
                    <a:pt x="298" y="114"/>
                  </a:lnTo>
                  <a:lnTo>
                    <a:pt x="291" y="118"/>
                  </a:lnTo>
                  <a:lnTo>
                    <a:pt x="285" y="121"/>
                  </a:lnTo>
                  <a:lnTo>
                    <a:pt x="275" y="122"/>
                  </a:lnTo>
                  <a:lnTo>
                    <a:pt x="263" y="118"/>
                  </a:lnTo>
                  <a:lnTo>
                    <a:pt x="251" y="110"/>
                  </a:lnTo>
                  <a:lnTo>
                    <a:pt x="238" y="99"/>
                  </a:lnTo>
                  <a:lnTo>
                    <a:pt x="225" y="87"/>
                  </a:lnTo>
                  <a:lnTo>
                    <a:pt x="215" y="76"/>
                  </a:lnTo>
                  <a:lnTo>
                    <a:pt x="207" y="64"/>
                  </a:lnTo>
                  <a:lnTo>
                    <a:pt x="20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97" name="Freeform 153"/>
            <p:cNvSpPr>
              <a:spLocks/>
            </p:cNvSpPr>
            <p:nvPr/>
          </p:nvSpPr>
          <p:spPr bwMode="auto">
            <a:xfrm>
              <a:off x="3446" y="2837"/>
              <a:ext cx="525" cy="454"/>
            </a:xfrm>
            <a:custGeom>
              <a:avLst/>
              <a:gdLst>
                <a:gd name="T0" fmla="*/ 268 w 525"/>
                <a:gd name="T1" fmla="*/ 276 h 454"/>
                <a:gd name="T2" fmla="*/ 231 w 525"/>
                <a:gd name="T3" fmla="*/ 331 h 454"/>
                <a:gd name="T4" fmla="*/ 209 w 525"/>
                <a:gd name="T5" fmla="*/ 238 h 454"/>
                <a:gd name="T6" fmla="*/ 176 w 525"/>
                <a:gd name="T7" fmla="*/ 253 h 454"/>
                <a:gd name="T8" fmla="*/ 162 w 525"/>
                <a:gd name="T9" fmla="*/ 301 h 454"/>
                <a:gd name="T10" fmla="*/ 130 w 525"/>
                <a:gd name="T11" fmla="*/ 326 h 454"/>
                <a:gd name="T12" fmla="*/ 94 w 525"/>
                <a:gd name="T13" fmla="*/ 278 h 454"/>
                <a:gd name="T14" fmla="*/ 103 w 525"/>
                <a:gd name="T15" fmla="*/ 219 h 454"/>
                <a:gd name="T16" fmla="*/ 109 w 525"/>
                <a:gd name="T17" fmla="*/ 167 h 454"/>
                <a:gd name="T18" fmla="*/ 89 w 525"/>
                <a:gd name="T19" fmla="*/ 120 h 454"/>
                <a:gd name="T20" fmla="*/ 82 w 525"/>
                <a:gd name="T21" fmla="*/ 183 h 454"/>
                <a:gd name="T22" fmla="*/ 75 w 525"/>
                <a:gd name="T23" fmla="*/ 236 h 454"/>
                <a:gd name="T24" fmla="*/ 72 w 525"/>
                <a:gd name="T25" fmla="*/ 342 h 454"/>
                <a:gd name="T26" fmla="*/ 47 w 525"/>
                <a:gd name="T27" fmla="*/ 277 h 454"/>
                <a:gd name="T28" fmla="*/ 22 w 525"/>
                <a:gd name="T29" fmla="*/ 233 h 454"/>
                <a:gd name="T30" fmla="*/ 38 w 525"/>
                <a:gd name="T31" fmla="*/ 222 h 454"/>
                <a:gd name="T32" fmla="*/ 58 w 525"/>
                <a:gd name="T33" fmla="*/ 249 h 454"/>
                <a:gd name="T34" fmla="*/ 49 w 525"/>
                <a:gd name="T35" fmla="*/ 179 h 454"/>
                <a:gd name="T36" fmla="*/ 37 w 525"/>
                <a:gd name="T37" fmla="*/ 139 h 454"/>
                <a:gd name="T38" fmla="*/ 34 w 525"/>
                <a:gd name="T39" fmla="*/ 107 h 454"/>
                <a:gd name="T40" fmla="*/ 9 w 525"/>
                <a:gd name="T41" fmla="*/ 61 h 454"/>
                <a:gd name="T42" fmla="*/ 2 w 525"/>
                <a:gd name="T43" fmla="*/ 30 h 454"/>
                <a:gd name="T44" fmla="*/ 6 w 525"/>
                <a:gd name="T45" fmla="*/ 8 h 454"/>
                <a:gd name="T46" fmla="*/ 29 w 525"/>
                <a:gd name="T47" fmla="*/ 16 h 454"/>
                <a:gd name="T48" fmla="*/ 49 w 525"/>
                <a:gd name="T49" fmla="*/ 42 h 454"/>
                <a:gd name="T50" fmla="*/ 93 w 525"/>
                <a:gd name="T51" fmla="*/ 69 h 454"/>
                <a:gd name="T52" fmla="*/ 140 w 525"/>
                <a:gd name="T53" fmla="*/ 108 h 454"/>
                <a:gd name="T54" fmla="*/ 173 w 525"/>
                <a:gd name="T55" fmla="*/ 134 h 454"/>
                <a:gd name="T56" fmla="*/ 195 w 525"/>
                <a:gd name="T57" fmla="*/ 163 h 454"/>
                <a:gd name="T58" fmla="*/ 240 w 525"/>
                <a:gd name="T59" fmla="*/ 200 h 454"/>
                <a:gd name="T60" fmla="*/ 308 w 525"/>
                <a:gd name="T61" fmla="*/ 256 h 454"/>
                <a:gd name="T62" fmla="*/ 330 w 525"/>
                <a:gd name="T63" fmla="*/ 273 h 454"/>
                <a:gd name="T64" fmla="*/ 355 w 525"/>
                <a:gd name="T65" fmla="*/ 277 h 454"/>
                <a:gd name="T66" fmla="*/ 397 w 525"/>
                <a:gd name="T67" fmla="*/ 298 h 454"/>
                <a:gd name="T68" fmla="*/ 462 w 525"/>
                <a:gd name="T69" fmla="*/ 333 h 454"/>
                <a:gd name="T70" fmla="*/ 487 w 525"/>
                <a:gd name="T71" fmla="*/ 371 h 454"/>
                <a:gd name="T72" fmla="*/ 509 w 525"/>
                <a:gd name="T73" fmla="*/ 390 h 454"/>
                <a:gd name="T74" fmla="*/ 523 w 525"/>
                <a:gd name="T75" fmla="*/ 400 h 454"/>
                <a:gd name="T76" fmla="*/ 496 w 525"/>
                <a:gd name="T77" fmla="*/ 409 h 454"/>
                <a:gd name="T78" fmla="*/ 460 w 525"/>
                <a:gd name="T79" fmla="*/ 443 h 454"/>
                <a:gd name="T80" fmla="*/ 440 w 525"/>
                <a:gd name="T81" fmla="*/ 441 h 454"/>
                <a:gd name="T82" fmla="*/ 423 w 525"/>
                <a:gd name="T83" fmla="*/ 440 h 454"/>
                <a:gd name="T84" fmla="*/ 404 w 525"/>
                <a:gd name="T85" fmla="*/ 450 h 454"/>
                <a:gd name="T86" fmla="*/ 401 w 525"/>
                <a:gd name="T87" fmla="*/ 416 h 454"/>
                <a:gd name="T88" fmla="*/ 425 w 525"/>
                <a:gd name="T89" fmla="*/ 371 h 454"/>
                <a:gd name="T90" fmla="*/ 423 w 525"/>
                <a:gd name="T91" fmla="*/ 362 h 454"/>
                <a:gd name="T92" fmla="*/ 393 w 525"/>
                <a:gd name="T93" fmla="*/ 393 h 454"/>
                <a:gd name="T94" fmla="*/ 359 w 525"/>
                <a:gd name="T95" fmla="*/ 380 h 454"/>
                <a:gd name="T96" fmla="*/ 341 w 525"/>
                <a:gd name="T97" fmla="*/ 347 h 454"/>
                <a:gd name="T98" fmla="*/ 324 w 525"/>
                <a:gd name="T99" fmla="*/ 344 h 454"/>
                <a:gd name="T100" fmla="*/ 305 w 525"/>
                <a:gd name="T101" fmla="*/ 364 h 454"/>
                <a:gd name="T102" fmla="*/ 288 w 525"/>
                <a:gd name="T103" fmla="*/ 376 h 454"/>
                <a:gd name="T104" fmla="*/ 287 w 525"/>
                <a:gd name="T105" fmla="*/ 344 h 454"/>
                <a:gd name="T106" fmla="*/ 310 w 525"/>
                <a:gd name="T107" fmla="*/ 311 h 454"/>
                <a:gd name="T108" fmla="*/ 291 w 525"/>
                <a:gd name="T109" fmla="*/ 306 h 454"/>
                <a:gd name="T110" fmla="*/ 267 w 525"/>
                <a:gd name="T111" fmla="*/ 335 h 454"/>
                <a:gd name="T112" fmla="*/ 247 w 525"/>
                <a:gd name="T113" fmla="*/ 362 h 454"/>
                <a:gd name="T114" fmla="*/ 246 w 525"/>
                <a:gd name="T115" fmla="*/ 322 h 454"/>
                <a:gd name="T116" fmla="*/ 294 w 525"/>
                <a:gd name="T117" fmla="*/ 272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25" h="454">
                  <a:moveTo>
                    <a:pt x="316" y="262"/>
                  </a:moveTo>
                  <a:lnTo>
                    <a:pt x="298" y="262"/>
                  </a:lnTo>
                  <a:lnTo>
                    <a:pt x="283" y="266"/>
                  </a:lnTo>
                  <a:lnTo>
                    <a:pt x="268" y="276"/>
                  </a:lnTo>
                  <a:lnTo>
                    <a:pt x="256" y="286"/>
                  </a:lnTo>
                  <a:lnTo>
                    <a:pt x="245" y="301"/>
                  </a:lnTo>
                  <a:lnTo>
                    <a:pt x="237" y="315"/>
                  </a:lnTo>
                  <a:lnTo>
                    <a:pt x="231" y="331"/>
                  </a:lnTo>
                  <a:lnTo>
                    <a:pt x="226" y="347"/>
                  </a:lnTo>
                  <a:lnTo>
                    <a:pt x="222" y="314"/>
                  </a:lnTo>
                  <a:lnTo>
                    <a:pt x="216" y="273"/>
                  </a:lnTo>
                  <a:lnTo>
                    <a:pt x="209" y="238"/>
                  </a:lnTo>
                  <a:lnTo>
                    <a:pt x="195" y="222"/>
                  </a:lnTo>
                  <a:lnTo>
                    <a:pt x="188" y="226"/>
                  </a:lnTo>
                  <a:lnTo>
                    <a:pt x="181" y="237"/>
                  </a:lnTo>
                  <a:lnTo>
                    <a:pt x="176" y="253"/>
                  </a:lnTo>
                  <a:lnTo>
                    <a:pt x="173" y="269"/>
                  </a:lnTo>
                  <a:lnTo>
                    <a:pt x="171" y="278"/>
                  </a:lnTo>
                  <a:lnTo>
                    <a:pt x="168" y="289"/>
                  </a:lnTo>
                  <a:lnTo>
                    <a:pt x="162" y="301"/>
                  </a:lnTo>
                  <a:lnTo>
                    <a:pt x="156" y="311"/>
                  </a:lnTo>
                  <a:lnTo>
                    <a:pt x="149" y="321"/>
                  </a:lnTo>
                  <a:lnTo>
                    <a:pt x="140" y="326"/>
                  </a:lnTo>
                  <a:lnTo>
                    <a:pt x="130" y="326"/>
                  </a:lnTo>
                  <a:lnTo>
                    <a:pt x="118" y="319"/>
                  </a:lnTo>
                  <a:lnTo>
                    <a:pt x="105" y="306"/>
                  </a:lnTo>
                  <a:lnTo>
                    <a:pt x="99" y="293"/>
                  </a:lnTo>
                  <a:lnTo>
                    <a:pt x="94" y="278"/>
                  </a:lnTo>
                  <a:lnTo>
                    <a:pt x="94" y="262"/>
                  </a:lnTo>
                  <a:lnTo>
                    <a:pt x="97" y="246"/>
                  </a:lnTo>
                  <a:lnTo>
                    <a:pt x="100" y="232"/>
                  </a:lnTo>
                  <a:lnTo>
                    <a:pt x="103" y="219"/>
                  </a:lnTo>
                  <a:lnTo>
                    <a:pt x="108" y="205"/>
                  </a:lnTo>
                  <a:lnTo>
                    <a:pt x="110" y="193"/>
                  </a:lnTo>
                  <a:lnTo>
                    <a:pt x="110" y="180"/>
                  </a:lnTo>
                  <a:lnTo>
                    <a:pt x="109" y="167"/>
                  </a:lnTo>
                  <a:lnTo>
                    <a:pt x="105" y="155"/>
                  </a:lnTo>
                  <a:lnTo>
                    <a:pt x="101" y="143"/>
                  </a:lnTo>
                  <a:lnTo>
                    <a:pt x="95" y="131"/>
                  </a:lnTo>
                  <a:lnTo>
                    <a:pt x="89" y="120"/>
                  </a:lnTo>
                  <a:lnTo>
                    <a:pt x="81" y="110"/>
                  </a:lnTo>
                  <a:lnTo>
                    <a:pt x="85" y="134"/>
                  </a:lnTo>
                  <a:lnTo>
                    <a:pt x="85" y="160"/>
                  </a:lnTo>
                  <a:lnTo>
                    <a:pt x="82" y="183"/>
                  </a:lnTo>
                  <a:lnTo>
                    <a:pt x="79" y="199"/>
                  </a:lnTo>
                  <a:lnTo>
                    <a:pt x="77" y="209"/>
                  </a:lnTo>
                  <a:lnTo>
                    <a:pt x="75" y="222"/>
                  </a:lnTo>
                  <a:lnTo>
                    <a:pt x="75" y="236"/>
                  </a:lnTo>
                  <a:lnTo>
                    <a:pt x="77" y="250"/>
                  </a:lnTo>
                  <a:lnTo>
                    <a:pt x="79" y="285"/>
                  </a:lnTo>
                  <a:lnTo>
                    <a:pt x="78" y="314"/>
                  </a:lnTo>
                  <a:lnTo>
                    <a:pt x="72" y="342"/>
                  </a:lnTo>
                  <a:lnTo>
                    <a:pt x="61" y="371"/>
                  </a:lnTo>
                  <a:lnTo>
                    <a:pt x="61" y="334"/>
                  </a:lnTo>
                  <a:lnTo>
                    <a:pt x="55" y="301"/>
                  </a:lnTo>
                  <a:lnTo>
                    <a:pt x="47" y="277"/>
                  </a:lnTo>
                  <a:lnTo>
                    <a:pt x="39" y="264"/>
                  </a:lnTo>
                  <a:lnTo>
                    <a:pt x="31" y="254"/>
                  </a:lnTo>
                  <a:lnTo>
                    <a:pt x="26" y="244"/>
                  </a:lnTo>
                  <a:lnTo>
                    <a:pt x="22" y="233"/>
                  </a:lnTo>
                  <a:lnTo>
                    <a:pt x="26" y="222"/>
                  </a:lnTo>
                  <a:lnTo>
                    <a:pt x="29" y="220"/>
                  </a:lnTo>
                  <a:lnTo>
                    <a:pt x="33" y="220"/>
                  </a:lnTo>
                  <a:lnTo>
                    <a:pt x="38" y="222"/>
                  </a:lnTo>
                  <a:lnTo>
                    <a:pt x="42" y="228"/>
                  </a:lnTo>
                  <a:lnTo>
                    <a:pt x="48" y="234"/>
                  </a:lnTo>
                  <a:lnTo>
                    <a:pt x="52" y="241"/>
                  </a:lnTo>
                  <a:lnTo>
                    <a:pt x="58" y="249"/>
                  </a:lnTo>
                  <a:lnTo>
                    <a:pt x="62" y="257"/>
                  </a:lnTo>
                  <a:lnTo>
                    <a:pt x="62" y="233"/>
                  </a:lnTo>
                  <a:lnTo>
                    <a:pt x="57" y="204"/>
                  </a:lnTo>
                  <a:lnTo>
                    <a:pt x="49" y="179"/>
                  </a:lnTo>
                  <a:lnTo>
                    <a:pt x="42" y="164"/>
                  </a:lnTo>
                  <a:lnTo>
                    <a:pt x="38" y="156"/>
                  </a:lnTo>
                  <a:lnTo>
                    <a:pt x="37" y="147"/>
                  </a:lnTo>
                  <a:lnTo>
                    <a:pt x="37" y="139"/>
                  </a:lnTo>
                  <a:lnTo>
                    <a:pt x="39" y="131"/>
                  </a:lnTo>
                  <a:lnTo>
                    <a:pt x="40" y="126"/>
                  </a:lnTo>
                  <a:lnTo>
                    <a:pt x="38" y="118"/>
                  </a:lnTo>
                  <a:lnTo>
                    <a:pt x="34" y="107"/>
                  </a:lnTo>
                  <a:lnTo>
                    <a:pt x="30" y="97"/>
                  </a:lnTo>
                  <a:lnTo>
                    <a:pt x="23" y="85"/>
                  </a:lnTo>
                  <a:lnTo>
                    <a:pt x="17" y="73"/>
                  </a:lnTo>
                  <a:lnTo>
                    <a:pt x="9" y="61"/>
                  </a:lnTo>
                  <a:lnTo>
                    <a:pt x="0" y="49"/>
                  </a:lnTo>
                  <a:lnTo>
                    <a:pt x="1" y="42"/>
                  </a:lnTo>
                  <a:lnTo>
                    <a:pt x="2" y="36"/>
                  </a:lnTo>
                  <a:lnTo>
                    <a:pt x="2" y="30"/>
                  </a:lnTo>
                  <a:lnTo>
                    <a:pt x="2" y="26"/>
                  </a:lnTo>
                  <a:lnTo>
                    <a:pt x="2" y="21"/>
                  </a:lnTo>
                  <a:lnTo>
                    <a:pt x="4" y="14"/>
                  </a:lnTo>
                  <a:lnTo>
                    <a:pt x="6" y="8"/>
                  </a:lnTo>
                  <a:lnTo>
                    <a:pt x="9" y="0"/>
                  </a:lnTo>
                  <a:lnTo>
                    <a:pt x="18" y="4"/>
                  </a:lnTo>
                  <a:lnTo>
                    <a:pt x="24" y="9"/>
                  </a:lnTo>
                  <a:lnTo>
                    <a:pt x="29" y="16"/>
                  </a:lnTo>
                  <a:lnTo>
                    <a:pt x="33" y="24"/>
                  </a:lnTo>
                  <a:lnTo>
                    <a:pt x="37" y="30"/>
                  </a:lnTo>
                  <a:lnTo>
                    <a:pt x="42" y="37"/>
                  </a:lnTo>
                  <a:lnTo>
                    <a:pt x="49" y="42"/>
                  </a:lnTo>
                  <a:lnTo>
                    <a:pt x="60" y="48"/>
                  </a:lnTo>
                  <a:lnTo>
                    <a:pt x="70" y="51"/>
                  </a:lnTo>
                  <a:lnTo>
                    <a:pt x="81" y="59"/>
                  </a:lnTo>
                  <a:lnTo>
                    <a:pt x="93" y="69"/>
                  </a:lnTo>
                  <a:lnTo>
                    <a:pt x="107" y="79"/>
                  </a:lnTo>
                  <a:lnTo>
                    <a:pt x="119" y="91"/>
                  </a:lnTo>
                  <a:lnTo>
                    <a:pt x="131" y="101"/>
                  </a:lnTo>
                  <a:lnTo>
                    <a:pt x="140" y="108"/>
                  </a:lnTo>
                  <a:lnTo>
                    <a:pt x="148" y="112"/>
                  </a:lnTo>
                  <a:lnTo>
                    <a:pt x="158" y="118"/>
                  </a:lnTo>
                  <a:lnTo>
                    <a:pt x="166" y="126"/>
                  </a:lnTo>
                  <a:lnTo>
                    <a:pt x="173" y="134"/>
                  </a:lnTo>
                  <a:lnTo>
                    <a:pt x="180" y="142"/>
                  </a:lnTo>
                  <a:lnTo>
                    <a:pt x="185" y="150"/>
                  </a:lnTo>
                  <a:lnTo>
                    <a:pt x="191" y="156"/>
                  </a:lnTo>
                  <a:lnTo>
                    <a:pt x="195" y="163"/>
                  </a:lnTo>
                  <a:lnTo>
                    <a:pt x="201" y="168"/>
                  </a:lnTo>
                  <a:lnTo>
                    <a:pt x="209" y="175"/>
                  </a:lnTo>
                  <a:lnTo>
                    <a:pt x="223" y="185"/>
                  </a:lnTo>
                  <a:lnTo>
                    <a:pt x="240" y="200"/>
                  </a:lnTo>
                  <a:lnTo>
                    <a:pt x="259" y="215"/>
                  </a:lnTo>
                  <a:lnTo>
                    <a:pt x="277" y="230"/>
                  </a:lnTo>
                  <a:lnTo>
                    <a:pt x="295" y="245"/>
                  </a:lnTo>
                  <a:lnTo>
                    <a:pt x="308" y="256"/>
                  </a:lnTo>
                  <a:lnTo>
                    <a:pt x="316" y="262"/>
                  </a:lnTo>
                  <a:lnTo>
                    <a:pt x="321" y="266"/>
                  </a:lnTo>
                  <a:lnTo>
                    <a:pt x="325" y="270"/>
                  </a:lnTo>
                  <a:lnTo>
                    <a:pt x="330" y="273"/>
                  </a:lnTo>
                  <a:lnTo>
                    <a:pt x="334" y="274"/>
                  </a:lnTo>
                  <a:lnTo>
                    <a:pt x="343" y="276"/>
                  </a:lnTo>
                  <a:lnTo>
                    <a:pt x="349" y="276"/>
                  </a:lnTo>
                  <a:lnTo>
                    <a:pt x="355" y="277"/>
                  </a:lnTo>
                  <a:lnTo>
                    <a:pt x="359" y="279"/>
                  </a:lnTo>
                  <a:lnTo>
                    <a:pt x="367" y="283"/>
                  </a:lnTo>
                  <a:lnTo>
                    <a:pt x="381" y="290"/>
                  </a:lnTo>
                  <a:lnTo>
                    <a:pt x="397" y="298"/>
                  </a:lnTo>
                  <a:lnTo>
                    <a:pt x="416" y="306"/>
                  </a:lnTo>
                  <a:lnTo>
                    <a:pt x="434" y="315"/>
                  </a:lnTo>
                  <a:lnTo>
                    <a:pt x="449" y="325"/>
                  </a:lnTo>
                  <a:lnTo>
                    <a:pt x="462" y="333"/>
                  </a:lnTo>
                  <a:lnTo>
                    <a:pt x="468" y="340"/>
                  </a:lnTo>
                  <a:lnTo>
                    <a:pt x="475" y="352"/>
                  </a:lnTo>
                  <a:lnTo>
                    <a:pt x="482" y="363"/>
                  </a:lnTo>
                  <a:lnTo>
                    <a:pt x="487" y="371"/>
                  </a:lnTo>
                  <a:lnTo>
                    <a:pt x="492" y="379"/>
                  </a:lnTo>
                  <a:lnTo>
                    <a:pt x="498" y="382"/>
                  </a:lnTo>
                  <a:lnTo>
                    <a:pt x="504" y="386"/>
                  </a:lnTo>
                  <a:lnTo>
                    <a:pt x="509" y="390"/>
                  </a:lnTo>
                  <a:lnTo>
                    <a:pt x="515" y="393"/>
                  </a:lnTo>
                  <a:lnTo>
                    <a:pt x="518" y="396"/>
                  </a:lnTo>
                  <a:lnTo>
                    <a:pt x="520" y="399"/>
                  </a:lnTo>
                  <a:lnTo>
                    <a:pt x="523" y="400"/>
                  </a:lnTo>
                  <a:lnTo>
                    <a:pt x="525" y="403"/>
                  </a:lnTo>
                  <a:lnTo>
                    <a:pt x="516" y="403"/>
                  </a:lnTo>
                  <a:lnTo>
                    <a:pt x="506" y="405"/>
                  </a:lnTo>
                  <a:lnTo>
                    <a:pt x="496" y="409"/>
                  </a:lnTo>
                  <a:lnTo>
                    <a:pt x="486" y="416"/>
                  </a:lnTo>
                  <a:lnTo>
                    <a:pt x="477" y="424"/>
                  </a:lnTo>
                  <a:lnTo>
                    <a:pt x="468" y="433"/>
                  </a:lnTo>
                  <a:lnTo>
                    <a:pt x="460" y="443"/>
                  </a:lnTo>
                  <a:lnTo>
                    <a:pt x="454" y="452"/>
                  </a:lnTo>
                  <a:lnTo>
                    <a:pt x="450" y="448"/>
                  </a:lnTo>
                  <a:lnTo>
                    <a:pt x="446" y="445"/>
                  </a:lnTo>
                  <a:lnTo>
                    <a:pt x="440" y="441"/>
                  </a:lnTo>
                  <a:lnTo>
                    <a:pt x="435" y="439"/>
                  </a:lnTo>
                  <a:lnTo>
                    <a:pt x="432" y="437"/>
                  </a:lnTo>
                  <a:lnTo>
                    <a:pt x="427" y="439"/>
                  </a:lnTo>
                  <a:lnTo>
                    <a:pt x="423" y="440"/>
                  </a:lnTo>
                  <a:lnTo>
                    <a:pt x="418" y="441"/>
                  </a:lnTo>
                  <a:lnTo>
                    <a:pt x="413" y="444"/>
                  </a:lnTo>
                  <a:lnTo>
                    <a:pt x="408" y="448"/>
                  </a:lnTo>
                  <a:lnTo>
                    <a:pt x="404" y="450"/>
                  </a:lnTo>
                  <a:lnTo>
                    <a:pt x="399" y="454"/>
                  </a:lnTo>
                  <a:lnTo>
                    <a:pt x="398" y="441"/>
                  </a:lnTo>
                  <a:lnTo>
                    <a:pt x="399" y="428"/>
                  </a:lnTo>
                  <a:lnTo>
                    <a:pt x="401" y="416"/>
                  </a:lnTo>
                  <a:lnTo>
                    <a:pt x="403" y="404"/>
                  </a:lnTo>
                  <a:lnTo>
                    <a:pt x="408" y="392"/>
                  </a:lnTo>
                  <a:lnTo>
                    <a:pt x="415" y="382"/>
                  </a:lnTo>
                  <a:lnTo>
                    <a:pt x="425" y="371"/>
                  </a:lnTo>
                  <a:lnTo>
                    <a:pt x="438" y="363"/>
                  </a:lnTo>
                  <a:lnTo>
                    <a:pt x="434" y="362"/>
                  </a:lnTo>
                  <a:lnTo>
                    <a:pt x="429" y="360"/>
                  </a:lnTo>
                  <a:lnTo>
                    <a:pt x="423" y="362"/>
                  </a:lnTo>
                  <a:lnTo>
                    <a:pt x="416" y="363"/>
                  </a:lnTo>
                  <a:lnTo>
                    <a:pt x="409" y="370"/>
                  </a:lnTo>
                  <a:lnTo>
                    <a:pt x="402" y="379"/>
                  </a:lnTo>
                  <a:lnTo>
                    <a:pt x="393" y="393"/>
                  </a:lnTo>
                  <a:lnTo>
                    <a:pt x="385" y="415"/>
                  </a:lnTo>
                  <a:lnTo>
                    <a:pt x="375" y="407"/>
                  </a:lnTo>
                  <a:lnTo>
                    <a:pt x="367" y="395"/>
                  </a:lnTo>
                  <a:lnTo>
                    <a:pt x="359" y="380"/>
                  </a:lnTo>
                  <a:lnTo>
                    <a:pt x="353" y="366"/>
                  </a:lnTo>
                  <a:lnTo>
                    <a:pt x="349" y="358"/>
                  </a:lnTo>
                  <a:lnTo>
                    <a:pt x="345" y="352"/>
                  </a:lnTo>
                  <a:lnTo>
                    <a:pt x="341" y="347"/>
                  </a:lnTo>
                  <a:lnTo>
                    <a:pt x="337" y="344"/>
                  </a:lnTo>
                  <a:lnTo>
                    <a:pt x="333" y="343"/>
                  </a:lnTo>
                  <a:lnTo>
                    <a:pt x="328" y="343"/>
                  </a:lnTo>
                  <a:lnTo>
                    <a:pt x="324" y="344"/>
                  </a:lnTo>
                  <a:lnTo>
                    <a:pt x="320" y="348"/>
                  </a:lnTo>
                  <a:lnTo>
                    <a:pt x="315" y="354"/>
                  </a:lnTo>
                  <a:lnTo>
                    <a:pt x="311" y="359"/>
                  </a:lnTo>
                  <a:lnTo>
                    <a:pt x="305" y="364"/>
                  </a:lnTo>
                  <a:lnTo>
                    <a:pt x="301" y="370"/>
                  </a:lnTo>
                  <a:lnTo>
                    <a:pt x="296" y="374"/>
                  </a:lnTo>
                  <a:lnTo>
                    <a:pt x="292" y="376"/>
                  </a:lnTo>
                  <a:lnTo>
                    <a:pt x="288" y="376"/>
                  </a:lnTo>
                  <a:lnTo>
                    <a:pt x="284" y="375"/>
                  </a:lnTo>
                  <a:lnTo>
                    <a:pt x="281" y="366"/>
                  </a:lnTo>
                  <a:lnTo>
                    <a:pt x="283" y="355"/>
                  </a:lnTo>
                  <a:lnTo>
                    <a:pt x="287" y="344"/>
                  </a:lnTo>
                  <a:lnTo>
                    <a:pt x="294" y="336"/>
                  </a:lnTo>
                  <a:lnTo>
                    <a:pt x="301" y="329"/>
                  </a:lnTo>
                  <a:lnTo>
                    <a:pt x="307" y="321"/>
                  </a:lnTo>
                  <a:lnTo>
                    <a:pt x="310" y="311"/>
                  </a:lnTo>
                  <a:lnTo>
                    <a:pt x="306" y="303"/>
                  </a:lnTo>
                  <a:lnTo>
                    <a:pt x="302" y="301"/>
                  </a:lnTo>
                  <a:lnTo>
                    <a:pt x="296" y="302"/>
                  </a:lnTo>
                  <a:lnTo>
                    <a:pt x="291" y="306"/>
                  </a:lnTo>
                  <a:lnTo>
                    <a:pt x="285" y="311"/>
                  </a:lnTo>
                  <a:lnTo>
                    <a:pt x="278" y="319"/>
                  </a:lnTo>
                  <a:lnTo>
                    <a:pt x="273" y="327"/>
                  </a:lnTo>
                  <a:lnTo>
                    <a:pt x="267" y="335"/>
                  </a:lnTo>
                  <a:lnTo>
                    <a:pt x="263" y="343"/>
                  </a:lnTo>
                  <a:lnTo>
                    <a:pt x="256" y="355"/>
                  </a:lnTo>
                  <a:lnTo>
                    <a:pt x="252" y="360"/>
                  </a:lnTo>
                  <a:lnTo>
                    <a:pt x="247" y="362"/>
                  </a:lnTo>
                  <a:lnTo>
                    <a:pt x="243" y="362"/>
                  </a:lnTo>
                  <a:lnTo>
                    <a:pt x="242" y="350"/>
                  </a:lnTo>
                  <a:lnTo>
                    <a:pt x="243" y="336"/>
                  </a:lnTo>
                  <a:lnTo>
                    <a:pt x="246" y="322"/>
                  </a:lnTo>
                  <a:lnTo>
                    <a:pt x="253" y="309"/>
                  </a:lnTo>
                  <a:lnTo>
                    <a:pt x="263" y="295"/>
                  </a:lnTo>
                  <a:lnTo>
                    <a:pt x="276" y="282"/>
                  </a:lnTo>
                  <a:lnTo>
                    <a:pt x="294" y="272"/>
                  </a:lnTo>
                  <a:lnTo>
                    <a:pt x="316" y="26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98" name="Freeform 154"/>
            <p:cNvSpPr>
              <a:spLocks/>
            </p:cNvSpPr>
            <p:nvPr/>
          </p:nvSpPr>
          <p:spPr bwMode="auto">
            <a:xfrm>
              <a:off x="3579" y="3335"/>
              <a:ext cx="42" cy="28"/>
            </a:xfrm>
            <a:custGeom>
              <a:avLst/>
              <a:gdLst>
                <a:gd name="T0" fmla="*/ 42 w 42"/>
                <a:gd name="T1" fmla="*/ 11 h 28"/>
                <a:gd name="T2" fmla="*/ 39 w 42"/>
                <a:gd name="T3" fmla="*/ 11 h 28"/>
                <a:gd name="T4" fmla="*/ 33 w 42"/>
                <a:gd name="T5" fmla="*/ 11 h 28"/>
                <a:gd name="T6" fmla="*/ 28 w 42"/>
                <a:gd name="T7" fmla="*/ 11 h 28"/>
                <a:gd name="T8" fmla="*/ 21 w 42"/>
                <a:gd name="T9" fmla="*/ 9 h 28"/>
                <a:gd name="T10" fmla="*/ 15 w 42"/>
                <a:gd name="T11" fmla="*/ 8 h 28"/>
                <a:gd name="T12" fmla="*/ 9 w 42"/>
                <a:gd name="T13" fmla="*/ 7 h 28"/>
                <a:gd name="T14" fmla="*/ 3 w 42"/>
                <a:gd name="T15" fmla="*/ 4 h 28"/>
                <a:gd name="T16" fmla="*/ 0 w 42"/>
                <a:gd name="T17" fmla="*/ 0 h 28"/>
                <a:gd name="T18" fmla="*/ 8 w 42"/>
                <a:gd name="T19" fmla="*/ 9 h 28"/>
                <a:gd name="T20" fmla="*/ 16 w 42"/>
                <a:gd name="T21" fmla="*/ 17 h 28"/>
                <a:gd name="T22" fmla="*/ 22 w 42"/>
                <a:gd name="T23" fmla="*/ 24 h 28"/>
                <a:gd name="T24" fmla="*/ 26 w 42"/>
                <a:gd name="T25" fmla="*/ 28 h 28"/>
                <a:gd name="T26" fmla="*/ 30 w 42"/>
                <a:gd name="T27" fmla="*/ 23 h 28"/>
                <a:gd name="T28" fmla="*/ 35 w 42"/>
                <a:gd name="T29" fmla="*/ 17 h 28"/>
                <a:gd name="T30" fmla="*/ 39 w 42"/>
                <a:gd name="T31" fmla="*/ 13 h 28"/>
                <a:gd name="T32" fmla="*/ 42 w 42"/>
                <a:gd name="T33" fmla="*/ 1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28">
                  <a:moveTo>
                    <a:pt x="42" y="11"/>
                  </a:moveTo>
                  <a:lnTo>
                    <a:pt x="39" y="11"/>
                  </a:lnTo>
                  <a:lnTo>
                    <a:pt x="33" y="11"/>
                  </a:lnTo>
                  <a:lnTo>
                    <a:pt x="28" y="11"/>
                  </a:lnTo>
                  <a:lnTo>
                    <a:pt x="21" y="9"/>
                  </a:lnTo>
                  <a:lnTo>
                    <a:pt x="15" y="8"/>
                  </a:lnTo>
                  <a:lnTo>
                    <a:pt x="9" y="7"/>
                  </a:lnTo>
                  <a:lnTo>
                    <a:pt x="3" y="4"/>
                  </a:lnTo>
                  <a:lnTo>
                    <a:pt x="0" y="0"/>
                  </a:lnTo>
                  <a:lnTo>
                    <a:pt x="8" y="9"/>
                  </a:lnTo>
                  <a:lnTo>
                    <a:pt x="16" y="17"/>
                  </a:lnTo>
                  <a:lnTo>
                    <a:pt x="22" y="24"/>
                  </a:lnTo>
                  <a:lnTo>
                    <a:pt x="26" y="28"/>
                  </a:lnTo>
                  <a:lnTo>
                    <a:pt x="30" y="23"/>
                  </a:lnTo>
                  <a:lnTo>
                    <a:pt x="35" y="17"/>
                  </a:lnTo>
                  <a:lnTo>
                    <a:pt x="39" y="13"/>
                  </a:lnTo>
                  <a:lnTo>
                    <a:pt x="42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899" name="Freeform 155"/>
            <p:cNvSpPr>
              <a:spLocks/>
            </p:cNvSpPr>
            <p:nvPr/>
          </p:nvSpPr>
          <p:spPr bwMode="auto">
            <a:xfrm>
              <a:off x="3658" y="3346"/>
              <a:ext cx="83" cy="29"/>
            </a:xfrm>
            <a:custGeom>
              <a:avLst/>
              <a:gdLst>
                <a:gd name="T0" fmla="*/ 83 w 83"/>
                <a:gd name="T1" fmla="*/ 0 h 29"/>
                <a:gd name="T2" fmla="*/ 79 w 83"/>
                <a:gd name="T3" fmla="*/ 1 h 29"/>
                <a:gd name="T4" fmla="*/ 72 w 83"/>
                <a:gd name="T5" fmla="*/ 1 h 29"/>
                <a:gd name="T6" fmla="*/ 66 w 83"/>
                <a:gd name="T7" fmla="*/ 1 h 29"/>
                <a:gd name="T8" fmla="*/ 59 w 83"/>
                <a:gd name="T9" fmla="*/ 1 h 29"/>
                <a:gd name="T10" fmla="*/ 52 w 83"/>
                <a:gd name="T11" fmla="*/ 1 h 29"/>
                <a:gd name="T12" fmla="*/ 45 w 83"/>
                <a:gd name="T13" fmla="*/ 1 h 29"/>
                <a:gd name="T14" fmla="*/ 40 w 83"/>
                <a:gd name="T15" fmla="*/ 0 h 29"/>
                <a:gd name="T16" fmla="*/ 34 w 83"/>
                <a:gd name="T17" fmla="*/ 0 h 29"/>
                <a:gd name="T18" fmla="*/ 32 w 83"/>
                <a:gd name="T19" fmla="*/ 2 h 29"/>
                <a:gd name="T20" fmla="*/ 28 w 83"/>
                <a:gd name="T21" fmla="*/ 5 h 29"/>
                <a:gd name="T22" fmla="*/ 23 w 83"/>
                <a:gd name="T23" fmla="*/ 8 h 29"/>
                <a:gd name="T24" fmla="*/ 18 w 83"/>
                <a:gd name="T25" fmla="*/ 10 h 29"/>
                <a:gd name="T26" fmla="*/ 12 w 83"/>
                <a:gd name="T27" fmla="*/ 12 h 29"/>
                <a:gd name="T28" fmla="*/ 7 w 83"/>
                <a:gd name="T29" fmla="*/ 14 h 29"/>
                <a:gd name="T30" fmla="*/ 3 w 83"/>
                <a:gd name="T31" fmla="*/ 16 h 29"/>
                <a:gd name="T32" fmla="*/ 0 w 83"/>
                <a:gd name="T33" fmla="*/ 17 h 29"/>
                <a:gd name="T34" fmla="*/ 0 w 83"/>
                <a:gd name="T35" fmla="*/ 21 h 29"/>
                <a:gd name="T36" fmla="*/ 1 w 83"/>
                <a:gd name="T37" fmla="*/ 24 h 29"/>
                <a:gd name="T38" fmla="*/ 2 w 83"/>
                <a:gd name="T39" fmla="*/ 28 h 29"/>
                <a:gd name="T40" fmla="*/ 4 w 83"/>
                <a:gd name="T41" fmla="*/ 29 h 29"/>
                <a:gd name="T42" fmla="*/ 11 w 83"/>
                <a:gd name="T43" fmla="*/ 26 h 29"/>
                <a:gd name="T44" fmla="*/ 21 w 83"/>
                <a:gd name="T45" fmla="*/ 22 h 29"/>
                <a:gd name="T46" fmla="*/ 32 w 83"/>
                <a:gd name="T47" fmla="*/ 18 h 29"/>
                <a:gd name="T48" fmla="*/ 44 w 83"/>
                <a:gd name="T49" fmla="*/ 14 h 29"/>
                <a:gd name="T50" fmla="*/ 55 w 83"/>
                <a:gd name="T51" fmla="*/ 9 h 29"/>
                <a:gd name="T52" fmla="*/ 66 w 83"/>
                <a:gd name="T53" fmla="*/ 5 h 29"/>
                <a:gd name="T54" fmla="*/ 76 w 83"/>
                <a:gd name="T55" fmla="*/ 2 h 29"/>
                <a:gd name="T56" fmla="*/ 83 w 83"/>
                <a:gd name="T5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3" h="29">
                  <a:moveTo>
                    <a:pt x="83" y="0"/>
                  </a:moveTo>
                  <a:lnTo>
                    <a:pt x="79" y="1"/>
                  </a:lnTo>
                  <a:lnTo>
                    <a:pt x="72" y="1"/>
                  </a:lnTo>
                  <a:lnTo>
                    <a:pt x="66" y="1"/>
                  </a:lnTo>
                  <a:lnTo>
                    <a:pt x="59" y="1"/>
                  </a:lnTo>
                  <a:lnTo>
                    <a:pt x="52" y="1"/>
                  </a:lnTo>
                  <a:lnTo>
                    <a:pt x="45" y="1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2" y="2"/>
                  </a:lnTo>
                  <a:lnTo>
                    <a:pt x="28" y="5"/>
                  </a:lnTo>
                  <a:lnTo>
                    <a:pt x="23" y="8"/>
                  </a:lnTo>
                  <a:lnTo>
                    <a:pt x="18" y="10"/>
                  </a:lnTo>
                  <a:lnTo>
                    <a:pt x="12" y="12"/>
                  </a:lnTo>
                  <a:lnTo>
                    <a:pt x="7" y="14"/>
                  </a:lnTo>
                  <a:lnTo>
                    <a:pt x="3" y="16"/>
                  </a:lnTo>
                  <a:lnTo>
                    <a:pt x="0" y="17"/>
                  </a:lnTo>
                  <a:lnTo>
                    <a:pt x="0" y="21"/>
                  </a:lnTo>
                  <a:lnTo>
                    <a:pt x="1" y="24"/>
                  </a:lnTo>
                  <a:lnTo>
                    <a:pt x="2" y="28"/>
                  </a:lnTo>
                  <a:lnTo>
                    <a:pt x="4" y="29"/>
                  </a:lnTo>
                  <a:lnTo>
                    <a:pt x="11" y="26"/>
                  </a:lnTo>
                  <a:lnTo>
                    <a:pt x="21" y="22"/>
                  </a:lnTo>
                  <a:lnTo>
                    <a:pt x="32" y="18"/>
                  </a:lnTo>
                  <a:lnTo>
                    <a:pt x="44" y="14"/>
                  </a:lnTo>
                  <a:lnTo>
                    <a:pt x="55" y="9"/>
                  </a:lnTo>
                  <a:lnTo>
                    <a:pt x="66" y="5"/>
                  </a:lnTo>
                  <a:lnTo>
                    <a:pt x="76" y="2"/>
                  </a:lnTo>
                  <a:lnTo>
                    <a:pt x="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900" name="Freeform 156"/>
            <p:cNvSpPr>
              <a:spLocks/>
            </p:cNvSpPr>
            <p:nvPr/>
          </p:nvSpPr>
          <p:spPr bwMode="auto">
            <a:xfrm>
              <a:off x="3900" y="3230"/>
              <a:ext cx="71" cy="59"/>
            </a:xfrm>
            <a:custGeom>
              <a:avLst/>
              <a:gdLst>
                <a:gd name="T0" fmla="*/ 61 w 71"/>
                <a:gd name="T1" fmla="*/ 0 h 59"/>
                <a:gd name="T2" fmla="*/ 64 w 71"/>
                <a:gd name="T3" fmla="*/ 3 h 59"/>
                <a:gd name="T4" fmla="*/ 66 w 71"/>
                <a:gd name="T5" fmla="*/ 6 h 59"/>
                <a:gd name="T6" fmla="*/ 69 w 71"/>
                <a:gd name="T7" fmla="*/ 7 h 59"/>
                <a:gd name="T8" fmla="*/ 71 w 71"/>
                <a:gd name="T9" fmla="*/ 10 h 59"/>
                <a:gd name="T10" fmla="*/ 62 w 71"/>
                <a:gd name="T11" fmla="*/ 10 h 59"/>
                <a:gd name="T12" fmla="*/ 52 w 71"/>
                <a:gd name="T13" fmla="*/ 12 h 59"/>
                <a:gd name="T14" fmla="*/ 42 w 71"/>
                <a:gd name="T15" fmla="*/ 16 h 59"/>
                <a:gd name="T16" fmla="*/ 32 w 71"/>
                <a:gd name="T17" fmla="*/ 23 h 59"/>
                <a:gd name="T18" fmla="*/ 23 w 71"/>
                <a:gd name="T19" fmla="*/ 31 h 59"/>
                <a:gd name="T20" fmla="*/ 14 w 71"/>
                <a:gd name="T21" fmla="*/ 40 h 59"/>
                <a:gd name="T22" fmla="*/ 6 w 71"/>
                <a:gd name="T23" fmla="*/ 50 h 59"/>
                <a:gd name="T24" fmla="*/ 0 w 71"/>
                <a:gd name="T25" fmla="*/ 59 h 59"/>
                <a:gd name="T26" fmla="*/ 1 w 71"/>
                <a:gd name="T27" fmla="*/ 50 h 59"/>
                <a:gd name="T28" fmla="*/ 5 w 71"/>
                <a:gd name="T29" fmla="*/ 40 h 59"/>
                <a:gd name="T30" fmla="*/ 11 w 71"/>
                <a:gd name="T31" fmla="*/ 30 h 59"/>
                <a:gd name="T32" fmla="*/ 19 w 71"/>
                <a:gd name="T33" fmla="*/ 22 h 59"/>
                <a:gd name="T34" fmla="*/ 28 w 71"/>
                <a:gd name="T35" fmla="*/ 14 h 59"/>
                <a:gd name="T36" fmla="*/ 38 w 71"/>
                <a:gd name="T37" fmla="*/ 7 h 59"/>
                <a:gd name="T38" fmla="*/ 49 w 71"/>
                <a:gd name="T39" fmla="*/ 2 h 59"/>
                <a:gd name="T40" fmla="*/ 61 w 71"/>
                <a:gd name="T4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59">
                  <a:moveTo>
                    <a:pt x="61" y="0"/>
                  </a:moveTo>
                  <a:lnTo>
                    <a:pt x="64" y="3"/>
                  </a:lnTo>
                  <a:lnTo>
                    <a:pt x="66" y="6"/>
                  </a:lnTo>
                  <a:lnTo>
                    <a:pt x="69" y="7"/>
                  </a:lnTo>
                  <a:lnTo>
                    <a:pt x="71" y="10"/>
                  </a:lnTo>
                  <a:lnTo>
                    <a:pt x="62" y="10"/>
                  </a:lnTo>
                  <a:lnTo>
                    <a:pt x="52" y="12"/>
                  </a:lnTo>
                  <a:lnTo>
                    <a:pt x="42" y="16"/>
                  </a:lnTo>
                  <a:lnTo>
                    <a:pt x="32" y="23"/>
                  </a:lnTo>
                  <a:lnTo>
                    <a:pt x="23" y="31"/>
                  </a:lnTo>
                  <a:lnTo>
                    <a:pt x="14" y="40"/>
                  </a:lnTo>
                  <a:lnTo>
                    <a:pt x="6" y="50"/>
                  </a:lnTo>
                  <a:lnTo>
                    <a:pt x="0" y="59"/>
                  </a:lnTo>
                  <a:lnTo>
                    <a:pt x="1" y="50"/>
                  </a:lnTo>
                  <a:lnTo>
                    <a:pt x="5" y="40"/>
                  </a:lnTo>
                  <a:lnTo>
                    <a:pt x="11" y="30"/>
                  </a:lnTo>
                  <a:lnTo>
                    <a:pt x="19" y="22"/>
                  </a:lnTo>
                  <a:lnTo>
                    <a:pt x="28" y="14"/>
                  </a:lnTo>
                  <a:lnTo>
                    <a:pt x="38" y="7"/>
                  </a:lnTo>
                  <a:lnTo>
                    <a:pt x="49" y="2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901" name="Freeform 157"/>
            <p:cNvSpPr>
              <a:spLocks/>
            </p:cNvSpPr>
            <p:nvPr/>
          </p:nvSpPr>
          <p:spPr bwMode="auto">
            <a:xfrm>
              <a:off x="3780" y="3111"/>
              <a:ext cx="57" cy="52"/>
            </a:xfrm>
            <a:custGeom>
              <a:avLst/>
              <a:gdLst>
                <a:gd name="T0" fmla="*/ 25 w 57"/>
                <a:gd name="T1" fmla="*/ 5 h 52"/>
                <a:gd name="T2" fmla="*/ 21 w 57"/>
                <a:gd name="T3" fmla="*/ 3 h 52"/>
                <a:gd name="T4" fmla="*/ 15 w 57"/>
                <a:gd name="T5" fmla="*/ 2 h 52"/>
                <a:gd name="T6" fmla="*/ 9 w 57"/>
                <a:gd name="T7" fmla="*/ 2 h 52"/>
                <a:gd name="T8" fmla="*/ 0 w 57"/>
                <a:gd name="T9" fmla="*/ 0 h 52"/>
                <a:gd name="T10" fmla="*/ 7 w 57"/>
                <a:gd name="T11" fmla="*/ 5 h 52"/>
                <a:gd name="T12" fmla="*/ 13 w 57"/>
                <a:gd name="T13" fmla="*/ 11 h 52"/>
                <a:gd name="T14" fmla="*/ 21 w 57"/>
                <a:gd name="T15" fmla="*/ 19 h 52"/>
                <a:gd name="T16" fmla="*/ 29 w 57"/>
                <a:gd name="T17" fmla="*/ 25 h 52"/>
                <a:gd name="T18" fmla="*/ 35 w 57"/>
                <a:gd name="T19" fmla="*/ 33 h 52"/>
                <a:gd name="T20" fmla="*/ 41 w 57"/>
                <a:gd name="T21" fmla="*/ 41 h 52"/>
                <a:gd name="T22" fmla="*/ 45 w 57"/>
                <a:gd name="T23" fmla="*/ 47 h 52"/>
                <a:gd name="T24" fmla="*/ 48 w 57"/>
                <a:gd name="T25" fmla="*/ 52 h 52"/>
                <a:gd name="T26" fmla="*/ 52 w 57"/>
                <a:gd name="T27" fmla="*/ 49 h 52"/>
                <a:gd name="T28" fmla="*/ 55 w 57"/>
                <a:gd name="T29" fmla="*/ 45 h 52"/>
                <a:gd name="T30" fmla="*/ 57 w 57"/>
                <a:gd name="T31" fmla="*/ 40 h 52"/>
                <a:gd name="T32" fmla="*/ 53 w 57"/>
                <a:gd name="T33" fmla="*/ 35 h 52"/>
                <a:gd name="T34" fmla="*/ 45 w 57"/>
                <a:gd name="T35" fmla="*/ 28 h 52"/>
                <a:gd name="T36" fmla="*/ 38 w 57"/>
                <a:gd name="T37" fmla="*/ 20 h 52"/>
                <a:gd name="T38" fmla="*/ 30 w 57"/>
                <a:gd name="T39" fmla="*/ 12 h 52"/>
                <a:gd name="T40" fmla="*/ 25 w 57"/>
                <a:gd name="T41" fmla="*/ 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2">
                  <a:moveTo>
                    <a:pt x="25" y="5"/>
                  </a:moveTo>
                  <a:lnTo>
                    <a:pt x="21" y="3"/>
                  </a:lnTo>
                  <a:lnTo>
                    <a:pt x="15" y="2"/>
                  </a:lnTo>
                  <a:lnTo>
                    <a:pt x="9" y="2"/>
                  </a:lnTo>
                  <a:lnTo>
                    <a:pt x="0" y="0"/>
                  </a:lnTo>
                  <a:lnTo>
                    <a:pt x="7" y="5"/>
                  </a:lnTo>
                  <a:lnTo>
                    <a:pt x="13" y="11"/>
                  </a:lnTo>
                  <a:lnTo>
                    <a:pt x="21" y="19"/>
                  </a:lnTo>
                  <a:lnTo>
                    <a:pt x="29" y="25"/>
                  </a:lnTo>
                  <a:lnTo>
                    <a:pt x="35" y="33"/>
                  </a:lnTo>
                  <a:lnTo>
                    <a:pt x="41" y="41"/>
                  </a:lnTo>
                  <a:lnTo>
                    <a:pt x="45" y="47"/>
                  </a:lnTo>
                  <a:lnTo>
                    <a:pt x="48" y="52"/>
                  </a:lnTo>
                  <a:lnTo>
                    <a:pt x="52" y="49"/>
                  </a:lnTo>
                  <a:lnTo>
                    <a:pt x="55" y="45"/>
                  </a:lnTo>
                  <a:lnTo>
                    <a:pt x="57" y="40"/>
                  </a:lnTo>
                  <a:lnTo>
                    <a:pt x="53" y="35"/>
                  </a:lnTo>
                  <a:lnTo>
                    <a:pt x="45" y="28"/>
                  </a:lnTo>
                  <a:lnTo>
                    <a:pt x="38" y="20"/>
                  </a:lnTo>
                  <a:lnTo>
                    <a:pt x="30" y="12"/>
                  </a:lnTo>
                  <a:lnTo>
                    <a:pt x="25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902" name="Freeform 158"/>
            <p:cNvSpPr>
              <a:spLocks/>
            </p:cNvSpPr>
            <p:nvPr/>
          </p:nvSpPr>
          <p:spPr bwMode="auto">
            <a:xfrm>
              <a:off x="3594" y="2949"/>
              <a:ext cx="72" cy="91"/>
            </a:xfrm>
            <a:custGeom>
              <a:avLst/>
              <a:gdLst>
                <a:gd name="T0" fmla="*/ 53 w 72"/>
                <a:gd name="T1" fmla="*/ 56 h 91"/>
                <a:gd name="T2" fmla="*/ 47 w 72"/>
                <a:gd name="T3" fmla="*/ 51 h 91"/>
                <a:gd name="T4" fmla="*/ 43 w 72"/>
                <a:gd name="T5" fmla="*/ 44 h 91"/>
                <a:gd name="T6" fmla="*/ 37 w 72"/>
                <a:gd name="T7" fmla="*/ 38 h 91"/>
                <a:gd name="T8" fmla="*/ 32 w 72"/>
                <a:gd name="T9" fmla="*/ 30 h 91"/>
                <a:gd name="T10" fmla="*/ 25 w 72"/>
                <a:gd name="T11" fmla="*/ 22 h 91"/>
                <a:gd name="T12" fmla="*/ 18 w 72"/>
                <a:gd name="T13" fmla="*/ 14 h 91"/>
                <a:gd name="T14" fmla="*/ 10 w 72"/>
                <a:gd name="T15" fmla="*/ 6 h 91"/>
                <a:gd name="T16" fmla="*/ 0 w 72"/>
                <a:gd name="T17" fmla="*/ 0 h 91"/>
                <a:gd name="T18" fmla="*/ 6 w 72"/>
                <a:gd name="T19" fmla="*/ 10 h 91"/>
                <a:gd name="T20" fmla="*/ 14 w 72"/>
                <a:gd name="T21" fmla="*/ 20 h 91"/>
                <a:gd name="T22" fmla="*/ 22 w 72"/>
                <a:gd name="T23" fmla="*/ 31 h 91"/>
                <a:gd name="T24" fmla="*/ 30 w 72"/>
                <a:gd name="T25" fmla="*/ 43 h 91"/>
                <a:gd name="T26" fmla="*/ 36 w 72"/>
                <a:gd name="T27" fmla="*/ 55 h 91"/>
                <a:gd name="T28" fmla="*/ 43 w 72"/>
                <a:gd name="T29" fmla="*/ 64 h 91"/>
                <a:gd name="T30" fmla="*/ 47 w 72"/>
                <a:gd name="T31" fmla="*/ 73 h 91"/>
                <a:gd name="T32" fmla="*/ 51 w 72"/>
                <a:gd name="T33" fmla="*/ 79 h 91"/>
                <a:gd name="T34" fmla="*/ 56 w 72"/>
                <a:gd name="T35" fmla="*/ 81 h 91"/>
                <a:gd name="T36" fmla="*/ 62 w 72"/>
                <a:gd name="T37" fmla="*/ 84 h 91"/>
                <a:gd name="T38" fmla="*/ 67 w 72"/>
                <a:gd name="T39" fmla="*/ 88 h 91"/>
                <a:gd name="T40" fmla="*/ 72 w 72"/>
                <a:gd name="T41" fmla="*/ 91 h 91"/>
                <a:gd name="T42" fmla="*/ 66 w 72"/>
                <a:gd name="T43" fmla="*/ 83 h 91"/>
                <a:gd name="T44" fmla="*/ 62 w 72"/>
                <a:gd name="T45" fmla="*/ 73 h 91"/>
                <a:gd name="T46" fmla="*/ 57 w 72"/>
                <a:gd name="T47" fmla="*/ 64 h 91"/>
                <a:gd name="T48" fmla="*/ 53 w 72"/>
                <a:gd name="T49" fmla="*/ 56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2" h="91">
                  <a:moveTo>
                    <a:pt x="53" y="56"/>
                  </a:moveTo>
                  <a:lnTo>
                    <a:pt x="47" y="51"/>
                  </a:lnTo>
                  <a:lnTo>
                    <a:pt x="43" y="44"/>
                  </a:lnTo>
                  <a:lnTo>
                    <a:pt x="37" y="38"/>
                  </a:lnTo>
                  <a:lnTo>
                    <a:pt x="32" y="30"/>
                  </a:lnTo>
                  <a:lnTo>
                    <a:pt x="25" y="22"/>
                  </a:lnTo>
                  <a:lnTo>
                    <a:pt x="18" y="14"/>
                  </a:lnTo>
                  <a:lnTo>
                    <a:pt x="10" y="6"/>
                  </a:lnTo>
                  <a:lnTo>
                    <a:pt x="0" y="0"/>
                  </a:lnTo>
                  <a:lnTo>
                    <a:pt x="6" y="10"/>
                  </a:lnTo>
                  <a:lnTo>
                    <a:pt x="14" y="20"/>
                  </a:lnTo>
                  <a:lnTo>
                    <a:pt x="22" y="31"/>
                  </a:lnTo>
                  <a:lnTo>
                    <a:pt x="30" y="43"/>
                  </a:lnTo>
                  <a:lnTo>
                    <a:pt x="36" y="55"/>
                  </a:lnTo>
                  <a:lnTo>
                    <a:pt x="43" y="64"/>
                  </a:lnTo>
                  <a:lnTo>
                    <a:pt x="47" y="73"/>
                  </a:lnTo>
                  <a:lnTo>
                    <a:pt x="51" y="79"/>
                  </a:lnTo>
                  <a:lnTo>
                    <a:pt x="56" y="81"/>
                  </a:lnTo>
                  <a:lnTo>
                    <a:pt x="62" y="84"/>
                  </a:lnTo>
                  <a:lnTo>
                    <a:pt x="67" y="88"/>
                  </a:lnTo>
                  <a:lnTo>
                    <a:pt x="72" y="91"/>
                  </a:lnTo>
                  <a:lnTo>
                    <a:pt x="66" y="83"/>
                  </a:lnTo>
                  <a:lnTo>
                    <a:pt x="62" y="73"/>
                  </a:lnTo>
                  <a:lnTo>
                    <a:pt x="57" y="64"/>
                  </a:lnTo>
                  <a:lnTo>
                    <a:pt x="53" y="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903" name="Freeform 159"/>
            <p:cNvSpPr>
              <a:spLocks/>
            </p:cNvSpPr>
            <p:nvPr/>
          </p:nvSpPr>
          <p:spPr bwMode="auto">
            <a:xfrm>
              <a:off x="3567" y="2971"/>
              <a:ext cx="41" cy="160"/>
            </a:xfrm>
            <a:custGeom>
              <a:avLst/>
              <a:gdLst>
                <a:gd name="T0" fmla="*/ 0 w 41"/>
                <a:gd name="T1" fmla="*/ 0 h 160"/>
                <a:gd name="T2" fmla="*/ 5 w 41"/>
                <a:gd name="T3" fmla="*/ 28 h 160"/>
                <a:gd name="T4" fmla="*/ 9 w 41"/>
                <a:gd name="T5" fmla="*/ 57 h 160"/>
                <a:gd name="T6" fmla="*/ 8 w 41"/>
                <a:gd name="T7" fmla="*/ 86 h 160"/>
                <a:gd name="T8" fmla="*/ 7 w 41"/>
                <a:gd name="T9" fmla="*/ 106 h 160"/>
                <a:gd name="T10" fmla="*/ 5 w 41"/>
                <a:gd name="T11" fmla="*/ 122 h 160"/>
                <a:gd name="T12" fmla="*/ 7 w 41"/>
                <a:gd name="T13" fmla="*/ 140 h 160"/>
                <a:gd name="T14" fmla="*/ 11 w 41"/>
                <a:gd name="T15" fmla="*/ 155 h 160"/>
                <a:gd name="T16" fmla="*/ 22 w 41"/>
                <a:gd name="T17" fmla="*/ 160 h 160"/>
                <a:gd name="T18" fmla="*/ 33 w 41"/>
                <a:gd name="T19" fmla="*/ 152 h 160"/>
                <a:gd name="T20" fmla="*/ 39 w 41"/>
                <a:gd name="T21" fmla="*/ 132 h 160"/>
                <a:gd name="T22" fmla="*/ 41 w 41"/>
                <a:gd name="T23" fmla="*/ 110 h 160"/>
                <a:gd name="T24" fmla="*/ 38 w 41"/>
                <a:gd name="T25" fmla="*/ 92 h 160"/>
                <a:gd name="T26" fmla="*/ 34 w 41"/>
                <a:gd name="T27" fmla="*/ 85 h 160"/>
                <a:gd name="T28" fmla="*/ 30 w 41"/>
                <a:gd name="T29" fmla="*/ 74 h 160"/>
                <a:gd name="T30" fmla="*/ 25 w 41"/>
                <a:gd name="T31" fmla="*/ 61 h 160"/>
                <a:gd name="T32" fmla="*/ 19 w 41"/>
                <a:gd name="T33" fmla="*/ 47 h 160"/>
                <a:gd name="T34" fmla="*/ 13 w 41"/>
                <a:gd name="T35" fmla="*/ 33 h 160"/>
                <a:gd name="T36" fmla="*/ 8 w 41"/>
                <a:gd name="T37" fmla="*/ 20 h 160"/>
                <a:gd name="T38" fmla="*/ 3 w 41"/>
                <a:gd name="T39" fmla="*/ 9 h 160"/>
                <a:gd name="T40" fmla="*/ 0 w 41"/>
                <a:gd name="T41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1" h="160">
                  <a:moveTo>
                    <a:pt x="0" y="0"/>
                  </a:moveTo>
                  <a:lnTo>
                    <a:pt x="5" y="28"/>
                  </a:lnTo>
                  <a:lnTo>
                    <a:pt x="9" y="57"/>
                  </a:lnTo>
                  <a:lnTo>
                    <a:pt x="8" y="86"/>
                  </a:lnTo>
                  <a:lnTo>
                    <a:pt x="7" y="106"/>
                  </a:lnTo>
                  <a:lnTo>
                    <a:pt x="5" y="122"/>
                  </a:lnTo>
                  <a:lnTo>
                    <a:pt x="7" y="140"/>
                  </a:lnTo>
                  <a:lnTo>
                    <a:pt x="11" y="155"/>
                  </a:lnTo>
                  <a:lnTo>
                    <a:pt x="22" y="160"/>
                  </a:lnTo>
                  <a:lnTo>
                    <a:pt x="33" y="152"/>
                  </a:lnTo>
                  <a:lnTo>
                    <a:pt x="39" y="132"/>
                  </a:lnTo>
                  <a:lnTo>
                    <a:pt x="41" y="110"/>
                  </a:lnTo>
                  <a:lnTo>
                    <a:pt x="38" y="92"/>
                  </a:lnTo>
                  <a:lnTo>
                    <a:pt x="34" y="85"/>
                  </a:lnTo>
                  <a:lnTo>
                    <a:pt x="30" y="74"/>
                  </a:lnTo>
                  <a:lnTo>
                    <a:pt x="25" y="61"/>
                  </a:lnTo>
                  <a:lnTo>
                    <a:pt x="19" y="47"/>
                  </a:lnTo>
                  <a:lnTo>
                    <a:pt x="13" y="33"/>
                  </a:lnTo>
                  <a:lnTo>
                    <a:pt x="8" y="20"/>
                  </a:lnTo>
                  <a:lnTo>
                    <a:pt x="3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904" name="Freeform 160"/>
            <p:cNvSpPr>
              <a:spLocks/>
            </p:cNvSpPr>
            <p:nvPr/>
          </p:nvSpPr>
          <p:spPr bwMode="auto">
            <a:xfrm>
              <a:off x="3900" y="3240"/>
              <a:ext cx="223" cy="201"/>
            </a:xfrm>
            <a:custGeom>
              <a:avLst/>
              <a:gdLst>
                <a:gd name="T0" fmla="*/ 62 w 223"/>
                <a:gd name="T1" fmla="*/ 0 h 201"/>
                <a:gd name="T2" fmla="*/ 42 w 223"/>
                <a:gd name="T3" fmla="*/ 6 h 201"/>
                <a:gd name="T4" fmla="*/ 23 w 223"/>
                <a:gd name="T5" fmla="*/ 21 h 201"/>
                <a:gd name="T6" fmla="*/ 6 w 223"/>
                <a:gd name="T7" fmla="*/ 40 h 201"/>
                <a:gd name="T8" fmla="*/ 9 w 223"/>
                <a:gd name="T9" fmla="*/ 46 h 201"/>
                <a:gd name="T10" fmla="*/ 22 w 223"/>
                <a:gd name="T11" fmla="*/ 47 h 201"/>
                <a:gd name="T12" fmla="*/ 33 w 223"/>
                <a:gd name="T13" fmla="*/ 49 h 201"/>
                <a:gd name="T14" fmla="*/ 44 w 223"/>
                <a:gd name="T15" fmla="*/ 49 h 201"/>
                <a:gd name="T16" fmla="*/ 52 w 223"/>
                <a:gd name="T17" fmla="*/ 58 h 201"/>
                <a:gd name="T18" fmla="*/ 54 w 223"/>
                <a:gd name="T19" fmla="*/ 79 h 201"/>
                <a:gd name="T20" fmla="*/ 62 w 223"/>
                <a:gd name="T21" fmla="*/ 93 h 201"/>
                <a:gd name="T22" fmla="*/ 69 w 223"/>
                <a:gd name="T23" fmla="*/ 106 h 201"/>
                <a:gd name="T24" fmla="*/ 69 w 223"/>
                <a:gd name="T25" fmla="*/ 119 h 201"/>
                <a:gd name="T26" fmla="*/ 67 w 223"/>
                <a:gd name="T27" fmla="*/ 131 h 201"/>
                <a:gd name="T28" fmla="*/ 73 w 223"/>
                <a:gd name="T29" fmla="*/ 140 h 201"/>
                <a:gd name="T30" fmla="*/ 87 w 223"/>
                <a:gd name="T31" fmla="*/ 151 h 201"/>
                <a:gd name="T32" fmla="*/ 101 w 223"/>
                <a:gd name="T33" fmla="*/ 165 h 201"/>
                <a:gd name="T34" fmla="*/ 111 w 223"/>
                <a:gd name="T35" fmla="*/ 177 h 201"/>
                <a:gd name="T36" fmla="*/ 121 w 223"/>
                <a:gd name="T37" fmla="*/ 177 h 201"/>
                <a:gd name="T38" fmla="*/ 127 w 223"/>
                <a:gd name="T39" fmla="*/ 159 h 201"/>
                <a:gd name="T40" fmla="*/ 124 w 223"/>
                <a:gd name="T41" fmla="*/ 147 h 201"/>
                <a:gd name="T42" fmla="*/ 114 w 223"/>
                <a:gd name="T43" fmla="*/ 134 h 201"/>
                <a:gd name="T44" fmla="*/ 104 w 223"/>
                <a:gd name="T45" fmla="*/ 118 h 201"/>
                <a:gd name="T46" fmla="*/ 102 w 223"/>
                <a:gd name="T47" fmla="*/ 102 h 201"/>
                <a:gd name="T48" fmla="*/ 115 w 223"/>
                <a:gd name="T49" fmla="*/ 91 h 201"/>
                <a:gd name="T50" fmla="*/ 136 w 223"/>
                <a:gd name="T51" fmla="*/ 108 h 201"/>
                <a:gd name="T52" fmla="*/ 156 w 223"/>
                <a:gd name="T53" fmla="*/ 143 h 201"/>
                <a:gd name="T54" fmla="*/ 168 w 223"/>
                <a:gd name="T55" fmla="*/ 177 h 201"/>
                <a:gd name="T56" fmla="*/ 174 w 223"/>
                <a:gd name="T57" fmla="*/ 197 h 201"/>
                <a:gd name="T58" fmla="*/ 187 w 223"/>
                <a:gd name="T59" fmla="*/ 201 h 201"/>
                <a:gd name="T60" fmla="*/ 197 w 223"/>
                <a:gd name="T61" fmla="*/ 196 h 201"/>
                <a:gd name="T62" fmla="*/ 196 w 223"/>
                <a:gd name="T63" fmla="*/ 184 h 201"/>
                <a:gd name="T64" fmla="*/ 201 w 223"/>
                <a:gd name="T65" fmla="*/ 177 h 201"/>
                <a:gd name="T66" fmla="*/ 209 w 223"/>
                <a:gd name="T67" fmla="*/ 167 h 201"/>
                <a:gd name="T68" fmla="*/ 218 w 223"/>
                <a:gd name="T69" fmla="*/ 147 h 201"/>
                <a:gd name="T70" fmla="*/ 223 w 223"/>
                <a:gd name="T71" fmla="*/ 115 h 201"/>
                <a:gd name="T72" fmla="*/ 223 w 223"/>
                <a:gd name="T73" fmla="*/ 91 h 201"/>
                <a:gd name="T74" fmla="*/ 221 w 223"/>
                <a:gd name="T75" fmla="*/ 69 h 201"/>
                <a:gd name="T76" fmla="*/ 214 w 223"/>
                <a:gd name="T77" fmla="*/ 55 h 201"/>
                <a:gd name="T78" fmla="*/ 201 w 223"/>
                <a:gd name="T79" fmla="*/ 42 h 201"/>
                <a:gd name="T80" fmla="*/ 187 w 223"/>
                <a:gd name="T81" fmla="*/ 34 h 201"/>
                <a:gd name="T82" fmla="*/ 173 w 223"/>
                <a:gd name="T83" fmla="*/ 29 h 201"/>
                <a:gd name="T84" fmla="*/ 155 w 223"/>
                <a:gd name="T85" fmla="*/ 22 h 201"/>
                <a:gd name="T86" fmla="*/ 137 w 223"/>
                <a:gd name="T87" fmla="*/ 16 h 201"/>
                <a:gd name="T88" fmla="*/ 124 w 223"/>
                <a:gd name="T89" fmla="*/ 13 h 201"/>
                <a:gd name="T90" fmla="*/ 107 w 223"/>
                <a:gd name="T91" fmla="*/ 8 h 201"/>
                <a:gd name="T92" fmla="*/ 91 w 223"/>
                <a:gd name="T93" fmla="*/ 4 h 201"/>
                <a:gd name="T94" fmla="*/ 76 w 223"/>
                <a:gd name="T95" fmla="*/ 0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3" h="201">
                  <a:moveTo>
                    <a:pt x="71" y="0"/>
                  </a:moveTo>
                  <a:lnTo>
                    <a:pt x="62" y="0"/>
                  </a:lnTo>
                  <a:lnTo>
                    <a:pt x="52" y="2"/>
                  </a:lnTo>
                  <a:lnTo>
                    <a:pt x="42" y="6"/>
                  </a:lnTo>
                  <a:lnTo>
                    <a:pt x="32" y="13"/>
                  </a:lnTo>
                  <a:lnTo>
                    <a:pt x="23" y="21"/>
                  </a:lnTo>
                  <a:lnTo>
                    <a:pt x="14" y="30"/>
                  </a:lnTo>
                  <a:lnTo>
                    <a:pt x="6" y="40"/>
                  </a:lnTo>
                  <a:lnTo>
                    <a:pt x="0" y="49"/>
                  </a:lnTo>
                  <a:lnTo>
                    <a:pt x="9" y="46"/>
                  </a:lnTo>
                  <a:lnTo>
                    <a:pt x="15" y="46"/>
                  </a:lnTo>
                  <a:lnTo>
                    <a:pt x="22" y="47"/>
                  </a:lnTo>
                  <a:lnTo>
                    <a:pt x="29" y="50"/>
                  </a:lnTo>
                  <a:lnTo>
                    <a:pt x="33" y="49"/>
                  </a:lnTo>
                  <a:lnTo>
                    <a:pt x="39" y="49"/>
                  </a:lnTo>
                  <a:lnTo>
                    <a:pt x="44" y="49"/>
                  </a:lnTo>
                  <a:lnTo>
                    <a:pt x="49" y="51"/>
                  </a:lnTo>
                  <a:lnTo>
                    <a:pt x="52" y="58"/>
                  </a:lnTo>
                  <a:lnTo>
                    <a:pt x="54" y="67"/>
                  </a:lnTo>
                  <a:lnTo>
                    <a:pt x="54" y="79"/>
                  </a:lnTo>
                  <a:lnTo>
                    <a:pt x="54" y="94"/>
                  </a:lnTo>
                  <a:lnTo>
                    <a:pt x="62" y="93"/>
                  </a:lnTo>
                  <a:lnTo>
                    <a:pt x="66" y="98"/>
                  </a:lnTo>
                  <a:lnTo>
                    <a:pt x="69" y="106"/>
                  </a:lnTo>
                  <a:lnTo>
                    <a:pt x="69" y="115"/>
                  </a:lnTo>
                  <a:lnTo>
                    <a:pt x="69" y="119"/>
                  </a:lnTo>
                  <a:lnTo>
                    <a:pt x="67" y="124"/>
                  </a:lnTo>
                  <a:lnTo>
                    <a:pt x="67" y="131"/>
                  </a:lnTo>
                  <a:lnTo>
                    <a:pt x="66" y="138"/>
                  </a:lnTo>
                  <a:lnTo>
                    <a:pt x="73" y="140"/>
                  </a:lnTo>
                  <a:lnTo>
                    <a:pt x="80" y="146"/>
                  </a:lnTo>
                  <a:lnTo>
                    <a:pt x="87" y="151"/>
                  </a:lnTo>
                  <a:lnTo>
                    <a:pt x="94" y="158"/>
                  </a:lnTo>
                  <a:lnTo>
                    <a:pt x="101" y="165"/>
                  </a:lnTo>
                  <a:lnTo>
                    <a:pt x="106" y="172"/>
                  </a:lnTo>
                  <a:lnTo>
                    <a:pt x="111" y="177"/>
                  </a:lnTo>
                  <a:lnTo>
                    <a:pt x="113" y="183"/>
                  </a:lnTo>
                  <a:lnTo>
                    <a:pt x="121" y="177"/>
                  </a:lnTo>
                  <a:lnTo>
                    <a:pt x="125" y="168"/>
                  </a:lnTo>
                  <a:lnTo>
                    <a:pt x="127" y="159"/>
                  </a:lnTo>
                  <a:lnTo>
                    <a:pt x="126" y="151"/>
                  </a:lnTo>
                  <a:lnTo>
                    <a:pt x="124" y="147"/>
                  </a:lnTo>
                  <a:lnTo>
                    <a:pt x="120" y="142"/>
                  </a:lnTo>
                  <a:lnTo>
                    <a:pt x="114" y="134"/>
                  </a:lnTo>
                  <a:lnTo>
                    <a:pt x="109" y="126"/>
                  </a:lnTo>
                  <a:lnTo>
                    <a:pt x="104" y="118"/>
                  </a:lnTo>
                  <a:lnTo>
                    <a:pt x="102" y="110"/>
                  </a:lnTo>
                  <a:lnTo>
                    <a:pt x="102" y="102"/>
                  </a:lnTo>
                  <a:lnTo>
                    <a:pt x="106" y="95"/>
                  </a:lnTo>
                  <a:lnTo>
                    <a:pt x="115" y="91"/>
                  </a:lnTo>
                  <a:lnTo>
                    <a:pt x="126" y="97"/>
                  </a:lnTo>
                  <a:lnTo>
                    <a:pt x="136" y="108"/>
                  </a:lnTo>
                  <a:lnTo>
                    <a:pt x="146" y="124"/>
                  </a:lnTo>
                  <a:lnTo>
                    <a:pt x="156" y="143"/>
                  </a:lnTo>
                  <a:lnTo>
                    <a:pt x="163" y="161"/>
                  </a:lnTo>
                  <a:lnTo>
                    <a:pt x="168" y="177"/>
                  </a:lnTo>
                  <a:lnTo>
                    <a:pt x="172" y="189"/>
                  </a:lnTo>
                  <a:lnTo>
                    <a:pt x="174" y="197"/>
                  </a:lnTo>
                  <a:lnTo>
                    <a:pt x="181" y="200"/>
                  </a:lnTo>
                  <a:lnTo>
                    <a:pt x="187" y="201"/>
                  </a:lnTo>
                  <a:lnTo>
                    <a:pt x="195" y="200"/>
                  </a:lnTo>
                  <a:lnTo>
                    <a:pt x="197" y="196"/>
                  </a:lnTo>
                  <a:lnTo>
                    <a:pt x="197" y="189"/>
                  </a:lnTo>
                  <a:lnTo>
                    <a:pt x="196" y="184"/>
                  </a:lnTo>
                  <a:lnTo>
                    <a:pt x="195" y="180"/>
                  </a:lnTo>
                  <a:lnTo>
                    <a:pt x="201" y="177"/>
                  </a:lnTo>
                  <a:lnTo>
                    <a:pt x="206" y="172"/>
                  </a:lnTo>
                  <a:lnTo>
                    <a:pt x="209" y="167"/>
                  </a:lnTo>
                  <a:lnTo>
                    <a:pt x="214" y="160"/>
                  </a:lnTo>
                  <a:lnTo>
                    <a:pt x="218" y="147"/>
                  </a:lnTo>
                  <a:lnTo>
                    <a:pt x="222" y="131"/>
                  </a:lnTo>
                  <a:lnTo>
                    <a:pt x="223" y="115"/>
                  </a:lnTo>
                  <a:lnTo>
                    <a:pt x="223" y="101"/>
                  </a:lnTo>
                  <a:lnTo>
                    <a:pt x="223" y="91"/>
                  </a:lnTo>
                  <a:lnTo>
                    <a:pt x="223" y="79"/>
                  </a:lnTo>
                  <a:lnTo>
                    <a:pt x="221" y="69"/>
                  </a:lnTo>
                  <a:lnTo>
                    <a:pt x="218" y="61"/>
                  </a:lnTo>
                  <a:lnTo>
                    <a:pt x="214" y="55"/>
                  </a:lnTo>
                  <a:lnTo>
                    <a:pt x="208" y="49"/>
                  </a:lnTo>
                  <a:lnTo>
                    <a:pt x="201" y="42"/>
                  </a:lnTo>
                  <a:lnTo>
                    <a:pt x="193" y="37"/>
                  </a:lnTo>
                  <a:lnTo>
                    <a:pt x="187" y="34"/>
                  </a:lnTo>
                  <a:lnTo>
                    <a:pt x="181" y="32"/>
                  </a:lnTo>
                  <a:lnTo>
                    <a:pt x="173" y="29"/>
                  </a:lnTo>
                  <a:lnTo>
                    <a:pt x="164" y="25"/>
                  </a:lnTo>
                  <a:lnTo>
                    <a:pt x="155" y="22"/>
                  </a:lnTo>
                  <a:lnTo>
                    <a:pt x="146" y="18"/>
                  </a:lnTo>
                  <a:lnTo>
                    <a:pt x="137" y="16"/>
                  </a:lnTo>
                  <a:lnTo>
                    <a:pt x="131" y="14"/>
                  </a:lnTo>
                  <a:lnTo>
                    <a:pt x="124" y="13"/>
                  </a:lnTo>
                  <a:lnTo>
                    <a:pt x="116" y="10"/>
                  </a:lnTo>
                  <a:lnTo>
                    <a:pt x="107" y="8"/>
                  </a:lnTo>
                  <a:lnTo>
                    <a:pt x="100" y="5"/>
                  </a:lnTo>
                  <a:lnTo>
                    <a:pt x="91" y="4"/>
                  </a:lnTo>
                  <a:lnTo>
                    <a:pt x="83" y="1"/>
                  </a:lnTo>
                  <a:lnTo>
                    <a:pt x="76" y="0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905" name="Freeform 161"/>
            <p:cNvSpPr>
              <a:spLocks/>
            </p:cNvSpPr>
            <p:nvPr/>
          </p:nvSpPr>
          <p:spPr bwMode="auto">
            <a:xfrm>
              <a:off x="3929" y="3254"/>
              <a:ext cx="168" cy="187"/>
            </a:xfrm>
            <a:custGeom>
              <a:avLst/>
              <a:gdLst>
                <a:gd name="T0" fmla="*/ 167 w 168"/>
                <a:gd name="T1" fmla="*/ 170 h 187"/>
                <a:gd name="T2" fmla="*/ 168 w 168"/>
                <a:gd name="T3" fmla="*/ 182 h 187"/>
                <a:gd name="T4" fmla="*/ 158 w 168"/>
                <a:gd name="T5" fmla="*/ 187 h 187"/>
                <a:gd name="T6" fmla="*/ 145 w 168"/>
                <a:gd name="T7" fmla="*/ 183 h 187"/>
                <a:gd name="T8" fmla="*/ 139 w 168"/>
                <a:gd name="T9" fmla="*/ 163 h 187"/>
                <a:gd name="T10" fmla="*/ 127 w 168"/>
                <a:gd name="T11" fmla="*/ 129 h 187"/>
                <a:gd name="T12" fmla="*/ 107 w 168"/>
                <a:gd name="T13" fmla="*/ 94 h 187"/>
                <a:gd name="T14" fmla="*/ 86 w 168"/>
                <a:gd name="T15" fmla="*/ 77 h 187"/>
                <a:gd name="T16" fmla="*/ 73 w 168"/>
                <a:gd name="T17" fmla="*/ 88 h 187"/>
                <a:gd name="T18" fmla="*/ 75 w 168"/>
                <a:gd name="T19" fmla="*/ 104 h 187"/>
                <a:gd name="T20" fmla="*/ 85 w 168"/>
                <a:gd name="T21" fmla="*/ 120 h 187"/>
                <a:gd name="T22" fmla="*/ 95 w 168"/>
                <a:gd name="T23" fmla="*/ 133 h 187"/>
                <a:gd name="T24" fmla="*/ 98 w 168"/>
                <a:gd name="T25" fmla="*/ 145 h 187"/>
                <a:gd name="T26" fmla="*/ 92 w 168"/>
                <a:gd name="T27" fmla="*/ 163 h 187"/>
                <a:gd name="T28" fmla="*/ 82 w 168"/>
                <a:gd name="T29" fmla="*/ 163 h 187"/>
                <a:gd name="T30" fmla="*/ 72 w 168"/>
                <a:gd name="T31" fmla="*/ 151 h 187"/>
                <a:gd name="T32" fmla="*/ 58 w 168"/>
                <a:gd name="T33" fmla="*/ 137 h 187"/>
                <a:gd name="T34" fmla="*/ 44 w 168"/>
                <a:gd name="T35" fmla="*/ 126 h 187"/>
                <a:gd name="T36" fmla="*/ 38 w 168"/>
                <a:gd name="T37" fmla="*/ 117 h 187"/>
                <a:gd name="T38" fmla="*/ 40 w 168"/>
                <a:gd name="T39" fmla="*/ 105 h 187"/>
                <a:gd name="T40" fmla="*/ 40 w 168"/>
                <a:gd name="T41" fmla="*/ 92 h 187"/>
                <a:gd name="T42" fmla="*/ 33 w 168"/>
                <a:gd name="T43" fmla="*/ 79 h 187"/>
                <a:gd name="T44" fmla="*/ 25 w 168"/>
                <a:gd name="T45" fmla="*/ 65 h 187"/>
                <a:gd name="T46" fmla="*/ 23 w 168"/>
                <a:gd name="T47" fmla="*/ 44 h 187"/>
                <a:gd name="T48" fmla="*/ 15 w 168"/>
                <a:gd name="T49" fmla="*/ 35 h 187"/>
                <a:gd name="T50" fmla="*/ 4 w 168"/>
                <a:gd name="T51" fmla="*/ 35 h 187"/>
                <a:gd name="T52" fmla="*/ 3 w 168"/>
                <a:gd name="T53" fmla="*/ 28 h 187"/>
                <a:gd name="T54" fmla="*/ 14 w 168"/>
                <a:gd name="T55" fmla="*/ 15 h 187"/>
                <a:gd name="T56" fmla="*/ 28 w 168"/>
                <a:gd name="T57" fmla="*/ 4 h 187"/>
                <a:gd name="T58" fmla="*/ 44 w 168"/>
                <a:gd name="T59" fmla="*/ 0 h 187"/>
                <a:gd name="T60" fmla="*/ 62 w 168"/>
                <a:gd name="T61" fmla="*/ 7 h 187"/>
                <a:gd name="T62" fmla="*/ 78 w 168"/>
                <a:gd name="T63" fmla="*/ 16 h 187"/>
                <a:gd name="T64" fmla="*/ 93 w 168"/>
                <a:gd name="T65" fmla="*/ 28 h 187"/>
                <a:gd name="T66" fmla="*/ 105 w 168"/>
                <a:gd name="T67" fmla="*/ 43 h 187"/>
                <a:gd name="T68" fmla="*/ 117 w 168"/>
                <a:gd name="T69" fmla="*/ 65 h 187"/>
                <a:gd name="T70" fmla="*/ 131 w 168"/>
                <a:gd name="T71" fmla="*/ 85 h 187"/>
                <a:gd name="T72" fmla="*/ 142 w 168"/>
                <a:gd name="T73" fmla="*/ 97 h 187"/>
                <a:gd name="T74" fmla="*/ 152 w 168"/>
                <a:gd name="T75" fmla="*/ 120 h 187"/>
                <a:gd name="T76" fmla="*/ 155 w 168"/>
                <a:gd name="T77" fmla="*/ 137 h 187"/>
                <a:gd name="T78" fmla="*/ 162 w 168"/>
                <a:gd name="T79" fmla="*/ 158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8" h="187">
                  <a:moveTo>
                    <a:pt x="166" y="166"/>
                  </a:moveTo>
                  <a:lnTo>
                    <a:pt x="167" y="170"/>
                  </a:lnTo>
                  <a:lnTo>
                    <a:pt x="168" y="175"/>
                  </a:lnTo>
                  <a:lnTo>
                    <a:pt x="168" y="182"/>
                  </a:lnTo>
                  <a:lnTo>
                    <a:pt x="166" y="186"/>
                  </a:lnTo>
                  <a:lnTo>
                    <a:pt x="158" y="187"/>
                  </a:lnTo>
                  <a:lnTo>
                    <a:pt x="152" y="186"/>
                  </a:lnTo>
                  <a:lnTo>
                    <a:pt x="145" y="183"/>
                  </a:lnTo>
                  <a:lnTo>
                    <a:pt x="143" y="175"/>
                  </a:lnTo>
                  <a:lnTo>
                    <a:pt x="139" y="163"/>
                  </a:lnTo>
                  <a:lnTo>
                    <a:pt x="134" y="147"/>
                  </a:lnTo>
                  <a:lnTo>
                    <a:pt x="127" y="129"/>
                  </a:lnTo>
                  <a:lnTo>
                    <a:pt x="117" y="110"/>
                  </a:lnTo>
                  <a:lnTo>
                    <a:pt x="107" y="94"/>
                  </a:lnTo>
                  <a:lnTo>
                    <a:pt x="97" y="83"/>
                  </a:lnTo>
                  <a:lnTo>
                    <a:pt x="86" y="77"/>
                  </a:lnTo>
                  <a:lnTo>
                    <a:pt x="77" y="81"/>
                  </a:lnTo>
                  <a:lnTo>
                    <a:pt x="73" y="88"/>
                  </a:lnTo>
                  <a:lnTo>
                    <a:pt x="73" y="96"/>
                  </a:lnTo>
                  <a:lnTo>
                    <a:pt x="75" y="104"/>
                  </a:lnTo>
                  <a:lnTo>
                    <a:pt x="80" y="112"/>
                  </a:lnTo>
                  <a:lnTo>
                    <a:pt x="85" y="120"/>
                  </a:lnTo>
                  <a:lnTo>
                    <a:pt x="91" y="128"/>
                  </a:lnTo>
                  <a:lnTo>
                    <a:pt x="95" y="133"/>
                  </a:lnTo>
                  <a:lnTo>
                    <a:pt x="97" y="137"/>
                  </a:lnTo>
                  <a:lnTo>
                    <a:pt x="98" y="145"/>
                  </a:lnTo>
                  <a:lnTo>
                    <a:pt x="96" y="154"/>
                  </a:lnTo>
                  <a:lnTo>
                    <a:pt x="92" y="163"/>
                  </a:lnTo>
                  <a:lnTo>
                    <a:pt x="84" y="169"/>
                  </a:lnTo>
                  <a:lnTo>
                    <a:pt x="82" y="163"/>
                  </a:lnTo>
                  <a:lnTo>
                    <a:pt x="77" y="158"/>
                  </a:lnTo>
                  <a:lnTo>
                    <a:pt x="72" y="151"/>
                  </a:lnTo>
                  <a:lnTo>
                    <a:pt x="65" y="144"/>
                  </a:lnTo>
                  <a:lnTo>
                    <a:pt x="58" y="137"/>
                  </a:lnTo>
                  <a:lnTo>
                    <a:pt x="51" y="132"/>
                  </a:lnTo>
                  <a:lnTo>
                    <a:pt x="44" y="126"/>
                  </a:lnTo>
                  <a:lnTo>
                    <a:pt x="37" y="124"/>
                  </a:lnTo>
                  <a:lnTo>
                    <a:pt x="38" y="117"/>
                  </a:lnTo>
                  <a:lnTo>
                    <a:pt x="38" y="110"/>
                  </a:lnTo>
                  <a:lnTo>
                    <a:pt x="40" y="105"/>
                  </a:lnTo>
                  <a:lnTo>
                    <a:pt x="40" y="101"/>
                  </a:lnTo>
                  <a:lnTo>
                    <a:pt x="40" y="92"/>
                  </a:lnTo>
                  <a:lnTo>
                    <a:pt x="37" y="84"/>
                  </a:lnTo>
                  <a:lnTo>
                    <a:pt x="33" y="79"/>
                  </a:lnTo>
                  <a:lnTo>
                    <a:pt x="25" y="80"/>
                  </a:lnTo>
                  <a:lnTo>
                    <a:pt x="25" y="65"/>
                  </a:lnTo>
                  <a:lnTo>
                    <a:pt x="25" y="53"/>
                  </a:lnTo>
                  <a:lnTo>
                    <a:pt x="23" y="44"/>
                  </a:lnTo>
                  <a:lnTo>
                    <a:pt x="20" y="37"/>
                  </a:lnTo>
                  <a:lnTo>
                    <a:pt x="15" y="35"/>
                  </a:lnTo>
                  <a:lnTo>
                    <a:pt x="10" y="35"/>
                  </a:lnTo>
                  <a:lnTo>
                    <a:pt x="4" y="35"/>
                  </a:lnTo>
                  <a:lnTo>
                    <a:pt x="0" y="36"/>
                  </a:lnTo>
                  <a:lnTo>
                    <a:pt x="3" y="28"/>
                  </a:lnTo>
                  <a:lnTo>
                    <a:pt x="7" y="22"/>
                  </a:lnTo>
                  <a:lnTo>
                    <a:pt x="14" y="15"/>
                  </a:lnTo>
                  <a:lnTo>
                    <a:pt x="21" y="8"/>
                  </a:lnTo>
                  <a:lnTo>
                    <a:pt x="28" y="4"/>
                  </a:lnTo>
                  <a:lnTo>
                    <a:pt x="36" y="2"/>
                  </a:lnTo>
                  <a:lnTo>
                    <a:pt x="44" y="0"/>
                  </a:lnTo>
                  <a:lnTo>
                    <a:pt x="53" y="3"/>
                  </a:lnTo>
                  <a:lnTo>
                    <a:pt x="62" y="7"/>
                  </a:lnTo>
                  <a:lnTo>
                    <a:pt x="70" y="11"/>
                  </a:lnTo>
                  <a:lnTo>
                    <a:pt x="78" y="16"/>
                  </a:lnTo>
                  <a:lnTo>
                    <a:pt x="86" y="22"/>
                  </a:lnTo>
                  <a:lnTo>
                    <a:pt x="93" y="28"/>
                  </a:lnTo>
                  <a:lnTo>
                    <a:pt x="99" y="35"/>
                  </a:lnTo>
                  <a:lnTo>
                    <a:pt x="105" y="43"/>
                  </a:lnTo>
                  <a:lnTo>
                    <a:pt x="109" y="51"/>
                  </a:lnTo>
                  <a:lnTo>
                    <a:pt x="117" y="65"/>
                  </a:lnTo>
                  <a:lnTo>
                    <a:pt x="125" y="77"/>
                  </a:lnTo>
                  <a:lnTo>
                    <a:pt x="131" y="85"/>
                  </a:lnTo>
                  <a:lnTo>
                    <a:pt x="136" y="90"/>
                  </a:lnTo>
                  <a:lnTo>
                    <a:pt x="142" y="97"/>
                  </a:lnTo>
                  <a:lnTo>
                    <a:pt x="147" y="108"/>
                  </a:lnTo>
                  <a:lnTo>
                    <a:pt x="152" y="120"/>
                  </a:lnTo>
                  <a:lnTo>
                    <a:pt x="154" y="129"/>
                  </a:lnTo>
                  <a:lnTo>
                    <a:pt x="155" y="137"/>
                  </a:lnTo>
                  <a:lnTo>
                    <a:pt x="158" y="147"/>
                  </a:lnTo>
                  <a:lnTo>
                    <a:pt x="162" y="158"/>
                  </a:lnTo>
                  <a:lnTo>
                    <a:pt x="166" y="1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906" name="Freeform 162"/>
            <p:cNvSpPr>
              <a:spLocks/>
            </p:cNvSpPr>
            <p:nvPr/>
          </p:nvSpPr>
          <p:spPr bwMode="auto">
            <a:xfrm>
              <a:off x="4093" y="3277"/>
              <a:ext cx="30" cy="64"/>
            </a:xfrm>
            <a:custGeom>
              <a:avLst/>
              <a:gdLst>
                <a:gd name="T0" fmla="*/ 30 w 30"/>
                <a:gd name="T1" fmla="*/ 64 h 64"/>
                <a:gd name="T2" fmla="*/ 30 w 30"/>
                <a:gd name="T3" fmla="*/ 54 h 64"/>
                <a:gd name="T4" fmla="*/ 30 w 30"/>
                <a:gd name="T5" fmla="*/ 42 h 64"/>
                <a:gd name="T6" fmla="*/ 28 w 30"/>
                <a:gd name="T7" fmla="*/ 32 h 64"/>
                <a:gd name="T8" fmla="*/ 25 w 30"/>
                <a:gd name="T9" fmla="*/ 24 h 64"/>
                <a:gd name="T10" fmla="*/ 21 w 30"/>
                <a:gd name="T11" fmla="*/ 18 h 64"/>
                <a:gd name="T12" fmla="*/ 15 w 30"/>
                <a:gd name="T13" fmla="*/ 12 h 64"/>
                <a:gd name="T14" fmla="*/ 8 w 30"/>
                <a:gd name="T15" fmla="*/ 5 h 64"/>
                <a:gd name="T16" fmla="*/ 0 w 30"/>
                <a:gd name="T17" fmla="*/ 0 h 64"/>
                <a:gd name="T18" fmla="*/ 4 w 30"/>
                <a:gd name="T19" fmla="*/ 10 h 64"/>
                <a:gd name="T20" fmla="*/ 10 w 30"/>
                <a:gd name="T21" fmla="*/ 22 h 64"/>
                <a:gd name="T22" fmla="*/ 15 w 30"/>
                <a:gd name="T23" fmla="*/ 34 h 64"/>
                <a:gd name="T24" fmla="*/ 19 w 30"/>
                <a:gd name="T25" fmla="*/ 42 h 64"/>
                <a:gd name="T26" fmla="*/ 22 w 30"/>
                <a:gd name="T27" fmla="*/ 49 h 64"/>
                <a:gd name="T28" fmla="*/ 25 w 30"/>
                <a:gd name="T29" fmla="*/ 54 h 64"/>
                <a:gd name="T30" fmla="*/ 28 w 30"/>
                <a:gd name="T31" fmla="*/ 60 h 64"/>
                <a:gd name="T32" fmla="*/ 30 w 30"/>
                <a:gd name="T3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" h="64">
                  <a:moveTo>
                    <a:pt x="30" y="64"/>
                  </a:moveTo>
                  <a:lnTo>
                    <a:pt x="30" y="54"/>
                  </a:lnTo>
                  <a:lnTo>
                    <a:pt x="30" y="42"/>
                  </a:lnTo>
                  <a:lnTo>
                    <a:pt x="28" y="32"/>
                  </a:lnTo>
                  <a:lnTo>
                    <a:pt x="25" y="24"/>
                  </a:lnTo>
                  <a:lnTo>
                    <a:pt x="21" y="18"/>
                  </a:lnTo>
                  <a:lnTo>
                    <a:pt x="15" y="12"/>
                  </a:lnTo>
                  <a:lnTo>
                    <a:pt x="8" y="5"/>
                  </a:lnTo>
                  <a:lnTo>
                    <a:pt x="0" y="0"/>
                  </a:lnTo>
                  <a:lnTo>
                    <a:pt x="4" y="10"/>
                  </a:lnTo>
                  <a:lnTo>
                    <a:pt x="10" y="22"/>
                  </a:lnTo>
                  <a:lnTo>
                    <a:pt x="15" y="34"/>
                  </a:lnTo>
                  <a:lnTo>
                    <a:pt x="19" y="42"/>
                  </a:lnTo>
                  <a:lnTo>
                    <a:pt x="22" y="49"/>
                  </a:lnTo>
                  <a:lnTo>
                    <a:pt x="25" y="54"/>
                  </a:lnTo>
                  <a:lnTo>
                    <a:pt x="28" y="60"/>
                  </a:lnTo>
                  <a:lnTo>
                    <a:pt x="30" y="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907" name="Freeform 163"/>
            <p:cNvSpPr>
              <a:spLocks/>
            </p:cNvSpPr>
            <p:nvPr/>
          </p:nvSpPr>
          <p:spPr bwMode="auto">
            <a:xfrm>
              <a:off x="4052" y="3290"/>
              <a:ext cx="47" cy="110"/>
            </a:xfrm>
            <a:custGeom>
              <a:avLst/>
              <a:gdLst>
                <a:gd name="T0" fmla="*/ 0 w 47"/>
                <a:gd name="T1" fmla="*/ 0 h 110"/>
                <a:gd name="T2" fmla="*/ 6 w 47"/>
                <a:gd name="T3" fmla="*/ 4 h 110"/>
                <a:gd name="T4" fmla="*/ 13 w 47"/>
                <a:gd name="T5" fmla="*/ 11 h 110"/>
                <a:gd name="T6" fmla="*/ 21 w 47"/>
                <a:gd name="T7" fmla="*/ 20 h 110"/>
                <a:gd name="T8" fmla="*/ 29 w 47"/>
                <a:gd name="T9" fmla="*/ 29 h 110"/>
                <a:gd name="T10" fmla="*/ 35 w 47"/>
                <a:gd name="T11" fmla="*/ 40 h 110"/>
                <a:gd name="T12" fmla="*/ 42 w 47"/>
                <a:gd name="T13" fmla="*/ 48 h 110"/>
                <a:gd name="T14" fmla="*/ 45 w 47"/>
                <a:gd name="T15" fmla="*/ 54 h 110"/>
                <a:gd name="T16" fmla="*/ 47 w 47"/>
                <a:gd name="T17" fmla="*/ 58 h 110"/>
                <a:gd name="T18" fmla="*/ 47 w 47"/>
                <a:gd name="T19" fmla="*/ 68 h 110"/>
                <a:gd name="T20" fmla="*/ 47 w 47"/>
                <a:gd name="T21" fmla="*/ 82 h 110"/>
                <a:gd name="T22" fmla="*/ 46 w 47"/>
                <a:gd name="T23" fmla="*/ 100 h 110"/>
                <a:gd name="T24" fmla="*/ 44 w 47"/>
                <a:gd name="T25" fmla="*/ 110 h 110"/>
                <a:gd name="T26" fmla="*/ 41 w 47"/>
                <a:gd name="T27" fmla="*/ 93 h 110"/>
                <a:gd name="T28" fmla="*/ 36 w 47"/>
                <a:gd name="T29" fmla="*/ 76 h 110"/>
                <a:gd name="T30" fmla="*/ 31 w 47"/>
                <a:gd name="T31" fmla="*/ 61 h 110"/>
                <a:gd name="T32" fmla="*/ 28 w 47"/>
                <a:gd name="T33" fmla="*/ 53 h 110"/>
                <a:gd name="T34" fmla="*/ 23 w 47"/>
                <a:gd name="T35" fmla="*/ 47 h 110"/>
                <a:gd name="T36" fmla="*/ 16 w 47"/>
                <a:gd name="T37" fmla="*/ 36 h 110"/>
                <a:gd name="T38" fmla="*/ 10 w 47"/>
                <a:gd name="T39" fmla="*/ 27 h 110"/>
                <a:gd name="T40" fmla="*/ 5 w 47"/>
                <a:gd name="T41" fmla="*/ 20 h 110"/>
                <a:gd name="T42" fmla="*/ 4 w 47"/>
                <a:gd name="T43" fmla="*/ 16 h 110"/>
                <a:gd name="T44" fmla="*/ 3 w 47"/>
                <a:gd name="T45" fmla="*/ 12 h 110"/>
                <a:gd name="T46" fmla="*/ 2 w 47"/>
                <a:gd name="T47" fmla="*/ 7 h 110"/>
                <a:gd name="T48" fmla="*/ 0 w 47"/>
                <a:gd name="T4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110">
                  <a:moveTo>
                    <a:pt x="0" y="0"/>
                  </a:moveTo>
                  <a:lnTo>
                    <a:pt x="6" y="4"/>
                  </a:lnTo>
                  <a:lnTo>
                    <a:pt x="13" y="11"/>
                  </a:lnTo>
                  <a:lnTo>
                    <a:pt x="21" y="20"/>
                  </a:lnTo>
                  <a:lnTo>
                    <a:pt x="29" y="29"/>
                  </a:lnTo>
                  <a:lnTo>
                    <a:pt x="35" y="40"/>
                  </a:lnTo>
                  <a:lnTo>
                    <a:pt x="42" y="48"/>
                  </a:lnTo>
                  <a:lnTo>
                    <a:pt x="45" y="54"/>
                  </a:lnTo>
                  <a:lnTo>
                    <a:pt x="47" y="58"/>
                  </a:lnTo>
                  <a:lnTo>
                    <a:pt x="47" y="68"/>
                  </a:lnTo>
                  <a:lnTo>
                    <a:pt x="47" y="82"/>
                  </a:lnTo>
                  <a:lnTo>
                    <a:pt x="46" y="100"/>
                  </a:lnTo>
                  <a:lnTo>
                    <a:pt x="44" y="110"/>
                  </a:lnTo>
                  <a:lnTo>
                    <a:pt x="41" y="93"/>
                  </a:lnTo>
                  <a:lnTo>
                    <a:pt x="36" y="76"/>
                  </a:lnTo>
                  <a:lnTo>
                    <a:pt x="31" y="61"/>
                  </a:lnTo>
                  <a:lnTo>
                    <a:pt x="28" y="53"/>
                  </a:lnTo>
                  <a:lnTo>
                    <a:pt x="23" y="47"/>
                  </a:lnTo>
                  <a:lnTo>
                    <a:pt x="16" y="36"/>
                  </a:lnTo>
                  <a:lnTo>
                    <a:pt x="10" y="27"/>
                  </a:lnTo>
                  <a:lnTo>
                    <a:pt x="5" y="20"/>
                  </a:lnTo>
                  <a:lnTo>
                    <a:pt x="4" y="16"/>
                  </a:lnTo>
                  <a:lnTo>
                    <a:pt x="3" y="12"/>
                  </a:lnTo>
                  <a:lnTo>
                    <a:pt x="2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</p:grpSp>
      <p:sp>
        <p:nvSpPr>
          <p:cNvPr id="31908" name="Rectangle 164"/>
          <p:cNvSpPr>
            <a:spLocks noGrp="1" noChangeArrowheads="1"/>
          </p:cNvSpPr>
          <p:nvPr>
            <p:ph type="body" idx="1"/>
          </p:nvPr>
        </p:nvSpPr>
        <p:spPr>
          <a:xfrm>
            <a:off x="1950700" y="2182941"/>
            <a:ext cx="7772400" cy="4114800"/>
          </a:xfrm>
        </p:spPr>
        <p:txBody>
          <a:bodyPr/>
          <a:lstStyle/>
          <a:p>
            <a:pPr>
              <a:lnSpc>
                <a:spcPct val="170000"/>
              </a:lnSpc>
            </a:pPr>
            <a:r>
              <a:rPr lang="en-US" altLang="ar-SA" b="1" dirty="0"/>
              <a:t>Intergroup development</a:t>
            </a:r>
          </a:p>
          <a:p>
            <a:pPr>
              <a:lnSpc>
                <a:spcPct val="170000"/>
              </a:lnSpc>
            </a:pPr>
            <a:r>
              <a:rPr lang="en-US" altLang="ar-SA" b="1" dirty="0"/>
              <a:t>Process consultation</a:t>
            </a:r>
          </a:p>
          <a:p>
            <a:pPr>
              <a:lnSpc>
                <a:spcPct val="170000"/>
              </a:lnSpc>
            </a:pPr>
            <a:r>
              <a:rPr lang="en-US" altLang="ar-SA" b="1" dirty="0"/>
              <a:t>Survey feedback</a:t>
            </a:r>
          </a:p>
          <a:p>
            <a:pPr>
              <a:lnSpc>
                <a:spcPct val="170000"/>
              </a:lnSpc>
            </a:pPr>
            <a:r>
              <a:rPr lang="en-US" altLang="ar-SA" b="1" dirty="0"/>
              <a:t>Team building</a:t>
            </a:r>
          </a:p>
        </p:txBody>
      </p:sp>
      <p:pic>
        <p:nvPicPr>
          <p:cNvPr id="16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7156869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31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31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31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31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" fill="hold"/>
                                        <p:tgtEl>
                                          <p:spTgt spid="319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" fill="hold"/>
                                        <p:tgtEl>
                                          <p:spTgt spid="319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" fill="hold"/>
                                        <p:tgtEl>
                                          <p:spTgt spid="319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" fill="hold"/>
                                        <p:tgtEl>
                                          <p:spTgt spid="319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" fill="hold"/>
                                        <p:tgtEl>
                                          <p:spTgt spid="31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" fill="hold"/>
                                        <p:tgtEl>
                                          <p:spTgt spid="31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" fill="hold"/>
                                        <p:tgtEl>
                                          <p:spTgt spid="31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" fill="hold"/>
                                        <p:tgtEl>
                                          <p:spTgt spid="31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" fill="hold"/>
                                        <p:tgtEl>
                                          <p:spTgt spid="319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" fill="hold"/>
                                        <p:tgtEl>
                                          <p:spTgt spid="319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" fill="hold"/>
                                        <p:tgtEl>
                                          <p:spTgt spid="319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" fill="hold"/>
                                        <p:tgtEl>
                                          <p:spTgt spid="319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08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EA44F-22DE-4CDB-8C76-058B2FCF193E}" type="slidenum">
              <a:rPr lang="en-US" altLang="ar-SA"/>
              <a:pPr/>
              <a:t>27</a:t>
            </a:fld>
            <a:endParaRPr lang="en-US" altLang="ar-SA"/>
          </a:p>
        </p:txBody>
      </p:sp>
      <p:grpSp>
        <p:nvGrpSpPr>
          <p:cNvPr id="33794" name="Group 2"/>
          <p:cNvGrpSpPr>
            <a:grpSpLocks/>
          </p:cNvGrpSpPr>
          <p:nvPr/>
        </p:nvGrpSpPr>
        <p:grpSpPr bwMode="auto">
          <a:xfrm>
            <a:off x="1981200" y="457200"/>
            <a:ext cx="8229600" cy="5715000"/>
            <a:chOff x="288" y="288"/>
            <a:chExt cx="5184" cy="345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3795" name="Rectangle 3"/>
            <p:cNvSpPr>
              <a:spLocks noChangeArrowheads="1"/>
            </p:cNvSpPr>
            <p:nvPr/>
          </p:nvSpPr>
          <p:spPr bwMode="auto">
            <a:xfrm>
              <a:off x="2876" y="2592"/>
              <a:ext cx="2592" cy="1148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3500000" algn="ctr" rotWithShape="0">
                <a:srgbClr val="808080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40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Importance</a:t>
              </a:r>
              <a:endParaRPr lang="en-US" altLang="ar-SA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endParaRPr>
            </a:p>
          </p:txBody>
        </p:sp>
        <p:sp>
          <p:nvSpPr>
            <p:cNvPr id="33796" name="Rectangle 4"/>
            <p:cNvSpPr>
              <a:spLocks noChangeArrowheads="1"/>
            </p:cNvSpPr>
            <p:nvPr/>
          </p:nvSpPr>
          <p:spPr bwMode="auto">
            <a:xfrm>
              <a:off x="288" y="2592"/>
              <a:ext cx="2588" cy="1148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3500000" algn="ctr" rotWithShape="0">
                <a:srgbClr val="808080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40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Uncertainty</a:t>
              </a:r>
              <a:endParaRPr lang="en-US" altLang="ar-SA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endParaRPr>
            </a:p>
          </p:txBody>
        </p:sp>
        <p:sp>
          <p:nvSpPr>
            <p:cNvPr id="33797" name="Rectangle 5"/>
            <p:cNvSpPr>
              <a:spLocks noChangeArrowheads="1"/>
            </p:cNvSpPr>
            <p:nvPr/>
          </p:nvSpPr>
          <p:spPr bwMode="auto">
            <a:xfrm>
              <a:off x="292" y="1430"/>
              <a:ext cx="5180" cy="116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3500000" algn="ctr" rotWithShape="0">
                <a:srgbClr val="808080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66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What Is Stress?</a:t>
              </a:r>
              <a:endParaRPr lang="en-US" altLang="ar-SA" sz="440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endParaRPr>
            </a:p>
          </p:txBody>
        </p:sp>
        <p:sp>
          <p:nvSpPr>
            <p:cNvPr id="33798" name="Rectangle 6"/>
            <p:cNvSpPr>
              <a:spLocks noChangeArrowheads="1"/>
            </p:cNvSpPr>
            <p:nvPr/>
          </p:nvSpPr>
          <p:spPr bwMode="auto">
            <a:xfrm>
              <a:off x="2880" y="288"/>
              <a:ext cx="2592" cy="1148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3500000" algn="ctr" rotWithShape="0">
                <a:srgbClr val="808080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40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Demands</a:t>
              </a:r>
              <a:endParaRPr lang="en-US" altLang="ar-SA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endParaRPr>
            </a:p>
          </p:txBody>
        </p:sp>
        <p:sp>
          <p:nvSpPr>
            <p:cNvPr id="33799" name="Rectangle 7"/>
            <p:cNvSpPr>
              <a:spLocks noChangeArrowheads="1"/>
            </p:cNvSpPr>
            <p:nvPr/>
          </p:nvSpPr>
          <p:spPr bwMode="auto">
            <a:xfrm>
              <a:off x="292" y="288"/>
              <a:ext cx="2588" cy="1148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3500000" algn="ctr" rotWithShape="0">
                <a:srgbClr val="808080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40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Constraints</a:t>
              </a:r>
              <a:endParaRPr lang="en-US" altLang="ar-SA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endParaRPr>
            </a:p>
          </p:txBody>
        </p:sp>
      </p:grpSp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50136200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5131F-8543-40F1-9412-0EA11AB24399}" type="slidenum">
              <a:rPr lang="en-US" altLang="ar-SA"/>
              <a:pPr/>
              <a:t>28</a:t>
            </a:fld>
            <a:endParaRPr lang="en-US" altLang="ar-SA"/>
          </a:p>
        </p:txBody>
      </p:sp>
      <p:grpSp>
        <p:nvGrpSpPr>
          <p:cNvPr id="79891" name="Group 19"/>
          <p:cNvGrpSpPr>
            <a:grpSpLocks/>
          </p:cNvGrpSpPr>
          <p:nvPr/>
        </p:nvGrpSpPr>
        <p:grpSpPr bwMode="auto">
          <a:xfrm>
            <a:off x="1981200" y="457200"/>
            <a:ext cx="8229600" cy="5638800"/>
            <a:chOff x="288" y="288"/>
            <a:chExt cx="5184" cy="355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79874" name="Rectangle 2"/>
            <p:cNvSpPr>
              <a:spLocks noChangeArrowheads="1"/>
            </p:cNvSpPr>
            <p:nvPr/>
          </p:nvSpPr>
          <p:spPr bwMode="auto">
            <a:xfrm>
              <a:off x="3456" y="1242"/>
              <a:ext cx="2016" cy="1697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13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Organizational</a:t>
              </a:r>
            </a:p>
            <a:p>
              <a:pPr algn="ctr">
                <a:lnSpc>
                  <a:spcPct val="13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Stress Factors</a:t>
              </a:r>
            </a:p>
          </p:txBody>
        </p:sp>
        <p:sp>
          <p:nvSpPr>
            <p:cNvPr id="79875" name="Rectangle 3"/>
            <p:cNvSpPr>
              <a:spLocks noChangeArrowheads="1"/>
            </p:cNvSpPr>
            <p:nvPr/>
          </p:nvSpPr>
          <p:spPr bwMode="auto">
            <a:xfrm>
              <a:off x="288" y="288"/>
              <a:ext cx="2832" cy="53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28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Task Demands</a:t>
              </a:r>
            </a:p>
          </p:txBody>
        </p:sp>
        <p:sp>
          <p:nvSpPr>
            <p:cNvPr id="79876" name="Rectangle 4"/>
            <p:cNvSpPr>
              <a:spLocks noChangeArrowheads="1"/>
            </p:cNvSpPr>
            <p:nvPr/>
          </p:nvSpPr>
          <p:spPr bwMode="auto">
            <a:xfrm>
              <a:off x="288" y="1043"/>
              <a:ext cx="2832" cy="531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28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Role Demands</a:t>
              </a:r>
            </a:p>
          </p:txBody>
        </p:sp>
        <p:sp>
          <p:nvSpPr>
            <p:cNvPr id="79877" name="Rectangle 5"/>
            <p:cNvSpPr>
              <a:spLocks noChangeArrowheads="1"/>
            </p:cNvSpPr>
            <p:nvPr/>
          </p:nvSpPr>
          <p:spPr bwMode="auto">
            <a:xfrm>
              <a:off x="288" y="1825"/>
              <a:ext cx="2832" cy="531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28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Interpersonal Demands</a:t>
              </a:r>
            </a:p>
          </p:txBody>
        </p:sp>
        <p:sp>
          <p:nvSpPr>
            <p:cNvPr id="79878" name="Rectangle 6"/>
            <p:cNvSpPr>
              <a:spLocks noChangeArrowheads="1"/>
            </p:cNvSpPr>
            <p:nvPr/>
          </p:nvSpPr>
          <p:spPr bwMode="auto">
            <a:xfrm>
              <a:off x="288" y="2554"/>
              <a:ext cx="2832" cy="531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28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Structural Dimensions</a:t>
              </a:r>
            </a:p>
          </p:txBody>
        </p:sp>
        <p:sp>
          <p:nvSpPr>
            <p:cNvPr id="79879" name="Rectangle 7"/>
            <p:cNvSpPr>
              <a:spLocks noChangeArrowheads="1"/>
            </p:cNvSpPr>
            <p:nvPr/>
          </p:nvSpPr>
          <p:spPr bwMode="auto">
            <a:xfrm>
              <a:off x="288" y="3310"/>
              <a:ext cx="2832" cy="53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28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Leadership Techniques</a:t>
              </a:r>
            </a:p>
          </p:txBody>
        </p:sp>
        <p:cxnSp>
          <p:nvCxnSpPr>
            <p:cNvPr id="79886" name="AutoShape 14"/>
            <p:cNvCxnSpPr>
              <a:cxnSpLocks noChangeShapeType="1"/>
              <a:stCxn id="79874" idx="1"/>
              <a:endCxn id="79875" idx="3"/>
            </p:cNvCxnSpPr>
            <p:nvPr/>
          </p:nvCxnSpPr>
          <p:spPr bwMode="auto">
            <a:xfrm rot="10800000">
              <a:off x="3120" y="553"/>
              <a:ext cx="336" cy="1538"/>
            </a:xfrm>
            <a:prstGeom prst="bentConnector3">
              <a:avLst>
                <a:gd name="adj1" fmla="val 50000"/>
              </a:avLst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9887" name="AutoShape 15"/>
            <p:cNvCxnSpPr>
              <a:cxnSpLocks noChangeShapeType="1"/>
              <a:stCxn id="79874" idx="1"/>
              <a:endCxn id="79876" idx="3"/>
            </p:cNvCxnSpPr>
            <p:nvPr/>
          </p:nvCxnSpPr>
          <p:spPr bwMode="auto">
            <a:xfrm rot="10800000">
              <a:off x="3120" y="1309"/>
              <a:ext cx="336" cy="782"/>
            </a:xfrm>
            <a:prstGeom prst="bentConnector3">
              <a:avLst>
                <a:gd name="adj1" fmla="val 50000"/>
              </a:avLst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9888" name="AutoShape 16"/>
            <p:cNvCxnSpPr>
              <a:cxnSpLocks noChangeShapeType="1"/>
              <a:stCxn id="79874" idx="1"/>
              <a:endCxn id="79878" idx="3"/>
            </p:cNvCxnSpPr>
            <p:nvPr/>
          </p:nvCxnSpPr>
          <p:spPr bwMode="auto">
            <a:xfrm rot="10800000" flipV="1">
              <a:off x="3120" y="2091"/>
              <a:ext cx="336" cy="729"/>
            </a:xfrm>
            <a:prstGeom prst="bentConnector3">
              <a:avLst>
                <a:gd name="adj1" fmla="val 50000"/>
              </a:avLst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9889" name="AutoShape 17"/>
            <p:cNvCxnSpPr>
              <a:cxnSpLocks noChangeShapeType="1"/>
              <a:stCxn id="79874" idx="1"/>
              <a:endCxn id="79879" idx="3"/>
            </p:cNvCxnSpPr>
            <p:nvPr/>
          </p:nvCxnSpPr>
          <p:spPr bwMode="auto">
            <a:xfrm rot="10800000" flipV="1">
              <a:off x="3120" y="2091"/>
              <a:ext cx="336" cy="1484"/>
            </a:xfrm>
            <a:prstGeom prst="bentConnector3">
              <a:avLst>
                <a:gd name="adj1" fmla="val 50000"/>
              </a:avLst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9890" name="AutoShape 18"/>
            <p:cNvCxnSpPr>
              <a:cxnSpLocks noChangeShapeType="1"/>
              <a:stCxn id="79874" idx="1"/>
              <a:endCxn id="79877" idx="3"/>
            </p:cNvCxnSpPr>
            <p:nvPr/>
          </p:nvCxnSpPr>
          <p:spPr bwMode="auto">
            <a:xfrm flipH="1">
              <a:off x="3120" y="2091"/>
              <a:ext cx="336" cy="0"/>
            </a:xfrm>
            <a:prstGeom prst="straightConnector1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pic>
        <p:nvPicPr>
          <p:cNvPr id="1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95003664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F63F8-5B42-4EC8-BE22-88C5ABAD3D42}" type="slidenum">
              <a:rPr lang="en-US" altLang="ar-SA"/>
              <a:pPr/>
              <a:t>29</a:t>
            </a:fld>
            <a:endParaRPr lang="en-US" altLang="ar-SA"/>
          </a:p>
        </p:txBody>
      </p:sp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1981200" y="2667000"/>
            <a:ext cx="8229600" cy="35052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1981200" y="533400"/>
            <a:ext cx="8229600" cy="2133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n-US" altLang="ar-SA" sz="6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Personal Stress</a:t>
            </a:r>
          </a:p>
          <a:p>
            <a:pPr algn="ctr"/>
            <a:r>
              <a:rPr lang="en-US" altLang="ar-SA" sz="6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Factors</a:t>
            </a:r>
            <a:endParaRPr lang="en-US" altLang="ar-SA" b="1" dirty="0">
              <a:effectLst>
                <a:outerShdw blurRad="38100" dist="38100" dir="2700000" algn="tl">
                  <a:srgbClr val="000000"/>
                </a:outerShdw>
              </a:effectLst>
              <a:latin typeface="Tahoma" panose="020B0604030504040204" pitchFamily="34" charset="0"/>
            </a:endParaRPr>
          </a:p>
        </p:txBody>
      </p:sp>
      <p:sp>
        <p:nvSpPr>
          <p:cNvPr id="81924" name="Oval 4"/>
          <p:cNvSpPr>
            <a:spLocks noChangeArrowheads="1"/>
          </p:cNvSpPr>
          <p:nvPr/>
        </p:nvSpPr>
        <p:spPr bwMode="auto">
          <a:xfrm>
            <a:off x="2057400" y="3200400"/>
            <a:ext cx="2819400" cy="2590800"/>
          </a:xfrm>
          <a:prstGeom prst="ellipse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 anchor="ctr"/>
          <a:lstStyle/>
          <a:p>
            <a:pPr algn="ctr"/>
            <a:r>
              <a:rPr lang="en-US" altLang="ar-SA" sz="3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Family</a:t>
            </a:r>
            <a:endParaRPr lang="en-US" altLang="ar-SA" sz="28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1925" name="Oval 5"/>
          <p:cNvSpPr>
            <a:spLocks noChangeArrowheads="1"/>
          </p:cNvSpPr>
          <p:nvPr/>
        </p:nvSpPr>
        <p:spPr bwMode="auto">
          <a:xfrm>
            <a:off x="7315200" y="3200400"/>
            <a:ext cx="2819400" cy="25908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 anchor="ctr"/>
          <a:lstStyle/>
          <a:p>
            <a:pPr algn="ctr"/>
            <a:r>
              <a:rPr lang="en-US" altLang="ar-SA" sz="3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Economic</a:t>
            </a:r>
            <a:endParaRPr lang="en-US" altLang="ar-SA" sz="28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1926" name="Oval 6"/>
          <p:cNvSpPr>
            <a:spLocks noChangeArrowheads="1"/>
          </p:cNvSpPr>
          <p:nvPr/>
        </p:nvSpPr>
        <p:spPr bwMode="auto">
          <a:xfrm>
            <a:off x="4648200" y="3200400"/>
            <a:ext cx="2819400" cy="2590800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 anchor="ctr"/>
          <a:lstStyle/>
          <a:p>
            <a:pPr algn="ctr"/>
            <a:r>
              <a:rPr lang="en-US" altLang="ar-SA" sz="3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Personality</a:t>
            </a:r>
            <a:endParaRPr lang="en-US" altLang="ar-SA" sz="28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8444458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6F479-0A90-4952-BD52-111E42373410}" type="slidenum">
              <a:rPr lang="en-US" altLang="ar-SA"/>
              <a:pPr/>
              <a:t>30</a:t>
            </a:fld>
            <a:endParaRPr lang="en-US" altLang="ar-SA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6781800" y="457200"/>
            <a:ext cx="3429000" cy="1752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dist="91581" dir="14178596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lnSpc>
                <a:spcPct val="110000"/>
              </a:lnSpc>
            </a:pPr>
            <a:r>
              <a:rPr lang="en-US" altLang="ar-SA" sz="3200" b="1" dirty="0">
                <a:latin typeface="Tahoma" panose="020B0604030504040204" pitchFamily="34" charset="0"/>
              </a:rPr>
              <a:t>Physiological</a:t>
            </a:r>
            <a:endParaRPr lang="en-US" altLang="ar-SA" sz="2800" b="1" dirty="0">
              <a:latin typeface="Tahoma" panose="020B0604030504040204" pitchFamily="34" charset="0"/>
            </a:endParaRPr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6781800" y="2438400"/>
            <a:ext cx="3429000" cy="1752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dist="91581" dir="14178596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lnSpc>
                <a:spcPct val="110000"/>
              </a:lnSpc>
            </a:pPr>
            <a:r>
              <a:rPr lang="en-US" altLang="ar-SA" sz="3200" b="1" dirty="0">
                <a:latin typeface="Tahoma" panose="020B0604030504040204" pitchFamily="34" charset="0"/>
              </a:rPr>
              <a:t>Psychological</a:t>
            </a:r>
            <a:endParaRPr lang="en-US" altLang="ar-SA" sz="2800" b="1" dirty="0">
              <a:latin typeface="Tahoma" panose="020B0604030504040204" pitchFamily="34" charset="0"/>
            </a:endParaRP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6781800" y="4419600"/>
            <a:ext cx="3429000" cy="1752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dist="91581" dir="14178596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lnSpc>
                <a:spcPct val="110000"/>
              </a:lnSpc>
            </a:pPr>
            <a:r>
              <a:rPr lang="en-US" altLang="ar-SA" sz="3200" b="1">
                <a:latin typeface="Tahoma" panose="020B0604030504040204" pitchFamily="34" charset="0"/>
              </a:rPr>
              <a:t>Behavioral</a:t>
            </a:r>
            <a:endParaRPr lang="en-US" altLang="ar-SA" sz="2800" b="1">
              <a:latin typeface="Tahoma" panose="020B0604030504040204" pitchFamily="34" charset="0"/>
            </a:endParaRPr>
          </a:p>
        </p:txBody>
      </p:sp>
      <p:sp>
        <p:nvSpPr>
          <p:cNvPr id="44037" name="AutoShape 5"/>
          <p:cNvSpPr>
            <a:spLocks noChangeArrowheads="1"/>
          </p:cNvSpPr>
          <p:nvPr/>
        </p:nvSpPr>
        <p:spPr bwMode="auto">
          <a:xfrm>
            <a:off x="5181600" y="2362200"/>
            <a:ext cx="1524000" cy="18669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FF00"/>
          </a:solidFill>
          <a:ln>
            <a:noFill/>
          </a:ln>
          <a:effectLst>
            <a:outerShdw dist="91581" dir="14178596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38" name="AutoShape 6"/>
          <p:cNvSpPr>
            <a:spLocks noChangeArrowheads="1"/>
          </p:cNvSpPr>
          <p:nvPr/>
        </p:nvSpPr>
        <p:spPr bwMode="auto">
          <a:xfrm>
            <a:off x="5181600" y="457200"/>
            <a:ext cx="1524000" cy="18669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FF00"/>
          </a:solidFill>
          <a:ln>
            <a:noFill/>
          </a:ln>
          <a:effectLst>
            <a:outerShdw dist="91581" dir="14178596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39" name="AutoShape 7"/>
          <p:cNvSpPr>
            <a:spLocks noChangeArrowheads="1"/>
          </p:cNvSpPr>
          <p:nvPr/>
        </p:nvSpPr>
        <p:spPr bwMode="auto">
          <a:xfrm>
            <a:off x="5181600" y="4305300"/>
            <a:ext cx="1524000" cy="18669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FF00"/>
          </a:solidFill>
          <a:ln>
            <a:noFill/>
          </a:ln>
          <a:effectLst>
            <a:outerShdw dist="91581" dir="14178596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1981200" y="476250"/>
            <a:ext cx="4114800" cy="56769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dist="91581" dir="14178596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ar-SA" sz="7200" b="1" dirty="0">
                <a:latin typeface="Tahoma" panose="020B0604030504040204" pitchFamily="34" charset="0"/>
              </a:rPr>
              <a:t>Stress</a:t>
            </a:r>
            <a:endParaRPr lang="en-US" altLang="ar-SA" sz="66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anose="020B0604030504040204" pitchFamily="34" charset="0"/>
            </a:endParaRPr>
          </a:p>
          <a:p>
            <a:pPr algn="ctr"/>
            <a:endParaRPr lang="en-US" altLang="ar-SA" sz="6000" b="1" dirty="0">
              <a:latin typeface="Tahoma" panose="020B0604030504040204" pitchFamily="34" charset="0"/>
            </a:endParaRPr>
          </a:p>
          <a:p>
            <a:pPr algn="ctr"/>
            <a:endParaRPr lang="en-US" altLang="ar-SA" sz="3200" b="1" dirty="0">
              <a:latin typeface="Tahoma" panose="020B0604030504040204" pitchFamily="34" charset="0"/>
            </a:endParaRPr>
          </a:p>
          <a:p>
            <a:pPr algn="ctr"/>
            <a:endParaRPr lang="en-US" altLang="ar-SA" sz="3200" b="1" dirty="0">
              <a:latin typeface="Tahoma" panose="020B0604030504040204" pitchFamily="34" charset="0"/>
            </a:endParaRPr>
          </a:p>
          <a:p>
            <a:pPr algn="ctr"/>
            <a:endParaRPr lang="en-US" altLang="ar-SA" sz="3200" b="1" dirty="0">
              <a:latin typeface="Tahoma" panose="020B0604030504040204" pitchFamily="34" charset="0"/>
            </a:endParaRPr>
          </a:p>
          <a:p>
            <a:pPr algn="ctr"/>
            <a:endParaRPr lang="en-US" altLang="ar-SA" sz="3200" b="1" dirty="0">
              <a:latin typeface="Tahoma" panose="020B0604030504040204" pitchFamily="34" charset="0"/>
            </a:endParaRPr>
          </a:p>
          <a:p>
            <a:pPr algn="ctr"/>
            <a:endParaRPr lang="en-US" altLang="ar-SA" sz="3200" b="1" dirty="0">
              <a:latin typeface="Tahoma" panose="020B0604030504040204" pitchFamily="34" charset="0"/>
            </a:endParaRPr>
          </a:p>
          <a:p>
            <a:pPr algn="ctr"/>
            <a:endParaRPr lang="en-US" altLang="ar-SA" sz="3200" b="1" dirty="0">
              <a:latin typeface="Tahoma" panose="020B0604030504040204" pitchFamily="34" charset="0"/>
            </a:endParaRPr>
          </a:p>
          <a:p>
            <a:pPr algn="ctr"/>
            <a:r>
              <a:rPr lang="en-US" altLang="ar-SA" sz="2000" b="1" i="1" dirty="0">
                <a:latin typeface="Tahoma" panose="020B0604030504040204" pitchFamily="34" charset="0"/>
              </a:rPr>
              <a:t>Three General Symptoms</a:t>
            </a:r>
            <a:endParaRPr lang="en-US" altLang="ar-SA" sz="3200" b="1" dirty="0">
              <a:latin typeface="Tahoma" panose="020B0604030504040204" pitchFamily="34" charset="0"/>
            </a:endParaRPr>
          </a:p>
        </p:txBody>
      </p:sp>
      <p:graphicFrame>
        <p:nvGraphicFramePr>
          <p:cNvPr id="44043" name="Object 11"/>
          <p:cNvGraphicFramePr>
            <a:graphicFrameLocks noChangeAspect="1"/>
          </p:cNvGraphicFramePr>
          <p:nvPr/>
        </p:nvGraphicFramePr>
        <p:xfrm>
          <a:off x="1981200" y="2057400"/>
          <a:ext cx="4046538" cy="335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name="Clip" r:id="rId4" imgW="4046400" imgH="3352320" progId="MS_ClipArt_Gallery.2">
                  <p:embed/>
                </p:oleObj>
              </mc:Choice>
              <mc:Fallback>
                <p:oleObj name="Clip" r:id="rId4" imgW="4046400" imgH="3352320" progId="MS_ClipArt_Gallery.2">
                  <p:embed/>
                  <p:pic>
                    <p:nvPicPr>
                      <p:cNvPr id="4404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2057400"/>
                        <a:ext cx="4046538" cy="335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0113753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F31AC-32B3-4BF4-BF88-6E6917D07C03}" type="slidenum">
              <a:rPr lang="en-US" altLang="ar-SA"/>
              <a:pPr/>
              <a:t>31</a:t>
            </a:fld>
            <a:endParaRPr lang="en-US" altLang="ar-SA"/>
          </a:p>
        </p:txBody>
      </p:sp>
      <p:sp>
        <p:nvSpPr>
          <p:cNvPr id="86081" name="Rectangle 65"/>
          <p:cNvSpPr>
            <a:spLocks noChangeArrowheads="1"/>
          </p:cNvSpPr>
          <p:nvPr/>
        </p:nvSpPr>
        <p:spPr bwMode="auto">
          <a:xfrm>
            <a:off x="1981200" y="1524000"/>
            <a:ext cx="8229600" cy="46482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86079" name="Rectangle 63"/>
          <p:cNvSpPr>
            <a:spLocks noGrp="1" noChangeArrowheads="1"/>
          </p:cNvSpPr>
          <p:nvPr>
            <p:ph type="title"/>
          </p:nvPr>
        </p:nvSpPr>
        <p:spPr>
          <a:xfrm>
            <a:off x="1981200" y="457200"/>
            <a:ext cx="8229600" cy="1066800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altLang="ar-SA" sz="3600" b="1" i="1" dirty="0">
                <a:latin typeface="Aharoni" panose="02010803020104030203" pitchFamily="2" charset="-79"/>
                <a:cs typeface="Aharoni" panose="02010803020104030203" pitchFamily="2" charset="-79"/>
              </a:rPr>
              <a:t>Stress Management</a:t>
            </a:r>
          </a:p>
        </p:txBody>
      </p:sp>
      <p:sp>
        <p:nvSpPr>
          <p:cNvPr id="86080" name="Rectangle 64"/>
          <p:cNvSpPr>
            <a:spLocks noGrp="1" noChangeArrowheads="1"/>
          </p:cNvSpPr>
          <p:nvPr>
            <p:ph type="body" idx="1"/>
          </p:nvPr>
        </p:nvSpPr>
        <p:spPr>
          <a:xfrm>
            <a:off x="2057400" y="1524000"/>
            <a:ext cx="8077200" cy="449580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160000"/>
              </a:lnSpc>
            </a:pPr>
            <a:r>
              <a:rPr lang="en-US" altLang="ar-SA" b="1" dirty="0"/>
              <a:t>Selection and placement</a:t>
            </a:r>
          </a:p>
          <a:p>
            <a:pPr>
              <a:lnSpc>
                <a:spcPct val="160000"/>
              </a:lnSpc>
            </a:pPr>
            <a:r>
              <a:rPr lang="en-US" altLang="ar-SA" b="1" dirty="0"/>
              <a:t>Job redesign</a:t>
            </a:r>
          </a:p>
          <a:p>
            <a:pPr>
              <a:lnSpc>
                <a:spcPct val="160000"/>
              </a:lnSpc>
            </a:pPr>
            <a:r>
              <a:rPr lang="en-US" altLang="ar-SA" b="1" dirty="0"/>
              <a:t>Participation</a:t>
            </a:r>
          </a:p>
          <a:p>
            <a:pPr>
              <a:lnSpc>
                <a:spcPct val="160000"/>
              </a:lnSpc>
            </a:pPr>
            <a:r>
              <a:rPr lang="en-US" altLang="ar-SA" b="1" dirty="0"/>
              <a:t>Wellness programs</a:t>
            </a:r>
          </a:p>
          <a:p>
            <a:pPr>
              <a:lnSpc>
                <a:spcPct val="160000"/>
              </a:lnSpc>
            </a:pPr>
            <a:r>
              <a:rPr lang="en-US" altLang="ar-SA" b="1" dirty="0"/>
              <a:t>Employee assistance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1006965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60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60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60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0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60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60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60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60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60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60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60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60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60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60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60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60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80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645F-FFE6-4E28-9E56-67A0578F7BD2}" type="slidenum">
              <a:rPr lang="en-US" altLang="ar-SA"/>
              <a:pPr/>
              <a:t>32</a:t>
            </a:fld>
            <a:endParaRPr lang="en-US" altLang="ar-SA"/>
          </a:p>
        </p:txBody>
      </p:sp>
      <p:grpSp>
        <p:nvGrpSpPr>
          <p:cNvPr id="49154" name="Group 2"/>
          <p:cNvGrpSpPr>
            <a:grpSpLocks/>
          </p:cNvGrpSpPr>
          <p:nvPr/>
        </p:nvGrpSpPr>
        <p:grpSpPr bwMode="auto">
          <a:xfrm>
            <a:off x="1905000" y="685800"/>
            <a:ext cx="8305800" cy="2362200"/>
            <a:chOff x="240" y="432"/>
            <a:chExt cx="5232" cy="1488"/>
          </a:xfrm>
        </p:grpSpPr>
        <p:sp>
          <p:nvSpPr>
            <p:cNvPr id="49155" name="AutoShape 3"/>
            <p:cNvSpPr>
              <a:spLocks noChangeArrowheads="1"/>
            </p:cNvSpPr>
            <p:nvPr/>
          </p:nvSpPr>
          <p:spPr bwMode="auto">
            <a:xfrm>
              <a:off x="1488" y="768"/>
              <a:ext cx="1008" cy="912"/>
            </a:xfrm>
            <a:prstGeom prst="rightArrow">
              <a:avLst>
                <a:gd name="adj1" fmla="val 50000"/>
                <a:gd name="adj2" fmla="val 27632"/>
              </a:avLst>
            </a:prstGeom>
            <a:solidFill>
              <a:srgbClr val="0000CC"/>
            </a:solidFill>
            <a:ln>
              <a:noFill/>
            </a:ln>
            <a:effectLst>
              <a:outerShdw dist="107763" dir="135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ar-SA"/>
            </a:p>
          </p:txBody>
        </p:sp>
        <p:sp>
          <p:nvSpPr>
            <p:cNvPr id="49156" name="Rectangle 4"/>
            <p:cNvSpPr>
              <a:spLocks noChangeArrowheads="1"/>
            </p:cNvSpPr>
            <p:nvPr/>
          </p:nvSpPr>
          <p:spPr bwMode="auto">
            <a:xfrm>
              <a:off x="2640" y="432"/>
              <a:ext cx="2832" cy="1488"/>
            </a:xfrm>
            <a:prstGeom prst="rect">
              <a:avLst/>
            </a:prstGeom>
            <a:solidFill>
              <a:srgbClr val="0000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35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ar-SA"/>
            </a:p>
          </p:txBody>
        </p:sp>
        <p:sp>
          <p:nvSpPr>
            <p:cNvPr id="49157" name="Rectangle 5"/>
            <p:cNvSpPr>
              <a:spLocks noChangeArrowheads="1"/>
            </p:cNvSpPr>
            <p:nvPr/>
          </p:nvSpPr>
          <p:spPr bwMode="auto">
            <a:xfrm>
              <a:off x="240" y="432"/>
              <a:ext cx="1872" cy="1488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  <a:effectLst>
              <a:outerShdw dist="107763" dir="135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ar-SA" sz="3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What Is</a:t>
              </a:r>
            </a:p>
            <a:p>
              <a:pPr algn="ctr"/>
              <a:r>
                <a:rPr lang="en-US" altLang="ar-SA" sz="3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Creativity?</a:t>
              </a:r>
              <a:endParaRPr lang="en-US" altLang="ar-SA" dirty="0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sp>
        <p:nvSpPr>
          <p:cNvPr id="49158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5791200" y="762000"/>
            <a:ext cx="4495800" cy="23622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ar-SA" dirty="0">
                <a:solidFill>
                  <a:schemeClr val="bg1"/>
                </a:solidFill>
              </a:rPr>
              <a:t>Combining new ideas in unique ways or associating ideas in unusual ways</a:t>
            </a:r>
          </a:p>
        </p:txBody>
      </p:sp>
      <p:grpSp>
        <p:nvGrpSpPr>
          <p:cNvPr id="49159" name="Group 7"/>
          <p:cNvGrpSpPr>
            <a:grpSpLocks/>
          </p:cNvGrpSpPr>
          <p:nvPr/>
        </p:nvGrpSpPr>
        <p:grpSpPr bwMode="auto">
          <a:xfrm>
            <a:off x="1905000" y="3657600"/>
            <a:ext cx="8305800" cy="2362200"/>
            <a:chOff x="240" y="2304"/>
            <a:chExt cx="5232" cy="1488"/>
          </a:xfrm>
        </p:grpSpPr>
        <p:sp>
          <p:nvSpPr>
            <p:cNvPr id="49160" name="AutoShape 8"/>
            <p:cNvSpPr>
              <a:spLocks noChangeArrowheads="1"/>
            </p:cNvSpPr>
            <p:nvPr/>
          </p:nvSpPr>
          <p:spPr bwMode="auto">
            <a:xfrm>
              <a:off x="1488" y="2640"/>
              <a:ext cx="1008" cy="912"/>
            </a:xfrm>
            <a:prstGeom prst="rightArrow">
              <a:avLst>
                <a:gd name="adj1" fmla="val 50000"/>
                <a:gd name="adj2" fmla="val 27632"/>
              </a:avLst>
            </a:prstGeom>
            <a:solidFill>
              <a:srgbClr val="FF0000"/>
            </a:solidFill>
            <a:ln>
              <a:noFill/>
            </a:ln>
            <a:effectLst>
              <a:outerShdw dist="107763" dir="135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ar-SA"/>
            </a:p>
          </p:txBody>
        </p:sp>
        <p:sp>
          <p:nvSpPr>
            <p:cNvPr id="49161" name="Rectangle 9"/>
            <p:cNvSpPr>
              <a:spLocks noChangeArrowheads="1"/>
            </p:cNvSpPr>
            <p:nvPr/>
          </p:nvSpPr>
          <p:spPr bwMode="auto">
            <a:xfrm>
              <a:off x="2640" y="2304"/>
              <a:ext cx="2832" cy="1488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35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ar-SA"/>
            </a:p>
          </p:txBody>
        </p:sp>
        <p:sp>
          <p:nvSpPr>
            <p:cNvPr id="49162" name="Rectangle 10"/>
            <p:cNvSpPr>
              <a:spLocks noChangeArrowheads="1"/>
            </p:cNvSpPr>
            <p:nvPr/>
          </p:nvSpPr>
          <p:spPr bwMode="auto">
            <a:xfrm>
              <a:off x="240" y="2304"/>
              <a:ext cx="1872" cy="148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>
              <a:outerShdw dist="107763" dir="135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ar-SA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What Is</a:t>
              </a:r>
            </a:p>
            <a:p>
              <a:pPr algn="ctr"/>
              <a:r>
                <a:rPr lang="en-US" altLang="ar-SA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Innovation?</a:t>
              </a:r>
              <a:endParaRPr lang="en-US" altLang="ar-SA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sp>
        <p:nvSpPr>
          <p:cNvPr id="49163" name="Rectangle 11"/>
          <p:cNvSpPr>
            <a:spLocks noGrp="1" noChangeArrowheads="1"/>
          </p:cNvSpPr>
          <p:nvPr>
            <p:ph type="body" sz="half" idx="2"/>
          </p:nvPr>
        </p:nvSpPr>
        <p:spPr>
          <a:xfrm>
            <a:off x="5791200" y="3733800"/>
            <a:ext cx="4419600" cy="23622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ar-SA">
                <a:solidFill>
                  <a:schemeClr val="bg1"/>
                </a:solidFill>
              </a:rPr>
              <a:t>Turning creative ideas into useful products, services, or methods of operation</a:t>
            </a:r>
          </a:p>
        </p:txBody>
      </p:sp>
      <p:pic>
        <p:nvPicPr>
          <p:cNvPr id="13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001117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7B015-F646-45E4-8AF0-DA191C141A06}" type="slidenum">
              <a:rPr lang="en-US" altLang="ar-SA"/>
              <a:pPr/>
              <a:t>33</a:t>
            </a:fld>
            <a:endParaRPr lang="en-US" altLang="ar-SA"/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6324600" y="457200"/>
            <a:ext cx="3886200" cy="1576388"/>
          </a:xfrm>
          <a:prstGeom prst="rect">
            <a:avLst/>
          </a:prstGeom>
          <a:gradFill rotWithShape="0">
            <a:gsLst>
              <a:gs pos="0">
                <a:srgbClr val="3366FF">
                  <a:gamma/>
                  <a:shade val="46275"/>
                  <a:invGamma/>
                </a:srgbClr>
              </a:gs>
              <a:gs pos="50000">
                <a:srgbClr val="3366FF"/>
              </a:gs>
              <a:gs pos="100000">
                <a:srgbClr val="3366FF">
                  <a:gamma/>
                  <a:shade val="46275"/>
                  <a:invGamma/>
                </a:srgbClr>
              </a:gs>
            </a:gsLst>
            <a:lin ang="2700000" scaled="1"/>
          </a:gradFill>
          <a:ln>
            <a:noFill/>
          </a:ln>
          <a:effectLst>
            <a:outerShdw dist="35921" dir="2700000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ar-S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Structural</a:t>
            </a:r>
          </a:p>
          <a:p>
            <a:pPr algn="ctr"/>
            <a:r>
              <a:rPr lang="en-US" altLang="ar-S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Variables</a:t>
            </a:r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1981200" y="1828801"/>
            <a:ext cx="3886200" cy="2976563"/>
          </a:xfrm>
          <a:prstGeom prst="rect">
            <a:avLst/>
          </a:prstGeom>
          <a:gradFill rotWithShape="0">
            <a:gsLst>
              <a:gs pos="0">
                <a:srgbClr val="3366FF">
                  <a:gamma/>
                  <a:shade val="46275"/>
                  <a:invGamma/>
                </a:srgbClr>
              </a:gs>
              <a:gs pos="50000">
                <a:srgbClr val="3366FF"/>
              </a:gs>
              <a:gs pos="100000">
                <a:srgbClr val="3366FF">
                  <a:gamma/>
                  <a:shade val="46275"/>
                  <a:invGamma/>
                </a:srgbClr>
              </a:gs>
            </a:gsLst>
            <a:lin ang="2700000" scaled="1"/>
          </a:gra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ar-SA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Sources of</a:t>
            </a:r>
          </a:p>
          <a:p>
            <a:pPr algn="ctr"/>
            <a:r>
              <a:rPr lang="en-US" altLang="ar-SA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Innovation</a:t>
            </a: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6324600" y="2525714"/>
            <a:ext cx="3886200" cy="1576387"/>
          </a:xfrm>
          <a:prstGeom prst="rect">
            <a:avLst/>
          </a:prstGeom>
          <a:gradFill rotWithShape="0">
            <a:gsLst>
              <a:gs pos="0">
                <a:srgbClr val="3366FF">
                  <a:gamma/>
                  <a:shade val="46275"/>
                  <a:invGamma/>
                </a:srgbClr>
              </a:gs>
              <a:gs pos="50000">
                <a:srgbClr val="3366FF"/>
              </a:gs>
              <a:gs pos="100000">
                <a:srgbClr val="3366FF">
                  <a:gamma/>
                  <a:shade val="46275"/>
                  <a:invGamma/>
                </a:srgbClr>
              </a:gs>
            </a:gsLst>
            <a:lin ang="2700000" scaled="1"/>
          </a:gradFill>
          <a:ln>
            <a:noFill/>
          </a:ln>
          <a:effectLst>
            <a:outerShdw dist="35921" dir="2700000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ar-SA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Organizational</a:t>
            </a:r>
          </a:p>
          <a:p>
            <a:pPr algn="ctr"/>
            <a:r>
              <a:rPr lang="en-US" altLang="ar-SA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Culture</a:t>
            </a:r>
          </a:p>
        </p:txBody>
      </p:sp>
      <p:sp>
        <p:nvSpPr>
          <p:cNvPr id="51207" name="Rectangle 7"/>
          <p:cNvSpPr>
            <a:spLocks noChangeArrowheads="1"/>
          </p:cNvSpPr>
          <p:nvPr/>
        </p:nvSpPr>
        <p:spPr bwMode="auto">
          <a:xfrm>
            <a:off x="6324600" y="4595814"/>
            <a:ext cx="3886200" cy="1576387"/>
          </a:xfrm>
          <a:prstGeom prst="rect">
            <a:avLst/>
          </a:prstGeom>
          <a:gradFill rotWithShape="0">
            <a:gsLst>
              <a:gs pos="0">
                <a:srgbClr val="3366FF">
                  <a:gamma/>
                  <a:shade val="46275"/>
                  <a:invGamma/>
                </a:srgbClr>
              </a:gs>
              <a:gs pos="50000">
                <a:srgbClr val="3366FF"/>
              </a:gs>
              <a:gs pos="100000">
                <a:srgbClr val="3366FF">
                  <a:gamma/>
                  <a:shade val="46275"/>
                  <a:invGamma/>
                </a:srgbClr>
              </a:gs>
            </a:gsLst>
            <a:lin ang="2700000" scaled="1"/>
          </a:gradFill>
          <a:ln>
            <a:noFill/>
          </a:ln>
          <a:effectLst>
            <a:outerShdw dist="35921" dir="2700000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ar-SA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Human</a:t>
            </a:r>
          </a:p>
          <a:p>
            <a:pPr algn="ctr"/>
            <a:r>
              <a:rPr lang="en-US" altLang="ar-SA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Resources</a:t>
            </a:r>
          </a:p>
        </p:txBody>
      </p:sp>
      <p:cxnSp>
        <p:nvCxnSpPr>
          <p:cNvPr id="51208" name="AutoShape 8"/>
          <p:cNvCxnSpPr>
            <a:cxnSpLocks noChangeShapeType="1"/>
            <a:stCxn id="51205" idx="3"/>
            <a:endCxn id="51204" idx="1"/>
          </p:cNvCxnSpPr>
          <p:nvPr/>
        </p:nvCxnSpPr>
        <p:spPr bwMode="auto">
          <a:xfrm flipV="1">
            <a:off x="5867400" y="1246189"/>
            <a:ext cx="457200" cy="2071687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209" name="AutoShape 9"/>
          <p:cNvCxnSpPr>
            <a:cxnSpLocks noChangeShapeType="1"/>
            <a:stCxn id="51205" idx="3"/>
            <a:endCxn id="51207" idx="1"/>
          </p:cNvCxnSpPr>
          <p:nvPr/>
        </p:nvCxnSpPr>
        <p:spPr bwMode="auto">
          <a:xfrm>
            <a:off x="5867400" y="3317876"/>
            <a:ext cx="457200" cy="2066925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210" name="AutoShape 10"/>
          <p:cNvCxnSpPr>
            <a:cxnSpLocks noChangeShapeType="1"/>
            <a:stCxn id="51205" idx="3"/>
            <a:endCxn id="51206" idx="1"/>
          </p:cNvCxnSpPr>
          <p:nvPr/>
        </p:nvCxnSpPr>
        <p:spPr bwMode="auto">
          <a:xfrm flipV="1">
            <a:off x="5867400" y="3314701"/>
            <a:ext cx="457200" cy="3175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0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0844323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50"/>
            <a:ext cx="12192000" cy="6846849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693234" y="5160149"/>
            <a:ext cx="10515600" cy="1325563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9600" b="1" dirty="0" smtClean="0">
                <a:latin typeface="Algerian" panose="04020705040A02060702" pitchFamily="82" charset="0"/>
              </a:rPr>
              <a:t>Thanks </a:t>
            </a:r>
            <a:endParaRPr lang="ar-SA" sz="9600" b="1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79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784</Words>
  <Application>Microsoft Office PowerPoint</Application>
  <PresentationFormat>Widescreen</PresentationFormat>
  <Paragraphs>314</Paragraphs>
  <Slides>34</Slides>
  <Notes>13</Notes>
  <HiddenSlides>0</HiddenSlides>
  <MMClips>0</MMClips>
  <ScaleCrop>false</ScaleCrop>
  <HeadingPairs>
    <vt:vector size="8" baseType="variant">
      <vt:variant>
        <vt:lpstr>Fonts Used</vt:lpstr>
      </vt:variant>
      <vt:variant>
        <vt:i4>20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56" baseType="lpstr">
      <vt:lpstr>ＭＳ Ｐゴシック</vt:lpstr>
      <vt:lpstr>Aharoni</vt:lpstr>
      <vt:lpstr>Algerian</vt:lpstr>
      <vt:lpstr>Arial</vt:lpstr>
      <vt:lpstr>Arial Narrow</vt:lpstr>
      <vt:lpstr>Calibri</vt:lpstr>
      <vt:lpstr>Calibri Light</vt:lpstr>
      <vt:lpstr>CIDFont+F1</vt:lpstr>
      <vt:lpstr>Courier New</vt:lpstr>
      <vt:lpstr>Hand Of Sean</vt:lpstr>
      <vt:lpstr>inherit</vt:lpstr>
      <vt:lpstr>neue-haas-unica</vt:lpstr>
      <vt:lpstr>Tahoma</vt:lpstr>
      <vt:lpstr>Times New Roman</vt:lpstr>
      <vt:lpstr>Trade Gothic W01 Bold 2</vt:lpstr>
      <vt:lpstr>Trade Gothic W01 Roman</vt:lpstr>
      <vt:lpstr>Univers (W1)</vt:lpstr>
      <vt:lpstr>Verdana</vt:lpstr>
      <vt:lpstr>Wingdings</vt:lpstr>
      <vt:lpstr>Wingdings 2</vt:lpstr>
      <vt:lpstr>Office Theme</vt:lpstr>
      <vt:lpstr>Clip</vt:lpstr>
      <vt:lpstr>  Chapter -6</vt:lpstr>
      <vt:lpstr>Chapter-6 lectuer-2</vt:lpstr>
      <vt:lpstr>PowerPoint Presentation</vt:lpstr>
      <vt:lpstr>The secret…</vt:lpstr>
      <vt:lpstr>PowerPoint Presentation</vt:lpstr>
      <vt:lpstr> Definition of Managing Change  </vt:lpstr>
      <vt:lpstr> WHAT CAUSES ORGANIZATIONAL CHANGE? </vt:lpstr>
      <vt:lpstr>PowerPoint Presentation</vt:lpstr>
      <vt:lpstr> Why Organizations Change</vt:lpstr>
      <vt:lpstr>PowerPoint Presentation</vt:lpstr>
      <vt:lpstr>Diagnosis for Change</vt:lpstr>
      <vt:lpstr> Implementing Change</vt:lpstr>
      <vt:lpstr>Linking Vision and Change</vt:lpstr>
      <vt:lpstr> Strategies and Skills for Communicating Change</vt:lpstr>
      <vt:lpstr> Resistance to Change</vt:lpstr>
      <vt:lpstr>Roethlisberger’s X-Chart</vt:lpstr>
      <vt:lpstr>PowerPoint Presentation</vt:lpstr>
      <vt:lpstr> A MANAGER’S ROLE IN ORGANIZATIONAL CHANGE </vt:lpstr>
      <vt:lpstr> 12 Change Management Best Practices </vt:lpstr>
      <vt:lpstr> 12 Change Management Best Practices cont.. </vt:lpstr>
      <vt:lpstr>Source of change </vt:lpstr>
      <vt:lpstr>Managing Change and Innovation</vt:lpstr>
      <vt:lpstr>PowerPoint Presentation</vt:lpstr>
      <vt:lpstr>Agents of Change</vt:lpstr>
      <vt:lpstr>PowerPoint Presentation</vt:lpstr>
      <vt:lpstr>Organizational Development Techniques</vt:lpstr>
      <vt:lpstr>PowerPoint Presentation</vt:lpstr>
      <vt:lpstr>PowerPoint Presentation</vt:lpstr>
      <vt:lpstr>PowerPoint Presentation</vt:lpstr>
      <vt:lpstr>PowerPoint Presentation</vt:lpstr>
      <vt:lpstr>Stress Management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Maher</dc:creator>
  <cp:lastModifiedBy>ABUBAKR</cp:lastModifiedBy>
  <cp:revision>55</cp:revision>
  <dcterms:created xsi:type="dcterms:W3CDTF">2021-03-28T16:37:28Z</dcterms:created>
  <dcterms:modified xsi:type="dcterms:W3CDTF">2021-04-10T14:08:27Z</dcterms:modified>
</cp:coreProperties>
</file>