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03" r:id="rId2"/>
    <p:sldId id="537" r:id="rId3"/>
    <p:sldId id="604" r:id="rId4"/>
    <p:sldId id="605" r:id="rId5"/>
    <p:sldId id="602" r:id="rId6"/>
    <p:sldId id="603" r:id="rId7"/>
    <p:sldId id="601" r:id="rId8"/>
    <p:sldId id="600" r:id="rId9"/>
    <p:sldId id="599" r:id="rId10"/>
    <p:sldId id="598" r:id="rId11"/>
    <p:sldId id="597" r:id="rId12"/>
    <p:sldId id="596" r:id="rId13"/>
    <p:sldId id="595" r:id="rId14"/>
    <p:sldId id="594" r:id="rId15"/>
    <p:sldId id="593" r:id="rId16"/>
    <p:sldId id="592" r:id="rId17"/>
    <p:sldId id="591" r:id="rId18"/>
    <p:sldId id="590" r:id="rId19"/>
    <p:sldId id="588" r:id="rId20"/>
    <p:sldId id="589" r:id="rId21"/>
    <p:sldId id="587" r:id="rId22"/>
    <p:sldId id="586" r:id="rId23"/>
    <p:sldId id="585" r:id="rId24"/>
    <p:sldId id="584" r:id="rId25"/>
    <p:sldId id="583" r:id="rId26"/>
    <p:sldId id="582" r:id="rId27"/>
    <p:sldId id="581" r:id="rId28"/>
    <p:sldId id="580" r:id="rId29"/>
    <p:sldId id="579" r:id="rId30"/>
    <p:sldId id="569" r:id="rId31"/>
    <p:sldId id="578" r:id="rId32"/>
    <p:sldId id="577" r:id="rId33"/>
    <p:sldId id="576" r:id="rId34"/>
    <p:sldId id="575" r:id="rId35"/>
    <p:sldId id="57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37"/>
            <p14:sldId id="604"/>
            <p14:sldId id="605"/>
            <p14:sldId id="602"/>
            <p14:sldId id="603"/>
            <p14:sldId id="601"/>
            <p14:sldId id="600"/>
            <p14:sldId id="599"/>
            <p14:sldId id="598"/>
            <p14:sldId id="597"/>
            <p14:sldId id="596"/>
            <p14:sldId id="595"/>
            <p14:sldId id="594"/>
            <p14:sldId id="593"/>
            <p14:sldId id="592"/>
            <p14:sldId id="591"/>
            <p14:sldId id="590"/>
            <p14:sldId id="588"/>
            <p14:sldId id="589"/>
            <p14:sldId id="587"/>
            <p14:sldId id="586"/>
            <p14:sldId id="585"/>
            <p14:sldId id="584"/>
            <p14:sldId id="583"/>
            <p14:sldId id="582"/>
            <p14:sldId id="581"/>
            <p14:sldId id="580"/>
            <p14:sldId id="579"/>
            <p14:sldId id="569"/>
            <p14:sldId id="578"/>
            <p14:sldId id="577"/>
            <p14:sldId id="576"/>
            <p14:sldId id="575"/>
            <p14:sldId id="57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68" autoAdjust="0"/>
    <p:restoredTop sz="93738" autoAdjust="0"/>
  </p:normalViewPr>
  <p:slideViewPr>
    <p:cSldViewPr snapToGrid="0">
      <p:cViewPr varScale="1">
        <p:scale>
          <a:sx n="80" d="100"/>
          <a:sy n="80" d="100"/>
        </p:scale>
        <p:origin x="811"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Principles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Accounting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84738" y="4801539"/>
            <a:ext cx="131638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 227</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r>
              <a:rPr lang="en-US" sz="4400" dirty="0">
                <a:solidFill>
                  <a:srgbClr val="FF0000"/>
                </a:solidFill>
              </a:rPr>
              <a:t>Capital Structure and Dividend Policy Decisions</a:t>
            </a:r>
            <a:endParaRPr kumimoji="0" lang="en-US" sz="44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08992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52400" y="428652"/>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4000" b="0"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rPr>
              <a:t>Capital Structure</a:t>
            </a:r>
          </a:p>
          <a:p>
            <a:pPr>
              <a:lnSpc>
                <a:spcPct val="115000"/>
              </a:lnSpc>
              <a:buClr>
                <a:srgbClr val="000000"/>
              </a:buClr>
              <a:buSzPts val="1100"/>
              <a:defRPr/>
            </a:pPr>
            <a:r>
              <a:rPr lang="en-US" sz="2800" dirty="0"/>
              <a:t>The combination of debt and equity used to</a:t>
            </a:r>
          </a:p>
          <a:p>
            <a:pPr>
              <a:lnSpc>
                <a:spcPct val="115000"/>
              </a:lnSpc>
              <a:buClr>
                <a:srgbClr val="000000"/>
              </a:buClr>
              <a:buSzPts val="1100"/>
              <a:defRPr/>
            </a:pPr>
            <a:r>
              <a:rPr lang="en-US" sz="2800" dirty="0"/>
              <a:t> finance a firm.</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4000" b="0"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4000" b="0" i="0" u="none" strike="noStrike" kern="1200" cap="none" spc="0" normalizeH="0" baseline="0" noProof="0" dirty="0">
              <a:ln>
                <a:noFill/>
              </a:ln>
              <a:solidFill>
                <a:schemeClr val="accent2">
                  <a:lumMod val="50000"/>
                </a:schemeClr>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82B61698-6700-32CA-2CDF-03ECAEFEEA24}"/>
              </a:ext>
            </a:extLst>
          </p:cNvPr>
          <p:cNvPicPr>
            <a:picLocks noChangeAspect="1"/>
          </p:cNvPicPr>
          <p:nvPr/>
        </p:nvPicPr>
        <p:blipFill>
          <a:blip r:embed="rId3"/>
          <a:stretch>
            <a:fillRect/>
          </a:stretch>
        </p:blipFill>
        <p:spPr>
          <a:xfrm>
            <a:off x="7798095" y="2758878"/>
            <a:ext cx="4901609" cy="4041998"/>
          </a:xfrm>
          <a:prstGeom prst="rect">
            <a:avLst/>
          </a:prstGeom>
        </p:spPr>
      </p:pic>
    </p:spTree>
    <p:extLst>
      <p:ext uri="{BB962C8B-B14F-4D97-AF65-F5344CB8AC3E}">
        <p14:creationId xmlns:p14="http://schemas.microsoft.com/office/powerpoint/2010/main" val="618585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rPr>
              <a:t>Target capital structure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000000"/>
                </a:solidFill>
                <a:effectLst/>
                <a:uLnTx/>
                <a:uFillTx/>
                <a:latin typeface="Calibri"/>
                <a:ea typeface="Calibri"/>
                <a:cs typeface="Calibri"/>
                <a:sym typeface="Calibri"/>
              </a:rPr>
              <a:t>The optimal mix of debt, preferred stock, and common equity with which the firm plans to finance its investments May change over time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000000"/>
                </a:solidFill>
                <a:effectLst/>
                <a:uLnTx/>
                <a:uFillTx/>
                <a:latin typeface="Calibri"/>
                <a:ea typeface="Calibri"/>
                <a:cs typeface="Calibri"/>
                <a:sym typeface="Calibri"/>
              </a:rPr>
              <a:t>Trade-off between risk and return to achieve goal of maximizing the price of the stock</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2997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indent="0">
              <a:buNone/>
            </a:pPr>
            <a:r>
              <a:rPr lang="en-US" b="1">
                <a:solidFill>
                  <a:schemeClr val="accent5">
                    <a:lumMod val="75000"/>
                  </a:schemeClr>
                </a:solidFill>
                <a:highlight>
                  <a:srgbClr val="FFFF00"/>
                </a:highlight>
              </a:rPr>
              <a:t>Corporate Equity Capital</a:t>
            </a:r>
          </a:p>
          <a:p>
            <a:pPr marL="0" indent="0" algn="just">
              <a:lnSpc>
                <a:spcPct val="150000"/>
              </a:lnSpc>
              <a:buNone/>
            </a:pPr>
            <a:endParaRPr lang="en-US"/>
          </a:p>
          <a:p>
            <a:pPr marL="0" indent="0" algn="just">
              <a:lnSpc>
                <a:spcPct val="150000"/>
              </a:lnSpc>
              <a:buNone/>
            </a:pPr>
            <a:r>
              <a:rPr lang="en-US"/>
              <a:t>Corporate equity capital is the ﬁnancial capital supplied by the owners of a corporation. </a:t>
            </a:r>
          </a:p>
          <a:p>
            <a:pPr marL="0" indent="0" algn="just">
              <a:lnSpc>
                <a:spcPct val="150000"/>
              </a:lnSpc>
              <a:buNone/>
            </a:pPr>
            <a:r>
              <a:rPr lang="en-US" sz="1800">
                <a:solidFill>
                  <a:srgbClr val="009CDB"/>
                </a:solidFill>
                <a:effectLst/>
                <a:latin typeface="Palatino Linotype" panose="02040502050505030304" pitchFamily="18" charset="0"/>
                <a:ea typeface="Times New Roman" panose="02020603050405020304" pitchFamily="18" charset="0"/>
                <a:cs typeface="Times New Roman" panose="02020603050405020304" pitchFamily="18" charset="0"/>
              </a:rPr>
              <a:t>Common stock </a:t>
            </a:r>
            <a:r>
              <a:rPr lang="en-US" sz="1800">
                <a:solidFill>
                  <a:srgbClr val="231F1F"/>
                </a:solidFill>
                <a:effectLst/>
                <a:latin typeface="Times New Roman" panose="02020603050405020304" pitchFamily="18" charset="0"/>
                <a:ea typeface="Times New Roman" panose="02020603050405020304" pitchFamily="18" charset="0"/>
              </a:rPr>
              <a:t>represents ownership shares in a corporation. Ownership</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gives common stockholders certain rights and privileges that bondholders do not have. Common</a:t>
            </a:r>
            <a:r>
              <a:rPr lang="en-US" sz="1800" spc="-2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shareholders</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can</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vote</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select</a:t>
            </a:r>
            <a:r>
              <a:rPr lang="en-US" sz="1800" spc="7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6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corporation’s</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board</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directors.</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board</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directors, in turn, exercises general control over the ﬁrm. In addition to voting for the board, common</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shareholders</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may</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vote</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on</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major</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issues</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facing</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the</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ﬁrm,</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such</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as</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2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mergers.</a:t>
            </a:r>
            <a:endParaRPr lang="en-US" sz="1800" dirty="0">
              <a:effectLst/>
              <a:latin typeface="Times New Roman" panose="02020603050405020304" pitchFamily="18" charset="0"/>
              <a:ea typeface="Times New Roman" panose="02020603050405020304" pitchFamily="18"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341892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B48DC428-12CB-99AC-2A15-BA868458468A}"/>
              </a:ext>
            </a:extLst>
          </p:cNvPr>
          <p:cNvPicPr>
            <a:picLocks noChangeAspect="1"/>
          </p:cNvPicPr>
          <p:nvPr/>
        </p:nvPicPr>
        <p:blipFill>
          <a:blip r:embed="rId3"/>
          <a:stretch>
            <a:fillRect/>
          </a:stretch>
        </p:blipFill>
        <p:spPr>
          <a:xfrm>
            <a:off x="356118" y="645935"/>
            <a:ext cx="11479763" cy="5566130"/>
          </a:xfrm>
          <a:prstGeom prst="rect">
            <a:avLst/>
          </a:prstGeom>
        </p:spPr>
      </p:pic>
    </p:spTree>
    <p:extLst>
      <p:ext uri="{BB962C8B-B14F-4D97-AF65-F5344CB8AC3E}">
        <p14:creationId xmlns:p14="http://schemas.microsoft.com/office/powerpoint/2010/main" val="587317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indent="0" algn="just">
              <a:lnSpc>
                <a:spcPct val="150000"/>
              </a:lnSpc>
              <a:buNone/>
            </a:pPr>
            <a:r>
              <a:rPr lang="en-US" sz="1800" spc="-5">
                <a:solidFill>
                  <a:srgbClr val="231F1F"/>
                </a:solidFill>
                <a:effectLst/>
                <a:latin typeface="Times New Roman" panose="02020603050405020304" pitchFamily="18" charset="0"/>
                <a:ea typeface="Times New Roman" panose="02020603050405020304" pitchFamily="18" charset="0"/>
              </a:rPr>
              <a:t>The common shareholders have a claim on all business proﬁts that remain after the hold</a:t>
            </a:r>
            <a:r>
              <a:rPr lang="en-US" sz="1800">
                <a:solidFill>
                  <a:srgbClr val="231F1F"/>
                </a:solidFill>
                <a:effectLst/>
                <a:latin typeface="Times New Roman" panose="02020603050405020304" pitchFamily="18" charset="0"/>
                <a:ea typeface="Times New Roman" panose="02020603050405020304" pitchFamily="18" charset="0"/>
              </a:rPr>
              <a:t>ers</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all other</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classes</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debt</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and</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highlight>
                  <a:srgbClr val="FF00FF"/>
                </a:highlight>
                <a:latin typeface="Times New Roman" panose="02020603050405020304" pitchFamily="18" charset="0"/>
                <a:ea typeface="Times New Roman" panose="02020603050405020304" pitchFamily="18" charset="0"/>
              </a:rPr>
              <a:t>equity</a:t>
            </a:r>
            <a:r>
              <a:rPr lang="en-US" sz="1800" spc="-20">
                <a:solidFill>
                  <a:srgbClr val="231F1F"/>
                </a:solidFill>
                <a:effectLst/>
                <a:highlight>
                  <a:srgbClr val="FF00FF"/>
                </a:highlight>
                <a:latin typeface="Times New Roman" panose="02020603050405020304" pitchFamily="18" charset="0"/>
                <a:ea typeface="Times New Roman" panose="02020603050405020304" pitchFamily="18" charset="0"/>
              </a:rPr>
              <a:t> </a:t>
            </a:r>
            <a:r>
              <a:rPr lang="en-US" sz="1800">
                <a:solidFill>
                  <a:srgbClr val="231F1F"/>
                </a:solidFill>
                <a:effectLst/>
                <a:highlight>
                  <a:srgbClr val="FF00FF"/>
                </a:highlight>
                <a:latin typeface="Times New Roman" panose="02020603050405020304" pitchFamily="18" charset="0"/>
                <a:ea typeface="Times New Roman" panose="02020603050405020304" pitchFamily="18" charset="0"/>
              </a:rPr>
              <a:t>securities </a:t>
            </a:r>
            <a:r>
              <a:rPr lang="en-US" sz="1800">
                <a:solidFill>
                  <a:srgbClr val="231F1F"/>
                </a:solidFill>
                <a:effectLst/>
                <a:latin typeface="Times New Roman" panose="02020603050405020304" pitchFamily="18" charset="0"/>
                <a:ea typeface="Times New Roman" panose="02020603050405020304" pitchFamily="18" charset="0"/>
              </a:rPr>
              <a:t>have</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received their</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returns.</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But</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ﬁrm</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may</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wish</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retain</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some</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those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proﬁts</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reinvest</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in</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ﬁrm</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ﬁnance</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spc="-10">
                <a:solidFill>
                  <a:srgbClr val="231F1F"/>
                </a:solidFill>
                <a:effectLst/>
                <a:latin typeface="Times New Roman" panose="02020603050405020304" pitchFamily="18" charset="0"/>
                <a:ea typeface="Times New Roman" panose="02020603050405020304" pitchFamily="18" charset="0"/>
              </a:rPr>
              <a:t>modernization,</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expansion,</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and growth.</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When</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so</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declared</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by</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the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board</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of</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directors,</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owners</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spc="-5">
                <a:solidFill>
                  <a:srgbClr val="231F1F"/>
                </a:solidFill>
                <a:effectLst/>
                <a:latin typeface="Times New Roman" panose="02020603050405020304" pitchFamily="18" charset="0"/>
                <a:ea typeface="Times New Roman" panose="02020603050405020304" pitchFamily="18" charset="0"/>
              </a:rPr>
              <a:t>of</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ﬁrm’s</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common</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stock</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receive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dividend</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payments.</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dividend</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is</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typically</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highlight>
                  <a:srgbClr val="FF00FF"/>
                </a:highlight>
                <a:latin typeface="Times New Roman" panose="02020603050405020304" pitchFamily="18" charset="0"/>
                <a:ea typeface="Times New Roman" panose="02020603050405020304" pitchFamily="18" charset="0"/>
              </a:rPr>
              <a:t>cash</a:t>
            </a:r>
            <a:r>
              <a:rPr lang="en-US" sz="1800" spc="-5">
                <a:solidFill>
                  <a:srgbClr val="231F1F"/>
                </a:solidFill>
                <a:effectLst/>
                <a:highlight>
                  <a:srgbClr val="FF00FF"/>
                </a:highlight>
                <a:latin typeface="Times New Roman" panose="02020603050405020304" pitchFamily="18" charset="0"/>
                <a:ea typeface="Times New Roman" panose="02020603050405020304" pitchFamily="18" charset="0"/>
              </a:rPr>
              <a:t> </a:t>
            </a:r>
            <a:r>
              <a:rPr lang="en-US" sz="1800">
                <a:solidFill>
                  <a:srgbClr val="231F1F"/>
                </a:solidFill>
                <a:effectLst/>
                <a:highlight>
                  <a:srgbClr val="FF00FF"/>
                </a:highlight>
                <a:latin typeface="Times New Roman" panose="02020603050405020304" pitchFamily="18" charset="0"/>
                <a:ea typeface="Times New Roman" panose="02020603050405020304" pitchFamily="18" charset="0"/>
              </a:rPr>
              <a:t>payment</a:t>
            </a:r>
            <a:r>
              <a:rPr lang="en-US" sz="1800" spc="-235">
                <a:solidFill>
                  <a:srgbClr val="231F1F"/>
                </a:solidFill>
                <a:effectLst/>
                <a:highlight>
                  <a:srgbClr val="FF00FF"/>
                </a:highligh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that</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allows</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shareholders</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receive</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some</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income</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from their</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investment.</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many</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investors,</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spc="-10">
                <a:solidFill>
                  <a:srgbClr val="231F1F"/>
                </a:solidFill>
                <a:effectLst/>
                <a:latin typeface="Times New Roman" panose="02020603050405020304" pitchFamily="18" charset="0"/>
                <a:ea typeface="Times New Roman" panose="02020603050405020304" pitchFamily="18" charset="0"/>
              </a:rPr>
              <a:t>an attractive </a:t>
            </a:r>
            <a:r>
              <a:rPr lang="en-US" sz="1800" spc="-5">
                <a:solidFill>
                  <a:srgbClr val="231F1F"/>
                </a:solidFill>
                <a:effectLst/>
                <a:latin typeface="Times New Roman" panose="02020603050405020304" pitchFamily="18" charset="0"/>
                <a:ea typeface="Times New Roman" panose="02020603050405020304" pitchFamily="18" charset="0"/>
              </a:rPr>
              <a:t>characteristic of common stock dividends is their potential to increase over time.</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As</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ﬁrm</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achieves</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success,</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its</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proﬁts</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should</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grow</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and</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shareholders</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can</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expect</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to</a:t>
            </a:r>
            <a:r>
              <a:rPr lang="en-US" sz="1800" spc="-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see</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dollar amount</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their</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dividends</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rise.</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course,</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success</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and</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growth</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are</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not</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guaranteed.</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A</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ﬁrm</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may</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experience</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poor</a:t>
            </a:r>
            <a:r>
              <a:rPr lang="en-US" sz="1800" spc="6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earnings</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or</a:t>
            </a:r>
            <a:r>
              <a:rPr lang="en-US" sz="1800" spc="2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losses,</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in</a:t>
            </a:r>
            <a:r>
              <a:rPr lang="en-US" sz="1800" spc="2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which</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case</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shareholders</a:t>
            </a:r>
            <a:r>
              <a:rPr lang="en-US" sz="1800" spc="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bear</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risk</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1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smaller</a:t>
            </a:r>
            <a:r>
              <a:rPr lang="en-US" sz="1800" spc="-23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dividends</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or</a:t>
            </a:r>
            <a:r>
              <a:rPr lang="en-US" sz="1800" spc="7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elimination</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of</a:t>
            </a:r>
            <a:r>
              <a:rPr lang="en-US" sz="1800" spc="5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dividend</a:t>
            </a:r>
            <a:r>
              <a:rPr lang="en-US" sz="1800" spc="5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payments</a:t>
            </a:r>
            <a:r>
              <a:rPr lang="en-US" sz="1800" spc="3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until</a:t>
            </a:r>
            <a:r>
              <a:rPr lang="en-US" sz="1800" spc="6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the</a:t>
            </a:r>
            <a:r>
              <a:rPr lang="en-US" sz="1800" spc="7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ﬁrm’s</a:t>
            </a:r>
            <a:r>
              <a:rPr lang="en-US" sz="1800" spc="45">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ﬁnancial</a:t>
            </a:r>
            <a:r>
              <a:rPr lang="en-US" sz="1800" spc="1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situation</a:t>
            </a:r>
            <a:r>
              <a:rPr lang="en-US" sz="1800" spc="40">
                <a:solidFill>
                  <a:srgbClr val="231F1F"/>
                </a:solidFill>
                <a:effectLst/>
                <a:latin typeface="Times New Roman" panose="02020603050405020304" pitchFamily="18" charset="0"/>
                <a:ea typeface="Times New Roman" panose="02020603050405020304" pitchFamily="18" charset="0"/>
              </a:rPr>
              <a:t> </a:t>
            </a:r>
            <a:r>
              <a:rPr lang="en-US" sz="1800">
                <a:solidFill>
                  <a:srgbClr val="231F1F"/>
                </a:solidFill>
                <a:effectLst/>
                <a:latin typeface="Times New Roman" panose="02020603050405020304" pitchFamily="18" charset="0"/>
                <a:ea typeface="Times New Roman" panose="02020603050405020304" pitchFamily="18" charset="0"/>
              </a:rPr>
              <a:t>improves.</a:t>
            </a:r>
            <a:endParaRPr lang="en-US" sz="1800"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56721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100" b="0" i="0" u="none" strike="noStrike" kern="1200" cap="none" spc="-5" normalizeH="0" baseline="0" noProof="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 normalizeH="0" baseline="0" noProof="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is</a:t>
            </a:r>
            <a:r>
              <a:rPr kumimoji="0" lang="en-US" sz="2100" b="0" i="0" u="none" strike="noStrike" kern="1200" cap="none" spc="-6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a:t>
            </a:r>
            <a:r>
              <a:rPr kumimoji="0" lang="en-US" sz="21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equity</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security</a:t>
            </a:r>
            <a:r>
              <a:rPr kumimoji="0" lang="en-US" sz="21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has</a:t>
            </a:r>
            <a:r>
              <a:rPr kumimoji="0" lang="en-US" sz="21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5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preference,</a:t>
            </a:r>
            <a:r>
              <a:rPr kumimoji="0" lang="en-US" sz="21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or</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senior claim,</a:t>
            </a:r>
            <a:r>
              <a:rPr kumimoji="0" lang="en-US" sz="2100" b="0" i="0" u="none"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to</a:t>
            </a:r>
            <a:r>
              <a:rPr kumimoji="0" lang="en-US" sz="2100" b="0" i="0" u="none" strike="noStrike" kern="1200" cap="none" spc="7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ﬁrm’s</a:t>
            </a:r>
            <a:r>
              <a:rPr kumimoji="0" lang="en-US" sz="21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earnings</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and</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assets</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over</a:t>
            </a:r>
            <a:r>
              <a:rPr kumimoji="0" lang="en-US" sz="21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6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7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must</a:t>
            </a:r>
            <a:r>
              <a:rPr kumimoji="0" lang="en-US" sz="2100" b="0" i="0" u="none" strike="noStrike" kern="1200" cap="none" spc="7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8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their</a:t>
            </a:r>
            <a:r>
              <a:rPr kumimoji="0" lang="en-US" sz="2100" b="0" i="0" u="none" strike="noStrike" kern="1200" cap="none" spc="-2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before</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can</a:t>
            </a:r>
            <a:r>
              <a:rPr kumimoji="0" lang="en-US" sz="21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6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liquidation,</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claims</a:t>
            </a:r>
            <a:r>
              <a:rPr kumimoji="0" lang="en-US" sz="2100" b="0" i="0" u="none"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6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6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are</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to</a:t>
            </a:r>
            <a:r>
              <a:rPr kumimoji="0" lang="en-US" sz="21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a:t>
            </a:r>
            <a:r>
              <a:rPr kumimoji="0" lang="en-US" sz="21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satisﬁed</a:t>
            </a:r>
            <a:r>
              <a:rPr kumimoji="0" lang="en-US" sz="21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before</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6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any</a:t>
            </a:r>
            <a:r>
              <a:rPr kumimoji="0" lang="en-US" sz="2100" b="0" i="0" u="none" strike="noStrike" kern="1200" cap="none" spc="-6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proceeds.</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contrast</a:t>
            </a:r>
            <a:r>
              <a:rPr kumimoji="0" lang="en-US" sz="2100" b="0" i="0" u="none" strike="noStrike" kern="1200" cap="none" spc="6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with</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7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6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generally</a:t>
            </a:r>
            <a:r>
              <a:rPr kumimoji="0" lang="en-US" sz="21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carries</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stated</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is</a:t>
            </a:r>
            <a:r>
              <a:rPr kumimoji="0" lang="en-US" sz="21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speciﬁed</a:t>
            </a:r>
            <a:r>
              <a:rPr kumimoji="0" lang="en-US" sz="21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a:t>
            </a:r>
            <a:r>
              <a:rPr kumimoji="0" lang="en-US" sz="21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5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percentage</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par</a:t>
            </a:r>
            <a:r>
              <a:rPr kumimoji="0" lang="en-US" sz="2100" b="0" i="0" u="none" strike="noStrike" kern="1200" cap="none" spc="-5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value</a:t>
            </a:r>
            <a:r>
              <a:rPr kumimoji="0" lang="en-US" sz="21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or</a:t>
            </a:r>
            <a:r>
              <a:rPr kumimoji="0" lang="en-US" sz="21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a:t>
            </a:r>
            <a:r>
              <a:rPr kumimoji="0" lang="en-US" sz="21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number</a:t>
            </a:r>
            <a:r>
              <a:rPr kumimoji="0" lang="en-US" sz="21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dollars</a:t>
            </a:r>
            <a:r>
              <a:rPr kumimoji="0" lang="en-US" sz="21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per</a:t>
            </a:r>
            <a:r>
              <a:rPr kumimoji="0" lang="en-US" sz="21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year.</a:t>
            </a:r>
            <a:r>
              <a:rPr kumimoji="0" lang="en-US" sz="2100" b="0" i="0" u="none"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1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29436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lvl="0" indent="-228600" algn="l" rtl="0">
              <a:lnSpc>
                <a:spcPct val="90000"/>
              </a:lnSpc>
              <a:spcBef>
                <a:spcPts val="0"/>
              </a:spcBef>
              <a:spcAft>
                <a:spcPts val="0"/>
              </a:spcAft>
              <a:buClr>
                <a:schemeClr val="dk1"/>
              </a:buClr>
              <a:buSzPts val="2800"/>
              <a:buChar char="•"/>
            </a:pPr>
            <a:r>
              <a:rPr lang="en-US" sz="3600" b="1" dirty="0">
                <a:solidFill>
                  <a:srgbClr val="FF0000"/>
                </a:solidFill>
              </a:rPr>
              <a:t>Factors Influence Capital Structure Decisions</a:t>
            </a:r>
          </a:p>
          <a:p>
            <a:pPr lvl="0" algn="l" rtl="0">
              <a:lnSpc>
                <a:spcPct val="90000"/>
              </a:lnSpc>
              <a:spcBef>
                <a:spcPts val="0"/>
              </a:spcBef>
              <a:spcAft>
                <a:spcPts val="0"/>
              </a:spcAft>
              <a:buClr>
                <a:schemeClr val="dk1"/>
              </a:buClr>
              <a:buSzPts val="2800"/>
            </a:pPr>
            <a:endParaRPr lang="en-US" sz="2800" b="1" dirty="0"/>
          </a:p>
          <a:p>
            <a:pPr marL="228600" lvl="0" indent="-228600" algn="l" rtl="0">
              <a:lnSpc>
                <a:spcPct val="90000"/>
              </a:lnSpc>
              <a:spcBef>
                <a:spcPts val="0"/>
              </a:spcBef>
              <a:spcAft>
                <a:spcPts val="0"/>
              </a:spcAft>
              <a:buClr>
                <a:schemeClr val="dk1"/>
              </a:buClr>
              <a:buSzPts val="2800"/>
              <a:buChar char="•"/>
            </a:pPr>
            <a:r>
              <a:rPr lang="en-US" sz="3200" dirty="0"/>
              <a:t>1. Firm’s business risk</a:t>
            </a:r>
          </a:p>
          <a:p>
            <a:pPr marL="228600" lvl="0" indent="-228600" algn="l" rtl="0">
              <a:lnSpc>
                <a:spcPct val="90000"/>
              </a:lnSpc>
              <a:spcBef>
                <a:spcPts val="1000"/>
              </a:spcBef>
              <a:spcAft>
                <a:spcPts val="0"/>
              </a:spcAft>
              <a:buClr>
                <a:schemeClr val="dk1"/>
              </a:buClr>
              <a:buSzPts val="2800"/>
              <a:buChar char="•"/>
            </a:pPr>
            <a:r>
              <a:rPr lang="en-US" sz="3200" dirty="0"/>
              <a:t>2. Firm’s tax position</a:t>
            </a:r>
          </a:p>
          <a:p>
            <a:pPr marL="228600" lvl="0" indent="-228600" algn="l" rtl="0">
              <a:lnSpc>
                <a:spcPct val="90000"/>
              </a:lnSpc>
              <a:spcBef>
                <a:spcPts val="1000"/>
              </a:spcBef>
              <a:spcAft>
                <a:spcPts val="0"/>
              </a:spcAft>
              <a:buClr>
                <a:schemeClr val="dk1"/>
              </a:buClr>
              <a:buSzPts val="2800"/>
              <a:buChar char="•"/>
            </a:pPr>
            <a:r>
              <a:rPr lang="en-US" sz="3200" dirty="0"/>
              <a:t>3. Financial flexibility</a:t>
            </a:r>
          </a:p>
          <a:p>
            <a:pPr marL="228600" lvl="0" indent="-228600" algn="l" rtl="0">
              <a:lnSpc>
                <a:spcPct val="90000"/>
              </a:lnSpc>
              <a:spcBef>
                <a:spcPts val="1000"/>
              </a:spcBef>
              <a:spcAft>
                <a:spcPts val="0"/>
              </a:spcAft>
              <a:buClr>
                <a:schemeClr val="dk1"/>
              </a:buClr>
              <a:buSzPts val="2800"/>
              <a:buChar char="•"/>
            </a:pPr>
            <a:r>
              <a:rPr lang="en-US" sz="3200" dirty="0"/>
              <a:t>4. Managerial attitude</a:t>
            </a:r>
          </a:p>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endParaRPr lang="en-US" sz="3200" b="1" dirty="0"/>
          </a:p>
          <a:p>
            <a:pPr marL="0" marR="0" lvl="0" indent="0"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42218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Business Risk:</a:t>
            </a:r>
          </a:p>
          <a:p>
            <a:pPr marR="0" lvl="0" algn="l" defTabSz="914400" rtl="0" eaLnBrk="1" fontAlgn="auto" latinLnBrk="0" hangingPunct="1">
              <a:lnSpc>
                <a:spcPct val="90000"/>
              </a:lnSpc>
              <a:spcBef>
                <a:spcPts val="0"/>
              </a:spcBef>
              <a:spcAft>
                <a:spcPts val="0"/>
              </a:spcAft>
              <a:buClr>
                <a:srgbClr val="000000"/>
              </a:buClr>
              <a:buSzPts val="2800"/>
              <a:tabLst/>
              <a:defRPr/>
            </a:pPr>
            <a:endPar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risk associated with projections of a firm’s future return</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on assets (ROA) or return on equity (ROE) if the firm uses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no debt.</a:t>
            </a:r>
          </a:p>
          <a:p>
            <a:pPr marL="228600" lvl="0" indent="-228600" algn="l" rtl="0">
              <a:lnSpc>
                <a:spcPct val="90000"/>
              </a:lnSpc>
              <a:spcBef>
                <a:spcPts val="0"/>
              </a:spcBef>
              <a:spcAft>
                <a:spcPts val="0"/>
              </a:spcAft>
              <a:buClr>
                <a:schemeClr val="dk1"/>
              </a:buClr>
              <a:buSzPts val="2800"/>
              <a:buChar char="•"/>
            </a:pPr>
            <a:r>
              <a:rPr lang="en-US" sz="2400" dirty="0"/>
              <a:t>Depends on several factors</a:t>
            </a:r>
          </a:p>
          <a:p>
            <a:pPr marL="685800" lvl="1" indent="-228600" algn="l" rtl="0">
              <a:lnSpc>
                <a:spcPct val="90000"/>
              </a:lnSpc>
              <a:spcBef>
                <a:spcPts val="500"/>
              </a:spcBef>
              <a:spcAft>
                <a:spcPts val="0"/>
              </a:spcAft>
              <a:buClr>
                <a:schemeClr val="dk1"/>
              </a:buClr>
              <a:buSzPts val="2400"/>
              <a:buChar char="•"/>
            </a:pPr>
            <a:r>
              <a:rPr lang="en-US" sz="2400" dirty="0"/>
              <a:t>1. Sales variability - volume and price</a:t>
            </a:r>
          </a:p>
          <a:p>
            <a:pPr marL="685800" lvl="1" indent="-228600" algn="l" rtl="0">
              <a:lnSpc>
                <a:spcPct val="90000"/>
              </a:lnSpc>
              <a:spcBef>
                <a:spcPts val="500"/>
              </a:spcBef>
              <a:spcAft>
                <a:spcPts val="0"/>
              </a:spcAft>
              <a:buClr>
                <a:schemeClr val="dk1"/>
              </a:buClr>
              <a:buSzPts val="2400"/>
              <a:buChar char="•"/>
            </a:pPr>
            <a:r>
              <a:rPr lang="en-US" sz="2400" dirty="0"/>
              <a:t>2. Input price variability</a:t>
            </a:r>
          </a:p>
          <a:p>
            <a:pPr marL="685800" lvl="1" indent="-228600" algn="l" rtl="0">
              <a:lnSpc>
                <a:spcPct val="90000"/>
              </a:lnSpc>
              <a:spcBef>
                <a:spcPts val="500"/>
              </a:spcBef>
              <a:spcAft>
                <a:spcPts val="0"/>
              </a:spcAft>
              <a:buClr>
                <a:schemeClr val="dk1"/>
              </a:buClr>
              <a:buSzPts val="2400"/>
              <a:buChar char="•"/>
            </a:pPr>
            <a:r>
              <a:rPr lang="en-US" sz="2400" dirty="0"/>
              <a:t>3. Ability to adjust output prices</a:t>
            </a:r>
          </a:p>
          <a:p>
            <a:pPr marL="685800" lvl="1" indent="-228600" algn="l" rtl="0">
              <a:lnSpc>
                <a:spcPct val="90000"/>
              </a:lnSpc>
              <a:spcBef>
                <a:spcPts val="500"/>
              </a:spcBef>
              <a:spcAft>
                <a:spcPts val="0"/>
              </a:spcAft>
              <a:buClr>
                <a:schemeClr val="dk1"/>
              </a:buClr>
              <a:buSzPts val="2400"/>
              <a:buChar char="•"/>
            </a:pPr>
            <a:r>
              <a:rPr lang="en-US" sz="2400" dirty="0"/>
              <a:t>4. The extent to which costs are fixed</a:t>
            </a:r>
          </a:p>
          <a:p>
            <a:pPr marL="685800" lvl="1" indent="-228600" algn="l" rtl="0">
              <a:lnSpc>
                <a:spcPct val="90000"/>
              </a:lnSpc>
              <a:spcBef>
                <a:spcPts val="500"/>
              </a:spcBef>
              <a:spcAft>
                <a:spcPts val="0"/>
              </a:spcAft>
              <a:buClr>
                <a:schemeClr val="dk1"/>
              </a:buClr>
              <a:buSzPts val="2400"/>
              <a:buFont typeface="Arial"/>
              <a:buNone/>
            </a:pPr>
            <a:r>
              <a:rPr lang="en-US" sz="2400" dirty="0"/>
              <a:t>         (operating leverage)</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624056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7030A0"/>
                </a:solidFill>
                <a:effectLst/>
                <a:uLnTx/>
                <a:uFillTx/>
                <a:latin typeface="Calibri"/>
                <a:ea typeface="Calibri"/>
                <a:cs typeface="Calibri"/>
                <a:sym typeface="Calibri"/>
              </a:rPr>
              <a:t>Financial </a:t>
            </a:r>
            <a:r>
              <a:rPr lang="en-US" sz="2800" kern="0" dirty="0">
                <a:solidFill>
                  <a:srgbClr val="7030A0"/>
                </a:solidFill>
                <a:latin typeface="Calibri"/>
                <a:ea typeface="Calibri"/>
                <a:cs typeface="Calibri"/>
                <a:sym typeface="Calibri"/>
              </a:rPr>
              <a:t>Risk:</a:t>
            </a:r>
          </a:p>
          <a:p>
            <a:pPr marR="0" lvl="0" algn="l" defTabSz="914400" rtl="0" eaLnBrk="1" fontAlgn="auto" latinLnBrk="0" hangingPunct="1">
              <a:lnSpc>
                <a:spcPct val="90000"/>
              </a:lnSpc>
              <a:spcBef>
                <a:spcPts val="0"/>
              </a:spcBef>
              <a:spcAft>
                <a:spcPts val="0"/>
              </a:spcAft>
              <a:buClr>
                <a:srgbClr val="000000"/>
              </a:buClr>
              <a:buSzPts val="2800"/>
              <a:tabLst/>
              <a:defRPr/>
            </a:pPr>
            <a:endParaRPr lang="en-US" sz="2800" kern="0" dirty="0">
              <a:solidFill>
                <a:srgbClr val="00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portion of stockholder’s risk, over and above basic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business risk, resulting from the manner in which the firm is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financed</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Financial risk results from using financial leverage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extent to which fixed-income securities (debt and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preferred stock) are used in a firm’s capital structure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12138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rPr>
              <a:t>Determining the Optimal Capital Structure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Maximize the price of the firm’s stock</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Changes in use of debt will cause changes in earnings per</a:t>
            </a:r>
          </a:p>
          <a:p>
            <a:pPr marL="0" marR="0" lvl="0" indent="0" algn="l" defTabSz="914400" rtl="0" eaLnBrk="1" fontAlgn="auto" latinLnBrk="0" hangingPunct="1">
              <a:lnSpc>
                <a:spcPct val="90000"/>
              </a:lnSpc>
              <a:spcBef>
                <a:spcPts val="100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share, and thus, in the stock price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Cost of debt varies with capital structure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Financial leverage increases risk</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5652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1" i="0" u="none" strike="noStrike" kern="0" cap="none" spc="0" normalizeH="0" baseline="0" noProof="0" dirty="0">
                <a:ln>
                  <a:noFill/>
                </a:ln>
                <a:solidFill>
                  <a:srgbClr val="C00000"/>
                </a:solidFill>
                <a:effectLst/>
                <a:uLnTx/>
                <a:uFillTx/>
                <a:latin typeface="Calibri"/>
                <a:ea typeface="Calibri"/>
                <a:cs typeface="Calibri"/>
                <a:sym typeface="Calibri"/>
              </a:rPr>
              <a:t>The Effect of Capital Structure on Stock Prices and the Cost of Capital</a:t>
            </a:r>
          </a:p>
          <a:p>
            <a:pPr marR="0" lvl="0" algn="l" defTabSz="914400" rtl="0" eaLnBrk="1" fontAlgn="auto" latinLnBrk="0" hangingPunct="1">
              <a:lnSpc>
                <a:spcPct val="90000"/>
              </a:lnSpc>
              <a:spcBef>
                <a:spcPts val="0"/>
              </a:spcBef>
              <a:spcAft>
                <a:spcPts val="0"/>
              </a:spcAft>
              <a:buClr>
                <a:srgbClr val="000000"/>
              </a:buClr>
              <a:buSzPts val="2800"/>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EPS indifference analysis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lower sales, EPS is higher with stock financing</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higher sales, EPS </a:t>
            </a:r>
            <a:r>
              <a:rPr kumimoji="0" lang="en-US" sz="2400" b="0" i="0" u="none" strike="noStrike" kern="0" cap="none" spc="0" normalizeH="0" baseline="0" noProof="0" dirty="0" err="1">
                <a:ln>
                  <a:noFill/>
                </a:ln>
                <a:solidFill>
                  <a:srgbClr val="000000"/>
                </a:solidFill>
                <a:effectLst/>
                <a:uLnTx/>
                <a:uFillTx/>
                <a:latin typeface="Calibri"/>
                <a:ea typeface="Calibri"/>
                <a:cs typeface="Calibri"/>
                <a:sym typeface="Calibri"/>
              </a:rPr>
              <a:t>favours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debt financing</a:t>
            </a: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Maximizing EPS is not the same as maximizing stock price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Stock risk (Beta) increases with debt</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649575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2800" kern="0" dirty="0">
              <a:solidFill>
                <a:srgbClr val="00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Difficulties with analysis</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1</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Impossible to determine exactly how either P/E ratios or equity capitalization rates (</a:t>
            </a:r>
            <a:r>
              <a:rPr kumimoji="0" lang="en-US" sz="2400" b="0" i="0" u="none" strike="noStrike" kern="0" cap="none" spc="0" normalizeH="0" baseline="0" noProof="0" dirty="0" err="1">
                <a:ln>
                  <a:noFill/>
                </a:ln>
                <a:solidFill>
                  <a:srgbClr val="000000"/>
                </a:solidFill>
                <a:effectLst/>
                <a:uLnTx/>
                <a:uFillTx/>
                <a:latin typeface="Calibri"/>
                <a:ea typeface="Calibri"/>
                <a:cs typeface="Calibri"/>
                <a:sym typeface="Calibri"/>
              </a:rPr>
              <a:t>k</a:t>
            </a:r>
            <a:r>
              <a:rPr kumimoji="0" lang="en-US" sz="2400" b="0" i="0" u="none" strike="noStrike" kern="0" cap="none" spc="0" normalizeH="0" baseline="-25000" noProof="0" dirty="0" err="1">
                <a:ln>
                  <a:noFill/>
                </a:ln>
                <a:solidFill>
                  <a:srgbClr val="000000"/>
                </a:solidFill>
                <a:effectLst/>
                <a:uLnTx/>
                <a:uFillTx/>
                <a:latin typeface="Calibri"/>
                <a:ea typeface="Calibri"/>
                <a:cs typeface="Calibri"/>
                <a:sym typeface="Calibri"/>
              </a:rPr>
              <a:t>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values) are affected by different degrees of financial leverage.</a:t>
            </a:r>
          </a:p>
          <a:p>
            <a:pPr marR="0" lvl="1" defTabSz="914400" rtl="0" eaLnBrk="1" fontAlgn="auto" latinLnBrk="0" hangingPunct="1">
              <a:lnSpc>
                <a:spcPct val="90000"/>
              </a:lnSpc>
              <a:spcBef>
                <a:spcPts val="500"/>
              </a:spcBef>
              <a:spcAft>
                <a:spcPts val="0"/>
              </a:spcAft>
              <a:buClr>
                <a:srgbClr val="000000"/>
              </a:buClr>
              <a:buSzPts val="2400"/>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2. Managers may be more or less conservative than the average</a:t>
            </a:r>
          </a:p>
          <a:p>
            <a:pPr marL="457200" marR="0" lvl="1" indent="0" defTabSz="914400" rtl="0" eaLnBrk="1" fontAlgn="auto" latinLnBrk="0" hangingPunct="1">
              <a:lnSpc>
                <a:spcPct val="90000"/>
              </a:lnSpc>
              <a:spcBef>
                <a:spcPts val="500"/>
              </a:spcBef>
              <a:spcAft>
                <a:spcPts val="0"/>
              </a:spcAft>
              <a:buClr>
                <a:srgbClr val="000000"/>
              </a:buClr>
              <a:buSzPts val="2400"/>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stockholder, so management may set a different target capital .</a:t>
            </a:r>
          </a:p>
          <a:p>
            <a:pPr marL="457200" marR="0" lvl="1" indent="0" defTabSz="914400" rtl="0" eaLnBrk="1" fontAlgn="auto" latinLnBrk="0" hangingPunct="1">
              <a:lnSpc>
                <a:spcPct val="90000"/>
              </a:lnSpc>
              <a:spcBef>
                <a:spcPts val="500"/>
              </a:spcBef>
              <a:spcAft>
                <a:spcPts val="0"/>
              </a:spcAft>
              <a:buClr>
                <a:srgbClr val="000000"/>
              </a:buClr>
              <a:buSzPts val="2400"/>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structure than the one that would maximize the stock price Difficulties with analysis</a:t>
            </a:r>
          </a:p>
          <a:p>
            <a:pPr marL="457200" marR="0" lvl="1" indent="0" defTabSz="914400" rtl="0" eaLnBrk="1" fontAlgn="auto" latinLnBrk="0" hangingPunct="1">
              <a:lnSpc>
                <a:spcPct val="90000"/>
              </a:lnSpc>
              <a:spcBef>
                <a:spcPts val="500"/>
              </a:spcBef>
              <a:spcAft>
                <a:spcPts val="0"/>
              </a:spcAft>
              <a:buClr>
                <a:srgbClr val="000000"/>
              </a:buClr>
              <a:buSzPts val="2400"/>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3. Managers of large firms have a responsibility to provide continuous service and must refrain from using leverage to the point where the firm’s long-run viability is endangered.</a:t>
            </a:r>
          </a:p>
          <a:p>
            <a:pPr marL="457200" marR="0" lvl="1" indent="0"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457200" marR="0" lvl="1" indent="0"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19B880F4-B1A0-DB12-554D-0E6243E990B3}"/>
              </a:ext>
            </a:extLst>
          </p:cNvPr>
          <p:cNvPicPr>
            <a:picLocks noChangeAspect="1"/>
          </p:cNvPicPr>
          <p:nvPr/>
        </p:nvPicPr>
        <p:blipFill>
          <a:blip r:embed="rId3"/>
          <a:stretch>
            <a:fillRect/>
          </a:stretch>
        </p:blipFill>
        <p:spPr>
          <a:xfrm>
            <a:off x="2256747" y="638175"/>
            <a:ext cx="6840305" cy="1066892"/>
          </a:xfrm>
          <a:prstGeom prst="rect">
            <a:avLst/>
          </a:prstGeom>
        </p:spPr>
      </p:pic>
    </p:spTree>
    <p:extLst>
      <p:ext uri="{BB962C8B-B14F-4D97-AF65-F5344CB8AC3E}">
        <p14:creationId xmlns:p14="http://schemas.microsoft.com/office/powerpoint/2010/main" val="2552865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Financial strength indicators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Times-interest-earned (TIE) ratio</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 ratio that measures the firm’s ability to meet its annual interest obligations</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calculated by dividing earnings before interest and taxes (EBIT) by interest charges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46268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lang="en-US" sz="6000" dirty="0">
                <a:solidFill>
                  <a:srgbClr val="C00000"/>
                </a:solidFill>
              </a:rPr>
              <a:t>Capital Structure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6000" b="0" i="0" u="none" strike="noStrike" kern="0" cap="none" spc="0" normalizeH="0" baseline="0" noProof="0" dirty="0">
              <a:ln>
                <a:noFill/>
              </a:ln>
              <a:solidFill>
                <a:srgbClr val="C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1. Tax benefit/bankruptcy cost trade-off theory</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Signaling theory</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650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4400" b="0" i="0" u="none" strike="noStrike" kern="0" cap="none" spc="0" normalizeH="0" baseline="0" noProof="0" dirty="0">
                <a:ln>
                  <a:noFill/>
                </a:ln>
                <a:solidFill>
                  <a:srgbClr val="C00000"/>
                </a:solidFill>
                <a:effectLst/>
                <a:uLnTx/>
                <a:uFillTx/>
                <a:latin typeface="Calibri"/>
                <a:ea typeface="Calibri"/>
                <a:cs typeface="Calibri"/>
                <a:sym typeface="Calibri"/>
              </a:rPr>
              <a:t>Trade-Off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1. Interest is tax-deductible expense, therefore less expensive than common or preferred stock</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Interest rates rise as debt/assets ratio increases; tax rates fall at high debt levels; probability of bankruptcy increases as debt/assets ratio increases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3. Debt level below which the effects in point (2) are immaterial, but beyond this point the higher interest rates reduce the tax benefits and even further the bankruptcy costs lower the value of the stock.</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4. Theory and empirical evidence support these ideas, but the points cannot be identified precisely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5. Many large, successful firms use much less debt than the theory suggests leading to the development of signaling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24144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4400" b="0" i="0" u="none" strike="noStrike" kern="0" cap="none" spc="0" normalizeH="0" baseline="0" noProof="0" dirty="0">
                <a:ln>
                  <a:noFill/>
                </a:ln>
                <a:solidFill>
                  <a:srgbClr val="C00000"/>
                </a:solidFill>
                <a:effectLst/>
                <a:uLnTx/>
                <a:uFillTx/>
                <a:latin typeface="Calibri"/>
                <a:ea typeface="Calibri"/>
                <a:cs typeface="Calibri"/>
                <a:sym typeface="Calibri"/>
              </a:rPr>
              <a:t>Signaling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4400" kern="0" dirty="0">
              <a:solidFill>
                <a:srgbClr val="C0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Symmetric information</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investors and managers have identical information about the firm’s prospects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2" name="Google Shape;388;p32">
            <a:extLst>
              <a:ext uri="{FF2B5EF4-FFF2-40B4-BE49-F238E27FC236}">
                <a16:creationId xmlns:a16="http://schemas.microsoft.com/office/drawing/2014/main" id="{C492979E-BCA5-4E76-08EA-8AA7359B4A6A}"/>
              </a:ext>
            </a:extLst>
          </p:cNvPr>
          <p:cNvGraphicFramePr/>
          <p:nvPr>
            <p:extLst>
              <p:ext uri="{D42A27DB-BD31-4B8C-83A1-F6EECF244321}">
                <p14:modId xmlns:p14="http://schemas.microsoft.com/office/powerpoint/2010/main" val="3343962572"/>
              </p:ext>
            </p:extLst>
          </p:nvPr>
        </p:nvGraphicFramePr>
        <p:xfrm>
          <a:off x="6741318" y="647700"/>
          <a:ext cx="1776413" cy="3170237"/>
        </p:xfrm>
        <a:graphic>
          <a:graphicData uri="http://schemas.openxmlformats.org/presentationml/2006/ole">
            <mc:AlternateContent xmlns:mc="http://schemas.openxmlformats.org/markup-compatibility/2006">
              <mc:Choice xmlns:v="urn:schemas-microsoft-com:vml" Requires="v">
                <p:oleObj r:id="rId3" imgW="1776413" imgH="3170237" progId="MS_ClipArt_Gallery.2">
                  <p:embed/>
                </p:oleObj>
              </mc:Choice>
              <mc:Fallback>
                <p:oleObj r:id="rId3" imgW="1776413" imgH="3170237" progId="MS_ClipArt_Gallery.2">
                  <p:embed/>
                  <p:pic>
                    <p:nvPicPr>
                      <p:cNvPr id="388" name="Google Shape;388;p32"/>
                      <p:cNvPicPr preferRelativeResize="0"/>
                      <p:nvPr/>
                    </p:nvPicPr>
                    <p:blipFill rotWithShape="1">
                      <a:blip r:embed="rId4">
                        <a:alphaModFix/>
                      </a:blip>
                      <a:srcRect/>
                      <a:stretch/>
                    </p:blipFill>
                    <p:spPr>
                      <a:xfrm>
                        <a:off x="6741318" y="647700"/>
                        <a:ext cx="1776413" cy="3170237"/>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1630515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4000" b="0" i="0" u="none" strike="noStrike" kern="0" cap="none" spc="0" normalizeH="0" baseline="0" noProof="0" dirty="0">
                <a:ln>
                  <a:noFill/>
                </a:ln>
                <a:solidFill>
                  <a:srgbClr val="FF0000"/>
                </a:solidFill>
                <a:effectLst/>
                <a:uLnTx/>
                <a:uFillTx/>
                <a:latin typeface="Calibri"/>
                <a:ea typeface="Calibri"/>
                <a:cs typeface="Calibri"/>
                <a:sym typeface="Calibri"/>
              </a:rPr>
              <a:t>Signaling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2800" kern="0" dirty="0">
              <a:solidFill>
                <a:srgbClr val="00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Asymmetric information</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managers have better information  about their firm’s prospects than </a:t>
            </a:r>
            <a:b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b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do outside investors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2400" kern="0" dirty="0">
              <a:solidFill>
                <a:srgbClr val="00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Signal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an action taken by a firm’s management that provides clues to investors about how management views the firm’s prospects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6616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a:ln>
                  <a:noFill/>
                </a:ln>
                <a:solidFill>
                  <a:srgbClr val="000000"/>
                </a:solidFill>
                <a:effectLst/>
                <a:uLnTx/>
                <a:uFillTx/>
                <a:latin typeface="Calibri"/>
                <a:ea typeface="Calibri"/>
                <a:cs typeface="Calibri"/>
                <a:sym typeface="Calibri"/>
              </a:rPr>
              <a:t>Reserve borrowing capacity</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the ability to borrow money at a reasonable cost when good investment opportunities arise</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firms often use less debt than “optimal” to ensure that they can obtain debt capital later if it is needed</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606116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lang="en-US" sz="2800" dirty="0">
                <a:solidFill>
                  <a:srgbClr val="C00000"/>
                </a:solidFill>
              </a:rPr>
              <a:t>Variations in Capital Structures among Firms</a:t>
            </a:r>
          </a:p>
          <a:p>
            <a:pPr marR="0" lvl="0" algn="l" defTabSz="914400" rtl="0" eaLnBrk="1" fontAlgn="auto" latinLnBrk="0" hangingPunct="1">
              <a:lnSpc>
                <a:spcPct val="90000"/>
              </a:lnSpc>
              <a:spcBef>
                <a:spcPts val="0"/>
              </a:spcBef>
              <a:spcAft>
                <a:spcPts val="0"/>
              </a:spcAft>
              <a:buClr>
                <a:srgbClr val="000000"/>
              </a:buClr>
              <a:buSzPts val="2800"/>
              <a:tabLst/>
              <a:defRPr/>
            </a:pPr>
            <a:endParaRPr lang="en-US" sz="2800" dirty="0">
              <a:solidFill>
                <a:srgbClr val="C00000"/>
              </a:solidFill>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Wide variations in use of financial leverage among industries and firms within an industry</a:t>
            </a: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TIE ratio measures how safe the debt is</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percentage of debt</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interest rate on debt</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company’s profitability</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867380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a:ln>
                  <a:noFill/>
                </a:ln>
                <a:solidFill>
                  <a:srgbClr val="FF0000"/>
                </a:solidFill>
                <a:effectLst/>
                <a:uLnTx/>
                <a:uFillTx/>
                <a:latin typeface="Calibri"/>
                <a:ea typeface="Calibri"/>
                <a:cs typeface="Calibri"/>
                <a:sym typeface="Calibri"/>
              </a:rPr>
              <a:t>Dividends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payments made to stockholders from the firm’s earnings, whether those earnings were generated in the current period or in previous periods.</a:t>
            </a:r>
          </a:p>
          <a:p>
            <a:pPr marR="0" lvl="0" algn="l" defTabSz="914400" rtl="0" eaLnBrk="1" fontAlgn="auto" latinLnBrk="0" hangingPunct="1">
              <a:lnSpc>
                <a:spcPct val="90000"/>
              </a:lnSpc>
              <a:spcBef>
                <a:spcPts val="0"/>
              </a:spcBef>
              <a:spcAft>
                <a:spcPts val="0"/>
              </a:spcAft>
              <a:buClr>
                <a:srgbClr val="000000"/>
              </a:buClr>
              <a:buSzPts val="2800"/>
              <a:tabLst/>
              <a:defRPr/>
            </a:pPr>
            <a:endParaRPr kumimoji="0" lang="en-US" sz="24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a:ln>
                  <a:noFill/>
                </a:ln>
                <a:solidFill>
                  <a:srgbClr val="000000"/>
                </a:solidFill>
                <a:effectLst/>
                <a:uLnTx/>
                <a:uFillTx/>
                <a:latin typeface="Calibri"/>
                <a:ea typeface="Calibri"/>
                <a:cs typeface="Calibri"/>
                <a:sym typeface="Calibri"/>
              </a:rPr>
              <a:t>Dividends affect capital structure</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retaining earnings increases common equity relative to debt</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financing with retained earnings is cheaper than issuing new common equity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004496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2800" kern="0" dirty="0">
              <a:solidFill>
                <a:srgbClr val="FF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Dividend Policy and Stock Value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lang="en-US" sz="2800" kern="0" dirty="0">
              <a:solidFill>
                <a:srgbClr val="000000"/>
              </a:solidFill>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 irrelevance theory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theory that a firm’s dividend policy has no effect on either its value or its cost of capital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investors value dividends and capital gains equally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Optimal dividend policy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dividend policy that strikes a balance between current dividends and future growth and maximizes the firm’s stock price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 relevance theory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value of a firm is affected by its dividend policy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optimal dividend policy is the one that maximizes the firm’s value</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lang="en-US" sz="2400" kern="0" dirty="0">
              <a:solidFill>
                <a:srgbClr val="000000"/>
              </a:solidFill>
              <a:latin typeface="Calibri"/>
              <a:ea typeface="Calibri"/>
              <a:cs typeface="Calibri"/>
              <a:sym typeface="Calibri"/>
            </a:endParaRPr>
          </a:p>
          <a:p>
            <a:pPr marR="0" lvl="1" algn="l" defTabSz="914400" rtl="0" eaLnBrk="1" fontAlgn="auto" latinLnBrk="0" hangingPunct="1">
              <a:lnSpc>
                <a:spcPct val="90000"/>
              </a:lnSpc>
              <a:spcBef>
                <a:spcPts val="500"/>
              </a:spcBef>
              <a:spcAft>
                <a:spcPts val="0"/>
              </a:spcAft>
              <a:buClr>
                <a:srgbClr val="000000"/>
              </a:buClr>
              <a:buSzPts val="2400"/>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18285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Information content (Signaling)</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Signaling hypothesis says that investors regard dividend changes as signals of management’s earnings forecasts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009933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CB38F836-7335-9445-BB9B-392CA82C8997}"/>
              </a:ext>
            </a:extLst>
          </p:cNvPr>
          <p:cNvSpPr txBox="1"/>
          <p:nvPr/>
        </p:nvSpPr>
        <p:spPr>
          <a:xfrm>
            <a:off x="647701" y="771525"/>
            <a:ext cx="11372850" cy="5683094"/>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Types of dividend payments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Residual dividend policy</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a policy in which the dividend paid is set equal to the earnings minus the amount of retained earnings necessary to finance the firm’s optimal capital budget.</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Stable, predictable dividend policy</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payment of a specific dollar dividend each year, or </a:t>
            </a:r>
          </a:p>
          <a:p>
            <a:pPr marL="914400" marR="0" lvl="2" indent="0" algn="l" defTabSz="914400" rtl="0" eaLnBrk="1" fontAlgn="auto" latinLnBrk="0" hangingPunct="1">
              <a:lnSpc>
                <a:spcPct val="90000"/>
              </a:lnSpc>
              <a:spcBef>
                <a:spcPts val="500"/>
              </a:spcBef>
              <a:spcAft>
                <a:spcPts val="0"/>
              </a:spcAft>
              <a:buClr>
                <a:srgbClr val="000000"/>
              </a:buClr>
              <a:buSzPts val="2600"/>
              <a:buFont typeface="Arial"/>
              <a:buNone/>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periodically increase the dividend at a constant rate</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the annual dividend is fairly predictable by </a:t>
            </a:r>
            <a:r>
              <a:rPr kumimoji="0" lang="en-US" sz="2600" b="0" i="0" u="none" strike="noStrike" kern="0" cap="none" spc="0" normalizeH="0" baseline="0" noProof="0" dirty="0" err="1">
                <a:ln>
                  <a:noFill/>
                </a:ln>
                <a:solidFill>
                  <a:srgbClr val="000000"/>
                </a:solidFill>
                <a:effectLst/>
                <a:uLnTx/>
                <a:uFillTx/>
                <a:latin typeface="Calibri"/>
                <a:ea typeface="Calibri"/>
                <a:cs typeface="Calibri"/>
                <a:sym typeface="Calibri"/>
              </a:rPr>
              <a:t>investors</a:t>
            </a:r>
            <a:r>
              <a:rPr kumimoji="0" lang="en-US" sz="2800" b="0" i="0" u="none" strike="noStrike" kern="0" cap="none" spc="0" normalizeH="0" baseline="0" noProof="0" dirty="0" err="1">
                <a:ln>
                  <a:noFill/>
                </a:ln>
                <a:solidFill>
                  <a:srgbClr val="000000"/>
                </a:solidFill>
                <a:effectLst/>
                <a:uLnTx/>
                <a:uFillTx/>
                <a:latin typeface="Calibri"/>
                <a:ea typeface="Calibri"/>
                <a:cs typeface="Calibri"/>
                <a:sym typeface="Calibri"/>
              </a:rPr>
              <a:t>Types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of dividend payments</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endPar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endPar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1193343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BA765FC8-798A-53E6-DDC8-34E3AD8F4CB5}"/>
              </a:ext>
            </a:extLst>
          </p:cNvPr>
          <p:cNvSpPr txBox="1"/>
          <p:nvPr/>
        </p:nvSpPr>
        <p:spPr>
          <a:xfrm>
            <a:off x="466725" y="2216320"/>
            <a:ext cx="8677275" cy="2112886"/>
          </a:xfrm>
          <a:prstGeom prst="rect">
            <a:avLst/>
          </a:prstGeom>
          <a:noFill/>
        </p:spPr>
        <p:txBody>
          <a:bodyPr wrap="square">
            <a:spAutoFit/>
          </a:bodyPr>
          <a:lstStyle/>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Constant payout ratio</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percentage of earnings, such as 50%</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must watch out for reductions not to signal permanent </a:t>
            </a:r>
          </a:p>
          <a:p>
            <a:pPr marL="914400" marR="0" lvl="2" indent="0" algn="l" defTabSz="914400" rtl="0" eaLnBrk="1" fontAlgn="auto" latinLnBrk="0" hangingPunct="1">
              <a:lnSpc>
                <a:spcPct val="90000"/>
              </a:lnSpc>
              <a:spcBef>
                <a:spcPts val="500"/>
              </a:spcBef>
              <a:spcAft>
                <a:spcPts val="0"/>
              </a:spcAft>
              <a:buClr>
                <a:srgbClr val="000000"/>
              </a:buClr>
              <a:buSzPts val="2600"/>
              <a:buFont typeface="Arial"/>
              <a:buNone/>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decline in earnings</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497444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Dividends</a:t>
            </a:r>
            <a:r>
              <a:rPr kumimoji="0" lang="en-US" sz="1800" b="1" i="0" u="sng" strike="noStrike" kern="1200" cap="none" spc="145"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and</a:t>
            </a:r>
            <a:r>
              <a:rPr kumimoji="0" lang="en-US" sz="1800" b="1" i="0" u="sng" strike="noStrike" kern="1200" cap="none" spc="16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Stock</a:t>
            </a:r>
            <a:r>
              <a:rPr kumimoji="0" lang="en-US" sz="1800" b="1" i="0" u="sng" strike="noStrike" kern="1200" cap="none" spc="5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Repurchases</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Dividends, as we’ve learned, are not a legal obligation of the ﬁrm and may be skipped, decreased, increased, stopped, and started according to the collective wisdom of the corporation’s board of directors. When they are paid, they are typically paid on a quarterly basis, four times over the course of a year.</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Many ﬁrms oﬀer shareholders the choice to receive a check for the amount of their dividends or to reinvest the dividends in the ﬁrm’s stock</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93791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49A1E6EF-11C5-7256-5FDD-39447AC28F15}"/>
              </a:ext>
            </a:extLst>
          </p:cNvPr>
          <p:cNvSpPr txBox="1"/>
          <p:nvPr/>
        </p:nvSpPr>
        <p:spPr>
          <a:xfrm>
            <a:off x="609600" y="1133474"/>
            <a:ext cx="11087100" cy="4094198"/>
          </a:xfrm>
          <a:prstGeom prst="rect">
            <a:avLst/>
          </a:prstGeom>
          <a:noFill/>
        </p:spPr>
        <p:txBody>
          <a:bodyPr wrap="square">
            <a:spAutoFit/>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200" b="0"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Dividend reinvestment plans (DRIPs)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allow shareholders to purchase additional shares automatically with all or part of the investor’s dividends. Fractional shares can be purchased and DRIP purchases have no or low commissions. Suppose an investor owns suﬃcient shares to receive $10 in dividends on a stock from its quarterly declared dividend. If the stock price is $25, the DRIP program allows the investor to purchase $10/$25, or a 0.40 share of the ﬁrm’s stock. If the stock price is $8, the investor’s reinvested dividends will purchase $10/$8 or 1.25 shares of the stock. </a:t>
            </a:r>
            <a:r>
              <a:rPr kumimoji="0" lang="en-US" sz="2200" b="0" i="0" u="sng"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Whether the dividends are received as cash or reinvested, the investor must pay taxes on them.</a:t>
            </a:r>
          </a:p>
        </p:txBody>
      </p:sp>
    </p:spTree>
    <p:extLst>
      <p:ext uri="{BB962C8B-B14F-4D97-AF65-F5344CB8AC3E}">
        <p14:creationId xmlns:p14="http://schemas.microsoft.com/office/powerpoint/2010/main" val="3408165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indent="0" algn="just">
              <a:lnSpc>
                <a:spcPct val="150000"/>
              </a:lnSpc>
              <a:buNone/>
            </a:pPr>
            <a:r>
              <a:rPr lang="en-US" sz="1800">
                <a:latin typeface="Times New Roman" panose="02020603050405020304" pitchFamily="18" charset="0"/>
                <a:cs typeface="Times New Roman" panose="02020603050405020304" pitchFamily="18" charset="0"/>
              </a:rPr>
              <a:t>Most ﬁrms that issue dividends try to maintain a consistent </a:t>
            </a:r>
            <a:r>
              <a:rPr lang="en-US" sz="1800">
                <a:highlight>
                  <a:srgbClr val="FFFF00"/>
                </a:highlight>
                <a:latin typeface="Times New Roman" panose="02020603050405020304" pitchFamily="18" charset="0"/>
                <a:cs typeface="Times New Roman" panose="02020603050405020304" pitchFamily="18" charset="0"/>
              </a:rPr>
              <a:t>dividend payout ratio</a:t>
            </a:r>
            <a:r>
              <a:rPr lang="en-US" sz="1800">
                <a:latin typeface="Times New Roman" panose="02020603050405020304" pitchFamily="18" charset="0"/>
                <a:cs typeface="Times New Roman" panose="02020603050405020304" pitchFamily="18" charset="0"/>
              </a:rPr>
              <a:t>, which is dividends per share divided by earnings per share (EPS). The dividend payout ratio for example, Microsoft company’s dividend is $1.44 per share divided by earnings per share, $1.48:</a:t>
            </a:r>
          </a:p>
          <a:p>
            <a:pPr marL="0" indent="0" algn="just">
              <a:lnSpc>
                <a:spcPct val="150000"/>
              </a:lnSpc>
              <a:buNone/>
            </a:pPr>
            <a:r>
              <a:rPr lang="en-US" sz="1800">
                <a:latin typeface="Times New Roman" panose="02020603050405020304" pitchFamily="18" charset="0"/>
                <a:cs typeface="Times New Roman" panose="02020603050405020304" pitchFamily="18" charset="0"/>
              </a:rPr>
              <a:t>Dividend payout ratio = $1.44/$1.48 = 0.97 or 97 percent</a:t>
            </a:r>
          </a:p>
          <a:p>
            <a:pPr marL="0" indent="0" algn="just">
              <a:lnSpc>
                <a:spcPct val="150000"/>
              </a:lnSpc>
              <a:buNone/>
            </a:pPr>
            <a:r>
              <a:rPr lang="en-US" sz="1800">
                <a:latin typeface="Times New Roman" panose="02020603050405020304" pitchFamily="18" charset="0"/>
                <a:cs typeface="Times New Roman" panose="02020603050405020304" pitchFamily="18" charset="0"/>
              </a:rPr>
              <a:t>This is quite high. If this were the case, Microsoft likely expects its earnings to rise in the coming year. Rare is the ﬁrm that wants to continually return all of its earnings to shareholders as dividends; typically, funds are retained to ﬁnance growth and expansion.</a:t>
            </a:r>
            <a:endParaRPr lang="en-US" sz="1800" dirty="0">
              <a:latin typeface="Times New Roman" panose="02020603050405020304" pitchFamily="18" charset="0"/>
              <a:cs typeface="Times New Roman" panose="02020603050405020304" pitchFamily="18"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446148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key</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component</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“how</a:t>
            </a:r>
            <a:r>
              <a:rPr kumimoji="0" lang="en-US" sz="2200" b="0" i="0" u="sng"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much?”</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decision</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what</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level</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of dividends</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sustainable</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over</a:t>
            </a:r>
            <a:r>
              <a:rPr kumimoji="0" lang="en-US" sz="2200" b="0" i="0" u="sng"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time?</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does</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not</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want</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announce it</a:t>
            </a:r>
            <a:r>
              <a:rPr kumimoji="0" lang="en-US" sz="22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will</a:t>
            </a:r>
            <a:r>
              <a:rPr kumimoji="0" lang="en-US" sz="22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begin</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paying</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then</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have</a:t>
            </a:r>
            <a:r>
              <a:rPr kumimoji="0" lang="en-US" sz="22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reduce</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eliminate the</a:t>
            </a:r>
            <a:r>
              <a:rPr kumimoji="0" lang="en-US" sz="22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22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at</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later</a:t>
            </a:r>
            <a:r>
              <a:rPr kumimoji="0" lang="en-US" sz="22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time</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due</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need</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conserve</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cash.</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are</a:t>
            </a:r>
            <a:r>
              <a:rPr kumimoji="0" lang="en-US" sz="2200" b="0" i="0" u="sng"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thought</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send</a:t>
            </a:r>
            <a:r>
              <a:rPr kumimoji="0" lang="en-US" sz="2200" b="0" i="0" u="sng"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signal to</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investors </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about</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management’s</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view</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 future cash-generating</a:t>
            </a:r>
            <a:r>
              <a:rPr kumimoji="0" lang="en-US" sz="2200" b="0" i="0" u="sng"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ability</a:t>
            </a:r>
            <a:r>
              <a:rPr kumimoji="0" lang="en-US" sz="2200" b="0" i="0" u="sng" strike="noStrike" kern="1200" cap="none" spc="7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6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sng" strike="noStrike" kern="1200" cap="none" spc="5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Managers</a:t>
            </a:r>
            <a:r>
              <a:rPr kumimoji="0" lang="en-US" sz="22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22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directors</a:t>
            </a:r>
            <a:r>
              <a:rPr kumimoji="0" lang="en-US" sz="22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have</a:t>
            </a:r>
            <a:r>
              <a:rPr kumimoji="0" lang="en-US" sz="22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private</a:t>
            </a:r>
            <a:r>
              <a:rPr kumimoji="0" lang="en-US" sz="2200" b="0" i="0" u="none"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information</a:t>
            </a:r>
            <a:r>
              <a:rPr kumimoji="0" lang="en-US" sz="2200" b="0" i="0" u="none" strike="noStrike" kern="1200" cap="none" spc="6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about</a:t>
            </a:r>
            <a:r>
              <a:rPr kumimoji="0" lang="en-US" sz="2200" b="0" i="0" u="none" strike="noStrike" kern="1200" cap="none" spc="6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strategies,</a:t>
            </a:r>
            <a:r>
              <a:rPr kumimoji="0" lang="en-US" sz="22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competitive</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responses,</a:t>
            </a:r>
            <a:r>
              <a:rPr kumimoji="0" lang="en-US" sz="2200" b="0" i="0" u="none"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opportunities</a:t>
            </a:r>
            <a:r>
              <a:rPr kumimoji="0" lang="en-US" sz="22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facing</a:t>
            </a:r>
            <a:r>
              <a:rPr kumimoji="0" lang="en-US" sz="22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that are</a:t>
            </a:r>
            <a:r>
              <a:rPr kumimoji="0" lang="en-US" sz="2200" b="0" i="0" u="none"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not</a:t>
            </a:r>
            <a:r>
              <a:rPr kumimoji="0" lang="en-US" sz="2200" b="0" i="0" u="none"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known</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investing</a:t>
            </a:r>
            <a:r>
              <a:rPr kumimoji="0" lang="en-US" sz="2200" b="0" i="0" u="none" strike="noStrike" kern="1200" cap="none" spc="-5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public.</a:t>
            </a:r>
            <a:r>
              <a:rPr kumimoji="0" lang="en-US" sz="2200" b="0" i="0" u="none"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Thus,</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if</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ﬁrm</a:t>
            </a:r>
            <a:r>
              <a:rPr kumimoji="0" lang="en-US" sz="2200" b="0" i="0" u="sng" strike="noStrike" kern="1200" cap="none" spc="-15"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increases</a:t>
            </a:r>
            <a:r>
              <a:rPr kumimoji="0" lang="en-US" sz="2200" b="0" i="0" u="sng" strike="noStrike" kern="1200" cap="none" spc="-1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that</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positive</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signal</a:t>
            </a:r>
            <a:r>
              <a:rPr kumimoji="0" lang="en-US" sz="2200" b="0" i="0" u="sng"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indicator</a:t>
            </a:r>
            <a:r>
              <a:rPr kumimoji="0" lang="en-US" sz="2200" b="0" i="0" u="sng"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sng"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ﬁnancial</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markets that</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management</a:t>
            </a:r>
            <a:r>
              <a:rPr kumimoji="0" lang="en-US" sz="2200" b="0" i="0" u="sng" strike="noStrike" kern="1200" cap="none" spc="-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believes the</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looks</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stable,</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improving,</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for</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2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25"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reduction</a:t>
            </a:r>
            <a:r>
              <a:rPr kumimoji="0" lang="en-US" sz="2200" b="0" i="0" u="sng" strike="noStrike" kern="1200" cap="none" spc="15"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in</a:t>
            </a:r>
            <a:r>
              <a:rPr kumimoji="0" lang="en-US" sz="2200" b="0" i="0" u="sng" strike="noStrike" kern="1200" cap="none" spc="-1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20" normalizeH="0" baseline="0" noProof="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taken to</a:t>
            </a:r>
            <a:r>
              <a:rPr kumimoji="0" lang="en-US" sz="2200" b="0" i="0" u="sng" strike="noStrike" kern="1200" cap="none" spc="3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be</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pessimistic</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indicator</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so</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22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set dividend</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levels</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so future</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reductions</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are</a:t>
            </a:r>
            <a:r>
              <a:rPr kumimoji="0" lang="en-US" sz="2200" b="0" i="0" u="sng" strike="noStrike" kern="1200" cap="none" spc="4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unlikely</a:t>
            </a:r>
            <a:r>
              <a:rPr kumimoji="0" lang="en-US" sz="2200" b="0" i="0" u="sng" strike="noStrike" kern="1200" cap="none" spc="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given</a:t>
            </a:r>
            <a:r>
              <a:rPr kumimoji="0" lang="en-US" sz="2200" b="0" i="0" u="sng" strike="noStrike" kern="1200" cap="none" spc="4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their</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current</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perspective</a:t>
            </a:r>
            <a:r>
              <a:rPr kumimoji="0" lang="en-US" sz="2200" b="0" i="0" u="sng" strike="noStrike" kern="1200" cap="none" spc="1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on</a:t>
            </a:r>
            <a:r>
              <a:rPr kumimoji="0" lang="en-US" sz="2200" b="0" i="0" u="sng" strike="noStrike" kern="1200" cap="none" spc="1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35"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22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endParaRPr kumimoji="0" lang="en-US" sz="2200" b="0" i="0" u="sng"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579767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80975"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lvl="0" indent="-228600" algn="l" rtl="0">
              <a:lnSpc>
                <a:spcPct val="90000"/>
              </a:lnSpc>
              <a:spcBef>
                <a:spcPts val="0"/>
              </a:spcBef>
              <a:spcAft>
                <a:spcPts val="0"/>
              </a:spcAft>
              <a:buClr>
                <a:schemeClr val="dk1"/>
              </a:buClr>
              <a:buSzPts val="2800"/>
              <a:buChar char="•"/>
            </a:pPr>
            <a:r>
              <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Factors Influencing Dividend Policy</a:t>
            </a:r>
          </a:p>
          <a:p>
            <a:pPr marL="228600" lvl="0" indent="-228600" algn="l" rtl="0">
              <a:lnSpc>
                <a:spcPct val="90000"/>
              </a:lnSpc>
              <a:spcBef>
                <a:spcPts val="0"/>
              </a:spcBef>
              <a:spcAft>
                <a:spcPts val="0"/>
              </a:spcAft>
              <a:buClr>
                <a:schemeClr val="dk1"/>
              </a:buClr>
              <a:buSzPts val="2800"/>
              <a:buChar char="•"/>
            </a:pPr>
            <a:endParaRPr lang="en-US" sz="3600" kern="0" dirty="0">
              <a:solidFill>
                <a:srgbClr val="ED7D31">
                  <a:lumMod val="75000"/>
                </a:srgbClr>
              </a:solidFill>
              <a:latin typeface="Calibri"/>
              <a:ea typeface="Calibri"/>
              <a:cs typeface="Calibri"/>
              <a:sym typeface="Calibri"/>
            </a:endParaRPr>
          </a:p>
          <a:p>
            <a:pPr marL="228600" lvl="0" indent="-228600" algn="l" rtl="0">
              <a:lnSpc>
                <a:spcPct val="90000"/>
              </a:lnSpc>
              <a:spcBef>
                <a:spcPts val="0"/>
              </a:spcBef>
              <a:spcAft>
                <a:spcPts val="0"/>
              </a:spcAft>
              <a:buClr>
                <a:schemeClr val="dk1"/>
              </a:buClr>
              <a:buSzPts val="2800"/>
              <a:buChar char="•"/>
            </a:pPr>
            <a:r>
              <a:rPr lang="en-US" sz="2400" dirty="0"/>
              <a:t>1. Constraints on dividend payments</a:t>
            </a:r>
          </a:p>
          <a:p>
            <a:pPr marL="685800" lvl="1" indent="-228600" algn="l" rtl="0">
              <a:lnSpc>
                <a:spcPct val="90000"/>
              </a:lnSpc>
              <a:spcBef>
                <a:spcPts val="500"/>
              </a:spcBef>
              <a:spcAft>
                <a:spcPts val="0"/>
              </a:spcAft>
              <a:buClr>
                <a:schemeClr val="dk1"/>
              </a:buClr>
              <a:buSzPts val="2400"/>
              <a:buChar char="•"/>
            </a:pPr>
            <a:r>
              <a:rPr lang="en-US" sz="2400" dirty="0"/>
              <a:t>debt contract restrictions</a:t>
            </a:r>
          </a:p>
          <a:p>
            <a:pPr marL="685800" lvl="1" indent="-228600" algn="l" rtl="0">
              <a:lnSpc>
                <a:spcPct val="90000"/>
              </a:lnSpc>
              <a:spcBef>
                <a:spcPts val="500"/>
              </a:spcBef>
              <a:spcAft>
                <a:spcPts val="0"/>
              </a:spcAft>
              <a:buClr>
                <a:schemeClr val="dk1"/>
              </a:buClr>
              <a:buSzPts val="2400"/>
              <a:buChar char="•"/>
            </a:pPr>
            <a:r>
              <a:rPr lang="en-US" sz="2400" dirty="0"/>
              <a:t>cannot exceed “retained earnings”</a:t>
            </a:r>
          </a:p>
          <a:p>
            <a:pPr marL="685800" lvl="1" indent="-228600" algn="l" rtl="0">
              <a:lnSpc>
                <a:spcPct val="90000"/>
              </a:lnSpc>
              <a:spcBef>
                <a:spcPts val="500"/>
              </a:spcBef>
              <a:spcAft>
                <a:spcPts val="0"/>
              </a:spcAft>
              <a:buClr>
                <a:schemeClr val="dk1"/>
              </a:buClr>
              <a:buSzPts val="2400"/>
              <a:buChar char="•"/>
            </a:pPr>
            <a:r>
              <a:rPr lang="en-US" sz="2400" dirty="0"/>
              <a:t>cash availability</a:t>
            </a:r>
          </a:p>
          <a:p>
            <a:pPr marL="685800" lvl="1" indent="-228600" algn="l" rtl="0">
              <a:lnSpc>
                <a:spcPct val="90000"/>
              </a:lnSpc>
              <a:spcBef>
                <a:spcPts val="500"/>
              </a:spcBef>
              <a:spcAft>
                <a:spcPts val="0"/>
              </a:spcAft>
              <a:buClr>
                <a:schemeClr val="dk1"/>
              </a:buClr>
              <a:buSzPts val="2400"/>
              <a:buChar char="•"/>
            </a:pPr>
            <a:r>
              <a:rPr lang="en-US" sz="2400" dirty="0"/>
              <a:t>IRS restrictions on improperly accumulated retained earnings</a:t>
            </a:r>
          </a:p>
          <a:p>
            <a:pPr marL="457200" lvl="1" indent="0" algn="l" rtl="0">
              <a:lnSpc>
                <a:spcPct val="90000"/>
              </a:lnSpc>
              <a:spcBef>
                <a:spcPts val="500"/>
              </a:spcBef>
              <a:spcAft>
                <a:spcPts val="0"/>
              </a:spcAft>
              <a:buClr>
                <a:schemeClr val="dk1"/>
              </a:buClr>
              <a:buSzPts val="2400"/>
              <a:buNone/>
            </a:pPr>
            <a:endParaRPr lang="en-US" dirty="0"/>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endParaRP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20111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1B35AE90-814F-9217-A0FC-59EB5BA2BB55}"/>
              </a:ext>
            </a:extLst>
          </p:cNvPr>
          <p:cNvSpPr txBox="1"/>
          <p:nvPr/>
        </p:nvSpPr>
        <p:spPr>
          <a:xfrm>
            <a:off x="428625" y="1995490"/>
            <a:ext cx="8715375" cy="2582245"/>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Investment opportunities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large capital budgeting projects affect dividend-payout ratios</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3. Alternative sources of capital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flotation costs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increasing capital costs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ownership dilution</a:t>
            </a:r>
          </a:p>
        </p:txBody>
      </p:sp>
    </p:spTree>
    <p:extLst>
      <p:ext uri="{BB962C8B-B14F-4D97-AF65-F5344CB8AC3E}">
        <p14:creationId xmlns:p14="http://schemas.microsoft.com/office/powerpoint/2010/main" val="6244003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Capital Structures and Dividend Policies Around the World</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4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lang="en-US" sz="2800" kern="0" dirty="0">
                <a:solidFill>
                  <a:srgbClr val="000000"/>
                </a:solidFill>
                <a:latin typeface="Calibri"/>
                <a:ea typeface="Calibri"/>
                <a:cs typeface="Calibri"/>
                <a:sym typeface="Calibri"/>
              </a:rPr>
              <a:t>Co</a:t>
            </a:r>
            <a:r>
              <a:rPr kumimoji="0" lang="en-US" sz="2800" b="0" i="0" u="none" strike="noStrike" kern="0" cap="none" spc="0" normalizeH="0" baseline="0" noProof="0" dirty="0" err="1">
                <a:ln>
                  <a:noFill/>
                </a:ln>
                <a:solidFill>
                  <a:srgbClr val="000000"/>
                </a:solidFill>
                <a:effectLst/>
                <a:uLnTx/>
                <a:uFillTx/>
                <a:latin typeface="Calibri"/>
                <a:ea typeface="Calibri"/>
                <a:cs typeface="Calibri"/>
                <a:sym typeface="Calibri"/>
              </a:rPr>
              <a:t>mpanies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in Italy and Japan use more debt than companies in the United States or Canada, but companies in the United Kingdom use the least amount.</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Different accounting practices make comparisons difficult</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Gap has narrowed in recent years</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Dividend-payout ratios vary greatly also</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865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Logical analysis would indicate that:</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1. Tax codes generally favor use of debt in developed  countries</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2. In countries where capital gains are not taxed, investors should show a preference for stocks compared with countries that have capital gains taxes</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3. Investor preferences should lead to relatively low equity capital costs in those</a:t>
            </a:r>
            <a:r>
              <a:rPr kumimoji="0" lang="en-US" sz="2800" b="0" i="0" u="none" strike="noStrike" kern="0" cap="none" spc="0" normalizeH="0" baseline="0" noProof="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countries that do not tax capital gains</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Reality does not match these conclusions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884907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71450" y="133351"/>
            <a:ext cx="11887200" cy="63722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l" defTabSz="914400" rtl="0" eaLnBrk="1" fontAlgn="auto" latinLnBrk="0" hangingPunct="1">
              <a:lnSpc>
                <a:spcPct val="90000"/>
              </a:lnSpc>
              <a:spcBef>
                <a:spcPts val="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What about risk, especially bankruptcy costs?</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Foreign banks are closely linked to corporations that borrow from them, and have substantial influence over the management of the debtor firms</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Equity monitoring costs are comparatively low in the United States</a:t>
            </a:r>
            <a:endParaRPr kumimoji="0" lang="en-US" sz="2800" b="0" i="0" u="none" strike="noStrike" kern="0" cap="none" spc="0" normalizeH="0" baseline="0" noProof="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These indicate that U.S. firms should have more equity and less debt than firms in countries such as Japan and Germany</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26488" y="247651"/>
            <a:ext cx="2070237" cy="647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859996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1245</TotalTime>
  <Words>2255</Words>
  <Application>Microsoft Office PowerPoint</Application>
  <PresentationFormat>Widescreen</PresentationFormat>
  <Paragraphs>218</Paragraphs>
  <Slides>35</Slides>
  <Notes>1</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35</vt:i4>
      </vt:variant>
    </vt:vector>
  </HeadingPairs>
  <TitlesOfParts>
    <vt:vector size="43" baseType="lpstr">
      <vt:lpstr>Arial</vt:lpstr>
      <vt:lpstr>Calibri</vt:lpstr>
      <vt:lpstr>Calibri Light</vt:lpstr>
      <vt:lpstr>Palatino Linotype</vt:lpstr>
      <vt:lpstr>Tahoma</vt:lpstr>
      <vt:lpstr>Times New Roman</vt:lpstr>
      <vt:lpstr>Office Theme</vt:lpstr>
      <vt:lpstr>MS_ClipArt_Gallery.2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73</cp:revision>
  <dcterms:created xsi:type="dcterms:W3CDTF">2023-04-29T09:08:23Z</dcterms:created>
  <dcterms:modified xsi:type="dcterms:W3CDTF">2023-11-24T22:47:27Z</dcterms:modified>
</cp:coreProperties>
</file>