
<file path=[Content_Types].xml><?xml version="1.0" encoding="utf-8"?>
<Types xmlns="http://schemas.openxmlformats.org/package/2006/content-types">
  <Default Extension="gif" ContentType="image/gif"/>
  <Default Extension="jpeg" ContentType="image/jpeg"/>
  <Default Extension="m4a" ContentType="audio/mp4"/>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4.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1.xml" ContentType="application/vnd.openxmlformats-officedocument.presentationml.slide+xml"/>
  <Override PartName="/ppt/slides/slide25.xml" ContentType="application/vnd.openxmlformats-officedocument.presentationml.slid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commentAuthors.xml" ContentType="application/vnd.openxmlformats-officedocument.presentationml.commentAuthor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handoutMasters/handoutMaster1.xml" ContentType="application/vnd.openxmlformats-officedocument.presentationml.handout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ppt/tags/tag1.xml" ContentType="application/vnd.openxmlformats-officedocument.presentationml.tag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2"/>
  </p:notesMasterIdLst>
  <p:handoutMasterIdLst>
    <p:handoutMasterId r:id="rId33"/>
  </p:handoutMasterIdLst>
  <p:sldIdLst>
    <p:sldId id="515" r:id="rId2"/>
    <p:sldId id="256" r:id="rId3"/>
    <p:sldId id="516" r:id="rId4"/>
    <p:sldId id="517" r:id="rId5"/>
    <p:sldId id="518" r:id="rId6"/>
    <p:sldId id="519" r:id="rId7"/>
    <p:sldId id="520" r:id="rId8"/>
    <p:sldId id="521" r:id="rId9"/>
    <p:sldId id="522" r:id="rId10"/>
    <p:sldId id="523" r:id="rId11"/>
    <p:sldId id="524" r:id="rId12"/>
    <p:sldId id="525" r:id="rId13"/>
    <p:sldId id="834" r:id="rId14"/>
    <p:sldId id="835" r:id="rId15"/>
    <p:sldId id="836" r:id="rId16"/>
    <p:sldId id="837" r:id="rId17"/>
    <p:sldId id="838" r:id="rId18"/>
    <p:sldId id="839" r:id="rId19"/>
    <p:sldId id="841" r:id="rId20"/>
    <p:sldId id="840" r:id="rId21"/>
    <p:sldId id="842" r:id="rId22"/>
    <p:sldId id="843" r:id="rId23"/>
    <p:sldId id="531" r:id="rId24"/>
    <p:sldId id="532" r:id="rId25"/>
    <p:sldId id="533" r:id="rId26"/>
    <p:sldId id="535" r:id="rId27"/>
    <p:sldId id="534" r:id="rId28"/>
    <p:sldId id="833" r:id="rId29"/>
    <p:sldId id="493"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5"/>
            <p14:sldId id="256"/>
            <p14:sldId id="516"/>
            <p14:sldId id="517"/>
            <p14:sldId id="518"/>
            <p14:sldId id="519"/>
            <p14:sldId id="520"/>
            <p14:sldId id="521"/>
            <p14:sldId id="522"/>
            <p14:sldId id="523"/>
            <p14:sldId id="524"/>
            <p14:sldId id="525"/>
            <p14:sldId id="834"/>
            <p14:sldId id="835"/>
            <p14:sldId id="836"/>
            <p14:sldId id="837"/>
            <p14:sldId id="838"/>
            <p14:sldId id="839"/>
            <p14:sldId id="841"/>
            <p14:sldId id="840"/>
            <p14:sldId id="842"/>
            <p14:sldId id="843"/>
            <p14:sldId id="531"/>
            <p14:sldId id="532"/>
            <p14:sldId id="533"/>
            <p14:sldId id="535"/>
            <p14:sldId id="534"/>
            <p14:sldId id="833"/>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208" autoAdjust="0"/>
  </p:normalViewPr>
  <p:slideViewPr>
    <p:cSldViewPr snapToGrid="0">
      <p:cViewPr varScale="1">
        <p:scale>
          <a:sx n="85" d="100"/>
          <a:sy n="85" d="100"/>
        </p:scale>
        <p:origin x="590" y="48"/>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1.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heme" Target="theme/theme1.xml"/><Relationship Id="rId40"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5/27/2024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78389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342DC4E1-4DF8-4B72-A603-F0F4E3572F98}" type="datetime1">
              <a:rPr lang="en-US" smtClean="0"/>
              <a:t>5/27/2024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728723" y="6321365"/>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4D76E7C-0D85-44B6-8089-F181BD903EBE}" type="datetime1">
              <a:rPr lang="en-US" smtClean="0"/>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64343B-6049-442C-AC26-55D24A4F64FF}" type="datetime1">
              <a:rPr lang="en-US" smtClean="0"/>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507A260-7763-41DE-AD3E-A292137D8634}" type="datetime1">
              <a:rPr lang="en-US" smtClean="0"/>
              <a:t>5/27/2024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ACF3023-CA38-450D-8495-41BE5957C421}" type="datetime1">
              <a:rPr lang="en-US" smtClean="0"/>
              <a:t>5/27/2024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8E20E2A-1AB0-4F8E-961F-AAA6CB72F39B}" type="datetime1">
              <a:rPr lang="en-US" smtClean="0"/>
              <a:t>5/27/2024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C4146D-28D4-4003-8F12-249E79C8B99B}" type="datetime1">
              <a:rPr lang="en-US" smtClean="0"/>
              <a:t>5/27/2024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A10ECC8-1681-4F2D-A63E-FCC4502140B2}" type="datetime1">
              <a:rPr lang="en-US" smtClean="0"/>
              <a:t>5/27/2024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C8DB5D4-ADB9-48C6-A7F4-B7FC5F3CFCE2}" type="datetime1">
              <a:rPr lang="en-US" smtClean="0"/>
              <a:t>5/27/2024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E3EC5F-3790-4CB1-954F-44A077C3050B}" type="datetime1">
              <a:rPr lang="en-US" smtClean="0"/>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3BBDD8-D457-41E0-91BA-FC0D15F2C1D3}" type="datetime1">
              <a:rPr lang="en-US" smtClean="0"/>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D7E0F5-2339-422F-BDD5-9A93D0A4E7CA}" type="datetime1">
              <a:rPr lang="en-US" smtClean="0"/>
              <a:t>5/27/2024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8" Type="http://schemas.openxmlformats.org/officeDocument/2006/relationships/hyperlink" Target="https://www.google.com/search?q=Animated+backgrounds+of" TargetMode="External"/><Relationship Id="rId3" Type="http://schemas.openxmlformats.org/officeDocument/2006/relationships/audio" Target="../media/media2.m4a"/><Relationship Id="rId7" Type="http://schemas.openxmlformats.org/officeDocument/2006/relationships/hyperlink" Target="https://in.pinterest.com/pin/720013059164540251/" TargetMode="External"/><Relationship Id="rId12" Type="http://schemas.openxmlformats.org/officeDocument/2006/relationships/image" Target="../media/image21.png"/><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hyperlink" Target="http://www.indianmediacouncil.in/" TargetMode="External"/><Relationship Id="rId11" Type="http://schemas.openxmlformats.org/officeDocument/2006/relationships/hyperlink" Target="https://depositphotos.com/photos/privacy.html" TargetMode="External"/><Relationship Id="rId5" Type="http://schemas.openxmlformats.org/officeDocument/2006/relationships/notesSlide" Target="../notesSlides/notesSlide2.xml"/><Relationship Id="rId10" Type="http://schemas.openxmlformats.org/officeDocument/2006/relationships/hyperlink" Target="https://www.finance-investissement.com/fi-releve/nouvelles-fi-releve/protection-des-renseignements-personnels/" TargetMode="External"/><Relationship Id="rId4" Type="http://schemas.openxmlformats.org/officeDocument/2006/relationships/slideLayout" Target="../slideLayouts/slideLayout1.xml"/><Relationship Id="rId9" Type="http://schemas.openxmlformats.org/officeDocument/2006/relationships/hyperlink" Target="https://policies.google.com/privacy?hl=en-US"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3.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499950" cy="1077218"/>
          </a:xfrm>
          <a:prstGeom prst="rect">
            <a:avLst/>
          </a:prstGeom>
          <a:noFill/>
        </p:spPr>
        <p:txBody>
          <a:bodyPr wrap="none" rtlCol="0">
            <a:spAutoFit/>
          </a:bodyPr>
          <a:lstStyle/>
          <a:p>
            <a:r>
              <a:rPr lang="ar-EG" sz="3200" b="1" dirty="0">
                <a:solidFill>
                  <a:srgbClr val="00B0F0"/>
                </a:solidFill>
                <a:latin typeface="Times New Roman" panose="02020603050405020304" pitchFamily="18" charset="0"/>
              </a:rPr>
              <a:t>مقرر قانون الخصوصية </a:t>
            </a:r>
          </a:p>
          <a:p>
            <a:pPr algn="ct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77520" y="4740475"/>
            <a:ext cx="2522447" cy="461665"/>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Law 621</a:t>
            </a:r>
          </a:p>
        </p:txBody>
      </p:sp>
      <p:pic>
        <p:nvPicPr>
          <p:cNvPr id="12" name="Image 2" descr="preencoded.png">
            <a:extLst>
              <a:ext uri="{FF2B5EF4-FFF2-40B4-BE49-F238E27FC236}">
                <a16:creationId xmlns:a16="http://schemas.microsoft.com/office/drawing/2014/main" id="{A7F8292B-08E8-4A05-B700-B33F281E866E}"/>
              </a:ext>
            </a:extLst>
          </p:cNvPr>
          <p:cNvPicPr>
            <a:picLocks noChangeAspect="1"/>
          </p:cNvPicPr>
          <p:nvPr/>
        </p:nvPicPr>
        <p:blipFill>
          <a:blip r:embed="rId3"/>
          <a:stretch>
            <a:fillRect/>
          </a:stretch>
        </p:blipFill>
        <p:spPr>
          <a:xfrm>
            <a:off x="-735893" y="-320675"/>
            <a:ext cx="7735448" cy="7804150"/>
          </a:xfrm>
          <a:prstGeom prst="ellipse">
            <a:avLst/>
          </a:prstGeom>
          <a:ln>
            <a:noFill/>
          </a:ln>
          <a:effectLst>
            <a:softEdge rad="112500"/>
          </a:effectLst>
        </p:spPr>
      </p:pic>
      <p:pic>
        <p:nvPicPr>
          <p:cNvPr id="13" name="Picture 4" descr="الجرائم والعقوبات في نظام حماية البيانات الشخصية">
            <a:extLst>
              <a:ext uri="{FF2B5EF4-FFF2-40B4-BE49-F238E27FC236}">
                <a16:creationId xmlns:a16="http://schemas.microsoft.com/office/drawing/2014/main" id="{FDE6FC52-1748-41AA-83FF-09D7A6EDE85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1608" b="2084"/>
          <a:stretch/>
        </p:blipFill>
        <p:spPr bwMode="auto">
          <a:xfrm>
            <a:off x="123825" y="1257891"/>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77520" y="188442"/>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7639320" y="5380718"/>
            <a:ext cx="363041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التعريفية</a:t>
            </a:r>
            <a:endParaRPr lang="en-US" sz="2800" b="1" dirty="0">
              <a:solidFill>
                <a:schemeClr val="bg1"/>
              </a:solidFill>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659E7388-2ABD-4B8F-91C1-0DC66764C8DD}"/>
              </a:ext>
            </a:extLst>
          </p:cNvPr>
          <p:cNvSpPr txBox="1"/>
          <p:nvPr/>
        </p:nvSpPr>
        <p:spPr>
          <a:xfrm>
            <a:off x="7160711" y="3679675"/>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86641624"/>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6300898" y="1955250"/>
            <a:ext cx="1784637" cy="45768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6179805" y="1885070"/>
            <a:ext cx="1904739" cy="523220"/>
          </a:xfrm>
          <a:prstGeom prst="rect">
            <a:avLst/>
          </a:prstGeom>
          <a:noFill/>
        </p:spPr>
        <p:txBody>
          <a:bodyPr wrap="square" rtlCol="0">
            <a:spAutoFit/>
          </a:bodyPr>
          <a:lstStyle/>
          <a:p>
            <a:pPr marL="457200" indent="-457200" algn="r" rtl="1">
              <a:buFont typeface="Arial" panose="020B0604020202020204" pitchFamily="34" charset="0"/>
              <a:buChar char="•"/>
            </a:pPr>
            <a:r>
              <a:rPr lang="ar-EG" sz="2800" b="1" dirty="0">
                <a:solidFill>
                  <a:schemeClr val="bg1"/>
                </a:solidFill>
                <a:latin typeface="Times New Roman" panose="02020603050405020304" pitchFamily="18" charset="0"/>
                <a:ea typeface="Times New Roman" panose="02020603050405020304" pitchFamily="18" charset="0"/>
              </a:rPr>
              <a:t>تمهيد</a:t>
            </a:r>
            <a:r>
              <a:rPr lang="ar-SA" sz="2800" b="1" dirty="0">
                <a:solidFill>
                  <a:schemeClr val="bg1"/>
                </a:solidFill>
                <a:latin typeface="Times New Roman" panose="02020603050405020304" pitchFamily="18" charset="0"/>
                <a:ea typeface="Times New Roman" panose="02020603050405020304" pitchFamily="18" charset="0"/>
              </a:rPr>
              <a:t>:</a:t>
            </a:r>
            <a:endParaRPr lang="en-US" sz="2800" dirty="0">
              <a:solidFill>
                <a:schemeClr val="bg1"/>
              </a:solidFill>
              <a:latin typeface="Times New Roman" panose="02020603050405020304" pitchFamily="18" charset="0"/>
              <a:ea typeface="Times New Roman" panose="02020603050405020304" pitchFamily="18" charset="0"/>
            </a:endParaRPr>
          </a:p>
        </p:txBody>
      </p:sp>
      <p:sp>
        <p:nvSpPr>
          <p:cNvPr id="9" name="Slide Number Placeholder 8">
            <a:extLst>
              <a:ext uri="{FF2B5EF4-FFF2-40B4-BE49-F238E27FC236}">
                <a16:creationId xmlns:a16="http://schemas.microsoft.com/office/drawing/2014/main" id="{71C84198-6F58-4416-9BAC-744155139DE5}"/>
              </a:ext>
            </a:extLst>
          </p:cNvPr>
          <p:cNvSpPr>
            <a:spLocks noGrp="1"/>
          </p:cNvSpPr>
          <p:nvPr>
            <p:ph type="sldNum" sz="quarter" idx="12"/>
          </p:nvPr>
        </p:nvSpPr>
        <p:spPr/>
        <p:txBody>
          <a:bodyPr/>
          <a:lstStyle/>
          <a:p>
            <a:fld id="{F7542ADD-394E-41F3-B704-951748884AEE}" type="slidenum">
              <a:rPr lang="en-US" smtClean="0"/>
              <a:t>2</a:t>
            </a:fld>
            <a:endParaRPr lang="en-US" dirty="0"/>
          </a:p>
        </p:txBody>
      </p:sp>
      <p:sp>
        <p:nvSpPr>
          <p:cNvPr id="11" name="Flowchart: Alternate Process 10">
            <a:extLst>
              <a:ext uri="{FF2B5EF4-FFF2-40B4-BE49-F238E27FC236}">
                <a16:creationId xmlns:a16="http://schemas.microsoft.com/office/drawing/2014/main" id="{51004A08-790A-485F-A26D-4DE1A5D4674F}"/>
              </a:ext>
            </a:extLst>
          </p:cNvPr>
          <p:cNvSpPr/>
          <p:nvPr/>
        </p:nvSpPr>
        <p:spPr>
          <a:xfrm>
            <a:off x="4504667" y="2915632"/>
            <a:ext cx="6011357" cy="250274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1600" dirty="0"/>
              <a:t>    </a:t>
            </a:r>
            <a:r>
              <a:rPr lang="ar-SA" sz="1600" dirty="0"/>
              <a:t>إن الحق - سبحانه و تعالى - قد كرم الإنسان بقوله : ( وَلَقَدْ كَرَّمْنَا بَنِي آدَمَ وَحَمَلْنَاهُمْ فِي الْبَرِّ وَالْبَحْرِ وَرَزَقْنَاهُمْ مِنَ الطَّيِّبَاتِ وَفَضَّلْنَاهُمْ عَلَى كَثِيرٍ مِمَّنْ خلقنا تفضيلا ) . سورة الإسراء الآيه رقم 70.</a:t>
            </a:r>
            <a:endParaRPr lang="en-US" sz="1600" dirty="0"/>
          </a:p>
          <a:p>
            <a:pPr algn="just" rtl="1"/>
            <a:r>
              <a:rPr lang="ar-SA" sz="1600" dirty="0"/>
              <a:t> </a:t>
            </a:r>
            <a:endParaRPr lang="en-US" sz="1600" dirty="0"/>
          </a:p>
          <a:p>
            <a:pPr algn="just" rtl="1"/>
            <a:r>
              <a:rPr lang="ar-SA" sz="1600" dirty="0"/>
              <a:t>    وهكذا يبين بوضوح مدى تعظيم وتكريم الحق - سبحانه وتعالي – للإنسان، </a:t>
            </a:r>
            <a:r>
              <a:rPr lang="ar-SA" sz="1600" dirty="0">
                <a:solidFill>
                  <a:schemeClr val="tx1"/>
                </a:solidFill>
                <a:highlight>
                  <a:srgbClr val="FFFF00"/>
                </a:highlight>
              </a:rPr>
              <a:t>وينبغي على كافة النظم القانونية أن تسعي للحفاظ على كرامة الإنسان التي منحها له الحق</a:t>
            </a:r>
            <a:r>
              <a:rPr lang="ar-SA" sz="1600" dirty="0"/>
              <a:t>، وأنه لا يجوز الانتقاص من هذه الكرامة.</a:t>
            </a:r>
            <a:endParaRPr lang="ar-EG" sz="1600" dirty="0"/>
          </a:p>
          <a:p>
            <a:pPr algn="just" rtl="1"/>
            <a:endParaRPr lang="ar-EG" sz="1600" dirty="0"/>
          </a:p>
        </p:txBody>
      </p:sp>
      <p:pic>
        <p:nvPicPr>
          <p:cNvPr id="1032" name="Picture 8" descr="Privacy GIFs - Get the best gif on GIFER">
            <a:extLst>
              <a:ext uri="{FF2B5EF4-FFF2-40B4-BE49-F238E27FC236}">
                <a16:creationId xmlns:a16="http://schemas.microsoft.com/office/drawing/2014/main" id="{4426AFBF-2DD0-4310-B9EC-64A1F810CBE3}"/>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303867" y="2335030"/>
            <a:ext cx="3105798" cy="36639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825777068"/>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1378959" y="2617694"/>
            <a:ext cx="5452533" cy="243679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sz="1400" dirty="0"/>
              <a:t>     </a:t>
            </a:r>
            <a:r>
              <a:rPr lang="ar-SA" sz="1400" dirty="0"/>
              <a:t>وبالتالي </a:t>
            </a:r>
            <a:r>
              <a:rPr lang="ar-SA" sz="1400" dirty="0">
                <a:solidFill>
                  <a:schemeClr val="tx1"/>
                </a:solidFill>
                <a:highlight>
                  <a:srgbClr val="FFFF00"/>
                </a:highlight>
              </a:rPr>
              <a:t>فإن العدوان على الخصوصية يشكل وبشكل مباشر وفعال الاعتداء على كرامة الإنسان</a:t>
            </a:r>
            <a:r>
              <a:rPr lang="ar-SA" sz="1400" dirty="0"/>
              <a:t>، وقد لا يدرك الشخص - بالضبط أو علي وجه التحديد - معني الخصوصية أو الحياة الخاصة ( كمصطلح ) وما هي حدوده ؟ وما يهدف إليه ؟ ولكنه مع ذلك يكون شديد الحرص في احترام حياته الخاصة وهذا ما يحدث في مجال المعلوماتية؛ فمستخدمو الإنترنت قد لا يدركون تماما ماذا تعني كلمة الخصوصية، وما هي حدودها ؟ وضوابطها ؟  ومع ذلك يكون المستخدم شديد الحرص علي الضغط علي هذه الأيقونة أو الخيار المخصص لذلك.  </a:t>
            </a:r>
            <a:endParaRPr lang="en-US" sz="1400" dirty="0"/>
          </a:p>
          <a:p>
            <a:pPr algn="just" rtl="1"/>
            <a:r>
              <a:rPr lang="ar-SA" sz="1400" dirty="0"/>
              <a:t> </a:t>
            </a:r>
            <a:endParaRPr lang="en-US" sz="1400" dirty="0"/>
          </a:p>
        </p:txBody>
      </p:sp>
      <p:sp>
        <p:nvSpPr>
          <p:cNvPr id="8" name="Slide Number Placeholder 7">
            <a:extLst>
              <a:ext uri="{FF2B5EF4-FFF2-40B4-BE49-F238E27FC236}">
                <a16:creationId xmlns:a16="http://schemas.microsoft.com/office/drawing/2014/main" id="{A3A55E09-E7AD-4766-9D45-7429CEE56ABC}"/>
              </a:ext>
            </a:extLst>
          </p:cNvPr>
          <p:cNvSpPr>
            <a:spLocks noGrp="1"/>
          </p:cNvSpPr>
          <p:nvPr>
            <p:ph type="sldNum" sz="quarter" idx="12"/>
          </p:nvPr>
        </p:nvSpPr>
        <p:spPr/>
        <p:txBody>
          <a:bodyPr/>
          <a:lstStyle/>
          <a:p>
            <a:fld id="{F7542ADD-394E-41F3-B704-951748884AEE}" type="slidenum">
              <a:rPr lang="en-US" smtClean="0"/>
              <a:t>3</a:t>
            </a:fld>
            <a:endParaRPr lang="en-US" dirty="0"/>
          </a:p>
        </p:txBody>
      </p:sp>
      <p:pic>
        <p:nvPicPr>
          <p:cNvPr id="9" name="Picture 8" descr="Privacy GIFs - Get the best gif on GIFER">
            <a:extLst>
              <a:ext uri="{FF2B5EF4-FFF2-40B4-BE49-F238E27FC236}">
                <a16:creationId xmlns:a16="http://schemas.microsoft.com/office/drawing/2014/main" id="{E716B69C-D76D-49DF-A76C-86CA6101D2BB}"/>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040177" y="1871139"/>
            <a:ext cx="3105798" cy="36639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776060428"/>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2052" name="Picture 4" descr="Animated Gif Maker and Gif Editor | Technology wallpaper, Background ppt,  Tech background">
            <a:extLst>
              <a:ext uri="{FF2B5EF4-FFF2-40B4-BE49-F238E27FC236}">
                <a16:creationId xmlns:a16="http://schemas.microsoft.com/office/drawing/2014/main" id="{53E390D1-23BB-4FFB-A4E3-D2C9493532D1}"/>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337734" y="1693333"/>
            <a:ext cx="9008534" cy="39518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2061458" y="2754589"/>
            <a:ext cx="7710071" cy="203782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1400" dirty="0"/>
              <a:t> </a:t>
            </a:r>
            <a:r>
              <a:rPr lang="en-US" sz="1400" dirty="0"/>
              <a:t>      </a:t>
            </a:r>
            <a:r>
              <a:rPr lang="ar-SA" sz="1400" dirty="0"/>
              <a:t>وفي العصر الحديث أصبحت المعلومات عصب الحياة الاقتصادية، والسياسية والاجتماعية والعلمية وأصبح استخدام الحاسوب، والإنترنت من سمات بل وضرورات حسن التنظيم الإداري،</a:t>
            </a:r>
            <a:r>
              <a:rPr lang="ar-EG" sz="1400" dirty="0"/>
              <a:t> </a:t>
            </a:r>
            <a:r>
              <a:rPr lang="ar-SA" sz="1400" dirty="0"/>
              <a:t>أو التجاري، أو الثقافي سواء على مستوي روابط القانون العام أو روابط القانون الخاص، وجعلا شعار هذا العصر </a:t>
            </a:r>
            <a:r>
              <a:rPr lang="ar-SA" sz="1400" dirty="0">
                <a:solidFill>
                  <a:schemeClr val="tx1"/>
                </a:solidFill>
                <a:highlight>
                  <a:srgbClr val="FFFF00"/>
                </a:highlight>
              </a:rPr>
              <a:t>المعلومات في متناول يدك</a:t>
            </a:r>
            <a:r>
              <a:rPr lang="ar-SA" sz="1400" dirty="0"/>
              <a:t> إلا أنهما ساهما أيضا في تقييد الحريات الشخصية للأفراد عن طريق جمع وترتيب وتخزين ومعالجة المعلومات الشخصية المتعلقة بهم ورقابة البريد والاتصالات، وبنوك المعلومات وغيرها. وهي جميعها تؤلف تهديدا مباشرا على الحق في الخصوصية، ولاسيما إذا استغلت المعلومات والبيانات المجمعة لغايات وأغراض مختلفة بدون رضا أصحابها الذين قد لا يكونون أصلا على علم بوجودها؛ مما يهدد خصوصية حياتهم الخاصة والسرية اللازمة لها ويثير مخاوف على قدر كبير من الجدية.</a:t>
            </a:r>
            <a:endParaRPr lang="en-US" sz="1400" dirty="0"/>
          </a:p>
        </p:txBody>
      </p:sp>
      <p:sp>
        <p:nvSpPr>
          <p:cNvPr id="7" name="Slide Number Placeholder 6">
            <a:extLst>
              <a:ext uri="{FF2B5EF4-FFF2-40B4-BE49-F238E27FC236}">
                <a16:creationId xmlns:a16="http://schemas.microsoft.com/office/drawing/2014/main" id="{02AAC563-1C01-4520-8FE6-9F21BD042106}"/>
              </a:ext>
            </a:extLst>
          </p:cNvPr>
          <p:cNvSpPr>
            <a:spLocks noGrp="1"/>
          </p:cNvSpPr>
          <p:nvPr>
            <p:ph type="sldNum" sz="quarter" idx="12"/>
          </p:nvPr>
        </p:nvSpPr>
        <p:spPr/>
        <p:txBody>
          <a:bodyPr/>
          <a:lstStyle/>
          <a:p>
            <a:fld id="{F7542ADD-394E-41F3-B704-951748884AEE}" type="slidenum">
              <a:rPr lang="en-US" smtClean="0"/>
              <a:t>4</a:t>
            </a:fld>
            <a:endParaRPr lang="en-US" dirty="0"/>
          </a:p>
        </p:txBody>
      </p:sp>
    </p:spTree>
    <p:extLst>
      <p:ext uri="{BB962C8B-B14F-4D97-AF65-F5344CB8AC3E}">
        <p14:creationId xmlns:p14="http://schemas.microsoft.com/office/powerpoint/2010/main" val="3383204694"/>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1" name="Picture 4" descr="Animated Gif Maker and Gif Editor | Technology wallpaper, Background ppt,  Tech background">
            <a:extLst>
              <a:ext uri="{FF2B5EF4-FFF2-40B4-BE49-F238E27FC236}">
                <a16:creationId xmlns:a16="http://schemas.microsoft.com/office/drawing/2014/main" id="{8B54B6D1-9B64-419A-90E0-99130D12E7BB}"/>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337734" y="1693333"/>
            <a:ext cx="9008534" cy="39518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819835" y="3209366"/>
            <a:ext cx="3846984" cy="8426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695026" y="3341422"/>
            <a:ext cx="3971793"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ea typeface="Times New Roman" panose="02020603050405020304" pitchFamily="18" charset="0"/>
              </a:rPr>
              <a:t>أولا</a:t>
            </a:r>
            <a:r>
              <a:rPr lang="ar-SA" sz="3600" b="1" dirty="0">
                <a:solidFill>
                  <a:schemeClr val="bg1"/>
                </a:solidFill>
                <a:latin typeface="Times New Roman" panose="02020603050405020304" pitchFamily="18" charset="0"/>
                <a:ea typeface="Times New Roman" panose="02020603050405020304" pitchFamily="18" charset="0"/>
              </a:rPr>
              <a:t>:</a:t>
            </a:r>
            <a:r>
              <a:rPr lang="ar-EG" sz="3600" b="1" dirty="0">
                <a:solidFill>
                  <a:schemeClr val="bg1"/>
                </a:solidFill>
                <a:latin typeface="Times New Roman" panose="02020603050405020304" pitchFamily="18" charset="0"/>
                <a:ea typeface="Times New Roman" panose="02020603050405020304" pitchFamily="18" charset="0"/>
              </a:rPr>
              <a:t> تأصيل المقرر:</a:t>
            </a:r>
            <a:endParaRPr lang="en-US" sz="3600" dirty="0">
              <a:solidFill>
                <a:schemeClr val="bg1"/>
              </a:solidFill>
              <a:latin typeface="Times New Roman" panose="02020603050405020304" pitchFamily="18" charset="0"/>
              <a:ea typeface="Times New Roman" panose="02020603050405020304" pitchFamily="18" charset="0"/>
            </a:endParaRPr>
          </a:p>
        </p:txBody>
      </p:sp>
      <p:sp>
        <p:nvSpPr>
          <p:cNvPr id="6" name="Slide Number Placeholder 5">
            <a:extLst>
              <a:ext uri="{FF2B5EF4-FFF2-40B4-BE49-F238E27FC236}">
                <a16:creationId xmlns:a16="http://schemas.microsoft.com/office/drawing/2014/main" id="{8147982A-681F-4AF9-807A-31153D9A0AC5}"/>
              </a:ext>
            </a:extLst>
          </p:cNvPr>
          <p:cNvSpPr>
            <a:spLocks noGrp="1"/>
          </p:cNvSpPr>
          <p:nvPr>
            <p:ph type="sldNum" sz="quarter" idx="12"/>
          </p:nvPr>
        </p:nvSpPr>
        <p:spPr/>
        <p:txBody>
          <a:bodyPr/>
          <a:lstStyle/>
          <a:p>
            <a:fld id="{F7542ADD-394E-41F3-B704-951748884AEE}" type="slidenum">
              <a:rPr lang="en-US" smtClean="0"/>
              <a:t>5</a:t>
            </a:fld>
            <a:endParaRPr lang="en-US" dirty="0"/>
          </a:p>
        </p:txBody>
      </p:sp>
      <p:sp>
        <p:nvSpPr>
          <p:cNvPr id="10" name="Flowchart: Alternate Process 9">
            <a:extLst>
              <a:ext uri="{FF2B5EF4-FFF2-40B4-BE49-F238E27FC236}">
                <a16:creationId xmlns:a16="http://schemas.microsoft.com/office/drawing/2014/main" id="{F1C56046-9AA1-4B5B-AEEC-F881004C6178}"/>
              </a:ext>
            </a:extLst>
          </p:cNvPr>
          <p:cNvSpPr/>
          <p:nvPr/>
        </p:nvSpPr>
        <p:spPr>
          <a:xfrm>
            <a:off x="6024111" y="2026023"/>
            <a:ext cx="4085992" cy="34693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1600" dirty="0"/>
              <a:t> </a:t>
            </a:r>
            <a:r>
              <a:rPr lang="ar-EG" sz="1600" dirty="0"/>
              <a:t>       </a:t>
            </a:r>
            <a:r>
              <a:rPr lang="ar-SA" sz="1600" dirty="0"/>
              <a:t>يدخل قانون الخصوصية وحماية البيانات - بصفة عامة - في نطاق دراسات القانون الجنائي الداخلي (الوطني)، والتي تقع </a:t>
            </a:r>
            <a:r>
              <a:rPr lang="ar-SA" sz="1600" dirty="0">
                <a:solidFill>
                  <a:schemeClr val="bg1"/>
                </a:solidFill>
              </a:rPr>
              <a:t>في</a:t>
            </a:r>
            <a:r>
              <a:rPr lang="ar-SA" sz="1600" dirty="0">
                <a:solidFill>
                  <a:schemeClr val="tx1"/>
                </a:solidFill>
              </a:rPr>
              <a:t> </a:t>
            </a:r>
            <a:r>
              <a:rPr lang="ar-SA" sz="1600" dirty="0">
                <a:solidFill>
                  <a:schemeClr val="tx1"/>
                </a:solidFill>
                <a:highlight>
                  <a:srgbClr val="FFFF00"/>
                </a:highlight>
              </a:rPr>
              <a:t>صميم القسم الخاص لقانون العقوبات، </a:t>
            </a:r>
            <a:r>
              <a:rPr lang="ar-SA" sz="1600" dirty="0"/>
              <a:t>وهو ذلك الفرع الذي يدرس كل جريمة علي حدة بعناصرها الأساسية والعقوبة المقررة لها وإن كنا نجد الآن أن غالبية الدول العربية والغربية أصدرت قانون مستقل خاص بالخصوصية وحماية البيانات، وهذا نتيجة طبيعية للتطور في مجال المعلوماتية بصفة عامة، ومعالجة البيانات الاسمية إلكترونيا بصفة خاصة.</a:t>
            </a:r>
            <a:endParaRPr lang="en-US" sz="1600" dirty="0"/>
          </a:p>
        </p:txBody>
      </p:sp>
    </p:spTree>
    <p:extLst>
      <p:ext uri="{BB962C8B-B14F-4D97-AF65-F5344CB8AC3E}">
        <p14:creationId xmlns:p14="http://schemas.microsoft.com/office/powerpoint/2010/main" val="1316168860"/>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9F8120B7-A653-45E4-9E63-272E93A02EF3}"/>
              </a:ext>
            </a:extLst>
          </p:cNvPr>
          <p:cNvPicPr>
            <a:picLocks noChangeAspect="1"/>
          </p:cNvPicPr>
          <p:nvPr/>
        </p:nvPicPr>
        <p:blipFill>
          <a:blip r:embed="rId2"/>
          <a:stretch>
            <a:fillRect/>
          </a:stretch>
        </p:blipFill>
        <p:spPr>
          <a:xfrm>
            <a:off x="4454365" y="1156476"/>
            <a:ext cx="3157301" cy="969190"/>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3483710" y="1402067"/>
            <a:ext cx="3937615" cy="46166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bg1"/>
                </a:solidFill>
                <a:effectLst/>
                <a:uLnTx/>
                <a:uFillTx/>
                <a:ea typeface="Times New Roman" panose="02020603050405020304" pitchFamily="18" charset="0"/>
              </a:rPr>
              <a:t>ثانيا: أهمية المقرر:</a:t>
            </a:r>
            <a:endParaRPr kumimoji="0" lang="en-US" sz="2400" b="0" i="0" u="none" strike="noStrike" kern="1200" cap="none" spc="0" normalizeH="0" baseline="0" noProof="0" dirty="0">
              <a:ln>
                <a:noFill/>
              </a:ln>
              <a:solidFill>
                <a:schemeClr val="bg1"/>
              </a:solidFill>
              <a:effectLst/>
              <a:uLnTx/>
              <a:uFillTx/>
              <a:ea typeface="Times New Roman" panose="02020603050405020304" pitchFamily="18" charset="0"/>
            </a:endParaRPr>
          </a:p>
        </p:txBody>
      </p:sp>
      <p:sp>
        <p:nvSpPr>
          <p:cNvPr id="2" name="Slide Number Placeholder 1">
            <a:extLst>
              <a:ext uri="{FF2B5EF4-FFF2-40B4-BE49-F238E27FC236}">
                <a16:creationId xmlns:a16="http://schemas.microsoft.com/office/drawing/2014/main" id="{A7FD8410-047F-4D1B-AFEF-8A0D48E13D52}"/>
              </a:ext>
            </a:extLst>
          </p:cNvPr>
          <p:cNvSpPr>
            <a:spLocks noGrp="1"/>
          </p:cNvSpPr>
          <p:nvPr>
            <p:ph type="sldNum" sz="quarter" idx="12"/>
          </p:nvPr>
        </p:nvSpPr>
        <p:spPr/>
        <p:txBody>
          <a:bodyPr/>
          <a:lstStyle/>
          <a:p>
            <a:fld id="{F7542ADD-394E-41F3-B704-951748884AEE}" type="slidenum">
              <a:rPr lang="en-US" smtClean="0"/>
              <a:t>6</a:t>
            </a:fld>
            <a:endParaRPr lang="en-US" dirty="0"/>
          </a:p>
        </p:txBody>
      </p:sp>
      <p:sp>
        <p:nvSpPr>
          <p:cNvPr id="9" name="Flowchart: Alternate Process 8">
            <a:extLst>
              <a:ext uri="{FF2B5EF4-FFF2-40B4-BE49-F238E27FC236}">
                <a16:creationId xmlns:a16="http://schemas.microsoft.com/office/drawing/2014/main" id="{872A5159-1CF9-40DB-BCB9-AD7969010759}"/>
              </a:ext>
            </a:extLst>
          </p:cNvPr>
          <p:cNvSpPr/>
          <p:nvPr/>
        </p:nvSpPr>
        <p:spPr>
          <a:xfrm>
            <a:off x="6096000" y="2351079"/>
            <a:ext cx="4085992" cy="296205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sz="1400" dirty="0"/>
              <a:t>     </a:t>
            </a:r>
            <a:r>
              <a:rPr lang="ar-SA" sz="1400" dirty="0"/>
              <a:t>إنتشرت الجرائم التي تمس الخصوصية والمعلومات الشخصية وهذه النوعية من الجرائم تميزت عن غيرها بمجموعة من الخصائص التي جعلتها تختلف عن غيرها من الجرائم، مما يستتبع ضرورة التعامل معها بما يتلاءم مع هذه الخصوصية. </a:t>
            </a:r>
            <a:endParaRPr lang="en-US" sz="1400" dirty="0"/>
          </a:p>
          <a:p>
            <a:pPr algn="just" rtl="1"/>
            <a:r>
              <a:rPr lang="ar-SA" sz="1400" dirty="0"/>
              <a:t> </a:t>
            </a:r>
            <a:endParaRPr lang="en-US" sz="1400" dirty="0"/>
          </a:p>
          <a:p>
            <a:pPr algn="just" rtl="1"/>
            <a:r>
              <a:rPr lang="ar-SA" sz="1400" dirty="0"/>
              <a:t>     وتأتي أهمية المقرر بشكل </a:t>
            </a:r>
            <a:r>
              <a:rPr lang="ar-SA" sz="1400" dirty="0">
                <a:solidFill>
                  <a:schemeClr val="bg1"/>
                </a:solidFill>
              </a:rPr>
              <a:t>خاص من </a:t>
            </a:r>
            <a:r>
              <a:rPr lang="ar-SA" sz="1400" dirty="0">
                <a:solidFill>
                  <a:schemeClr val="tx1"/>
                </a:solidFill>
                <a:highlight>
                  <a:srgbClr val="FFFF00"/>
                </a:highlight>
              </a:rPr>
              <a:t>الثقة الكاملة للأفراد في نتائج المعالجة الآلية للبيانات التي يستخلصها الحاسوب من المعلومات الشخصية السابق تخزينها وحفظها عليه . </a:t>
            </a:r>
            <a:endParaRPr lang="en-US" sz="1400" dirty="0">
              <a:solidFill>
                <a:schemeClr val="tx1"/>
              </a:solidFill>
              <a:highlight>
                <a:srgbClr val="FFFF00"/>
              </a:highlight>
            </a:endParaRPr>
          </a:p>
        </p:txBody>
      </p:sp>
      <p:pic>
        <p:nvPicPr>
          <p:cNvPr id="4098" name="Picture 2" descr="The State of Data Privacy in 2022">
            <a:extLst>
              <a:ext uri="{FF2B5EF4-FFF2-40B4-BE49-F238E27FC236}">
                <a16:creationId xmlns:a16="http://schemas.microsoft.com/office/drawing/2014/main" id="{0B6CE394-B13E-4296-8328-72DF8C900A93}"/>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80616" y="2351078"/>
            <a:ext cx="4085992" cy="29620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934170575"/>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Slide Number Placeholder 1">
            <a:extLst>
              <a:ext uri="{FF2B5EF4-FFF2-40B4-BE49-F238E27FC236}">
                <a16:creationId xmlns:a16="http://schemas.microsoft.com/office/drawing/2014/main" id="{5BE1C2F7-4B24-4E52-9285-1B98B95A5921}"/>
              </a:ext>
            </a:extLst>
          </p:cNvPr>
          <p:cNvSpPr>
            <a:spLocks noGrp="1"/>
          </p:cNvSpPr>
          <p:nvPr>
            <p:ph type="sldNum" sz="quarter" idx="12"/>
          </p:nvPr>
        </p:nvSpPr>
        <p:spPr/>
        <p:txBody>
          <a:bodyPr/>
          <a:lstStyle/>
          <a:p>
            <a:fld id="{F7542ADD-394E-41F3-B704-951748884AEE}" type="slidenum">
              <a:rPr lang="en-US" smtClean="0"/>
              <a:t>7</a:t>
            </a:fld>
            <a:endParaRPr lang="en-US" dirty="0"/>
          </a:p>
        </p:txBody>
      </p:sp>
      <p:sp>
        <p:nvSpPr>
          <p:cNvPr id="9" name="Flowchart: Alternate Process 8">
            <a:extLst>
              <a:ext uri="{FF2B5EF4-FFF2-40B4-BE49-F238E27FC236}">
                <a16:creationId xmlns:a16="http://schemas.microsoft.com/office/drawing/2014/main" id="{B6C7C466-D906-435B-A96A-BFC5EEE7FBA6}"/>
              </a:ext>
            </a:extLst>
          </p:cNvPr>
          <p:cNvSpPr/>
          <p:nvPr/>
        </p:nvSpPr>
        <p:spPr>
          <a:xfrm>
            <a:off x="1418244" y="2076823"/>
            <a:ext cx="4085992" cy="34693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dirty="0"/>
              <a:t>    </a:t>
            </a:r>
            <a:r>
              <a:rPr lang="ar-SA" dirty="0"/>
              <a:t>وتبدو أهمية وضع تنظيم خاص لإقامة نظم المعلومات في أن الجهة القائمة علي الحاسوب ، إذ تحوز معلومات عن الأشخاص قد تتعلق بحياتهم الخاصة ، فإنه يخشي إساءة استعمالها . ولذلك كان من الضروري وضع قواعد حماية وقائية خاصة في مجال الحاسوب والإنترنت لحماية الحق في الخصوصية .</a:t>
            </a:r>
            <a:endParaRPr lang="en-US" dirty="0"/>
          </a:p>
        </p:txBody>
      </p:sp>
      <p:pic>
        <p:nvPicPr>
          <p:cNvPr id="10" name="Picture 2" descr="The State of Data Privacy in 2022">
            <a:extLst>
              <a:ext uri="{FF2B5EF4-FFF2-40B4-BE49-F238E27FC236}">
                <a16:creationId xmlns:a16="http://schemas.microsoft.com/office/drawing/2014/main" id="{EAE64461-836F-4A1B-881A-B9D8E952E038}"/>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981557" y="2330465"/>
            <a:ext cx="4085992" cy="29620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975614444"/>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Picture 4" descr="Animated Gif Maker and Gif Editor | Technology wallpaper, Background ppt,  Tech background">
            <a:extLst>
              <a:ext uri="{FF2B5EF4-FFF2-40B4-BE49-F238E27FC236}">
                <a16:creationId xmlns:a16="http://schemas.microsoft.com/office/drawing/2014/main" id="{0EA73BFF-3A39-4B24-9C28-F27A6FC8FC7C}"/>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337734" y="1693333"/>
            <a:ext cx="9008534" cy="39518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7" name="Slide Number Placeholder 6">
            <a:extLst>
              <a:ext uri="{FF2B5EF4-FFF2-40B4-BE49-F238E27FC236}">
                <a16:creationId xmlns:a16="http://schemas.microsoft.com/office/drawing/2014/main" id="{5BE6F6DD-C1AC-46B3-9CC7-F9015F9CB335}"/>
              </a:ext>
            </a:extLst>
          </p:cNvPr>
          <p:cNvSpPr>
            <a:spLocks noGrp="1"/>
          </p:cNvSpPr>
          <p:nvPr>
            <p:ph type="sldNum" sz="quarter" idx="12"/>
          </p:nvPr>
        </p:nvSpPr>
        <p:spPr/>
        <p:txBody>
          <a:bodyPr/>
          <a:lstStyle/>
          <a:p>
            <a:fld id="{F7542ADD-394E-41F3-B704-951748884AEE}" type="slidenum">
              <a:rPr lang="en-US" smtClean="0"/>
              <a:t>8</a:t>
            </a:fld>
            <a:endParaRPr lang="en-US" dirty="0"/>
          </a:p>
        </p:txBody>
      </p:sp>
      <p:sp>
        <p:nvSpPr>
          <p:cNvPr id="10" name="Flowchart: Alternate Process 9">
            <a:extLst>
              <a:ext uri="{FF2B5EF4-FFF2-40B4-BE49-F238E27FC236}">
                <a16:creationId xmlns:a16="http://schemas.microsoft.com/office/drawing/2014/main" id="{A18C4256-CB80-4FB3-B883-A6E3B875B133}"/>
              </a:ext>
            </a:extLst>
          </p:cNvPr>
          <p:cNvSpPr/>
          <p:nvPr/>
        </p:nvSpPr>
        <p:spPr>
          <a:xfrm>
            <a:off x="1524000" y="2351079"/>
            <a:ext cx="8657992" cy="26273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dirty="0"/>
              <a:t>         </a:t>
            </a:r>
            <a:r>
              <a:rPr lang="ar-SA" dirty="0">
                <a:solidFill>
                  <a:srgbClr val="FF0000"/>
                </a:solidFill>
              </a:rPr>
              <a:t>وبناء علي ما سبق ، فإن مقرر قانون الخصوصية وحماية البيانات  يعد بحق - أحد الم</a:t>
            </a:r>
            <a:r>
              <a:rPr lang="ar-EG" dirty="0">
                <a:solidFill>
                  <a:srgbClr val="FF0000"/>
                </a:solidFill>
              </a:rPr>
              <a:t>قررات </a:t>
            </a:r>
            <a:r>
              <a:rPr lang="ar-SA" dirty="0">
                <a:solidFill>
                  <a:srgbClr val="FF0000"/>
                </a:solidFill>
              </a:rPr>
              <a:t>الحديثة و الهامة والخطيرة التي تحتاج إلي عناية واهتمام بالغين من جانب الهيئات التعليمية والتشريعية والمؤسسات القانونية، سواء علي المستوي الدولي أو المحلي، لما له من ارتباط وثيق الصلة بمسألة أخري ذات أهمية قصوى في حياة المرء وهي حريته ، وما يتفرع عن ذلك من احترام لآدميته وصون لكرامته، فلا يكون عرضة للتدخل أو التطفل من جانب الغير فيما يود الاحتفاظ به، أو انتهاك أسراره أو محادثاته سواء كان هذا الاعتداء من جانب سلطات الدولة أو . جانب الأفراد لدرجة أن البعض قد وصف - بحق - الحق في حرمة الحياة الخاصة بأنه قلب الحرية في الدولة الحديثة .</a:t>
            </a:r>
            <a:endParaRPr lang="en-US" dirty="0">
              <a:solidFill>
                <a:srgbClr val="FF0000"/>
              </a:solidFill>
            </a:endParaRPr>
          </a:p>
        </p:txBody>
      </p:sp>
    </p:spTree>
    <p:extLst>
      <p:ext uri="{BB962C8B-B14F-4D97-AF65-F5344CB8AC3E}">
        <p14:creationId xmlns:p14="http://schemas.microsoft.com/office/powerpoint/2010/main" val="2268575859"/>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58" name="Picture 14" descr="كيفية إنشاء صور بالذكاء الاصطناعي مجاناً - موقع 24">
            <a:extLst>
              <a:ext uri="{FF2B5EF4-FFF2-40B4-BE49-F238E27FC236}">
                <a16:creationId xmlns:a16="http://schemas.microsoft.com/office/drawing/2014/main" id="{CF3916BE-13CE-4058-8C5F-D5756CB4B6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710268"/>
            <a:ext cx="8923867" cy="39348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6" name="Picture 5">
            <a:extLst>
              <a:ext uri="{FF2B5EF4-FFF2-40B4-BE49-F238E27FC236}">
                <a16:creationId xmlns:a16="http://schemas.microsoft.com/office/drawing/2014/main" id="{9F8120B7-A653-45E4-9E63-272E93A02EF3}"/>
              </a:ext>
            </a:extLst>
          </p:cNvPr>
          <p:cNvPicPr>
            <a:picLocks noChangeAspect="1"/>
          </p:cNvPicPr>
          <p:nvPr/>
        </p:nvPicPr>
        <p:blipFill>
          <a:blip r:embed="rId3"/>
          <a:stretch>
            <a:fillRect/>
          </a:stretch>
        </p:blipFill>
        <p:spPr>
          <a:xfrm>
            <a:off x="5583624" y="2337422"/>
            <a:ext cx="4425463" cy="2592752"/>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5637947" y="2431367"/>
            <a:ext cx="4316819" cy="1815882"/>
          </a:xfrm>
          <a:prstGeom prst="rect">
            <a:avLst/>
          </a:prstGeom>
          <a:noFill/>
        </p:spPr>
        <p:txBody>
          <a:bodyPr wrap="square" rtlCol="0">
            <a:spAutoFit/>
          </a:bodyPr>
          <a:lstStyle/>
          <a:p>
            <a:pPr algn="just" rtl="1"/>
            <a:r>
              <a:rPr lang="ar-EG" sz="2800" b="1" dirty="0">
                <a:solidFill>
                  <a:schemeClr val="bg1"/>
                </a:solidFill>
                <a:latin typeface="Times New Roman" panose="02020603050405020304" pitchFamily="18" charset="0"/>
                <a:ea typeface="Times New Roman" panose="02020603050405020304" pitchFamily="18" charset="0"/>
              </a:rPr>
              <a:t>   </a:t>
            </a:r>
            <a:r>
              <a:rPr lang="ar-SA" sz="2800" b="1" dirty="0">
                <a:solidFill>
                  <a:schemeClr val="bg1"/>
                </a:solidFill>
                <a:latin typeface="Times New Roman" panose="02020603050405020304" pitchFamily="18" charset="0"/>
                <a:ea typeface="Times New Roman" panose="02020603050405020304" pitchFamily="18" charset="0"/>
              </a:rPr>
              <a:t>مثال تطبيقي عملي</a:t>
            </a:r>
            <a:r>
              <a:rPr lang="ar-EG" sz="2800" b="1" dirty="0">
                <a:solidFill>
                  <a:schemeClr val="bg1"/>
                </a:solidFill>
                <a:latin typeface="Times New Roman" panose="02020603050405020304" pitchFamily="18" charset="0"/>
                <a:ea typeface="Times New Roman" panose="02020603050405020304" pitchFamily="18" charset="0"/>
              </a:rPr>
              <a:t> علي أهمية المقرر</a:t>
            </a:r>
            <a:r>
              <a:rPr lang="ar-SA" sz="2800" b="1" dirty="0">
                <a:solidFill>
                  <a:schemeClr val="bg1"/>
                </a:solidFill>
                <a:latin typeface="Times New Roman" panose="02020603050405020304" pitchFamily="18" charset="0"/>
                <a:ea typeface="Times New Roman" panose="02020603050405020304" pitchFamily="18" charset="0"/>
              </a:rPr>
              <a:t> من خلال فيديو توضيحي مستخدم فيه تقنية الذكاء الإصطناعي </a:t>
            </a:r>
            <a:r>
              <a:rPr lang="ar-EG" sz="2800" b="1" dirty="0">
                <a:solidFill>
                  <a:schemeClr val="bg1"/>
                </a:solidFill>
                <a:latin typeface="Times New Roman" panose="02020603050405020304" pitchFamily="18" charset="0"/>
                <a:ea typeface="Times New Roman" panose="02020603050405020304" pitchFamily="18" charset="0"/>
              </a:rPr>
              <a:t>:</a:t>
            </a:r>
            <a:endParaRPr lang="en-US" sz="2800" dirty="0">
              <a:solidFill>
                <a:schemeClr val="bg1"/>
              </a:solidFill>
              <a:latin typeface="Times New Roman" panose="02020603050405020304" pitchFamily="18" charset="0"/>
              <a:ea typeface="Times New Roman" panose="02020603050405020304" pitchFamily="18" charset="0"/>
            </a:endParaRPr>
          </a:p>
        </p:txBody>
      </p:sp>
      <p:sp>
        <p:nvSpPr>
          <p:cNvPr id="7" name="Slide Number Placeholder 6">
            <a:extLst>
              <a:ext uri="{FF2B5EF4-FFF2-40B4-BE49-F238E27FC236}">
                <a16:creationId xmlns:a16="http://schemas.microsoft.com/office/drawing/2014/main" id="{D6F1420A-A90A-4F50-AFAB-510E00D49AEE}"/>
              </a:ext>
            </a:extLst>
          </p:cNvPr>
          <p:cNvSpPr>
            <a:spLocks noGrp="1"/>
          </p:cNvSpPr>
          <p:nvPr>
            <p:ph type="sldNum" sz="quarter" idx="12"/>
          </p:nvPr>
        </p:nvSpPr>
        <p:spPr/>
        <p:txBody>
          <a:bodyPr/>
          <a:lstStyle/>
          <a:p>
            <a:fld id="{F7542ADD-394E-41F3-B704-951748884AEE}" type="slidenum">
              <a:rPr lang="en-US" smtClean="0"/>
              <a:t>9</a:t>
            </a:fld>
            <a:endParaRPr lang="en-US" dirty="0"/>
          </a:p>
        </p:txBody>
      </p:sp>
    </p:spTree>
    <p:extLst>
      <p:ext uri="{BB962C8B-B14F-4D97-AF65-F5344CB8AC3E}">
        <p14:creationId xmlns:p14="http://schemas.microsoft.com/office/powerpoint/2010/main" val="2244624414"/>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B0CCBC7-B71F-4987-8CF1-6B710691EFEE}"/>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ectangle: Rounded Corners 8">
            <a:extLst>
              <a:ext uri="{FF2B5EF4-FFF2-40B4-BE49-F238E27FC236}">
                <a16:creationId xmlns:a16="http://schemas.microsoft.com/office/drawing/2014/main" id="{88C5A6F2-DC0B-4042-B2BE-E73FCD8ADA55}"/>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الفيديو المستخدم">
            <a:hlinkClick r:id="" action="ppaction://media"/>
            <a:extLst>
              <a:ext uri="{FF2B5EF4-FFF2-40B4-BE49-F238E27FC236}">
                <a16:creationId xmlns:a16="http://schemas.microsoft.com/office/drawing/2014/main" id="{919587BC-3567-4F9D-99F1-CDFE537EA946}"/>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6929094" y="1432133"/>
            <a:ext cx="3684521" cy="4733020"/>
          </a:xfrm>
          <a:prstGeom prst="ellipse">
            <a:avLst/>
          </a:prstGeom>
          <a:ln>
            <a:noFill/>
          </a:ln>
          <a:effectLst>
            <a:softEdge rad="112500"/>
          </a:effectLst>
        </p:spPr>
      </p:pic>
      <p:sp>
        <p:nvSpPr>
          <p:cNvPr id="7" name="Slide Number Placeholder 6">
            <a:extLst>
              <a:ext uri="{FF2B5EF4-FFF2-40B4-BE49-F238E27FC236}">
                <a16:creationId xmlns:a16="http://schemas.microsoft.com/office/drawing/2014/main" id="{6283D629-0ECB-4A13-8071-247EC7151B08}"/>
              </a:ext>
            </a:extLst>
          </p:cNvPr>
          <p:cNvSpPr>
            <a:spLocks noGrp="1"/>
          </p:cNvSpPr>
          <p:nvPr>
            <p:ph type="sldNum" sz="quarter" idx="12"/>
          </p:nvPr>
        </p:nvSpPr>
        <p:spPr/>
        <p:txBody>
          <a:bodyPr/>
          <a:lstStyle/>
          <a:p>
            <a:fld id="{F7542ADD-394E-41F3-B704-951748884AEE}" type="slidenum">
              <a:rPr lang="en-US" smtClean="0"/>
              <a:t>10</a:t>
            </a:fld>
            <a:endParaRPr lang="en-US" dirty="0"/>
          </a:p>
        </p:txBody>
      </p:sp>
      <p:pic>
        <p:nvPicPr>
          <p:cNvPr id="8" name="Picture 7">
            <a:extLst>
              <a:ext uri="{FF2B5EF4-FFF2-40B4-BE49-F238E27FC236}">
                <a16:creationId xmlns:a16="http://schemas.microsoft.com/office/drawing/2014/main" id="{A7B171CC-7C07-4E70-AADE-E2DFBB6631CF}"/>
              </a:ext>
            </a:extLst>
          </p:cNvPr>
          <p:cNvPicPr>
            <a:picLocks noChangeAspect="1"/>
          </p:cNvPicPr>
          <p:nvPr/>
        </p:nvPicPr>
        <p:blipFill>
          <a:blip r:embed="rId5"/>
          <a:stretch>
            <a:fillRect/>
          </a:stretch>
        </p:blipFill>
        <p:spPr>
          <a:xfrm>
            <a:off x="1071666" y="1544866"/>
            <a:ext cx="5912970" cy="3350683"/>
          </a:xfrm>
          <a:prstGeom prst="rect">
            <a:avLst/>
          </a:prstGeom>
        </p:spPr>
      </p:pic>
    </p:spTree>
    <p:extLst>
      <p:ext uri="{BB962C8B-B14F-4D97-AF65-F5344CB8AC3E}">
        <p14:creationId xmlns:p14="http://schemas.microsoft.com/office/powerpoint/2010/main" val="1354770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269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266" name="Picture 2" descr="Sharing Progress on Our Privacy Work | Meta">
            <a:extLst>
              <a:ext uri="{FF2B5EF4-FFF2-40B4-BE49-F238E27FC236}">
                <a16:creationId xmlns:a16="http://schemas.microsoft.com/office/drawing/2014/main" id="{DAF601A8-8824-4EC2-BB2D-59FCCC0F9C44}"/>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713133"/>
            <a:ext cx="9000066" cy="39320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3200670" y="1398134"/>
            <a:ext cx="5418666"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422848" y="1564345"/>
            <a:ext cx="4974310" cy="584775"/>
          </a:xfrm>
          <a:prstGeom prst="rect">
            <a:avLst/>
          </a:prstGeom>
          <a:noFill/>
        </p:spPr>
        <p:txBody>
          <a:bodyPr wrap="square" rtlCol="0">
            <a:spAutoFit/>
          </a:bodyPr>
          <a:lstStyle/>
          <a:p>
            <a:pPr algn="just" rtl="1"/>
            <a:r>
              <a:rPr lang="ar-EG" sz="3200" b="1" dirty="0">
                <a:solidFill>
                  <a:schemeClr val="bg1"/>
                </a:solidFill>
                <a:latin typeface="Times New Roman" panose="02020603050405020304" pitchFamily="18" charset="0"/>
                <a:ea typeface="Times New Roman" panose="02020603050405020304" pitchFamily="18" charset="0"/>
              </a:rPr>
              <a:t>ثالثا : </a:t>
            </a:r>
            <a:r>
              <a:rPr lang="ar-SA" sz="3200" b="1" dirty="0">
                <a:solidFill>
                  <a:schemeClr val="bg1"/>
                </a:solidFill>
                <a:latin typeface="Times New Roman" panose="02020603050405020304" pitchFamily="18" charset="0"/>
                <a:ea typeface="Times New Roman" panose="02020603050405020304" pitchFamily="18" charset="0"/>
              </a:rPr>
              <a:t>أهداف دراسة المقرر:</a:t>
            </a:r>
            <a:endParaRPr lang="en-US" sz="3200" dirty="0">
              <a:solidFill>
                <a:schemeClr val="bg1"/>
              </a:solidFill>
              <a:latin typeface="Times New Roman" panose="02020603050405020304" pitchFamily="18" charset="0"/>
              <a:ea typeface="Times New Roman" panose="02020603050405020304" pitchFamily="18" charset="0"/>
            </a:endParaRPr>
          </a:p>
        </p:txBody>
      </p:sp>
      <p:sp>
        <p:nvSpPr>
          <p:cNvPr id="8" name="Slide Number Placeholder 7">
            <a:extLst>
              <a:ext uri="{FF2B5EF4-FFF2-40B4-BE49-F238E27FC236}">
                <a16:creationId xmlns:a16="http://schemas.microsoft.com/office/drawing/2014/main" id="{7BA697BE-B798-49E3-9943-80C000E2ACA4}"/>
              </a:ext>
            </a:extLst>
          </p:cNvPr>
          <p:cNvSpPr>
            <a:spLocks noGrp="1"/>
          </p:cNvSpPr>
          <p:nvPr>
            <p:ph type="sldNum" sz="quarter" idx="12"/>
          </p:nvPr>
        </p:nvSpPr>
        <p:spPr/>
        <p:txBody>
          <a:bodyPr/>
          <a:lstStyle/>
          <a:p>
            <a:fld id="{F7542ADD-394E-41F3-B704-951748884AEE}" type="slidenum">
              <a:rPr lang="en-US" smtClean="0"/>
              <a:t>11</a:t>
            </a:fld>
            <a:endParaRPr lang="en-US" dirty="0"/>
          </a:p>
        </p:txBody>
      </p:sp>
    </p:spTree>
    <p:extLst>
      <p:ext uri="{BB962C8B-B14F-4D97-AF65-F5344CB8AC3E}">
        <p14:creationId xmlns:p14="http://schemas.microsoft.com/office/powerpoint/2010/main" val="3429150957"/>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56F538D5-E21D-4756-9320-64242C24AC2F}"/>
              </a:ext>
            </a:extLst>
          </p:cNvPr>
          <p:cNvPicPr>
            <a:picLocks noChangeAspect="1"/>
          </p:cNvPicPr>
          <p:nvPr/>
        </p:nvPicPr>
        <p:blipFill>
          <a:blip r:embed="rId2"/>
          <a:stretch>
            <a:fillRect/>
          </a:stretch>
        </p:blipFill>
        <p:spPr>
          <a:xfrm>
            <a:off x="1460678" y="1667932"/>
            <a:ext cx="9054922" cy="39772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845895" y="3363100"/>
            <a:ext cx="4775200"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820342" y="3535888"/>
            <a:ext cx="4569767"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3200" b="1" dirty="0">
                <a:solidFill>
                  <a:prstClr val="white"/>
                </a:solidFill>
                <a:latin typeface="Times New Roman" panose="02020603050405020304" pitchFamily="18" charset="0"/>
                <a:ea typeface="Times New Roman" panose="02020603050405020304" pitchFamily="18" charset="0"/>
              </a:rPr>
              <a:t>رابعا : موضوعات المقرر:</a:t>
            </a:r>
            <a:endParaRPr kumimoji="0" lang="en-US" sz="3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sp>
        <p:nvSpPr>
          <p:cNvPr id="7" name="Slide Number Placeholder 6">
            <a:extLst>
              <a:ext uri="{FF2B5EF4-FFF2-40B4-BE49-F238E27FC236}">
                <a16:creationId xmlns:a16="http://schemas.microsoft.com/office/drawing/2014/main" id="{048F3561-E263-4888-8A81-99C94587E412}"/>
              </a:ext>
            </a:extLst>
          </p:cNvPr>
          <p:cNvSpPr>
            <a:spLocks noGrp="1"/>
          </p:cNvSpPr>
          <p:nvPr>
            <p:ph type="sldNum" sz="quarter" idx="12"/>
          </p:nvPr>
        </p:nvSpPr>
        <p:spPr/>
        <p:txBody>
          <a:bodyPr/>
          <a:lstStyle/>
          <a:p>
            <a:fld id="{F7542ADD-394E-41F3-B704-951748884AEE}" type="slidenum">
              <a:rPr lang="en-US" smtClean="0"/>
              <a:t>12</a:t>
            </a:fld>
            <a:endParaRPr lang="en-US" dirty="0"/>
          </a:p>
        </p:txBody>
      </p:sp>
    </p:spTree>
    <p:extLst>
      <p:ext uri="{BB962C8B-B14F-4D97-AF65-F5344CB8AC3E}">
        <p14:creationId xmlns:p14="http://schemas.microsoft.com/office/powerpoint/2010/main" val="4112830153"/>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56F538D5-E21D-4756-9320-64242C24AC2F}"/>
              </a:ext>
            </a:extLst>
          </p:cNvPr>
          <p:cNvPicPr>
            <a:picLocks noChangeAspect="1"/>
          </p:cNvPicPr>
          <p:nvPr/>
        </p:nvPicPr>
        <p:blipFill>
          <a:blip r:embed="rId2"/>
          <a:stretch>
            <a:fillRect/>
          </a:stretch>
        </p:blipFill>
        <p:spPr>
          <a:xfrm>
            <a:off x="1460678" y="1667932"/>
            <a:ext cx="9054922" cy="39772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2049255" y="2200277"/>
            <a:ext cx="4775200" cy="145626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07000"/>
              </a:lnSpc>
              <a:spcAft>
                <a:spcPts val="800"/>
              </a:spcAft>
            </a:pPr>
            <a:r>
              <a:rPr lang="ar-EG" sz="2000" b="1" dirty="0">
                <a:solidFill>
                  <a:schemeClr val="tx1"/>
                </a:solidFill>
                <a:highlight>
                  <a:srgbClr val="FFFFFF"/>
                </a:highlight>
                <a:latin typeface="Calibri" panose="020F0502020204030204" pitchFamily="34" charset="0"/>
                <a:ea typeface="Calibri" panose="020F0502020204030204" pitchFamily="34" charset="0"/>
              </a:rPr>
              <a:t>المحاضرة الأولي</a:t>
            </a:r>
          </a:p>
          <a:p>
            <a:pPr lvl="0" algn="ctr" rtl="1">
              <a:lnSpc>
                <a:spcPct val="107000"/>
              </a:lnSpc>
              <a:spcAft>
                <a:spcPts val="800"/>
              </a:spcAft>
            </a:pPr>
            <a:r>
              <a:rPr lang="ar-SA" sz="2000" dirty="0">
                <a:solidFill>
                  <a:schemeClr val="tx1"/>
                </a:solidFill>
                <a:ea typeface="Times New Roman" panose="02020603050405020304" pitchFamily="18" charset="0"/>
              </a:rPr>
              <a:t>مدي إقرار الحق في الخصوصية</a:t>
            </a:r>
            <a:endParaRPr lang="ar-EG" sz="2000" dirty="0">
              <a:solidFill>
                <a:schemeClr val="tx1"/>
              </a:solidFill>
              <a:ea typeface="Times New Roman" panose="02020603050405020304" pitchFamily="18" charset="0"/>
            </a:endParaRPr>
          </a:p>
          <a:p>
            <a:pPr lvl="0" algn="ctr" rtl="1">
              <a:lnSpc>
                <a:spcPct val="107000"/>
              </a:lnSpc>
              <a:spcAft>
                <a:spcPts val="800"/>
              </a:spcAft>
            </a:pPr>
            <a:r>
              <a:rPr lang="ar-SA" sz="2000" dirty="0">
                <a:solidFill>
                  <a:schemeClr val="tx1"/>
                </a:solidFill>
                <a:ea typeface="Times New Roman" panose="02020603050405020304" pitchFamily="18" charset="0"/>
              </a:rPr>
              <a:t> في الشريعة الإسلامية والدول الغربية</a:t>
            </a:r>
            <a:endParaRPr lang="en-US" sz="2000" dirty="0">
              <a:solidFill>
                <a:schemeClr val="tx1"/>
              </a:solidFill>
              <a:latin typeface="Calibri" panose="020F0502020204030204" pitchFamily="34" charset="0"/>
              <a:ea typeface="Calibri" panose="020F0502020204030204" pitchFamily="34" charset="0"/>
            </a:endParaRPr>
          </a:p>
        </p:txBody>
      </p:sp>
      <p:sp>
        <p:nvSpPr>
          <p:cNvPr id="7" name="Slide Number Placeholder 6">
            <a:extLst>
              <a:ext uri="{FF2B5EF4-FFF2-40B4-BE49-F238E27FC236}">
                <a16:creationId xmlns:a16="http://schemas.microsoft.com/office/drawing/2014/main" id="{048F3561-E263-4888-8A81-99C94587E412}"/>
              </a:ext>
            </a:extLst>
          </p:cNvPr>
          <p:cNvSpPr>
            <a:spLocks noGrp="1"/>
          </p:cNvSpPr>
          <p:nvPr>
            <p:ph type="sldNum" sz="quarter" idx="12"/>
          </p:nvPr>
        </p:nvSpPr>
        <p:spPr/>
        <p:txBody>
          <a:bodyPr/>
          <a:lstStyle/>
          <a:p>
            <a:fld id="{F7542ADD-394E-41F3-B704-951748884AEE}" type="slidenum">
              <a:rPr lang="en-US" smtClean="0"/>
              <a:t>13</a:t>
            </a:fld>
            <a:endParaRPr lang="en-US" dirty="0"/>
          </a:p>
        </p:txBody>
      </p:sp>
      <p:sp>
        <p:nvSpPr>
          <p:cNvPr id="9" name="Flowchart: Alternate Process 8">
            <a:extLst>
              <a:ext uri="{FF2B5EF4-FFF2-40B4-BE49-F238E27FC236}">
                <a16:creationId xmlns:a16="http://schemas.microsoft.com/office/drawing/2014/main" id="{FEB74EA0-A41B-43FA-A051-D999F2072EBD}"/>
              </a:ext>
            </a:extLst>
          </p:cNvPr>
          <p:cNvSpPr/>
          <p:nvPr/>
        </p:nvSpPr>
        <p:spPr>
          <a:xfrm>
            <a:off x="2444902" y="4528628"/>
            <a:ext cx="7302196" cy="90593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dirty="0"/>
              <a:t>المحور الأول: مدي إقرار الحق في الخصوصية في الشريعة الإسلامية:</a:t>
            </a:r>
            <a:endParaRPr lang="en-US" dirty="0"/>
          </a:p>
          <a:p>
            <a:pPr algn="just"/>
            <a:r>
              <a:rPr lang="ar-SA" dirty="0"/>
              <a:t>المحور الثاني: مدى إقرار الحق في ال</a:t>
            </a:r>
            <a:r>
              <a:rPr lang="ar-EG" dirty="0"/>
              <a:t>خصوصية</a:t>
            </a:r>
            <a:r>
              <a:rPr lang="ar-SA" dirty="0"/>
              <a:t> في النظم الغربية:</a:t>
            </a:r>
            <a:endParaRPr lang="en-US" sz="2000" dirty="0">
              <a:solidFill>
                <a:schemeClr val="bg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62867634"/>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Alexandria Medium"/>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Alexandria Medium"/>
            </a:endParaRPr>
          </a:p>
        </p:txBody>
      </p:sp>
      <p:pic>
        <p:nvPicPr>
          <p:cNvPr id="10" name="Picture 9">
            <a:extLst>
              <a:ext uri="{FF2B5EF4-FFF2-40B4-BE49-F238E27FC236}">
                <a16:creationId xmlns:a16="http://schemas.microsoft.com/office/drawing/2014/main" id="{56F538D5-E21D-4756-9320-64242C24AC2F}"/>
              </a:ext>
            </a:extLst>
          </p:cNvPr>
          <p:cNvPicPr>
            <a:picLocks noChangeAspect="1"/>
          </p:cNvPicPr>
          <p:nvPr/>
        </p:nvPicPr>
        <p:blipFill>
          <a:blip r:embed="rId2"/>
          <a:stretch>
            <a:fillRect/>
          </a:stretch>
        </p:blipFill>
        <p:spPr>
          <a:xfrm>
            <a:off x="1460678" y="1667932"/>
            <a:ext cx="9054922" cy="39772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862828" y="2251901"/>
            <a:ext cx="4775200" cy="143004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2000" b="1" i="0" u="none" strike="noStrike" kern="1200" cap="none" spc="0" normalizeH="0" baseline="0" noProof="0" dirty="0">
                <a:ln>
                  <a:noFill/>
                </a:ln>
                <a:solidFill>
                  <a:schemeClr val="tx1"/>
                </a:solidFill>
                <a:effectLst/>
                <a:highlight>
                  <a:srgbClr val="FFFFFF"/>
                </a:highlight>
                <a:uLnTx/>
                <a:uFillTx/>
                <a:latin typeface="Calibri" panose="020F0502020204030204" pitchFamily="34" charset="0"/>
                <a:ea typeface="Calibri" panose="020F0502020204030204" pitchFamily="34" charset="0"/>
                <a:cs typeface="Alexandria Medium"/>
              </a:rPr>
              <a:t>المحاضرة الثانية</a:t>
            </a:r>
          </a:p>
          <a:p>
            <a:pPr algn="ctr" rtl="1">
              <a:lnSpc>
                <a:spcPct val="107000"/>
              </a:lnSpc>
              <a:spcAft>
                <a:spcPts val="800"/>
              </a:spcAft>
            </a:pPr>
            <a:r>
              <a:rPr lang="ar-SA" dirty="0">
                <a:solidFill>
                  <a:schemeClr val="tx1"/>
                </a:solidFill>
              </a:rPr>
              <a:t>مدي إقرار الحق في الخصوصية في الدول العربية وعلي المستوي الدولي العالمي.</a:t>
            </a:r>
            <a:endParaRPr lang="en-US" dirty="0">
              <a:solidFill>
                <a:schemeClr val="tx1"/>
              </a:solidFill>
            </a:endParaRPr>
          </a:p>
        </p:txBody>
      </p:sp>
      <p:sp>
        <p:nvSpPr>
          <p:cNvPr id="7" name="Slide Number Placeholder 6">
            <a:extLst>
              <a:ext uri="{FF2B5EF4-FFF2-40B4-BE49-F238E27FC236}">
                <a16:creationId xmlns:a16="http://schemas.microsoft.com/office/drawing/2014/main" id="{048F3561-E263-4888-8A81-99C94587E41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Alexandria"/>
                <a:ea typeface="+mn-ea"/>
                <a:cs typeface="Alexandria Medium"/>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tint val="75000"/>
                </a:prstClr>
              </a:solidFill>
              <a:effectLst/>
              <a:uLnTx/>
              <a:uFillTx/>
              <a:latin typeface="Alexandria"/>
              <a:ea typeface="+mn-ea"/>
              <a:cs typeface="Alexandria Medium"/>
            </a:endParaRPr>
          </a:p>
        </p:txBody>
      </p:sp>
      <p:sp>
        <p:nvSpPr>
          <p:cNvPr id="8" name="Flowchart: Alternate Process 7">
            <a:extLst>
              <a:ext uri="{FF2B5EF4-FFF2-40B4-BE49-F238E27FC236}">
                <a16:creationId xmlns:a16="http://schemas.microsoft.com/office/drawing/2014/main" id="{B5C78DA3-6898-4166-A404-92977DA8E84F}"/>
              </a:ext>
            </a:extLst>
          </p:cNvPr>
          <p:cNvSpPr/>
          <p:nvPr/>
        </p:nvSpPr>
        <p:spPr>
          <a:xfrm>
            <a:off x="1023401" y="4548026"/>
            <a:ext cx="9998326" cy="90593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dirty="0"/>
              <a:t>المحور الأول:  مدي إقرار الحق في الخصوصية في الدول العربية كمبدأ عام (الحماية المادية):</a:t>
            </a:r>
            <a:endParaRPr lang="en-US" dirty="0"/>
          </a:p>
          <a:p>
            <a:pPr algn="just" rtl="1"/>
            <a:r>
              <a:rPr lang="ar-SA" dirty="0"/>
              <a:t>المحور الثاني : مدي إقرار الحق في الخصوصية علي المستوي الدولي العالمي ( الحماية المادية):</a:t>
            </a:r>
            <a:endParaRPr lang="en-US" dirty="0"/>
          </a:p>
        </p:txBody>
      </p:sp>
    </p:spTree>
    <p:extLst>
      <p:ext uri="{BB962C8B-B14F-4D97-AF65-F5344CB8AC3E}">
        <p14:creationId xmlns:p14="http://schemas.microsoft.com/office/powerpoint/2010/main" val="714837676"/>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Alexandria Medium"/>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Alexandria Medium"/>
            </a:endParaRPr>
          </a:p>
        </p:txBody>
      </p:sp>
      <p:pic>
        <p:nvPicPr>
          <p:cNvPr id="10" name="Picture 9">
            <a:extLst>
              <a:ext uri="{FF2B5EF4-FFF2-40B4-BE49-F238E27FC236}">
                <a16:creationId xmlns:a16="http://schemas.microsoft.com/office/drawing/2014/main" id="{56F538D5-E21D-4756-9320-64242C24AC2F}"/>
              </a:ext>
            </a:extLst>
          </p:cNvPr>
          <p:cNvPicPr>
            <a:picLocks noChangeAspect="1"/>
          </p:cNvPicPr>
          <p:nvPr/>
        </p:nvPicPr>
        <p:blipFill>
          <a:blip r:embed="rId2"/>
          <a:stretch>
            <a:fillRect/>
          </a:stretch>
        </p:blipFill>
        <p:spPr>
          <a:xfrm>
            <a:off x="1460678" y="1667932"/>
            <a:ext cx="9054922" cy="39772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2414297" y="1972734"/>
            <a:ext cx="3672262" cy="145626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2000" b="0" i="0" u="none" strike="noStrike" kern="1200" cap="none" spc="0" normalizeH="0" baseline="0" noProof="0" dirty="0">
                <a:ln>
                  <a:noFill/>
                </a:ln>
                <a:solidFill>
                  <a:prstClr val="black"/>
                </a:solidFill>
                <a:effectLst/>
                <a:highlight>
                  <a:srgbClr val="FFFFFF"/>
                </a:highlight>
                <a:uLnTx/>
                <a:uFillTx/>
                <a:latin typeface="Calibri" panose="020F0502020204030204" pitchFamily="34" charset="0"/>
                <a:ea typeface="Calibri" panose="020F0502020204030204" pitchFamily="34" charset="0"/>
                <a:cs typeface="Alexandria Medium"/>
              </a:rPr>
              <a:t>المحاضرة الثالثة</a:t>
            </a:r>
          </a:p>
          <a:p>
            <a:pPr algn="ctr" rtl="1">
              <a:lnSpc>
                <a:spcPct val="107000"/>
              </a:lnSpc>
              <a:spcAft>
                <a:spcPts val="800"/>
              </a:spcAft>
            </a:pPr>
            <a:r>
              <a:rPr lang="ar-SA" dirty="0">
                <a:solidFill>
                  <a:schemeClr val="tx1"/>
                </a:solidFill>
              </a:rPr>
              <a:t>مدي إقرار الحق في الخصوصية</a:t>
            </a:r>
            <a:endParaRPr lang="ar-EG" dirty="0">
              <a:solidFill>
                <a:schemeClr val="tx1"/>
              </a:solidFill>
            </a:endParaRPr>
          </a:p>
          <a:p>
            <a:pPr algn="ctr" rtl="1">
              <a:lnSpc>
                <a:spcPct val="107000"/>
              </a:lnSpc>
              <a:spcAft>
                <a:spcPts val="800"/>
              </a:spcAft>
            </a:pPr>
            <a:r>
              <a:rPr lang="ar-SA" dirty="0">
                <a:solidFill>
                  <a:schemeClr val="tx1"/>
                </a:solidFill>
              </a:rPr>
              <a:t> علي المستوي الدولي الإقليمي.</a:t>
            </a:r>
            <a:endParaRPr lang="en-US" dirty="0">
              <a:solidFill>
                <a:schemeClr val="tx1"/>
              </a:solidFill>
            </a:endParaRPr>
          </a:p>
        </p:txBody>
      </p:sp>
      <p:sp>
        <p:nvSpPr>
          <p:cNvPr id="7" name="Slide Number Placeholder 6">
            <a:extLst>
              <a:ext uri="{FF2B5EF4-FFF2-40B4-BE49-F238E27FC236}">
                <a16:creationId xmlns:a16="http://schemas.microsoft.com/office/drawing/2014/main" id="{048F3561-E263-4888-8A81-99C94587E41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Alexandria"/>
                <a:ea typeface="+mn-ea"/>
                <a:cs typeface="Alexandria Medium"/>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tint val="75000"/>
                </a:prstClr>
              </a:solidFill>
              <a:effectLst/>
              <a:uLnTx/>
              <a:uFillTx/>
              <a:latin typeface="Alexandria"/>
              <a:ea typeface="+mn-ea"/>
              <a:cs typeface="Alexandria Medium"/>
            </a:endParaRPr>
          </a:p>
        </p:txBody>
      </p:sp>
      <p:sp>
        <p:nvSpPr>
          <p:cNvPr id="8" name="Flowchart: Alternate Process 7">
            <a:extLst>
              <a:ext uri="{FF2B5EF4-FFF2-40B4-BE49-F238E27FC236}">
                <a16:creationId xmlns:a16="http://schemas.microsoft.com/office/drawing/2014/main" id="{D0565B95-3FC3-4A5E-9F4B-F9ABAD8DA2CE}"/>
              </a:ext>
            </a:extLst>
          </p:cNvPr>
          <p:cNvSpPr/>
          <p:nvPr/>
        </p:nvSpPr>
        <p:spPr>
          <a:xfrm>
            <a:off x="1882026" y="4567729"/>
            <a:ext cx="7285684" cy="90593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b="1" dirty="0">
                <a:solidFill>
                  <a:srgbClr val="FFFFFF"/>
                </a:solidFill>
                <a:latin typeface="Calibri" panose="020F0502020204030204" pitchFamily="34" charset="0"/>
                <a:ea typeface="Calibri" panose="020F0502020204030204" pitchFamily="34" charset="0"/>
              </a:rPr>
              <a:t>المحور الأول: إعلانات ومواثيق واتفاقيات  إقليمية ( الحماية المادية):</a:t>
            </a:r>
            <a:endParaRPr lang="en-US" dirty="0">
              <a:solidFill>
                <a:srgbClr val="FFFFFF"/>
              </a:solidFill>
              <a:latin typeface="Calibri" panose="020F0502020204030204" pitchFamily="34" charset="0"/>
              <a:ea typeface="Calibri" panose="020F0502020204030204" pitchFamily="34" charset="0"/>
            </a:endParaRPr>
          </a:p>
          <a:p>
            <a:pPr algn="just" rtl="1">
              <a:spcAft>
                <a:spcPts val="500"/>
              </a:spcAft>
            </a:pPr>
            <a:r>
              <a:rPr lang="ar-EG" b="1" dirty="0">
                <a:solidFill>
                  <a:srgbClr val="FFFFFF"/>
                </a:solidFill>
              </a:rPr>
              <a:t>المحور الثاني: المؤتمرات المحلية أو الإقليمية ( الحماية المادية): </a:t>
            </a:r>
            <a:endParaRPr lang="en-US" dirty="0">
              <a:solidFill>
                <a:srgbClr val="FFFFFF"/>
              </a:solidFill>
            </a:endParaRPr>
          </a:p>
        </p:txBody>
      </p:sp>
    </p:spTree>
    <p:extLst>
      <p:ext uri="{BB962C8B-B14F-4D97-AF65-F5344CB8AC3E}">
        <p14:creationId xmlns:p14="http://schemas.microsoft.com/office/powerpoint/2010/main" val="1837153744"/>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Alexandria Medium"/>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Alexandria Medium"/>
            </a:endParaRPr>
          </a:p>
        </p:txBody>
      </p:sp>
      <p:pic>
        <p:nvPicPr>
          <p:cNvPr id="10" name="Picture 9">
            <a:extLst>
              <a:ext uri="{FF2B5EF4-FFF2-40B4-BE49-F238E27FC236}">
                <a16:creationId xmlns:a16="http://schemas.microsoft.com/office/drawing/2014/main" id="{56F538D5-E21D-4756-9320-64242C24AC2F}"/>
              </a:ext>
            </a:extLst>
          </p:cNvPr>
          <p:cNvPicPr>
            <a:picLocks noChangeAspect="1"/>
          </p:cNvPicPr>
          <p:nvPr/>
        </p:nvPicPr>
        <p:blipFill>
          <a:blip r:embed="rId2"/>
          <a:stretch>
            <a:fillRect/>
          </a:stretch>
        </p:blipFill>
        <p:spPr>
          <a:xfrm>
            <a:off x="1460678" y="1667932"/>
            <a:ext cx="9054922" cy="39772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2345105" y="2550601"/>
            <a:ext cx="3979495" cy="90593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2000" b="1" i="0" u="none" strike="noStrike" kern="1200" cap="none" spc="0" normalizeH="0" baseline="0" noProof="0" dirty="0">
                <a:ln>
                  <a:noFill/>
                </a:ln>
                <a:solidFill>
                  <a:srgbClr val="000000"/>
                </a:solidFill>
                <a:effectLst/>
                <a:highlight>
                  <a:srgbClr val="FFFFFF"/>
                </a:highlight>
                <a:uLnTx/>
                <a:uFillTx/>
                <a:latin typeface="Calibri" panose="020F0502020204030204" pitchFamily="34" charset="0"/>
                <a:ea typeface="Calibri" panose="020F0502020204030204" pitchFamily="34" charset="0"/>
                <a:cs typeface="Alexandria Medium"/>
              </a:rPr>
              <a:t>المحاضرة الرابعة</a:t>
            </a:r>
          </a:p>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SA" sz="2000" b="0" i="0" u="none" strike="noStrike" kern="1200" cap="none" spc="0" normalizeH="0" baseline="0" noProof="0" dirty="0">
                <a:ln>
                  <a:noFill/>
                </a:ln>
                <a:solidFill>
                  <a:srgbClr val="000000"/>
                </a:solidFill>
                <a:effectLst/>
                <a:uLnTx/>
                <a:uFillTx/>
                <a:latin typeface="Alexandria"/>
                <a:ea typeface="Times New Roman" panose="02020603050405020304" pitchFamily="18" charset="0"/>
                <a:cs typeface="Alexandria Medium"/>
              </a:rPr>
              <a:t>م</a:t>
            </a:r>
            <a:r>
              <a:rPr kumimoji="0" lang="ar-EG" sz="2000" b="0" i="0" u="none" strike="noStrike" kern="1200" cap="none" spc="0" normalizeH="0" baseline="0" noProof="0" dirty="0">
                <a:ln>
                  <a:noFill/>
                </a:ln>
                <a:solidFill>
                  <a:srgbClr val="000000"/>
                </a:solidFill>
                <a:effectLst/>
                <a:uLnTx/>
                <a:uFillTx/>
                <a:latin typeface="Alexandria"/>
                <a:ea typeface="Times New Roman" panose="02020603050405020304" pitchFamily="18" charset="0"/>
                <a:cs typeface="Alexandria Medium"/>
              </a:rPr>
              <a:t>ا هية الحق في الخصوصية</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Medium"/>
            </a:endParaRPr>
          </a:p>
        </p:txBody>
      </p:sp>
      <p:sp>
        <p:nvSpPr>
          <p:cNvPr id="7" name="Slide Number Placeholder 6">
            <a:extLst>
              <a:ext uri="{FF2B5EF4-FFF2-40B4-BE49-F238E27FC236}">
                <a16:creationId xmlns:a16="http://schemas.microsoft.com/office/drawing/2014/main" id="{048F3561-E263-4888-8A81-99C94587E41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Alexandria"/>
                <a:ea typeface="+mn-ea"/>
                <a:cs typeface="Alexandria Medium"/>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tint val="75000"/>
                </a:prstClr>
              </a:solidFill>
              <a:effectLst/>
              <a:uLnTx/>
              <a:uFillTx/>
              <a:latin typeface="Alexandria"/>
              <a:ea typeface="+mn-ea"/>
              <a:cs typeface="Alexandria Medium"/>
            </a:endParaRPr>
          </a:p>
        </p:txBody>
      </p:sp>
      <p:sp>
        <p:nvSpPr>
          <p:cNvPr id="8" name="Flowchart: Alternate Process 7">
            <a:extLst>
              <a:ext uri="{FF2B5EF4-FFF2-40B4-BE49-F238E27FC236}">
                <a16:creationId xmlns:a16="http://schemas.microsoft.com/office/drawing/2014/main" id="{2CBDD9AC-C9A2-4D0D-A43D-FA5CC8B4ED74}"/>
              </a:ext>
            </a:extLst>
          </p:cNvPr>
          <p:cNvSpPr/>
          <p:nvPr/>
        </p:nvSpPr>
        <p:spPr>
          <a:xfrm>
            <a:off x="1306034" y="4567729"/>
            <a:ext cx="7211433" cy="90593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SA"/>
              <a:t>المحور الأول : مفهوم الحق في الخصوصية في الشريعة الإسلامية. </a:t>
            </a:r>
            <a:endParaRPr lang="en-US"/>
          </a:p>
          <a:p>
            <a:r>
              <a:rPr lang="ar-SA"/>
              <a:t>المحور الثاني : مفهوم الحق في الخصوصية في القانون الوضعي. </a:t>
            </a:r>
            <a:endParaRPr lang="en-US" sz="2400" dirty="0">
              <a:solidFill>
                <a:srgbClr val="FFFFFF"/>
              </a:solidFill>
            </a:endParaRPr>
          </a:p>
        </p:txBody>
      </p:sp>
    </p:spTree>
    <p:extLst>
      <p:ext uri="{BB962C8B-B14F-4D97-AF65-F5344CB8AC3E}">
        <p14:creationId xmlns:p14="http://schemas.microsoft.com/office/powerpoint/2010/main" val="2875760697"/>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Alexandria Medium"/>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Alexandria Medium"/>
            </a:endParaRPr>
          </a:p>
        </p:txBody>
      </p:sp>
      <p:pic>
        <p:nvPicPr>
          <p:cNvPr id="10" name="Picture 9">
            <a:extLst>
              <a:ext uri="{FF2B5EF4-FFF2-40B4-BE49-F238E27FC236}">
                <a16:creationId xmlns:a16="http://schemas.microsoft.com/office/drawing/2014/main" id="{56F538D5-E21D-4756-9320-64242C24AC2F}"/>
              </a:ext>
            </a:extLst>
          </p:cNvPr>
          <p:cNvPicPr>
            <a:picLocks noChangeAspect="1"/>
          </p:cNvPicPr>
          <p:nvPr/>
        </p:nvPicPr>
        <p:blipFill>
          <a:blip r:embed="rId2"/>
          <a:stretch>
            <a:fillRect/>
          </a:stretch>
        </p:blipFill>
        <p:spPr>
          <a:xfrm>
            <a:off x="1460678" y="1667932"/>
            <a:ext cx="9054922" cy="39772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654171" y="1972734"/>
            <a:ext cx="5415783" cy="145626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2000" b="1" i="0" u="none" strike="noStrike" kern="1200" cap="none" spc="0" normalizeH="0" baseline="0" noProof="0" dirty="0">
                <a:ln>
                  <a:noFill/>
                </a:ln>
                <a:solidFill>
                  <a:srgbClr val="000000"/>
                </a:solidFill>
                <a:effectLst/>
                <a:highlight>
                  <a:srgbClr val="FFFFFF"/>
                </a:highlight>
                <a:uLnTx/>
                <a:uFillTx/>
                <a:latin typeface="Calibri" panose="020F0502020204030204" pitchFamily="34" charset="0"/>
                <a:ea typeface="Calibri" panose="020F0502020204030204" pitchFamily="34" charset="0"/>
                <a:cs typeface="Alexandria Medium"/>
              </a:rPr>
              <a:t>المحاضرة الخامسة</a:t>
            </a:r>
          </a:p>
          <a:p>
            <a:pPr lvl="0" algn="ctr" rtl="1">
              <a:lnSpc>
                <a:spcPct val="107000"/>
              </a:lnSpc>
              <a:spcAft>
                <a:spcPts val="800"/>
              </a:spcAft>
            </a:pPr>
            <a:r>
              <a:rPr lang="ar-SA" dirty="0">
                <a:solidFill>
                  <a:schemeClr val="tx1"/>
                </a:solidFill>
              </a:rPr>
              <a:t>الطبيعة القانونية للحق في الخصوصية وما هية الخصوصية المعلوماتي</a:t>
            </a:r>
            <a:r>
              <a:rPr lang="ar-EG" dirty="0">
                <a:solidFill>
                  <a:schemeClr val="tx1"/>
                </a:solidFill>
              </a:rPr>
              <a:t>ة.</a:t>
            </a:r>
            <a:endParaRPr kumimoji="0" lang="ar-EG" sz="20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Medium"/>
            </a:endParaRPr>
          </a:p>
        </p:txBody>
      </p:sp>
      <p:sp>
        <p:nvSpPr>
          <p:cNvPr id="7" name="Slide Number Placeholder 6">
            <a:extLst>
              <a:ext uri="{FF2B5EF4-FFF2-40B4-BE49-F238E27FC236}">
                <a16:creationId xmlns:a16="http://schemas.microsoft.com/office/drawing/2014/main" id="{048F3561-E263-4888-8A81-99C94587E41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Alexandria"/>
                <a:ea typeface="+mn-ea"/>
                <a:cs typeface="Alexandria Medium"/>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tint val="75000"/>
                </a:prstClr>
              </a:solidFill>
              <a:effectLst/>
              <a:uLnTx/>
              <a:uFillTx/>
              <a:latin typeface="Alexandria"/>
              <a:ea typeface="+mn-ea"/>
              <a:cs typeface="Alexandria Medium"/>
            </a:endParaRPr>
          </a:p>
        </p:txBody>
      </p:sp>
      <p:sp>
        <p:nvSpPr>
          <p:cNvPr id="8" name="Flowchart: Alternate Process 7">
            <a:extLst>
              <a:ext uri="{FF2B5EF4-FFF2-40B4-BE49-F238E27FC236}">
                <a16:creationId xmlns:a16="http://schemas.microsoft.com/office/drawing/2014/main" id="{007D3C78-8FB8-4E11-ACE7-75860648D66A}"/>
              </a:ext>
            </a:extLst>
          </p:cNvPr>
          <p:cNvSpPr/>
          <p:nvPr/>
        </p:nvSpPr>
        <p:spPr>
          <a:xfrm>
            <a:off x="1743033" y="4548026"/>
            <a:ext cx="5808134" cy="90593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dirty="0"/>
              <a:t>المحور الأول: الطبيعة القانونية للحق في الخصوصية:</a:t>
            </a:r>
            <a:endParaRPr lang="en-US" sz="2400" dirty="0"/>
          </a:p>
          <a:p>
            <a:pPr algn="r" rtl="1"/>
            <a:r>
              <a:rPr lang="ar-SA" dirty="0"/>
              <a:t>المحور الثاني : ماهية الخصوصية المعلوماتية:</a:t>
            </a:r>
            <a:endParaRPr lang="en-US" sz="2400" dirty="0">
              <a:effectLst/>
            </a:endParaRPr>
          </a:p>
        </p:txBody>
      </p:sp>
    </p:spTree>
    <p:extLst>
      <p:ext uri="{BB962C8B-B14F-4D97-AF65-F5344CB8AC3E}">
        <p14:creationId xmlns:p14="http://schemas.microsoft.com/office/powerpoint/2010/main" val="4206978617"/>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Alexandria Medium"/>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Alexandria Medium"/>
            </a:endParaRPr>
          </a:p>
        </p:txBody>
      </p:sp>
      <p:pic>
        <p:nvPicPr>
          <p:cNvPr id="10" name="Picture 9">
            <a:extLst>
              <a:ext uri="{FF2B5EF4-FFF2-40B4-BE49-F238E27FC236}">
                <a16:creationId xmlns:a16="http://schemas.microsoft.com/office/drawing/2014/main" id="{56F538D5-E21D-4756-9320-64242C24AC2F}"/>
              </a:ext>
            </a:extLst>
          </p:cNvPr>
          <p:cNvPicPr>
            <a:picLocks noChangeAspect="1"/>
          </p:cNvPicPr>
          <p:nvPr/>
        </p:nvPicPr>
        <p:blipFill>
          <a:blip r:embed="rId2"/>
          <a:stretch>
            <a:fillRect/>
          </a:stretch>
        </p:blipFill>
        <p:spPr>
          <a:xfrm>
            <a:off x="1460678" y="1667932"/>
            <a:ext cx="9054922" cy="39772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2048933" y="2432052"/>
            <a:ext cx="4730272" cy="128693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2000" b="1" i="0" u="none" strike="noStrike" kern="1200" cap="none" spc="0" normalizeH="0" baseline="0" noProof="0" dirty="0">
                <a:ln>
                  <a:noFill/>
                </a:ln>
                <a:solidFill>
                  <a:srgbClr val="000000"/>
                </a:solidFill>
                <a:effectLst/>
                <a:highlight>
                  <a:srgbClr val="FFFFFF"/>
                </a:highlight>
                <a:uLnTx/>
                <a:uFillTx/>
                <a:latin typeface="Calibri" panose="020F0502020204030204" pitchFamily="34" charset="0"/>
                <a:ea typeface="Calibri" panose="020F0502020204030204" pitchFamily="34" charset="0"/>
                <a:cs typeface="Alexandria Medium"/>
              </a:rPr>
              <a:t>المحاضرة السادسة</a:t>
            </a:r>
          </a:p>
          <a:p>
            <a:pPr algn="ctr" rtl="1">
              <a:lnSpc>
                <a:spcPct val="107000"/>
              </a:lnSpc>
              <a:spcAft>
                <a:spcPts val="800"/>
              </a:spcAft>
            </a:pPr>
            <a:r>
              <a:rPr lang="ar-SA" dirty="0">
                <a:solidFill>
                  <a:schemeClr val="tx1"/>
                </a:solidFill>
              </a:rPr>
              <a:t>ماهية البيانات الشخصية وأثر التكنولوجيا علي الخصوصية.</a:t>
            </a:r>
            <a:endParaRPr lang="en-US" dirty="0">
              <a:solidFill>
                <a:schemeClr val="tx1"/>
              </a:solidFill>
            </a:endParaRPr>
          </a:p>
        </p:txBody>
      </p:sp>
      <p:sp>
        <p:nvSpPr>
          <p:cNvPr id="7" name="Slide Number Placeholder 6">
            <a:extLst>
              <a:ext uri="{FF2B5EF4-FFF2-40B4-BE49-F238E27FC236}">
                <a16:creationId xmlns:a16="http://schemas.microsoft.com/office/drawing/2014/main" id="{048F3561-E263-4888-8A81-99C94587E41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Alexandria"/>
                <a:ea typeface="+mn-ea"/>
                <a:cs typeface="Alexandria Medium"/>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tint val="75000"/>
                </a:prstClr>
              </a:solidFill>
              <a:effectLst/>
              <a:uLnTx/>
              <a:uFillTx/>
              <a:latin typeface="Alexandria"/>
              <a:ea typeface="+mn-ea"/>
              <a:cs typeface="Alexandria Medium"/>
            </a:endParaRPr>
          </a:p>
        </p:txBody>
      </p:sp>
      <p:sp>
        <p:nvSpPr>
          <p:cNvPr id="8" name="Flowchart: Alternate Process 7">
            <a:extLst>
              <a:ext uri="{FF2B5EF4-FFF2-40B4-BE49-F238E27FC236}">
                <a16:creationId xmlns:a16="http://schemas.microsoft.com/office/drawing/2014/main" id="{03FBCD08-4875-4282-BCA2-8FE3690B15BE}"/>
              </a:ext>
            </a:extLst>
          </p:cNvPr>
          <p:cNvSpPr/>
          <p:nvPr/>
        </p:nvSpPr>
        <p:spPr>
          <a:xfrm>
            <a:off x="1922965" y="4483107"/>
            <a:ext cx="5837589" cy="90593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dirty="0"/>
              <a:t>المحور الأول: ما هية البيانات الشخصية:</a:t>
            </a:r>
            <a:endParaRPr lang="en-US" sz="2400" dirty="0"/>
          </a:p>
          <a:p>
            <a:pPr algn="r" rtl="1"/>
            <a:r>
              <a:rPr lang="ar-SA" dirty="0"/>
              <a:t>المحور الثاني: أثر التكنولوجيا علي الحق في الخصوصية:</a:t>
            </a:r>
            <a:endParaRPr lang="en-US" sz="2400" dirty="0">
              <a:effectLst/>
            </a:endParaRPr>
          </a:p>
        </p:txBody>
      </p:sp>
    </p:spTree>
    <p:extLst>
      <p:ext uri="{BB962C8B-B14F-4D97-AF65-F5344CB8AC3E}">
        <p14:creationId xmlns:p14="http://schemas.microsoft.com/office/powerpoint/2010/main" val="1760817155"/>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Alexandria Medium"/>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Alexandria Medium"/>
            </a:endParaRPr>
          </a:p>
        </p:txBody>
      </p:sp>
      <p:pic>
        <p:nvPicPr>
          <p:cNvPr id="10" name="Picture 9">
            <a:extLst>
              <a:ext uri="{FF2B5EF4-FFF2-40B4-BE49-F238E27FC236}">
                <a16:creationId xmlns:a16="http://schemas.microsoft.com/office/drawing/2014/main" id="{56F538D5-E21D-4756-9320-64242C24AC2F}"/>
              </a:ext>
            </a:extLst>
          </p:cNvPr>
          <p:cNvPicPr>
            <a:picLocks noChangeAspect="1"/>
          </p:cNvPicPr>
          <p:nvPr/>
        </p:nvPicPr>
        <p:blipFill>
          <a:blip r:embed="rId2"/>
          <a:stretch>
            <a:fillRect/>
          </a:stretch>
        </p:blipFill>
        <p:spPr>
          <a:xfrm>
            <a:off x="1460678" y="1667932"/>
            <a:ext cx="9054922" cy="39772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642695" y="2374893"/>
            <a:ext cx="5215466" cy="118533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2000" b="1" i="0" u="none" strike="noStrike" kern="1200" cap="none" spc="0" normalizeH="0" baseline="0" noProof="0" dirty="0">
                <a:ln>
                  <a:noFill/>
                </a:ln>
                <a:solidFill>
                  <a:srgbClr val="000000"/>
                </a:solidFill>
                <a:effectLst/>
                <a:highlight>
                  <a:srgbClr val="FFFFFF"/>
                </a:highlight>
                <a:uLnTx/>
                <a:uFillTx/>
                <a:latin typeface="Calibri" panose="020F0502020204030204" pitchFamily="34" charset="0"/>
                <a:ea typeface="Calibri" panose="020F0502020204030204" pitchFamily="34" charset="0"/>
                <a:cs typeface="Alexandria Medium"/>
              </a:rPr>
              <a:t>المحاضرة السابعة</a:t>
            </a:r>
          </a:p>
          <a:p>
            <a:pPr algn="ctr" rtl="1">
              <a:lnSpc>
                <a:spcPct val="107000"/>
              </a:lnSpc>
              <a:spcAft>
                <a:spcPts val="800"/>
              </a:spcAft>
            </a:pPr>
            <a:r>
              <a:rPr lang="ar-SA" dirty="0">
                <a:solidFill>
                  <a:schemeClr val="tx1"/>
                </a:solidFill>
              </a:rPr>
              <a:t>أثر بنوك المعلومات علي الخصوصية المعلوماتية ومبادئ الخصوصية المعلوماتية.</a:t>
            </a:r>
            <a:endParaRPr lang="en-US" dirty="0">
              <a:solidFill>
                <a:schemeClr val="tx1"/>
              </a:solidFill>
            </a:endParaRPr>
          </a:p>
        </p:txBody>
      </p:sp>
      <p:sp>
        <p:nvSpPr>
          <p:cNvPr id="7" name="Slide Number Placeholder 6">
            <a:extLst>
              <a:ext uri="{FF2B5EF4-FFF2-40B4-BE49-F238E27FC236}">
                <a16:creationId xmlns:a16="http://schemas.microsoft.com/office/drawing/2014/main" id="{048F3561-E263-4888-8A81-99C94587E41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Alexandria"/>
                <a:ea typeface="+mn-ea"/>
                <a:cs typeface="Alexandria Medium"/>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tint val="75000"/>
                </a:prstClr>
              </a:solidFill>
              <a:effectLst/>
              <a:uLnTx/>
              <a:uFillTx/>
              <a:latin typeface="Alexandria"/>
              <a:ea typeface="+mn-ea"/>
              <a:cs typeface="Alexandria Medium"/>
            </a:endParaRPr>
          </a:p>
        </p:txBody>
      </p:sp>
      <p:sp>
        <p:nvSpPr>
          <p:cNvPr id="8" name="Flowchart: Alternate Process 7">
            <a:extLst>
              <a:ext uri="{FF2B5EF4-FFF2-40B4-BE49-F238E27FC236}">
                <a16:creationId xmlns:a16="http://schemas.microsoft.com/office/drawing/2014/main" id="{B49EF19B-BFF5-4491-B70C-5F11219BAD8C}"/>
              </a:ext>
            </a:extLst>
          </p:cNvPr>
          <p:cNvSpPr/>
          <p:nvPr/>
        </p:nvSpPr>
        <p:spPr>
          <a:xfrm>
            <a:off x="1872165" y="4551920"/>
            <a:ext cx="6899302" cy="79137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SA" dirty="0"/>
              <a:t>المحور الأول : أثر بنوك المعلومات علي الخصوصية المعلوماتية:</a:t>
            </a:r>
            <a:endParaRPr lang="ar-EG" dirty="0"/>
          </a:p>
          <a:p>
            <a:pPr algn="r" rtl="1"/>
            <a:r>
              <a:rPr lang="ar-SA" dirty="0"/>
              <a:t>المحور الثاني : مبادئ حماية الخصوصية المعلوماتية:</a:t>
            </a:r>
            <a:endParaRPr lang="en-US" dirty="0"/>
          </a:p>
        </p:txBody>
      </p:sp>
    </p:spTree>
    <p:extLst>
      <p:ext uri="{BB962C8B-B14F-4D97-AF65-F5344CB8AC3E}">
        <p14:creationId xmlns:p14="http://schemas.microsoft.com/office/powerpoint/2010/main" val="3333956135"/>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Alexandria Medium"/>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Alexandria Medium"/>
            </a:endParaRPr>
          </a:p>
        </p:txBody>
      </p:sp>
      <p:pic>
        <p:nvPicPr>
          <p:cNvPr id="10" name="Picture 9">
            <a:extLst>
              <a:ext uri="{FF2B5EF4-FFF2-40B4-BE49-F238E27FC236}">
                <a16:creationId xmlns:a16="http://schemas.microsoft.com/office/drawing/2014/main" id="{56F538D5-E21D-4756-9320-64242C24AC2F}"/>
              </a:ext>
            </a:extLst>
          </p:cNvPr>
          <p:cNvPicPr>
            <a:picLocks noChangeAspect="1"/>
          </p:cNvPicPr>
          <p:nvPr/>
        </p:nvPicPr>
        <p:blipFill>
          <a:blip r:embed="rId2"/>
          <a:stretch>
            <a:fillRect/>
          </a:stretch>
        </p:blipFill>
        <p:spPr>
          <a:xfrm>
            <a:off x="1460678" y="1667932"/>
            <a:ext cx="9054922" cy="39772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862828" y="1947333"/>
            <a:ext cx="4775200" cy="104986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2000" b="1" i="0" u="none" strike="noStrike" kern="1200" cap="none" spc="0" normalizeH="0" baseline="0" noProof="0" dirty="0">
                <a:ln>
                  <a:noFill/>
                </a:ln>
                <a:solidFill>
                  <a:srgbClr val="000000"/>
                </a:solidFill>
                <a:effectLst/>
                <a:highlight>
                  <a:srgbClr val="FFFFFF"/>
                </a:highlight>
                <a:uLnTx/>
                <a:uFillTx/>
                <a:latin typeface="Calibri" panose="020F0502020204030204" pitchFamily="34" charset="0"/>
                <a:ea typeface="Calibri" panose="020F0502020204030204" pitchFamily="34" charset="0"/>
                <a:cs typeface="Alexandria Medium"/>
              </a:rPr>
              <a:t>المحاضرة الثامنة</a:t>
            </a:r>
          </a:p>
          <a:p>
            <a:pPr algn="ctr" rtl="1">
              <a:lnSpc>
                <a:spcPct val="107000"/>
              </a:lnSpc>
              <a:spcAft>
                <a:spcPts val="800"/>
              </a:spcAft>
            </a:pPr>
            <a:r>
              <a:rPr lang="ar-SA" dirty="0">
                <a:solidFill>
                  <a:schemeClr val="tx1"/>
                </a:solidFill>
              </a:rPr>
              <a:t>مبادئ حماية الخصوصية المعلوماتية.</a:t>
            </a:r>
            <a:endParaRPr lang="en-US" dirty="0">
              <a:solidFill>
                <a:schemeClr val="tx1"/>
              </a:solidFill>
            </a:endParaRPr>
          </a:p>
        </p:txBody>
      </p:sp>
      <p:sp>
        <p:nvSpPr>
          <p:cNvPr id="7" name="Slide Number Placeholder 6">
            <a:extLst>
              <a:ext uri="{FF2B5EF4-FFF2-40B4-BE49-F238E27FC236}">
                <a16:creationId xmlns:a16="http://schemas.microsoft.com/office/drawing/2014/main" id="{048F3561-E263-4888-8A81-99C94587E41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Alexandria"/>
                <a:ea typeface="+mn-ea"/>
                <a:cs typeface="Alexandria Medium"/>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tint val="75000"/>
                </a:prstClr>
              </a:solidFill>
              <a:effectLst/>
              <a:uLnTx/>
              <a:uFillTx/>
              <a:latin typeface="Alexandria"/>
              <a:ea typeface="+mn-ea"/>
              <a:cs typeface="Alexandria Medium"/>
            </a:endParaRPr>
          </a:p>
        </p:txBody>
      </p:sp>
      <p:sp>
        <p:nvSpPr>
          <p:cNvPr id="8" name="Flowchart: Alternate Process 7">
            <a:extLst>
              <a:ext uri="{FF2B5EF4-FFF2-40B4-BE49-F238E27FC236}">
                <a16:creationId xmlns:a16="http://schemas.microsoft.com/office/drawing/2014/main" id="{1F317C97-7EBC-4A15-A47B-2C5BBF40DA90}"/>
              </a:ext>
            </a:extLst>
          </p:cNvPr>
          <p:cNvSpPr/>
          <p:nvPr/>
        </p:nvSpPr>
        <p:spPr>
          <a:xfrm>
            <a:off x="1872164" y="4293426"/>
            <a:ext cx="8338635" cy="104986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b="1" dirty="0"/>
              <a:t> المحور الأول: حظر تخزين بعض أنواع المعلومات الشخصية:</a:t>
            </a:r>
            <a:endParaRPr lang="ar-EG" b="1" dirty="0"/>
          </a:p>
          <a:p>
            <a:pPr algn="just" rtl="1"/>
            <a:r>
              <a:rPr lang="ar-SA" b="1" dirty="0"/>
              <a:t>المحور الثاني : مبادئ تخزين و معالجة المعلومات الشخصية:</a:t>
            </a:r>
            <a:r>
              <a:rPr lang="ar-SA" dirty="0"/>
              <a:t> </a:t>
            </a:r>
            <a:endParaRPr lang="en-US" dirty="0"/>
          </a:p>
          <a:p>
            <a:pPr algn="just" rtl="1"/>
            <a:r>
              <a:rPr lang="ar-SA" b="1" dirty="0"/>
              <a:t>المحور الثالث : حقوق الشخص الذي سجلت المعلومات الشخصية المتعلقة به:</a:t>
            </a:r>
            <a:r>
              <a:rPr lang="ar-SA" dirty="0"/>
              <a:t> </a:t>
            </a:r>
            <a:endParaRPr lang="en-US" dirty="0"/>
          </a:p>
        </p:txBody>
      </p:sp>
    </p:spTree>
    <p:extLst>
      <p:ext uri="{BB962C8B-B14F-4D97-AF65-F5344CB8AC3E}">
        <p14:creationId xmlns:p14="http://schemas.microsoft.com/office/powerpoint/2010/main" val="730564048"/>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Alexandria Medium"/>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Alexandria Medium"/>
            </a:endParaRPr>
          </a:p>
        </p:txBody>
      </p:sp>
      <p:pic>
        <p:nvPicPr>
          <p:cNvPr id="10" name="Picture 9">
            <a:extLst>
              <a:ext uri="{FF2B5EF4-FFF2-40B4-BE49-F238E27FC236}">
                <a16:creationId xmlns:a16="http://schemas.microsoft.com/office/drawing/2014/main" id="{56F538D5-E21D-4756-9320-64242C24AC2F}"/>
              </a:ext>
            </a:extLst>
          </p:cNvPr>
          <p:cNvPicPr>
            <a:picLocks noChangeAspect="1"/>
          </p:cNvPicPr>
          <p:nvPr/>
        </p:nvPicPr>
        <p:blipFill>
          <a:blip r:embed="rId2"/>
          <a:stretch>
            <a:fillRect/>
          </a:stretch>
        </p:blipFill>
        <p:spPr>
          <a:xfrm>
            <a:off x="1460678" y="1667932"/>
            <a:ext cx="9054922" cy="39772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939028" y="2328166"/>
            <a:ext cx="4775200" cy="138322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2000" b="1" i="0" u="none" strike="noStrike" kern="1200" cap="none" spc="0" normalizeH="0" baseline="0" noProof="0" dirty="0">
                <a:ln>
                  <a:noFill/>
                </a:ln>
                <a:solidFill>
                  <a:srgbClr val="000000"/>
                </a:solidFill>
                <a:effectLst/>
                <a:highlight>
                  <a:srgbClr val="FFFFFF"/>
                </a:highlight>
                <a:uLnTx/>
                <a:uFillTx/>
                <a:latin typeface="Calibri" panose="020F0502020204030204" pitchFamily="34" charset="0"/>
                <a:ea typeface="Calibri" panose="020F0502020204030204" pitchFamily="34" charset="0"/>
                <a:cs typeface="Alexandria Medium"/>
              </a:rPr>
              <a:t>المحاضرة التاسعة</a:t>
            </a:r>
            <a:endParaRPr kumimoji="0" lang="ar-EG" sz="20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Medium"/>
            </a:endParaRPr>
          </a:p>
          <a:p>
            <a:pPr algn="ctr" rtl="1">
              <a:lnSpc>
                <a:spcPct val="107000"/>
              </a:lnSpc>
              <a:spcAft>
                <a:spcPts val="800"/>
              </a:spcAft>
            </a:pPr>
            <a:r>
              <a:rPr lang="ar-EG" dirty="0">
                <a:solidFill>
                  <a:schemeClr val="tx1"/>
                </a:solidFill>
              </a:rPr>
              <a:t>مبادئ حماية الخصوصية المعلوماتية و</a:t>
            </a:r>
            <a:r>
              <a:rPr lang="ar-SA" dirty="0">
                <a:solidFill>
                  <a:schemeClr val="tx1"/>
                </a:solidFill>
              </a:rPr>
              <a:t>الحماية الدولية والإقليمية للحق في الخصوصية المعلوماتية.</a:t>
            </a:r>
            <a:endParaRPr kumimoji="0" lang="en-US" sz="1800" b="0" i="0" u="none" strike="noStrike" kern="1200" cap="none" spc="0" normalizeH="0" baseline="0" noProof="0" dirty="0">
              <a:ln>
                <a:noFill/>
              </a:ln>
              <a:solidFill>
                <a:schemeClr val="tx1"/>
              </a:solidFill>
              <a:effectLst/>
              <a:uLnTx/>
              <a:uFillTx/>
              <a:latin typeface="Alexandria"/>
              <a:cs typeface="Alexandria Medium"/>
            </a:endParaRPr>
          </a:p>
        </p:txBody>
      </p:sp>
      <p:sp>
        <p:nvSpPr>
          <p:cNvPr id="7" name="Slide Number Placeholder 6">
            <a:extLst>
              <a:ext uri="{FF2B5EF4-FFF2-40B4-BE49-F238E27FC236}">
                <a16:creationId xmlns:a16="http://schemas.microsoft.com/office/drawing/2014/main" id="{048F3561-E263-4888-8A81-99C94587E41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Alexandria"/>
                <a:ea typeface="+mn-ea"/>
                <a:cs typeface="Alexandria Medium"/>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tint val="75000"/>
                </a:prstClr>
              </a:solidFill>
              <a:effectLst/>
              <a:uLnTx/>
              <a:uFillTx/>
              <a:latin typeface="Alexandria"/>
              <a:ea typeface="+mn-ea"/>
              <a:cs typeface="Alexandria Medium"/>
            </a:endParaRPr>
          </a:p>
        </p:txBody>
      </p:sp>
      <p:sp>
        <p:nvSpPr>
          <p:cNvPr id="8" name="Flowchart: Alternate Process 7">
            <a:extLst>
              <a:ext uri="{FF2B5EF4-FFF2-40B4-BE49-F238E27FC236}">
                <a16:creationId xmlns:a16="http://schemas.microsoft.com/office/drawing/2014/main" id="{5641072C-CE69-470F-A77A-129F784915AB}"/>
              </a:ext>
            </a:extLst>
          </p:cNvPr>
          <p:cNvSpPr/>
          <p:nvPr/>
        </p:nvSpPr>
        <p:spPr>
          <a:xfrm>
            <a:off x="876529" y="4552789"/>
            <a:ext cx="10145198" cy="83902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b="1" dirty="0"/>
              <a:t>المحور الأول : حقوق الشخص الذي سجلت المعلومات الشخصية المتعلقة به:</a:t>
            </a:r>
            <a:endParaRPr lang="ar-EG" b="1" dirty="0"/>
          </a:p>
          <a:p>
            <a:pPr algn="r" rtl="1"/>
            <a:r>
              <a:rPr lang="ar-SA" b="1" dirty="0"/>
              <a:t>المحور الثاني : الحماية الدولية والإقليمية للحق في الخصوصية المعلوماتية ( الحماية المعنوية ):</a:t>
            </a:r>
            <a:r>
              <a:rPr lang="ar-SA" dirty="0"/>
              <a:t> </a:t>
            </a:r>
            <a:endParaRPr lang="en-US" dirty="0"/>
          </a:p>
        </p:txBody>
      </p:sp>
    </p:spTree>
    <p:extLst>
      <p:ext uri="{BB962C8B-B14F-4D97-AF65-F5344CB8AC3E}">
        <p14:creationId xmlns:p14="http://schemas.microsoft.com/office/powerpoint/2010/main" val="2771795979"/>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Alexandria Medium"/>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Alexandria Medium"/>
            </a:endParaRPr>
          </a:p>
        </p:txBody>
      </p:sp>
      <p:pic>
        <p:nvPicPr>
          <p:cNvPr id="10" name="Picture 9">
            <a:extLst>
              <a:ext uri="{FF2B5EF4-FFF2-40B4-BE49-F238E27FC236}">
                <a16:creationId xmlns:a16="http://schemas.microsoft.com/office/drawing/2014/main" id="{56F538D5-E21D-4756-9320-64242C24AC2F}"/>
              </a:ext>
            </a:extLst>
          </p:cNvPr>
          <p:cNvPicPr>
            <a:picLocks noChangeAspect="1"/>
          </p:cNvPicPr>
          <p:nvPr/>
        </p:nvPicPr>
        <p:blipFill>
          <a:blip r:embed="rId2"/>
          <a:stretch>
            <a:fillRect/>
          </a:stretch>
        </p:blipFill>
        <p:spPr>
          <a:xfrm>
            <a:off x="1460678" y="1667932"/>
            <a:ext cx="9054922" cy="39772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862828" y="1972732"/>
            <a:ext cx="4775200" cy="145626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2000" b="1" i="0" u="none" strike="noStrike" kern="1200" cap="none" spc="0" normalizeH="0" baseline="0" noProof="0" dirty="0">
                <a:ln>
                  <a:noFill/>
                </a:ln>
                <a:solidFill>
                  <a:srgbClr val="000000"/>
                </a:solidFill>
                <a:effectLst/>
                <a:highlight>
                  <a:srgbClr val="FFFFFF"/>
                </a:highlight>
                <a:uLnTx/>
                <a:uFillTx/>
                <a:latin typeface="Calibri" panose="020F0502020204030204" pitchFamily="34" charset="0"/>
                <a:ea typeface="Calibri" panose="020F0502020204030204" pitchFamily="34" charset="0"/>
                <a:cs typeface="Alexandria Medium"/>
              </a:rPr>
              <a:t>المحاضرة العاشرة</a:t>
            </a:r>
            <a:endParaRPr kumimoji="0" lang="ar-EG" sz="20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Medium"/>
            </a:endParaRPr>
          </a:p>
          <a:p>
            <a:pPr lvl="0" algn="ctr" rtl="1">
              <a:lnSpc>
                <a:spcPct val="107000"/>
              </a:lnSpc>
              <a:spcAft>
                <a:spcPts val="800"/>
              </a:spcAft>
            </a:pPr>
            <a:r>
              <a:rPr lang="ar-SA" dirty="0">
                <a:solidFill>
                  <a:schemeClr val="tx1"/>
                </a:solidFill>
              </a:rPr>
              <a:t>المؤتمرات الدولية والمحلية والحماية الدستورية والجنائية والإدارية للحق في الخصوصية المعلوماتية</a:t>
            </a:r>
            <a:r>
              <a:rPr kumimoji="0" lang="ar-SA" sz="1800" b="0" i="0" u="none" strike="noStrike" kern="1200" cap="none" spc="0" normalizeH="0" baseline="0" noProof="0" dirty="0">
                <a:ln>
                  <a:noFill/>
                </a:ln>
                <a:solidFill>
                  <a:schemeClr val="tx1"/>
                </a:solidFill>
                <a:effectLst/>
                <a:uLnTx/>
                <a:uFillTx/>
                <a:latin typeface="Alexandria"/>
                <a:ea typeface="+mn-ea"/>
                <a:cs typeface="Alexandria Medium"/>
              </a:rPr>
              <a:t>.</a:t>
            </a:r>
            <a:endParaRPr kumimoji="0" lang="en-US" sz="1800" b="0" i="0" u="none" strike="noStrike" kern="1200" cap="none" spc="0" normalizeH="0" baseline="0" noProof="0" dirty="0">
              <a:ln>
                <a:noFill/>
              </a:ln>
              <a:solidFill>
                <a:schemeClr val="tx1"/>
              </a:solidFill>
              <a:effectLst/>
              <a:uLnTx/>
              <a:uFillTx/>
              <a:latin typeface="Alexandria"/>
              <a:ea typeface="+mn-ea"/>
              <a:cs typeface="Alexandria Medium"/>
            </a:endParaRPr>
          </a:p>
        </p:txBody>
      </p:sp>
      <p:sp>
        <p:nvSpPr>
          <p:cNvPr id="7" name="Slide Number Placeholder 6">
            <a:extLst>
              <a:ext uri="{FF2B5EF4-FFF2-40B4-BE49-F238E27FC236}">
                <a16:creationId xmlns:a16="http://schemas.microsoft.com/office/drawing/2014/main" id="{048F3561-E263-4888-8A81-99C94587E41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Alexandria"/>
                <a:ea typeface="+mn-ea"/>
                <a:cs typeface="Alexandria Medium"/>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tint val="75000"/>
                </a:prstClr>
              </a:solidFill>
              <a:effectLst/>
              <a:uLnTx/>
              <a:uFillTx/>
              <a:latin typeface="Alexandria"/>
              <a:ea typeface="+mn-ea"/>
              <a:cs typeface="Alexandria Medium"/>
            </a:endParaRPr>
          </a:p>
        </p:txBody>
      </p:sp>
      <p:sp>
        <p:nvSpPr>
          <p:cNvPr id="8" name="Flowchart: Alternate Process 7">
            <a:extLst>
              <a:ext uri="{FF2B5EF4-FFF2-40B4-BE49-F238E27FC236}">
                <a16:creationId xmlns:a16="http://schemas.microsoft.com/office/drawing/2014/main" id="{4D03BFA1-E96F-41A1-BD09-BC9147190B76}"/>
              </a:ext>
            </a:extLst>
          </p:cNvPr>
          <p:cNvSpPr/>
          <p:nvPr/>
        </p:nvSpPr>
        <p:spPr>
          <a:xfrm>
            <a:off x="1439333" y="4351829"/>
            <a:ext cx="8933841" cy="104986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SA" b="1" dirty="0"/>
              <a:t>المحور الأول : المؤتمرات الدولية والمحلية لحماية الحق في الخصوصية المعلوماتية</a:t>
            </a:r>
            <a:r>
              <a:rPr lang="en-US" b="1" dirty="0"/>
              <a:t>:</a:t>
            </a:r>
            <a:endParaRPr lang="ar-EG" b="1" dirty="0"/>
          </a:p>
          <a:p>
            <a:pPr algn="just" rtl="1"/>
            <a:r>
              <a:rPr lang="ar-SA" b="1" dirty="0"/>
              <a:t>المحور الثاني: الحماية الدستورية والجنائية للحق في الخصوصية المعلوماتية:</a:t>
            </a:r>
            <a:r>
              <a:rPr lang="ar-SA" dirty="0"/>
              <a:t> </a:t>
            </a:r>
            <a:endParaRPr lang="en-US" dirty="0"/>
          </a:p>
          <a:p>
            <a:pPr algn="r" rtl="1"/>
            <a:r>
              <a:rPr lang="ar-SA" b="1" dirty="0"/>
              <a:t>المحور الثالث : الحماية الإدارية للحق في الخصوصية المعلوماتية :</a:t>
            </a:r>
            <a:endParaRPr lang="en-US" dirty="0"/>
          </a:p>
        </p:txBody>
      </p:sp>
    </p:spTree>
    <p:extLst>
      <p:ext uri="{BB962C8B-B14F-4D97-AF65-F5344CB8AC3E}">
        <p14:creationId xmlns:p14="http://schemas.microsoft.com/office/powerpoint/2010/main" val="1907599533"/>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ECB9378-4023-43F8-AAA1-0695D23B938F}"/>
              </a:ext>
            </a:extLst>
          </p:cNvPr>
          <p:cNvPicPr>
            <a:picLocks noChangeAspect="1"/>
          </p:cNvPicPr>
          <p:nvPr/>
        </p:nvPicPr>
        <p:blipFill>
          <a:blip r:embed="rId2"/>
          <a:stretch>
            <a:fillRect/>
          </a:stretch>
        </p:blipFill>
        <p:spPr>
          <a:xfrm>
            <a:off x="6788315" y="1025194"/>
            <a:ext cx="4700423" cy="5401524"/>
          </a:xfrm>
          <a:prstGeom prst="rect">
            <a:avLst/>
          </a:prstGeom>
        </p:spPr>
      </p:pic>
      <p:sp>
        <p:nvSpPr>
          <p:cNvPr id="12" name="Rectangle: Rounded Corners 11">
            <a:extLst>
              <a:ext uri="{FF2B5EF4-FFF2-40B4-BE49-F238E27FC236}">
                <a16:creationId xmlns:a16="http://schemas.microsoft.com/office/drawing/2014/main" id="{770D4487-EBEC-40F1-BA66-3E61B28E8FC2}"/>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Alexandria Medium"/>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7007727" y="3075056"/>
            <a:ext cx="2734869" cy="82895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812607" y="3258700"/>
            <a:ext cx="2734869" cy="46166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prstClr val="white"/>
                </a:solidFill>
                <a:latin typeface="Times New Roman" panose="02020603050405020304" pitchFamily="18" charset="0"/>
                <a:ea typeface="Times New Roman" panose="02020603050405020304" pitchFamily="18" charset="0"/>
              </a:rPr>
              <a:t>خامسا</a:t>
            </a: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 : المراجع :</a:t>
            </a: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sp>
        <p:nvSpPr>
          <p:cNvPr id="6" name="Slide Number Placeholder 5">
            <a:extLst>
              <a:ext uri="{FF2B5EF4-FFF2-40B4-BE49-F238E27FC236}">
                <a16:creationId xmlns:a16="http://schemas.microsoft.com/office/drawing/2014/main" id="{C2A333DB-C155-4A55-9C5D-39CEDFB88701}"/>
              </a:ext>
            </a:extLst>
          </p:cNvPr>
          <p:cNvSpPr>
            <a:spLocks noGrp="1"/>
          </p:cNvSpPr>
          <p:nvPr>
            <p:ph type="sldNum" sz="quarter" idx="12"/>
          </p:nvPr>
        </p:nvSpPr>
        <p:spPr/>
        <p:txBody>
          <a:bodyPr/>
          <a:lstStyle/>
          <a:p>
            <a:fld id="{F7542ADD-394E-41F3-B704-951748884AEE}" type="slidenum">
              <a:rPr lang="en-US" smtClean="0"/>
              <a:t>23</a:t>
            </a:fld>
            <a:endParaRPr lang="en-US" dirty="0"/>
          </a:p>
        </p:txBody>
      </p:sp>
      <p:pic>
        <p:nvPicPr>
          <p:cNvPr id="10244" name="Picture 4" descr="Book Groups – Saxton B. Little Free Library">
            <a:extLst>
              <a:ext uri="{FF2B5EF4-FFF2-40B4-BE49-F238E27FC236}">
                <a16:creationId xmlns:a16="http://schemas.microsoft.com/office/drawing/2014/main" id="{3867EE3B-D10F-467A-A093-E947427F47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9757" y="1152524"/>
            <a:ext cx="4324350" cy="4552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154062"/>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6B94E2A-89FF-41B3-9932-3DD9625CD3E7}"/>
              </a:ext>
            </a:extLst>
          </p:cNvPr>
          <p:cNvPicPr>
            <a:picLocks noChangeAspect="1"/>
          </p:cNvPicPr>
          <p:nvPr/>
        </p:nvPicPr>
        <p:blipFill rotWithShape="1">
          <a:blip r:embed="rId2"/>
          <a:srcRect l="15883" t="10325" r="17941" b="11710"/>
          <a:stretch/>
        </p:blipFill>
        <p:spPr>
          <a:xfrm>
            <a:off x="3192885" y="742720"/>
            <a:ext cx="5713784" cy="5655699"/>
          </a:xfrm>
          <a:prstGeom prst="rect">
            <a:avLst/>
          </a:prstGeom>
        </p:spPr>
      </p:pic>
      <p:sp>
        <p:nvSpPr>
          <p:cNvPr id="2" name="Slide Number Placeholder 1">
            <a:extLst>
              <a:ext uri="{FF2B5EF4-FFF2-40B4-BE49-F238E27FC236}">
                <a16:creationId xmlns:a16="http://schemas.microsoft.com/office/drawing/2014/main" id="{6AE9B992-571B-4672-8242-41C34745FFBA}"/>
              </a:ext>
            </a:extLst>
          </p:cNvPr>
          <p:cNvSpPr>
            <a:spLocks noGrp="1"/>
          </p:cNvSpPr>
          <p:nvPr>
            <p:ph type="sldNum" sz="quarter" idx="12"/>
          </p:nvPr>
        </p:nvSpPr>
        <p:spPr/>
        <p:txBody>
          <a:bodyPr/>
          <a:lstStyle/>
          <a:p>
            <a:fld id="{F7542ADD-394E-41F3-B704-951748884AEE}" type="slidenum">
              <a:rPr lang="en-US" smtClean="0"/>
              <a:t>24</a:t>
            </a:fld>
            <a:endParaRPr lang="en-US" dirty="0"/>
          </a:p>
        </p:txBody>
      </p:sp>
    </p:spTree>
    <p:extLst>
      <p:ext uri="{BB962C8B-B14F-4D97-AF65-F5344CB8AC3E}">
        <p14:creationId xmlns:p14="http://schemas.microsoft.com/office/powerpoint/2010/main" val="3774403044"/>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6" name="Picture 4" descr="ما هي وسائل حماية البيانات والمعلومات - موضوع">
            <a:extLst>
              <a:ext uri="{FF2B5EF4-FFF2-40B4-BE49-F238E27FC236}">
                <a16:creationId xmlns:a16="http://schemas.microsoft.com/office/drawing/2014/main" id="{0C73C48D-B26E-464E-9188-A5C0CA8974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550" y="1700893"/>
            <a:ext cx="9248775" cy="39442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3188934" y="3234267"/>
            <a:ext cx="4346399" cy="87329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318932" y="3392060"/>
            <a:ext cx="4380410" cy="523220"/>
          </a:xfrm>
          <a:prstGeom prst="rect">
            <a:avLst/>
          </a:prstGeom>
          <a:noFill/>
        </p:spPr>
        <p:txBody>
          <a:bodyPr wrap="square" rtlCol="0">
            <a:spAutoFit/>
          </a:bodyPr>
          <a:lstStyle/>
          <a:p>
            <a:pPr rtl="1"/>
            <a:r>
              <a:rPr lang="ar-EG" sz="2800" b="1" dirty="0">
                <a:solidFill>
                  <a:schemeClr val="bg1"/>
                </a:solidFill>
              </a:rPr>
              <a:t>سادسا : مخرجات المقرر :</a:t>
            </a:r>
            <a:endParaRPr lang="en-US" sz="2800" dirty="0">
              <a:solidFill>
                <a:schemeClr val="bg1"/>
              </a:solidFill>
            </a:endParaRPr>
          </a:p>
        </p:txBody>
      </p:sp>
      <p:sp>
        <p:nvSpPr>
          <p:cNvPr id="7" name="Slide Number Placeholder 6">
            <a:extLst>
              <a:ext uri="{FF2B5EF4-FFF2-40B4-BE49-F238E27FC236}">
                <a16:creationId xmlns:a16="http://schemas.microsoft.com/office/drawing/2014/main" id="{420C2584-3C2B-4D75-A4D7-3A969858FEF9}"/>
              </a:ext>
            </a:extLst>
          </p:cNvPr>
          <p:cNvSpPr>
            <a:spLocks noGrp="1"/>
          </p:cNvSpPr>
          <p:nvPr>
            <p:ph type="sldNum" sz="quarter" idx="12"/>
          </p:nvPr>
        </p:nvSpPr>
        <p:spPr/>
        <p:txBody>
          <a:bodyPr/>
          <a:lstStyle/>
          <a:p>
            <a:fld id="{F7542ADD-394E-41F3-B704-951748884AEE}" type="slidenum">
              <a:rPr lang="en-US" smtClean="0"/>
              <a:t>25</a:t>
            </a:fld>
            <a:endParaRPr lang="en-US" dirty="0"/>
          </a:p>
        </p:txBody>
      </p:sp>
    </p:spTree>
    <p:extLst>
      <p:ext uri="{BB962C8B-B14F-4D97-AF65-F5344CB8AC3E}">
        <p14:creationId xmlns:p14="http://schemas.microsoft.com/office/powerpoint/2010/main" val="298930303"/>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0766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Picture 2" descr="https://i2.wp.com/rjeem.com/wp-content/uploads/2020/09/%D8%A7%D9%84%D8%AA%D8%B9%D9%84%D9%8A%D9%85-%D8%B9%D9%86-%D8%A8%D8%B9%D8%AF.jpg?fit=926%2C617&amp;ssl=1">
            <a:extLst>
              <a:ext uri="{FF2B5EF4-FFF2-40B4-BE49-F238E27FC236}">
                <a16:creationId xmlns:a16="http://schemas.microsoft.com/office/drawing/2014/main" id="{71F7CDAF-EF72-45FB-909D-CB4D3A9C96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0678" y="1614178"/>
            <a:ext cx="9108709" cy="4119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4674309" y="3039724"/>
            <a:ext cx="2681445" cy="77855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670219" y="3210619"/>
            <a:ext cx="2681445" cy="369332"/>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prstClr val="white"/>
                </a:solidFill>
                <a:effectLst/>
                <a:uLnTx/>
                <a:uFillTx/>
                <a:latin typeface="Calibri" panose="020F0502020204030204"/>
                <a:ea typeface="+mn-ea"/>
              </a:rPr>
              <a:t>سابعا : </a:t>
            </a:r>
            <a:r>
              <a:rPr lang="ar-EG" b="1" dirty="0">
                <a:solidFill>
                  <a:prstClr val="white"/>
                </a:solidFill>
                <a:latin typeface="Calibri" panose="020F0502020204030204"/>
              </a:rPr>
              <a:t>حلقات النقاش</a:t>
            </a:r>
            <a:r>
              <a:rPr kumimoji="0" lang="ar-EG" b="1" i="0" u="none" strike="noStrike" kern="1200" cap="none" spc="0" normalizeH="0" baseline="0" noProof="0" dirty="0">
                <a:ln>
                  <a:noFill/>
                </a:ln>
                <a:solidFill>
                  <a:prstClr val="white"/>
                </a:solidFill>
                <a:effectLst/>
                <a:uLnTx/>
                <a:uFillTx/>
                <a:latin typeface="Calibri" panose="020F0502020204030204"/>
                <a:ea typeface="+mn-ea"/>
              </a:rPr>
              <a:t> :</a:t>
            </a:r>
            <a:endParaRPr kumimoji="0" lang="en-US"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D566749-3BE2-4F82-9F2A-D90C1AFBA6E2}"/>
              </a:ext>
            </a:extLst>
          </p:cNvPr>
          <p:cNvSpPr>
            <a:spLocks noGrp="1"/>
          </p:cNvSpPr>
          <p:nvPr>
            <p:ph type="sldNum" sz="quarter" idx="12"/>
          </p:nvPr>
        </p:nvSpPr>
        <p:spPr/>
        <p:txBody>
          <a:bodyPr/>
          <a:lstStyle/>
          <a:p>
            <a:fld id="{F7542ADD-394E-41F3-B704-951748884AEE}" type="slidenum">
              <a:rPr lang="en-US" smtClean="0"/>
              <a:t>26</a:t>
            </a:fld>
            <a:endParaRPr lang="en-US" dirty="0"/>
          </a:p>
        </p:txBody>
      </p:sp>
    </p:spTree>
    <p:extLst>
      <p:ext uri="{BB962C8B-B14F-4D97-AF65-F5344CB8AC3E}">
        <p14:creationId xmlns:p14="http://schemas.microsoft.com/office/powerpoint/2010/main" val="924853504"/>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100" name="Picture 4" descr="قالب اختبار الكتروني قابل للتعديل - آفاق علمية وتربوية">
            <a:extLst>
              <a:ext uri="{FF2B5EF4-FFF2-40B4-BE49-F238E27FC236}">
                <a16:creationId xmlns:a16="http://schemas.microsoft.com/office/drawing/2014/main" id="{DCD6448D-4028-44A6-A08D-85386F0770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0678" y="1698870"/>
            <a:ext cx="9026347" cy="39462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4673995" y="2249128"/>
            <a:ext cx="2759738"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56528" y="2478055"/>
            <a:ext cx="3879472" cy="523220"/>
          </a:xfrm>
          <a:prstGeom prst="rect">
            <a:avLst/>
          </a:prstGeom>
          <a:noFill/>
        </p:spPr>
        <p:txBody>
          <a:bodyPr wrap="square" rtlCol="0">
            <a:spAutoFit/>
          </a:bodyPr>
          <a:lstStyle/>
          <a:p>
            <a:pPr rtl="1"/>
            <a:r>
              <a:rPr lang="ar-EG" sz="2800" b="1" dirty="0">
                <a:solidFill>
                  <a:schemeClr val="bg1"/>
                </a:solidFill>
              </a:rPr>
              <a:t>ثامنا : الإختبار :</a:t>
            </a:r>
            <a:endParaRPr lang="en-US" sz="2800" dirty="0">
              <a:solidFill>
                <a:schemeClr val="bg1"/>
              </a:solidFill>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0F6F38B6-7AC5-48D0-B518-D559DDC0077F}"/>
              </a:ext>
            </a:extLst>
          </p:cNvPr>
          <p:cNvSpPr>
            <a:spLocks noGrp="1"/>
          </p:cNvSpPr>
          <p:nvPr>
            <p:ph type="sldNum" sz="quarter" idx="12"/>
          </p:nvPr>
        </p:nvSpPr>
        <p:spPr/>
        <p:txBody>
          <a:bodyPr/>
          <a:lstStyle/>
          <a:p>
            <a:fld id="{F7542ADD-394E-41F3-B704-951748884AEE}" type="slidenum">
              <a:rPr lang="en-US" smtClean="0"/>
              <a:t>27</a:t>
            </a:fld>
            <a:endParaRPr lang="en-US" dirty="0"/>
          </a:p>
        </p:txBody>
      </p:sp>
    </p:spTree>
    <p:extLst>
      <p:ext uri="{BB962C8B-B14F-4D97-AF65-F5344CB8AC3E}">
        <p14:creationId xmlns:p14="http://schemas.microsoft.com/office/powerpoint/2010/main" val="1482682798"/>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31996" y="1188943"/>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698376" y="1376924"/>
            <a:ext cx="7808260" cy="4216539"/>
          </a:xfrm>
          <a:prstGeom prst="rect">
            <a:avLst/>
          </a:prstGeom>
          <a:solidFill>
            <a:schemeClr val="bg1"/>
          </a:solidFill>
        </p:spPr>
        <p:txBody>
          <a:bodyPr wrap="square" rtlCol="0">
            <a:spAutoFit/>
          </a:bodyPr>
          <a:lstStyle/>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1. </a:t>
            </a:r>
            <a:r>
              <a:rPr lang="en-US" sz="1600" dirty="0">
                <a:latin typeface="Alexandria Medium" pitchFamily="2" charset="-78"/>
                <a:ea typeface="Times New Roman" panose="02020603050405020304" pitchFamily="18" charset="0"/>
                <a:cs typeface="Alexandria Medium" pitchFamily="2" charset="-78"/>
                <a:hlinkClick r:id="rId6"/>
              </a:rPr>
              <a:t>http://www.indianmediacouncil.in</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2.https://www.google.com/search?q=gif%20Mobile%20Electronic%20Wallpapers&amp;tbm=isch&amp;tbs=rimg:CRAlLON5euaiYQXycwABpVblsgITCgIIABAAOgQIABAAQAFVLSmhPsACANgCAOACAA&amp;hl=ar&amp;sa=X&amp;ved=0CBkQuIIBahcKEwigsOzy2vyEAxUAAAAAHQAAAAAQCA&amp;biw=1519&amp;bih=695#imgrc=CVH3ohKcVfi4lM</a:t>
            </a:r>
          </a:p>
          <a:p>
            <a:r>
              <a:rPr lang="en-US" sz="1600" dirty="0">
                <a:latin typeface="Alexandria Medium" pitchFamily="2" charset="-78"/>
                <a:ea typeface="Times New Roman" panose="02020603050405020304" pitchFamily="18" charset="0"/>
                <a:cs typeface="Alexandria Medium" pitchFamily="2" charset="-78"/>
              </a:rPr>
              <a:t>4: 5 </a:t>
            </a:r>
            <a:r>
              <a:rPr lang="en-US" sz="1600" dirty="0">
                <a:latin typeface="Alexandria Medium" pitchFamily="2" charset="-78"/>
                <a:ea typeface="Times New Roman" panose="02020603050405020304" pitchFamily="18" charset="0"/>
                <a:cs typeface="Alexandria Medium" pitchFamily="2" charset="-78"/>
                <a:hlinkClick r:id="rId7"/>
              </a:rPr>
              <a:t>https://in.pinterest.com/pin/720013059164540251/</a:t>
            </a:r>
            <a:r>
              <a:rPr lang="ar-EG" sz="1600" dirty="0">
                <a:latin typeface="Alexandria Medium" pitchFamily="2" charset="-78"/>
                <a:ea typeface="Times New Roman" panose="02020603050405020304" pitchFamily="18" charset="0"/>
                <a:cs typeface="Alexandria Medium" pitchFamily="2" charset="-78"/>
              </a:rPr>
              <a:t>  </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6: 7 </a:t>
            </a:r>
            <a:r>
              <a:rPr lang="en-US" sz="1600" dirty="0">
                <a:latin typeface="Alexandria Medium" pitchFamily="2" charset="-78"/>
                <a:ea typeface="Times New Roman" panose="02020603050405020304" pitchFamily="18" charset="0"/>
                <a:cs typeface="Alexandria Medium" pitchFamily="2" charset="-78"/>
                <a:hlinkClick r:id="rId8"/>
              </a:rPr>
              <a:t>https://www.google.com/search?q=Animated+backgrounds+of</a:t>
            </a:r>
            <a:r>
              <a:rPr lang="en-US" sz="1600" dirty="0">
                <a:latin typeface="Alexandria Medium" pitchFamily="2" charset="-78"/>
                <a:ea typeface="Times New Roman" panose="02020603050405020304" pitchFamily="18" charset="0"/>
                <a:cs typeface="Alexandria Medium" pitchFamily="2" charset="-78"/>
              </a:rPr>
              <a:t>+</a:t>
            </a:r>
          </a:p>
          <a:p>
            <a:r>
              <a:rPr lang="en-US" sz="1600" dirty="0" err="1">
                <a:latin typeface="Alexandria Medium" pitchFamily="2" charset="-78"/>
                <a:ea typeface="Times New Roman" panose="02020603050405020304" pitchFamily="18" charset="0"/>
                <a:cs typeface="Alexandria Medium" pitchFamily="2" charset="-78"/>
              </a:rPr>
              <a:t>privacy+gif&amp;sca_esv</a:t>
            </a:r>
            <a:r>
              <a:rPr lang="en-US" sz="1600" dirty="0">
                <a:latin typeface="Alexandria Medium" pitchFamily="2" charset="-78"/>
                <a:ea typeface="Times New Roman" panose="02020603050405020304" pitchFamily="18" charset="0"/>
                <a:cs typeface="Alexandria Medium" pitchFamily="2" charset="-78"/>
              </a:rPr>
              <a:t>=91bfb1353ebccd43&amp;sca_upv=1&amp;udm=2&amp;biw=1536&amp;bih=695&amp;sxsrf=ADLYWIJbbZKXdNLsYnrH6agYwBJ9g2yJw%3A1716292814320&amp;ei=zoxMZsSHE6GkkdUPqKiE0Ao&amp;ved</a:t>
            </a:r>
            <a:endParaRPr lang="ar-EG"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hlinkClick r:id="rId9"/>
              </a:rPr>
              <a:t>10. https://policies.google.com/privacy?hl=en-US</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11. </a:t>
            </a:r>
            <a:r>
              <a:rPr lang="en-US" sz="1600" dirty="0">
                <a:latin typeface="Alexandria Medium" pitchFamily="2" charset="-78"/>
                <a:ea typeface="Times New Roman" panose="02020603050405020304" pitchFamily="18" charset="0"/>
                <a:cs typeface="Alexandria Medium" pitchFamily="2" charset="-78"/>
                <a:hlinkClick r:id="rId10"/>
              </a:rPr>
              <a:t>https://www.finance-investissement.com/fi-releve/nouvelles-fi-releve/protection-des-renseignements-personnels/</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 12: 22 </a:t>
            </a:r>
            <a:r>
              <a:rPr lang="en-US" sz="1600" dirty="0">
                <a:latin typeface="Alexandria Medium" pitchFamily="2" charset="-78"/>
                <a:ea typeface="Times New Roman" panose="02020603050405020304" pitchFamily="18" charset="0"/>
                <a:cs typeface="Alexandria Medium" pitchFamily="2" charset="-78"/>
                <a:hlinkClick r:id="rId11"/>
              </a:rPr>
              <a:t>https://depositphotos.com/photos/privacy.html</a:t>
            </a:r>
            <a:endParaRPr lang="ar-EG" sz="1600" dirty="0">
              <a:latin typeface="Alexandria Medium" pitchFamily="2" charset="-78"/>
              <a:ea typeface="Times New Roman" panose="02020603050405020304" pitchFamily="18" charset="0"/>
              <a:cs typeface="Alexandria Medium" pitchFamily="2" charset="-78"/>
            </a:endParaRPr>
          </a:p>
          <a:p>
            <a:endParaRPr lang="ar-EG" sz="1600" dirty="0">
              <a:latin typeface="Alexandria Medium" pitchFamily="2" charset="-78"/>
              <a:ea typeface="Times New Roman" panose="02020603050405020304" pitchFamily="18" charset="0"/>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28</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7887371" y="705538"/>
            <a:ext cx="3702424" cy="9668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pic>
        <p:nvPicPr>
          <p:cNvPr id="8" name="Audio 2">
            <a:hlinkClick r:id="" action="ppaction://media"/>
            <a:extLst>
              <a:ext uri="{FF2B5EF4-FFF2-40B4-BE49-F238E27FC236}">
                <a16:creationId xmlns:a16="http://schemas.microsoft.com/office/drawing/2014/main" id="{3304ABC0-0E5F-4294-9968-15C44BB1B622}"/>
              </a:ext>
            </a:extLst>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417101525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01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1">
              <a:lumMod val="60000"/>
              <a:lumOff val="4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3"/>
          <a:stretch>
            <a:fillRect/>
          </a:stretch>
        </p:blipFill>
        <p:spPr>
          <a:xfrm>
            <a:off x="2643923" y="3988500"/>
            <a:ext cx="6500077" cy="1292088"/>
          </a:xfrm>
          <a:prstGeom prst="rect">
            <a:avLst/>
          </a:prstGeom>
        </p:spPr>
      </p:pic>
      <p:sp>
        <p:nvSpPr>
          <p:cNvPr id="6" name="Rectangle 5">
            <a:extLst>
              <a:ext uri="{FF2B5EF4-FFF2-40B4-BE49-F238E27FC236}">
                <a16:creationId xmlns:a16="http://schemas.microsoft.com/office/drawing/2014/main" id="{61E47D9E-4879-4C6C-BFE8-7CD2B7A3607C}"/>
              </a:ext>
            </a:extLst>
          </p:cNvPr>
          <p:cNvSpPr/>
          <p:nvPr/>
        </p:nvSpPr>
        <p:spPr>
          <a:xfrm>
            <a:off x="2731165" y="4154088"/>
            <a:ext cx="6572250" cy="793551"/>
          </a:xfrm>
          <a:prstGeom prst="rect">
            <a:avLst/>
          </a:prstGeom>
        </p:spPr>
        <p:txBody>
          <a:bodyPr wrap="square">
            <a:spAutoFit/>
          </a:bodyPr>
          <a:lstStyle/>
          <a:p>
            <a:pPr marL="457200" marR="0" algn="ctr" rtl="1">
              <a:lnSpc>
                <a:spcPct val="107000"/>
              </a:lnSpc>
              <a:spcBef>
                <a:spcPts val="0"/>
              </a:spcBef>
              <a:spcAft>
                <a:spcPts val="500"/>
              </a:spcAft>
            </a:pPr>
            <a:r>
              <a:rPr lang="ar-SA" sz="2000" b="1" dirty="0">
                <a:solidFill>
                  <a:schemeClr val="bg1"/>
                </a:solidFill>
                <a:latin typeface="Calibri" panose="020F0502020204030204" pitchFamily="34" charset="0"/>
                <a:ea typeface="Calibri" panose="020F0502020204030204" pitchFamily="34" charset="0"/>
              </a:rPr>
              <a:t>تم بحمد الله الإنتهاء من شرح المحاضرة ا</a:t>
            </a:r>
            <a:r>
              <a:rPr lang="ar-EG" sz="2000" b="1" dirty="0">
                <a:solidFill>
                  <a:schemeClr val="bg1"/>
                </a:solidFill>
                <a:latin typeface="Calibri" panose="020F0502020204030204" pitchFamily="34" charset="0"/>
                <a:ea typeface="Calibri" panose="020F0502020204030204" pitchFamily="34" charset="0"/>
              </a:rPr>
              <a:t>لتعريفية</a:t>
            </a:r>
            <a:endParaRPr lang="en-US" sz="2000" b="1" dirty="0">
              <a:solidFill>
                <a:schemeClr val="bg1"/>
              </a:solidFill>
              <a:latin typeface="Calibri" panose="020F0502020204030204" pitchFamily="34" charset="0"/>
              <a:ea typeface="Calibri" panose="020F0502020204030204" pitchFamily="34" charset="0"/>
            </a:endParaRPr>
          </a:p>
          <a:p>
            <a:pPr algn="ctr" rtl="1"/>
            <a:r>
              <a:rPr lang="ar-SA" sz="2000"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sz="2000" b="1" dirty="0">
              <a:solidFill>
                <a:schemeClr val="bg1"/>
              </a:solidFill>
              <a:effectLst/>
              <a:latin typeface="Times New Roman" panose="02020603050405020304" pitchFamily="18" charset="0"/>
              <a:ea typeface="Times New Roman" panose="02020603050405020304" pitchFamily="18" charset="0"/>
            </a:endParaRPr>
          </a:p>
        </p:txBody>
      </p:sp>
      <p:sp>
        <p:nvSpPr>
          <p:cNvPr id="7" name="Slide Number Placeholder 6">
            <a:extLst>
              <a:ext uri="{FF2B5EF4-FFF2-40B4-BE49-F238E27FC236}">
                <a16:creationId xmlns:a16="http://schemas.microsoft.com/office/drawing/2014/main" id="{7A4FDFCD-8A38-42F4-906F-F35642AD46D3}"/>
              </a:ext>
            </a:extLst>
          </p:cNvPr>
          <p:cNvSpPr>
            <a:spLocks noGrp="1"/>
          </p:cNvSpPr>
          <p:nvPr>
            <p:ph type="sldNum" sz="quarter" idx="12"/>
          </p:nvPr>
        </p:nvSpPr>
        <p:spPr/>
        <p:txBody>
          <a:bodyPr/>
          <a:lstStyle/>
          <a:p>
            <a:fld id="{F7542ADD-394E-41F3-B704-951748884AEE}" type="slidenum">
              <a:rPr lang="en-US" smtClean="0"/>
              <a:t>29</a:t>
            </a:fld>
            <a:endParaRPr lang="en-US" dirty="0"/>
          </a:p>
        </p:txBody>
      </p:sp>
    </p:spTree>
    <p:extLst>
      <p:ext uri="{BB962C8B-B14F-4D97-AF65-F5344CB8AC3E}">
        <p14:creationId xmlns:p14="http://schemas.microsoft.com/office/powerpoint/2010/main" val="3613845650"/>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BA2EA21-A6DC-461E-A988-07798CC81E4F}"/>
</file>

<file path=customXml/itemProps2.xml><?xml version="1.0" encoding="utf-8"?>
<ds:datastoreItem xmlns:ds="http://schemas.openxmlformats.org/officeDocument/2006/customXml" ds:itemID="{22F7FF2F-A3D5-4343-AA3F-70461F723E51}"/>
</file>

<file path=docProps/app.xml><?xml version="1.0" encoding="utf-8"?>
<Properties xmlns="http://schemas.openxmlformats.org/officeDocument/2006/extended-properties" xmlns:vt="http://schemas.openxmlformats.org/officeDocument/2006/docPropsVTypes">
  <TotalTime>3533</TotalTime>
  <Words>1222</Words>
  <Application>Microsoft Office PowerPoint</Application>
  <PresentationFormat>Widescreen</PresentationFormat>
  <Paragraphs>119</Paragraphs>
  <Slides>30</Slides>
  <Notes>2</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Alexandria</vt:lpstr>
      <vt:lpstr>Alexandria Medium</vt:lpstr>
      <vt:lpstr>Arial</vt:lpstr>
      <vt:lpstr>Calibri</vt:lpstr>
      <vt:lpstr>Helvetica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267</cp:revision>
  <dcterms:created xsi:type="dcterms:W3CDTF">2023-04-29T09:08:00Z</dcterms:created>
  <dcterms:modified xsi:type="dcterms:W3CDTF">2024-05-27T09:54:47Z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