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8" r:id="rId2"/>
  </p:sldMasterIdLst>
  <p:notesMasterIdLst>
    <p:notesMasterId r:id="rId46"/>
  </p:notesMasterIdLst>
  <p:sldIdLst>
    <p:sldId id="264" r:id="rId3"/>
    <p:sldId id="259" r:id="rId4"/>
    <p:sldId id="327" r:id="rId5"/>
    <p:sldId id="383" r:id="rId6"/>
    <p:sldId id="384" r:id="rId7"/>
    <p:sldId id="385" r:id="rId8"/>
    <p:sldId id="373" r:id="rId9"/>
    <p:sldId id="413" r:id="rId10"/>
    <p:sldId id="414" r:id="rId11"/>
    <p:sldId id="416" r:id="rId12"/>
    <p:sldId id="415" r:id="rId13"/>
    <p:sldId id="417" r:id="rId14"/>
    <p:sldId id="418" r:id="rId15"/>
    <p:sldId id="419" r:id="rId16"/>
    <p:sldId id="420" r:id="rId17"/>
    <p:sldId id="421" r:id="rId18"/>
    <p:sldId id="339" r:id="rId19"/>
    <p:sldId id="422" r:id="rId20"/>
    <p:sldId id="423" r:id="rId21"/>
    <p:sldId id="424" r:id="rId22"/>
    <p:sldId id="337" r:id="rId23"/>
    <p:sldId id="352" r:id="rId24"/>
    <p:sldId id="386" r:id="rId25"/>
    <p:sldId id="387" r:id="rId26"/>
    <p:sldId id="389" r:id="rId27"/>
    <p:sldId id="391" r:id="rId28"/>
    <p:sldId id="390" r:id="rId29"/>
    <p:sldId id="426" r:id="rId30"/>
    <p:sldId id="427" r:id="rId31"/>
    <p:sldId id="428" r:id="rId32"/>
    <p:sldId id="429" r:id="rId33"/>
    <p:sldId id="430" r:id="rId34"/>
    <p:sldId id="431" r:id="rId35"/>
    <p:sldId id="433" r:id="rId36"/>
    <p:sldId id="434" r:id="rId37"/>
    <p:sldId id="435" r:id="rId38"/>
    <p:sldId id="436" r:id="rId39"/>
    <p:sldId id="437" r:id="rId40"/>
    <p:sldId id="432" r:id="rId41"/>
    <p:sldId id="438" r:id="rId42"/>
    <p:sldId id="439" r:id="rId43"/>
    <p:sldId id="440" r:id="rId44"/>
    <p:sldId id="441"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00B0F0"/>
    <a:srgbClr val="099BDD"/>
    <a:srgbClr val="24A9E1"/>
    <a:srgbClr val="53728A"/>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13" autoAdjust="0"/>
    <p:restoredTop sz="89949" autoAdjust="0"/>
  </p:normalViewPr>
  <p:slideViewPr>
    <p:cSldViewPr snapToGrid="0">
      <p:cViewPr varScale="1">
        <p:scale>
          <a:sx n="70" d="100"/>
          <a:sy n="70" d="100"/>
        </p:scale>
        <p:origin x="7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_rels/data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image" Target="../media/image5.jpeg"/><Relationship Id="rId4" Type="http://schemas.openxmlformats.org/officeDocument/2006/relationships/image" Target="../media/image8.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image" Target="../media/image5.jpeg"/><Relationship Id="rId4" Type="http://schemas.openxmlformats.org/officeDocument/2006/relationships/image" Target="../media/image8.jpe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1D994D-31A3-48B7-8178-D9B9D4D7B79B}" type="doc">
      <dgm:prSet loTypeId="urn:microsoft.com/office/officeart/2005/8/layout/hList7" loCatId="list" qsTypeId="urn:microsoft.com/office/officeart/2005/8/quickstyle/simple3" qsCatId="simple" csTypeId="urn:microsoft.com/office/officeart/2005/8/colors/colorful2" csCatId="colorful" phldr="1"/>
      <dgm:spPr/>
      <dgm:t>
        <a:bodyPr/>
        <a:lstStyle/>
        <a:p>
          <a:endParaRPr lang="en-US"/>
        </a:p>
      </dgm:t>
    </dgm:pt>
    <dgm:pt modelId="{01CEBEF5-F328-4FEB-B1AD-5357889CAF93}">
      <dgm:prSet phldrT="[Text]" custT="1"/>
      <dgm:spPr/>
      <dgm:t>
        <a:bodyPr/>
        <a:lstStyle/>
        <a:p>
          <a:r>
            <a:rPr lang="en-US" sz="2400" b="1" u="sng" smtClean="0">
              <a:ea typeface="+mj-ea"/>
              <a:cs typeface="+mj-cs"/>
            </a:rPr>
            <a:t>Introduction:</a:t>
          </a:r>
        </a:p>
        <a:p>
          <a:r>
            <a:rPr lang="en-US" sz="2000" b="1" u="sng" smtClean="0">
              <a:ea typeface="+mj-ea"/>
              <a:cs typeface="+mj-cs"/>
            </a:rPr>
            <a:t>Lecture 1 </a:t>
          </a:r>
          <a:r>
            <a:rPr lang="en-US" sz="2000" b="1" smtClean="0">
              <a:ea typeface="+mj-ea"/>
              <a:cs typeface="+mj-cs"/>
            </a:rPr>
            <a:t>Introduction to APM and Initial Project Strategy</a:t>
          </a:r>
        </a:p>
        <a:p>
          <a:r>
            <a:rPr lang="en-US" sz="2000" b="1" u="sng" smtClean="0">
              <a:ea typeface="+mj-ea"/>
              <a:cs typeface="+mj-cs"/>
            </a:rPr>
            <a:t>Lecture 2   </a:t>
          </a:r>
          <a:r>
            <a:rPr lang="en-US" sz="2000" b="1" smtClean="0">
              <a:ea typeface="+mj-ea"/>
              <a:cs typeface="+mj-cs"/>
            </a:rPr>
            <a:t>Project Quality Management</a:t>
          </a:r>
        </a:p>
        <a:p>
          <a:endParaRPr lang="en-US" sz="2000" b="1" smtClean="0">
            <a:ea typeface="+mj-ea"/>
            <a:cs typeface="+mj-cs"/>
          </a:endParaRPr>
        </a:p>
        <a:p>
          <a:endParaRPr lang="en-US" sz="2000" b="1" dirty="0"/>
        </a:p>
      </dgm:t>
    </dgm:pt>
    <dgm:pt modelId="{5B1C686D-3C08-4901-9708-9316C7E85D74}" type="parTrans" cxnId="{6B5E5D9A-5CE7-4732-85C7-2DAE05A235EA}">
      <dgm:prSet/>
      <dgm:spPr/>
      <dgm:t>
        <a:bodyPr/>
        <a:lstStyle/>
        <a:p>
          <a:endParaRPr lang="en-US"/>
        </a:p>
      </dgm:t>
    </dgm:pt>
    <dgm:pt modelId="{7C1C4543-F1EA-4BD2-9279-8769955A617A}" type="sibTrans" cxnId="{6B5E5D9A-5CE7-4732-85C7-2DAE05A235EA}">
      <dgm:prSet/>
      <dgm:spPr/>
      <dgm:t>
        <a:bodyPr/>
        <a:lstStyle/>
        <a:p>
          <a:endParaRPr lang="en-US"/>
        </a:p>
      </dgm:t>
    </dgm:pt>
    <dgm:pt modelId="{933EF932-80A1-449A-9575-1E7CAF4B9BD4}">
      <dgm:prSet/>
      <dgm:spPr/>
      <dgm:t>
        <a:bodyPr/>
        <a:lstStyle/>
        <a:p>
          <a:endParaRPr lang="en-US" sz="900" dirty="0"/>
        </a:p>
      </dgm:t>
    </dgm:pt>
    <dgm:pt modelId="{DDCCDEC3-B870-418F-86C7-24AF101401F2}" type="parTrans" cxnId="{E4E3667B-29D4-4497-96B8-6A3F96386BBC}">
      <dgm:prSet/>
      <dgm:spPr/>
      <dgm:t>
        <a:bodyPr/>
        <a:lstStyle/>
        <a:p>
          <a:endParaRPr lang="en-US"/>
        </a:p>
      </dgm:t>
    </dgm:pt>
    <dgm:pt modelId="{744548C0-5AD9-4858-A13C-D5B32400525E}" type="sibTrans" cxnId="{E4E3667B-29D4-4497-96B8-6A3F96386BBC}">
      <dgm:prSet/>
      <dgm:spPr/>
      <dgm:t>
        <a:bodyPr/>
        <a:lstStyle/>
        <a:p>
          <a:endParaRPr lang="en-US"/>
        </a:p>
      </dgm:t>
    </dgm:pt>
    <dgm:pt modelId="{202A37BD-6B1F-4C0D-ADFB-65B306629B59}">
      <dgm:prSet custT="1"/>
      <dgm:spPr/>
      <dgm:t>
        <a:bodyPr/>
        <a:lstStyle/>
        <a:p>
          <a:pPr algn="ctr"/>
          <a:r>
            <a:rPr lang="en-US" sz="2400" b="1" u="sng" dirty="0"/>
            <a:t>Project planning</a:t>
          </a:r>
        </a:p>
        <a:p>
          <a:pPr algn="l"/>
          <a:r>
            <a:rPr lang="en-US" sz="2000" b="1" u="sng" dirty="0"/>
            <a:t>Lecture 6 </a:t>
          </a:r>
          <a:r>
            <a:rPr lang="en-US" sz="2000" b="1" dirty="0"/>
            <a:t>Initial project coordination and the project Charter</a:t>
          </a:r>
        </a:p>
        <a:p>
          <a:pPr algn="l"/>
          <a:r>
            <a:rPr lang="en-US" sz="2000" b="1" u="sng" dirty="0"/>
            <a:t>Lecture 7</a:t>
          </a:r>
          <a:r>
            <a:rPr lang="en-US" sz="2000" b="1" dirty="0"/>
            <a:t> Starting the project plan: The WBS</a:t>
          </a:r>
        </a:p>
        <a:p>
          <a:pPr algn="l"/>
          <a:r>
            <a:rPr lang="en-US" sz="2000" b="1" u="sng" dirty="0"/>
            <a:t>Lecture </a:t>
          </a:r>
          <a:r>
            <a:rPr lang="en-US" sz="2000" b="1" dirty="0"/>
            <a:t>8 Project risk management </a:t>
          </a:r>
        </a:p>
        <a:p>
          <a:pPr algn="l"/>
          <a:r>
            <a:rPr lang="en-US" sz="2000" b="1" u="sng" dirty="0"/>
            <a:t>Lecture 9 </a:t>
          </a:r>
          <a:r>
            <a:rPr lang="en-US" sz="2000" b="1" dirty="0">
              <a:solidFill>
                <a:schemeClr val="accent6">
                  <a:lumMod val="75000"/>
                </a:schemeClr>
              </a:solidFill>
            </a:rPr>
            <a:t>Budgeting, Estimating times and costs</a:t>
          </a:r>
        </a:p>
        <a:p>
          <a:pPr algn="ctr"/>
          <a:endParaRPr lang="en-US" sz="2000" b="1" dirty="0"/>
        </a:p>
      </dgm:t>
    </dgm:pt>
    <dgm:pt modelId="{6A23A51E-E651-4F0A-95FD-6970A821D878}" type="parTrans" cxnId="{8CE7AAC0-E670-48F7-831E-7EB749CD5DC9}">
      <dgm:prSet/>
      <dgm:spPr/>
      <dgm:t>
        <a:bodyPr/>
        <a:lstStyle/>
        <a:p>
          <a:endParaRPr lang="en-US"/>
        </a:p>
      </dgm:t>
    </dgm:pt>
    <dgm:pt modelId="{45AA9BA0-1E98-41F5-AF43-780227D97988}" type="sibTrans" cxnId="{8CE7AAC0-E670-48F7-831E-7EB749CD5DC9}">
      <dgm:prSet/>
      <dgm:spPr/>
      <dgm:t>
        <a:bodyPr/>
        <a:lstStyle/>
        <a:p>
          <a:endParaRPr lang="en-US"/>
        </a:p>
      </dgm:t>
    </dgm:pt>
    <dgm:pt modelId="{D367537C-793C-49CB-8931-1FDCB6465AC2}">
      <dgm:prSet custT="1"/>
      <dgm:spPr/>
      <dgm:t>
        <a:bodyPr/>
        <a:lstStyle/>
        <a:p>
          <a:pPr algn="ctr"/>
          <a:r>
            <a:rPr lang="en-US" sz="2400" b="1" u="sng" smtClean="0"/>
            <a:t>Project Initiation:</a:t>
          </a:r>
        </a:p>
        <a:p>
          <a:pPr algn="l"/>
          <a:r>
            <a:rPr lang="en-US" sz="2000" b="1" u="sng" smtClean="0"/>
            <a:t>Lecture 3 </a:t>
          </a:r>
          <a:r>
            <a:rPr lang="en-US" sz="2000" b="1" smtClean="0"/>
            <a:t>Project Communication and team Management</a:t>
          </a:r>
        </a:p>
        <a:p>
          <a:pPr algn="l"/>
          <a:r>
            <a:rPr lang="en-US" sz="2000" b="1" u="sng" smtClean="0"/>
            <a:t>Lecture 4 </a:t>
          </a:r>
          <a:r>
            <a:rPr lang="en-US" sz="2000" b="1" smtClean="0"/>
            <a:t>Managing conflicts and the art of communication</a:t>
          </a:r>
        </a:p>
        <a:p>
          <a:pPr algn="l"/>
          <a:r>
            <a:rPr lang="en-US" sz="2000" b="1" u="sng" smtClean="0"/>
            <a:t>Lecture 5</a:t>
          </a:r>
          <a:r>
            <a:rPr lang="en-US" sz="2000" b="1" smtClean="0"/>
            <a:t> Strategic Management and project selection</a:t>
          </a:r>
        </a:p>
        <a:p>
          <a:pPr algn="ctr"/>
          <a:endParaRPr lang="en-US" sz="2000" b="1" smtClean="0"/>
        </a:p>
        <a:p>
          <a:pPr algn="ctr"/>
          <a:endParaRPr lang="en-US" sz="1200" b="1" smtClean="0"/>
        </a:p>
        <a:p>
          <a:pPr algn="ctr"/>
          <a:endParaRPr lang="en-US" sz="1200" dirty="0"/>
        </a:p>
      </dgm:t>
    </dgm:pt>
    <dgm:pt modelId="{17EFB113-1D04-4ABA-945C-72F4AB54C821}" type="parTrans" cxnId="{AA622213-DB06-43DE-A582-398D4FA961D5}">
      <dgm:prSet/>
      <dgm:spPr/>
      <dgm:t>
        <a:bodyPr/>
        <a:lstStyle/>
        <a:p>
          <a:endParaRPr lang="en-US"/>
        </a:p>
      </dgm:t>
    </dgm:pt>
    <dgm:pt modelId="{D0B43EFC-A2E1-4BD7-9629-78663EA546B5}" type="sibTrans" cxnId="{AA622213-DB06-43DE-A582-398D4FA961D5}">
      <dgm:prSet/>
      <dgm:spPr/>
      <dgm:t>
        <a:bodyPr/>
        <a:lstStyle/>
        <a:p>
          <a:endParaRPr lang="en-US"/>
        </a:p>
      </dgm:t>
    </dgm:pt>
    <dgm:pt modelId="{BF8A8659-732D-4B61-A4DE-5251BBCB9396}">
      <dgm:prSet custT="1"/>
      <dgm:spPr/>
      <dgm:t>
        <a:bodyPr/>
        <a:lstStyle/>
        <a:p>
          <a:pPr algn="ctr"/>
          <a:r>
            <a:rPr lang="en-US" sz="2400" b="1" u="sng" dirty="0"/>
            <a:t>Project </a:t>
          </a:r>
          <a:r>
            <a:rPr lang="en-US" sz="2400" b="1" u="sng" dirty="0" smtClean="0">
              <a:solidFill>
                <a:srgbClr val="FF0000"/>
              </a:solidFill>
            </a:rPr>
            <a:t>Integration</a:t>
          </a:r>
          <a:endParaRPr lang="en-US" sz="2400" b="1" u="sng" dirty="0">
            <a:solidFill>
              <a:srgbClr val="FF0000"/>
            </a:solidFill>
          </a:endParaRPr>
        </a:p>
        <a:p>
          <a:pPr algn="l"/>
          <a:r>
            <a:rPr lang="en-US" sz="2000" b="1" u="sng" dirty="0"/>
            <a:t>Lecture 10  </a:t>
          </a:r>
          <a:r>
            <a:rPr lang="en-US" sz="2000" b="1" dirty="0"/>
            <a:t>Monitoring and </a:t>
          </a:r>
          <a:r>
            <a:rPr lang="en-US" sz="2000" b="1" dirty="0" smtClean="0">
              <a:solidFill>
                <a:srgbClr val="FF0000"/>
              </a:solidFill>
            </a:rPr>
            <a:t>Controlling</a:t>
          </a:r>
          <a:endParaRPr lang="en-US" sz="2000" b="1" dirty="0">
            <a:solidFill>
              <a:srgbClr val="FF0000"/>
            </a:solidFill>
          </a:endParaRPr>
        </a:p>
        <a:p>
          <a:pPr algn="l"/>
          <a:r>
            <a:rPr lang="en-US" sz="2000" b="1" u="sng" dirty="0"/>
            <a:t>Lecture </a:t>
          </a:r>
          <a:r>
            <a:rPr lang="en-US" sz="2000" b="1" u="sng" dirty="0" smtClean="0"/>
            <a:t>11</a:t>
          </a:r>
          <a:r>
            <a:rPr lang="en-US" sz="2000" b="1" u="none" dirty="0" smtClean="0"/>
            <a:t> </a:t>
          </a:r>
          <a:r>
            <a:rPr lang="en-US" sz="2000" b="1" u="none" dirty="0" smtClean="0">
              <a:solidFill>
                <a:srgbClr val="FF0000"/>
              </a:solidFill>
            </a:rPr>
            <a:t>PMOs and OPM</a:t>
          </a:r>
          <a:endParaRPr lang="en-US" sz="2000" b="1" dirty="0">
            <a:solidFill>
              <a:srgbClr val="FF0000"/>
            </a:solidFill>
          </a:endParaRPr>
        </a:p>
        <a:p>
          <a:pPr algn="l"/>
          <a:r>
            <a:rPr lang="en-US" sz="2000" b="1" u="sng" dirty="0"/>
            <a:t>Lecture </a:t>
          </a:r>
          <a:r>
            <a:rPr lang="en-US" sz="2000" b="1" u="sng" dirty="0" smtClean="0"/>
            <a:t>12</a:t>
          </a:r>
          <a:r>
            <a:rPr lang="en-US" sz="2000" b="1" u="none" dirty="0" smtClean="0"/>
            <a:t> </a:t>
          </a:r>
          <a:r>
            <a:rPr lang="en-US" sz="2000" b="1" u="none" dirty="0" smtClean="0">
              <a:solidFill>
                <a:srgbClr val="FF0000"/>
              </a:solidFill>
            </a:rPr>
            <a:t>Social and Professional Responsibility</a:t>
          </a:r>
          <a:endParaRPr lang="en-US" sz="2000" b="1" dirty="0">
            <a:solidFill>
              <a:srgbClr val="FF0000"/>
            </a:solidFill>
          </a:endParaRPr>
        </a:p>
        <a:p>
          <a:pPr algn="l"/>
          <a:r>
            <a:rPr lang="en-US" sz="2000" b="1" u="sng" dirty="0"/>
            <a:t>Lecture 13 </a:t>
          </a:r>
          <a:r>
            <a:rPr lang="en-US" sz="2000" b="1" dirty="0" smtClean="0">
              <a:solidFill>
                <a:srgbClr val="FF0000"/>
              </a:solidFill>
            </a:rPr>
            <a:t>Open Discussion</a:t>
          </a:r>
          <a:endParaRPr lang="en-US" sz="2000" b="1" dirty="0">
            <a:solidFill>
              <a:srgbClr val="FF0000"/>
            </a:solidFill>
          </a:endParaRPr>
        </a:p>
        <a:p>
          <a:pPr algn="l"/>
          <a:endParaRPr lang="en-US" sz="2000" b="1" dirty="0"/>
        </a:p>
        <a:p>
          <a:pPr algn="l"/>
          <a:endParaRPr lang="en-US" sz="2000" b="1" dirty="0"/>
        </a:p>
      </dgm:t>
    </dgm:pt>
    <dgm:pt modelId="{D81BC3A9-1823-4E3A-AC2F-5629C7D96F46}" type="parTrans" cxnId="{86E1736B-193D-4F55-89A4-83AE58C86824}">
      <dgm:prSet/>
      <dgm:spPr/>
      <dgm:t>
        <a:bodyPr/>
        <a:lstStyle/>
        <a:p>
          <a:endParaRPr lang="en-US"/>
        </a:p>
      </dgm:t>
    </dgm:pt>
    <dgm:pt modelId="{43165FDB-83A8-4908-8169-5B1B20F4D407}" type="sibTrans" cxnId="{86E1736B-193D-4F55-89A4-83AE58C86824}">
      <dgm:prSet/>
      <dgm:spPr/>
      <dgm:t>
        <a:bodyPr/>
        <a:lstStyle/>
        <a:p>
          <a:endParaRPr lang="en-US"/>
        </a:p>
      </dgm:t>
    </dgm:pt>
    <dgm:pt modelId="{829859B4-2CC5-4B3C-939A-FCA3F32B48C7}" type="pres">
      <dgm:prSet presAssocID="{D01D994D-31A3-48B7-8178-D9B9D4D7B79B}" presName="Name0" presStyleCnt="0">
        <dgm:presLayoutVars>
          <dgm:dir/>
          <dgm:resizeHandles val="exact"/>
        </dgm:presLayoutVars>
      </dgm:prSet>
      <dgm:spPr/>
      <dgm:t>
        <a:bodyPr/>
        <a:lstStyle/>
        <a:p>
          <a:endParaRPr lang="en-US"/>
        </a:p>
      </dgm:t>
    </dgm:pt>
    <dgm:pt modelId="{F93221E7-ADF7-450D-BEBE-73F9EFE5D8C8}" type="pres">
      <dgm:prSet presAssocID="{D01D994D-31A3-48B7-8178-D9B9D4D7B79B}" presName="fgShape" presStyleLbl="fgShp" presStyleIdx="0" presStyleCnt="1" custScaleY="60905" custLinFactNeighborX="-897" custLinFactNeighborY="83334"/>
      <dgm:spPr/>
      <dgm:t>
        <a:bodyPr/>
        <a:lstStyle/>
        <a:p>
          <a:endParaRPr lang="en-US"/>
        </a:p>
      </dgm:t>
    </dgm:pt>
    <dgm:pt modelId="{F2523C57-9551-47F2-A58F-DEBF425D1C03}" type="pres">
      <dgm:prSet presAssocID="{D01D994D-31A3-48B7-8178-D9B9D4D7B79B}" presName="linComp" presStyleCnt="0"/>
      <dgm:spPr/>
      <dgm:t>
        <a:bodyPr/>
        <a:lstStyle/>
        <a:p>
          <a:endParaRPr lang="en-US"/>
        </a:p>
      </dgm:t>
    </dgm:pt>
    <dgm:pt modelId="{7602F0F6-405F-42F6-9F09-2E809530B7E8}" type="pres">
      <dgm:prSet presAssocID="{01CEBEF5-F328-4FEB-B1AD-5357889CAF93}" presName="compNode" presStyleCnt="0"/>
      <dgm:spPr/>
      <dgm:t>
        <a:bodyPr/>
        <a:lstStyle/>
        <a:p>
          <a:endParaRPr lang="en-US"/>
        </a:p>
      </dgm:t>
    </dgm:pt>
    <dgm:pt modelId="{595BC8A2-99A0-4988-A087-A08A76157E80}" type="pres">
      <dgm:prSet presAssocID="{01CEBEF5-F328-4FEB-B1AD-5357889CAF93}" presName="bkgdShape" presStyleLbl="node1" presStyleIdx="0" presStyleCnt="4" custLinFactNeighborX="1263" custLinFactNeighborY="0"/>
      <dgm:spPr/>
      <dgm:t>
        <a:bodyPr/>
        <a:lstStyle/>
        <a:p>
          <a:endParaRPr lang="en-US"/>
        </a:p>
      </dgm:t>
    </dgm:pt>
    <dgm:pt modelId="{F6013622-C9B0-4A12-A16B-93A6C5238F01}" type="pres">
      <dgm:prSet presAssocID="{01CEBEF5-F328-4FEB-B1AD-5357889CAF93}" presName="nodeTx" presStyleLbl="node1" presStyleIdx="0" presStyleCnt="4">
        <dgm:presLayoutVars>
          <dgm:bulletEnabled val="1"/>
        </dgm:presLayoutVars>
      </dgm:prSet>
      <dgm:spPr/>
      <dgm:t>
        <a:bodyPr/>
        <a:lstStyle/>
        <a:p>
          <a:endParaRPr lang="en-US"/>
        </a:p>
      </dgm:t>
    </dgm:pt>
    <dgm:pt modelId="{E4F12F3A-455A-4304-836A-19A7DF1156FA}" type="pres">
      <dgm:prSet presAssocID="{01CEBEF5-F328-4FEB-B1AD-5357889CAF93}" presName="invisiNode" presStyleLbl="node1" presStyleIdx="0" presStyleCnt="4"/>
      <dgm:spPr/>
      <dgm:t>
        <a:bodyPr/>
        <a:lstStyle/>
        <a:p>
          <a:endParaRPr lang="en-US"/>
        </a:p>
      </dgm:t>
    </dgm:pt>
    <dgm:pt modelId="{2D2B619C-80A8-4D2D-A219-B0663D1DA0DD}" type="pres">
      <dgm:prSet presAssocID="{01CEBEF5-F328-4FEB-B1AD-5357889CAF93}" presName="imagNode" presStyleLbl="fgImgPlace1" presStyleIdx="0" presStyleCnt="4" custScaleX="123881" custScaleY="68577" custLinFactNeighborX="5584" custLinFactNeighborY="-25699"/>
      <dgm:spPr>
        <a:blipFill>
          <a:blip xmlns:r="http://schemas.openxmlformats.org/officeDocument/2006/relationships" r:embed="rId1" cstate="hqprint">
            <a:extLst>
              <a:ext uri="{28A0092B-C50C-407E-A947-70E740481C1C}">
                <a14:useLocalDpi xmlns:a14="http://schemas.microsoft.com/office/drawing/2010/main" val="0"/>
              </a:ext>
            </a:extLst>
          </a:blip>
          <a:srcRect/>
          <a:stretch>
            <a:fillRect/>
          </a:stretch>
        </a:blipFill>
      </dgm:spPr>
      <dgm:t>
        <a:bodyPr/>
        <a:lstStyle/>
        <a:p>
          <a:endParaRPr lang="en-US"/>
        </a:p>
      </dgm:t>
      <dgm:extLst>
        <a:ext uri="{E40237B7-FDA0-4F09-8148-C483321AD2D9}">
          <dgm14:cNvPr xmlns:dgm14="http://schemas.microsoft.com/office/drawing/2010/diagram" id="0" name="" descr="Man looking at wooden figure"/>
        </a:ext>
      </dgm:extLst>
    </dgm:pt>
    <dgm:pt modelId="{2C10A198-9A9D-40A6-976F-EB84F8BEEED8}" type="pres">
      <dgm:prSet presAssocID="{7C1C4543-F1EA-4BD2-9279-8769955A617A}" presName="sibTrans" presStyleLbl="sibTrans2D1" presStyleIdx="0" presStyleCnt="0"/>
      <dgm:spPr/>
      <dgm:t>
        <a:bodyPr/>
        <a:lstStyle/>
        <a:p>
          <a:endParaRPr lang="en-US"/>
        </a:p>
      </dgm:t>
    </dgm:pt>
    <dgm:pt modelId="{87B2D31F-9395-4BFE-91E1-AA694FC1C291}" type="pres">
      <dgm:prSet presAssocID="{D367537C-793C-49CB-8931-1FDCB6465AC2}" presName="compNode" presStyleCnt="0"/>
      <dgm:spPr/>
      <dgm:t>
        <a:bodyPr/>
        <a:lstStyle/>
        <a:p>
          <a:endParaRPr lang="en-US"/>
        </a:p>
      </dgm:t>
    </dgm:pt>
    <dgm:pt modelId="{F877A3F9-E8B9-4172-8615-1A9A0739D0EA}" type="pres">
      <dgm:prSet presAssocID="{D367537C-793C-49CB-8931-1FDCB6465AC2}" presName="bkgdShape" presStyleLbl="node1" presStyleIdx="1" presStyleCnt="4"/>
      <dgm:spPr/>
      <dgm:t>
        <a:bodyPr/>
        <a:lstStyle/>
        <a:p>
          <a:endParaRPr lang="en-US"/>
        </a:p>
      </dgm:t>
    </dgm:pt>
    <dgm:pt modelId="{206A3442-25CA-47E6-BB2F-672950FCA47A}" type="pres">
      <dgm:prSet presAssocID="{D367537C-793C-49CB-8931-1FDCB6465AC2}" presName="nodeTx" presStyleLbl="node1" presStyleIdx="1" presStyleCnt="4">
        <dgm:presLayoutVars>
          <dgm:bulletEnabled val="1"/>
        </dgm:presLayoutVars>
      </dgm:prSet>
      <dgm:spPr/>
      <dgm:t>
        <a:bodyPr/>
        <a:lstStyle/>
        <a:p>
          <a:endParaRPr lang="en-US"/>
        </a:p>
      </dgm:t>
    </dgm:pt>
    <dgm:pt modelId="{2277731A-3FB1-4676-B4B3-1483E78776AC}" type="pres">
      <dgm:prSet presAssocID="{D367537C-793C-49CB-8931-1FDCB6465AC2}" presName="invisiNode" presStyleLbl="node1" presStyleIdx="1" presStyleCnt="4"/>
      <dgm:spPr/>
      <dgm:t>
        <a:bodyPr/>
        <a:lstStyle/>
        <a:p>
          <a:endParaRPr lang="en-US"/>
        </a:p>
      </dgm:t>
    </dgm:pt>
    <dgm:pt modelId="{3D725055-D5CC-43E6-A80C-3BA3C33BA046}" type="pres">
      <dgm:prSet presAssocID="{D367537C-793C-49CB-8931-1FDCB6465AC2}" presName="imagNode" presStyleLbl="fgImgPlace1" presStyleIdx="1" presStyleCnt="4" custScaleX="115779" custScaleY="60359" custLinFactNeighborX="-2451" custLinFactNeighborY="-41473"/>
      <dgm:spPr>
        <a:blipFill>
          <a:blip xmlns:r="http://schemas.openxmlformats.org/officeDocument/2006/relationships" r:embed="rId2" cstate="hqprint">
            <a:extLst>
              <a:ext uri="{28A0092B-C50C-407E-A947-70E740481C1C}">
                <a14:useLocalDpi xmlns:a14="http://schemas.microsoft.com/office/drawing/2010/main" val="0"/>
              </a:ext>
            </a:extLst>
          </a:blip>
          <a:srcRect/>
          <a:stretch>
            <a:fillRect t="-42000" b="-42000"/>
          </a:stretch>
        </a:blipFill>
      </dgm:spPr>
      <dgm:t>
        <a:bodyPr/>
        <a:lstStyle/>
        <a:p>
          <a:endParaRPr lang="en-US"/>
        </a:p>
      </dgm:t>
    </dgm:pt>
    <dgm:pt modelId="{7B0D2070-F493-4C8A-85B2-C504FA46329A}" type="pres">
      <dgm:prSet presAssocID="{D0B43EFC-A2E1-4BD7-9629-78663EA546B5}" presName="sibTrans" presStyleLbl="sibTrans2D1" presStyleIdx="0" presStyleCnt="0"/>
      <dgm:spPr/>
      <dgm:t>
        <a:bodyPr/>
        <a:lstStyle/>
        <a:p>
          <a:endParaRPr lang="en-US"/>
        </a:p>
      </dgm:t>
    </dgm:pt>
    <dgm:pt modelId="{2A1C9805-076B-4BC6-AD8A-786E1C680335}" type="pres">
      <dgm:prSet presAssocID="{202A37BD-6B1F-4C0D-ADFB-65B306629B59}" presName="compNode" presStyleCnt="0"/>
      <dgm:spPr/>
      <dgm:t>
        <a:bodyPr/>
        <a:lstStyle/>
        <a:p>
          <a:endParaRPr lang="en-US"/>
        </a:p>
      </dgm:t>
    </dgm:pt>
    <dgm:pt modelId="{307C6DEB-6A4B-4569-8DCE-F104918CF284}" type="pres">
      <dgm:prSet presAssocID="{202A37BD-6B1F-4C0D-ADFB-65B306629B59}" presName="bkgdShape" presStyleLbl="node1" presStyleIdx="2" presStyleCnt="4"/>
      <dgm:spPr/>
      <dgm:t>
        <a:bodyPr/>
        <a:lstStyle/>
        <a:p>
          <a:endParaRPr lang="en-US"/>
        </a:p>
      </dgm:t>
    </dgm:pt>
    <dgm:pt modelId="{97DE25ED-9EAC-487C-8052-C6B2B352C89A}" type="pres">
      <dgm:prSet presAssocID="{202A37BD-6B1F-4C0D-ADFB-65B306629B59}" presName="nodeTx" presStyleLbl="node1" presStyleIdx="2" presStyleCnt="4">
        <dgm:presLayoutVars>
          <dgm:bulletEnabled val="1"/>
        </dgm:presLayoutVars>
      </dgm:prSet>
      <dgm:spPr/>
      <dgm:t>
        <a:bodyPr/>
        <a:lstStyle/>
        <a:p>
          <a:endParaRPr lang="en-US"/>
        </a:p>
      </dgm:t>
    </dgm:pt>
    <dgm:pt modelId="{55C8BC0C-0203-4867-A714-732E65ECEB6B}" type="pres">
      <dgm:prSet presAssocID="{202A37BD-6B1F-4C0D-ADFB-65B306629B59}" presName="invisiNode" presStyleLbl="node1" presStyleIdx="2" presStyleCnt="4"/>
      <dgm:spPr/>
      <dgm:t>
        <a:bodyPr/>
        <a:lstStyle/>
        <a:p>
          <a:endParaRPr lang="en-US"/>
        </a:p>
      </dgm:t>
    </dgm:pt>
    <dgm:pt modelId="{C5C22D56-BED9-42EF-9C6C-04C5A9845FD2}" type="pres">
      <dgm:prSet presAssocID="{202A37BD-6B1F-4C0D-ADFB-65B306629B59}" presName="imagNode" presStyleLbl="fgImgPlace1" presStyleIdx="2" presStyleCnt="4" custScaleX="126000" custScaleY="63156" custLinFactNeighborX="-1791" custLinFactNeighborY="-34020"/>
      <dgm:spPr>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dgm:spPr>
      <dgm:t>
        <a:bodyPr/>
        <a:lstStyle/>
        <a:p>
          <a:endParaRPr lang="en-US"/>
        </a:p>
      </dgm:t>
    </dgm:pt>
    <dgm:pt modelId="{AEB09646-EE61-404D-9C7E-01E352844D63}" type="pres">
      <dgm:prSet presAssocID="{45AA9BA0-1E98-41F5-AF43-780227D97988}" presName="sibTrans" presStyleLbl="sibTrans2D1" presStyleIdx="0" presStyleCnt="0"/>
      <dgm:spPr/>
      <dgm:t>
        <a:bodyPr/>
        <a:lstStyle/>
        <a:p>
          <a:endParaRPr lang="en-US"/>
        </a:p>
      </dgm:t>
    </dgm:pt>
    <dgm:pt modelId="{A12A82F8-9D4F-4B41-B1E7-99C3AFF13A6E}" type="pres">
      <dgm:prSet presAssocID="{BF8A8659-732D-4B61-A4DE-5251BBCB9396}" presName="compNode" presStyleCnt="0"/>
      <dgm:spPr/>
      <dgm:t>
        <a:bodyPr/>
        <a:lstStyle/>
        <a:p>
          <a:endParaRPr lang="en-US"/>
        </a:p>
      </dgm:t>
    </dgm:pt>
    <dgm:pt modelId="{8E23EE5C-4097-48FD-B187-0834CBC52532}" type="pres">
      <dgm:prSet presAssocID="{BF8A8659-732D-4B61-A4DE-5251BBCB9396}" presName="bkgdShape" presStyleLbl="node1" presStyleIdx="3" presStyleCnt="4" custLinFactNeighborX="6412" custLinFactNeighborY="0"/>
      <dgm:spPr/>
      <dgm:t>
        <a:bodyPr/>
        <a:lstStyle/>
        <a:p>
          <a:endParaRPr lang="en-US"/>
        </a:p>
      </dgm:t>
    </dgm:pt>
    <dgm:pt modelId="{C1834E6F-3E7E-4427-976C-0C3E181CAE07}" type="pres">
      <dgm:prSet presAssocID="{BF8A8659-732D-4B61-A4DE-5251BBCB9396}" presName="nodeTx" presStyleLbl="node1" presStyleIdx="3" presStyleCnt="4">
        <dgm:presLayoutVars>
          <dgm:bulletEnabled val="1"/>
        </dgm:presLayoutVars>
      </dgm:prSet>
      <dgm:spPr/>
      <dgm:t>
        <a:bodyPr/>
        <a:lstStyle/>
        <a:p>
          <a:endParaRPr lang="en-US"/>
        </a:p>
      </dgm:t>
    </dgm:pt>
    <dgm:pt modelId="{C760EAE4-78FF-4345-9E2B-89ABAE3BD4BB}" type="pres">
      <dgm:prSet presAssocID="{BF8A8659-732D-4B61-A4DE-5251BBCB9396}" presName="invisiNode" presStyleLbl="node1" presStyleIdx="3" presStyleCnt="4"/>
      <dgm:spPr/>
      <dgm:t>
        <a:bodyPr/>
        <a:lstStyle/>
        <a:p>
          <a:endParaRPr lang="en-US"/>
        </a:p>
      </dgm:t>
    </dgm:pt>
    <dgm:pt modelId="{E2F03FD1-E211-426F-8054-E42269FE9C05}" type="pres">
      <dgm:prSet presAssocID="{BF8A8659-732D-4B61-A4DE-5251BBCB9396}" presName="imagNode" presStyleLbl="fgImgPlace1" presStyleIdx="3" presStyleCnt="4" custScaleX="97072" custScaleY="44229" custLinFactNeighborX="4456" custLinFactNeighborY="-56284"/>
      <dgm:spPr>
        <a:blipFill>
          <a:blip xmlns:r="http://schemas.openxmlformats.org/officeDocument/2006/relationships" r:embed="rId4" cstate="hqprint">
            <a:extLst>
              <a:ext uri="{28A0092B-C50C-407E-A947-70E740481C1C}">
                <a14:useLocalDpi xmlns:a14="http://schemas.microsoft.com/office/drawing/2010/main" val="0"/>
              </a:ext>
            </a:extLst>
          </a:blip>
          <a:srcRect/>
          <a:stretch>
            <a:fillRect/>
          </a:stretch>
        </a:blipFill>
      </dgm:spPr>
      <dgm:t>
        <a:bodyPr/>
        <a:lstStyle/>
        <a:p>
          <a:endParaRPr lang="en-US"/>
        </a:p>
      </dgm:t>
    </dgm:pt>
  </dgm:ptLst>
  <dgm:cxnLst>
    <dgm:cxn modelId="{8CE7AAC0-E670-48F7-831E-7EB749CD5DC9}" srcId="{D01D994D-31A3-48B7-8178-D9B9D4D7B79B}" destId="{202A37BD-6B1F-4C0D-ADFB-65B306629B59}" srcOrd="2" destOrd="0" parTransId="{6A23A51E-E651-4F0A-95FD-6970A821D878}" sibTransId="{45AA9BA0-1E98-41F5-AF43-780227D97988}"/>
    <dgm:cxn modelId="{6B5E5D9A-5CE7-4732-85C7-2DAE05A235EA}" srcId="{D01D994D-31A3-48B7-8178-D9B9D4D7B79B}" destId="{01CEBEF5-F328-4FEB-B1AD-5357889CAF93}" srcOrd="0" destOrd="0" parTransId="{5B1C686D-3C08-4901-9708-9316C7E85D74}" sibTransId="{7C1C4543-F1EA-4BD2-9279-8769955A617A}"/>
    <dgm:cxn modelId="{9CAA2E14-2E28-468B-BDFC-B105F5CB8D19}" type="presOf" srcId="{202A37BD-6B1F-4C0D-ADFB-65B306629B59}" destId="{307C6DEB-6A4B-4569-8DCE-F104918CF284}" srcOrd="0" destOrd="0" presId="urn:microsoft.com/office/officeart/2005/8/layout/hList7"/>
    <dgm:cxn modelId="{86E1736B-193D-4F55-89A4-83AE58C86824}" srcId="{D01D994D-31A3-48B7-8178-D9B9D4D7B79B}" destId="{BF8A8659-732D-4B61-A4DE-5251BBCB9396}" srcOrd="3" destOrd="0" parTransId="{D81BC3A9-1823-4E3A-AC2F-5629C7D96F46}" sibTransId="{43165FDB-83A8-4908-8169-5B1B20F4D407}"/>
    <dgm:cxn modelId="{47DDC04A-1252-4E2C-8C35-2F70E87F95B4}" type="presOf" srcId="{01CEBEF5-F328-4FEB-B1AD-5357889CAF93}" destId="{F6013622-C9B0-4A12-A16B-93A6C5238F01}" srcOrd="1" destOrd="0" presId="urn:microsoft.com/office/officeart/2005/8/layout/hList7"/>
    <dgm:cxn modelId="{1D9525BF-AFB7-482B-9953-38FA9B06F848}" type="presOf" srcId="{7C1C4543-F1EA-4BD2-9279-8769955A617A}" destId="{2C10A198-9A9D-40A6-976F-EB84F8BEEED8}" srcOrd="0" destOrd="0" presId="urn:microsoft.com/office/officeart/2005/8/layout/hList7"/>
    <dgm:cxn modelId="{AA622213-DB06-43DE-A582-398D4FA961D5}" srcId="{D01D994D-31A3-48B7-8178-D9B9D4D7B79B}" destId="{D367537C-793C-49CB-8931-1FDCB6465AC2}" srcOrd="1" destOrd="0" parTransId="{17EFB113-1D04-4ABA-945C-72F4AB54C821}" sibTransId="{D0B43EFC-A2E1-4BD7-9629-78663EA546B5}"/>
    <dgm:cxn modelId="{7942FF9A-9F94-417E-87E8-9FE2B6DE1A8C}" type="presOf" srcId="{D367537C-793C-49CB-8931-1FDCB6465AC2}" destId="{F877A3F9-E8B9-4172-8615-1A9A0739D0EA}" srcOrd="0" destOrd="0" presId="urn:microsoft.com/office/officeart/2005/8/layout/hList7"/>
    <dgm:cxn modelId="{14169B0E-9BF1-4582-8A95-ACD390B791C5}" type="presOf" srcId="{D01D994D-31A3-48B7-8178-D9B9D4D7B79B}" destId="{829859B4-2CC5-4B3C-939A-FCA3F32B48C7}" srcOrd="0" destOrd="0" presId="urn:microsoft.com/office/officeart/2005/8/layout/hList7"/>
    <dgm:cxn modelId="{BDB5A745-9FBE-45C2-BE36-C690330FBFF7}" type="presOf" srcId="{BF8A8659-732D-4B61-A4DE-5251BBCB9396}" destId="{C1834E6F-3E7E-4427-976C-0C3E181CAE07}" srcOrd="1" destOrd="0" presId="urn:microsoft.com/office/officeart/2005/8/layout/hList7"/>
    <dgm:cxn modelId="{02983A14-EC2B-413F-999D-1AFE42D31878}" type="presOf" srcId="{933EF932-80A1-449A-9575-1E7CAF4B9BD4}" destId="{F6013622-C9B0-4A12-A16B-93A6C5238F01}" srcOrd="1" destOrd="1" presId="urn:microsoft.com/office/officeart/2005/8/layout/hList7"/>
    <dgm:cxn modelId="{2EE6D51B-9B57-4B55-BB36-D6720A1E0C38}" type="presOf" srcId="{BF8A8659-732D-4B61-A4DE-5251BBCB9396}" destId="{8E23EE5C-4097-48FD-B187-0834CBC52532}" srcOrd="0" destOrd="0" presId="urn:microsoft.com/office/officeart/2005/8/layout/hList7"/>
    <dgm:cxn modelId="{63E772FB-E1A8-4B51-A3BB-CC7CB7F09113}" type="presOf" srcId="{45AA9BA0-1E98-41F5-AF43-780227D97988}" destId="{AEB09646-EE61-404D-9C7E-01E352844D63}" srcOrd="0" destOrd="0" presId="urn:microsoft.com/office/officeart/2005/8/layout/hList7"/>
    <dgm:cxn modelId="{2DFEF958-FEE6-4C8A-A5A4-FE556088276A}" type="presOf" srcId="{933EF932-80A1-449A-9575-1E7CAF4B9BD4}" destId="{595BC8A2-99A0-4988-A087-A08A76157E80}" srcOrd="0" destOrd="1" presId="urn:microsoft.com/office/officeart/2005/8/layout/hList7"/>
    <dgm:cxn modelId="{00CE8E08-DB35-46E7-90DF-A5892BC81729}" type="presOf" srcId="{202A37BD-6B1F-4C0D-ADFB-65B306629B59}" destId="{97DE25ED-9EAC-487C-8052-C6B2B352C89A}" srcOrd="1" destOrd="0" presId="urn:microsoft.com/office/officeart/2005/8/layout/hList7"/>
    <dgm:cxn modelId="{06E6F553-7E66-4818-9C6F-019A823927DE}" type="presOf" srcId="{D367537C-793C-49CB-8931-1FDCB6465AC2}" destId="{206A3442-25CA-47E6-BB2F-672950FCA47A}" srcOrd="1" destOrd="0" presId="urn:microsoft.com/office/officeart/2005/8/layout/hList7"/>
    <dgm:cxn modelId="{E4E3667B-29D4-4497-96B8-6A3F96386BBC}" srcId="{01CEBEF5-F328-4FEB-B1AD-5357889CAF93}" destId="{933EF932-80A1-449A-9575-1E7CAF4B9BD4}" srcOrd="0" destOrd="0" parTransId="{DDCCDEC3-B870-418F-86C7-24AF101401F2}" sibTransId="{744548C0-5AD9-4858-A13C-D5B32400525E}"/>
    <dgm:cxn modelId="{F8004389-0B95-4619-9264-3BAB4E23F584}" type="presOf" srcId="{01CEBEF5-F328-4FEB-B1AD-5357889CAF93}" destId="{595BC8A2-99A0-4988-A087-A08A76157E80}" srcOrd="0" destOrd="0" presId="urn:microsoft.com/office/officeart/2005/8/layout/hList7"/>
    <dgm:cxn modelId="{B49587D2-1C5B-4C7B-ADA4-C8144A29A27F}" type="presOf" srcId="{D0B43EFC-A2E1-4BD7-9629-78663EA546B5}" destId="{7B0D2070-F493-4C8A-85B2-C504FA46329A}" srcOrd="0" destOrd="0" presId="urn:microsoft.com/office/officeart/2005/8/layout/hList7"/>
    <dgm:cxn modelId="{A090CD0F-AC49-4EDB-93FD-5A090E15785F}" type="presParOf" srcId="{829859B4-2CC5-4B3C-939A-FCA3F32B48C7}" destId="{F93221E7-ADF7-450D-BEBE-73F9EFE5D8C8}" srcOrd="0" destOrd="0" presId="urn:microsoft.com/office/officeart/2005/8/layout/hList7"/>
    <dgm:cxn modelId="{7759FC62-A0D2-4780-865C-7A24B45B467A}" type="presParOf" srcId="{829859B4-2CC5-4B3C-939A-FCA3F32B48C7}" destId="{F2523C57-9551-47F2-A58F-DEBF425D1C03}" srcOrd="1" destOrd="0" presId="urn:microsoft.com/office/officeart/2005/8/layout/hList7"/>
    <dgm:cxn modelId="{277CEC20-C131-466D-B0A6-6109C496C07F}" type="presParOf" srcId="{F2523C57-9551-47F2-A58F-DEBF425D1C03}" destId="{7602F0F6-405F-42F6-9F09-2E809530B7E8}" srcOrd="0" destOrd="0" presId="urn:microsoft.com/office/officeart/2005/8/layout/hList7"/>
    <dgm:cxn modelId="{59553E33-A93A-4A0C-94F1-C25898930CAB}" type="presParOf" srcId="{7602F0F6-405F-42F6-9F09-2E809530B7E8}" destId="{595BC8A2-99A0-4988-A087-A08A76157E80}" srcOrd="0" destOrd="0" presId="urn:microsoft.com/office/officeart/2005/8/layout/hList7"/>
    <dgm:cxn modelId="{D372CCA7-BA32-48C8-A308-283AA1B1D484}" type="presParOf" srcId="{7602F0F6-405F-42F6-9F09-2E809530B7E8}" destId="{F6013622-C9B0-4A12-A16B-93A6C5238F01}" srcOrd="1" destOrd="0" presId="urn:microsoft.com/office/officeart/2005/8/layout/hList7"/>
    <dgm:cxn modelId="{D8EF5F62-F7BE-4752-99FC-693535CCC7D6}" type="presParOf" srcId="{7602F0F6-405F-42F6-9F09-2E809530B7E8}" destId="{E4F12F3A-455A-4304-836A-19A7DF1156FA}" srcOrd="2" destOrd="0" presId="urn:microsoft.com/office/officeart/2005/8/layout/hList7"/>
    <dgm:cxn modelId="{7887C3B7-08D0-48D8-920F-AD9A1F2A8FF9}" type="presParOf" srcId="{7602F0F6-405F-42F6-9F09-2E809530B7E8}" destId="{2D2B619C-80A8-4D2D-A219-B0663D1DA0DD}" srcOrd="3" destOrd="0" presId="urn:microsoft.com/office/officeart/2005/8/layout/hList7"/>
    <dgm:cxn modelId="{33218AC8-F194-4BBA-A75E-602FE2BDBBD9}" type="presParOf" srcId="{F2523C57-9551-47F2-A58F-DEBF425D1C03}" destId="{2C10A198-9A9D-40A6-976F-EB84F8BEEED8}" srcOrd="1" destOrd="0" presId="urn:microsoft.com/office/officeart/2005/8/layout/hList7"/>
    <dgm:cxn modelId="{C21A12B9-2391-4C8F-83D5-344C3330F8F9}" type="presParOf" srcId="{F2523C57-9551-47F2-A58F-DEBF425D1C03}" destId="{87B2D31F-9395-4BFE-91E1-AA694FC1C291}" srcOrd="2" destOrd="0" presId="urn:microsoft.com/office/officeart/2005/8/layout/hList7"/>
    <dgm:cxn modelId="{62C76618-C844-41FD-AF44-993CDAD405C3}" type="presParOf" srcId="{87B2D31F-9395-4BFE-91E1-AA694FC1C291}" destId="{F877A3F9-E8B9-4172-8615-1A9A0739D0EA}" srcOrd="0" destOrd="0" presId="urn:microsoft.com/office/officeart/2005/8/layout/hList7"/>
    <dgm:cxn modelId="{E34C028D-92D0-4903-B33E-ADDA0C600907}" type="presParOf" srcId="{87B2D31F-9395-4BFE-91E1-AA694FC1C291}" destId="{206A3442-25CA-47E6-BB2F-672950FCA47A}" srcOrd="1" destOrd="0" presId="urn:microsoft.com/office/officeart/2005/8/layout/hList7"/>
    <dgm:cxn modelId="{2B8ACEE1-1065-4FC6-A57F-441EFD70DC6A}" type="presParOf" srcId="{87B2D31F-9395-4BFE-91E1-AA694FC1C291}" destId="{2277731A-3FB1-4676-B4B3-1483E78776AC}" srcOrd="2" destOrd="0" presId="urn:microsoft.com/office/officeart/2005/8/layout/hList7"/>
    <dgm:cxn modelId="{810AC745-6958-4EA7-A13E-CCEC951874C2}" type="presParOf" srcId="{87B2D31F-9395-4BFE-91E1-AA694FC1C291}" destId="{3D725055-D5CC-43E6-A80C-3BA3C33BA046}" srcOrd="3" destOrd="0" presId="urn:microsoft.com/office/officeart/2005/8/layout/hList7"/>
    <dgm:cxn modelId="{17AA9C9C-33B8-401B-BC4B-EA27F49E9E4D}" type="presParOf" srcId="{F2523C57-9551-47F2-A58F-DEBF425D1C03}" destId="{7B0D2070-F493-4C8A-85B2-C504FA46329A}" srcOrd="3" destOrd="0" presId="urn:microsoft.com/office/officeart/2005/8/layout/hList7"/>
    <dgm:cxn modelId="{9C94527C-08DC-45C7-98E3-2962946F6330}" type="presParOf" srcId="{F2523C57-9551-47F2-A58F-DEBF425D1C03}" destId="{2A1C9805-076B-4BC6-AD8A-786E1C680335}" srcOrd="4" destOrd="0" presId="urn:microsoft.com/office/officeart/2005/8/layout/hList7"/>
    <dgm:cxn modelId="{BA181B28-335E-4195-AC8E-A5255D77B1AF}" type="presParOf" srcId="{2A1C9805-076B-4BC6-AD8A-786E1C680335}" destId="{307C6DEB-6A4B-4569-8DCE-F104918CF284}" srcOrd="0" destOrd="0" presId="urn:microsoft.com/office/officeart/2005/8/layout/hList7"/>
    <dgm:cxn modelId="{D982E1B6-C98E-4174-9A78-67AB82957AF6}" type="presParOf" srcId="{2A1C9805-076B-4BC6-AD8A-786E1C680335}" destId="{97DE25ED-9EAC-487C-8052-C6B2B352C89A}" srcOrd="1" destOrd="0" presId="urn:microsoft.com/office/officeart/2005/8/layout/hList7"/>
    <dgm:cxn modelId="{37E91746-5E1A-4989-9474-494A5BF6C7FA}" type="presParOf" srcId="{2A1C9805-076B-4BC6-AD8A-786E1C680335}" destId="{55C8BC0C-0203-4867-A714-732E65ECEB6B}" srcOrd="2" destOrd="0" presId="urn:microsoft.com/office/officeart/2005/8/layout/hList7"/>
    <dgm:cxn modelId="{AA8B7D44-23AB-454C-9746-4AB15E63F5EC}" type="presParOf" srcId="{2A1C9805-076B-4BC6-AD8A-786E1C680335}" destId="{C5C22D56-BED9-42EF-9C6C-04C5A9845FD2}" srcOrd="3" destOrd="0" presId="urn:microsoft.com/office/officeart/2005/8/layout/hList7"/>
    <dgm:cxn modelId="{841D876A-F9D5-49DC-8E89-BEEC7B439596}" type="presParOf" srcId="{F2523C57-9551-47F2-A58F-DEBF425D1C03}" destId="{AEB09646-EE61-404D-9C7E-01E352844D63}" srcOrd="5" destOrd="0" presId="urn:microsoft.com/office/officeart/2005/8/layout/hList7"/>
    <dgm:cxn modelId="{7C039919-CCFD-4F91-8216-BE6DCA588E7A}" type="presParOf" srcId="{F2523C57-9551-47F2-A58F-DEBF425D1C03}" destId="{A12A82F8-9D4F-4B41-B1E7-99C3AFF13A6E}" srcOrd="6" destOrd="0" presId="urn:microsoft.com/office/officeart/2005/8/layout/hList7"/>
    <dgm:cxn modelId="{EE2D2815-1BD5-4BA1-BD43-694016020357}" type="presParOf" srcId="{A12A82F8-9D4F-4B41-B1E7-99C3AFF13A6E}" destId="{8E23EE5C-4097-48FD-B187-0834CBC52532}" srcOrd="0" destOrd="0" presId="urn:microsoft.com/office/officeart/2005/8/layout/hList7"/>
    <dgm:cxn modelId="{FB0AC51E-6666-4677-86F0-F1D2BD484D3F}" type="presParOf" srcId="{A12A82F8-9D4F-4B41-B1E7-99C3AFF13A6E}" destId="{C1834E6F-3E7E-4427-976C-0C3E181CAE07}" srcOrd="1" destOrd="0" presId="urn:microsoft.com/office/officeart/2005/8/layout/hList7"/>
    <dgm:cxn modelId="{92A92384-935F-497A-842D-9794B27E66E3}" type="presParOf" srcId="{A12A82F8-9D4F-4B41-B1E7-99C3AFF13A6E}" destId="{C760EAE4-78FF-4345-9E2B-89ABAE3BD4BB}" srcOrd="2" destOrd="0" presId="urn:microsoft.com/office/officeart/2005/8/layout/hList7"/>
    <dgm:cxn modelId="{A17199DA-0F20-48FF-8730-CEAA1E0E1027}" type="presParOf" srcId="{A12A82F8-9D4F-4B41-B1E7-99C3AFF13A6E}" destId="{E2F03FD1-E211-426F-8054-E42269FE9C05}"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5BC8A2-99A0-4988-A087-A08A76157E80}">
      <dsp:nvSpPr>
        <dsp:cNvPr id="0" name=""/>
        <dsp:cNvSpPr/>
      </dsp:nvSpPr>
      <dsp:spPr>
        <a:xfrm>
          <a:off x="39858" y="0"/>
          <a:ext cx="2934241" cy="5004485"/>
        </a:xfrm>
        <a:prstGeom prst="roundRect">
          <a:avLst>
            <a:gd name="adj" fmla="val 10000"/>
          </a:avLst>
        </a:prstGeom>
        <a:gradFill rotWithShape="0">
          <a:gsLst>
            <a:gs pos="0">
              <a:schemeClr val="accent2">
                <a:hueOff val="0"/>
                <a:satOff val="0"/>
                <a:lumOff val="0"/>
                <a:alphaOff val="0"/>
                <a:tint val="65000"/>
                <a:satMod val="120000"/>
                <a:lumMod val="107000"/>
              </a:schemeClr>
            </a:gs>
            <a:gs pos="50000">
              <a:schemeClr val="accent2">
                <a:hueOff val="0"/>
                <a:satOff val="0"/>
                <a:lumOff val="0"/>
                <a:alphaOff val="0"/>
                <a:tint val="70000"/>
                <a:satMod val="124000"/>
                <a:lumMod val="103000"/>
              </a:schemeClr>
            </a:gs>
            <a:gs pos="100000">
              <a:schemeClr val="accent2">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t" anchorCtr="1">
          <a:noAutofit/>
        </a:bodyPr>
        <a:lstStyle/>
        <a:p>
          <a:pPr lvl="0" algn="l" defTabSz="1066800">
            <a:lnSpc>
              <a:spcPct val="90000"/>
            </a:lnSpc>
            <a:spcBef>
              <a:spcPct val="0"/>
            </a:spcBef>
            <a:spcAft>
              <a:spcPct val="35000"/>
            </a:spcAft>
          </a:pPr>
          <a:r>
            <a:rPr lang="en-US" sz="2400" b="1" u="sng" kern="1200" smtClean="0">
              <a:ea typeface="+mj-ea"/>
              <a:cs typeface="+mj-cs"/>
            </a:rPr>
            <a:t>Introduction:</a:t>
          </a:r>
        </a:p>
        <a:p>
          <a:pPr lvl="0" algn="l" defTabSz="1066800">
            <a:lnSpc>
              <a:spcPct val="90000"/>
            </a:lnSpc>
            <a:spcBef>
              <a:spcPct val="0"/>
            </a:spcBef>
            <a:spcAft>
              <a:spcPct val="35000"/>
            </a:spcAft>
          </a:pPr>
          <a:r>
            <a:rPr lang="en-US" sz="2000" b="1" u="sng" kern="1200" smtClean="0">
              <a:ea typeface="+mj-ea"/>
              <a:cs typeface="+mj-cs"/>
            </a:rPr>
            <a:t>Lecture 1 </a:t>
          </a:r>
          <a:r>
            <a:rPr lang="en-US" sz="2000" b="1" kern="1200" smtClean="0">
              <a:ea typeface="+mj-ea"/>
              <a:cs typeface="+mj-cs"/>
            </a:rPr>
            <a:t>Introduction to APM and Initial Project Strategy</a:t>
          </a:r>
        </a:p>
        <a:p>
          <a:pPr lvl="0" algn="l" defTabSz="1066800">
            <a:lnSpc>
              <a:spcPct val="90000"/>
            </a:lnSpc>
            <a:spcBef>
              <a:spcPct val="0"/>
            </a:spcBef>
            <a:spcAft>
              <a:spcPct val="35000"/>
            </a:spcAft>
          </a:pPr>
          <a:r>
            <a:rPr lang="en-US" sz="2000" b="1" u="sng" kern="1200" smtClean="0">
              <a:ea typeface="+mj-ea"/>
              <a:cs typeface="+mj-cs"/>
            </a:rPr>
            <a:t>Lecture 2   </a:t>
          </a:r>
          <a:r>
            <a:rPr lang="en-US" sz="2000" b="1" kern="1200" smtClean="0">
              <a:ea typeface="+mj-ea"/>
              <a:cs typeface="+mj-cs"/>
            </a:rPr>
            <a:t>Project Quality Management</a:t>
          </a:r>
        </a:p>
        <a:p>
          <a:pPr lvl="0" algn="l" defTabSz="1066800">
            <a:lnSpc>
              <a:spcPct val="90000"/>
            </a:lnSpc>
            <a:spcBef>
              <a:spcPct val="0"/>
            </a:spcBef>
            <a:spcAft>
              <a:spcPct val="35000"/>
            </a:spcAft>
          </a:pPr>
          <a:endParaRPr lang="en-US" sz="2000" b="1" kern="1200" smtClean="0">
            <a:ea typeface="+mj-ea"/>
            <a:cs typeface="+mj-cs"/>
          </a:endParaRPr>
        </a:p>
        <a:p>
          <a:pPr lvl="0" algn="l" defTabSz="1066800">
            <a:lnSpc>
              <a:spcPct val="90000"/>
            </a:lnSpc>
            <a:spcBef>
              <a:spcPct val="0"/>
            </a:spcBef>
            <a:spcAft>
              <a:spcPct val="35000"/>
            </a:spcAft>
          </a:pPr>
          <a:endParaRPr lang="en-US" sz="2000" b="1" kern="1200" dirty="0"/>
        </a:p>
        <a:p>
          <a:pPr marL="57150" lvl="1" indent="-57150" algn="l" defTabSz="400050">
            <a:lnSpc>
              <a:spcPct val="90000"/>
            </a:lnSpc>
            <a:spcBef>
              <a:spcPct val="0"/>
            </a:spcBef>
            <a:spcAft>
              <a:spcPct val="15000"/>
            </a:spcAft>
            <a:buChar char="••"/>
          </a:pPr>
          <a:endParaRPr lang="en-US" sz="900" kern="1200" dirty="0"/>
        </a:p>
      </dsp:txBody>
      <dsp:txXfrm>
        <a:off x="39858" y="2001794"/>
        <a:ext cx="2934241" cy="2001794"/>
      </dsp:txXfrm>
    </dsp:sp>
    <dsp:sp modelId="{2D2B619C-80A8-4D2D-A219-B0663D1DA0DD}">
      <dsp:nvSpPr>
        <dsp:cNvPr id="0" name=""/>
        <dsp:cNvSpPr/>
      </dsp:nvSpPr>
      <dsp:spPr>
        <a:xfrm>
          <a:off x="530742" y="133828"/>
          <a:ext cx="2064468" cy="1142831"/>
        </a:xfrm>
        <a:prstGeom prst="ellipse">
          <a:avLst/>
        </a:prstGeom>
        <a:blipFill>
          <a:blip xmlns:r="http://schemas.openxmlformats.org/officeDocument/2006/relationships" r:embed="rId1" cstate="hqprint">
            <a:extLst>
              <a:ext uri="{28A0092B-C50C-407E-A947-70E740481C1C}">
                <a14:useLocalDpi xmlns:a14="http://schemas.microsoft.com/office/drawing/2010/main" val="0"/>
              </a:ext>
            </a:extLst>
          </a:blip>
          <a:srcRect/>
          <a:stretch>
            <a:fillRect/>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F877A3F9-E8B9-4172-8615-1A9A0739D0EA}">
      <dsp:nvSpPr>
        <dsp:cNvPr id="0" name=""/>
        <dsp:cNvSpPr/>
      </dsp:nvSpPr>
      <dsp:spPr>
        <a:xfrm>
          <a:off x="3025068" y="0"/>
          <a:ext cx="2934241" cy="5004485"/>
        </a:xfrm>
        <a:prstGeom prst="roundRect">
          <a:avLst>
            <a:gd name="adj" fmla="val 10000"/>
          </a:avLst>
        </a:prstGeom>
        <a:gradFill rotWithShape="0">
          <a:gsLst>
            <a:gs pos="0">
              <a:schemeClr val="accent2">
                <a:hueOff val="1578546"/>
                <a:satOff val="8236"/>
                <a:lumOff val="-2353"/>
                <a:alphaOff val="0"/>
                <a:tint val="65000"/>
                <a:satMod val="120000"/>
                <a:lumMod val="107000"/>
              </a:schemeClr>
            </a:gs>
            <a:gs pos="50000">
              <a:schemeClr val="accent2">
                <a:hueOff val="1578546"/>
                <a:satOff val="8236"/>
                <a:lumOff val="-2353"/>
                <a:alphaOff val="0"/>
                <a:tint val="70000"/>
                <a:satMod val="124000"/>
                <a:lumMod val="103000"/>
              </a:schemeClr>
            </a:gs>
            <a:gs pos="100000">
              <a:schemeClr val="accent2">
                <a:hueOff val="1578546"/>
                <a:satOff val="8236"/>
                <a:lumOff val="-2353"/>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1" u="sng" kern="1200" smtClean="0"/>
            <a:t>Project Initiation:</a:t>
          </a:r>
        </a:p>
        <a:p>
          <a:pPr lvl="0" algn="l" defTabSz="1066800">
            <a:lnSpc>
              <a:spcPct val="90000"/>
            </a:lnSpc>
            <a:spcBef>
              <a:spcPct val="0"/>
            </a:spcBef>
            <a:spcAft>
              <a:spcPct val="35000"/>
            </a:spcAft>
          </a:pPr>
          <a:r>
            <a:rPr lang="en-US" sz="2000" b="1" u="sng" kern="1200" smtClean="0"/>
            <a:t>Lecture 3 </a:t>
          </a:r>
          <a:r>
            <a:rPr lang="en-US" sz="2000" b="1" kern="1200" smtClean="0"/>
            <a:t>Project Communication and team Management</a:t>
          </a:r>
        </a:p>
        <a:p>
          <a:pPr lvl="0" algn="l" defTabSz="1066800">
            <a:lnSpc>
              <a:spcPct val="90000"/>
            </a:lnSpc>
            <a:spcBef>
              <a:spcPct val="0"/>
            </a:spcBef>
            <a:spcAft>
              <a:spcPct val="35000"/>
            </a:spcAft>
          </a:pPr>
          <a:r>
            <a:rPr lang="en-US" sz="2000" b="1" u="sng" kern="1200" smtClean="0"/>
            <a:t>Lecture 4 </a:t>
          </a:r>
          <a:r>
            <a:rPr lang="en-US" sz="2000" b="1" kern="1200" smtClean="0"/>
            <a:t>Managing conflicts and the art of communication</a:t>
          </a:r>
        </a:p>
        <a:p>
          <a:pPr lvl="0" algn="l" defTabSz="1066800">
            <a:lnSpc>
              <a:spcPct val="90000"/>
            </a:lnSpc>
            <a:spcBef>
              <a:spcPct val="0"/>
            </a:spcBef>
            <a:spcAft>
              <a:spcPct val="35000"/>
            </a:spcAft>
          </a:pPr>
          <a:r>
            <a:rPr lang="en-US" sz="2000" b="1" u="sng" kern="1200" smtClean="0"/>
            <a:t>Lecture 5</a:t>
          </a:r>
          <a:r>
            <a:rPr lang="en-US" sz="2000" b="1" kern="1200" smtClean="0"/>
            <a:t> Strategic Management and project selection</a:t>
          </a:r>
        </a:p>
        <a:p>
          <a:pPr lvl="0" algn="ctr" defTabSz="1066800">
            <a:lnSpc>
              <a:spcPct val="90000"/>
            </a:lnSpc>
            <a:spcBef>
              <a:spcPct val="0"/>
            </a:spcBef>
            <a:spcAft>
              <a:spcPct val="35000"/>
            </a:spcAft>
          </a:pPr>
          <a:endParaRPr lang="en-US" sz="2000" b="1" kern="1200" smtClean="0"/>
        </a:p>
        <a:p>
          <a:pPr lvl="0" algn="ctr" defTabSz="1066800">
            <a:lnSpc>
              <a:spcPct val="90000"/>
            </a:lnSpc>
            <a:spcBef>
              <a:spcPct val="0"/>
            </a:spcBef>
            <a:spcAft>
              <a:spcPct val="35000"/>
            </a:spcAft>
          </a:pPr>
          <a:endParaRPr lang="en-US" sz="1200" b="1" kern="1200" smtClean="0"/>
        </a:p>
        <a:p>
          <a:pPr lvl="0" algn="ctr" defTabSz="1066800">
            <a:lnSpc>
              <a:spcPct val="90000"/>
            </a:lnSpc>
            <a:spcBef>
              <a:spcPct val="0"/>
            </a:spcBef>
            <a:spcAft>
              <a:spcPct val="35000"/>
            </a:spcAft>
          </a:pPr>
          <a:endParaRPr lang="en-US" sz="1200" kern="1200" dirty="0"/>
        </a:p>
      </dsp:txBody>
      <dsp:txXfrm>
        <a:off x="3025068" y="2001794"/>
        <a:ext cx="2934241" cy="2001794"/>
      </dsp:txXfrm>
    </dsp:sp>
    <dsp:sp modelId="{3D725055-D5CC-43E6-A80C-3BA3C33BA046}">
      <dsp:nvSpPr>
        <dsp:cNvPr id="0" name=""/>
        <dsp:cNvSpPr/>
      </dsp:nvSpPr>
      <dsp:spPr>
        <a:xfrm>
          <a:off x="3486618" y="0"/>
          <a:ext cx="1929449" cy="1005878"/>
        </a:xfrm>
        <a:prstGeom prst="ellipse">
          <a:avLst/>
        </a:prstGeom>
        <a:blipFill>
          <a:blip xmlns:r="http://schemas.openxmlformats.org/officeDocument/2006/relationships" r:embed="rId2" cstate="hqprint">
            <a:extLst>
              <a:ext uri="{28A0092B-C50C-407E-A947-70E740481C1C}">
                <a14:useLocalDpi xmlns:a14="http://schemas.microsoft.com/office/drawing/2010/main" val="0"/>
              </a:ext>
            </a:extLst>
          </a:blip>
          <a:srcRect/>
          <a:stretch>
            <a:fillRect t="-42000" b="-42000"/>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307C6DEB-6A4B-4569-8DCE-F104918CF284}">
      <dsp:nvSpPr>
        <dsp:cNvPr id="0" name=""/>
        <dsp:cNvSpPr/>
      </dsp:nvSpPr>
      <dsp:spPr>
        <a:xfrm>
          <a:off x="6047337" y="0"/>
          <a:ext cx="2934241" cy="5004485"/>
        </a:xfrm>
        <a:prstGeom prst="roundRect">
          <a:avLst>
            <a:gd name="adj" fmla="val 10000"/>
          </a:avLst>
        </a:prstGeom>
        <a:gradFill rotWithShape="0">
          <a:gsLst>
            <a:gs pos="0">
              <a:schemeClr val="accent2">
                <a:hueOff val="3157092"/>
                <a:satOff val="16471"/>
                <a:lumOff val="-4705"/>
                <a:alphaOff val="0"/>
                <a:tint val="65000"/>
                <a:satMod val="120000"/>
                <a:lumMod val="107000"/>
              </a:schemeClr>
            </a:gs>
            <a:gs pos="50000">
              <a:schemeClr val="accent2">
                <a:hueOff val="3157092"/>
                <a:satOff val="16471"/>
                <a:lumOff val="-4705"/>
                <a:alphaOff val="0"/>
                <a:tint val="70000"/>
                <a:satMod val="124000"/>
                <a:lumMod val="103000"/>
              </a:schemeClr>
            </a:gs>
            <a:gs pos="100000">
              <a:schemeClr val="accent2">
                <a:hueOff val="3157092"/>
                <a:satOff val="16471"/>
                <a:lumOff val="-4705"/>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1" u="sng" kern="1200" dirty="0"/>
            <a:t>Project planning</a:t>
          </a:r>
        </a:p>
        <a:p>
          <a:pPr lvl="0" algn="l" defTabSz="1066800">
            <a:lnSpc>
              <a:spcPct val="90000"/>
            </a:lnSpc>
            <a:spcBef>
              <a:spcPct val="0"/>
            </a:spcBef>
            <a:spcAft>
              <a:spcPct val="35000"/>
            </a:spcAft>
          </a:pPr>
          <a:r>
            <a:rPr lang="en-US" sz="2000" b="1" u="sng" kern="1200" dirty="0"/>
            <a:t>Lecture 6 </a:t>
          </a:r>
          <a:r>
            <a:rPr lang="en-US" sz="2000" b="1" kern="1200" dirty="0"/>
            <a:t>Initial project coordination and the project Charter</a:t>
          </a:r>
        </a:p>
        <a:p>
          <a:pPr lvl="0" algn="l" defTabSz="1066800">
            <a:lnSpc>
              <a:spcPct val="90000"/>
            </a:lnSpc>
            <a:spcBef>
              <a:spcPct val="0"/>
            </a:spcBef>
            <a:spcAft>
              <a:spcPct val="35000"/>
            </a:spcAft>
          </a:pPr>
          <a:r>
            <a:rPr lang="en-US" sz="2000" b="1" u="sng" kern="1200" dirty="0"/>
            <a:t>Lecture 7</a:t>
          </a:r>
          <a:r>
            <a:rPr lang="en-US" sz="2000" b="1" kern="1200" dirty="0"/>
            <a:t> Starting the project plan: The WBS</a:t>
          </a:r>
        </a:p>
        <a:p>
          <a:pPr lvl="0" algn="l" defTabSz="1066800">
            <a:lnSpc>
              <a:spcPct val="90000"/>
            </a:lnSpc>
            <a:spcBef>
              <a:spcPct val="0"/>
            </a:spcBef>
            <a:spcAft>
              <a:spcPct val="35000"/>
            </a:spcAft>
          </a:pPr>
          <a:r>
            <a:rPr lang="en-US" sz="2000" b="1" u="sng" kern="1200" dirty="0"/>
            <a:t>Lecture </a:t>
          </a:r>
          <a:r>
            <a:rPr lang="en-US" sz="2000" b="1" kern="1200" dirty="0"/>
            <a:t>8 Project risk management </a:t>
          </a:r>
        </a:p>
        <a:p>
          <a:pPr lvl="0" algn="l" defTabSz="1066800">
            <a:lnSpc>
              <a:spcPct val="90000"/>
            </a:lnSpc>
            <a:spcBef>
              <a:spcPct val="0"/>
            </a:spcBef>
            <a:spcAft>
              <a:spcPct val="35000"/>
            </a:spcAft>
          </a:pPr>
          <a:r>
            <a:rPr lang="en-US" sz="2000" b="1" u="sng" kern="1200" dirty="0"/>
            <a:t>Lecture 9 </a:t>
          </a:r>
          <a:r>
            <a:rPr lang="en-US" sz="2000" b="1" kern="1200" dirty="0">
              <a:solidFill>
                <a:schemeClr val="accent6">
                  <a:lumMod val="75000"/>
                </a:schemeClr>
              </a:solidFill>
            </a:rPr>
            <a:t>Budgeting, Estimating times and costs</a:t>
          </a:r>
        </a:p>
        <a:p>
          <a:pPr lvl="0" algn="ctr" defTabSz="1066800">
            <a:lnSpc>
              <a:spcPct val="90000"/>
            </a:lnSpc>
            <a:spcBef>
              <a:spcPct val="0"/>
            </a:spcBef>
            <a:spcAft>
              <a:spcPct val="35000"/>
            </a:spcAft>
          </a:pPr>
          <a:endParaRPr lang="en-US" sz="2000" b="1" kern="1200" dirty="0"/>
        </a:p>
      </dsp:txBody>
      <dsp:txXfrm>
        <a:off x="6047337" y="2001794"/>
        <a:ext cx="2934241" cy="2001794"/>
      </dsp:txXfrm>
    </dsp:sp>
    <dsp:sp modelId="{C5C22D56-BED9-42EF-9C6C-04C5A9845FD2}">
      <dsp:nvSpPr>
        <dsp:cNvPr id="0" name=""/>
        <dsp:cNvSpPr/>
      </dsp:nvSpPr>
      <dsp:spPr>
        <a:xfrm>
          <a:off x="6434720" y="40329"/>
          <a:ext cx="2099781" cy="1052490"/>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8E23EE5C-4097-48FD-B187-0834CBC52532}">
      <dsp:nvSpPr>
        <dsp:cNvPr id="0" name=""/>
        <dsp:cNvSpPr/>
      </dsp:nvSpPr>
      <dsp:spPr>
        <a:xfrm>
          <a:off x="9072406" y="0"/>
          <a:ext cx="2934241" cy="5004485"/>
        </a:xfrm>
        <a:prstGeom prst="roundRect">
          <a:avLst>
            <a:gd name="adj" fmla="val 10000"/>
          </a:avLst>
        </a:prstGeom>
        <a:gradFill rotWithShape="0">
          <a:gsLst>
            <a:gs pos="0">
              <a:schemeClr val="accent2">
                <a:hueOff val="4735638"/>
                <a:satOff val="24707"/>
                <a:lumOff val="-7058"/>
                <a:alphaOff val="0"/>
                <a:tint val="65000"/>
                <a:satMod val="120000"/>
                <a:lumMod val="107000"/>
              </a:schemeClr>
            </a:gs>
            <a:gs pos="50000">
              <a:schemeClr val="accent2">
                <a:hueOff val="4735638"/>
                <a:satOff val="24707"/>
                <a:lumOff val="-7058"/>
                <a:alphaOff val="0"/>
                <a:tint val="70000"/>
                <a:satMod val="124000"/>
                <a:lumMod val="103000"/>
              </a:schemeClr>
            </a:gs>
            <a:gs pos="100000">
              <a:schemeClr val="accent2">
                <a:hueOff val="4735638"/>
                <a:satOff val="24707"/>
                <a:lumOff val="-7058"/>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1" u="sng" kern="1200" dirty="0"/>
            <a:t>Project </a:t>
          </a:r>
          <a:r>
            <a:rPr lang="en-US" sz="2400" b="1" u="sng" kern="1200" dirty="0" smtClean="0">
              <a:solidFill>
                <a:srgbClr val="FF0000"/>
              </a:solidFill>
            </a:rPr>
            <a:t>Integration</a:t>
          </a:r>
          <a:endParaRPr lang="en-US" sz="2400" b="1" u="sng" kern="1200" dirty="0">
            <a:solidFill>
              <a:srgbClr val="FF0000"/>
            </a:solidFill>
          </a:endParaRPr>
        </a:p>
        <a:p>
          <a:pPr lvl="0" algn="l" defTabSz="1066800">
            <a:lnSpc>
              <a:spcPct val="90000"/>
            </a:lnSpc>
            <a:spcBef>
              <a:spcPct val="0"/>
            </a:spcBef>
            <a:spcAft>
              <a:spcPct val="35000"/>
            </a:spcAft>
          </a:pPr>
          <a:r>
            <a:rPr lang="en-US" sz="2000" b="1" u="sng" kern="1200" dirty="0"/>
            <a:t>Lecture 10  </a:t>
          </a:r>
          <a:r>
            <a:rPr lang="en-US" sz="2000" b="1" kern="1200" dirty="0"/>
            <a:t>Monitoring and </a:t>
          </a:r>
          <a:r>
            <a:rPr lang="en-US" sz="2000" b="1" kern="1200" dirty="0" smtClean="0">
              <a:solidFill>
                <a:srgbClr val="FF0000"/>
              </a:solidFill>
            </a:rPr>
            <a:t>Controlling</a:t>
          </a:r>
          <a:endParaRPr lang="en-US" sz="2000" b="1" kern="1200" dirty="0">
            <a:solidFill>
              <a:srgbClr val="FF0000"/>
            </a:solidFill>
          </a:endParaRPr>
        </a:p>
        <a:p>
          <a:pPr lvl="0" algn="l" defTabSz="1066800">
            <a:lnSpc>
              <a:spcPct val="90000"/>
            </a:lnSpc>
            <a:spcBef>
              <a:spcPct val="0"/>
            </a:spcBef>
            <a:spcAft>
              <a:spcPct val="35000"/>
            </a:spcAft>
          </a:pPr>
          <a:r>
            <a:rPr lang="en-US" sz="2000" b="1" u="sng" kern="1200" dirty="0"/>
            <a:t>Lecture </a:t>
          </a:r>
          <a:r>
            <a:rPr lang="en-US" sz="2000" b="1" u="sng" kern="1200" dirty="0" smtClean="0"/>
            <a:t>11</a:t>
          </a:r>
          <a:r>
            <a:rPr lang="en-US" sz="2000" b="1" u="none" kern="1200" dirty="0" smtClean="0"/>
            <a:t> </a:t>
          </a:r>
          <a:r>
            <a:rPr lang="en-US" sz="2000" b="1" u="none" kern="1200" dirty="0" smtClean="0">
              <a:solidFill>
                <a:srgbClr val="FF0000"/>
              </a:solidFill>
            </a:rPr>
            <a:t>PMOs and OPM</a:t>
          </a:r>
          <a:endParaRPr lang="en-US" sz="2000" b="1" kern="1200" dirty="0">
            <a:solidFill>
              <a:srgbClr val="FF0000"/>
            </a:solidFill>
          </a:endParaRPr>
        </a:p>
        <a:p>
          <a:pPr lvl="0" algn="l" defTabSz="1066800">
            <a:lnSpc>
              <a:spcPct val="90000"/>
            </a:lnSpc>
            <a:spcBef>
              <a:spcPct val="0"/>
            </a:spcBef>
            <a:spcAft>
              <a:spcPct val="35000"/>
            </a:spcAft>
          </a:pPr>
          <a:r>
            <a:rPr lang="en-US" sz="2000" b="1" u="sng" kern="1200" dirty="0"/>
            <a:t>Lecture </a:t>
          </a:r>
          <a:r>
            <a:rPr lang="en-US" sz="2000" b="1" u="sng" kern="1200" dirty="0" smtClean="0"/>
            <a:t>12</a:t>
          </a:r>
          <a:r>
            <a:rPr lang="en-US" sz="2000" b="1" u="none" kern="1200" dirty="0" smtClean="0"/>
            <a:t> </a:t>
          </a:r>
          <a:r>
            <a:rPr lang="en-US" sz="2000" b="1" u="none" kern="1200" dirty="0" smtClean="0">
              <a:solidFill>
                <a:srgbClr val="FF0000"/>
              </a:solidFill>
            </a:rPr>
            <a:t>Social and Professional Responsibility</a:t>
          </a:r>
          <a:endParaRPr lang="en-US" sz="2000" b="1" kern="1200" dirty="0">
            <a:solidFill>
              <a:srgbClr val="FF0000"/>
            </a:solidFill>
          </a:endParaRPr>
        </a:p>
        <a:p>
          <a:pPr lvl="0" algn="l" defTabSz="1066800">
            <a:lnSpc>
              <a:spcPct val="90000"/>
            </a:lnSpc>
            <a:spcBef>
              <a:spcPct val="0"/>
            </a:spcBef>
            <a:spcAft>
              <a:spcPct val="35000"/>
            </a:spcAft>
          </a:pPr>
          <a:r>
            <a:rPr lang="en-US" sz="2000" b="1" u="sng" kern="1200" dirty="0"/>
            <a:t>Lecture 13 </a:t>
          </a:r>
          <a:r>
            <a:rPr lang="en-US" sz="2000" b="1" kern="1200" dirty="0" smtClean="0">
              <a:solidFill>
                <a:srgbClr val="FF0000"/>
              </a:solidFill>
            </a:rPr>
            <a:t>Open Discussion</a:t>
          </a:r>
          <a:endParaRPr lang="en-US" sz="2000" b="1" kern="1200" dirty="0">
            <a:solidFill>
              <a:srgbClr val="FF0000"/>
            </a:solidFill>
          </a:endParaRPr>
        </a:p>
        <a:p>
          <a:pPr lvl="0" algn="l" defTabSz="1066800">
            <a:lnSpc>
              <a:spcPct val="90000"/>
            </a:lnSpc>
            <a:spcBef>
              <a:spcPct val="0"/>
            </a:spcBef>
            <a:spcAft>
              <a:spcPct val="35000"/>
            </a:spcAft>
          </a:pPr>
          <a:endParaRPr lang="en-US" sz="2000" b="1" kern="1200" dirty="0"/>
        </a:p>
        <a:p>
          <a:pPr lvl="0" algn="l" defTabSz="1066800">
            <a:lnSpc>
              <a:spcPct val="90000"/>
            </a:lnSpc>
            <a:spcBef>
              <a:spcPct val="0"/>
            </a:spcBef>
            <a:spcAft>
              <a:spcPct val="35000"/>
            </a:spcAft>
          </a:pPr>
          <a:endParaRPr lang="en-US" sz="2000" b="1" kern="1200" dirty="0"/>
        </a:p>
      </dsp:txBody>
      <dsp:txXfrm>
        <a:off x="9072406" y="2001794"/>
        <a:ext cx="2934241" cy="2001794"/>
      </dsp:txXfrm>
    </dsp:sp>
    <dsp:sp modelId="{E2F03FD1-E211-426F-8054-E42269FE9C05}">
      <dsp:nvSpPr>
        <dsp:cNvPr id="0" name=""/>
        <dsp:cNvSpPr/>
      </dsp:nvSpPr>
      <dsp:spPr>
        <a:xfrm>
          <a:off x="9802137" y="0"/>
          <a:ext cx="1617698" cy="737073"/>
        </a:xfrm>
        <a:prstGeom prst="ellipse">
          <a:avLst/>
        </a:prstGeom>
        <a:blipFill>
          <a:blip xmlns:r="http://schemas.openxmlformats.org/officeDocument/2006/relationships" r:embed="rId4" cstate="hqprint">
            <a:extLst>
              <a:ext uri="{28A0092B-C50C-407E-A947-70E740481C1C}">
                <a14:useLocalDpi xmlns:a14="http://schemas.microsoft.com/office/drawing/2010/main" val="0"/>
              </a:ext>
            </a:extLst>
          </a:blip>
          <a:srcRect/>
          <a:stretch>
            <a:fillRect/>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F93221E7-ADF7-450D-BEBE-73F9EFE5D8C8}">
      <dsp:nvSpPr>
        <dsp:cNvPr id="0" name=""/>
        <dsp:cNvSpPr/>
      </dsp:nvSpPr>
      <dsp:spPr>
        <a:xfrm>
          <a:off x="381182" y="4547287"/>
          <a:ext cx="11046116" cy="457197"/>
        </a:xfrm>
        <a:prstGeom prst="leftRightArrow">
          <a:avLst/>
        </a:prstGeom>
        <a:gradFill rotWithShape="0">
          <a:gsLst>
            <a:gs pos="0">
              <a:schemeClr val="accent2">
                <a:tint val="40000"/>
                <a:hueOff val="0"/>
                <a:satOff val="0"/>
                <a:lumOff val="0"/>
                <a:alphaOff val="0"/>
                <a:tint val="65000"/>
                <a:satMod val="120000"/>
                <a:lumMod val="107000"/>
              </a:schemeClr>
            </a:gs>
            <a:gs pos="50000">
              <a:schemeClr val="accent2">
                <a:tint val="40000"/>
                <a:hueOff val="0"/>
                <a:satOff val="0"/>
                <a:lumOff val="0"/>
                <a:alphaOff val="0"/>
                <a:tint val="70000"/>
                <a:satMod val="124000"/>
                <a:lumMod val="103000"/>
              </a:schemeClr>
            </a:gs>
            <a:gs pos="100000">
              <a:schemeClr val="accent2">
                <a:tint val="40000"/>
                <a:hueOff val="0"/>
                <a:satOff val="0"/>
                <a:lumOff val="0"/>
                <a:alphaOff val="0"/>
                <a:tint val="85000"/>
                <a:satMod val="120000"/>
                <a:lumMod val="100000"/>
              </a:schemeClr>
            </a:gs>
          </a:gsLst>
          <a:lin ang="5400000" scaled="0"/>
        </a:gradFill>
        <a:ln w="9525" cap="flat" cmpd="sng" algn="ctr">
          <a:solidFill>
            <a:schemeClr val="lt1">
              <a:hueOff val="0"/>
              <a:satOff val="0"/>
              <a:lumOff val="0"/>
              <a:alphaOff val="0"/>
            </a:schemeClr>
          </a:solidFill>
          <a:prstDash val="solid"/>
        </a:ln>
        <a:effectLst/>
        <a:scene3d>
          <a:camera prst="orthographicFront"/>
          <a:lightRig rig="flat" dir="t"/>
        </a:scene3d>
        <a:sp3d prstMaterial="dkEdge">
          <a:bevelT w="8200" h="38100"/>
        </a:sp3d>
      </dsp:spPr>
      <dsp:style>
        <a:lnRef idx="1">
          <a:scrgbClr r="0" g="0" b="0"/>
        </a:lnRef>
        <a:fillRef idx="2">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4-16T22:06:34.133"/>
    </inkml:context>
    <inkml:brush xml:id="br0">
      <inkml:brushProperty name="width" value="0.05292" units="cm"/>
      <inkml:brushProperty name="height" value="0.05292" units="cm"/>
      <inkml:brushProperty name="color" value="#FF0000"/>
    </inkml:brush>
  </inkml:definitions>
  <inkml:trace contextRef="#ctx0" brushRef="#br0">11245 15384 0,'0'-21'125,"-17"21"-31,-17 0-78,17 0-1,0 0 1,0 0 0,0 0 46,0 0-46,0 0 31,0 0-32,0 0 1,0 0-1,0 0 1,-17 0 0,0 0 31,17 0-32,0 0 1,0 0 15,0 0-31,0 0 31,-17 0 1,17 0-1,-34 0-16,34 0 17,0 0-32,-34 0 31,17 0-15,17 0 15,0 0-16,17 21 267,0 0-267,0 22-15,0 20 16,0-42 0,0 43-1,0-22 1,0 1-1,0-22 1,0 21 31,0 0-31,0 43-1,0-42 1,0-22-1,0 0 17,0 0-17,0 0 1,0 0 0,0 22 15,0-22-16,17 21 1,-17-21 47,0 1-48,0-1-15,0 0 16,0 42-1,0 1 1,34 63 0,-17-85-1,-17-21 1,0 1 31,17-1-32,0 0 1,-17 0 93,17 0-93,-17 0 15,0 1-15,17-22 250,0 0-220,0 0-30,0 0 15,0 0-31,0 0 0,34 0 32,17-22-17,0-20 16,-34 42-15,0 0 0,-17 0-1,0 0 1,0 0 0,0 0 30,0 0-14,17 0 93,-17 0-94</inkml:trace>
  <inkml:trace contextRef="#ctx0" brushRef="#br0" timeOffset="1387.0074">10616 15977 0,'17'0'140,"17"0"-124,-17 0-16,0 0 16,17 0-1,34 0 1,34 0-1,-34 0 1,-34 0 0,-17 0-1,17 0 48,-17 0-48,0 0 1,0 0-16,0 0 16,0 0 15,0 0-15,0 0 15,0 0 0</inkml:trace>
  <inkml:trace contextRef="#ctx0" brushRef="#br0" timeOffset="2955.1611">11602 15448 0,'0'42'125,"0"-21"-125,0 22 16,0 20 0,17 64-1,-17-42 1,0-22-1,0 22 1,17-85 0,-17 42-1,0 1 17,17 20-17,17 22 1,-34-43-1,17 1 1,-17-22-16,34 42 16,-34 1-1,17-64-15,0 63 16,0-42 0,-17 1 343,0-1-343,0 0-1,0 21 16,0-21 173,0 1-189</inkml:trace>
  <inkml:trace contextRef="#ctx0" brushRef="#br0" timeOffset="5547.5191">11585 15427 0,'0'-22'0,"17"1"47,17 21-15,-17 0-17,51-42 1,-34 42 15,17 0-15,-34 0-1,0 0 1,17 0 0,34 0-1,-17 0-15,0 0 31,-34 0 63,17 0-94,-17 0 16,34 0-1,0 0 1,34 42 0,0 1-1,-68-43 1,0 42 31,17-21-32,34 85 1,-34-64 0,-17-42-1,0 21 17,-17 1 61,0-1-77,-17-21 0,0 21 15,0-21-16,0 0 1,-34 42 0,17 1-1,17-43 1,-17 0 0,17 21-1,0-21 32,0 0-31,0 21-1,0-21 63,0 0-62,0 0 0,-17 0 15,17 21-15,0-21-1,-17 0 1,0 0-1,17 0 1,0 21 0,-34-21-1,34 0 1,0 0 0,-17 22 15,17-22-16,0 0-15,0 0 32,0 0 15,0 0-16,0 21-31,0-21 31,0 0 32,0 0-63,-17 0 78</inkml:trace>
  <inkml:trace contextRef="#ctx0" brushRef="#br0" timeOffset="9217.2076">13370 15532 0,'0'-21'125,"0"0"-110,0 0-15,-17 21 16,17-21-1,-17 21 1,0-43 0,-34 1-1,17 0 1,17-1 0,0 43-1,-17-21 1,17 0-1,-34-21 1,34 42 93,0 0-93,0 0-16,-17 0 31,17 0 1,0 0-17,-17 0 1,0 0-1,0 0 1,17 0 0,0 0-1,0 0 1,0 0 46,0 21-62,0 0 16,-51 21 15,17 22-15,34-43 0,0 21-1,17 1 1,0-22 15,0 21-15,0-21-1,0 1-15,0 20 16,0-21 15,0 0 0,0 0 16,17 22-15,-17-22-32,0 21 15,17 1 1,0-22-1,-17 21 1,17 22 0,-17-43-1,17 64 1,0-85 0,-17 21 15,0 0 0,17 0-31,-17 0 16,17 0-1,0 22 1,0-22 0,-17 0-1,0 0 1,17 22-1,-17-22 17,0 0-1,34 21-15,-34 1-1,17-22 1,0 0-1,-17 0 17,0 0-17,0 0-15,17 1 32,-17 20-17,0-21 1,17 0-1,0 22 1,-17-22 0,0 0 15,17 0 0,-17 0-15,0 1-1,17-22 1,-17 21 15,17-21 1,0 21-17,0 0 32,0-21-31,0 0-16,0 0 15,17 21 1,17-21 0,-34 0-1,0 0 32,0 0-31,0 0-1,0 0 1,17 0 0,-17 0-1,17 0 1,0 0-1,17 0 1,-34 0-16,17-42 16,-17 42-1,17 0 1,-34-21 31,0-22 47,0 22-1,-17 0-61,17 0 46,0 0-63,0-1-15,0 1 16,0 0 0,-34-21-1,34-1 1,0 1-1,-17 21 1,17 0 31</inkml:trace>
  <inkml:trace contextRef="#ctx0" brushRef="#br0" timeOffset="15875.6097">14305 15363 0,'0'42'219,"0"1"-203,0-22-16,17 21 15,-17-21 16,0 1-15,0 20 0,51 127-1,-34-42 1,0 43 0,-17-43-1,34-64 1,-34-20-1,0-22 17,0 0-17,0 0 1,34 0-16,-34 43 16,0-43-1,17 21 1,-17-21 15,0 1 16,17 20-31,-17-21-1,0 21 157,17-42-156,-17 22 296,0-1-296,0 0-16,17 0 15</inkml:trace>
  <inkml:trace contextRef="#ctx0" brushRef="#br0" timeOffset="18225.2488">14322 15321 0,'0'-21'47,"0"-1"0,0 1-31,17 0-1,0 21 48,0 0-48,0 0 1,0 0 0,17 0-1,-17 0 1,17 0 0,0 0-1,-17 0 1,17 0-1,-17 21 1,17 0 0,-17-21 31,51 43-47,-34-1 15,68 43 1,-34-1 15,-51-84-15,17 22-1,-34-1 17,17 21-32,0-42 15,-17 64 1,34-43-1,-34 0 64,0 0-48,0 0 16,0 0-47,-17-21 31,0 22-15,-17-22 46,17 0-15,0 0-31,-17 0 15,17 21-16,0 0 1,0-21 0,0 0-1,0 0 1,-17 42 0,17-42-1,0 0 1,-17 22-1,17-22 17,0 0 15,0 21 15,0-21-31,0 0-15,0 0-16,-17 21 16,17-21-1,0 21 1,0-21-1,0 0 173,-17 0-172,-34-21-16,0 21 15</inkml:trace>
  <inkml:trace contextRef="#ctx0" brushRef="#br0" timeOffset="20537.8764">15036 16379 0,'34'0'110,"-34"21"-95,17 22-15,0-1 16,0 0 0,-17 1 31,34-1-32,-34-21 1,17 43-1,-17-43 126,0 0-125,17-21-16,-17 21 15,0 1 142,-17-22-111,-17-43-46,34 1 16,-34-43 0,34 22-16,-51-22 15,34 43 1,17 20-16,0 1 16,0 0-16,0 0 15,0-21 16,0 20 1,0 1-17,0 0 1,0 0 156,17 21-141,-17-21 0,17 21-31,0-21 16,0 21-16,0-22 16,0 1 46,0 21-46,17-21-16,-34 0 31,17 21-15,0 0-1,17 0 1,0 0-1,-17 0 95,0 0 77</inkml:trace>
  <inkml:trace contextRef="#ctx0" brushRef="#br0" timeOffset="22994.8486">15563 16019 0,'0'22'172,"0"20"-156,0 0-1,17 1-15,-17-1 16,0 43 0,17-43-1,0 43 1,17-22-1,-17-21 1,17 1 0,-34-22-1,17 0 1,51 64 0,-34-43-16,34 64 15,-68-85 1,17-21-16,-17 21 47,17-21-16,0 0-31,0 0 47,0 0 0,0-21-32,-17 0 1,17 0 0,-17-43-1,17 43 1,-17-42-1,68-43 1,-68 21 0,0 0-1,0 22 1,0 21 15,0-22-15,-17 1-16,0 41 15,-17 1 79,0-21-94,17 21 16,0 0-1,17-1-15,-17 1 32,-17 21-32,17-21 31,0 21 0,0 0-15,0-21-1,0 21 1,0 0 47,0 0-48,0 0-15,0 0 16,0 0-16,0 0 15,0 0 17,0 0 15,0 0-1,0 0 126</inkml:trace>
  <inkml:trace contextRef="#ctx0" brushRef="#br0" timeOffset="24936.55">16344 15617 0,'0'-21'63,"17"21"-48,0 0-15,0 21 16,17 21-1,0 1 1,34 41 0,34 65-1,-34-65 1,17 43 0,-68-63-1,0-64 1,-17 21-1,0 21 1,0 1 0,0-22-1,0 42-15,0 22 16,0-43 15,0 1-15,0-1-16,0 64 15,0-21 1,0-43 0,0-21-1,0 0 17,0 43-17,0 21 1,34-43-1,-34 21 1,0-20 0,0-22-1,0 21 1,0-21 46,-17-21-15,0 0-47,0 0 16,0 0-16,-17 0 16,-34 0-1,34 0 1,-68 0-1,-34 0 1,18 0 0,101 22-1,0-22 17,0 0-17,0 0 1,-34 21-1,34-21 1,0 0 0</inkml:trace>
  <inkml:trace contextRef="#ctx0" brushRef="#br0" timeOffset="25764.7298">16260 15215 0</inkml:trace>
  <inkml:trace contextRef="#ctx0" brushRef="#br0" timeOffset="27948.5812">17483 16316 0,'0'-21'125,"17"-1"-109,0 22-16,0 0 16,0-21-1,17 21 1,-17-21 0,0 0 15,17-21-16,-34-1 17,0 22-1,0-21-15,0-22-1,0 22 1,-34-22-1,0 22 1,34 21 15,-34 0-15,17 21 0,0 0 15,0 0-16,0 0 1,-17 0 0,17 0 15,0 0-15,0 0-1,0 0 1,17 21-1,0 0 1,0 0 0,0 0-1,0 1 1,-34-1 0,34 0-16,0 42 15,-17-63-15,17 22 16,-17 20-1,17 0 1,0 22 0,0-1-1,0 22 1,0-43 0,0-21-1,0 43 1,0-43-1,17 43 1,0-43 0,0 63-1,0-62 1,0 20 0,0-21-1,0-21 1,17 0 15,0 21-15,17 1-1,51-1 1,0 21 0,-34 0-1,-51-42 1,0 0 78,-17-21-32,0 0-31,0 0-31</inkml:trace>
  <inkml:trace contextRef="#ctx0" brushRef="#br0" timeOffset="30299.268">18282 15850 0,'0'-21'31,"0"0"16,0-1-31,0 1 15,-17 21-15,17-21-1,-17 21 1,-17 0 0,17 0-1,0 0 1,0 0 15,0 0-31,-17 0 16,17 0-16,-17 0 15,17 0 32,0 0-47,-17 0 16,0 21 15,34 0-15,0 22-1,0 42 1,0-43 0,0-21 30,0 0-30,0 0 0,34 85-1,0-21 1,0 21 0,0-22-1,-17 1 1,-17-43-1,17-20 1,-17-1 0,17 63-1,-17-62 1,17-1 0,-17 0-1,17-21 48,0 21-63,34 22 15,-17-1 1,-17-21 15,0-21-15,0 21 62,0-21-62,0 0-1,-17 21-15,17-21 16,17 22-1,34-1 1,-51 0 0,0-21 77,0 0-77,0-21 109,-17 0-94,0-1-31,0 1 16,17 21 0,-17-42-1</inkml:trace>
  <inkml:trace contextRef="#ctx0" brushRef="#br0" timeOffset="33275.499">18707 15088 0,'17'0'94,"-17"21"-47,0 0 15,0 22 63,0-1-109,17 21-16,-17 1 15,0 63 1,0-21 0,0-22-1,34 43 1,-17 43 0,0-22-1,0-63 1,0-43-1,0 0-15,0 43 16,0-64 0,-17 0 15,17 1-15,0-1-1,-17 0 1,17 0-1,17 43 1,-34-22 0,34 21-1,-17-63 17,0 22-1,-17-1-16,17-21 32,-17 21-47,17 0 32,-17 0-17,17 1 1,-17-1 46,17-21-46,0 42 0,0-21 15,0 0-31,-17 1 31,17-22 0,-17 21 16,34-21-16,-17 0 1,0 0-32,0 0 31,0 0-15,0 0 15,17 0 94,-17 0 47,0-43-125,-17 22-32,17 21 16,-17-21 16,17 21 47,0 0-31,0 0-48,-17-21 16,17 0 1,0 21 218</inkml:trace>
  <inkml:trace contextRef="#ctx0" brushRef="#br0" timeOffset="34791.1954">18435 15511 0,'17'0'203,"0"0"-203,0 0 16,0 0-16,17 0 15,0 0 1,34 0-1,0 0 1,-34 0 15,0 0-15,0 0 0,0 0-1,-17 0 1,0 0-1,0 0 64,0-21-48,-17 0 0,17 21-15,17 0-1,0 0 1,-17 0 0,17 0-1,-17 0 1,0 0-1,0 0 1</inkml:trace>
  <inkml:trace contextRef="#ctx0" brushRef="#br0" timeOffset="37231.6598">16294 15236 0,'34'0'140,"-34"-21"-108,0 0-1,0 0-15,0-1-1,0 1 1,0 0 15,0 0-15,0 0-1,-17 21 1,0-21 0,17-1-16,-17 22 15,0-21 1,0 21 15,0 0 63,0-21-63,0 21 78,0 0-93,17 21 15,0 0-15,0 1 0,0-1 30,0 0-14,0 0 15,0 0-32,17-21-15,-17 21 16,17-21-1,-17 22 95,17-22-63,-17 21-32,17-21 1,0 21 15,0-21 125,0 0-109</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17-Apr-21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159753EB-3111-4158-8CAC-CD2E18EACEDA}" type="slidenum">
              <a:rPr lang="en-US" smtClean="0"/>
              <a:t>4</a:t>
            </a:fld>
            <a:endParaRPr lang="en-US"/>
          </a:p>
        </p:txBody>
      </p:sp>
    </p:spTree>
    <p:extLst>
      <p:ext uri="{BB962C8B-B14F-4D97-AF65-F5344CB8AC3E}">
        <p14:creationId xmlns:p14="http://schemas.microsoft.com/office/powerpoint/2010/main" val="36015090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6</a:t>
            </a:fld>
            <a:endParaRPr lang="en-US"/>
          </a:p>
        </p:txBody>
      </p:sp>
    </p:spTree>
    <p:extLst>
      <p:ext uri="{BB962C8B-B14F-4D97-AF65-F5344CB8AC3E}">
        <p14:creationId xmlns:p14="http://schemas.microsoft.com/office/powerpoint/2010/main" val="10758218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Skill set: Apply project definition.</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7</a:t>
            </a:fld>
            <a:endParaRPr lang="en-US"/>
          </a:p>
        </p:txBody>
      </p:sp>
    </p:spTree>
    <p:extLst>
      <p:ext uri="{BB962C8B-B14F-4D97-AF65-F5344CB8AC3E}">
        <p14:creationId xmlns:p14="http://schemas.microsoft.com/office/powerpoint/2010/main" val="33520747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AADE914D-EE6B-4460-95D0-0EA6449B8A89}" type="slidenum">
              <a:rPr lang="en-US" altLang="en-US">
                <a:latin typeface="Calibri" panose="020F0502020204030204" pitchFamily="34" charset="0"/>
              </a:rPr>
              <a:pPr/>
              <a:t>10</a:t>
            </a:fld>
            <a:endParaRPr lang="en-US" altLang="en-US">
              <a:latin typeface="Calibri" panose="020F0502020204030204" pitchFamily="34" charset="0"/>
            </a:endParaRPr>
          </a:p>
        </p:txBody>
      </p:sp>
    </p:spTree>
    <p:extLst>
      <p:ext uri="{BB962C8B-B14F-4D97-AF65-F5344CB8AC3E}">
        <p14:creationId xmlns:p14="http://schemas.microsoft.com/office/powerpoint/2010/main" val="1511186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D4FD6BFF-8DB4-463C-8B03-99A14BC43E25}" type="slidenum">
              <a:rPr lang="en-US" smtClean="0"/>
              <a:pPr>
                <a:defRPr/>
              </a:pPr>
              <a:t>14</a:t>
            </a:fld>
            <a:endParaRPr lang="en-US" dirty="0"/>
          </a:p>
        </p:txBody>
      </p:sp>
    </p:spTree>
    <p:extLst>
      <p:ext uri="{BB962C8B-B14F-4D97-AF65-F5344CB8AC3E}">
        <p14:creationId xmlns:p14="http://schemas.microsoft.com/office/powerpoint/2010/main" val="34567964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C1ACF2C2-2987-44F5-ACA7-42437BFD4D81}" type="slidenum">
              <a:rPr lang="en-US" altLang="en-US">
                <a:latin typeface="Calibri" panose="020F0502020204030204" pitchFamily="34" charset="0"/>
              </a:rPr>
              <a:pPr/>
              <a:t>23</a:t>
            </a:fld>
            <a:endParaRPr lang="en-US" altLang="en-US">
              <a:latin typeface="Calibri" panose="020F0502020204030204" pitchFamily="34" charset="0"/>
            </a:endParaRPr>
          </a:p>
        </p:txBody>
      </p:sp>
    </p:spTree>
    <p:extLst>
      <p:ext uri="{BB962C8B-B14F-4D97-AF65-F5344CB8AC3E}">
        <p14:creationId xmlns:p14="http://schemas.microsoft.com/office/powerpoint/2010/main" val="1932988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4FD6BFF-8DB4-463C-8B03-99A14BC43E25}" type="slidenum">
              <a:rPr lang="en-US" smtClean="0"/>
              <a:pPr>
                <a:defRPr/>
              </a:pPr>
              <a:t>25</a:t>
            </a:fld>
            <a:endParaRPr lang="en-US" dirty="0"/>
          </a:p>
        </p:txBody>
      </p:sp>
    </p:spTree>
    <p:extLst>
      <p:ext uri="{BB962C8B-B14F-4D97-AF65-F5344CB8AC3E}">
        <p14:creationId xmlns:p14="http://schemas.microsoft.com/office/powerpoint/2010/main" val="11383384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4FD6BFF-8DB4-463C-8B03-99A14BC43E25}" type="slidenum">
              <a:rPr lang="en-US" smtClean="0"/>
              <a:pPr>
                <a:defRPr/>
              </a:pPr>
              <a:t>26</a:t>
            </a:fld>
            <a:endParaRPr lang="en-US" dirty="0"/>
          </a:p>
        </p:txBody>
      </p:sp>
    </p:spTree>
    <p:extLst>
      <p:ext uri="{BB962C8B-B14F-4D97-AF65-F5344CB8AC3E}">
        <p14:creationId xmlns:p14="http://schemas.microsoft.com/office/powerpoint/2010/main" val="31310077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4FD6BFF-8DB4-463C-8B03-99A14BC43E25}" type="slidenum">
              <a:rPr lang="en-US" smtClean="0"/>
              <a:pPr>
                <a:defRPr/>
              </a:pPr>
              <a:t>27</a:t>
            </a:fld>
            <a:endParaRPr lang="en-US" dirty="0"/>
          </a:p>
        </p:txBody>
      </p:sp>
    </p:spTree>
    <p:extLst>
      <p:ext uri="{BB962C8B-B14F-4D97-AF65-F5344CB8AC3E}">
        <p14:creationId xmlns:p14="http://schemas.microsoft.com/office/powerpoint/2010/main" val="8226165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latin typeface="Arial" panose="020B0604020202020204" pitchFamily="34" charset="0"/>
              <a:ea typeface="ＭＳ Ｐゴシック" panose="020B0600070205080204" pitchFamily="34" charset="-128"/>
            </a:endParaRPr>
          </a:p>
        </p:txBody>
      </p:sp>
      <p:sp>
        <p:nvSpPr>
          <p:cNvPr id="26627" name="Footer Placeholder 4"/>
          <p:cNvSpPr>
            <a:spLocks noGrp="1"/>
          </p:cNvSpPr>
          <p:nvPr>
            <p:ph type="ftr" sz="quarter" idx="4"/>
          </p:nvPr>
        </p:nvSpPr>
        <p:spPr bwMode="auto">
          <a:xfrm>
            <a:off x="611188" y="8928100"/>
            <a:ext cx="4948237" cy="274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fontAlgn="base">
              <a:spcBef>
                <a:spcPct val="0"/>
              </a:spcBef>
              <a:spcAft>
                <a:spcPct val="0"/>
              </a:spcAft>
              <a:defRPr>
                <a:solidFill>
                  <a:schemeClr val="tx1"/>
                </a:solidFill>
                <a:latin typeface="Arial" panose="020B0604020202020204" pitchFamily="34" charset="0"/>
              </a:defRPr>
            </a:lvl6pPr>
            <a:lvl7pPr marL="2971800" indent="-228600" defTabSz="931863" fontAlgn="base">
              <a:spcBef>
                <a:spcPct val="0"/>
              </a:spcBef>
              <a:spcAft>
                <a:spcPct val="0"/>
              </a:spcAft>
              <a:defRPr>
                <a:solidFill>
                  <a:schemeClr val="tx1"/>
                </a:solidFill>
                <a:latin typeface="Arial" panose="020B0604020202020204" pitchFamily="34" charset="0"/>
              </a:defRPr>
            </a:lvl7pPr>
            <a:lvl8pPr marL="3429000" indent="-228600" defTabSz="931863" fontAlgn="base">
              <a:spcBef>
                <a:spcPct val="0"/>
              </a:spcBef>
              <a:spcAft>
                <a:spcPct val="0"/>
              </a:spcAft>
              <a:defRPr>
                <a:solidFill>
                  <a:schemeClr val="tx1"/>
                </a:solidFill>
                <a:latin typeface="Arial" panose="020B0604020202020204" pitchFamily="34" charset="0"/>
              </a:defRPr>
            </a:lvl8pPr>
            <a:lvl9pPr marL="3886200" indent="-228600" defTabSz="931863" fontAlgn="base">
              <a:spcBef>
                <a:spcPct val="0"/>
              </a:spcBef>
              <a:spcAft>
                <a:spcPct val="0"/>
              </a:spcAft>
              <a:defRPr>
                <a:solidFill>
                  <a:schemeClr val="tx1"/>
                </a:solidFill>
                <a:latin typeface="Arial" panose="020B0604020202020204" pitchFamily="34" charset="0"/>
              </a:defRPr>
            </a:lvl9pPr>
          </a:lstStyle>
          <a:p>
            <a:pPr marL="0" marR="0" lvl="0" indent="0" algn="l" defTabSz="931863"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ＭＳ Ｐゴシック" panose="020B0600070205080204" pitchFamily="34" charset="-128"/>
                <a:cs typeface="+mn-cs"/>
              </a:rPr>
              <a:t>© 2009 Project Management Institute, 14 Campus Boulevard, Newtown Square, PA 19073-3299 USA</a:t>
            </a:r>
          </a:p>
        </p:txBody>
      </p:sp>
      <p:sp>
        <p:nvSpPr>
          <p:cNvPr id="26628" name="Slide Number Placeholder 5"/>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fontAlgn="base">
              <a:spcBef>
                <a:spcPct val="0"/>
              </a:spcBef>
              <a:spcAft>
                <a:spcPct val="0"/>
              </a:spcAft>
              <a:defRPr>
                <a:solidFill>
                  <a:schemeClr val="tx1"/>
                </a:solidFill>
                <a:latin typeface="Arial" panose="020B0604020202020204" pitchFamily="34" charset="0"/>
              </a:defRPr>
            </a:lvl6pPr>
            <a:lvl7pPr marL="2971800" indent="-228600" defTabSz="931863" fontAlgn="base">
              <a:spcBef>
                <a:spcPct val="0"/>
              </a:spcBef>
              <a:spcAft>
                <a:spcPct val="0"/>
              </a:spcAft>
              <a:defRPr>
                <a:solidFill>
                  <a:schemeClr val="tx1"/>
                </a:solidFill>
                <a:latin typeface="Arial" panose="020B0604020202020204" pitchFamily="34" charset="0"/>
              </a:defRPr>
            </a:lvl7pPr>
            <a:lvl8pPr marL="3429000" indent="-228600" defTabSz="931863" fontAlgn="base">
              <a:spcBef>
                <a:spcPct val="0"/>
              </a:spcBef>
              <a:spcAft>
                <a:spcPct val="0"/>
              </a:spcAft>
              <a:defRPr>
                <a:solidFill>
                  <a:schemeClr val="tx1"/>
                </a:solidFill>
                <a:latin typeface="Arial" panose="020B0604020202020204" pitchFamily="34" charset="0"/>
              </a:defRPr>
            </a:lvl8pPr>
            <a:lvl9pPr marL="3886200" indent="-228600" defTabSz="931863" fontAlgn="base">
              <a:spcBef>
                <a:spcPct val="0"/>
              </a:spcBef>
              <a:spcAft>
                <a:spcPct val="0"/>
              </a:spcAft>
              <a:defRPr>
                <a:solidFill>
                  <a:schemeClr val="tx1"/>
                </a:solidFill>
                <a:latin typeface="Arial" panose="020B0604020202020204" pitchFamily="34" charset="0"/>
              </a:defRPr>
            </a:lvl9pPr>
          </a:lstStyle>
          <a:p>
            <a:pPr marL="0" marR="0" lvl="0" indent="0" algn="r" defTabSz="931863" rtl="0" eaLnBrk="1" fontAlgn="auto" latinLnBrk="0" hangingPunct="1">
              <a:lnSpc>
                <a:spcPct val="100000"/>
              </a:lnSpc>
              <a:spcBef>
                <a:spcPts val="0"/>
              </a:spcBef>
              <a:spcAft>
                <a:spcPts val="0"/>
              </a:spcAft>
              <a:buClrTx/>
              <a:buSzTx/>
              <a:buFontTx/>
              <a:buNone/>
              <a:tabLst/>
              <a:defRPr/>
            </a:pPr>
            <a:fld id="{A8D3D0DE-011C-4260-99C8-F505FA0F317C}"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931863" rtl="0" eaLnBrk="1" fontAlgn="auto" latinLnBrk="0" hangingPunct="1">
                <a:lnSpc>
                  <a:spcPct val="100000"/>
                </a:lnSpc>
                <a:spcBef>
                  <a:spcPts val="0"/>
                </a:spcBef>
                <a:spcAft>
                  <a:spcPts val="0"/>
                </a:spcAft>
                <a:buClrTx/>
                <a:buSzTx/>
                <a:buFontTx/>
                <a:buNone/>
                <a:tabLst/>
                <a:defRPr/>
              </a:pPr>
              <a:t>39</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
        <p:nvSpPr>
          <p:cNvPr id="26629" name="Slide Image Placeholder 12"/>
          <p:cNvSpPr>
            <a:spLocks noGrp="1" noRot="1" noChangeAspect="1" noTextEdit="1"/>
          </p:cNvSpPr>
          <p:nvPr>
            <p:ph type="sldImg"/>
          </p:nvPr>
        </p:nvSpPr>
        <p:spPr bwMode="auto">
          <a:xfrm>
            <a:off x="-179388" y="533400"/>
            <a:ext cx="7316788" cy="41163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30" name="TextBox 7"/>
          <p:cNvSpPr txBox="1">
            <a:spLocks noChangeArrowheads="1"/>
          </p:cNvSpPr>
          <p:nvPr/>
        </p:nvSpPr>
        <p:spPr bwMode="auto">
          <a:xfrm>
            <a:off x="3105150" y="8664575"/>
            <a:ext cx="3281363"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473" tIns="46237" rIns="92473" bIns="46237">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en-US" sz="800" b="0" i="0" u="none" strike="noStrike" kern="1200" cap="none" spc="0" normalizeH="0" baseline="0" noProof="0">
                <a:ln>
                  <a:noFill/>
                </a:ln>
                <a:solidFill>
                  <a:prstClr val="black"/>
                </a:solidFill>
                <a:effectLst/>
                <a:uLnTx/>
                <a:uFillTx/>
                <a:latin typeface="Calibri" panose="020F0502020204030204" pitchFamily="34" charset="0"/>
                <a:ea typeface="+mn-ea"/>
                <a:cs typeface="+mn-cs"/>
              </a:rPr>
              <a:t>Project Management Institute, </a:t>
            </a:r>
            <a:r>
              <a:rPr kumimoji="0" lang="en-US" altLang="en-US" sz="800" b="0" i="1" u="none" strike="noStrike" kern="1200" cap="none" spc="0" normalizeH="0" baseline="0" noProof="0">
                <a:ln>
                  <a:noFill/>
                </a:ln>
                <a:solidFill>
                  <a:prstClr val="black"/>
                </a:solidFill>
                <a:effectLst/>
                <a:uLnTx/>
                <a:uFillTx/>
                <a:latin typeface="Calibri" panose="020F0502020204030204" pitchFamily="34" charset="0"/>
                <a:ea typeface="+mn-ea"/>
                <a:cs typeface="+mn-cs"/>
              </a:rPr>
              <a:t>OPM3</a:t>
            </a:r>
            <a:r>
              <a:rPr kumimoji="0" lang="en-US" altLang="en-US" sz="800" b="0" i="1" u="none" strike="noStrike" kern="1200" cap="none" spc="0" normalizeH="0" baseline="30000" noProof="0">
                <a:ln>
                  <a:noFill/>
                </a:ln>
                <a:solidFill>
                  <a:prstClr val="black"/>
                </a:solidFill>
                <a:effectLst/>
                <a:uLnTx/>
                <a:uFillTx/>
                <a:latin typeface="Calibri" panose="020F0502020204030204" pitchFamily="34" charset="0"/>
                <a:ea typeface="+mn-ea"/>
                <a:cs typeface="+mn-cs"/>
              </a:rPr>
              <a:t>®</a:t>
            </a:r>
            <a:r>
              <a:rPr kumimoji="0" lang="en-US" altLang="en-US" sz="800" b="0" i="1" u="none" strike="noStrike" kern="1200" cap="none" spc="0" normalizeH="0" baseline="0" noProof="0">
                <a:ln>
                  <a:noFill/>
                </a:ln>
                <a:solidFill>
                  <a:prstClr val="black"/>
                </a:solidFill>
                <a:effectLst/>
                <a:uLnTx/>
                <a:uFillTx/>
                <a:latin typeface="Calibri" panose="020F0502020204030204" pitchFamily="34" charset="0"/>
                <a:ea typeface="+mn-ea"/>
                <a:cs typeface="+mn-cs"/>
              </a:rPr>
              <a:t> </a:t>
            </a:r>
            <a:r>
              <a:rPr kumimoji="0" lang="en-US" altLang="en-US" sz="800" b="0" i="0" u="none" strike="noStrike" kern="1200" cap="none" spc="0" normalizeH="0" baseline="0" noProof="0">
                <a:ln>
                  <a:noFill/>
                </a:ln>
                <a:solidFill>
                  <a:prstClr val="black"/>
                </a:solidFill>
                <a:effectLst/>
                <a:uLnTx/>
                <a:uFillTx/>
                <a:latin typeface="Calibri" panose="020F0502020204030204" pitchFamily="34" charset="0"/>
                <a:ea typeface="+mn-ea"/>
                <a:cs typeface="+mn-cs"/>
              </a:rPr>
              <a:t>– Second Edition, 2008, p. 16</a:t>
            </a:r>
          </a:p>
        </p:txBody>
      </p:sp>
      <p:sp>
        <p:nvSpPr>
          <p:cNvPr id="26631" name="Date Placeholder 2"/>
          <p:cNvSpPr>
            <a:spLocks noGrp="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fontAlgn="base">
              <a:spcBef>
                <a:spcPct val="0"/>
              </a:spcBef>
              <a:spcAft>
                <a:spcPct val="0"/>
              </a:spcAft>
              <a:defRPr>
                <a:solidFill>
                  <a:schemeClr val="tx1"/>
                </a:solidFill>
                <a:latin typeface="Arial" panose="020B0604020202020204" pitchFamily="34" charset="0"/>
              </a:defRPr>
            </a:lvl6pPr>
            <a:lvl7pPr marL="2971800" indent="-228600" defTabSz="931863" fontAlgn="base">
              <a:spcBef>
                <a:spcPct val="0"/>
              </a:spcBef>
              <a:spcAft>
                <a:spcPct val="0"/>
              </a:spcAft>
              <a:defRPr>
                <a:solidFill>
                  <a:schemeClr val="tx1"/>
                </a:solidFill>
                <a:latin typeface="Arial" panose="020B0604020202020204" pitchFamily="34" charset="0"/>
              </a:defRPr>
            </a:lvl7pPr>
            <a:lvl8pPr marL="3429000" indent="-228600" defTabSz="931863" fontAlgn="base">
              <a:spcBef>
                <a:spcPct val="0"/>
              </a:spcBef>
              <a:spcAft>
                <a:spcPct val="0"/>
              </a:spcAft>
              <a:defRPr>
                <a:solidFill>
                  <a:schemeClr val="tx1"/>
                </a:solidFill>
                <a:latin typeface="Arial" panose="020B0604020202020204" pitchFamily="34" charset="0"/>
              </a:defRPr>
            </a:lvl8pPr>
            <a:lvl9pPr marL="3886200" indent="-228600" defTabSz="931863" fontAlgn="base">
              <a:spcBef>
                <a:spcPct val="0"/>
              </a:spcBef>
              <a:spcAft>
                <a:spcPct val="0"/>
              </a:spcAft>
              <a:defRPr>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t>Version 2.1</a:t>
            </a:r>
          </a:p>
        </p:txBody>
      </p:sp>
      <p:sp>
        <p:nvSpPr>
          <p:cNvPr id="26632" name="Header Placeholder 3"/>
          <p:cNvSpPr>
            <a:spLocks noGrp="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ＭＳ Ｐゴシック" panose="020B0600070205080204" pitchFamily="34" charset="-128"/>
                <a:cs typeface="+mn-cs"/>
              </a:rPr>
              <a:t>Intro to OPM</a:t>
            </a:r>
          </a:p>
        </p:txBody>
      </p:sp>
    </p:spTree>
    <p:extLst>
      <p:ext uri="{BB962C8B-B14F-4D97-AF65-F5344CB8AC3E}">
        <p14:creationId xmlns:p14="http://schemas.microsoft.com/office/powerpoint/2010/main" val="688291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April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smtClean="0"/>
              <a:t>Eng. Dr. Akram Ali</a:t>
            </a:r>
            <a:endParaRPr lang="en-US"/>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April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April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April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April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April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April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April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April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April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April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smtClean="0"/>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F6E5BCA9-08A5-4028-8E08-30EB888FA928}"/>
              </a:ext>
            </a:extLst>
          </p:cNvPr>
          <p:cNvPicPr>
            <a:picLocks noChangeAspect="1"/>
          </p:cNvPicPr>
          <p:nvPr userDrawn="1"/>
        </p:nvPicPr>
        <p:blipFill>
          <a:blip r:embed="rId2"/>
          <a:stretch>
            <a:fillRect/>
          </a:stretch>
        </p:blipFill>
        <p:spPr>
          <a:xfrm>
            <a:off x="10703370" y="89654"/>
            <a:ext cx="1133954" cy="1012024"/>
          </a:xfrm>
          <a:prstGeom prst="rect">
            <a:avLst/>
          </a:prstGeom>
        </p:spPr>
      </p:pic>
    </p:spTree>
    <p:extLst>
      <p:ext uri="{BB962C8B-B14F-4D97-AF65-F5344CB8AC3E}">
        <p14:creationId xmlns:p14="http://schemas.microsoft.com/office/powerpoint/2010/main" val="4043931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754326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r>
              <a:rPr lang="en-US" smtClean="0"/>
              <a:t>April 2021</a:t>
            </a:r>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F6E5BCA9-08A5-4028-8E08-30EB888FA928}"/>
              </a:ext>
            </a:extLst>
          </p:cNvPr>
          <p:cNvPicPr>
            <a:picLocks noChangeAspect="1"/>
          </p:cNvPicPr>
          <p:nvPr userDrawn="1"/>
        </p:nvPicPr>
        <p:blipFill>
          <a:blip r:embed="rId2"/>
          <a:stretch>
            <a:fillRect/>
          </a:stretch>
        </p:blipFill>
        <p:spPr>
          <a:xfrm>
            <a:off x="10658927" y="428048"/>
            <a:ext cx="1133954" cy="1012024"/>
          </a:xfrm>
          <a:prstGeom prst="rect">
            <a:avLst/>
          </a:prstGeom>
        </p:spPr>
      </p:pic>
    </p:spTree>
    <p:extLst>
      <p:ext uri="{BB962C8B-B14F-4D97-AF65-F5344CB8AC3E}">
        <p14:creationId xmlns:p14="http://schemas.microsoft.com/office/powerpoint/2010/main" val="156377674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r>
              <a:rPr lang="en-US" smtClean="0"/>
              <a:t>April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75797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r>
              <a:rPr lang="en-US" smtClean="0"/>
              <a:t>April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80077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r>
              <a:rPr lang="en-US" smtClean="0"/>
              <a:t>April 2021</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531505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April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4089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April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377394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April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235351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871074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r>
              <a:rPr lang="en-US" smtClean="0"/>
              <a:t>April 2021</a:t>
            </a:r>
            <a:endParaRPr lang="en-US"/>
          </a:p>
        </p:txBody>
      </p:sp>
      <p:sp>
        <p:nvSpPr>
          <p:cNvPr id="5" name="Footer Placeholder 4"/>
          <p:cNvSpPr>
            <a:spLocks noGrp="1"/>
          </p:cNvSpPr>
          <p:nvPr>
            <p:ph type="ftr" sz="quarter" idx="11"/>
          </p:nvPr>
        </p:nvSpPr>
        <p:spPr>
          <a:xfrm>
            <a:off x="3776135" y="6422854"/>
            <a:ext cx="4279669" cy="365125"/>
          </a:xfrm>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285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April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r>
              <a:rPr lang="en-US" smtClean="0"/>
              <a:t>April 2021</a:t>
            </a:r>
            <a:endParaRPr lang="en-US"/>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0E9CA7F0-1DB2-4EC7-8938-616CB0658807}" type="slidenum">
              <a:rPr lang="en-US" smtClean="0"/>
              <a:t>‹#›</a:t>
            </a:fld>
            <a:endParaRPr lang="en-US"/>
          </a:p>
        </p:txBody>
      </p:sp>
      <p:pic>
        <p:nvPicPr>
          <p:cNvPr id="8" name="Picture 7"/>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204203801"/>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iming>
    <p:tnLst>
      <p:par>
        <p:cTn id="1" dur="indefinite" restart="never" nodeType="tmRoot"/>
      </p:par>
    </p:tnLst>
  </p:timing>
  <p:hf hdr="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2.emf"/><Relationship Id="rId4" Type="http://schemas.openxmlformats.org/officeDocument/2006/relationships/customXml" Target="../ink/ink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242699"/>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506</a:t>
            </a:r>
            <a:r>
              <a:rPr lang="en-US" sz="5400" b="1" dirty="0">
                <a:solidFill>
                  <a:schemeClr val="bg1"/>
                </a:solidFill>
                <a:latin typeface="+mn-lt"/>
              </a:rPr>
              <a:t/>
            </a:r>
            <a:br>
              <a:rPr lang="en-US" sz="5400" b="1" dirty="0">
                <a:solidFill>
                  <a:schemeClr val="bg1"/>
                </a:solidFill>
                <a:latin typeface="+mn-lt"/>
              </a:rPr>
            </a:br>
            <a:r>
              <a:rPr lang="en-US" sz="5300" b="1" dirty="0">
                <a:solidFill>
                  <a:schemeClr val="bg1"/>
                </a:solidFill>
                <a:latin typeface="+mn-lt"/>
              </a:rPr>
              <a:t>Advanced 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11: </a:t>
            </a:r>
            <a:r>
              <a:rPr lang="en-US" sz="4000" b="1" dirty="0" smtClean="0"/>
              <a:t>PMOs, and; OPM</a:t>
            </a:r>
            <a:endParaRPr lang="en-US" sz="5400" dirty="0">
              <a:solidFill>
                <a:srgbClr val="FF00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878540"/>
            <a:ext cx="3373283" cy="547781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April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a:extLst>
              <a:ext uri="{FF2B5EF4-FFF2-40B4-BE49-F238E27FC236}">
                <a16:creationId xmlns:a16="http://schemas.microsoft.com/office/drawing/2014/main" id="{013D7EEB-7322-4380-B106-D67A8664E01E}"/>
              </a:ext>
            </a:extLst>
          </p:cNvPr>
          <p:cNvGraphicFramePr>
            <a:graphicFrameLocks noGrp="1"/>
          </p:cNvGraphicFramePr>
          <p:nvPr>
            <p:ph idx="1"/>
            <p:extLst>
              <p:ext uri="{D42A27DB-BD31-4B8C-83A1-F6EECF244321}">
                <p14:modId xmlns:p14="http://schemas.microsoft.com/office/powerpoint/2010/main" val="2816111094"/>
              </p:ext>
            </p:extLst>
          </p:nvPr>
        </p:nvGraphicFramePr>
        <p:xfrm>
          <a:off x="185352" y="1853513"/>
          <a:ext cx="12006648" cy="50044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1"/>
          <p:cNvSpPr>
            <a:spLocks noGrp="1"/>
          </p:cNvSpPr>
          <p:nvPr>
            <p:ph type="title"/>
          </p:nvPr>
        </p:nvSpPr>
        <p:spPr>
          <a:xfrm>
            <a:off x="1202919" y="284176"/>
            <a:ext cx="9784080" cy="1508760"/>
          </a:xfrm>
        </p:spPr>
        <p:txBody>
          <a:bodyPr>
            <a:normAutofit/>
          </a:bodyPr>
          <a:lstStyle/>
          <a:p>
            <a:r>
              <a:rPr lang="en-US" sz="3600" dirty="0"/>
              <a:t>PMG506 </a:t>
            </a:r>
            <a:r>
              <a:rPr lang="en-US" sz="3600" dirty="0" smtClean="0"/>
              <a:t/>
            </a:r>
            <a:br>
              <a:rPr lang="en-US" sz="3600" dirty="0" smtClean="0"/>
            </a:br>
            <a:r>
              <a:rPr lang="en-US" sz="3600" dirty="0" smtClean="0"/>
              <a:t>Advanced </a:t>
            </a:r>
            <a:r>
              <a:rPr lang="en-US" sz="3600" dirty="0"/>
              <a:t>Project Management (APM)</a:t>
            </a:r>
            <a:endParaRPr lang="ar-EG" sz="3600" dirty="0"/>
          </a:p>
        </p:txBody>
      </p:sp>
      <p:sp>
        <p:nvSpPr>
          <p:cNvPr id="2" name="Date Placeholder 1"/>
          <p:cNvSpPr>
            <a:spLocks noGrp="1"/>
          </p:cNvSpPr>
          <p:nvPr>
            <p:ph type="dt" sz="half" idx="10"/>
          </p:nvPr>
        </p:nvSpPr>
        <p:spPr/>
        <p:txBody>
          <a:bodyPr/>
          <a:lstStyle/>
          <a:p>
            <a:r>
              <a:rPr lang="en-US" smtClean="0"/>
              <a:t>April 2021</a:t>
            </a:r>
            <a:endParaRPr lang="en-US"/>
          </a:p>
        </p:txBody>
      </p:sp>
      <p:sp>
        <p:nvSpPr>
          <p:cNvPr id="4" name="Slide Number Placeholder 3"/>
          <p:cNvSpPr>
            <a:spLocks noGrp="1"/>
          </p:cNvSpPr>
          <p:nvPr>
            <p:ph type="sldNum" sz="quarter" idx="12"/>
          </p:nvPr>
        </p:nvSpPr>
        <p:spPr/>
        <p:txBody>
          <a:bodyPr/>
          <a:lstStyle/>
          <a:p>
            <a:fld id="{0E9CA7F0-1DB2-4EC7-8938-616CB0658807}" type="slidenum">
              <a:rPr lang="en-US" smtClean="0"/>
              <a:t>2</a:t>
            </a:fld>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Tree>
    <p:extLst>
      <p:ext uri="{BB962C8B-B14F-4D97-AF65-F5344CB8AC3E}">
        <p14:creationId xmlns:p14="http://schemas.microsoft.com/office/powerpoint/2010/main" val="7482667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PMO</a:t>
            </a:r>
            <a:r>
              <a:rPr lang="en-US" cap="small" dirty="0" smtClean="0"/>
              <a:t>s</a:t>
            </a:r>
            <a:endParaRPr lang="en-US" cap="small" dirty="0"/>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manager competency triangle</a:t>
            </a:r>
            <a:endParaRPr lang="en-US" dirty="0"/>
          </a:p>
        </p:txBody>
      </p:sp>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86992" y="1739891"/>
            <a:ext cx="6025648" cy="5118109"/>
          </a:xfrm>
        </p:spPr>
      </p:pic>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
        <p:nvSpPr>
          <p:cNvPr id="8" name="Rectangle 7"/>
          <p:cNvSpPr/>
          <p:nvPr/>
        </p:nvSpPr>
        <p:spPr>
          <a:xfrm>
            <a:off x="7912641" y="2590785"/>
            <a:ext cx="4279360" cy="2308324"/>
          </a:xfrm>
          <a:prstGeom prst="rect">
            <a:avLst/>
          </a:prstGeom>
        </p:spPr>
        <p:txBody>
          <a:bodyPr wrap="square">
            <a:spAutoFit/>
          </a:bodyPr>
          <a:lstStyle/>
          <a:p>
            <a:r>
              <a:rPr lang="en-US" sz="2400" dirty="0"/>
              <a:t>Project management is the application of:</a:t>
            </a:r>
          </a:p>
          <a:p>
            <a:pPr marL="228600" indent="-228600">
              <a:buAutoNum type="arabicPeriod"/>
            </a:pPr>
            <a:r>
              <a:rPr lang="en-US" sz="2400" dirty="0"/>
              <a:t>Practices</a:t>
            </a:r>
          </a:p>
          <a:p>
            <a:pPr marL="228600" indent="-228600">
              <a:buAutoNum type="arabicPeriod"/>
            </a:pPr>
            <a:r>
              <a:rPr lang="en-US" sz="2400" dirty="0"/>
              <a:t>Tools and techniques</a:t>
            </a:r>
          </a:p>
          <a:p>
            <a:pPr marL="228600" indent="-228600">
              <a:buAutoNum type="arabicPeriod"/>
            </a:pPr>
            <a:r>
              <a:rPr lang="en-US" sz="2400" dirty="0"/>
              <a:t>Knowledge and skills</a:t>
            </a:r>
          </a:p>
          <a:p>
            <a:r>
              <a:rPr lang="en-US" sz="2400" dirty="0"/>
              <a:t>To realize project objectives.</a:t>
            </a:r>
          </a:p>
        </p:txBody>
      </p:sp>
    </p:spTree>
    <p:extLst>
      <p:ext uri="{BB962C8B-B14F-4D97-AF65-F5344CB8AC3E}">
        <p14:creationId xmlns:p14="http://schemas.microsoft.com/office/powerpoint/2010/main" val="31088129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management life cycle processes</a:t>
            </a:r>
            <a:endParaRPr lang="en-US" dirty="0"/>
          </a:p>
        </p:txBody>
      </p:sp>
      <p:pic>
        <p:nvPicPr>
          <p:cNvPr id="7" name="Content Placeholder 6"/>
          <p:cNvPicPr>
            <a:picLocks noGrp="1" noChangeAspect="1"/>
          </p:cNvPicPr>
          <p:nvPr>
            <p:ph sz="half" idx="1"/>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l="3215" t="3640" r="4251" b="1048"/>
          <a:stretch/>
        </p:blipFill>
        <p:spPr>
          <a:xfrm rot="16200000">
            <a:off x="1315439" y="1710623"/>
            <a:ext cx="4599057" cy="4825403"/>
          </a:xfrm>
        </p:spPr>
      </p:pic>
      <p:sp>
        <p:nvSpPr>
          <p:cNvPr id="8" name="Content Placeholder 7"/>
          <p:cNvSpPr>
            <a:spLocks noGrp="1"/>
          </p:cNvSpPr>
          <p:nvPr>
            <p:ph sz="half" idx="2"/>
          </p:nvPr>
        </p:nvSpPr>
        <p:spPr/>
        <p:txBody>
          <a:bodyPr/>
          <a:lstStyle/>
          <a:p>
            <a:pPr marL="0" indent="0">
              <a:buNone/>
            </a:pPr>
            <a:r>
              <a:rPr lang="en-US" dirty="0" smtClean="0"/>
              <a:t>KEY</a:t>
            </a:r>
          </a:p>
          <a:p>
            <a:pPr marL="0" indent="0">
              <a:buNone/>
            </a:pPr>
            <a:r>
              <a:rPr lang="en-US" dirty="0" smtClean="0"/>
              <a:t>I = Initiating</a:t>
            </a:r>
          </a:p>
          <a:p>
            <a:pPr marL="0" indent="0">
              <a:buNone/>
            </a:pPr>
            <a:r>
              <a:rPr lang="en-US" dirty="0" smtClean="0"/>
              <a:t>P = Planning</a:t>
            </a:r>
          </a:p>
          <a:p>
            <a:pPr marL="0" indent="0">
              <a:buNone/>
            </a:pPr>
            <a:r>
              <a:rPr lang="en-US" dirty="0" smtClean="0"/>
              <a:t>E = Executing</a:t>
            </a:r>
          </a:p>
          <a:p>
            <a:pPr marL="0" indent="0">
              <a:buNone/>
            </a:pPr>
            <a:r>
              <a:rPr lang="en-US" dirty="0" smtClean="0"/>
              <a:t>M&amp;C = Monitoring and Controlling</a:t>
            </a:r>
          </a:p>
          <a:p>
            <a:pPr marL="0" indent="0">
              <a:buNone/>
            </a:pPr>
            <a:r>
              <a:rPr lang="en-US" dirty="0" smtClean="0"/>
              <a:t>C = Closing</a:t>
            </a:r>
            <a:endParaRPr lang="en-US" dirty="0"/>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17791944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Large project with a </a:t>
            </a:r>
            <a:r>
              <a:rPr lang="en-US" u="sng" dirty="0" smtClean="0">
                <a:solidFill>
                  <a:srgbClr val="FF0000"/>
                </a:solidFill>
              </a:rPr>
              <a:t>predictive</a:t>
            </a:r>
            <a:r>
              <a:rPr lang="en-US" dirty="0" smtClean="0"/>
              <a:t> life cycle</a:t>
            </a:r>
            <a:endParaRPr lang="en-US" dirty="0"/>
          </a:p>
        </p:txBody>
      </p:sp>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rot="16200000">
            <a:off x="4904181" y="-2322661"/>
            <a:ext cx="2381555" cy="12156609"/>
          </a:xfrm>
        </p:spPr>
      </p:pic>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mc:AlternateContent xmlns:mc="http://schemas.openxmlformats.org/markup-compatibility/2006" xmlns:p14="http://schemas.microsoft.com/office/powerpoint/2010/main">
        <mc:Choice Requires="p14">
          <p:contentPart p14:bwMode="auto" r:id="rId4">
            <p14:nvContentPartPr>
              <p14:cNvPr id="8" name="Ink 7"/>
              <p14:cNvContentPartPr/>
              <p14:nvPr/>
            </p14:nvContentPartPr>
            <p14:xfrm>
              <a:off x="5816815" y="1958498"/>
              <a:ext cx="3188640" cy="838723"/>
            </p14:xfrm>
          </p:contentPart>
        </mc:Choice>
        <mc:Fallback xmlns="">
          <p:pic>
            <p:nvPicPr>
              <p:cNvPr id="8" name="Ink 7"/>
              <p:cNvPicPr/>
              <p:nvPr/>
            </p:nvPicPr>
            <p:blipFill>
              <a:blip r:embed="rId5"/>
              <a:stretch>
                <a:fillRect/>
              </a:stretch>
            </p:blipFill>
            <p:spPr>
              <a:xfrm>
                <a:off x="5807455" y="1949139"/>
                <a:ext cx="3207361" cy="857441"/>
              </a:xfrm>
              <a:prstGeom prst="rect">
                <a:avLst/>
              </a:prstGeom>
            </p:spPr>
          </p:pic>
        </mc:Fallback>
      </mc:AlternateContent>
      <p:sp>
        <p:nvSpPr>
          <p:cNvPr id="9" name="Rectangle 8"/>
          <p:cNvSpPr/>
          <p:nvPr/>
        </p:nvSpPr>
        <p:spPr>
          <a:xfrm>
            <a:off x="180109" y="1851108"/>
            <a:ext cx="6096000" cy="646331"/>
          </a:xfrm>
          <a:prstGeom prst="rect">
            <a:avLst/>
          </a:prstGeom>
        </p:spPr>
        <p:txBody>
          <a:bodyPr>
            <a:spAutoFit/>
          </a:bodyPr>
          <a:lstStyle/>
          <a:p>
            <a:r>
              <a:rPr lang="en-US" dirty="0"/>
              <a:t>PREDICTIVE is another name for WATERFALL</a:t>
            </a:r>
          </a:p>
          <a:p>
            <a:r>
              <a:rPr lang="en-US" dirty="0"/>
              <a:t>ADAPTIVE or ITERATIVE is another name for AGILE</a:t>
            </a:r>
          </a:p>
        </p:txBody>
      </p:sp>
      <p:sp>
        <p:nvSpPr>
          <p:cNvPr id="10" name="Rectangle 9"/>
          <p:cNvSpPr/>
          <p:nvPr/>
        </p:nvSpPr>
        <p:spPr>
          <a:xfrm>
            <a:off x="2084067" y="5222972"/>
            <a:ext cx="8021782" cy="923330"/>
          </a:xfrm>
          <a:prstGeom prst="rect">
            <a:avLst/>
          </a:prstGeom>
        </p:spPr>
        <p:txBody>
          <a:bodyPr wrap="square">
            <a:spAutoFit/>
          </a:bodyPr>
          <a:lstStyle/>
          <a:p>
            <a:pPr algn="ctr"/>
            <a:r>
              <a:rPr lang="en-US" dirty="0"/>
              <a:t>You should have a large project in mind. Think of a project that is new in the organization, utilizes resources from many countries, has more than 200 people on the team, lasts longer than one year and has a budget of over U$ 10M&gt;</a:t>
            </a:r>
          </a:p>
        </p:txBody>
      </p:sp>
    </p:spTree>
    <p:extLst>
      <p:ext uri="{BB962C8B-B14F-4D97-AF65-F5344CB8AC3E}">
        <p14:creationId xmlns:p14="http://schemas.microsoft.com/office/powerpoint/2010/main" val="7144808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smtClean="0"/>
              <a:t>If your boss walked into your office today and said, “The system is broken. Can you figure out what is wrong and fix it?”</a:t>
            </a:r>
          </a:p>
          <a:p>
            <a:pPr lvl="1">
              <a:buFont typeface="Wingdings" panose="05000000000000000000" pitchFamily="2" charset="2"/>
              <a:buChar char="Ø"/>
            </a:pPr>
            <a:r>
              <a:rPr lang="en-US" dirty="0" smtClean="0"/>
              <a:t> Would this be a project?</a:t>
            </a:r>
          </a:p>
          <a:p>
            <a:pPr lvl="2">
              <a:buFont typeface="Wingdings" panose="05000000000000000000" pitchFamily="2" charset="2"/>
              <a:buChar char="Ø"/>
            </a:pPr>
            <a:r>
              <a:rPr lang="en-US" dirty="0" smtClean="0"/>
              <a:t>You must take what you are given and organize the work into appropriate projects.</a:t>
            </a:r>
          </a:p>
          <a:p>
            <a:pPr lvl="3">
              <a:buFont typeface="Wingdings" panose="05000000000000000000" pitchFamily="2" charset="2"/>
              <a:buChar char="Ø"/>
            </a:pPr>
            <a:r>
              <a:rPr lang="en-US" dirty="0" smtClean="0"/>
              <a:t>The </a:t>
            </a:r>
            <a:r>
              <a:rPr lang="en-US" dirty="0" smtClean="0">
                <a:solidFill>
                  <a:srgbClr val="FF0000"/>
                </a:solidFill>
              </a:rPr>
              <a:t>project planning process </a:t>
            </a:r>
            <a:r>
              <a:rPr lang="en-US" dirty="0" smtClean="0"/>
              <a:t>will produce </a:t>
            </a:r>
            <a:r>
              <a:rPr lang="en-US" dirty="0" smtClean="0">
                <a:solidFill>
                  <a:srgbClr val="FF0000"/>
                </a:solidFill>
              </a:rPr>
              <a:t>schedules</a:t>
            </a:r>
            <a:r>
              <a:rPr lang="en-US" dirty="0" smtClean="0"/>
              <a:t> and </a:t>
            </a:r>
            <a:r>
              <a:rPr lang="en-US" dirty="0" smtClean="0">
                <a:solidFill>
                  <a:srgbClr val="FF0000"/>
                </a:solidFill>
              </a:rPr>
              <a:t>budgets</a:t>
            </a:r>
          </a:p>
          <a:p>
            <a:pPr>
              <a:buFont typeface="Wingdings" panose="05000000000000000000" pitchFamily="2" charset="2"/>
              <a:buChar char="Ø"/>
            </a:pPr>
            <a:r>
              <a:rPr lang="en-US" dirty="0" smtClean="0"/>
              <a:t>There are at least two projects in the previous story</a:t>
            </a:r>
          </a:p>
          <a:p>
            <a:pPr>
              <a:buFont typeface="Wingdings" panose="05000000000000000000" pitchFamily="2" charset="2"/>
              <a:buChar char="Ø"/>
            </a:pPr>
            <a:r>
              <a:rPr lang="en-US" dirty="0">
                <a:solidFill>
                  <a:srgbClr val="FF0000"/>
                </a:solidFill>
              </a:rPr>
              <a:t> </a:t>
            </a:r>
            <a:r>
              <a:rPr lang="en-US" b="1" dirty="0" smtClean="0">
                <a:solidFill>
                  <a:srgbClr val="FF0000"/>
                </a:solidFill>
              </a:rPr>
              <a:t>What are the 2 projects?</a:t>
            </a:r>
            <a:endParaRPr lang="en-US" dirty="0">
              <a:solidFill>
                <a:srgbClr val="FF0000"/>
              </a:solidFill>
            </a:endParaRPr>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35730442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
                                            <p:txEl>
                                              <p:pRg st="1" end="1"/>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iterate type="lt">
                                    <p:tmAbs val="0"/>
                                  </p:iterate>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6" presetClass="emph" presetSubtype="0" fill="hold" nodeType="clickEffect">
                                  <p:stCondLst>
                                    <p:cond delay="0"/>
                                  </p:stCondLst>
                                  <p:iterate type="lt">
                                    <p:tmPct val="4000"/>
                                  </p:iterate>
                                  <p:childTnLst>
                                    <p:set>
                                      <p:cBhvr override="childStyle">
                                        <p:cTn id="22" dur="500" fill="hold"/>
                                        <p:tgtEl>
                                          <p:spTgt spid="3">
                                            <p:txEl>
                                              <p:pRg st="4" end="4"/>
                                            </p:txEl>
                                          </p:spTgt>
                                        </p:tgtEl>
                                        <p:attrNameLst>
                                          <p:attrName>style.color</p:attrName>
                                        </p:attrNameLst>
                                      </p:cBhvr>
                                      <p:to>
                                        <p:clrVal>
                                          <a:srgbClr val="2C2C2C"/>
                                        </p:clrVal>
                                      </p:to>
                                    </p:set>
                                    <p:set>
                                      <p:cBhvr>
                                        <p:cTn id="23" dur="500" fill="hold"/>
                                        <p:tgtEl>
                                          <p:spTgt spid="3">
                                            <p:txEl>
                                              <p:pRg st="4" end="4"/>
                                            </p:txEl>
                                          </p:spTgt>
                                        </p:tgtEl>
                                        <p:attrNameLst>
                                          <p:attrName>fillcolor</p:attrName>
                                        </p:attrNameLst>
                                      </p:cBhvr>
                                      <p:to>
                                        <p:clrVal>
                                          <a:srgbClr val="2C2C2C"/>
                                        </p:clrVal>
                                      </p:to>
                                    </p:set>
                                    <p:set>
                                      <p:cBhvr>
                                        <p:cTn id="24" dur="500" fill="hold"/>
                                        <p:tgtEl>
                                          <p:spTgt spid="3">
                                            <p:txEl>
                                              <p:pRg st="4" end="4"/>
                                            </p:txEl>
                                          </p:spTgt>
                                        </p:tgtEl>
                                        <p:attrNameLst>
                                          <p:attrName>fill.type</p:attrName>
                                        </p:attrNameLst>
                                      </p:cBhvr>
                                      <p:to>
                                        <p:strVal val="solid"/>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Top 10 Reasons Projects Fail </a:t>
            </a:r>
            <a:r>
              <a:rPr lang="en-US" dirty="0" smtClean="0"/>
              <a:t>[1/2]</a:t>
            </a:r>
            <a:r>
              <a:rPr lang="en-US" dirty="0"/>
              <a:t/>
            </a:r>
            <a:br>
              <a:rPr lang="en-US" dirty="0"/>
            </a:br>
            <a:endParaRPr lang="en-US" dirty="0"/>
          </a:p>
        </p:txBody>
      </p:sp>
      <p:sp>
        <p:nvSpPr>
          <p:cNvPr id="3" name="Content Placeholder 2"/>
          <p:cNvSpPr>
            <a:spLocks noGrp="1"/>
          </p:cNvSpPr>
          <p:nvPr>
            <p:ph idx="1"/>
          </p:nvPr>
        </p:nvSpPr>
        <p:spPr/>
        <p:txBody>
          <a:bodyPr/>
          <a:lstStyle/>
          <a:p>
            <a:r>
              <a:rPr lang="en-US" dirty="0"/>
              <a:t>Inadequately trained and/or inexperienced project managers;</a:t>
            </a:r>
          </a:p>
          <a:p>
            <a:r>
              <a:rPr lang="en-US" dirty="0"/>
              <a:t>Failure to set and manage expectations;</a:t>
            </a:r>
          </a:p>
          <a:p>
            <a:r>
              <a:rPr lang="en-US" dirty="0"/>
              <a:t>Poor leadership at any and all levels;</a:t>
            </a:r>
          </a:p>
          <a:p>
            <a:r>
              <a:rPr lang="en-US" dirty="0"/>
              <a:t>Failure to adequately identify, document and track requirements;</a:t>
            </a:r>
          </a:p>
          <a:p>
            <a:r>
              <a:rPr lang="en-US" dirty="0"/>
              <a:t>Poor plans and planning processes;</a:t>
            </a:r>
          </a:p>
          <a:p>
            <a:endParaRPr lang="en-US" dirty="0"/>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Tree>
    <p:extLst>
      <p:ext uri="{BB962C8B-B14F-4D97-AF65-F5344CB8AC3E}">
        <p14:creationId xmlns:p14="http://schemas.microsoft.com/office/powerpoint/2010/main" val="34907938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Top 10 Reasons Projects Fail </a:t>
            </a:r>
            <a:r>
              <a:rPr lang="en-US" dirty="0" smtClean="0"/>
              <a:t>[2/2]</a:t>
            </a:r>
            <a:endParaRPr lang="en-US" dirty="0"/>
          </a:p>
        </p:txBody>
      </p:sp>
      <p:sp>
        <p:nvSpPr>
          <p:cNvPr id="3" name="Content Placeholder 2"/>
          <p:cNvSpPr>
            <a:spLocks noGrp="1"/>
          </p:cNvSpPr>
          <p:nvPr>
            <p:ph idx="1"/>
          </p:nvPr>
        </p:nvSpPr>
        <p:spPr/>
        <p:txBody>
          <a:bodyPr/>
          <a:lstStyle/>
          <a:p>
            <a:r>
              <a:rPr lang="en-US" dirty="0"/>
              <a:t>Poor effort estimation;</a:t>
            </a:r>
          </a:p>
          <a:p>
            <a:r>
              <a:rPr lang="en-US" dirty="0"/>
              <a:t>Cultural and ethical misalignment;</a:t>
            </a:r>
          </a:p>
          <a:p>
            <a:r>
              <a:rPr lang="en-US" dirty="0"/>
              <a:t>Inadequate or misused methods; and</a:t>
            </a:r>
          </a:p>
          <a:p>
            <a:r>
              <a:rPr lang="en-US" dirty="0"/>
              <a:t>Inadequate communication, including progress tracking and reporting;</a:t>
            </a:r>
          </a:p>
          <a:p>
            <a:r>
              <a:rPr lang="en-US" dirty="0"/>
              <a:t>Misalignment between the project team and the business or other organization it serves.</a:t>
            </a:r>
          </a:p>
          <a:p>
            <a:endParaRPr lang="en-US" dirty="0"/>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41072937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432560" y="165735"/>
            <a:ext cx="9784080" cy="1508760"/>
          </a:xfrm>
        </p:spPr>
        <p:txBody>
          <a:bodyPr/>
          <a:lstStyle/>
          <a:p>
            <a:r>
              <a:rPr lang="en-US" altLang="en-US" smtClean="0"/>
              <a:t>What Do I Need to Succeed?</a:t>
            </a:r>
          </a:p>
        </p:txBody>
      </p:sp>
      <p:sp>
        <p:nvSpPr>
          <p:cNvPr id="8" name="Rectangle 3"/>
          <p:cNvSpPr txBox="1">
            <a:spLocks noChangeArrowheads="1"/>
          </p:cNvSpPr>
          <p:nvPr/>
        </p:nvSpPr>
        <p:spPr bwMode="auto">
          <a:xfrm>
            <a:off x="380633" y="1893220"/>
            <a:ext cx="3353533" cy="4824635"/>
          </a:xfrm>
          <a:prstGeom prst="rect">
            <a:avLst/>
          </a:prstGeom>
          <a:noFill/>
          <a:ln w="9525">
            <a:noFill/>
            <a:miter lim="800000"/>
            <a:headEnd/>
            <a:tailEnd/>
          </a:ln>
        </p:spPr>
        <p:txBody>
          <a:bodyPr>
            <a:normAutofit/>
          </a:bodyPr>
          <a:lstStyle/>
          <a:p>
            <a:pPr marL="342900" indent="-342900">
              <a:lnSpc>
                <a:spcPct val="130000"/>
              </a:lnSpc>
              <a:spcBef>
                <a:spcPct val="20000"/>
              </a:spcBef>
              <a:buClr>
                <a:srgbClr val="007AC2"/>
              </a:buClr>
              <a:defRPr/>
            </a:pPr>
            <a:endParaRPr lang="en-US" b="1" kern="0" dirty="0">
              <a:solidFill>
                <a:srgbClr val="455560"/>
              </a:solidFill>
              <a:ea typeface="ＭＳ Ｐゴシック" pitchFamily="34" charset="-128"/>
            </a:endParaRPr>
          </a:p>
          <a:p>
            <a:pPr marL="342900" indent="-342900" algn="ctr">
              <a:spcBef>
                <a:spcPct val="20000"/>
              </a:spcBef>
              <a:buClr>
                <a:srgbClr val="007AC2"/>
              </a:buClr>
              <a:defRPr/>
            </a:pPr>
            <a:r>
              <a:rPr lang="en-US" sz="2000" kern="0" dirty="0">
                <a:ea typeface="ＭＳ Ｐゴシック" pitchFamily="34" charset="-128"/>
              </a:rPr>
              <a:t>It takes the right people, </a:t>
            </a:r>
          </a:p>
          <a:p>
            <a:pPr marL="342900" indent="-342900" algn="ctr">
              <a:spcBef>
                <a:spcPct val="20000"/>
              </a:spcBef>
              <a:buClr>
                <a:srgbClr val="007AC2"/>
              </a:buClr>
              <a:defRPr/>
            </a:pPr>
            <a:r>
              <a:rPr lang="en-US" sz="2000" kern="0" dirty="0">
                <a:ea typeface="ＭＳ Ｐゴシック" pitchFamily="34" charset="-128"/>
              </a:rPr>
              <a:t>the right processes, the right information, </a:t>
            </a:r>
          </a:p>
          <a:p>
            <a:pPr marL="342900" indent="-342900" algn="ctr">
              <a:spcBef>
                <a:spcPct val="20000"/>
              </a:spcBef>
              <a:buClr>
                <a:srgbClr val="007AC2"/>
              </a:buClr>
              <a:defRPr/>
            </a:pPr>
            <a:r>
              <a:rPr lang="en-US" sz="2000" b="1" i="1" u="sng" kern="0" dirty="0">
                <a:ea typeface="ＭＳ Ｐゴシック" pitchFamily="34" charset="-128"/>
              </a:rPr>
              <a:t>and</a:t>
            </a:r>
            <a:r>
              <a:rPr lang="en-US" sz="2000" kern="0" dirty="0">
                <a:ea typeface="ＭＳ Ｐゴシック" pitchFamily="34" charset="-128"/>
              </a:rPr>
              <a:t> an integrated approach to get things done the right way.</a:t>
            </a:r>
          </a:p>
        </p:txBody>
      </p:sp>
      <p:grpSp>
        <p:nvGrpSpPr>
          <p:cNvPr id="3" name="Group 2"/>
          <p:cNvGrpSpPr/>
          <p:nvPr/>
        </p:nvGrpSpPr>
        <p:grpSpPr>
          <a:xfrm>
            <a:off x="4065895" y="3202225"/>
            <a:ext cx="7696201" cy="2744787"/>
            <a:chOff x="2209800" y="2970213"/>
            <a:chExt cx="7696201" cy="2744787"/>
          </a:xfrm>
        </p:grpSpPr>
        <p:pic>
          <p:nvPicPr>
            <p:cNvPr id="9219" name="Picture 17"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2550" y="4073526"/>
              <a:ext cx="184785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Oval 19"/>
            <p:cNvSpPr>
              <a:spLocks noChangeArrowheads="1"/>
            </p:cNvSpPr>
            <p:nvPr/>
          </p:nvSpPr>
          <p:spPr bwMode="auto">
            <a:xfrm>
              <a:off x="4876800" y="3810000"/>
              <a:ext cx="2286000" cy="1905000"/>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a:p>
          </p:txBody>
        </p:sp>
        <p:cxnSp>
          <p:nvCxnSpPr>
            <p:cNvPr id="9228" name="AutoShape 21"/>
            <p:cNvCxnSpPr>
              <a:cxnSpLocks noChangeShapeType="1"/>
              <a:stCxn id="9226" idx="4"/>
              <a:endCxn id="9220" idx="4"/>
            </p:cNvCxnSpPr>
            <p:nvPr/>
          </p:nvCxnSpPr>
          <p:spPr bwMode="auto">
            <a:xfrm rot="16200000" flipH="1">
              <a:off x="4191000" y="3886200"/>
              <a:ext cx="838200" cy="2819400"/>
            </a:xfrm>
            <a:prstGeom prst="curvedConnector3">
              <a:avLst>
                <a:gd name="adj1" fmla="val 127273"/>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9229" name="AutoShape 22"/>
            <p:cNvCxnSpPr>
              <a:cxnSpLocks noChangeShapeType="1"/>
              <a:stCxn id="9220" idx="4"/>
              <a:endCxn id="9227" idx="4"/>
            </p:cNvCxnSpPr>
            <p:nvPr/>
          </p:nvCxnSpPr>
          <p:spPr bwMode="auto">
            <a:xfrm rot="5400000" flipH="1" flipV="1">
              <a:off x="6934200" y="3962400"/>
              <a:ext cx="838200" cy="2667000"/>
            </a:xfrm>
            <a:prstGeom prst="curvedConnector3">
              <a:avLst>
                <a:gd name="adj1" fmla="val -27273"/>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9230" name="AutoShape 22"/>
            <p:cNvCxnSpPr>
              <a:cxnSpLocks noChangeShapeType="1"/>
              <a:stCxn id="9226" idx="0"/>
              <a:endCxn id="9227" idx="0"/>
            </p:cNvCxnSpPr>
            <p:nvPr/>
          </p:nvCxnSpPr>
          <p:spPr bwMode="auto">
            <a:xfrm rot="5400000" flipH="1" flipV="1">
              <a:off x="5943601" y="228601"/>
              <a:ext cx="3175" cy="5486400"/>
            </a:xfrm>
            <a:prstGeom prst="curvedConnector3">
              <a:avLst>
                <a:gd name="adj1" fmla="val 22209866"/>
              </a:avLst>
            </a:prstGeom>
            <a:noFill/>
            <a:ln w="9525">
              <a:solidFill>
                <a:schemeClr val="tx1"/>
              </a:solidFill>
              <a:round/>
              <a:headEnd/>
              <a:tailEnd/>
            </a:ln>
            <a:extLst>
              <a:ext uri="{909E8E84-426E-40DD-AFC4-6F175D3DCCD1}">
                <a14:hiddenFill xmlns:a14="http://schemas.microsoft.com/office/drawing/2010/main">
                  <a:noFill/>
                </a14:hiddenFill>
              </a:ext>
            </a:extLst>
          </p:spPr>
        </p:cxnSp>
        <p:grpSp>
          <p:nvGrpSpPr>
            <p:cNvPr id="2" name="Group 1"/>
            <p:cNvGrpSpPr/>
            <p:nvPr/>
          </p:nvGrpSpPr>
          <p:grpSpPr>
            <a:xfrm>
              <a:off x="2209800" y="2971800"/>
              <a:ext cx="7696201" cy="2514600"/>
              <a:chOff x="2209800" y="2971800"/>
              <a:chExt cx="7696201" cy="2514600"/>
            </a:xfrm>
          </p:grpSpPr>
          <p:pic>
            <p:nvPicPr>
              <p:cNvPr id="9222" name="Picture 4" descr="MPj0439274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9800" y="3200401"/>
                <a:ext cx="1905000" cy="129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3" name="Text Box 14"/>
              <p:cNvSpPr txBox="1">
                <a:spLocks noChangeArrowheads="1"/>
              </p:cNvSpPr>
              <p:nvPr/>
            </p:nvSpPr>
            <p:spPr bwMode="auto">
              <a:xfrm>
                <a:off x="2667000" y="3048001"/>
                <a:ext cx="990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b="1">
                    <a:solidFill>
                      <a:srgbClr val="9933FF"/>
                    </a:solidFill>
                  </a:rPr>
                  <a:t>People</a:t>
                </a:r>
              </a:p>
            </p:txBody>
          </p:sp>
          <p:sp>
            <p:nvSpPr>
              <p:cNvPr id="9224" name="Text Box 15"/>
              <p:cNvSpPr txBox="1">
                <a:spLocks noChangeArrowheads="1"/>
              </p:cNvSpPr>
              <p:nvPr/>
            </p:nvSpPr>
            <p:spPr bwMode="auto">
              <a:xfrm>
                <a:off x="5257800" y="5119688"/>
                <a:ext cx="14478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b="1">
                    <a:solidFill>
                      <a:srgbClr val="0066FF"/>
                    </a:solidFill>
                  </a:rPr>
                  <a:t>Processes</a:t>
                </a:r>
              </a:p>
            </p:txBody>
          </p:sp>
          <p:sp>
            <p:nvSpPr>
              <p:cNvPr id="9225" name="Text Box 16"/>
              <p:cNvSpPr txBox="1">
                <a:spLocks noChangeArrowheads="1"/>
              </p:cNvSpPr>
              <p:nvPr/>
            </p:nvSpPr>
            <p:spPr bwMode="auto">
              <a:xfrm>
                <a:off x="8001000" y="4267201"/>
                <a:ext cx="1524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b="1">
                    <a:solidFill>
                      <a:srgbClr val="FF0000"/>
                    </a:solidFill>
                  </a:rPr>
                  <a:t>Information</a:t>
                </a:r>
              </a:p>
            </p:txBody>
          </p:sp>
          <p:sp>
            <p:nvSpPr>
              <p:cNvPr id="9226" name="Oval 18"/>
              <p:cNvSpPr>
                <a:spLocks noChangeArrowheads="1"/>
              </p:cNvSpPr>
              <p:nvPr/>
            </p:nvSpPr>
            <p:spPr bwMode="auto">
              <a:xfrm>
                <a:off x="2209800" y="2971800"/>
                <a:ext cx="1981200" cy="1905000"/>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a:p>
            </p:txBody>
          </p:sp>
          <p:sp>
            <p:nvSpPr>
              <p:cNvPr id="9227" name="Oval 20"/>
              <p:cNvSpPr>
                <a:spLocks noChangeArrowheads="1"/>
              </p:cNvSpPr>
              <p:nvPr/>
            </p:nvSpPr>
            <p:spPr bwMode="auto">
              <a:xfrm>
                <a:off x="7696200" y="2971800"/>
                <a:ext cx="1981200" cy="1905000"/>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a:p>
            </p:txBody>
          </p:sp>
          <p:sp>
            <p:nvSpPr>
              <p:cNvPr id="19" name="Rectangle 23"/>
              <p:cNvSpPr>
                <a:spLocks noChangeArrowheads="1"/>
              </p:cNvSpPr>
              <p:nvPr/>
            </p:nvSpPr>
            <p:spPr bwMode="auto">
              <a:xfrm>
                <a:off x="4648201" y="2982914"/>
                <a:ext cx="26955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2000" b="1">
                    <a:solidFill>
                      <a:srgbClr val="007AC2"/>
                    </a:solidFill>
                  </a:rPr>
                  <a:t>Integrated approach </a:t>
                </a:r>
              </a:p>
            </p:txBody>
          </p:sp>
          <p:pic>
            <p:nvPicPr>
              <p:cNvPr id="24" name="Picture 23" descr="Portfolio Mgt.jpg"/>
              <p:cNvPicPr>
                <a:picLocks noChangeAspect="1"/>
              </p:cNvPicPr>
              <p:nvPr/>
            </p:nvPicPr>
            <p:blipFill>
              <a:blip r:embed="rId5"/>
              <a:stretch>
                <a:fillRect/>
              </a:stretch>
            </p:blipFill>
            <p:spPr>
              <a:xfrm>
                <a:off x="9313864" y="3505200"/>
                <a:ext cx="592137" cy="768350"/>
              </a:xfrm>
              <a:prstGeom prst="rect">
                <a:avLst/>
              </a:prstGeom>
              <a:ln>
                <a:noFill/>
              </a:ln>
              <a:effectLst>
                <a:outerShdw blurRad="292100" dist="139700" dir="2700000" algn="tl" rotWithShape="0">
                  <a:srgbClr val="333333">
                    <a:alpha val="65000"/>
                  </a:srgbClr>
                </a:outerShdw>
              </a:effectLst>
            </p:spPr>
          </p:pic>
          <p:pic>
            <p:nvPicPr>
              <p:cNvPr id="25" name="Picture 24" descr="Program Mgt.jpg"/>
              <p:cNvPicPr>
                <a:picLocks noChangeAspect="1"/>
              </p:cNvPicPr>
              <p:nvPr/>
            </p:nvPicPr>
            <p:blipFill>
              <a:blip r:embed="rId6"/>
              <a:stretch>
                <a:fillRect/>
              </a:stretch>
            </p:blipFill>
            <p:spPr>
              <a:xfrm>
                <a:off x="8932864" y="3276600"/>
                <a:ext cx="592137" cy="768350"/>
              </a:xfrm>
              <a:prstGeom prst="rect">
                <a:avLst/>
              </a:prstGeom>
              <a:ln>
                <a:noFill/>
              </a:ln>
              <a:effectLst>
                <a:outerShdw blurRad="292100" dist="139700" dir="2700000" algn="tl" rotWithShape="0">
                  <a:srgbClr val="333333">
                    <a:alpha val="65000"/>
                  </a:srgbClr>
                </a:outerShdw>
              </a:effectLst>
            </p:spPr>
          </p:pic>
          <p:pic>
            <p:nvPicPr>
              <p:cNvPr id="26" name="Picture 25" descr="PMBOK Guide.jpg"/>
              <p:cNvPicPr>
                <a:picLocks noChangeAspect="1"/>
              </p:cNvPicPr>
              <p:nvPr/>
            </p:nvPicPr>
            <p:blipFill>
              <a:blip r:embed="rId7"/>
              <a:stretch>
                <a:fillRect/>
              </a:stretch>
            </p:blipFill>
            <p:spPr>
              <a:xfrm>
                <a:off x="8551864" y="3048000"/>
                <a:ext cx="592137" cy="768350"/>
              </a:xfrm>
              <a:prstGeom prst="rect">
                <a:avLst/>
              </a:prstGeom>
              <a:ln>
                <a:noFill/>
              </a:ln>
              <a:effectLst>
                <a:outerShdw blurRad="292100" dist="139700" dir="2700000" algn="tl" rotWithShape="0">
                  <a:srgbClr val="333333">
                    <a:alpha val="65000"/>
                  </a:srgbClr>
                </a:outerShdw>
              </a:effectLst>
            </p:spPr>
          </p:pic>
          <p:pic>
            <p:nvPicPr>
              <p:cNvPr id="23" name="Picture 22" descr="OPM3 Standard.jpg"/>
              <p:cNvPicPr>
                <a:picLocks noChangeAspect="1"/>
              </p:cNvPicPr>
              <p:nvPr/>
            </p:nvPicPr>
            <p:blipFill>
              <a:blip r:embed="rId8"/>
              <a:stretch>
                <a:fillRect/>
              </a:stretch>
            </p:blipFill>
            <p:spPr>
              <a:xfrm>
                <a:off x="7772400" y="3005138"/>
                <a:ext cx="914400" cy="1185862"/>
              </a:xfrm>
              <a:prstGeom prst="rect">
                <a:avLst/>
              </a:prstGeom>
              <a:ln>
                <a:noFill/>
              </a:ln>
              <a:effectLst>
                <a:outerShdw blurRad="292100" dist="139700" dir="2700000" algn="tl" rotWithShape="0">
                  <a:srgbClr val="333333">
                    <a:alpha val="65000"/>
                  </a:srgbClr>
                </a:outerShdw>
              </a:effectLst>
            </p:spPr>
          </p:pic>
        </p:grpSp>
      </p:grpSp>
      <p:sp>
        <p:nvSpPr>
          <p:cNvPr id="27" name="Date Placeholder 3"/>
          <p:cNvSpPr>
            <a:spLocks noGrp="1"/>
          </p:cNvSpPr>
          <p:nvPr>
            <p:ph type="dt" sz="quarter" idx="10"/>
          </p:nvPr>
        </p:nvSpPr>
        <p:spPr>
          <a:xfrm>
            <a:off x="3048000" y="6572251"/>
            <a:ext cx="3276600" cy="339725"/>
          </a:xfrm>
        </p:spPr>
        <p:txBody>
          <a:bodyPr/>
          <a:lstStyle/>
          <a:p>
            <a:pPr>
              <a:defRPr/>
            </a:pPr>
            <a:r>
              <a:rPr lang="en-US" smtClean="0"/>
              <a:t>April 2021</a:t>
            </a:r>
            <a:endParaRPr lang="en-US" dirty="0"/>
          </a:p>
        </p:txBody>
      </p:sp>
      <p:sp>
        <p:nvSpPr>
          <p:cNvPr id="4" name="Footer Placeholder 3"/>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5" name="Slide Number Placeholder 4"/>
          <p:cNvSpPr>
            <a:spLocks noGrp="1"/>
          </p:cNvSpPr>
          <p:nvPr>
            <p:ph type="sldNum" sz="quarter" idx="12"/>
          </p:nvPr>
        </p:nvSpPr>
        <p:spPr/>
        <p:txBody>
          <a:bodyPr/>
          <a:lstStyle/>
          <a:p>
            <a:fld id="{0E9CA7F0-1DB2-4EC7-8938-616CB0658807}" type="slidenum">
              <a:rPr lang="en-US" smtClean="0"/>
              <a:t>10</a:t>
            </a:fld>
            <a:endParaRPr lang="en-US"/>
          </a:p>
        </p:txBody>
      </p:sp>
    </p:spTree>
    <p:extLst>
      <p:ext uri="{BB962C8B-B14F-4D97-AF65-F5344CB8AC3E}">
        <p14:creationId xmlns:p14="http://schemas.microsoft.com/office/powerpoint/2010/main" val="30582619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Six Principles for Effective PM</a:t>
            </a:r>
          </a:p>
        </p:txBody>
      </p:sp>
      <p:sp>
        <p:nvSpPr>
          <p:cNvPr id="4" name="Date Placeholder 3"/>
          <p:cNvSpPr>
            <a:spLocks noGrp="1"/>
          </p:cNvSpPr>
          <p:nvPr>
            <p:ph type="dt" sz="half" idx="10"/>
          </p:nvPr>
        </p:nvSpPr>
        <p:spPr/>
        <p:txBody>
          <a:bodyPr/>
          <a:lstStyle/>
          <a:p>
            <a:r>
              <a:rPr lang="en-US" smtClean="0">
                <a:solidFill>
                  <a:srgbClr val="ECE9C6"/>
                </a:solidFill>
              </a:rPr>
              <a:t>April 2021</a:t>
            </a:r>
            <a:endParaRPr lang="en-US">
              <a:solidFill>
                <a:srgbClr val="ECE9C6"/>
              </a:solidFill>
            </a:endParaRPr>
          </a:p>
        </p:txBody>
      </p:sp>
      <p:sp>
        <p:nvSpPr>
          <p:cNvPr id="5" name="Footer Placeholder 4"/>
          <p:cNvSpPr>
            <a:spLocks noGrp="1"/>
          </p:cNvSpPr>
          <p:nvPr>
            <p:ph type="ftr" sz="quarter" idx="11"/>
          </p:nvPr>
        </p:nvSpPr>
        <p:spPr/>
        <p:txBody>
          <a:bodyPr/>
          <a:lstStyle/>
          <a:p>
            <a:r>
              <a:rPr lang="pt-BR" smtClean="0">
                <a:solidFill>
                  <a:srgbClr val="ECE9C6"/>
                </a:solidFill>
              </a:rPr>
              <a:t>Eng. Dr. Akram Ali</a:t>
            </a:r>
            <a:endParaRPr lang="en-US">
              <a:solidFill>
                <a:srgbClr val="ECE9C6"/>
              </a:solidFill>
            </a:endParaRPr>
          </a:p>
        </p:txBody>
      </p:sp>
      <p:sp>
        <p:nvSpPr>
          <p:cNvPr id="6" name="Slide Number Placeholder 5"/>
          <p:cNvSpPr>
            <a:spLocks noGrp="1"/>
          </p:cNvSpPr>
          <p:nvPr>
            <p:ph type="sldNum" sz="quarter" idx="12"/>
          </p:nvPr>
        </p:nvSpPr>
        <p:spPr/>
        <p:txBody>
          <a:bodyPr/>
          <a:lstStyle/>
          <a:p>
            <a:fld id="{D31CAF21-ECD4-4960-B772-799989C8D634}" type="slidenum">
              <a:rPr lang="en-US" smtClean="0"/>
              <a:pPr/>
              <a:t>11</a:t>
            </a:fld>
            <a:endParaRPr lang="en-US"/>
          </a:p>
        </p:txBody>
      </p:sp>
      <p:sp>
        <p:nvSpPr>
          <p:cNvPr id="8" name="Content Placeholder 7">
            <a:extLst>
              <a:ext uri="{FF2B5EF4-FFF2-40B4-BE49-F238E27FC236}">
                <a16:creationId xmlns:a16="http://schemas.microsoft.com/office/drawing/2014/main" id="{C4527725-AEE4-4DE4-BBD3-1961BFDFCD4A}"/>
              </a:ext>
            </a:extLst>
          </p:cNvPr>
          <p:cNvSpPr>
            <a:spLocks noGrp="1"/>
          </p:cNvSpPr>
          <p:nvPr>
            <p:ph idx="1"/>
          </p:nvPr>
        </p:nvSpPr>
        <p:spPr/>
        <p:txBody>
          <a:bodyPr>
            <a:normAutofit fontScale="92500" lnSpcReduction="10000"/>
          </a:bodyPr>
          <a:lstStyle/>
          <a:p>
            <a:r>
              <a:rPr lang="en-GB" b="1" dirty="0">
                <a:effectLst>
                  <a:outerShdw blurRad="38100" dist="38100" dir="2700000" algn="tl">
                    <a:srgbClr val="000000">
                      <a:alpha val="43137"/>
                    </a:srgbClr>
                  </a:outerShdw>
                </a:effectLst>
              </a:rPr>
              <a:t>First Principle: </a:t>
            </a:r>
            <a:r>
              <a:rPr lang="en-GB" dirty="0"/>
              <a:t>Inputs to PM are:</a:t>
            </a:r>
          </a:p>
          <a:p>
            <a:pPr lvl="1"/>
            <a:r>
              <a:rPr lang="en-GB" b="1" dirty="0"/>
              <a:t>Information</a:t>
            </a:r>
          </a:p>
          <a:p>
            <a:pPr lvl="1"/>
            <a:r>
              <a:rPr lang="en-GB" b="1" dirty="0"/>
              <a:t>Resources</a:t>
            </a:r>
          </a:p>
          <a:p>
            <a:pPr lvl="1"/>
            <a:r>
              <a:rPr lang="en-GB" b="1" dirty="0"/>
              <a:t>Material</a:t>
            </a:r>
          </a:p>
          <a:p>
            <a:pPr lvl="1"/>
            <a:r>
              <a:rPr lang="en-GB" i="1" dirty="0"/>
              <a:t>Site planning, facilities and utilities</a:t>
            </a:r>
          </a:p>
          <a:p>
            <a:pPr lvl="1"/>
            <a:r>
              <a:rPr lang="en-GB" i="1" dirty="0"/>
              <a:t>Plan and schedule</a:t>
            </a:r>
          </a:p>
          <a:p>
            <a:r>
              <a:rPr lang="en-GB" b="1" dirty="0">
                <a:effectLst>
                  <a:outerShdw blurRad="38100" dist="38100" dir="2700000" algn="tl">
                    <a:srgbClr val="000000">
                      <a:alpha val="43137"/>
                    </a:srgbClr>
                  </a:outerShdw>
                </a:effectLst>
              </a:rPr>
              <a:t>Second Principle: </a:t>
            </a:r>
            <a:r>
              <a:rPr lang="en-GB" dirty="0"/>
              <a:t>Management is divided into: Administration &amp; Leadership</a:t>
            </a:r>
          </a:p>
          <a:p>
            <a:r>
              <a:rPr lang="en-GB" b="1" dirty="0">
                <a:effectLst>
                  <a:outerShdw blurRad="38100" dist="38100" dir="2700000" algn="tl">
                    <a:srgbClr val="000000">
                      <a:alpha val="43137"/>
                    </a:srgbClr>
                  </a:outerShdw>
                </a:effectLst>
              </a:rPr>
              <a:t>Third Principle: </a:t>
            </a:r>
            <a:r>
              <a:rPr lang="en-GB" dirty="0"/>
              <a:t>Maintain Visibility Using: S curves &amp; EVA</a:t>
            </a:r>
          </a:p>
          <a:p>
            <a:r>
              <a:rPr lang="en-GB" b="1" dirty="0">
                <a:effectLst>
                  <a:outerShdw blurRad="38100" dist="38100" dir="2700000" algn="tl">
                    <a:srgbClr val="000000">
                      <a:alpha val="43137"/>
                    </a:srgbClr>
                  </a:outerShdw>
                </a:effectLst>
              </a:rPr>
              <a:t>Fourth Principle: </a:t>
            </a:r>
            <a:r>
              <a:rPr lang="en-GB" dirty="0"/>
              <a:t>Differentiate between Project Life Cycle and PM Life Cycle</a:t>
            </a:r>
          </a:p>
          <a:p>
            <a:r>
              <a:rPr lang="en-GB" b="1" dirty="0">
                <a:effectLst>
                  <a:outerShdw blurRad="38100" dist="38100" dir="2700000" algn="tl">
                    <a:srgbClr val="000000">
                      <a:alpha val="43137"/>
                    </a:srgbClr>
                  </a:outerShdw>
                </a:effectLst>
              </a:rPr>
              <a:t>Fifth Principle: </a:t>
            </a:r>
            <a:r>
              <a:rPr lang="en-GB" dirty="0"/>
              <a:t>Differentiate between Project </a:t>
            </a:r>
            <a:r>
              <a:rPr lang="en-GB" dirty="0" smtClean="0"/>
              <a:t>Deliverables and PM </a:t>
            </a:r>
            <a:r>
              <a:rPr lang="en-GB" dirty="0"/>
              <a:t>Deliverables </a:t>
            </a:r>
            <a:endParaRPr lang="en-GB" dirty="0" smtClean="0"/>
          </a:p>
          <a:p>
            <a:r>
              <a:rPr lang="en-GB" b="1" dirty="0" smtClean="0">
                <a:effectLst>
                  <a:outerShdw blurRad="38100" dist="38100" dir="2700000" algn="tl">
                    <a:srgbClr val="000000">
                      <a:alpha val="43137"/>
                    </a:srgbClr>
                  </a:outerShdw>
                </a:effectLst>
              </a:rPr>
              <a:t>Sixth Principle: </a:t>
            </a:r>
            <a:r>
              <a:rPr lang="en-GB" dirty="0"/>
              <a:t>Use</a:t>
            </a:r>
            <a:r>
              <a:rPr lang="en-GB" dirty="0" smtClean="0"/>
              <a:t> </a:t>
            </a:r>
            <a:r>
              <a:rPr lang="en-GB" dirty="0"/>
              <a:t>PM Software for all projects proficiently</a:t>
            </a:r>
          </a:p>
          <a:p>
            <a:endParaRPr lang="en-US" dirty="0"/>
          </a:p>
        </p:txBody>
      </p:sp>
    </p:spTree>
    <p:custDataLst>
      <p:tags r:id="rId1"/>
    </p:custDataLst>
    <p:extLst>
      <p:ext uri="{BB962C8B-B14F-4D97-AF65-F5344CB8AC3E}">
        <p14:creationId xmlns:p14="http://schemas.microsoft.com/office/powerpoint/2010/main" val="33950072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Organizational Structure </a:t>
            </a:r>
            <a:r>
              <a:rPr lang="en-US" sz="3600" dirty="0" smtClean="0"/>
              <a:t>Types [1/2]</a:t>
            </a:r>
            <a:endParaRPr lang="ar-EG" sz="3600" dirty="0"/>
          </a:p>
        </p:txBody>
      </p:sp>
      <p:sp>
        <p:nvSpPr>
          <p:cNvPr id="3" name="Slide Number Placeholder 2"/>
          <p:cNvSpPr>
            <a:spLocks noGrp="1"/>
          </p:cNvSpPr>
          <p:nvPr>
            <p:ph type="sldNum" sz="quarter" idx="12"/>
          </p:nvPr>
        </p:nvSpPr>
        <p:spPr/>
        <p:txBody>
          <a:bodyPr>
            <a:normAutofit/>
          </a:bodyPr>
          <a:lstStyle/>
          <a:p>
            <a:fld id="{B6F15528-21DE-4FAA-801E-634DDDAF4B2B}" type="slidenum">
              <a:rPr lang="en-US" smtClean="0"/>
              <a:pPr/>
              <a:t>12</a:t>
            </a:fld>
            <a:endParaRPr lang="en-US"/>
          </a:p>
        </p:txBody>
      </p:sp>
      <p:pic>
        <p:nvPicPr>
          <p:cNvPr id="5122" name="Picture 2"/>
          <p:cNvPicPr>
            <a:picLocks noGrp="1" noChangeAspect="1" noChangeArrowheads="1"/>
          </p:cNvPicPr>
          <p:nvPr>
            <p:ph sz="quarter" idx="1"/>
          </p:nvPr>
        </p:nvPicPr>
        <p:blipFill>
          <a:blip r:embed="rId2"/>
          <a:srcRect l="7555" t="15706" r="44973" b="20397"/>
          <a:stretch>
            <a:fillRect/>
          </a:stretch>
        </p:blipFill>
        <p:spPr bwMode="auto">
          <a:xfrm>
            <a:off x="2362200" y="1524000"/>
            <a:ext cx="6858000" cy="51898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Date Placeholder 3">
            <a:extLst>
              <a:ext uri="{FF2B5EF4-FFF2-40B4-BE49-F238E27FC236}">
                <a16:creationId xmlns:a16="http://schemas.microsoft.com/office/drawing/2014/main" id="{9414C26C-A1A4-4CB3-B835-0BB1E92D2021}"/>
              </a:ext>
            </a:extLst>
          </p:cNvPr>
          <p:cNvSpPr>
            <a:spLocks noGrp="1"/>
          </p:cNvSpPr>
          <p:nvPr>
            <p:ph type="dt" sz="half" idx="10"/>
          </p:nvPr>
        </p:nvSpPr>
        <p:spPr/>
        <p:txBody>
          <a:bodyPr/>
          <a:lstStyle/>
          <a:p>
            <a:r>
              <a:rPr lang="en-US" smtClean="0"/>
              <a:t>April 2021</a:t>
            </a:r>
            <a:endParaRPr lang="en-US"/>
          </a:p>
        </p:txBody>
      </p:sp>
      <p:sp>
        <p:nvSpPr>
          <p:cNvPr id="5" name="Footer Placeholder 4">
            <a:extLst>
              <a:ext uri="{FF2B5EF4-FFF2-40B4-BE49-F238E27FC236}">
                <a16:creationId xmlns:a16="http://schemas.microsoft.com/office/drawing/2014/main" id="{C32A91A6-8A74-461F-BE48-77398E7C0CFA}"/>
              </a:ext>
            </a:extLst>
          </p:cNvPr>
          <p:cNvSpPr>
            <a:spLocks noGrp="1"/>
          </p:cNvSpPr>
          <p:nvPr>
            <p:ph type="ftr" sz="quarter" idx="11"/>
          </p:nvPr>
        </p:nvSpPr>
        <p:spPr/>
        <p:txBody>
          <a:bodyPr/>
          <a:lstStyle/>
          <a:p>
            <a:r>
              <a:rPr lang="pt-BR" smtClean="0"/>
              <a:t>Eng. Dr. Akram Ali</a:t>
            </a:r>
            <a:endParaRPr lang="en-US"/>
          </a:p>
        </p:txBody>
      </p:sp>
    </p:spTree>
    <p:extLst>
      <p:ext uri="{BB962C8B-B14F-4D97-AF65-F5344CB8AC3E}">
        <p14:creationId xmlns:p14="http://schemas.microsoft.com/office/powerpoint/2010/main" val="9703690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Organizational Structure </a:t>
            </a:r>
            <a:r>
              <a:rPr lang="en-US" sz="3600" dirty="0" smtClean="0"/>
              <a:t>Types [2/2]</a:t>
            </a:r>
            <a:endParaRPr lang="ar-EG" sz="3600" dirty="0"/>
          </a:p>
        </p:txBody>
      </p:sp>
      <p:sp>
        <p:nvSpPr>
          <p:cNvPr id="3" name="Slide Number Placeholder 2"/>
          <p:cNvSpPr>
            <a:spLocks noGrp="1"/>
          </p:cNvSpPr>
          <p:nvPr>
            <p:ph type="sldNum" sz="quarter" idx="12"/>
          </p:nvPr>
        </p:nvSpPr>
        <p:spPr/>
        <p:txBody>
          <a:bodyPr>
            <a:normAutofit/>
          </a:bodyPr>
          <a:lstStyle/>
          <a:p>
            <a:fld id="{B6F15528-21DE-4FAA-801E-634DDDAF4B2B}" type="slidenum">
              <a:rPr lang="en-US" smtClean="0"/>
              <a:pPr/>
              <a:t>13</a:t>
            </a:fld>
            <a:endParaRPr lang="en-US"/>
          </a:p>
        </p:txBody>
      </p:sp>
      <p:pic>
        <p:nvPicPr>
          <p:cNvPr id="6146" name="Picture 2"/>
          <p:cNvPicPr>
            <a:picLocks noGrp="1" noChangeAspect="1" noChangeArrowheads="1"/>
          </p:cNvPicPr>
          <p:nvPr>
            <p:ph sz="quarter" idx="1"/>
          </p:nvPr>
        </p:nvPicPr>
        <p:blipFill>
          <a:blip r:embed="rId2"/>
          <a:srcRect l="8789" t="13559" r="45279" b="22251"/>
          <a:stretch>
            <a:fillRect/>
          </a:stretch>
        </p:blipFill>
        <p:spPr bwMode="auto">
          <a:xfrm>
            <a:off x="2971800" y="1600200"/>
            <a:ext cx="6400800" cy="5029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Date Placeholder 3">
            <a:extLst>
              <a:ext uri="{FF2B5EF4-FFF2-40B4-BE49-F238E27FC236}">
                <a16:creationId xmlns:a16="http://schemas.microsoft.com/office/drawing/2014/main" id="{79BB1C2F-B0E6-4F7B-85FB-3475AA1EB330}"/>
              </a:ext>
            </a:extLst>
          </p:cNvPr>
          <p:cNvSpPr>
            <a:spLocks noGrp="1"/>
          </p:cNvSpPr>
          <p:nvPr>
            <p:ph type="dt" sz="half" idx="10"/>
          </p:nvPr>
        </p:nvSpPr>
        <p:spPr/>
        <p:txBody>
          <a:bodyPr/>
          <a:lstStyle/>
          <a:p>
            <a:r>
              <a:rPr lang="en-US" smtClean="0"/>
              <a:t>April 2021</a:t>
            </a:r>
            <a:endParaRPr lang="en-US"/>
          </a:p>
        </p:txBody>
      </p:sp>
      <p:sp>
        <p:nvSpPr>
          <p:cNvPr id="5" name="Footer Placeholder 4">
            <a:extLst>
              <a:ext uri="{FF2B5EF4-FFF2-40B4-BE49-F238E27FC236}">
                <a16:creationId xmlns:a16="http://schemas.microsoft.com/office/drawing/2014/main" id="{25A5CEDF-EFB9-4291-98B9-25B9188EB2E3}"/>
              </a:ext>
            </a:extLst>
          </p:cNvPr>
          <p:cNvSpPr>
            <a:spLocks noGrp="1"/>
          </p:cNvSpPr>
          <p:nvPr>
            <p:ph type="ftr" sz="quarter" idx="11"/>
          </p:nvPr>
        </p:nvSpPr>
        <p:spPr/>
        <p:txBody>
          <a:bodyPr/>
          <a:lstStyle/>
          <a:p>
            <a:r>
              <a:rPr lang="pt-BR" smtClean="0"/>
              <a:t>Eng. Dr. Akram Ali</a:t>
            </a:r>
            <a:endParaRPr lang="en-US"/>
          </a:p>
        </p:txBody>
      </p:sp>
    </p:spTree>
    <p:extLst>
      <p:ext uri="{BB962C8B-B14F-4D97-AF65-F5344CB8AC3E}">
        <p14:creationId xmlns:p14="http://schemas.microsoft.com/office/powerpoint/2010/main" val="18609617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a:t>Project Management Offices</a:t>
            </a:r>
          </a:p>
        </p:txBody>
      </p:sp>
      <p:sp>
        <p:nvSpPr>
          <p:cNvPr id="2" name="Content Placeholder 1"/>
          <p:cNvSpPr>
            <a:spLocks noGrp="1"/>
          </p:cNvSpPr>
          <p:nvPr>
            <p:ph idx="1"/>
          </p:nvPr>
        </p:nvSpPr>
        <p:spPr/>
        <p:txBody>
          <a:bodyPr/>
          <a:lstStyle/>
          <a:p>
            <a:r>
              <a:rPr lang="en-US" dirty="0"/>
              <a:t>A </a:t>
            </a:r>
            <a:r>
              <a:rPr lang="en-US" b="1" dirty="0"/>
              <a:t>Project Management Office (PMO) </a:t>
            </a:r>
            <a:r>
              <a:rPr lang="en-US" dirty="0"/>
              <a:t>is an organizational group responsible for coordinating the project management function throughout an organization</a:t>
            </a:r>
          </a:p>
        </p:txBody>
      </p:sp>
      <p:sp>
        <p:nvSpPr>
          <p:cNvPr id="5" name="Slide Number Placeholder 4"/>
          <p:cNvSpPr>
            <a:spLocks noGrp="1"/>
          </p:cNvSpPr>
          <p:nvPr>
            <p:ph type="sldNum" sz="quarter" idx="12"/>
          </p:nvPr>
        </p:nvSpPr>
        <p:spPr/>
        <p:txBody>
          <a:bodyPr/>
          <a:lstStyle/>
          <a:p>
            <a:pPr>
              <a:defRPr/>
            </a:pPr>
            <a:fld id="{1F8276A5-8D43-491D-83BE-00FCABAA1517}" type="slidenum">
              <a:rPr lang="en-US" smtClean="0"/>
              <a:pPr>
                <a:defRPr/>
              </a:pPr>
              <a:t>14</a:t>
            </a:fld>
            <a:endParaRPr lang="en-US" dirty="0"/>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23059" y="2762250"/>
            <a:ext cx="7543799" cy="3867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Date Placeholder 3"/>
          <p:cNvSpPr>
            <a:spLocks noGrp="1"/>
          </p:cNvSpPr>
          <p:nvPr>
            <p:ph type="dt" sz="half" idx="10"/>
          </p:nvPr>
        </p:nvSpPr>
        <p:spPr/>
        <p:txBody>
          <a:bodyPr/>
          <a:lstStyle/>
          <a:p>
            <a:r>
              <a:rPr lang="en-US" smtClean="0"/>
              <a:t>April 2021</a:t>
            </a:r>
            <a:endParaRPr lang="en-US"/>
          </a:p>
        </p:txBody>
      </p:sp>
      <p:sp>
        <p:nvSpPr>
          <p:cNvPr id="6" name="Footer Placeholder 5"/>
          <p:cNvSpPr>
            <a:spLocks noGrp="1"/>
          </p:cNvSpPr>
          <p:nvPr>
            <p:ph type="ftr" sz="quarter" idx="11"/>
          </p:nvPr>
        </p:nvSpPr>
        <p:spPr/>
        <p:txBody>
          <a:bodyPr/>
          <a:lstStyle/>
          <a:p>
            <a:r>
              <a:rPr lang="pt-BR" smtClean="0"/>
              <a:t>Eng. Dr. Akram Ali</a:t>
            </a:r>
            <a:endParaRPr lang="en-US"/>
          </a:p>
        </p:txBody>
      </p:sp>
    </p:spTree>
    <p:extLst>
      <p:ext uri="{BB962C8B-B14F-4D97-AF65-F5344CB8AC3E}">
        <p14:creationId xmlns:p14="http://schemas.microsoft.com/office/powerpoint/2010/main" val="22174995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15</a:t>
            </a:fld>
            <a:endParaRPr lang="en-US"/>
          </a:p>
        </p:txBody>
      </p:sp>
      <p:sp>
        <p:nvSpPr>
          <p:cNvPr id="7" name="Rectangle 2"/>
          <p:cNvSpPr>
            <a:spLocks noGrp="1"/>
          </p:cNvSpPr>
          <p:nvPr>
            <p:ph type="title"/>
          </p:nvPr>
        </p:nvSpPr>
        <p:spPr/>
        <p:txBody>
          <a:bodyPr/>
          <a:lstStyle/>
          <a:p>
            <a:pPr eaLnBrk="1" hangingPunct="1"/>
            <a:r>
              <a:rPr lang="en-US" altLang="en-US" dirty="0"/>
              <a:t>PMO Definition</a:t>
            </a:r>
          </a:p>
        </p:txBody>
      </p:sp>
      <p:sp>
        <p:nvSpPr>
          <p:cNvPr id="8" name="Rectangle 7"/>
          <p:cNvSpPr/>
          <p:nvPr/>
        </p:nvSpPr>
        <p:spPr>
          <a:xfrm>
            <a:off x="263769" y="1617785"/>
            <a:ext cx="11928231" cy="5170194"/>
          </a:xfrm>
          <a:prstGeom prst="rect">
            <a:avLst/>
          </a:prstGeom>
          <a:solidFill>
            <a:schemeClr val="bg1">
              <a:lumMod val="85000"/>
            </a:schemeClr>
          </a:solidFill>
        </p:spPr>
      </p:sp>
      <p:sp>
        <p:nvSpPr>
          <p:cNvPr id="9" name="Freeform 8"/>
          <p:cNvSpPr/>
          <p:nvPr/>
        </p:nvSpPr>
        <p:spPr>
          <a:xfrm>
            <a:off x="263769" y="1620778"/>
            <a:ext cx="11928231" cy="938368"/>
          </a:xfrm>
          <a:custGeom>
            <a:avLst/>
            <a:gdLst>
              <a:gd name="connsiteX0" fmla="*/ 0 w 11928231"/>
              <a:gd name="connsiteY0" fmla="*/ 156398 h 938368"/>
              <a:gd name="connsiteX1" fmla="*/ 156398 w 11928231"/>
              <a:gd name="connsiteY1" fmla="*/ 0 h 938368"/>
              <a:gd name="connsiteX2" fmla="*/ 11771833 w 11928231"/>
              <a:gd name="connsiteY2" fmla="*/ 0 h 938368"/>
              <a:gd name="connsiteX3" fmla="*/ 11928231 w 11928231"/>
              <a:gd name="connsiteY3" fmla="*/ 156398 h 938368"/>
              <a:gd name="connsiteX4" fmla="*/ 11928231 w 11928231"/>
              <a:gd name="connsiteY4" fmla="*/ 781970 h 938368"/>
              <a:gd name="connsiteX5" fmla="*/ 11771833 w 11928231"/>
              <a:gd name="connsiteY5" fmla="*/ 938368 h 938368"/>
              <a:gd name="connsiteX6" fmla="*/ 156398 w 11928231"/>
              <a:gd name="connsiteY6" fmla="*/ 938368 h 938368"/>
              <a:gd name="connsiteX7" fmla="*/ 0 w 11928231"/>
              <a:gd name="connsiteY7" fmla="*/ 781970 h 938368"/>
              <a:gd name="connsiteX8" fmla="*/ 0 w 11928231"/>
              <a:gd name="connsiteY8" fmla="*/ 156398 h 938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28231" h="938368">
                <a:moveTo>
                  <a:pt x="0" y="156398"/>
                </a:moveTo>
                <a:cubicBezTo>
                  <a:pt x="0" y="70022"/>
                  <a:pt x="70022" y="0"/>
                  <a:pt x="156398" y="0"/>
                </a:cubicBezTo>
                <a:lnTo>
                  <a:pt x="11771833" y="0"/>
                </a:lnTo>
                <a:cubicBezTo>
                  <a:pt x="11858209" y="0"/>
                  <a:pt x="11928231" y="70022"/>
                  <a:pt x="11928231" y="156398"/>
                </a:cubicBezTo>
                <a:lnTo>
                  <a:pt x="11928231" y="781970"/>
                </a:lnTo>
                <a:cubicBezTo>
                  <a:pt x="11928231" y="868346"/>
                  <a:pt x="11858209" y="938368"/>
                  <a:pt x="11771833" y="938368"/>
                </a:cubicBezTo>
                <a:lnTo>
                  <a:pt x="156398" y="938368"/>
                </a:lnTo>
                <a:cubicBezTo>
                  <a:pt x="70022" y="938368"/>
                  <a:pt x="0" y="868346"/>
                  <a:pt x="0" y="781970"/>
                </a:cubicBezTo>
                <a:lnTo>
                  <a:pt x="0" y="156398"/>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7247" tIns="137247" rIns="137247" bIns="137247" numCol="1" spcCol="1270" anchor="ctr" anchorCtr="0">
            <a:noAutofit/>
          </a:bodyPr>
          <a:lstStyle/>
          <a:p>
            <a:pPr lvl="0" algn="l" defTabSz="1066800" rtl="0">
              <a:lnSpc>
                <a:spcPct val="90000"/>
              </a:lnSpc>
              <a:spcBef>
                <a:spcPct val="0"/>
              </a:spcBef>
              <a:spcAft>
                <a:spcPct val="35000"/>
              </a:spcAft>
            </a:pPr>
            <a:r>
              <a:rPr lang="en-US" sz="2400" kern="1200" dirty="0"/>
              <a:t>A PMO is an organizational body or entity assigned various responsibilities related to the centralized and coordinated management of those projects under its domain - PMBOK </a:t>
            </a:r>
          </a:p>
        </p:txBody>
      </p:sp>
      <p:sp>
        <p:nvSpPr>
          <p:cNvPr id="10" name="Freeform 9"/>
          <p:cNvSpPr/>
          <p:nvPr/>
        </p:nvSpPr>
        <p:spPr>
          <a:xfrm>
            <a:off x="263769" y="2567848"/>
            <a:ext cx="11928231" cy="938368"/>
          </a:xfrm>
          <a:custGeom>
            <a:avLst/>
            <a:gdLst>
              <a:gd name="connsiteX0" fmla="*/ 0 w 11928231"/>
              <a:gd name="connsiteY0" fmla="*/ 156398 h 938368"/>
              <a:gd name="connsiteX1" fmla="*/ 156398 w 11928231"/>
              <a:gd name="connsiteY1" fmla="*/ 0 h 938368"/>
              <a:gd name="connsiteX2" fmla="*/ 11771833 w 11928231"/>
              <a:gd name="connsiteY2" fmla="*/ 0 h 938368"/>
              <a:gd name="connsiteX3" fmla="*/ 11928231 w 11928231"/>
              <a:gd name="connsiteY3" fmla="*/ 156398 h 938368"/>
              <a:gd name="connsiteX4" fmla="*/ 11928231 w 11928231"/>
              <a:gd name="connsiteY4" fmla="*/ 781970 h 938368"/>
              <a:gd name="connsiteX5" fmla="*/ 11771833 w 11928231"/>
              <a:gd name="connsiteY5" fmla="*/ 938368 h 938368"/>
              <a:gd name="connsiteX6" fmla="*/ 156398 w 11928231"/>
              <a:gd name="connsiteY6" fmla="*/ 938368 h 938368"/>
              <a:gd name="connsiteX7" fmla="*/ 0 w 11928231"/>
              <a:gd name="connsiteY7" fmla="*/ 781970 h 938368"/>
              <a:gd name="connsiteX8" fmla="*/ 0 w 11928231"/>
              <a:gd name="connsiteY8" fmla="*/ 156398 h 938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28231" h="938368">
                <a:moveTo>
                  <a:pt x="0" y="156398"/>
                </a:moveTo>
                <a:cubicBezTo>
                  <a:pt x="0" y="70022"/>
                  <a:pt x="70022" y="0"/>
                  <a:pt x="156398" y="0"/>
                </a:cubicBezTo>
                <a:lnTo>
                  <a:pt x="11771833" y="0"/>
                </a:lnTo>
                <a:cubicBezTo>
                  <a:pt x="11858209" y="0"/>
                  <a:pt x="11928231" y="70022"/>
                  <a:pt x="11928231" y="156398"/>
                </a:cubicBezTo>
                <a:lnTo>
                  <a:pt x="11928231" y="781970"/>
                </a:lnTo>
                <a:cubicBezTo>
                  <a:pt x="11928231" y="868346"/>
                  <a:pt x="11858209" y="938368"/>
                  <a:pt x="11771833" y="938368"/>
                </a:cubicBezTo>
                <a:lnTo>
                  <a:pt x="156398" y="938368"/>
                </a:lnTo>
                <a:cubicBezTo>
                  <a:pt x="70022" y="938368"/>
                  <a:pt x="0" y="868346"/>
                  <a:pt x="0" y="781970"/>
                </a:cubicBezTo>
                <a:lnTo>
                  <a:pt x="0" y="156398"/>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7247" tIns="137247" rIns="137247" bIns="137247" numCol="1" spcCol="1270" anchor="ctr" anchorCtr="0">
            <a:noAutofit/>
          </a:bodyPr>
          <a:lstStyle/>
          <a:p>
            <a:pPr lvl="0" algn="l" defTabSz="1066800" rtl="0">
              <a:lnSpc>
                <a:spcPct val="90000"/>
              </a:lnSpc>
              <a:spcBef>
                <a:spcPct val="0"/>
              </a:spcBef>
              <a:spcAft>
                <a:spcPct val="35000"/>
              </a:spcAft>
            </a:pPr>
            <a:r>
              <a:rPr lang="en-US" sz="2400" kern="1200" dirty="0"/>
              <a:t>Other responsibilities include:</a:t>
            </a:r>
          </a:p>
        </p:txBody>
      </p:sp>
      <p:sp>
        <p:nvSpPr>
          <p:cNvPr id="11" name="Freeform 10"/>
          <p:cNvSpPr/>
          <p:nvPr/>
        </p:nvSpPr>
        <p:spPr>
          <a:xfrm>
            <a:off x="263769" y="3506216"/>
            <a:ext cx="11928231" cy="2699044"/>
          </a:xfrm>
          <a:custGeom>
            <a:avLst/>
            <a:gdLst>
              <a:gd name="connsiteX0" fmla="*/ 0 w 11928231"/>
              <a:gd name="connsiteY0" fmla="*/ 0 h 2699044"/>
              <a:gd name="connsiteX1" fmla="*/ 11928231 w 11928231"/>
              <a:gd name="connsiteY1" fmla="*/ 0 h 2699044"/>
              <a:gd name="connsiteX2" fmla="*/ 11928231 w 11928231"/>
              <a:gd name="connsiteY2" fmla="*/ 2699044 h 2699044"/>
              <a:gd name="connsiteX3" fmla="*/ 0 w 11928231"/>
              <a:gd name="connsiteY3" fmla="*/ 2699044 h 2699044"/>
              <a:gd name="connsiteX4" fmla="*/ 0 w 11928231"/>
              <a:gd name="connsiteY4" fmla="*/ 0 h 26990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28231" h="2699044">
                <a:moveTo>
                  <a:pt x="0" y="0"/>
                </a:moveTo>
                <a:lnTo>
                  <a:pt x="11928231" y="0"/>
                </a:lnTo>
                <a:lnTo>
                  <a:pt x="11928231" y="2699044"/>
                </a:lnTo>
                <a:lnTo>
                  <a:pt x="0" y="26990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78721" tIns="27940" rIns="156464" bIns="27940" numCol="1" spcCol="1270" anchor="t" anchorCtr="0">
            <a:noAutofit/>
          </a:bodyPr>
          <a:lstStyle/>
          <a:p>
            <a:pPr marL="228600" lvl="1" indent="-228600" algn="l" defTabSz="977900" rtl="0">
              <a:lnSpc>
                <a:spcPct val="90000"/>
              </a:lnSpc>
              <a:spcBef>
                <a:spcPct val="0"/>
              </a:spcBef>
              <a:spcAft>
                <a:spcPct val="20000"/>
              </a:spcAft>
              <a:buChar char="••"/>
            </a:pPr>
            <a:r>
              <a:rPr lang="en-US" sz="2200" kern="1200" dirty="0"/>
              <a:t>Manage shared resources across all projects</a:t>
            </a:r>
          </a:p>
          <a:p>
            <a:pPr marL="228600" lvl="1" indent="-228600" algn="l" defTabSz="977900" rtl="0">
              <a:lnSpc>
                <a:spcPct val="90000"/>
              </a:lnSpc>
              <a:spcBef>
                <a:spcPct val="0"/>
              </a:spcBef>
              <a:spcAft>
                <a:spcPct val="20000"/>
              </a:spcAft>
              <a:buChar char="••"/>
            </a:pPr>
            <a:r>
              <a:rPr lang="en-US" sz="2200" kern="1200" dirty="0"/>
              <a:t>Identify and develop a project management methodology, best practices, and standards</a:t>
            </a:r>
          </a:p>
          <a:p>
            <a:pPr marL="228600" lvl="1" indent="-228600" algn="l" defTabSz="977900" rtl="0">
              <a:lnSpc>
                <a:spcPct val="90000"/>
              </a:lnSpc>
              <a:spcBef>
                <a:spcPct val="0"/>
              </a:spcBef>
              <a:spcAft>
                <a:spcPct val="20000"/>
              </a:spcAft>
              <a:buChar char="••"/>
            </a:pPr>
            <a:r>
              <a:rPr lang="en-US" sz="2200" kern="1200" dirty="0"/>
              <a:t>Coach, mentor, train, and provide oversight</a:t>
            </a:r>
          </a:p>
          <a:p>
            <a:pPr marL="228600" lvl="1" indent="-228600" algn="l" defTabSz="977900" rtl="0">
              <a:lnSpc>
                <a:spcPct val="90000"/>
              </a:lnSpc>
              <a:spcBef>
                <a:spcPct val="0"/>
              </a:spcBef>
              <a:spcAft>
                <a:spcPct val="20000"/>
              </a:spcAft>
              <a:buChar char="••"/>
            </a:pPr>
            <a:r>
              <a:rPr lang="en-US" sz="2200" kern="1200" dirty="0"/>
              <a:t>Monitor compliance with project management standards, policies, procedures, and templates via project audits</a:t>
            </a:r>
          </a:p>
          <a:p>
            <a:pPr marL="228600" lvl="1" indent="-228600" algn="l" defTabSz="977900" rtl="0">
              <a:lnSpc>
                <a:spcPct val="90000"/>
              </a:lnSpc>
              <a:spcBef>
                <a:spcPct val="0"/>
              </a:spcBef>
              <a:spcAft>
                <a:spcPct val="20000"/>
              </a:spcAft>
              <a:buChar char="••"/>
            </a:pPr>
            <a:r>
              <a:rPr lang="en-US" sz="2200" kern="1200" dirty="0"/>
              <a:t>Develop and manage project policies, procedures, templates, and other shared documentation</a:t>
            </a:r>
          </a:p>
          <a:p>
            <a:pPr marL="228600" lvl="1" indent="-228600" algn="l" defTabSz="977900" rtl="0">
              <a:lnSpc>
                <a:spcPct val="90000"/>
              </a:lnSpc>
              <a:spcBef>
                <a:spcPct val="0"/>
              </a:spcBef>
              <a:spcAft>
                <a:spcPct val="20000"/>
              </a:spcAft>
              <a:buChar char="••"/>
            </a:pPr>
            <a:r>
              <a:rPr lang="en-US" sz="2200" kern="1200" dirty="0"/>
              <a:t>Coordinate communication</a:t>
            </a:r>
          </a:p>
        </p:txBody>
      </p:sp>
      <p:sp>
        <p:nvSpPr>
          <p:cNvPr id="12" name="Freeform 11"/>
          <p:cNvSpPr/>
          <p:nvPr/>
        </p:nvSpPr>
        <p:spPr>
          <a:xfrm>
            <a:off x="263769" y="6205261"/>
            <a:ext cx="11928231" cy="579723"/>
          </a:xfrm>
          <a:custGeom>
            <a:avLst/>
            <a:gdLst>
              <a:gd name="connsiteX0" fmla="*/ 0 w 11928231"/>
              <a:gd name="connsiteY0" fmla="*/ 96622 h 579723"/>
              <a:gd name="connsiteX1" fmla="*/ 96622 w 11928231"/>
              <a:gd name="connsiteY1" fmla="*/ 0 h 579723"/>
              <a:gd name="connsiteX2" fmla="*/ 11831609 w 11928231"/>
              <a:gd name="connsiteY2" fmla="*/ 0 h 579723"/>
              <a:gd name="connsiteX3" fmla="*/ 11928231 w 11928231"/>
              <a:gd name="connsiteY3" fmla="*/ 96622 h 579723"/>
              <a:gd name="connsiteX4" fmla="*/ 11928231 w 11928231"/>
              <a:gd name="connsiteY4" fmla="*/ 483101 h 579723"/>
              <a:gd name="connsiteX5" fmla="*/ 11831609 w 11928231"/>
              <a:gd name="connsiteY5" fmla="*/ 579723 h 579723"/>
              <a:gd name="connsiteX6" fmla="*/ 96622 w 11928231"/>
              <a:gd name="connsiteY6" fmla="*/ 579723 h 579723"/>
              <a:gd name="connsiteX7" fmla="*/ 0 w 11928231"/>
              <a:gd name="connsiteY7" fmla="*/ 483101 h 579723"/>
              <a:gd name="connsiteX8" fmla="*/ 0 w 11928231"/>
              <a:gd name="connsiteY8" fmla="*/ 96622 h 579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28231" h="579723">
                <a:moveTo>
                  <a:pt x="0" y="96622"/>
                </a:moveTo>
                <a:cubicBezTo>
                  <a:pt x="0" y="43259"/>
                  <a:pt x="43259" y="0"/>
                  <a:pt x="96622" y="0"/>
                </a:cubicBezTo>
                <a:lnTo>
                  <a:pt x="11831609" y="0"/>
                </a:lnTo>
                <a:cubicBezTo>
                  <a:pt x="11884972" y="0"/>
                  <a:pt x="11928231" y="43259"/>
                  <a:pt x="11928231" y="96622"/>
                </a:cubicBezTo>
                <a:lnTo>
                  <a:pt x="11928231" y="483101"/>
                </a:lnTo>
                <a:cubicBezTo>
                  <a:pt x="11928231" y="536464"/>
                  <a:pt x="11884972" y="579723"/>
                  <a:pt x="11831609" y="579723"/>
                </a:cubicBezTo>
                <a:lnTo>
                  <a:pt x="96622" y="579723"/>
                </a:lnTo>
                <a:cubicBezTo>
                  <a:pt x="43259" y="579723"/>
                  <a:pt x="0" y="536464"/>
                  <a:pt x="0" y="483101"/>
                </a:cubicBezTo>
                <a:lnTo>
                  <a:pt x="0" y="966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5460" tIns="165460" rIns="165460" bIns="165460" numCol="1" spcCol="1270" anchor="ctr" anchorCtr="0">
            <a:noAutofit/>
          </a:bodyPr>
          <a:lstStyle/>
          <a:p>
            <a:pPr lvl="0" algn="l" defTabSz="1600200" rtl="0">
              <a:lnSpc>
                <a:spcPct val="90000"/>
              </a:lnSpc>
              <a:spcBef>
                <a:spcPct val="0"/>
              </a:spcBef>
              <a:spcAft>
                <a:spcPct val="35000"/>
              </a:spcAft>
            </a:pPr>
            <a:r>
              <a:rPr lang="en-US" sz="3600" kern="1200" dirty="0"/>
              <a:t>A strategic driver for organizational excellence</a:t>
            </a:r>
          </a:p>
        </p:txBody>
      </p:sp>
    </p:spTree>
    <p:extLst>
      <p:ext uri="{BB962C8B-B14F-4D97-AF65-F5344CB8AC3E}">
        <p14:creationId xmlns:p14="http://schemas.microsoft.com/office/powerpoint/2010/main" val="23156717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1">
                                            <p:txEl>
                                              <p:pRg st="5" end="5"/>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Project Management </a:t>
            </a:r>
            <a:r>
              <a:rPr lang="en-US" sz="3600" dirty="0" smtClean="0"/>
              <a:t>Office Role and FUNCTION</a:t>
            </a:r>
            <a:endParaRPr lang="ar-EG" sz="3600" dirty="0"/>
          </a:p>
        </p:txBody>
      </p:sp>
      <p:sp>
        <p:nvSpPr>
          <p:cNvPr id="3" name="Slide Number Placeholder 2"/>
          <p:cNvSpPr>
            <a:spLocks noGrp="1"/>
          </p:cNvSpPr>
          <p:nvPr>
            <p:ph type="sldNum" sz="quarter" idx="12"/>
          </p:nvPr>
        </p:nvSpPr>
        <p:spPr/>
        <p:txBody>
          <a:bodyPr>
            <a:normAutofit/>
          </a:bodyPr>
          <a:lstStyle/>
          <a:p>
            <a:fld id="{B6F15528-21DE-4FAA-801E-634DDDAF4B2B}" type="slidenum">
              <a:rPr lang="en-US" smtClean="0"/>
              <a:pPr/>
              <a:t>16</a:t>
            </a:fld>
            <a:endParaRPr lang="en-US"/>
          </a:p>
        </p:txBody>
      </p:sp>
      <p:sp>
        <p:nvSpPr>
          <p:cNvPr id="4" name="Content Placeholder 3"/>
          <p:cNvSpPr>
            <a:spLocks noGrp="1"/>
          </p:cNvSpPr>
          <p:nvPr>
            <p:ph sz="quarter" idx="1"/>
          </p:nvPr>
        </p:nvSpPr>
        <p:spPr>
          <a:xfrm>
            <a:off x="750363" y="1911179"/>
            <a:ext cx="10381696" cy="4876800"/>
          </a:xfrm>
        </p:spPr>
        <p:txBody>
          <a:bodyPr>
            <a:normAutofit/>
          </a:bodyPr>
          <a:lstStyle/>
          <a:p>
            <a:pPr algn="l" rtl="0">
              <a:lnSpc>
                <a:spcPct val="150000"/>
              </a:lnSpc>
            </a:pPr>
            <a:r>
              <a:rPr lang="en-US" sz="1800" b="1" u="sng" dirty="0"/>
              <a:t>A project Management Office (</a:t>
            </a:r>
            <a:r>
              <a:rPr lang="en-US" sz="1800" b="1" u="sng" dirty="0">
                <a:solidFill>
                  <a:srgbClr val="FF0000"/>
                </a:solidFill>
              </a:rPr>
              <a:t>PMO</a:t>
            </a:r>
            <a:r>
              <a:rPr lang="en-US" sz="1800" b="1" u="sng" dirty="0"/>
              <a:t>):</a:t>
            </a:r>
          </a:p>
          <a:p>
            <a:pPr marL="0" indent="0">
              <a:lnSpc>
                <a:spcPct val="150000"/>
              </a:lnSpc>
              <a:buNone/>
            </a:pPr>
            <a:r>
              <a:rPr lang="en-US" sz="1800" b="1" dirty="0" smtClean="0"/>
              <a:t>is a structure that standardizes the project-related governance processed and facilities of sharing resources, methodologies, tools and techniques among an organizations. </a:t>
            </a:r>
          </a:p>
          <a:p>
            <a:pPr marL="0" indent="0">
              <a:lnSpc>
                <a:spcPct val="150000"/>
              </a:lnSpc>
              <a:buNone/>
            </a:pPr>
            <a:r>
              <a:rPr lang="en-US" sz="1800" b="1" dirty="0" smtClean="0"/>
              <a:t>Its </a:t>
            </a:r>
            <a:r>
              <a:rPr lang="en-US" sz="1800" b="1" dirty="0" smtClean="0">
                <a:solidFill>
                  <a:srgbClr val="FFFF00"/>
                </a:solidFill>
              </a:rPr>
              <a:t>role</a:t>
            </a:r>
            <a:r>
              <a:rPr lang="en-US" sz="1800" b="1" dirty="0" smtClean="0"/>
              <a:t> </a:t>
            </a:r>
            <a:r>
              <a:rPr lang="en-US" sz="1800" b="1" dirty="0"/>
              <a:t>may be </a:t>
            </a:r>
            <a:r>
              <a:rPr lang="en-US" sz="1800" b="1" dirty="0">
                <a:solidFill>
                  <a:srgbClr val="FF0000"/>
                </a:solidFill>
              </a:rPr>
              <a:t>supportive</a:t>
            </a:r>
            <a:r>
              <a:rPr lang="en-US" sz="1800" b="1" dirty="0"/>
              <a:t> (consultative),</a:t>
            </a:r>
            <a:r>
              <a:rPr lang="en-US" sz="1800" b="1" dirty="0">
                <a:solidFill>
                  <a:srgbClr val="FF0000"/>
                </a:solidFill>
              </a:rPr>
              <a:t>Controlling</a:t>
            </a:r>
            <a:r>
              <a:rPr lang="en-US" sz="1800" b="1" dirty="0"/>
              <a:t> or </a:t>
            </a:r>
            <a:r>
              <a:rPr lang="en-US" sz="1800" b="1" dirty="0">
                <a:solidFill>
                  <a:srgbClr val="FF0000"/>
                </a:solidFill>
              </a:rPr>
              <a:t>Directive</a:t>
            </a:r>
            <a:r>
              <a:rPr lang="en-US" sz="1800" b="1" dirty="0"/>
              <a:t> (higher degree of control).</a:t>
            </a:r>
          </a:p>
          <a:p>
            <a:pPr algn="l" rtl="0">
              <a:lnSpc>
                <a:spcPct val="150000"/>
              </a:lnSpc>
            </a:pPr>
            <a:r>
              <a:rPr lang="en-US" sz="1800" b="1" u="sng" dirty="0"/>
              <a:t>PMO’s Primary </a:t>
            </a:r>
            <a:r>
              <a:rPr lang="en-US" sz="1800" b="1" u="sng" dirty="0">
                <a:solidFill>
                  <a:srgbClr val="FFFF00"/>
                </a:solidFill>
              </a:rPr>
              <a:t>function </a:t>
            </a:r>
            <a:r>
              <a:rPr lang="en-US" sz="1800" b="1" u="sng" dirty="0"/>
              <a:t>is to support PM in :</a:t>
            </a:r>
          </a:p>
          <a:p>
            <a:pPr lvl="1" algn="l" rtl="0">
              <a:buFont typeface="Wingdings" pitchFamily="2" charset="2"/>
              <a:buChar char="Ø"/>
            </a:pPr>
            <a:r>
              <a:rPr lang="en-US" sz="1800" dirty="0"/>
              <a:t>Managing </a:t>
            </a:r>
            <a:r>
              <a:rPr lang="en-US" sz="1800" dirty="0">
                <a:solidFill>
                  <a:srgbClr val="FF0000"/>
                </a:solidFill>
              </a:rPr>
              <a:t>shared resources </a:t>
            </a:r>
            <a:r>
              <a:rPr lang="en-US" sz="1800" dirty="0"/>
              <a:t>across projects in its domain</a:t>
            </a:r>
          </a:p>
          <a:p>
            <a:pPr lvl="1" algn="l" rtl="0">
              <a:buFont typeface="Wingdings" pitchFamily="2" charset="2"/>
              <a:buChar char="Ø"/>
            </a:pPr>
            <a:r>
              <a:rPr lang="en-US" sz="1800" dirty="0">
                <a:solidFill>
                  <a:srgbClr val="FF0000"/>
                </a:solidFill>
              </a:rPr>
              <a:t>Developing </a:t>
            </a:r>
            <a:r>
              <a:rPr lang="en-US" sz="1800" dirty="0"/>
              <a:t>Project Management methodology, practices and standards</a:t>
            </a:r>
          </a:p>
          <a:p>
            <a:pPr lvl="1" algn="l" rtl="0">
              <a:buFont typeface="Wingdings" pitchFamily="2" charset="2"/>
              <a:buChar char="Ø"/>
            </a:pPr>
            <a:r>
              <a:rPr lang="en-US" sz="1800" dirty="0"/>
              <a:t>Coaching ,mentoring, </a:t>
            </a:r>
            <a:r>
              <a:rPr lang="en-US" sz="1800" dirty="0">
                <a:solidFill>
                  <a:srgbClr val="FF0000"/>
                </a:solidFill>
              </a:rPr>
              <a:t>training </a:t>
            </a:r>
            <a:r>
              <a:rPr lang="en-US" sz="1800" dirty="0"/>
              <a:t>and oversight</a:t>
            </a:r>
          </a:p>
          <a:p>
            <a:pPr lvl="1" algn="l" rtl="0">
              <a:buFont typeface="Wingdings" pitchFamily="2" charset="2"/>
              <a:buChar char="Ø"/>
            </a:pPr>
            <a:r>
              <a:rPr lang="en-US" sz="1800" dirty="0">
                <a:solidFill>
                  <a:srgbClr val="FF0000"/>
                </a:solidFill>
              </a:rPr>
              <a:t>Auditing</a:t>
            </a:r>
            <a:r>
              <a:rPr lang="en-US" sz="1800" dirty="0"/>
              <a:t> compliance with Project policies, procedures and templates</a:t>
            </a:r>
          </a:p>
          <a:p>
            <a:pPr lvl="1" algn="l" rtl="0">
              <a:buFont typeface="Wingdings" pitchFamily="2" charset="2"/>
              <a:buChar char="Ø"/>
            </a:pPr>
            <a:r>
              <a:rPr lang="en-US" sz="1800" dirty="0"/>
              <a:t>Coordinating </a:t>
            </a:r>
            <a:r>
              <a:rPr lang="en-US" sz="1800" dirty="0">
                <a:solidFill>
                  <a:srgbClr val="FF0000"/>
                </a:solidFill>
              </a:rPr>
              <a:t>communications </a:t>
            </a:r>
            <a:r>
              <a:rPr lang="en-US" sz="1800" dirty="0"/>
              <a:t>across projects</a:t>
            </a:r>
          </a:p>
          <a:p>
            <a:pPr algn="l" rtl="0"/>
            <a:endParaRPr lang="ar-EG" sz="1800" b="1" dirty="0"/>
          </a:p>
        </p:txBody>
      </p:sp>
      <p:sp>
        <p:nvSpPr>
          <p:cNvPr id="5" name="Date Placeholder 4">
            <a:extLst>
              <a:ext uri="{FF2B5EF4-FFF2-40B4-BE49-F238E27FC236}">
                <a16:creationId xmlns:a16="http://schemas.microsoft.com/office/drawing/2014/main" id="{A7F579D9-334F-4427-8059-97FA3C9C661E}"/>
              </a:ext>
            </a:extLst>
          </p:cNvPr>
          <p:cNvSpPr>
            <a:spLocks noGrp="1"/>
          </p:cNvSpPr>
          <p:nvPr>
            <p:ph type="dt" sz="half" idx="10"/>
          </p:nvPr>
        </p:nvSpPr>
        <p:spPr/>
        <p:txBody>
          <a:bodyPr/>
          <a:lstStyle/>
          <a:p>
            <a:r>
              <a:rPr lang="en-US" smtClean="0"/>
              <a:t>April 2021</a:t>
            </a:r>
            <a:endParaRPr lang="en-US"/>
          </a:p>
        </p:txBody>
      </p:sp>
      <p:sp>
        <p:nvSpPr>
          <p:cNvPr id="6" name="Footer Placeholder 5">
            <a:extLst>
              <a:ext uri="{FF2B5EF4-FFF2-40B4-BE49-F238E27FC236}">
                <a16:creationId xmlns:a16="http://schemas.microsoft.com/office/drawing/2014/main" id="{20789BF8-4B98-4D4F-9ED5-39BAA9EDB23A}"/>
              </a:ext>
            </a:extLst>
          </p:cNvPr>
          <p:cNvSpPr>
            <a:spLocks noGrp="1"/>
          </p:cNvSpPr>
          <p:nvPr>
            <p:ph type="ftr" sz="quarter" idx="11"/>
          </p:nvPr>
        </p:nvSpPr>
        <p:spPr/>
        <p:txBody>
          <a:bodyPr/>
          <a:lstStyle/>
          <a:p>
            <a:r>
              <a:rPr lang="pt-BR" smtClean="0"/>
              <a:t>Eng. Dr. Akram Ali</a:t>
            </a:r>
            <a:endParaRPr lang="en-US"/>
          </a:p>
        </p:txBody>
      </p:sp>
    </p:spTree>
    <p:extLst>
      <p:ext uri="{BB962C8B-B14F-4D97-AF65-F5344CB8AC3E}">
        <p14:creationId xmlns:p14="http://schemas.microsoft.com/office/powerpoint/2010/main" val="20271232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17</a:t>
            </a:fld>
            <a:endParaRPr lang="en-US"/>
          </a:p>
        </p:txBody>
      </p:sp>
      <p:sp>
        <p:nvSpPr>
          <p:cNvPr id="7" name="Rectangle 2"/>
          <p:cNvSpPr>
            <a:spLocks noGrp="1"/>
          </p:cNvSpPr>
          <p:nvPr>
            <p:ph type="title" idx="4294967295"/>
          </p:nvPr>
        </p:nvSpPr>
        <p:spPr>
          <a:xfrm>
            <a:off x="1981200" y="274638"/>
            <a:ext cx="7620000" cy="1143000"/>
          </a:xfrm>
        </p:spPr>
        <p:txBody>
          <a:bodyPr/>
          <a:lstStyle/>
          <a:p>
            <a:r>
              <a:rPr lang="en-US" altLang="en-US" dirty="0"/>
              <a:t>PMO Templates</a:t>
            </a:r>
          </a:p>
        </p:txBody>
      </p:sp>
      <p:sp>
        <p:nvSpPr>
          <p:cNvPr id="8" name="Rectangle 3"/>
          <p:cNvSpPr txBox="1">
            <a:spLocks/>
          </p:cNvSpPr>
          <p:nvPr/>
        </p:nvSpPr>
        <p:spPr>
          <a:xfrm>
            <a:off x="1981200" y="1600200"/>
            <a:ext cx="3810000" cy="4800600"/>
          </a:xfrm>
          <a:prstGeom prst="rect">
            <a:avLst/>
          </a:prstGeom>
          <a:solidFill>
            <a:schemeClr val="bg1"/>
          </a:solidFill>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a:lnSpc>
                <a:spcPct val="150000"/>
              </a:lnSpc>
            </a:pPr>
            <a:r>
              <a:rPr lang="en-US" altLang="en-US" sz="2000" b="1" dirty="0"/>
              <a:t>Project Charter</a:t>
            </a:r>
          </a:p>
          <a:p>
            <a:pPr>
              <a:lnSpc>
                <a:spcPct val="150000"/>
              </a:lnSpc>
            </a:pPr>
            <a:r>
              <a:rPr lang="en-US" altLang="en-US" sz="2000" b="1" dirty="0"/>
              <a:t>Feasibility Study</a:t>
            </a:r>
          </a:p>
          <a:p>
            <a:pPr>
              <a:lnSpc>
                <a:spcPct val="150000"/>
              </a:lnSpc>
            </a:pPr>
            <a:r>
              <a:rPr lang="en-US" altLang="en-US" sz="2000" b="1" dirty="0"/>
              <a:t>Business Case</a:t>
            </a:r>
          </a:p>
          <a:p>
            <a:pPr>
              <a:lnSpc>
                <a:spcPct val="150000"/>
              </a:lnSpc>
            </a:pPr>
            <a:r>
              <a:rPr lang="en-US" altLang="en-US" sz="2000" b="1" dirty="0"/>
              <a:t>Project Management Plan</a:t>
            </a:r>
          </a:p>
          <a:p>
            <a:pPr>
              <a:lnSpc>
                <a:spcPct val="150000"/>
              </a:lnSpc>
            </a:pPr>
            <a:r>
              <a:rPr lang="en-US" altLang="en-US" sz="2000" b="1" dirty="0"/>
              <a:t>Change Management</a:t>
            </a:r>
          </a:p>
          <a:p>
            <a:pPr>
              <a:lnSpc>
                <a:spcPct val="150000"/>
              </a:lnSpc>
            </a:pPr>
            <a:r>
              <a:rPr lang="en-US" altLang="en-US" sz="2000" b="1" dirty="0"/>
              <a:t>Communications Management</a:t>
            </a:r>
          </a:p>
          <a:p>
            <a:pPr>
              <a:lnSpc>
                <a:spcPct val="150000"/>
              </a:lnSpc>
            </a:pPr>
            <a:r>
              <a:rPr lang="en-US" altLang="en-US" sz="2000" b="1" dirty="0"/>
              <a:t>Cost Management</a:t>
            </a:r>
            <a:br>
              <a:rPr lang="en-US" altLang="en-US" sz="2000" b="1" dirty="0"/>
            </a:br>
            <a:r>
              <a:rPr lang="en-US" altLang="en-US" sz="2000" b="1" dirty="0"/>
              <a:t>HR Management</a:t>
            </a:r>
          </a:p>
          <a:p>
            <a:pPr>
              <a:lnSpc>
                <a:spcPct val="150000"/>
              </a:lnSpc>
            </a:pPr>
            <a:r>
              <a:rPr lang="en-US" altLang="en-US" sz="2000" b="1" dirty="0"/>
              <a:t>Procurement Management</a:t>
            </a:r>
          </a:p>
          <a:p>
            <a:pPr lvl="1">
              <a:lnSpc>
                <a:spcPct val="150000"/>
              </a:lnSpc>
            </a:pPr>
            <a:endParaRPr lang="en-US" altLang="en-US" sz="1600" b="1" dirty="0"/>
          </a:p>
          <a:p>
            <a:pPr>
              <a:lnSpc>
                <a:spcPct val="150000"/>
              </a:lnSpc>
            </a:pPr>
            <a:endParaRPr lang="en-US" altLang="en-US" sz="1800" b="1" dirty="0"/>
          </a:p>
          <a:p>
            <a:pPr>
              <a:lnSpc>
                <a:spcPct val="150000"/>
              </a:lnSpc>
            </a:pPr>
            <a:endParaRPr lang="en-US" altLang="en-US" sz="1800" dirty="0"/>
          </a:p>
        </p:txBody>
      </p:sp>
      <p:sp>
        <p:nvSpPr>
          <p:cNvPr id="9" name="Rectangle 3"/>
          <p:cNvSpPr txBox="1">
            <a:spLocks/>
          </p:cNvSpPr>
          <p:nvPr/>
        </p:nvSpPr>
        <p:spPr>
          <a:xfrm>
            <a:off x="5791200" y="1600200"/>
            <a:ext cx="3810000" cy="4800600"/>
          </a:xfrm>
          <a:prstGeom prst="rect">
            <a:avLst/>
          </a:prstGeom>
          <a:solidFill>
            <a:schemeClr val="bg1"/>
          </a:solidFill>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a:lnSpc>
                <a:spcPct val="150000"/>
              </a:lnSpc>
            </a:pPr>
            <a:r>
              <a:rPr lang="en-US" altLang="en-US" sz="2000" b="1" dirty="0"/>
              <a:t>Quality Management</a:t>
            </a:r>
          </a:p>
          <a:p>
            <a:pPr>
              <a:lnSpc>
                <a:spcPct val="150000"/>
              </a:lnSpc>
            </a:pPr>
            <a:r>
              <a:rPr lang="en-US" altLang="en-US" sz="2000" b="1" dirty="0"/>
              <a:t>Risk Management</a:t>
            </a:r>
          </a:p>
          <a:p>
            <a:pPr>
              <a:lnSpc>
                <a:spcPct val="150000"/>
              </a:lnSpc>
            </a:pPr>
            <a:r>
              <a:rPr lang="en-US" altLang="en-US" sz="2000" b="1" dirty="0"/>
              <a:t>Risk Register</a:t>
            </a:r>
          </a:p>
          <a:p>
            <a:pPr>
              <a:lnSpc>
                <a:spcPct val="150000"/>
              </a:lnSpc>
            </a:pPr>
            <a:r>
              <a:rPr lang="en-US" altLang="en-US" sz="2000" b="1" dirty="0"/>
              <a:t>Schedule Management</a:t>
            </a:r>
          </a:p>
          <a:p>
            <a:pPr>
              <a:lnSpc>
                <a:spcPct val="150000"/>
              </a:lnSpc>
            </a:pPr>
            <a:r>
              <a:rPr lang="en-US" altLang="en-US" sz="2000" b="1" dirty="0"/>
              <a:t>Work Breakdown Structure</a:t>
            </a:r>
          </a:p>
          <a:p>
            <a:pPr>
              <a:lnSpc>
                <a:spcPct val="150000"/>
              </a:lnSpc>
            </a:pPr>
            <a:r>
              <a:rPr lang="en-US" altLang="en-US" sz="2000" b="1" dirty="0"/>
              <a:t>Scope Management</a:t>
            </a:r>
          </a:p>
          <a:p>
            <a:pPr>
              <a:lnSpc>
                <a:spcPct val="150000"/>
              </a:lnSpc>
            </a:pPr>
            <a:r>
              <a:rPr lang="en-US" altLang="en-US" sz="2000" b="1" dirty="0"/>
              <a:t>Transition Out Planning</a:t>
            </a:r>
          </a:p>
          <a:p>
            <a:pPr>
              <a:lnSpc>
                <a:spcPct val="150000"/>
              </a:lnSpc>
            </a:pPr>
            <a:r>
              <a:rPr lang="en-US" altLang="en-US" sz="2000" b="1" dirty="0"/>
              <a:t>Lessons Learned</a:t>
            </a:r>
          </a:p>
          <a:p>
            <a:pPr>
              <a:lnSpc>
                <a:spcPct val="150000"/>
              </a:lnSpc>
            </a:pPr>
            <a:r>
              <a:rPr lang="en-US" altLang="en-US" sz="2000" b="1" dirty="0"/>
              <a:t>Project Acceptance</a:t>
            </a:r>
          </a:p>
          <a:p>
            <a:pPr lvl="1">
              <a:lnSpc>
                <a:spcPct val="80000"/>
              </a:lnSpc>
            </a:pPr>
            <a:endParaRPr lang="en-US" altLang="en-US" sz="1600" b="1" dirty="0"/>
          </a:p>
          <a:p>
            <a:pPr>
              <a:lnSpc>
                <a:spcPct val="80000"/>
              </a:lnSpc>
            </a:pPr>
            <a:endParaRPr lang="en-US" altLang="en-US" sz="1800" b="1" dirty="0"/>
          </a:p>
          <a:p>
            <a:pPr>
              <a:lnSpc>
                <a:spcPct val="80000"/>
              </a:lnSpc>
            </a:pPr>
            <a:endParaRPr lang="en-US" altLang="en-US" sz="1800" dirty="0"/>
          </a:p>
        </p:txBody>
      </p:sp>
    </p:spTree>
    <p:extLst>
      <p:ext uri="{BB962C8B-B14F-4D97-AF65-F5344CB8AC3E}">
        <p14:creationId xmlns:p14="http://schemas.microsoft.com/office/powerpoint/2010/main" val="1669967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PMO Frameworks [1/3]</a:t>
            </a:r>
          </a:p>
        </p:txBody>
      </p:sp>
      <p:sp>
        <p:nvSpPr>
          <p:cNvPr id="3" name="Content Placeholder 2"/>
          <p:cNvSpPr>
            <a:spLocks noGrp="1"/>
          </p:cNvSpPr>
          <p:nvPr>
            <p:ph idx="1"/>
          </p:nvPr>
        </p:nvSpPr>
        <p:spPr/>
        <p:txBody>
          <a:bodyPr>
            <a:normAutofit/>
          </a:bodyPr>
          <a:lstStyle/>
          <a:p>
            <a:r>
              <a:rPr lang="en-US" b="1" dirty="0"/>
              <a:t>Organizational Unit PMO/Business Unit PMO/Divisional PMO/Departmental PMO </a:t>
            </a:r>
            <a:endParaRPr lang="en-US" dirty="0"/>
          </a:p>
          <a:p>
            <a:pPr lvl="1"/>
            <a:r>
              <a:rPr lang="en-US" dirty="0" smtClean="0"/>
              <a:t>Provides </a:t>
            </a:r>
            <a:r>
              <a:rPr lang="en-US" dirty="0"/>
              <a:t>project-related services to support a business unit or division within an organization including, but not limited to, portfolio management, governance, operational project support and human resources utilization. </a:t>
            </a:r>
          </a:p>
          <a:p>
            <a:r>
              <a:rPr lang="en-US" b="1" dirty="0"/>
              <a:t>Project-Specific PMO/Project Office/Program Office </a:t>
            </a:r>
            <a:endParaRPr lang="en-US" dirty="0"/>
          </a:p>
          <a:p>
            <a:pPr lvl="1"/>
            <a:r>
              <a:rPr lang="en-US" dirty="0"/>
              <a:t>Provides project-related services as a temporary entity established to support a specific project or program. May include supporting data management, coordination of governance and reporting, and administrative activities to support the project or program team. </a:t>
            </a:r>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18</a:t>
            </a:fld>
            <a:endParaRPr lang="en-US"/>
          </a:p>
        </p:txBody>
      </p:sp>
    </p:spTree>
    <p:extLst>
      <p:ext uri="{BB962C8B-B14F-4D97-AF65-F5344CB8AC3E}">
        <p14:creationId xmlns:p14="http://schemas.microsoft.com/office/powerpoint/2010/main" val="30599366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PMO Frameworks [2/3]</a:t>
            </a:r>
          </a:p>
        </p:txBody>
      </p:sp>
      <p:sp>
        <p:nvSpPr>
          <p:cNvPr id="3" name="Content Placeholder 2"/>
          <p:cNvSpPr>
            <a:spLocks noGrp="1"/>
          </p:cNvSpPr>
          <p:nvPr>
            <p:ph idx="1"/>
          </p:nvPr>
        </p:nvSpPr>
        <p:spPr/>
        <p:txBody>
          <a:bodyPr>
            <a:normAutofit/>
          </a:bodyPr>
          <a:lstStyle/>
          <a:p>
            <a:r>
              <a:rPr lang="en-US" b="1" dirty="0"/>
              <a:t>Project Support/Services/Controls Office or PMO </a:t>
            </a:r>
            <a:endParaRPr lang="en-US" dirty="0"/>
          </a:p>
          <a:p>
            <a:pPr lvl="1"/>
            <a:r>
              <a:rPr lang="en-US" dirty="0"/>
              <a:t>Provides enabling processes to continuously support management of project, program or portfolio work throughout the organization. Uses the governance, processes, practices, and tools established by the organization and provides administrative support for delivery of the project, program or portfolio work within its domain. </a:t>
            </a:r>
          </a:p>
          <a:p>
            <a:r>
              <a:rPr lang="en-US" b="1" dirty="0"/>
              <a:t>Enterprise/Organization-wide/Strategic/Corporate/Portfolio/Global PMO </a:t>
            </a:r>
            <a:endParaRPr lang="en-US" dirty="0"/>
          </a:p>
          <a:p>
            <a:pPr lvl="1"/>
            <a:r>
              <a:rPr lang="en-US" dirty="0"/>
              <a:t>The highest-level PMO in organizations having one, this PMO is often responsible for alignment of project and program work to corporate strategy, establishing and ensuring appropriate enterprise governance, and performing portfolio management functions to ensure strategy alignment and benefits realization. </a:t>
            </a:r>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19</a:t>
            </a:fld>
            <a:endParaRPr lang="en-US"/>
          </a:p>
        </p:txBody>
      </p:sp>
    </p:spTree>
    <p:extLst>
      <p:ext uri="{BB962C8B-B14F-4D97-AF65-F5344CB8AC3E}">
        <p14:creationId xmlns:p14="http://schemas.microsoft.com/office/powerpoint/2010/main" val="2743627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PMO Frameworks [3/3]</a:t>
            </a:r>
          </a:p>
        </p:txBody>
      </p:sp>
      <p:sp>
        <p:nvSpPr>
          <p:cNvPr id="3" name="Content Placeholder 2"/>
          <p:cNvSpPr>
            <a:spLocks noGrp="1"/>
          </p:cNvSpPr>
          <p:nvPr>
            <p:ph idx="1"/>
          </p:nvPr>
        </p:nvSpPr>
        <p:spPr/>
        <p:txBody>
          <a:bodyPr>
            <a:normAutofit/>
          </a:bodyPr>
          <a:lstStyle/>
          <a:p>
            <a:r>
              <a:rPr lang="en-US" b="1" dirty="0"/>
              <a:t>Center of Excellence/Center of Competency </a:t>
            </a:r>
            <a:endParaRPr lang="en-US" dirty="0"/>
          </a:p>
          <a:p>
            <a:pPr lvl="1"/>
            <a:r>
              <a:rPr lang="en-US" dirty="0"/>
              <a:t>Supports project work by equipping the organization with methodologies, standards and tools to enable project managers to better deliver projects. Increases the capability of the organization through good practices and a central point of contact for project managers. </a:t>
            </a:r>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20</a:t>
            </a:fld>
            <a:endParaRPr lang="en-US"/>
          </a:p>
        </p:txBody>
      </p:sp>
    </p:spTree>
    <p:extLst>
      <p:ext uri="{BB962C8B-B14F-4D97-AF65-F5344CB8AC3E}">
        <p14:creationId xmlns:p14="http://schemas.microsoft.com/office/powerpoint/2010/main" val="2526578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21</a:t>
            </a:fld>
            <a:endParaRPr lang="en-US"/>
          </a:p>
        </p:txBody>
      </p:sp>
      <p:sp>
        <p:nvSpPr>
          <p:cNvPr id="7" name="Rectangle 2"/>
          <p:cNvSpPr>
            <a:spLocks noGrp="1"/>
          </p:cNvSpPr>
          <p:nvPr>
            <p:ph type="title" idx="4294967295"/>
          </p:nvPr>
        </p:nvSpPr>
        <p:spPr>
          <a:xfrm>
            <a:off x="1981200" y="274638"/>
            <a:ext cx="7620000" cy="1143000"/>
          </a:xfrm>
        </p:spPr>
        <p:txBody>
          <a:bodyPr/>
          <a:lstStyle/>
          <a:p>
            <a:r>
              <a:rPr lang="en-US" altLang="en-US" dirty="0"/>
              <a:t>PMO Benefits</a:t>
            </a:r>
          </a:p>
        </p:txBody>
      </p:sp>
      <p:sp>
        <p:nvSpPr>
          <p:cNvPr id="8" name="Rectangle 3"/>
          <p:cNvSpPr txBox="1">
            <a:spLocks/>
          </p:cNvSpPr>
          <p:nvPr/>
        </p:nvSpPr>
        <p:spPr>
          <a:xfrm>
            <a:off x="1828800" y="1896891"/>
            <a:ext cx="7772400" cy="4525963"/>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r>
              <a:rPr lang="en-US" altLang="en-US" sz="2400" b="1" dirty="0"/>
              <a:t>Projects Align with Organizational Goals:</a:t>
            </a:r>
          </a:p>
          <a:p>
            <a:pPr>
              <a:lnSpc>
                <a:spcPct val="90000"/>
              </a:lnSpc>
            </a:pPr>
            <a:r>
              <a:rPr lang="en-US" altLang="en-US" sz="2400" b="1" dirty="0" smtClean="0"/>
              <a:t>Project </a:t>
            </a:r>
            <a:r>
              <a:rPr lang="en-US" altLang="en-US" sz="2400" b="1" dirty="0"/>
              <a:t>Success Rates Increase:</a:t>
            </a:r>
          </a:p>
          <a:p>
            <a:r>
              <a:rPr lang="en-US" altLang="en-US" sz="2400" b="1" dirty="0" smtClean="0"/>
              <a:t>Project </a:t>
            </a:r>
            <a:r>
              <a:rPr lang="en-US" altLang="en-US" sz="2400" b="1" dirty="0"/>
              <a:t>Management Competence Increases:</a:t>
            </a:r>
          </a:p>
          <a:p>
            <a:r>
              <a:rPr lang="en-US" altLang="en-US" sz="2400" b="1" dirty="0" smtClean="0"/>
              <a:t>Standards </a:t>
            </a:r>
            <a:r>
              <a:rPr lang="en-US" altLang="en-US" sz="2400" b="1" dirty="0"/>
              <a:t>and Templates are Developed and Improved:</a:t>
            </a:r>
          </a:p>
          <a:p>
            <a:pPr lvl="1">
              <a:lnSpc>
                <a:spcPct val="90000"/>
              </a:lnSpc>
            </a:pPr>
            <a:endParaRPr lang="en-US" altLang="en-US" sz="1800" dirty="0">
              <a:solidFill>
                <a:schemeClr val="bg1"/>
              </a:solidFill>
            </a:endParaRPr>
          </a:p>
          <a:p>
            <a:pPr lvl="1"/>
            <a:endParaRPr lang="en-US" altLang="en-US" sz="1200" dirty="0"/>
          </a:p>
        </p:txBody>
      </p:sp>
    </p:spTree>
    <p:extLst>
      <p:ext uri="{BB962C8B-B14F-4D97-AF65-F5344CB8AC3E}">
        <p14:creationId xmlns:p14="http://schemas.microsoft.com/office/powerpoint/2010/main" val="17206989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opm</a:t>
            </a:r>
            <a:endParaRPr lang="en-US" dirty="0"/>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2675035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altLang="en-US" dirty="0" smtClean="0"/>
              <a:t>Organizational Project Management (OPM)</a:t>
            </a:r>
          </a:p>
        </p:txBody>
      </p:sp>
      <p:sp>
        <p:nvSpPr>
          <p:cNvPr id="11267" name="Rectangle 3"/>
          <p:cNvSpPr>
            <a:spLocks noGrp="1" noChangeArrowheads="1"/>
          </p:cNvSpPr>
          <p:nvPr>
            <p:ph type="body" idx="1"/>
          </p:nvPr>
        </p:nvSpPr>
        <p:spPr/>
        <p:txBody>
          <a:bodyPr/>
          <a:lstStyle/>
          <a:p>
            <a:pPr marL="0" indent="0">
              <a:buNone/>
            </a:pPr>
            <a:r>
              <a:rPr lang="en-US" altLang="en-US" dirty="0" smtClean="0"/>
              <a:t>OPM is a framework for keeping the organization as a whole focused on the overall strategy. </a:t>
            </a:r>
          </a:p>
          <a:p>
            <a:pPr marL="0" indent="0">
              <a:buNone/>
            </a:pPr>
            <a:r>
              <a:rPr lang="en-US" altLang="en-US" dirty="0" smtClean="0"/>
              <a:t>OPM provides direction for how portfolios, programs, projects, and other organizational work should be prioritized, managed, executed and measured to best achieve the strategic goals.</a:t>
            </a:r>
          </a:p>
        </p:txBody>
      </p:sp>
      <p:sp>
        <p:nvSpPr>
          <p:cNvPr id="6" name="Date Placeholder 3"/>
          <p:cNvSpPr>
            <a:spLocks noGrp="1"/>
          </p:cNvSpPr>
          <p:nvPr>
            <p:ph type="dt" sz="quarter" idx="10"/>
          </p:nvPr>
        </p:nvSpPr>
        <p:spPr>
          <a:xfrm>
            <a:off x="3048000" y="6572251"/>
            <a:ext cx="3276600" cy="339725"/>
          </a:xfrm>
        </p:spPr>
        <p:txBody>
          <a:bodyPr/>
          <a:lstStyle/>
          <a:p>
            <a:pPr>
              <a:defRPr/>
            </a:pPr>
            <a:r>
              <a:rPr lang="en-US" smtClean="0"/>
              <a:t>April 2021</a:t>
            </a:r>
            <a:endParaRPr lang="en-US" dirty="0"/>
          </a:p>
        </p:txBody>
      </p:sp>
      <p:sp>
        <p:nvSpPr>
          <p:cNvPr id="2" name="Footer Placeholder 1"/>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3" name="Slide Number Placeholder 2"/>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19372604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5382"/>
            <a:ext cx="4876800" cy="2287574"/>
          </a:xfrm>
          <a:solidFill>
            <a:schemeClr val="tx1"/>
          </a:solidFill>
        </p:spPr>
        <p:txBody>
          <a:bodyPr>
            <a:normAutofit/>
          </a:bodyPr>
          <a:lstStyle/>
          <a:p>
            <a:r>
              <a:rPr lang="en-US" altLang="en-US" dirty="0"/>
              <a:t>Organizational Project Management (OPM)</a:t>
            </a:r>
            <a:endParaRPr lang="en-US" dirty="0"/>
          </a:p>
        </p:txBody>
      </p:sp>
      <p:pic>
        <p:nvPicPr>
          <p:cNvPr id="7" name="Content Placeholder 6"/>
          <p:cNvPicPr>
            <a:picLocks noGrp="1" noChangeAspect="1"/>
          </p:cNvPicPr>
          <p:nvPr>
            <p:ph idx="1"/>
          </p:nvPr>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4876800" y="57925"/>
            <a:ext cx="7162800" cy="6800075"/>
          </a:xfrm>
        </p:spPr>
      </p:pic>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7024391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normAutofit/>
          </a:bodyPr>
          <a:lstStyle/>
          <a:p>
            <a:pPr>
              <a:defRPr/>
            </a:pPr>
            <a:r>
              <a:rPr lang="en-US" dirty="0"/>
              <a:t>Program and Project Portfolio Management</a:t>
            </a:r>
          </a:p>
        </p:txBody>
      </p:sp>
      <p:sp>
        <p:nvSpPr>
          <p:cNvPr id="89091" name="Rectangle 3"/>
          <p:cNvSpPr>
            <a:spLocks noGrp="1" noChangeArrowheads="1"/>
          </p:cNvSpPr>
          <p:nvPr>
            <p:ph idx="1"/>
          </p:nvPr>
        </p:nvSpPr>
        <p:spPr/>
        <p:txBody>
          <a:bodyPr>
            <a:normAutofit/>
          </a:bodyPr>
          <a:lstStyle/>
          <a:p>
            <a:pPr marL="548640" lvl="1">
              <a:spcBef>
                <a:spcPct val="100000"/>
              </a:spcBef>
              <a:spcAft>
                <a:spcPts val="0"/>
              </a:spcAft>
              <a:buFont typeface="Wingdings 2"/>
              <a:buChar char=""/>
              <a:defRPr/>
            </a:pPr>
            <a:r>
              <a:rPr lang="en-US" dirty="0"/>
              <a:t>A program is “a group of related projects managed in a coordinated way to obtain benefits and control not available from managing them individually” (PMBOK® Guide, Fifth Edition, 2012)</a:t>
            </a:r>
          </a:p>
          <a:p>
            <a:pPr marL="548640" lvl="1">
              <a:spcBef>
                <a:spcPct val="100000"/>
              </a:spcBef>
              <a:spcAft>
                <a:spcPts val="0"/>
              </a:spcAft>
              <a:buFont typeface="Wingdings 2"/>
              <a:buChar char=""/>
              <a:defRPr/>
            </a:pPr>
            <a:r>
              <a:rPr lang="en-US" dirty="0" smtClean="0"/>
              <a:t>A portfolio includes a group of programs, individual projects, and other related operational work that are prioritized to achieve a specific business goal</a:t>
            </a:r>
          </a:p>
        </p:txBody>
      </p:sp>
      <p:sp>
        <p:nvSpPr>
          <p:cNvPr id="33796" name="Footer Placeholder 5"/>
          <p:cNvSpPr>
            <a:spLocks noGrp="1"/>
          </p:cNvSpPr>
          <p:nvPr>
            <p:ph type="ftr" sz="quarter" idx="11"/>
          </p:nvPr>
        </p:nvSpPr>
        <p:spPr bwMode="auto">
          <a:noFill/>
          <a:ln>
            <a:miter lim="800000"/>
            <a:headEnd/>
            <a:tailEnd/>
          </a:ln>
        </p:spPr>
        <p:txBody>
          <a:bodyPr vert="horz" wrap="square" lIns="91440" tIns="45720" rIns="91440" bIns="45720" numCol="1" rtlCol="0" anchor="ctr" compatLnSpc="1">
            <a:prstTxWarp prst="textNoShape">
              <a:avLst/>
            </a:prstTxWarp>
          </a:bodyPr>
          <a:lstStyle/>
          <a:p>
            <a:r>
              <a:rPr lang="pt-BR" smtClean="0"/>
              <a:t>Eng. Dr. Akram Ali</a:t>
            </a:r>
            <a:endParaRPr lang="en-US" dirty="0"/>
          </a:p>
        </p:txBody>
      </p:sp>
      <p:sp>
        <p:nvSpPr>
          <p:cNvPr id="5" name="Slide Number Placeholder 4"/>
          <p:cNvSpPr>
            <a:spLocks noGrp="1"/>
          </p:cNvSpPr>
          <p:nvPr>
            <p:ph type="sldNum" sz="quarter" idx="12"/>
          </p:nvPr>
        </p:nvSpPr>
        <p:spPr/>
        <p:txBody>
          <a:bodyPr/>
          <a:lstStyle/>
          <a:p>
            <a:pPr>
              <a:defRPr/>
            </a:pPr>
            <a:fld id="{A16827AD-D54E-4A9A-98B6-75CDFBE63C20}" type="slidenum">
              <a:rPr lang="en-US"/>
              <a:pPr>
                <a:defRPr/>
              </a:pPr>
              <a:t>25</a:t>
            </a:fld>
            <a:endParaRPr lang="en-US" dirty="0"/>
          </a:p>
        </p:txBody>
      </p:sp>
      <p:sp>
        <p:nvSpPr>
          <p:cNvPr id="2" name="Date Placeholder 1"/>
          <p:cNvSpPr>
            <a:spLocks noGrp="1"/>
          </p:cNvSpPr>
          <p:nvPr>
            <p:ph type="dt" sz="half" idx="10"/>
          </p:nvPr>
        </p:nvSpPr>
        <p:spPr/>
        <p:txBody>
          <a:bodyPr/>
          <a:lstStyle/>
          <a:p>
            <a:r>
              <a:rPr lang="en-US" smtClean="0"/>
              <a:t>April 2021</a:t>
            </a:r>
            <a:endParaRPr lang="en-US"/>
          </a:p>
        </p:txBody>
      </p:sp>
    </p:spTree>
    <p:extLst>
      <p:ext uri="{BB962C8B-B14F-4D97-AF65-F5344CB8AC3E}">
        <p14:creationId xmlns:p14="http://schemas.microsoft.com/office/powerpoint/2010/main" val="14842642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dirty="0"/>
              <a:t>Project and Program Managers</a:t>
            </a:r>
          </a:p>
        </p:txBody>
      </p:sp>
      <p:sp>
        <p:nvSpPr>
          <p:cNvPr id="20483" name="Rectangle 3"/>
          <p:cNvSpPr>
            <a:spLocks noGrp="1" noChangeArrowheads="1"/>
          </p:cNvSpPr>
          <p:nvPr>
            <p:ph idx="1"/>
          </p:nvPr>
        </p:nvSpPr>
        <p:spPr/>
        <p:txBody>
          <a:bodyPr/>
          <a:lstStyle/>
          <a:p>
            <a:pPr>
              <a:spcBef>
                <a:spcPct val="50000"/>
              </a:spcBef>
            </a:pPr>
            <a:r>
              <a:rPr lang="en-US" b="1" dirty="0"/>
              <a:t>Project managers </a:t>
            </a:r>
            <a:r>
              <a:rPr lang="en-US" dirty="0"/>
              <a:t>work with project sponsors, project team, and other people involved in a project to meet project </a:t>
            </a:r>
            <a:r>
              <a:rPr lang="en-US" dirty="0" smtClean="0"/>
              <a:t>goals</a:t>
            </a:r>
          </a:p>
          <a:p>
            <a:pPr>
              <a:spcBef>
                <a:spcPct val="50000"/>
              </a:spcBef>
            </a:pPr>
            <a:endParaRPr lang="en-US" dirty="0"/>
          </a:p>
          <a:p>
            <a:pPr>
              <a:spcBef>
                <a:spcPct val="50000"/>
              </a:spcBef>
            </a:pPr>
            <a:r>
              <a:rPr lang="en-US" dirty="0"/>
              <a:t>A </a:t>
            </a:r>
            <a:r>
              <a:rPr lang="en-US" b="1" dirty="0"/>
              <a:t>program manager </a:t>
            </a:r>
            <a:r>
              <a:rPr lang="en-US" dirty="0"/>
              <a:t>provides leadership and direction for the project managers heading the projects within the program</a:t>
            </a:r>
          </a:p>
          <a:p>
            <a:pPr marL="0" indent="0">
              <a:spcBef>
                <a:spcPct val="50000"/>
              </a:spcBef>
              <a:buNone/>
            </a:pPr>
            <a:endParaRPr lang="en-US" b="1" dirty="0"/>
          </a:p>
        </p:txBody>
      </p:sp>
      <p:sp>
        <p:nvSpPr>
          <p:cNvPr id="5" name="Slide Number Placeholder 4"/>
          <p:cNvSpPr>
            <a:spLocks noGrp="1"/>
          </p:cNvSpPr>
          <p:nvPr>
            <p:ph type="sldNum" sz="quarter" idx="12"/>
          </p:nvPr>
        </p:nvSpPr>
        <p:spPr/>
        <p:txBody>
          <a:bodyPr/>
          <a:lstStyle/>
          <a:p>
            <a:pPr>
              <a:defRPr/>
            </a:pPr>
            <a:fld id="{6A49262D-F38F-4840-A525-07F75A4F3F0D}" type="slidenum">
              <a:rPr lang="en-US"/>
              <a:pPr>
                <a:defRPr/>
              </a:pPr>
              <a:t>26</a:t>
            </a:fld>
            <a:endParaRPr lang="en-US" dirty="0"/>
          </a:p>
        </p:txBody>
      </p:sp>
      <p:sp>
        <p:nvSpPr>
          <p:cNvPr id="2" name="Date Placeholder 1"/>
          <p:cNvSpPr>
            <a:spLocks noGrp="1"/>
          </p:cNvSpPr>
          <p:nvPr>
            <p:ph type="dt" sz="half" idx="10"/>
          </p:nvPr>
        </p:nvSpPr>
        <p:spPr/>
        <p:txBody>
          <a:bodyPr/>
          <a:lstStyle/>
          <a:p>
            <a:r>
              <a:rPr lang="en-US" smtClean="0"/>
              <a:t>April 2021</a:t>
            </a:r>
            <a:endParaRPr lang="en-US"/>
          </a:p>
        </p:txBody>
      </p:sp>
      <p:sp>
        <p:nvSpPr>
          <p:cNvPr id="3" name="Footer Placeholder 2"/>
          <p:cNvSpPr>
            <a:spLocks noGrp="1"/>
          </p:cNvSpPr>
          <p:nvPr>
            <p:ph type="ftr" sz="quarter" idx="11"/>
          </p:nvPr>
        </p:nvSpPr>
        <p:spPr/>
        <p:txBody>
          <a:bodyPr/>
          <a:lstStyle/>
          <a:p>
            <a:r>
              <a:rPr lang="pt-BR" smtClean="0"/>
              <a:t>Eng. Dr. Akram Ali</a:t>
            </a:r>
            <a:endParaRPr lang="en-US"/>
          </a:p>
        </p:txBody>
      </p:sp>
    </p:spTree>
    <p:extLst>
      <p:ext uri="{BB962C8B-B14F-4D97-AF65-F5344CB8AC3E}">
        <p14:creationId xmlns:p14="http://schemas.microsoft.com/office/powerpoint/2010/main" val="9382494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dirty="0"/>
              <a:t>Project Portfolio Management</a:t>
            </a:r>
          </a:p>
        </p:txBody>
      </p:sp>
      <p:sp>
        <p:nvSpPr>
          <p:cNvPr id="34820" name="Content Placeholder 3"/>
          <p:cNvSpPr>
            <a:spLocks noGrp="1"/>
          </p:cNvSpPr>
          <p:nvPr>
            <p:ph idx="1"/>
          </p:nvPr>
        </p:nvSpPr>
        <p:spPr>
          <a:xfrm>
            <a:off x="7162800" y="1828801"/>
            <a:ext cx="3390900" cy="4530725"/>
          </a:xfrm>
        </p:spPr>
        <p:txBody>
          <a:bodyPr/>
          <a:lstStyle/>
          <a:p>
            <a:pPr marL="0" indent="0">
              <a:buNone/>
            </a:pPr>
            <a:r>
              <a:rPr lang="en-US" dirty="0"/>
              <a:t>Organizations group and manage projects and programs as a portfolio of investments that contribute to the entire enterprise’s success</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2FBC5DE6-0D10-491C-9D95-CD65B3FEB7F0}" type="slidenum">
              <a:rPr lang="en-US"/>
              <a:pPr>
                <a:defRPr/>
              </a:pPr>
              <a:t>27</a:t>
            </a:fld>
            <a:endParaRPr lang="en-US" dirty="0"/>
          </a:p>
        </p:txBody>
      </p:sp>
      <p:pic>
        <p:nvPicPr>
          <p:cNvPr id="3079" name="Picture 7" descr="http://www.pmvista.com/wp-content/uploads/2011/09/image5.png"/>
          <p:cNvPicPr>
            <a:picLocks noChangeAspect="1" noChangeArrowheads="1"/>
          </p:cNvPicPr>
          <p:nvPr/>
        </p:nvPicPr>
        <p:blipFill rotWithShape="1">
          <a:blip r:embed="rId3">
            <a:extLst>
              <a:ext uri="{28A0092B-C50C-407E-A947-70E740481C1C}">
                <a14:useLocalDpi xmlns:a14="http://schemas.microsoft.com/office/drawing/2010/main" val="0"/>
              </a:ext>
            </a:extLst>
          </a:blip>
          <a:srcRect b="6542"/>
          <a:stretch/>
        </p:blipFill>
        <p:spPr bwMode="auto">
          <a:xfrm>
            <a:off x="318656" y="1676401"/>
            <a:ext cx="6442374" cy="5111578"/>
          </a:xfrm>
          <a:prstGeom prst="rect">
            <a:avLst/>
          </a:prstGeom>
          <a:noFill/>
          <a:extLst>
            <a:ext uri="{909E8E84-426E-40DD-AFC4-6F175D3DCCD1}">
              <a14:hiddenFill xmlns:a14="http://schemas.microsoft.com/office/drawing/2010/main">
                <a:solidFill>
                  <a:srgbClr val="FFFFFF"/>
                </a:solidFill>
              </a14:hiddenFill>
            </a:ext>
          </a:extLst>
        </p:spPr>
      </p:pic>
      <p:sp>
        <p:nvSpPr>
          <p:cNvPr id="2" name="Date Placeholder 1"/>
          <p:cNvSpPr>
            <a:spLocks noGrp="1"/>
          </p:cNvSpPr>
          <p:nvPr>
            <p:ph type="dt" sz="half" idx="10"/>
          </p:nvPr>
        </p:nvSpPr>
        <p:spPr/>
        <p:txBody>
          <a:bodyPr/>
          <a:lstStyle/>
          <a:p>
            <a:r>
              <a:rPr lang="en-US" smtClean="0"/>
              <a:t>April 2021</a:t>
            </a:r>
            <a:endParaRPr lang="en-US"/>
          </a:p>
        </p:txBody>
      </p:sp>
      <p:sp>
        <p:nvSpPr>
          <p:cNvPr id="3" name="Footer Placeholder 2"/>
          <p:cNvSpPr>
            <a:spLocks noGrp="1"/>
          </p:cNvSpPr>
          <p:nvPr>
            <p:ph type="ftr" sz="quarter" idx="11"/>
          </p:nvPr>
        </p:nvSpPr>
        <p:spPr/>
        <p:txBody>
          <a:bodyPr/>
          <a:lstStyle/>
          <a:p>
            <a:r>
              <a:rPr lang="pt-BR" smtClean="0"/>
              <a:t>Eng. Dr. Akram Ali</a:t>
            </a:r>
            <a:endParaRPr lang="en-US"/>
          </a:p>
        </p:txBody>
      </p:sp>
    </p:spTree>
    <p:extLst>
      <p:ext uri="{BB962C8B-B14F-4D97-AF65-F5344CB8AC3E}">
        <p14:creationId xmlns:p14="http://schemas.microsoft.com/office/powerpoint/2010/main" val="23686208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84176"/>
            <a:ext cx="10820400" cy="1508760"/>
          </a:xfrm>
        </p:spPr>
        <p:txBody>
          <a:bodyPr>
            <a:normAutofit fontScale="90000"/>
          </a:bodyPr>
          <a:lstStyle/>
          <a:p>
            <a:r>
              <a:rPr lang="en-US" dirty="0" smtClean="0"/>
              <a:t>Opm3 Bridges the gap between organizational strategy and successful projects</a:t>
            </a:r>
            <a:endParaRPr lang="en-US" dirty="0"/>
          </a:p>
        </p:txBody>
      </p:sp>
      <p:pic>
        <p:nvPicPr>
          <p:cNvPr id="8" name="Content Placeholder 7"/>
          <p:cNvPicPr>
            <a:picLocks noGrp="1" noChangeAspect="1"/>
          </p:cNvPicPr>
          <p:nvPr>
            <p:ph idx="1"/>
          </p:nvPr>
        </p:nvPicPr>
        <p:blipFill>
          <a:blip r:embed="rId2"/>
          <a:stretch>
            <a:fillRect/>
          </a:stretch>
        </p:blipFill>
        <p:spPr>
          <a:xfrm>
            <a:off x="2019300" y="1792936"/>
            <a:ext cx="7600949" cy="4958246"/>
          </a:xfrm>
          <a:prstGeom prst="rect">
            <a:avLst/>
          </a:prstGeom>
        </p:spPr>
      </p:pic>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242228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OPM3</a:t>
            </a:r>
            <a:r>
              <a:rPr lang="en-US" dirty="0" smtClean="0"/>
              <a:t>?</a:t>
            </a:r>
            <a:endParaRPr lang="en-US" dirty="0"/>
          </a:p>
        </p:txBody>
      </p:sp>
      <p:sp>
        <p:nvSpPr>
          <p:cNvPr id="3" name="Content Placeholder 2"/>
          <p:cNvSpPr>
            <a:spLocks noGrp="1"/>
          </p:cNvSpPr>
          <p:nvPr>
            <p:ph idx="1"/>
          </p:nvPr>
        </p:nvSpPr>
        <p:spPr/>
        <p:txBody>
          <a:bodyPr/>
          <a:lstStyle/>
          <a:p>
            <a:pPr algn="just" fontAlgn="base">
              <a:spcAft>
                <a:spcPct val="0"/>
              </a:spcAft>
              <a:buClr>
                <a:srgbClr val="00FF99"/>
              </a:buClr>
            </a:pPr>
            <a:r>
              <a:rPr lang="en-US" altLang="en-US" b="1" dirty="0">
                <a:solidFill>
                  <a:srgbClr val="FFFFFF"/>
                </a:solidFill>
              </a:rPr>
              <a:t>OPM3 is an acronym for the</a:t>
            </a:r>
          </a:p>
          <a:p>
            <a:pPr fontAlgn="base">
              <a:spcAft>
                <a:spcPct val="0"/>
              </a:spcAft>
              <a:buClr>
                <a:srgbClr val="00FF99"/>
              </a:buClr>
            </a:pPr>
            <a:r>
              <a:rPr lang="en-US" altLang="en-US" b="1" dirty="0">
                <a:solidFill>
                  <a:srgbClr val="FFFFFF"/>
                </a:solidFill>
              </a:rPr>
              <a:t> </a:t>
            </a:r>
            <a:r>
              <a:rPr lang="en-US" altLang="en-US" sz="4400" b="1" dirty="0">
                <a:solidFill>
                  <a:srgbClr val="FFFF00"/>
                </a:solidFill>
              </a:rPr>
              <a:t>Organizational Project Management Maturity Model</a:t>
            </a:r>
            <a:r>
              <a:rPr lang="en-US" altLang="en-US" b="1" dirty="0">
                <a:solidFill>
                  <a:srgbClr val="FFFFFF"/>
                </a:solidFill>
              </a:rPr>
              <a:t> </a:t>
            </a:r>
          </a:p>
          <a:p>
            <a:pPr fontAlgn="base">
              <a:spcAft>
                <a:spcPct val="0"/>
              </a:spcAft>
              <a:buClr>
                <a:srgbClr val="00FF99"/>
              </a:buClr>
            </a:pPr>
            <a:endParaRPr lang="en-US" altLang="en-US" b="1" dirty="0">
              <a:solidFill>
                <a:srgbClr val="FFFFFF"/>
              </a:solidFill>
            </a:endParaRPr>
          </a:p>
          <a:p>
            <a:pPr algn="just" fontAlgn="base">
              <a:spcAft>
                <a:spcPct val="0"/>
              </a:spcAft>
              <a:buClr>
                <a:srgbClr val="00FF99"/>
              </a:buClr>
            </a:pPr>
            <a:r>
              <a:rPr lang="en-US" altLang="en-US" b="1" dirty="0">
                <a:solidFill>
                  <a:srgbClr val="FFFFFF"/>
                </a:solidFill>
              </a:rPr>
              <a:t>a standard developed under the stewardship of the Project Management Institute. </a:t>
            </a:r>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29833916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purpose of this standard </a:t>
            </a:r>
          </a:p>
        </p:txBody>
      </p:sp>
      <p:sp>
        <p:nvSpPr>
          <p:cNvPr id="3" name="Content Placeholder 2"/>
          <p:cNvSpPr>
            <a:spLocks noGrp="1"/>
          </p:cNvSpPr>
          <p:nvPr>
            <p:ph idx="1"/>
          </p:nvPr>
        </p:nvSpPr>
        <p:spPr/>
        <p:txBody>
          <a:bodyPr/>
          <a:lstStyle/>
          <a:p>
            <a:pPr marL="0" lvl="0" indent="0" algn="just" eaLnBrk="0" fontAlgn="base" hangingPunct="0">
              <a:lnSpc>
                <a:spcPct val="100000"/>
              </a:lnSpc>
              <a:spcBef>
                <a:spcPct val="0"/>
              </a:spcBef>
              <a:spcAft>
                <a:spcPct val="0"/>
              </a:spcAft>
              <a:buClrTx/>
              <a:buNone/>
            </a:pPr>
            <a:r>
              <a:rPr lang="en-US" altLang="en-US" sz="2800" b="1" dirty="0">
                <a:solidFill>
                  <a:srgbClr val="FFFFFF"/>
                </a:solidFill>
                <a:effectLst>
                  <a:outerShdw blurRad="38100" dist="38100" dir="2700000" algn="tl">
                    <a:srgbClr val="000000"/>
                  </a:outerShdw>
                </a:effectLst>
                <a:latin typeface="Garamond" panose="02020404030301010803" pitchFamily="18" charset="0"/>
              </a:rPr>
              <a:t>is to provide a way for organizations to understand organizational project management and to measure their </a:t>
            </a:r>
            <a:r>
              <a:rPr lang="en-US" altLang="en-US" sz="4000" b="1" dirty="0">
                <a:solidFill>
                  <a:srgbClr val="FFFF00"/>
                </a:solidFill>
                <a:effectLst>
                  <a:outerShdw blurRad="38100" dist="38100" dir="2700000" algn="tl">
                    <a:srgbClr val="000000"/>
                  </a:outerShdw>
                </a:effectLst>
                <a:latin typeface="Garamond" panose="02020404030301010803" pitchFamily="18" charset="0"/>
              </a:rPr>
              <a:t>maturity </a:t>
            </a:r>
            <a:r>
              <a:rPr lang="en-US" altLang="en-US" sz="2800" b="1" dirty="0">
                <a:solidFill>
                  <a:srgbClr val="FFFFFF"/>
                </a:solidFill>
                <a:effectLst>
                  <a:outerShdw blurRad="38100" dist="38100" dir="2700000" algn="tl">
                    <a:srgbClr val="000000"/>
                  </a:outerShdw>
                </a:effectLst>
                <a:latin typeface="Garamond" panose="02020404030301010803" pitchFamily="18" charset="0"/>
              </a:rPr>
              <a:t>against a comprehensive and broad-based set of organizational project management </a:t>
            </a:r>
            <a:r>
              <a:rPr lang="en-US" altLang="en-US" sz="2800" b="1" dirty="0">
                <a:solidFill>
                  <a:srgbClr val="FFFF00"/>
                </a:solidFill>
                <a:effectLst>
                  <a:outerShdw blurRad="38100" dist="38100" dir="2700000" algn="tl">
                    <a:srgbClr val="000000"/>
                  </a:outerShdw>
                </a:effectLst>
                <a:latin typeface="Garamond" panose="02020404030301010803" pitchFamily="18" charset="0"/>
              </a:rPr>
              <a:t>Best Practices</a:t>
            </a:r>
            <a:r>
              <a:rPr lang="en-US" altLang="en-US" sz="2800" b="1" dirty="0">
                <a:solidFill>
                  <a:srgbClr val="FFFFFF"/>
                </a:solidFill>
                <a:effectLst>
                  <a:outerShdw blurRad="38100" dist="38100" dir="2700000" algn="tl">
                    <a:srgbClr val="000000"/>
                  </a:outerShdw>
                </a:effectLst>
                <a:latin typeface="Garamond" panose="02020404030301010803" pitchFamily="18" charset="0"/>
              </a:rPr>
              <a:t>. </a:t>
            </a:r>
          </a:p>
          <a:p>
            <a:pPr marL="0" lvl="0" indent="0" algn="just" eaLnBrk="0" fontAlgn="base" hangingPunct="0">
              <a:lnSpc>
                <a:spcPct val="100000"/>
              </a:lnSpc>
              <a:spcBef>
                <a:spcPct val="0"/>
              </a:spcBef>
              <a:spcAft>
                <a:spcPct val="0"/>
              </a:spcAft>
              <a:buClrTx/>
              <a:buNone/>
            </a:pPr>
            <a:endParaRPr lang="en-US" altLang="en-US" sz="2800" b="1" dirty="0">
              <a:solidFill>
                <a:srgbClr val="FFFFFF"/>
              </a:solidFill>
              <a:effectLst>
                <a:outerShdw blurRad="38100" dist="38100" dir="2700000" algn="tl">
                  <a:srgbClr val="000000"/>
                </a:outerShdw>
              </a:effectLst>
              <a:latin typeface="Garamond" panose="02020404030301010803" pitchFamily="18" charset="0"/>
            </a:endParaRPr>
          </a:p>
          <a:p>
            <a:pPr marL="0" lvl="0" indent="0" algn="just" eaLnBrk="0" fontAlgn="base" hangingPunct="0">
              <a:lnSpc>
                <a:spcPct val="100000"/>
              </a:lnSpc>
              <a:spcBef>
                <a:spcPct val="0"/>
              </a:spcBef>
              <a:spcAft>
                <a:spcPct val="0"/>
              </a:spcAft>
              <a:buClrTx/>
              <a:buNone/>
            </a:pPr>
            <a:r>
              <a:rPr lang="en-US" altLang="en-US" sz="2800" b="1" dirty="0">
                <a:solidFill>
                  <a:srgbClr val="FFFFFF"/>
                </a:solidFill>
                <a:effectLst>
                  <a:outerShdw blurRad="38100" dist="38100" dir="2700000" algn="tl">
                    <a:srgbClr val="000000"/>
                  </a:outerShdw>
                </a:effectLst>
                <a:latin typeface="Garamond" panose="02020404030301010803" pitchFamily="18" charset="0"/>
              </a:rPr>
              <a:t>OPM3 also helps organizations wishing to increase their organizational project management maturity to </a:t>
            </a:r>
            <a:r>
              <a:rPr lang="en-US" altLang="en-US" sz="2800" b="1" dirty="0">
                <a:solidFill>
                  <a:srgbClr val="FFFF00"/>
                </a:solidFill>
                <a:effectLst>
                  <a:outerShdw blurRad="38100" dist="38100" dir="2700000" algn="tl">
                    <a:srgbClr val="000000"/>
                  </a:outerShdw>
                </a:effectLst>
                <a:latin typeface="Garamond" panose="02020404030301010803" pitchFamily="18" charset="0"/>
              </a:rPr>
              <a:t>plan for improvement.</a:t>
            </a:r>
          </a:p>
          <a:p>
            <a:endParaRPr lang="en-US" dirty="0"/>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31844392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Organizational Maturity </a:t>
            </a:r>
            <a:r>
              <a:rPr lang="en-US" dirty="0" smtClean="0"/>
              <a:t>Levels</a:t>
            </a:r>
            <a:endParaRPr lang="en-US" dirty="0"/>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graphicFrame>
        <p:nvGraphicFramePr>
          <p:cNvPr id="8" name="Group 139"/>
          <p:cNvGraphicFramePr>
            <a:graphicFrameLocks noGrp="1"/>
          </p:cNvGraphicFramePr>
          <p:nvPr>
            <p:extLst>
              <p:ext uri="{D42A27DB-BD31-4B8C-83A1-F6EECF244321}">
                <p14:modId xmlns:p14="http://schemas.microsoft.com/office/powerpoint/2010/main" val="4122002163"/>
              </p:ext>
            </p:extLst>
          </p:nvPr>
        </p:nvGraphicFramePr>
        <p:xfrm>
          <a:off x="1288009" y="1928575"/>
          <a:ext cx="9613900" cy="4358640"/>
        </p:xfrm>
        <a:graphic>
          <a:graphicData uri="http://schemas.openxmlformats.org/drawingml/2006/table">
            <a:tbl>
              <a:tblPr/>
              <a:tblGrid>
                <a:gridCol w="2987497">
                  <a:extLst>
                    <a:ext uri="{9D8B030D-6E8A-4147-A177-3AD203B41FA5}">
                      <a16:colId xmlns:a16="http://schemas.microsoft.com/office/drawing/2014/main" val="2548035311"/>
                    </a:ext>
                  </a:extLst>
                </a:gridCol>
                <a:gridCol w="6626403">
                  <a:extLst>
                    <a:ext uri="{9D8B030D-6E8A-4147-A177-3AD203B41FA5}">
                      <a16:colId xmlns:a16="http://schemas.microsoft.com/office/drawing/2014/main" val="3802980298"/>
                    </a:ext>
                  </a:extLst>
                </a:gridCol>
              </a:tblGrid>
              <a:tr h="238125">
                <a:tc>
                  <a:txBody>
                    <a:bodyPr/>
                    <a:lstStyle>
                      <a:lvl1pPr marL="0" algn="l" defTabSz="914400" rtl="0" eaLnBrk="1" latinLnBrk="0" hangingPunct="1">
                        <a:spcBef>
                          <a:spcPct val="20000"/>
                        </a:spcBef>
                        <a:buClr>
                          <a:schemeClr val="hlink"/>
                        </a:buClr>
                        <a:defRPr sz="2800" kern="1200">
                          <a:solidFill>
                            <a:schemeClr val="tx1"/>
                          </a:solidFill>
                          <a:effectLst>
                            <a:outerShdw blurRad="38100" dist="38100" dir="2700000" algn="tl">
                              <a:srgbClr val="000000"/>
                            </a:outerShdw>
                          </a:effectLst>
                          <a:latin typeface="Garamond" panose="02020404030301010803" pitchFamily="18" charset="0"/>
                        </a:defRPr>
                      </a:lvl1pPr>
                      <a:lvl2pPr marL="457200" algn="l" defTabSz="914400" rtl="0" eaLnBrk="1" latinLnBrk="0" hangingPunct="1">
                        <a:spcBef>
                          <a:spcPct val="20000"/>
                        </a:spcBef>
                        <a:defRPr sz="2400" kern="1200">
                          <a:solidFill>
                            <a:schemeClr val="tx1"/>
                          </a:solidFill>
                          <a:effectLst>
                            <a:outerShdw blurRad="38100" dist="38100" dir="2700000" algn="tl">
                              <a:srgbClr val="000000"/>
                            </a:outerShdw>
                          </a:effectLst>
                          <a:latin typeface="Garamond" panose="02020404030301010803" pitchFamily="18" charset="0"/>
                        </a:defRPr>
                      </a:lvl2pPr>
                      <a:lvl3pPr marL="914400" algn="l" defTabSz="914400" rtl="0" eaLnBrk="1" latinLnBrk="0" hangingPunct="1">
                        <a:spcBef>
                          <a:spcPct val="20000"/>
                        </a:spcBef>
                        <a:buClr>
                          <a:schemeClr val="tx2"/>
                        </a:buClr>
                        <a:defRPr sz="2000" kern="1200">
                          <a:solidFill>
                            <a:schemeClr val="tx1"/>
                          </a:solidFill>
                          <a:effectLst>
                            <a:outerShdw blurRad="38100" dist="38100" dir="2700000" algn="tl">
                              <a:srgbClr val="000000"/>
                            </a:outerShdw>
                          </a:effectLst>
                          <a:latin typeface="Garamond" panose="02020404030301010803" pitchFamily="18" charset="0"/>
                        </a:defRPr>
                      </a:lvl3pPr>
                      <a:lvl4pPr marL="1371600" algn="l" defTabSz="914400" rtl="0" eaLnBrk="1" latinLnBrk="0" hangingPunct="1">
                        <a:spcBef>
                          <a:spcPct val="20000"/>
                        </a:spcBef>
                        <a:defRPr sz="1800" kern="1200">
                          <a:solidFill>
                            <a:schemeClr val="tx1"/>
                          </a:solidFill>
                          <a:effectLst>
                            <a:outerShdw blurRad="38100" dist="38100" dir="2700000" algn="tl">
                              <a:srgbClr val="000000"/>
                            </a:outerShdw>
                          </a:effectLst>
                          <a:latin typeface="Garamond" panose="02020404030301010803" pitchFamily="18" charset="0"/>
                        </a:defRPr>
                      </a:lvl4pPr>
                      <a:lvl5pPr marL="1828800" algn="l" defTabSz="914400" rtl="0" eaLnBrk="1" latinLnBrk="0" hangingPunct="1">
                        <a:spcBef>
                          <a:spcPct val="20000"/>
                        </a:spcBef>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5pPr>
                      <a:lvl6pPr marL="22860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6pPr>
                      <a:lvl7pPr marL="27432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7pPr>
                      <a:lvl8pPr marL="32004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8pPr>
                      <a:lvl9pPr marL="36576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  Level 5 – Optimizing</a:t>
                      </a:r>
                      <a:endParaRPr kumimoji="0" lang="en-US" altLang="zh-CN"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buClr>
                          <a:schemeClr val="hlink"/>
                        </a:buClr>
                        <a:defRPr sz="2800" kern="1200">
                          <a:solidFill>
                            <a:schemeClr val="tx1"/>
                          </a:solidFill>
                          <a:effectLst>
                            <a:outerShdw blurRad="38100" dist="38100" dir="2700000" algn="tl">
                              <a:srgbClr val="000000"/>
                            </a:outerShdw>
                          </a:effectLst>
                          <a:latin typeface="Garamond" panose="02020404030301010803" pitchFamily="18" charset="0"/>
                        </a:defRPr>
                      </a:lvl1pPr>
                      <a:lvl2pPr marL="457200" algn="l" defTabSz="914400" rtl="0" eaLnBrk="1" latinLnBrk="0" hangingPunct="1">
                        <a:spcBef>
                          <a:spcPct val="20000"/>
                        </a:spcBef>
                        <a:defRPr sz="2400" kern="1200">
                          <a:solidFill>
                            <a:schemeClr val="tx1"/>
                          </a:solidFill>
                          <a:effectLst>
                            <a:outerShdw blurRad="38100" dist="38100" dir="2700000" algn="tl">
                              <a:srgbClr val="000000"/>
                            </a:outerShdw>
                          </a:effectLst>
                          <a:latin typeface="Garamond" panose="02020404030301010803" pitchFamily="18" charset="0"/>
                        </a:defRPr>
                      </a:lvl2pPr>
                      <a:lvl3pPr marL="914400" algn="l" defTabSz="914400" rtl="0" eaLnBrk="1" latinLnBrk="0" hangingPunct="1">
                        <a:spcBef>
                          <a:spcPct val="20000"/>
                        </a:spcBef>
                        <a:buClr>
                          <a:schemeClr val="tx2"/>
                        </a:buClr>
                        <a:defRPr sz="2000" kern="1200">
                          <a:solidFill>
                            <a:schemeClr val="tx1"/>
                          </a:solidFill>
                          <a:effectLst>
                            <a:outerShdw blurRad="38100" dist="38100" dir="2700000" algn="tl">
                              <a:srgbClr val="000000"/>
                            </a:outerShdw>
                          </a:effectLst>
                          <a:latin typeface="Garamond" panose="02020404030301010803" pitchFamily="18" charset="0"/>
                        </a:defRPr>
                      </a:lvl3pPr>
                      <a:lvl4pPr marL="1371600" algn="l" defTabSz="914400" rtl="0" eaLnBrk="1" latinLnBrk="0" hangingPunct="1">
                        <a:spcBef>
                          <a:spcPct val="20000"/>
                        </a:spcBef>
                        <a:defRPr sz="1800" kern="1200">
                          <a:solidFill>
                            <a:schemeClr val="tx1"/>
                          </a:solidFill>
                          <a:effectLst>
                            <a:outerShdw blurRad="38100" dist="38100" dir="2700000" algn="tl">
                              <a:srgbClr val="000000"/>
                            </a:outerShdw>
                          </a:effectLst>
                          <a:latin typeface="Garamond" panose="02020404030301010803" pitchFamily="18" charset="0"/>
                        </a:defRPr>
                      </a:lvl4pPr>
                      <a:lvl5pPr marL="1828800" algn="l" defTabSz="914400" rtl="0" eaLnBrk="1" latinLnBrk="0" hangingPunct="1">
                        <a:spcBef>
                          <a:spcPct val="20000"/>
                        </a:spcBef>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5pPr>
                      <a:lvl6pPr marL="22860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6pPr>
                      <a:lvl7pPr marL="27432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7pPr>
                      <a:lvl8pPr marL="32004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8pPr>
                      <a:lvl9pPr marL="36576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Processes and performance </a:t>
                      </a:r>
                      <a:r>
                        <a:rPr kumimoji="0" lang="en-US" altLang="zh-CN" sz="1600" b="1" i="0" u="none" strike="noStrike" cap="none" normalizeH="0" baseline="0" dirty="0" smtClean="0">
                          <a:ln>
                            <a:noFill/>
                          </a:ln>
                          <a:solidFill>
                            <a:srgbClr val="FFFF00"/>
                          </a:solidFill>
                          <a:effectLst/>
                          <a:latin typeface="Georgia" panose="02040502050405020303" pitchFamily="18" charset="0"/>
                          <a:ea typeface="宋体" panose="02010600030101010101" pitchFamily="2" charset="-122"/>
                          <a:cs typeface="Times New Roman" panose="02020603050405020304" pitchFamily="18" charset="0"/>
                        </a:rPr>
                        <a:t>continually improved through quantitative measures and analysis.</a:t>
                      </a:r>
                      <a:endParaRPr kumimoji="0" lang="en-US" altLang="zh-CN" sz="2800" b="0" i="0" u="none" strike="noStrike" cap="none" normalizeH="0" baseline="0" dirty="0" smtClean="0">
                        <a:ln>
                          <a:noFill/>
                        </a:ln>
                        <a:solidFill>
                          <a:srgbClr val="FFFF00"/>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07027934"/>
                  </a:ext>
                </a:extLst>
              </a:tr>
              <a:tr h="381000">
                <a:tc>
                  <a:txBody>
                    <a:bodyPr/>
                    <a:lstStyle>
                      <a:lvl1pPr marL="0" algn="l" defTabSz="914400" rtl="0" eaLnBrk="1" latinLnBrk="0" hangingPunct="1">
                        <a:spcBef>
                          <a:spcPct val="20000"/>
                        </a:spcBef>
                        <a:buClr>
                          <a:schemeClr val="hlink"/>
                        </a:buClr>
                        <a:defRPr sz="2800" kern="1200">
                          <a:solidFill>
                            <a:schemeClr val="tx1"/>
                          </a:solidFill>
                          <a:effectLst>
                            <a:outerShdw blurRad="38100" dist="38100" dir="2700000" algn="tl">
                              <a:srgbClr val="000000"/>
                            </a:outerShdw>
                          </a:effectLst>
                          <a:latin typeface="Garamond" panose="02020404030301010803" pitchFamily="18" charset="0"/>
                        </a:defRPr>
                      </a:lvl1pPr>
                      <a:lvl2pPr marL="457200" algn="l" defTabSz="914400" rtl="0" eaLnBrk="1" latinLnBrk="0" hangingPunct="1">
                        <a:spcBef>
                          <a:spcPct val="20000"/>
                        </a:spcBef>
                        <a:defRPr sz="2400" kern="1200">
                          <a:solidFill>
                            <a:schemeClr val="tx1"/>
                          </a:solidFill>
                          <a:effectLst>
                            <a:outerShdw blurRad="38100" dist="38100" dir="2700000" algn="tl">
                              <a:srgbClr val="000000"/>
                            </a:outerShdw>
                          </a:effectLst>
                          <a:latin typeface="Garamond" panose="02020404030301010803" pitchFamily="18" charset="0"/>
                        </a:defRPr>
                      </a:lvl2pPr>
                      <a:lvl3pPr marL="914400" algn="l" defTabSz="914400" rtl="0" eaLnBrk="1" latinLnBrk="0" hangingPunct="1">
                        <a:spcBef>
                          <a:spcPct val="20000"/>
                        </a:spcBef>
                        <a:buClr>
                          <a:schemeClr val="tx2"/>
                        </a:buClr>
                        <a:defRPr sz="2000" kern="1200">
                          <a:solidFill>
                            <a:schemeClr val="tx1"/>
                          </a:solidFill>
                          <a:effectLst>
                            <a:outerShdw blurRad="38100" dist="38100" dir="2700000" algn="tl">
                              <a:srgbClr val="000000"/>
                            </a:outerShdw>
                          </a:effectLst>
                          <a:latin typeface="Garamond" panose="02020404030301010803" pitchFamily="18" charset="0"/>
                        </a:defRPr>
                      </a:lvl3pPr>
                      <a:lvl4pPr marL="1371600" algn="l" defTabSz="914400" rtl="0" eaLnBrk="1" latinLnBrk="0" hangingPunct="1">
                        <a:spcBef>
                          <a:spcPct val="20000"/>
                        </a:spcBef>
                        <a:defRPr sz="1800" kern="1200">
                          <a:solidFill>
                            <a:schemeClr val="tx1"/>
                          </a:solidFill>
                          <a:effectLst>
                            <a:outerShdw blurRad="38100" dist="38100" dir="2700000" algn="tl">
                              <a:srgbClr val="000000"/>
                            </a:outerShdw>
                          </a:effectLst>
                          <a:latin typeface="Garamond" panose="02020404030301010803" pitchFamily="18" charset="0"/>
                        </a:defRPr>
                      </a:lvl4pPr>
                      <a:lvl5pPr marL="1828800" algn="l" defTabSz="914400" rtl="0" eaLnBrk="1" latinLnBrk="0" hangingPunct="1">
                        <a:spcBef>
                          <a:spcPct val="20000"/>
                        </a:spcBef>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5pPr>
                      <a:lvl6pPr marL="22860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6pPr>
                      <a:lvl7pPr marL="27432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7pPr>
                      <a:lvl8pPr marL="32004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8pPr>
                      <a:lvl9pPr marL="36576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Level 4 – Quantitatively Managed</a:t>
                      </a:r>
                      <a:endParaRPr kumimoji="0" lang="en-US" altLang="zh-CN"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buClr>
                          <a:schemeClr val="hlink"/>
                        </a:buClr>
                        <a:defRPr sz="2800" kern="1200">
                          <a:solidFill>
                            <a:schemeClr val="tx1"/>
                          </a:solidFill>
                          <a:effectLst>
                            <a:outerShdw blurRad="38100" dist="38100" dir="2700000" algn="tl">
                              <a:srgbClr val="000000"/>
                            </a:outerShdw>
                          </a:effectLst>
                          <a:latin typeface="Garamond" panose="02020404030301010803" pitchFamily="18" charset="0"/>
                        </a:defRPr>
                      </a:lvl1pPr>
                      <a:lvl2pPr marL="457200" algn="l" defTabSz="914400" rtl="0" eaLnBrk="1" latinLnBrk="0" hangingPunct="1">
                        <a:spcBef>
                          <a:spcPct val="20000"/>
                        </a:spcBef>
                        <a:defRPr sz="2400" kern="1200">
                          <a:solidFill>
                            <a:schemeClr val="tx1"/>
                          </a:solidFill>
                          <a:effectLst>
                            <a:outerShdw blurRad="38100" dist="38100" dir="2700000" algn="tl">
                              <a:srgbClr val="000000"/>
                            </a:outerShdw>
                          </a:effectLst>
                          <a:latin typeface="Garamond" panose="02020404030301010803" pitchFamily="18" charset="0"/>
                        </a:defRPr>
                      </a:lvl2pPr>
                      <a:lvl3pPr marL="914400" algn="l" defTabSz="914400" rtl="0" eaLnBrk="1" latinLnBrk="0" hangingPunct="1">
                        <a:spcBef>
                          <a:spcPct val="20000"/>
                        </a:spcBef>
                        <a:buClr>
                          <a:schemeClr val="tx2"/>
                        </a:buClr>
                        <a:defRPr sz="2000" kern="1200">
                          <a:solidFill>
                            <a:schemeClr val="tx1"/>
                          </a:solidFill>
                          <a:effectLst>
                            <a:outerShdw blurRad="38100" dist="38100" dir="2700000" algn="tl">
                              <a:srgbClr val="000000"/>
                            </a:outerShdw>
                          </a:effectLst>
                          <a:latin typeface="Garamond" panose="02020404030301010803" pitchFamily="18" charset="0"/>
                        </a:defRPr>
                      </a:lvl3pPr>
                      <a:lvl4pPr marL="1371600" algn="l" defTabSz="914400" rtl="0" eaLnBrk="1" latinLnBrk="0" hangingPunct="1">
                        <a:spcBef>
                          <a:spcPct val="20000"/>
                        </a:spcBef>
                        <a:defRPr sz="1800" kern="1200">
                          <a:solidFill>
                            <a:schemeClr val="tx1"/>
                          </a:solidFill>
                          <a:effectLst>
                            <a:outerShdw blurRad="38100" dist="38100" dir="2700000" algn="tl">
                              <a:srgbClr val="000000"/>
                            </a:outerShdw>
                          </a:effectLst>
                          <a:latin typeface="Garamond" panose="02020404030301010803" pitchFamily="18" charset="0"/>
                        </a:defRPr>
                      </a:lvl4pPr>
                      <a:lvl5pPr marL="1828800" algn="l" defTabSz="914400" rtl="0" eaLnBrk="1" latinLnBrk="0" hangingPunct="1">
                        <a:spcBef>
                          <a:spcPct val="20000"/>
                        </a:spcBef>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5pPr>
                      <a:lvl6pPr marL="22860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6pPr>
                      <a:lvl7pPr marL="27432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7pPr>
                      <a:lvl8pPr marL="32004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8pPr>
                      <a:lvl9pPr marL="36576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Product quality and process performance are quantitatively measured. </a:t>
                      </a:r>
                      <a:b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br>
                      <a: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A </a:t>
                      </a:r>
                      <a:r>
                        <a:rPr kumimoji="0" lang="en-US" altLang="zh-CN" sz="1600" b="1" i="0" u="none" strike="noStrike" cap="none" normalizeH="0" baseline="0" dirty="0" smtClean="0">
                          <a:ln>
                            <a:noFill/>
                          </a:ln>
                          <a:solidFill>
                            <a:srgbClr val="FFFF00"/>
                          </a:solidFill>
                          <a:effectLst/>
                          <a:latin typeface="Georgia" panose="02040502050405020303" pitchFamily="18" charset="0"/>
                          <a:ea typeface="宋体" panose="02010600030101010101" pitchFamily="2" charset="-122"/>
                          <a:cs typeface="Times New Roman" panose="02020603050405020304" pitchFamily="18" charset="0"/>
                        </a:rPr>
                        <a:t>repository of measures exists to support fact-based decision-making.</a:t>
                      </a:r>
                      <a:endParaRPr kumimoji="0" lang="en-US" altLang="zh-CN" sz="2800" b="0" i="0" u="none" strike="noStrike" cap="none" normalizeH="0" baseline="0" dirty="0" smtClean="0">
                        <a:ln>
                          <a:noFill/>
                        </a:ln>
                        <a:solidFill>
                          <a:srgbClr val="FFFF00"/>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31851081"/>
                  </a:ext>
                </a:extLst>
              </a:tr>
              <a:tr h="381000">
                <a:tc>
                  <a:txBody>
                    <a:bodyPr/>
                    <a:lstStyle>
                      <a:lvl1pPr marL="0" algn="l" defTabSz="914400" rtl="0" eaLnBrk="1" latinLnBrk="0" hangingPunct="1">
                        <a:spcBef>
                          <a:spcPct val="20000"/>
                        </a:spcBef>
                        <a:buClr>
                          <a:schemeClr val="hlink"/>
                        </a:buClr>
                        <a:defRPr sz="2800" kern="1200">
                          <a:solidFill>
                            <a:schemeClr val="tx1"/>
                          </a:solidFill>
                          <a:effectLst>
                            <a:outerShdw blurRad="38100" dist="38100" dir="2700000" algn="tl">
                              <a:srgbClr val="000000"/>
                            </a:outerShdw>
                          </a:effectLst>
                          <a:latin typeface="Garamond" panose="02020404030301010803" pitchFamily="18" charset="0"/>
                        </a:defRPr>
                      </a:lvl1pPr>
                      <a:lvl2pPr marL="457200" algn="l" defTabSz="914400" rtl="0" eaLnBrk="1" latinLnBrk="0" hangingPunct="1">
                        <a:spcBef>
                          <a:spcPct val="20000"/>
                        </a:spcBef>
                        <a:defRPr sz="2400" kern="1200">
                          <a:solidFill>
                            <a:schemeClr val="tx1"/>
                          </a:solidFill>
                          <a:effectLst>
                            <a:outerShdw blurRad="38100" dist="38100" dir="2700000" algn="tl">
                              <a:srgbClr val="000000"/>
                            </a:outerShdw>
                          </a:effectLst>
                          <a:latin typeface="Garamond" panose="02020404030301010803" pitchFamily="18" charset="0"/>
                        </a:defRPr>
                      </a:lvl2pPr>
                      <a:lvl3pPr marL="914400" algn="l" defTabSz="914400" rtl="0" eaLnBrk="1" latinLnBrk="0" hangingPunct="1">
                        <a:spcBef>
                          <a:spcPct val="20000"/>
                        </a:spcBef>
                        <a:buClr>
                          <a:schemeClr val="tx2"/>
                        </a:buClr>
                        <a:defRPr sz="2000" kern="1200">
                          <a:solidFill>
                            <a:schemeClr val="tx1"/>
                          </a:solidFill>
                          <a:effectLst>
                            <a:outerShdw blurRad="38100" dist="38100" dir="2700000" algn="tl">
                              <a:srgbClr val="000000"/>
                            </a:outerShdw>
                          </a:effectLst>
                          <a:latin typeface="Garamond" panose="02020404030301010803" pitchFamily="18" charset="0"/>
                        </a:defRPr>
                      </a:lvl3pPr>
                      <a:lvl4pPr marL="1371600" algn="l" defTabSz="914400" rtl="0" eaLnBrk="1" latinLnBrk="0" hangingPunct="1">
                        <a:spcBef>
                          <a:spcPct val="20000"/>
                        </a:spcBef>
                        <a:defRPr sz="1800" kern="1200">
                          <a:solidFill>
                            <a:schemeClr val="tx1"/>
                          </a:solidFill>
                          <a:effectLst>
                            <a:outerShdw blurRad="38100" dist="38100" dir="2700000" algn="tl">
                              <a:srgbClr val="000000"/>
                            </a:outerShdw>
                          </a:effectLst>
                          <a:latin typeface="Garamond" panose="02020404030301010803" pitchFamily="18" charset="0"/>
                        </a:defRPr>
                      </a:lvl4pPr>
                      <a:lvl5pPr marL="1828800" algn="l" defTabSz="914400" rtl="0" eaLnBrk="1" latinLnBrk="0" hangingPunct="1">
                        <a:spcBef>
                          <a:spcPct val="20000"/>
                        </a:spcBef>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5pPr>
                      <a:lvl6pPr marL="22860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6pPr>
                      <a:lvl7pPr marL="27432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7pPr>
                      <a:lvl8pPr marL="32004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8pPr>
                      <a:lvl9pPr marL="36576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 Level 3 – Defined</a:t>
                      </a:r>
                      <a:endParaRPr kumimoji="0" lang="en-US" altLang="zh-CN" sz="2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buClr>
                          <a:schemeClr val="hlink"/>
                        </a:buClr>
                        <a:tabLst>
                          <a:tab pos="457200" algn="l"/>
                        </a:tabLst>
                        <a:defRPr sz="2800" kern="1200">
                          <a:solidFill>
                            <a:schemeClr val="tx1"/>
                          </a:solidFill>
                          <a:effectLst>
                            <a:outerShdw blurRad="38100" dist="38100" dir="2700000" algn="tl">
                              <a:srgbClr val="000000"/>
                            </a:outerShdw>
                          </a:effectLst>
                          <a:latin typeface="Garamond" panose="02020404030301010803" pitchFamily="18" charset="0"/>
                        </a:defRPr>
                      </a:lvl1pPr>
                      <a:lvl2pPr marL="457200" algn="l" defTabSz="914400" rtl="0" eaLnBrk="1" latinLnBrk="0" hangingPunct="1">
                        <a:spcBef>
                          <a:spcPct val="20000"/>
                        </a:spcBef>
                        <a:tabLst>
                          <a:tab pos="457200" algn="l"/>
                        </a:tabLst>
                        <a:defRPr sz="2400" kern="1200">
                          <a:solidFill>
                            <a:schemeClr val="tx1"/>
                          </a:solidFill>
                          <a:effectLst>
                            <a:outerShdw blurRad="38100" dist="38100" dir="2700000" algn="tl">
                              <a:srgbClr val="000000"/>
                            </a:outerShdw>
                          </a:effectLst>
                          <a:latin typeface="Garamond" panose="02020404030301010803" pitchFamily="18" charset="0"/>
                        </a:defRPr>
                      </a:lvl2pPr>
                      <a:lvl3pPr marL="914400" algn="l" defTabSz="914400" rtl="0" eaLnBrk="1" latinLnBrk="0" hangingPunct="1">
                        <a:spcBef>
                          <a:spcPct val="20000"/>
                        </a:spcBef>
                        <a:buClr>
                          <a:schemeClr val="tx2"/>
                        </a:buClr>
                        <a:tabLst>
                          <a:tab pos="457200" algn="l"/>
                        </a:tabLst>
                        <a:defRPr sz="2000" kern="1200">
                          <a:solidFill>
                            <a:schemeClr val="tx1"/>
                          </a:solidFill>
                          <a:effectLst>
                            <a:outerShdw blurRad="38100" dist="38100" dir="2700000" algn="tl">
                              <a:srgbClr val="000000"/>
                            </a:outerShdw>
                          </a:effectLst>
                          <a:latin typeface="Garamond" panose="02020404030301010803" pitchFamily="18" charset="0"/>
                        </a:defRPr>
                      </a:lvl3pPr>
                      <a:lvl4pPr marL="1371600" algn="l" defTabSz="914400" rtl="0" eaLnBrk="1" latinLnBrk="0" hangingPunct="1">
                        <a:spcBef>
                          <a:spcPct val="20000"/>
                        </a:spcBef>
                        <a:tabLst>
                          <a:tab pos="457200" algn="l"/>
                        </a:tabLst>
                        <a:defRPr sz="1800" kern="1200">
                          <a:solidFill>
                            <a:schemeClr val="tx1"/>
                          </a:solidFill>
                          <a:effectLst>
                            <a:outerShdw blurRad="38100" dist="38100" dir="2700000" algn="tl">
                              <a:srgbClr val="000000"/>
                            </a:outerShdw>
                          </a:effectLst>
                          <a:latin typeface="Garamond" panose="02020404030301010803" pitchFamily="18" charset="0"/>
                        </a:defRPr>
                      </a:lvl4pPr>
                      <a:lvl5pPr marL="1828800" algn="l" defTabSz="914400" rtl="0" eaLnBrk="1" latinLnBrk="0" hangingPunct="1">
                        <a:spcBef>
                          <a:spcPct val="20000"/>
                        </a:spcBef>
                        <a:buClr>
                          <a:schemeClr val="folHlink"/>
                        </a:buClr>
                        <a:tabLst>
                          <a:tab pos="457200" algn="l"/>
                        </a:tabLst>
                        <a:defRPr sz="1800" kern="1200">
                          <a:solidFill>
                            <a:schemeClr val="tx1"/>
                          </a:solidFill>
                          <a:effectLst>
                            <a:outerShdw blurRad="38100" dist="38100" dir="2700000" algn="tl">
                              <a:srgbClr val="000000"/>
                            </a:outerShdw>
                          </a:effectLst>
                          <a:latin typeface="Garamond" panose="02020404030301010803" pitchFamily="18" charset="0"/>
                        </a:defRPr>
                      </a:lvl5pPr>
                      <a:lvl6pPr marL="2286000" algn="l" defTabSz="914400" rtl="0" eaLnBrk="1" fontAlgn="base" latinLnBrk="0" hangingPunct="1">
                        <a:spcBef>
                          <a:spcPct val="20000"/>
                        </a:spcBef>
                        <a:spcAft>
                          <a:spcPct val="0"/>
                        </a:spcAft>
                        <a:buClr>
                          <a:schemeClr val="folHlink"/>
                        </a:buClr>
                        <a:tabLst>
                          <a:tab pos="457200" algn="l"/>
                        </a:tabLst>
                        <a:defRPr sz="1800" kern="1200">
                          <a:solidFill>
                            <a:schemeClr val="tx1"/>
                          </a:solidFill>
                          <a:effectLst>
                            <a:outerShdw blurRad="38100" dist="38100" dir="2700000" algn="tl">
                              <a:srgbClr val="000000"/>
                            </a:outerShdw>
                          </a:effectLst>
                          <a:latin typeface="Garamond" panose="02020404030301010803" pitchFamily="18" charset="0"/>
                        </a:defRPr>
                      </a:lvl6pPr>
                      <a:lvl7pPr marL="2743200" algn="l" defTabSz="914400" rtl="0" eaLnBrk="1" fontAlgn="base" latinLnBrk="0" hangingPunct="1">
                        <a:spcBef>
                          <a:spcPct val="20000"/>
                        </a:spcBef>
                        <a:spcAft>
                          <a:spcPct val="0"/>
                        </a:spcAft>
                        <a:buClr>
                          <a:schemeClr val="folHlink"/>
                        </a:buClr>
                        <a:tabLst>
                          <a:tab pos="457200" algn="l"/>
                        </a:tabLst>
                        <a:defRPr sz="1800" kern="1200">
                          <a:solidFill>
                            <a:schemeClr val="tx1"/>
                          </a:solidFill>
                          <a:effectLst>
                            <a:outerShdw blurRad="38100" dist="38100" dir="2700000" algn="tl">
                              <a:srgbClr val="000000"/>
                            </a:outerShdw>
                          </a:effectLst>
                          <a:latin typeface="Garamond" panose="02020404030301010803" pitchFamily="18" charset="0"/>
                        </a:defRPr>
                      </a:lvl7pPr>
                      <a:lvl8pPr marL="3200400" algn="l" defTabSz="914400" rtl="0" eaLnBrk="1" fontAlgn="base" latinLnBrk="0" hangingPunct="1">
                        <a:spcBef>
                          <a:spcPct val="20000"/>
                        </a:spcBef>
                        <a:spcAft>
                          <a:spcPct val="0"/>
                        </a:spcAft>
                        <a:buClr>
                          <a:schemeClr val="folHlink"/>
                        </a:buClr>
                        <a:tabLst>
                          <a:tab pos="457200" algn="l"/>
                        </a:tabLst>
                        <a:defRPr sz="1800" kern="1200">
                          <a:solidFill>
                            <a:schemeClr val="tx1"/>
                          </a:solidFill>
                          <a:effectLst>
                            <a:outerShdw blurRad="38100" dist="38100" dir="2700000" algn="tl">
                              <a:srgbClr val="000000"/>
                            </a:outerShdw>
                          </a:effectLst>
                          <a:latin typeface="Garamond" panose="02020404030301010803" pitchFamily="18" charset="0"/>
                        </a:defRPr>
                      </a:lvl8pPr>
                      <a:lvl9pPr marL="3657600" algn="l" defTabSz="914400" rtl="0" eaLnBrk="1" fontAlgn="base" latinLnBrk="0" hangingPunct="1">
                        <a:spcBef>
                          <a:spcPct val="20000"/>
                        </a:spcBef>
                        <a:spcAft>
                          <a:spcPct val="0"/>
                        </a:spcAft>
                        <a:buClr>
                          <a:schemeClr val="folHlink"/>
                        </a:buClr>
                        <a:tabLst>
                          <a:tab pos="457200" algn="l"/>
                        </a:tabLst>
                        <a:defRPr sz="1800" kern="1200">
                          <a:solidFill>
                            <a:schemeClr val="tx1"/>
                          </a:solidFill>
                          <a:effectLst>
                            <a:outerShdw blurRad="38100" dist="38100" dir="2700000" algn="tl">
                              <a:srgbClr val="000000"/>
                            </a:outerShdw>
                          </a:effectLst>
                          <a:latin typeface="Garamond" panose="020204040303010108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Processes are defined, understood, and consistently applied from an organizational perspective.</a:t>
                      </a:r>
                      <a:b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br>
                      <a: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Processes are </a:t>
                      </a:r>
                      <a:r>
                        <a:rPr kumimoji="0" lang="en-US" altLang="zh-CN" sz="1600" b="1" i="0" u="none" strike="noStrike" cap="none" normalizeH="0" baseline="0" dirty="0" smtClean="0">
                          <a:ln>
                            <a:noFill/>
                          </a:ln>
                          <a:solidFill>
                            <a:srgbClr val="FFFF00"/>
                          </a:solidFill>
                          <a:effectLst/>
                          <a:latin typeface="Georgia" panose="02040502050405020303" pitchFamily="18" charset="0"/>
                          <a:ea typeface="宋体" panose="02010600030101010101" pitchFamily="2" charset="-122"/>
                          <a:cs typeface="Times New Roman" panose="02020603050405020304" pitchFamily="18" charset="0"/>
                        </a:rPr>
                        <a:t>proactively managed and improved.</a:t>
                      </a:r>
                      <a:endParaRPr kumimoji="0" lang="en-US" altLang="zh-CN" sz="2800" b="0" i="0" u="none" strike="noStrike" cap="none" normalizeH="0" baseline="0" dirty="0" smtClean="0">
                        <a:ln>
                          <a:noFill/>
                        </a:ln>
                        <a:solidFill>
                          <a:srgbClr val="FFFF00"/>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38515685"/>
                  </a:ext>
                </a:extLst>
              </a:tr>
              <a:tr h="238125">
                <a:tc>
                  <a:txBody>
                    <a:bodyPr/>
                    <a:lstStyle>
                      <a:lvl1pPr marL="0" algn="l" defTabSz="914400" rtl="0" eaLnBrk="1" latinLnBrk="0" hangingPunct="1">
                        <a:spcBef>
                          <a:spcPct val="20000"/>
                        </a:spcBef>
                        <a:buClr>
                          <a:schemeClr val="hlink"/>
                        </a:buClr>
                        <a:defRPr sz="2800" kern="1200">
                          <a:solidFill>
                            <a:schemeClr val="tx1"/>
                          </a:solidFill>
                          <a:effectLst>
                            <a:outerShdw blurRad="38100" dist="38100" dir="2700000" algn="tl">
                              <a:srgbClr val="000000"/>
                            </a:outerShdw>
                          </a:effectLst>
                          <a:latin typeface="Garamond" panose="02020404030301010803" pitchFamily="18" charset="0"/>
                        </a:defRPr>
                      </a:lvl1pPr>
                      <a:lvl2pPr marL="457200" algn="l" defTabSz="914400" rtl="0" eaLnBrk="1" latinLnBrk="0" hangingPunct="1">
                        <a:spcBef>
                          <a:spcPct val="20000"/>
                        </a:spcBef>
                        <a:defRPr sz="2400" kern="1200">
                          <a:solidFill>
                            <a:schemeClr val="tx1"/>
                          </a:solidFill>
                          <a:effectLst>
                            <a:outerShdw blurRad="38100" dist="38100" dir="2700000" algn="tl">
                              <a:srgbClr val="000000"/>
                            </a:outerShdw>
                          </a:effectLst>
                          <a:latin typeface="Garamond" panose="02020404030301010803" pitchFamily="18" charset="0"/>
                        </a:defRPr>
                      </a:lvl2pPr>
                      <a:lvl3pPr marL="914400" algn="l" defTabSz="914400" rtl="0" eaLnBrk="1" latinLnBrk="0" hangingPunct="1">
                        <a:spcBef>
                          <a:spcPct val="20000"/>
                        </a:spcBef>
                        <a:buClr>
                          <a:schemeClr val="tx2"/>
                        </a:buClr>
                        <a:defRPr sz="2000" kern="1200">
                          <a:solidFill>
                            <a:schemeClr val="tx1"/>
                          </a:solidFill>
                          <a:effectLst>
                            <a:outerShdw blurRad="38100" dist="38100" dir="2700000" algn="tl">
                              <a:srgbClr val="000000"/>
                            </a:outerShdw>
                          </a:effectLst>
                          <a:latin typeface="Garamond" panose="02020404030301010803" pitchFamily="18" charset="0"/>
                        </a:defRPr>
                      </a:lvl3pPr>
                      <a:lvl4pPr marL="1371600" algn="l" defTabSz="914400" rtl="0" eaLnBrk="1" latinLnBrk="0" hangingPunct="1">
                        <a:spcBef>
                          <a:spcPct val="20000"/>
                        </a:spcBef>
                        <a:defRPr sz="1800" kern="1200">
                          <a:solidFill>
                            <a:schemeClr val="tx1"/>
                          </a:solidFill>
                          <a:effectLst>
                            <a:outerShdw blurRad="38100" dist="38100" dir="2700000" algn="tl">
                              <a:srgbClr val="000000"/>
                            </a:outerShdw>
                          </a:effectLst>
                          <a:latin typeface="Garamond" panose="02020404030301010803" pitchFamily="18" charset="0"/>
                        </a:defRPr>
                      </a:lvl4pPr>
                      <a:lvl5pPr marL="1828800" algn="l" defTabSz="914400" rtl="0" eaLnBrk="1" latinLnBrk="0" hangingPunct="1">
                        <a:spcBef>
                          <a:spcPct val="20000"/>
                        </a:spcBef>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5pPr>
                      <a:lvl6pPr marL="22860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6pPr>
                      <a:lvl7pPr marL="27432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7pPr>
                      <a:lvl8pPr marL="32004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8pPr>
                      <a:lvl9pPr marL="36576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Level 2 – Managed</a:t>
                      </a:r>
                      <a:endParaRPr kumimoji="0" lang="en-US" altLang="zh-CN"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buClr>
                          <a:schemeClr val="hlink"/>
                        </a:buClr>
                        <a:defRPr sz="2800" kern="1200">
                          <a:solidFill>
                            <a:schemeClr val="tx1"/>
                          </a:solidFill>
                          <a:effectLst>
                            <a:outerShdw blurRad="38100" dist="38100" dir="2700000" algn="tl">
                              <a:srgbClr val="000000"/>
                            </a:outerShdw>
                          </a:effectLst>
                          <a:latin typeface="Garamond" panose="02020404030301010803" pitchFamily="18" charset="0"/>
                        </a:defRPr>
                      </a:lvl1pPr>
                      <a:lvl2pPr marL="457200" algn="l" defTabSz="914400" rtl="0" eaLnBrk="1" latinLnBrk="0" hangingPunct="1">
                        <a:spcBef>
                          <a:spcPct val="20000"/>
                        </a:spcBef>
                        <a:defRPr sz="2400" kern="1200">
                          <a:solidFill>
                            <a:schemeClr val="tx1"/>
                          </a:solidFill>
                          <a:effectLst>
                            <a:outerShdw blurRad="38100" dist="38100" dir="2700000" algn="tl">
                              <a:srgbClr val="000000"/>
                            </a:outerShdw>
                          </a:effectLst>
                          <a:latin typeface="Garamond" panose="02020404030301010803" pitchFamily="18" charset="0"/>
                        </a:defRPr>
                      </a:lvl2pPr>
                      <a:lvl3pPr marL="914400" algn="l" defTabSz="914400" rtl="0" eaLnBrk="1" latinLnBrk="0" hangingPunct="1">
                        <a:spcBef>
                          <a:spcPct val="20000"/>
                        </a:spcBef>
                        <a:buClr>
                          <a:schemeClr val="tx2"/>
                        </a:buClr>
                        <a:defRPr sz="2000" kern="1200">
                          <a:solidFill>
                            <a:schemeClr val="tx1"/>
                          </a:solidFill>
                          <a:effectLst>
                            <a:outerShdw blurRad="38100" dist="38100" dir="2700000" algn="tl">
                              <a:srgbClr val="000000"/>
                            </a:outerShdw>
                          </a:effectLst>
                          <a:latin typeface="Garamond" panose="02020404030301010803" pitchFamily="18" charset="0"/>
                        </a:defRPr>
                      </a:lvl3pPr>
                      <a:lvl4pPr marL="1371600" algn="l" defTabSz="914400" rtl="0" eaLnBrk="1" latinLnBrk="0" hangingPunct="1">
                        <a:spcBef>
                          <a:spcPct val="20000"/>
                        </a:spcBef>
                        <a:defRPr sz="1800" kern="1200">
                          <a:solidFill>
                            <a:schemeClr val="tx1"/>
                          </a:solidFill>
                          <a:effectLst>
                            <a:outerShdw blurRad="38100" dist="38100" dir="2700000" algn="tl">
                              <a:srgbClr val="000000"/>
                            </a:outerShdw>
                          </a:effectLst>
                          <a:latin typeface="Garamond" panose="02020404030301010803" pitchFamily="18" charset="0"/>
                        </a:defRPr>
                      </a:lvl4pPr>
                      <a:lvl5pPr marL="1828800" algn="l" defTabSz="914400" rtl="0" eaLnBrk="1" latinLnBrk="0" hangingPunct="1">
                        <a:spcBef>
                          <a:spcPct val="20000"/>
                        </a:spcBef>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5pPr>
                      <a:lvl6pPr marL="22860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6pPr>
                      <a:lvl7pPr marL="27432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7pPr>
                      <a:lvl8pPr marL="32004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8pPr>
                      <a:lvl9pPr marL="36576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dirty="0" smtClean="0">
                          <a:ln>
                            <a:noFill/>
                          </a:ln>
                          <a:solidFill>
                            <a:srgbClr val="FFFF00"/>
                          </a:solidFill>
                          <a:effectLst/>
                          <a:latin typeface="Georgia" panose="02040502050405020303" pitchFamily="18" charset="0"/>
                          <a:ea typeface="宋体" panose="02010600030101010101" pitchFamily="2" charset="-122"/>
                          <a:cs typeface="Times New Roman" panose="02020603050405020304" pitchFamily="18" charset="0"/>
                        </a:rPr>
                        <a:t>Repeatable processes are practiced on a project level. </a:t>
                      </a:r>
                      <a:br>
                        <a:rPr kumimoji="0" lang="en-US" altLang="zh-CN" sz="1600" b="1" i="0" u="none" strike="noStrike" cap="none" normalizeH="0" baseline="0" dirty="0" smtClean="0">
                          <a:ln>
                            <a:noFill/>
                          </a:ln>
                          <a:solidFill>
                            <a:srgbClr val="FFFF00"/>
                          </a:solidFill>
                          <a:effectLst/>
                          <a:latin typeface="Georgia" panose="02040502050405020303" pitchFamily="18" charset="0"/>
                          <a:ea typeface="宋体" panose="02010600030101010101" pitchFamily="2" charset="-122"/>
                          <a:cs typeface="Times New Roman" panose="02020603050405020304" pitchFamily="18" charset="0"/>
                        </a:rPr>
                      </a:br>
                      <a: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Process discipline is maintained through times of stress. </a:t>
                      </a:r>
                      <a:b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br>
                      <a: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Visibility to Status and delivery of work products at defined intervals.</a:t>
                      </a:r>
                      <a:endParaRPr kumimoji="0" lang="en-US"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808625606"/>
                  </a:ext>
                </a:extLst>
              </a:tr>
              <a:tr h="238125">
                <a:tc>
                  <a:txBody>
                    <a:bodyPr/>
                    <a:lstStyle>
                      <a:lvl1pPr marL="0" algn="l" defTabSz="914400" rtl="0" eaLnBrk="1" latinLnBrk="0" hangingPunct="1">
                        <a:spcBef>
                          <a:spcPct val="20000"/>
                        </a:spcBef>
                        <a:buClr>
                          <a:schemeClr val="hlink"/>
                        </a:buClr>
                        <a:defRPr sz="2800" kern="1200">
                          <a:solidFill>
                            <a:schemeClr val="tx1"/>
                          </a:solidFill>
                          <a:effectLst>
                            <a:outerShdw blurRad="38100" dist="38100" dir="2700000" algn="tl">
                              <a:srgbClr val="000000"/>
                            </a:outerShdw>
                          </a:effectLst>
                          <a:latin typeface="Garamond" panose="02020404030301010803" pitchFamily="18" charset="0"/>
                        </a:defRPr>
                      </a:lvl1pPr>
                      <a:lvl2pPr marL="457200" algn="l" defTabSz="914400" rtl="0" eaLnBrk="1" latinLnBrk="0" hangingPunct="1">
                        <a:spcBef>
                          <a:spcPct val="20000"/>
                        </a:spcBef>
                        <a:defRPr sz="2400" kern="1200">
                          <a:solidFill>
                            <a:schemeClr val="tx1"/>
                          </a:solidFill>
                          <a:effectLst>
                            <a:outerShdw blurRad="38100" dist="38100" dir="2700000" algn="tl">
                              <a:srgbClr val="000000"/>
                            </a:outerShdw>
                          </a:effectLst>
                          <a:latin typeface="Garamond" panose="02020404030301010803" pitchFamily="18" charset="0"/>
                        </a:defRPr>
                      </a:lvl2pPr>
                      <a:lvl3pPr marL="914400" algn="l" defTabSz="914400" rtl="0" eaLnBrk="1" latinLnBrk="0" hangingPunct="1">
                        <a:spcBef>
                          <a:spcPct val="20000"/>
                        </a:spcBef>
                        <a:buClr>
                          <a:schemeClr val="tx2"/>
                        </a:buClr>
                        <a:defRPr sz="2000" kern="1200">
                          <a:solidFill>
                            <a:schemeClr val="tx1"/>
                          </a:solidFill>
                          <a:effectLst>
                            <a:outerShdw blurRad="38100" dist="38100" dir="2700000" algn="tl">
                              <a:srgbClr val="000000"/>
                            </a:outerShdw>
                          </a:effectLst>
                          <a:latin typeface="Garamond" panose="02020404030301010803" pitchFamily="18" charset="0"/>
                        </a:defRPr>
                      </a:lvl3pPr>
                      <a:lvl4pPr marL="1371600" algn="l" defTabSz="914400" rtl="0" eaLnBrk="1" latinLnBrk="0" hangingPunct="1">
                        <a:spcBef>
                          <a:spcPct val="20000"/>
                        </a:spcBef>
                        <a:defRPr sz="1800" kern="1200">
                          <a:solidFill>
                            <a:schemeClr val="tx1"/>
                          </a:solidFill>
                          <a:effectLst>
                            <a:outerShdw blurRad="38100" dist="38100" dir="2700000" algn="tl">
                              <a:srgbClr val="000000"/>
                            </a:outerShdw>
                          </a:effectLst>
                          <a:latin typeface="Garamond" panose="02020404030301010803" pitchFamily="18" charset="0"/>
                        </a:defRPr>
                      </a:lvl4pPr>
                      <a:lvl5pPr marL="1828800" algn="l" defTabSz="914400" rtl="0" eaLnBrk="1" latinLnBrk="0" hangingPunct="1">
                        <a:spcBef>
                          <a:spcPct val="20000"/>
                        </a:spcBef>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5pPr>
                      <a:lvl6pPr marL="22860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6pPr>
                      <a:lvl7pPr marL="27432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7pPr>
                      <a:lvl8pPr marL="32004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8pPr>
                      <a:lvl9pPr marL="36576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Level 1 - Initial</a:t>
                      </a:r>
                      <a:endParaRPr kumimoji="0" lang="en-US" altLang="zh-CN" sz="2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buClr>
                          <a:schemeClr val="hlink"/>
                        </a:buClr>
                        <a:defRPr sz="2800" kern="1200">
                          <a:solidFill>
                            <a:schemeClr val="tx1"/>
                          </a:solidFill>
                          <a:effectLst>
                            <a:outerShdw blurRad="38100" dist="38100" dir="2700000" algn="tl">
                              <a:srgbClr val="000000"/>
                            </a:outerShdw>
                          </a:effectLst>
                          <a:latin typeface="Garamond" panose="02020404030301010803" pitchFamily="18" charset="0"/>
                        </a:defRPr>
                      </a:lvl1pPr>
                      <a:lvl2pPr marL="457200" algn="l" defTabSz="914400" rtl="0" eaLnBrk="1" latinLnBrk="0" hangingPunct="1">
                        <a:spcBef>
                          <a:spcPct val="20000"/>
                        </a:spcBef>
                        <a:defRPr sz="2400" kern="1200">
                          <a:solidFill>
                            <a:schemeClr val="tx1"/>
                          </a:solidFill>
                          <a:effectLst>
                            <a:outerShdw blurRad="38100" dist="38100" dir="2700000" algn="tl">
                              <a:srgbClr val="000000"/>
                            </a:outerShdw>
                          </a:effectLst>
                          <a:latin typeface="Garamond" panose="02020404030301010803" pitchFamily="18" charset="0"/>
                        </a:defRPr>
                      </a:lvl2pPr>
                      <a:lvl3pPr marL="914400" algn="l" defTabSz="914400" rtl="0" eaLnBrk="1" latinLnBrk="0" hangingPunct="1">
                        <a:spcBef>
                          <a:spcPct val="20000"/>
                        </a:spcBef>
                        <a:buClr>
                          <a:schemeClr val="tx2"/>
                        </a:buClr>
                        <a:defRPr sz="2000" kern="1200">
                          <a:solidFill>
                            <a:schemeClr val="tx1"/>
                          </a:solidFill>
                          <a:effectLst>
                            <a:outerShdw blurRad="38100" dist="38100" dir="2700000" algn="tl">
                              <a:srgbClr val="000000"/>
                            </a:outerShdw>
                          </a:effectLst>
                          <a:latin typeface="Garamond" panose="02020404030301010803" pitchFamily="18" charset="0"/>
                        </a:defRPr>
                      </a:lvl3pPr>
                      <a:lvl4pPr marL="1371600" algn="l" defTabSz="914400" rtl="0" eaLnBrk="1" latinLnBrk="0" hangingPunct="1">
                        <a:spcBef>
                          <a:spcPct val="20000"/>
                        </a:spcBef>
                        <a:defRPr sz="1800" kern="1200">
                          <a:solidFill>
                            <a:schemeClr val="tx1"/>
                          </a:solidFill>
                          <a:effectLst>
                            <a:outerShdw blurRad="38100" dist="38100" dir="2700000" algn="tl">
                              <a:srgbClr val="000000"/>
                            </a:outerShdw>
                          </a:effectLst>
                          <a:latin typeface="Garamond" panose="02020404030301010803" pitchFamily="18" charset="0"/>
                        </a:defRPr>
                      </a:lvl4pPr>
                      <a:lvl5pPr marL="1828800" algn="l" defTabSz="914400" rtl="0" eaLnBrk="1" latinLnBrk="0" hangingPunct="1">
                        <a:spcBef>
                          <a:spcPct val="20000"/>
                        </a:spcBef>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5pPr>
                      <a:lvl6pPr marL="22860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6pPr>
                      <a:lvl7pPr marL="27432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7pPr>
                      <a:lvl8pPr marL="32004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8pPr>
                      <a:lvl9pPr marL="3657600" algn="l" defTabSz="914400" rtl="0" eaLnBrk="1" fontAlgn="base" latinLnBrk="0" hangingPunct="1">
                        <a:spcBef>
                          <a:spcPct val="20000"/>
                        </a:spcBef>
                        <a:spcAft>
                          <a:spcPct val="0"/>
                        </a:spcAft>
                        <a:buClr>
                          <a:schemeClr val="folHlink"/>
                        </a:buClr>
                        <a:defRPr sz="1800" kern="1200">
                          <a:solidFill>
                            <a:schemeClr val="tx1"/>
                          </a:solidFill>
                          <a:effectLst>
                            <a:outerShdw blurRad="38100" dist="38100" dir="2700000" algn="tl">
                              <a:srgbClr val="000000"/>
                            </a:outerShdw>
                          </a:effectLst>
                          <a:latin typeface="Garamond" panose="020204040303010108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Processes are </a:t>
                      </a:r>
                      <a:r>
                        <a:rPr kumimoji="0" lang="en-US" altLang="zh-CN" sz="1600" b="1" i="0" u="none" strike="noStrike" cap="none" normalizeH="0" baseline="0" dirty="0" smtClean="0">
                          <a:ln>
                            <a:noFill/>
                          </a:ln>
                          <a:solidFill>
                            <a:srgbClr val="FFFF00"/>
                          </a:solidFill>
                          <a:effectLst/>
                          <a:latin typeface="Georgia" panose="02040502050405020303" pitchFamily="18" charset="0"/>
                          <a:ea typeface="宋体" panose="02010600030101010101" pitchFamily="2" charset="-122"/>
                          <a:cs typeface="Times New Roman" panose="02020603050405020304" pitchFamily="18" charset="0"/>
                        </a:rPr>
                        <a:t>ad hoc</a:t>
                      </a:r>
                      <a: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 </a:t>
                      </a:r>
                      <a:b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br>
                      <a: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Results are </a:t>
                      </a:r>
                      <a:r>
                        <a:rPr kumimoji="0" lang="en-US" altLang="zh-CN" sz="1600" b="1" i="0" u="none" strike="noStrike" cap="none" normalizeH="0" baseline="0" dirty="0" smtClean="0">
                          <a:ln>
                            <a:noFill/>
                          </a:ln>
                          <a:solidFill>
                            <a:srgbClr val="FFFF00"/>
                          </a:solidFill>
                          <a:effectLst/>
                          <a:latin typeface="Georgia" panose="02040502050405020303" pitchFamily="18" charset="0"/>
                          <a:ea typeface="宋体" panose="02010600030101010101" pitchFamily="2" charset="-122"/>
                          <a:cs typeface="Times New Roman" panose="02020603050405020304" pitchFamily="18" charset="0"/>
                        </a:rPr>
                        <a:t>unpredictable</a:t>
                      </a:r>
                      <a: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 </a:t>
                      </a:r>
                      <a:b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br>
                      <a:r>
                        <a:rPr kumimoji="0" lang="en-US" altLang="zh-CN" sz="1600" b="1" i="0" u="none" strike="noStrike" cap="none" normalizeH="0" baseline="0" dirty="0" smtClean="0">
                          <a:ln>
                            <a:noFill/>
                          </a:ln>
                          <a:solidFill>
                            <a:schemeClr val="tx1"/>
                          </a:solidFill>
                          <a:effectLst/>
                          <a:latin typeface="Georgia" panose="02040502050405020303" pitchFamily="18" charset="0"/>
                          <a:ea typeface="宋体" panose="02010600030101010101" pitchFamily="2" charset="-122"/>
                          <a:cs typeface="Times New Roman" panose="02020603050405020304" pitchFamily="18" charset="0"/>
                        </a:rPr>
                        <a:t>Success is dependent on heroics of the project team.</a:t>
                      </a:r>
                      <a:endParaRPr kumimoji="0" lang="en-US" altLang="zh-CN" sz="1600" b="0"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anchor="ctr" horzOverflow="overflow">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38796182"/>
                  </a:ext>
                </a:extLst>
              </a:tr>
            </a:tbl>
          </a:graphicData>
        </a:graphic>
      </p:graphicFrame>
    </p:spTree>
    <p:extLst>
      <p:ext uri="{BB962C8B-B14F-4D97-AF65-F5344CB8AC3E}">
        <p14:creationId xmlns:p14="http://schemas.microsoft.com/office/powerpoint/2010/main" val="40820629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OPM3 WHAT FOR</a:t>
            </a:r>
            <a:r>
              <a:rPr lang="en-US" dirty="0" smtClean="0"/>
              <a:t>?</a:t>
            </a:r>
            <a:endParaRPr lang="en-US" dirty="0"/>
          </a:p>
        </p:txBody>
      </p:sp>
      <p:sp>
        <p:nvSpPr>
          <p:cNvPr id="3" name="Content Placeholder 2"/>
          <p:cNvSpPr>
            <a:spLocks noGrp="1"/>
          </p:cNvSpPr>
          <p:nvPr>
            <p:ph idx="1"/>
          </p:nvPr>
        </p:nvSpPr>
        <p:spPr/>
        <p:txBody>
          <a:bodyPr/>
          <a:lstStyle/>
          <a:p>
            <a:pPr marL="0" lvl="0" indent="0" algn="just" eaLnBrk="0" fontAlgn="base" hangingPunct="0">
              <a:lnSpc>
                <a:spcPct val="100000"/>
              </a:lnSpc>
              <a:spcBef>
                <a:spcPct val="0"/>
              </a:spcBef>
              <a:spcAft>
                <a:spcPct val="0"/>
              </a:spcAft>
              <a:buClrTx/>
              <a:buNone/>
            </a:pPr>
            <a:r>
              <a:rPr lang="en-US" altLang="en-US" sz="2800" b="1" dirty="0">
                <a:solidFill>
                  <a:srgbClr val="FFFFFF"/>
                </a:solidFill>
                <a:effectLst>
                  <a:outerShdw blurRad="38100" dist="38100" dir="2700000" algn="tl">
                    <a:srgbClr val="000000"/>
                  </a:outerShdw>
                </a:effectLst>
                <a:latin typeface="Garamond" panose="02020404030301010803" pitchFamily="18" charset="0"/>
              </a:rPr>
              <a:t>PMI’s Organizational Project Management Maturity Model or OPM3 is designed to </a:t>
            </a:r>
            <a:r>
              <a:rPr lang="en-US" altLang="en-US" sz="3200" b="1" dirty="0">
                <a:solidFill>
                  <a:srgbClr val="FFFF00"/>
                </a:solidFill>
                <a:effectLst>
                  <a:outerShdw blurRad="38100" dist="38100" dir="2700000" algn="tl">
                    <a:srgbClr val="000000"/>
                  </a:outerShdw>
                </a:effectLst>
                <a:latin typeface="Garamond" panose="02020404030301010803" pitchFamily="18" charset="0"/>
              </a:rPr>
              <a:t>guide</a:t>
            </a:r>
            <a:r>
              <a:rPr lang="en-US" altLang="en-US" sz="2800" b="1" dirty="0">
                <a:solidFill>
                  <a:srgbClr val="FFFFFF"/>
                </a:solidFill>
                <a:effectLst>
                  <a:outerShdw blurRad="38100" dist="38100" dir="2700000" algn="tl">
                    <a:srgbClr val="000000"/>
                  </a:outerShdw>
                </a:effectLst>
                <a:latin typeface="Garamond" panose="02020404030301010803" pitchFamily="18" charset="0"/>
              </a:rPr>
              <a:t> organizations in the development of the Capabilities necessary to achieve </a:t>
            </a:r>
            <a:r>
              <a:rPr lang="en-US" altLang="en-US" sz="2800" b="1" dirty="0">
                <a:solidFill>
                  <a:srgbClr val="FFFF00"/>
                </a:solidFill>
                <a:effectLst>
                  <a:outerShdw blurRad="38100" dist="38100" dir="2700000" algn="tl">
                    <a:srgbClr val="000000"/>
                  </a:outerShdw>
                </a:effectLst>
                <a:latin typeface="Garamond" panose="02020404030301010803" pitchFamily="18" charset="0"/>
              </a:rPr>
              <a:t>Best Practices</a:t>
            </a:r>
            <a:r>
              <a:rPr lang="en-US" altLang="en-US" sz="2800" b="1" dirty="0">
                <a:solidFill>
                  <a:srgbClr val="FFFFFF"/>
                </a:solidFill>
                <a:effectLst>
                  <a:outerShdw blurRad="38100" dist="38100" dir="2700000" algn="tl">
                    <a:srgbClr val="000000"/>
                  </a:outerShdw>
                </a:effectLst>
                <a:latin typeface="Garamond" panose="02020404030301010803" pitchFamily="18" charset="0"/>
              </a:rPr>
              <a:t> in Organizational Project Management (OPM). OPM combines portfolio, program, and project management to achieve the </a:t>
            </a:r>
            <a:r>
              <a:rPr lang="en-US" altLang="en-US" sz="2800" b="1" dirty="0">
                <a:solidFill>
                  <a:srgbClr val="FFFF00"/>
                </a:solidFill>
                <a:effectLst>
                  <a:outerShdw blurRad="38100" dist="38100" dir="2700000" algn="tl">
                    <a:srgbClr val="000000"/>
                  </a:outerShdw>
                </a:effectLst>
                <a:latin typeface="Garamond" panose="02020404030301010803" pitchFamily="18" charset="0"/>
              </a:rPr>
              <a:t>goals/strategies</a:t>
            </a:r>
            <a:r>
              <a:rPr lang="en-US" altLang="en-US" sz="2800" b="1" dirty="0">
                <a:solidFill>
                  <a:srgbClr val="FFFFFF"/>
                </a:solidFill>
                <a:effectLst>
                  <a:outerShdw blurRad="38100" dist="38100" dir="2700000" algn="tl">
                    <a:srgbClr val="000000"/>
                  </a:outerShdw>
                </a:effectLst>
                <a:latin typeface="Garamond" panose="02020404030301010803" pitchFamily="18" charset="0"/>
              </a:rPr>
              <a:t> of an organization through projects.</a:t>
            </a:r>
          </a:p>
          <a:p>
            <a:endParaRPr lang="en-US" dirty="0"/>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20586687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OPM3 SPECIFICALLY ADDRESSES THE FOLLOWING 10 AREAS</a:t>
            </a:r>
            <a:r>
              <a:rPr lang="en-US" dirty="0" smtClean="0"/>
              <a:t>:</a:t>
            </a:r>
            <a:endParaRPr lang="en-US" dirty="0"/>
          </a:p>
        </p:txBody>
      </p:sp>
      <p:sp>
        <p:nvSpPr>
          <p:cNvPr id="3" name="Content Placeholder 2"/>
          <p:cNvSpPr>
            <a:spLocks noGrp="1"/>
          </p:cNvSpPr>
          <p:nvPr>
            <p:ph idx="1"/>
          </p:nvPr>
        </p:nvSpPr>
        <p:spPr/>
        <p:txBody>
          <a:bodyPr/>
          <a:lstStyle/>
          <a:p>
            <a:pPr marL="0" lvl="0" indent="0" eaLnBrk="0" fontAlgn="base" hangingPunct="0">
              <a:lnSpc>
                <a:spcPct val="100000"/>
              </a:lnSpc>
              <a:spcBef>
                <a:spcPct val="0"/>
              </a:spcBef>
              <a:spcAft>
                <a:spcPct val="0"/>
              </a:spcAft>
              <a:buClrTx/>
              <a:buNone/>
            </a:pPr>
            <a:r>
              <a:rPr lang="en-US" altLang="en-US" sz="2400" b="1" dirty="0">
                <a:solidFill>
                  <a:srgbClr val="FFFFFF"/>
                </a:solidFill>
                <a:effectLst>
                  <a:outerShdw blurRad="38100" dist="38100" dir="2700000" algn="tl">
                    <a:srgbClr val="000000"/>
                  </a:outerShdw>
                </a:effectLst>
                <a:latin typeface="Garamond" panose="02020404030301010803" pitchFamily="18" charset="0"/>
              </a:rPr>
              <a:t>1. Standardization and Integration of Processes</a:t>
            </a:r>
          </a:p>
          <a:p>
            <a:pPr marL="0" lvl="0" indent="0" eaLnBrk="0" fontAlgn="base" hangingPunct="0">
              <a:lnSpc>
                <a:spcPct val="100000"/>
              </a:lnSpc>
              <a:spcBef>
                <a:spcPct val="0"/>
              </a:spcBef>
              <a:spcAft>
                <a:spcPct val="0"/>
              </a:spcAft>
              <a:buClrTx/>
              <a:buNone/>
            </a:pPr>
            <a:r>
              <a:rPr lang="en-US" altLang="en-US" sz="2400" b="1" dirty="0">
                <a:solidFill>
                  <a:srgbClr val="FFFFFF"/>
                </a:solidFill>
                <a:effectLst>
                  <a:outerShdw blurRad="38100" dist="38100" dir="2700000" algn="tl">
                    <a:srgbClr val="000000"/>
                  </a:outerShdw>
                </a:effectLst>
                <a:latin typeface="Garamond" panose="02020404030301010803" pitchFamily="18" charset="0"/>
              </a:rPr>
              <a:t>2. Utilization of Performance Metrics</a:t>
            </a:r>
          </a:p>
          <a:p>
            <a:pPr marL="0" lvl="0" indent="0" eaLnBrk="0" fontAlgn="base" hangingPunct="0">
              <a:lnSpc>
                <a:spcPct val="100000"/>
              </a:lnSpc>
              <a:spcBef>
                <a:spcPct val="0"/>
              </a:spcBef>
              <a:spcAft>
                <a:spcPct val="0"/>
              </a:spcAft>
              <a:buClrTx/>
              <a:buNone/>
            </a:pPr>
            <a:r>
              <a:rPr lang="en-US" altLang="en-US" sz="2400" b="1" dirty="0">
                <a:solidFill>
                  <a:srgbClr val="FFFFFF"/>
                </a:solidFill>
                <a:effectLst>
                  <a:outerShdw blurRad="38100" dist="38100" dir="2700000" algn="tl">
                    <a:srgbClr val="000000"/>
                  </a:outerShdw>
                </a:effectLst>
                <a:latin typeface="Garamond" panose="02020404030301010803" pitchFamily="18" charset="0"/>
              </a:rPr>
              <a:t>3. Commitment to the Project Management Process</a:t>
            </a:r>
          </a:p>
          <a:p>
            <a:pPr marL="0" lvl="0" indent="0" eaLnBrk="0" fontAlgn="base" hangingPunct="0">
              <a:lnSpc>
                <a:spcPct val="100000"/>
              </a:lnSpc>
              <a:spcBef>
                <a:spcPct val="0"/>
              </a:spcBef>
              <a:spcAft>
                <a:spcPct val="0"/>
              </a:spcAft>
              <a:buClrTx/>
              <a:buNone/>
            </a:pPr>
            <a:r>
              <a:rPr lang="en-US" altLang="en-US" sz="2400" b="1" dirty="0">
                <a:solidFill>
                  <a:srgbClr val="FFFFFF"/>
                </a:solidFill>
                <a:effectLst>
                  <a:outerShdw blurRad="38100" dist="38100" dir="2700000" algn="tl">
                    <a:srgbClr val="000000"/>
                  </a:outerShdw>
                </a:effectLst>
                <a:latin typeface="Garamond" panose="02020404030301010803" pitchFamily="18" charset="0"/>
              </a:rPr>
              <a:t>4. Alignment and Prioritization of Projects</a:t>
            </a:r>
          </a:p>
          <a:p>
            <a:pPr marL="0" lvl="0" indent="0" eaLnBrk="0" fontAlgn="base" hangingPunct="0">
              <a:lnSpc>
                <a:spcPct val="100000"/>
              </a:lnSpc>
              <a:spcBef>
                <a:spcPct val="0"/>
              </a:spcBef>
              <a:spcAft>
                <a:spcPct val="0"/>
              </a:spcAft>
              <a:buClrTx/>
              <a:buNone/>
            </a:pPr>
            <a:r>
              <a:rPr lang="en-US" altLang="en-US" sz="2400" b="1" dirty="0">
                <a:solidFill>
                  <a:srgbClr val="FFFFFF"/>
                </a:solidFill>
                <a:effectLst>
                  <a:outerShdw blurRad="38100" dist="38100" dir="2700000" algn="tl">
                    <a:srgbClr val="000000"/>
                  </a:outerShdw>
                </a:effectLst>
                <a:latin typeface="Garamond" panose="02020404030301010803" pitchFamily="18" charset="0"/>
              </a:rPr>
              <a:t>5. Implementation of Continuous Improvement Processes</a:t>
            </a:r>
          </a:p>
          <a:p>
            <a:pPr marL="0" lvl="0" indent="0" eaLnBrk="0" fontAlgn="base" hangingPunct="0">
              <a:lnSpc>
                <a:spcPct val="100000"/>
              </a:lnSpc>
              <a:spcBef>
                <a:spcPct val="0"/>
              </a:spcBef>
              <a:spcAft>
                <a:spcPct val="0"/>
              </a:spcAft>
              <a:buClrTx/>
              <a:buNone/>
            </a:pPr>
            <a:r>
              <a:rPr lang="en-US" altLang="en-US" sz="2400" b="1" dirty="0">
                <a:solidFill>
                  <a:srgbClr val="FFFFFF"/>
                </a:solidFill>
                <a:effectLst>
                  <a:outerShdw blurRad="38100" dist="38100" dir="2700000" algn="tl">
                    <a:srgbClr val="000000"/>
                  </a:outerShdw>
                </a:effectLst>
                <a:latin typeface="Garamond" panose="02020404030301010803" pitchFamily="18" charset="0"/>
              </a:rPr>
              <a:t>6. Using Success Criteria for results analysis</a:t>
            </a:r>
          </a:p>
          <a:p>
            <a:pPr marL="0" lvl="0" indent="0" eaLnBrk="0" fontAlgn="base" hangingPunct="0">
              <a:lnSpc>
                <a:spcPct val="100000"/>
              </a:lnSpc>
              <a:spcBef>
                <a:spcPct val="0"/>
              </a:spcBef>
              <a:spcAft>
                <a:spcPct val="0"/>
              </a:spcAft>
              <a:buClrTx/>
              <a:buNone/>
            </a:pPr>
            <a:r>
              <a:rPr lang="en-US" altLang="en-US" sz="2400" b="1" dirty="0">
                <a:solidFill>
                  <a:srgbClr val="FFFFFF"/>
                </a:solidFill>
                <a:effectLst>
                  <a:outerShdw blurRad="38100" dist="38100" dir="2700000" algn="tl">
                    <a:srgbClr val="000000"/>
                  </a:outerShdw>
                </a:effectLst>
                <a:latin typeface="Garamond" panose="02020404030301010803" pitchFamily="18" charset="0"/>
              </a:rPr>
              <a:t>7. Understanding People and Competence</a:t>
            </a:r>
          </a:p>
          <a:p>
            <a:pPr marL="0" lvl="0" indent="0" eaLnBrk="0" fontAlgn="base" hangingPunct="0">
              <a:lnSpc>
                <a:spcPct val="100000"/>
              </a:lnSpc>
              <a:spcBef>
                <a:spcPct val="0"/>
              </a:spcBef>
              <a:spcAft>
                <a:spcPct val="0"/>
              </a:spcAft>
              <a:buClrTx/>
              <a:buNone/>
            </a:pPr>
            <a:r>
              <a:rPr lang="en-US" altLang="en-US" sz="2400" b="1" dirty="0">
                <a:solidFill>
                  <a:srgbClr val="FFFFFF"/>
                </a:solidFill>
                <a:effectLst>
                  <a:outerShdw blurRad="38100" dist="38100" dir="2700000" algn="tl">
                    <a:srgbClr val="000000"/>
                  </a:outerShdw>
                </a:effectLst>
                <a:latin typeface="Garamond" panose="02020404030301010803" pitchFamily="18" charset="0"/>
              </a:rPr>
              <a:t>8. Allocation of Resources to Projects</a:t>
            </a:r>
          </a:p>
          <a:p>
            <a:pPr marL="0" lvl="0" indent="0" eaLnBrk="0" fontAlgn="base" hangingPunct="0">
              <a:lnSpc>
                <a:spcPct val="100000"/>
              </a:lnSpc>
              <a:spcBef>
                <a:spcPct val="0"/>
              </a:spcBef>
              <a:spcAft>
                <a:spcPct val="0"/>
              </a:spcAft>
              <a:buClrTx/>
              <a:buNone/>
            </a:pPr>
            <a:r>
              <a:rPr lang="en-US" altLang="en-US" sz="2400" b="1" dirty="0">
                <a:solidFill>
                  <a:srgbClr val="FFFFFF"/>
                </a:solidFill>
                <a:effectLst>
                  <a:outerShdw blurRad="38100" dist="38100" dir="2700000" algn="tl">
                    <a:srgbClr val="000000"/>
                  </a:outerShdw>
                </a:effectLst>
                <a:latin typeface="Garamond" panose="02020404030301010803" pitchFamily="18" charset="0"/>
              </a:rPr>
              <a:t>9. Organizational Fitness</a:t>
            </a:r>
          </a:p>
          <a:p>
            <a:pPr marL="0" lvl="0" indent="0" eaLnBrk="0" fontAlgn="base" hangingPunct="0">
              <a:lnSpc>
                <a:spcPct val="100000"/>
              </a:lnSpc>
              <a:spcBef>
                <a:spcPct val="0"/>
              </a:spcBef>
              <a:spcAft>
                <a:spcPct val="0"/>
              </a:spcAft>
              <a:buClrTx/>
              <a:buNone/>
            </a:pPr>
            <a:r>
              <a:rPr lang="en-US" altLang="en-US" sz="2400" b="1" dirty="0">
                <a:solidFill>
                  <a:srgbClr val="FFFFFF"/>
                </a:solidFill>
                <a:effectLst>
                  <a:outerShdw blurRad="38100" dist="38100" dir="2700000" algn="tl">
                    <a:srgbClr val="000000"/>
                  </a:outerShdw>
                </a:effectLst>
                <a:latin typeface="Garamond" panose="02020404030301010803" pitchFamily="18" charset="0"/>
              </a:rPr>
              <a:t>10. Teamwork.</a:t>
            </a:r>
            <a:r>
              <a:rPr lang="en-US" altLang="en-US" sz="2400" dirty="0">
                <a:solidFill>
                  <a:srgbClr val="FFFFFF"/>
                </a:solidFill>
                <a:latin typeface="Garamond" panose="02020404030301010803" pitchFamily="18" charset="0"/>
              </a:rPr>
              <a:t> </a:t>
            </a:r>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32353014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DOES OPM3 WORKS</a:t>
            </a:r>
            <a:r>
              <a:rPr lang="en-US" dirty="0" smtClean="0"/>
              <a:t>?</a:t>
            </a:r>
            <a:endParaRPr lang="en-US" dirty="0"/>
          </a:p>
        </p:txBody>
      </p:sp>
      <p:sp>
        <p:nvSpPr>
          <p:cNvPr id="3" name="Content Placeholder 2"/>
          <p:cNvSpPr>
            <a:spLocks noGrp="1"/>
          </p:cNvSpPr>
          <p:nvPr>
            <p:ph idx="1"/>
          </p:nvPr>
        </p:nvSpPr>
        <p:spPr/>
        <p:txBody>
          <a:bodyPr/>
          <a:lstStyle/>
          <a:p>
            <a:pPr marL="0" lvl="0" indent="0" eaLnBrk="0" fontAlgn="base" hangingPunct="0">
              <a:lnSpc>
                <a:spcPct val="100000"/>
              </a:lnSpc>
              <a:spcBef>
                <a:spcPct val="0"/>
              </a:spcBef>
              <a:spcAft>
                <a:spcPct val="0"/>
              </a:spcAft>
              <a:buClrTx/>
              <a:buNone/>
            </a:pPr>
            <a:r>
              <a:rPr lang="en-US" altLang="en-US" sz="2800" b="1" dirty="0">
                <a:solidFill>
                  <a:srgbClr val="FFFFFF"/>
                </a:solidFill>
                <a:effectLst>
                  <a:outerShdw blurRad="38100" dist="38100" dir="2700000" algn="tl">
                    <a:srgbClr val="000000"/>
                  </a:outerShdw>
                </a:effectLst>
                <a:latin typeface="Garamond" panose="02020404030301010803" pitchFamily="18" charset="0"/>
              </a:rPr>
              <a:t>There are </a:t>
            </a:r>
            <a:r>
              <a:rPr lang="en-US" altLang="en-US" sz="3200" b="1" dirty="0">
                <a:solidFill>
                  <a:srgbClr val="FFFF00"/>
                </a:solidFill>
                <a:effectLst>
                  <a:outerShdw blurRad="38100" dist="38100" dir="2700000" algn="tl">
                    <a:srgbClr val="000000"/>
                  </a:outerShdw>
                </a:effectLst>
                <a:latin typeface="Garamond" panose="02020404030301010803" pitchFamily="18" charset="0"/>
              </a:rPr>
              <a:t>three</a:t>
            </a:r>
            <a:r>
              <a:rPr lang="en-US" altLang="en-US" sz="2800" b="1" dirty="0">
                <a:solidFill>
                  <a:srgbClr val="FFFFFF"/>
                </a:solidFill>
                <a:effectLst>
                  <a:outerShdw blurRad="38100" dist="38100" dir="2700000" algn="tl">
                    <a:srgbClr val="000000"/>
                  </a:outerShdw>
                </a:effectLst>
                <a:latin typeface="Garamond" panose="02020404030301010803" pitchFamily="18" charset="0"/>
              </a:rPr>
              <a:t> basic elements to applying OPM3 in an organization:</a:t>
            </a:r>
          </a:p>
          <a:p>
            <a:pPr marL="0" lvl="0" indent="0" eaLnBrk="0" fontAlgn="base" hangingPunct="0">
              <a:lnSpc>
                <a:spcPct val="100000"/>
              </a:lnSpc>
              <a:spcBef>
                <a:spcPct val="0"/>
              </a:spcBef>
              <a:spcAft>
                <a:spcPct val="0"/>
              </a:spcAft>
              <a:buClrTx/>
              <a:buNone/>
            </a:pPr>
            <a:endParaRPr lang="en-US" altLang="en-US" sz="2800" b="1" dirty="0">
              <a:solidFill>
                <a:srgbClr val="FFFFFF"/>
              </a:solidFill>
              <a:effectLst>
                <a:outerShdw blurRad="38100" dist="38100" dir="2700000" algn="tl">
                  <a:srgbClr val="000000"/>
                </a:outerShdw>
              </a:effectLst>
              <a:latin typeface="Garamond" panose="02020404030301010803" pitchFamily="18" charset="0"/>
            </a:endParaRPr>
          </a:p>
          <a:p>
            <a:pPr marL="0" lvl="0" indent="0" algn="just" fontAlgn="base">
              <a:lnSpc>
                <a:spcPct val="80000"/>
              </a:lnSpc>
              <a:spcBef>
                <a:spcPct val="20000"/>
              </a:spcBef>
              <a:spcAft>
                <a:spcPct val="0"/>
              </a:spcAft>
              <a:buClr>
                <a:srgbClr val="00FF99"/>
              </a:buClr>
              <a:buFontTx/>
              <a:buChar char="•"/>
            </a:pPr>
            <a:r>
              <a:rPr lang="en-US" altLang="en-US" sz="2800" b="1" i="1" dirty="0">
                <a:solidFill>
                  <a:srgbClr val="FFFF00"/>
                </a:solidFill>
                <a:effectLst>
                  <a:outerShdw blurRad="38100" dist="38100" dir="2700000" algn="tl">
                    <a:srgbClr val="000000"/>
                  </a:outerShdw>
                </a:effectLst>
                <a:latin typeface="Comic Sans MS" panose="030F0702030302020204" pitchFamily="66" charset="0"/>
                <a:ea typeface="宋体" panose="02010600030101010101" pitchFamily="2" charset="-122"/>
                <a:cs typeface="Times New Roman" panose="02020603050405020304" pitchFamily="18" charset="0"/>
              </a:rPr>
              <a:t>Knowledge</a:t>
            </a:r>
          </a:p>
          <a:p>
            <a:pPr marL="0" lvl="0" indent="0" algn="just" fontAlgn="base">
              <a:lnSpc>
                <a:spcPct val="80000"/>
              </a:lnSpc>
              <a:spcBef>
                <a:spcPct val="20000"/>
              </a:spcBef>
              <a:spcAft>
                <a:spcPct val="0"/>
              </a:spcAft>
              <a:buClr>
                <a:srgbClr val="00FF99"/>
              </a:buClr>
              <a:buNone/>
            </a:pPr>
            <a:endParaRPr lang="en-US" altLang="en-US" sz="2800" b="1" i="1" dirty="0">
              <a:solidFill>
                <a:srgbClr val="FFFF00"/>
              </a:solidFill>
              <a:effectLst>
                <a:outerShdw blurRad="38100" dist="38100" dir="2700000" algn="tl">
                  <a:srgbClr val="000000"/>
                </a:outerShdw>
              </a:effectLst>
              <a:latin typeface="Comic Sans MS" panose="030F0702030302020204" pitchFamily="66" charset="0"/>
              <a:ea typeface="宋体" panose="02010600030101010101" pitchFamily="2" charset="-122"/>
              <a:cs typeface="Times New Roman" panose="02020603050405020304" pitchFamily="18" charset="0"/>
            </a:endParaRPr>
          </a:p>
          <a:p>
            <a:pPr marL="0" lvl="0" indent="0" algn="just" fontAlgn="base">
              <a:lnSpc>
                <a:spcPct val="80000"/>
              </a:lnSpc>
              <a:spcBef>
                <a:spcPct val="20000"/>
              </a:spcBef>
              <a:spcAft>
                <a:spcPct val="0"/>
              </a:spcAft>
              <a:buClr>
                <a:srgbClr val="00FF99"/>
              </a:buClr>
              <a:buFontTx/>
              <a:buChar char="•"/>
            </a:pPr>
            <a:r>
              <a:rPr lang="en-US" altLang="en-US" sz="2800" b="1" i="1" dirty="0">
                <a:solidFill>
                  <a:srgbClr val="FFFF00"/>
                </a:solidFill>
                <a:effectLst>
                  <a:outerShdw blurRad="38100" dist="38100" dir="2700000" algn="tl">
                    <a:srgbClr val="000000"/>
                  </a:outerShdw>
                </a:effectLst>
                <a:latin typeface="Comic Sans MS" panose="030F0702030302020204" pitchFamily="66" charset="0"/>
                <a:ea typeface="宋体" panose="02010600030101010101" pitchFamily="2" charset="-122"/>
                <a:cs typeface="Times New Roman" panose="02020603050405020304" pitchFamily="18" charset="0"/>
              </a:rPr>
              <a:t>Assessment</a:t>
            </a:r>
          </a:p>
          <a:p>
            <a:pPr marL="0" lvl="0" indent="0" algn="just" fontAlgn="base">
              <a:lnSpc>
                <a:spcPct val="80000"/>
              </a:lnSpc>
              <a:spcBef>
                <a:spcPct val="20000"/>
              </a:spcBef>
              <a:spcAft>
                <a:spcPct val="0"/>
              </a:spcAft>
              <a:buClr>
                <a:srgbClr val="00FF99"/>
              </a:buClr>
              <a:buNone/>
            </a:pPr>
            <a:endParaRPr lang="en-US" altLang="en-US" sz="2800" b="1" i="1" dirty="0">
              <a:solidFill>
                <a:srgbClr val="FFFF00"/>
              </a:solidFill>
              <a:effectLst>
                <a:outerShdw blurRad="38100" dist="38100" dir="2700000" algn="tl">
                  <a:srgbClr val="000000"/>
                </a:outerShdw>
              </a:effectLst>
              <a:latin typeface="Comic Sans MS" panose="030F0702030302020204" pitchFamily="66" charset="0"/>
              <a:ea typeface="宋体" panose="02010600030101010101" pitchFamily="2" charset="-122"/>
              <a:cs typeface="Times New Roman" panose="02020603050405020304" pitchFamily="18" charset="0"/>
            </a:endParaRPr>
          </a:p>
          <a:p>
            <a:pPr marL="0" lvl="0" indent="0" algn="just" fontAlgn="base">
              <a:lnSpc>
                <a:spcPct val="80000"/>
              </a:lnSpc>
              <a:spcBef>
                <a:spcPct val="20000"/>
              </a:spcBef>
              <a:spcAft>
                <a:spcPct val="0"/>
              </a:spcAft>
              <a:buClr>
                <a:srgbClr val="00FF99"/>
              </a:buClr>
              <a:buFontTx/>
              <a:buChar char="•"/>
            </a:pPr>
            <a:r>
              <a:rPr lang="en-US" altLang="en-US" sz="2800" b="1" i="1" dirty="0" smtClean="0">
                <a:solidFill>
                  <a:srgbClr val="FFFF00"/>
                </a:solidFill>
                <a:effectLst>
                  <a:outerShdw blurRad="38100" dist="38100" dir="2700000" algn="tl">
                    <a:srgbClr val="000000"/>
                  </a:outerShdw>
                </a:effectLst>
                <a:latin typeface="Comic Sans MS" panose="030F0702030302020204" pitchFamily="66" charset="0"/>
                <a:ea typeface="宋体" panose="02010600030101010101" pitchFamily="2" charset="-122"/>
                <a:cs typeface="Times New Roman" panose="02020603050405020304" pitchFamily="18" charset="0"/>
              </a:rPr>
              <a:t>Improvement</a:t>
            </a:r>
            <a:endParaRPr lang="en-US" altLang="en-US" sz="2800" b="1" i="1" dirty="0">
              <a:solidFill>
                <a:srgbClr val="FFFF00"/>
              </a:solidFill>
              <a:effectLst>
                <a:outerShdw blurRad="38100" dist="38100" dir="2700000" algn="tl">
                  <a:srgbClr val="000000"/>
                </a:outerShdw>
              </a:effectLst>
              <a:latin typeface="Comic Sans MS" panose="030F0702030302020204" pitchFamily="66" charset="0"/>
              <a:ea typeface="宋体" panose="02010600030101010101" pitchFamily="2" charset="-122"/>
              <a:cs typeface="Times New Roman" panose="02020603050405020304" pitchFamily="18" charset="0"/>
            </a:endParaRPr>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32497930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Knowledge</a:t>
            </a:r>
            <a:endParaRPr lang="en-US" dirty="0"/>
          </a:p>
        </p:txBody>
      </p:sp>
      <p:sp>
        <p:nvSpPr>
          <p:cNvPr id="3" name="Content Placeholder 2"/>
          <p:cNvSpPr>
            <a:spLocks noGrp="1"/>
          </p:cNvSpPr>
          <p:nvPr>
            <p:ph idx="1"/>
          </p:nvPr>
        </p:nvSpPr>
        <p:spPr/>
        <p:txBody>
          <a:bodyPr/>
          <a:lstStyle/>
          <a:p>
            <a:pPr marL="0" lvl="0" indent="0" algn="just" eaLnBrk="0" fontAlgn="base" hangingPunct="0">
              <a:lnSpc>
                <a:spcPct val="100000"/>
              </a:lnSpc>
              <a:spcBef>
                <a:spcPct val="0"/>
              </a:spcBef>
              <a:spcAft>
                <a:spcPct val="0"/>
              </a:spcAft>
              <a:buClrTx/>
              <a:buNone/>
            </a:pPr>
            <a:r>
              <a:rPr lang="en-US" altLang="en-US" sz="2800" b="1" dirty="0">
                <a:solidFill>
                  <a:srgbClr val="FFFFFF"/>
                </a:solidFill>
                <a:effectLst>
                  <a:outerShdw blurRad="38100" dist="38100" dir="2700000" algn="tl">
                    <a:srgbClr val="000000"/>
                  </a:outerShdw>
                </a:effectLst>
                <a:latin typeface="Garamond" panose="02020404030301010803" pitchFamily="18" charset="0"/>
              </a:rPr>
              <a:t>OPM3 is the first iteration of a body of knowledge on the subject of organizational project management and a subset of the larger project Management </a:t>
            </a:r>
            <a:r>
              <a:rPr lang="en-US" altLang="en-US" sz="2800" b="1" dirty="0">
                <a:solidFill>
                  <a:srgbClr val="FFFF00"/>
                </a:solidFill>
                <a:effectLst>
                  <a:outerShdw blurRad="38100" dist="38100" dir="2700000" algn="tl">
                    <a:srgbClr val="000000"/>
                  </a:outerShdw>
                </a:effectLst>
                <a:latin typeface="Garamond" panose="02020404030301010803" pitchFamily="18" charset="0"/>
              </a:rPr>
              <a:t>Body of Knowledge (PMBOK).</a:t>
            </a:r>
            <a:r>
              <a:rPr lang="en-US" altLang="en-US" sz="2800" b="1" dirty="0">
                <a:solidFill>
                  <a:srgbClr val="FFFFFF"/>
                </a:solidFill>
                <a:effectLst>
                  <a:outerShdw blurRad="38100" dist="38100" dir="2700000" algn="tl">
                    <a:srgbClr val="000000"/>
                  </a:outerShdw>
                </a:effectLst>
                <a:latin typeface="Garamond" panose="02020404030301010803" pitchFamily="18" charset="0"/>
              </a:rPr>
              <a:t> Because this standards will form the basis of an organization's maturity assessment, familiarity with the contents of the standard is essential</a:t>
            </a:r>
            <a:r>
              <a:rPr lang="en-US" altLang="en-US" sz="2800" b="1" dirty="0" smtClean="0">
                <a:solidFill>
                  <a:srgbClr val="FFFFFF"/>
                </a:solidFill>
                <a:effectLst>
                  <a:outerShdw blurRad="38100" dist="38100" dir="2700000" algn="tl">
                    <a:srgbClr val="000000"/>
                  </a:outerShdw>
                </a:effectLst>
                <a:latin typeface="Garamond" panose="02020404030301010803" pitchFamily="18" charset="0"/>
              </a:rPr>
              <a:t>.</a:t>
            </a:r>
            <a:endParaRPr lang="en-US" altLang="en-US" sz="2800" b="1" dirty="0">
              <a:solidFill>
                <a:srgbClr val="FFFFFF"/>
              </a:solidFill>
              <a:effectLst>
                <a:outerShdw blurRad="38100" dist="38100" dir="2700000" algn="tl">
                  <a:srgbClr val="000000"/>
                </a:outerShdw>
              </a:effectLst>
              <a:latin typeface="Garamond" panose="02020404030301010803" pitchFamily="18" charset="0"/>
            </a:endParaRPr>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4615201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Assessment</a:t>
            </a:r>
            <a:endParaRPr lang="en-US" dirty="0"/>
          </a:p>
        </p:txBody>
      </p:sp>
      <p:sp>
        <p:nvSpPr>
          <p:cNvPr id="3" name="Content Placeholder 2"/>
          <p:cNvSpPr>
            <a:spLocks noGrp="1"/>
          </p:cNvSpPr>
          <p:nvPr>
            <p:ph idx="1"/>
          </p:nvPr>
        </p:nvSpPr>
        <p:spPr/>
        <p:txBody>
          <a:bodyPr/>
          <a:lstStyle/>
          <a:p>
            <a:pPr marL="0" lvl="0" indent="0" algn="just" eaLnBrk="0" fontAlgn="base" hangingPunct="0">
              <a:lnSpc>
                <a:spcPct val="100000"/>
              </a:lnSpc>
              <a:spcBef>
                <a:spcPct val="50000"/>
              </a:spcBef>
              <a:spcAft>
                <a:spcPct val="0"/>
              </a:spcAft>
              <a:buClrTx/>
              <a:buNone/>
            </a:pPr>
            <a:r>
              <a:rPr lang="en-US" altLang="en-US" sz="2800" b="1" dirty="0">
                <a:solidFill>
                  <a:srgbClr val="FFFFFF"/>
                </a:solidFill>
                <a:effectLst>
                  <a:outerShdw blurRad="38100" dist="38100" dir="2700000" algn="tl">
                    <a:srgbClr val="000000"/>
                  </a:outerShdw>
                </a:effectLst>
                <a:latin typeface="Garamond" panose="02020404030301010803" pitchFamily="18" charset="0"/>
              </a:rPr>
              <a:t>In Assessment, the organization uses an assessment tool to determine areas of strength and weakness in relation to </a:t>
            </a:r>
            <a:r>
              <a:rPr lang="en-US" altLang="en-US" sz="2800" b="1" dirty="0">
                <a:solidFill>
                  <a:srgbClr val="FFFF00"/>
                </a:solidFill>
                <a:effectLst>
                  <a:outerShdw blurRad="38100" dist="38100" dir="2700000" algn="tl">
                    <a:srgbClr val="000000"/>
                  </a:outerShdw>
                </a:effectLst>
                <a:latin typeface="Garamond" panose="02020404030301010803" pitchFamily="18" charset="0"/>
              </a:rPr>
              <a:t>the body of best practices</a:t>
            </a:r>
            <a:r>
              <a:rPr lang="en-US" altLang="en-US" sz="2800" b="1" dirty="0">
                <a:solidFill>
                  <a:srgbClr val="FFFFFF"/>
                </a:solidFill>
                <a:effectLst>
                  <a:outerShdw blurRad="38100" dist="38100" dir="2700000" algn="tl">
                    <a:srgbClr val="000000"/>
                  </a:outerShdw>
                </a:effectLst>
                <a:latin typeface="Garamond" panose="02020404030301010803" pitchFamily="18" charset="0"/>
              </a:rPr>
              <a:t>. This assessment process will help the organization decide which Best Practices or groups of Best Practices to investigate further, either to confirm competency in an area or to identify constituent Capabilities of one or more Best Practices that need attention. OPM3 outlines how to conduct this detailed investigation in the most helpful way for the organization, through the use of the Directories.</a:t>
            </a:r>
            <a:r>
              <a:rPr lang="en-US" altLang="en-US" sz="2000" b="1" dirty="0">
                <a:solidFill>
                  <a:srgbClr val="FFFFFF"/>
                </a:solidFill>
                <a:effectLst>
                  <a:outerShdw blurRad="38100" dist="38100" dir="2700000" algn="tl">
                    <a:srgbClr val="000000"/>
                  </a:outerShdw>
                </a:effectLst>
                <a:latin typeface="Garamond" panose="02020404030301010803" pitchFamily="18" charset="0"/>
              </a:rPr>
              <a:t> </a:t>
            </a:r>
          </a:p>
          <a:p>
            <a:endParaRPr lang="en-US" dirty="0"/>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844208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Improvement</a:t>
            </a:r>
            <a:endParaRPr lang="en-US" dirty="0"/>
          </a:p>
        </p:txBody>
      </p:sp>
      <p:sp>
        <p:nvSpPr>
          <p:cNvPr id="3" name="Content Placeholder 2"/>
          <p:cNvSpPr>
            <a:spLocks noGrp="1"/>
          </p:cNvSpPr>
          <p:nvPr>
            <p:ph idx="1"/>
          </p:nvPr>
        </p:nvSpPr>
        <p:spPr/>
        <p:txBody>
          <a:bodyPr/>
          <a:lstStyle/>
          <a:p>
            <a:pPr marL="0" lvl="0" indent="0" algn="just" eaLnBrk="0" fontAlgn="base" hangingPunct="0">
              <a:lnSpc>
                <a:spcPct val="100000"/>
              </a:lnSpc>
              <a:spcBef>
                <a:spcPct val="0"/>
              </a:spcBef>
              <a:spcAft>
                <a:spcPct val="0"/>
              </a:spcAft>
              <a:buClrTx/>
              <a:buNone/>
            </a:pPr>
            <a:r>
              <a:rPr lang="en-US" altLang="en-US" sz="2800" b="1" dirty="0">
                <a:solidFill>
                  <a:srgbClr val="FFFFFF"/>
                </a:solidFill>
                <a:effectLst>
                  <a:outerShdw blurRad="38100" dist="38100" dir="2700000" algn="tl">
                    <a:srgbClr val="000000"/>
                  </a:outerShdw>
                </a:effectLst>
                <a:latin typeface="Garamond" panose="02020404030301010803" pitchFamily="18" charset="0"/>
              </a:rPr>
              <a:t>The results of the Assessment will include a list of capabilities not yet fully developed in the organization. OPM3 provides guidance in placing these in order of importance, and this sequence forms the basis for any subsequent plans for improvement. The actual process of implementing improvements in an organization, which may involve organizational development, change management, restructuring, retaining, and other initiatives, is beyond the scope of this standard</a:t>
            </a:r>
            <a:r>
              <a:rPr lang="en-US" altLang="en-US" sz="2800" b="1" dirty="0" smtClean="0">
                <a:solidFill>
                  <a:srgbClr val="FFFFFF"/>
                </a:solidFill>
                <a:effectLst>
                  <a:outerShdw blurRad="38100" dist="38100" dir="2700000" algn="tl">
                    <a:srgbClr val="000000"/>
                  </a:outerShdw>
                </a:effectLst>
                <a:latin typeface="Garamond" panose="02020404030301010803" pitchFamily="18" charset="0"/>
              </a:rPr>
              <a:t>.</a:t>
            </a:r>
            <a:endParaRPr lang="en-US" altLang="en-US" sz="2800" b="1" dirty="0">
              <a:solidFill>
                <a:srgbClr val="FFFFFF"/>
              </a:solidFill>
              <a:effectLst>
                <a:outerShdw blurRad="38100" dist="38100" dir="2700000" algn="tl">
                  <a:srgbClr val="000000"/>
                </a:outerShdw>
              </a:effectLst>
              <a:latin typeface="Garamond" panose="02020404030301010803" pitchFamily="18" charset="0"/>
            </a:endParaRPr>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34274172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Implement opm3</a:t>
            </a:r>
            <a:endParaRPr lang="en-US" dirty="0"/>
          </a:p>
        </p:txBody>
      </p:sp>
      <p:sp>
        <p:nvSpPr>
          <p:cNvPr id="3" name="Content Placeholder 2"/>
          <p:cNvSpPr>
            <a:spLocks noGrp="1"/>
          </p:cNvSpPr>
          <p:nvPr>
            <p:ph idx="1"/>
          </p:nvPr>
        </p:nvSpPr>
        <p:spPr/>
        <p:txBody>
          <a:bodyPr/>
          <a:lstStyle/>
          <a:p>
            <a:endParaRPr lang="en-US" dirty="0"/>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pic>
        <p:nvPicPr>
          <p:cNvPr id="7"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500" t="28787" r="5156" b="5384"/>
          <a:stretch/>
        </p:blipFill>
        <p:spPr bwMode="auto">
          <a:xfrm>
            <a:off x="561612" y="1902308"/>
            <a:ext cx="11066693" cy="441117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85537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2" descr="OPM3 FIG 3-2"/>
          <p:cNvPicPr>
            <a:picLocks noChangeAspect="1" noChangeArrowheads="1"/>
          </p:cNvPicPr>
          <p:nvPr/>
        </p:nvPicPr>
        <p:blipFill>
          <a:blip r:embed="rId3" cstate="hqprint">
            <a:extLst>
              <a:ext uri="{28A0092B-C50C-407E-A947-70E740481C1C}">
                <a14:useLocalDpi xmlns:a14="http://schemas.microsoft.com/office/drawing/2010/main" val="0"/>
              </a:ext>
            </a:extLst>
          </a:blip>
          <a:srcRect l="5104" t="3548" r="14514" b="7784"/>
          <a:stretch>
            <a:fillRect/>
          </a:stretch>
        </p:blipFill>
        <p:spPr bwMode="auto">
          <a:xfrm>
            <a:off x="4068764" y="914400"/>
            <a:ext cx="4160837"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Freeform 44"/>
          <p:cNvSpPr>
            <a:spLocks/>
          </p:cNvSpPr>
          <p:nvPr/>
        </p:nvSpPr>
        <p:spPr bwMode="auto">
          <a:xfrm rot="6533853" flipH="1">
            <a:off x="7013691" y="3989464"/>
            <a:ext cx="705943" cy="350368"/>
          </a:xfrm>
          <a:custGeom>
            <a:avLst/>
            <a:gdLst/>
            <a:ahLst/>
            <a:cxnLst>
              <a:cxn ang="0">
                <a:pos x="0" y="670"/>
              </a:cxn>
              <a:cxn ang="0">
                <a:pos x="110" y="760"/>
              </a:cxn>
              <a:cxn ang="0">
                <a:pos x="380" y="1000"/>
              </a:cxn>
              <a:cxn ang="0">
                <a:pos x="540" y="1150"/>
              </a:cxn>
              <a:cxn ang="0">
                <a:pos x="700" y="1310"/>
              </a:cxn>
              <a:cxn ang="0">
                <a:pos x="840" y="1470"/>
              </a:cxn>
              <a:cxn ang="0">
                <a:pos x="960" y="1630"/>
              </a:cxn>
              <a:cxn ang="0">
                <a:pos x="890" y="970"/>
              </a:cxn>
              <a:cxn ang="0">
                <a:pos x="970" y="991"/>
              </a:cxn>
              <a:cxn ang="0">
                <a:pos x="1200" y="1070"/>
              </a:cxn>
              <a:cxn ang="0">
                <a:pos x="1540" y="1190"/>
              </a:cxn>
              <a:cxn ang="0">
                <a:pos x="1740" y="1271"/>
              </a:cxn>
              <a:cxn ang="0">
                <a:pos x="1960" y="1370"/>
              </a:cxn>
              <a:cxn ang="0">
                <a:pos x="2190" y="1491"/>
              </a:cxn>
              <a:cxn ang="0">
                <a:pos x="2430" y="1610"/>
              </a:cxn>
              <a:cxn ang="0">
                <a:pos x="2670" y="1760"/>
              </a:cxn>
              <a:cxn ang="0">
                <a:pos x="2920" y="1920"/>
              </a:cxn>
              <a:cxn ang="0">
                <a:pos x="3160" y="2100"/>
              </a:cxn>
              <a:cxn ang="0">
                <a:pos x="3390" y="2300"/>
              </a:cxn>
              <a:cxn ang="0">
                <a:pos x="3610" y="2510"/>
              </a:cxn>
              <a:cxn ang="0">
                <a:pos x="3710" y="2630"/>
              </a:cxn>
              <a:cxn ang="0">
                <a:pos x="3810" y="2750"/>
              </a:cxn>
              <a:cxn ang="0">
                <a:pos x="3841" y="2650"/>
              </a:cxn>
              <a:cxn ang="0">
                <a:pos x="3890" y="2530"/>
              </a:cxn>
              <a:cxn ang="0">
                <a:pos x="3951" y="2390"/>
              </a:cxn>
              <a:cxn ang="0">
                <a:pos x="4020" y="2240"/>
              </a:cxn>
              <a:cxn ang="0">
                <a:pos x="4119" y="2070"/>
              </a:cxn>
              <a:cxn ang="0">
                <a:pos x="4240" y="1910"/>
              </a:cxn>
              <a:cxn ang="0">
                <a:pos x="4300" y="1840"/>
              </a:cxn>
              <a:cxn ang="0">
                <a:pos x="4370" y="1760"/>
              </a:cxn>
              <a:cxn ang="0">
                <a:pos x="4300" y="1710"/>
              </a:cxn>
              <a:cxn ang="0">
                <a:pos x="4080" y="1580"/>
              </a:cxn>
              <a:cxn ang="0">
                <a:pos x="3750" y="1400"/>
              </a:cxn>
              <a:cxn ang="0">
                <a:pos x="3540" y="1290"/>
              </a:cxn>
              <a:cxn ang="0">
                <a:pos x="3320" y="1190"/>
              </a:cxn>
              <a:cxn ang="0">
                <a:pos x="3070" y="1080"/>
              </a:cxn>
              <a:cxn ang="0">
                <a:pos x="2800" y="970"/>
              </a:cxn>
              <a:cxn ang="0">
                <a:pos x="2520" y="860"/>
              </a:cxn>
              <a:cxn ang="0">
                <a:pos x="2220" y="769"/>
              </a:cxn>
              <a:cxn ang="0">
                <a:pos x="1920" y="690"/>
              </a:cxn>
              <a:cxn ang="0">
                <a:pos x="1600" y="620"/>
              </a:cxn>
              <a:cxn ang="0">
                <a:pos x="1280" y="570"/>
              </a:cxn>
              <a:cxn ang="0">
                <a:pos x="960" y="540"/>
              </a:cxn>
              <a:cxn ang="0">
                <a:pos x="1260" y="0"/>
              </a:cxn>
              <a:cxn ang="0">
                <a:pos x="710" y="280"/>
              </a:cxn>
              <a:cxn ang="0">
                <a:pos x="291" y="500"/>
              </a:cxn>
              <a:cxn ang="0">
                <a:pos x="120" y="601"/>
              </a:cxn>
              <a:cxn ang="0">
                <a:pos x="0" y="670"/>
              </a:cxn>
            </a:cxnLst>
            <a:rect l="0" t="0" r="r" b="b"/>
            <a:pathLst>
              <a:path w="4370" h="2750">
                <a:moveTo>
                  <a:pt x="0" y="670"/>
                </a:moveTo>
                <a:lnTo>
                  <a:pt x="110" y="760"/>
                </a:lnTo>
                <a:lnTo>
                  <a:pt x="380" y="1000"/>
                </a:lnTo>
                <a:lnTo>
                  <a:pt x="540" y="1150"/>
                </a:lnTo>
                <a:lnTo>
                  <a:pt x="700" y="1310"/>
                </a:lnTo>
                <a:lnTo>
                  <a:pt x="840" y="1470"/>
                </a:lnTo>
                <a:lnTo>
                  <a:pt x="960" y="1630"/>
                </a:lnTo>
                <a:lnTo>
                  <a:pt x="890" y="970"/>
                </a:lnTo>
                <a:lnTo>
                  <a:pt x="970" y="991"/>
                </a:lnTo>
                <a:lnTo>
                  <a:pt x="1200" y="1070"/>
                </a:lnTo>
                <a:lnTo>
                  <a:pt x="1540" y="1190"/>
                </a:lnTo>
                <a:lnTo>
                  <a:pt x="1740" y="1271"/>
                </a:lnTo>
                <a:lnTo>
                  <a:pt x="1960" y="1370"/>
                </a:lnTo>
                <a:lnTo>
                  <a:pt x="2190" y="1491"/>
                </a:lnTo>
                <a:lnTo>
                  <a:pt x="2430" y="1610"/>
                </a:lnTo>
                <a:lnTo>
                  <a:pt x="2670" y="1760"/>
                </a:lnTo>
                <a:lnTo>
                  <a:pt x="2920" y="1920"/>
                </a:lnTo>
                <a:lnTo>
                  <a:pt x="3160" y="2100"/>
                </a:lnTo>
                <a:lnTo>
                  <a:pt x="3390" y="2300"/>
                </a:lnTo>
                <a:lnTo>
                  <a:pt x="3610" y="2510"/>
                </a:lnTo>
                <a:lnTo>
                  <a:pt x="3710" y="2630"/>
                </a:lnTo>
                <a:lnTo>
                  <a:pt x="3810" y="2750"/>
                </a:lnTo>
                <a:lnTo>
                  <a:pt x="3841" y="2650"/>
                </a:lnTo>
                <a:lnTo>
                  <a:pt x="3890" y="2530"/>
                </a:lnTo>
                <a:lnTo>
                  <a:pt x="3951" y="2390"/>
                </a:lnTo>
                <a:lnTo>
                  <a:pt x="4020" y="2240"/>
                </a:lnTo>
                <a:lnTo>
                  <a:pt x="4119" y="2070"/>
                </a:lnTo>
                <a:lnTo>
                  <a:pt x="4240" y="1910"/>
                </a:lnTo>
                <a:lnTo>
                  <a:pt x="4300" y="1840"/>
                </a:lnTo>
                <a:lnTo>
                  <a:pt x="4370" y="1760"/>
                </a:lnTo>
                <a:lnTo>
                  <a:pt x="4300" y="1710"/>
                </a:lnTo>
                <a:lnTo>
                  <a:pt x="4080" y="1580"/>
                </a:lnTo>
                <a:lnTo>
                  <a:pt x="3750" y="1400"/>
                </a:lnTo>
                <a:lnTo>
                  <a:pt x="3540" y="1290"/>
                </a:lnTo>
                <a:lnTo>
                  <a:pt x="3320" y="1190"/>
                </a:lnTo>
                <a:lnTo>
                  <a:pt x="3070" y="1080"/>
                </a:lnTo>
                <a:lnTo>
                  <a:pt x="2800" y="970"/>
                </a:lnTo>
                <a:lnTo>
                  <a:pt x="2520" y="860"/>
                </a:lnTo>
                <a:lnTo>
                  <a:pt x="2220" y="769"/>
                </a:lnTo>
                <a:lnTo>
                  <a:pt x="1920" y="690"/>
                </a:lnTo>
                <a:lnTo>
                  <a:pt x="1600" y="620"/>
                </a:lnTo>
                <a:lnTo>
                  <a:pt x="1280" y="570"/>
                </a:lnTo>
                <a:lnTo>
                  <a:pt x="960" y="540"/>
                </a:lnTo>
                <a:lnTo>
                  <a:pt x="1260" y="0"/>
                </a:lnTo>
                <a:lnTo>
                  <a:pt x="710" y="280"/>
                </a:lnTo>
                <a:lnTo>
                  <a:pt x="291" y="500"/>
                </a:lnTo>
                <a:lnTo>
                  <a:pt x="120" y="601"/>
                </a:lnTo>
                <a:lnTo>
                  <a:pt x="0" y="670"/>
                </a:lnTo>
                <a:close/>
              </a:path>
            </a:pathLst>
          </a:custGeom>
          <a:solidFill>
            <a:schemeClr val="bg2">
              <a:lumMod val="60000"/>
              <a:lumOff val="40000"/>
            </a:schemeClr>
          </a:solidFill>
          <a:ln>
            <a:headEnd/>
            <a:tailEnd/>
          </a:ln>
        </p:spPr>
        <p:style>
          <a:lnRef idx="0">
            <a:schemeClr val="accent2"/>
          </a:lnRef>
          <a:fillRef idx="3">
            <a:schemeClr val="accent2"/>
          </a:fillRef>
          <a:effectRef idx="3">
            <a:schemeClr val="accent2"/>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sp>
        <p:nvSpPr>
          <p:cNvPr id="46" name="Freeform 46"/>
          <p:cNvSpPr>
            <a:spLocks/>
          </p:cNvSpPr>
          <p:nvPr/>
        </p:nvSpPr>
        <p:spPr bwMode="auto">
          <a:xfrm rot="17814604" flipH="1">
            <a:off x="4484236" y="3910102"/>
            <a:ext cx="553559" cy="568836"/>
          </a:xfrm>
          <a:custGeom>
            <a:avLst/>
            <a:gdLst/>
            <a:ahLst/>
            <a:cxnLst>
              <a:cxn ang="0">
                <a:pos x="0" y="670"/>
              </a:cxn>
              <a:cxn ang="0">
                <a:pos x="110" y="760"/>
              </a:cxn>
              <a:cxn ang="0">
                <a:pos x="380" y="1000"/>
              </a:cxn>
              <a:cxn ang="0">
                <a:pos x="540" y="1150"/>
              </a:cxn>
              <a:cxn ang="0">
                <a:pos x="700" y="1310"/>
              </a:cxn>
              <a:cxn ang="0">
                <a:pos x="840" y="1470"/>
              </a:cxn>
              <a:cxn ang="0">
                <a:pos x="960" y="1630"/>
              </a:cxn>
              <a:cxn ang="0">
                <a:pos x="890" y="970"/>
              </a:cxn>
              <a:cxn ang="0">
                <a:pos x="970" y="991"/>
              </a:cxn>
              <a:cxn ang="0">
                <a:pos x="1200" y="1070"/>
              </a:cxn>
              <a:cxn ang="0">
                <a:pos x="1540" y="1190"/>
              </a:cxn>
              <a:cxn ang="0">
                <a:pos x="1740" y="1271"/>
              </a:cxn>
              <a:cxn ang="0">
                <a:pos x="1960" y="1370"/>
              </a:cxn>
              <a:cxn ang="0">
                <a:pos x="2190" y="1491"/>
              </a:cxn>
              <a:cxn ang="0">
                <a:pos x="2430" y="1610"/>
              </a:cxn>
              <a:cxn ang="0">
                <a:pos x="2670" y="1760"/>
              </a:cxn>
              <a:cxn ang="0">
                <a:pos x="2920" y="1920"/>
              </a:cxn>
              <a:cxn ang="0">
                <a:pos x="3160" y="2100"/>
              </a:cxn>
              <a:cxn ang="0">
                <a:pos x="3390" y="2300"/>
              </a:cxn>
              <a:cxn ang="0">
                <a:pos x="3610" y="2510"/>
              </a:cxn>
              <a:cxn ang="0">
                <a:pos x="3710" y="2630"/>
              </a:cxn>
              <a:cxn ang="0">
                <a:pos x="3810" y="2750"/>
              </a:cxn>
              <a:cxn ang="0">
                <a:pos x="3841" y="2650"/>
              </a:cxn>
              <a:cxn ang="0">
                <a:pos x="3890" y="2530"/>
              </a:cxn>
              <a:cxn ang="0">
                <a:pos x="3951" y="2390"/>
              </a:cxn>
              <a:cxn ang="0">
                <a:pos x="4020" y="2240"/>
              </a:cxn>
              <a:cxn ang="0">
                <a:pos x="4119" y="2070"/>
              </a:cxn>
              <a:cxn ang="0">
                <a:pos x="4240" y="1910"/>
              </a:cxn>
              <a:cxn ang="0">
                <a:pos x="4300" y="1840"/>
              </a:cxn>
              <a:cxn ang="0">
                <a:pos x="4370" y="1760"/>
              </a:cxn>
              <a:cxn ang="0">
                <a:pos x="4300" y="1710"/>
              </a:cxn>
              <a:cxn ang="0">
                <a:pos x="4080" y="1580"/>
              </a:cxn>
              <a:cxn ang="0">
                <a:pos x="3750" y="1400"/>
              </a:cxn>
              <a:cxn ang="0">
                <a:pos x="3540" y="1290"/>
              </a:cxn>
              <a:cxn ang="0">
                <a:pos x="3320" y="1190"/>
              </a:cxn>
              <a:cxn ang="0">
                <a:pos x="3070" y="1080"/>
              </a:cxn>
              <a:cxn ang="0">
                <a:pos x="2800" y="970"/>
              </a:cxn>
              <a:cxn ang="0">
                <a:pos x="2520" y="860"/>
              </a:cxn>
              <a:cxn ang="0">
                <a:pos x="2220" y="769"/>
              </a:cxn>
              <a:cxn ang="0">
                <a:pos x="1920" y="690"/>
              </a:cxn>
              <a:cxn ang="0">
                <a:pos x="1600" y="620"/>
              </a:cxn>
              <a:cxn ang="0">
                <a:pos x="1280" y="570"/>
              </a:cxn>
              <a:cxn ang="0">
                <a:pos x="960" y="540"/>
              </a:cxn>
              <a:cxn ang="0">
                <a:pos x="1260" y="0"/>
              </a:cxn>
              <a:cxn ang="0">
                <a:pos x="710" y="280"/>
              </a:cxn>
              <a:cxn ang="0">
                <a:pos x="291" y="500"/>
              </a:cxn>
              <a:cxn ang="0">
                <a:pos x="120" y="601"/>
              </a:cxn>
              <a:cxn ang="0">
                <a:pos x="0" y="670"/>
              </a:cxn>
            </a:cxnLst>
            <a:rect l="0" t="0" r="r" b="b"/>
            <a:pathLst>
              <a:path w="4370" h="2750">
                <a:moveTo>
                  <a:pt x="0" y="670"/>
                </a:moveTo>
                <a:lnTo>
                  <a:pt x="110" y="760"/>
                </a:lnTo>
                <a:lnTo>
                  <a:pt x="380" y="1000"/>
                </a:lnTo>
                <a:lnTo>
                  <a:pt x="540" y="1150"/>
                </a:lnTo>
                <a:lnTo>
                  <a:pt x="700" y="1310"/>
                </a:lnTo>
                <a:lnTo>
                  <a:pt x="840" y="1470"/>
                </a:lnTo>
                <a:lnTo>
                  <a:pt x="960" y="1630"/>
                </a:lnTo>
                <a:lnTo>
                  <a:pt x="890" y="970"/>
                </a:lnTo>
                <a:lnTo>
                  <a:pt x="970" y="991"/>
                </a:lnTo>
                <a:lnTo>
                  <a:pt x="1200" y="1070"/>
                </a:lnTo>
                <a:lnTo>
                  <a:pt x="1540" y="1190"/>
                </a:lnTo>
                <a:lnTo>
                  <a:pt x="1740" y="1271"/>
                </a:lnTo>
                <a:lnTo>
                  <a:pt x="1960" y="1370"/>
                </a:lnTo>
                <a:lnTo>
                  <a:pt x="2190" y="1491"/>
                </a:lnTo>
                <a:lnTo>
                  <a:pt x="2430" y="1610"/>
                </a:lnTo>
                <a:lnTo>
                  <a:pt x="2670" y="1760"/>
                </a:lnTo>
                <a:lnTo>
                  <a:pt x="2920" y="1920"/>
                </a:lnTo>
                <a:lnTo>
                  <a:pt x="3160" y="2100"/>
                </a:lnTo>
                <a:lnTo>
                  <a:pt x="3390" y="2300"/>
                </a:lnTo>
                <a:lnTo>
                  <a:pt x="3610" y="2510"/>
                </a:lnTo>
                <a:lnTo>
                  <a:pt x="3710" y="2630"/>
                </a:lnTo>
                <a:lnTo>
                  <a:pt x="3810" y="2750"/>
                </a:lnTo>
                <a:lnTo>
                  <a:pt x="3841" y="2650"/>
                </a:lnTo>
                <a:lnTo>
                  <a:pt x="3890" y="2530"/>
                </a:lnTo>
                <a:lnTo>
                  <a:pt x="3951" y="2390"/>
                </a:lnTo>
                <a:lnTo>
                  <a:pt x="4020" y="2240"/>
                </a:lnTo>
                <a:lnTo>
                  <a:pt x="4119" y="2070"/>
                </a:lnTo>
                <a:lnTo>
                  <a:pt x="4240" y="1910"/>
                </a:lnTo>
                <a:lnTo>
                  <a:pt x="4300" y="1840"/>
                </a:lnTo>
                <a:lnTo>
                  <a:pt x="4370" y="1760"/>
                </a:lnTo>
                <a:lnTo>
                  <a:pt x="4300" y="1710"/>
                </a:lnTo>
                <a:lnTo>
                  <a:pt x="4080" y="1580"/>
                </a:lnTo>
                <a:lnTo>
                  <a:pt x="3750" y="1400"/>
                </a:lnTo>
                <a:lnTo>
                  <a:pt x="3540" y="1290"/>
                </a:lnTo>
                <a:lnTo>
                  <a:pt x="3320" y="1190"/>
                </a:lnTo>
                <a:lnTo>
                  <a:pt x="3070" y="1080"/>
                </a:lnTo>
                <a:lnTo>
                  <a:pt x="2800" y="970"/>
                </a:lnTo>
                <a:lnTo>
                  <a:pt x="2520" y="860"/>
                </a:lnTo>
                <a:lnTo>
                  <a:pt x="2220" y="769"/>
                </a:lnTo>
                <a:lnTo>
                  <a:pt x="1920" y="690"/>
                </a:lnTo>
                <a:lnTo>
                  <a:pt x="1600" y="620"/>
                </a:lnTo>
                <a:lnTo>
                  <a:pt x="1280" y="570"/>
                </a:lnTo>
                <a:lnTo>
                  <a:pt x="960" y="540"/>
                </a:lnTo>
                <a:lnTo>
                  <a:pt x="1260" y="0"/>
                </a:lnTo>
                <a:lnTo>
                  <a:pt x="710" y="280"/>
                </a:lnTo>
                <a:lnTo>
                  <a:pt x="291" y="500"/>
                </a:lnTo>
                <a:lnTo>
                  <a:pt x="120" y="601"/>
                </a:lnTo>
                <a:lnTo>
                  <a:pt x="0" y="670"/>
                </a:lnTo>
                <a:close/>
              </a:path>
            </a:pathLst>
          </a:custGeom>
          <a:solidFill>
            <a:schemeClr val="bg2">
              <a:lumMod val="60000"/>
              <a:lumOff val="40000"/>
            </a:schemeClr>
          </a:solidFill>
          <a:ln>
            <a:headEnd/>
            <a:tailEnd/>
          </a:ln>
        </p:spPr>
        <p:style>
          <a:lnRef idx="0">
            <a:schemeClr val="accent2"/>
          </a:lnRef>
          <a:fillRef idx="3">
            <a:schemeClr val="accent2"/>
          </a:fillRef>
          <a:effectRef idx="3">
            <a:schemeClr val="accent2"/>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sp>
        <p:nvSpPr>
          <p:cNvPr id="51" name="Freeform 44"/>
          <p:cNvSpPr>
            <a:spLocks/>
          </p:cNvSpPr>
          <p:nvPr/>
        </p:nvSpPr>
        <p:spPr bwMode="auto">
          <a:xfrm rot="2543715" flipH="1">
            <a:off x="6172822" y="2759165"/>
            <a:ext cx="705943" cy="350368"/>
          </a:xfrm>
          <a:custGeom>
            <a:avLst/>
            <a:gdLst/>
            <a:ahLst/>
            <a:cxnLst>
              <a:cxn ang="0">
                <a:pos x="0" y="670"/>
              </a:cxn>
              <a:cxn ang="0">
                <a:pos x="110" y="760"/>
              </a:cxn>
              <a:cxn ang="0">
                <a:pos x="380" y="1000"/>
              </a:cxn>
              <a:cxn ang="0">
                <a:pos x="540" y="1150"/>
              </a:cxn>
              <a:cxn ang="0">
                <a:pos x="700" y="1310"/>
              </a:cxn>
              <a:cxn ang="0">
                <a:pos x="840" y="1470"/>
              </a:cxn>
              <a:cxn ang="0">
                <a:pos x="960" y="1630"/>
              </a:cxn>
              <a:cxn ang="0">
                <a:pos x="890" y="970"/>
              </a:cxn>
              <a:cxn ang="0">
                <a:pos x="970" y="991"/>
              </a:cxn>
              <a:cxn ang="0">
                <a:pos x="1200" y="1070"/>
              </a:cxn>
              <a:cxn ang="0">
                <a:pos x="1540" y="1190"/>
              </a:cxn>
              <a:cxn ang="0">
                <a:pos x="1740" y="1271"/>
              </a:cxn>
              <a:cxn ang="0">
                <a:pos x="1960" y="1370"/>
              </a:cxn>
              <a:cxn ang="0">
                <a:pos x="2190" y="1491"/>
              </a:cxn>
              <a:cxn ang="0">
                <a:pos x="2430" y="1610"/>
              </a:cxn>
              <a:cxn ang="0">
                <a:pos x="2670" y="1760"/>
              </a:cxn>
              <a:cxn ang="0">
                <a:pos x="2920" y="1920"/>
              </a:cxn>
              <a:cxn ang="0">
                <a:pos x="3160" y="2100"/>
              </a:cxn>
              <a:cxn ang="0">
                <a:pos x="3390" y="2300"/>
              </a:cxn>
              <a:cxn ang="0">
                <a:pos x="3610" y="2510"/>
              </a:cxn>
              <a:cxn ang="0">
                <a:pos x="3710" y="2630"/>
              </a:cxn>
              <a:cxn ang="0">
                <a:pos x="3810" y="2750"/>
              </a:cxn>
              <a:cxn ang="0">
                <a:pos x="3841" y="2650"/>
              </a:cxn>
              <a:cxn ang="0">
                <a:pos x="3890" y="2530"/>
              </a:cxn>
              <a:cxn ang="0">
                <a:pos x="3951" y="2390"/>
              </a:cxn>
              <a:cxn ang="0">
                <a:pos x="4020" y="2240"/>
              </a:cxn>
              <a:cxn ang="0">
                <a:pos x="4119" y="2070"/>
              </a:cxn>
              <a:cxn ang="0">
                <a:pos x="4240" y="1910"/>
              </a:cxn>
              <a:cxn ang="0">
                <a:pos x="4300" y="1840"/>
              </a:cxn>
              <a:cxn ang="0">
                <a:pos x="4370" y="1760"/>
              </a:cxn>
              <a:cxn ang="0">
                <a:pos x="4300" y="1710"/>
              </a:cxn>
              <a:cxn ang="0">
                <a:pos x="4080" y="1580"/>
              </a:cxn>
              <a:cxn ang="0">
                <a:pos x="3750" y="1400"/>
              </a:cxn>
              <a:cxn ang="0">
                <a:pos x="3540" y="1290"/>
              </a:cxn>
              <a:cxn ang="0">
                <a:pos x="3320" y="1190"/>
              </a:cxn>
              <a:cxn ang="0">
                <a:pos x="3070" y="1080"/>
              </a:cxn>
              <a:cxn ang="0">
                <a:pos x="2800" y="970"/>
              </a:cxn>
              <a:cxn ang="0">
                <a:pos x="2520" y="860"/>
              </a:cxn>
              <a:cxn ang="0">
                <a:pos x="2220" y="769"/>
              </a:cxn>
              <a:cxn ang="0">
                <a:pos x="1920" y="690"/>
              </a:cxn>
              <a:cxn ang="0">
                <a:pos x="1600" y="620"/>
              </a:cxn>
              <a:cxn ang="0">
                <a:pos x="1280" y="570"/>
              </a:cxn>
              <a:cxn ang="0">
                <a:pos x="960" y="540"/>
              </a:cxn>
              <a:cxn ang="0">
                <a:pos x="1260" y="0"/>
              </a:cxn>
              <a:cxn ang="0">
                <a:pos x="710" y="280"/>
              </a:cxn>
              <a:cxn ang="0">
                <a:pos x="291" y="500"/>
              </a:cxn>
              <a:cxn ang="0">
                <a:pos x="120" y="601"/>
              </a:cxn>
              <a:cxn ang="0">
                <a:pos x="0" y="670"/>
              </a:cxn>
            </a:cxnLst>
            <a:rect l="0" t="0" r="r" b="b"/>
            <a:pathLst>
              <a:path w="4370" h="2750">
                <a:moveTo>
                  <a:pt x="0" y="670"/>
                </a:moveTo>
                <a:lnTo>
                  <a:pt x="110" y="760"/>
                </a:lnTo>
                <a:lnTo>
                  <a:pt x="380" y="1000"/>
                </a:lnTo>
                <a:lnTo>
                  <a:pt x="540" y="1150"/>
                </a:lnTo>
                <a:lnTo>
                  <a:pt x="700" y="1310"/>
                </a:lnTo>
                <a:lnTo>
                  <a:pt x="840" y="1470"/>
                </a:lnTo>
                <a:lnTo>
                  <a:pt x="960" y="1630"/>
                </a:lnTo>
                <a:lnTo>
                  <a:pt x="890" y="970"/>
                </a:lnTo>
                <a:lnTo>
                  <a:pt x="970" y="991"/>
                </a:lnTo>
                <a:lnTo>
                  <a:pt x="1200" y="1070"/>
                </a:lnTo>
                <a:lnTo>
                  <a:pt x="1540" y="1190"/>
                </a:lnTo>
                <a:lnTo>
                  <a:pt x="1740" y="1271"/>
                </a:lnTo>
                <a:lnTo>
                  <a:pt x="1960" y="1370"/>
                </a:lnTo>
                <a:lnTo>
                  <a:pt x="2190" y="1491"/>
                </a:lnTo>
                <a:lnTo>
                  <a:pt x="2430" y="1610"/>
                </a:lnTo>
                <a:lnTo>
                  <a:pt x="2670" y="1760"/>
                </a:lnTo>
                <a:lnTo>
                  <a:pt x="2920" y="1920"/>
                </a:lnTo>
                <a:lnTo>
                  <a:pt x="3160" y="2100"/>
                </a:lnTo>
                <a:lnTo>
                  <a:pt x="3390" y="2300"/>
                </a:lnTo>
                <a:lnTo>
                  <a:pt x="3610" y="2510"/>
                </a:lnTo>
                <a:lnTo>
                  <a:pt x="3710" y="2630"/>
                </a:lnTo>
                <a:lnTo>
                  <a:pt x="3810" y="2750"/>
                </a:lnTo>
                <a:lnTo>
                  <a:pt x="3841" y="2650"/>
                </a:lnTo>
                <a:lnTo>
                  <a:pt x="3890" y="2530"/>
                </a:lnTo>
                <a:lnTo>
                  <a:pt x="3951" y="2390"/>
                </a:lnTo>
                <a:lnTo>
                  <a:pt x="4020" y="2240"/>
                </a:lnTo>
                <a:lnTo>
                  <a:pt x="4119" y="2070"/>
                </a:lnTo>
                <a:lnTo>
                  <a:pt x="4240" y="1910"/>
                </a:lnTo>
                <a:lnTo>
                  <a:pt x="4300" y="1840"/>
                </a:lnTo>
                <a:lnTo>
                  <a:pt x="4370" y="1760"/>
                </a:lnTo>
                <a:lnTo>
                  <a:pt x="4300" y="1710"/>
                </a:lnTo>
                <a:lnTo>
                  <a:pt x="4080" y="1580"/>
                </a:lnTo>
                <a:lnTo>
                  <a:pt x="3750" y="1400"/>
                </a:lnTo>
                <a:lnTo>
                  <a:pt x="3540" y="1290"/>
                </a:lnTo>
                <a:lnTo>
                  <a:pt x="3320" y="1190"/>
                </a:lnTo>
                <a:lnTo>
                  <a:pt x="3070" y="1080"/>
                </a:lnTo>
                <a:lnTo>
                  <a:pt x="2800" y="970"/>
                </a:lnTo>
                <a:lnTo>
                  <a:pt x="2520" y="860"/>
                </a:lnTo>
                <a:lnTo>
                  <a:pt x="2220" y="769"/>
                </a:lnTo>
                <a:lnTo>
                  <a:pt x="1920" y="690"/>
                </a:lnTo>
                <a:lnTo>
                  <a:pt x="1600" y="620"/>
                </a:lnTo>
                <a:lnTo>
                  <a:pt x="1280" y="570"/>
                </a:lnTo>
                <a:lnTo>
                  <a:pt x="960" y="540"/>
                </a:lnTo>
                <a:lnTo>
                  <a:pt x="1260" y="0"/>
                </a:lnTo>
                <a:lnTo>
                  <a:pt x="710" y="280"/>
                </a:lnTo>
                <a:lnTo>
                  <a:pt x="291" y="500"/>
                </a:lnTo>
                <a:lnTo>
                  <a:pt x="120" y="601"/>
                </a:lnTo>
                <a:lnTo>
                  <a:pt x="0" y="670"/>
                </a:lnTo>
                <a:close/>
              </a:path>
            </a:pathLst>
          </a:custGeom>
          <a:solidFill>
            <a:schemeClr val="bg2">
              <a:lumMod val="60000"/>
              <a:lumOff val="40000"/>
            </a:schemeClr>
          </a:solidFill>
          <a:ln>
            <a:headEnd/>
            <a:tailEnd/>
          </a:ln>
        </p:spPr>
        <p:style>
          <a:lnRef idx="0">
            <a:schemeClr val="accent2"/>
          </a:lnRef>
          <a:fillRef idx="3">
            <a:schemeClr val="accent2"/>
          </a:fillRef>
          <a:effectRef idx="3">
            <a:schemeClr val="accent2"/>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sp>
        <p:nvSpPr>
          <p:cNvPr id="56" name="Freeform 44"/>
          <p:cNvSpPr>
            <a:spLocks/>
          </p:cNvSpPr>
          <p:nvPr/>
        </p:nvSpPr>
        <p:spPr bwMode="auto">
          <a:xfrm rot="21179009" flipH="1">
            <a:off x="5244682" y="2819400"/>
            <a:ext cx="533400" cy="381001"/>
          </a:xfrm>
          <a:custGeom>
            <a:avLst/>
            <a:gdLst/>
            <a:ahLst/>
            <a:cxnLst>
              <a:cxn ang="0">
                <a:pos x="0" y="670"/>
              </a:cxn>
              <a:cxn ang="0">
                <a:pos x="110" y="760"/>
              </a:cxn>
              <a:cxn ang="0">
                <a:pos x="380" y="1000"/>
              </a:cxn>
              <a:cxn ang="0">
                <a:pos x="540" y="1150"/>
              </a:cxn>
              <a:cxn ang="0">
                <a:pos x="700" y="1310"/>
              </a:cxn>
              <a:cxn ang="0">
                <a:pos x="840" y="1470"/>
              </a:cxn>
              <a:cxn ang="0">
                <a:pos x="960" y="1630"/>
              </a:cxn>
              <a:cxn ang="0">
                <a:pos x="890" y="970"/>
              </a:cxn>
              <a:cxn ang="0">
                <a:pos x="970" y="991"/>
              </a:cxn>
              <a:cxn ang="0">
                <a:pos x="1200" y="1070"/>
              </a:cxn>
              <a:cxn ang="0">
                <a:pos x="1540" y="1190"/>
              </a:cxn>
              <a:cxn ang="0">
                <a:pos x="1740" y="1271"/>
              </a:cxn>
              <a:cxn ang="0">
                <a:pos x="1960" y="1370"/>
              </a:cxn>
              <a:cxn ang="0">
                <a:pos x="2190" y="1491"/>
              </a:cxn>
              <a:cxn ang="0">
                <a:pos x="2430" y="1610"/>
              </a:cxn>
              <a:cxn ang="0">
                <a:pos x="2670" y="1760"/>
              </a:cxn>
              <a:cxn ang="0">
                <a:pos x="2920" y="1920"/>
              </a:cxn>
              <a:cxn ang="0">
                <a:pos x="3160" y="2100"/>
              </a:cxn>
              <a:cxn ang="0">
                <a:pos x="3390" y="2300"/>
              </a:cxn>
              <a:cxn ang="0">
                <a:pos x="3610" y="2510"/>
              </a:cxn>
              <a:cxn ang="0">
                <a:pos x="3710" y="2630"/>
              </a:cxn>
              <a:cxn ang="0">
                <a:pos x="3810" y="2750"/>
              </a:cxn>
              <a:cxn ang="0">
                <a:pos x="3841" y="2650"/>
              </a:cxn>
              <a:cxn ang="0">
                <a:pos x="3890" y="2530"/>
              </a:cxn>
              <a:cxn ang="0">
                <a:pos x="3951" y="2390"/>
              </a:cxn>
              <a:cxn ang="0">
                <a:pos x="4020" y="2240"/>
              </a:cxn>
              <a:cxn ang="0">
                <a:pos x="4119" y="2070"/>
              </a:cxn>
              <a:cxn ang="0">
                <a:pos x="4240" y="1910"/>
              </a:cxn>
              <a:cxn ang="0">
                <a:pos x="4300" y="1840"/>
              </a:cxn>
              <a:cxn ang="0">
                <a:pos x="4370" y="1760"/>
              </a:cxn>
              <a:cxn ang="0">
                <a:pos x="4300" y="1710"/>
              </a:cxn>
              <a:cxn ang="0">
                <a:pos x="4080" y="1580"/>
              </a:cxn>
              <a:cxn ang="0">
                <a:pos x="3750" y="1400"/>
              </a:cxn>
              <a:cxn ang="0">
                <a:pos x="3540" y="1290"/>
              </a:cxn>
              <a:cxn ang="0">
                <a:pos x="3320" y="1190"/>
              </a:cxn>
              <a:cxn ang="0">
                <a:pos x="3070" y="1080"/>
              </a:cxn>
              <a:cxn ang="0">
                <a:pos x="2800" y="970"/>
              </a:cxn>
              <a:cxn ang="0">
                <a:pos x="2520" y="860"/>
              </a:cxn>
              <a:cxn ang="0">
                <a:pos x="2220" y="769"/>
              </a:cxn>
              <a:cxn ang="0">
                <a:pos x="1920" y="690"/>
              </a:cxn>
              <a:cxn ang="0">
                <a:pos x="1600" y="620"/>
              </a:cxn>
              <a:cxn ang="0">
                <a:pos x="1280" y="570"/>
              </a:cxn>
              <a:cxn ang="0">
                <a:pos x="960" y="540"/>
              </a:cxn>
              <a:cxn ang="0">
                <a:pos x="1260" y="0"/>
              </a:cxn>
              <a:cxn ang="0">
                <a:pos x="710" y="280"/>
              </a:cxn>
              <a:cxn ang="0">
                <a:pos x="291" y="500"/>
              </a:cxn>
              <a:cxn ang="0">
                <a:pos x="120" y="601"/>
              </a:cxn>
              <a:cxn ang="0">
                <a:pos x="0" y="670"/>
              </a:cxn>
            </a:cxnLst>
            <a:rect l="0" t="0" r="r" b="b"/>
            <a:pathLst>
              <a:path w="4370" h="2750">
                <a:moveTo>
                  <a:pt x="0" y="670"/>
                </a:moveTo>
                <a:lnTo>
                  <a:pt x="110" y="760"/>
                </a:lnTo>
                <a:lnTo>
                  <a:pt x="380" y="1000"/>
                </a:lnTo>
                <a:lnTo>
                  <a:pt x="540" y="1150"/>
                </a:lnTo>
                <a:lnTo>
                  <a:pt x="700" y="1310"/>
                </a:lnTo>
                <a:lnTo>
                  <a:pt x="840" y="1470"/>
                </a:lnTo>
                <a:lnTo>
                  <a:pt x="960" y="1630"/>
                </a:lnTo>
                <a:lnTo>
                  <a:pt x="890" y="970"/>
                </a:lnTo>
                <a:lnTo>
                  <a:pt x="970" y="991"/>
                </a:lnTo>
                <a:lnTo>
                  <a:pt x="1200" y="1070"/>
                </a:lnTo>
                <a:lnTo>
                  <a:pt x="1540" y="1190"/>
                </a:lnTo>
                <a:lnTo>
                  <a:pt x="1740" y="1271"/>
                </a:lnTo>
                <a:lnTo>
                  <a:pt x="1960" y="1370"/>
                </a:lnTo>
                <a:lnTo>
                  <a:pt x="2190" y="1491"/>
                </a:lnTo>
                <a:lnTo>
                  <a:pt x="2430" y="1610"/>
                </a:lnTo>
                <a:lnTo>
                  <a:pt x="2670" y="1760"/>
                </a:lnTo>
                <a:lnTo>
                  <a:pt x="2920" y="1920"/>
                </a:lnTo>
                <a:lnTo>
                  <a:pt x="3160" y="2100"/>
                </a:lnTo>
                <a:lnTo>
                  <a:pt x="3390" y="2300"/>
                </a:lnTo>
                <a:lnTo>
                  <a:pt x="3610" y="2510"/>
                </a:lnTo>
                <a:lnTo>
                  <a:pt x="3710" y="2630"/>
                </a:lnTo>
                <a:lnTo>
                  <a:pt x="3810" y="2750"/>
                </a:lnTo>
                <a:lnTo>
                  <a:pt x="3841" y="2650"/>
                </a:lnTo>
                <a:lnTo>
                  <a:pt x="3890" y="2530"/>
                </a:lnTo>
                <a:lnTo>
                  <a:pt x="3951" y="2390"/>
                </a:lnTo>
                <a:lnTo>
                  <a:pt x="4020" y="2240"/>
                </a:lnTo>
                <a:lnTo>
                  <a:pt x="4119" y="2070"/>
                </a:lnTo>
                <a:lnTo>
                  <a:pt x="4240" y="1910"/>
                </a:lnTo>
                <a:lnTo>
                  <a:pt x="4300" y="1840"/>
                </a:lnTo>
                <a:lnTo>
                  <a:pt x="4370" y="1760"/>
                </a:lnTo>
                <a:lnTo>
                  <a:pt x="4300" y="1710"/>
                </a:lnTo>
                <a:lnTo>
                  <a:pt x="4080" y="1580"/>
                </a:lnTo>
                <a:lnTo>
                  <a:pt x="3750" y="1400"/>
                </a:lnTo>
                <a:lnTo>
                  <a:pt x="3540" y="1290"/>
                </a:lnTo>
                <a:lnTo>
                  <a:pt x="3320" y="1190"/>
                </a:lnTo>
                <a:lnTo>
                  <a:pt x="3070" y="1080"/>
                </a:lnTo>
                <a:lnTo>
                  <a:pt x="2800" y="970"/>
                </a:lnTo>
                <a:lnTo>
                  <a:pt x="2520" y="860"/>
                </a:lnTo>
                <a:lnTo>
                  <a:pt x="2220" y="769"/>
                </a:lnTo>
                <a:lnTo>
                  <a:pt x="1920" y="690"/>
                </a:lnTo>
                <a:lnTo>
                  <a:pt x="1600" y="620"/>
                </a:lnTo>
                <a:lnTo>
                  <a:pt x="1280" y="570"/>
                </a:lnTo>
                <a:lnTo>
                  <a:pt x="960" y="540"/>
                </a:lnTo>
                <a:lnTo>
                  <a:pt x="1260" y="0"/>
                </a:lnTo>
                <a:lnTo>
                  <a:pt x="710" y="280"/>
                </a:lnTo>
                <a:lnTo>
                  <a:pt x="291" y="500"/>
                </a:lnTo>
                <a:lnTo>
                  <a:pt x="120" y="601"/>
                </a:lnTo>
                <a:lnTo>
                  <a:pt x="0" y="670"/>
                </a:lnTo>
                <a:close/>
              </a:path>
            </a:pathLst>
          </a:custGeom>
          <a:solidFill>
            <a:schemeClr val="bg2">
              <a:lumMod val="60000"/>
              <a:lumOff val="40000"/>
            </a:schemeClr>
          </a:solidFill>
          <a:ln>
            <a:headEnd/>
            <a:tailEnd/>
          </a:ln>
        </p:spPr>
        <p:style>
          <a:lnRef idx="0">
            <a:schemeClr val="accent2"/>
          </a:lnRef>
          <a:fillRef idx="3">
            <a:schemeClr val="accent2"/>
          </a:fillRef>
          <a:effectRef idx="3">
            <a:schemeClr val="accent2"/>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sp>
        <p:nvSpPr>
          <p:cNvPr id="48" name="Freeform 46"/>
          <p:cNvSpPr>
            <a:spLocks/>
          </p:cNvSpPr>
          <p:nvPr/>
        </p:nvSpPr>
        <p:spPr bwMode="auto">
          <a:xfrm rot="13047731" flipH="1">
            <a:off x="5258440" y="5176872"/>
            <a:ext cx="760723" cy="488221"/>
          </a:xfrm>
          <a:custGeom>
            <a:avLst/>
            <a:gdLst/>
            <a:ahLst/>
            <a:cxnLst>
              <a:cxn ang="0">
                <a:pos x="0" y="670"/>
              </a:cxn>
              <a:cxn ang="0">
                <a:pos x="110" y="760"/>
              </a:cxn>
              <a:cxn ang="0">
                <a:pos x="380" y="1000"/>
              </a:cxn>
              <a:cxn ang="0">
                <a:pos x="540" y="1150"/>
              </a:cxn>
              <a:cxn ang="0">
                <a:pos x="700" y="1310"/>
              </a:cxn>
              <a:cxn ang="0">
                <a:pos x="840" y="1470"/>
              </a:cxn>
              <a:cxn ang="0">
                <a:pos x="960" y="1630"/>
              </a:cxn>
              <a:cxn ang="0">
                <a:pos x="890" y="970"/>
              </a:cxn>
              <a:cxn ang="0">
                <a:pos x="970" y="991"/>
              </a:cxn>
              <a:cxn ang="0">
                <a:pos x="1200" y="1070"/>
              </a:cxn>
              <a:cxn ang="0">
                <a:pos x="1540" y="1190"/>
              </a:cxn>
              <a:cxn ang="0">
                <a:pos x="1740" y="1271"/>
              </a:cxn>
              <a:cxn ang="0">
                <a:pos x="1960" y="1370"/>
              </a:cxn>
              <a:cxn ang="0">
                <a:pos x="2190" y="1491"/>
              </a:cxn>
              <a:cxn ang="0">
                <a:pos x="2430" y="1610"/>
              </a:cxn>
              <a:cxn ang="0">
                <a:pos x="2670" y="1760"/>
              </a:cxn>
              <a:cxn ang="0">
                <a:pos x="2920" y="1920"/>
              </a:cxn>
              <a:cxn ang="0">
                <a:pos x="3160" y="2100"/>
              </a:cxn>
              <a:cxn ang="0">
                <a:pos x="3390" y="2300"/>
              </a:cxn>
              <a:cxn ang="0">
                <a:pos x="3610" y="2510"/>
              </a:cxn>
              <a:cxn ang="0">
                <a:pos x="3710" y="2630"/>
              </a:cxn>
              <a:cxn ang="0">
                <a:pos x="3810" y="2750"/>
              </a:cxn>
              <a:cxn ang="0">
                <a:pos x="3841" y="2650"/>
              </a:cxn>
              <a:cxn ang="0">
                <a:pos x="3890" y="2530"/>
              </a:cxn>
              <a:cxn ang="0">
                <a:pos x="3951" y="2390"/>
              </a:cxn>
              <a:cxn ang="0">
                <a:pos x="4020" y="2240"/>
              </a:cxn>
              <a:cxn ang="0">
                <a:pos x="4119" y="2070"/>
              </a:cxn>
              <a:cxn ang="0">
                <a:pos x="4240" y="1910"/>
              </a:cxn>
              <a:cxn ang="0">
                <a:pos x="4300" y="1840"/>
              </a:cxn>
              <a:cxn ang="0">
                <a:pos x="4370" y="1760"/>
              </a:cxn>
              <a:cxn ang="0">
                <a:pos x="4300" y="1710"/>
              </a:cxn>
              <a:cxn ang="0">
                <a:pos x="4080" y="1580"/>
              </a:cxn>
              <a:cxn ang="0">
                <a:pos x="3750" y="1400"/>
              </a:cxn>
              <a:cxn ang="0">
                <a:pos x="3540" y="1290"/>
              </a:cxn>
              <a:cxn ang="0">
                <a:pos x="3320" y="1190"/>
              </a:cxn>
              <a:cxn ang="0">
                <a:pos x="3070" y="1080"/>
              </a:cxn>
              <a:cxn ang="0">
                <a:pos x="2800" y="970"/>
              </a:cxn>
              <a:cxn ang="0">
                <a:pos x="2520" y="860"/>
              </a:cxn>
              <a:cxn ang="0">
                <a:pos x="2220" y="769"/>
              </a:cxn>
              <a:cxn ang="0">
                <a:pos x="1920" y="690"/>
              </a:cxn>
              <a:cxn ang="0">
                <a:pos x="1600" y="620"/>
              </a:cxn>
              <a:cxn ang="0">
                <a:pos x="1280" y="570"/>
              </a:cxn>
              <a:cxn ang="0">
                <a:pos x="960" y="540"/>
              </a:cxn>
              <a:cxn ang="0">
                <a:pos x="1260" y="0"/>
              </a:cxn>
              <a:cxn ang="0">
                <a:pos x="710" y="280"/>
              </a:cxn>
              <a:cxn ang="0">
                <a:pos x="291" y="500"/>
              </a:cxn>
              <a:cxn ang="0">
                <a:pos x="120" y="601"/>
              </a:cxn>
              <a:cxn ang="0">
                <a:pos x="0" y="670"/>
              </a:cxn>
            </a:cxnLst>
            <a:rect l="0" t="0" r="r" b="b"/>
            <a:pathLst>
              <a:path w="4370" h="2750">
                <a:moveTo>
                  <a:pt x="0" y="670"/>
                </a:moveTo>
                <a:lnTo>
                  <a:pt x="110" y="760"/>
                </a:lnTo>
                <a:lnTo>
                  <a:pt x="380" y="1000"/>
                </a:lnTo>
                <a:lnTo>
                  <a:pt x="540" y="1150"/>
                </a:lnTo>
                <a:lnTo>
                  <a:pt x="700" y="1310"/>
                </a:lnTo>
                <a:lnTo>
                  <a:pt x="840" y="1470"/>
                </a:lnTo>
                <a:lnTo>
                  <a:pt x="960" y="1630"/>
                </a:lnTo>
                <a:lnTo>
                  <a:pt x="890" y="970"/>
                </a:lnTo>
                <a:lnTo>
                  <a:pt x="970" y="991"/>
                </a:lnTo>
                <a:lnTo>
                  <a:pt x="1200" y="1070"/>
                </a:lnTo>
                <a:lnTo>
                  <a:pt x="1540" y="1190"/>
                </a:lnTo>
                <a:lnTo>
                  <a:pt x="1740" y="1271"/>
                </a:lnTo>
                <a:lnTo>
                  <a:pt x="1960" y="1370"/>
                </a:lnTo>
                <a:lnTo>
                  <a:pt x="2190" y="1491"/>
                </a:lnTo>
                <a:lnTo>
                  <a:pt x="2430" y="1610"/>
                </a:lnTo>
                <a:lnTo>
                  <a:pt x="2670" y="1760"/>
                </a:lnTo>
                <a:lnTo>
                  <a:pt x="2920" y="1920"/>
                </a:lnTo>
                <a:lnTo>
                  <a:pt x="3160" y="2100"/>
                </a:lnTo>
                <a:lnTo>
                  <a:pt x="3390" y="2300"/>
                </a:lnTo>
                <a:lnTo>
                  <a:pt x="3610" y="2510"/>
                </a:lnTo>
                <a:lnTo>
                  <a:pt x="3710" y="2630"/>
                </a:lnTo>
                <a:lnTo>
                  <a:pt x="3810" y="2750"/>
                </a:lnTo>
                <a:lnTo>
                  <a:pt x="3841" y="2650"/>
                </a:lnTo>
                <a:lnTo>
                  <a:pt x="3890" y="2530"/>
                </a:lnTo>
                <a:lnTo>
                  <a:pt x="3951" y="2390"/>
                </a:lnTo>
                <a:lnTo>
                  <a:pt x="4020" y="2240"/>
                </a:lnTo>
                <a:lnTo>
                  <a:pt x="4119" y="2070"/>
                </a:lnTo>
                <a:lnTo>
                  <a:pt x="4240" y="1910"/>
                </a:lnTo>
                <a:lnTo>
                  <a:pt x="4300" y="1840"/>
                </a:lnTo>
                <a:lnTo>
                  <a:pt x="4370" y="1760"/>
                </a:lnTo>
                <a:lnTo>
                  <a:pt x="4300" y="1710"/>
                </a:lnTo>
                <a:lnTo>
                  <a:pt x="4080" y="1580"/>
                </a:lnTo>
                <a:lnTo>
                  <a:pt x="3750" y="1400"/>
                </a:lnTo>
                <a:lnTo>
                  <a:pt x="3540" y="1290"/>
                </a:lnTo>
                <a:lnTo>
                  <a:pt x="3320" y="1190"/>
                </a:lnTo>
                <a:lnTo>
                  <a:pt x="3070" y="1080"/>
                </a:lnTo>
                <a:lnTo>
                  <a:pt x="2800" y="970"/>
                </a:lnTo>
                <a:lnTo>
                  <a:pt x="2520" y="860"/>
                </a:lnTo>
                <a:lnTo>
                  <a:pt x="2220" y="769"/>
                </a:lnTo>
                <a:lnTo>
                  <a:pt x="1920" y="690"/>
                </a:lnTo>
                <a:lnTo>
                  <a:pt x="1600" y="620"/>
                </a:lnTo>
                <a:lnTo>
                  <a:pt x="1280" y="570"/>
                </a:lnTo>
                <a:lnTo>
                  <a:pt x="960" y="540"/>
                </a:lnTo>
                <a:lnTo>
                  <a:pt x="1260" y="0"/>
                </a:lnTo>
                <a:lnTo>
                  <a:pt x="710" y="280"/>
                </a:lnTo>
                <a:lnTo>
                  <a:pt x="291" y="500"/>
                </a:lnTo>
                <a:lnTo>
                  <a:pt x="120" y="601"/>
                </a:lnTo>
                <a:lnTo>
                  <a:pt x="0" y="670"/>
                </a:lnTo>
                <a:close/>
              </a:path>
            </a:pathLst>
          </a:custGeom>
          <a:solidFill>
            <a:schemeClr val="bg2">
              <a:lumMod val="60000"/>
              <a:lumOff val="40000"/>
            </a:schemeClr>
          </a:solidFill>
          <a:ln>
            <a:headEnd/>
            <a:tailEnd/>
          </a:ln>
        </p:spPr>
        <p:style>
          <a:lnRef idx="0">
            <a:schemeClr val="accent2"/>
          </a:lnRef>
          <a:fillRef idx="3">
            <a:schemeClr val="accent2"/>
          </a:fillRef>
          <a:effectRef idx="3">
            <a:schemeClr val="accent2"/>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grpSp>
        <p:nvGrpSpPr>
          <p:cNvPr id="2" name="Group 27"/>
          <p:cNvGrpSpPr>
            <a:grpSpLocks/>
          </p:cNvGrpSpPr>
          <p:nvPr/>
        </p:nvGrpSpPr>
        <p:grpSpPr bwMode="auto">
          <a:xfrm>
            <a:off x="1676400" y="4648200"/>
            <a:ext cx="2590800" cy="1295400"/>
            <a:chOff x="152400" y="4953000"/>
            <a:chExt cx="2590800" cy="1295400"/>
          </a:xfrm>
        </p:grpSpPr>
        <p:sp>
          <p:nvSpPr>
            <p:cNvPr id="34" name="Rectangle 35"/>
            <p:cNvSpPr>
              <a:spLocks noChangeArrowheads="1"/>
            </p:cNvSpPr>
            <p:nvPr/>
          </p:nvSpPr>
          <p:spPr bwMode="auto">
            <a:xfrm>
              <a:off x="228600" y="5105400"/>
              <a:ext cx="2514600" cy="1143000"/>
            </a:xfrm>
            <a:prstGeom prst="rect">
              <a:avLst/>
            </a:prstGeom>
            <a:gradFill rotWithShape="1">
              <a:gsLst>
                <a:gs pos="0">
                  <a:srgbClr val="D5E3FF"/>
                </a:gs>
                <a:gs pos="100000">
                  <a:srgbClr val="B2B2B2"/>
                </a:gs>
              </a:gsLst>
              <a:lin ang="5400000" scaled="1"/>
            </a:gradFill>
            <a:ln w="9525" algn="ctr">
              <a:solidFill>
                <a:srgbClr val="000000"/>
              </a:solidFill>
              <a:miter lim="800000"/>
              <a:headEnd/>
              <a:tailEnd/>
            </a:ln>
            <a:effectLst>
              <a:outerShdw dist="35921" dir="2700000" algn="ctr" rotWithShape="0">
                <a:srgbClr val="000000"/>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rPr>
                <a:t>Execute requisite organizational development activities to attain the needed Capabilities and advance on the path to increased organizational project management maturity.</a:t>
              </a:r>
              <a:endParaRPr kumimoji="0" lang="en-US" sz="1100" b="0" i="0" u="none" strike="noStrike" kern="1200" cap="none" spc="0" normalizeH="0" baseline="0" noProof="0" dirty="0">
                <a:ln>
                  <a:noFill/>
                </a:ln>
                <a:solidFill>
                  <a:srgbClr val="000000"/>
                </a:solidFill>
                <a:effectLst>
                  <a:outerShdw blurRad="38100" dist="38100" dir="2700000" algn="tl">
                    <a:srgbClr val="FFFFFF"/>
                  </a:outerShdw>
                </a:effectLst>
                <a:uLnTx/>
                <a:uFillTx/>
                <a:latin typeface="Corbel" panose="020B0503020204020204"/>
                <a:ea typeface="+mn-ea"/>
                <a:cs typeface="+mn-cs"/>
              </a:endParaRPr>
            </a:p>
          </p:txBody>
        </p:sp>
        <p:sp>
          <p:nvSpPr>
            <p:cNvPr id="35" name="Oval 34"/>
            <p:cNvSpPr/>
            <p:nvPr/>
          </p:nvSpPr>
          <p:spPr bwMode="auto">
            <a:xfrm>
              <a:off x="152400" y="4953000"/>
              <a:ext cx="304800" cy="304800"/>
            </a:xfrm>
            <a:prstGeom prst="ellipse">
              <a:avLst/>
            </a:prstGeom>
            <a:solidFill>
              <a:srgbClr val="808080"/>
            </a:solidFill>
            <a:ln>
              <a:solidFill>
                <a:srgbClr val="000000"/>
              </a:solidFill>
              <a:headEnd type="none" w="med" len="med"/>
              <a:tailEnd type="none" w="med" len="me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none" anchor="ctr" anchorCtr="1">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50" normalizeH="0" baseline="0" noProof="0" dirty="0">
                  <a:ln w="12700" cmpd="sng">
                    <a:solidFill>
                      <a:srgbClr val="606060">
                        <a:satMod val="120000"/>
                        <a:shade val="80000"/>
                      </a:srgbClr>
                    </a:solidFill>
                    <a:prstDash val="solid"/>
                  </a:ln>
                  <a:solidFill>
                    <a:srgbClr val="FFFFFF"/>
                  </a:solidFill>
                  <a:effectLst>
                    <a:glow rad="53100">
                      <a:srgbClr val="606060">
                        <a:satMod val="180000"/>
                        <a:alpha val="30000"/>
                      </a:srgbClr>
                    </a:glow>
                  </a:effectLst>
                  <a:uLnTx/>
                  <a:uFillTx/>
                  <a:latin typeface="Verdana" pitchFamily="34" charset="0"/>
                  <a:ea typeface="Verdana" pitchFamily="34" charset="0"/>
                  <a:cs typeface="Verdana" pitchFamily="34" charset="0"/>
                </a:rPr>
                <a:t>4</a:t>
              </a:r>
            </a:p>
          </p:txBody>
        </p:sp>
      </p:grpSp>
      <p:grpSp>
        <p:nvGrpSpPr>
          <p:cNvPr id="3" name="Group 68"/>
          <p:cNvGrpSpPr>
            <a:grpSpLocks/>
          </p:cNvGrpSpPr>
          <p:nvPr/>
        </p:nvGrpSpPr>
        <p:grpSpPr bwMode="auto">
          <a:xfrm>
            <a:off x="1676400" y="1516064"/>
            <a:ext cx="2133600" cy="2903537"/>
            <a:chOff x="304800" y="1828800"/>
            <a:chExt cx="2133600" cy="2747241"/>
          </a:xfrm>
        </p:grpSpPr>
        <p:sp>
          <p:nvSpPr>
            <p:cNvPr id="42" name="Rectangle 35"/>
            <p:cNvSpPr>
              <a:spLocks noChangeArrowheads="1"/>
            </p:cNvSpPr>
            <p:nvPr/>
          </p:nvSpPr>
          <p:spPr bwMode="auto">
            <a:xfrm>
              <a:off x="381000" y="1980506"/>
              <a:ext cx="2057400" cy="2595535"/>
            </a:xfrm>
            <a:prstGeom prst="rect">
              <a:avLst/>
            </a:prstGeom>
            <a:gradFill rotWithShape="1">
              <a:gsLst>
                <a:gs pos="0">
                  <a:srgbClr val="D5E3FF"/>
                </a:gs>
                <a:gs pos="100000">
                  <a:srgbClr val="B2B2B2"/>
                </a:gs>
              </a:gsLst>
              <a:lin ang="5400000" scaled="1"/>
            </a:gradFill>
            <a:ln w="9525" algn="ctr">
              <a:solidFill>
                <a:srgbClr val="000000"/>
              </a:solidFill>
              <a:miter lim="800000"/>
              <a:headEnd/>
              <a:tailEnd/>
            </a:ln>
            <a:effectLst>
              <a:outerShdw dist="35921" dir="2700000" algn="ctr" rotWithShape="0">
                <a:srgbClr val="000000"/>
              </a:outerShdw>
            </a:effectLst>
          </p:spPr>
          <p:txBody>
            <a:bodyPr/>
            <a:lstStyle/>
            <a:p>
              <a:pPr marL="120650" marR="0" lvl="0" indent="-12065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endParaRPr>
            </a:p>
            <a:p>
              <a:pPr marL="228600" marR="0" lvl="0" indent="-228600" algn="l" defTabSz="914400" rtl="0" eaLnBrk="1" fontAlgn="auto" latinLnBrk="0" hangingPunct="1">
                <a:lnSpc>
                  <a:spcPct val="100000"/>
                </a:lnSpc>
                <a:spcBef>
                  <a:spcPts val="0"/>
                </a:spcBef>
                <a:spcAft>
                  <a:spcPts val="600"/>
                </a:spcAft>
                <a:buClrTx/>
                <a:buSzTx/>
                <a:buFont typeface="+mj-lt"/>
                <a:buAutoNum type="arabicParenR"/>
                <a:tabLst/>
                <a:defRPr/>
              </a:pPr>
              <a:r>
                <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rPr>
                <a:t>Reassess where the organization is currently on the continuum of organizational project management maturity by repeating the Assessment (Step Two) or… </a:t>
              </a:r>
            </a:p>
            <a:p>
              <a:pPr marL="228600" marR="0" lvl="0" indent="-228600" algn="l" defTabSz="914400" rtl="0" eaLnBrk="1" fontAlgn="auto" latinLnBrk="0" hangingPunct="1">
                <a:lnSpc>
                  <a:spcPct val="100000"/>
                </a:lnSpc>
                <a:spcBef>
                  <a:spcPts val="0"/>
                </a:spcBef>
                <a:spcAft>
                  <a:spcPts val="600"/>
                </a:spcAft>
                <a:buClrTx/>
                <a:buSzTx/>
                <a:buFont typeface="+mj-lt"/>
                <a:buAutoNum type="arabicParenR" startAt="2"/>
                <a:tabLst/>
                <a:defRPr/>
              </a:pPr>
              <a:r>
                <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rPr>
                <a:t>Return to plan for improvements (Step Three) to begin working toward other Best Practices identified in an earlier assessment, but not acted upon.</a:t>
              </a:r>
            </a:p>
          </p:txBody>
        </p:sp>
        <p:sp>
          <p:nvSpPr>
            <p:cNvPr id="43" name="Oval 42"/>
            <p:cNvSpPr/>
            <p:nvPr/>
          </p:nvSpPr>
          <p:spPr bwMode="auto">
            <a:xfrm>
              <a:off x="304800" y="1828800"/>
              <a:ext cx="304800" cy="304800"/>
            </a:xfrm>
            <a:prstGeom prst="ellipse">
              <a:avLst/>
            </a:prstGeom>
            <a:solidFill>
              <a:srgbClr val="808080"/>
            </a:solidFill>
            <a:ln>
              <a:solidFill>
                <a:srgbClr val="000000"/>
              </a:solidFill>
              <a:headEnd type="none" w="med" len="med"/>
              <a:tailEnd type="none" w="med" len="me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none" anchor="ctr" anchorCtr="1">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50" normalizeH="0" baseline="0" noProof="0" dirty="0">
                  <a:ln w="12700" cmpd="sng">
                    <a:solidFill>
                      <a:srgbClr val="606060">
                        <a:satMod val="120000"/>
                        <a:shade val="80000"/>
                      </a:srgbClr>
                    </a:solidFill>
                    <a:prstDash val="solid"/>
                  </a:ln>
                  <a:solidFill>
                    <a:srgbClr val="FFFFFF"/>
                  </a:solidFill>
                  <a:effectLst>
                    <a:glow rad="53100">
                      <a:srgbClr val="606060">
                        <a:satMod val="180000"/>
                        <a:alpha val="30000"/>
                      </a:srgbClr>
                    </a:glow>
                  </a:effectLst>
                  <a:uLnTx/>
                  <a:uFillTx/>
                  <a:latin typeface="Verdana" pitchFamily="34" charset="0"/>
                  <a:ea typeface="Verdana" pitchFamily="34" charset="0"/>
                  <a:cs typeface="Verdana" pitchFamily="34" charset="0"/>
                </a:rPr>
                <a:t>5</a:t>
              </a:r>
            </a:p>
          </p:txBody>
        </p:sp>
      </p:grpSp>
      <p:grpSp>
        <p:nvGrpSpPr>
          <p:cNvPr id="4" name="Group 25"/>
          <p:cNvGrpSpPr>
            <a:grpSpLocks/>
          </p:cNvGrpSpPr>
          <p:nvPr/>
        </p:nvGrpSpPr>
        <p:grpSpPr bwMode="auto">
          <a:xfrm>
            <a:off x="6629400" y="609600"/>
            <a:ext cx="3124200" cy="762000"/>
            <a:chOff x="5029200" y="838200"/>
            <a:chExt cx="3124200" cy="762000"/>
          </a:xfrm>
        </p:grpSpPr>
        <p:sp>
          <p:nvSpPr>
            <p:cNvPr id="52" name="Rectangle 35"/>
            <p:cNvSpPr>
              <a:spLocks noChangeArrowheads="1"/>
            </p:cNvSpPr>
            <p:nvPr/>
          </p:nvSpPr>
          <p:spPr bwMode="auto">
            <a:xfrm>
              <a:off x="5105400" y="990600"/>
              <a:ext cx="3048000" cy="609600"/>
            </a:xfrm>
            <a:prstGeom prst="rect">
              <a:avLst/>
            </a:prstGeom>
            <a:gradFill rotWithShape="1">
              <a:gsLst>
                <a:gs pos="0">
                  <a:srgbClr val="D5E3FF"/>
                </a:gs>
                <a:gs pos="100000">
                  <a:srgbClr val="B2B2B2"/>
                </a:gs>
              </a:gsLst>
              <a:lin ang="5400000" scaled="1"/>
            </a:gradFill>
            <a:ln w="9525" algn="ctr">
              <a:solidFill>
                <a:srgbClr val="000000"/>
              </a:solidFill>
              <a:miter lim="800000"/>
              <a:headEnd/>
              <a:tailEnd/>
            </a:ln>
            <a:effectLst>
              <a:outerShdw dist="35921" dir="2700000" algn="ctr" rotWithShape="0">
                <a:srgbClr val="000000"/>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rPr>
                <a:t>Prepare to assess the organizational project management maturity in relation to the model.</a:t>
              </a:r>
              <a:endParaRPr kumimoji="0" lang="en-US" sz="1100" b="0" i="0" u="none" strike="noStrike" kern="1200" cap="none" spc="0" normalizeH="0" baseline="0" noProof="0" dirty="0">
                <a:ln>
                  <a:noFill/>
                </a:ln>
                <a:solidFill>
                  <a:srgbClr val="000000"/>
                </a:solidFill>
                <a:effectLst>
                  <a:outerShdw blurRad="38100" dist="38100" dir="2700000" algn="tl">
                    <a:srgbClr val="FFFFFF"/>
                  </a:outerShdw>
                </a:effectLst>
                <a:uLnTx/>
                <a:uFillTx/>
                <a:latin typeface="Corbel" panose="020B0503020204020204"/>
                <a:ea typeface="+mn-ea"/>
                <a:cs typeface="+mn-cs"/>
              </a:endParaRPr>
            </a:p>
          </p:txBody>
        </p:sp>
        <p:sp>
          <p:nvSpPr>
            <p:cNvPr id="53" name="Oval 52"/>
            <p:cNvSpPr/>
            <p:nvPr/>
          </p:nvSpPr>
          <p:spPr bwMode="auto">
            <a:xfrm>
              <a:off x="5029200" y="838200"/>
              <a:ext cx="304800" cy="304800"/>
            </a:xfrm>
            <a:prstGeom prst="ellipse">
              <a:avLst/>
            </a:prstGeom>
            <a:solidFill>
              <a:srgbClr val="808080"/>
            </a:solidFill>
            <a:ln>
              <a:solidFill>
                <a:srgbClr val="000000"/>
              </a:solidFill>
              <a:headEnd type="none" w="med" len="med"/>
              <a:tailEnd type="none" w="med" len="me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none" anchor="ctr" anchorCtr="1">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50" normalizeH="0" baseline="0" noProof="0" dirty="0">
                  <a:ln w="12700" cmpd="sng">
                    <a:solidFill>
                      <a:srgbClr val="606060">
                        <a:satMod val="120000"/>
                        <a:shade val="80000"/>
                      </a:srgbClr>
                    </a:solidFill>
                    <a:prstDash val="solid"/>
                  </a:ln>
                  <a:solidFill>
                    <a:srgbClr val="FFFFFF"/>
                  </a:solidFill>
                  <a:effectLst>
                    <a:glow rad="53100">
                      <a:srgbClr val="606060">
                        <a:satMod val="180000"/>
                        <a:alpha val="30000"/>
                      </a:srgbClr>
                    </a:glow>
                  </a:effectLst>
                  <a:uLnTx/>
                  <a:uFillTx/>
                  <a:latin typeface="Verdana" pitchFamily="34" charset="0"/>
                  <a:ea typeface="Verdana" pitchFamily="34" charset="0"/>
                  <a:cs typeface="Verdana" pitchFamily="34" charset="0"/>
                </a:rPr>
                <a:t>1</a:t>
              </a:r>
            </a:p>
          </p:txBody>
        </p:sp>
      </p:grpSp>
      <p:grpSp>
        <p:nvGrpSpPr>
          <p:cNvPr id="5" name="Group 39"/>
          <p:cNvGrpSpPr>
            <a:grpSpLocks/>
          </p:cNvGrpSpPr>
          <p:nvPr/>
        </p:nvGrpSpPr>
        <p:grpSpPr bwMode="auto">
          <a:xfrm>
            <a:off x="8458200" y="1524000"/>
            <a:ext cx="1981200" cy="3048000"/>
            <a:chOff x="6858000" y="1828800"/>
            <a:chExt cx="1981200" cy="3048000"/>
          </a:xfrm>
        </p:grpSpPr>
        <p:sp>
          <p:nvSpPr>
            <p:cNvPr id="61" name="Rectangle 35"/>
            <p:cNvSpPr>
              <a:spLocks noChangeArrowheads="1"/>
            </p:cNvSpPr>
            <p:nvPr/>
          </p:nvSpPr>
          <p:spPr bwMode="auto">
            <a:xfrm>
              <a:off x="6934200" y="1981200"/>
              <a:ext cx="1905000" cy="2895600"/>
            </a:xfrm>
            <a:prstGeom prst="rect">
              <a:avLst/>
            </a:prstGeom>
            <a:gradFill rotWithShape="1">
              <a:gsLst>
                <a:gs pos="0">
                  <a:srgbClr val="D5E3FF"/>
                </a:gs>
                <a:gs pos="100000">
                  <a:srgbClr val="B2B2B2"/>
                </a:gs>
              </a:gsLst>
              <a:lin ang="5400000" scaled="1"/>
            </a:gradFill>
            <a:ln w="9525" algn="ctr">
              <a:solidFill>
                <a:srgbClr val="000000"/>
              </a:solidFill>
              <a:miter lim="800000"/>
              <a:headEnd/>
              <a:tailEnd/>
            </a:ln>
            <a:effectLst>
              <a:outerShdw dist="35921" dir="2700000" algn="ctr" rotWithShape="0">
                <a:srgbClr val="000000"/>
              </a:outerShdw>
            </a:effectLst>
          </p:spPr>
          <p:txBody>
            <a:bodyPr/>
            <a:lstStyle/>
            <a:p>
              <a:pPr marL="120650" marR="0" lvl="0" indent="-12065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endParaRPr>
            </a:p>
            <a:p>
              <a:pPr marL="120650" marR="0" lvl="0" indent="-120650" algn="l" defTabSz="914400" rtl="0" eaLnBrk="1" fontAlgn="auto" latinLnBrk="0" hangingPunct="1">
                <a:lnSpc>
                  <a:spcPct val="100000"/>
                </a:lnSpc>
                <a:spcBef>
                  <a:spcPts val="0"/>
                </a:spcBef>
                <a:spcAft>
                  <a:spcPts val="30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rPr>
                <a:t>High Level:</a:t>
              </a:r>
            </a:p>
            <a:p>
              <a:pPr marL="120650" marR="0" lvl="0" indent="-120650" algn="l" defTabSz="914400"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rPr>
                <a:t>Compare characteristics of the organization’s current maturity state with the model. </a:t>
              </a:r>
            </a:p>
            <a:p>
              <a:pPr marL="120650" marR="0" lvl="0" indent="-120650" algn="l" defTabSz="914400"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rPr>
                <a:t>Assess the organizational project management maturity in relation to the model.</a:t>
              </a:r>
            </a:p>
            <a:p>
              <a:pPr marL="120650" marR="0" lvl="0" indent="-120650" algn="l" defTabSz="914400" rtl="0" eaLnBrk="1" fontAlgn="auto" latinLnBrk="0" hangingPunct="1">
                <a:lnSpc>
                  <a:spcPct val="100000"/>
                </a:lnSpc>
                <a:spcBef>
                  <a:spcPts val="0"/>
                </a:spcBef>
                <a:spcAft>
                  <a:spcPts val="30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rPr>
                <a:t>Comprehensive:</a:t>
              </a:r>
            </a:p>
            <a:p>
              <a:pPr marL="120650" marR="0" lvl="0" indent="-120650" algn="l" defTabSz="914400" rtl="0" eaLnBrk="1" fontAlgn="auto" latinLnBrk="0" hangingPunct="1">
                <a:lnSpc>
                  <a:spcPct val="100000"/>
                </a:lnSpc>
                <a:spcBef>
                  <a:spcPts val="0"/>
                </a:spcBef>
                <a:spcAft>
                  <a:spcPts val="0"/>
                </a:spcAft>
                <a:buClrTx/>
                <a:buSzTx/>
                <a:buFont typeface="Wingdings" pitchFamily="2" charset="2"/>
                <a:buChar char="§"/>
                <a:tabLst/>
                <a:defRPr/>
              </a:pPr>
              <a:r>
                <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rPr>
                <a:t>Determine which of the identified Capabilities already exist within the organization. </a:t>
              </a:r>
            </a:p>
            <a:p>
              <a:pPr marL="120650" marR="0" lvl="0" indent="-120650" algn="l" defTabSz="914400" rtl="0" eaLnBrk="1" fontAlgn="auto" latinLnBrk="0" hangingPunct="1">
                <a:lnSpc>
                  <a:spcPct val="100000"/>
                </a:lnSpc>
                <a:spcBef>
                  <a:spcPts val="0"/>
                </a:spcBef>
                <a:spcAft>
                  <a:spcPts val="0"/>
                </a:spcAft>
                <a:buClrTx/>
                <a:buSzTx/>
                <a:buFont typeface="Wingdings" pitchFamily="2" charset="2"/>
                <a:buChar char="§"/>
                <a:tabLst/>
                <a:defRPr/>
              </a:pPr>
              <a:endParaRPr kumimoji="0" lang="en-US" sz="1100" b="0" i="0" u="none" strike="noStrike" kern="1200" cap="none" spc="0" normalizeH="0" baseline="0" noProof="0" dirty="0">
                <a:ln>
                  <a:noFill/>
                </a:ln>
                <a:solidFill>
                  <a:srgbClr val="000000"/>
                </a:solidFill>
                <a:effectLst>
                  <a:outerShdw blurRad="38100" dist="38100" dir="2700000" algn="tl">
                    <a:srgbClr val="FFFFFF"/>
                  </a:outerShdw>
                </a:effectLst>
                <a:uLnTx/>
                <a:uFillTx/>
                <a:latin typeface="Corbel" panose="020B0503020204020204"/>
                <a:ea typeface="+mn-ea"/>
                <a:cs typeface="+mn-cs"/>
              </a:endParaRPr>
            </a:p>
          </p:txBody>
        </p:sp>
        <p:sp>
          <p:nvSpPr>
            <p:cNvPr id="62" name="Oval 61"/>
            <p:cNvSpPr/>
            <p:nvPr/>
          </p:nvSpPr>
          <p:spPr bwMode="auto">
            <a:xfrm>
              <a:off x="6858000" y="1828800"/>
              <a:ext cx="304800" cy="304800"/>
            </a:xfrm>
            <a:prstGeom prst="ellipse">
              <a:avLst/>
            </a:prstGeom>
            <a:solidFill>
              <a:srgbClr val="808080"/>
            </a:solidFill>
            <a:ln>
              <a:solidFill>
                <a:srgbClr val="000000"/>
              </a:solidFill>
              <a:headEnd type="none" w="med" len="med"/>
              <a:tailEnd type="none" w="med" len="me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none" anchor="ctr" anchorCtr="1">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50" normalizeH="0" baseline="0" noProof="0" dirty="0">
                  <a:ln w="12700" cmpd="sng">
                    <a:solidFill>
                      <a:srgbClr val="606060">
                        <a:satMod val="120000"/>
                        <a:shade val="80000"/>
                      </a:srgbClr>
                    </a:solidFill>
                    <a:prstDash val="solid"/>
                  </a:ln>
                  <a:solidFill>
                    <a:srgbClr val="FFFFFF"/>
                  </a:solidFill>
                  <a:effectLst>
                    <a:glow rad="53100">
                      <a:srgbClr val="606060">
                        <a:satMod val="180000"/>
                        <a:alpha val="30000"/>
                      </a:srgbClr>
                    </a:glow>
                  </a:effectLst>
                  <a:uLnTx/>
                  <a:uFillTx/>
                  <a:latin typeface="Verdana" pitchFamily="34" charset="0"/>
                  <a:ea typeface="Verdana" pitchFamily="34" charset="0"/>
                  <a:cs typeface="Verdana" pitchFamily="34" charset="0"/>
                </a:rPr>
                <a:t>2</a:t>
              </a:r>
            </a:p>
          </p:txBody>
        </p:sp>
      </p:grpSp>
      <p:grpSp>
        <p:nvGrpSpPr>
          <p:cNvPr id="6" name="Group 26"/>
          <p:cNvGrpSpPr>
            <a:grpSpLocks/>
          </p:cNvGrpSpPr>
          <p:nvPr/>
        </p:nvGrpSpPr>
        <p:grpSpPr bwMode="auto">
          <a:xfrm>
            <a:off x="8077200" y="4572000"/>
            <a:ext cx="2362200" cy="1143000"/>
            <a:chOff x="6553200" y="4800600"/>
            <a:chExt cx="2362200" cy="1143000"/>
          </a:xfrm>
        </p:grpSpPr>
        <p:sp>
          <p:nvSpPr>
            <p:cNvPr id="71" name="Rectangle 35"/>
            <p:cNvSpPr>
              <a:spLocks noChangeArrowheads="1"/>
            </p:cNvSpPr>
            <p:nvPr/>
          </p:nvSpPr>
          <p:spPr bwMode="auto">
            <a:xfrm>
              <a:off x="6629400" y="4953000"/>
              <a:ext cx="2286000" cy="990600"/>
            </a:xfrm>
            <a:prstGeom prst="rect">
              <a:avLst/>
            </a:prstGeom>
            <a:gradFill rotWithShape="1">
              <a:gsLst>
                <a:gs pos="0">
                  <a:srgbClr val="D5E3FF"/>
                </a:gs>
                <a:gs pos="100000">
                  <a:srgbClr val="B2B2B2"/>
                </a:gs>
              </a:gsLst>
              <a:lin ang="5400000" scaled="1"/>
            </a:gradFill>
            <a:ln w="9525" algn="ctr">
              <a:solidFill>
                <a:srgbClr val="000000"/>
              </a:solidFill>
              <a:miter lim="800000"/>
              <a:headEnd/>
              <a:tailEnd/>
            </a:ln>
            <a:effectLst>
              <a:outerShdw dist="35921" dir="2700000" algn="ctr" rotWithShape="0">
                <a:srgbClr val="000000"/>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orbel" panose="020B0503020204020204"/>
                  <a:ea typeface="+mn-ea"/>
                  <a:cs typeface="+mn-cs"/>
                </a:rPr>
                <a:t>Develop a specific plan to achieve the Outcomes associated with the Capabilities of targeted Best Practices.</a:t>
              </a:r>
              <a:endParaRPr kumimoji="0" lang="en-US" sz="1100" b="0" i="0" u="none" strike="noStrike" kern="1200" cap="none" spc="0" normalizeH="0" baseline="0" noProof="0" dirty="0">
                <a:ln>
                  <a:noFill/>
                </a:ln>
                <a:solidFill>
                  <a:srgbClr val="000000"/>
                </a:solidFill>
                <a:effectLst>
                  <a:outerShdw blurRad="38100" dist="38100" dir="2700000" algn="tl">
                    <a:srgbClr val="FFFFFF"/>
                  </a:outerShdw>
                </a:effectLst>
                <a:uLnTx/>
                <a:uFillTx/>
                <a:latin typeface="Corbel" panose="020B0503020204020204"/>
                <a:ea typeface="+mn-ea"/>
                <a:cs typeface="+mn-cs"/>
              </a:endParaRPr>
            </a:p>
          </p:txBody>
        </p:sp>
        <p:sp>
          <p:nvSpPr>
            <p:cNvPr id="72" name="Oval 71"/>
            <p:cNvSpPr/>
            <p:nvPr/>
          </p:nvSpPr>
          <p:spPr bwMode="auto">
            <a:xfrm>
              <a:off x="6553200" y="4800600"/>
              <a:ext cx="304800" cy="304800"/>
            </a:xfrm>
            <a:prstGeom prst="ellipse">
              <a:avLst/>
            </a:prstGeom>
            <a:solidFill>
              <a:srgbClr val="808080"/>
            </a:solidFill>
            <a:ln>
              <a:solidFill>
                <a:srgbClr val="000000"/>
              </a:solidFill>
              <a:headEnd type="none" w="med" len="med"/>
              <a:tailEnd type="none" w="med" len="me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none" anchor="ctr" anchorCtr="1">
              <a:normAutofit fontScale="2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50" normalizeH="0" baseline="0" noProof="0" dirty="0">
                  <a:ln w="12700" cmpd="sng">
                    <a:solidFill>
                      <a:srgbClr val="606060">
                        <a:satMod val="120000"/>
                        <a:shade val="80000"/>
                      </a:srgbClr>
                    </a:solidFill>
                    <a:prstDash val="solid"/>
                  </a:ln>
                  <a:solidFill>
                    <a:srgbClr val="FFFFFF"/>
                  </a:solidFill>
                  <a:effectLst>
                    <a:glow rad="53100">
                      <a:srgbClr val="606060">
                        <a:satMod val="180000"/>
                        <a:alpha val="30000"/>
                      </a:srgbClr>
                    </a:glow>
                  </a:effectLst>
                  <a:uLnTx/>
                  <a:uFillTx/>
                  <a:latin typeface="Verdana" pitchFamily="34" charset="0"/>
                  <a:ea typeface="Verdana" pitchFamily="34" charset="0"/>
                  <a:cs typeface="Verdana" pitchFamily="34" charset="0"/>
                </a:rPr>
                <a:t>3</a:t>
              </a:r>
            </a:p>
          </p:txBody>
        </p:sp>
      </p:grpSp>
      <p:sp>
        <p:nvSpPr>
          <p:cNvPr id="28" name="Rectangle 27"/>
          <p:cNvSpPr/>
          <p:nvPr/>
        </p:nvSpPr>
        <p:spPr bwMode="auto">
          <a:xfrm>
            <a:off x="7239000" y="1524000"/>
            <a:ext cx="914400" cy="609600"/>
          </a:xfrm>
          <a:prstGeom prst="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400" b="0" i="0" u="none" strike="noStrike" kern="1200" cap="none" spc="0" normalizeH="0" baseline="0" noProof="0">
              <a:ln>
                <a:solidFill>
                  <a:srgbClr val="2C2C2C"/>
                </a:solidFill>
              </a:ln>
              <a:solidFill>
                <a:srgbClr val="FFFFFF"/>
              </a:solidFill>
              <a:effectLst/>
              <a:uLnTx/>
              <a:uFillTx/>
              <a:latin typeface="Times" charset="0"/>
              <a:ea typeface="+mn-ea"/>
              <a:cs typeface="+mn-cs"/>
            </a:endParaRPr>
          </a:p>
        </p:txBody>
      </p:sp>
      <p:pic>
        <p:nvPicPr>
          <p:cNvPr id="30" name="Picture 55" descr="satisfied circle"/>
          <p:cNvPicPr>
            <a:picLocks noChangeAspect="1" noChangeArrowheads="1"/>
          </p:cNvPicPr>
          <p:nvPr/>
        </p:nvPicPr>
        <p:blipFill>
          <a:blip r:embed="rId4" cstate="print">
            <a:duotone>
              <a:schemeClr val="accent4">
                <a:shade val="45000"/>
                <a:satMod val="135000"/>
              </a:schemeClr>
              <a:prstClr val="white"/>
            </a:duotone>
          </a:blip>
          <a:srcRect/>
          <a:stretch>
            <a:fillRect/>
          </a:stretch>
        </p:blipFill>
        <p:spPr bwMode="auto">
          <a:xfrm>
            <a:off x="7341078" y="1900238"/>
            <a:ext cx="789428" cy="790525"/>
          </a:xfrm>
          <a:prstGeom prst="rect">
            <a:avLst/>
          </a:prstGeom>
          <a:noFill/>
        </p:spPr>
      </p:pic>
      <p:sp>
        <p:nvSpPr>
          <p:cNvPr id="32" name="Content Placeholder 2"/>
          <p:cNvSpPr txBox="1">
            <a:spLocks/>
          </p:cNvSpPr>
          <p:nvPr/>
        </p:nvSpPr>
        <p:spPr bwMode="auto">
          <a:xfrm>
            <a:off x="647700" y="409576"/>
            <a:ext cx="4076700" cy="1038226"/>
          </a:xfrm>
          <a:prstGeom prst="rect">
            <a:avLst/>
          </a:prstGeom>
          <a:noFill/>
          <a:ln w="9525">
            <a:noFill/>
            <a:miter lim="800000"/>
            <a:headEnd/>
            <a:tailEnd/>
          </a:ln>
        </p:spPr>
        <p:txBody>
          <a:bodyPr>
            <a:normAutofit/>
          </a:bodyPr>
          <a:lstStyle/>
          <a:p>
            <a:pPr marL="0" marR="0" lvl="0" indent="0" algn="l" defTabSz="914400" rtl="0" eaLnBrk="1" fontAlgn="auto" latinLnBrk="0" hangingPunct="1">
              <a:lnSpc>
                <a:spcPct val="130000"/>
              </a:lnSpc>
              <a:spcBef>
                <a:spcPct val="20000"/>
              </a:spcBef>
              <a:spcAft>
                <a:spcPts val="0"/>
              </a:spcAft>
              <a:buClr>
                <a:srgbClr val="007AC2"/>
              </a:buClr>
              <a:buSzTx/>
              <a:buFontTx/>
              <a:buNone/>
              <a:tabLst/>
              <a:defRPr/>
            </a:pPr>
            <a:r>
              <a:rPr kumimoji="0" lang="en-US" sz="4000" b="1" i="0" u="none" strike="noStrike" kern="0" cap="none" spc="0" normalizeH="0" baseline="0" noProof="0" dirty="0">
                <a:ln>
                  <a:noFill/>
                </a:ln>
                <a:solidFill>
                  <a:srgbClr val="007AC2"/>
                </a:solidFill>
                <a:effectLst/>
                <a:uLnTx/>
                <a:uFillTx/>
                <a:latin typeface="Corbel" panose="020B0503020204020204"/>
                <a:ea typeface="+mn-ea"/>
                <a:cs typeface="+mn-cs"/>
              </a:rPr>
              <a:t>The</a:t>
            </a:r>
            <a:r>
              <a:rPr kumimoji="0" lang="en-US" sz="4000" b="1" i="1" u="none" strike="noStrike" kern="0" cap="none" spc="0" normalizeH="0" baseline="0" noProof="0" dirty="0">
                <a:ln>
                  <a:noFill/>
                </a:ln>
                <a:solidFill>
                  <a:srgbClr val="007AC2"/>
                </a:solidFill>
                <a:effectLst/>
                <a:uLnTx/>
                <a:uFillTx/>
                <a:latin typeface="Corbel" panose="020B0503020204020204"/>
                <a:ea typeface="+mn-ea"/>
                <a:cs typeface="+mn-cs"/>
              </a:rPr>
              <a:t> OPM3</a:t>
            </a:r>
            <a:r>
              <a:rPr kumimoji="0" lang="en-US" sz="4000" b="1" i="1" u="none" strike="noStrike" kern="0" cap="none" spc="0" normalizeH="0" baseline="30000" noProof="0" dirty="0">
                <a:ln>
                  <a:noFill/>
                </a:ln>
                <a:solidFill>
                  <a:srgbClr val="007AC2"/>
                </a:solidFill>
                <a:effectLst/>
                <a:uLnTx/>
                <a:uFillTx/>
                <a:latin typeface="Corbel" panose="020B0503020204020204"/>
                <a:ea typeface="+mn-ea"/>
                <a:cs typeface="+mn-cs"/>
              </a:rPr>
              <a:t>®</a:t>
            </a:r>
            <a:r>
              <a:rPr kumimoji="0" lang="en-US" sz="4000" b="1" i="0" u="none" strike="noStrike" kern="0" cap="none" spc="0" normalizeH="0" baseline="0" noProof="0" dirty="0">
                <a:ln>
                  <a:noFill/>
                </a:ln>
                <a:solidFill>
                  <a:srgbClr val="007AC2"/>
                </a:solidFill>
                <a:effectLst/>
                <a:uLnTx/>
                <a:uFillTx/>
                <a:latin typeface="Corbel" panose="020B0503020204020204"/>
                <a:ea typeface="+mn-ea"/>
                <a:cs typeface="+mn-cs"/>
              </a:rPr>
              <a:t> Cycle</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smtClean="0">
                <a:ln>
                  <a:noFill/>
                </a:ln>
                <a:solidFill>
                  <a:srgbClr val="FFFFFF"/>
                </a:solidFill>
                <a:effectLst/>
                <a:uLnTx/>
                <a:uFillTx/>
                <a:latin typeface="Corbel" panose="020B0503020204020204"/>
                <a:ea typeface="+mn-ea"/>
                <a:cs typeface="+mn-cs"/>
              </a:rPr>
              <a:t>April 2021</a:t>
            </a:r>
            <a:endParaRPr kumimoji="0" lang="en-US" sz="105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8" name="Footer Placeholder 7"/>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smtClean="0">
                <a:ln>
                  <a:noFill/>
                </a:ln>
                <a:solidFill>
                  <a:srgbClr val="53728A"/>
                </a:solidFill>
                <a:effectLst/>
                <a:uLnTx/>
                <a:uFillTx/>
                <a:latin typeface="Corbel" panose="020B0503020204020204"/>
                <a:ea typeface="+mn-ea"/>
                <a:cs typeface="+mn-cs"/>
              </a:rPr>
              <a:t>Eng. Dr. Akram Ali</a:t>
            </a:r>
            <a:endParaRPr kumimoji="0" lang="en-US" sz="1200" b="1" i="0" u="none" strike="noStrike" kern="1200" cap="none" spc="0" normalizeH="0" baseline="0" noProof="0" dirty="0">
              <a:ln>
                <a:noFill/>
              </a:ln>
              <a:solidFill>
                <a:srgbClr val="53728A"/>
              </a:solidFill>
              <a:effectLst/>
              <a:uLnTx/>
              <a:uFillTx/>
              <a:latin typeface="Corbel" panose="020B0503020204020204"/>
              <a:ea typeface="+mn-ea"/>
              <a:cs typeface="+mn-cs"/>
            </a:endParaRPr>
          </a:p>
        </p:txBody>
      </p:sp>
      <p:sp>
        <p:nvSpPr>
          <p:cNvPr id="9" name="Slide Number Placeholder 8"/>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srgbClr val="FFFFFF"/>
                </a:solidFill>
                <a:effectLst/>
                <a:uLnTx/>
                <a:uFillTx/>
                <a:latin typeface="Corbel" panose="020B0503020204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Tree>
    <p:extLst>
      <p:ext uri="{BB962C8B-B14F-4D97-AF65-F5344CB8AC3E}">
        <p14:creationId xmlns:p14="http://schemas.microsoft.com/office/powerpoint/2010/main" val="262795139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7"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000"/>
                            </p:stCondLst>
                            <p:childTnLst>
                              <p:par>
                                <p:cTn id="16" presetID="1" presetClass="entr" presetSubtype="0" fill="hold" nodeType="afterEffect">
                                  <p:stCondLst>
                                    <p:cond delay="0"/>
                                  </p:stCondLst>
                                  <p:childTnLst>
                                    <p:set>
                                      <p:cBhvr>
                                        <p:cTn id="17" dur="1" fill="hold">
                                          <p:stCondLst>
                                            <p:cond delay="0"/>
                                          </p:stCondLst>
                                        </p:cTn>
                                        <p:tgtEl>
                                          <p:spTgt spid="44"/>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up)">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2" fill="hold" nodeType="click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right)">
                                      <p:cBhvr>
                                        <p:cTn id="27" dur="500"/>
                                        <p:tgtEl>
                                          <p:spTgt spid="48"/>
                                        </p:tgtEl>
                                      </p:cBhvr>
                                    </p:animEffect>
                                  </p:childTnLst>
                                </p:cTn>
                              </p:par>
                            </p:childTnLst>
                          </p:cTn>
                        </p:par>
                        <p:par>
                          <p:cTn id="28" fill="hold" nodeType="afterGroup">
                            <p:stCondLst>
                              <p:cond delay="500"/>
                            </p:stCondLst>
                            <p:childTnLst>
                              <p:par>
                                <p:cTn id="29" presetID="22" presetClass="entr" presetSubtype="4"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ipe(down)">
                                      <p:cBhvr>
                                        <p:cTn id="31" dur="1000"/>
                                        <p:tgtEl>
                                          <p:spTgt spid="2"/>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4" fill="hold" nodeType="click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wipe(down)">
                                      <p:cBhvr>
                                        <p:cTn id="36" dur="500"/>
                                        <p:tgtEl>
                                          <p:spTgt spid="46"/>
                                        </p:tgtEl>
                                      </p:cBhvr>
                                    </p:animEffect>
                                  </p:childTnLst>
                                </p:cTn>
                              </p:par>
                            </p:childTnLst>
                          </p:cTn>
                        </p:par>
                        <p:par>
                          <p:cTn id="37" fill="hold" nodeType="afterGroup">
                            <p:stCondLst>
                              <p:cond delay="500"/>
                            </p:stCondLst>
                            <p:childTnLst>
                              <p:par>
                                <p:cTn id="38" presetID="22" presetClass="entr" presetSubtype="4" fill="hold" nodeType="after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wipe(down)">
                                      <p:cBhvr>
                                        <p:cTn id="40" dur="1000"/>
                                        <p:tgtEl>
                                          <p:spTgt spid="3"/>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8" fill="hold" nodeType="clickEffect">
                                  <p:stCondLst>
                                    <p:cond delay="0"/>
                                  </p:stCondLst>
                                  <p:childTnLst>
                                    <p:set>
                                      <p:cBhvr>
                                        <p:cTn id="44" dur="1" fill="hold">
                                          <p:stCondLst>
                                            <p:cond delay="0"/>
                                          </p:stCondLst>
                                        </p:cTn>
                                        <p:tgtEl>
                                          <p:spTgt spid="56"/>
                                        </p:tgtEl>
                                        <p:attrNameLst>
                                          <p:attrName>style.visibility</p:attrName>
                                        </p:attrNameLst>
                                      </p:cBhvr>
                                      <p:to>
                                        <p:strVal val="visible"/>
                                      </p:to>
                                    </p:set>
                                    <p:animEffect transition="in" filter="wipe(left)">
                                      <p:cBhvr>
                                        <p:cTn id="45" dur="500"/>
                                        <p:tgtEl>
                                          <p:spTgt spid="56"/>
                                        </p:tgtEl>
                                      </p:cBhvr>
                                    </p:animEffect>
                                  </p:childTnLst>
                                </p:cTn>
                              </p:par>
                            </p:childTnLst>
                          </p:cTn>
                        </p:par>
                        <p:par>
                          <p:cTn id="46" fill="hold" nodeType="afterGroup">
                            <p:stCondLst>
                              <p:cond delay="500"/>
                            </p:stCondLst>
                            <p:childTnLst>
                              <p:par>
                                <p:cTn id="47" presetID="1" presetClass="entr" presetSubtype="0" fill="hold" nodeType="afterEffect">
                                  <p:stCondLst>
                                    <p:cond delay="0"/>
                                  </p:stCondLst>
                                  <p:childTnLst>
                                    <p:set>
                                      <p:cBhvr>
                                        <p:cTn id="48" dur="1" fill="hold">
                                          <p:stCondLst>
                                            <p:cond delay="0"/>
                                          </p:stCondLst>
                                        </p:cTn>
                                        <p:tgtEl>
                                          <p:spTgt spid="51"/>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0"/>
                            </p:stCondLst>
                            <p:childTnLst>
                              <p:par>
                                <p:cTn id="51" presetID="6" presetClass="emph" presetSubtype="0" accel="50000" decel="50000" autoRev="1" fill="hold" nodeType="clickEffect">
                                  <p:stCondLst>
                                    <p:cond delay="0"/>
                                  </p:stCondLst>
                                  <p:childTnLst>
                                    <p:animScale>
                                      <p:cBhvr>
                                        <p:cTn id="52" dur="1000" fill="hold"/>
                                        <p:tgtEl>
                                          <p:spTgt spid="30"/>
                                        </p:tgtEl>
                                      </p:cBhvr>
                                      <p:by x="150000" y="150000"/>
                                    </p:animScale>
                                  </p:childTnLst>
                                </p:cTn>
                              </p:par>
                              <p:par>
                                <p:cTn id="53" presetID="1" presetClass="entr" presetSubtype="0" fill="hold" nodeType="withEffect">
                                  <p:stCondLst>
                                    <p:cond delay="0"/>
                                  </p:stCondLst>
                                  <p:childTnLst>
                                    <p:set>
                                      <p:cBhvr>
                                        <p:cTn id="54"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OPM3 </a:t>
            </a:r>
            <a:r>
              <a:rPr lang="en-US" dirty="0" smtClean="0"/>
              <a:t>Benefits [1/3]</a:t>
            </a:r>
            <a:endParaRPr lang="en-US" dirty="0"/>
          </a:p>
        </p:txBody>
      </p:sp>
      <p:sp>
        <p:nvSpPr>
          <p:cNvPr id="3" name="Content Placeholder 2"/>
          <p:cNvSpPr>
            <a:spLocks noGrp="1"/>
          </p:cNvSpPr>
          <p:nvPr>
            <p:ph idx="1"/>
          </p:nvPr>
        </p:nvSpPr>
        <p:spPr/>
        <p:txBody>
          <a:bodyPr/>
          <a:lstStyle/>
          <a:p>
            <a:pPr marL="0" lvl="0" indent="0" fontAlgn="base">
              <a:lnSpc>
                <a:spcPct val="80000"/>
              </a:lnSpc>
              <a:spcBef>
                <a:spcPts val="0"/>
              </a:spcBef>
              <a:spcAft>
                <a:spcPct val="0"/>
              </a:spcAft>
              <a:buClr>
                <a:srgbClr val="00FF99"/>
              </a:buClr>
              <a:buNone/>
            </a:pPr>
            <a:r>
              <a:rPr lang="en-US" altLang="en-US" sz="2400" b="1" dirty="0">
                <a:solidFill>
                  <a:srgbClr val="FFFFFF"/>
                </a:solidFill>
                <a:latin typeface="Garamond"/>
              </a:rPr>
              <a:t>Help organizations understand current project management, program management and portfolio management.</a:t>
            </a:r>
          </a:p>
          <a:p>
            <a:pPr marL="0" lvl="0" indent="0" fontAlgn="base">
              <a:lnSpc>
                <a:spcPct val="80000"/>
              </a:lnSpc>
              <a:spcBef>
                <a:spcPts val="0"/>
              </a:spcBef>
              <a:spcAft>
                <a:spcPct val="0"/>
              </a:spcAft>
              <a:buClr>
                <a:srgbClr val="00FF99"/>
              </a:buClr>
              <a:buNone/>
            </a:pPr>
            <a:endParaRPr lang="en-US" altLang="en-US" sz="2400" b="1" dirty="0">
              <a:solidFill>
                <a:srgbClr val="FFFFFF"/>
              </a:solidFill>
              <a:latin typeface="Garamond"/>
            </a:endParaRPr>
          </a:p>
          <a:p>
            <a:pPr marL="0" lvl="0" indent="0" fontAlgn="base">
              <a:lnSpc>
                <a:spcPct val="80000"/>
              </a:lnSpc>
              <a:spcBef>
                <a:spcPts val="0"/>
              </a:spcBef>
              <a:spcAft>
                <a:spcPct val="0"/>
              </a:spcAft>
              <a:buClr>
                <a:srgbClr val="00FF99"/>
              </a:buClr>
              <a:buNone/>
            </a:pPr>
            <a:r>
              <a:rPr lang="en-US" altLang="en-US" sz="2400" b="1" dirty="0">
                <a:solidFill>
                  <a:srgbClr val="FFFFFF"/>
                </a:solidFill>
                <a:latin typeface="Garamond"/>
              </a:rPr>
              <a:t>Enable executives to assess their own organization or partner’s ability to achieve strategic priorities through projects.</a:t>
            </a:r>
          </a:p>
          <a:p>
            <a:pPr marL="0" lvl="0" indent="0" fontAlgn="base">
              <a:lnSpc>
                <a:spcPct val="80000"/>
              </a:lnSpc>
              <a:spcBef>
                <a:spcPts val="0"/>
              </a:spcBef>
              <a:spcAft>
                <a:spcPct val="0"/>
              </a:spcAft>
              <a:buClr>
                <a:srgbClr val="00FF99"/>
              </a:buClr>
              <a:buNone/>
            </a:pPr>
            <a:endParaRPr lang="en-US" altLang="en-US" sz="2400" b="1" dirty="0">
              <a:solidFill>
                <a:srgbClr val="FFFFFF"/>
              </a:solidFill>
              <a:latin typeface="Garamond"/>
            </a:endParaRPr>
          </a:p>
          <a:p>
            <a:pPr marL="0" lvl="0" indent="0" fontAlgn="base">
              <a:lnSpc>
                <a:spcPct val="80000"/>
              </a:lnSpc>
              <a:spcBef>
                <a:spcPts val="0"/>
              </a:spcBef>
              <a:spcAft>
                <a:spcPct val="0"/>
              </a:spcAft>
              <a:buClr>
                <a:srgbClr val="00FF99"/>
              </a:buClr>
              <a:buNone/>
            </a:pPr>
            <a:r>
              <a:rPr lang="en-US" altLang="en-US" sz="2400" b="1" dirty="0">
                <a:solidFill>
                  <a:srgbClr val="FFFFFF"/>
                </a:solidFill>
                <a:latin typeface="Garamond"/>
              </a:rPr>
              <a:t>Identify areas for improvement and ways to make coordinated improvements by increments.</a:t>
            </a:r>
          </a:p>
          <a:p>
            <a:pPr marL="0" lvl="0" indent="0" fontAlgn="base">
              <a:lnSpc>
                <a:spcPct val="80000"/>
              </a:lnSpc>
              <a:spcBef>
                <a:spcPts val="0"/>
              </a:spcBef>
              <a:spcAft>
                <a:spcPct val="0"/>
              </a:spcAft>
              <a:buClr>
                <a:srgbClr val="00FF99"/>
              </a:buClr>
              <a:buNone/>
            </a:pPr>
            <a:endParaRPr lang="en-US" altLang="en-US" sz="2400" b="1" dirty="0">
              <a:solidFill>
                <a:srgbClr val="FFFFFF"/>
              </a:solidFill>
              <a:latin typeface="Garamond"/>
            </a:endParaRPr>
          </a:p>
          <a:p>
            <a:pPr marL="0" lvl="0" indent="0" fontAlgn="base">
              <a:lnSpc>
                <a:spcPct val="80000"/>
              </a:lnSpc>
              <a:spcBef>
                <a:spcPts val="0"/>
              </a:spcBef>
              <a:spcAft>
                <a:spcPct val="0"/>
              </a:spcAft>
              <a:buClr>
                <a:srgbClr val="00FF99"/>
              </a:buClr>
              <a:buNone/>
            </a:pPr>
            <a:r>
              <a:rPr lang="en-US" altLang="en-US" sz="2400" b="1" dirty="0">
                <a:solidFill>
                  <a:srgbClr val="FFFFFF"/>
                </a:solidFill>
                <a:latin typeface="Garamond"/>
              </a:rPr>
              <a:t>Help all level of management understand how to create an environment for successful project activity</a:t>
            </a:r>
            <a:r>
              <a:rPr lang="en-US" altLang="en-US" sz="2400" b="1" dirty="0" smtClean="0">
                <a:solidFill>
                  <a:srgbClr val="FFFFFF"/>
                </a:solidFill>
                <a:latin typeface="Garamond"/>
              </a:rPr>
              <a:t>.</a:t>
            </a:r>
            <a:endParaRPr lang="en-US" altLang="en-US" sz="2400" b="1" dirty="0">
              <a:solidFill>
                <a:srgbClr val="FFFFFF"/>
              </a:solidFill>
              <a:latin typeface="Garamond"/>
            </a:endParaRPr>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spTree>
    <p:extLst>
      <p:ext uri="{BB962C8B-B14F-4D97-AF65-F5344CB8AC3E}">
        <p14:creationId xmlns:p14="http://schemas.microsoft.com/office/powerpoint/2010/main" val="15788785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OPM3 </a:t>
            </a:r>
            <a:r>
              <a:rPr lang="en-US" dirty="0" smtClean="0"/>
              <a:t>Benefits [2/3]</a:t>
            </a:r>
            <a:endParaRPr lang="en-US" dirty="0"/>
          </a:p>
        </p:txBody>
      </p:sp>
      <p:sp>
        <p:nvSpPr>
          <p:cNvPr id="3" name="Content Placeholder 2"/>
          <p:cNvSpPr>
            <a:spLocks noGrp="1"/>
          </p:cNvSpPr>
          <p:nvPr>
            <p:ph idx="1"/>
          </p:nvPr>
        </p:nvSpPr>
        <p:spPr/>
        <p:txBody>
          <a:bodyPr/>
          <a:lstStyle/>
          <a:p>
            <a:pPr marL="0" lvl="0" indent="0" fontAlgn="base">
              <a:lnSpc>
                <a:spcPct val="80000"/>
              </a:lnSpc>
              <a:spcBef>
                <a:spcPts val="0"/>
              </a:spcBef>
              <a:spcAft>
                <a:spcPct val="0"/>
              </a:spcAft>
              <a:buClr>
                <a:srgbClr val="00FF99"/>
              </a:buClr>
              <a:buNone/>
            </a:pPr>
            <a:r>
              <a:rPr lang="en-US" altLang="en-US" sz="2400" b="1" dirty="0">
                <a:solidFill>
                  <a:srgbClr val="FFFFFF"/>
                </a:solidFill>
                <a:latin typeface="Garamond"/>
              </a:rPr>
              <a:t>Help those responsible for project management, identify drivers of project results and set standards for excellence.</a:t>
            </a:r>
          </a:p>
          <a:p>
            <a:pPr marL="0" lvl="0" indent="0" fontAlgn="base">
              <a:lnSpc>
                <a:spcPct val="80000"/>
              </a:lnSpc>
              <a:spcBef>
                <a:spcPts val="0"/>
              </a:spcBef>
              <a:spcAft>
                <a:spcPct val="0"/>
              </a:spcAft>
              <a:buClr>
                <a:srgbClr val="00FF99"/>
              </a:buClr>
              <a:buNone/>
            </a:pPr>
            <a:endParaRPr lang="en-US" altLang="en-US" sz="2400" b="1" dirty="0">
              <a:solidFill>
                <a:srgbClr val="FFFFFF"/>
              </a:solidFill>
              <a:latin typeface="Garamond"/>
            </a:endParaRPr>
          </a:p>
          <a:p>
            <a:pPr marL="0" lvl="0" indent="0" fontAlgn="base">
              <a:lnSpc>
                <a:spcPct val="80000"/>
              </a:lnSpc>
              <a:spcBef>
                <a:spcPts val="0"/>
              </a:spcBef>
              <a:spcAft>
                <a:spcPct val="0"/>
              </a:spcAft>
              <a:buClr>
                <a:srgbClr val="00FF99"/>
              </a:buClr>
              <a:buNone/>
            </a:pPr>
            <a:r>
              <a:rPr lang="en-US" altLang="en-US" sz="2400" b="1" dirty="0">
                <a:solidFill>
                  <a:srgbClr val="FFFFFF"/>
                </a:solidFill>
                <a:latin typeface="Garamond"/>
              </a:rPr>
              <a:t>Enable organizations to achieve consistent implementation of project management work methods through standardization and institutionalization.</a:t>
            </a:r>
          </a:p>
          <a:p>
            <a:pPr marL="0" lvl="0" indent="0" fontAlgn="base">
              <a:lnSpc>
                <a:spcPct val="80000"/>
              </a:lnSpc>
              <a:spcBef>
                <a:spcPts val="0"/>
              </a:spcBef>
              <a:spcAft>
                <a:spcPct val="0"/>
              </a:spcAft>
              <a:buClr>
                <a:srgbClr val="00FF99"/>
              </a:buClr>
              <a:buNone/>
            </a:pPr>
            <a:endParaRPr lang="en-US" altLang="en-US" sz="2400" b="1" dirty="0">
              <a:solidFill>
                <a:srgbClr val="FFFFFF"/>
              </a:solidFill>
              <a:latin typeface="Garamond"/>
            </a:endParaRPr>
          </a:p>
          <a:p>
            <a:pPr marL="0" lvl="0" indent="0" fontAlgn="base">
              <a:lnSpc>
                <a:spcPct val="80000"/>
              </a:lnSpc>
              <a:spcBef>
                <a:spcPts val="0"/>
              </a:spcBef>
              <a:spcAft>
                <a:spcPct val="0"/>
              </a:spcAft>
              <a:buClr>
                <a:srgbClr val="00FF99"/>
              </a:buClr>
              <a:buNone/>
            </a:pPr>
            <a:r>
              <a:rPr lang="en-US" altLang="en-US" sz="2400" b="1" dirty="0">
                <a:solidFill>
                  <a:srgbClr val="FFFFFF"/>
                </a:solidFill>
                <a:latin typeface="Garamond"/>
              </a:rPr>
              <a:t>Demonstrate relationships between executive functions and project management functions.</a:t>
            </a:r>
          </a:p>
          <a:p>
            <a:pPr marL="0" lvl="0" indent="0" fontAlgn="base">
              <a:lnSpc>
                <a:spcPct val="80000"/>
              </a:lnSpc>
              <a:spcBef>
                <a:spcPts val="0"/>
              </a:spcBef>
              <a:spcAft>
                <a:spcPct val="0"/>
              </a:spcAft>
              <a:buClr>
                <a:srgbClr val="00FF99"/>
              </a:buClr>
              <a:buNone/>
            </a:pPr>
            <a:endParaRPr lang="en-US" altLang="en-US" sz="2400" b="1" dirty="0">
              <a:solidFill>
                <a:srgbClr val="FFFFFF"/>
              </a:solidFill>
              <a:latin typeface="Garamond"/>
            </a:endParaRPr>
          </a:p>
          <a:p>
            <a:pPr marL="0" lvl="0" indent="0" fontAlgn="base">
              <a:lnSpc>
                <a:spcPct val="80000"/>
              </a:lnSpc>
              <a:spcBef>
                <a:spcPts val="0"/>
              </a:spcBef>
              <a:spcAft>
                <a:spcPct val="0"/>
              </a:spcAft>
              <a:buClr>
                <a:srgbClr val="00FF99"/>
              </a:buClr>
              <a:buNone/>
            </a:pPr>
            <a:r>
              <a:rPr lang="en-US" altLang="en-US" sz="2400" b="1" dirty="0">
                <a:solidFill>
                  <a:srgbClr val="FFFFFF"/>
                </a:solidFill>
                <a:latin typeface="Garamond"/>
              </a:rPr>
              <a:t>Explain how to make project management measurable within an organization</a:t>
            </a:r>
            <a:r>
              <a:rPr lang="en-US" altLang="en-US" sz="2400" b="1" dirty="0" smtClean="0">
                <a:solidFill>
                  <a:srgbClr val="FFFFFF"/>
                </a:solidFill>
                <a:latin typeface="Garamond"/>
              </a:rPr>
              <a:t>.</a:t>
            </a:r>
            <a:endParaRPr lang="en-US" altLang="en-US" sz="2400" b="1" dirty="0">
              <a:solidFill>
                <a:srgbClr val="FFFFFF"/>
              </a:solidFill>
              <a:latin typeface="Garamond"/>
            </a:endParaRPr>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spTree>
    <p:extLst>
      <p:ext uri="{BB962C8B-B14F-4D97-AF65-F5344CB8AC3E}">
        <p14:creationId xmlns:p14="http://schemas.microsoft.com/office/powerpoint/2010/main" val="31797601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OPM3 </a:t>
            </a:r>
            <a:r>
              <a:rPr lang="en-US" dirty="0" smtClean="0"/>
              <a:t>Benefits [3/3]</a:t>
            </a:r>
            <a:endParaRPr lang="en-US" dirty="0"/>
          </a:p>
        </p:txBody>
      </p:sp>
      <p:sp>
        <p:nvSpPr>
          <p:cNvPr id="3" name="Content Placeholder 2"/>
          <p:cNvSpPr>
            <a:spLocks noGrp="1"/>
          </p:cNvSpPr>
          <p:nvPr>
            <p:ph idx="1"/>
          </p:nvPr>
        </p:nvSpPr>
        <p:spPr/>
        <p:txBody>
          <a:bodyPr/>
          <a:lstStyle/>
          <a:p>
            <a:pPr marL="0" lvl="0" indent="0" fontAlgn="base">
              <a:lnSpc>
                <a:spcPct val="80000"/>
              </a:lnSpc>
              <a:spcBef>
                <a:spcPts val="0"/>
              </a:spcBef>
              <a:spcAft>
                <a:spcPct val="0"/>
              </a:spcAft>
              <a:buClr>
                <a:srgbClr val="00FF99"/>
              </a:buClr>
              <a:buNone/>
            </a:pPr>
            <a:r>
              <a:rPr lang="en-US" altLang="en-US" sz="2400" b="1" dirty="0">
                <a:solidFill>
                  <a:srgbClr val="FFFFFF"/>
                </a:solidFill>
                <a:latin typeface="Garamond"/>
              </a:rPr>
              <a:t>Rally an organization or its partners to focus on project management improvements.</a:t>
            </a:r>
          </a:p>
          <a:p>
            <a:pPr marL="0" lvl="0" indent="0" fontAlgn="base">
              <a:lnSpc>
                <a:spcPct val="80000"/>
              </a:lnSpc>
              <a:spcBef>
                <a:spcPts val="0"/>
              </a:spcBef>
              <a:spcAft>
                <a:spcPct val="0"/>
              </a:spcAft>
              <a:buClr>
                <a:srgbClr val="00FF99"/>
              </a:buClr>
              <a:buNone/>
            </a:pPr>
            <a:endParaRPr lang="en-US" altLang="en-US" sz="2400" b="1" dirty="0">
              <a:solidFill>
                <a:srgbClr val="FFFFFF"/>
              </a:solidFill>
              <a:latin typeface="Garamond"/>
            </a:endParaRPr>
          </a:p>
          <a:p>
            <a:pPr marL="0" lvl="0" indent="0" fontAlgn="base">
              <a:lnSpc>
                <a:spcPct val="80000"/>
              </a:lnSpc>
              <a:spcBef>
                <a:spcPts val="0"/>
              </a:spcBef>
              <a:spcAft>
                <a:spcPct val="0"/>
              </a:spcAft>
              <a:buClr>
                <a:srgbClr val="00FF99"/>
              </a:buClr>
              <a:buNone/>
            </a:pPr>
            <a:r>
              <a:rPr lang="en-US" altLang="en-US" sz="2400" b="1" dirty="0">
                <a:solidFill>
                  <a:srgbClr val="FFFFFF"/>
                </a:solidFill>
                <a:latin typeface="Garamond"/>
              </a:rPr>
              <a:t>Facilitate organizational change associated with developing projects, program, and portfolio management functions.</a:t>
            </a:r>
          </a:p>
          <a:p>
            <a:pPr marL="0" lvl="0" indent="0" fontAlgn="base">
              <a:lnSpc>
                <a:spcPct val="80000"/>
              </a:lnSpc>
              <a:spcBef>
                <a:spcPts val="0"/>
              </a:spcBef>
              <a:spcAft>
                <a:spcPct val="0"/>
              </a:spcAft>
              <a:buClr>
                <a:srgbClr val="00FF99"/>
              </a:buClr>
              <a:buNone/>
            </a:pPr>
            <a:endParaRPr lang="en-US" altLang="en-US" sz="2400" b="1" dirty="0">
              <a:solidFill>
                <a:srgbClr val="FFFFFF"/>
              </a:solidFill>
              <a:latin typeface="Garamond"/>
            </a:endParaRPr>
          </a:p>
          <a:p>
            <a:pPr marL="0" lvl="0" indent="0" fontAlgn="base">
              <a:lnSpc>
                <a:spcPct val="80000"/>
              </a:lnSpc>
              <a:spcBef>
                <a:spcPts val="0"/>
              </a:spcBef>
              <a:spcAft>
                <a:spcPct val="0"/>
              </a:spcAft>
              <a:buClr>
                <a:srgbClr val="00FF99"/>
              </a:buClr>
              <a:buNone/>
            </a:pPr>
            <a:r>
              <a:rPr lang="en-US" altLang="en-US" sz="2400" b="1" dirty="0">
                <a:solidFill>
                  <a:srgbClr val="FFFFFF"/>
                </a:solidFill>
                <a:latin typeface="Garamond"/>
              </a:rPr>
              <a:t>Develop consistency and predictability in project delivery.</a:t>
            </a:r>
          </a:p>
          <a:p>
            <a:pPr marL="0" lvl="0" indent="0" fontAlgn="base">
              <a:lnSpc>
                <a:spcPct val="80000"/>
              </a:lnSpc>
              <a:spcBef>
                <a:spcPts val="0"/>
              </a:spcBef>
              <a:spcAft>
                <a:spcPct val="0"/>
              </a:spcAft>
              <a:buClr>
                <a:srgbClr val="00FF99"/>
              </a:buClr>
              <a:buNone/>
            </a:pPr>
            <a:endParaRPr lang="en-US" altLang="en-US" sz="2400" b="1" dirty="0">
              <a:solidFill>
                <a:srgbClr val="FFFFFF"/>
              </a:solidFill>
              <a:latin typeface="Garamond"/>
            </a:endParaRPr>
          </a:p>
          <a:p>
            <a:pPr marL="0" lvl="0" indent="0" fontAlgn="base">
              <a:lnSpc>
                <a:spcPct val="80000"/>
              </a:lnSpc>
              <a:spcBef>
                <a:spcPts val="0"/>
              </a:spcBef>
              <a:spcAft>
                <a:spcPct val="0"/>
              </a:spcAft>
              <a:buClr>
                <a:srgbClr val="00FF99"/>
              </a:buClr>
              <a:buNone/>
            </a:pPr>
            <a:r>
              <a:rPr lang="en-US" altLang="en-US" sz="2400" b="1" dirty="0" smtClean="0">
                <a:solidFill>
                  <a:srgbClr val="FFFFFF"/>
                </a:solidFill>
                <a:latin typeface="Garamond"/>
              </a:rPr>
              <a:t>Distinguish </a:t>
            </a:r>
            <a:r>
              <a:rPr lang="en-US" altLang="en-US" sz="2400" b="1" dirty="0">
                <a:solidFill>
                  <a:srgbClr val="FFFFFF"/>
                </a:solidFill>
                <a:latin typeface="Garamond"/>
              </a:rPr>
              <a:t>your own organization from </a:t>
            </a:r>
            <a:r>
              <a:rPr lang="en-US" altLang="en-US" sz="2400" b="1" dirty="0" smtClean="0">
                <a:solidFill>
                  <a:srgbClr val="FFFFFF"/>
                </a:solidFill>
                <a:latin typeface="Garamond"/>
              </a:rPr>
              <a:t>competitors.</a:t>
            </a:r>
            <a:endParaRPr lang="en-US" dirty="0"/>
          </a:p>
        </p:txBody>
      </p:sp>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42</a:t>
            </a:fld>
            <a:endParaRPr lang="en-US"/>
          </a:p>
        </p:txBody>
      </p:sp>
    </p:spTree>
    <p:extLst>
      <p:ext uri="{BB962C8B-B14F-4D97-AF65-F5344CB8AC3E}">
        <p14:creationId xmlns:p14="http://schemas.microsoft.com/office/powerpoint/2010/main" val="19405813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Popular project management maturity models</a:t>
            </a:r>
            <a:endParaRPr lang="en-US" dirty="0"/>
          </a:p>
        </p:txBody>
      </p:sp>
      <p:pic>
        <p:nvPicPr>
          <p:cNvPr id="7" name="Content Placeholder 6"/>
          <p:cNvPicPr>
            <a:picLocks noGrp="1" noChangeAspect="1"/>
          </p:cNvPicPr>
          <p:nvPr>
            <p:ph idx="1"/>
          </p:nvPr>
        </p:nvPicPr>
        <p:blipFill>
          <a:blip r:embed="rId2"/>
          <a:stretch>
            <a:fillRect/>
          </a:stretch>
        </p:blipFill>
        <p:spPr>
          <a:xfrm>
            <a:off x="1847867" y="1792936"/>
            <a:ext cx="8494184" cy="4692980"/>
          </a:xfrm>
          <a:prstGeom prst="rect">
            <a:avLst/>
          </a:prstGeom>
        </p:spPr>
      </p:pic>
      <p:sp>
        <p:nvSpPr>
          <p:cNvPr id="4" name="Date Placeholder 3"/>
          <p:cNvSpPr>
            <a:spLocks noGrp="1"/>
          </p:cNvSpPr>
          <p:nvPr>
            <p:ph type="dt" sz="half" idx="10"/>
          </p:nvPr>
        </p:nvSpPr>
        <p:spPr/>
        <p:txBody>
          <a:bodyPr/>
          <a:lstStyle/>
          <a:p>
            <a:r>
              <a:rPr lang="en-US" smtClean="0"/>
              <a:t>April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p:spTree>
    <p:extLst>
      <p:ext uri="{BB962C8B-B14F-4D97-AF65-F5344CB8AC3E}">
        <p14:creationId xmlns:p14="http://schemas.microsoft.com/office/powerpoint/2010/main" val="1301938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1|249.7|105|45.6|24.5|35.8"/>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2234</TotalTime>
  <Words>2565</Words>
  <Application>Microsoft Office PowerPoint</Application>
  <PresentationFormat>Widescreen</PresentationFormat>
  <Paragraphs>402</Paragraphs>
  <Slides>43</Slides>
  <Notes>10</Notes>
  <HiddenSlides>0</HiddenSlides>
  <MMClips>0</MMClips>
  <ScaleCrop>false</ScaleCrop>
  <HeadingPairs>
    <vt:vector size="6" baseType="variant">
      <vt:variant>
        <vt:lpstr>Fonts Used</vt:lpstr>
      </vt:variant>
      <vt:variant>
        <vt:i4>15</vt:i4>
      </vt:variant>
      <vt:variant>
        <vt:lpstr>Theme</vt:lpstr>
      </vt:variant>
      <vt:variant>
        <vt:i4>2</vt:i4>
      </vt:variant>
      <vt:variant>
        <vt:lpstr>Slide Titles</vt:lpstr>
      </vt:variant>
      <vt:variant>
        <vt:i4>43</vt:i4>
      </vt:variant>
    </vt:vector>
  </HeadingPairs>
  <TitlesOfParts>
    <vt:vector size="60" baseType="lpstr">
      <vt:lpstr>ＭＳ Ｐゴシック</vt:lpstr>
      <vt:lpstr>宋体</vt:lpstr>
      <vt:lpstr>Arial</vt:lpstr>
      <vt:lpstr>Calibri</vt:lpstr>
      <vt:lpstr>Calibri Light</vt:lpstr>
      <vt:lpstr>Comic Sans MS</vt:lpstr>
      <vt:lpstr>Corbel</vt:lpstr>
      <vt:lpstr>Garamond</vt:lpstr>
      <vt:lpstr>Georgia</vt:lpstr>
      <vt:lpstr>Tahoma</vt:lpstr>
      <vt:lpstr>Times</vt:lpstr>
      <vt:lpstr>Times New Roman</vt:lpstr>
      <vt:lpstr>Verdana</vt:lpstr>
      <vt:lpstr>Wingdings</vt:lpstr>
      <vt:lpstr>Wingdings 2</vt:lpstr>
      <vt:lpstr>1_Office Theme</vt:lpstr>
      <vt:lpstr>Banded</vt:lpstr>
      <vt:lpstr> PMG 506 Advanced Project Management LECTURE 11: PMOs, and; OPM</vt:lpstr>
      <vt:lpstr>PMG506  Advanced Project Management (APM)</vt:lpstr>
      <vt:lpstr>PMOs</vt:lpstr>
      <vt:lpstr>Project manager competency triangle</vt:lpstr>
      <vt:lpstr>Project management life cycle processes</vt:lpstr>
      <vt:lpstr>Large project with a predictive life cycle</vt:lpstr>
      <vt:lpstr>Introduction</vt:lpstr>
      <vt:lpstr>The Top 10 Reasons Projects Fail [1/2] </vt:lpstr>
      <vt:lpstr>The Top 10 Reasons Projects Fail [2/2]</vt:lpstr>
      <vt:lpstr>What Do I Need to Succeed?</vt:lpstr>
      <vt:lpstr> Six Principles for Effective PM</vt:lpstr>
      <vt:lpstr>Organizational Structure Types [1/2]</vt:lpstr>
      <vt:lpstr>Organizational Structure Types [2/2]</vt:lpstr>
      <vt:lpstr>Project Management Offices</vt:lpstr>
      <vt:lpstr>PMO Definition</vt:lpstr>
      <vt:lpstr>Project Management Office Role and FUNCTION</vt:lpstr>
      <vt:lpstr>PMO Templates</vt:lpstr>
      <vt:lpstr>PMO Frameworks [1/3]</vt:lpstr>
      <vt:lpstr>PMO Frameworks [2/3]</vt:lpstr>
      <vt:lpstr>PMO Frameworks [3/3]</vt:lpstr>
      <vt:lpstr>PMO Benefits</vt:lpstr>
      <vt:lpstr>opm</vt:lpstr>
      <vt:lpstr>Organizational Project Management (OPM)</vt:lpstr>
      <vt:lpstr>Organizational Project Management (OPM)</vt:lpstr>
      <vt:lpstr>Program and Project Portfolio Management</vt:lpstr>
      <vt:lpstr>Project and Program Managers</vt:lpstr>
      <vt:lpstr>Project Portfolio Management</vt:lpstr>
      <vt:lpstr>Opm3 Bridges the gap between organizational strategy and successful projects</vt:lpstr>
      <vt:lpstr>WHAT IS OPM3?</vt:lpstr>
      <vt:lpstr>The purpose of this standard </vt:lpstr>
      <vt:lpstr>Organizational Maturity Levels</vt:lpstr>
      <vt:lpstr>OPM3 WHAT FOR?</vt:lpstr>
      <vt:lpstr>OPM3 SPECIFICALLY ADDRESSES THE FOLLOWING 10 AREAS:</vt:lpstr>
      <vt:lpstr>HOW DOES OPM3 WORKS?</vt:lpstr>
      <vt:lpstr>Knowledge</vt:lpstr>
      <vt:lpstr>Assessment</vt:lpstr>
      <vt:lpstr>Improvement</vt:lpstr>
      <vt:lpstr>Implement opm3</vt:lpstr>
      <vt:lpstr>PowerPoint Presentation</vt:lpstr>
      <vt:lpstr>OPM3 Benefits [1/3]</vt:lpstr>
      <vt:lpstr>OPM3 Benefits [2/3]</vt:lpstr>
      <vt:lpstr>OPM3 Benefits [3/3]</vt:lpstr>
      <vt:lpstr>Popular project management maturity models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205</cp:revision>
  <dcterms:created xsi:type="dcterms:W3CDTF">2020-10-15T07:04:09Z</dcterms:created>
  <dcterms:modified xsi:type="dcterms:W3CDTF">2021-04-17T04:13:18Z</dcterms:modified>
</cp:coreProperties>
</file>