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Action1.xml" ContentType="application/vnd.ms-office.inkAction+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1" r:id="rId5"/>
  </p:sldMasterIdLst>
  <p:notesMasterIdLst>
    <p:notesMasterId r:id="rId42"/>
  </p:notesMasterIdLst>
  <p:sldIdLst>
    <p:sldId id="304" r:id="rId6"/>
    <p:sldId id="305" r:id="rId7"/>
    <p:sldId id="261" r:id="rId8"/>
    <p:sldId id="259" r:id="rId9"/>
    <p:sldId id="258" r:id="rId10"/>
    <p:sldId id="262" r:id="rId11"/>
    <p:sldId id="263" r:id="rId12"/>
    <p:sldId id="264" r:id="rId13"/>
    <p:sldId id="265" r:id="rId14"/>
    <p:sldId id="266" r:id="rId15"/>
    <p:sldId id="269" r:id="rId16"/>
    <p:sldId id="267" r:id="rId17"/>
    <p:sldId id="268" r:id="rId18"/>
    <p:sldId id="271" r:id="rId19"/>
    <p:sldId id="270" r:id="rId20"/>
    <p:sldId id="274" r:id="rId21"/>
    <p:sldId id="275" r:id="rId22"/>
    <p:sldId id="276" r:id="rId23"/>
    <p:sldId id="272" r:id="rId24"/>
    <p:sldId id="277" r:id="rId25"/>
    <p:sldId id="278" r:id="rId26"/>
    <p:sldId id="280" r:id="rId27"/>
    <p:sldId id="281" r:id="rId28"/>
    <p:sldId id="279" r:id="rId29"/>
    <p:sldId id="282" r:id="rId30"/>
    <p:sldId id="284" r:id="rId31"/>
    <p:sldId id="285" r:id="rId32"/>
    <p:sldId id="283" r:id="rId33"/>
    <p:sldId id="287" r:id="rId34"/>
    <p:sldId id="286" r:id="rId35"/>
    <p:sldId id="288" r:id="rId36"/>
    <p:sldId id="289" r:id="rId37"/>
    <p:sldId id="290" r:id="rId38"/>
    <p:sldId id="292" r:id="rId39"/>
    <p:sldId id="300" r:id="rId40"/>
    <p:sldId id="30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66" autoAdjust="0"/>
    <p:restoredTop sz="94660"/>
  </p:normalViewPr>
  <p:slideViewPr>
    <p:cSldViewPr snapToGrid="0">
      <p:cViewPr varScale="1">
        <p:scale>
          <a:sx n="72" d="100"/>
          <a:sy n="72" d="100"/>
        </p:scale>
        <p:origin x="564" y="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4-02-07T20:22:37.388"/>
    </inkml:context>
    <inkml:brush xml:id="br0">
      <inkml:brushProperty name="width" value="0.05292" units="cm"/>
      <inkml:brushProperty name="height" value="0.05292" units="cm"/>
      <inkml:brushProperty name="color" value="#FFC000"/>
    </inkml:brush>
  </inkml:definitions>
  <iact:action type="add" startTime="48449">
    <iact:property name="dataType"/>
    <iact:actionData xml:id="d0">
      <inkml:trace xmlns:inkml="http://www.w3.org/2003/InkML" xml:id="stk0" contextRef="#ctx0" brushRef="#br0">33357 18613 0</inkml:trace>
    </iact:actionData>
  </iact:action>
  <iact:action type="add" startTime="48516">
    <iact:property name="dataType"/>
    <iact:actionData xml:id="d1">
      <inkml:trace xmlns:inkml="http://www.w3.org/2003/InkML" xml:id="stk1" contextRef="#ctx0" brushRef="#br0">33357 18613 0</inkml:trace>
    </iact:actionData>
  </iact:action>
  <iact:action type="add" startTime="49087">
    <iact:property name="dataType"/>
    <iact:actionData xml:id="d2">
      <inkml:trace xmlns:inkml="http://www.w3.org/2003/InkML" xml:id="stk2" contextRef="#ctx0" brushRef="#br0">33357 18613 0,'24'267'53,"49"-73"-31</inkml:trace>
    </iact:actionData>
  </iact:action>
  <iact:action type="add" startTime="50958">
    <iact:property name="dataType"/>
    <iact:actionData xml:id="d3">
      <inkml:trace xmlns:inkml="http://www.w3.org/2003/InkML" xml:id="stk3" contextRef="#ctx0" brushRef="#br0">33600 19001 0,'-24'-24'19,"-1"-73"-17,25 73 26,-48-98-26,48 98 27,0 0-26,0 0-3,-24-49 67,24 24-67</inkml:trace>
    </iact:actionData>
  </iact:action>
  <iact:action type="add" startTime="51126">
    <iact:property name="dataType"/>
    <iact:actionData xml:id="d4">
      <inkml:trace xmlns:inkml="http://www.w3.org/2003/InkML" xml:id="stk4" contextRef="#ctx0" brushRef="#br0">33430 18443 0,'0'-48'1,"0"96"19,-24-169-19,-1-1 29,25 74-28,0-1 42,0 25-13,0 0 0,25 194 232,23 776-261,-48-509 41,0-316-42,0-48 29,0 24-28,0-48 27,0-1-24,0-23-5,0 23 42,0-24-10,0 1 185,49-25-214,72 48 36,-97-48-38</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E8CC5-DC7F-4638-81CF-0FB4E5514C7E}" type="datetimeFigureOut">
              <a:rPr lang="en-US" smtClean="0"/>
              <a:t>9/26/2024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2DC14D-F77E-4F6E-9607-E030526F3A6F}" type="slidenum">
              <a:rPr lang="en-US" smtClean="0"/>
              <a:t>‹#›</a:t>
            </a:fld>
            <a:endParaRPr lang="en-US" dirty="0"/>
          </a:p>
        </p:txBody>
      </p:sp>
    </p:spTree>
    <p:extLst>
      <p:ext uri="{BB962C8B-B14F-4D97-AF65-F5344CB8AC3E}">
        <p14:creationId xmlns:p14="http://schemas.microsoft.com/office/powerpoint/2010/main" val="360962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27218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00328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1958071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9/26/2024</a:t>
            </a:fld>
            <a:endParaRPr lang="en-US" dirty="0"/>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9/26/2024</a:t>
            </a:fld>
            <a:endParaRPr lang="en-US" dirty="0"/>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9/26/2024</a:t>
            </a:fld>
            <a:endParaRPr lang="en-US" dirty="0"/>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9/26/2024</a:t>
            </a:fld>
            <a:endParaRPr lang="en-US" dirty="0"/>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9/26/2024</a:t>
            </a:fld>
            <a:endParaRPr lang="en-US" dirty="0"/>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9/26/2024</a:t>
            </a:fld>
            <a:endParaRPr lang="en-US" dirty="0"/>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9/26/2024</a:t>
            </a:fld>
            <a:endParaRPr lang="en-US" dirty="0"/>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9/26/2024</a:t>
            </a:fld>
            <a:endParaRPr lang="en-US" dirty="0"/>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9/26/2024</a:t>
            </a:fld>
            <a:endParaRPr lang="en-US" dirty="0"/>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9/26/2024</a:t>
            </a:fld>
            <a:endParaRPr lang="en-US" dirty="0"/>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9/26/2024</a:t>
            </a:fld>
            <a:endParaRPr lang="en-US" dirty="0"/>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dirty="0"/>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47896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6058725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1771071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491349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285876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341808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54948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812739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938758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912443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328307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8160663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203055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9783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5579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75390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5303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89946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6967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9/26/2024</a:t>
            </a:fld>
            <a:endParaRPr lang="en-US" dirty="0"/>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dirty="0"/>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90"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1677465818"/>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 id="214748368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microsoft.com/office/2011/relationships/inkAction" Target="../ink/inkAction1.xml"/><Relationship Id="rId1" Type="http://schemas.openxmlformats.org/officeDocument/2006/relationships/slideLayout" Target="../slideLayouts/slideLayout2.xml"/><Relationship Id="rId5"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jpeg"/><Relationship Id="rId7" Type="http://schemas.openxmlformats.org/officeDocument/2006/relationships/image" Target="../media/image14.sv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 Dr. </a:t>
            </a:r>
            <a:r>
              <a:rPr lang="en-US" sz="2400" b="1" dirty="0" err="1">
                <a:solidFill>
                  <a:srgbClr val="00B0F0"/>
                </a:solidFill>
                <a:latin typeface="Times New Roman" panose="02020603050405020304" pitchFamily="18" charset="0"/>
                <a:cs typeface="Times New Roman" panose="02020603050405020304" pitchFamily="18" charset="0"/>
              </a:rPr>
              <a:t>Asma</a:t>
            </a:r>
            <a:r>
              <a:rPr lang="en-US" sz="2400" b="1" dirty="0">
                <a:solidFill>
                  <a:srgbClr val="00B0F0"/>
                </a:solidFill>
                <a:latin typeface="Times New Roman" panose="02020603050405020304" pitchFamily="18" charset="0"/>
                <a:cs typeface="Times New Roman" panose="02020603050405020304" pitchFamily="18" charset="0"/>
              </a:rPr>
              <a:t> </a:t>
            </a:r>
            <a:r>
              <a:rPr lang="en-US" sz="2400" b="1" dirty="0" err="1">
                <a:solidFill>
                  <a:srgbClr val="00B0F0"/>
                </a:solidFill>
                <a:latin typeface="Times New Roman" panose="02020603050405020304" pitchFamily="18" charset="0"/>
                <a:cs typeface="Times New Roman" panose="02020603050405020304" pitchFamily="18" charset="0"/>
              </a:rPr>
              <a:t>Abuanzeh</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r>
              <a:rPr lang="en-US" sz="3200" b="1" dirty="0">
                <a:solidFill>
                  <a:schemeClr val="tx1"/>
                </a:solidFill>
                <a:latin typeface="Times New Roman" panose="02020603050405020304" pitchFamily="18" charset="0"/>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r>
              <a:rPr lang="en-US" sz="2000" b="1" dirty="0">
                <a:solidFill>
                  <a:schemeClr val="tx1"/>
                </a:solidFill>
                <a:latin typeface="Times New Roman" panose="02020603050405020304" pitchFamily="18" charset="0"/>
                <a:cs typeface="Times New Roman" panose="02020603050405020304" pitchFamily="18" charset="0"/>
              </a:rPr>
              <a:t>PMG</a:t>
            </a:r>
            <a:r>
              <a:rPr lang="en-US" sz="18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13934577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r>
              <a:rPr lang="en-US" sz="1600" b="1" dirty="0">
                <a:solidFill>
                  <a:schemeClr val="tx1"/>
                </a:solidFill>
                <a:latin typeface="Times New Roman" panose="02020603050405020304" pitchFamily="18" charset="0"/>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Asma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Abuanzeh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744713" y="2451162"/>
            <a:ext cx="423802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Stakeholders and Communication Channels</a:t>
            </a:r>
          </a:p>
        </p:txBody>
      </p:sp>
    </p:spTree>
    <p:extLst>
      <p:ext uri="{BB962C8B-B14F-4D97-AF65-F5344CB8AC3E}">
        <p14:creationId xmlns:p14="http://schemas.microsoft.com/office/powerpoint/2010/main" val="24103524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1520" y="690058"/>
            <a:ext cx="10515600" cy="1325563"/>
          </a:xfrm>
        </p:spPr>
        <p:txBody>
          <a:bodyPr>
            <a:normAutofit/>
          </a:bodyPr>
          <a:lstStyle/>
          <a:p>
            <a:r>
              <a:rPr lang="en-US" sz="3200" dirty="0"/>
              <a:t>Stakeholders and Communication Channels</a:t>
            </a:r>
          </a:p>
        </p:txBody>
      </p:sp>
      <p:sp>
        <p:nvSpPr>
          <p:cNvPr id="3" name="Content Placeholder 2"/>
          <p:cNvSpPr>
            <a:spLocks noGrp="1"/>
          </p:cNvSpPr>
          <p:nvPr>
            <p:ph idx="1"/>
          </p:nvPr>
        </p:nvSpPr>
        <p:spPr>
          <a:xfrm>
            <a:off x="1511439" y="2157221"/>
            <a:ext cx="9714279" cy="4351338"/>
          </a:xfrm>
        </p:spPr>
        <p:txBody>
          <a:bodyPr>
            <a:normAutofit/>
          </a:bodyPr>
          <a:lstStyle/>
          <a:p>
            <a:pPr marL="0" indent="0" algn="just">
              <a:buNone/>
            </a:pPr>
            <a:r>
              <a:rPr lang="en-US" sz="2400" dirty="0"/>
              <a:t>According to the PMBOK® Guide, stakeholders are, ‘persons and organisations such as customers, sponsors, performing organization and the public, that are actively involved in the project, or whose interests may be positively or negatively affected by execution or completion of the project.’ (PMI, 2004). The ICB defines stakeholders as, ‘people or groups, who are interested in the performance and/or success of the project, or who are constrained by the project’, preferring to employ the term ‘interested parties’ (IPMA, 2006).</a:t>
            </a:r>
          </a:p>
        </p:txBody>
      </p:sp>
    </p:spTree>
    <p:extLst>
      <p:ext uri="{BB962C8B-B14F-4D97-AF65-F5344CB8AC3E}">
        <p14:creationId xmlns:p14="http://schemas.microsoft.com/office/powerpoint/2010/main" val="3057027999"/>
      </p:ext>
    </p:extLst>
  </p:cSld>
  <p:clrMapOvr>
    <a:masterClrMapping/>
  </p:clrMapOvr>
  <mc:AlternateContent xmlns:mc="http://schemas.openxmlformats.org/markup-compatibility/2006" xmlns:p14="http://schemas.microsoft.com/office/powerpoint/2010/main">
    <mc:Choice Requires="p14">
      <p:transition spd="slow" p14:dur="2000" advTm="269934"/>
    </mc:Choice>
    <mc:Fallback xmlns="">
      <p:transition spd="slow" advTm="26993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85529" y="1123122"/>
            <a:ext cx="8105031" cy="567566"/>
          </a:xfrm>
        </p:spPr>
        <p:txBody>
          <a:bodyPr>
            <a:noAutofit/>
          </a:bodyPr>
          <a:lstStyle/>
          <a:p>
            <a:r>
              <a:rPr lang="en-US" sz="3600" dirty="0"/>
              <a:t>Stakeholders and Communication Channels</a:t>
            </a:r>
          </a:p>
        </p:txBody>
      </p:sp>
      <p:sp>
        <p:nvSpPr>
          <p:cNvPr id="3" name="Content Placeholder 2"/>
          <p:cNvSpPr>
            <a:spLocks noGrp="1"/>
          </p:cNvSpPr>
          <p:nvPr>
            <p:ph idx="1"/>
          </p:nvPr>
        </p:nvSpPr>
        <p:spPr>
          <a:xfrm>
            <a:off x="788504" y="2173495"/>
            <a:ext cx="10534491" cy="4351338"/>
          </a:xfrm>
        </p:spPr>
        <p:txBody>
          <a:bodyPr>
            <a:normAutofit/>
          </a:bodyPr>
          <a:lstStyle/>
          <a:p>
            <a:pPr marL="0" indent="0" algn="just">
              <a:buNone/>
            </a:pPr>
            <a:r>
              <a:rPr lang="en-US" dirty="0"/>
              <a:t>For most projects, the project manager can increase the chances of success by correctly managing the stakeholders’ needs, expectations and influence. The level of commitment of key stakeholders will determine the success or failure of certain projects which involve organizational change or have an important social, political, economical or environmental impact. Knowing the stakeholders’ expectations and requirements is fundamental to define the quality standards and requirements for the project and the products or services to be delivered.</a:t>
            </a:r>
          </a:p>
        </p:txBody>
      </p:sp>
    </p:spTree>
    <p:extLst>
      <p:ext uri="{BB962C8B-B14F-4D97-AF65-F5344CB8AC3E}">
        <p14:creationId xmlns:p14="http://schemas.microsoft.com/office/powerpoint/2010/main" val="864244255"/>
      </p:ext>
    </p:extLst>
  </p:cSld>
  <p:clrMapOvr>
    <a:masterClrMapping/>
  </p:clrMapOvr>
  <mc:AlternateContent xmlns:mc="http://schemas.openxmlformats.org/markup-compatibility/2006" xmlns:p14="http://schemas.microsoft.com/office/powerpoint/2010/main">
    <mc:Choice Requires="p14">
      <p:transition spd="slow" p14:dur="2000" advTm="107075"/>
    </mc:Choice>
    <mc:Fallback xmlns="">
      <p:transition spd="slow" advTm="10707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8681" y="711936"/>
            <a:ext cx="8037443" cy="1325563"/>
          </a:xfrm>
        </p:spPr>
        <p:txBody>
          <a:bodyPr>
            <a:normAutofit/>
          </a:bodyPr>
          <a:lstStyle/>
          <a:p>
            <a:r>
              <a:rPr lang="en-US" sz="3600" dirty="0"/>
              <a:t>Stakeholders and Communication Channels</a:t>
            </a:r>
          </a:p>
        </p:txBody>
      </p:sp>
      <p:sp>
        <p:nvSpPr>
          <p:cNvPr id="3" name="Content Placeholder 2"/>
          <p:cNvSpPr>
            <a:spLocks noGrp="1"/>
          </p:cNvSpPr>
          <p:nvPr>
            <p:ph idx="1"/>
          </p:nvPr>
        </p:nvSpPr>
        <p:spPr>
          <a:xfrm>
            <a:off x="1001267" y="2142043"/>
            <a:ext cx="10142355" cy="4351338"/>
          </a:xfrm>
        </p:spPr>
        <p:txBody>
          <a:bodyPr/>
          <a:lstStyle/>
          <a:p>
            <a:pPr marL="0" indent="0" algn="just">
              <a:buNone/>
            </a:pPr>
            <a:r>
              <a:rPr lang="en-US" dirty="0"/>
              <a:t>Project managers must know their stakeholders, understand the communication channels between them and develop a communication strategy to align the needs and expectations of the interested parties, using effective communication to improve their commitment level.</a:t>
            </a:r>
          </a:p>
        </p:txBody>
      </p:sp>
    </p:spTree>
    <p:extLst>
      <p:ext uri="{BB962C8B-B14F-4D97-AF65-F5344CB8AC3E}">
        <p14:creationId xmlns:p14="http://schemas.microsoft.com/office/powerpoint/2010/main" val="803848242"/>
      </p:ext>
    </p:extLst>
  </p:cSld>
  <p:clrMapOvr>
    <a:masterClrMapping/>
  </p:clrMapOvr>
  <mc:AlternateContent xmlns:mc="http://schemas.openxmlformats.org/markup-compatibility/2006" xmlns:p14="http://schemas.microsoft.com/office/powerpoint/2010/main">
    <mc:Choice Requires="p14">
      <p:transition spd="slow" p14:dur="2000" advTm="80048"/>
    </mc:Choice>
    <mc:Fallback xmlns="">
      <p:transition spd="slow" advTm="8004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6422" y="703674"/>
            <a:ext cx="8714582" cy="1325563"/>
          </a:xfrm>
        </p:spPr>
        <p:txBody>
          <a:bodyPr/>
          <a:lstStyle/>
          <a:p>
            <a:r>
              <a:rPr lang="en-US" dirty="0"/>
              <a:t>Identifying the global key stakeholders</a:t>
            </a:r>
          </a:p>
        </p:txBody>
      </p:sp>
      <p:sp>
        <p:nvSpPr>
          <p:cNvPr id="3" name="Content Placeholder 2"/>
          <p:cNvSpPr>
            <a:spLocks noGrp="1"/>
          </p:cNvSpPr>
          <p:nvPr>
            <p:ph idx="1"/>
          </p:nvPr>
        </p:nvSpPr>
        <p:spPr>
          <a:xfrm>
            <a:off x="1177356" y="2320785"/>
            <a:ext cx="10078936" cy="4351338"/>
          </a:xfrm>
        </p:spPr>
        <p:txBody>
          <a:bodyPr>
            <a:normAutofit/>
          </a:bodyPr>
          <a:lstStyle/>
          <a:p>
            <a:pPr marL="0" indent="0" algn="just">
              <a:buNone/>
            </a:pPr>
            <a:r>
              <a:rPr lang="en-US" dirty="0"/>
              <a:t>The global project manager can refer to different sources to identify potential stakeholders, depending on the project type and on the availability of information. Examples of these sources of information are:</a:t>
            </a:r>
          </a:p>
        </p:txBody>
      </p:sp>
    </p:spTree>
    <p:extLst>
      <p:ext uri="{BB962C8B-B14F-4D97-AF65-F5344CB8AC3E}">
        <p14:creationId xmlns:p14="http://schemas.microsoft.com/office/powerpoint/2010/main" val="448436889"/>
      </p:ext>
    </p:extLst>
  </p:cSld>
  <p:clrMapOvr>
    <a:masterClrMapping/>
  </p:clrMapOvr>
  <mc:AlternateContent xmlns:mc="http://schemas.openxmlformats.org/markup-compatibility/2006" xmlns:p14="http://schemas.microsoft.com/office/powerpoint/2010/main">
    <mc:Choice Requires="p14">
      <p:transition spd="slow" p14:dur="2000" advTm="12020"/>
    </mc:Choice>
    <mc:Fallback xmlns="">
      <p:transition spd="slow" advTm="1202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31208" y="706659"/>
            <a:ext cx="10515600" cy="1325563"/>
          </a:xfrm>
        </p:spPr>
        <p:txBody>
          <a:bodyPr/>
          <a:lstStyle/>
          <a:p>
            <a:r>
              <a:rPr lang="en-US" dirty="0"/>
              <a:t>Identifying the global key stakeholders</a:t>
            </a:r>
          </a:p>
        </p:txBody>
      </p:sp>
      <p:sp>
        <p:nvSpPr>
          <p:cNvPr id="3" name="Content Placeholder 2"/>
          <p:cNvSpPr>
            <a:spLocks noGrp="1"/>
          </p:cNvSpPr>
          <p:nvPr>
            <p:ph idx="1"/>
          </p:nvPr>
        </p:nvSpPr>
        <p:spPr>
          <a:xfrm>
            <a:off x="744506" y="2173443"/>
            <a:ext cx="10702987" cy="4351338"/>
          </a:xfrm>
        </p:spPr>
        <p:txBody>
          <a:bodyPr>
            <a:normAutofit/>
          </a:bodyPr>
          <a:lstStyle/>
          <a:p>
            <a:pPr marL="0" indent="0" algn="just">
              <a:buNone/>
            </a:pPr>
            <a:r>
              <a:rPr lang="en-US" sz="2400" dirty="0">
                <a:solidFill>
                  <a:srgbClr val="FF0000"/>
                </a:solidFill>
              </a:rPr>
              <a:t>Senior Management – </a:t>
            </a:r>
            <a:r>
              <a:rPr lang="en-US" sz="2400" dirty="0"/>
              <a:t>the members of the steering committee, the project sponsor and people with a large working experience of the different organisations participating in the project can identify groups of people with interest in, or who are impacted by, the</a:t>
            </a:r>
          </a:p>
          <a:p>
            <a:pPr marL="0" indent="0" algn="just">
              <a:buNone/>
            </a:pPr>
            <a:r>
              <a:rPr lang="en-US" sz="2400" dirty="0"/>
              <a:t>execution of the project.</a:t>
            </a:r>
          </a:p>
          <a:p>
            <a:pPr marL="0" indent="0" algn="just">
              <a:buNone/>
            </a:pPr>
            <a:r>
              <a:rPr lang="en-US" sz="2400" dirty="0">
                <a:solidFill>
                  <a:srgbClr val="FF0000"/>
                </a:solidFill>
              </a:rPr>
              <a:t>Global team members, with local knowledge – </a:t>
            </a:r>
            <a:r>
              <a:rPr lang="en-US" sz="2400" dirty="0"/>
              <a:t>team members in different locations may know about local people or organisations who are interested in or constrained by the project.</a:t>
            </a:r>
          </a:p>
        </p:txBody>
      </p:sp>
    </p:spTree>
    <p:extLst>
      <p:ext uri="{BB962C8B-B14F-4D97-AF65-F5344CB8AC3E}">
        <p14:creationId xmlns:p14="http://schemas.microsoft.com/office/powerpoint/2010/main" val="132795719"/>
      </p:ext>
    </p:extLst>
  </p:cSld>
  <p:clrMapOvr>
    <a:masterClrMapping/>
  </p:clrMapOvr>
  <mc:AlternateContent xmlns:mc="http://schemas.openxmlformats.org/markup-compatibility/2006" xmlns:p14="http://schemas.microsoft.com/office/powerpoint/2010/main">
    <mc:Choice Requires="p14">
      <p:transition spd="slow" p14:dur="2000" advTm="48768"/>
    </mc:Choice>
    <mc:Fallback xmlns="">
      <p:transition spd="slow" advTm="4876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0149" y="711842"/>
            <a:ext cx="10515600" cy="1325563"/>
          </a:xfrm>
        </p:spPr>
        <p:txBody>
          <a:bodyPr/>
          <a:lstStyle/>
          <a:p>
            <a:r>
              <a:rPr lang="en-US" dirty="0"/>
              <a:t>Identifying the global key stakeholders</a:t>
            </a:r>
          </a:p>
        </p:txBody>
      </p:sp>
      <p:sp>
        <p:nvSpPr>
          <p:cNvPr id="3" name="Content Placeholder 2"/>
          <p:cNvSpPr>
            <a:spLocks noGrp="1"/>
          </p:cNvSpPr>
          <p:nvPr>
            <p:ph idx="1"/>
          </p:nvPr>
        </p:nvSpPr>
        <p:spPr>
          <a:xfrm>
            <a:off x="1032796" y="2174340"/>
            <a:ext cx="10280472" cy="2874315"/>
          </a:xfrm>
        </p:spPr>
        <p:txBody>
          <a:bodyPr>
            <a:normAutofit lnSpcReduction="10000"/>
          </a:bodyPr>
          <a:lstStyle/>
          <a:p>
            <a:pPr marL="0" indent="0" algn="just">
              <a:buNone/>
            </a:pPr>
            <a:r>
              <a:rPr lang="en-US" dirty="0">
                <a:solidFill>
                  <a:srgbClr val="FF0000"/>
                </a:solidFill>
              </a:rPr>
              <a:t>Specialists – </a:t>
            </a:r>
            <a:r>
              <a:rPr lang="en-US" dirty="0"/>
              <a:t>external consultants or specialized team members usually have a deep understanding of organisations or people that may have a vested interest in the project.</a:t>
            </a:r>
          </a:p>
          <a:p>
            <a:pPr marL="0" indent="0" algn="just">
              <a:buNone/>
            </a:pPr>
            <a:r>
              <a:rPr lang="en-US" dirty="0">
                <a:solidFill>
                  <a:srgbClr val="FF0000"/>
                </a:solidFill>
              </a:rPr>
              <a:t>Documentation – </a:t>
            </a:r>
            <a:r>
              <a:rPr lang="en-US" dirty="0"/>
              <a:t>press releases, newspapers, specialized magazines, research papers, the Internet and books can be a rich source of information for external parties that are affected by or interested in the project.</a:t>
            </a:r>
          </a:p>
        </p:txBody>
      </p:sp>
    </p:spTree>
    <p:extLst>
      <p:ext uri="{BB962C8B-B14F-4D97-AF65-F5344CB8AC3E}">
        <p14:creationId xmlns:p14="http://schemas.microsoft.com/office/powerpoint/2010/main" val="2132753879"/>
      </p:ext>
    </p:extLst>
  </p:cSld>
  <p:clrMapOvr>
    <a:masterClrMapping/>
  </p:clrMapOvr>
  <mc:AlternateContent xmlns:mc="http://schemas.openxmlformats.org/markup-compatibility/2006" xmlns:p14="http://schemas.microsoft.com/office/powerpoint/2010/main">
    <mc:Choice Requires="p14">
      <p:transition spd="slow" p14:dur="2000" advTm="81601"/>
    </mc:Choice>
    <mc:Fallback xmlns="">
      <p:transition spd="slow" advTm="81601"/>
    </mc:Fallback>
  </mc:AlternateContent>
  <p:timing>
    <p:tnLst>
      <p:par>
        <p:cTn id="1" dur="indefinite" restart="never" nodeType="tmRoot"/>
      </p:par>
    </p:tnLst>
  </p:timing>
  <p:extLst mod="1">
    <p:ext uri="{3A86A75C-4F4B-4683-9AE1-C65F6400EC91}">
      <p14:laserTraceLst xmlns:p14="http://schemas.microsoft.com/office/powerpoint/2010/main">
        <p14:tracePtLst>
          <p14:tracePt t="50011" x="6483350" y="317500"/>
          <p14:tracePt t="50011" x="5938838" y="69850"/>
          <p14:tracePt t="50835" x="5614988" y="411163"/>
          <p14:tracePt t="50928" x="0" y="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4267" y="811447"/>
            <a:ext cx="10515600" cy="1325563"/>
          </a:xfrm>
        </p:spPr>
        <p:txBody>
          <a:bodyPr/>
          <a:lstStyle/>
          <a:p>
            <a:r>
              <a:rPr lang="en-US" dirty="0"/>
              <a:t>Identifying the global key stakeholders</a:t>
            </a:r>
          </a:p>
        </p:txBody>
      </p:sp>
      <p:sp>
        <p:nvSpPr>
          <p:cNvPr id="3" name="Content Placeholder 2"/>
          <p:cNvSpPr>
            <a:spLocks noGrp="1"/>
          </p:cNvSpPr>
          <p:nvPr>
            <p:ph idx="1"/>
          </p:nvPr>
        </p:nvSpPr>
        <p:spPr>
          <a:xfrm>
            <a:off x="945825" y="2137010"/>
            <a:ext cx="10046429" cy="4351338"/>
          </a:xfrm>
        </p:spPr>
        <p:txBody>
          <a:bodyPr>
            <a:normAutofit/>
          </a:bodyPr>
          <a:lstStyle/>
          <a:p>
            <a:pPr marL="0" indent="0" algn="just">
              <a:buNone/>
            </a:pPr>
            <a:r>
              <a:rPr lang="en-US" dirty="0">
                <a:solidFill>
                  <a:srgbClr val="FF0000"/>
                </a:solidFill>
              </a:rPr>
              <a:t>Organizational charts – </a:t>
            </a:r>
            <a:r>
              <a:rPr lang="en-US" dirty="0"/>
              <a:t>the map of the organizational structure from the partners, suppliers, customers and governmental entities involved in the project can serve as a checklist to ensure the completeness of the analysis.</a:t>
            </a:r>
          </a:p>
          <a:p>
            <a:pPr marL="0" indent="0" algn="just">
              <a:buNone/>
            </a:pPr>
            <a:r>
              <a:rPr lang="en-US" dirty="0">
                <a:solidFill>
                  <a:srgbClr val="FF0000"/>
                </a:solidFill>
              </a:rPr>
              <a:t>Lessons learned – </a:t>
            </a:r>
            <a:r>
              <a:rPr lang="en-US" dirty="0"/>
              <a:t>success stories and failures from previous projects can provide recommendations for the stakeholders to analyse and manage.</a:t>
            </a:r>
          </a:p>
        </p:txBody>
      </p:sp>
    </p:spTree>
    <p:extLst>
      <p:ext uri="{BB962C8B-B14F-4D97-AF65-F5344CB8AC3E}">
        <p14:creationId xmlns:p14="http://schemas.microsoft.com/office/powerpoint/2010/main" val="147763332"/>
      </p:ext>
    </p:extLst>
  </p:cSld>
  <p:clrMapOvr>
    <a:masterClrMapping/>
  </p:clrMapOvr>
  <mc:AlternateContent xmlns:mc="http://schemas.openxmlformats.org/markup-compatibility/2006" xmlns:p14="http://schemas.microsoft.com/office/powerpoint/2010/main">
    <mc:Choice Requires="p14">
      <p:transition spd="slow" p14:dur="2000" advTm="223177"/>
    </mc:Choice>
    <mc:Fallback xmlns="">
      <p:transition spd="slow" advTm="223177"/>
    </mc:Fallback>
  </mc:AlternateContent>
  <p:timing>
    <p:tnLst>
      <p:par>
        <p:cTn id="1" dur="indefinite" restart="never" nodeType="tmRoot"/>
      </p:par>
    </p:tnLst>
  </p:timing>
  <p:extLst mod="1">
    <p:ext uri="{3A86A75C-4F4B-4683-9AE1-C65F6400EC91}">
      <p14:laserTraceLst xmlns:p14="http://schemas.microsoft.com/office/powerpoint/2010/main">
        <p14:tracePtLst>
          <p14:tracePt t="45567" x="9213850" y="838200"/>
          <p14:tracePt t="64519" x="9213850" y="900113"/>
          <p14:tracePt t="64525" x="9213850" y="987425"/>
          <p14:tracePt t="64531" x="9188450" y="1109663"/>
          <p14:tracePt t="64548" x="9161463" y="1284288"/>
          <p14:tracePt t="64566" x="9126538" y="1476375"/>
          <p14:tracePt t="64568" x="9099550" y="1573213"/>
          <p14:tracePt t="64583" x="9064625" y="1755775"/>
          <p14:tracePt t="64598" x="9012238" y="1957388"/>
          <p14:tracePt t="64615" x="8959850" y="2139950"/>
          <p14:tracePt t="64632" x="8907463" y="2289175"/>
          <p14:tracePt t="64633" x="8882063" y="2349500"/>
          <p14:tracePt t="64648" x="8820150" y="2428875"/>
          <p14:tracePt t="64665" x="8767763" y="2481263"/>
          <p14:tracePt t="64683" x="8715375" y="2551113"/>
          <p14:tracePt t="65101" x="8697913" y="2847975"/>
          <p14:tracePt t="65107" x="8672513" y="3162300"/>
          <p14:tracePt t="65113" x="8655050" y="3521075"/>
          <p14:tracePt t="65127" x="8628063" y="3843338"/>
          <p14:tracePt t="65128" x="8610600" y="4219575"/>
          <p14:tracePt t="65144" x="8523288" y="4822825"/>
          <p14:tracePt t="65159" x="8453438" y="5294313"/>
          <p14:tracePt t="65176" x="8375650" y="5600700"/>
          <p14:tracePt t="65178" x="8358188" y="5695950"/>
          <p14:tracePt t="65192" x="8331200" y="5775325"/>
          <p14:tracePt t="65209" x="8323263" y="5783263"/>
          <p14:tracePt t="65589" x="8261350" y="5870575"/>
          <p14:tracePt t="65596" x="8183563" y="5992813"/>
          <p14:tracePt t="65601" x="8096250" y="6089650"/>
          <p14:tracePt t="65614" x="8008938" y="6211888"/>
          <p14:tracePt t="65617" x="7947025" y="6316663"/>
          <p14:tracePt t="65632" x="7781925" y="6551613"/>
          <p14:tracePt t="65648" x="7642225" y="6770688"/>
          <p14:tracePt t="68934" x="4454525" y="6778625"/>
          <p14:tracePt t="68951" x="4454525" y="6726238"/>
          <p14:tracePt t="68967" x="4437063" y="6700838"/>
          <p14:tracePt t="68983" x="4437063" y="6691313"/>
          <p14:tracePt t="69000" x="4437063" y="6683375"/>
          <p14:tracePt t="69231" x="4427538" y="6683375"/>
          <p14:tracePt t="69281" x="4419600" y="6683375"/>
          <p14:tracePt t="69293" x="4410075" y="6683375"/>
          <p14:tracePt t="69301" x="4410075" y="6691313"/>
          <p14:tracePt t="69308" x="4410075" y="6700838"/>
          <p14:tracePt t="69325" x="4402138" y="6708775"/>
          <p14:tracePt t="69340" x="4402138" y="6726238"/>
          <p14:tracePt t="69357" x="4375150" y="6778625"/>
          <p14:tracePt t="69358" x="4367213" y="6831013"/>
          <p14:tracePt t="70771" x="0" y="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8379" y="696830"/>
            <a:ext cx="10515600" cy="1325563"/>
          </a:xfrm>
        </p:spPr>
        <p:txBody>
          <a:bodyPr/>
          <a:lstStyle/>
          <a:p>
            <a:r>
              <a:rPr lang="en-US" dirty="0"/>
              <a:t>Knowing the global stakeholders</a:t>
            </a:r>
          </a:p>
        </p:txBody>
      </p:sp>
      <p:sp>
        <p:nvSpPr>
          <p:cNvPr id="3" name="Content Placeholder 2"/>
          <p:cNvSpPr>
            <a:spLocks noGrp="1"/>
          </p:cNvSpPr>
          <p:nvPr>
            <p:ph idx="1"/>
          </p:nvPr>
        </p:nvSpPr>
        <p:spPr>
          <a:xfrm>
            <a:off x="935079" y="2506662"/>
            <a:ext cx="10515600" cy="4351338"/>
          </a:xfrm>
        </p:spPr>
        <p:txBody>
          <a:bodyPr>
            <a:normAutofit/>
          </a:bodyPr>
          <a:lstStyle/>
          <a:p>
            <a:pPr marL="0" indent="0" algn="just">
              <a:buNone/>
            </a:pPr>
            <a:r>
              <a:rPr lang="en-US" dirty="0"/>
              <a:t>The project manager can build on the local knowledge of the participants of the brainstorming session to identify and document the stakeholders’ characteristics that depend on their status and geographical location, and can determine their expected behavior: </a:t>
            </a:r>
          </a:p>
          <a:p>
            <a:pPr algn="just"/>
            <a:r>
              <a:rPr lang="en-US" dirty="0"/>
              <a:t>What are the types and levels of political, social, economical or organizational power for each stakeholder?</a:t>
            </a:r>
          </a:p>
        </p:txBody>
      </p:sp>
    </p:spTree>
    <p:extLst>
      <p:ext uri="{BB962C8B-B14F-4D97-AF65-F5344CB8AC3E}">
        <p14:creationId xmlns:p14="http://schemas.microsoft.com/office/powerpoint/2010/main" val="3552458683"/>
      </p:ext>
    </p:extLst>
  </p:cSld>
  <p:clrMapOvr>
    <a:masterClrMapping/>
  </p:clrMapOvr>
  <mc:AlternateContent xmlns:mc="http://schemas.openxmlformats.org/markup-compatibility/2006" xmlns:p14="http://schemas.microsoft.com/office/powerpoint/2010/main">
    <mc:Choice Requires="p14">
      <p:transition spd="slow" p14:dur="2000" advTm="152666"/>
    </mc:Choice>
    <mc:Fallback xmlns="">
      <p:transition spd="slow" advTm="15266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58731" y="715506"/>
            <a:ext cx="10515600" cy="1325563"/>
          </a:xfrm>
        </p:spPr>
        <p:txBody>
          <a:bodyPr/>
          <a:lstStyle/>
          <a:p>
            <a:r>
              <a:rPr lang="en-US" dirty="0"/>
              <a:t>Knowing the global stakeholders</a:t>
            </a:r>
          </a:p>
        </p:txBody>
      </p:sp>
      <p:sp>
        <p:nvSpPr>
          <p:cNvPr id="3" name="Content Placeholder 2"/>
          <p:cNvSpPr>
            <a:spLocks noGrp="1"/>
          </p:cNvSpPr>
          <p:nvPr>
            <p:ph idx="1"/>
          </p:nvPr>
        </p:nvSpPr>
        <p:spPr>
          <a:xfrm>
            <a:off x="1072662" y="2349668"/>
            <a:ext cx="10172512" cy="4351338"/>
          </a:xfrm>
        </p:spPr>
        <p:txBody>
          <a:bodyPr/>
          <a:lstStyle/>
          <a:p>
            <a:pPr algn="just"/>
            <a:r>
              <a:rPr lang="en-US" dirty="0"/>
              <a:t>What is the influence level of each stakeholder? This can normally be represented by keywords (high or low) or by weighting scales.</a:t>
            </a:r>
          </a:p>
          <a:p>
            <a:pPr algn="just"/>
            <a:r>
              <a:rPr lang="en-US" dirty="0"/>
              <a:t>How the stakeholder fits in the different cultural dimensions? The dimensions evaluated in this book  allied to the information provided by various team members on the different cultural patterns can be helpful when managing the stakeholders’ expectations and when defining the communication strategy.</a:t>
            </a:r>
          </a:p>
        </p:txBody>
      </p:sp>
    </p:spTree>
    <p:extLst>
      <p:ext uri="{BB962C8B-B14F-4D97-AF65-F5344CB8AC3E}">
        <p14:creationId xmlns:p14="http://schemas.microsoft.com/office/powerpoint/2010/main" val="4207227624"/>
      </p:ext>
    </p:extLst>
  </p:cSld>
  <p:clrMapOvr>
    <a:masterClrMapping/>
  </p:clrMapOvr>
  <mc:AlternateContent xmlns:mc="http://schemas.openxmlformats.org/markup-compatibility/2006" xmlns:p14="http://schemas.microsoft.com/office/powerpoint/2010/main">
    <mc:Choice Requires="p14">
      <p:transition spd="slow" p14:dur="2000" advTm="216306"/>
    </mc:Choice>
    <mc:Fallback xmlns="">
      <p:transition spd="slow" advTm="2163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51868" y="795566"/>
            <a:ext cx="10995660" cy="1155065"/>
          </a:xfrm>
        </p:spPr>
        <p:txBody>
          <a:bodyPr>
            <a:normAutofit/>
          </a:bodyPr>
          <a:lstStyle/>
          <a:p>
            <a:r>
              <a:rPr lang="en-US" dirty="0"/>
              <a:t>Analyzing the global stakeholders</a:t>
            </a:r>
          </a:p>
        </p:txBody>
      </p:sp>
      <p:sp>
        <p:nvSpPr>
          <p:cNvPr id="4" name="Content Placeholder 3"/>
          <p:cNvSpPr>
            <a:spLocks noGrp="1"/>
          </p:cNvSpPr>
          <p:nvPr>
            <p:ph idx="1"/>
          </p:nvPr>
        </p:nvSpPr>
        <p:spPr>
          <a:xfrm>
            <a:off x="1097663" y="2234287"/>
            <a:ext cx="9972413" cy="4351338"/>
          </a:xfrm>
        </p:spPr>
        <p:txBody>
          <a:bodyPr/>
          <a:lstStyle/>
          <a:p>
            <a:pPr marL="0" indent="0" algn="just">
              <a:buNone/>
            </a:pPr>
            <a:r>
              <a:rPr lang="en-US" dirty="0"/>
              <a:t>The next step in the global stakeholder management process consists of a detailed analysis of the stakeholders’ attitudes to the project. Depending on the project size and complexity, this analysis can be performed in the same brainstorming session, in another session with the same team members or in additional sessions with smaller and focused teams, for example:</a:t>
            </a:r>
          </a:p>
        </p:txBody>
      </p:sp>
    </p:spTree>
    <p:extLst>
      <p:ext uri="{BB962C8B-B14F-4D97-AF65-F5344CB8AC3E}">
        <p14:creationId xmlns:p14="http://schemas.microsoft.com/office/powerpoint/2010/main" val="1021274352"/>
      </p:ext>
    </p:extLst>
  </p:cSld>
  <p:clrMapOvr>
    <a:masterClrMapping/>
  </p:clrMapOvr>
  <mc:AlternateContent xmlns:mc="http://schemas.openxmlformats.org/markup-compatibility/2006" xmlns:p14="http://schemas.microsoft.com/office/powerpoint/2010/main">
    <mc:Choice Requires="p14">
      <p:transition spd="slow" p14:dur="2000" advTm="65463"/>
    </mc:Choice>
    <mc:Fallback xmlns="">
      <p:transition spd="slow" advTm="6546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36449" y="774376"/>
            <a:ext cx="10515600" cy="1325563"/>
          </a:xfrm>
        </p:spPr>
        <p:txBody>
          <a:bodyPr/>
          <a:lstStyle/>
          <a:p>
            <a:r>
              <a:rPr lang="en-US" dirty="0"/>
              <a:t>Analyzing the global stakeholders</a:t>
            </a:r>
          </a:p>
        </p:txBody>
      </p:sp>
      <p:sp>
        <p:nvSpPr>
          <p:cNvPr id="3" name="Content Placeholder 2"/>
          <p:cNvSpPr>
            <a:spLocks noGrp="1"/>
          </p:cNvSpPr>
          <p:nvPr>
            <p:ph idx="1"/>
          </p:nvPr>
        </p:nvSpPr>
        <p:spPr>
          <a:xfrm>
            <a:off x="962707" y="2191105"/>
            <a:ext cx="10272740" cy="4351338"/>
          </a:xfrm>
        </p:spPr>
        <p:txBody>
          <a:bodyPr/>
          <a:lstStyle/>
          <a:p>
            <a:pPr algn="just"/>
            <a:r>
              <a:rPr lang="en-US" dirty="0"/>
              <a:t>local teams appraising the stakeholders located in their geographical areas;</a:t>
            </a:r>
          </a:p>
          <a:p>
            <a:pPr algn="just"/>
            <a:r>
              <a:rPr lang="en-US" dirty="0"/>
              <a:t>subject matter experts evaluating the impacts of the project deliverables on their areas;</a:t>
            </a:r>
          </a:p>
          <a:p>
            <a:pPr algn="just"/>
            <a:r>
              <a:rPr lang="en-US" dirty="0"/>
              <a:t>senior managers assessing the impact of organizational change initiatives.</a:t>
            </a:r>
          </a:p>
        </p:txBody>
      </p:sp>
    </p:spTree>
    <p:extLst>
      <p:ext uri="{BB962C8B-B14F-4D97-AF65-F5344CB8AC3E}">
        <p14:creationId xmlns:p14="http://schemas.microsoft.com/office/powerpoint/2010/main" val="2807872800"/>
      </p:ext>
    </p:extLst>
  </p:cSld>
  <p:clrMapOvr>
    <a:masterClrMapping/>
  </p:clrMapOvr>
  <mc:AlternateContent xmlns:mc="http://schemas.openxmlformats.org/markup-compatibility/2006" xmlns:p14="http://schemas.microsoft.com/office/powerpoint/2010/main">
    <mc:Choice Requires="p14">
      <p:transition spd="slow" p14:dur="2000" advTm="257423"/>
    </mc:Choice>
    <mc:Fallback xmlns="">
      <p:transition spd="slow" advTm="257423"/>
    </mc:Fallback>
  </mc:AlternateContent>
  <p:timing>
    <p:tnLst>
      <p:par>
        <p:cTn id="1" dur="indefinite" restart="never" nodeType="tmRoot"/>
      </p:par>
    </p:tnLst>
  </p:timing>
  <p:extLst mod="1">
    <p:ext uri="{3A86A75C-4F4B-4683-9AE1-C65F6400EC91}">
      <p14:laserTraceLst xmlns:p14="http://schemas.microsoft.com/office/powerpoint/2010/main">
        <p14:tracePtLst>
          <p14:tracePt t="207666" x="3257550" y="6292850"/>
          <p14:tracePt t="208498" x="0" y="0"/>
        </p14:tracePtLst>
        <p14:tracePtLst>
          <p14:tracePt t="210743" x="3308350" y="6324600"/>
          <p14:tracePt t="211909" x="4217988" y="6743700"/>
          <p14:tracePt t="211918" x="4217988" y="6708775"/>
          <p14:tracePt t="211936" x="4227513" y="6621463"/>
          <p14:tracePt t="211954" x="4244975" y="6526213"/>
          <p14:tracePt t="211969" x="4252913" y="6491288"/>
          <p14:tracePt t="211986" x="4252913" y="6473825"/>
          <p14:tracePt t="212034" x="4252913" y="6464300"/>
          <p14:tracePt t="212077" x="4252913" y="6456363"/>
          <p14:tracePt t="212717" x="4270375" y="6491288"/>
          <p14:tracePt t="212722" x="4279900" y="6551613"/>
          <p14:tracePt t="212729" x="4287838" y="6613525"/>
          <p14:tracePt t="212744" x="4297363" y="6708775"/>
          <p14:tracePt t="212759" x="4314825" y="6796088"/>
          <p14:tracePt t="214780" x="0" y="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70745" y="716490"/>
            <a:ext cx="10515600" cy="1325563"/>
          </a:xfrm>
        </p:spPr>
        <p:txBody>
          <a:bodyPr/>
          <a:lstStyle/>
          <a:p>
            <a:r>
              <a:rPr lang="en-US" dirty="0"/>
              <a:t>The stakeholder commitment framework</a:t>
            </a:r>
          </a:p>
        </p:txBody>
      </p:sp>
      <p:sp>
        <p:nvSpPr>
          <p:cNvPr id="3" name="Content Placeholder 2"/>
          <p:cNvSpPr>
            <a:spLocks noGrp="1"/>
          </p:cNvSpPr>
          <p:nvPr>
            <p:ph idx="1"/>
          </p:nvPr>
        </p:nvSpPr>
        <p:spPr>
          <a:xfrm>
            <a:off x="679174" y="2506662"/>
            <a:ext cx="9821353" cy="4351338"/>
          </a:xfrm>
        </p:spPr>
        <p:txBody>
          <a:bodyPr/>
          <a:lstStyle/>
          <a:p>
            <a:pPr marL="0" indent="0" algn="just">
              <a:buNone/>
            </a:pPr>
            <a:r>
              <a:rPr lang="en-US" dirty="0"/>
              <a:t>McElroy and Mills (2000) identified that stakeholders have different levels of commitment to projects (Figure below), suggesting that communication is key to change this engagement level.</a:t>
            </a:r>
          </a:p>
          <a:p>
            <a:pPr marL="0" indent="0" algn="just">
              <a:buNone/>
            </a:pPr>
            <a:r>
              <a:rPr lang="en-US" dirty="0"/>
              <a:t>Global project managers must understand how the proper use of different communication media over distance and across cultural borders can trigger these changes:</a:t>
            </a:r>
          </a:p>
        </p:txBody>
      </p:sp>
    </p:spTree>
    <p:extLst>
      <p:ext uri="{BB962C8B-B14F-4D97-AF65-F5344CB8AC3E}">
        <p14:creationId xmlns:p14="http://schemas.microsoft.com/office/powerpoint/2010/main" val="65932660"/>
      </p:ext>
    </p:extLst>
  </p:cSld>
  <p:clrMapOvr>
    <a:masterClrMapping/>
  </p:clrMapOvr>
  <mc:AlternateContent xmlns:mc="http://schemas.openxmlformats.org/markup-compatibility/2006" xmlns:p14="http://schemas.microsoft.com/office/powerpoint/2010/main">
    <mc:Choice Requires="p14">
      <p:transition spd="slow" p14:dur="2000" advTm="110817"/>
    </mc:Choice>
    <mc:Fallback xmlns="">
      <p:transition spd="slow" advTm="11081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1387" y="684726"/>
            <a:ext cx="10515600" cy="1325563"/>
          </a:xfrm>
        </p:spPr>
        <p:txBody>
          <a:bodyPr/>
          <a:lstStyle/>
          <a:p>
            <a:r>
              <a:rPr lang="en-US" dirty="0"/>
              <a:t>The stakeholder commitment framework</a:t>
            </a:r>
          </a:p>
        </p:txBody>
      </p:sp>
      <p:pic>
        <p:nvPicPr>
          <p:cNvPr id="5" name="Content Placeholder 4"/>
          <p:cNvPicPr>
            <a:picLocks noGrp="1" noChangeAspect="1"/>
          </p:cNvPicPr>
          <p:nvPr>
            <p:ph idx="1"/>
          </p:nvPr>
        </p:nvPicPr>
        <p:blipFill>
          <a:blip r:embed="rId2"/>
          <a:stretch>
            <a:fillRect/>
          </a:stretch>
        </p:blipFill>
        <p:spPr>
          <a:xfrm>
            <a:off x="2562329" y="1770520"/>
            <a:ext cx="6528699" cy="3673608"/>
          </a:xfrm>
          <a:prstGeom prst="rect">
            <a:avLst/>
          </a:prstGeom>
        </p:spPr>
      </p:pic>
    </p:spTree>
    <p:extLst>
      <p:ext uri="{BB962C8B-B14F-4D97-AF65-F5344CB8AC3E}">
        <p14:creationId xmlns:p14="http://schemas.microsoft.com/office/powerpoint/2010/main" val="3826303077"/>
      </p:ext>
    </p:extLst>
  </p:cSld>
  <p:clrMapOvr>
    <a:masterClrMapping/>
  </p:clrMapOvr>
  <mc:AlternateContent xmlns:mc="http://schemas.openxmlformats.org/markup-compatibility/2006" xmlns:p14="http://schemas.microsoft.com/office/powerpoint/2010/main">
    <mc:Choice Requires="p14">
      <p:transition spd="slow" p14:dur="2000" advTm="298009"/>
    </mc:Choice>
    <mc:Fallback xmlns="">
      <p:transition spd="slow" advTm="29800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51367" y="717036"/>
            <a:ext cx="9428922"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1056096" y="2261964"/>
            <a:ext cx="10087526" cy="4351338"/>
          </a:xfrm>
        </p:spPr>
        <p:txBody>
          <a:bodyPr/>
          <a:lstStyle/>
          <a:p>
            <a:pPr marL="0" indent="0" algn="just">
              <a:buNone/>
            </a:pPr>
            <a:r>
              <a:rPr lang="en-US" dirty="0">
                <a:solidFill>
                  <a:srgbClr val="FF0000"/>
                </a:solidFill>
              </a:rPr>
              <a:t>From ignorance to awareness – </a:t>
            </a:r>
            <a:r>
              <a:rPr lang="en-US" dirty="0"/>
              <a:t>project managers can gain a first level of commitment by creating a project virtual room and publishing the project information, key milestones and overall project performance. In many projects, most secondary stakeholders (low levels of power and influence) can remain at this level, and receive regular project updates by e-mail, or access the project virtual room when they require information.</a:t>
            </a:r>
          </a:p>
        </p:txBody>
      </p:sp>
    </p:spTree>
    <p:extLst>
      <p:ext uri="{BB962C8B-B14F-4D97-AF65-F5344CB8AC3E}">
        <p14:creationId xmlns:p14="http://schemas.microsoft.com/office/powerpoint/2010/main" val="3146460184"/>
      </p:ext>
    </p:extLst>
  </p:cSld>
  <p:clrMapOvr>
    <a:masterClrMapping/>
  </p:clrMapOvr>
  <mc:AlternateContent xmlns:mc="http://schemas.openxmlformats.org/markup-compatibility/2006" xmlns:p14="http://schemas.microsoft.com/office/powerpoint/2010/main">
    <mc:Choice Requires="p14">
      <p:transition spd="slow" p14:dur="2000" advTm="63536"/>
    </mc:Choice>
    <mc:Fallback xmlns="">
      <p:transition spd="slow" advTm="6353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1024" y="733090"/>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1002359" y="2213149"/>
            <a:ext cx="9658942" cy="4351338"/>
          </a:xfrm>
        </p:spPr>
        <p:txBody>
          <a:bodyPr/>
          <a:lstStyle/>
          <a:p>
            <a:pPr marL="0" indent="0" algn="just">
              <a:buNone/>
            </a:pPr>
            <a:r>
              <a:rPr lang="en-US" dirty="0">
                <a:solidFill>
                  <a:srgbClr val="FF0000"/>
                </a:solidFill>
              </a:rPr>
              <a:t>Understanding – </a:t>
            </a:r>
            <a:r>
              <a:rPr lang="en-US" dirty="0"/>
              <a:t>project managers can create a good level of understanding on the project by organizing local meetings in key locations and visiting key stakeholders at project onset, and by broadcasting regular updates during project execution.</a:t>
            </a:r>
          </a:p>
        </p:txBody>
      </p:sp>
    </p:spTree>
    <p:extLst>
      <p:ext uri="{BB962C8B-B14F-4D97-AF65-F5344CB8AC3E}">
        <p14:creationId xmlns:p14="http://schemas.microsoft.com/office/powerpoint/2010/main" val="1830522069"/>
      </p:ext>
    </p:extLst>
  </p:cSld>
  <p:clrMapOvr>
    <a:masterClrMapping/>
  </p:clrMapOvr>
  <mc:AlternateContent xmlns:mc="http://schemas.openxmlformats.org/markup-compatibility/2006" xmlns:p14="http://schemas.microsoft.com/office/powerpoint/2010/main">
    <mc:Choice Requires="p14">
      <p:transition spd="slow" p14:dur="2000" advTm="28404"/>
    </mc:Choice>
    <mc:Fallback xmlns="">
      <p:transition spd="slow" advTm="2840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63302" y="765640"/>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1936965" y="2506662"/>
            <a:ext cx="8097078" cy="4351338"/>
          </a:xfrm>
        </p:spPr>
        <p:txBody>
          <a:bodyPr/>
          <a:lstStyle/>
          <a:p>
            <a:pPr marL="0" indent="0" algn="just">
              <a:buNone/>
            </a:pPr>
            <a:r>
              <a:rPr lang="en-US" dirty="0">
                <a:solidFill>
                  <a:srgbClr val="FF0000"/>
                </a:solidFill>
              </a:rPr>
              <a:t>Support – </a:t>
            </a:r>
            <a:r>
              <a:rPr lang="en-US" dirty="0"/>
              <a:t>the project team can obtain the support of key stakeholders by fostering debates and brainstorming over distance  for strategic discussions. Senior stakeholders can be invited to give feedback on the project communication strategy and to provide suggestions and steering on important decisions.</a:t>
            </a:r>
          </a:p>
        </p:txBody>
      </p:sp>
    </p:spTree>
    <p:extLst>
      <p:ext uri="{BB962C8B-B14F-4D97-AF65-F5344CB8AC3E}">
        <p14:creationId xmlns:p14="http://schemas.microsoft.com/office/powerpoint/2010/main" val="762928556"/>
      </p:ext>
    </p:extLst>
  </p:cSld>
  <p:clrMapOvr>
    <a:masterClrMapping/>
  </p:clrMapOvr>
  <mc:AlternateContent xmlns:mc="http://schemas.openxmlformats.org/markup-compatibility/2006" xmlns:p14="http://schemas.microsoft.com/office/powerpoint/2010/main">
    <mc:Choice Requires="p14">
      <p:transition spd="slow" p14:dur="2000" advTm="83378"/>
    </mc:Choice>
    <mc:Fallback xmlns="">
      <p:transition spd="slow" advTm="8337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32611" y="746334"/>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1155560" y="2303009"/>
            <a:ext cx="9807192" cy="4351338"/>
          </a:xfrm>
        </p:spPr>
        <p:txBody>
          <a:bodyPr>
            <a:normAutofit/>
          </a:bodyPr>
          <a:lstStyle/>
          <a:p>
            <a:pPr marL="0" indent="0" algn="just">
              <a:buNone/>
            </a:pPr>
            <a:r>
              <a:rPr lang="en-US" sz="2400" dirty="0">
                <a:solidFill>
                  <a:srgbClr val="FF0000"/>
                </a:solidFill>
              </a:rPr>
              <a:t>Involvement – </a:t>
            </a:r>
            <a:r>
              <a:rPr lang="en-US" sz="2400" dirty="0"/>
              <a:t>the key team members must be involved in the planning phase and in the preparation of important project components, such as the schedule and risk log. The project manager must continue involving these team members in all important steps, when main changes occur and on problem-solving activities.</a:t>
            </a:r>
          </a:p>
        </p:txBody>
      </p:sp>
    </p:spTree>
    <p:extLst>
      <p:ext uri="{BB962C8B-B14F-4D97-AF65-F5344CB8AC3E}">
        <p14:creationId xmlns:p14="http://schemas.microsoft.com/office/powerpoint/2010/main" val="2315644718"/>
      </p:ext>
    </p:extLst>
  </p:cSld>
  <p:clrMapOvr>
    <a:masterClrMapping/>
  </p:clrMapOvr>
  <mc:AlternateContent xmlns:mc="http://schemas.openxmlformats.org/markup-compatibility/2006" xmlns:p14="http://schemas.microsoft.com/office/powerpoint/2010/main">
    <mc:Choice Requires="p14">
      <p:transition spd="slow" p14:dur="2000" advTm="2052"/>
    </mc:Choice>
    <mc:Fallback xmlns="">
      <p:transition spd="slow" advTm="205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69060" y="686017"/>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595373" y="2411255"/>
            <a:ext cx="10437717" cy="4351338"/>
          </a:xfrm>
        </p:spPr>
        <p:txBody>
          <a:bodyPr/>
          <a:lstStyle/>
          <a:p>
            <a:pPr marL="0" indent="0" algn="just">
              <a:buNone/>
            </a:pPr>
            <a:r>
              <a:rPr lang="en-US" dirty="0">
                <a:solidFill>
                  <a:srgbClr val="FF0000"/>
                </a:solidFill>
              </a:rPr>
              <a:t>Commitment – </a:t>
            </a:r>
            <a:r>
              <a:rPr lang="en-US" dirty="0"/>
              <a:t>a consistent involvement of the project stakeholders in meetings and informal discussions will develop a high-level of commitment during project execution, simplifying the monitoring and control activities of the project manager. The commitment is often carried over to other projects, once the trust between the project manager and the stakeholders is established</a:t>
            </a:r>
          </a:p>
        </p:txBody>
      </p:sp>
    </p:spTree>
    <p:extLst>
      <p:ext uri="{BB962C8B-B14F-4D97-AF65-F5344CB8AC3E}">
        <p14:creationId xmlns:p14="http://schemas.microsoft.com/office/powerpoint/2010/main" val="1032945496"/>
      </p:ext>
    </p:extLst>
  </p:cSld>
  <p:clrMapOvr>
    <a:masterClrMapping/>
  </p:clrMapOvr>
  <mc:AlternateContent xmlns:mc="http://schemas.openxmlformats.org/markup-compatibility/2006" xmlns:p14="http://schemas.microsoft.com/office/powerpoint/2010/main">
    <mc:Choice Requires="p14">
      <p:transition spd="slow" p14:dur="2000" advTm="184695"/>
    </mc:Choice>
    <mc:Fallback xmlns="">
      <p:transition spd="slow" advTm="18469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21159" y="1014663"/>
            <a:ext cx="10515600" cy="1325563"/>
          </a:xfrm>
        </p:spPr>
        <p:txBody>
          <a:bodyPr/>
          <a:lstStyle/>
          <a:p>
            <a:r>
              <a:rPr lang="en-US" dirty="0"/>
              <a:t>Defining strategies to change stakeholders’ commitment levels</a:t>
            </a:r>
          </a:p>
        </p:txBody>
      </p:sp>
      <p:sp>
        <p:nvSpPr>
          <p:cNvPr id="3" name="Content Placeholder 2"/>
          <p:cNvSpPr>
            <a:spLocks noGrp="1"/>
          </p:cNvSpPr>
          <p:nvPr>
            <p:ph idx="1"/>
          </p:nvPr>
        </p:nvSpPr>
        <p:spPr>
          <a:xfrm>
            <a:off x="633520" y="2839416"/>
            <a:ext cx="10670876" cy="4351338"/>
          </a:xfrm>
        </p:spPr>
        <p:txBody>
          <a:bodyPr/>
          <a:lstStyle/>
          <a:p>
            <a:pPr marL="0" indent="0" algn="just">
              <a:buNone/>
            </a:pPr>
            <a:r>
              <a:rPr lang="en-US" dirty="0"/>
              <a:t>After the stakeholder analysis discussed previously, the register will contain the current and desired stakeholder position. According to the power, influence, cultural patterns, objectives, requirements, reactions, challenges and opportunities, the project manager can determine the strategic actions the project team can take for each stakeholder, in order to increase their knowledge level and move stakeholders to the desired position, thus increasing the success rate of the project.</a:t>
            </a:r>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6" name="Ink 5">
                <a:extLst>
                  <a:ext uri="{FF2B5EF4-FFF2-40B4-BE49-F238E27FC236}">
                    <a16:creationId xmlns:a16="http://schemas.microsoft.com/office/drawing/2014/main" id="{9BA2D647-5046-8AF4-7D26-AA4138FC767F}"/>
                  </a:ext>
                </a:extLst>
              </p14:cNvPr>
              <p14:cNvContentPartPr/>
              <p14:nvPr>
                <p:extLst>
                  <p:ext uri="{42D2F446-02D8-4167-A562-619A0277C38B}">
                    <p15:isNarration xmlns:p15="http://schemas.microsoft.com/office/powerpoint/2012/main" val="1"/>
                  </p:ext>
                </p:extLst>
              </p14:nvPr>
            </p14:nvContentPartPr>
            <p14:xfrm>
              <a:off x="12008520" y="6499800"/>
              <a:ext cx="105120" cy="760320"/>
            </p14:xfrm>
          </p:contentPart>
        </mc:Choice>
        <mc:Fallback xmlns="">
          <p:pic>
            <p:nvPicPr>
              <p:cNvPr id="6" name="Ink 5">
                <a:extLst>
                  <a:ext uri="{FF2B5EF4-FFF2-40B4-BE49-F238E27FC236}">
                    <a16:creationId xmlns:a16="http://schemas.microsoft.com/office/drawing/2014/main" id="{9BA2D647-5046-8AF4-7D26-AA4138FC767F}"/>
                  </a:ext>
                </a:extLst>
              </p:cNvPr>
              <p:cNvPicPr>
                <a:picLocks noGrp="1" noRot="1" noChangeAspect="1" noMove="1" noResize="1" noEditPoints="1" noAdjustHandles="1" noChangeArrowheads="1" noChangeShapeType="1"/>
              </p:cNvPicPr>
              <p:nvPr/>
            </p:nvPicPr>
            <p:blipFill>
              <a:blip r:embed="rId5"/>
              <a:stretch>
                <a:fillRect/>
              </a:stretch>
            </p:blipFill>
            <p:spPr>
              <a:xfrm>
                <a:off x="11999160" y="6490440"/>
                <a:ext cx="123840" cy="779040"/>
              </a:xfrm>
              <a:prstGeom prst="rect">
                <a:avLst/>
              </a:prstGeom>
            </p:spPr>
          </p:pic>
        </mc:Fallback>
      </mc:AlternateContent>
    </p:spTree>
    <p:extLst>
      <p:ext uri="{BB962C8B-B14F-4D97-AF65-F5344CB8AC3E}">
        <p14:creationId xmlns:p14="http://schemas.microsoft.com/office/powerpoint/2010/main" val="765941173"/>
      </p:ext>
    </p:extLst>
  </p:cSld>
  <p:clrMapOvr>
    <a:masterClrMapping/>
  </p:clrMapOvr>
  <mc:AlternateContent xmlns:mc="http://schemas.openxmlformats.org/markup-compatibility/2006" xmlns:p14="http://schemas.microsoft.com/office/powerpoint/2010/main">
    <mc:Choice Requires="p14">
      <p:transition spd="slow" p14:dur="2000" advTm="55044"/>
    </mc:Choice>
    <mc:Fallback xmlns="">
      <p:transition spd="slow" advTm="550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md type="call" cmd="playFrom(0.0)">
                                      <p:cBhvr>
                                        <p:cTn id="7"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69716" y="959104"/>
            <a:ext cx="10515600" cy="1325563"/>
          </a:xfrm>
        </p:spPr>
        <p:txBody>
          <a:bodyPr>
            <a:normAutofit/>
          </a:bodyPr>
          <a:lstStyle/>
          <a:p>
            <a:r>
              <a:rPr lang="en-US" sz="4000" dirty="0"/>
              <a:t>Defining strategies to change stakeholders’ commitment levels</a:t>
            </a:r>
          </a:p>
        </p:txBody>
      </p:sp>
      <p:sp>
        <p:nvSpPr>
          <p:cNvPr id="3" name="Content Placeholder 2"/>
          <p:cNvSpPr>
            <a:spLocks noGrp="1"/>
          </p:cNvSpPr>
          <p:nvPr>
            <p:ph idx="1"/>
          </p:nvPr>
        </p:nvSpPr>
        <p:spPr>
          <a:xfrm>
            <a:off x="649123" y="2562904"/>
            <a:ext cx="10695466" cy="4351338"/>
          </a:xfrm>
        </p:spPr>
        <p:txBody>
          <a:bodyPr>
            <a:normAutofit/>
          </a:bodyPr>
          <a:lstStyle/>
          <a:p>
            <a:pPr marL="0" indent="0" algn="just">
              <a:buNone/>
            </a:pPr>
            <a:r>
              <a:rPr lang="en-US" sz="2400" dirty="0"/>
              <a:t>Based on all these aspects, the project team can decide on how to raise the effect of positive influences from key allies, how to reduce opposition from key opposes and how to enhance the influence of neutral stakeholders.</a:t>
            </a:r>
          </a:p>
          <a:p>
            <a:pPr marL="0" indent="0" algn="just">
              <a:buNone/>
            </a:pPr>
            <a:r>
              <a:rPr lang="en-US" sz="2400" dirty="0"/>
              <a:t>The project manager must evaluate the strategies according to their cost and the resources involved, compared to the importance and likelihood of achieving their goals.</a:t>
            </a:r>
          </a:p>
        </p:txBody>
      </p:sp>
    </p:spTree>
    <p:extLst>
      <p:ext uri="{BB962C8B-B14F-4D97-AF65-F5344CB8AC3E}">
        <p14:creationId xmlns:p14="http://schemas.microsoft.com/office/powerpoint/2010/main" val="1199702102"/>
      </p:ext>
    </p:extLst>
  </p:cSld>
  <p:clrMapOvr>
    <a:masterClrMapping/>
  </p:clrMapOvr>
  <mc:AlternateContent xmlns:mc="http://schemas.openxmlformats.org/markup-compatibility/2006" xmlns:p14="http://schemas.microsoft.com/office/powerpoint/2010/main">
    <mc:Choice Requires="p14">
      <p:transition spd="slow" p14:dur="2000" advTm="896"/>
    </mc:Choice>
    <mc:Fallback xmlns="">
      <p:transition spd="slow" advTm="89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43358" y="716169"/>
            <a:ext cx="8248310" cy="1325563"/>
          </a:xfrm>
        </p:spPr>
        <p:txBody>
          <a:bodyPr>
            <a:normAutofit/>
          </a:bodyPr>
          <a:lstStyle/>
          <a:p>
            <a:r>
              <a:rPr lang="en-US" sz="3600" dirty="0"/>
              <a:t>Completing the global stakeholder register</a:t>
            </a:r>
          </a:p>
        </p:txBody>
      </p:sp>
      <p:sp>
        <p:nvSpPr>
          <p:cNvPr id="3" name="Content Placeholder 2"/>
          <p:cNvSpPr>
            <a:spLocks noGrp="1"/>
          </p:cNvSpPr>
          <p:nvPr>
            <p:ph idx="1"/>
          </p:nvPr>
        </p:nvSpPr>
        <p:spPr>
          <a:xfrm>
            <a:off x="900111" y="2265699"/>
            <a:ext cx="10354043" cy="4351338"/>
          </a:xfrm>
        </p:spPr>
        <p:txBody>
          <a:bodyPr/>
          <a:lstStyle/>
          <a:p>
            <a:pPr marL="0" indent="0" algn="just">
              <a:buNone/>
            </a:pPr>
            <a:r>
              <a:rPr lang="en-US" dirty="0"/>
              <a:t>The project manager can then decide to have one-to-one interviews or informal discussions with key stakeholders in order to validate the information provided during the brainstorming sessions, to clarify conflicting standpoints of different team members and to obtain additional information. These interviews and discussions should be conducted face-to-face, mainly when the project manager is meeting a stakeholder for the first time.</a:t>
            </a:r>
          </a:p>
        </p:txBody>
      </p:sp>
    </p:spTree>
    <p:extLst>
      <p:ext uri="{BB962C8B-B14F-4D97-AF65-F5344CB8AC3E}">
        <p14:creationId xmlns:p14="http://schemas.microsoft.com/office/powerpoint/2010/main" val="1634693952"/>
      </p:ext>
    </p:extLst>
  </p:cSld>
  <p:clrMapOvr>
    <a:masterClrMapping/>
  </p:clrMapOvr>
  <mc:AlternateContent xmlns:mc="http://schemas.openxmlformats.org/markup-compatibility/2006" xmlns:p14="http://schemas.microsoft.com/office/powerpoint/2010/main">
    <mc:Choice Requires="p14">
      <p:transition spd="slow" p14:dur="2000" advTm="10996"/>
    </mc:Choice>
    <mc:Fallback xmlns="">
      <p:transition spd="slow" advTm="1099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75223" y="685375"/>
            <a:ext cx="10515600" cy="1325563"/>
          </a:xfrm>
        </p:spPr>
        <p:txBody>
          <a:bodyPr>
            <a:normAutofit/>
          </a:bodyPr>
          <a:lstStyle/>
          <a:p>
            <a:r>
              <a:rPr lang="en-US" sz="4000" dirty="0"/>
              <a:t>Completing the global stakeholder register</a:t>
            </a:r>
          </a:p>
        </p:txBody>
      </p:sp>
      <p:sp>
        <p:nvSpPr>
          <p:cNvPr id="3" name="Content Placeholder 2"/>
          <p:cNvSpPr>
            <a:spLocks noGrp="1"/>
          </p:cNvSpPr>
          <p:nvPr>
            <p:ph idx="1"/>
          </p:nvPr>
        </p:nvSpPr>
        <p:spPr>
          <a:xfrm>
            <a:off x="997245" y="2165756"/>
            <a:ext cx="10035845" cy="4351338"/>
          </a:xfrm>
        </p:spPr>
        <p:txBody>
          <a:bodyPr/>
          <a:lstStyle/>
          <a:p>
            <a:pPr marL="0" indent="0" algn="just">
              <a:buNone/>
            </a:pPr>
            <a:r>
              <a:rPr lang="en-US" dirty="0"/>
              <a:t>The outcome of the analysis described in this lecture is a complete stakeholder register, which will be part of the communications management plan. The project manager can now define the process of maintaining the register, by specifying:</a:t>
            </a:r>
          </a:p>
        </p:txBody>
      </p:sp>
    </p:spTree>
    <p:extLst>
      <p:ext uri="{BB962C8B-B14F-4D97-AF65-F5344CB8AC3E}">
        <p14:creationId xmlns:p14="http://schemas.microsoft.com/office/powerpoint/2010/main" val="407990242"/>
      </p:ext>
    </p:extLst>
  </p:cSld>
  <p:clrMapOvr>
    <a:masterClrMapping/>
  </p:clrMapOvr>
  <mc:AlternateContent xmlns:mc="http://schemas.openxmlformats.org/markup-compatibility/2006" xmlns:p14="http://schemas.microsoft.com/office/powerpoint/2010/main">
    <mc:Choice Requires="p14">
      <p:transition spd="slow" p14:dur="2000" advTm="46025"/>
    </mc:Choice>
    <mc:Fallback xmlns="">
      <p:transition spd="slow" advTm="4602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92459" y="765547"/>
            <a:ext cx="10515600" cy="1325563"/>
          </a:xfrm>
        </p:spPr>
        <p:txBody>
          <a:bodyPr>
            <a:normAutofit/>
          </a:bodyPr>
          <a:lstStyle/>
          <a:p>
            <a:r>
              <a:rPr lang="en-US" sz="4000" dirty="0"/>
              <a:t>Completing the global stakeholder register</a:t>
            </a:r>
          </a:p>
        </p:txBody>
      </p:sp>
      <p:sp>
        <p:nvSpPr>
          <p:cNvPr id="3" name="Content Placeholder 2"/>
          <p:cNvSpPr>
            <a:spLocks noGrp="1"/>
          </p:cNvSpPr>
          <p:nvPr>
            <p:ph idx="1"/>
          </p:nvPr>
        </p:nvSpPr>
        <p:spPr>
          <a:xfrm>
            <a:off x="610438" y="2345888"/>
            <a:ext cx="10771239" cy="4351338"/>
          </a:xfrm>
        </p:spPr>
        <p:txBody>
          <a:bodyPr/>
          <a:lstStyle/>
          <a:p>
            <a:pPr marL="0" indent="0" algn="just">
              <a:buNone/>
            </a:pPr>
            <a:r>
              <a:rPr lang="en-US" dirty="0">
                <a:solidFill>
                  <a:srgbClr val="FF0000"/>
                </a:solidFill>
              </a:rPr>
              <a:t>The update frequency – </a:t>
            </a:r>
            <a:r>
              <a:rPr lang="en-US" dirty="0"/>
              <a:t>determines how often to have meetings to review and update the stakeholder register.</a:t>
            </a:r>
          </a:p>
          <a:p>
            <a:pPr marL="0" indent="0" algn="just">
              <a:buNone/>
            </a:pPr>
            <a:r>
              <a:rPr lang="en-US" dirty="0">
                <a:solidFill>
                  <a:srgbClr val="FF0000"/>
                </a:solidFill>
              </a:rPr>
              <a:t>The ownership – </a:t>
            </a:r>
            <a:r>
              <a:rPr lang="en-US" dirty="0"/>
              <a:t>defines who will monitor the changes on different items on the register (outside the regular meetings) and perform the updates.</a:t>
            </a:r>
          </a:p>
          <a:p>
            <a:pPr marL="0" indent="0" algn="just">
              <a:buNone/>
            </a:pPr>
            <a:r>
              <a:rPr lang="en-US" dirty="0">
                <a:solidFill>
                  <a:srgbClr val="FF0000"/>
                </a:solidFill>
              </a:rPr>
              <a:t>The confidentiality – </a:t>
            </a:r>
            <a:r>
              <a:rPr lang="en-US" dirty="0"/>
              <a:t>controls who can have access to read the information on the stakeholder register.</a:t>
            </a:r>
          </a:p>
        </p:txBody>
      </p:sp>
    </p:spTree>
    <p:extLst>
      <p:ext uri="{BB962C8B-B14F-4D97-AF65-F5344CB8AC3E}">
        <p14:creationId xmlns:p14="http://schemas.microsoft.com/office/powerpoint/2010/main" val="3752732015"/>
      </p:ext>
    </p:extLst>
  </p:cSld>
  <p:clrMapOvr>
    <a:masterClrMapping/>
  </p:clrMapOvr>
  <mc:AlternateContent xmlns:mc="http://schemas.openxmlformats.org/markup-compatibility/2006" xmlns:p14="http://schemas.microsoft.com/office/powerpoint/2010/main">
    <mc:Choice Requires="p14">
      <p:transition spd="slow" p14:dur="2000" advTm="9846"/>
    </mc:Choice>
    <mc:Fallback xmlns="">
      <p:transition spd="slow" advTm="984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51451" y="711847"/>
            <a:ext cx="10515600" cy="1325563"/>
          </a:xfrm>
        </p:spPr>
        <p:txBody>
          <a:bodyPr/>
          <a:lstStyle/>
          <a:p>
            <a:r>
              <a:rPr lang="en-US" dirty="0"/>
              <a:t>Global communication channels</a:t>
            </a:r>
          </a:p>
        </p:txBody>
      </p:sp>
      <p:sp>
        <p:nvSpPr>
          <p:cNvPr id="3" name="Content Placeholder 2"/>
          <p:cNvSpPr>
            <a:spLocks noGrp="1"/>
          </p:cNvSpPr>
          <p:nvPr>
            <p:ph idx="1"/>
          </p:nvPr>
        </p:nvSpPr>
        <p:spPr>
          <a:xfrm>
            <a:off x="680882" y="2985832"/>
            <a:ext cx="10377949" cy="4351338"/>
          </a:xfrm>
        </p:spPr>
        <p:txBody>
          <a:bodyPr/>
          <a:lstStyle/>
          <a:p>
            <a:pPr marL="0" indent="0" algn="just">
              <a:buNone/>
            </a:pPr>
            <a:r>
              <a:rPr lang="en-US" dirty="0"/>
              <a:t>The PMBOK® Guide suggests that, ‘the project manager should consider the number of potential communication channels or paths as an indicator of the complexity of a project’s communications’. The number of effective channels must be reduced by identifying the required communications for project success and creating clear guidelines.</a:t>
            </a:r>
          </a:p>
        </p:txBody>
      </p:sp>
    </p:spTree>
    <p:extLst>
      <p:ext uri="{BB962C8B-B14F-4D97-AF65-F5344CB8AC3E}">
        <p14:creationId xmlns:p14="http://schemas.microsoft.com/office/powerpoint/2010/main" val="2339182306"/>
      </p:ext>
    </p:extLst>
  </p:cSld>
  <p:clrMapOvr>
    <a:masterClrMapping/>
  </p:clrMapOvr>
  <mc:AlternateContent xmlns:mc="http://schemas.openxmlformats.org/markup-compatibility/2006" xmlns:p14="http://schemas.microsoft.com/office/powerpoint/2010/main">
    <mc:Choice Requires="p14">
      <p:transition spd="slow" p14:dur="2000" advTm="2068"/>
    </mc:Choice>
    <mc:Fallback xmlns="">
      <p:transition spd="slow" advTm="206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6585" y="758481"/>
            <a:ext cx="10515600" cy="1325563"/>
          </a:xfrm>
        </p:spPr>
        <p:txBody>
          <a:bodyPr/>
          <a:lstStyle/>
          <a:p>
            <a:r>
              <a:rPr lang="en-US" dirty="0"/>
              <a:t>Global communication channels</a:t>
            </a:r>
          </a:p>
        </p:txBody>
      </p:sp>
      <p:sp>
        <p:nvSpPr>
          <p:cNvPr id="3" name="Content Placeholder 2"/>
          <p:cNvSpPr>
            <a:spLocks noGrp="1"/>
          </p:cNvSpPr>
          <p:nvPr>
            <p:ph idx="1"/>
          </p:nvPr>
        </p:nvSpPr>
        <p:spPr>
          <a:xfrm>
            <a:off x="641554" y="2513319"/>
            <a:ext cx="10377949" cy="4351338"/>
          </a:xfrm>
        </p:spPr>
        <p:txBody>
          <a:bodyPr/>
          <a:lstStyle/>
          <a:p>
            <a:pPr marL="0" indent="0" algn="just">
              <a:buNone/>
            </a:pPr>
            <a:r>
              <a:rPr lang="en-US" dirty="0"/>
              <a:t>The formula to calculate the total number of communication channels in a project is: ‘n (n – 1)/2’, where n is the number of stakeholders. In the example in Figure below, there are six stakeholders, with a total of 15 communication channels: (6 * (6 – 1)/2 =15).</a:t>
            </a:r>
          </a:p>
        </p:txBody>
      </p:sp>
    </p:spTree>
    <p:extLst>
      <p:ext uri="{BB962C8B-B14F-4D97-AF65-F5344CB8AC3E}">
        <p14:creationId xmlns:p14="http://schemas.microsoft.com/office/powerpoint/2010/main" val="1292410112"/>
      </p:ext>
    </p:extLst>
  </p:cSld>
  <p:clrMapOvr>
    <a:masterClrMapping/>
  </p:clrMapOvr>
  <mc:AlternateContent xmlns:mc="http://schemas.openxmlformats.org/markup-compatibility/2006" xmlns:p14="http://schemas.microsoft.com/office/powerpoint/2010/main">
    <mc:Choice Requires="p14">
      <p:transition spd="slow" p14:dur="2000" advTm="203730"/>
    </mc:Choice>
    <mc:Fallback xmlns="">
      <p:transition spd="slow" advTm="20373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6665" y="711597"/>
            <a:ext cx="10515600" cy="1325563"/>
          </a:xfrm>
        </p:spPr>
        <p:txBody>
          <a:bodyPr>
            <a:normAutofit/>
          </a:bodyPr>
          <a:lstStyle/>
          <a:p>
            <a:r>
              <a:rPr lang="en-US" sz="4000" dirty="0"/>
              <a:t>Global communication channels</a:t>
            </a:r>
          </a:p>
        </p:txBody>
      </p:sp>
      <p:pic>
        <p:nvPicPr>
          <p:cNvPr id="5" name="Content Placeholder 4"/>
          <p:cNvPicPr>
            <a:picLocks noGrp="1" noChangeAspect="1"/>
          </p:cNvPicPr>
          <p:nvPr>
            <p:ph idx="1"/>
          </p:nvPr>
        </p:nvPicPr>
        <p:blipFill>
          <a:blip r:embed="rId2"/>
          <a:stretch>
            <a:fillRect/>
          </a:stretch>
        </p:blipFill>
        <p:spPr>
          <a:xfrm>
            <a:off x="2867303" y="1929072"/>
            <a:ext cx="6219044" cy="3865639"/>
          </a:xfrm>
          <a:prstGeom prst="rect">
            <a:avLst/>
          </a:prstGeom>
        </p:spPr>
      </p:pic>
    </p:spTree>
    <p:extLst>
      <p:ext uri="{BB962C8B-B14F-4D97-AF65-F5344CB8AC3E}">
        <p14:creationId xmlns:p14="http://schemas.microsoft.com/office/powerpoint/2010/main" val="2369705675"/>
      </p:ext>
    </p:extLst>
  </p:cSld>
  <p:clrMapOvr>
    <a:masterClrMapping/>
  </p:clrMapOvr>
  <mc:AlternateContent xmlns:mc="http://schemas.openxmlformats.org/markup-compatibility/2006" xmlns:p14="http://schemas.microsoft.com/office/powerpoint/2010/main">
    <mc:Choice Requires="p14">
      <p:transition spd="slow" p14:dur="2000" advTm="50132"/>
    </mc:Choice>
    <mc:Fallback xmlns="">
      <p:transition spd="slow" advTm="5013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4672" y="690333"/>
            <a:ext cx="10515600" cy="1325563"/>
          </a:xfrm>
        </p:spPr>
        <p:txBody>
          <a:bodyPr/>
          <a:lstStyle/>
          <a:p>
            <a:r>
              <a:rPr lang="en-US" dirty="0"/>
              <a:t>Global communication channels</a:t>
            </a:r>
          </a:p>
        </p:txBody>
      </p:sp>
      <p:sp>
        <p:nvSpPr>
          <p:cNvPr id="3" name="Content Placeholder 2"/>
          <p:cNvSpPr>
            <a:spLocks noGrp="1"/>
          </p:cNvSpPr>
          <p:nvPr>
            <p:ph idx="1"/>
          </p:nvPr>
        </p:nvSpPr>
        <p:spPr>
          <a:xfrm>
            <a:off x="943019" y="2512887"/>
            <a:ext cx="10305962" cy="4351338"/>
          </a:xfrm>
        </p:spPr>
        <p:txBody>
          <a:bodyPr>
            <a:normAutofit/>
          </a:bodyPr>
          <a:lstStyle/>
          <a:p>
            <a:pPr marL="0" indent="0" algn="just">
              <a:buNone/>
            </a:pPr>
            <a:r>
              <a:rPr lang="en-US" sz="2400" dirty="0"/>
              <a:t>The number of potential channels crossing national borders will indicate the complexity level of communications on a global project. the communication across borders is more complex, as there are natural barriers from cultures and time zones that can create misunderstandings. More preparation effort is then required for efficient communication. In Figure below, the six stakeholders are distributed in two locations, and eight of the 15 channels are crossing country borders (represented by dashed lines).</a:t>
            </a:r>
          </a:p>
        </p:txBody>
      </p:sp>
    </p:spTree>
    <p:extLst>
      <p:ext uri="{BB962C8B-B14F-4D97-AF65-F5344CB8AC3E}">
        <p14:creationId xmlns:p14="http://schemas.microsoft.com/office/powerpoint/2010/main" val="3662950073"/>
      </p:ext>
    </p:extLst>
  </p:cSld>
  <p:clrMapOvr>
    <a:masterClrMapping/>
  </p:clrMapOvr>
  <mc:AlternateContent xmlns:mc="http://schemas.openxmlformats.org/markup-compatibility/2006" xmlns:p14="http://schemas.microsoft.com/office/powerpoint/2010/main">
    <mc:Choice Requires="p14">
      <p:transition spd="slow" p14:dur="2000" advTm="4020"/>
    </mc:Choice>
    <mc:Fallback xmlns="">
      <p:transition spd="slow" advTm="402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5598" y="686672"/>
            <a:ext cx="10515600" cy="1325563"/>
          </a:xfrm>
        </p:spPr>
        <p:txBody>
          <a:bodyPr/>
          <a:lstStyle/>
          <a:p>
            <a:r>
              <a:rPr lang="en-US" dirty="0"/>
              <a:t>Global communication channels</a:t>
            </a:r>
          </a:p>
        </p:txBody>
      </p:sp>
      <p:pic>
        <p:nvPicPr>
          <p:cNvPr id="5" name="Content Placeholder 4"/>
          <p:cNvPicPr>
            <a:picLocks noGrp="1" noChangeAspect="1"/>
          </p:cNvPicPr>
          <p:nvPr>
            <p:ph idx="1"/>
          </p:nvPr>
        </p:nvPicPr>
        <p:blipFill>
          <a:blip r:embed="rId2"/>
          <a:stretch>
            <a:fillRect/>
          </a:stretch>
        </p:blipFill>
        <p:spPr>
          <a:xfrm>
            <a:off x="2610563" y="1918728"/>
            <a:ext cx="7488032" cy="4015615"/>
          </a:xfrm>
          <a:prstGeom prst="rect">
            <a:avLst/>
          </a:prstGeom>
        </p:spPr>
      </p:pic>
    </p:spTree>
    <p:extLst>
      <p:ext uri="{BB962C8B-B14F-4D97-AF65-F5344CB8AC3E}">
        <p14:creationId xmlns:p14="http://schemas.microsoft.com/office/powerpoint/2010/main" val="47845151"/>
      </p:ext>
    </p:extLst>
  </p:cSld>
  <p:clrMapOvr>
    <a:masterClrMapping/>
  </p:clrMapOvr>
  <mc:AlternateContent xmlns:mc="http://schemas.openxmlformats.org/markup-compatibility/2006" xmlns:p14="http://schemas.microsoft.com/office/powerpoint/2010/main">
    <mc:Choice Requires="p14">
      <p:transition spd="slow" p14:dur="2000" advTm="8530"/>
    </mc:Choice>
    <mc:Fallback xmlns="">
      <p:transition spd="slow" advTm="853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2192" y="757832"/>
            <a:ext cx="10515600" cy="1325563"/>
          </a:xfrm>
        </p:spPr>
        <p:txBody>
          <a:bodyPr/>
          <a:lstStyle/>
          <a:p>
            <a:r>
              <a:rPr lang="en-US" dirty="0"/>
              <a:t>Global communication channels</a:t>
            </a:r>
          </a:p>
        </p:txBody>
      </p:sp>
      <p:sp>
        <p:nvSpPr>
          <p:cNvPr id="3" name="Content Placeholder 2"/>
          <p:cNvSpPr>
            <a:spLocks noGrp="1"/>
          </p:cNvSpPr>
          <p:nvPr>
            <p:ph idx="1"/>
          </p:nvPr>
        </p:nvSpPr>
        <p:spPr>
          <a:xfrm>
            <a:off x="755112" y="2244415"/>
            <a:ext cx="10438751" cy="4351338"/>
          </a:xfrm>
        </p:spPr>
        <p:txBody>
          <a:bodyPr>
            <a:normAutofit/>
          </a:bodyPr>
          <a:lstStyle/>
          <a:p>
            <a:pPr marL="0" indent="0" algn="just">
              <a:buNone/>
            </a:pPr>
            <a:r>
              <a:rPr lang="en-US" sz="2400" dirty="0"/>
              <a:t>The complexity of communications on this project tends to be higher than in the previous example . If the same six resources are distributed over four different locations, as shown in Figure below, the number of communications across borders is increased to 13, on a total of 15 channels. The complexity of the communications is expected to be even higher in this case, as very few communications will benefit from the face-to-face contact.</a:t>
            </a:r>
          </a:p>
        </p:txBody>
      </p:sp>
    </p:spTree>
    <p:extLst>
      <p:ext uri="{BB962C8B-B14F-4D97-AF65-F5344CB8AC3E}">
        <p14:creationId xmlns:p14="http://schemas.microsoft.com/office/powerpoint/2010/main" val="952125648"/>
      </p:ext>
    </p:extLst>
  </p:cSld>
  <p:clrMapOvr>
    <a:masterClrMapping/>
  </p:clrMapOvr>
  <mc:AlternateContent xmlns:mc="http://schemas.openxmlformats.org/markup-compatibility/2006" xmlns:p14="http://schemas.microsoft.com/office/powerpoint/2010/main">
    <mc:Choice Requires="p14">
      <p:transition spd="slow" p14:dur="2000" advTm="7179"/>
    </mc:Choice>
    <mc:Fallback xmlns="">
      <p:transition spd="slow" advTm="717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3049" y="648929"/>
            <a:ext cx="10515600" cy="1325563"/>
          </a:xfrm>
        </p:spPr>
        <p:txBody>
          <a:bodyPr>
            <a:normAutofit/>
          </a:bodyPr>
          <a:lstStyle/>
          <a:p>
            <a:r>
              <a:rPr lang="en-US" sz="4000" dirty="0"/>
              <a:t>Global communication channels</a:t>
            </a:r>
          </a:p>
        </p:txBody>
      </p:sp>
      <p:pic>
        <p:nvPicPr>
          <p:cNvPr id="5" name="Content Placeholder 4"/>
          <p:cNvPicPr>
            <a:picLocks noGrp="1" noChangeAspect="1"/>
          </p:cNvPicPr>
          <p:nvPr>
            <p:ph idx="1"/>
          </p:nvPr>
        </p:nvPicPr>
        <p:blipFill>
          <a:blip r:embed="rId2"/>
          <a:stretch>
            <a:fillRect/>
          </a:stretch>
        </p:blipFill>
        <p:spPr>
          <a:xfrm>
            <a:off x="2574258" y="1786987"/>
            <a:ext cx="6868107" cy="3849328"/>
          </a:xfrm>
          <a:prstGeom prst="rect">
            <a:avLst/>
          </a:prstGeom>
        </p:spPr>
      </p:pic>
    </p:spTree>
    <p:extLst>
      <p:ext uri="{BB962C8B-B14F-4D97-AF65-F5344CB8AC3E}">
        <p14:creationId xmlns:p14="http://schemas.microsoft.com/office/powerpoint/2010/main" val="3660318574"/>
      </p:ext>
    </p:extLst>
  </p:cSld>
  <p:clrMapOvr>
    <a:masterClrMapping/>
  </p:clrMapOvr>
  <mc:AlternateContent xmlns:mc="http://schemas.openxmlformats.org/markup-compatibility/2006" xmlns:p14="http://schemas.microsoft.com/office/powerpoint/2010/main">
    <mc:Choice Requires="p14">
      <p:transition spd="slow" p14:dur="2000" advTm="1733"/>
    </mc:Choice>
    <mc:Fallback xmlns="">
      <p:transition spd="slow" advTm="173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82244" y="796773"/>
            <a:ext cx="10515600" cy="1325563"/>
          </a:xfrm>
        </p:spPr>
        <p:txBody>
          <a:bodyPr/>
          <a:lstStyle/>
          <a:p>
            <a:r>
              <a:rPr lang="en-US" dirty="0"/>
              <a:t>Global communication channels</a:t>
            </a:r>
          </a:p>
        </p:txBody>
      </p:sp>
      <p:sp>
        <p:nvSpPr>
          <p:cNvPr id="3" name="Content Placeholder 2"/>
          <p:cNvSpPr>
            <a:spLocks noGrp="1"/>
          </p:cNvSpPr>
          <p:nvPr>
            <p:ph idx="1"/>
          </p:nvPr>
        </p:nvSpPr>
        <p:spPr>
          <a:xfrm>
            <a:off x="838200" y="2359741"/>
            <a:ext cx="9843198" cy="3817221"/>
          </a:xfrm>
        </p:spPr>
        <p:txBody>
          <a:bodyPr>
            <a:normAutofit/>
          </a:bodyPr>
          <a:lstStyle/>
          <a:p>
            <a:pPr marL="0" indent="0" algn="just">
              <a:buNone/>
            </a:pPr>
            <a:r>
              <a:rPr lang="en-US" sz="2400" dirty="0"/>
              <a:t>The number of effective communication channels can be reduced by evaluating different project structures and implementing project coordination roles. As an example, considering again a project with six stakeholders distributed over two locations (Figure below), the project manager (stakeholder number 6) can assign the team member 1 to coordinate all activities on location A. The number of effective communication channels is reduced from 15 to nine, and the number of remote communications is reduced from eight to two.</a:t>
            </a:r>
          </a:p>
        </p:txBody>
      </p:sp>
    </p:spTree>
    <p:extLst>
      <p:ext uri="{BB962C8B-B14F-4D97-AF65-F5344CB8AC3E}">
        <p14:creationId xmlns:p14="http://schemas.microsoft.com/office/powerpoint/2010/main" val="267512065"/>
      </p:ext>
    </p:extLst>
  </p:cSld>
  <p:clrMapOvr>
    <a:masterClrMapping/>
  </p:clrMapOvr>
  <mc:AlternateContent xmlns:mc="http://schemas.openxmlformats.org/markup-compatibility/2006" xmlns:p14="http://schemas.microsoft.com/office/powerpoint/2010/main">
    <mc:Choice Requires="p14">
      <p:transition spd="slow" p14:dur="2000" advTm="1193"/>
    </mc:Choice>
    <mc:Fallback xmlns="">
      <p:transition spd="slow" advTm="119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0972" y="779052"/>
            <a:ext cx="10515600" cy="1325563"/>
          </a:xfrm>
        </p:spPr>
        <p:txBody>
          <a:bodyPr/>
          <a:lstStyle/>
          <a:p>
            <a:r>
              <a:rPr lang="en-US" dirty="0"/>
              <a:t>Global communication channels</a:t>
            </a:r>
          </a:p>
        </p:txBody>
      </p:sp>
      <p:sp>
        <p:nvSpPr>
          <p:cNvPr id="3" name="Content Placeholder 2"/>
          <p:cNvSpPr>
            <a:spLocks noGrp="1"/>
          </p:cNvSpPr>
          <p:nvPr>
            <p:ph idx="1"/>
          </p:nvPr>
        </p:nvSpPr>
        <p:spPr>
          <a:xfrm>
            <a:off x="941169" y="2208803"/>
            <a:ext cx="10112018" cy="4351338"/>
          </a:xfrm>
        </p:spPr>
        <p:txBody>
          <a:bodyPr/>
          <a:lstStyle/>
          <a:p>
            <a:pPr marL="0" indent="0" algn="just">
              <a:buNone/>
            </a:pPr>
            <a:r>
              <a:rPr lang="en-US" dirty="0"/>
              <a:t>Of course, this is theoretical as there are other factors to be considered and project teams are often more complex than this example. However, it shows the importance of understanding the communication channels, their impact on the project complexity and the importance of the recommendations  to improve the communication across cultural borders.</a:t>
            </a:r>
          </a:p>
        </p:txBody>
      </p:sp>
    </p:spTree>
    <p:extLst>
      <p:ext uri="{BB962C8B-B14F-4D97-AF65-F5344CB8AC3E}">
        <p14:creationId xmlns:p14="http://schemas.microsoft.com/office/powerpoint/2010/main" val="3591022353"/>
      </p:ext>
    </p:extLst>
  </p:cSld>
  <p:clrMapOvr>
    <a:masterClrMapping/>
  </p:clrMapOvr>
  <mc:AlternateContent xmlns:mc="http://schemas.openxmlformats.org/markup-compatibility/2006" xmlns:p14="http://schemas.microsoft.com/office/powerpoint/2010/main">
    <mc:Choice Requires="p14">
      <p:transition spd="slow" p14:dur="2000" advTm="963"/>
    </mc:Choice>
    <mc:Fallback xmlns="">
      <p:transition spd="slow" advTm="96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8828" y="2144204"/>
            <a:ext cx="10515600"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p:txBody>
      </p:sp>
    </p:spTree>
    <p:extLst>
      <p:ext uri="{BB962C8B-B14F-4D97-AF65-F5344CB8AC3E}">
        <p14:creationId xmlns:p14="http://schemas.microsoft.com/office/powerpoint/2010/main" val="3673810668"/>
      </p:ext>
    </p:extLst>
  </p:cSld>
  <p:clrMapOvr>
    <a:masterClrMapping/>
  </p:clrMapOvr>
  <mc:AlternateContent xmlns:mc="http://schemas.openxmlformats.org/markup-compatibility/2006" xmlns:p14="http://schemas.microsoft.com/office/powerpoint/2010/main">
    <mc:Choice Requires="p14">
      <p:transition spd="slow" p14:dur="2000" advTm="696626"/>
    </mc:Choice>
    <mc:Fallback xmlns="">
      <p:transition spd="slow" advTm="69662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14724196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1876755-4E1A-4E96-B8E7-2E5BCE975505}">
  <ds:schemaRefs>
    <ds:schemaRef ds:uri="http://schemas.microsoft.com/sharepoint/v3/contenttype/forms"/>
  </ds:schemaRefs>
</ds:datastoreItem>
</file>

<file path=customXml/itemProps2.xml><?xml version="1.0" encoding="utf-8"?>
<ds:datastoreItem xmlns:ds="http://schemas.openxmlformats.org/officeDocument/2006/customXml" ds:itemID="{A4E33EB0-2390-4A56-BD08-B6D5275ABB6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DD8333B-563A-417D-B5C1-0DEAD5C5893E}">
  <ds:schemaRefs>
    <ds:schemaRef ds:uri="http://purl.org/dc/terms/"/>
    <ds:schemaRef ds:uri="49100919-8a76-4266-be0c-7dc583902cb4"/>
    <ds:schemaRef ds:uri="http://purl.org/dc/dcmitype/"/>
    <ds:schemaRef ds:uri="http://www.w3.org/XML/1998/namespace"/>
    <ds:schemaRef ds:uri="d13aca44-ef33-4cf4-9980-7f0b00e6eeb9"/>
    <ds:schemaRef ds:uri="http://schemas.microsoft.com/office/2006/documentManagement/types"/>
    <ds:schemaRef ds:uri="http://schemas.microsoft.com/office/2006/metadata/properties"/>
    <ds:schemaRef ds:uri="http://purl.org/dc/elements/1.1/"/>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1065</TotalTime>
  <Words>1931</Words>
  <Application>Microsoft Office PowerPoint</Application>
  <PresentationFormat>Widescreen</PresentationFormat>
  <Paragraphs>91</Paragraphs>
  <Slides>36</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36</vt:i4>
      </vt:variant>
    </vt:vector>
  </HeadingPairs>
  <TitlesOfParts>
    <vt:vector size="42" baseType="lpstr">
      <vt:lpstr>Arial</vt:lpstr>
      <vt:lpstr>Calibri</vt:lpstr>
      <vt:lpstr>Calibri Light</vt:lpstr>
      <vt:lpstr>Times New Roman</vt:lpstr>
      <vt:lpstr>Office Theme</vt:lpstr>
      <vt:lpstr>2_Office Theme</vt:lpstr>
      <vt:lpstr>PowerPoint Presentation</vt:lpstr>
      <vt:lpstr>PowerPoint Presentation</vt:lpstr>
      <vt:lpstr>Stakeholders and Communication Channels</vt:lpstr>
      <vt:lpstr>Stakeholders and Communication Channels</vt:lpstr>
      <vt:lpstr>Stakeholders and Communication Channels</vt:lpstr>
      <vt:lpstr>Identifying the global key stakeholders</vt:lpstr>
      <vt:lpstr>Identifying the global key stakeholders</vt:lpstr>
      <vt:lpstr>Identifying the global key stakeholders</vt:lpstr>
      <vt:lpstr>Identifying the global key stakeholders</vt:lpstr>
      <vt:lpstr>Knowing the global stakeholders</vt:lpstr>
      <vt:lpstr>Knowing the global stakeholders</vt:lpstr>
      <vt:lpstr>Analyzing the global stakeholders</vt:lpstr>
      <vt:lpstr>Analyzing the global stakeholders</vt:lpstr>
      <vt:lpstr>The stakeholder commitment framework</vt:lpstr>
      <vt:lpstr>The stakeholder commitment framework</vt:lpstr>
      <vt:lpstr>The stakeholder commitment framework</vt:lpstr>
      <vt:lpstr>The stakeholder commitment framework</vt:lpstr>
      <vt:lpstr>The stakeholder commitment framework</vt:lpstr>
      <vt:lpstr>The stakeholder commitment framework</vt:lpstr>
      <vt:lpstr>The stakeholder commitment framework</vt:lpstr>
      <vt:lpstr>Defining strategies to change stakeholders’ commitment levels</vt:lpstr>
      <vt:lpstr>Defining strategies to change stakeholders’ commitment levels</vt:lpstr>
      <vt:lpstr>Completing the global stakeholder register</vt:lpstr>
      <vt:lpstr>Completing the global stakeholder register</vt:lpstr>
      <vt:lpstr>Completing the global stakeholder register</vt:lpstr>
      <vt:lpstr>Global communication channels</vt:lpstr>
      <vt:lpstr>Global communication channels</vt:lpstr>
      <vt:lpstr>Global communication channels</vt:lpstr>
      <vt:lpstr>Global communication channels</vt:lpstr>
      <vt:lpstr>Global communication channels</vt:lpstr>
      <vt:lpstr>Global communication channels</vt:lpstr>
      <vt:lpstr>Global communication channels</vt:lpstr>
      <vt:lpstr>Global communication channels</vt:lpstr>
      <vt:lpstr>Global communication channels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AL-OLABY</cp:lastModifiedBy>
  <cp:revision>76</cp:revision>
  <dcterms:created xsi:type="dcterms:W3CDTF">2020-10-15T07:04:09Z</dcterms:created>
  <dcterms:modified xsi:type="dcterms:W3CDTF">2024-09-26T10:10:00Z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