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42" r:id="rId5"/>
  </p:sldMasterIdLst>
  <p:notesMasterIdLst>
    <p:notesMasterId r:id="rId51"/>
  </p:notesMasterIdLst>
  <p:handoutMasterIdLst>
    <p:handoutMasterId r:id="rId52"/>
  </p:handoutMasterIdLst>
  <p:sldIdLst>
    <p:sldId id="457" r:id="rId6"/>
    <p:sldId id="461" r:id="rId7"/>
    <p:sldId id="464" r:id="rId8"/>
    <p:sldId id="523" r:id="rId9"/>
    <p:sldId id="524" r:id="rId10"/>
    <p:sldId id="525" r:id="rId11"/>
    <p:sldId id="526" r:id="rId12"/>
    <p:sldId id="527" r:id="rId13"/>
    <p:sldId id="528" r:id="rId14"/>
    <p:sldId id="529" r:id="rId15"/>
    <p:sldId id="530" r:id="rId16"/>
    <p:sldId id="531" r:id="rId17"/>
    <p:sldId id="532" r:id="rId18"/>
    <p:sldId id="533" r:id="rId19"/>
    <p:sldId id="534" r:id="rId20"/>
    <p:sldId id="535" r:id="rId21"/>
    <p:sldId id="536" r:id="rId22"/>
    <p:sldId id="537" r:id="rId23"/>
    <p:sldId id="538" r:id="rId24"/>
    <p:sldId id="539" r:id="rId25"/>
    <p:sldId id="540" r:id="rId26"/>
    <p:sldId id="541" r:id="rId27"/>
    <p:sldId id="542" r:id="rId28"/>
    <p:sldId id="543" r:id="rId29"/>
    <p:sldId id="544" r:id="rId30"/>
    <p:sldId id="545" r:id="rId31"/>
    <p:sldId id="546" r:id="rId32"/>
    <p:sldId id="547" r:id="rId33"/>
    <p:sldId id="548" r:id="rId34"/>
    <p:sldId id="549" r:id="rId35"/>
    <p:sldId id="550" r:id="rId36"/>
    <p:sldId id="551" r:id="rId37"/>
    <p:sldId id="552" r:id="rId38"/>
    <p:sldId id="553" r:id="rId39"/>
    <p:sldId id="554" r:id="rId40"/>
    <p:sldId id="555" r:id="rId41"/>
    <p:sldId id="556" r:id="rId42"/>
    <p:sldId id="557" r:id="rId43"/>
    <p:sldId id="558" r:id="rId44"/>
    <p:sldId id="559" r:id="rId45"/>
    <p:sldId id="560" r:id="rId46"/>
    <p:sldId id="561" r:id="rId47"/>
    <p:sldId id="562" r:id="rId48"/>
    <p:sldId id="563" r:id="rId49"/>
    <p:sldId id="460" r:id="rId5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1" autoAdjust="0"/>
    <p:restoredTop sz="80851" autoAdjust="0"/>
  </p:normalViewPr>
  <p:slideViewPr>
    <p:cSldViewPr snapToGrid="0">
      <p:cViewPr varScale="1">
        <p:scale>
          <a:sx n="58" d="100"/>
          <a:sy n="58" d="100"/>
        </p:scale>
        <p:origin x="-1010" y="-56"/>
      </p:cViewPr>
      <p:guideLst>
        <p:guide orient="horz" pos="2160"/>
        <p:guide pos="3840"/>
      </p:guideLst>
    </p:cSldViewPr>
  </p:slideViewPr>
  <p:outlineViewPr>
    <p:cViewPr>
      <p:scale>
        <a:sx n="33" d="100"/>
        <a:sy n="33" d="100"/>
      </p:scale>
      <p:origin x="0" y="-30"/>
    </p:cViewPr>
  </p:outlineViewPr>
  <p:notesTextViewPr>
    <p:cViewPr>
      <p:scale>
        <a:sx n="1" d="1"/>
        <a:sy n="1" d="1"/>
      </p:scale>
      <p:origin x="0" y="0"/>
    </p:cViewPr>
  </p:notesTextViewPr>
  <p:notesViewPr>
    <p:cSldViewPr snapToGrid="0" showGuides="1">
      <p:cViewPr varScale="1">
        <p:scale>
          <a:sx n="56" d="100"/>
          <a:sy n="56" d="100"/>
        </p:scale>
        <p:origin x="2063" y="47"/>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1" qsCatId="3D"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755650">
            <a:lnSpc>
              <a:spcPct val="90000"/>
            </a:lnSpc>
            <a:spcBef>
              <a:spcPct val="0"/>
            </a:spcBef>
            <a:spcAft>
              <a:spcPct val="35000"/>
            </a:spcAft>
            <a:buNone/>
          </a:pPr>
          <a:r>
            <a:rPr lang="en-US" sz="2800" kern="1200" smtClean="0">
              <a:latin typeface="Garamond" panose="02020404030301010803"/>
              <a:ea typeface="+mn-ea"/>
              <a:cs typeface="+mn-cs"/>
            </a:rPr>
            <a:t>Introduction</a:t>
          </a:r>
          <a:endParaRPr lang="en-US" sz="2800" kern="1200" dirty="0">
            <a:latin typeface="Garamond" panose="02020404030301010803"/>
            <a:ea typeface="+mn-ea"/>
            <a:cs typeface="+mn-cs"/>
          </a:endParaRP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smtClean="0"/>
            <a:t>Wireless</a:t>
          </a:r>
          <a:r>
            <a:rPr lang="ar-YE" dirty="0" smtClean="0"/>
            <a:t> </a:t>
          </a:r>
          <a:r>
            <a:rPr lang="en-US" dirty="0" smtClean="0"/>
            <a:t>LAN </a:t>
          </a:r>
          <a:r>
            <a:rPr lang="en-US" dirty="0"/>
            <a:t>Vulnerabilities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Wireless WAN Vulnerabilities</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IoT Vulnerabilities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Wireless Network Security Measures</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B6D460-DE0A-484A-A826-7E54447C81B3}">
      <dgm:prSet/>
      <dgm:spPr/>
      <dgm:t>
        <a:bodyPr/>
        <a:lstStyle/>
        <a:p>
          <a:r>
            <a:rPr lang="en-US" dirty="0"/>
            <a:t>Useful Tips on Safe Use of Wireless Network</a:t>
          </a:r>
        </a:p>
      </dgm:t>
    </dgm:pt>
    <dgm:pt modelId="{2DA846F7-E5E1-4980-80CF-12BD293F55B8}" type="parTrans" cxnId="{D07A5EB1-BA94-4C13-896B-47CD332C5382}">
      <dgm:prSet/>
      <dgm:spPr/>
      <dgm:t>
        <a:bodyPr/>
        <a:lstStyle/>
        <a:p>
          <a:endParaRPr lang="en-US"/>
        </a:p>
      </dgm:t>
    </dgm:pt>
    <dgm:pt modelId="{A64D0856-46E9-4069-8765-40C021C0B681}" type="sibTrans" cxnId="{D07A5EB1-BA94-4C13-896B-47CD332C5382}">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6" custScaleX="123415"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6" custScaleX="123415" custLinFactNeighborX="3053" custLinFactNeighborY="1268">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t>
        <a:bodyPr/>
        <a:lstStyle/>
        <a:p>
          <a:endParaRPr lang="en-US"/>
        </a:p>
      </dgm:t>
    </dgm:pt>
    <dgm:pt modelId="{6079C722-0F89-4CB5-9ABC-93EBF4F7091D}" type="pres">
      <dgm:prSet presAssocID="{0B95DC17-9B63-48A8-98F6-16D47A51221E}" presName="node" presStyleLbl="node1" presStyleIdx="2" presStyleCnt="6" custScaleX="123415" custLinFactNeighborX="6139" custLinFactNeighborY="1268">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t>
        <a:bodyPr/>
        <a:lstStyle/>
        <a:p>
          <a:endParaRPr lang="en-US"/>
        </a:p>
      </dgm:t>
    </dgm:pt>
    <dgm:pt modelId="{30E2B1F7-B108-4DF4-A791-1C63D5951F27}" type="pres">
      <dgm:prSet presAssocID="{7281A13B-7CE9-4BB5-8E2A-ECEAD5E757D0}" presName="node" presStyleLbl="node1" presStyleIdx="3" presStyleCnt="6" custScaleX="123415" custLinFactNeighborX="-533" custLinFactNeighborY="5">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t>
        <a:bodyPr/>
        <a:lstStyle/>
        <a:p>
          <a:endParaRPr lang="en-US"/>
        </a:p>
      </dgm:t>
    </dgm:pt>
    <dgm:pt modelId="{2CFAF534-83BD-45CC-B333-370B78CE5B90}" type="pres">
      <dgm:prSet presAssocID="{7C938456-2C93-4568-A375-26A275A9356A}" presName="node" presStyleLbl="node1" presStyleIdx="4" presStyleCnt="6" custScaleX="123415" custLinFactNeighborX="1526" custLinFactNeighborY="1279">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t>
        <a:bodyPr/>
        <a:lstStyle/>
        <a:p>
          <a:endParaRPr lang="en-US"/>
        </a:p>
      </dgm:t>
    </dgm:pt>
    <dgm:pt modelId="{D32AFA8E-7D13-4752-908E-192E7BA84336}" type="pres">
      <dgm:prSet presAssocID="{E8B6D460-DE0A-484A-A826-7E54447C81B3}" presName="node" presStyleLbl="node1" presStyleIdx="5" presStyleCnt="6" custScaleX="123415" custLinFactNeighborX="5864" custLinFactNeighborY="5">
        <dgm:presLayoutVars>
          <dgm:bulletEnabled val="1"/>
        </dgm:presLayoutVars>
      </dgm:prSet>
      <dgm:spPr/>
      <dgm:t>
        <a:bodyPr/>
        <a:lstStyle/>
        <a:p>
          <a:endParaRPr lang="en-US"/>
        </a:p>
      </dgm:t>
    </dgm:pt>
  </dgm:ptLst>
  <dgm:cxnLst>
    <dgm:cxn modelId="{55F1AE41-C3C9-405A-AA3E-5661BD059EBC}" type="presOf" srcId="{E8B6D460-DE0A-484A-A826-7E54447C81B3}" destId="{D32AFA8E-7D13-4752-908E-192E7BA84336}" srcOrd="0" destOrd="0" presId="urn:microsoft.com/office/officeart/2005/8/layout/default"/>
    <dgm:cxn modelId="{8033713C-91A2-4388-86B4-CA426037294B}" type="presOf" srcId="{0B95DC17-9B63-48A8-98F6-16D47A51221E}" destId="{6079C722-0F89-4CB5-9ABC-93EBF4F7091D}"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1D412537-8F68-4700-98CC-31AD61A5110C}" type="presOf" srcId="{44CE27D9-26EA-401B-9C8C-5632A0F335D3}" destId="{A225E621-A183-4BDC-A13D-E985F1D2904A}" srcOrd="0" destOrd="0" presId="urn:microsoft.com/office/officeart/2005/8/layout/default"/>
    <dgm:cxn modelId="{C16B5180-A9CD-4764-82EA-7E7706A3236F}" type="presOf" srcId="{CD3DE9F8-6D17-4F05-A4EB-AB4BED40B297}" destId="{7D1AEAC6-525A-44A9-8147-5DFEBD2A1F2D}"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D07A5EB1-BA94-4C13-896B-47CD332C5382}" srcId="{D0F07F19-1F50-4B42-A7A0-278DF9D25BB1}" destId="{E8B6D460-DE0A-484A-A826-7E54447C81B3}" srcOrd="5" destOrd="0" parTransId="{2DA846F7-E5E1-4980-80CF-12BD293F55B8}" sibTransId="{A64D0856-46E9-4069-8765-40C021C0B681}"/>
    <dgm:cxn modelId="{A9DEB343-2940-4259-A7BF-9CD7E90214E2}" srcId="{D0F07F19-1F50-4B42-A7A0-278DF9D25BB1}" destId="{7C938456-2C93-4568-A375-26A275A9356A}" srcOrd="4" destOrd="0" parTransId="{CB478898-851F-411D-8878-B487C9052AE9}" sibTransId="{10292B71-ED41-4953-B6BF-23137E78D40A}"/>
    <dgm:cxn modelId="{6F0373E0-BCC7-4587-B260-3D9514FB18C5}" type="presOf" srcId="{7281A13B-7CE9-4BB5-8E2A-ECEAD5E757D0}" destId="{30E2B1F7-B108-4DF4-A791-1C63D5951F27}" srcOrd="0" destOrd="0" presId="urn:microsoft.com/office/officeart/2005/8/layout/default"/>
    <dgm:cxn modelId="{3E385D35-CCC2-49D7-AD72-E1EFA7C66D6C}" type="presOf" srcId="{7C938456-2C93-4568-A375-26A275A9356A}" destId="{2CFAF534-83BD-45CC-B333-370B78CE5B90}" srcOrd="0" destOrd="0" presId="urn:microsoft.com/office/officeart/2005/8/layout/default"/>
    <dgm:cxn modelId="{0C906F1C-1BAF-4697-9E33-76DB72DD1B08}"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16545277-109D-47E4-8CCA-68790D13192D}" type="presParOf" srcId="{40FE0EB9-B287-43F6-ABB4-527CB1B94B4A}" destId="{7D1AEAC6-525A-44A9-8147-5DFEBD2A1F2D}" srcOrd="0" destOrd="0" presId="urn:microsoft.com/office/officeart/2005/8/layout/default"/>
    <dgm:cxn modelId="{B6B6B7D0-EA98-4762-A9FC-1615E515215A}" type="presParOf" srcId="{40FE0EB9-B287-43F6-ABB4-527CB1B94B4A}" destId="{E37E95CE-B343-40F4-8C35-3185EB5C414E}" srcOrd="1" destOrd="0" presId="urn:microsoft.com/office/officeart/2005/8/layout/default"/>
    <dgm:cxn modelId="{DBEE2520-4684-4F06-8F2C-AA5149F123FA}" type="presParOf" srcId="{40FE0EB9-B287-43F6-ABB4-527CB1B94B4A}" destId="{A225E621-A183-4BDC-A13D-E985F1D2904A}" srcOrd="2" destOrd="0" presId="urn:microsoft.com/office/officeart/2005/8/layout/default"/>
    <dgm:cxn modelId="{D47A779B-9BFC-4A24-95A5-3042465F9E94}" type="presParOf" srcId="{40FE0EB9-B287-43F6-ABB4-527CB1B94B4A}" destId="{BB8543D6-7D9A-4660-A106-C147D939DE78}" srcOrd="3" destOrd="0" presId="urn:microsoft.com/office/officeart/2005/8/layout/default"/>
    <dgm:cxn modelId="{B35D0080-B6D0-4D39-9A64-BAD40814938F}" type="presParOf" srcId="{40FE0EB9-B287-43F6-ABB4-527CB1B94B4A}" destId="{6079C722-0F89-4CB5-9ABC-93EBF4F7091D}" srcOrd="4" destOrd="0" presId="urn:microsoft.com/office/officeart/2005/8/layout/default"/>
    <dgm:cxn modelId="{930494DB-8A74-4C67-A7C4-04AA66173485}" type="presParOf" srcId="{40FE0EB9-B287-43F6-ABB4-527CB1B94B4A}" destId="{D384A258-2B75-495C-8A65-878819F0844E}" srcOrd="5" destOrd="0" presId="urn:microsoft.com/office/officeart/2005/8/layout/default"/>
    <dgm:cxn modelId="{9A00EE52-473B-4E3A-9112-EE5BF6856D51}" type="presParOf" srcId="{40FE0EB9-B287-43F6-ABB4-527CB1B94B4A}" destId="{30E2B1F7-B108-4DF4-A791-1C63D5951F27}" srcOrd="6" destOrd="0" presId="urn:microsoft.com/office/officeart/2005/8/layout/default"/>
    <dgm:cxn modelId="{97A1D8A5-6E2B-41D3-9238-B04BB371C3C3}" type="presParOf" srcId="{40FE0EB9-B287-43F6-ABB4-527CB1B94B4A}" destId="{0C4E0409-1744-4EB9-B3B4-A9F04BB94204}" srcOrd="7" destOrd="0" presId="urn:microsoft.com/office/officeart/2005/8/layout/default"/>
    <dgm:cxn modelId="{9350F83A-0266-44E1-B98D-53C656BA824A}" type="presParOf" srcId="{40FE0EB9-B287-43F6-ABB4-527CB1B94B4A}" destId="{2CFAF534-83BD-45CC-B333-370B78CE5B90}" srcOrd="8" destOrd="0" presId="urn:microsoft.com/office/officeart/2005/8/layout/default"/>
    <dgm:cxn modelId="{26A3C59D-4F42-4F6E-8211-DE9C05ABB2ED}" type="presParOf" srcId="{40FE0EB9-B287-43F6-ABB4-527CB1B94B4A}" destId="{2DD542FB-7C58-4BE2-B856-E9278163D4BC}" srcOrd="9" destOrd="0" presId="urn:microsoft.com/office/officeart/2005/8/layout/default"/>
    <dgm:cxn modelId="{B994F720-E18A-4481-9EC3-D8D07DCCA497}" type="presParOf" srcId="{40FE0EB9-B287-43F6-ABB4-527CB1B94B4A}" destId="{D32AFA8E-7D13-4752-908E-192E7BA84336}" srcOrd="10"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483744" y="0"/>
          <a:ext cx="2352397" cy="114365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755650">
            <a:lnSpc>
              <a:spcPct val="90000"/>
            </a:lnSpc>
            <a:spcBef>
              <a:spcPct val="0"/>
            </a:spcBef>
            <a:spcAft>
              <a:spcPct val="35000"/>
            </a:spcAft>
            <a:buNone/>
          </a:pPr>
          <a:r>
            <a:rPr lang="en-US" sz="2800" kern="1200" smtClean="0">
              <a:latin typeface="Garamond" panose="02020404030301010803"/>
              <a:ea typeface="+mn-ea"/>
              <a:cs typeface="+mn-cs"/>
            </a:rPr>
            <a:t>Introduction</a:t>
          </a:r>
          <a:endParaRPr lang="en-US" sz="2800" kern="1200" dirty="0">
            <a:latin typeface="Garamond" panose="02020404030301010803"/>
            <a:ea typeface="+mn-ea"/>
            <a:cs typeface="+mn-cs"/>
          </a:endParaRPr>
        </a:p>
      </dsp:txBody>
      <dsp:txXfrm>
        <a:off x="483744" y="0"/>
        <a:ext cx="2352397" cy="1143652"/>
      </dsp:txXfrm>
    </dsp:sp>
    <dsp:sp modelId="{A225E621-A183-4BDC-A13D-E985F1D2904A}">
      <dsp:nvSpPr>
        <dsp:cNvPr id="0" name=""/>
        <dsp:cNvSpPr/>
      </dsp:nvSpPr>
      <dsp:spPr>
        <a:xfrm>
          <a:off x="3057038" y="15611"/>
          <a:ext cx="2352397" cy="114365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Wireless</a:t>
          </a:r>
          <a:r>
            <a:rPr lang="ar-YE" sz="2300" kern="1200" dirty="0" smtClean="0"/>
            <a:t> </a:t>
          </a:r>
          <a:r>
            <a:rPr lang="en-US" sz="2300" kern="1200" dirty="0" smtClean="0"/>
            <a:t>LAN </a:t>
          </a:r>
          <a:r>
            <a:rPr lang="en-US" sz="2300" kern="1200" dirty="0"/>
            <a:t>Vulnerabilities</a:t>
          </a:r>
        </a:p>
      </dsp:txBody>
      <dsp:txXfrm>
        <a:off x="3057038" y="15611"/>
        <a:ext cx="2352397" cy="1143652"/>
      </dsp:txXfrm>
    </dsp:sp>
    <dsp:sp modelId="{6079C722-0F89-4CB5-9ABC-93EBF4F7091D}">
      <dsp:nvSpPr>
        <dsp:cNvPr id="0" name=""/>
        <dsp:cNvSpPr/>
      </dsp:nvSpPr>
      <dsp:spPr>
        <a:xfrm>
          <a:off x="5658866" y="15611"/>
          <a:ext cx="2352397" cy="1143652"/>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a:t>Wireless WAN Vulnerabilities</a:t>
          </a:r>
        </a:p>
      </dsp:txBody>
      <dsp:txXfrm>
        <a:off x="5658866" y="15611"/>
        <a:ext cx="2352397" cy="1143652"/>
      </dsp:txXfrm>
    </dsp:sp>
    <dsp:sp modelId="{30E2B1F7-B108-4DF4-A791-1C63D5951F27}">
      <dsp:nvSpPr>
        <dsp:cNvPr id="0" name=""/>
        <dsp:cNvSpPr/>
      </dsp:nvSpPr>
      <dsp:spPr>
        <a:xfrm>
          <a:off x="445680" y="1335428"/>
          <a:ext cx="2352397" cy="114365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a:t>IoT Vulnerabilities</a:t>
          </a:r>
        </a:p>
      </dsp:txBody>
      <dsp:txXfrm>
        <a:off x="445680" y="1335428"/>
        <a:ext cx="2352397" cy="1143652"/>
      </dsp:txXfrm>
    </dsp:sp>
    <dsp:sp modelId="{2CFAF534-83BD-45CC-B333-370B78CE5B90}">
      <dsp:nvSpPr>
        <dsp:cNvPr id="0" name=""/>
        <dsp:cNvSpPr/>
      </dsp:nvSpPr>
      <dsp:spPr>
        <a:xfrm>
          <a:off x="3027932" y="1336480"/>
          <a:ext cx="2352397" cy="114365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a:t>Wireless Network Security Measures</a:t>
          </a:r>
        </a:p>
      </dsp:txBody>
      <dsp:txXfrm>
        <a:off x="3027932" y="1336480"/>
        <a:ext cx="2352397" cy="1143652"/>
      </dsp:txXfrm>
    </dsp:sp>
    <dsp:sp modelId="{D32AFA8E-7D13-4752-908E-192E7BA84336}">
      <dsp:nvSpPr>
        <dsp:cNvPr id="0" name=""/>
        <dsp:cNvSpPr/>
      </dsp:nvSpPr>
      <dsp:spPr>
        <a:xfrm>
          <a:off x="5653624" y="1335428"/>
          <a:ext cx="2352397" cy="114365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a:t>Useful Tips on Safe Use of Wireless Network</a:t>
          </a:r>
        </a:p>
      </dsp:txBody>
      <dsp:txXfrm>
        <a:off x="5653624" y="1335428"/>
        <a:ext cx="2352397" cy="114365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7/11/2022</a:t>
            </a:fld>
            <a:endParaRPr lang="en-US" dirty="0"/>
          </a:p>
        </p:txBody>
      </p:sp>
      <p:sp>
        <p:nvSpPr>
          <p:cNvPr id="4" name="Footer Placeholder 3">
            <a:extLst>
              <a:ext uri="{FF2B5EF4-FFF2-40B4-BE49-F238E27FC236}">
                <a16:creationId xmlns:a16="http://schemas.microsoft.com/office/drawing/2014/main" xmlns=""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7/11/2022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333200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043188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398340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467679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565543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7279163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4117680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1261249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221765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ar-YE" dirty="0" smtClean="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1674935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265998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455421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725845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629140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8145139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821984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462995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98137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3349744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738248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7454107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7977172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592717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9392695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5608540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29090096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3210812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1578641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40016427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b="0"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10168472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866224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4736967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12388458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739526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4555356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600764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rtl="0">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8905282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Tx/>
              <a:buNone/>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9241844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21070864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8679424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1785985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45</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xmlns=""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xmlns=""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xmlns=""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xmlns=""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xmlns=""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503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109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4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511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3201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297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4300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71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6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883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803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7/11/2022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475938"/>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3.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6.emf"/><Relationship Id="rId11" Type="http://schemas.microsoft.com/office/2007/relationships/diagramDrawing" Target="../diagrams/drawing1.xml"/><Relationship Id="rId5" Type="http://schemas.openxmlformats.org/officeDocument/2006/relationships/image" Target="../media/image5.emf"/><Relationship Id="rId10" Type="http://schemas.openxmlformats.org/officeDocument/2006/relationships/diagramColors" Target="../diagrams/colors1.xml"/><Relationship Id="rId4" Type="http://schemas.openxmlformats.org/officeDocument/2006/relationships/image" Target="../media/image4.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2.jpeg"/></Relationships>
</file>

<file path=ppt/slides/_rels/slide1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8" Type="http://schemas.openxmlformats.org/officeDocument/2006/relationships/image" Target="../media/image29.gif"/><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5.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image" Target="../media/image30.emf"/><Relationship Id="rId7" Type="http://schemas.openxmlformats.org/officeDocument/2006/relationships/image" Target="../media/image31.emf"/><Relationship Id="rId2" Type="http://schemas.openxmlformats.org/officeDocument/2006/relationships/notesSlide" Target="../notesSlides/notesSlide45.xml"/><Relationship Id="rId1" Type="http://schemas.openxmlformats.org/officeDocument/2006/relationships/slideLayout" Target="../slideLayouts/slideLayout8.xml"/><Relationship Id="rId6" Type="http://schemas.openxmlformats.org/officeDocument/2006/relationships/image" Target="../media/image5.emf"/><Relationship Id="rId11" Type="http://schemas.openxmlformats.org/officeDocument/2006/relationships/image" Target="../media/image35.png"/><Relationship Id="rId5" Type="http://schemas.openxmlformats.org/officeDocument/2006/relationships/image" Target="../media/image4.emf"/><Relationship Id="rId10" Type="http://schemas.openxmlformats.org/officeDocument/2006/relationships/image" Target="../media/image34.jpeg"/><Relationship Id="rId4" Type="http://schemas.openxmlformats.org/officeDocument/2006/relationships/image" Target="../media/image3.png"/><Relationship Id="rId9" Type="http://schemas.openxmlformats.org/officeDocument/2006/relationships/image" Target="../media/image3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rPr>
              <a:t>Wireless Network </a:t>
            </a:r>
            <a:r>
              <a:rPr lang="en-US" sz="2800" dirty="0" smtClean="0">
                <a:solidFill>
                  <a:schemeClr val="bg1"/>
                </a:solidFill>
              </a:rPr>
              <a:t>Security</a:t>
            </a:r>
            <a:r>
              <a:rPr lang="en-US" sz="2800" dirty="0" smtClean="0">
                <a:solidFill>
                  <a:srgbClr val="FF0000"/>
                </a:solidFill>
              </a:rPr>
              <a:t> </a:t>
            </a:r>
            <a:endParaRPr lang="en-US" sz="2800" dirty="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ar-YE" sz="2400" dirty="0">
                <a:latin typeface="Tajawal Medium" panose="00000600000000000000" pitchFamily="2" charset="-78"/>
                <a:cs typeface="Tajawal Medium" panose="00000600000000000000" pitchFamily="2" charset="-78"/>
              </a:rPr>
              <a:t>9</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612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101584" cy="646331"/>
          </a:xfrm>
          <a:prstGeom prst="rect">
            <a:avLst/>
          </a:prstGeom>
          <a:noFill/>
        </p:spPr>
        <p:txBody>
          <a:bodyPr wrap="none" rtlCol="0">
            <a:spAutoFit/>
          </a:bodyPr>
          <a:lstStyle/>
          <a:p>
            <a:r>
              <a:rPr lang="en-US" sz="3600" b="1" dirty="0" smtClean="0">
                <a:solidFill>
                  <a:prstClr val="white"/>
                </a:solidFill>
                <a:latin typeface="Tajawal Medium" panose="00000600000000000000" pitchFamily="2" charset="-78"/>
                <a:cs typeface="Tajawal Medium" panose="00000600000000000000" pitchFamily="2" charset="-78"/>
              </a:rPr>
              <a:t>Outline</a:t>
            </a:r>
            <a:endParaRPr lang="en-US" sz="2400" b="1" dirty="0">
              <a:solidFill>
                <a:prstClr val="white"/>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a:t>
            </a:fld>
            <a:endParaRPr lang="en-US">
              <a:solidFill>
                <a:prstClr val="black">
                  <a:tint val="75000"/>
                </a:prstClr>
              </a:solidFill>
            </a:endParaRPr>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prstClr val="white"/>
                </a:solidFill>
                <a:latin typeface="Tajawal Medium" panose="00000600000000000000" pitchFamily="2" charset="-78"/>
                <a:cs typeface="Tajawal Medium" panose="00000600000000000000" pitchFamily="2" charset="-78"/>
              </a:rPr>
              <a:t>Module 0</a:t>
            </a:r>
            <a:r>
              <a:rPr lang="ar-YE" sz="2000" dirty="0" smtClean="0">
                <a:solidFill>
                  <a:prstClr val="white"/>
                </a:solidFill>
                <a:latin typeface="Tajawal Medium" panose="00000600000000000000" pitchFamily="2" charset="-78"/>
                <a:cs typeface="Tajawal Medium" panose="00000600000000000000" pitchFamily="2" charset="-78"/>
              </a:rPr>
              <a:t>6</a:t>
            </a:r>
            <a:endParaRPr lang="en-US" sz="2000" dirty="0" smtClean="0">
              <a:solidFill>
                <a:prstClr val="white"/>
              </a:solidFill>
              <a:latin typeface="Tajawal Medium" panose="00000600000000000000" pitchFamily="2" charset="-78"/>
              <a:cs typeface="Tajawal Medium" panose="00000600000000000000" pitchFamily="2" charset="-78"/>
            </a:endParaRPr>
          </a:p>
          <a:p>
            <a:pPr algn="ctr"/>
            <a:r>
              <a:rPr lang="en-US" sz="2000" dirty="0" smtClean="0">
                <a:solidFill>
                  <a:prstClr val="white"/>
                </a:solidFill>
                <a:latin typeface="Tajawal Medium" panose="00000600000000000000" pitchFamily="2" charset="-78"/>
                <a:cs typeface="Tajawal Medium" panose="00000600000000000000" pitchFamily="2" charset="-78"/>
              </a:rPr>
              <a:t>Lecture 0</a:t>
            </a:r>
            <a:r>
              <a:rPr lang="ar-YE" sz="2000" dirty="0" smtClean="0">
                <a:solidFill>
                  <a:prstClr val="white"/>
                </a:solidFill>
                <a:latin typeface="Tajawal Medium" panose="00000600000000000000" pitchFamily="2" charset="-78"/>
                <a:cs typeface="Tajawal Medium" panose="00000600000000000000" pitchFamily="2" charset="-78"/>
              </a:rPr>
              <a:t>9</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Title 1">
            <a:extLst>
              <a:ext uri="{FF2B5EF4-FFF2-40B4-BE49-F238E27FC236}">
                <a16:creationId xmlns:a16="http://schemas.microsoft.com/office/drawing/2014/main" xmlns="" id="{D49C97B1-F677-4C82-9865-227A9B7D2400}"/>
              </a:ext>
            </a:extLst>
          </p:cNvPr>
          <p:cNvSpPr txBox="1">
            <a:spLocks/>
          </p:cNvSpPr>
          <p:nvPr/>
        </p:nvSpPr>
        <p:spPr>
          <a:xfrm>
            <a:off x="1026459" y="1305078"/>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2800" dirty="0">
                <a:effectLst>
                  <a:outerShdw blurRad="38100" dist="38100" dir="2700000" algn="tl">
                    <a:srgbClr val="000000">
                      <a:alpha val="43137"/>
                    </a:srgbClr>
                  </a:outerShdw>
                </a:effectLst>
              </a:rPr>
              <a:t>Wireless Network Security</a:t>
            </a:r>
            <a:endParaRPr lang="ru-RU" sz="2800" dirty="0">
              <a:effectLst>
                <a:outerShdw blurRad="38100" dist="38100" dir="2700000" algn="tl">
                  <a:srgbClr val="000000">
                    <a:alpha val="43137"/>
                  </a:srgbClr>
                </a:outerShdw>
              </a:effectLst>
            </a:endParaRPr>
          </a:p>
        </p:txBody>
      </p:sp>
      <p:graphicFrame>
        <p:nvGraphicFramePr>
          <p:cNvPr id="15" name="Content Placeholder 2" descr="SmartArt object">
            <a:extLst>
              <a:ext uri="{FF2B5EF4-FFF2-40B4-BE49-F238E27FC236}">
                <a16:creationId xmlns="" xmlns:a16="http://schemas.microsoft.com/office/drawing/2014/main" xmlns:lc="http://schemas.openxmlformats.org/drawingml/2006/lockedCanvas" id="{A1342CC9-B5BC-4EE6-A03F-6501ED7CC4CC}"/>
              </a:ext>
            </a:extLst>
          </p:cNvPr>
          <p:cNvGraphicFramePr>
            <a:graphicFrameLocks/>
          </p:cNvGraphicFramePr>
          <p:nvPr>
            <p:extLst>
              <p:ext uri="{D42A27DB-BD31-4B8C-83A1-F6EECF244321}">
                <p14:modId xmlns:p14="http://schemas.microsoft.com/office/powerpoint/2010/main" val="4248180163"/>
              </p:ext>
            </p:extLst>
          </p:nvPr>
        </p:nvGraphicFramePr>
        <p:xfrm>
          <a:off x="1874165" y="2676678"/>
          <a:ext cx="8350089" cy="248013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79774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2336322" y="1619928"/>
            <a:ext cx="9234994" cy="39850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networks have got vast grounds in our network communication during the past couple of decades.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Being comparatively new technology, wireless security is more prone to threats that the wired networks. Wireless network security is a part of computer network security in which the wireless access points and wireless cards are used as the points to secure through the latest security protocols, techniques, and algorithms.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a:latin typeface="Calibri" panose="020F0502020204030204" pitchFamily="34" charset="0"/>
                <a:ea typeface="Calibri" panose="020F0502020204030204" pitchFamily="34" charset="0"/>
                <a:cs typeface="Arial" panose="020B0604020202020204" pitchFamily="34" charset="0"/>
              </a:rPr>
              <a:t>Securing your computers, data, and other digital resources that are connected through wireless connections is commonly referred to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as wireless network security</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Wireless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medium on which data transfer and computer communication occurs.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buFont typeface="Arial" panose="020B0604020202020204" pitchFamily="34" charset="0"/>
              <a:buNone/>
            </a:pPr>
            <a:endParaRPr lang="en-US" dirty="0"/>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130614" y="2526072"/>
            <a:ext cx="2205708" cy="2262059"/>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699590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510878" y="1762445"/>
            <a:ext cx="5391159" cy="402336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protocols that handle the wireless communication such as 802.11b, 802.11g, 802.11n and others normally deal with the physical and data link layers of the OSI models.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upper layers of the communication protocols are almost same with a little variation in the modern wireless technologies.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protocol stack of 802.11 is shown in the</a:t>
            </a:r>
            <a:r>
              <a:rPr lang="ar-YE"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figure. </a:t>
            </a:r>
          </a:p>
        </p:txBody>
      </p:sp>
      <p:pic>
        <p:nvPicPr>
          <p:cNvPr id="18" name="Picture 17" descr="Related image">
            <a:extLst>
              <a:ext uri="{FF2B5EF4-FFF2-40B4-BE49-F238E27FC236}">
                <a16:creationId xmlns="" xmlns:a16="http://schemas.microsoft.com/office/drawing/2014/main" id="{56F4581D-10F8-4C6A-963D-A3F02C56D609}"/>
              </a:ext>
            </a:extLst>
          </p:cNvPr>
          <p:cNvPicPr/>
          <p:nvPr/>
        </p:nvPicPr>
        <p:blipFill>
          <a:blip r:embed="rId8" cstate="print"/>
          <a:srcRect/>
          <a:stretch>
            <a:fillRect/>
          </a:stretch>
        </p:blipFill>
        <p:spPr bwMode="auto">
          <a:xfrm>
            <a:off x="5963618" y="2204822"/>
            <a:ext cx="6281863" cy="234418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27395723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341120" y="1411888"/>
            <a:ext cx="10296698" cy="48177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It is very important to note that anybody that is in range of the wireless field can access the signals easily. That means, your network is physically exposed to the hackers. Now, you have to make sure that your network is logically secure. Normally, the security of the wireless network starts from the network layer, which is third in OSI layer model.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use of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MAC address </a:t>
            </a:r>
            <a:r>
              <a:rPr lang="en-US" sz="2000" dirty="0" smtClean="0">
                <a:latin typeface="Calibri" panose="020F0502020204030204" pitchFamily="34" charset="0"/>
                <a:ea typeface="Calibri" panose="020F0502020204030204" pitchFamily="34" charset="0"/>
                <a:cs typeface="Arial" panose="020B0604020202020204" pitchFamily="34" charset="0"/>
              </a:rPr>
              <a:t>of the device is also used for the static configuration of the MAC binding. But, in other cases, the security of the network takes place at the third layer of the OSI model commonly known as network layer.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gravity of the security problems with the wireless networks can easily be assessed from this fact that you don’t need a wire to connect to the organization network. You can sit in the parking of the company and can have access to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data layer level of the network. </a:t>
            </a:r>
            <a:endPar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470910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100644" y="1610200"/>
            <a:ext cx="10367455"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Any wireless network enabled computer connected to the company network through wire can also behave like a point for the hacker to intrude into your network. Thus, the wireless network is more prone to security threats as compared to the wired networks.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major threat points vulnerable to security breach in a wireless network include the following:</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connection </a:t>
            </a:r>
          </a:p>
          <a:p>
            <a:pPr marL="898525"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ZigBee</a:t>
            </a:r>
            <a:r>
              <a:rPr lang="en-US" sz="1800" dirty="0" smtClean="0">
                <a:latin typeface="Calibri" panose="020F0502020204030204" pitchFamily="34" charset="0"/>
                <a:ea typeface="Calibri" panose="020F0502020204030204" pitchFamily="34" charset="0"/>
                <a:cs typeface="Arial" panose="020B0604020202020204" pitchFamily="34" charset="0"/>
              </a:rPr>
              <a:t> connection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Low Energy BLE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Access Point </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 Cards </a:t>
            </a:r>
          </a:p>
          <a:p>
            <a:pPr marL="8985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others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026" name="Picture 2" descr="Amazon, Apple, Google and Zigbee team up for a connected home standard |  Rapid Met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97625" y="3607360"/>
            <a:ext cx="4570475" cy="2559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4726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466400" y="1666811"/>
            <a:ext cx="9887400"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security protocols dealing with the security of the wireless networks are also less mature as compared to those dealing with the wired networks.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authentication and encryption protocols </a:t>
            </a:r>
            <a:r>
              <a:rPr lang="en-US" sz="1800" dirty="0" smtClean="0">
                <a:latin typeface="Calibri" panose="020F0502020204030204" pitchFamily="34" charset="0"/>
                <a:ea typeface="Calibri" panose="020F0502020204030204" pitchFamily="34" charset="0"/>
                <a:cs typeface="Arial" panose="020B0604020202020204" pitchFamily="34" charset="0"/>
              </a:rPr>
              <a:t>are evolving rapidly due to the increasing use of wireless networks in our day to day life. The internet of things (</a:t>
            </a:r>
            <a:r>
              <a:rPr lang="en-US" sz="1800" dirty="0" err="1" smtClean="0">
                <a:latin typeface="Calibri" panose="020F0502020204030204" pitchFamily="34" charset="0"/>
                <a:ea typeface="Calibri" panose="020F0502020204030204" pitchFamily="34" charset="0"/>
                <a:cs typeface="Arial" panose="020B0604020202020204" pitchFamily="34" charset="0"/>
              </a:rPr>
              <a:t>IoT</a:t>
            </a:r>
            <a:r>
              <a:rPr lang="en-US" sz="1800" dirty="0" smtClean="0">
                <a:latin typeface="Calibri" panose="020F0502020204030204" pitchFamily="34" charset="0"/>
                <a:ea typeface="Calibri" panose="020F0502020204030204" pitchFamily="34" charset="0"/>
                <a:cs typeface="Arial" panose="020B0604020202020204" pitchFamily="34" charset="0"/>
              </a:rPr>
              <a:t>) is driving the wireless security market extensively.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The major data encryption and security protocols used by the wireless networks are listed below</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Wired Equivalent Privacy (WEP)</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(WPA)</a:t>
            </a:r>
          </a:p>
          <a:p>
            <a:pPr marL="8985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v2 (WPA2)</a:t>
            </a:r>
          </a:p>
          <a:p>
            <a:pPr marL="8985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Protected Access v3 (WPA3)</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2052" name="Picture 4" descr="ملف:WiFi Logo.svg - ويكيبيديا"/>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6705" y="4400880"/>
            <a:ext cx="2530429" cy="1499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6066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163783" y="1612673"/>
            <a:ext cx="10504726" cy="45157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Before we deep dive into the security protocols related wireless security and other mechanism used for securing the valuable data and networks from external threats, let’s have a look at the major vulnerabilities of a wireless network.</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We explain wireless network vulnerabilities in terms of </a:t>
            </a:r>
            <a:r>
              <a:rPr lang="en-US" sz="1800" b="1" dirty="0" smtClean="0">
                <a:latin typeface="Calibri" panose="020F0502020204030204" pitchFamily="34" charset="0"/>
                <a:ea typeface="Calibri" panose="020F0502020204030204" pitchFamily="34" charset="0"/>
                <a:cs typeface="Arial" panose="020B0604020202020204" pitchFamily="34" charset="0"/>
              </a:rPr>
              <a:t>LAN and WAN vulnerabilities </a:t>
            </a:r>
            <a:r>
              <a:rPr lang="en-US" sz="1800" dirty="0" smtClean="0">
                <a:latin typeface="Calibri" panose="020F0502020204030204" pitchFamily="34" charset="0"/>
                <a:ea typeface="Calibri" panose="020F0502020204030204" pitchFamily="34" charset="0"/>
                <a:cs typeface="Arial" panose="020B0604020202020204" pitchFamily="34" charset="0"/>
              </a:rPr>
              <a:t>in the following topics. </a:t>
            </a:r>
          </a:p>
          <a:p>
            <a:pPr marL="898525" algn="just">
              <a:lnSpc>
                <a:spcPct val="150000"/>
              </a:lnSpc>
              <a:spcBef>
                <a:spcPts val="0"/>
              </a:spcBef>
              <a:spcAft>
                <a:spcPts val="1000"/>
              </a:spcAft>
              <a:buFont typeface="Wingdings" panose="05000000000000000000" pitchFamily="2" charset="2"/>
              <a:buChar char="§"/>
            </a:pPr>
            <a:r>
              <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Wireless LAN </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Vulnerabilities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Wireless WAN Vulnerabilities </a:t>
            </a:r>
          </a:p>
          <a:p>
            <a:pPr marL="898525" algn="just">
              <a:lnSpc>
                <a:spcPct val="150000"/>
              </a:lnSpc>
              <a:spcBef>
                <a:spcPts val="0"/>
              </a:spcBef>
              <a:spcAft>
                <a:spcPts val="1000"/>
              </a:spcAft>
              <a:buFont typeface="Wingdings" panose="05000000000000000000" pitchFamily="2" charset="2"/>
              <a:buChar char="§"/>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IoT</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Vulnerabilities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Wireless Network Security Measures </a:t>
            </a:r>
          </a:p>
          <a:p>
            <a:pPr marL="898525"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Useful Tips on Safe Use of Wireless Network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5473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a:solidFill>
                  <a:schemeClr val="bg1"/>
                </a:solidFill>
              </a:rPr>
              <a:t>W</a:t>
            </a:r>
            <a:r>
              <a:rPr lang="en-US" sz="3600" dirty="0" smtClean="0">
                <a:solidFill>
                  <a:schemeClr val="bg1"/>
                </a:solidFill>
              </a:rPr>
              <a:t>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2198353" y="1629299"/>
            <a:ext cx="9306462" cy="42720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Wireless local area network (WLAN) </a:t>
            </a:r>
            <a:r>
              <a:rPr lang="en-US" sz="1800" dirty="0" smtClean="0">
                <a:latin typeface="Calibri" panose="020F0502020204030204" pitchFamily="34" charset="0"/>
                <a:ea typeface="Calibri" panose="020F0502020204030204" pitchFamily="34" charset="0"/>
                <a:cs typeface="Arial" panose="020B0604020202020204" pitchFamily="34" charset="0"/>
              </a:rPr>
              <a:t>is more prone to threats as compared to the wired local area network because wireless network uses open air as the medium, which is easily available to anyone located within the range of the wireless radius.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latin typeface="Calibri" panose="020F0502020204030204" pitchFamily="34" charset="0"/>
                <a:ea typeface="Calibri" panose="020F0502020204030204" pitchFamily="34" charset="0"/>
                <a:cs typeface="Arial" panose="020B0604020202020204" pitchFamily="34" charset="0"/>
              </a:rPr>
              <a:t>hacker</a:t>
            </a:r>
            <a:r>
              <a:rPr lang="en-US" sz="1800" dirty="0" smtClean="0">
                <a:latin typeface="Calibri" panose="020F0502020204030204" pitchFamily="34" charset="0"/>
                <a:ea typeface="Calibri" panose="020F0502020204030204" pitchFamily="34" charset="0"/>
                <a:cs typeface="Arial" panose="020B0604020202020204" pitchFamily="34" charset="0"/>
              </a:rPr>
              <a:t> can easily connect to the network as far as the medium of communication is concerned. This is a big downside of wireless network as far as the security of the wireless networks is concerned.</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Like wired network, the wireless networks are prone to the following types of major attacks. </a:t>
            </a:r>
          </a:p>
          <a:p>
            <a:pPr marL="81438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Passive attacks </a:t>
            </a:r>
          </a:p>
          <a:p>
            <a:pPr marL="81438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Active attacks </a:t>
            </a:r>
          </a:p>
          <a:p>
            <a:pPr marL="0" indent="0" algn="just">
              <a:lnSpc>
                <a:spcPct val="150000"/>
              </a:lnSpc>
              <a:spcBef>
                <a:spcPts val="0"/>
              </a:spcBef>
              <a:spcAft>
                <a:spcPts val="1000"/>
              </a:spcAft>
              <a:buFont typeface="Arial" panose="020B0604020202020204" pitchFamily="34" charset="0"/>
              <a:buNone/>
            </a:pP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18" name="Picture 17" descr="Image result for LAN vulnerabilities">
            <a:extLst>
              <a:ext uri="{FF2B5EF4-FFF2-40B4-BE49-F238E27FC236}">
                <a16:creationId xmlns="" xmlns:a16="http://schemas.microsoft.com/office/drawing/2014/main" id="{90C314AF-ABEF-4839-ADD2-EA41662BF6D4}"/>
              </a:ext>
            </a:extLst>
          </p:cNvPr>
          <p:cNvPicPr/>
          <p:nvPr/>
        </p:nvPicPr>
        <p:blipFill>
          <a:blip r:embed="rId8"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Tree>
    <p:extLst>
      <p:ext uri="{BB962C8B-B14F-4D97-AF65-F5344CB8AC3E}">
        <p14:creationId xmlns:p14="http://schemas.microsoft.com/office/powerpoint/2010/main" val="7164329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Image result for LAN vulnerabilities">
            <a:extLst>
              <a:ext uri="{FF2B5EF4-FFF2-40B4-BE49-F238E27FC236}">
                <a16:creationId xmlns="" xmlns:a16="http://schemas.microsoft.com/office/drawing/2014/main" id="{90C314AF-ABEF-4839-ADD2-EA41662BF6D4}"/>
              </a:ext>
            </a:extLst>
          </p:cNvPr>
          <p:cNvPicPr/>
          <p:nvPr/>
        </p:nvPicPr>
        <p:blipFill>
          <a:blip r:embed="rId8"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2198353" y="1437052"/>
            <a:ext cx="9359634" cy="46638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 passive attacks </a:t>
            </a:r>
            <a:r>
              <a:rPr lang="en-US" sz="1800" dirty="0" smtClean="0">
                <a:latin typeface="Calibri" panose="020F0502020204030204" pitchFamily="34" charset="0"/>
                <a:ea typeface="Calibri" panose="020F0502020204030204" pitchFamily="34" charset="0"/>
                <a:cs typeface="Arial" panose="020B0604020202020204" pitchFamily="34" charset="0"/>
              </a:rPr>
              <a:t>the hackers only try to intrude into the wireless network communication to steal the information about the network and passwords. They don’t try to damage the digital resources or take any materialist advantages.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But they take the information, which can be used for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active attacks </a:t>
            </a:r>
            <a:r>
              <a:rPr lang="en-US" sz="1800" dirty="0" smtClean="0">
                <a:latin typeface="Calibri" panose="020F0502020204030204" pitchFamily="34" charset="0"/>
                <a:ea typeface="Calibri" panose="020F0502020204030204" pitchFamily="34" charset="0"/>
                <a:cs typeface="Arial" panose="020B0604020202020204" pitchFamily="34" charset="0"/>
              </a:rPr>
              <a:t>in the future.</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 passive attacks</a:t>
            </a:r>
            <a:r>
              <a:rPr lang="en-US" sz="1800" dirty="0" smtClean="0">
                <a:latin typeface="Calibri" panose="020F0502020204030204" pitchFamily="34" charset="0"/>
                <a:ea typeface="Calibri" panose="020F0502020204030204" pitchFamily="34" charset="0"/>
                <a:cs typeface="Arial" panose="020B0604020202020204" pitchFamily="34" charset="0"/>
              </a:rPr>
              <a:t>, a hacker just listens to the inbound and outbound traffic of the wireless communication. </a:t>
            </a:r>
            <a:r>
              <a:rPr lang="en-US" sz="1800" b="1" dirty="0" smtClean="0">
                <a:latin typeface="Calibri" panose="020F0502020204030204" pitchFamily="34" charset="0"/>
                <a:ea typeface="Calibri" panose="020F0502020204030204" pitchFamily="34" charset="0"/>
                <a:cs typeface="Arial" panose="020B0604020202020204" pitchFamily="34" charset="0"/>
              </a:rPr>
              <a:t>The main objective of the hacker in passive attack </a:t>
            </a:r>
            <a:r>
              <a:rPr lang="en-US" sz="1800" dirty="0" smtClean="0">
                <a:latin typeface="Calibri" panose="020F0502020204030204" pitchFamily="34" charset="0"/>
                <a:ea typeface="Calibri" panose="020F0502020204030204" pitchFamily="34" charset="0"/>
                <a:cs typeface="Arial" panose="020B0604020202020204" pitchFamily="34" charset="0"/>
              </a:rPr>
              <a:t>is just to gather sensitive information, which is useful for carryout active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the wireless networks.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active </a:t>
            </a:r>
            <a:r>
              <a:rPr lang="en-US" sz="1800" dirty="0" smtClean="0">
                <a:latin typeface="Calibri" panose="020F0502020204030204" pitchFamily="34" charset="0"/>
                <a:ea typeface="Calibri" panose="020F0502020204030204" pitchFamily="34" charset="0"/>
                <a:cs typeface="Arial" panose="020B0604020202020204" pitchFamily="34" charset="0"/>
              </a:rPr>
              <a:t>attacks </a:t>
            </a:r>
            <a:r>
              <a:rPr lang="en-US" sz="1800" dirty="0">
                <a:latin typeface="Calibri" panose="020F0502020204030204" pitchFamily="34" charset="0"/>
                <a:ea typeface="Calibri" panose="020F0502020204030204" pitchFamily="34" charset="0"/>
                <a:cs typeface="Arial" panose="020B0604020202020204" pitchFamily="34" charset="0"/>
              </a:rPr>
              <a:t>are the types of attacks that target the network system and wireless network to harm the digital resources on the network. The active attacks are normally done through worms, viruses, Trojan horses and the similar methods. </a:t>
            </a:r>
          </a:p>
          <a:p>
            <a:pPr algn="just">
              <a:lnSpc>
                <a:spcPct val="150000"/>
              </a:lnSpc>
              <a:spcBef>
                <a:spcPts val="0"/>
              </a:spcBef>
              <a:spcAft>
                <a:spcPts val="1000"/>
              </a:spcAft>
            </a:pP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091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Image result for LAN vulnerabilities">
            <a:extLst>
              <a:ext uri="{FF2B5EF4-FFF2-40B4-BE49-F238E27FC236}">
                <a16:creationId xmlns="" xmlns:a16="http://schemas.microsoft.com/office/drawing/2014/main" id="{90C314AF-ABEF-4839-ADD2-EA41662BF6D4}"/>
              </a:ext>
            </a:extLst>
          </p:cNvPr>
          <p:cNvPicPr/>
          <p:nvPr/>
        </p:nvPicPr>
        <p:blipFill>
          <a:blip r:embed="rId8"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2311714" y="1517471"/>
            <a:ext cx="8269200" cy="44205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other major types of </a:t>
            </a:r>
            <a:r>
              <a:rPr lang="en-US" sz="1800" b="1"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b="1" dirty="0" smtClean="0">
                <a:latin typeface="Calibri" panose="020F0502020204030204" pitchFamily="34" charset="0"/>
                <a:ea typeface="Calibri" panose="020F0502020204030204" pitchFamily="34" charset="0"/>
                <a:cs typeface="Arial" panose="020B0604020202020204" pitchFamily="34" charset="0"/>
              </a:rPr>
              <a:t> that are unleashed on the wireless network can include the following:</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Distributed attacks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Phishing attacks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Password attacks </a:t>
            </a:r>
          </a:p>
          <a:p>
            <a:pPr marL="342900"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Insider attacks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Hijack attacks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Close-in attacks </a:t>
            </a:r>
          </a:p>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These attacks are normally carried out by exploiting the vulnerabilities and security loopholes in the wireless network and its security mechanisms. </a:t>
            </a:r>
          </a:p>
          <a:p>
            <a:pPr marL="0" indent="0" algn="just">
              <a:lnSpc>
                <a:spcPct val="150000"/>
              </a:lnSpc>
              <a:spcBef>
                <a:spcPts val="0"/>
              </a:spcBef>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09042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Image result for LAN vulnerabilities">
            <a:extLst>
              <a:ext uri="{FF2B5EF4-FFF2-40B4-BE49-F238E27FC236}">
                <a16:creationId xmlns="" xmlns:a16="http://schemas.microsoft.com/office/drawing/2014/main" id="{90C314AF-ABEF-4839-ADD2-EA41662BF6D4}"/>
              </a:ext>
            </a:extLst>
          </p:cNvPr>
          <p:cNvPicPr/>
          <p:nvPr/>
        </p:nvPicPr>
        <p:blipFill>
          <a:blip r:embed="rId8" cstate="print"/>
          <a:srcRect/>
          <a:stretch>
            <a:fillRect/>
          </a:stretch>
        </p:blipFill>
        <p:spPr bwMode="auto">
          <a:xfrm>
            <a:off x="243975" y="2522335"/>
            <a:ext cx="1954378" cy="1750406"/>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2507349" y="1610200"/>
            <a:ext cx="7188591"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major vulnerabilities of a wireless security may include the following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Reconnaissance vulnerability (Lack of physical security)</a:t>
            </a:r>
          </a:p>
          <a:p>
            <a:pPr algn="just">
              <a:lnSpc>
                <a:spcPct val="150000"/>
              </a:lnSpc>
              <a:spcBef>
                <a:spcPts val="0"/>
              </a:spcBef>
              <a:spcAft>
                <a:spcPts val="1000"/>
              </a:spcAft>
              <a:buFont typeface="Wingdings" panose="05000000000000000000" pitchFamily="2" charset="2"/>
              <a:buChar char="§"/>
            </a:pPr>
            <a:r>
              <a:rPr lang="en-US" sz="1600" b="1" dirty="0" smtClean="0">
                <a:solidFill>
                  <a:srgbClr val="4F81BD"/>
                </a:solidFill>
                <a:cs typeface="Times New Roman" panose="02020603050405020304" pitchFamily="18" charset="0"/>
              </a:rPr>
              <a:t>Resource stealing and invasion </a:t>
            </a:r>
          </a:p>
          <a:p>
            <a:pPr algn="just">
              <a:lnSpc>
                <a:spcPct val="150000"/>
              </a:lnSpc>
              <a:spcBef>
                <a:spcPts val="0"/>
              </a:spcBef>
              <a:spcAft>
                <a:spcPts val="1000"/>
              </a:spcAft>
              <a:buFont typeface="Wingdings" panose="05000000000000000000" pitchFamily="2" charset="2"/>
              <a:buChar char="§"/>
            </a:pPr>
            <a:r>
              <a:rPr lang="en-US" sz="1600" b="1" dirty="0" smtClean="0">
                <a:solidFill>
                  <a:srgbClr val="4F81BD"/>
                </a:solidFill>
                <a:cs typeface="Times New Roman" panose="02020603050405020304" pitchFamily="18" charset="0"/>
              </a:rPr>
              <a:t>Rogue access points (AP)</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STA and AP plain text transaction </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Denial of service (</a:t>
            </a:r>
            <a:r>
              <a:rPr lang="en-US" sz="1600" b="1" dirty="0" err="1" smtClean="0">
                <a:solidFill>
                  <a:srgbClr val="4F81BD"/>
                </a:solidFill>
                <a:cs typeface="Times New Roman" panose="02020603050405020304" pitchFamily="18" charset="0"/>
              </a:rPr>
              <a:t>DoS</a:t>
            </a:r>
            <a:r>
              <a:rPr lang="en-US" sz="1600" b="1" dirty="0" smtClean="0">
                <a:solidFill>
                  <a:srgbClr val="4F81BD"/>
                </a:solidFill>
                <a:cs typeface="Times New Roman" panose="02020603050405020304" pitchFamily="18" charset="0"/>
              </a:rPr>
              <a:t>)</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Default AP configuration </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Rogue insiders </a:t>
            </a:r>
          </a:p>
          <a:p>
            <a:pPr algn="just">
              <a:lnSpc>
                <a:spcPct val="150000"/>
              </a:lnSpc>
              <a:spcBef>
                <a:spcPts val="0"/>
              </a:spcBef>
              <a:buFont typeface="Wingdings" panose="05000000000000000000" pitchFamily="2" charset="2"/>
              <a:buChar char="§"/>
            </a:pPr>
            <a:r>
              <a:rPr lang="en-US" sz="1600" b="1" dirty="0" smtClean="0">
                <a:solidFill>
                  <a:srgbClr val="4F81BD"/>
                </a:solidFill>
                <a:cs typeface="Times New Roman" panose="02020603050405020304" pitchFamily="18" charset="0"/>
              </a:rPr>
              <a:t>Protocol vulnerabilities </a:t>
            </a:r>
          </a:p>
          <a:p>
            <a:pPr algn="just">
              <a:lnSpc>
                <a:spcPct val="150000"/>
              </a:lnSpc>
              <a:spcBef>
                <a:spcPts val="0"/>
              </a:spcBef>
              <a:spcAft>
                <a:spcPts val="1000"/>
              </a:spcAft>
              <a:buFont typeface="Wingdings" panose="05000000000000000000" pitchFamily="2" charset="2"/>
              <a:buChar char="§"/>
            </a:pPr>
            <a:r>
              <a:rPr lang="en-US" sz="1600" b="1" dirty="0" smtClean="0">
                <a:solidFill>
                  <a:srgbClr val="4F81BD"/>
                </a:solidFill>
                <a:cs typeface="Times New Roman" panose="02020603050405020304" pitchFamily="18" charset="0"/>
              </a:rPr>
              <a:t>Ad-Hoc network mode security problems </a:t>
            </a:r>
            <a:endParaRPr lang="en-US" sz="1600" b="1" dirty="0">
              <a:solidFill>
                <a:srgbClr val="4F81BD"/>
              </a:solidFill>
              <a:cs typeface="Times New Roman" panose="02020603050405020304" pitchFamily="18" charset="0"/>
            </a:endParaRPr>
          </a:p>
        </p:txBody>
      </p:sp>
      <p:pic>
        <p:nvPicPr>
          <p:cNvPr id="1028" name="Picture 4" descr="Wireless LAN Security Vulnerabilities - YouTube"/>
          <p:cNvPicPr>
            <a:picLocks noChangeAspect="1" noChangeArrowheads="1"/>
          </p:cNvPicPr>
          <p:nvPr/>
        </p:nvPicPr>
        <p:blipFill rotWithShape="1">
          <a:blip r:embed="rId9">
            <a:extLst>
              <a:ext uri="{28A0092B-C50C-407E-A947-70E740481C1C}">
                <a14:useLocalDpi xmlns:a14="http://schemas.microsoft.com/office/drawing/2010/main" val="0"/>
              </a:ext>
            </a:extLst>
          </a:blip>
          <a:srcRect l="17567" t="9602" r="15446" b="15629"/>
          <a:stretch/>
        </p:blipFill>
        <p:spPr bwMode="auto">
          <a:xfrm>
            <a:off x="6840638" y="2789499"/>
            <a:ext cx="4572000" cy="28705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45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3557"/>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2951544" y="1659988"/>
            <a:ext cx="8771118"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Reconnaissance vulnerability…</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reconnaissance vulnerability is one of the most critical ones in the wireless LAN security system.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wireless router of the WLAN network transmits the signals within the rated radius.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signals are easily catchable by any hacker that is present in the field of active range of the wireless signals.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signals of the wireless network can also be enhanced and caught through very powerful antennas used by hackers to access the wireless signals of a remote network. </a:t>
            </a:r>
          </a:p>
          <a:p>
            <a:pPr marL="531813"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cs typeface="Arial" panose="020B0604020202020204" pitchFamily="34" charset="0"/>
              </a:rPr>
              <a:t>The image of a powerful antenna to boost the wireless signals is shown in the </a:t>
            </a:r>
            <a:r>
              <a:rPr lang="en-US" sz="1800" dirty="0" smtClean="0">
                <a:latin typeface="Calibri" panose="020F0502020204030204" pitchFamily="34" charset="0"/>
                <a:ea typeface="Calibri" panose="020F0502020204030204" pitchFamily="34" charset="0"/>
                <a:cs typeface="Arial" panose="020B0604020202020204" pitchFamily="34" charset="0"/>
              </a:rPr>
              <a:t>figure.</a:t>
            </a:r>
          </a:p>
        </p:txBody>
      </p:sp>
      <p:pic>
        <p:nvPicPr>
          <p:cNvPr id="19" name="Picture 18" descr="Related image">
            <a:extLst>
              <a:ext uri="{FF2B5EF4-FFF2-40B4-BE49-F238E27FC236}">
                <a16:creationId xmlns="" xmlns:a16="http://schemas.microsoft.com/office/drawing/2014/main" id="{CCD6EE27-F435-46DC-A28F-5037EAD5951B}"/>
              </a:ext>
            </a:extLst>
          </p:cNvPr>
          <p:cNvPicPr/>
          <p:nvPr/>
        </p:nvPicPr>
        <p:blipFill rotWithShape="1">
          <a:blip r:embed="rId8" cstate="print"/>
          <a:srcRect r="23500"/>
          <a:stretch/>
        </p:blipFill>
        <p:spPr bwMode="auto">
          <a:xfrm>
            <a:off x="156823" y="2011410"/>
            <a:ext cx="3199836" cy="3489325"/>
          </a:xfrm>
          <a:prstGeom prst="rect">
            <a:avLst/>
          </a:prstGeom>
          <a:noFill/>
          <a:ln w="9525">
            <a:noFill/>
            <a:miter lim="800000"/>
            <a:headEnd/>
            <a:tailEnd/>
          </a:ln>
          <a:effectLst>
            <a:softEdge rad="292100"/>
          </a:effectLst>
        </p:spPr>
      </p:pic>
    </p:spTree>
    <p:extLst>
      <p:ext uri="{BB962C8B-B14F-4D97-AF65-F5344CB8AC3E}">
        <p14:creationId xmlns:p14="http://schemas.microsoft.com/office/powerpoint/2010/main" val="4408837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2" name="Content Placeholder 3">
            <a:extLst>
              <a:ext uri="{FF2B5EF4-FFF2-40B4-BE49-F238E27FC236}">
                <a16:creationId xmlns="" xmlns:a16="http://schemas.microsoft.com/office/drawing/2014/main" id="{00A71F1E-F6D3-4E70-B65B-A8ECEB499F59}"/>
              </a:ext>
            </a:extLst>
          </p:cNvPr>
          <p:cNvSpPr txBox="1">
            <a:spLocks/>
          </p:cNvSpPr>
          <p:nvPr/>
        </p:nvSpPr>
        <p:spPr>
          <a:xfrm>
            <a:off x="1802772" y="1853750"/>
            <a:ext cx="5711484" cy="38407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Reconnaissance vulnerability</a:t>
            </a:r>
          </a:p>
          <a:p>
            <a:pPr marL="45085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By using high power Wi-Fi antennas, you can boost the strength of signals and increase the coverage area of wireless local network. </a:t>
            </a:r>
          </a:p>
          <a:p>
            <a:pPr marL="45085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Thus, the reconnaissance vulnerability of the wireless local area network increases with the increased strength of Wi-Fi signals and subsequently the coverage area of the wireless signals. </a:t>
            </a:r>
          </a:p>
          <a:p>
            <a:pPr marL="0" indent="0" algn="just">
              <a:lnSpc>
                <a:spcPct val="150000"/>
              </a:lnSpc>
              <a:spcBef>
                <a:spcPts val="0"/>
              </a:spcBef>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052" name="Picture 4" descr="https://m.media-amazon.com/images/I/618FdNrUa0L._AC_SL1500_.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7141" y="1860203"/>
            <a:ext cx="2427824" cy="331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4660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364566" y="1659988"/>
            <a:ext cx="9989234"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Resource stealing and invasion</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In this type of vulnerabilities</a:t>
            </a:r>
            <a:r>
              <a:rPr lang="en-US" sz="1800" dirty="0" smtClean="0">
                <a:latin typeface="Calibri" panose="020F0502020204030204" pitchFamily="34" charset="0"/>
                <a:ea typeface="Calibri" panose="020F0502020204030204" pitchFamily="34" charset="0"/>
                <a:cs typeface="Arial" panose="020B0604020202020204" pitchFamily="34" charset="0"/>
              </a:rPr>
              <a:t>, the hackers use the main devices of the wireless network such as,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wireless router </a:t>
            </a:r>
            <a:r>
              <a:rPr lang="en-US" sz="1800" dirty="0" smtClean="0">
                <a:latin typeface="Calibri" panose="020F0502020204030204" pitchFamily="34" charset="0"/>
                <a:ea typeface="Calibri" panose="020F0502020204030204" pitchFamily="34" charset="0"/>
                <a:cs typeface="Arial" panose="020B0604020202020204" pitchFamily="34" charset="0"/>
              </a:rPr>
              <a:t>that offers the first layer of the security and the computers devices that have wireless cards.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routers maintain a routing table and intelligent algorithm for fast routing. </a:t>
            </a:r>
            <a:r>
              <a:rPr lang="en-US" sz="1800" b="1" dirty="0" smtClean="0">
                <a:latin typeface="Calibri" panose="020F0502020204030204" pitchFamily="34" charset="0"/>
                <a:ea typeface="Calibri" panose="020F0502020204030204" pitchFamily="34" charset="0"/>
                <a:cs typeface="Arial" panose="020B0604020202020204" pitchFamily="34" charset="0"/>
              </a:rPr>
              <a:t>The routing table </a:t>
            </a:r>
            <a:r>
              <a:rPr lang="en-US" sz="1800" dirty="0" smtClean="0">
                <a:latin typeface="Calibri" panose="020F0502020204030204" pitchFamily="34" charset="0"/>
                <a:ea typeface="Calibri" panose="020F0502020204030204" pitchFamily="34" charset="0"/>
                <a:cs typeface="Arial" panose="020B0604020202020204" pitchFamily="34" charset="0"/>
              </a:rPr>
              <a:t>is manipulated by using some techniques like IP spoofing and similar; consequently, the device is invaded and befooled to do what the hacker wants to do.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devices that are connected to the switch through network cables will act as wireless device too due to their wireless enabled cards. This vulnerability is exploited by the hackers very easily to intrude into the security system and steal the useful data that can be used for the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the network of systems.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52598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121499" y="1535976"/>
            <a:ext cx="6860623" cy="41921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rogue access point is one of the major vulnerabilities that are exploited by the hackers for MIMT attacks. The rogue access points (APs) are those wireless devices that are connected to the network, but have very weak security features or the configuration is done by the physical intruder to access the network in the future.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Such APs are normally configured at the edge of the wireless network or away from the security surveillance. Firstly, these APs are then used for passive attacks to steal the information of the network and then the stolen information is used for bigger and more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 xmlns:a16="http://schemas.microsoft.com/office/drawing/2014/main" id="{6F96EE6D-7125-4828-9C0C-09684BA8E746}"/>
              </a:ext>
            </a:extLst>
          </p:cNvPr>
          <p:cNvPicPr/>
          <p:nvPr/>
        </p:nvPicPr>
        <p:blipFill>
          <a:blip r:embed="rId8" cstate="print"/>
          <a:srcRect/>
          <a:stretch>
            <a:fillRect/>
          </a:stretch>
        </p:blipFill>
        <p:spPr bwMode="auto">
          <a:xfrm>
            <a:off x="7982122" y="2301591"/>
            <a:ext cx="4000155" cy="2660943"/>
          </a:xfrm>
          <a:prstGeom prst="rect">
            <a:avLst/>
          </a:prstGeom>
          <a:noFill/>
          <a:ln w="9525">
            <a:noFill/>
            <a:miter lim="800000"/>
            <a:headEnd/>
            <a:tailEnd/>
          </a:ln>
        </p:spPr>
      </p:pic>
    </p:spTree>
    <p:extLst>
      <p:ext uri="{BB962C8B-B14F-4D97-AF65-F5344CB8AC3E}">
        <p14:creationId xmlns:p14="http://schemas.microsoft.com/office/powerpoint/2010/main" val="24688647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Related image">
            <a:extLst>
              <a:ext uri="{FF2B5EF4-FFF2-40B4-BE49-F238E27FC236}">
                <a16:creationId xmlns="" xmlns:a16="http://schemas.microsoft.com/office/drawing/2014/main" id="{6F96EE6D-7125-4828-9C0C-09684BA8E746}"/>
              </a:ext>
            </a:extLst>
          </p:cNvPr>
          <p:cNvPicPr/>
          <p:nvPr/>
        </p:nvPicPr>
        <p:blipFill>
          <a:blip r:embed="rId8" cstate="print"/>
          <a:srcRect/>
          <a:stretch>
            <a:fillRect/>
          </a:stretch>
        </p:blipFill>
        <p:spPr bwMode="auto">
          <a:xfrm>
            <a:off x="7982122" y="2301591"/>
            <a:ext cx="4000155" cy="2660943"/>
          </a:xfrm>
          <a:prstGeom prst="rect">
            <a:avLst/>
          </a:prstGeom>
          <a:noFill/>
          <a:ln w="9525">
            <a:noFill/>
            <a:miter lim="800000"/>
            <a:headEnd/>
            <a:tailEnd/>
          </a:ln>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364567" y="1602113"/>
            <a:ext cx="6527157" cy="44875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algn="just">
              <a:lnSpc>
                <a:spcPct val="150000"/>
              </a:lnSpc>
              <a:spcBef>
                <a:spcPts val="0"/>
              </a:spcBef>
              <a:spcAft>
                <a:spcPts val="10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The legitimate users connect to the rogue access point, which is not authorized to work in the network, but it connects the users and routes the traffic through it. The traffic is intercepted and analyzed for the useful data that can help unleash a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on the network. </a:t>
            </a:r>
          </a:p>
          <a:p>
            <a:pPr marR="0" algn="just">
              <a:lnSpc>
                <a:spcPct val="15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These kinds of rogue access points become very nastier in certain cases because the network administrator is fully unaware of the activities of rogue access points that are monitoring the traffic and compromising the network security of the wireless local area network.  </a:t>
            </a:r>
          </a:p>
        </p:txBody>
      </p:sp>
    </p:spTree>
    <p:extLst>
      <p:ext uri="{BB962C8B-B14F-4D97-AF65-F5344CB8AC3E}">
        <p14:creationId xmlns:p14="http://schemas.microsoft.com/office/powerpoint/2010/main" val="26874700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Related image">
            <a:extLst>
              <a:ext uri="{FF2B5EF4-FFF2-40B4-BE49-F238E27FC236}">
                <a16:creationId xmlns="" xmlns:a16="http://schemas.microsoft.com/office/drawing/2014/main" id="{6F96EE6D-7125-4828-9C0C-09684BA8E746}"/>
              </a:ext>
            </a:extLst>
          </p:cNvPr>
          <p:cNvPicPr/>
          <p:nvPr/>
        </p:nvPicPr>
        <p:blipFill>
          <a:blip r:embed="rId8" cstate="print"/>
          <a:srcRect/>
          <a:stretch>
            <a:fillRect/>
          </a:stretch>
        </p:blipFill>
        <p:spPr bwMode="auto">
          <a:xfrm>
            <a:off x="7982122" y="2301591"/>
            <a:ext cx="4000155" cy="2660943"/>
          </a:xfrm>
          <a:prstGeom prst="rect">
            <a:avLst/>
          </a:prstGeom>
          <a:noFill/>
          <a:ln w="9525">
            <a:noFill/>
            <a:miter lim="800000"/>
            <a:headEnd/>
            <a:tailEnd/>
          </a:ln>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364567" y="1602113"/>
            <a:ext cx="6527157" cy="44875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access point (AP)…</a:t>
            </a:r>
          </a:p>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Rogue access points can also be installed on the network by getting physical access to the organization network and placing the access point at some hidden place and connected to the company network switch through a wire. </a:t>
            </a: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physical access is normally achieved by either compromising the physical security or getting help from the accomplice that have access to the physical area of the organization. If a rogue access point installed on the legitimate wireless network the security of the network is at a high risk. </a:t>
            </a:r>
          </a:p>
        </p:txBody>
      </p:sp>
    </p:spTree>
    <p:extLst>
      <p:ext uri="{BB962C8B-B14F-4D97-AF65-F5344CB8AC3E}">
        <p14:creationId xmlns:p14="http://schemas.microsoft.com/office/powerpoint/2010/main" val="30948610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350083" y="1610200"/>
            <a:ext cx="9780607"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STA and AP plain text transmission…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traffic redirection is done by exploiting different vulnerabilities in the network. The main exploits that enable the traffic redirect attack include </a:t>
            </a:r>
            <a:r>
              <a:rPr lang="en-US" sz="1800" b="1" dirty="0" smtClean="0">
                <a:latin typeface="Calibri" panose="020F0502020204030204" pitchFamily="34" charset="0"/>
                <a:ea typeface="Calibri" panose="020F0502020204030204" pitchFamily="34" charset="0"/>
                <a:cs typeface="Arial" panose="020B0604020202020204" pitchFamily="34" charset="0"/>
              </a:rPr>
              <a:t>phishing and session hijacking through MAC spoofing.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important to note that the first communication step between access point (AP) and the legitimate stations commonly referred to as STA takes place in plain text due to encryption/decryption protocols inability at that point.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latin typeface="Calibri" panose="020F0502020204030204" pitchFamily="34" charset="0"/>
                <a:ea typeface="Calibri" panose="020F0502020204030204" pitchFamily="34" charset="0"/>
                <a:cs typeface="Arial" panose="020B0604020202020204" pitchFamily="34" charset="0"/>
              </a:rPr>
              <a:t>plain text </a:t>
            </a:r>
            <a:r>
              <a:rPr lang="en-US" sz="1800" dirty="0">
                <a:latin typeface="Calibri" panose="020F0502020204030204" pitchFamily="34" charset="0"/>
                <a:ea typeface="Calibri" panose="020F0502020204030204" pitchFamily="34" charset="0"/>
                <a:cs typeface="Arial" panose="020B0604020202020204" pitchFamily="34" charset="0"/>
              </a:rPr>
              <a:t>information is interrupted by the hackers and thus the information about the MAC address of access point as well as legitimate user can be achieved. Once the information about the MAC address is achieved, the hacker can spoof the MAC address and intrude into the network. Once the session is established, the network security can easily be compromised.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79708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3182812" y="1293360"/>
            <a:ext cx="8480313" cy="49362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Denial of Service (</a:t>
            </a:r>
            <a:r>
              <a:rPr lang="en-US" sz="2000" b="1" dirty="0" err="1" smtClean="0">
                <a:solidFill>
                  <a:srgbClr val="4F81BD"/>
                </a:solidFill>
                <a:latin typeface="Cambria" panose="02040503050406030204" pitchFamily="18" charset="0"/>
                <a:cs typeface="Times New Roman" panose="02020603050405020304" pitchFamily="18" charset="0"/>
              </a:rPr>
              <a:t>DoS</a:t>
            </a:r>
            <a:r>
              <a:rPr lang="en-US" sz="2000" b="1" dirty="0" smtClean="0">
                <a:solidFill>
                  <a:srgbClr val="4F81BD"/>
                </a:solidFill>
                <a:latin typeface="Cambria" panose="02040503050406030204" pitchFamily="18" charset="0"/>
                <a:cs typeface="Times New Roman" panose="02020603050405020304" pitchFamily="18" charset="0"/>
              </a:rPr>
              <a:t>)…</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denial-of-services (</a:t>
            </a:r>
            <a:r>
              <a:rPr lang="en-US" sz="1800" dirty="0" err="1" smtClean="0">
                <a:latin typeface="Calibri" panose="020F0502020204030204" pitchFamily="34" charset="0"/>
                <a:ea typeface="Calibri" panose="020F0502020204030204" pitchFamily="34" charset="0"/>
                <a:cs typeface="Arial" panose="020B0604020202020204" pitchFamily="34" charset="0"/>
              </a:rPr>
              <a:t>DoS</a:t>
            </a:r>
            <a:r>
              <a:rPr lang="en-US" sz="1800" dirty="0" smtClean="0">
                <a:latin typeface="Calibri" panose="020F0502020204030204" pitchFamily="34" charset="0"/>
                <a:ea typeface="Calibri" panose="020F0502020204030204" pitchFamily="34" charset="0"/>
                <a:cs typeface="Arial" panose="020B0604020202020204" pitchFamily="34" charset="0"/>
              </a:rPr>
              <a:t>) attacks are easier to carryout in wireless networks because of the following factors:</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Easy access to the wireless medium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Availability of powerful radio devices like wireless cards </a:t>
            </a:r>
          </a:p>
          <a:p>
            <a:pPr marL="342900"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jammers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the denial of service attack, one or multiple legitimate users can be prevented from getting access to the network by spoofing the authentication and association sessions. </a:t>
            </a: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client joins the network once the AP authenticated and associated the client or the station (STA). The authentication and association messages can be spoofed as non-legitimate messages and thus, kicking the users out of the services. Thus, the DOS attacks in wireless networks are much easier to exploit that the other networks</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DDoS attack architecture. | Download Scientific Diagram"/>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88" y="2435675"/>
            <a:ext cx="3171523" cy="2324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7971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305221" y="1563743"/>
            <a:ext cx="10142141" cy="466591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Default AP Configuration…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default configuration of any access point is a big vulnerability that can put your entire network at a very high-risk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Normally, the default settings of access points manufactured by any vendor in the world have the known user name and password.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For example, </a:t>
            </a:r>
            <a:r>
              <a:rPr lang="en-US" sz="1800" dirty="0" smtClean="0">
                <a:latin typeface="Calibri" panose="020F0502020204030204" pitchFamily="34" charset="0"/>
                <a:ea typeface="Calibri" panose="020F0502020204030204" pitchFamily="34" charset="0"/>
                <a:cs typeface="Arial" panose="020B0604020202020204" pitchFamily="34" charset="0"/>
              </a:rPr>
              <a:t>the wireless routers manufactured by the Cisco Systems have the username as Cisco and the password as Cisco. The other manufacturers have the similar types of default standards. The access to the router is free without any password by default.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And many other security features such as encryption and other standards are by default not configured, so the default configuration can be very dangerous for the security of the wireless network.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555593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4109012" y="1587328"/>
            <a:ext cx="7267937"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Rogue Insiders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rogue insiders are also a big threat for the security of the wireless as well as wired network, but for the wireless network they can be very risky. Hackers can easily exploit the activities of the rogue insiders to compromise the security of the network.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 rogue employee can leak the data of the wireless network as well as he can connect his/her laptop to the network through a wire and provide access to the hackers through wireless card of the computer. The rogue insider can exploit the wireless network very badly.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0242" name="Picture 2" descr="The Trusted Insider Threa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0614" y="2319729"/>
            <a:ext cx="3939234" cy="22059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74444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432496" y="1610200"/>
            <a:ext cx="7547316"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As mentioned in the earlier topics, STA and AP start authentication and association through </a:t>
            </a:r>
            <a:r>
              <a:rPr lang="en-US" sz="1800" b="1" dirty="0" smtClean="0">
                <a:latin typeface="Calibri" panose="020F0502020204030204" pitchFamily="34" charset="0"/>
                <a:ea typeface="Calibri" panose="020F0502020204030204" pitchFamily="34" charset="0"/>
                <a:cs typeface="Arial" panose="020B0604020202020204" pitchFamily="34" charset="0"/>
              </a:rPr>
              <a:t>plain text </a:t>
            </a:r>
            <a:r>
              <a:rPr lang="en-US" sz="1800" dirty="0" smtClean="0">
                <a:latin typeface="Calibri" panose="020F0502020204030204" pitchFamily="34" charset="0"/>
                <a:ea typeface="Calibri" panose="020F0502020204030204" pitchFamily="34" charset="0"/>
                <a:cs typeface="Arial" panose="020B0604020202020204" pitchFamily="34" charset="0"/>
              </a:rPr>
              <a:t>conversation. This is the first vulnerability of the protocol, which can be exploited by the hackers. By exploiting this vulnerability, the hackers can establish a control over the session and then can carry out other malicious activities when they are on the wireless network.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Similarly, the encryption protocols used by the wireless LAN included WEP, WPA, and WPA2. There are certain vulnerabilities in those protocols, which can be exploited by the hackers.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028" name="Picture 4" descr="14-Most-Common-Network-Protocols-And-Their-Vulnerabilitie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79812" y="2364074"/>
            <a:ext cx="4184623" cy="1979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40733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30307" y="36010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855187" y="1376792"/>
            <a:ext cx="11032013"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For instance, </a:t>
            </a:r>
            <a:r>
              <a:rPr lang="en-US" sz="1800" dirty="0" smtClean="0">
                <a:latin typeface="Calibri" panose="020F0502020204030204" pitchFamily="34" charset="0"/>
                <a:ea typeface="Calibri" panose="020F0502020204030204" pitchFamily="34" charset="0"/>
                <a:cs typeface="Arial" panose="020B0604020202020204" pitchFamily="34" charset="0"/>
              </a:rPr>
              <a:t>any wireless network using WEP protocol is very insecure. The hackers can break the encryption of WEP within a just one minute’s time. It has been marked as expired in the marketplace, but if anybody is using this, he/she is at very high risk.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WPA uses the pre-shared key, which is also vulnerable in the modern security scenario. It uses message integrity checks and temporal key integration protocol (TKIP). The International Consortium for Advancement of </a:t>
            </a:r>
            <a:r>
              <a:rPr lang="en-US" sz="1800" dirty="0" err="1" smtClean="0">
                <a:latin typeface="Calibri" panose="020F0502020204030204" pitchFamily="34" charset="0"/>
                <a:ea typeface="Calibri" panose="020F0502020204030204" pitchFamily="34" charset="0"/>
                <a:cs typeface="Arial" panose="020B0604020202020204" pitchFamily="34" charset="0"/>
              </a:rPr>
              <a:t>Cybersecurity</a:t>
            </a:r>
            <a:r>
              <a:rPr lang="en-US" sz="1800" dirty="0" smtClean="0">
                <a:latin typeface="Calibri" panose="020F0502020204030204" pitchFamily="34" charset="0"/>
                <a:ea typeface="Calibri" panose="020F0502020204030204" pitchFamily="34" charset="0"/>
                <a:cs typeface="Arial" panose="020B0604020202020204" pitchFamily="34" charset="0"/>
              </a:rPr>
              <a:t> on the Internet (ICASI) has already warned of a few vulnerabilities in even in the WPA and WPA2. The organization termed the vulnerabilities as Key Reinstallation Attack (KRACK). </a:t>
            </a: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By using these vulnerabilities, the hackers can inject some of the specially-crafted packets during the course of authentication handshake. That data packet will force the system to install a key, which is actually controlled by the hackers. Thus, the wireless network using the WPA protocols can also be compromised. </a:t>
            </a:r>
          </a:p>
        </p:txBody>
      </p:sp>
    </p:spTree>
    <p:extLst>
      <p:ext uri="{BB962C8B-B14F-4D97-AF65-F5344CB8AC3E}">
        <p14:creationId xmlns:p14="http://schemas.microsoft.com/office/powerpoint/2010/main" val="40725153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465080" y="1499887"/>
            <a:ext cx="10211105" cy="437505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Protocol Vulnerabilities…</a:t>
            </a:r>
          </a:p>
          <a:p>
            <a:pPr marL="0" indent="0" algn="just">
              <a:lnSpc>
                <a:spcPct val="100000"/>
              </a:lnSpc>
              <a:spcBef>
                <a:spcPts val="600"/>
              </a:spcBef>
              <a:spcAft>
                <a:spcPts val="6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major vulnerabilities of WPA protocol are summarized in the following list:</a:t>
            </a:r>
          </a:p>
          <a:p>
            <a:pPr marL="3429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It uses encryption RC4, which is vulnerable to </a:t>
            </a:r>
            <a:r>
              <a:rPr lang="en-US" sz="1800" dirty="0" err="1" smtClean="0">
                <a:latin typeface="Calibri" panose="020F0502020204030204" pitchFamily="34" charset="0"/>
                <a:ea typeface="Calibri" panose="020F0502020204030204" pitchFamily="34" charset="0"/>
                <a:cs typeface="Arial" panose="020B0604020202020204" pitchFamily="34" charset="0"/>
              </a:rPr>
              <a:t>DoS</a:t>
            </a:r>
            <a:r>
              <a:rPr lang="en-US" sz="1800" dirty="0" smtClean="0">
                <a:latin typeface="Calibri" panose="020F0502020204030204" pitchFamily="34" charset="0"/>
                <a:ea typeface="Calibri" panose="020F0502020204030204" pitchFamily="34" charset="0"/>
                <a:cs typeface="Arial" panose="020B0604020202020204" pitchFamily="34" charset="0"/>
              </a:rPr>
              <a:t> attacks</a:t>
            </a:r>
          </a:p>
          <a:p>
            <a:pPr marL="3429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It uses the MIC value in the </a:t>
            </a:r>
            <a:r>
              <a:rPr lang="en-US" sz="1800" dirty="0" err="1" smtClean="0">
                <a:latin typeface="Calibri" panose="020F0502020204030204" pitchFamily="34" charset="0"/>
                <a:ea typeface="Calibri" panose="020F0502020204030204" pitchFamily="34" charset="0"/>
                <a:cs typeface="Arial" panose="020B0604020202020204" pitchFamily="34" charset="0"/>
              </a:rPr>
              <a:t>EAPoL</a:t>
            </a:r>
            <a:r>
              <a:rPr lang="en-US" sz="1800" dirty="0" smtClean="0">
                <a:latin typeface="Calibri" panose="020F0502020204030204" pitchFamily="34" charset="0"/>
                <a:ea typeface="Calibri" panose="020F0502020204030204" pitchFamily="34" charset="0"/>
                <a:cs typeface="Arial" panose="020B0604020202020204" pitchFamily="34" charset="0"/>
              </a:rPr>
              <a:t> message in plain text, which is easy for the hackers to attack and break</a:t>
            </a:r>
          </a:p>
          <a:p>
            <a:pPr marL="0" marR="0" indent="0" algn="just">
              <a:lnSpc>
                <a:spcPct val="100000"/>
              </a:lnSpc>
              <a:spcBef>
                <a:spcPts val="600"/>
              </a:spcBef>
              <a:spcAft>
                <a:spcPts val="600"/>
              </a:spcAft>
              <a:buNone/>
            </a:pPr>
            <a:r>
              <a:rPr lang="en-US" sz="1800" b="1" dirty="0">
                <a:latin typeface="Calibri" panose="020F0502020204030204" pitchFamily="34" charset="0"/>
                <a:ea typeface="Calibri" panose="020F0502020204030204" pitchFamily="34" charset="0"/>
                <a:cs typeface="Arial" panose="020B0604020202020204" pitchFamily="34" charset="0"/>
              </a:rPr>
              <a:t>Similarly, the main vulnerabilities of WPA2 protocol are listed below:</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‘hole196’ is one of the most known vulnerabilities</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CCMP protocol used in WPA2 encryption mechanism is vulnerable to Time-Memory-Trade pre-computation attack </a:t>
            </a:r>
          </a:p>
          <a:p>
            <a:pPr marL="0" marR="0" lvl="0" indent="0" algn="just">
              <a:lnSpc>
                <a:spcPct val="100000"/>
              </a:lnSpc>
              <a:spcBef>
                <a:spcPts val="60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ICASI suggested some guidelines for the manufacturers as well users to avoid the exploitation of those WPA enabled security protocols to avoid any compromise on your wireless local area network security. </a:t>
            </a:r>
          </a:p>
        </p:txBody>
      </p:sp>
    </p:spTree>
    <p:extLst>
      <p:ext uri="{BB962C8B-B14F-4D97-AF65-F5344CB8AC3E}">
        <p14:creationId xmlns:p14="http://schemas.microsoft.com/office/powerpoint/2010/main" val="5401149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29720" cy="646331"/>
          </a:xfrm>
          <a:prstGeom prst="rect">
            <a:avLst/>
          </a:prstGeom>
          <a:noFill/>
        </p:spPr>
        <p:txBody>
          <a:bodyPr wrap="none" rtlCol="0">
            <a:spAutoFit/>
          </a:bodyPr>
          <a:lstStyle/>
          <a:p>
            <a:r>
              <a:rPr lang="en-US" sz="3600" dirty="0" smtClean="0">
                <a:solidFill>
                  <a:schemeClr val="bg1"/>
                </a:solidFill>
              </a:rPr>
              <a:t>WLAN </a:t>
            </a:r>
            <a:r>
              <a:rPr lang="en-US" sz="3600" dirty="0">
                <a:solidFill>
                  <a:schemeClr val="bg1"/>
                </a:solidFill>
              </a:rPr>
              <a:t>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171136" y="1451545"/>
            <a:ext cx="10540218" cy="2082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Ad-hoc network mode security problems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use of ad-hoc networking is supported by many operating systems including the Windows operating system. By using ad-hoc network, every host in the network can communicate with the other network based on agreed SSID. This type of wireless network is very vulnerable in terms of security because there is no firewall behind this network.</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 xmlns:a16="http://schemas.microsoft.com/office/drawing/2014/main" id="{BEB80986-A50F-4AD9-9F8F-F5371D8793DA}"/>
              </a:ext>
            </a:extLst>
          </p:cNvPr>
          <p:cNvPicPr/>
          <p:nvPr/>
        </p:nvPicPr>
        <p:blipFill>
          <a:blip r:embed="rId8" cstate="print"/>
          <a:srcRect/>
          <a:stretch>
            <a:fillRect/>
          </a:stretch>
        </p:blipFill>
        <p:spPr bwMode="auto">
          <a:xfrm>
            <a:off x="3442200" y="3249372"/>
            <a:ext cx="7460262" cy="2917454"/>
          </a:xfrm>
          <a:prstGeom prst="rect">
            <a:avLst/>
          </a:prstGeom>
          <a:noFill/>
          <a:ln w="9525">
            <a:noFill/>
            <a:miter lim="800000"/>
            <a:headEnd/>
            <a:tailEnd/>
          </a:ln>
        </p:spPr>
      </p:pic>
    </p:spTree>
    <p:extLst>
      <p:ext uri="{BB962C8B-B14F-4D97-AF65-F5344CB8AC3E}">
        <p14:creationId xmlns:p14="http://schemas.microsoft.com/office/powerpoint/2010/main" val="463849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5896" cy="646331"/>
          </a:xfrm>
          <a:prstGeom prst="rect">
            <a:avLst/>
          </a:prstGeom>
          <a:noFill/>
        </p:spPr>
        <p:txBody>
          <a:bodyPr wrap="none" rtlCol="0">
            <a:spAutoFit/>
          </a:bodyPr>
          <a:lstStyle/>
          <a:p>
            <a:r>
              <a:rPr lang="en-US" sz="3600" dirty="0">
                <a:solidFill>
                  <a:schemeClr val="bg1"/>
                </a:solidFill>
              </a:rPr>
              <a:t>Wireless WAN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472269" y="1656466"/>
            <a:ext cx="9442932" cy="447352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wireless wide area network </a:t>
            </a:r>
            <a:r>
              <a:rPr lang="en-US" sz="1800" dirty="0" smtClean="0">
                <a:latin typeface="Calibri" panose="020F0502020204030204" pitchFamily="34" charset="0"/>
                <a:ea typeface="Calibri" panose="020F0502020204030204" pitchFamily="34" charset="0"/>
                <a:cs typeface="Arial" panose="020B0604020202020204" pitchFamily="34" charset="0"/>
              </a:rPr>
              <a:t>is the wireless network spread over large area of operation. The main examples of wireless wide area networks include the 2G, 3G, 4G, and 5G networks. All mobile broadband networks are the examples of wide area networks. The wireless wide area networks can be classified into two sections as listed below</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Circuit switch data network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Packet switch data network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security of the wide area network </a:t>
            </a:r>
            <a:r>
              <a:rPr lang="en-US" sz="1800" dirty="0" smtClean="0">
                <a:latin typeface="Calibri" panose="020F0502020204030204" pitchFamily="34" charset="0"/>
                <a:ea typeface="Calibri" panose="020F0502020204030204" pitchFamily="34" charset="0"/>
                <a:cs typeface="Arial" panose="020B0604020202020204" pitchFamily="34" charset="0"/>
              </a:rPr>
              <a:t>is implemented by the internet service providers commonly known as the ISPs. The security of those wireless WAN networks is mostly implemented at the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protocol, system backbone, and base-stations of the network</a:t>
            </a:r>
            <a:r>
              <a:rPr lang="en-US" sz="1800" dirty="0" smtClean="0">
                <a:latin typeface="Calibri" panose="020F0502020204030204" pitchFamily="34" charset="0"/>
                <a:ea typeface="Calibri" panose="020F0502020204030204" pitchFamily="34" charset="0"/>
                <a:cs typeface="Arial" panose="020B0604020202020204" pitchFamily="34" charset="0"/>
              </a:rPr>
              <a:t>. </a:t>
            </a:r>
          </a:p>
        </p:txBody>
      </p:sp>
      <p:pic>
        <p:nvPicPr>
          <p:cNvPr id="1026" name="Picture 2"/>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58680" y="2933870"/>
            <a:ext cx="5619750"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47039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5896" cy="646331"/>
          </a:xfrm>
          <a:prstGeom prst="rect">
            <a:avLst/>
          </a:prstGeom>
          <a:noFill/>
        </p:spPr>
        <p:txBody>
          <a:bodyPr wrap="none" rtlCol="0">
            <a:spAutoFit/>
          </a:bodyPr>
          <a:lstStyle/>
          <a:p>
            <a:r>
              <a:rPr lang="en-US" sz="3600" dirty="0">
                <a:solidFill>
                  <a:schemeClr val="bg1"/>
                </a:solidFill>
              </a:rPr>
              <a:t>Wireless WAN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688124" y="1561514"/>
            <a:ext cx="9442566" cy="447352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main protocols used in the </a:t>
            </a:r>
            <a:r>
              <a:rPr lang="en-US" sz="1800" b="1" dirty="0">
                <a:latin typeface="Calibri" panose="020F0502020204030204" pitchFamily="34" charset="0"/>
                <a:ea typeface="Calibri" panose="020F0502020204030204" pitchFamily="34" charset="0"/>
                <a:cs typeface="Arial" panose="020B0604020202020204" pitchFamily="34" charset="0"/>
              </a:rPr>
              <a:t>circuit switched data </a:t>
            </a:r>
            <a:r>
              <a:rPr lang="en-US" sz="1800" dirty="0">
                <a:latin typeface="Calibri" panose="020F0502020204030204" pitchFamily="34" charset="0"/>
                <a:ea typeface="Calibri" panose="020F0502020204030204" pitchFamily="34" charset="0"/>
                <a:cs typeface="Arial" panose="020B0604020202020204" pitchFamily="34" charset="0"/>
              </a:rPr>
              <a:t>networks for the authentication of the users include, PAP, CHAP, and SPAP. These protocols have their own pros and cons in terms of their security and other features. </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There are certain wireless WAN vulnerabilities that are given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Password Authentication Protocol (PAP) is normally used for authentication, which uses the plaintext messages without any encryption for getting the username and passwords for authentication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Circuit switched network uses public network prone to cyber threats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other form of Wireless WAN is based on the </a:t>
            </a:r>
            <a:r>
              <a:rPr lang="en-US" sz="1800" b="1" dirty="0" smtClean="0">
                <a:latin typeface="Calibri" panose="020F0502020204030204" pitchFamily="34" charset="0"/>
                <a:ea typeface="Calibri" panose="020F0502020204030204" pitchFamily="34" charset="0"/>
                <a:cs typeface="Arial" panose="020B0604020202020204" pitchFamily="34" charset="0"/>
              </a:rPr>
              <a:t>packet switching</a:t>
            </a:r>
            <a:r>
              <a:rPr lang="en-US" sz="1800" dirty="0" smtClean="0">
                <a:latin typeface="Calibri" panose="020F0502020204030204" pitchFamily="34" charset="0"/>
                <a:ea typeface="Calibri" panose="020F0502020204030204" pitchFamily="34" charset="0"/>
                <a:cs typeface="Arial" panose="020B0604020202020204" pitchFamily="34" charset="0"/>
              </a:rPr>
              <a:t>. This network uses the packet routing that takes place from multiple routers and always from the different paths.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761259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5896" cy="646331"/>
          </a:xfrm>
          <a:prstGeom prst="rect">
            <a:avLst/>
          </a:prstGeom>
          <a:noFill/>
        </p:spPr>
        <p:txBody>
          <a:bodyPr wrap="none" rtlCol="0">
            <a:spAutoFit/>
          </a:bodyPr>
          <a:lstStyle/>
          <a:p>
            <a:r>
              <a:rPr lang="en-US" sz="3600" dirty="0">
                <a:solidFill>
                  <a:schemeClr val="bg1"/>
                </a:solidFill>
              </a:rPr>
              <a:t>Wireless WAN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927274" y="1420834"/>
            <a:ext cx="9426526"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data transfer is also encrypted. The schematic diagram of a packet switched wide area network powered by wireless technology is shown below:</a:t>
            </a: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So</a:t>
            </a:r>
            <a:r>
              <a:rPr lang="en-US" sz="1800" b="1" dirty="0" smtClean="0">
                <a:latin typeface="Calibri" panose="020F0502020204030204" pitchFamily="34" charset="0"/>
                <a:ea typeface="Calibri" panose="020F0502020204030204" pitchFamily="34" charset="0"/>
                <a:cs typeface="Arial" panose="020B0604020202020204" pitchFamily="34" charset="0"/>
              </a:rPr>
              <a:t>, the security of this network </a:t>
            </a:r>
            <a:r>
              <a:rPr lang="en-US" sz="1800" dirty="0" smtClean="0">
                <a:latin typeface="Calibri" panose="020F0502020204030204" pitchFamily="34" charset="0"/>
                <a:ea typeface="Calibri" panose="020F0502020204030204" pitchFamily="34" charset="0"/>
                <a:cs typeface="Arial" panose="020B0604020202020204" pitchFamily="34" charset="0"/>
              </a:rPr>
              <a:t>is much stronger than the previous types of wide area network. This type of network uses the point to point VPN connection so, the security of the data much higher than the other forms. </a:t>
            </a: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 xmlns:a16="http://schemas.microsoft.com/office/drawing/2014/main" id="{4A714CCA-7A84-43F2-BCD0-CD98C91C3F54}"/>
              </a:ext>
            </a:extLst>
          </p:cNvPr>
          <p:cNvPicPr/>
          <p:nvPr/>
        </p:nvPicPr>
        <p:blipFill>
          <a:blip r:embed="rId8" cstate="print"/>
          <a:srcRect/>
          <a:stretch>
            <a:fillRect/>
          </a:stretch>
        </p:blipFill>
        <p:spPr bwMode="auto">
          <a:xfrm>
            <a:off x="2174044" y="2344305"/>
            <a:ext cx="7904870" cy="2640647"/>
          </a:xfrm>
          <a:prstGeom prst="rect">
            <a:avLst/>
          </a:prstGeom>
          <a:noFill/>
          <a:ln w="9525">
            <a:noFill/>
            <a:miter lim="800000"/>
            <a:headEnd/>
            <a:tailEnd/>
          </a:ln>
        </p:spPr>
      </p:pic>
    </p:spTree>
    <p:extLst>
      <p:ext uri="{BB962C8B-B14F-4D97-AF65-F5344CB8AC3E}">
        <p14:creationId xmlns:p14="http://schemas.microsoft.com/office/powerpoint/2010/main" val="1108804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44625" cy="646331"/>
          </a:xfrm>
          <a:prstGeom prst="rect">
            <a:avLst/>
          </a:prstGeom>
          <a:noFill/>
        </p:spPr>
        <p:txBody>
          <a:bodyPr wrap="none" rtlCol="0">
            <a:spAutoFit/>
          </a:bodyPr>
          <a:lstStyle/>
          <a:p>
            <a:r>
              <a:rPr lang="en-US" sz="3600" dirty="0" err="1">
                <a:solidFill>
                  <a:schemeClr val="bg1"/>
                </a:solidFill>
              </a:rPr>
              <a:t>IoT</a:t>
            </a:r>
            <a:r>
              <a:rPr lang="en-US" sz="3600" dirty="0">
                <a:solidFill>
                  <a:schemeClr val="bg1"/>
                </a:solidFill>
              </a:rPr>
              <a:t>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044045" y="1580247"/>
            <a:ext cx="7584140"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Internet of things (</a:t>
            </a:r>
            <a:r>
              <a:rPr lang="en-US" sz="1800" b="1" dirty="0" err="1" smtClean="0">
                <a:latin typeface="Calibri" panose="020F0502020204030204" pitchFamily="34" charset="0"/>
                <a:ea typeface="Calibri" panose="020F0502020204030204" pitchFamily="34" charset="0"/>
                <a:cs typeface="Arial" panose="020B0604020202020204" pitchFamily="34" charset="0"/>
              </a:rPr>
              <a:t>IoT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type of networking technology, which is in the market for quite a few years now. It is a network of IP enabled devices all connected in a networked environment and controlled through a centralized control unit. The examples of IP enabled devices include the all main appliances and machines that we use in our day to day life. For example, printer, door-lock, fridge, AC, heater, water tank, cooker, micro-wave oven and many others.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a:t>
            </a:r>
            <a:r>
              <a:rPr lang="en-US" sz="1800" dirty="0" err="1" smtClean="0">
                <a:latin typeface="Calibri" panose="020F0502020204030204" pitchFamily="34" charset="0"/>
                <a:ea typeface="Calibri" panose="020F0502020204030204" pitchFamily="34" charset="0"/>
                <a:cs typeface="Arial" panose="020B0604020202020204" pitchFamily="34" charset="0"/>
              </a:rPr>
              <a:t>Statista</a:t>
            </a:r>
            <a:r>
              <a:rPr lang="en-US" sz="1800" dirty="0" smtClean="0">
                <a:latin typeface="Calibri" panose="020F0502020204030204" pitchFamily="34" charset="0"/>
                <a:ea typeface="Calibri" panose="020F0502020204030204" pitchFamily="34" charset="0"/>
                <a:cs typeface="Arial" panose="020B0604020202020204" pitchFamily="34" charset="0"/>
              </a:rPr>
              <a:t> predictions, the total number of connected devices worldwide will cross the 75.44 billion by 2025. The present number of </a:t>
            </a:r>
            <a:r>
              <a:rPr lang="en-US" sz="1800" dirty="0" err="1" smtClean="0">
                <a:latin typeface="Calibri" panose="020F0502020204030204" pitchFamily="34" charset="0"/>
                <a:ea typeface="Calibri" panose="020F0502020204030204" pitchFamily="34" charset="0"/>
                <a:cs typeface="Arial" panose="020B0604020202020204" pitchFamily="34" charset="0"/>
              </a:rPr>
              <a:t>IoT</a:t>
            </a:r>
            <a:r>
              <a:rPr lang="en-US" sz="1800" dirty="0" smtClean="0">
                <a:latin typeface="Calibri" panose="020F0502020204030204" pitchFamily="34" charset="0"/>
                <a:ea typeface="Calibri" panose="020F0502020204030204" pitchFamily="34" charset="0"/>
                <a:cs typeface="Arial" panose="020B0604020202020204" pitchFamily="34" charset="0"/>
              </a:rPr>
              <a:t> connected devices worldwide is about 26.66 billion in 2019.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2050" name="Picture 2" descr="TCP/IP Vulnerabilities Threaten IoT Device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10599" y="2445768"/>
            <a:ext cx="3634881" cy="20841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8463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44625" cy="646331"/>
          </a:xfrm>
          <a:prstGeom prst="rect">
            <a:avLst/>
          </a:prstGeom>
          <a:noFill/>
        </p:spPr>
        <p:txBody>
          <a:bodyPr wrap="none" rtlCol="0">
            <a:spAutoFit/>
          </a:bodyPr>
          <a:lstStyle/>
          <a:p>
            <a:r>
              <a:rPr lang="en-US" sz="3600" dirty="0" err="1">
                <a:solidFill>
                  <a:schemeClr val="bg1"/>
                </a:solidFill>
              </a:rPr>
              <a:t>IoT</a:t>
            </a:r>
            <a:r>
              <a:rPr lang="en-US" sz="3600" dirty="0">
                <a:solidFill>
                  <a:schemeClr val="bg1"/>
                </a:solidFill>
              </a:rPr>
              <a:t>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516901" y="1415807"/>
            <a:ext cx="9613789"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major driver of this technology is the centralized wireless network that connects the devices altogether at office, home, shopping mall, even in the industry. The centralized unit and the other nodes in an office or home connect to the central control unit through wireless networks that include the following wireless networks: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Low Power Wide Area Network (LPWANs)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Bluetooth Low Energy (BLE) and Bluetooth networks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Cellular technologies like 5G, 4G, 3G and others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Radio Frequency Identity (RFID)</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Wi-Fi network </a:t>
            </a:r>
          </a:p>
          <a:p>
            <a:pPr marL="3429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ZigBee</a:t>
            </a:r>
            <a:r>
              <a:rPr lang="en-US" sz="1800" dirty="0" smtClean="0">
                <a:latin typeface="Calibri" panose="020F0502020204030204" pitchFamily="34" charset="0"/>
                <a:ea typeface="Calibri" panose="020F0502020204030204" pitchFamily="34" charset="0"/>
                <a:cs typeface="Arial" panose="020B0604020202020204" pitchFamily="34" charset="0"/>
              </a:rPr>
              <a:t> network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Z-wave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 xmlns:a16="http://schemas.microsoft.com/office/drawing/2014/main" id="{DB75B8C2-3AC7-43AE-99AE-52A74AE22052}"/>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6992942" y="2734396"/>
            <a:ext cx="4972936" cy="3298896"/>
          </a:xfrm>
          <a:prstGeom prst="rect">
            <a:avLst/>
          </a:prstGeom>
        </p:spPr>
      </p:pic>
    </p:spTree>
    <p:extLst>
      <p:ext uri="{BB962C8B-B14F-4D97-AF65-F5344CB8AC3E}">
        <p14:creationId xmlns:p14="http://schemas.microsoft.com/office/powerpoint/2010/main" val="33383458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44625" cy="646331"/>
          </a:xfrm>
          <a:prstGeom prst="rect">
            <a:avLst/>
          </a:prstGeom>
          <a:noFill/>
        </p:spPr>
        <p:txBody>
          <a:bodyPr wrap="none" rtlCol="0">
            <a:spAutoFit/>
          </a:bodyPr>
          <a:lstStyle/>
          <a:p>
            <a:r>
              <a:rPr lang="en-US" sz="3600" dirty="0" err="1">
                <a:solidFill>
                  <a:schemeClr val="bg1"/>
                </a:solidFill>
              </a:rPr>
              <a:t>IoT</a:t>
            </a:r>
            <a:r>
              <a:rPr lang="en-US" sz="3600" dirty="0">
                <a:solidFill>
                  <a:schemeClr val="bg1"/>
                </a:solidFill>
              </a:rPr>
              <a:t> Vulnerabilities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927274" y="1515214"/>
            <a:ext cx="8398411"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main challenges related to the security of </a:t>
            </a:r>
            <a:r>
              <a:rPr lang="en-US" sz="1800" b="1" dirty="0" err="1" smtClean="0">
                <a:latin typeface="Calibri" panose="020F0502020204030204" pitchFamily="34" charset="0"/>
                <a:ea typeface="Calibri" panose="020F0502020204030204" pitchFamily="34" charset="0"/>
                <a:cs typeface="Arial" panose="020B0604020202020204" pitchFamily="34" charset="0"/>
              </a:rPr>
              <a:t>IoT</a:t>
            </a:r>
            <a:r>
              <a:rPr lang="en-US" sz="1800" b="1" dirty="0" smtClean="0">
                <a:latin typeface="Calibri" panose="020F0502020204030204" pitchFamily="34" charset="0"/>
                <a:ea typeface="Calibri" panose="020F0502020204030204" pitchFamily="34" charset="0"/>
                <a:cs typeface="Arial" panose="020B0604020202020204" pitchFamily="34" charset="0"/>
              </a:rPr>
              <a:t> network include the following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the wireless enabled connected devices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Updating the firmware and software of the devices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communication between the nodes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Detecting vulnerabilities at different levels of the network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Securing the authentication and authorization process of connected devices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mobile and web applications used in managing the network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Wireless connectivity security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Ensuring the data integrity and privacy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cloud applications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Maintaining stability of a complex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07973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2507491" y="1258634"/>
            <a:ext cx="7996726" cy="4431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networks are more prone to risks as compared to the wired networks owing to their signals going out of the boundaries of your home and organization. A hacker can easily catch the wireless signals and use the sophisticated techniques to intrude into your wireless network.</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need to consider the level of security that you require for your data and other resources on your network. If you are running a business and have business information on your network, you should consider developing a proper security policy so that you can manage your security at higher level.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If you want to secure your home network with less important data on the network, you can take general guidelines and security measures that can help you secure your home network. </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Image result for wireless security measures">
            <a:extLst>
              <a:ext uri="{FF2B5EF4-FFF2-40B4-BE49-F238E27FC236}">
                <a16:creationId xmlns="" xmlns:a16="http://schemas.microsoft.com/office/drawing/2014/main" id="{1087869A-83FF-43D5-8E55-B1A2A374D0DC}"/>
              </a:ext>
            </a:extLst>
          </p:cNvPr>
          <p:cNvPicPr/>
          <p:nvPr/>
        </p:nvPicPr>
        <p:blipFill>
          <a:blip r:embed="rId8" cstate="print"/>
          <a:srcRect/>
          <a:stretch>
            <a:fillRect/>
          </a:stretch>
        </p:blipFill>
        <p:spPr bwMode="auto">
          <a:xfrm>
            <a:off x="-47439" y="2329961"/>
            <a:ext cx="2494333" cy="2380935"/>
          </a:xfrm>
          <a:prstGeom prst="rect">
            <a:avLst/>
          </a:prstGeom>
          <a:noFill/>
          <a:ln w="9525">
            <a:noFill/>
            <a:miter lim="800000"/>
            <a:headEnd/>
            <a:tailEnd/>
          </a:ln>
          <a:effectLst>
            <a:softEdge rad="368300"/>
          </a:effectLst>
        </p:spPr>
      </p:pic>
    </p:spTree>
    <p:extLst>
      <p:ext uri="{BB962C8B-B14F-4D97-AF65-F5344CB8AC3E}">
        <p14:creationId xmlns:p14="http://schemas.microsoft.com/office/powerpoint/2010/main" val="10723385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8" name="Picture 17" descr="Image result for wireless security measures">
            <a:extLst>
              <a:ext uri="{FF2B5EF4-FFF2-40B4-BE49-F238E27FC236}">
                <a16:creationId xmlns="" xmlns:a16="http://schemas.microsoft.com/office/drawing/2014/main" id="{1087869A-83FF-43D5-8E55-B1A2A374D0DC}"/>
              </a:ext>
            </a:extLst>
          </p:cNvPr>
          <p:cNvPicPr/>
          <p:nvPr/>
        </p:nvPicPr>
        <p:blipFill>
          <a:blip r:embed="rId8" cstate="print"/>
          <a:srcRect/>
          <a:stretch>
            <a:fillRect/>
          </a:stretch>
        </p:blipFill>
        <p:spPr bwMode="auto">
          <a:xfrm>
            <a:off x="-47439" y="2329961"/>
            <a:ext cx="2494333" cy="2380935"/>
          </a:xfrm>
          <a:prstGeom prst="rect">
            <a:avLst/>
          </a:prstGeom>
          <a:noFill/>
          <a:ln w="9525">
            <a:noFill/>
            <a:miter lim="800000"/>
            <a:headEnd/>
            <a:tailEnd/>
          </a:ln>
          <a:effectLst>
            <a:softEdge rad="3683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2762203" y="1465140"/>
            <a:ext cx="7411944" cy="44313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Let’s have a look at the major security measures that can help you secure your home or office wireless networks.</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Modify Default Configuration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Wireless Router Location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Update Router Software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Stronger Encryption Algorithms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MAC Address Filtering </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64668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322752" y="1668076"/>
            <a:ext cx="4932155"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Modify default configuration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default settings of your wireless router or other nodes of your wireless network are common and known to everybody with a little technical knowledge. You should modify all major default configurations to new ones. The configuration interface of most commonly used Linksys router is given </a:t>
            </a:r>
            <a:r>
              <a:rPr lang="en-US" sz="1800" dirty="0" smtClean="0">
                <a:latin typeface="Calibri" panose="020F0502020204030204" pitchFamily="34" charset="0"/>
                <a:ea typeface="Calibri" panose="020F0502020204030204" pitchFamily="34" charset="0"/>
                <a:cs typeface="Arial" panose="020B0604020202020204" pitchFamily="34" charset="0"/>
              </a:rPr>
              <a:t>in Fig.</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9" name="Picture 18" descr="Image result for configuration of linksys router image">
            <a:extLst>
              <a:ext uri="{FF2B5EF4-FFF2-40B4-BE49-F238E27FC236}">
                <a16:creationId xmlns="" xmlns:a16="http://schemas.microsoft.com/office/drawing/2014/main" id="{1180D387-F20E-4E5D-A7CE-F1B0BDE02BC4}"/>
              </a:ext>
            </a:extLst>
          </p:cNvPr>
          <p:cNvPicPr/>
          <p:nvPr/>
        </p:nvPicPr>
        <p:blipFill>
          <a:blip r:embed="rId8" cstate="print"/>
          <a:srcRect/>
          <a:stretch>
            <a:fillRect/>
          </a:stretch>
        </p:blipFill>
        <p:spPr bwMode="auto">
          <a:xfrm>
            <a:off x="5333684" y="1626091"/>
            <a:ext cx="6881466" cy="3887106"/>
          </a:xfrm>
          <a:prstGeom prst="rect">
            <a:avLst/>
          </a:prstGeom>
          <a:noFill/>
          <a:ln w="9525">
            <a:noFill/>
            <a:miter lim="800000"/>
            <a:headEnd/>
            <a:tailEnd/>
          </a:ln>
        </p:spPr>
      </p:pic>
    </p:spTree>
    <p:extLst>
      <p:ext uri="{BB962C8B-B14F-4D97-AF65-F5344CB8AC3E}">
        <p14:creationId xmlns:p14="http://schemas.microsoft.com/office/powerpoint/2010/main" val="27196127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708928" y="1468914"/>
            <a:ext cx="9017391" cy="4431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Modify default configuration</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should use unique names, numbers and passwords that are strong and difficult for the other people to guess. </a:t>
            </a:r>
            <a:r>
              <a:rPr lang="en-US" sz="1800" b="1" dirty="0" smtClean="0">
                <a:latin typeface="Calibri" panose="020F0502020204030204" pitchFamily="34" charset="0"/>
                <a:ea typeface="Calibri" panose="020F0502020204030204" pitchFamily="34" charset="0"/>
                <a:cs typeface="Arial" panose="020B0604020202020204" pitchFamily="34" charset="0"/>
              </a:rPr>
              <a:t>You should also add new data for the following parameters of your wireless router.</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Service set identifier (SSID)</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Administrator username and passwords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Remote access feature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Enable stealth mode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partitions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WPA2 password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Enable stronger encryption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13617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964810" y="1762444"/>
            <a:ext cx="6605034"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Wireless router location</a:t>
            </a:r>
          </a:p>
          <a:p>
            <a:pPr marL="0" indent="0" algn="just">
              <a:lnSpc>
                <a:spcPct val="150000"/>
              </a:lnSpc>
              <a:spcBef>
                <a:spcPts val="0"/>
              </a:spcBef>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location of the router either in office or home is very important. The location of the router affects the wireless network performance as well as the security of the network. The Wi-Fi router should be placed at the centralized location where the signals of good strength reach to all legitimate users, but outsiders don’t get signals strong enough to connect. Thus, you will lay strong foundation for the network security by placing the router at very suitable location in the office or home. </a:t>
            </a:r>
            <a:endParaRPr lang="en-US" sz="2000" b="1" dirty="0">
              <a:solidFill>
                <a:srgbClr val="4F81BD"/>
              </a:solidFill>
              <a:latin typeface="Cambria" panose="02040503050406030204" pitchFamily="18" charset="0"/>
              <a:cs typeface="Times New Roman" panose="02020603050405020304" pitchFamily="18" charset="0"/>
            </a:endParaRPr>
          </a:p>
        </p:txBody>
      </p:sp>
      <p:pic>
        <p:nvPicPr>
          <p:cNvPr id="9218" name="Picture 2" descr="How To Get Rid of WiFi Dead Spots – WirelesSHac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69844" y="2237253"/>
            <a:ext cx="4591050" cy="26193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0143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425772" y="1217465"/>
            <a:ext cx="9017391"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Update router software</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All manufacturers of Wi-Fi routers and other networking devices always release new software patches and software updates. Those updates are developed to remove any bug or vulnerability in the software. In a wireless network, you should always make sure that your routers as well as other networking devices are updated regularly.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It is highly recommended to check for any new updates in the administration interface of the router and download to install the new patches or versions of the software. This will prevent your wireless network from any cyber threat.  Many routers update automatically, if you set the configuration to automatic update. This will prevent from regular checking for the software updates.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386" name="Picture 2" descr="How To Update Router Firmware - Modem Friendl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02599" y="5130611"/>
            <a:ext cx="3867150" cy="118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4315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2846939" y="1690592"/>
            <a:ext cx="9017391"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Stronger encryption algorithm</a:t>
            </a:r>
          </a:p>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Encryption</a:t>
            </a:r>
            <a:r>
              <a:rPr lang="en-US" sz="1800" dirty="0" smtClean="0">
                <a:latin typeface="Calibri" panose="020F0502020204030204" pitchFamily="34" charset="0"/>
                <a:ea typeface="Calibri" panose="020F0502020204030204" pitchFamily="34" charset="0"/>
                <a:cs typeface="Arial" panose="020B0604020202020204" pitchFamily="34" charset="0"/>
              </a:rPr>
              <a:t> is the method to scramble the data and communication messages into a fixed code so that the hackers are not able to decode those messages. Wireless network routers support different types of encryption algorithms, which make them secure according to their features and capabilities. Among such encryption algorithms WEP, WPA, WPA2, and WPA3 are a few important algorithms that are supported by the modern wireless routers.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make your wireless network security stronger use the latest encryption method like WPA2 or WPA3 so that your network remains secure from any attack on data integrity.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410" name="Picture 2" descr="How to encrypt files in Windows | PCWorld"/>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77" y="2607458"/>
            <a:ext cx="2761245" cy="18390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5630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7052187" cy="646331"/>
          </a:xfrm>
          <a:prstGeom prst="rect">
            <a:avLst/>
          </a:prstGeom>
          <a:noFill/>
        </p:spPr>
        <p:txBody>
          <a:bodyPr wrap="none" rtlCol="0">
            <a:spAutoFit/>
          </a:bodyPr>
          <a:lstStyle/>
          <a:p>
            <a:r>
              <a:rPr lang="en-US" sz="3600" dirty="0">
                <a:solidFill>
                  <a:schemeClr val="bg1"/>
                </a:solidFill>
              </a:rPr>
              <a:t>Wireless Network Security Measures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pic>
        <p:nvPicPr>
          <p:cNvPr id="16" name="Picture 15" descr="Image result for Mac address filtering in Linksys">
            <a:extLst>
              <a:ext uri="{FF2B5EF4-FFF2-40B4-BE49-F238E27FC236}">
                <a16:creationId xmlns="" xmlns:a16="http://schemas.microsoft.com/office/drawing/2014/main" id="{5BDC3AD3-5960-4799-A58A-2124F3FDA30F}"/>
              </a:ext>
            </a:extLst>
          </p:cNvPr>
          <p:cNvPicPr/>
          <p:nvPr/>
        </p:nvPicPr>
        <p:blipFill>
          <a:blip r:embed="rId8" cstate="print"/>
          <a:srcRect/>
          <a:stretch>
            <a:fillRect/>
          </a:stretch>
        </p:blipFill>
        <p:spPr bwMode="auto">
          <a:xfrm>
            <a:off x="6097816" y="1687005"/>
            <a:ext cx="6071033" cy="3939941"/>
          </a:xfrm>
          <a:prstGeom prst="rect">
            <a:avLst/>
          </a:prstGeom>
          <a:noFill/>
          <a:ln w="9525">
            <a:noFill/>
            <a:miter lim="800000"/>
            <a:headEnd/>
            <a:tailEnd/>
          </a:ln>
        </p:spPr>
      </p:pic>
      <p:sp>
        <p:nvSpPr>
          <p:cNvPr id="18" name="Content Placeholder 3">
            <a:extLst>
              <a:ext uri="{FF2B5EF4-FFF2-40B4-BE49-F238E27FC236}">
                <a16:creationId xmlns="" xmlns:a16="http://schemas.microsoft.com/office/drawing/2014/main" id="{00A71F1E-F6D3-4E70-B65B-A8ECEB499F59}"/>
              </a:ext>
            </a:extLst>
          </p:cNvPr>
          <p:cNvSpPr txBox="1">
            <a:spLocks/>
          </p:cNvSpPr>
          <p:nvPr/>
        </p:nvSpPr>
        <p:spPr>
          <a:xfrm>
            <a:off x="369255" y="1603586"/>
            <a:ext cx="5626431"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000" b="1" dirty="0" smtClean="0">
                <a:solidFill>
                  <a:srgbClr val="4F81BD"/>
                </a:solidFill>
                <a:latin typeface="Cambria" panose="02040503050406030204" pitchFamily="18" charset="0"/>
                <a:cs typeface="Times New Roman" panose="02020603050405020304" pitchFamily="18" charset="0"/>
              </a:rPr>
              <a:t>MAC address filtering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MAC address filtering is process in which Wi-Fi router checks and verifies the MAC address of the device that send connection request whether to allow it to connect or not. This feature normally done manually to add the MACs of the devices that you want to allow connecting to the wireless network. By doing this, your Wi-Fi router will not allow any device to connect other than the devices whose MAC addresses are already added in the allowed list.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77779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6607643" cy="523220"/>
          </a:xfrm>
          <a:prstGeom prst="rect">
            <a:avLst/>
          </a:prstGeom>
          <a:noFill/>
        </p:spPr>
        <p:txBody>
          <a:bodyPr wrap="none" rtlCol="0">
            <a:spAutoFit/>
          </a:bodyPr>
          <a:lstStyle/>
          <a:p>
            <a:r>
              <a:rPr lang="en-US" sz="2800" dirty="0">
                <a:solidFill>
                  <a:srgbClr val="FF0000"/>
                </a:solidFill>
              </a:rPr>
              <a:t>Useful Tips on Safe Use of Wireless Network</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766801" y="1445279"/>
            <a:ext cx="9017391" cy="40233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Wireless network is more vulnerable as compared to the other wired networks; so, it is highly recommended to follow the standard and industry guidelines whiling using the wireless networks either at home or at office.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Many security experts, standards’ organizations and regulators agree upon the following main tips for using the wireless network securely:</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change the default settings of your router and other networking devices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very strong admin and pass-code passwords that are longer and include capital letters, lowercase letters, numbers, and symbols </a:t>
            </a:r>
          </a:p>
          <a:p>
            <a:pPr marL="34290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keep your wireless router in stealth mode so that your router does not broadcast the SSID on the air interface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208572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6607643" cy="523220"/>
          </a:xfrm>
          <a:prstGeom prst="rect">
            <a:avLst/>
          </a:prstGeom>
          <a:noFill/>
        </p:spPr>
        <p:txBody>
          <a:bodyPr wrap="none" rtlCol="0">
            <a:spAutoFit/>
          </a:bodyPr>
          <a:lstStyle/>
          <a:p>
            <a:r>
              <a:rPr lang="en-US" sz="2800" dirty="0">
                <a:solidFill>
                  <a:srgbClr val="FF0000"/>
                </a:solidFill>
              </a:rPr>
              <a:t>Useful Tips on Safe Use of Wireless Network</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586710" y="1414266"/>
            <a:ext cx="9017391" cy="4290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SSID should be longer and more robust to maintain high security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on strong encryption mechanism like WPA2 or more advanced algorithms, such as Advanced Encryption Standard (AES)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Disable the Wi-Fi protected setup (WPS) feature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the Universal Plug N Play (</a:t>
            </a:r>
            <a:r>
              <a:rPr lang="en-US" sz="1800" dirty="0" err="1" smtClean="0">
                <a:latin typeface="Calibri" panose="020F0502020204030204" pitchFamily="34" charset="0"/>
                <a:ea typeface="Calibri" panose="020F0502020204030204" pitchFamily="34" charset="0"/>
                <a:cs typeface="Arial" panose="020B0604020202020204" pitchFamily="34" charset="0"/>
              </a:rPr>
              <a:t>uPnP</a:t>
            </a:r>
            <a:r>
              <a:rPr lang="en-US" sz="1800" dirty="0" smtClean="0">
                <a:latin typeface="Calibri" panose="020F0502020204030204" pitchFamily="34" charset="0"/>
                <a:ea typeface="Calibri" panose="020F0502020204030204" pitchFamily="34" charset="0"/>
                <a:cs typeface="Arial" panose="020B0604020202020204" pitchFamily="34" charset="0"/>
              </a:rPr>
              <a:t>) feature disabled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configure manual MAC address binding with internet connection on your router so that no other device can connect to your network </a:t>
            </a:r>
          </a:p>
          <a:p>
            <a:pPr marL="342900"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Disable the auto-connection feature on all your network and computer devices so that they don’t connect to the routers of the neighbors and insecure hotspots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search for the rogue routers (access points) on your network coverage area. If you find rogue AP, remove it and take the security steps to avoid such things in the future </a:t>
            </a:r>
          </a:p>
        </p:txBody>
      </p:sp>
    </p:spTree>
    <p:extLst>
      <p:ext uri="{BB962C8B-B14F-4D97-AF65-F5344CB8AC3E}">
        <p14:creationId xmlns:p14="http://schemas.microsoft.com/office/powerpoint/2010/main" val="40465668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6607643" cy="523220"/>
          </a:xfrm>
          <a:prstGeom prst="rect">
            <a:avLst/>
          </a:prstGeom>
          <a:noFill/>
        </p:spPr>
        <p:txBody>
          <a:bodyPr wrap="none" rtlCol="0">
            <a:spAutoFit/>
          </a:bodyPr>
          <a:lstStyle/>
          <a:p>
            <a:r>
              <a:rPr lang="en-US" sz="2800" dirty="0">
                <a:solidFill>
                  <a:srgbClr val="FF0000"/>
                </a:solidFill>
              </a:rPr>
              <a:t>Useful Tips on Safe Use of Wireless Network</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5" name="Content Placeholder 3">
            <a:extLst>
              <a:ext uri="{FF2B5EF4-FFF2-40B4-BE49-F238E27FC236}">
                <a16:creationId xmlns="" xmlns:a16="http://schemas.microsoft.com/office/drawing/2014/main" id="{00A71F1E-F6D3-4E70-B65B-A8ECEB499F59}"/>
              </a:ext>
            </a:extLst>
          </p:cNvPr>
          <p:cNvSpPr txBox="1">
            <a:spLocks/>
          </p:cNvSpPr>
          <p:nvPr/>
        </p:nvSpPr>
        <p:spPr>
          <a:xfrm>
            <a:off x="1315388" y="1445279"/>
            <a:ext cx="9912055" cy="4290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use security firewalls on your network so that it can block any external threat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static IPs for the devices that you use. This is a bit cumbersome to configure static IPs manually, but offer great security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the network elements, if not in use for longer periods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Change the default IP address of your router and configure other IP address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enable the remote administrator access to your router, this will increase the risk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your router </a:t>
            </a:r>
          </a:p>
          <a:p>
            <a:pPr marL="34290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The software on your router and other nodes should be always up to date. It is good idea to enable auto-update option on your network devices so that any new patch or software release is automatically installed</a:t>
            </a:r>
          </a:p>
          <a:p>
            <a:pPr marL="342900" indent="-342900" algn="just">
              <a:lnSpc>
                <a:spcPct val="150000"/>
              </a:lnSpc>
              <a:spcBef>
                <a:spcPts val="0"/>
              </a:spcBef>
              <a:spcAft>
                <a:spcPts val="1000"/>
              </a:spcAft>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150041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975"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9448"/>
            <a:ext cx="9533101" cy="1610200"/>
          </a:xfrm>
          <a:prstGeom prst="rect">
            <a:avLst/>
          </a:prstGeom>
        </p:spPr>
      </p:pic>
      <p:sp>
        <p:nvSpPr>
          <p:cNvPr id="7" name="TextBox 6"/>
          <p:cNvSpPr txBox="1"/>
          <p:nvPr/>
        </p:nvSpPr>
        <p:spPr>
          <a:xfrm>
            <a:off x="2408375" y="485613"/>
            <a:ext cx="6607643" cy="523220"/>
          </a:xfrm>
          <a:prstGeom prst="rect">
            <a:avLst/>
          </a:prstGeom>
          <a:noFill/>
        </p:spPr>
        <p:txBody>
          <a:bodyPr wrap="none" rtlCol="0">
            <a:spAutoFit/>
          </a:bodyPr>
          <a:lstStyle/>
          <a:p>
            <a:r>
              <a:rPr lang="en-US" sz="2800" dirty="0">
                <a:solidFill>
                  <a:srgbClr val="FF0000"/>
                </a:solidFill>
              </a:rPr>
              <a:t>Useful Tips on Safe Use of Wireless Network</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a:t>
            </a:r>
            <a:r>
              <a:rPr lang="ar-YE" dirty="0" smtClean="0">
                <a:solidFill>
                  <a:prstClr val="white"/>
                </a:solidFill>
                <a:latin typeface="Tajawal Medium" panose="00000600000000000000" pitchFamily="2" charset="-78"/>
                <a:cs typeface="Tajawal Medium" panose="00000600000000000000" pitchFamily="2" charset="-78"/>
              </a:rPr>
              <a:t>6</a:t>
            </a:r>
            <a:endParaRPr lang="en-US" dirty="0" smtClean="0">
              <a:solidFill>
                <a:prstClr val="white"/>
              </a:solidFill>
              <a:latin typeface="Tajawal Medium" panose="00000600000000000000" pitchFamily="2" charset="-78"/>
              <a:cs typeface="Tajawal Medium" panose="00000600000000000000" pitchFamily="2" charset="-78"/>
            </a:endParaRPr>
          </a:p>
          <a:p>
            <a:pPr algn="ctr"/>
            <a:r>
              <a:rPr lang="en-US" dirty="0" smtClean="0">
                <a:solidFill>
                  <a:prstClr val="white"/>
                </a:solidFill>
                <a:latin typeface="Tajawal Medium" panose="00000600000000000000" pitchFamily="2" charset="-78"/>
                <a:cs typeface="Tajawal Medium" panose="00000600000000000000" pitchFamily="2" charset="-78"/>
              </a:rPr>
              <a:t>Lecture 0</a:t>
            </a:r>
            <a:r>
              <a:rPr lang="ar-YE" dirty="0" smtClean="0">
                <a:solidFill>
                  <a:prstClr val="white"/>
                </a:solidFill>
                <a:latin typeface="Tajawal Medium" panose="00000600000000000000" pitchFamily="2" charset="-78"/>
                <a:cs typeface="Tajawal Medium" panose="00000600000000000000" pitchFamily="2" charset="-78"/>
              </a:rPr>
              <a:t>9</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Content Placeholder 4">
            <a:extLst>
              <a:ext uri="{FF2B5EF4-FFF2-40B4-BE49-F238E27FC236}">
                <a16:creationId xmlns="" xmlns:a16="http://schemas.microsoft.com/office/drawing/2014/main" id="{09948A71-6349-4EBD-A1CE-893BCA438D45}"/>
              </a:ext>
            </a:extLst>
          </p:cNvPr>
          <p:cNvPicPr>
            <a:picLocks/>
          </p:cNvPicPr>
          <p:nvPr/>
        </p:nvPicPr>
        <p:blipFill>
          <a:blip r:embed="rId7" cstate="print"/>
          <a:srcRect/>
          <a:stretch>
            <a:fillRect/>
          </a:stretch>
        </p:blipFill>
        <p:spPr bwMode="auto">
          <a:xfrm>
            <a:off x="9982200" y="414720"/>
            <a:ext cx="1148490" cy="903869"/>
          </a:xfrm>
          <a:prstGeom prst="rect">
            <a:avLst/>
          </a:prstGeom>
          <a:ln>
            <a:noFill/>
          </a:ln>
          <a:effectLst>
            <a:softEdge rad="112500"/>
          </a:effectLst>
        </p:spPr>
      </p:pic>
      <p:sp>
        <p:nvSpPr>
          <p:cNvPr id="16" name="Content Placeholder 3">
            <a:extLst>
              <a:ext uri="{FF2B5EF4-FFF2-40B4-BE49-F238E27FC236}">
                <a16:creationId xmlns="" xmlns:a16="http://schemas.microsoft.com/office/drawing/2014/main" id="{00A71F1E-F6D3-4E70-B65B-A8ECEB499F59}"/>
              </a:ext>
            </a:extLst>
          </p:cNvPr>
          <p:cNvSpPr txBox="1">
            <a:spLocks/>
          </p:cNvSpPr>
          <p:nvPr/>
        </p:nvSpPr>
        <p:spPr>
          <a:xfrm>
            <a:off x="1685778" y="1828799"/>
            <a:ext cx="9017391" cy="416403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configure a separate network with limited authority for the guest users to avoid any intentional and unintentional malicious activity on the network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If possible, use a VPN connection for secure, private and anonymous browsing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use the Ethernet cable to access the control panel of the wireless router and try to avoid the use of wireless connectivity to access the control panel</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Locate your wireless router at the central location of your place so that the signals are contained within the boundaries of your place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the wireless router, if not in use</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 guidelines should be implemented on-time without any delay. If you put today’s task on tomorrow in wireless network environment, your network security is at risk</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7846952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7134" y="2351097"/>
            <a:ext cx="1919962" cy="1919962"/>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11"/>
          <a:stretch>
            <a:fillRect/>
          </a:stretch>
        </p:blipFill>
        <p:spPr>
          <a:xfrm>
            <a:off x="2472241" y="2412679"/>
            <a:ext cx="5673740" cy="978703"/>
          </a:xfrm>
          <a:prstGeom prst="rect">
            <a:avLst/>
          </a:prstGeom>
        </p:spPr>
      </p:pic>
      <p:sp>
        <p:nvSpPr>
          <p:cNvPr id="8" name="Rectangle 7"/>
          <p:cNvSpPr/>
          <p:nvPr/>
        </p:nvSpPr>
        <p:spPr>
          <a:xfrm>
            <a:off x="3148314" y="3599727"/>
            <a:ext cx="3912243" cy="474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smtClean="0"/>
              <a:t>See Reference Book Page 217-218</a:t>
            </a:r>
            <a:endParaRPr lang="en-US" sz="2000" b="1" dirty="0"/>
          </a:p>
        </p:txBody>
      </p:sp>
    </p:spTree>
    <p:extLst>
      <p:ext uri="{BB962C8B-B14F-4D97-AF65-F5344CB8AC3E}">
        <p14:creationId xmlns:p14="http://schemas.microsoft.com/office/powerpoint/2010/main" val="14334876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8424</TotalTime>
  <Words>5346</Words>
  <Application>Microsoft Office PowerPoint</Application>
  <PresentationFormat>مخصص</PresentationFormat>
  <Paragraphs>481</Paragraphs>
  <Slides>45</Slides>
  <Notes>45</Notes>
  <HiddenSlides>0</HiddenSlides>
  <MMClips>0</MMClips>
  <ScaleCrop>false</ScaleCrop>
  <HeadingPairs>
    <vt:vector size="4" baseType="variant">
      <vt:variant>
        <vt:lpstr>نسق</vt:lpstr>
      </vt:variant>
      <vt:variant>
        <vt:i4>2</vt:i4>
      </vt:variant>
      <vt:variant>
        <vt:lpstr>عناوين الشرائح</vt:lpstr>
      </vt:variant>
      <vt:variant>
        <vt:i4>45</vt:i4>
      </vt:variant>
    </vt:vector>
  </HeadingPairs>
  <TitlesOfParts>
    <vt:vector size="47" baseType="lpstr">
      <vt:lpstr>SavonVTI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Redhwan</cp:lastModifiedBy>
  <cp:revision>936</cp:revision>
  <dcterms:created xsi:type="dcterms:W3CDTF">2020-09-29T10:23:33Z</dcterms:created>
  <dcterms:modified xsi:type="dcterms:W3CDTF">2022-07-14T22:10:28Z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